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65"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FDD2CAB-A882-4B45-923B-15F26AC24EB0}" type="datetimeFigureOut">
              <a:rPr lang="en-US" smtClean="0"/>
              <a:t>9/9/2010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9F31FD-B4A6-43D5-BC01-8355C91373D6}" type="slidenum">
              <a:rPr lang="en-US" smtClean="0"/>
              <a:t>‹#›</a:t>
            </a:fld>
            <a:endParaRPr lang="en-US"/>
          </a:p>
        </p:txBody>
      </p:sp>
    </p:spTree>
    <p:extLst>
      <p:ext uri="{BB962C8B-B14F-4D97-AF65-F5344CB8AC3E}">
        <p14:creationId xmlns:p14="http://schemas.microsoft.com/office/powerpoint/2010/main" val="37637630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B3E948-4A48-4DDC-95BA-6E5D82ADB5EE}" type="datetimeFigureOut">
              <a:rPr lang="en-US" smtClean="0"/>
              <a:t>9/9/2010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5CEB2-80EA-42EC-A6DD-DAF224DBD1C7}" type="slidenum">
              <a:rPr lang="en-US" smtClean="0"/>
              <a:t>‹#›</a:t>
            </a:fld>
            <a:endParaRPr lang="en-US"/>
          </a:p>
        </p:txBody>
      </p:sp>
    </p:spTree>
    <p:extLst>
      <p:ext uri="{BB962C8B-B14F-4D97-AF65-F5344CB8AC3E}">
        <p14:creationId xmlns:p14="http://schemas.microsoft.com/office/powerpoint/2010/main" val="1476201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3E948-4A48-4DDC-95BA-6E5D82ADB5EE}" type="datetimeFigureOut">
              <a:rPr lang="en-US" smtClean="0"/>
              <a:t>9/9/2010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5CEB2-80EA-42EC-A6DD-DAF224DBD1C7}" type="slidenum">
              <a:rPr lang="en-US" smtClean="0"/>
              <a:t>‹#›</a:t>
            </a:fld>
            <a:endParaRPr lang="en-US"/>
          </a:p>
        </p:txBody>
      </p:sp>
    </p:spTree>
    <p:extLst>
      <p:ext uri="{BB962C8B-B14F-4D97-AF65-F5344CB8AC3E}">
        <p14:creationId xmlns:p14="http://schemas.microsoft.com/office/powerpoint/2010/main" val="43156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3E948-4A48-4DDC-95BA-6E5D82ADB5EE}" type="datetimeFigureOut">
              <a:rPr lang="en-US" smtClean="0"/>
              <a:t>9/9/2010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5CEB2-80EA-42EC-A6DD-DAF224DBD1C7}" type="slidenum">
              <a:rPr lang="en-US" smtClean="0"/>
              <a:t>‹#›</a:t>
            </a:fld>
            <a:endParaRPr lang="en-US"/>
          </a:p>
        </p:txBody>
      </p:sp>
    </p:spTree>
    <p:extLst>
      <p:ext uri="{BB962C8B-B14F-4D97-AF65-F5344CB8AC3E}">
        <p14:creationId xmlns:p14="http://schemas.microsoft.com/office/powerpoint/2010/main" val="3608743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3E948-4A48-4DDC-95BA-6E5D82ADB5EE}" type="datetimeFigureOut">
              <a:rPr lang="en-US" smtClean="0"/>
              <a:t>9/9/2010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5CEB2-80EA-42EC-A6DD-DAF224DBD1C7}" type="slidenum">
              <a:rPr lang="en-US" smtClean="0"/>
              <a:t>‹#›</a:t>
            </a:fld>
            <a:endParaRPr lang="en-US"/>
          </a:p>
        </p:txBody>
      </p:sp>
    </p:spTree>
    <p:extLst>
      <p:ext uri="{BB962C8B-B14F-4D97-AF65-F5344CB8AC3E}">
        <p14:creationId xmlns:p14="http://schemas.microsoft.com/office/powerpoint/2010/main" val="2880335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B3E948-4A48-4DDC-95BA-6E5D82ADB5EE}" type="datetimeFigureOut">
              <a:rPr lang="en-US" smtClean="0"/>
              <a:t>9/9/2010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5CEB2-80EA-42EC-A6DD-DAF224DBD1C7}" type="slidenum">
              <a:rPr lang="en-US" smtClean="0"/>
              <a:t>‹#›</a:t>
            </a:fld>
            <a:endParaRPr lang="en-US"/>
          </a:p>
        </p:txBody>
      </p:sp>
    </p:spTree>
    <p:extLst>
      <p:ext uri="{BB962C8B-B14F-4D97-AF65-F5344CB8AC3E}">
        <p14:creationId xmlns:p14="http://schemas.microsoft.com/office/powerpoint/2010/main" val="1532043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B3E948-4A48-4DDC-95BA-6E5D82ADB5EE}" type="datetimeFigureOut">
              <a:rPr lang="en-US" smtClean="0"/>
              <a:t>9/9/2010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5CEB2-80EA-42EC-A6DD-DAF224DBD1C7}" type="slidenum">
              <a:rPr lang="en-US" smtClean="0"/>
              <a:t>‹#›</a:t>
            </a:fld>
            <a:endParaRPr lang="en-US"/>
          </a:p>
        </p:txBody>
      </p:sp>
    </p:spTree>
    <p:extLst>
      <p:ext uri="{BB962C8B-B14F-4D97-AF65-F5344CB8AC3E}">
        <p14:creationId xmlns:p14="http://schemas.microsoft.com/office/powerpoint/2010/main" val="1151097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B3E948-4A48-4DDC-95BA-6E5D82ADB5EE}" type="datetimeFigureOut">
              <a:rPr lang="en-US" smtClean="0"/>
              <a:t>9/9/2010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25CEB2-80EA-42EC-A6DD-DAF224DBD1C7}" type="slidenum">
              <a:rPr lang="en-US" smtClean="0"/>
              <a:t>‹#›</a:t>
            </a:fld>
            <a:endParaRPr lang="en-US"/>
          </a:p>
        </p:txBody>
      </p:sp>
    </p:spTree>
    <p:extLst>
      <p:ext uri="{BB962C8B-B14F-4D97-AF65-F5344CB8AC3E}">
        <p14:creationId xmlns:p14="http://schemas.microsoft.com/office/powerpoint/2010/main" val="3685253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B3E948-4A48-4DDC-95BA-6E5D82ADB5EE}" type="datetimeFigureOut">
              <a:rPr lang="en-US" smtClean="0"/>
              <a:t>9/9/2010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25CEB2-80EA-42EC-A6DD-DAF224DBD1C7}" type="slidenum">
              <a:rPr lang="en-US" smtClean="0"/>
              <a:t>‹#›</a:t>
            </a:fld>
            <a:endParaRPr lang="en-US"/>
          </a:p>
        </p:txBody>
      </p:sp>
    </p:spTree>
    <p:extLst>
      <p:ext uri="{BB962C8B-B14F-4D97-AF65-F5344CB8AC3E}">
        <p14:creationId xmlns:p14="http://schemas.microsoft.com/office/powerpoint/2010/main" val="1687203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B3E948-4A48-4DDC-95BA-6E5D82ADB5EE}" type="datetimeFigureOut">
              <a:rPr lang="en-US" smtClean="0"/>
              <a:t>9/9/2010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25CEB2-80EA-42EC-A6DD-DAF224DBD1C7}" type="slidenum">
              <a:rPr lang="en-US" smtClean="0"/>
              <a:t>‹#›</a:t>
            </a:fld>
            <a:endParaRPr lang="en-US"/>
          </a:p>
        </p:txBody>
      </p:sp>
    </p:spTree>
    <p:extLst>
      <p:ext uri="{BB962C8B-B14F-4D97-AF65-F5344CB8AC3E}">
        <p14:creationId xmlns:p14="http://schemas.microsoft.com/office/powerpoint/2010/main" val="3892001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B3E948-4A48-4DDC-95BA-6E5D82ADB5EE}" type="datetimeFigureOut">
              <a:rPr lang="en-US" smtClean="0"/>
              <a:t>9/9/2010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5CEB2-80EA-42EC-A6DD-DAF224DBD1C7}" type="slidenum">
              <a:rPr lang="en-US" smtClean="0"/>
              <a:t>‹#›</a:t>
            </a:fld>
            <a:endParaRPr lang="en-US"/>
          </a:p>
        </p:txBody>
      </p:sp>
    </p:spTree>
    <p:extLst>
      <p:ext uri="{BB962C8B-B14F-4D97-AF65-F5344CB8AC3E}">
        <p14:creationId xmlns:p14="http://schemas.microsoft.com/office/powerpoint/2010/main" val="234454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B3E948-4A48-4DDC-95BA-6E5D82ADB5EE}" type="datetimeFigureOut">
              <a:rPr lang="en-US" smtClean="0"/>
              <a:t>9/9/2010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5CEB2-80EA-42EC-A6DD-DAF224DBD1C7}" type="slidenum">
              <a:rPr lang="en-US" smtClean="0"/>
              <a:t>‹#›</a:t>
            </a:fld>
            <a:endParaRPr lang="en-US"/>
          </a:p>
        </p:txBody>
      </p:sp>
    </p:spTree>
    <p:extLst>
      <p:ext uri="{BB962C8B-B14F-4D97-AF65-F5344CB8AC3E}">
        <p14:creationId xmlns:p14="http://schemas.microsoft.com/office/powerpoint/2010/main" val="3110967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B3E948-4A48-4DDC-95BA-6E5D82ADB5EE}" type="datetimeFigureOut">
              <a:rPr lang="en-US" smtClean="0"/>
              <a:t>9/9/2010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5CEB2-80EA-42EC-A6DD-DAF224DBD1C7}" type="slidenum">
              <a:rPr lang="en-US" smtClean="0"/>
              <a:t>‹#›</a:t>
            </a:fld>
            <a:endParaRPr lang="en-US"/>
          </a:p>
        </p:txBody>
      </p:sp>
    </p:spTree>
    <p:extLst>
      <p:ext uri="{BB962C8B-B14F-4D97-AF65-F5344CB8AC3E}">
        <p14:creationId xmlns:p14="http://schemas.microsoft.com/office/powerpoint/2010/main" val="2416721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IP and IT</a:t>
            </a:r>
            <a:endParaRPr lang="en-US" dirty="0"/>
          </a:p>
        </p:txBody>
      </p:sp>
      <p:sp>
        <p:nvSpPr>
          <p:cNvPr id="3" name="Subtitle 2"/>
          <p:cNvSpPr>
            <a:spLocks noGrp="1"/>
          </p:cNvSpPr>
          <p:nvPr>
            <p:ph type="subTitle" idx="1"/>
          </p:nvPr>
        </p:nvSpPr>
        <p:spPr>
          <a:xfrm>
            <a:off x="609600" y="3886200"/>
            <a:ext cx="7924800" cy="2438400"/>
          </a:xfrm>
        </p:spPr>
        <p:txBody>
          <a:bodyPr/>
          <a:lstStyle/>
          <a:p>
            <a:r>
              <a:rPr lang="en-US" dirty="0" smtClean="0"/>
              <a:t>George O. Strawn</a:t>
            </a:r>
            <a:br>
              <a:rPr lang="en-US" dirty="0" smtClean="0"/>
            </a:br>
            <a:r>
              <a:rPr lang="en-US" dirty="0" smtClean="0"/>
              <a:t>Director of the National Coordination Office</a:t>
            </a:r>
            <a:br>
              <a:rPr lang="en-US" dirty="0" smtClean="0"/>
            </a:br>
            <a:r>
              <a:rPr lang="en-US" dirty="0" smtClean="0"/>
              <a:t>for</a:t>
            </a:r>
            <a:br>
              <a:rPr lang="en-US" dirty="0" smtClean="0"/>
            </a:br>
            <a:r>
              <a:rPr lang="en-US" dirty="0" smtClean="0"/>
              <a:t>Networking and IT Research and Development</a:t>
            </a:r>
            <a:endParaRPr lang="en-US" dirty="0"/>
          </a:p>
        </p:txBody>
      </p:sp>
    </p:spTree>
    <p:extLst>
      <p:ext uri="{BB962C8B-B14F-4D97-AF65-F5344CB8AC3E}">
        <p14:creationId xmlns:p14="http://schemas.microsoft.com/office/powerpoint/2010/main" val="35169996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p:txBody>
          <a:bodyPr/>
          <a:lstStyle/>
          <a:p>
            <a:r>
              <a:rPr lang="en-US" dirty="0" smtClean="0"/>
              <a:t>The third IT mini-revolution is in progress</a:t>
            </a:r>
          </a:p>
          <a:p>
            <a:pPr lvl="1"/>
            <a:r>
              <a:rPr lang="en-US" dirty="0" smtClean="0"/>
              <a:t>PCs</a:t>
            </a:r>
          </a:p>
          <a:p>
            <a:pPr lvl="1"/>
            <a:r>
              <a:rPr lang="en-US" dirty="0" smtClean="0"/>
              <a:t>The Internet</a:t>
            </a:r>
          </a:p>
          <a:p>
            <a:pPr lvl="1"/>
            <a:r>
              <a:rPr lang="en-US" dirty="0" smtClean="0"/>
              <a:t>Information</a:t>
            </a:r>
          </a:p>
          <a:p>
            <a:r>
              <a:rPr lang="en-US" dirty="0" smtClean="0"/>
              <a:t>Ontologies and things semantic may help us turn the data deluge into a data cornucopia</a:t>
            </a:r>
          </a:p>
          <a:p>
            <a:r>
              <a:rPr lang="en-US" dirty="0" smtClean="0"/>
              <a:t>Good hunting and good luck!</a:t>
            </a:r>
            <a:endParaRPr lang="en-US" dirty="0"/>
          </a:p>
        </p:txBody>
      </p:sp>
    </p:spTree>
    <p:extLst>
      <p:ext uri="{BB962C8B-B14F-4D97-AF65-F5344CB8AC3E}">
        <p14:creationId xmlns:p14="http://schemas.microsoft.com/office/powerpoint/2010/main" val="3934204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opinions</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The administration is in favor of open government, transparency, and open access. Congress has mixed minds on the subject of open access to </a:t>
            </a:r>
            <a:r>
              <a:rPr lang="en-US" dirty="0" err="1" smtClean="0"/>
              <a:t>Govt</a:t>
            </a:r>
            <a:r>
              <a:rPr lang="en-US" dirty="0" smtClean="0"/>
              <a:t>-funded research results. </a:t>
            </a:r>
          </a:p>
          <a:p>
            <a:pPr marL="0" indent="0">
              <a:buNone/>
            </a:pPr>
            <a:endParaRPr lang="en-US" dirty="0" smtClean="0"/>
          </a:p>
          <a:p>
            <a:r>
              <a:rPr lang="en-US" dirty="0" smtClean="0"/>
              <a:t>If open access to scientific literature prevails, then OORs may have a big job opportunity </a:t>
            </a:r>
          </a:p>
          <a:p>
            <a:pPr marL="0" indent="0">
              <a:buNone/>
            </a:pPr>
            <a:endParaRPr lang="en-US" dirty="0" smtClean="0"/>
          </a:p>
          <a:p>
            <a:r>
              <a:rPr lang="en-US" dirty="0" smtClean="0"/>
              <a:t>If/when open access to </a:t>
            </a:r>
            <a:r>
              <a:rPr lang="en-US" dirty="0" err="1" smtClean="0"/>
              <a:t>Govt</a:t>
            </a:r>
            <a:r>
              <a:rPr lang="en-US" dirty="0" smtClean="0"/>
              <a:t>-funded scientific data prevails then OORs will also be called for. </a:t>
            </a:r>
          </a:p>
          <a:p>
            <a:pPr marL="0" indent="0">
              <a:buNone/>
            </a:pPr>
            <a:r>
              <a:rPr lang="en-US" dirty="0" smtClean="0"/>
              <a:t> </a:t>
            </a:r>
          </a:p>
          <a:p>
            <a:r>
              <a:rPr lang="en-US" dirty="0" smtClean="0"/>
              <a:t>Fourth mode of science (data intensive science) advocates want to </a:t>
            </a:r>
            <a:r>
              <a:rPr lang="en-US" i="1" dirty="0" smtClean="0"/>
              <a:t>make to scientific record a first class science object</a:t>
            </a:r>
            <a:r>
              <a:rPr lang="en-US" dirty="0" smtClean="0"/>
              <a:t>. What part will ontologies and OORs play in that challenge?</a:t>
            </a:r>
          </a:p>
        </p:txBody>
      </p:sp>
    </p:spTree>
    <p:extLst>
      <p:ext uri="{BB962C8B-B14F-4D97-AF65-F5344CB8AC3E}">
        <p14:creationId xmlns:p14="http://schemas.microsoft.com/office/powerpoint/2010/main" val="560563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Ideal Keynote Speaker </a:t>
            </a:r>
            <a:endParaRPr lang="en-US" dirty="0"/>
          </a:p>
        </p:txBody>
      </p:sp>
      <p:sp>
        <p:nvSpPr>
          <p:cNvPr id="3" name="Content Placeholder 2"/>
          <p:cNvSpPr>
            <a:spLocks noGrp="1"/>
          </p:cNvSpPr>
          <p:nvPr>
            <p:ph idx="1"/>
          </p:nvPr>
        </p:nvSpPr>
        <p:spPr>
          <a:xfrm>
            <a:off x="1295400" y="1600200"/>
            <a:ext cx="7391400" cy="4525963"/>
          </a:xfrm>
        </p:spPr>
        <p:txBody>
          <a:bodyPr>
            <a:normAutofit/>
          </a:bodyPr>
          <a:lstStyle/>
          <a:p>
            <a:pPr marL="0" indent="0">
              <a:buNone/>
            </a:pPr>
            <a:r>
              <a:rPr lang="en-US" dirty="0"/>
              <a:t> </a:t>
            </a:r>
          </a:p>
          <a:p>
            <a:r>
              <a:rPr lang="en-US" dirty="0" smtClean="0"/>
              <a:t>A </a:t>
            </a:r>
            <a:r>
              <a:rPr lang="en-US" dirty="0"/>
              <a:t>policy maker</a:t>
            </a:r>
          </a:p>
          <a:p>
            <a:r>
              <a:rPr lang="en-US" dirty="0" smtClean="0"/>
              <a:t>An </a:t>
            </a:r>
            <a:r>
              <a:rPr lang="en-US" dirty="0"/>
              <a:t>open IPR policy advocate</a:t>
            </a:r>
          </a:p>
          <a:p>
            <a:r>
              <a:rPr lang="en-US" dirty="0" smtClean="0"/>
              <a:t>Has </a:t>
            </a:r>
            <a:r>
              <a:rPr lang="en-US" dirty="0"/>
              <a:t>a legal professional </a:t>
            </a:r>
            <a:r>
              <a:rPr lang="en-US" dirty="0" smtClean="0"/>
              <a:t>background</a:t>
            </a:r>
            <a:r>
              <a:rPr lang="en-US" dirty="0"/>
              <a:t> </a:t>
            </a:r>
          </a:p>
        </p:txBody>
      </p:sp>
    </p:spTree>
    <p:extLst>
      <p:ext uri="{BB962C8B-B14F-4D97-AF65-F5344CB8AC3E}">
        <p14:creationId xmlns:p14="http://schemas.microsoft.com/office/powerpoint/2010/main" val="2818518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OOR-IPR Panel Series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endParaRPr lang="en-US" dirty="0" smtClean="0"/>
          </a:p>
          <a:p>
            <a:r>
              <a:rPr lang="en-US" dirty="0" smtClean="0"/>
              <a:t>Will start a community dialog to address IPR (Intellectual Property Rights) issues relating to the "open ontology repository (OOR)" initiative </a:t>
            </a:r>
          </a:p>
          <a:p>
            <a:pPr marL="0" indent="0">
              <a:buNone/>
            </a:pPr>
            <a:r>
              <a:rPr lang="en-US" dirty="0" smtClean="0"/>
              <a:t> </a:t>
            </a:r>
          </a:p>
          <a:p>
            <a:r>
              <a:rPr lang="en-US" dirty="0" smtClean="0"/>
              <a:t>Thu 2010_09_09 -  session-1: an exposition of the state of relevant IPR regimes</a:t>
            </a:r>
          </a:p>
          <a:p>
            <a:pPr marL="0" indent="0">
              <a:buNone/>
            </a:pPr>
            <a:r>
              <a:rPr lang="en-US" dirty="0" smtClean="0"/>
              <a:t> </a:t>
            </a:r>
          </a:p>
          <a:p>
            <a:r>
              <a:rPr lang="en-US" dirty="0" smtClean="0"/>
              <a:t>Thu 2010_09_16 -  session-2: what are the IPR issues relating to ontologies &amp; ontology repositories</a:t>
            </a:r>
          </a:p>
          <a:p>
            <a:pPr marL="0" indent="0">
              <a:buNone/>
            </a:pPr>
            <a:r>
              <a:rPr lang="en-US" dirty="0" smtClean="0"/>
              <a:t> </a:t>
            </a:r>
          </a:p>
          <a:p>
            <a:r>
              <a:rPr lang="en-US" dirty="0" smtClean="0"/>
              <a:t>Thu 2010_09_23 or 09_30 -  session-3: discussion and consensus on what licensing arrangements would be best suited for the OOR Initiative</a:t>
            </a:r>
          </a:p>
          <a:p>
            <a:endParaRPr lang="en-US" dirty="0"/>
          </a:p>
        </p:txBody>
      </p:sp>
    </p:spTree>
    <p:extLst>
      <p:ext uri="{BB962C8B-B14F-4D97-AF65-F5344CB8AC3E}">
        <p14:creationId xmlns:p14="http://schemas.microsoft.com/office/powerpoint/2010/main" val="1057880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session will be in the form of</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r>
              <a:rPr lang="en-US" dirty="0" smtClean="0"/>
              <a:t>an augmented conference call (a phone and an Internet browser would be all that are needed for participation). It will be a 2-hour session that commences at 1:30pm EDT.</a:t>
            </a:r>
          </a:p>
        </p:txBody>
      </p:sp>
    </p:spTree>
    <p:extLst>
      <p:ext uri="{BB962C8B-B14F-4D97-AF65-F5344CB8AC3E}">
        <p14:creationId xmlns:p14="http://schemas.microsoft.com/office/powerpoint/2010/main" val="1052481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Ontology Repository</a:t>
            </a:r>
            <a:endParaRPr lang="en-US" dirty="0"/>
          </a:p>
        </p:txBody>
      </p:sp>
      <p:sp>
        <p:nvSpPr>
          <p:cNvPr id="3" name="Content Placeholder 2"/>
          <p:cNvSpPr>
            <a:spLocks noGrp="1"/>
          </p:cNvSpPr>
          <p:nvPr>
            <p:ph idx="1"/>
          </p:nvPr>
        </p:nvSpPr>
        <p:spPr>
          <a:xfrm>
            <a:off x="457200" y="1600200"/>
            <a:ext cx="8229600" cy="4800600"/>
          </a:xfrm>
        </p:spPr>
        <p:txBody>
          <a:bodyPr>
            <a:normAutofit fontScale="55000" lnSpcReduction="20000"/>
          </a:bodyPr>
          <a:lstStyle/>
          <a:p>
            <a:pPr marL="0" indent="0">
              <a:buNone/>
            </a:pPr>
            <a:r>
              <a:rPr lang="en-US" dirty="0" smtClean="0"/>
              <a:t> </a:t>
            </a:r>
          </a:p>
          <a:p>
            <a:r>
              <a:rPr lang="en-US" dirty="0" smtClean="0"/>
              <a:t>OOR will be an open global collaboration (like the Apache Project)</a:t>
            </a:r>
          </a:p>
          <a:p>
            <a:pPr marL="0" indent="0">
              <a:buNone/>
            </a:pPr>
            <a:r>
              <a:rPr lang="en-US" dirty="0" smtClean="0"/>
              <a:t> </a:t>
            </a:r>
          </a:p>
          <a:p>
            <a:r>
              <a:rPr lang="en-US" dirty="0"/>
              <a:t>T</a:t>
            </a:r>
            <a:r>
              <a:rPr lang="en-US" dirty="0" smtClean="0"/>
              <a:t>he OOR community will collaborate to develop a federated infrastructure of persistent open registries, repositories and associated services, for ontologies</a:t>
            </a:r>
          </a:p>
          <a:p>
            <a:pPr marL="0" indent="0">
              <a:buNone/>
            </a:pPr>
            <a:r>
              <a:rPr lang="en-US" dirty="0" smtClean="0"/>
              <a:t> </a:t>
            </a:r>
          </a:p>
          <a:p>
            <a:r>
              <a:rPr lang="en-US" dirty="0"/>
              <a:t>C</a:t>
            </a:r>
            <a:r>
              <a:rPr lang="en-US" dirty="0" smtClean="0"/>
              <a:t>ontributions of the OOR community will include tools (technology) and content</a:t>
            </a:r>
          </a:p>
          <a:p>
            <a:pPr marL="0" indent="0">
              <a:buNone/>
            </a:pPr>
            <a:endParaRPr lang="en-US" dirty="0" smtClean="0"/>
          </a:p>
          <a:p>
            <a:r>
              <a:rPr lang="en-US" dirty="0"/>
              <a:t>T</a:t>
            </a:r>
            <a:r>
              <a:rPr lang="en-US" dirty="0" smtClean="0"/>
              <a:t>ools and technology so contributed shall carry an open source technology license</a:t>
            </a:r>
          </a:p>
          <a:p>
            <a:pPr marL="0" indent="0">
              <a:buNone/>
            </a:pPr>
            <a:endParaRPr lang="en-US" dirty="0" smtClean="0"/>
          </a:p>
          <a:p>
            <a:r>
              <a:rPr lang="en-US" dirty="0"/>
              <a:t>C</a:t>
            </a:r>
            <a:r>
              <a:rPr lang="en-US" dirty="0" smtClean="0"/>
              <a:t>ontent (essentially ontologies) contributed shall be published under some open content license</a:t>
            </a:r>
          </a:p>
          <a:p>
            <a:pPr marL="0" indent="0">
              <a:buNone/>
            </a:pPr>
            <a:r>
              <a:rPr lang="en-US" dirty="0" smtClean="0"/>
              <a:t> </a:t>
            </a:r>
          </a:p>
          <a:p>
            <a:r>
              <a:rPr lang="en-US" dirty="0"/>
              <a:t>T</a:t>
            </a:r>
            <a:r>
              <a:rPr lang="en-US" dirty="0" smtClean="0"/>
              <a:t>he OOR team will stand up at least one instance of the OOR</a:t>
            </a:r>
          </a:p>
          <a:p>
            <a:pPr marL="0" indent="0">
              <a:buNone/>
            </a:pPr>
            <a:r>
              <a:rPr lang="en-US" dirty="0" smtClean="0"/>
              <a:t> </a:t>
            </a:r>
          </a:p>
          <a:p>
            <a:r>
              <a:rPr lang="en-US" dirty="0"/>
              <a:t>W</a:t>
            </a:r>
            <a:r>
              <a:rPr lang="en-US" dirty="0" smtClean="0"/>
              <a:t>hile the OOR technology and content will be open, proprietary ontologies and ontology repositories should also be able to connect to and interoperate with it</a:t>
            </a:r>
          </a:p>
          <a:p>
            <a:endParaRPr lang="en-US" dirty="0"/>
          </a:p>
        </p:txBody>
      </p:sp>
    </p:spTree>
    <p:extLst>
      <p:ext uri="{BB962C8B-B14F-4D97-AF65-F5344CB8AC3E}">
        <p14:creationId xmlns:p14="http://schemas.microsoft.com/office/powerpoint/2010/main" val="535705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 to IPR matters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smtClean="0"/>
          </a:p>
          <a:p>
            <a:r>
              <a:rPr lang="en-US" dirty="0" smtClean="0"/>
              <a:t>We also agreed, as a community, that we will defer discussion on specifics of the IPR issues (what licenses to standardize on, what does that mean, etc.) until we are further down the road with the work. ...(that was end April 2008) </a:t>
            </a:r>
          </a:p>
          <a:p>
            <a:pPr marL="0" indent="0">
              <a:buNone/>
            </a:pPr>
            <a:endParaRPr lang="en-US" dirty="0" smtClean="0"/>
          </a:p>
          <a:p>
            <a:r>
              <a:rPr lang="en-US" dirty="0" smtClean="0"/>
              <a:t>We recognize that it is time to revisit the OOR-IPR issues and we have identified that one of the critical tasks at hand is for the OOR team is to clarify IPR issues related to Ontology &amp; OOR and adopt a consensus IPR policy for OOR contributions.</a:t>
            </a:r>
            <a:endParaRPr lang="en-US" dirty="0"/>
          </a:p>
        </p:txBody>
      </p:sp>
    </p:spTree>
    <p:extLst>
      <p:ext uri="{BB962C8B-B14F-4D97-AF65-F5344CB8AC3E}">
        <p14:creationId xmlns:p14="http://schemas.microsoft.com/office/powerpoint/2010/main" val="2775172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Strawn's comments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endParaRPr lang="en-US" dirty="0" smtClean="0"/>
          </a:p>
          <a:p>
            <a:r>
              <a:rPr lang="en-US" dirty="0" smtClean="0"/>
              <a:t>Open access is good, as is profit seeking. Both have their places, and those places change over time.  (</a:t>
            </a:r>
            <a:r>
              <a:rPr lang="en-US" dirty="0" err="1" smtClean="0"/>
              <a:t>eg</a:t>
            </a:r>
            <a:r>
              <a:rPr lang="en-US" dirty="0" smtClean="0"/>
              <a:t>, open access software at the bottom with value-added proprietary software on top) </a:t>
            </a:r>
          </a:p>
          <a:p>
            <a:pPr marL="0" indent="0">
              <a:buNone/>
            </a:pPr>
            <a:endParaRPr lang="en-US" dirty="0" smtClean="0"/>
          </a:p>
          <a:p>
            <a:r>
              <a:rPr lang="en-US" dirty="0" smtClean="0"/>
              <a:t>Open access to scientific data, literature and software are all important (</a:t>
            </a:r>
            <a:r>
              <a:rPr lang="en-US" dirty="0" err="1" smtClean="0"/>
              <a:t>imho</a:t>
            </a:r>
            <a:r>
              <a:rPr lang="en-US" dirty="0" smtClean="0"/>
              <a:t>). And all relate to ontologies. </a:t>
            </a:r>
          </a:p>
          <a:p>
            <a:pPr marL="0" indent="0">
              <a:buNone/>
            </a:pPr>
            <a:endParaRPr lang="en-US" dirty="0" smtClean="0"/>
          </a:p>
          <a:p>
            <a:r>
              <a:rPr lang="en-US" dirty="0" smtClean="0"/>
              <a:t>At present, copyright is used to prevent open access to scientific literature and to support open access to software (panelists will elaborate). Data is an emerging area, both with regards to </a:t>
            </a:r>
            <a:r>
              <a:rPr lang="en-US" dirty="0" err="1" smtClean="0"/>
              <a:t>ipr</a:t>
            </a:r>
            <a:r>
              <a:rPr lang="en-US" dirty="0" smtClean="0"/>
              <a:t> and other issues </a:t>
            </a:r>
          </a:p>
          <a:p>
            <a:pPr marL="0" indent="0">
              <a:buNone/>
            </a:pPr>
            <a:endParaRPr lang="en-US" dirty="0" smtClean="0"/>
          </a:p>
          <a:p>
            <a:r>
              <a:rPr lang="en-US" dirty="0" smtClean="0"/>
              <a:t>Ontologies seem to me to be like software, for </a:t>
            </a:r>
            <a:r>
              <a:rPr lang="en-US" dirty="0" err="1" smtClean="0"/>
              <a:t>ipr</a:t>
            </a:r>
            <a:r>
              <a:rPr lang="en-US" dirty="0" smtClean="0"/>
              <a:t> purposes. </a:t>
            </a:r>
          </a:p>
        </p:txBody>
      </p:sp>
    </p:spTree>
    <p:extLst>
      <p:ext uri="{BB962C8B-B14F-4D97-AF65-F5344CB8AC3E}">
        <p14:creationId xmlns:p14="http://schemas.microsoft.com/office/powerpoint/2010/main" val="39374252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 of open </a:t>
            </a:r>
            <a:r>
              <a:rPr lang="en-US" dirty="0" err="1" smtClean="0"/>
              <a:t>ipr</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any use of open access stuff must </a:t>
            </a:r>
            <a:r>
              <a:rPr lang="en-US" i="1" dirty="0" smtClean="0"/>
              <a:t>also be open access</a:t>
            </a:r>
          </a:p>
          <a:p>
            <a:pPr marL="514350" indent="-514350">
              <a:buAutoNum type="arabicPeriod"/>
            </a:pPr>
            <a:r>
              <a:rPr lang="en-US" dirty="0" smtClean="0"/>
              <a:t>use of open access stuff can be </a:t>
            </a:r>
            <a:r>
              <a:rPr lang="en-US" i="1" dirty="0" smtClean="0"/>
              <a:t>open or proprietary</a:t>
            </a:r>
            <a:r>
              <a:rPr lang="en-US" dirty="0" smtClean="0"/>
              <a:t>. (</a:t>
            </a:r>
            <a:r>
              <a:rPr lang="en-US" smtClean="0"/>
              <a:t>is this </a:t>
            </a:r>
            <a:r>
              <a:rPr lang="en-US" dirty="0" smtClean="0"/>
              <a:t>different from "open access interoperating with proprietary?")</a:t>
            </a:r>
          </a:p>
          <a:p>
            <a:r>
              <a:rPr lang="en-US" dirty="0" smtClean="0"/>
              <a:t>Do you want to choose one or both?</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2641497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443</Words>
  <Application>Microsoft Office PowerPoint</Application>
  <PresentationFormat>On-screen Show (4:3)</PresentationFormat>
  <Paragraphs>68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IP and IT</vt:lpstr>
      <vt:lpstr>My opinions</vt:lpstr>
      <vt:lpstr>Ideal Keynote Speaker </vt:lpstr>
      <vt:lpstr>OOR-IPR Panel Series</vt:lpstr>
      <vt:lpstr>The session will be in the form of</vt:lpstr>
      <vt:lpstr>Open Ontology Repository</vt:lpstr>
      <vt:lpstr>Back to IPR matters</vt:lpstr>
      <vt:lpstr>Strawn's comments</vt:lpstr>
      <vt:lpstr>Two types of open ipr</vt:lpstr>
      <vt:lpstr>In 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 and IT</dc:title>
  <dc:creator>Strawn, George</dc:creator>
  <cp:lastModifiedBy>Strawn, George</cp:lastModifiedBy>
  <cp:revision>6</cp:revision>
  <cp:lastPrinted>2010-09-09T15:31:07Z</cp:lastPrinted>
  <dcterms:created xsi:type="dcterms:W3CDTF">2010-09-09T14:42:16Z</dcterms:created>
  <dcterms:modified xsi:type="dcterms:W3CDTF">2010-09-09T15:57:38Z</dcterms:modified>
</cp:coreProperties>
</file>