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Default Extension="tiff" ContentType="image/tiff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13112-7DEC-274E-96DF-92001A391181}" type="datetimeFigureOut">
              <a:rPr lang="en-US" smtClean="0"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376E-94FF-524D-968D-A3508F63D6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mi.open.ac.uk/people/index.cfm?id=17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9" Type="http://schemas.openxmlformats.org/officeDocument/2006/relationships/image" Target="../media/image8.png"/><Relationship Id="rId3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mi.open.ac.uk/people/index.cfm?id=171" TargetMode="External"/><Relationship Id="rId3" Type="http://schemas.openxmlformats.org/officeDocument/2006/relationships/hyperlink" Target="http://kmi.open.ac.uk/people/alumni.cfm?id=2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Relationship Id="rId3" Type="http://schemas.openxmlformats.org/officeDocument/2006/relationships/image" Target="../media/image10.tif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mi.open.ac.uk/people/index.cfm?id=171" TargetMode="External"/><Relationship Id="rId3" Type="http://schemas.openxmlformats.org/officeDocument/2006/relationships/hyperlink" Target="http://kmi.open.ac.uk/people/alumni.cfm?id=21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lsdis.cs.uga.edu/projects/semdis/swetodblp/january2007/opus_january2007.rdfhttp://lsdis.cs.uga.edu/projects/semdis/swetodblp/october2006/opus_october2006.rdf" TargetMode="External"/><Relationship Id="rId4" Type="http://schemas.openxmlformats.org/officeDocument/2006/relationships/hyperlink" Target="http://160.45.117.10/semweb/webrdf/%23generate_timestamp_1176978024.owl" TargetMode="External"/><Relationship Id="rId5" Type="http://schemas.openxmlformats.org/officeDocument/2006/relationships/hyperlink" Target="http://160.45.117.10/semweb/webrdf/%23generate_timestamp_1178119183.owl" TargetMode="External"/><Relationship Id="rId7" Type="http://schemas.openxmlformats.org/officeDocument/2006/relationships/hyperlink" Target="http://loki.cae.drexel.edu/~wbs/ontology/2004/04/iso-metadat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sdis.cs.uga.edu/projects/semdis/sweto/testbed_v1_1.owl" TargetMode="External"/><Relationship Id="rId3" Type="http://schemas.openxmlformats.org/officeDocument/2006/relationships/hyperlink" Target="http://lsdis.cs.uga.edu/projects/semdis/sweto/testbed_v1_4.owl" TargetMode="External"/><Relationship Id="rId6" Type="http://schemas.openxmlformats.org/officeDocument/2006/relationships/hyperlink" Target="http://loki.cae.drexel.edu/~wbs/ontology/2004/01/iso-metadat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Ontology Repositories:</a:t>
            </a:r>
            <a:br>
              <a:rPr lang="en-US" dirty="0" smtClean="0"/>
            </a:br>
            <a:r>
              <a:rPr lang="en-US" dirty="0" smtClean="0"/>
              <a:t>Discussions and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Mathieu </a:t>
            </a:r>
            <a:r>
              <a:rPr lang="en-US" dirty="0" err="1" smtClean="0"/>
              <a:t>d’Aquin</a:t>
            </a:r>
            <a:endParaRPr lang="en-US" dirty="0" smtClean="0"/>
          </a:p>
          <a:p>
            <a:r>
              <a:rPr lang="en-US" sz="2000" i="1" dirty="0" smtClean="0"/>
              <a:t>KMi, the Open University, UK</a:t>
            </a:r>
          </a:p>
          <a:p>
            <a:r>
              <a:rPr lang="en-US" sz="2000" i="1" dirty="0" err="1" smtClean="0"/>
              <a:t>m.daquin@open.ac.uk</a:t>
            </a: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Particular relation: (</a:t>
            </a:r>
            <a:r>
              <a:rPr lang="en-US" dirty="0" err="1" smtClean="0"/>
              <a:t>dis)agreement/(in)compatibility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many different ways in which 2 </a:t>
            </a:r>
            <a:r>
              <a:rPr lang="en-US" dirty="0" err="1" smtClean="0"/>
              <a:t>ontologies</a:t>
            </a:r>
            <a:r>
              <a:rPr lang="en-US" dirty="0" smtClean="0"/>
              <a:t> can disagree or be incompatible:</a:t>
            </a:r>
          </a:p>
          <a:p>
            <a:pPr lvl="1"/>
            <a:r>
              <a:rPr lang="en-US" dirty="0" smtClean="0"/>
              <a:t>Inconsistent with each other,</a:t>
            </a:r>
          </a:p>
          <a:p>
            <a:pPr lvl="1"/>
            <a:r>
              <a:rPr lang="en-US" dirty="0" smtClean="0"/>
              <a:t>Incoherent with each other,</a:t>
            </a:r>
          </a:p>
          <a:p>
            <a:pPr lvl="1"/>
            <a:r>
              <a:rPr lang="en-US" dirty="0" smtClean="0"/>
              <a:t>Disparate modeling, etc.</a:t>
            </a:r>
          </a:p>
          <a:p>
            <a:r>
              <a:rPr lang="en-US" dirty="0" smtClean="0"/>
              <a:t>Plus, 2 </a:t>
            </a:r>
            <a:r>
              <a:rPr lang="en-US" dirty="0" err="1" smtClean="0"/>
              <a:t>ontologies</a:t>
            </a:r>
            <a:r>
              <a:rPr lang="en-US" dirty="0" smtClean="0"/>
              <a:t> can at the same time:</a:t>
            </a:r>
          </a:p>
          <a:p>
            <a:pPr lvl="1"/>
            <a:r>
              <a:rPr lang="en-US" dirty="0" smtClean="0"/>
              <a:t>Neither agree nor disagree</a:t>
            </a:r>
          </a:p>
          <a:p>
            <a:pPr lvl="1"/>
            <a:r>
              <a:rPr lang="en-US" dirty="0" smtClean="0"/>
              <a:t>Agree and disagree</a:t>
            </a:r>
          </a:p>
          <a:p>
            <a:r>
              <a:rPr lang="en-US" dirty="0" smtClean="0"/>
              <a:t>(cf. a formalization in [4])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13546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hlinkClick r:id="rId2"/>
              </a:rPr>
              <a:t>[4] d'Aquin</a:t>
            </a:r>
            <a:r>
              <a:rPr lang="en-US" b="1" u="sng" dirty="0">
                <a:hlinkClick r:id="rId2"/>
              </a:rPr>
              <a:t>, M., (2009) Formally Measuring Agreement and Disagreement in Ontologies. International Conference on Knowledge Capture - K-CAP 2009.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Needs a formalization of relations between </a:t>
            </a:r>
            <a:r>
              <a:rPr lang="en-US" dirty="0" err="1" smtClean="0"/>
              <a:t>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built an ontology of relations between </a:t>
            </a:r>
            <a:r>
              <a:rPr lang="en-US" dirty="0" err="1" smtClean="0"/>
              <a:t>ontologies</a:t>
            </a:r>
            <a:r>
              <a:rPr lang="en-US" dirty="0" smtClean="0"/>
              <a:t> (DOOR [3])</a:t>
            </a:r>
          </a:p>
          <a:p>
            <a:pPr lvl="1"/>
            <a:r>
              <a:rPr lang="en-US" dirty="0" smtClean="0"/>
              <a:t>Describe about 20 interlinked relations with ontological primitives (taxonomy, </a:t>
            </a:r>
            <a:r>
              <a:rPr lang="en-US" dirty="0" err="1" smtClean="0"/>
              <a:t>inverseOf</a:t>
            </a:r>
            <a:r>
              <a:rPr lang="en-US" dirty="0" smtClean="0"/>
              <a:t>, </a:t>
            </a:r>
            <a:r>
              <a:rPr lang="en-US" dirty="0" err="1" smtClean="0"/>
              <a:t>transitiveProperty</a:t>
            </a:r>
            <a:r>
              <a:rPr lang="en-US" dirty="0" smtClean="0"/>
              <a:t>, etc.) and rules</a:t>
            </a:r>
          </a:p>
          <a:p>
            <a:pPr lvl="1"/>
            <a:r>
              <a:rPr lang="en-US" dirty="0" smtClean="0"/>
              <a:t>Allows to reason upon relations between </a:t>
            </a:r>
            <a:r>
              <a:rPr lang="en-US" dirty="0" err="1" smtClean="0"/>
              <a:t>ontologies</a:t>
            </a:r>
            <a:r>
              <a:rPr lang="en-US" dirty="0" smtClean="0"/>
              <a:t>, e.g. prevVersionOf(O1, O2) AND semanticallyEquivalentTo(O1, O2)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syntacticModificationOf(O1, O2)</a:t>
            </a:r>
            <a:endParaRPr lang="en-US" dirty="0" smtClean="0"/>
          </a:p>
          <a:p>
            <a:r>
              <a:rPr lang="en-US" dirty="0" smtClean="0"/>
              <a:t>To be used in a complete system for detecting and managing ontology relations in large ontology repository</a:t>
            </a:r>
          </a:p>
          <a:p>
            <a:pPr lvl="1"/>
            <a:r>
              <a:rPr lang="en-US" dirty="0" smtClean="0"/>
              <a:t>Currently developed on top of Watson and Cupboard</a:t>
            </a:r>
          </a:p>
          <a:p>
            <a:pPr lvl="1"/>
            <a:r>
              <a:rPr lang="en-US" dirty="0" smtClean="0"/>
              <a:t>But generic and applicable to any repository (with </a:t>
            </a:r>
            <a:r>
              <a:rPr lang="en-US" dirty="0" err="1" smtClean="0"/>
              <a:t>ontologies</a:t>
            </a:r>
            <a:r>
              <a:rPr lang="en-US" dirty="0" smtClean="0"/>
              <a:t> in OWL currently)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Interoperability/communication between repositories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the different repositories are currently built mostly isolated to each other</a:t>
            </a:r>
          </a:p>
          <a:p>
            <a:pPr lvl="1"/>
            <a:r>
              <a:rPr lang="en-US" dirty="0" smtClean="0"/>
              <a:t>There is no common representation of metadata between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No common ways to identify (versions of </a:t>
            </a:r>
            <a:r>
              <a:rPr lang="en-US" dirty="0" err="1" smtClean="0"/>
              <a:t>ontologies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ways to share </a:t>
            </a:r>
            <a:r>
              <a:rPr lang="en-US" dirty="0" err="1" smtClean="0"/>
              <a:t>ontologies</a:t>
            </a:r>
            <a:r>
              <a:rPr lang="en-US" dirty="0" smtClean="0"/>
              <a:t>, annotations on </a:t>
            </a:r>
            <a:r>
              <a:rPr lang="en-US" dirty="0" err="1" smtClean="0"/>
              <a:t>ontologies</a:t>
            </a:r>
            <a:r>
              <a:rPr lang="en-US" dirty="0" smtClean="0"/>
              <a:t>, reviews of </a:t>
            </a:r>
            <a:r>
              <a:rPr lang="en-US" dirty="0" err="1" smtClean="0"/>
              <a:t>ontologies</a:t>
            </a:r>
            <a:r>
              <a:rPr lang="en-US" dirty="0" smtClean="0"/>
              <a:t>, etc.</a:t>
            </a:r>
          </a:p>
          <a:p>
            <a:r>
              <a:rPr lang="en-US" i="1" dirty="0" smtClean="0"/>
              <a:t>One “Open Repository” to rule them all (and in the darkness bind them)?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54154" y="556120"/>
            <a:ext cx="1625600" cy="1994932"/>
            <a:chOff x="754154" y="556120"/>
            <a:chExt cx="1625600" cy="199493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4154" y="556120"/>
              <a:ext cx="1625600" cy="16256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78882" y="2181720"/>
              <a:ext cx="1442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OBO Foundry</a:t>
              </a:r>
              <a:endParaRPr lang="en-US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209800"/>
            <a:ext cx="2750288" cy="938590"/>
          </a:xfrm>
          <a:prstGeom prst="rect">
            <a:avLst/>
          </a:prstGeom>
        </p:spPr>
      </p:pic>
      <p:pic>
        <p:nvPicPr>
          <p:cNvPr id="8" name="Picture 7" descr="cupboard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381000"/>
            <a:ext cx="4267200" cy="1704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832350"/>
            <a:ext cx="4445000" cy="1003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2667000"/>
            <a:ext cx="1143000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1888" y="4387850"/>
            <a:ext cx="2540000" cy="889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8828" y="3730352"/>
            <a:ext cx="2225378" cy="6574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0662" y="5753847"/>
            <a:ext cx="2859476" cy="48592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09474" y="3124200"/>
            <a:ext cx="6773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…</a:t>
            </a: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or less provide the same set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Upload/Submit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In a single space</a:t>
            </a:r>
          </a:p>
          <a:p>
            <a:pPr lvl="1"/>
            <a:r>
              <a:rPr lang="en-US" dirty="0" smtClean="0"/>
              <a:t>In multiple spaces</a:t>
            </a:r>
          </a:p>
          <a:p>
            <a:pPr lvl="1"/>
            <a:r>
              <a:rPr lang="en-US" dirty="0" smtClean="0"/>
              <a:t>With some form of validation</a:t>
            </a:r>
          </a:p>
          <a:p>
            <a:r>
              <a:rPr lang="en-US" dirty="0" smtClean="0"/>
              <a:t>Browse/Search</a:t>
            </a:r>
          </a:p>
          <a:p>
            <a:pPr lvl="1"/>
            <a:r>
              <a:rPr lang="en-US" dirty="0" smtClean="0"/>
              <a:t>The ontology collection</a:t>
            </a:r>
          </a:p>
          <a:p>
            <a:pPr lvl="1"/>
            <a:r>
              <a:rPr lang="en-US" dirty="0" smtClean="0"/>
              <a:t>Individual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(Often) Description of </a:t>
            </a:r>
            <a:r>
              <a:rPr lang="en-US" dirty="0" err="1" smtClean="0"/>
              <a:t>ontologies</a:t>
            </a:r>
            <a:r>
              <a:rPr lang="en-US" dirty="0" smtClean="0"/>
              <a:t>. Documentation, (metadata?), stats/metrics</a:t>
            </a:r>
          </a:p>
          <a:p>
            <a:r>
              <a:rPr lang="en-US" dirty="0" smtClean="0"/>
              <a:t>Get the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(Often) Programmatic access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Structure!</a:t>
            </a:r>
          </a:p>
          <a:p>
            <a:pPr lvl="1"/>
            <a:r>
              <a:rPr lang="en-US" dirty="0" smtClean="0"/>
              <a:t>In the interaction with the user: how do you find a suitable ontology?</a:t>
            </a:r>
          </a:p>
          <a:p>
            <a:pPr lvl="1"/>
            <a:r>
              <a:rPr lang="en-US" dirty="0" smtClean="0"/>
              <a:t>In the collection of </a:t>
            </a:r>
            <a:r>
              <a:rPr lang="en-US" dirty="0" err="1" smtClean="0"/>
              <a:t>ontologies</a:t>
            </a:r>
            <a:r>
              <a:rPr lang="en-US" dirty="0" smtClean="0"/>
              <a:t>: how are they related? </a:t>
            </a:r>
          </a:p>
          <a:p>
            <a:pPr lvl="1"/>
            <a:r>
              <a:rPr lang="en-US" dirty="0" smtClean="0"/>
              <a:t>In the collection of repositories: shouldn’t they work together?</a:t>
            </a:r>
          </a:p>
          <a:p>
            <a:r>
              <a:rPr lang="en-US" dirty="0" smtClean="0"/>
              <a:t>And many other things…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the user in finding </a:t>
            </a:r>
            <a:r>
              <a:rPr lang="en-US" dirty="0" err="1" smtClean="0"/>
              <a:t>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2541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hard issue:</a:t>
            </a:r>
          </a:p>
          <a:p>
            <a:pPr lvl="1"/>
            <a:r>
              <a:rPr lang="en-US" dirty="0" smtClean="0"/>
              <a:t>Most of the repositories have search engines attached… but are they sufficient?</a:t>
            </a:r>
          </a:p>
          <a:p>
            <a:pPr lvl="1"/>
            <a:r>
              <a:rPr lang="en-US" dirty="0" smtClean="0"/>
              <a:t>Metrics to measure different aspects of </a:t>
            </a:r>
            <a:r>
              <a:rPr lang="en-US" dirty="0" err="1" smtClean="0"/>
              <a:t>ontologies</a:t>
            </a:r>
            <a:r>
              <a:rPr lang="en-US" dirty="0" smtClean="0"/>
              <a:t> (c.f. </a:t>
            </a:r>
            <a:r>
              <a:rPr lang="en-US" dirty="0" err="1" smtClean="0"/>
              <a:t>OntoSelect</a:t>
            </a:r>
            <a:r>
              <a:rPr lang="en-US" dirty="0" smtClean="0"/>
              <a:t>), but appropriate metrics hard to define and depend on the application</a:t>
            </a:r>
          </a:p>
          <a:p>
            <a:pPr lvl="1"/>
            <a:r>
              <a:rPr lang="en-US" dirty="0" smtClean="0"/>
              <a:t>User Ratings and Reviews (cf. Cupboard [1]), but hard to obtain </a:t>
            </a:r>
          </a:p>
          <a:p>
            <a:pPr lvl="1"/>
            <a:r>
              <a:rPr lang="en-US" dirty="0" smtClean="0"/>
              <a:t>Rich, metadata for </a:t>
            </a:r>
            <a:r>
              <a:rPr lang="en-US" dirty="0" err="1" smtClean="0"/>
              <a:t>ontologies</a:t>
            </a:r>
            <a:r>
              <a:rPr lang="en-US" dirty="0" smtClean="0"/>
              <a:t> (cf. OMV)</a:t>
            </a:r>
          </a:p>
          <a:p>
            <a:pPr lvl="1"/>
            <a:r>
              <a:rPr lang="en-US" dirty="0" smtClean="0"/>
              <a:t>Appropriate summaries of </a:t>
            </a:r>
            <a:r>
              <a:rPr lang="en-US" dirty="0" err="1" smtClean="0"/>
              <a:t>ontologies</a:t>
            </a:r>
            <a:r>
              <a:rPr lang="en-US" dirty="0" smtClean="0"/>
              <a:t> (cf. Cupboard [2] and next slide)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58147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hlinkClick r:id="rId2"/>
              </a:rPr>
              <a:t>[1] d'Aquin</a:t>
            </a:r>
            <a:r>
              <a:rPr lang="en-US" b="1" u="sng" dirty="0">
                <a:hlinkClick r:id="rId2"/>
              </a:rPr>
              <a:t>, M., </a:t>
            </a:r>
            <a:r>
              <a:rPr lang="en-US" b="1" u="sng" dirty="0">
                <a:hlinkClick r:id="rId3"/>
              </a:rPr>
              <a:t>Lewen, </a:t>
            </a:r>
            <a:r>
              <a:rPr lang="en-US" b="1" u="sng" dirty="0" smtClean="0">
                <a:hlinkClick r:id="rId3"/>
              </a:rPr>
              <a:t>H</a:t>
            </a:r>
            <a:r>
              <a:rPr lang="en-US" b="1" u="sng" dirty="0">
                <a:hlinkClick r:id="rId3"/>
              </a:rPr>
              <a:t>.</a:t>
            </a:r>
            <a:r>
              <a:rPr lang="en-US" b="1" u="sng" dirty="0" smtClean="0">
                <a:hlinkClick r:id="rId3"/>
              </a:rPr>
              <a:t> </a:t>
            </a:r>
            <a:r>
              <a:rPr lang="en-US" b="1" u="sng" dirty="0">
                <a:hlinkClick r:id="rId3"/>
              </a:rPr>
              <a:t>Cupboard </a:t>
            </a:r>
            <a:r>
              <a:rPr lang="en-US" b="1" u="sng" dirty="0" smtClean="0">
                <a:hlinkClick r:id="rId3"/>
              </a:rPr>
              <a:t>- </a:t>
            </a:r>
            <a:r>
              <a:rPr lang="en-US" b="1" u="sng" dirty="0">
                <a:hlinkClick r:id="rId3"/>
              </a:rPr>
              <a:t>A Place to Expose your Ontologies to Applications and the Community. Demo, European Semantic Web Conference, ESWC </a:t>
            </a:r>
            <a:r>
              <a:rPr lang="en-US" b="1" u="sng" dirty="0" smtClean="0">
                <a:hlinkClick r:id="rId3"/>
              </a:rPr>
              <a:t>2009.</a:t>
            </a:r>
            <a:endParaRPr lang="en-US" b="1" u="sng" dirty="0" smtClean="0">
              <a:hlinkClick r:id="rId2"/>
            </a:endParaRPr>
          </a:p>
          <a:p>
            <a:r>
              <a:rPr lang="en-US" b="1" u="sng" dirty="0" smtClean="0">
                <a:hlinkClick r:id="rId2"/>
              </a:rPr>
              <a:t>[2] d'Aquin</a:t>
            </a:r>
            <a:r>
              <a:rPr lang="en-US" b="1" u="sng" dirty="0">
                <a:hlinkClick r:id="rId2"/>
              </a:rPr>
              <a:t>, M., Euzenat, J., Le Duc, C., </a:t>
            </a:r>
            <a:r>
              <a:rPr lang="en-US" b="1" u="sng" dirty="0">
                <a:hlinkClick r:id="rId3"/>
              </a:rPr>
              <a:t>Lewen, </a:t>
            </a:r>
            <a:r>
              <a:rPr lang="en-US" b="1" u="sng" dirty="0" smtClean="0">
                <a:hlinkClick r:id="rId3"/>
              </a:rPr>
              <a:t>H</a:t>
            </a:r>
            <a:r>
              <a:rPr lang="en-US" b="1" u="sng" dirty="0">
                <a:hlinkClick r:id="rId3"/>
              </a:rPr>
              <a:t>.</a:t>
            </a:r>
            <a:r>
              <a:rPr lang="en-US" b="1" u="sng" dirty="0" smtClean="0">
                <a:hlinkClick r:id="rId3"/>
              </a:rPr>
              <a:t> </a:t>
            </a:r>
            <a:r>
              <a:rPr lang="en-US" b="1" u="sng" dirty="0">
                <a:hlinkClick r:id="rId3"/>
              </a:rPr>
              <a:t>Sharing and Reusing Aligned Ontologies with Cupboard. Demo, International Conference on Knowledge Capture - K-CAP 2009.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  <a:cs typeface="Osaka" charset="-128"/>
            </a:endParaRPr>
          </a:p>
        </p:txBody>
      </p:sp>
      <p:pic>
        <p:nvPicPr>
          <p:cNvPr id="4" name="Picture 3" descr="cupboard_ss_ont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0" y="1192965"/>
            <a:ext cx="3429000" cy="4533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 rot="16200000">
            <a:off x="-1436326" y="3871092"/>
            <a:ext cx="358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Summary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 descr="cupboard_meta.tiff"/>
          <p:cNvPicPr>
            <a:picLocks noChangeAspect="1"/>
          </p:cNvPicPr>
          <p:nvPr/>
        </p:nvPicPr>
        <p:blipFill>
          <a:blip r:embed="rId3"/>
          <a:srcRect t="3662"/>
          <a:stretch>
            <a:fillRect/>
          </a:stretch>
        </p:blipFill>
        <p:spPr>
          <a:xfrm>
            <a:off x="4876800" y="152400"/>
            <a:ext cx="4087377" cy="39559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 rot="16200000">
            <a:off x="2791434" y="2270900"/>
            <a:ext cx="358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Metadata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8" name="Picture 7" descr="cupboard_review.tiff"/>
          <p:cNvPicPr>
            <a:picLocks noChangeAspect="1"/>
          </p:cNvPicPr>
          <p:nvPr/>
        </p:nvPicPr>
        <p:blipFill>
          <a:blip r:embed="rId4"/>
          <a:srcRect b="41600"/>
          <a:stretch>
            <a:fillRect/>
          </a:stretch>
        </p:blipFill>
        <p:spPr>
          <a:xfrm>
            <a:off x="4876800" y="4344402"/>
            <a:ext cx="3567112" cy="2353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 rot="16200000">
            <a:off x="2799845" y="4861701"/>
            <a:ext cx="358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Reviews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Helvetica Neue Light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between </a:t>
            </a:r>
            <a:r>
              <a:rPr lang="en-US" dirty="0" err="1" smtClean="0"/>
              <a:t>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Useful to </a:t>
            </a:r>
          </a:p>
          <a:p>
            <a:pPr lvl="1"/>
            <a:r>
              <a:rPr lang="en-US" dirty="0" smtClean="0"/>
              <a:t>Help users find appropriate </a:t>
            </a:r>
            <a:r>
              <a:rPr lang="en-US" dirty="0" err="1" smtClean="0"/>
              <a:t>ontologies</a:t>
            </a:r>
            <a:r>
              <a:rPr lang="en-US" dirty="0" smtClean="0"/>
              <a:t> (the last version, most general ones, ones compatible with </a:t>
            </a:r>
            <a:r>
              <a:rPr lang="en-US" dirty="0" err="1" smtClean="0"/>
              <a:t>ontologies</a:t>
            </a:r>
            <a:r>
              <a:rPr lang="en-US" dirty="0" smtClean="0"/>
              <a:t> already in use)</a:t>
            </a:r>
          </a:p>
          <a:p>
            <a:pPr lvl="1"/>
            <a:r>
              <a:rPr lang="en-US" dirty="0" smtClean="0"/>
              <a:t>But also to provide an overview of the repository</a:t>
            </a:r>
          </a:p>
          <a:p>
            <a:r>
              <a:rPr lang="en-US" dirty="0" smtClean="0"/>
              <a:t>Only a few systems provide such information, only about basic relations:</a:t>
            </a:r>
          </a:p>
          <a:p>
            <a:pPr lvl="1"/>
            <a:r>
              <a:rPr lang="en-US" dirty="0" smtClean="0"/>
              <a:t>Import (easy)</a:t>
            </a:r>
          </a:p>
          <a:p>
            <a:pPr lvl="1"/>
            <a:r>
              <a:rPr lang="en-US" dirty="0" smtClean="0"/>
              <a:t>Versions (rarely)</a:t>
            </a:r>
          </a:p>
          <a:p>
            <a:pPr lvl="1"/>
            <a:r>
              <a:rPr lang="en-US" dirty="0" smtClean="0"/>
              <a:t>Alignment/Mappings (sometimes, cf. </a:t>
            </a:r>
            <a:r>
              <a:rPr lang="en-US" dirty="0" err="1" smtClean="0"/>
              <a:t>Bioportal</a:t>
            </a:r>
            <a:r>
              <a:rPr lang="en-US" dirty="0" smtClean="0"/>
              <a:t> and Cupboard [2])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hlinkClick r:id="rId2"/>
              </a:rPr>
              <a:t>[2] d'Aquin</a:t>
            </a:r>
            <a:r>
              <a:rPr lang="en-US" b="1" u="sng" dirty="0">
                <a:hlinkClick r:id="rId2"/>
              </a:rPr>
              <a:t>, M., Euzenat, J., Le Duc, C., </a:t>
            </a:r>
            <a:r>
              <a:rPr lang="en-US" b="1" u="sng" dirty="0">
                <a:hlinkClick r:id="rId3"/>
              </a:rPr>
              <a:t>Lewen, </a:t>
            </a:r>
            <a:r>
              <a:rPr lang="en-US" b="1" u="sng" dirty="0" smtClean="0">
                <a:hlinkClick r:id="rId3"/>
              </a:rPr>
              <a:t>H</a:t>
            </a:r>
            <a:r>
              <a:rPr lang="en-US" b="1" u="sng" dirty="0">
                <a:hlinkClick r:id="rId3"/>
              </a:rPr>
              <a:t>.</a:t>
            </a:r>
            <a:r>
              <a:rPr lang="en-US" b="1" u="sng" dirty="0" smtClean="0">
                <a:hlinkClick r:id="rId3"/>
              </a:rPr>
              <a:t> </a:t>
            </a:r>
            <a:r>
              <a:rPr lang="en-US" b="1" u="sng" dirty="0">
                <a:hlinkClick r:id="rId3"/>
              </a:rPr>
              <a:t>Sharing and Reusing Aligned Ontologies with Cupboard. Demo, International Conference on Knowledge Capture - K-CAP 2009.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Particular relation: previous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be declared through an OWL primitive, but rarely used</a:t>
            </a:r>
          </a:p>
          <a:p>
            <a:pPr>
              <a:buNone/>
            </a:pPr>
            <a:r>
              <a:rPr lang="en-US" dirty="0" smtClean="0"/>
              <a:t>Many different conventions used to identify versions:</a:t>
            </a:r>
          </a:p>
          <a:p>
            <a:pPr lvl="1">
              <a:buNone/>
            </a:pPr>
            <a:r>
              <a:rPr lang="en-US" sz="1882" u="sng" dirty="0" smtClean="0">
                <a:hlinkClick r:id="rId2"/>
              </a:rPr>
              <a:t>http</a:t>
            </a:r>
            <a:r>
              <a:rPr lang="en-US" sz="1882" u="sng" dirty="0">
                <a:hlinkClick r:id="rId2"/>
              </a:rPr>
              <a:t>://lsdis.cs.uga.edu/projects/semdis/sweto/testbed_</a:t>
            </a:r>
            <a:r>
              <a:rPr lang="en-US" sz="1882" b="1" u="sng" dirty="0">
                <a:hlinkClick r:id="rId2"/>
              </a:rPr>
              <a:t>v1_1</a:t>
            </a:r>
            <a:r>
              <a:rPr lang="en-US" sz="1882" u="sng" dirty="0">
                <a:hlinkClick r:id="rId2"/>
              </a:rPr>
              <a:t>.</a:t>
            </a:r>
            <a:r>
              <a:rPr lang="en-US" sz="1882" u="sng" dirty="0" smtClean="0">
                <a:hlinkClick r:id="rId2"/>
              </a:rPr>
              <a:t>owl</a:t>
            </a:r>
            <a:r>
              <a:rPr lang="en-US" sz="1882" u="sng" dirty="0" smtClean="0"/>
              <a:t> </a:t>
            </a:r>
            <a:r>
              <a:rPr lang="en-US" sz="1882" u="sng" dirty="0" err="1" smtClean="0"/>
              <a:t>vs</a:t>
            </a:r>
            <a:r>
              <a:rPr lang="en-US" sz="1882" u="sng" dirty="0" smtClean="0"/>
              <a:t> </a:t>
            </a:r>
          </a:p>
          <a:p>
            <a:pPr lvl="1">
              <a:buNone/>
            </a:pPr>
            <a:r>
              <a:rPr lang="en-US" sz="1882" u="sng" dirty="0" smtClean="0">
                <a:hlinkClick r:id="rId3"/>
              </a:rPr>
              <a:t>http</a:t>
            </a:r>
            <a:r>
              <a:rPr lang="en-US" sz="1882" u="sng" dirty="0">
                <a:hlinkClick r:id="rId3"/>
              </a:rPr>
              <a:t>://lsdis.cs.uga.edu/projects/semdis/sweto/testbed_</a:t>
            </a:r>
            <a:r>
              <a:rPr lang="en-US" sz="1882" b="1" u="sng" dirty="0">
                <a:hlinkClick r:id="rId3"/>
              </a:rPr>
              <a:t>v1_4</a:t>
            </a:r>
            <a:r>
              <a:rPr lang="en-US" sz="1882" u="sng" dirty="0">
                <a:hlinkClick r:id="rId3"/>
              </a:rPr>
              <a:t>.</a:t>
            </a:r>
            <a:r>
              <a:rPr lang="en-US" sz="1882" u="sng" dirty="0" smtClean="0">
                <a:hlinkClick r:id="rId3"/>
              </a:rPr>
              <a:t>owl</a:t>
            </a:r>
            <a:endParaRPr lang="en-US" sz="1882" u="sng" dirty="0" smtClean="0"/>
          </a:p>
          <a:p>
            <a:pPr lvl="1">
              <a:buNone/>
            </a:pPr>
            <a:endParaRPr lang="en-US" sz="941" dirty="0" smtClean="0"/>
          </a:p>
          <a:p>
            <a:pPr lvl="1">
              <a:buNone/>
            </a:pPr>
            <a:r>
              <a:rPr lang="en-US" sz="1882" u="sng" dirty="0" smtClean="0">
                <a:hlinkClick r:id="rId4"/>
              </a:rPr>
              <a:t>http</a:t>
            </a:r>
            <a:r>
              <a:rPr lang="en-US" sz="1882" u="sng" dirty="0">
                <a:hlinkClick r:id="rId4"/>
              </a:rPr>
              <a:t>://160.45.117.10/semweb/webrdf/#generate_timestamp_</a:t>
            </a:r>
            <a:r>
              <a:rPr lang="en-US" sz="1882" b="1" u="sng" dirty="0">
                <a:hlinkClick r:id="rId4"/>
              </a:rPr>
              <a:t>1176978024</a:t>
            </a:r>
            <a:r>
              <a:rPr lang="en-US" sz="1882" u="sng" dirty="0">
                <a:hlinkClick r:id="rId4"/>
              </a:rPr>
              <a:t>.</a:t>
            </a:r>
            <a:r>
              <a:rPr lang="en-US" sz="1882" u="sng" dirty="0" smtClean="0">
                <a:hlinkClick r:id="rId4"/>
              </a:rPr>
              <a:t>owl</a:t>
            </a:r>
            <a:r>
              <a:rPr lang="en-US" sz="1882" dirty="0" smtClean="0"/>
              <a:t> </a:t>
            </a:r>
            <a:r>
              <a:rPr lang="en-US" sz="1882" dirty="0" err="1" smtClean="0"/>
              <a:t>vs</a:t>
            </a:r>
            <a:endParaRPr lang="en-US" sz="1882" dirty="0" smtClean="0"/>
          </a:p>
          <a:p>
            <a:pPr lvl="1">
              <a:buNone/>
            </a:pPr>
            <a:r>
              <a:rPr lang="en-US" sz="1882" u="sng" dirty="0" smtClean="0">
                <a:hlinkClick r:id="rId5"/>
              </a:rPr>
              <a:t>http</a:t>
            </a:r>
            <a:r>
              <a:rPr lang="en-US" sz="1882" u="sng" dirty="0">
                <a:hlinkClick r:id="rId5"/>
              </a:rPr>
              <a:t>://160.45.117.10/semweb/webrdf/#generate_timestamp_</a:t>
            </a:r>
            <a:r>
              <a:rPr lang="en-US" sz="1882" b="1" u="sng" dirty="0">
                <a:hlinkClick r:id="rId5"/>
              </a:rPr>
              <a:t>1178119183</a:t>
            </a:r>
            <a:r>
              <a:rPr lang="en-US" sz="1882" u="sng" dirty="0">
                <a:hlinkClick r:id="rId5"/>
              </a:rPr>
              <a:t>.</a:t>
            </a:r>
            <a:r>
              <a:rPr lang="en-US" sz="1882" u="sng" dirty="0" smtClean="0">
                <a:hlinkClick r:id="rId5"/>
              </a:rPr>
              <a:t>owl</a:t>
            </a:r>
            <a:endParaRPr lang="en-US" sz="1882" u="sng" dirty="0" smtClean="0"/>
          </a:p>
          <a:p>
            <a:pPr lvl="1">
              <a:buNone/>
            </a:pPr>
            <a:endParaRPr lang="en-US" sz="941" u="sng" dirty="0" smtClean="0"/>
          </a:p>
          <a:p>
            <a:pPr lvl="1">
              <a:buNone/>
            </a:pPr>
            <a:r>
              <a:rPr lang="en-US" sz="1882" u="sng" dirty="0">
                <a:hlinkClick r:id="rId6"/>
              </a:rPr>
              <a:t>http://loki.cae.drexel.edu/~wbs/ontology/</a:t>
            </a:r>
            <a:r>
              <a:rPr lang="en-US" sz="1882" b="1" u="sng" dirty="0">
                <a:hlinkClick r:id="rId6"/>
              </a:rPr>
              <a:t>2004/01</a:t>
            </a:r>
            <a:r>
              <a:rPr lang="en-US" sz="1882" u="sng" dirty="0">
                <a:hlinkClick r:id="rId6"/>
              </a:rPr>
              <a:t>/iso-</a:t>
            </a:r>
            <a:r>
              <a:rPr lang="en-US" sz="1882" u="sng" dirty="0" smtClean="0">
                <a:hlinkClick r:id="rId6"/>
              </a:rPr>
              <a:t>metadata</a:t>
            </a:r>
            <a:r>
              <a:rPr lang="en-US" sz="1882" dirty="0" smtClean="0"/>
              <a:t> </a:t>
            </a:r>
            <a:r>
              <a:rPr lang="en-US" sz="1882" dirty="0" err="1" smtClean="0"/>
              <a:t>vs</a:t>
            </a:r>
            <a:endParaRPr lang="en-US" sz="1882" dirty="0"/>
          </a:p>
          <a:p>
            <a:pPr lvl="1">
              <a:buNone/>
            </a:pPr>
            <a:r>
              <a:rPr lang="en-US" sz="1882" u="sng" dirty="0" smtClean="0">
                <a:hlinkClick r:id="rId7"/>
              </a:rPr>
              <a:t>http</a:t>
            </a:r>
            <a:r>
              <a:rPr lang="en-US" sz="1882" u="sng" dirty="0">
                <a:hlinkClick r:id="rId7"/>
              </a:rPr>
              <a:t>://loki.cae.drexel.edu/~wbs/ontology/</a:t>
            </a:r>
            <a:r>
              <a:rPr lang="en-US" sz="1882" b="1" u="sng" dirty="0">
                <a:hlinkClick r:id="rId7"/>
              </a:rPr>
              <a:t>2004/04</a:t>
            </a:r>
            <a:r>
              <a:rPr lang="en-US" sz="1882" u="sng" dirty="0">
                <a:hlinkClick r:id="rId7"/>
              </a:rPr>
              <a:t>/iso-</a:t>
            </a:r>
            <a:r>
              <a:rPr lang="en-US" sz="1882" u="sng" dirty="0" smtClean="0">
                <a:hlinkClick r:id="rId7"/>
              </a:rPr>
              <a:t>metadata</a:t>
            </a:r>
            <a:r>
              <a:rPr lang="en-US" sz="1882" u="sng" dirty="0" smtClean="0"/>
              <a:t> </a:t>
            </a:r>
          </a:p>
          <a:p>
            <a:pPr lvl="1">
              <a:buNone/>
            </a:pPr>
            <a:endParaRPr lang="en-US" sz="941" dirty="0" smtClean="0"/>
          </a:p>
          <a:p>
            <a:pPr lvl="1">
              <a:buNone/>
            </a:pPr>
            <a:r>
              <a:rPr lang="en-US" sz="1882" u="sng" dirty="0">
                <a:hlinkClick r:id="rId8"/>
              </a:rPr>
              <a:t>http://lsdis.cs.uga.edu/projects/semdis/swetodblp/</a:t>
            </a:r>
            <a:r>
              <a:rPr lang="en-US" sz="1882" b="1" u="sng" dirty="0">
                <a:hlinkClick r:id="rId8"/>
              </a:rPr>
              <a:t>january2007</a:t>
            </a:r>
            <a:r>
              <a:rPr lang="en-US" sz="1882" u="sng" dirty="0">
                <a:hlinkClick r:id="rId8"/>
              </a:rPr>
              <a:t>/opus_</a:t>
            </a:r>
            <a:r>
              <a:rPr lang="en-US" sz="1882" b="1" u="sng" dirty="0">
                <a:hlinkClick r:id="rId8"/>
              </a:rPr>
              <a:t>january2007</a:t>
            </a:r>
            <a:r>
              <a:rPr lang="en-US" sz="1882" u="sng" dirty="0">
                <a:hlinkClick r:id="rId8"/>
              </a:rPr>
              <a:t>.</a:t>
            </a:r>
            <a:r>
              <a:rPr lang="en-US" sz="1882" u="sng" dirty="0" smtClean="0">
                <a:hlinkClick r:id="rId8"/>
              </a:rPr>
              <a:t>rdf</a:t>
            </a:r>
            <a:r>
              <a:rPr lang="en-US" sz="1882" dirty="0" smtClean="0"/>
              <a:t> </a:t>
            </a:r>
            <a:r>
              <a:rPr lang="en-US" sz="1882" dirty="0" err="1" smtClean="0"/>
              <a:t>vs</a:t>
            </a:r>
            <a:endParaRPr lang="en-US" sz="1882" dirty="0" smtClean="0">
              <a:hlinkClick r:id="rId8"/>
            </a:endParaRPr>
          </a:p>
          <a:p>
            <a:pPr lvl="1">
              <a:buNone/>
            </a:pPr>
            <a:r>
              <a:rPr lang="en-US" sz="1882" u="sng" dirty="0" smtClean="0">
                <a:hlinkClick r:id="rId8"/>
              </a:rPr>
              <a:t>http</a:t>
            </a:r>
            <a:r>
              <a:rPr lang="en-US" sz="1882" u="sng" dirty="0">
                <a:hlinkClick r:id="rId8"/>
              </a:rPr>
              <a:t>://lsdis.cs.uga.edu/projects/semdis/swetodblp/</a:t>
            </a:r>
            <a:r>
              <a:rPr lang="en-US" sz="1882" b="1" u="sng" dirty="0">
                <a:hlinkClick r:id="rId8"/>
              </a:rPr>
              <a:t>october2006</a:t>
            </a:r>
            <a:r>
              <a:rPr lang="en-US" sz="1882" u="sng" dirty="0">
                <a:hlinkClick r:id="rId8"/>
              </a:rPr>
              <a:t>/opus_</a:t>
            </a:r>
            <a:r>
              <a:rPr lang="en-US" sz="1882" b="1" u="sng" dirty="0">
                <a:hlinkClick r:id="rId8"/>
              </a:rPr>
              <a:t>october2006</a:t>
            </a:r>
            <a:r>
              <a:rPr lang="en-US" sz="1882" u="sng" dirty="0">
                <a:hlinkClick r:id="rId8"/>
              </a:rPr>
              <a:t>.</a:t>
            </a:r>
            <a:r>
              <a:rPr lang="en-US" sz="1882" u="sng" dirty="0" smtClean="0">
                <a:hlinkClick r:id="rId8"/>
              </a:rPr>
              <a:t>rdf</a:t>
            </a:r>
            <a:r>
              <a:rPr lang="en-US" sz="1882" u="sng" dirty="0" smtClean="0"/>
              <a:t> </a:t>
            </a:r>
            <a:endParaRPr lang="en-US" sz="1882" dirty="0" smtClean="0"/>
          </a:p>
          <a:p>
            <a:r>
              <a:rPr lang="en-US" dirty="0" smtClean="0"/>
              <a:t>Need a common standard to identify versions of </a:t>
            </a:r>
            <a:r>
              <a:rPr lang="en-US" dirty="0" err="1" smtClean="0"/>
              <a:t>ontologies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Particular relation: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Again, can be expressed through the </a:t>
            </a:r>
            <a:r>
              <a:rPr lang="en-US" dirty="0" err="1" smtClean="0"/>
              <a:t>owl:imports</a:t>
            </a:r>
            <a:r>
              <a:rPr lang="en-US" dirty="0" smtClean="0"/>
              <a:t> primitive</a:t>
            </a:r>
          </a:p>
          <a:p>
            <a:r>
              <a:rPr lang="en-US" dirty="0" smtClean="0"/>
              <a:t>But, very often, </a:t>
            </a:r>
            <a:r>
              <a:rPr lang="en-US" dirty="0" err="1" smtClean="0"/>
              <a:t>ontologies</a:t>
            </a:r>
            <a:r>
              <a:rPr lang="en-US" dirty="0" smtClean="0"/>
              <a:t> copy other </a:t>
            </a:r>
            <a:r>
              <a:rPr lang="en-US" dirty="0" err="1" smtClean="0"/>
              <a:t>ontologies</a:t>
            </a:r>
            <a:r>
              <a:rPr lang="en-US" dirty="0" smtClean="0"/>
              <a:t>  (or part of them) without importing</a:t>
            </a:r>
          </a:p>
          <a:p>
            <a:r>
              <a:rPr lang="en-US" dirty="0" smtClean="0"/>
              <a:t>(At least) 2 different ways to include or be equivalent to an ontology:</a:t>
            </a:r>
          </a:p>
          <a:p>
            <a:pPr lvl="1"/>
            <a:r>
              <a:rPr lang="en-US" dirty="0" smtClean="0"/>
              <a:t>Syntactically: the set of axioms is included </a:t>
            </a:r>
          </a:p>
          <a:p>
            <a:pPr lvl="1"/>
            <a:r>
              <a:rPr lang="en-US" dirty="0" smtClean="0"/>
              <a:t>Semantically: can be syntactically different, but express the same meaning (same logical consequences)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981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Ontology Repositories: Discussions and Perspectives</vt:lpstr>
      <vt:lpstr>Slide 2</vt:lpstr>
      <vt:lpstr>More or less provide the same set of features</vt:lpstr>
      <vt:lpstr>So what is missing?</vt:lpstr>
      <vt:lpstr>Supporting the user in finding ontologies</vt:lpstr>
      <vt:lpstr>Slide 6</vt:lpstr>
      <vt:lpstr>Relations between ontologies</vt:lpstr>
      <vt:lpstr>Particular relation: previous version</vt:lpstr>
      <vt:lpstr>Particular relation: inclusion</vt:lpstr>
      <vt:lpstr>Particular relation: (dis)agreement/(in)compatibility</vt:lpstr>
      <vt:lpstr>Needs a formalization of relations between ontologies</vt:lpstr>
      <vt:lpstr>Interoperability/communication between repositories</vt:lpstr>
    </vt:vector>
  </TitlesOfParts>
  <Company>KMi, The Open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Repositories: Perspectives</dc:title>
  <dc:creator>Mathieu D'Aquin</dc:creator>
  <cp:lastModifiedBy>Mathieu D'Aquin</cp:lastModifiedBy>
  <cp:revision>19</cp:revision>
  <dcterms:created xsi:type="dcterms:W3CDTF">2009-08-06T10:23:39Z</dcterms:created>
  <dcterms:modified xsi:type="dcterms:W3CDTF">2009-08-06T12:37:26Z</dcterms:modified>
</cp:coreProperties>
</file>