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2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8" d="100"/>
          <a:sy n="48" d="100"/>
        </p:scale>
        <p:origin x="-118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41CCC-F14E-4097-B2F6-E7B64D7B15E7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6E11D-15F2-47DD-B6D6-0776C4A51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2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9428E36-CEA4-4E5C-9DF0-78DBE887FC58}" type="slidenum">
              <a:rPr lang="en-US" sz="1200" smtClean="0">
                <a:solidFill>
                  <a:prstClr val="black"/>
                </a:solidFill>
              </a:rPr>
              <a:pPr/>
              <a:t>1</a:t>
            </a:fld>
            <a:endParaRPr lang="en-US" sz="1200" smtClean="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EC7FDD4-E162-424E-8F72-E123DA5EFC7D}" type="slidenum">
              <a:rPr lang="en-US" sz="1200" smtClean="0">
                <a:solidFill>
                  <a:prstClr val="black"/>
                </a:solidFill>
              </a:rPr>
              <a:pPr/>
              <a:t>2</a:t>
            </a:fld>
            <a:endParaRPr lang="en-US" sz="1200" smtClean="0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62000" y="793750"/>
            <a:ext cx="7772400" cy="354965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>
            <a:prstShdw prst="shdw17" dist="17961" dir="135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70738" y="6432550"/>
            <a:ext cx="1751012" cy="334963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DC3D68F-61ED-465D-9345-1CCD3FF381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29685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A7243-D943-49BE-ADD7-E6F3720DD6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803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76200"/>
            <a:ext cx="2109787" cy="5843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76200"/>
            <a:ext cx="6180138" cy="5843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AE039-3E0F-470A-B6B5-BCA33B7251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508448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8775" y="1582738"/>
            <a:ext cx="8391525" cy="43370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95A95-6D13-4479-8E40-B356BC2387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461354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8775" y="1582738"/>
            <a:ext cx="4119563" cy="4337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582738"/>
            <a:ext cx="4119562" cy="4337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13954-DFD9-4DA0-B1C1-B4912F0D79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312522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8775" y="1582738"/>
            <a:ext cx="4119563" cy="4337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30738" y="1582738"/>
            <a:ext cx="4119562" cy="433705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C6D3-A2E9-4983-88AE-E4B282F8E8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71943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405688" y="6523038"/>
            <a:ext cx="1751012" cy="3349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18A38-A687-471E-9AD3-91DD550B6A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4868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644DC-0F26-4C97-B7A7-3FDEE3788F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1095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582738"/>
            <a:ext cx="4119563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582738"/>
            <a:ext cx="4119562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6EE9C-5942-484F-98EA-2B3F7B3753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0804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6CCC7-A22E-4C0A-B8D7-5204C4B5C2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3242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6FFE6-FCA0-4910-B2AF-6B867512D5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236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32FF9-3F01-482D-B6AF-96ED18535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81858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4DB77-888F-45DE-85F9-89891B4125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5946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E10AD-3A81-4001-9F61-E6900A9047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83403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582738"/>
            <a:ext cx="8391525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138" tIns="41275" rIns="84138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978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523038"/>
            <a:ext cx="17510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3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3DADC-4A38-4E8B-8178-3AC0BF7A5A6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0" b="1">
              <a:solidFill>
                <a:srgbClr val="000000"/>
              </a:solidFill>
            </a:endParaRPr>
          </a:p>
        </p:txBody>
      </p:sp>
      <p:sp>
        <p:nvSpPr>
          <p:cNvPr id="1030" name="Line 12"/>
          <p:cNvSpPr>
            <a:spLocks noChangeShapeType="1"/>
          </p:cNvSpPr>
          <p:nvPr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0" b="1">
              <a:solidFill>
                <a:srgbClr val="000000"/>
              </a:solidFill>
            </a:endParaRPr>
          </a:p>
        </p:txBody>
      </p:sp>
      <p:sp>
        <p:nvSpPr>
          <p:cNvPr id="10997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7850" y="6477000"/>
            <a:ext cx="290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300" b="0">
                <a:latin typeface="Times New Roman" pitchFamily="18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9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wipe dir="r"/>
  </p:transition>
  <p:hf hdr="0" ftr="0" dt="0"/>
  <p:txStyles>
    <p:titleStyle>
      <a:lvl1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+mj-lt"/>
          <a:ea typeface="+mj-ea"/>
          <a:cs typeface="+mj-cs"/>
        </a:defRPr>
      </a:lvl1pPr>
      <a:lvl2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2pPr>
      <a:lvl3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3pPr>
      <a:lvl4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4pPr>
      <a:lvl5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5pPr>
      <a:lvl6pPr marL="4572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6pPr>
      <a:lvl7pPr marL="9144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7pPr>
      <a:lvl8pPr marL="13716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8pPr>
      <a:lvl9pPr marL="18288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9pPr>
    </p:titleStyle>
    <p:bodyStyle>
      <a:lvl1pPr marL="311150" indent="-311150" algn="l" defTabSz="755650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674688" indent="-249238" algn="l" defTabSz="755650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38225" indent="-206375" algn="l" defTabSz="755650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54150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18700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3272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7844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2416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988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(http:/ontolog.cim3.net/cgi-bin/wiki.pl?ONTOLOG_BoardOfTrustees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ontolog.cim3.net/cgi-bin/wiki.pl?ONTOLOG_BoardOfTrustees#nid4DP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800600"/>
            <a:ext cx="6553200" cy="1219200"/>
          </a:xfrm>
        </p:spPr>
        <p:txBody>
          <a:bodyPr/>
          <a:lstStyle/>
          <a:p>
            <a:pPr marL="0" indent="0" algn="ctr">
              <a:lnSpc>
                <a:spcPct val="60000"/>
              </a:lnSpc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Session Co-Chairs:</a:t>
            </a:r>
          </a:p>
          <a:p>
            <a:pPr marL="0" indent="0" algn="ctr">
              <a:lnSpc>
                <a:spcPct val="60000"/>
              </a:lnSpc>
              <a:buFontTx/>
              <a:buNone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lnSpc>
                <a:spcPct val="60000"/>
              </a:lnSpc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Dr. Amanda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Vizedom (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Criticollab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LLC)</a:t>
            </a:r>
          </a:p>
          <a:p>
            <a:pPr marL="0" indent="0" algn="ctr">
              <a:lnSpc>
                <a:spcPct val="60000"/>
              </a:lnSpc>
              <a:buFontTx/>
              <a:buNone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lnSpc>
                <a:spcPct val="60000"/>
              </a:lnSpc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Leo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Obrst (MITRE)</a:t>
            </a:r>
            <a:endParaRPr lang="en-US" alt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lnSpc>
                <a:spcPct val="60000"/>
              </a:lnSpc>
              <a:buFontTx/>
              <a:buNone/>
              <a:defRPr/>
            </a:pPr>
            <a:endParaRPr lang="en-US" alt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907363"/>
            <a:ext cx="7772400" cy="3293851"/>
          </a:xfr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Ontolog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Phase 2:</a:t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Board of 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Trustees </a:t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Community Session: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</a:t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June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26,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2014</a:t>
            </a: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11949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5565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5565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5565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5565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5565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7556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7556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7556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7556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56DB64F-3736-4E3B-A0A1-BB2988BC9D23}" type="slidenum">
              <a:rPr lang="en-US" sz="1300" b="0" smtClean="0">
                <a:solidFill>
                  <a:srgbClr val="000000"/>
                </a:solidFill>
              </a:rPr>
              <a:pPr/>
              <a:t>2</a:t>
            </a:fld>
            <a:endParaRPr lang="en-US" sz="1300" b="0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Today’s Agenda</a:t>
            </a:r>
            <a:endParaRPr lang="en-US" alt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373188"/>
            <a:ext cx="8408987" cy="4249737"/>
          </a:xfrm>
        </p:spPr>
        <p:txBody>
          <a:bodyPr/>
          <a:lstStyle/>
          <a:p>
            <a:pPr marL="228600" indent="-228600" defTabSz="814388">
              <a:tabLst>
                <a:tab pos="0" algn="l"/>
              </a:tabLst>
            </a:pPr>
            <a:r>
              <a:rPr lang="en-US" sz="2400" dirty="0" smtClean="0"/>
              <a:t>Introducing the </a:t>
            </a:r>
            <a:r>
              <a:rPr lang="en-US" sz="2400" dirty="0" err="1"/>
              <a:t>Ontolog</a:t>
            </a:r>
            <a:r>
              <a:rPr lang="en-US" sz="2400" dirty="0"/>
              <a:t> Board of Trustees’ (</a:t>
            </a:r>
            <a:r>
              <a:rPr lang="en-US" sz="2400" dirty="0" err="1" smtClean="0"/>
              <a:t>BoT</a:t>
            </a:r>
            <a:r>
              <a:rPr lang="en-US" sz="2400" dirty="0" smtClean="0"/>
              <a:t>), its tasks, current structure</a:t>
            </a:r>
          </a:p>
          <a:p>
            <a:pPr marL="228600" indent="-228600" defTabSz="814388">
              <a:tabLst>
                <a:tab pos="0" algn="l"/>
              </a:tabLst>
            </a:pPr>
            <a:endParaRPr lang="en-US" sz="2400" dirty="0" smtClean="0"/>
          </a:p>
          <a:p>
            <a:pPr marL="228600" indent="-228600" defTabSz="814388">
              <a:tabLst>
                <a:tab pos="0" algn="l"/>
              </a:tabLst>
            </a:pPr>
            <a:r>
              <a:rPr lang="en-US" sz="2400" dirty="0" smtClean="0"/>
              <a:t>The </a:t>
            </a:r>
            <a:r>
              <a:rPr lang="en-US" sz="2400" dirty="0" err="1" smtClean="0"/>
              <a:t>Ontolog</a:t>
            </a:r>
            <a:r>
              <a:rPr lang="en-US" sz="2400" dirty="0" smtClean="0"/>
              <a:t> Board of Trustees’ (</a:t>
            </a:r>
            <a:r>
              <a:rPr lang="en-US" sz="2400" dirty="0" err="1" smtClean="0"/>
              <a:t>BoT</a:t>
            </a:r>
            <a:r>
              <a:rPr lang="en-US" sz="2400" dirty="0" smtClean="0"/>
              <a:t>) Terms </a:t>
            </a:r>
            <a:r>
              <a:rPr lang="en-US" sz="2400" dirty="0"/>
              <a:t>of </a:t>
            </a:r>
            <a:r>
              <a:rPr lang="en-US" sz="2400" dirty="0" smtClean="0"/>
              <a:t>Reference: Amanda Vizedom</a:t>
            </a:r>
          </a:p>
          <a:p>
            <a:pPr marL="228600" indent="-228600" defTabSz="814388">
              <a:tabLst>
                <a:tab pos="0" algn="l"/>
              </a:tabLst>
            </a:pPr>
            <a:endParaRPr lang="en-US" sz="2400" dirty="0" smtClean="0"/>
          </a:p>
          <a:p>
            <a:pPr marL="228600" indent="-228600" defTabSz="814388">
              <a:tabLst>
                <a:tab pos="0" algn="l"/>
              </a:tabLst>
            </a:pPr>
            <a:r>
              <a:rPr lang="en-US" sz="2400" dirty="0" smtClean="0"/>
              <a:t>Each </a:t>
            </a:r>
            <a:r>
              <a:rPr lang="en-US" sz="2400" dirty="0" err="1"/>
              <a:t>BoT</a:t>
            </a:r>
            <a:r>
              <a:rPr lang="en-US" sz="2400" dirty="0"/>
              <a:t> member will individually present his/her vision and plans for the future of </a:t>
            </a:r>
            <a:r>
              <a:rPr lang="en-US" sz="2400" dirty="0" err="1"/>
              <a:t>Ontolog</a:t>
            </a:r>
            <a:r>
              <a:rPr lang="en-US" sz="2400" dirty="0"/>
              <a:t> in its Phase-2 </a:t>
            </a:r>
            <a:r>
              <a:rPr lang="en-US" sz="2400" dirty="0" smtClean="0"/>
              <a:t>operations</a:t>
            </a:r>
          </a:p>
          <a:p>
            <a:pPr marL="228600" indent="-228600" defTabSz="814388">
              <a:tabLst>
                <a:tab pos="0" algn="l"/>
              </a:tabLst>
            </a:pPr>
            <a:endParaRPr lang="en-US" sz="2400" dirty="0" smtClean="0"/>
          </a:p>
          <a:p>
            <a:pPr marL="228600" indent="-228600" defTabSz="814388">
              <a:tabLst>
                <a:tab pos="0" algn="l"/>
              </a:tabLst>
            </a:pPr>
            <a:r>
              <a:rPr lang="en-US" sz="2400" dirty="0" smtClean="0"/>
              <a:t>Q&amp;A and General Discussion by the participants</a:t>
            </a:r>
          </a:p>
          <a:p>
            <a:pPr marL="228600" indent="-228600" defTabSz="814388">
              <a:tabLst>
                <a:tab pos="0" algn="l"/>
              </a:tabLst>
            </a:pPr>
            <a:endParaRPr lang="en-US" altLang="en-US" sz="2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200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Ontolog</a:t>
            </a:r>
            <a:r>
              <a:rPr lang="en-US" dirty="0" smtClean="0"/>
              <a:t> Board of Trustees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582738"/>
            <a:ext cx="8391525" cy="4970462"/>
          </a:xfrm>
        </p:spPr>
        <p:txBody>
          <a:bodyPr/>
          <a:lstStyle/>
          <a:p>
            <a:r>
              <a:rPr lang="en-US" sz="2400" dirty="0" smtClean="0"/>
              <a:t>Why? </a:t>
            </a:r>
            <a:r>
              <a:rPr lang="en-US" sz="2400" dirty="0" err="1" smtClean="0"/>
              <a:t>Ontolog</a:t>
            </a:r>
            <a:r>
              <a:rPr lang="en-US" sz="2400" dirty="0" smtClean="0"/>
              <a:t> is changing: Phase 2 is beginning: Peter Yim, our Administrator, is retiring this month</a:t>
            </a:r>
          </a:p>
          <a:p>
            <a:pPr lvl="1"/>
            <a:r>
              <a:rPr lang="en-US" sz="2000" dirty="0" smtClean="0"/>
              <a:t>Thanks, Peter, for your great service to our community of practice since 2002!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Board of Trustees</a:t>
            </a:r>
            <a:r>
              <a:rPr lang="en-US" sz="2400" dirty="0" smtClean="0"/>
              <a:t>:</a:t>
            </a:r>
          </a:p>
          <a:p>
            <a:pPr marL="425450" lvl="1" indent="0">
              <a:buNone/>
            </a:pPr>
            <a:r>
              <a:rPr lang="en-US" sz="2400" dirty="0" smtClean="0"/>
              <a:t>Amanda Vizedom   	Barry Smith   </a:t>
            </a:r>
          </a:p>
          <a:p>
            <a:pPr marL="425450" lvl="1" indent="0">
              <a:buNone/>
            </a:pPr>
            <a:r>
              <a:rPr lang="en-US" sz="2400" dirty="0" smtClean="0"/>
              <a:t>Ed </a:t>
            </a:r>
            <a:r>
              <a:rPr lang="en-US" sz="2400" dirty="0" err="1" smtClean="0"/>
              <a:t>Barkmeyer</a:t>
            </a:r>
            <a:r>
              <a:rPr lang="en-US" sz="2400" dirty="0"/>
              <a:t>	</a:t>
            </a:r>
            <a:r>
              <a:rPr lang="en-US" sz="2400" dirty="0" smtClean="0"/>
              <a:t>	John Sowa    </a:t>
            </a:r>
            <a:endParaRPr lang="en-US" sz="2400" dirty="0"/>
          </a:p>
          <a:p>
            <a:pPr marL="425450" lvl="1" indent="0">
              <a:buNone/>
            </a:pPr>
            <a:r>
              <a:rPr lang="en-US" sz="2400" dirty="0" smtClean="0"/>
              <a:t>Ken Baclawski    		Leo Obrst   </a:t>
            </a:r>
            <a:endParaRPr lang="en-US" sz="2400" dirty="0"/>
          </a:p>
          <a:p>
            <a:pPr marL="425450" lvl="1" indent="0">
              <a:buNone/>
            </a:pPr>
            <a:r>
              <a:rPr lang="en-US" sz="2400" dirty="0" smtClean="0"/>
              <a:t>Mark Musen			Matthew West    </a:t>
            </a:r>
            <a:endParaRPr lang="en-US" sz="2400" dirty="0"/>
          </a:p>
          <a:p>
            <a:pPr marL="425450" lvl="1" indent="0">
              <a:buNone/>
            </a:pPr>
            <a:r>
              <a:rPr lang="en-US" sz="2400" dirty="0" smtClean="0"/>
              <a:t>Michael Gruninger		Mike Bennett    </a:t>
            </a:r>
            <a:endParaRPr lang="en-US" sz="2400" dirty="0"/>
          </a:p>
          <a:p>
            <a:pPr marL="425450" lvl="1" indent="0">
              <a:buNone/>
            </a:pPr>
            <a:r>
              <a:rPr lang="en-US" sz="2400" dirty="0" smtClean="0"/>
              <a:t>Mike Dean    			Pat Hayes    </a:t>
            </a:r>
            <a:endParaRPr lang="en-US" sz="2400" dirty="0"/>
          </a:p>
          <a:p>
            <a:pPr marL="425450" lvl="1" indent="0">
              <a:buNone/>
            </a:pPr>
            <a:r>
              <a:rPr lang="en-US" sz="2400" dirty="0" smtClean="0"/>
              <a:t>Till </a:t>
            </a:r>
            <a:r>
              <a:rPr lang="en-US" sz="2400" dirty="0" err="1" smtClean="0"/>
              <a:t>Mossakowski</a:t>
            </a:r>
            <a:r>
              <a:rPr lang="en-US" sz="2400" dirty="0" smtClean="0"/>
              <a:t>   		Peter Yim </a:t>
            </a:r>
            <a:r>
              <a:rPr lang="en-US" sz="2400" dirty="0"/>
              <a:t>(ex-officio)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818A38-A687-471E-9AD3-91DD550B6AA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604987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Critical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put </a:t>
            </a:r>
            <a:r>
              <a:rPr lang="en-US" sz="2400" dirty="0"/>
              <a:t>together an infrastructure to </a:t>
            </a:r>
            <a:r>
              <a:rPr lang="en-US" sz="2400" dirty="0" smtClean="0"/>
              <a:t>carry on </a:t>
            </a:r>
            <a:r>
              <a:rPr lang="en-US" sz="2400" dirty="0"/>
              <a:t>the </a:t>
            </a:r>
            <a:r>
              <a:rPr lang="en-US" sz="2400" dirty="0" err="1"/>
              <a:t>Ontolog</a:t>
            </a:r>
            <a:r>
              <a:rPr lang="en-US" sz="2400" dirty="0"/>
              <a:t> activities in view of </a:t>
            </a:r>
            <a:r>
              <a:rPr lang="en-US" sz="2400" dirty="0" smtClean="0"/>
              <a:t>Peter </a:t>
            </a:r>
            <a:r>
              <a:rPr lang="en-US" sz="2400" dirty="0" err="1" smtClean="0"/>
              <a:t>Yim's</a:t>
            </a:r>
            <a:r>
              <a:rPr lang="en-US" sz="2400" dirty="0" smtClean="0"/>
              <a:t> retirement</a:t>
            </a:r>
          </a:p>
          <a:p>
            <a:r>
              <a:rPr lang="en-US" sz="2400" dirty="0" smtClean="0"/>
              <a:t>To adopt </a:t>
            </a:r>
            <a:r>
              <a:rPr lang="en-US" sz="2400" dirty="0"/>
              <a:t>a high level </a:t>
            </a:r>
            <a:r>
              <a:rPr lang="en-US" sz="2400" dirty="0" smtClean="0">
                <a:hlinkClick r:id="rId2"/>
              </a:rPr>
              <a:t>Terms </a:t>
            </a:r>
            <a:r>
              <a:rPr lang="en-US" sz="2400" dirty="0">
                <a:hlinkClick r:id="rId2"/>
              </a:rPr>
              <a:t>of </a:t>
            </a:r>
            <a:r>
              <a:rPr lang="en-US" sz="2400" dirty="0" smtClean="0">
                <a:hlinkClick r:id="rId2"/>
              </a:rPr>
              <a:t>Reference</a:t>
            </a:r>
            <a:r>
              <a:rPr lang="en-US" sz="2400" dirty="0" smtClean="0"/>
              <a:t> </a:t>
            </a:r>
            <a:r>
              <a:rPr lang="en-US" sz="2400" dirty="0"/>
              <a:t>for this new Board of </a:t>
            </a:r>
            <a:r>
              <a:rPr lang="en-US" sz="2400" dirty="0" smtClean="0"/>
              <a:t>Trustees</a:t>
            </a:r>
          </a:p>
          <a:p>
            <a:r>
              <a:rPr lang="en-US" sz="2400" dirty="0" smtClean="0"/>
              <a:t>The debut </a:t>
            </a:r>
            <a:r>
              <a:rPr lang="en-US" sz="2400" dirty="0"/>
              <a:t>of the Board of Trustees to the </a:t>
            </a:r>
            <a:r>
              <a:rPr lang="en-US" sz="2400" dirty="0" smtClean="0"/>
              <a:t>community: today’s session</a:t>
            </a:r>
          </a:p>
          <a:p>
            <a:r>
              <a:rPr lang="en-US" sz="2400" dirty="0" smtClean="0"/>
              <a:t>To plan </a:t>
            </a:r>
            <a:r>
              <a:rPr lang="en-US" sz="2400" dirty="0"/>
              <a:t>activities and events for the rest of </a:t>
            </a:r>
            <a:r>
              <a:rPr lang="en-US" sz="2400" dirty="0" smtClean="0"/>
              <a:t>2014</a:t>
            </a:r>
          </a:p>
          <a:p>
            <a:endParaRPr lang="en-US" sz="2400" dirty="0"/>
          </a:p>
          <a:p>
            <a:r>
              <a:rPr lang="en-US" sz="2400" dirty="0" smtClean="0"/>
              <a:t>Help us make </a:t>
            </a:r>
            <a:r>
              <a:rPr lang="en-US" sz="2400" dirty="0" err="1" smtClean="0"/>
              <a:t>Ontolog</a:t>
            </a:r>
            <a:r>
              <a:rPr lang="en-US" sz="2400" dirty="0" smtClean="0"/>
              <a:t> Phase 2 an even greater Community of Practice! </a:t>
            </a:r>
            <a:r>
              <a:rPr lang="en-US" sz="24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818A38-A687-471E-9AD3-91DD550B6AA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01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Ontolog</a:t>
            </a:r>
            <a:r>
              <a:rPr lang="en-US" dirty="0" smtClean="0"/>
              <a:t> System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Ontolog</a:t>
            </a:r>
            <a:r>
              <a:rPr lang="en-US" sz="2000" dirty="0" smtClean="0"/>
              <a:t> Wiki (now </a:t>
            </a:r>
            <a:r>
              <a:rPr lang="en-US" sz="2000" dirty="0"/>
              <a:t>moved to  Purple Semantic </a:t>
            </a:r>
            <a:r>
              <a:rPr lang="en-US" sz="2000" dirty="0" err="1" smtClean="0"/>
              <a:t>MediaWiki</a:t>
            </a:r>
            <a:r>
              <a:rPr lang="en-US" sz="2000" dirty="0" smtClean="0"/>
              <a:t>), and </a:t>
            </a:r>
            <a:r>
              <a:rPr lang="en-US" sz="2000" dirty="0" err="1" smtClean="0"/>
              <a:t>Filespace</a:t>
            </a:r>
            <a:r>
              <a:rPr lang="en-US" sz="2000" dirty="0" smtClean="0"/>
              <a:t> Hosting </a:t>
            </a:r>
            <a:r>
              <a:rPr lang="en-US" sz="2000" dirty="0"/>
              <a:t>(cloud storage or </a:t>
            </a:r>
            <a:r>
              <a:rPr lang="en-US" sz="2000" dirty="0" err="1"/>
              <a:t>webdav</a:t>
            </a:r>
            <a:r>
              <a:rPr lang="en-US" sz="2000" dirty="0"/>
              <a:t> </a:t>
            </a:r>
            <a:r>
              <a:rPr lang="en-US" sz="2000" dirty="0" smtClean="0"/>
              <a:t>servers):</a:t>
            </a:r>
          </a:p>
          <a:p>
            <a:pPr lvl="1"/>
            <a:r>
              <a:rPr lang="en-US" sz="1600" dirty="0" smtClean="0"/>
              <a:t>TBD for both, considering both Cloud and Donated hosting</a:t>
            </a:r>
          </a:p>
          <a:p>
            <a:pPr lvl="1"/>
            <a:r>
              <a:rPr lang="en-US" sz="1600" dirty="0" smtClean="0"/>
              <a:t>Cloud: $5/10 per month</a:t>
            </a:r>
          </a:p>
          <a:p>
            <a:pPr lvl="1"/>
            <a:r>
              <a:rPr lang="en-US" sz="1600" dirty="0" smtClean="0"/>
              <a:t>Donated: Northeastern U. (Ken Baclawski), U. Magdeburg (Till </a:t>
            </a:r>
            <a:r>
              <a:rPr lang="en-US" sz="1600" dirty="0" err="1" smtClean="0"/>
              <a:t>Mossakowski</a:t>
            </a:r>
            <a:r>
              <a:rPr lang="en-US" sz="1600" dirty="0" smtClean="0"/>
              <a:t>), U. Toronto (Michael Gruninger), Stanford U. (Mark Musen) are considering</a:t>
            </a:r>
            <a:endParaRPr lang="en-US" sz="1600" dirty="0"/>
          </a:p>
          <a:p>
            <a:r>
              <a:rPr lang="en-US" sz="2000" dirty="0" err="1" smtClean="0"/>
              <a:t>Ontolog</a:t>
            </a:r>
            <a:r>
              <a:rPr lang="en-US" sz="2000" dirty="0" smtClean="0"/>
              <a:t> Forum list: </a:t>
            </a:r>
          </a:p>
          <a:p>
            <a:pPr lvl="1"/>
            <a:r>
              <a:rPr lang="en-US" sz="1600" dirty="0" smtClean="0"/>
              <a:t>Peter Yim (CIM3) is committed </a:t>
            </a:r>
            <a:r>
              <a:rPr lang="en-US" sz="1600" dirty="0"/>
              <a:t>to continue to host </a:t>
            </a:r>
            <a:r>
              <a:rPr lang="en-US" sz="1600" dirty="0" smtClean="0"/>
              <a:t>the mailing lists and the historic archives</a:t>
            </a:r>
          </a:p>
          <a:p>
            <a:r>
              <a:rPr lang="en-US" sz="2000" dirty="0" err="1" smtClean="0"/>
              <a:t>Ontolog</a:t>
            </a:r>
            <a:r>
              <a:rPr lang="en-US" sz="2000" dirty="0" smtClean="0"/>
              <a:t> Conference Bridge Service (voice &amp; VOIP conferencing):</a:t>
            </a:r>
          </a:p>
          <a:p>
            <a:pPr lvl="1"/>
            <a:r>
              <a:rPr lang="en-US" sz="1600" dirty="0"/>
              <a:t>ITS2 conference service is $67 to $97/month, depending on the number of callers. Cost per year would be $900 to $1000. This is callable from Skype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Others: Skype, Google Hangout, </a:t>
            </a:r>
            <a:r>
              <a:rPr lang="en-US" sz="1600" dirty="0" err="1" smtClean="0"/>
              <a:t>Fuze</a:t>
            </a:r>
            <a:r>
              <a:rPr lang="en-US" sz="1600" dirty="0" smtClean="0"/>
              <a:t>, </a:t>
            </a:r>
            <a:r>
              <a:rPr lang="en-US" sz="1600" dirty="0"/>
              <a:t>GoToMeeting, </a:t>
            </a:r>
            <a:r>
              <a:rPr lang="en-US" sz="1600" dirty="0" smtClean="0"/>
              <a:t>WebEx</a:t>
            </a:r>
          </a:p>
          <a:p>
            <a:pPr lvl="1"/>
            <a:r>
              <a:rPr lang="en-US" sz="1600" dirty="0" smtClean="0"/>
              <a:t>IAOA is proposing to fund and host this; else: someone reimbursed with donations</a:t>
            </a:r>
            <a:endParaRPr lang="en-US" sz="1600" dirty="0"/>
          </a:p>
          <a:p>
            <a:r>
              <a:rPr lang="en-US" sz="2000" dirty="0" err="1" smtClean="0"/>
              <a:t>Ontolog</a:t>
            </a:r>
            <a:r>
              <a:rPr lang="en-US" sz="2000" dirty="0" smtClean="0"/>
              <a:t> Virtual Sessions: see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818A38-A687-471E-9AD3-91DD550B6A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8724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Ontolog</a:t>
            </a:r>
            <a:r>
              <a:rPr lang="en-US" dirty="0" smtClean="0"/>
              <a:t> </a:t>
            </a:r>
            <a:r>
              <a:rPr lang="en-US" dirty="0" err="1" smtClean="0"/>
              <a:t>Adminstration</a:t>
            </a:r>
            <a:r>
              <a:rPr lang="en-US" dirty="0" smtClean="0"/>
              <a:t> &amp;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371600"/>
            <a:ext cx="8391525" cy="4337050"/>
          </a:xfrm>
        </p:spPr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</a:rPr>
              <a:t>We need volunteers to step up to assume some of the </a:t>
            </a:r>
            <a:r>
              <a:rPr lang="en-US" sz="2000" b="1" dirty="0" smtClean="0">
                <a:solidFill>
                  <a:srgbClr val="FF0000"/>
                </a:solidFill>
              </a:rPr>
              <a:t>admin &amp; operations duties </a:t>
            </a:r>
            <a:r>
              <a:rPr lang="en-US" sz="2000" b="1" dirty="0">
                <a:solidFill>
                  <a:srgbClr val="FF0000"/>
                </a:solidFill>
              </a:rPr>
              <a:t>that Peter Yim previously performed: best to have a small team for each, for backup, </a:t>
            </a:r>
            <a:r>
              <a:rPr lang="en-US" sz="2000" b="1" dirty="0" smtClean="0">
                <a:solidFill>
                  <a:srgbClr val="FF0000"/>
                </a:solidFill>
              </a:rPr>
              <a:t>collaboration</a:t>
            </a:r>
          </a:p>
          <a:p>
            <a:r>
              <a:rPr lang="en-US" sz="2000" dirty="0" err="1" smtClean="0"/>
              <a:t>Ontolog</a:t>
            </a:r>
            <a:r>
              <a:rPr lang="en-US" sz="2000" dirty="0" smtClean="0"/>
              <a:t> </a:t>
            </a:r>
            <a:r>
              <a:rPr lang="en-US" sz="2000" dirty="0"/>
              <a:t>Wiki </a:t>
            </a:r>
            <a:r>
              <a:rPr lang="en-US" sz="2000" dirty="0" smtClean="0"/>
              <a:t>Hosting and </a:t>
            </a:r>
            <a:r>
              <a:rPr lang="en-US" sz="2000" dirty="0" err="1" smtClean="0"/>
              <a:t>Filespace</a:t>
            </a:r>
            <a:r>
              <a:rPr lang="en-US" sz="2000" dirty="0" smtClean="0"/>
              <a:t> admin/support: </a:t>
            </a:r>
            <a:r>
              <a:rPr lang="en-US" sz="2000" b="1" dirty="0" smtClean="0"/>
              <a:t>Ken Baclawski, OTHERS?</a:t>
            </a:r>
          </a:p>
          <a:p>
            <a:r>
              <a:rPr lang="en-US" sz="2000" dirty="0" err="1" smtClean="0"/>
              <a:t>Ontolog</a:t>
            </a:r>
            <a:r>
              <a:rPr lang="en-US" sz="2000" dirty="0" smtClean="0"/>
              <a:t> Forum list: New </a:t>
            </a:r>
            <a:r>
              <a:rPr lang="en-US" sz="2000" dirty="0"/>
              <a:t>membership and list subscriptions, as well as the maintenance </a:t>
            </a:r>
            <a:r>
              <a:rPr lang="en-US" sz="2000" dirty="0" smtClean="0"/>
              <a:t>routines: </a:t>
            </a:r>
            <a:r>
              <a:rPr lang="en-US" sz="2000" b="1" dirty="0" smtClean="0"/>
              <a:t>Matthew West</a:t>
            </a:r>
            <a:r>
              <a:rPr lang="en-US" sz="2000" dirty="0" smtClean="0"/>
              <a:t> has volunteered to perform these tasks, </a:t>
            </a:r>
            <a:r>
              <a:rPr lang="en-US" sz="2000" b="1" dirty="0"/>
              <a:t>OTHERS?</a:t>
            </a:r>
            <a:endParaRPr lang="en-US" sz="2000" dirty="0" smtClean="0"/>
          </a:p>
          <a:p>
            <a:r>
              <a:rPr lang="en-US" sz="2000" dirty="0" err="1" smtClean="0"/>
              <a:t>Ontolog</a:t>
            </a:r>
            <a:r>
              <a:rPr lang="en-US" sz="2000" dirty="0" smtClean="0"/>
              <a:t> Conference Bridge Service: TBD</a:t>
            </a:r>
            <a:endParaRPr lang="en-US" sz="2000" dirty="0"/>
          </a:p>
          <a:p>
            <a:r>
              <a:rPr lang="en-US" sz="2000" dirty="0" err="1" smtClean="0"/>
              <a:t>Ontolog</a:t>
            </a:r>
            <a:r>
              <a:rPr lang="en-US" sz="2000" dirty="0" smtClean="0"/>
              <a:t> Virtual Sessions:</a:t>
            </a:r>
          </a:p>
          <a:p>
            <a:pPr lvl="1"/>
            <a:r>
              <a:rPr lang="en-US" sz="1600" b="1" dirty="0" smtClean="0"/>
              <a:t>Proposed S</a:t>
            </a:r>
            <a:r>
              <a:rPr lang="en-US" sz="1600" b="1" dirty="0" smtClean="0"/>
              <a:t>ession Chairs</a:t>
            </a:r>
            <a:r>
              <a:rPr lang="en-US" sz="1600" dirty="0" smtClean="0"/>
              <a:t>: maintain conference page, coordinate other volunteers with their services, send out announcements, etc.</a:t>
            </a:r>
          </a:p>
          <a:p>
            <a:pPr lvl="1"/>
            <a:r>
              <a:rPr lang="en-US" sz="1600" b="1" dirty="0"/>
              <a:t>Christi </a:t>
            </a:r>
            <a:r>
              <a:rPr lang="en-US" sz="1600" b="1" dirty="0" err="1"/>
              <a:t>Kapp</a:t>
            </a:r>
            <a:r>
              <a:rPr lang="en-US" sz="1600" dirty="0"/>
              <a:t> has </a:t>
            </a:r>
            <a:r>
              <a:rPr lang="en-US" sz="1600" dirty="0" smtClean="0"/>
              <a:t>volunteered to </a:t>
            </a:r>
            <a:r>
              <a:rPr lang="en-US" sz="1600" dirty="0"/>
              <a:t>handle </a:t>
            </a:r>
            <a:r>
              <a:rPr lang="en-US" sz="1600" dirty="0" smtClean="0"/>
              <a:t>audio and chat-transcript post-processing for at least this session, maybe more? </a:t>
            </a:r>
          </a:p>
          <a:p>
            <a:pPr lvl="1"/>
            <a:r>
              <a:rPr lang="en-US" sz="1600" b="1" dirty="0"/>
              <a:t>OTHERS</a:t>
            </a:r>
            <a:r>
              <a:rPr lang="en-US" sz="1600" b="1" dirty="0" smtClean="0"/>
              <a:t>?</a:t>
            </a:r>
            <a:endParaRPr lang="en-US" sz="1800" b="1" dirty="0" smtClean="0"/>
          </a:p>
          <a:p>
            <a:r>
              <a:rPr lang="en-US" sz="2000" b="1" dirty="0" err="1">
                <a:solidFill>
                  <a:srgbClr val="FF0000"/>
                </a:solidFill>
              </a:rPr>
              <a:t>Ontolog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Production/Maintenance Volunteers Needed!</a:t>
            </a:r>
          </a:p>
          <a:p>
            <a:pPr lvl="1"/>
            <a:r>
              <a:rPr lang="en-US" sz="1800" dirty="0"/>
              <a:t>The scale of effort for </a:t>
            </a:r>
            <a:r>
              <a:rPr lang="en-US" sz="1800" dirty="0" smtClean="0"/>
              <a:t>production </a:t>
            </a:r>
            <a:r>
              <a:rPr lang="en-US" sz="1800" dirty="0"/>
              <a:t>is "factor of </a:t>
            </a:r>
            <a:r>
              <a:rPr lang="en-US" sz="1800" dirty="0" smtClean="0"/>
              <a:t>4“: 2 </a:t>
            </a:r>
            <a:r>
              <a:rPr lang="en-US" sz="1800" dirty="0"/>
              <a:t>hour </a:t>
            </a:r>
            <a:r>
              <a:rPr lang="en-US" sz="1800" dirty="0" smtClean="0"/>
              <a:t>meeting = 8 hours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818A38-A687-471E-9AD3-91DD550B6AA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7098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ntologies-tutorial-091113-Obrst-fin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ntologiesObr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rgbClr val="33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rgbClr val="33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ntologiesObrs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iesObrs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tologiesObrs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iesObrs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iesObrs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iesObrs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iesObrs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529</Words>
  <Application>Microsoft Office PowerPoint</Application>
  <PresentationFormat>On-screen Show (4:3)</PresentationFormat>
  <Paragraphs>62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Ontologies-tutorial-091113-Obrst-final</vt:lpstr>
      <vt:lpstr>Ontolog Phase 2: Board of Trustees  Community Session: Introduction  June 26, 2014</vt:lpstr>
      <vt:lpstr>Today’s Agenda</vt:lpstr>
      <vt:lpstr>Ontolog Board of Trustees</vt:lpstr>
      <vt:lpstr>Our Critical Tasks</vt:lpstr>
      <vt:lpstr>Ontolog System Infrastructure</vt:lpstr>
      <vt:lpstr>Ontolog Adminstration &amp; Operations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 Phase 2: Board of Trustees  Community Session  June 26, 2014</dc:title>
  <dc:creator>Leo J. Obrst</dc:creator>
  <cp:lastModifiedBy>Leo J. Obrst</cp:lastModifiedBy>
  <cp:revision>15</cp:revision>
  <dcterms:created xsi:type="dcterms:W3CDTF">2014-06-24T23:20:14Z</dcterms:created>
  <dcterms:modified xsi:type="dcterms:W3CDTF">2014-06-25T14:54:24Z</dcterms:modified>
</cp:coreProperties>
</file>