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0" r:id="rId3"/>
    <p:sldMasterId id="2147483662" r:id="rId4"/>
    <p:sldMasterId id="2147483704" r:id="rId5"/>
  </p:sldMasterIdLst>
  <p:notesMasterIdLst>
    <p:notesMasterId r:id="rId48"/>
  </p:notesMasterIdLst>
  <p:handoutMasterIdLst>
    <p:handoutMasterId r:id="rId49"/>
  </p:handoutMasterIdLst>
  <p:sldIdLst>
    <p:sldId id="328" r:id="rId6"/>
    <p:sldId id="359" r:id="rId7"/>
    <p:sldId id="370" r:id="rId8"/>
    <p:sldId id="378" r:id="rId9"/>
    <p:sldId id="394" r:id="rId10"/>
    <p:sldId id="385" r:id="rId11"/>
    <p:sldId id="386" r:id="rId12"/>
    <p:sldId id="389" r:id="rId13"/>
    <p:sldId id="387" r:id="rId14"/>
    <p:sldId id="388" r:id="rId15"/>
    <p:sldId id="391" r:id="rId16"/>
    <p:sldId id="390" r:id="rId17"/>
    <p:sldId id="400" r:id="rId18"/>
    <p:sldId id="398" r:id="rId19"/>
    <p:sldId id="381" r:id="rId20"/>
    <p:sldId id="392" r:id="rId21"/>
    <p:sldId id="379" r:id="rId22"/>
    <p:sldId id="395" r:id="rId23"/>
    <p:sldId id="397" r:id="rId24"/>
    <p:sldId id="396" r:id="rId25"/>
    <p:sldId id="399" r:id="rId26"/>
    <p:sldId id="393" r:id="rId27"/>
    <p:sldId id="382" r:id="rId28"/>
    <p:sldId id="383" r:id="rId29"/>
    <p:sldId id="384" r:id="rId30"/>
    <p:sldId id="380" r:id="rId31"/>
    <p:sldId id="372" r:id="rId32"/>
    <p:sldId id="376" r:id="rId33"/>
    <p:sldId id="339" r:id="rId34"/>
    <p:sldId id="351" r:id="rId35"/>
    <p:sldId id="343" r:id="rId36"/>
    <p:sldId id="371" r:id="rId37"/>
    <p:sldId id="360" r:id="rId38"/>
    <p:sldId id="357" r:id="rId39"/>
    <p:sldId id="374" r:id="rId40"/>
    <p:sldId id="375" r:id="rId41"/>
    <p:sldId id="358" r:id="rId42"/>
    <p:sldId id="361" r:id="rId43"/>
    <p:sldId id="363" r:id="rId44"/>
    <p:sldId id="373" r:id="rId45"/>
    <p:sldId id="353" r:id="rId46"/>
    <p:sldId id="352" r:id="rId47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EE9C"/>
    <a:srgbClr val="FFFFFF"/>
    <a:srgbClr val="007F9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83" autoAdjust="0"/>
    <p:restoredTop sz="86425" autoAdjust="0"/>
  </p:normalViewPr>
  <p:slideViewPr>
    <p:cSldViewPr>
      <p:cViewPr>
        <p:scale>
          <a:sx n="70" d="100"/>
          <a:sy n="70" d="100"/>
        </p:scale>
        <p:origin x="-99" y="-49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7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822B87D-93FF-4700-A1F4-E34DF07EC39B}" type="datetimeFigureOut">
              <a:rPr lang="en-AU"/>
              <a:pPr>
                <a:defRPr/>
              </a:pPr>
              <a:t>16/10/2013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D3CF2F3-2778-4A50-84FF-437EBBCAEB2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5C2A18D-19A7-4C58-9621-BB17B5750FDA}" type="datetimeFigureOut">
              <a:rPr lang="en-AU"/>
              <a:pPr>
                <a:defRPr/>
              </a:pPr>
              <a:t>16/10/2013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B3AFCFB-5FBD-40BC-9128-C1A22C77A01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3E637C-06BF-4C54-B95F-02EDC35235E7}" type="slidenum">
              <a:rPr lang="en-US"/>
              <a:pPr/>
              <a:t>4</a:t>
            </a:fld>
            <a:endParaRPr lang="en-US"/>
          </a:p>
        </p:txBody>
      </p:sp>
      <p:sp>
        <p:nvSpPr>
          <p:cNvPr id="90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USGS</a:t>
            </a:r>
            <a:r>
              <a:rPr lang="en-US" baseline="0" dirty="0" smtClean="0"/>
              <a:t> implementation using SOS and WaterML2.0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28B12-F410-5B4B-B017-9811B4FB2B5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3702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CA7975-6DB2-45EF-AEF2-732E717B455D}" type="slidenum">
              <a:rPr lang="en-US"/>
              <a:pPr/>
              <a:t>5</a:t>
            </a:fld>
            <a:endParaRPr lang="en-US"/>
          </a:p>
        </p:txBody>
      </p:sp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CA7975-6DB2-45EF-AEF2-732E717B455D}" type="slidenum">
              <a:rPr lang="en-US"/>
              <a:pPr/>
              <a:t>17</a:t>
            </a:fld>
            <a:endParaRPr lang="en-US"/>
          </a:p>
        </p:txBody>
      </p:sp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Different disciplines</a:t>
            </a:r>
            <a:r>
              <a:rPr lang="en-AU" baseline="0" dirty="0" smtClean="0"/>
              <a:t> use different words for the same things</a:t>
            </a:r>
          </a:p>
          <a:p>
            <a:endParaRPr lang="en-AU" baseline="0" dirty="0" smtClean="0"/>
          </a:p>
          <a:p>
            <a:r>
              <a:rPr lang="en-AU" baseline="0" dirty="0" smtClean="0"/>
              <a:t>O&amp;M provides a standard, domain-neutral terminology</a:t>
            </a:r>
          </a:p>
          <a:p>
            <a:endParaRPr lang="en-AU" baseline="0" dirty="0" smtClean="0"/>
          </a:p>
          <a:p>
            <a:r>
              <a:rPr lang="en-AU" baseline="0" dirty="0" smtClean="0"/>
              <a:t>Reduces ambiguity</a:t>
            </a:r>
          </a:p>
          <a:p>
            <a:r>
              <a:rPr lang="en-AU" baseline="0" dirty="0" smtClean="0"/>
              <a:t>Increases interoperability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90E9E2-7E93-4A75-B594-84C349E3DBEC}" type="slidenum">
              <a:rPr lang="en-AU" smtClean="0"/>
              <a:pPr>
                <a:defRPr/>
              </a:pPr>
              <a:t>26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0C10-35C6-3C46-92C4-E11404D60FD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1940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1D66C8-F660-485B-8DCF-C03F6E2AD5DE}" type="slidenum">
              <a:rPr lang="en-US"/>
              <a:pPr/>
              <a:t>28</a:t>
            </a:fld>
            <a:endParaRPr lang="en-US"/>
          </a:p>
        </p:txBody>
      </p:sp>
      <p:sp>
        <p:nvSpPr>
          <p:cNvPr id="85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3E637C-06BF-4C54-B95F-02EDC35235E7}" type="slidenum">
              <a:rPr lang="en-US"/>
              <a:pPr/>
              <a:t>29</a:t>
            </a:fld>
            <a:endParaRPr lang="en-US"/>
          </a:p>
        </p:txBody>
      </p:sp>
      <p:sp>
        <p:nvSpPr>
          <p:cNvPr id="90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734773-15C8-4480-ABD5-FF58C8D9AEC8}" type="slidenum">
              <a:rPr lang="en-US"/>
              <a:pPr/>
              <a:t>31</a:t>
            </a:fld>
            <a:endParaRPr lang="en-US"/>
          </a:p>
        </p:txBody>
      </p:sp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South </a:t>
            </a:r>
            <a:r>
              <a:rPr lang="en-US" dirty="0" err="1" smtClean="0"/>
              <a:t>Esk</a:t>
            </a:r>
            <a:r>
              <a:rPr lang="en-US" dirty="0" smtClean="0"/>
              <a:t> flow forecasting dashboard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28B12-F410-5B4B-B017-9811B4FB2B5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197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9" name="Title Placeholder 1"/>
          <p:cNvSpPr>
            <a:spLocks noGrp="1"/>
          </p:cNvSpPr>
          <p:nvPr>
            <p:ph type="ctrTitle"/>
          </p:nvPr>
        </p:nvSpPr>
        <p:spPr>
          <a:xfrm>
            <a:off x="358775" y="3105150"/>
            <a:ext cx="8461375" cy="1096963"/>
          </a:xfrm>
        </p:spPr>
        <p:txBody>
          <a:bodyPr anchor="b"/>
          <a:lstStyle>
            <a:lvl1pPr>
              <a:defRPr sz="4400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5070" name="Text Placeholder 2"/>
          <p:cNvSpPr>
            <a:spLocks noGrp="1"/>
          </p:cNvSpPr>
          <p:nvPr>
            <p:ph type="subTitle" idx="1"/>
          </p:nvPr>
        </p:nvSpPr>
        <p:spPr>
          <a:xfrm>
            <a:off x="358775" y="4257675"/>
            <a:ext cx="8461375" cy="396875"/>
          </a:xfrm>
        </p:spPr>
        <p:txBody>
          <a:bodyPr/>
          <a:lstStyle>
            <a:lvl1pPr marL="0" indent="0">
              <a:buFont typeface="Arial" charset="0"/>
              <a:buNone/>
              <a:defRPr sz="2200" b="1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 smtClean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3175" y="3325813"/>
            <a:ext cx="91614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latin typeface="+mn-lt"/>
            </a:endParaRPr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3321050"/>
            <a:ext cx="9169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45102" name="Group 25"/>
          <p:cNvGrpSpPr>
            <a:grpSpLocks/>
          </p:cNvGrpSpPr>
          <p:nvPr/>
        </p:nvGrpSpPr>
        <p:grpSpPr bwMode="auto">
          <a:xfrm>
            <a:off x="1588" y="5500688"/>
            <a:ext cx="9170987" cy="1357312"/>
            <a:chOff x="1497" y="5500319"/>
            <a:chExt cx="9170984" cy="1357681"/>
          </a:xfrm>
        </p:grpSpPr>
        <p:sp>
          <p:nvSpPr>
            <p:cNvPr id="20" name="Rectangle 19"/>
            <p:cNvSpPr/>
            <p:nvPr/>
          </p:nvSpPr>
          <p:spPr>
            <a:xfrm>
              <a:off x="1497" y="5940176"/>
              <a:ext cx="9158284" cy="9178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AU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497" y="5563836"/>
              <a:ext cx="9170984" cy="932115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2030" y="137"/>
                </a:cxn>
                <a:cxn ang="0">
                  <a:pos x="2313" y="117"/>
                </a:cxn>
                <a:cxn ang="0">
                  <a:pos x="2880" y="0"/>
                </a:cxn>
                <a:cxn ang="0">
                  <a:pos x="2880" y="0"/>
                </a:cxn>
                <a:cxn ang="0">
                  <a:pos x="2880" y="117"/>
                </a:cxn>
                <a:cxn ang="0">
                  <a:pos x="2313" y="117"/>
                </a:cxn>
                <a:cxn ang="0">
                  <a:pos x="2784" y="293"/>
                </a:cxn>
                <a:cxn ang="0">
                  <a:pos x="2880" y="293"/>
                </a:cxn>
                <a:cxn ang="0">
                  <a:pos x="2880" y="0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AU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497" y="5500319"/>
              <a:ext cx="9170984" cy="435093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AU"/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1497" y="5563836"/>
              <a:ext cx="7365998" cy="431917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2030" y="136"/>
                </a:cxn>
                <a:cxn ang="0">
                  <a:pos x="2313" y="117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AU"/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7367495" y="5563836"/>
              <a:ext cx="1804986" cy="868598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0" y="117"/>
                </a:cxn>
                <a:cxn ang="0">
                  <a:pos x="471" y="273"/>
                </a:cxn>
                <a:cxn ang="0">
                  <a:pos x="567" y="273"/>
                </a:cxn>
                <a:cxn ang="0">
                  <a:pos x="567" y="0"/>
                </a:cxn>
                <a:cxn ang="0">
                  <a:pos x="476" y="0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AU"/>
            </a:p>
          </p:txBody>
        </p:sp>
        <p:pic>
          <p:nvPicPr>
            <p:cNvPr id="45108" name="Picture 7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6" name="Group 19"/>
            <p:cNvGrpSpPr/>
            <p:nvPr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30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35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2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37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0808" y="1304926"/>
            <a:ext cx="8229600" cy="4932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99CC"/>
                </a:solidFill>
              </a:rPr>
              <a:t>O&amp;M in OWL  |  Simon Cox</a:t>
            </a:r>
            <a:endParaRPr lang="en-AU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8541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21" name="Title Placeholder 1"/>
          <p:cNvSpPr>
            <a:spLocks noGrp="1"/>
          </p:cNvSpPr>
          <p:nvPr>
            <p:ph type="ctrTitle"/>
          </p:nvPr>
        </p:nvSpPr>
        <p:spPr>
          <a:xfrm>
            <a:off x="358775" y="3105150"/>
            <a:ext cx="8461375" cy="1096963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80922" name="Text Placeholder 2"/>
          <p:cNvSpPr>
            <a:spLocks noGrp="1"/>
          </p:cNvSpPr>
          <p:nvPr>
            <p:ph type="subTitle" idx="1"/>
          </p:nvPr>
        </p:nvSpPr>
        <p:spPr>
          <a:xfrm>
            <a:off x="358775" y="4257675"/>
            <a:ext cx="8461375" cy="396875"/>
          </a:xfrm>
        </p:spPr>
        <p:txBody>
          <a:bodyPr/>
          <a:lstStyle>
            <a:lvl1pPr marL="0" indent="0">
              <a:buFont typeface="Arial" charset="0"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3175" y="3325813"/>
            <a:ext cx="91614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latin typeface="+mn-lt"/>
            </a:endParaRPr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3321050"/>
            <a:ext cx="9169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80925" name="Group 38"/>
          <p:cNvGrpSpPr>
            <a:grpSpLocks/>
          </p:cNvGrpSpPr>
          <p:nvPr/>
        </p:nvGrpSpPr>
        <p:grpSpPr bwMode="auto">
          <a:xfrm>
            <a:off x="-26988" y="357188"/>
            <a:ext cx="9199563" cy="6500812"/>
            <a:chOff x="-26988" y="357188"/>
            <a:chExt cx="9199469" cy="6500812"/>
          </a:xfrm>
        </p:grpSpPr>
        <p:grpSp>
          <p:nvGrpSpPr>
            <p:cNvPr id="80926" name="Group 66"/>
            <p:cNvGrpSpPr>
              <a:grpSpLocks/>
            </p:cNvGrpSpPr>
            <p:nvPr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42" name="Freeform 17"/>
              <p:cNvSpPr>
                <a:spLocks/>
              </p:cNvSpPr>
              <p:nvPr/>
            </p:nvSpPr>
            <p:spPr bwMode="auto">
              <a:xfrm>
                <a:off x="-17463" y="1971675"/>
                <a:ext cx="9186769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2" name="Freeform 18"/>
              <p:cNvSpPr>
                <a:spLocks/>
              </p:cNvSpPr>
              <p:nvPr/>
            </p:nvSpPr>
            <p:spPr bwMode="auto">
              <a:xfrm>
                <a:off x="-17463" y="2449513"/>
                <a:ext cx="9186769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44" name="Freeform 19"/>
              <p:cNvSpPr>
                <a:spLocks/>
              </p:cNvSpPr>
              <p:nvPr/>
            </p:nvSpPr>
            <p:spPr bwMode="auto">
              <a:xfrm>
                <a:off x="-17463" y="1655763"/>
                <a:ext cx="9186769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>
                <a:off x="-17463" y="2130425"/>
                <a:ext cx="9186769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46" name="Freeform 21"/>
              <p:cNvSpPr>
                <a:spLocks/>
              </p:cNvSpPr>
              <p:nvPr/>
            </p:nvSpPr>
            <p:spPr bwMode="auto">
              <a:xfrm>
                <a:off x="-17463" y="1336675"/>
                <a:ext cx="9186769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47" name="Freeform 22"/>
              <p:cNvSpPr>
                <a:spLocks/>
              </p:cNvSpPr>
              <p:nvPr/>
            </p:nvSpPr>
            <p:spPr bwMode="auto">
              <a:xfrm>
                <a:off x="-17463" y="1811338"/>
                <a:ext cx="9186769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48" name="Freeform 23"/>
              <p:cNvSpPr>
                <a:spLocks/>
              </p:cNvSpPr>
              <p:nvPr/>
            </p:nvSpPr>
            <p:spPr bwMode="auto">
              <a:xfrm>
                <a:off x="-17463" y="357188"/>
                <a:ext cx="9186769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49" name="Freeform 24"/>
              <p:cNvSpPr>
                <a:spLocks/>
              </p:cNvSpPr>
              <p:nvPr/>
            </p:nvSpPr>
            <p:spPr bwMode="auto">
              <a:xfrm>
                <a:off x="-17463" y="357188"/>
                <a:ext cx="9186769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50" name="Freeform 25"/>
              <p:cNvSpPr>
                <a:spLocks/>
              </p:cNvSpPr>
              <p:nvPr/>
            </p:nvSpPr>
            <p:spPr bwMode="auto">
              <a:xfrm>
                <a:off x="-17463" y="676275"/>
                <a:ext cx="9186769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51" name="Freeform 26"/>
              <p:cNvSpPr>
                <a:spLocks/>
              </p:cNvSpPr>
              <p:nvPr/>
            </p:nvSpPr>
            <p:spPr bwMode="auto">
              <a:xfrm>
                <a:off x="-17463" y="676275"/>
                <a:ext cx="9186769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52" name="Freeform 27"/>
              <p:cNvSpPr>
                <a:spLocks/>
              </p:cNvSpPr>
              <p:nvPr/>
            </p:nvSpPr>
            <p:spPr bwMode="auto">
              <a:xfrm>
                <a:off x="-17463" y="995363"/>
                <a:ext cx="9186769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53" name="Freeform 28"/>
              <p:cNvSpPr>
                <a:spLocks/>
              </p:cNvSpPr>
              <p:nvPr/>
            </p:nvSpPr>
            <p:spPr bwMode="auto">
              <a:xfrm>
                <a:off x="-17463" y="995363"/>
                <a:ext cx="9186769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</p:grpSp>
        <p:grpSp>
          <p:nvGrpSpPr>
            <p:cNvPr id="80939" name="Group 37"/>
            <p:cNvGrpSpPr>
              <a:grpSpLocks/>
            </p:cNvGrpSpPr>
            <p:nvPr/>
          </p:nvGrpSpPr>
          <p:grpSpPr bwMode="auto">
            <a:xfrm>
              <a:off x="1497" y="5500319"/>
              <a:ext cx="9170984" cy="1357681"/>
              <a:chOff x="1497" y="5500319"/>
              <a:chExt cx="9170984" cy="1357681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588" y="5940425"/>
                <a:ext cx="9158193" cy="9175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AU"/>
              </a:p>
            </p:txBody>
          </p:sp>
          <p:grpSp>
            <p:nvGrpSpPr>
              <p:cNvPr id="80941" name="Group 41"/>
              <p:cNvGrpSpPr>
                <a:grpSpLocks/>
              </p:cNvGrpSpPr>
              <p:nvPr/>
            </p:nvGrpSpPr>
            <p:grpSpPr bwMode="auto">
              <a:xfrm>
                <a:off x="1497" y="5500319"/>
                <a:ext cx="9170984" cy="996231"/>
                <a:chOff x="1497" y="5500319"/>
                <a:chExt cx="9170984" cy="996231"/>
              </a:xfrm>
            </p:grpSpPr>
            <p:sp>
              <p:nvSpPr>
                <p:cNvPr id="38" name="Freeform 7"/>
                <p:cNvSpPr>
                  <a:spLocks noEditPoints="1"/>
                </p:cNvSpPr>
                <p:nvPr/>
              </p:nvSpPr>
              <p:spPr bwMode="auto">
                <a:xfrm>
                  <a:off x="1588" y="5564188"/>
                  <a:ext cx="9170893" cy="931862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0" y="117"/>
                    </a:cxn>
                    <a:cxn ang="0">
                      <a:pos x="0" y="137"/>
                    </a:cxn>
                    <a:cxn ang="0">
                      <a:pos x="2030" y="137"/>
                    </a:cxn>
                    <a:cxn ang="0">
                      <a:pos x="2313" y="117"/>
                    </a:cxn>
                    <a:cxn ang="0">
                      <a:pos x="2880" y="0"/>
                    </a:cxn>
                    <a:cxn ang="0">
                      <a:pos x="2880" y="0"/>
                    </a:cxn>
                    <a:cxn ang="0">
                      <a:pos x="2880" y="117"/>
                    </a:cxn>
                    <a:cxn ang="0">
                      <a:pos x="2313" y="117"/>
                    </a:cxn>
                    <a:cxn ang="0">
                      <a:pos x="2784" y="293"/>
                    </a:cxn>
                    <a:cxn ang="0">
                      <a:pos x="2880" y="293"/>
                    </a:cxn>
                    <a:cxn ang="0">
                      <a:pos x="2880" y="0"/>
                    </a:cxn>
                  </a:cxnLst>
                  <a:rect l="0" t="0" r="r" b="b"/>
                  <a:pathLst>
                    <a:path w="2880" h="293">
                      <a:moveTo>
                        <a:pt x="2313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030" y="137"/>
                        <a:pt x="2030" y="137"/>
                        <a:pt x="2030" y="137"/>
                      </a:cubicBezTo>
                      <a:cubicBezTo>
                        <a:pt x="2214" y="137"/>
                        <a:pt x="2274" y="132"/>
                        <a:pt x="2313" y="117"/>
                      </a:cubicBezTo>
                      <a:moveTo>
                        <a:pt x="2880" y="0"/>
                      </a:moveTo>
                      <a:cubicBezTo>
                        <a:pt x="2880" y="0"/>
                        <a:pt x="2880" y="0"/>
                        <a:pt x="2880" y="0"/>
                      </a:cubicBezTo>
                      <a:cubicBezTo>
                        <a:pt x="2880" y="117"/>
                        <a:pt x="2880" y="117"/>
                        <a:pt x="2880" y="117"/>
                      </a:cubicBezTo>
                      <a:cubicBezTo>
                        <a:pt x="2313" y="117"/>
                        <a:pt x="2313" y="117"/>
                        <a:pt x="2313" y="117"/>
                      </a:cubicBezTo>
                      <a:cubicBezTo>
                        <a:pt x="2411" y="197"/>
                        <a:pt x="2542" y="293"/>
                        <a:pt x="2784" y="293"/>
                      </a:cubicBezTo>
                      <a:cubicBezTo>
                        <a:pt x="2842" y="293"/>
                        <a:pt x="2880" y="293"/>
                        <a:pt x="2880" y="293"/>
                      </a:cubicBezTo>
                      <a:cubicBezTo>
                        <a:pt x="2880" y="0"/>
                        <a:pt x="2880" y="0"/>
                        <a:pt x="2880" y="0"/>
                      </a:cubicBezTo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>
                    <a:defRPr/>
                  </a:pPr>
                  <a:endParaRPr lang="en-AU"/>
                </a:p>
              </p:txBody>
            </p:sp>
            <p:sp>
              <p:nvSpPr>
                <p:cNvPr id="39" name="Freeform 8"/>
                <p:cNvSpPr>
                  <a:spLocks noEditPoints="1"/>
                </p:cNvSpPr>
                <p:nvPr/>
              </p:nvSpPr>
              <p:spPr bwMode="auto">
                <a:xfrm>
                  <a:off x="1588" y="5500688"/>
                  <a:ext cx="9170893" cy="434975"/>
                </a:xfrm>
                <a:custGeom>
                  <a:avLst/>
                  <a:gdLst/>
                  <a:ahLst/>
                  <a:cxnLst>
                    <a:cxn ang="0">
                      <a:pos x="2880" y="20"/>
                    </a:cxn>
                    <a:cxn ang="0">
                      <a:pos x="2789" y="20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880" y="137"/>
                    </a:cxn>
                    <a:cxn ang="0">
                      <a:pos x="2880" y="20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1860" y="0"/>
                    </a:cxn>
                  </a:cxnLst>
                  <a:rect l="0" t="0" r="r" b="b"/>
                  <a:pathLst>
                    <a:path w="2880" h="137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880" y="137"/>
                        <a:pt x="2880" y="137"/>
                        <a:pt x="2880" y="137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>
                    <a:defRPr/>
                  </a:pPr>
                  <a:endParaRPr lang="en-AU"/>
                </a:p>
              </p:txBody>
            </p:sp>
            <p:sp>
              <p:nvSpPr>
                <p:cNvPr id="40" name="Freeform 9"/>
                <p:cNvSpPr>
                  <a:spLocks/>
                </p:cNvSpPr>
                <p:nvPr/>
              </p:nvSpPr>
              <p:spPr bwMode="auto">
                <a:xfrm>
                  <a:off x="1588" y="5564188"/>
                  <a:ext cx="7365925" cy="431800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2030" y="136"/>
                    </a:cxn>
                    <a:cxn ang="0">
                      <a:pos x="2313" y="117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>
                    <a:defRPr/>
                  </a:pPr>
                  <a:endParaRPr lang="en-AU"/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/>
              </p:nvSpPr>
              <p:spPr bwMode="auto">
                <a:xfrm>
                  <a:off x="7367513" y="5564188"/>
                  <a:ext cx="1804968" cy="868362"/>
                </a:xfrm>
                <a:custGeom>
                  <a:avLst/>
                  <a:gdLst/>
                  <a:ahLst/>
                  <a:cxnLst>
                    <a:cxn ang="0">
                      <a:pos x="476" y="0"/>
                    </a:cxn>
                    <a:cxn ang="0">
                      <a:pos x="0" y="117"/>
                    </a:cxn>
                    <a:cxn ang="0">
                      <a:pos x="471" y="273"/>
                    </a:cxn>
                    <a:cxn ang="0">
                      <a:pos x="567" y="273"/>
                    </a:cxn>
                    <a:cxn ang="0">
                      <a:pos x="567" y="0"/>
                    </a:cxn>
                    <a:cxn ang="0">
                      <a:pos x="476" y="0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>
                    <a:defRPr/>
                  </a:pPr>
                  <a:endParaRPr lang="en-AU"/>
                </a:p>
              </p:txBody>
            </p:sp>
          </p:grpSp>
          <p:pic>
            <p:nvPicPr>
              <p:cNvPr id="80946" name="Picture 7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5" name="Group 19"/>
              <p:cNvGrpSpPr/>
              <p:nvPr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/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/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/>
                </a:p>
              </p:txBody>
            </p:sp>
            <p:sp>
              <p:nvSpPr>
                <p:cNvPr id="29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/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/>
                </a:p>
              </p:txBody>
            </p:sp>
            <p:sp>
              <p:nvSpPr>
                <p:cNvPr id="32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/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/>
                </a:p>
              </p:txBody>
            </p:sp>
            <p:sp>
              <p:nvSpPr>
                <p:cNvPr id="34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/>
                </a:p>
              </p:txBody>
            </p:sp>
            <p:sp>
              <p:nvSpPr>
                <p:cNvPr id="35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/>
                </a:p>
              </p:txBody>
            </p:sp>
            <p:sp>
              <p:nvSpPr>
                <p:cNvPr id="3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/>
                </a:p>
              </p:txBody>
            </p:sp>
            <p:sp>
              <p:nvSpPr>
                <p:cNvPr id="37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/>
                </a:p>
              </p:txBody>
            </p:sp>
          </p:grp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AC834-2FD6-4696-84D4-6AB161425A59}" type="slidenum">
              <a:rPr lang="en-AU"/>
              <a:pPr>
                <a:defRPr/>
              </a:pPr>
              <a:t>‹#›</a:t>
            </a:fld>
            <a:r>
              <a:rPr lang="en-AU"/>
              <a:t>  |</a:t>
            </a:r>
            <a:endParaRPr lang="en-AU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4472B-5B5E-445B-A58E-A04D9A22A19B}" type="slidenum">
              <a:rPr lang="en-AU"/>
              <a:pPr>
                <a:defRPr/>
              </a:pPr>
              <a:t>‹#›</a:t>
            </a:fld>
            <a:r>
              <a:rPr lang="en-AU"/>
              <a:t>  |</a:t>
            </a:r>
            <a:endParaRPr lang="en-AU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268413"/>
            <a:ext cx="4154488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268413"/>
            <a:ext cx="4154487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FE502-BB81-4C87-98A3-520F2C64BE8F}" type="slidenum">
              <a:rPr lang="en-AU"/>
              <a:pPr>
                <a:defRPr/>
              </a:pPr>
              <a:t>‹#›</a:t>
            </a:fld>
            <a:r>
              <a:rPr lang="en-AU"/>
              <a:t>  |</a:t>
            </a:r>
            <a:endParaRPr lang="en-AU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79F2E-E8B4-47E0-8335-F3BFAB4A672E}" type="slidenum">
              <a:rPr lang="en-AU"/>
              <a:pPr>
                <a:defRPr/>
              </a:pPr>
              <a:t>‹#›</a:t>
            </a:fld>
            <a:r>
              <a:rPr lang="en-AU"/>
              <a:t>  |</a:t>
            </a:r>
            <a:endParaRPr lang="en-AU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A3BA8-8EA4-49F5-A59C-5101A6016B1F}" type="slidenum">
              <a:rPr lang="en-AU"/>
              <a:pPr>
                <a:defRPr/>
              </a:pPr>
              <a:t>‹#›</a:t>
            </a:fld>
            <a:r>
              <a:rPr lang="en-AU"/>
              <a:t>  |</a:t>
            </a:r>
            <a:endParaRPr lang="en-AU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39E0D-57C2-4467-8A8F-5E857B16B8C3}" type="slidenum">
              <a:rPr lang="en-AU"/>
              <a:pPr>
                <a:defRPr/>
              </a:pPr>
              <a:t>‹#›</a:t>
            </a:fld>
            <a:r>
              <a:rPr lang="en-AU"/>
              <a:t>  |</a:t>
            </a:r>
            <a:endParaRPr lang="en-AU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15FE9-4222-4DE6-82E7-4CAFF48997EE}" type="slidenum">
              <a:rPr lang="en-AU"/>
              <a:pPr>
                <a:defRPr/>
              </a:pPr>
              <a:t>‹#›</a:t>
            </a:fld>
            <a:r>
              <a:rPr lang="en-AU"/>
              <a:t>  |</a:t>
            </a:r>
            <a:endParaRPr lang="en-A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1B642-03BA-413E-9BF3-A9DB15D631A2}" type="slidenum">
              <a:rPr lang="en-AU"/>
              <a:pPr>
                <a:defRPr/>
              </a:pPr>
              <a:t>‹#›</a:t>
            </a:fld>
            <a:r>
              <a:rPr lang="en-AU" dirty="0"/>
              <a:t>  |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716C1-7234-4E62-9489-FD1BBD6930C9}" type="slidenum">
              <a:rPr lang="en-AU"/>
              <a:pPr>
                <a:defRPr/>
              </a:pPr>
              <a:t>‹#›</a:t>
            </a:fld>
            <a:r>
              <a:rPr lang="en-AU"/>
              <a:t>  |</a:t>
            </a:r>
            <a:endParaRPr lang="en-AU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BA3C9-0FEB-4016-87FC-1C33C259C43D}" type="slidenum">
              <a:rPr lang="en-AU"/>
              <a:pPr>
                <a:defRPr/>
              </a:pPr>
              <a:t>‹#›</a:t>
            </a:fld>
            <a:r>
              <a:rPr lang="en-AU"/>
              <a:t>  |</a:t>
            </a:r>
            <a:endParaRPr lang="en-AU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4638"/>
            <a:ext cx="2114550" cy="5567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274638"/>
            <a:ext cx="6194425" cy="5567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A9F96-9AEE-44A8-9FB7-7CEB457D5BC6}" type="slidenum">
              <a:rPr lang="en-AU"/>
              <a:pPr>
                <a:defRPr/>
              </a:pPr>
              <a:t>‹#›</a:t>
            </a:fld>
            <a:r>
              <a:rPr lang="en-AU"/>
              <a:t>  |</a:t>
            </a:r>
            <a:endParaRPr lang="en-AU" dirty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5" name="Title Placeholder 1"/>
          <p:cNvSpPr>
            <a:spLocks noGrp="1"/>
          </p:cNvSpPr>
          <p:nvPr>
            <p:ph type="ctrTitle"/>
          </p:nvPr>
        </p:nvSpPr>
        <p:spPr>
          <a:xfrm>
            <a:off x="358775" y="3105150"/>
            <a:ext cx="8461375" cy="1096963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82956" name="Text Placeholder 2"/>
          <p:cNvSpPr>
            <a:spLocks noGrp="1"/>
          </p:cNvSpPr>
          <p:nvPr>
            <p:ph type="subTitle" idx="1"/>
          </p:nvPr>
        </p:nvSpPr>
        <p:spPr>
          <a:xfrm>
            <a:off x="358775" y="4257675"/>
            <a:ext cx="8461375" cy="396875"/>
          </a:xfrm>
        </p:spPr>
        <p:txBody>
          <a:bodyPr/>
          <a:lstStyle>
            <a:lvl1pPr marL="0" indent="0">
              <a:buFont typeface="Arial" charset="0"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3175" y="3325813"/>
            <a:ext cx="91614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latin typeface="+mn-lt"/>
            </a:endParaRPr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3321050"/>
            <a:ext cx="9169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82960" name="Group 35"/>
          <p:cNvGrpSpPr>
            <a:grpSpLocks/>
          </p:cNvGrpSpPr>
          <p:nvPr/>
        </p:nvGrpSpPr>
        <p:grpSpPr bwMode="auto">
          <a:xfrm>
            <a:off x="0" y="5500688"/>
            <a:ext cx="9167813" cy="996950"/>
            <a:chOff x="608" y="5500319"/>
            <a:chExt cx="9167813" cy="996950"/>
          </a:xfrm>
        </p:grpSpPr>
        <p:grpSp>
          <p:nvGrpSpPr>
            <p:cNvPr id="82961" name="Group 22"/>
            <p:cNvGrpSpPr>
              <a:grpSpLocks/>
            </p:cNvGrpSpPr>
            <p:nvPr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49" name="Freeform 11"/>
              <p:cNvSpPr>
                <a:spLocks noEditPoints="1"/>
              </p:cNvSpPr>
              <p:nvPr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50" name="Freeform 24"/>
              <p:cNvSpPr>
                <a:spLocks/>
              </p:cNvSpPr>
              <p:nvPr/>
            </p:nvSpPr>
            <p:spPr bwMode="auto">
              <a:xfrm>
                <a:off x="-7938" y="5732463"/>
                <a:ext cx="7362825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51" name="Freeform 25"/>
              <p:cNvSpPr>
                <a:spLocks/>
              </p:cNvSpPr>
              <p:nvPr/>
            </p:nvSpPr>
            <p:spPr bwMode="auto">
              <a:xfrm>
                <a:off x="7354887" y="5732463"/>
                <a:ext cx="1804988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</p:grpSp>
        <p:pic>
          <p:nvPicPr>
            <p:cNvPr id="82965" name="Picture 7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19"/>
            <p:cNvGrpSpPr/>
            <p:nvPr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37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38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39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40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41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42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3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44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45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46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47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48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9307C-080A-46E7-882A-6A6A7387B840}" type="slidenum">
              <a:rPr lang="en-AU"/>
              <a:pPr>
                <a:defRPr/>
              </a:pPr>
              <a:t>‹#›</a:t>
            </a:fld>
            <a:r>
              <a:rPr lang="en-AU"/>
              <a:t>  |</a:t>
            </a:r>
            <a:endParaRPr lang="en-AU" dirty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77216-F63E-4D50-AF41-F5BDADEA9762}" type="slidenum">
              <a:rPr lang="en-AU"/>
              <a:pPr>
                <a:defRPr/>
              </a:pPr>
              <a:t>‹#›</a:t>
            </a:fld>
            <a:r>
              <a:rPr lang="en-AU"/>
              <a:t>  |</a:t>
            </a:r>
            <a:endParaRPr lang="en-AU" dirty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268413"/>
            <a:ext cx="4154488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268413"/>
            <a:ext cx="4154487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156FC-71DD-40B9-A1DD-D007098B8FFF}" type="slidenum">
              <a:rPr lang="en-AU"/>
              <a:pPr>
                <a:defRPr/>
              </a:pPr>
              <a:t>‹#›</a:t>
            </a:fld>
            <a:r>
              <a:rPr lang="en-AU"/>
              <a:t>  |</a:t>
            </a:r>
            <a:endParaRPr lang="en-AU" dirty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FFEA7-557C-4D87-A8D3-77739310CB83}" type="slidenum">
              <a:rPr lang="en-AU"/>
              <a:pPr>
                <a:defRPr/>
              </a:pPr>
              <a:t>‹#›</a:t>
            </a:fld>
            <a:r>
              <a:rPr lang="en-AU"/>
              <a:t>  |</a:t>
            </a:r>
            <a:endParaRPr lang="en-AU" dirty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94416-3B22-425D-BB5B-21DDEA7FBD93}" type="slidenum">
              <a:rPr lang="en-AU"/>
              <a:pPr>
                <a:defRPr/>
              </a:pPr>
              <a:t>‹#›</a:t>
            </a:fld>
            <a:r>
              <a:rPr lang="en-AU"/>
              <a:t>  |</a:t>
            </a:r>
            <a:endParaRPr lang="en-AU" dirty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66DA9-AB3D-4049-AE84-1F9D2FBF43A5}" type="slidenum">
              <a:rPr lang="en-AU"/>
              <a:pPr>
                <a:defRPr/>
              </a:pPr>
              <a:t>‹#›</a:t>
            </a:fld>
            <a:r>
              <a:rPr lang="en-AU"/>
              <a:t>  |</a:t>
            </a:r>
            <a:endParaRPr lang="en-A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567E1-F98A-4884-8788-C7EA2286B307}" type="slidenum">
              <a:rPr lang="en-AU"/>
              <a:pPr>
                <a:defRPr/>
              </a:pPr>
              <a:t>‹#›</a:t>
            </a:fld>
            <a:r>
              <a:rPr lang="en-AU" dirty="0"/>
              <a:t>  |</a:t>
            </a: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077FD-71D6-41C3-8FBA-4DE233614B86}" type="slidenum">
              <a:rPr lang="en-AU"/>
              <a:pPr>
                <a:defRPr/>
              </a:pPr>
              <a:t>‹#›</a:t>
            </a:fld>
            <a:r>
              <a:rPr lang="en-AU"/>
              <a:t>  |</a:t>
            </a:r>
            <a:endParaRPr lang="en-AU" dirty="0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24F59-A6A7-4A62-A353-895A55D29635}" type="slidenum">
              <a:rPr lang="en-AU"/>
              <a:pPr>
                <a:defRPr/>
              </a:pPr>
              <a:t>‹#›</a:t>
            </a:fld>
            <a:r>
              <a:rPr lang="en-AU"/>
              <a:t>  |</a:t>
            </a:r>
            <a:endParaRPr lang="en-AU" dirty="0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B1CA8-D382-4960-ADB9-4F0E546322F7}" type="slidenum">
              <a:rPr lang="en-AU"/>
              <a:pPr>
                <a:defRPr/>
              </a:pPr>
              <a:t>‹#›</a:t>
            </a:fld>
            <a:r>
              <a:rPr lang="en-AU"/>
              <a:t>  |</a:t>
            </a:r>
            <a:endParaRPr lang="en-AU" dirty="0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4638"/>
            <a:ext cx="2114550" cy="5567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274638"/>
            <a:ext cx="6194425" cy="5567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C8C04-0A98-412E-ACAA-B428105D2605}" type="slidenum">
              <a:rPr lang="en-AU"/>
              <a:pPr>
                <a:defRPr/>
              </a:pPr>
              <a:t>‹#›</a:t>
            </a:fld>
            <a:r>
              <a:rPr lang="en-AU"/>
              <a:t>  |</a:t>
            </a:r>
            <a:endParaRPr lang="en-AU" dirty="0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3" name="Title Placeholder 1"/>
          <p:cNvSpPr>
            <a:spLocks noGrp="1"/>
          </p:cNvSpPr>
          <p:nvPr>
            <p:ph type="ctrTitle"/>
          </p:nvPr>
        </p:nvSpPr>
        <p:spPr>
          <a:xfrm>
            <a:off x="358775" y="3105150"/>
            <a:ext cx="8461375" cy="1096963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85004" name="Text Placeholder 2"/>
          <p:cNvSpPr>
            <a:spLocks noGrp="1"/>
          </p:cNvSpPr>
          <p:nvPr>
            <p:ph type="subTitle" idx="1"/>
          </p:nvPr>
        </p:nvSpPr>
        <p:spPr>
          <a:xfrm>
            <a:off x="358775" y="4257675"/>
            <a:ext cx="8461375" cy="396875"/>
          </a:xfrm>
        </p:spPr>
        <p:txBody>
          <a:bodyPr/>
          <a:lstStyle>
            <a:lvl1pPr marL="0" indent="0">
              <a:buFont typeface="Arial" charset="0"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3175" y="3325813"/>
            <a:ext cx="91614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latin typeface="+mn-lt"/>
            </a:endParaRPr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3321050"/>
            <a:ext cx="9169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85008" name="Group 66"/>
          <p:cNvGrpSpPr>
            <a:grpSpLocks/>
          </p:cNvGrpSpPr>
          <p:nvPr/>
        </p:nvGrpSpPr>
        <p:grpSpPr bwMode="auto">
          <a:xfrm>
            <a:off x="-26988" y="357188"/>
            <a:ext cx="9178926" cy="2571750"/>
            <a:chOff x="-17463" y="357188"/>
            <a:chExt cx="9186863" cy="2571750"/>
          </a:xfrm>
        </p:grpSpPr>
        <p:sp>
          <p:nvSpPr>
            <p:cNvPr id="2" name="Freeform 17"/>
            <p:cNvSpPr>
              <a:spLocks/>
            </p:cNvSpPr>
            <p:nvPr userDrawn="1"/>
          </p:nvSpPr>
          <p:spPr bwMode="auto">
            <a:xfrm>
              <a:off x="-17463" y="1971675"/>
              <a:ext cx="9186863" cy="957263"/>
            </a:xfrm>
            <a:custGeom>
              <a:avLst/>
              <a:gdLst>
                <a:gd name="T0" fmla="*/ 0 w 2880"/>
                <a:gd name="T1" fmla="*/ 0 h 300"/>
                <a:gd name="T2" fmla="*/ 372 w 2880"/>
                <a:gd name="T3" fmla="*/ 0 h 300"/>
                <a:gd name="T4" fmla="*/ 890 w 2880"/>
                <a:gd name="T5" fmla="*/ 171 h 300"/>
                <a:gd name="T6" fmla="*/ 1389 w 2880"/>
                <a:gd name="T7" fmla="*/ 300 h 300"/>
                <a:gd name="T8" fmla="*/ 2880 w 2880"/>
                <a:gd name="T9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300">
                  <a:moveTo>
                    <a:pt x="0" y="0"/>
                  </a:moveTo>
                  <a:cubicBezTo>
                    <a:pt x="0" y="0"/>
                    <a:pt x="308" y="0"/>
                    <a:pt x="372" y="0"/>
                  </a:cubicBezTo>
                  <a:cubicBezTo>
                    <a:pt x="638" y="0"/>
                    <a:pt x="749" y="91"/>
                    <a:pt x="890" y="171"/>
                  </a:cubicBezTo>
                  <a:cubicBezTo>
                    <a:pt x="1011" y="240"/>
                    <a:pt x="1176" y="300"/>
                    <a:pt x="1389" y="300"/>
                  </a:cubicBezTo>
                  <a:cubicBezTo>
                    <a:pt x="2880" y="300"/>
                    <a:pt x="2880" y="300"/>
                    <a:pt x="2880" y="300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3" name="Freeform 18"/>
            <p:cNvSpPr>
              <a:spLocks/>
            </p:cNvSpPr>
            <p:nvPr userDrawn="1"/>
          </p:nvSpPr>
          <p:spPr bwMode="auto">
            <a:xfrm>
              <a:off x="-17463" y="2449513"/>
              <a:ext cx="9186863" cy="479425"/>
            </a:xfrm>
            <a:custGeom>
              <a:avLst/>
              <a:gdLst>
                <a:gd name="T0" fmla="*/ 2880 w 2880"/>
                <a:gd name="T1" fmla="*/ 0 h 150"/>
                <a:gd name="T2" fmla="*/ 1202 w 2880"/>
                <a:gd name="T3" fmla="*/ 0 h 150"/>
                <a:gd name="T4" fmla="*/ 890 w 2880"/>
                <a:gd name="T5" fmla="*/ 21 h 150"/>
                <a:gd name="T6" fmla="*/ 366 w 2880"/>
                <a:gd name="T7" fmla="*/ 150 h 150"/>
                <a:gd name="T8" fmla="*/ 0 w 2880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50">
                  <a:moveTo>
                    <a:pt x="2880" y="0"/>
                  </a:moveTo>
                  <a:cubicBezTo>
                    <a:pt x="1202" y="0"/>
                    <a:pt x="1202" y="0"/>
                    <a:pt x="1202" y="0"/>
                  </a:cubicBezTo>
                  <a:cubicBezTo>
                    <a:pt x="999" y="0"/>
                    <a:pt x="933" y="5"/>
                    <a:pt x="890" y="21"/>
                  </a:cubicBezTo>
                  <a:cubicBezTo>
                    <a:pt x="802" y="55"/>
                    <a:pt x="685" y="150"/>
                    <a:pt x="366" y="150"/>
                  </a:cubicBezTo>
                  <a:cubicBezTo>
                    <a:pt x="0" y="150"/>
                    <a:pt x="0" y="150"/>
                    <a:pt x="0" y="150"/>
                  </a:cubicBezTo>
                </a:path>
              </a:pathLst>
            </a:custGeom>
            <a:noFill/>
            <a:ln w="190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4" name="Freeform 19"/>
            <p:cNvSpPr>
              <a:spLocks/>
            </p:cNvSpPr>
            <p:nvPr userDrawn="1"/>
          </p:nvSpPr>
          <p:spPr bwMode="auto">
            <a:xfrm>
              <a:off x="-17463" y="1655763"/>
              <a:ext cx="9186863" cy="954087"/>
            </a:xfrm>
            <a:custGeom>
              <a:avLst/>
              <a:gdLst>
                <a:gd name="T0" fmla="*/ 0 w 2880"/>
                <a:gd name="T1" fmla="*/ 0 h 299"/>
                <a:gd name="T2" fmla="*/ 372 w 2880"/>
                <a:gd name="T3" fmla="*/ 0 h 299"/>
                <a:gd name="T4" fmla="*/ 890 w 2880"/>
                <a:gd name="T5" fmla="*/ 170 h 299"/>
                <a:gd name="T6" fmla="*/ 1389 w 2880"/>
                <a:gd name="T7" fmla="*/ 299 h 299"/>
                <a:gd name="T8" fmla="*/ 2880 w 2880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299">
                  <a:moveTo>
                    <a:pt x="0" y="0"/>
                  </a:moveTo>
                  <a:cubicBezTo>
                    <a:pt x="0" y="0"/>
                    <a:pt x="308" y="0"/>
                    <a:pt x="372" y="0"/>
                  </a:cubicBezTo>
                  <a:cubicBezTo>
                    <a:pt x="638" y="0"/>
                    <a:pt x="749" y="90"/>
                    <a:pt x="890" y="170"/>
                  </a:cubicBezTo>
                  <a:cubicBezTo>
                    <a:pt x="1011" y="239"/>
                    <a:pt x="1176" y="299"/>
                    <a:pt x="1389" y="299"/>
                  </a:cubicBezTo>
                  <a:cubicBezTo>
                    <a:pt x="2880" y="299"/>
                    <a:pt x="2880" y="299"/>
                    <a:pt x="2880" y="299"/>
                  </a:cubicBezTo>
                </a:path>
              </a:pathLst>
            </a:custGeom>
            <a:noFill/>
            <a:ln w="19050" cap="flat">
              <a:solidFill>
                <a:schemeClr val="accent2">
                  <a:lumMod val="90000"/>
                  <a:lumOff val="10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5" name="Freeform 20"/>
            <p:cNvSpPr>
              <a:spLocks/>
            </p:cNvSpPr>
            <p:nvPr userDrawn="1"/>
          </p:nvSpPr>
          <p:spPr bwMode="auto">
            <a:xfrm>
              <a:off x="-17463" y="2130425"/>
              <a:ext cx="9186863" cy="479425"/>
            </a:xfrm>
            <a:custGeom>
              <a:avLst/>
              <a:gdLst>
                <a:gd name="T0" fmla="*/ 2880 w 2880"/>
                <a:gd name="T1" fmla="*/ 0 h 150"/>
                <a:gd name="T2" fmla="*/ 1202 w 2880"/>
                <a:gd name="T3" fmla="*/ 0 h 150"/>
                <a:gd name="T4" fmla="*/ 890 w 2880"/>
                <a:gd name="T5" fmla="*/ 21 h 150"/>
                <a:gd name="T6" fmla="*/ 366 w 2880"/>
                <a:gd name="T7" fmla="*/ 150 h 150"/>
                <a:gd name="T8" fmla="*/ 0 w 2880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50">
                  <a:moveTo>
                    <a:pt x="2880" y="0"/>
                  </a:moveTo>
                  <a:cubicBezTo>
                    <a:pt x="1202" y="0"/>
                    <a:pt x="1202" y="0"/>
                    <a:pt x="1202" y="0"/>
                  </a:cubicBezTo>
                  <a:cubicBezTo>
                    <a:pt x="999" y="0"/>
                    <a:pt x="933" y="5"/>
                    <a:pt x="890" y="21"/>
                  </a:cubicBezTo>
                  <a:cubicBezTo>
                    <a:pt x="802" y="55"/>
                    <a:pt x="685" y="150"/>
                    <a:pt x="366" y="150"/>
                  </a:cubicBezTo>
                  <a:cubicBezTo>
                    <a:pt x="0" y="150"/>
                    <a:pt x="0" y="150"/>
                    <a:pt x="0" y="150"/>
                  </a:cubicBezTo>
                </a:path>
              </a:pathLst>
            </a:custGeom>
            <a:noFill/>
            <a:ln w="19050" cap="flat">
              <a:solidFill>
                <a:schemeClr val="accent1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52" name="Freeform 21"/>
            <p:cNvSpPr>
              <a:spLocks/>
            </p:cNvSpPr>
            <p:nvPr userDrawn="1"/>
          </p:nvSpPr>
          <p:spPr bwMode="auto">
            <a:xfrm>
              <a:off x="-17463" y="1336675"/>
              <a:ext cx="9186863" cy="954088"/>
            </a:xfrm>
            <a:custGeom>
              <a:avLst/>
              <a:gdLst>
                <a:gd name="T0" fmla="*/ 0 w 2880"/>
                <a:gd name="T1" fmla="*/ 0 h 299"/>
                <a:gd name="T2" fmla="*/ 372 w 2880"/>
                <a:gd name="T3" fmla="*/ 0 h 299"/>
                <a:gd name="T4" fmla="*/ 890 w 2880"/>
                <a:gd name="T5" fmla="*/ 171 h 299"/>
                <a:gd name="T6" fmla="*/ 1389 w 2880"/>
                <a:gd name="T7" fmla="*/ 299 h 299"/>
                <a:gd name="T8" fmla="*/ 2880 w 2880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299">
                  <a:moveTo>
                    <a:pt x="0" y="0"/>
                  </a:moveTo>
                  <a:cubicBezTo>
                    <a:pt x="0" y="0"/>
                    <a:pt x="308" y="0"/>
                    <a:pt x="372" y="0"/>
                  </a:cubicBezTo>
                  <a:cubicBezTo>
                    <a:pt x="638" y="0"/>
                    <a:pt x="749" y="90"/>
                    <a:pt x="890" y="171"/>
                  </a:cubicBezTo>
                  <a:cubicBezTo>
                    <a:pt x="1011" y="239"/>
                    <a:pt x="1176" y="299"/>
                    <a:pt x="1389" y="299"/>
                  </a:cubicBezTo>
                  <a:cubicBezTo>
                    <a:pt x="2880" y="299"/>
                    <a:pt x="2880" y="299"/>
                    <a:pt x="2880" y="299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53" name="Freeform 22"/>
            <p:cNvSpPr>
              <a:spLocks/>
            </p:cNvSpPr>
            <p:nvPr userDrawn="1"/>
          </p:nvSpPr>
          <p:spPr bwMode="auto">
            <a:xfrm>
              <a:off x="-17463" y="1811338"/>
              <a:ext cx="9186863" cy="479425"/>
            </a:xfrm>
            <a:custGeom>
              <a:avLst/>
              <a:gdLst>
                <a:gd name="T0" fmla="*/ 2880 w 2880"/>
                <a:gd name="T1" fmla="*/ 0 h 150"/>
                <a:gd name="T2" fmla="*/ 1202 w 2880"/>
                <a:gd name="T3" fmla="*/ 0 h 150"/>
                <a:gd name="T4" fmla="*/ 890 w 2880"/>
                <a:gd name="T5" fmla="*/ 22 h 150"/>
                <a:gd name="T6" fmla="*/ 366 w 2880"/>
                <a:gd name="T7" fmla="*/ 150 h 150"/>
                <a:gd name="T8" fmla="*/ 0 w 2880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50">
                  <a:moveTo>
                    <a:pt x="2880" y="0"/>
                  </a:moveTo>
                  <a:cubicBezTo>
                    <a:pt x="1202" y="0"/>
                    <a:pt x="1202" y="0"/>
                    <a:pt x="1202" y="0"/>
                  </a:cubicBezTo>
                  <a:cubicBezTo>
                    <a:pt x="999" y="0"/>
                    <a:pt x="933" y="5"/>
                    <a:pt x="890" y="22"/>
                  </a:cubicBezTo>
                  <a:cubicBezTo>
                    <a:pt x="802" y="55"/>
                    <a:pt x="685" y="150"/>
                    <a:pt x="366" y="150"/>
                  </a:cubicBezTo>
                  <a:cubicBezTo>
                    <a:pt x="0" y="150"/>
                    <a:pt x="0" y="150"/>
                    <a:pt x="0" y="150"/>
                  </a:cubicBezTo>
                </a:path>
              </a:pathLst>
            </a:custGeom>
            <a:noFill/>
            <a:ln w="190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54" name="Freeform 23"/>
            <p:cNvSpPr>
              <a:spLocks/>
            </p:cNvSpPr>
            <p:nvPr userDrawn="1"/>
          </p:nvSpPr>
          <p:spPr bwMode="auto">
            <a:xfrm>
              <a:off x="-17463" y="357188"/>
              <a:ext cx="9186863" cy="957262"/>
            </a:xfrm>
            <a:custGeom>
              <a:avLst/>
              <a:gdLst>
                <a:gd name="T0" fmla="*/ 2880 w 2880"/>
                <a:gd name="T1" fmla="*/ 300 h 300"/>
                <a:gd name="T2" fmla="*/ 2501 w 2880"/>
                <a:gd name="T3" fmla="*/ 300 h 300"/>
                <a:gd name="T4" fmla="*/ 1984 w 2880"/>
                <a:gd name="T5" fmla="*/ 129 h 300"/>
                <a:gd name="T6" fmla="*/ 1485 w 2880"/>
                <a:gd name="T7" fmla="*/ 0 h 300"/>
                <a:gd name="T8" fmla="*/ 0 w 2880"/>
                <a:gd name="T9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300">
                  <a:moveTo>
                    <a:pt x="2880" y="300"/>
                  </a:moveTo>
                  <a:cubicBezTo>
                    <a:pt x="2880" y="300"/>
                    <a:pt x="2565" y="300"/>
                    <a:pt x="2501" y="300"/>
                  </a:cubicBezTo>
                  <a:cubicBezTo>
                    <a:pt x="2236" y="300"/>
                    <a:pt x="2124" y="209"/>
                    <a:pt x="1984" y="129"/>
                  </a:cubicBezTo>
                  <a:cubicBezTo>
                    <a:pt x="1863" y="60"/>
                    <a:pt x="1698" y="0"/>
                    <a:pt x="148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2">
                  <a:lumMod val="90000"/>
                  <a:lumOff val="10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55" name="Freeform 24"/>
            <p:cNvSpPr>
              <a:spLocks/>
            </p:cNvSpPr>
            <p:nvPr userDrawn="1"/>
          </p:nvSpPr>
          <p:spPr bwMode="auto">
            <a:xfrm>
              <a:off x="-17463" y="357188"/>
              <a:ext cx="9186863" cy="477837"/>
            </a:xfrm>
            <a:custGeom>
              <a:avLst/>
              <a:gdLst>
                <a:gd name="T0" fmla="*/ 0 w 2880"/>
                <a:gd name="T1" fmla="*/ 150 h 150"/>
                <a:gd name="T2" fmla="*/ 1672 w 2880"/>
                <a:gd name="T3" fmla="*/ 150 h 150"/>
                <a:gd name="T4" fmla="*/ 1984 w 2880"/>
                <a:gd name="T5" fmla="*/ 129 h 150"/>
                <a:gd name="T6" fmla="*/ 2507 w 2880"/>
                <a:gd name="T7" fmla="*/ 0 h 150"/>
                <a:gd name="T8" fmla="*/ 2880 w 2880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50">
                  <a:moveTo>
                    <a:pt x="0" y="150"/>
                  </a:moveTo>
                  <a:cubicBezTo>
                    <a:pt x="1672" y="150"/>
                    <a:pt x="1672" y="150"/>
                    <a:pt x="1672" y="150"/>
                  </a:cubicBezTo>
                  <a:cubicBezTo>
                    <a:pt x="1875" y="150"/>
                    <a:pt x="1941" y="145"/>
                    <a:pt x="1984" y="129"/>
                  </a:cubicBezTo>
                  <a:cubicBezTo>
                    <a:pt x="2071" y="95"/>
                    <a:pt x="2189" y="0"/>
                    <a:pt x="2507" y="0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noFill/>
            <a:ln w="190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56" name="Freeform 25"/>
            <p:cNvSpPr>
              <a:spLocks/>
            </p:cNvSpPr>
            <p:nvPr userDrawn="1"/>
          </p:nvSpPr>
          <p:spPr bwMode="auto">
            <a:xfrm>
              <a:off x="-17463" y="676275"/>
              <a:ext cx="9186863" cy="954088"/>
            </a:xfrm>
            <a:custGeom>
              <a:avLst/>
              <a:gdLst>
                <a:gd name="T0" fmla="*/ 2880 w 2880"/>
                <a:gd name="T1" fmla="*/ 299 h 299"/>
                <a:gd name="T2" fmla="*/ 2501 w 2880"/>
                <a:gd name="T3" fmla="*/ 299 h 299"/>
                <a:gd name="T4" fmla="*/ 1984 w 2880"/>
                <a:gd name="T5" fmla="*/ 129 h 299"/>
                <a:gd name="T6" fmla="*/ 1485 w 2880"/>
                <a:gd name="T7" fmla="*/ 0 h 299"/>
                <a:gd name="T8" fmla="*/ 0 w 2880"/>
                <a:gd name="T9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299">
                  <a:moveTo>
                    <a:pt x="2880" y="299"/>
                  </a:moveTo>
                  <a:cubicBezTo>
                    <a:pt x="2880" y="299"/>
                    <a:pt x="2565" y="299"/>
                    <a:pt x="2501" y="299"/>
                  </a:cubicBezTo>
                  <a:cubicBezTo>
                    <a:pt x="2236" y="299"/>
                    <a:pt x="2124" y="209"/>
                    <a:pt x="1984" y="129"/>
                  </a:cubicBezTo>
                  <a:cubicBezTo>
                    <a:pt x="1863" y="60"/>
                    <a:pt x="1698" y="0"/>
                    <a:pt x="148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57" name="Freeform 26"/>
            <p:cNvSpPr>
              <a:spLocks/>
            </p:cNvSpPr>
            <p:nvPr userDrawn="1"/>
          </p:nvSpPr>
          <p:spPr bwMode="auto">
            <a:xfrm>
              <a:off x="-17463" y="676275"/>
              <a:ext cx="9186863" cy="477838"/>
            </a:xfrm>
            <a:custGeom>
              <a:avLst/>
              <a:gdLst>
                <a:gd name="T0" fmla="*/ 0 w 2880"/>
                <a:gd name="T1" fmla="*/ 150 h 150"/>
                <a:gd name="T2" fmla="*/ 1672 w 2880"/>
                <a:gd name="T3" fmla="*/ 150 h 150"/>
                <a:gd name="T4" fmla="*/ 1984 w 2880"/>
                <a:gd name="T5" fmla="*/ 129 h 150"/>
                <a:gd name="T6" fmla="*/ 2507 w 2880"/>
                <a:gd name="T7" fmla="*/ 0 h 150"/>
                <a:gd name="T8" fmla="*/ 2880 w 2880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50">
                  <a:moveTo>
                    <a:pt x="0" y="150"/>
                  </a:moveTo>
                  <a:cubicBezTo>
                    <a:pt x="1672" y="150"/>
                    <a:pt x="1672" y="150"/>
                    <a:pt x="1672" y="150"/>
                  </a:cubicBezTo>
                  <a:cubicBezTo>
                    <a:pt x="1875" y="150"/>
                    <a:pt x="1941" y="145"/>
                    <a:pt x="1984" y="129"/>
                  </a:cubicBezTo>
                  <a:cubicBezTo>
                    <a:pt x="2071" y="95"/>
                    <a:pt x="2189" y="0"/>
                    <a:pt x="2507" y="0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noFill/>
            <a:ln w="19050" cap="flat">
              <a:solidFill>
                <a:schemeClr val="accent1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58" name="Freeform 27"/>
            <p:cNvSpPr>
              <a:spLocks/>
            </p:cNvSpPr>
            <p:nvPr userDrawn="1"/>
          </p:nvSpPr>
          <p:spPr bwMode="auto">
            <a:xfrm>
              <a:off x="-17463" y="995363"/>
              <a:ext cx="9186863" cy="954087"/>
            </a:xfrm>
            <a:custGeom>
              <a:avLst/>
              <a:gdLst>
                <a:gd name="T0" fmla="*/ 2880 w 2880"/>
                <a:gd name="T1" fmla="*/ 299 h 299"/>
                <a:gd name="T2" fmla="*/ 2501 w 2880"/>
                <a:gd name="T3" fmla="*/ 299 h 299"/>
                <a:gd name="T4" fmla="*/ 1984 w 2880"/>
                <a:gd name="T5" fmla="*/ 128 h 299"/>
                <a:gd name="T6" fmla="*/ 1485 w 2880"/>
                <a:gd name="T7" fmla="*/ 0 h 299"/>
                <a:gd name="T8" fmla="*/ 0 w 2880"/>
                <a:gd name="T9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299">
                  <a:moveTo>
                    <a:pt x="2880" y="299"/>
                  </a:moveTo>
                  <a:cubicBezTo>
                    <a:pt x="2880" y="299"/>
                    <a:pt x="2565" y="299"/>
                    <a:pt x="2501" y="299"/>
                  </a:cubicBezTo>
                  <a:cubicBezTo>
                    <a:pt x="2236" y="299"/>
                    <a:pt x="2124" y="209"/>
                    <a:pt x="1984" y="128"/>
                  </a:cubicBezTo>
                  <a:cubicBezTo>
                    <a:pt x="1863" y="60"/>
                    <a:pt x="1698" y="0"/>
                    <a:pt x="148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2">
                  <a:lumMod val="90000"/>
                  <a:lumOff val="10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59" name="Freeform 28"/>
            <p:cNvSpPr>
              <a:spLocks/>
            </p:cNvSpPr>
            <p:nvPr userDrawn="1"/>
          </p:nvSpPr>
          <p:spPr bwMode="auto">
            <a:xfrm>
              <a:off x="-17463" y="995363"/>
              <a:ext cx="9186863" cy="474662"/>
            </a:xfrm>
            <a:custGeom>
              <a:avLst/>
              <a:gdLst>
                <a:gd name="T0" fmla="*/ 0 w 2880"/>
                <a:gd name="T1" fmla="*/ 149 h 149"/>
                <a:gd name="T2" fmla="*/ 1672 w 2880"/>
                <a:gd name="T3" fmla="*/ 149 h 149"/>
                <a:gd name="T4" fmla="*/ 1984 w 2880"/>
                <a:gd name="T5" fmla="*/ 128 h 149"/>
                <a:gd name="T6" fmla="*/ 2507 w 2880"/>
                <a:gd name="T7" fmla="*/ 0 h 149"/>
                <a:gd name="T8" fmla="*/ 2880 w 2880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49">
                  <a:moveTo>
                    <a:pt x="0" y="149"/>
                  </a:moveTo>
                  <a:cubicBezTo>
                    <a:pt x="1672" y="149"/>
                    <a:pt x="1672" y="149"/>
                    <a:pt x="1672" y="149"/>
                  </a:cubicBezTo>
                  <a:cubicBezTo>
                    <a:pt x="1875" y="149"/>
                    <a:pt x="1941" y="145"/>
                    <a:pt x="1984" y="128"/>
                  </a:cubicBezTo>
                  <a:cubicBezTo>
                    <a:pt x="2071" y="95"/>
                    <a:pt x="2189" y="0"/>
                    <a:pt x="2507" y="0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noFill/>
            <a:ln w="190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</p:grpSp>
      <p:grpSp>
        <p:nvGrpSpPr>
          <p:cNvPr id="85030" name="Group 36"/>
          <p:cNvGrpSpPr>
            <a:grpSpLocks/>
          </p:cNvGrpSpPr>
          <p:nvPr/>
        </p:nvGrpSpPr>
        <p:grpSpPr bwMode="auto">
          <a:xfrm>
            <a:off x="-26988" y="357188"/>
            <a:ext cx="9194801" cy="6140450"/>
            <a:chOff x="-26988" y="357188"/>
            <a:chExt cx="9195409" cy="6140081"/>
          </a:xfrm>
        </p:grpSpPr>
        <p:grpSp>
          <p:nvGrpSpPr>
            <p:cNvPr id="85031" name="Group 35"/>
            <p:cNvGrpSpPr>
              <a:grpSpLocks/>
            </p:cNvGrpSpPr>
            <p:nvPr/>
          </p:nvGrpSpPr>
          <p:grpSpPr bwMode="auto">
            <a:xfrm>
              <a:off x="608" y="5500319"/>
              <a:ext cx="9167813" cy="996950"/>
              <a:chOff x="608" y="5500319"/>
              <a:chExt cx="9167813" cy="996950"/>
            </a:xfrm>
          </p:grpSpPr>
          <p:grpSp>
            <p:nvGrpSpPr>
              <p:cNvPr id="85032" name="Group 22"/>
              <p:cNvGrpSpPr>
                <a:grpSpLocks/>
              </p:cNvGrpSpPr>
              <p:nvPr/>
            </p:nvGrpSpPr>
            <p:grpSpPr bwMode="auto">
              <a:xfrm>
                <a:off x="608" y="5500319"/>
                <a:ext cx="9167813" cy="996950"/>
                <a:chOff x="-7938" y="5668963"/>
                <a:chExt cx="9167813" cy="996950"/>
              </a:xfrm>
            </p:grpSpPr>
            <p:sp>
              <p:nvSpPr>
                <p:cNvPr id="49" name="Freeform 11"/>
                <p:cNvSpPr>
                  <a:spLocks noEditPoints="1"/>
                </p:cNvSpPr>
                <p:nvPr/>
              </p:nvSpPr>
              <p:spPr bwMode="auto">
                <a:xfrm>
                  <a:off x="-8544" y="5669023"/>
                  <a:ext cx="9168419" cy="996890"/>
                </a:xfrm>
                <a:custGeom>
                  <a:avLst/>
                  <a:gdLst>
                    <a:gd name="T0" fmla="*/ 2880 w 2880"/>
                    <a:gd name="T1" fmla="*/ 20 h 313"/>
                    <a:gd name="T2" fmla="*/ 2789 w 2880"/>
                    <a:gd name="T3" fmla="*/ 20 h 313"/>
                    <a:gd name="T4" fmla="*/ 2313 w 2880"/>
                    <a:gd name="T5" fmla="*/ 137 h 313"/>
                    <a:gd name="T6" fmla="*/ 2784 w 2880"/>
                    <a:gd name="T7" fmla="*/ 313 h 313"/>
                    <a:gd name="T8" fmla="*/ 2880 w 2880"/>
                    <a:gd name="T9" fmla="*/ 313 h 313"/>
                    <a:gd name="T10" fmla="*/ 2880 w 2880"/>
                    <a:gd name="T11" fmla="*/ 20 h 313"/>
                    <a:gd name="T12" fmla="*/ 1860 w 2880"/>
                    <a:gd name="T13" fmla="*/ 0 h 313"/>
                    <a:gd name="T14" fmla="*/ 0 w 2880"/>
                    <a:gd name="T15" fmla="*/ 0 h 313"/>
                    <a:gd name="T16" fmla="*/ 0 w 2880"/>
                    <a:gd name="T17" fmla="*/ 157 h 313"/>
                    <a:gd name="T18" fmla="*/ 2030 w 2880"/>
                    <a:gd name="T19" fmla="*/ 157 h 313"/>
                    <a:gd name="T20" fmla="*/ 2313 w 2880"/>
                    <a:gd name="T21" fmla="*/ 137 h 313"/>
                    <a:gd name="T22" fmla="*/ 2313 w 2880"/>
                    <a:gd name="T23" fmla="*/ 137 h 313"/>
                    <a:gd name="T24" fmla="*/ 2313 w 2880"/>
                    <a:gd name="T25" fmla="*/ 137 h 313"/>
                    <a:gd name="T26" fmla="*/ 1860 w 2880"/>
                    <a:gd name="T27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80" h="313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411" y="217"/>
                        <a:pt x="2542" y="313"/>
                        <a:pt x="2784" y="313"/>
                      </a:cubicBezTo>
                      <a:cubicBezTo>
                        <a:pt x="2842" y="313"/>
                        <a:pt x="2880" y="313"/>
                        <a:pt x="2880" y="313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2030" y="157"/>
                        <a:pt x="2030" y="157"/>
                        <a:pt x="2030" y="157"/>
                      </a:cubicBezTo>
                      <a:cubicBezTo>
                        <a:pt x="2214" y="157"/>
                        <a:pt x="2274" y="152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/>
                </a:p>
              </p:txBody>
            </p:sp>
            <p:sp>
              <p:nvSpPr>
                <p:cNvPr id="50" name="Freeform 24"/>
                <p:cNvSpPr>
                  <a:spLocks/>
                </p:cNvSpPr>
                <p:nvPr/>
              </p:nvSpPr>
              <p:spPr bwMode="auto">
                <a:xfrm>
                  <a:off x="-8544" y="5732519"/>
                  <a:ext cx="7363312" cy="433361"/>
                </a:xfrm>
                <a:custGeom>
                  <a:avLst/>
                  <a:gdLst>
                    <a:gd name="T0" fmla="*/ 2313 w 2313"/>
                    <a:gd name="T1" fmla="*/ 117 h 136"/>
                    <a:gd name="T2" fmla="*/ 1860 w 2313"/>
                    <a:gd name="T3" fmla="*/ 0 h 136"/>
                    <a:gd name="T4" fmla="*/ 0 w 2313"/>
                    <a:gd name="T5" fmla="*/ 0 h 136"/>
                    <a:gd name="T6" fmla="*/ 0 w 2313"/>
                    <a:gd name="T7" fmla="*/ 136 h 136"/>
                    <a:gd name="T8" fmla="*/ 2030 w 2313"/>
                    <a:gd name="T9" fmla="*/ 136 h 136"/>
                    <a:gd name="T10" fmla="*/ 2313 w 2313"/>
                    <a:gd name="T11" fmla="*/ 117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/>
                </a:p>
              </p:txBody>
            </p:sp>
            <p:sp>
              <p:nvSpPr>
                <p:cNvPr id="51" name="Freeform 25"/>
                <p:cNvSpPr>
                  <a:spLocks/>
                </p:cNvSpPr>
                <p:nvPr/>
              </p:nvSpPr>
              <p:spPr bwMode="auto">
                <a:xfrm>
                  <a:off x="7354768" y="5732519"/>
                  <a:ext cx="1805107" cy="869898"/>
                </a:xfrm>
                <a:custGeom>
                  <a:avLst/>
                  <a:gdLst>
                    <a:gd name="T0" fmla="*/ 476 w 567"/>
                    <a:gd name="T1" fmla="*/ 0 h 273"/>
                    <a:gd name="T2" fmla="*/ 0 w 567"/>
                    <a:gd name="T3" fmla="*/ 117 h 273"/>
                    <a:gd name="T4" fmla="*/ 471 w 567"/>
                    <a:gd name="T5" fmla="*/ 273 h 273"/>
                    <a:gd name="T6" fmla="*/ 567 w 567"/>
                    <a:gd name="T7" fmla="*/ 273 h 273"/>
                    <a:gd name="T8" fmla="*/ 567 w 567"/>
                    <a:gd name="T9" fmla="*/ 0 h 273"/>
                    <a:gd name="T10" fmla="*/ 476 w 567"/>
                    <a:gd name="T11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/>
                </a:p>
              </p:txBody>
            </p:sp>
          </p:grpSp>
          <p:pic>
            <p:nvPicPr>
              <p:cNvPr id="85036" name="Picture 7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" name="Group 19"/>
              <p:cNvGrpSpPr/>
              <p:nvPr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37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/>
                </a:p>
              </p:txBody>
            </p:sp>
            <p:sp>
              <p:nvSpPr>
                <p:cNvPr id="38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/>
                </a:p>
              </p:txBody>
            </p:sp>
            <p:sp>
              <p:nvSpPr>
                <p:cNvPr id="39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/>
                </a:p>
              </p:txBody>
            </p:sp>
            <p:sp>
              <p:nvSpPr>
                <p:cNvPr id="40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/>
                </a:p>
              </p:txBody>
            </p:sp>
            <p:sp>
              <p:nvSpPr>
                <p:cNvPr id="41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/>
                </a:p>
              </p:txBody>
            </p:sp>
            <p:sp>
              <p:nvSpPr>
                <p:cNvPr id="42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/>
                </a:p>
              </p:txBody>
            </p:sp>
            <p:sp>
              <p:nvSpPr>
                <p:cNvPr id="7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/>
                </a:p>
              </p:txBody>
            </p:sp>
            <p:sp>
              <p:nvSpPr>
                <p:cNvPr id="44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/>
                </a:p>
              </p:txBody>
            </p:sp>
            <p:sp>
              <p:nvSpPr>
                <p:cNvPr id="45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/>
                </a:p>
              </p:txBody>
            </p:sp>
            <p:sp>
              <p:nvSpPr>
                <p:cNvPr id="46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/>
                </a:p>
              </p:txBody>
            </p:sp>
            <p:sp>
              <p:nvSpPr>
                <p:cNvPr id="47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/>
                </a:p>
              </p:txBody>
            </p:sp>
            <p:sp>
              <p:nvSpPr>
                <p:cNvPr id="48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/>
                </a:p>
              </p:txBody>
            </p:sp>
          </p:grpSp>
        </p:grpSp>
        <p:grpSp>
          <p:nvGrpSpPr>
            <p:cNvPr id="85038" name="Group 66"/>
            <p:cNvGrpSpPr>
              <a:grpSpLocks/>
            </p:cNvGrpSpPr>
            <p:nvPr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22" name="Freeform 17"/>
              <p:cNvSpPr>
                <a:spLocks/>
              </p:cNvSpPr>
              <p:nvPr/>
            </p:nvSpPr>
            <p:spPr bwMode="auto">
              <a:xfrm>
                <a:off x="-17463" y="1971578"/>
                <a:ext cx="9187471" cy="957205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23" name="Freeform 18"/>
              <p:cNvSpPr>
                <a:spLocks/>
              </p:cNvSpPr>
              <p:nvPr/>
            </p:nvSpPr>
            <p:spPr bwMode="auto">
              <a:xfrm>
                <a:off x="-17463" y="2449387"/>
                <a:ext cx="9187471" cy="479396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24" name="Freeform 19"/>
              <p:cNvSpPr>
                <a:spLocks/>
              </p:cNvSpPr>
              <p:nvPr/>
            </p:nvSpPr>
            <p:spPr bwMode="auto">
              <a:xfrm>
                <a:off x="-17463" y="1655685"/>
                <a:ext cx="9187471" cy="954030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-17463" y="2130318"/>
                <a:ext cx="9187471" cy="479396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26" name="Freeform 21"/>
              <p:cNvSpPr>
                <a:spLocks/>
              </p:cNvSpPr>
              <p:nvPr/>
            </p:nvSpPr>
            <p:spPr bwMode="auto">
              <a:xfrm>
                <a:off x="-17463" y="1336616"/>
                <a:ext cx="9187471" cy="954031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27" name="Freeform 22"/>
              <p:cNvSpPr>
                <a:spLocks/>
              </p:cNvSpPr>
              <p:nvPr/>
            </p:nvSpPr>
            <p:spPr bwMode="auto">
              <a:xfrm>
                <a:off x="-17463" y="1811250"/>
                <a:ext cx="9187471" cy="479396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28" name="Freeform 23"/>
              <p:cNvSpPr>
                <a:spLocks/>
              </p:cNvSpPr>
              <p:nvPr/>
            </p:nvSpPr>
            <p:spPr bwMode="auto">
              <a:xfrm>
                <a:off x="-17463" y="357188"/>
                <a:ext cx="9187471" cy="957204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29" name="Freeform 24"/>
              <p:cNvSpPr>
                <a:spLocks/>
              </p:cNvSpPr>
              <p:nvPr/>
            </p:nvSpPr>
            <p:spPr bwMode="auto">
              <a:xfrm>
                <a:off x="-17463" y="357188"/>
                <a:ext cx="9187471" cy="47780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30" name="Freeform 25"/>
              <p:cNvSpPr>
                <a:spLocks/>
              </p:cNvSpPr>
              <p:nvPr/>
            </p:nvSpPr>
            <p:spPr bwMode="auto">
              <a:xfrm>
                <a:off x="-17463" y="676256"/>
                <a:ext cx="9187471" cy="954031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31" name="Freeform 26"/>
              <p:cNvSpPr>
                <a:spLocks/>
              </p:cNvSpPr>
              <p:nvPr/>
            </p:nvSpPr>
            <p:spPr bwMode="auto">
              <a:xfrm>
                <a:off x="-17463" y="676256"/>
                <a:ext cx="9187471" cy="477809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32" name="Freeform 27"/>
              <p:cNvSpPr>
                <a:spLocks/>
              </p:cNvSpPr>
              <p:nvPr/>
            </p:nvSpPr>
            <p:spPr bwMode="auto">
              <a:xfrm>
                <a:off x="-17463" y="995325"/>
                <a:ext cx="9187471" cy="954030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33" name="Freeform 28"/>
              <p:cNvSpPr>
                <a:spLocks/>
              </p:cNvSpPr>
              <p:nvPr/>
            </p:nvSpPr>
            <p:spPr bwMode="auto">
              <a:xfrm>
                <a:off x="-17463" y="995325"/>
                <a:ext cx="9187471" cy="474633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DA09F-FC67-4E82-AAE8-1FCC1B78623D}" type="slidenum">
              <a:rPr lang="en-AU"/>
              <a:pPr>
                <a:defRPr/>
              </a:pPr>
              <a:t>‹#›</a:t>
            </a:fld>
            <a:r>
              <a:rPr lang="en-AU"/>
              <a:t>  |</a:t>
            </a:r>
            <a:endParaRPr lang="en-AU" dirty="0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941D5-138D-4337-8F86-A87EBA058CB0}" type="slidenum">
              <a:rPr lang="en-AU"/>
              <a:pPr>
                <a:defRPr/>
              </a:pPr>
              <a:t>‹#›</a:t>
            </a:fld>
            <a:r>
              <a:rPr lang="en-AU"/>
              <a:t>  |</a:t>
            </a:r>
            <a:endParaRPr lang="en-AU" dirty="0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268413"/>
            <a:ext cx="4154488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268413"/>
            <a:ext cx="4154487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60F56-E6DA-4A29-8F3F-E547226C85A6}" type="slidenum">
              <a:rPr lang="en-AU"/>
              <a:pPr>
                <a:defRPr/>
              </a:pPr>
              <a:t>‹#›</a:t>
            </a:fld>
            <a:r>
              <a:rPr lang="en-AU"/>
              <a:t>  |</a:t>
            </a:r>
            <a:endParaRPr lang="en-AU" dirty="0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57C0D-6070-4893-8A71-8795261E25B4}" type="slidenum">
              <a:rPr lang="en-AU"/>
              <a:pPr>
                <a:defRPr/>
              </a:pPr>
              <a:t>‹#›</a:t>
            </a:fld>
            <a:r>
              <a:rPr lang="en-AU"/>
              <a:t>  |</a:t>
            </a:r>
            <a:endParaRPr lang="en-AU" dirty="0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AD381-0E0D-4F13-8FDE-396E5C61DA95}" type="slidenum">
              <a:rPr lang="en-AU"/>
              <a:pPr>
                <a:defRPr/>
              </a:pPr>
              <a:t>‹#›</a:t>
            </a:fld>
            <a:r>
              <a:rPr lang="en-AU"/>
              <a:t>  |</a:t>
            </a:r>
            <a:endParaRPr lang="en-AU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8532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4F3ED-1BEA-45E1-BB5A-D5272E67B4CE}" type="slidenum">
              <a:rPr lang="en-AU"/>
              <a:pPr>
                <a:defRPr/>
              </a:pPr>
              <a:t>‹#›</a:t>
            </a:fld>
            <a:r>
              <a:rPr lang="en-AU" dirty="0"/>
              <a:t>  |</a:t>
            </a:r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D9201-73B3-41F2-8EF2-7E35A53558F0}" type="slidenum">
              <a:rPr lang="en-AU"/>
              <a:pPr>
                <a:defRPr/>
              </a:pPr>
              <a:t>‹#›</a:t>
            </a:fld>
            <a:r>
              <a:rPr lang="en-AU"/>
              <a:t>  |</a:t>
            </a:r>
            <a:endParaRPr lang="en-AU" dirty="0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23EDE-F553-4836-A741-04347AE7A842}" type="slidenum">
              <a:rPr lang="en-AU"/>
              <a:pPr>
                <a:defRPr/>
              </a:pPr>
              <a:t>‹#›</a:t>
            </a:fld>
            <a:r>
              <a:rPr lang="en-AU"/>
              <a:t>  |</a:t>
            </a:r>
            <a:endParaRPr lang="en-AU" dirty="0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D8D98-6B29-4B3A-B934-74891CC64673}" type="slidenum">
              <a:rPr lang="en-AU"/>
              <a:pPr>
                <a:defRPr/>
              </a:pPr>
              <a:t>‹#›</a:t>
            </a:fld>
            <a:r>
              <a:rPr lang="en-AU"/>
              <a:t>  |</a:t>
            </a:r>
            <a:endParaRPr lang="en-AU" dirty="0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FDED5-7A37-4CE5-BD36-48A064ACCE06}" type="slidenum">
              <a:rPr lang="en-AU"/>
              <a:pPr>
                <a:defRPr/>
              </a:pPr>
              <a:t>‹#›</a:t>
            </a:fld>
            <a:r>
              <a:rPr lang="en-AU"/>
              <a:t>  |</a:t>
            </a:r>
            <a:endParaRPr lang="en-AU" dirty="0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4638"/>
            <a:ext cx="2114550" cy="5567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274638"/>
            <a:ext cx="6194425" cy="5567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C4FC2-280F-48EB-A0FF-7EACEDD5CD0A}" type="slidenum">
              <a:rPr lang="en-AU"/>
              <a:pPr>
                <a:defRPr/>
              </a:pPr>
              <a:t>‹#›</a:t>
            </a:fld>
            <a:r>
              <a:rPr lang="en-AU"/>
              <a:t>  |</a:t>
            </a:r>
            <a:endParaRPr lang="en-AU" dirty="0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5" name="Title Placeholder 1"/>
          <p:cNvSpPr>
            <a:spLocks noGrp="1"/>
          </p:cNvSpPr>
          <p:nvPr>
            <p:ph type="ctrTitle"/>
          </p:nvPr>
        </p:nvSpPr>
        <p:spPr>
          <a:xfrm>
            <a:off x="358775" y="3105150"/>
            <a:ext cx="8461375" cy="1096963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82956" name="Text Placeholder 2"/>
          <p:cNvSpPr>
            <a:spLocks noGrp="1"/>
          </p:cNvSpPr>
          <p:nvPr>
            <p:ph type="subTitle" idx="1"/>
          </p:nvPr>
        </p:nvSpPr>
        <p:spPr>
          <a:xfrm>
            <a:off x="358775" y="4257675"/>
            <a:ext cx="8461375" cy="396875"/>
          </a:xfrm>
        </p:spPr>
        <p:txBody>
          <a:bodyPr/>
          <a:lstStyle>
            <a:lvl1pPr marL="0" indent="0">
              <a:buFont typeface="Arial" charset="0"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3175" y="3325813"/>
            <a:ext cx="91614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3321050"/>
            <a:ext cx="9169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0" y="5500688"/>
            <a:ext cx="9167813" cy="996950"/>
            <a:chOff x="608" y="5500319"/>
            <a:chExt cx="9167813" cy="996950"/>
          </a:xfrm>
        </p:grpSpPr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49" name="Freeform 11"/>
              <p:cNvSpPr>
                <a:spLocks noEditPoints="1"/>
              </p:cNvSpPr>
              <p:nvPr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24"/>
              <p:cNvSpPr>
                <a:spLocks/>
              </p:cNvSpPr>
              <p:nvPr/>
            </p:nvSpPr>
            <p:spPr bwMode="auto">
              <a:xfrm>
                <a:off x="-7938" y="5732463"/>
                <a:ext cx="7362825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Freeform 25"/>
              <p:cNvSpPr>
                <a:spLocks/>
              </p:cNvSpPr>
              <p:nvPr/>
            </p:nvSpPr>
            <p:spPr bwMode="auto">
              <a:xfrm>
                <a:off x="7354887" y="5732463"/>
                <a:ext cx="1804988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82965" name="Picture 7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9"/>
            <p:cNvGrpSpPr/>
            <p:nvPr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37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solidFill>
                    <a:srgbClr val="000000"/>
                  </a:solidFill>
                </a:endParaRPr>
              </a:p>
            </p:txBody>
          </p:sp>
          <p:sp>
            <p:nvSpPr>
              <p:cNvPr id="3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9307C-080A-46E7-882A-6A6A7387B840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AU">
                <a:solidFill>
                  <a:srgbClr val="FFFFFF"/>
                </a:solidFill>
              </a:rPr>
              <a:t>  |</a:t>
            </a:r>
            <a:endParaRPr lang="en-A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77216-F63E-4D50-AF41-F5BDADEA9762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AU">
                <a:solidFill>
                  <a:srgbClr val="FFFFFF"/>
                </a:solidFill>
              </a:rPr>
              <a:t>  |</a:t>
            </a:r>
            <a:endParaRPr lang="en-A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268413"/>
            <a:ext cx="4154488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268413"/>
            <a:ext cx="4154487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156FC-71DD-40B9-A1DD-D007098B8FFF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AU">
                <a:solidFill>
                  <a:srgbClr val="FFFFFF"/>
                </a:solidFill>
              </a:rPr>
              <a:t>  |</a:t>
            </a:r>
            <a:endParaRPr lang="en-A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FFEA7-557C-4D87-A8D3-77739310CB83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AU">
                <a:solidFill>
                  <a:srgbClr val="FFFFFF"/>
                </a:solidFill>
              </a:rPr>
              <a:t>  |</a:t>
            </a:r>
            <a:endParaRPr lang="en-A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C2610-573F-409D-8EEB-77423E5DF58A}" type="slidenum">
              <a:rPr lang="en-AU"/>
              <a:pPr>
                <a:defRPr/>
              </a:pPr>
              <a:t>‹#›</a:t>
            </a:fld>
            <a:r>
              <a:rPr lang="en-AU" dirty="0"/>
              <a:t>  |</a:t>
            </a:r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94416-3B22-425D-BB5B-21DDEA7FBD93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AU">
                <a:solidFill>
                  <a:srgbClr val="FFFFFF"/>
                </a:solidFill>
              </a:rPr>
              <a:t>  |</a:t>
            </a:r>
            <a:endParaRPr lang="en-A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66DA9-AB3D-4049-AE84-1F9D2FBF43A5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AU">
                <a:solidFill>
                  <a:srgbClr val="FFFFFF"/>
                </a:solidFill>
              </a:rPr>
              <a:t>  |</a:t>
            </a:r>
            <a:endParaRPr lang="en-A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077FD-71D6-41C3-8FBA-4DE233614B86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AU">
                <a:solidFill>
                  <a:srgbClr val="FFFFFF"/>
                </a:solidFill>
              </a:rPr>
              <a:t>  |</a:t>
            </a:r>
            <a:endParaRPr lang="en-A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24F59-A6A7-4A62-A353-895A55D29635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AU">
                <a:solidFill>
                  <a:srgbClr val="FFFFFF"/>
                </a:solidFill>
              </a:rPr>
              <a:t>  |</a:t>
            </a:r>
            <a:endParaRPr lang="en-A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B1CA8-D382-4960-ADB9-4F0E546322F7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AU">
                <a:solidFill>
                  <a:srgbClr val="FFFFFF"/>
                </a:solidFill>
              </a:rPr>
              <a:t>  |</a:t>
            </a:r>
            <a:endParaRPr lang="en-A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4638"/>
            <a:ext cx="2114550" cy="5567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274638"/>
            <a:ext cx="6194425" cy="5567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C8C04-0A98-412E-ACAA-B428105D2605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AU">
                <a:solidFill>
                  <a:srgbClr val="FFFFFF"/>
                </a:solidFill>
              </a:rPr>
              <a:t>  |</a:t>
            </a:r>
            <a:endParaRPr lang="en-A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7139-D64F-4654-960D-B46F379C7236}" type="slidenum">
              <a:rPr lang="en-AU"/>
              <a:pPr>
                <a:defRPr/>
              </a:pPr>
              <a:t>‹#›</a:t>
            </a:fld>
            <a:r>
              <a:rPr lang="en-AU" dirty="0"/>
              <a:t>  |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0F9EA-6C01-410C-8E9C-954AFAADFC7A}" type="slidenum">
              <a:rPr lang="en-AU"/>
              <a:pPr>
                <a:defRPr/>
              </a:pPr>
              <a:t>‹#›</a:t>
            </a:fld>
            <a:r>
              <a:rPr lang="en-AU" dirty="0"/>
              <a:t>  |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9300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9712D-9D14-4D50-993A-9DF224AD27BF}" type="slidenum">
              <a:rPr lang="en-AU"/>
              <a:pPr>
                <a:defRPr/>
              </a:pPr>
              <a:t>‹#›</a:t>
            </a:fld>
            <a:r>
              <a:rPr lang="en-AU" dirty="0"/>
              <a:t>  |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-7938" y="6056313"/>
            <a:ext cx="9161463" cy="801687"/>
            <a:chOff x="-7938" y="6056313"/>
            <a:chExt cx="9161463" cy="801687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/>
            </a:p>
          </p:txBody>
        </p:sp>
        <p:grpSp>
          <p:nvGrpSpPr>
            <p:cNvPr id="5" name="Group 1"/>
            <p:cNvGrpSpPr>
              <a:grpSpLocks/>
            </p:cNvGrpSpPr>
            <p:nvPr/>
          </p:nvGrpSpPr>
          <p:grpSpPr bwMode="auto">
            <a:xfrm>
              <a:off x="1588" y="6065838"/>
              <a:ext cx="9142412" cy="690562"/>
              <a:chOff x="1495" y="6065893"/>
              <a:chExt cx="9143026" cy="690563"/>
            </a:xfrm>
          </p:grpSpPr>
          <p:sp>
            <p:nvSpPr>
              <p:cNvPr id="7" name="Freeform 8"/>
              <p:cNvSpPr>
                <a:spLocks noEditPoints="1"/>
              </p:cNvSpPr>
              <p:nvPr/>
            </p:nvSpPr>
            <p:spPr bwMode="auto">
              <a:xfrm>
                <a:off x="1495" y="6065893"/>
                <a:ext cx="9143026" cy="690563"/>
              </a:xfrm>
              <a:custGeom>
                <a:avLst/>
                <a:gdLst>
                  <a:gd name="T0" fmla="*/ 2880 w 2880"/>
                  <a:gd name="T1" fmla="*/ 14 h 217"/>
                  <a:gd name="T2" fmla="*/ 2817 w 2880"/>
                  <a:gd name="T3" fmla="*/ 14 h 217"/>
                  <a:gd name="T4" fmla="*/ 2486 w 2880"/>
                  <a:gd name="T5" fmla="*/ 95 h 217"/>
                  <a:gd name="T6" fmla="*/ 2486 w 2880"/>
                  <a:gd name="T7" fmla="*/ 95 h 217"/>
                  <a:gd name="T8" fmla="*/ 2880 w 2880"/>
                  <a:gd name="T9" fmla="*/ 95 h 217"/>
                  <a:gd name="T10" fmla="*/ 2880 w 2880"/>
                  <a:gd name="T11" fmla="*/ 217 h 217"/>
                  <a:gd name="T12" fmla="*/ 2880 w 2880"/>
                  <a:gd name="T13" fmla="*/ 217 h 217"/>
                  <a:gd name="T14" fmla="*/ 2880 w 2880"/>
                  <a:gd name="T15" fmla="*/ 14 h 217"/>
                  <a:gd name="T16" fmla="*/ 2171 w 2880"/>
                  <a:gd name="T17" fmla="*/ 0 h 217"/>
                  <a:gd name="T18" fmla="*/ 0 w 2880"/>
                  <a:gd name="T19" fmla="*/ 0 h 217"/>
                  <a:gd name="T20" fmla="*/ 0 w 2880"/>
                  <a:gd name="T21" fmla="*/ 95 h 217"/>
                  <a:gd name="T22" fmla="*/ 2486 w 2880"/>
                  <a:gd name="T23" fmla="*/ 95 h 217"/>
                  <a:gd name="T24" fmla="*/ 2486 w 2880"/>
                  <a:gd name="T25" fmla="*/ 95 h 217"/>
                  <a:gd name="T26" fmla="*/ 2486 w 2880"/>
                  <a:gd name="T27" fmla="*/ 95 h 217"/>
                  <a:gd name="T28" fmla="*/ 2486 w 2880"/>
                  <a:gd name="T29" fmla="*/ 95 h 217"/>
                  <a:gd name="T30" fmla="*/ 2171 w 2880"/>
                  <a:gd name="T3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0" h="217">
                    <a:moveTo>
                      <a:pt x="2880" y="14"/>
                    </a:moveTo>
                    <a:cubicBezTo>
                      <a:pt x="2817" y="14"/>
                      <a:pt x="2817" y="14"/>
                      <a:pt x="2817" y="14"/>
                    </a:cubicBezTo>
                    <a:cubicBezTo>
                      <a:pt x="2616" y="14"/>
                      <a:pt x="2542" y="74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880" y="95"/>
                      <a:pt x="2880" y="95"/>
                      <a:pt x="2880" y="95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14"/>
                      <a:pt x="2880" y="14"/>
                      <a:pt x="2880" y="14"/>
                    </a:cubicBezTo>
                    <a:moveTo>
                      <a:pt x="21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19" y="39"/>
                      <a:pt x="2306" y="0"/>
                      <a:pt x="217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8" name="Freeform 9"/>
              <p:cNvSpPr>
                <a:spLocks noEditPoints="1"/>
              </p:cNvSpPr>
              <p:nvPr/>
            </p:nvSpPr>
            <p:spPr bwMode="auto">
              <a:xfrm>
                <a:off x="1495" y="6367518"/>
                <a:ext cx="9143026" cy="388938"/>
              </a:xfrm>
              <a:custGeom>
                <a:avLst/>
                <a:gdLst>
                  <a:gd name="T0" fmla="*/ 2486 w 2880"/>
                  <a:gd name="T1" fmla="*/ 0 h 122"/>
                  <a:gd name="T2" fmla="*/ 0 w 2880"/>
                  <a:gd name="T3" fmla="*/ 0 h 122"/>
                  <a:gd name="T4" fmla="*/ 0 w 2880"/>
                  <a:gd name="T5" fmla="*/ 13 h 122"/>
                  <a:gd name="T6" fmla="*/ 2289 w 2880"/>
                  <a:gd name="T7" fmla="*/ 13 h 122"/>
                  <a:gd name="T8" fmla="*/ 2486 w 2880"/>
                  <a:gd name="T9" fmla="*/ 0 h 122"/>
                  <a:gd name="T10" fmla="*/ 2880 w 2880"/>
                  <a:gd name="T11" fmla="*/ 0 h 122"/>
                  <a:gd name="T12" fmla="*/ 2486 w 2880"/>
                  <a:gd name="T13" fmla="*/ 0 h 122"/>
                  <a:gd name="T14" fmla="*/ 2813 w 2880"/>
                  <a:gd name="T15" fmla="*/ 122 h 122"/>
                  <a:gd name="T16" fmla="*/ 2880 w 2880"/>
                  <a:gd name="T17" fmla="*/ 122 h 122"/>
                  <a:gd name="T18" fmla="*/ 2880 w 2880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0" h="122">
                    <a:moveTo>
                      <a:pt x="24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289" y="13"/>
                      <a:pt x="2289" y="13"/>
                      <a:pt x="2289" y="13"/>
                    </a:cubicBezTo>
                    <a:cubicBezTo>
                      <a:pt x="2418" y="13"/>
                      <a:pt x="2459" y="10"/>
                      <a:pt x="2486" y="0"/>
                    </a:cubicBezTo>
                    <a:moveTo>
                      <a:pt x="2880" y="0"/>
                    </a:moveTo>
                    <a:cubicBezTo>
                      <a:pt x="2486" y="0"/>
                      <a:pt x="2486" y="0"/>
                      <a:pt x="2486" y="0"/>
                    </a:cubicBezTo>
                    <a:cubicBezTo>
                      <a:pt x="2554" y="56"/>
                      <a:pt x="2645" y="122"/>
                      <a:pt x="2813" y="122"/>
                    </a:cubicBezTo>
                    <a:cubicBezTo>
                      <a:pt x="2854" y="122"/>
                      <a:pt x="2880" y="122"/>
                      <a:pt x="2880" y="122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9" name="Freeform 10"/>
              <p:cNvSpPr>
                <a:spLocks/>
              </p:cNvSpPr>
              <p:nvPr/>
            </p:nvSpPr>
            <p:spPr bwMode="auto">
              <a:xfrm>
                <a:off x="1495" y="6110343"/>
                <a:ext cx="7891992" cy="298450"/>
              </a:xfrm>
              <a:custGeom>
                <a:avLst/>
                <a:gdLst>
                  <a:gd name="T0" fmla="*/ 2486 w 2486"/>
                  <a:gd name="T1" fmla="*/ 81 h 94"/>
                  <a:gd name="T2" fmla="*/ 2171 w 2486"/>
                  <a:gd name="T3" fmla="*/ 0 h 94"/>
                  <a:gd name="T4" fmla="*/ 0 w 2486"/>
                  <a:gd name="T5" fmla="*/ 0 h 94"/>
                  <a:gd name="T6" fmla="*/ 0 w 2486"/>
                  <a:gd name="T7" fmla="*/ 94 h 94"/>
                  <a:gd name="T8" fmla="*/ 2289 w 2486"/>
                  <a:gd name="T9" fmla="*/ 94 h 94"/>
                  <a:gd name="T10" fmla="*/ 2486 w 2486"/>
                  <a:gd name="T11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86" h="94">
                    <a:moveTo>
                      <a:pt x="2486" y="81"/>
                    </a:moveTo>
                    <a:cubicBezTo>
                      <a:pt x="2410" y="38"/>
                      <a:pt x="2306" y="0"/>
                      <a:pt x="21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289" y="94"/>
                      <a:pt x="2289" y="94"/>
                      <a:pt x="2289" y="94"/>
                    </a:cubicBezTo>
                    <a:cubicBezTo>
                      <a:pt x="2418" y="94"/>
                      <a:pt x="2459" y="91"/>
                      <a:pt x="2486" y="8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7893487" y="6110343"/>
                <a:ext cx="1251034" cy="601663"/>
              </a:xfrm>
              <a:custGeom>
                <a:avLst/>
                <a:gdLst>
                  <a:gd name="T0" fmla="*/ 331 w 394"/>
                  <a:gd name="T1" fmla="*/ 0 h 189"/>
                  <a:gd name="T2" fmla="*/ 0 w 394"/>
                  <a:gd name="T3" fmla="*/ 81 h 189"/>
                  <a:gd name="T4" fmla="*/ 327 w 394"/>
                  <a:gd name="T5" fmla="*/ 189 h 189"/>
                  <a:gd name="T6" fmla="*/ 394 w 394"/>
                  <a:gd name="T7" fmla="*/ 189 h 189"/>
                  <a:gd name="T8" fmla="*/ 394 w 394"/>
                  <a:gd name="T9" fmla="*/ 0 h 189"/>
                  <a:gd name="T10" fmla="*/ 331 w 394"/>
                  <a:gd name="T11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189">
                    <a:moveTo>
                      <a:pt x="331" y="0"/>
                    </a:moveTo>
                    <a:cubicBezTo>
                      <a:pt x="130" y="0"/>
                      <a:pt x="56" y="60"/>
                      <a:pt x="0" y="81"/>
                    </a:cubicBezTo>
                    <a:cubicBezTo>
                      <a:pt x="89" y="131"/>
                      <a:pt x="159" y="189"/>
                      <a:pt x="327" y="189"/>
                    </a:cubicBezTo>
                    <a:cubicBezTo>
                      <a:pt x="368" y="189"/>
                      <a:pt x="394" y="189"/>
                      <a:pt x="394" y="189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/>
              </a:p>
            </p:txBody>
          </p:sp>
        </p:grpSp>
        <p:pic>
          <p:nvPicPr>
            <p:cNvPr id="6" name="Picture 7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0" y="1276350"/>
            <a:ext cx="7477125" cy="4559301"/>
          </a:xfrm>
        </p:spPr>
        <p:txBody>
          <a:bodyPr/>
          <a:lstStyle>
            <a:lvl1pPr>
              <a:spcAft>
                <a:spcPts val="0"/>
              </a:spcAft>
              <a:buFontTx/>
              <a:buNone/>
              <a:defRPr sz="4400" b="1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12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485D46-5146-4123-AF90-ABC009F0FE32}" type="slidenum">
              <a:rPr lang="en-AU"/>
              <a:pPr>
                <a:defRPr/>
              </a:pPr>
              <a:t>‹#›</a:t>
            </a:fld>
            <a:r>
              <a:rPr lang="en-AU" dirty="0"/>
              <a:t>  |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1" name="Group 21"/>
          <p:cNvGrpSpPr>
            <a:grpSpLocks/>
          </p:cNvGrpSpPr>
          <p:nvPr/>
        </p:nvGrpSpPr>
        <p:grpSpPr bwMode="auto">
          <a:xfrm>
            <a:off x="-71438" y="6051550"/>
            <a:ext cx="9317038" cy="858838"/>
            <a:chOff x="-45" y="3812"/>
            <a:chExt cx="5869" cy="541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>
              <a:off x="-5" y="3815"/>
              <a:ext cx="5771" cy="50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1" y="4011"/>
              <a:ext cx="5759" cy="3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" y="4011"/>
              <a:ext cx="5759" cy="30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/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1" y="3821"/>
              <a:ext cx="5759" cy="435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/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1" y="4011"/>
              <a:ext cx="5759" cy="245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1" y="3849"/>
              <a:ext cx="4971" cy="188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4972" y="3849"/>
              <a:ext cx="788" cy="379"/>
            </a:xfrm>
            <a:custGeom>
              <a:avLst/>
              <a:gdLst>
                <a:gd name="T0" fmla="*/ 1050925 w 394"/>
                <a:gd name="T1" fmla="*/ 0 h 189"/>
                <a:gd name="T2" fmla="*/ 0 w 394"/>
                <a:gd name="T3" fmla="*/ 257855 h 189"/>
                <a:gd name="T4" fmla="*/ 1038225 w 394"/>
                <a:gd name="T5" fmla="*/ 601662 h 189"/>
                <a:gd name="T6" fmla="*/ 1250950 w 394"/>
                <a:gd name="T7" fmla="*/ 601662 h 189"/>
                <a:gd name="T8" fmla="*/ 1250950 w 394"/>
                <a:gd name="T9" fmla="*/ 0 h 189"/>
                <a:gd name="T10" fmla="*/ 1050925 w 394"/>
                <a:gd name="T11" fmla="*/ 0 h 1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4"/>
                <a:gd name="T19" fmla="*/ 0 h 189"/>
                <a:gd name="T20" fmla="*/ 394 w 394"/>
                <a:gd name="T21" fmla="*/ 189 h 1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05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6" y="3812"/>
              <a:ext cx="5776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/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-6" y="4004"/>
              <a:ext cx="5775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/>
            </a:p>
          </p:txBody>
        </p:sp>
        <p:pic>
          <p:nvPicPr>
            <p:cNvPr id="30751" name="Picture 7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329" y="3900"/>
              <a:ext cx="286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-45" y="4010"/>
              <a:ext cx="5869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/>
            </a:p>
          </p:txBody>
        </p:sp>
      </p:grp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358775" y="274638"/>
            <a:ext cx="84613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8775" y="1268413"/>
            <a:ext cx="8461375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503988"/>
            <a:ext cx="608330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3988"/>
            <a:ext cx="288925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F931A3B-F406-4BF3-9CB0-9C1A1E1EA5A9}" type="slidenum">
              <a:rPr lang="en-AU"/>
              <a:pPr>
                <a:defRPr/>
              </a:pPr>
              <a:t>‹#›</a:t>
            </a:fld>
            <a:r>
              <a:rPr lang="en-AU" dirty="0"/>
              <a:t>  |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3175" y="3325813"/>
            <a:ext cx="91614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latin typeface="+mn-lt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2700" y="3636963"/>
            <a:ext cx="9142413" cy="490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latin typeface="+mn-lt"/>
            </a:endParaRPr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3321050"/>
            <a:ext cx="9169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88" y="3625850"/>
            <a:ext cx="9167812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701" r:id="rId9"/>
    <p:sldLayoutId id="2147483716" r:id="rId10"/>
    <p:sldLayoutId id="2147483717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9pPr>
    </p:titleStyle>
    <p:bodyStyle>
      <a:lvl1pPr marL="215900" indent="-2159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2159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7700" indent="-2159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3600" indent="-2159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2159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•"/>
        <a:defRPr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93" name="Group 21"/>
          <p:cNvGrpSpPr>
            <a:grpSpLocks/>
          </p:cNvGrpSpPr>
          <p:nvPr/>
        </p:nvGrpSpPr>
        <p:grpSpPr bwMode="auto">
          <a:xfrm>
            <a:off x="-71438" y="6051550"/>
            <a:ext cx="9317038" cy="858838"/>
            <a:chOff x="-45" y="3812"/>
            <a:chExt cx="5869" cy="541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>
              <a:off x="-5" y="3815"/>
              <a:ext cx="5771" cy="50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1" y="4011"/>
              <a:ext cx="5759" cy="3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" y="4011"/>
              <a:ext cx="5759" cy="30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/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1" y="3821"/>
              <a:ext cx="5759" cy="435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/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1" y="4011"/>
              <a:ext cx="5759" cy="245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1" y="3849"/>
              <a:ext cx="4971" cy="188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4972" y="3849"/>
              <a:ext cx="788" cy="379"/>
            </a:xfrm>
            <a:custGeom>
              <a:avLst/>
              <a:gdLst>
                <a:gd name="T0" fmla="*/ 1050925 w 394"/>
                <a:gd name="T1" fmla="*/ 0 h 189"/>
                <a:gd name="T2" fmla="*/ 0 w 394"/>
                <a:gd name="T3" fmla="*/ 257855 h 189"/>
                <a:gd name="T4" fmla="*/ 1038225 w 394"/>
                <a:gd name="T5" fmla="*/ 601662 h 189"/>
                <a:gd name="T6" fmla="*/ 1250950 w 394"/>
                <a:gd name="T7" fmla="*/ 601662 h 189"/>
                <a:gd name="T8" fmla="*/ 1250950 w 394"/>
                <a:gd name="T9" fmla="*/ 0 h 189"/>
                <a:gd name="T10" fmla="*/ 1050925 w 394"/>
                <a:gd name="T11" fmla="*/ 0 h 1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4"/>
                <a:gd name="T19" fmla="*/ 0 h 189"/>
                <a:gd name="T20" fmla="*/ 394 w 394"/>
                <a:gd name="T21" fmla="*/ 189 h 1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05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6" y="3812"/>
              <a:ext cx="5776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/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-6" y="4004"/>
              <a:ext cx="5775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/>
            </a:p>
          </p:txBody>
        </p:sp>
        <p:pic>
          <p:nvPicPr>
            <p:cNvPr id="79903" name="Picture 7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329" y="3900"/>
              <a:ext cx="286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-45" y="4010"/>
              <a:ext cx="5869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/>
            </a:p>
          </p:txBody>
        </p:sp>
      </p:grpSp>
      <p:sp>
        <p:nvSpPr>
          <p:cNvPr id="79885" name="Title Placeholder 1"/>
          <p:cNvSpPr>
            <a:spLocks noGrp="1"/>
          </p:cNvSpPr>
          <p:nvPr>
            <p:ph type="title"/>
          </p:nvPr>
        </p:nvSpPr>
        <p:spPr bwMode="auto">
          <a:xfrm>
            <a:off x="358775" y="274638"/>
            <a:ext cx="84613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7988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8775" y="1268413"/>
            <a:ext cx="8461375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503988"/>
            <a:ext cx="608330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3988"/>
            <a:ext cx="288925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60D17EE-D26E-4E7E-88ED-5FDED297F975}" type="slidenum">
              <a:rPr lang="en-AU"/>
              <a:pPr>
                <a:defRPr/>
              </a:pPr>
              <a:t>‹#›</a:t>
            </a:fld>
            <a:r>
              <a:rPr lang="en-AU" dirty="0"/>
              <a:t>  |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3175" y="3325813"/>
            <a:ext cx="91614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latin typeface="+mn-lt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2700" y="3636963"/>
            <a:ext cx="9142413" cy="490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latin typeface="+mn-lt"/>
            </a:endParaRPr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3321050"/>
            <a:ext cx="9169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88" y="3625850"/>
            <a:ext cx="9167812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9pPr>
    </p:titleStyle>
    <p:bodyStyle>
      <a:lvl1pPr marL="2159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6477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–"/>
        <a:defRPr sz="2000">
          <a:solidFill>
            <a:schemeClr val="tx1"/>
          </a:solidFill>
          <a:latin typeface="+mn-lt"/>
        </a:defRPr>
      </a:lvl3pPr>
      <a:lvl4pPr marL="8636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10795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•"/>
        <a:defRPr>
          <a:solidFill>
            <a:schemeClr val="accent2"/>
          </a:solidFill>
          <a:latin typeface="+mn-lt"/>
        </a:defRPr>
      </a:lvl5pPr>
      <a:lvl6pPr marL="15367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•"/>
        <a:defRPr>
          <a:solidFill>
            <a:schemeClr val="accent2"/>
          </a:solidFill>
          <a:latin typeface="+mn-lt"/>
        </a:defRPr>
      </a:lvl6pPr>
      <a:lvl7pPr marL="19939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•"/>
        <a:defRPr>
          <a:solidFill>
            <a:schemeClr val="accent2"/>
          </a:solidFill>
          <a:latin typeface="+mn-lt"/>
        </a:defRPr>
      </a:lvl7pPr>
      <a:lvl8pPr marL="24511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•"/>
        <a:defRPr>
          <a:solidFill>
            <a:schemeClr val="accent2"/>
          </a:solidFill>
          <a:latin typeface="+mn-lt"/>
        </a:defRPr>
      </a:lvl8pPr>
      <a:lvl9pPr marL="29083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•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1" name="Group 21"/>
          <p:cNvGrpSpPr>
            <a:grpSpLocks/>
          </p:cNvGrpSpPr>
          <p:nvPr/>
        </p:nvGrpSpPr>
        <p:grpSpPr bwMode="auto">
          <a:xfrm>
            <a:off x="-71438" y="6051550"/>
            <a:ext cx="9317038" cy="858838"/>
            <a:chOff x="-45" y="3812"/>
            <a:chExt cx="5869" cy="541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>
              <a:off x="-5" y="3815"/>
              <a:ext cx="5771" cy="50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1" y="4011"/>
              <a:ext cx="5759" cy="3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" y="4011"/>
              <a:ext cx="5759" cy="30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/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1" y="3821"/>
              <a:ext cx="5759" cy="435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/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1" y="4011"/>
              <a:ext cx="5759" cy="245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1" y="3849"/>
              <a:ext cx="4971" cy="188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4972" y="3849"/>
              <a:ext cx="788" cy="379"/>
            </a:xfrm>
            <a:custGeom>
              <a:avLst/>
              <a:gdLst>
                <a:gd name="T0" fmla="*/ 1050925 w 394"/>
                <a:gd name="T1" fmla="*/ 0 h 189"/>
                <a:gd name="T2" fmla="*/ 0 w 394"/>
                <a:gd name="T3" fmla="*/ 257855 h 189"/>
                <a:gd name="T4" fmla="*/ 1038225 w 394"/>
                <a:gd name="T5" fmla="*/ 601662 h 189"/>
                <a:gd name="T6" fmla="*/ 1250950 w 394"/>
                <a:gd name="T7" fmla="*/ 601662 h 189"/>
                <a:gd name="T8" fmla="*/ 1250950 w 394"/>
                <a:gd name="T9" fmla="*/ 0 h 189"/>
                <a:gd name="T10" fmla="*/ 1050925 w 394"/>
                <a:gd name="T11" fmla="*/ 0 h 1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4"/>
                <a:gd name="T19" fmla="*/ 0 h 189"/>
                <a:gd name="T20" fmla="*/ 394 w 394"/>
                <a:gd name="T21" fmla="*/ 189 h 1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05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6" y="3812"/>
              <a:ext cx="5776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/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-6" y="4004"/>
              <a:ext cx="5775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/>
            </a:p>
          </p:txBody>
        </p:sp>
        <p:pic>
          <p:nvPicPr>
            <p:cNvPr id="81951" name="Picture 7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329" y="3900"/>
              <a:ext cx="286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-45" y="4010"/>
              <a:ext cx="5869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/>
            </a:p>
          </p:txBody>
        </p:sp>
      </p:grpSp>
      <p:sp>
        <p:nvSpPr>
          <p:cNvPr id="81933" name="Title Placeholder 1"/>
          <p:cNvSpPr>
            <a:spLocks noGrp="1"/>
          </p:cNvSpPr>
          <p:nvPr>
            <p:ph type="title"/>
          </p:nvPr>
        </p:nvSpPr>
        <p:spPr bwMode="auto">
          <a:xfrm>
            <a:off x="358775" y="274638"/>
            <a:ext cx="84613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8193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8775" y="1268413"/>
            <a:ext cx="8461375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503988"/>
            <a:ext cx="608330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3988"/>
            <a:ext cx="288925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006F2D36-124F-4F48-9E4C-98EE088E01D6}" type="slidenum">
              <a:rPr lang="en-AU"/>
              <a:pPr>
                <a:defRPr/>
              </a:pPr>
              <a:t>‹#›</a:t>
            </a:fld>
            <a:r>
              <a:rPr lang="en-AU" dirty="0"/>
              <a:t>  |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3175" y="3325813"/>
            <a:ext cx="91614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latin typeface="+mn-lt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2700" y="3636963"/>
            <a:ext cx="9142413" cy="490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latin typeface="+mn-lt"/>
            </a:endParaRPr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3321050"/>
            <a:ext cx="9169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88" y="3625850"/>
            <a:ext cx="9167812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9pPr>
    </p:titleStyle>
    <p:bodyStyle>
      <a:lvl1pPr marL="2159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6477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–"/>
        <a:defRPr sz="2000">
          <a:solidFill>
            <a:schemeClr val="tx1"/>
          </a:solidFill>
          <a:latin typeface="+mn-lt"/>
        </a:defRPr>
      </a:lvl3pPr>
      <a:lvl4pPr marL="8636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10795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•"/>
        <a:defRPr>
          <a:solidFill>
            <a:schemeClr val="accent2"/>
          </a:solidFill>
          <a:latin typeface="+mn-lt"/>
        </a:defRPr>
      </a:lvl5pPr>
      <a:lvl6pPr marL="15367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•"/>
        <a:defRPr>
          <a:solidFill>
            <a:schemeClr val="accent2"/>
          </a:solidFill>
          <a:latin typeface="+mn-lt"/>
        </a:defRPr>
      </a:lvl6pPr>
      <a:lvl7pPr marL="19939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•"/>
        <a:defRPr>
          <a:solidFill>
            <a:schemeClr val="accent2"/>
          </a:solidFill>
          <a:latin typeface="+mn-lt"/>
        </a:defRPr>
      </a:lvl7pPr>
      <a:lvl8pPr marL="24511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•"/>
        <a:defRPr>
          <a:solidFill>
            <a:schemeClr val="accent2"/>
          </a:solidFill>
          <a:latin typeface="+mn-lt"/>
        </a:defRPr>
      </a:lvl8pPr>
      <a:lvl9pPr marL="29083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•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89" name="Group 21"/>
          <p:cNvGrpSpPr>
            <a:grpSpLocks/>
          </p:cNvGrpSpPr>
          <p:nvPr/>
        </p:nvGrpSpPr>
        <p:grpSpPr bwMode="auto">
          <a:xfrm>
            <a:off x="-71438" y="6051550"/>
            <a:ext cx="9317038" cy="858838"/>
            <a:chOff x="-45" y="3812"/>
            <a:chExt cx="5869" cy="541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>
              <a:off x="-5" y="3815"/>
              <a:ext cx="5771" cy="50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1" y="4011"/>
              <a:ext cx="5759" cy="3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" y="4011"/>
              <a:ext cx="5759" cy="30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/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1" y="3821"/>
              <a:ext cx="5759" cy="435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/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1" y="4011"/>
              <a:ext cx="5759" cy="245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1" y="3849"/>
              <a:ext cx="4971" cy="188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4972" y="3849"/>
              <a:ext cx="788" cy="379"/>
            </a:xfrm>
            <a:custGeom>
              <a:avLst/>
              <a:gdLst>
                <a:gd name="T0" fmla="*/ 1050925 w 394"/>
                <a:gd name="T1" fmla="*/ 0 h 189"/>
                <a:gd name="T2" fmla="*/ 0 w 394"/>
                <a:gd name="T3" fmla="*/ 257855 h 189"/>
                <a:gd name="T4" fmla="*/ 1038225 w 394"/>
                <a:gd name="T5" fmla="*/ 601662 h 189"/>
                <a:gd name="T6" fmla="*/ 1250950 w 394"/>
                <a:gd name="T7" fmla="*/ 601662 h 189"/>
                <a:gd name="T8" fmla="*/ 1250950 w 394"/>
                <a:gd name="T9" fmla="*/ 0 h 189"/>
                <a:gd name="T10" fmla="*/ 1050925 w 394"/>
                <a:gd name="T11" fmla="*/ 0 h 1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4"/>
                <a:gd name="T19" fmla="*/ 0 h 189"/>
                <a:gd name="T20" fmla="*/ 394 w 394"/>
                <a:gd name="T21" fmla="*/ 189 h 1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05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6" y="3812"/>
              <a:ext cx="5776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/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-6" y="4004"/>
              <a:ext cx="5775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/>
            </a:p>
          </p:txBody>
        </p:sp>
        <p:pic>
          <p:nvPicPr>
            <p:cNvPr id="83999" name="Picture 7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329" y="3900"/>
              <a:ext cx="286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-45" y="4010"/>
              <a:ext cx="5869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/>
            </a:p>
          </p:txBody>
        </p:sp>
      </p:grpSp>
      <p:sp>
        <p:nvSpPr>
          <p:cNvPr id="83981" name="Title Placeholder 1"/>
          <p:cNvSpPr>
            <a:spLocks noGrp="1"/>
          </p:cNvSpPr>
          <p:nvPr>
            <p:ph type="title"/>
          </p:nvPr>
        </p:nvSpPr>
        <p:spPr bwMode="auto">
          <a:xfrm>
            <a:off x="358775" y="274638"/>
            <a:ext cx="84613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8398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8775" y="1268413"/>
            <a:ext cx="8461375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503988"/>
            <a:ext cx="608330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3988"/>
            <a:ext cx="288925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AE1574B-A033-4C51-A0AA-19C42B3BBB5D}" type="slidenum">
              <a:rPr lang="en-AU"/>
              <a:pPr>
                <a:defRPr/>
              </a:pPr>
              <a:t>‹#›</a:t>
            </a:fld>
            <a:r>
              <a:rPr lang="en-AU" dirty="0"/>
              <a:t>  |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3175" y="3325813"/>
            <a:ext cx="91614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latin typeface="+mn-lt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2700" y="3636963"/>
            <a:ext cx="9142413" cy="490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latin typeface="+mn-lt"/>
            </a:endParaRPr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3321050"/>
            <a:ext cx="9169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88" y="3625850"/>
            <a:ext cx="9167812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9pPr>
    </p:titleStyle>
    <p:bodyStyle>
      <a:lvl1pPr marL="2159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6477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–"/>
        <a:defRPr sz="2000">
          <a:solidFill>
            <a:schemeClr val="tx1"/>
          </a:solidFill>
          <a:latin typeface="+mn-lt"/>
        </a:defRPr>
      </a:lvl3pPr>
      <a:lvl4pPr marL="8636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10795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•"/>
        <a:defRPr>
          <a:solidFill>
            <a:schemeClr val="accent2"/>
          </a:solidFill>
          <a:latin typeface="+mn-lt"/>
        </a:defRPr>
      </a:lvl5pPr>
      <a:lvl6pPr marL="15367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•"/>
        <a:defRPr>
          <a:solidFill>
            <a:schemeClr val="accent2"/>
          </a:solidFill>
          <a:latin typeface="+mn-lt"/>
        </a:defRPr>
      </a:lvl6pPr>
      <a:lvl7pPr marL="19939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•"/>
        <a:defRPr>
          <a:solidFill>
            <a:schemeClr val="accent2"/>
          </a:solidFill>
          <a:latin typeface="+mn-lt"/>
        </a:defRPr>
      </a:lvl7pPr>
      <a:lvl8pPr marL="24511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•"/>
        <a:defRPr>
          <a:solidFill>
            <a:schemeClr val="accent2"/>
          </a:solidFill>
          <a:latin typeface="+mn-lt"/>
        </a:defRPr>
      </a:lvl8pPr>
      <a:lvl9pPr marL="29083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•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-71438" y="6051550"/>
            <a:ext cx="9317038" cy="858838"/>
            <a:chOff x="-45" y="3812"/>
            <a:chExt cx="5869" cy="541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>
              <a:off x="-5" y="3815"/>
              <a:ext cx="5771" cy="50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1" y="4011"/>
              <a:ext cx="5759" cy="3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" y="4011"/>
              <a:ext cx="5759" cy="30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1" y="3821"/>
              <a:ext cx="5759" cy="435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1" y="4011"/>
              <a:ext cx="5759" cy="245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1" y="3849"/>
              <a:ext cx="4971" cy="188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4972" y="3849"/>
              <a:ext cx="788" cy="379"/>
            </a:xfrm>
            <a:custGeom>
              <a:avLst/>
              <a:gdLst>
                <a:gd name="T0" fmla="*/ 1050925 w 394"/>
                <a:gd name="T1" fmla="*/ 0 h 189"/>
                <a:gd name="T2" fmla="*/ 0 w 394"/>
                <a:gd name="T3" fmla="*/ 257855 h 189"/>
                <a:gd name="T4" fmla="*/ 1038225 w 394"/>
                <a:gd name="T5" fmla="*/ 601662 h 189"/>
                <a:gd name="T6" fmla="*/ 1250950 w 394"/>
                <a:gd name="T7" fmla="*/ 601662 h 189"/>
                <a:gd name="T8" fmla="*/ 1250950 w 394"/>
                <a:gd name="T9" fmla="*/ 0 h 189"/>
                <a:gd name="T10" fmla="*/ 1050925 w 394"/>
                <a:gd name="T11" fmla="*/ 0 h 1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4"/>
                <a:gd name="T19" fmla="*/ 0 h 189"/>
                <a:gd name="T20" fmla="*/ 394 w 394"/>
                <a:gd name="T21" fmla="*/ 189 h 1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1105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6" y="3812"/>
              <a:ext cx="5776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-6" y="4004"/>
              <a:ext cx="5775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81951" name="Picture 7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329" y="3900"/>
              <a:ext cx="286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-45" y="4010"/>
              <a:ext cx="5869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1933" name="Title Placeholder 1"/>
          <p:cNvSpPr>
            <a:spLocks noGrp="1"/>
          </p:cNvSpPr>
          <p:nvPr>
            <p:ph type="title"/>
          </p:nvPr>
        </p:nvSpPr>
        <p:spPr bwMode="auto">
          <a:xfrm>
            <a:off x="358775" y="274638"/>
            <a:ext cx="84613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8193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8775" y="1268413"/>
            <a:ext cx="8461375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503988"/>
            <a:ext cx="608330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3988"/>
            <a:ext cx="288925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006F2D36-124F-4F48-9E4C-98EE088E01D6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AU" dirty="0">
                <a:solidFill>
                  <a:srgbClr val="FFFFFF"/>
                </a:solidFill>
              </a:rPr>
              <a:t>  |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3175" y="3325813"/>
            <a:ext cx="91614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2700" y="3636963"/>
            <a:ext cx="9142413" cy="490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3321050"/>
            <a:ext cx="9169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88" y="3625850"/>
            <a:ext cx="9167812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9pPr>
    </p:titleStyle>
    <p:bodyStyle>
      <a:lvl1pPr marL="2159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6477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–"/>
        <a:defRPr sz="2000">
          <a:solidFill>
            <a:schemeClr val="tx1"/>
          </a:solidFill>
          <a:latin typeface="+mn-lt"/>
        </a:defRPr>
      </a:lvl3pPr>
      <a:lvl4pPr marL="8636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10795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•"/>
        <a:defRPr>
          <a:solidFill>
            <a:schemeClr val="accent2"/>
          </a:solidFill>
          <a:latin typeface="+mn-lt"/>
        </a:defRPr>
      </a:lvl5pPr>
      <a:lvl6pPr marL="15367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•"/>
        <a:defRPr>
          <a:solidFill>
            <a:schemeClr val="accent2"/>
          </a:solidFill>
          <a:latin typeface="+mn-lt"/>
        </a:defRPr>
      </a:lvl6pPr>
      <a:lvl7pPr marL="19939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•"/>
        <a:defRPr>
          <a:solidFill>
            <a:schemeClr val="accent2"/>
          </a:solidFill>
          <a:latin typeface="+mn-lt"/>
        </a:defRPr>
      </a:lvl7pPr>
      <a:lvl8pPr marL="24511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•"/>
        <a:defRPr>
          <a:solidFill>
            <a:schemeClr val="accent2"/>
          </a:solidFill>
          <a:latin typeface="+mn-lt"/>
        </a:defRPr>
      </a:lvl8pPr>
      <a:lvl9pPr marL="29083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•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https://www.seegrid.csiro.au/twiki/pub/AppSchemas/ObservationsAndSampling/Eucalypt.png" TargetMode="External"/><Relationship Id="rId13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https://www.seegrid.csiro.au/twiki/pub/AppSchemas/ObservationsAndSampling/Empire_Dam.png" TargetMode="External"/><Relationship Id="rId2" Type="http://schemas.openxmlformats.org/officeDocument/2006/relationships/notesSlide" Target="../notesSlides/notesSlide6.xml"/><Relationship Id="rId16" Type="http://schemas.openxmlformats.org/officeDocument/2006/relationships/image" Target="https://www.seegrid.csiro.au/twiki/pub/AppSchemas/ObservationsAndSampling/UnitQ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https://www.seegrid.csiro.au/twiki/pub/AppSchemas/ObservationsAndSampling/Leederville_Formation.png" TargetMode="External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10" Type="http://schemas.openxmlformats.org/officeDocument/2006/relationships/image" Target="https://www.seegrid.csiro.au/twiki/pub/AppSchemas/ObservationsAndSampling/Camp_Iota.png" TargetMode="External"/><Relationship Id="rId4" Type="http://schemas.openxmlformats.org/officeDocument/2006/relationships/image" Target="https://www.seegrid.csiro.au/twiki/pub/AppSchemas/ObservationsAndSampling/7th_Banana.png" TargetMode="External"/><Relationship Id="rId9" Type="http://schemas.openxmlformats.org/officeDocument/2006/relationships/image" Target="../media/image26.png"/><Relationship Id="rId14" Type="http://schemas.openxmlformats.org/officeDocument/2006/relationships/image" Target="https://www.seegrid.csiro.au/twiki/pub/AppSchemas/ObservationsAndSampling/Ore_Body.pn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ego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051720"/>
            <a:ext cx="9144000" cy="6096000"/>
          </a:xfrm>
          <a:prstGeom prst="rect">
            <a:avLst/>
          </a:prstGeom>
        </p:spPr>
      </p:pic>
      <p:sp>
        <p:nvSpPr>
          <p:cNvPr id="20489" name="Rectang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An explicit OWL representation of ISO/OGC Observations and Measurements</a:t>
            </a:r>
            <a:endParaRPr lang="en-US" sz="3600" dirty="0"/>
          </a:p>
        </p:txBody>
      </p:sp>
      <p:sp>
        <p:nvSpPr>
          <p:cNvPr id="20486" name="Footer Placeholder 2"/>
          <p:cNvSpPr txBox="1">
            <a:spLocks/>
          </p:cNvSpPr>
          <p:nvPr/>
        </p:nvSpPr>
        <p:spPr bwMode="auto">
          <a:xfrm>
            <a:off x="360363" y="4700588"/>
            <a:ext cx="80422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 b="1" dirty="0" smtClean="0">
                <a:solidFill>
                  <a:schemeClr val="bg1"/>
                </a:solidFill>
                <a:latin typeface="Calibri" pitchFamily="34" charset="0"/>
              </a:rPr>
              <a:t>Simon Cox  </a:t>
            </a:r>
            <a:r>
              <a:rPr lang="en-AU" sz="1600" dirty="0" smtClean="0">
                <a:solidFill>
                  <a:schemeClr val="bg1"/>
                </a:solidFill>
                <a:latin typeface="Calibri" pitchFamily="34" charset="0"/>
              </a:rPr>
              <a:t>|  Research Scientist  | Environmental Information Systems</a:t>
            </a:r>
            <a:endParaRPr lang="en-AU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487" name="Footer Placeholder 2"/>
          <p:cNvSpPr txBox="1">
            <a:spLocks/>
          </p:cNvSpPr>
          <p:nvPr/>
        </p:nvSpPr>
        <p:spPr bwMode="auto">
          <a:xfrm>
            <a:off x="361950" y="4962525"/>
            <a:ext cx="80422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 dirty="0" smtClean="0">
                <a:solidFill>
                  <a:schemeClr val="bg1"/>
                </a:solidFill>
                <a:latin typeface="Calibri" pitchFamily="34" charset="0"/>
              </a:rPr>
              <a:t>17 October 2013</a:t>
            </a:r>
            <a:endParaRPr lang="en-AU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Text Placeholder 13"/>
          <p:cNvSpPr>
            <a:spLocks/>
          </p:cNvSpPr>
          <p:nvPr/>
        </p:nvSpPr>
        <p:spPr bwMode="auto">
          <a:xfrm>
            <a:off x="360363" y="5626100"/>
            <a:ext cx="475138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16000" indent="-2160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AU" sz="1200" b="1" cap="all" dirty="0" smtClean="0">
                <a:solidFill>
                  <a:schemeClr val="bg1"/>
                </a:solidFill>
                <a:latin typeface="+mn-lt"/>
              </a:rPr>
              <a:t>Land and water</a:t>
            </a:r>
            <a:endParaRPr lang="en-AU" sz="1200" b="1" cap="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491" name="Rectang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Comparison with SSN ontology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504" y="3717032"/>
            <a:ext cx="2952328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683568" y="4581128"/>
            <a:ext cx="3312368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5220072" y="4581128"/>
            <a:ext cx="3312368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4716016" y="3717032"/>
            <a:ext cx="1584176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AU" sz="3200" dirty="0" smtClean="0"/>
              <a:t>Options for defining properties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268413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AU" dirty="0" smtClean="0"/>
              <a:t>Frame-based</a:t>
            </a:r>
          </a:p>
          <a:p>
            <a:pPr lvl="1"/>
            <a:r>
              <a:rPr lang="en-AU" dirty="0" smtClean="0"/>
              <a:t>Name scoped to class</a:t>
            </a:r>
          </a:p>
          <a:p>
            <a:pPr lvl="1"/>
            <a:r>
              <a:rPr lang="en-AU" dirty="0" smtClean="0"/>
              <a:t>Narrow rdfs:domain</a:t>
            </a:r>
          </a:p>
          <a:p>
            <a:pPr lvl="1"/>
            <a:r>
              <a:rPr lang="en-AU" dirty="0" smtClean="0"/>
              <a:t>Narrow rdfs:range</a:t>
            </a:r>
          </a:p>
          <a:p>
            <a:pPr lvl="1"/>
            <a:r>
              <a:rPr lang="en-AU" dirty="0" smtClean="0"/>
              <a:t>Strict cardinality constraints</a:t>
            </a:r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pPr>
              <a:buNone/>
            </a:pPr>
            <a:r>
              <a:rPr lang="en-AU" sz="1600" dirty="0" err="1" smtClean="0">
                <a:latin typeface="Consolas" pitchFamily="49" charset="0"/>
              </a:rPr>
              <a:t>om:Observation.resultTime</a:t>
            </a:r>
            <a:endParaRPr lang="en-AU" sz="1600" dirty="0" smtClean="0">
              <a:latin typeface="Consolas" pitchFamily="49" charset="0"/>
            </a:endParaRPr>
          </a:p>
          <a:p>
            <a:pPr>
              <a:buNone/>
            </a:pPr>
            <a:r>
              <a:rPr lang="en-AU" sz="1600" dirty="0" smtClean="0">
                <a:latin typeface="Consolas" pitchFamily="49" charset="0"/>
              </a:rPr>
              <a:t>      a       owl:ObjectProperty ;</a:t>
            </a:r>
          </a:p>
          <a:p>
            <a:pPr>
              <a:buNone/>
            </a:pPr>
            <a:r>
              <a:rPr lang="en-AU" sz="1600" dirty="0" smtClean="0">
                <a:latin typeface="Consolas" pitchFamily="49" charset="0"/>
              </a:rPr>
              <a:t>      rdfs:label "Result time"@en ;</a:t>
            </a:r>
          </a:p>
          <a:p>
            <a:pPr>
              <a:buNone/>
            </a:pPr>
            <a:r>
              <a:rPr lang="en-AU" sz="1600" dirty="0" smtClean="0">
                <a:latin typeface="Consolas" pitchFamily="49" charset="0"/>
              </a:rPr>
              <a:t>      rdfs:domain om:Observation ;</a:t>
            </a:r>
          </a:p>
          <a:p>
            <a:pPr>
              <a:buNone/>
            </a:pPr>
            <a:r>
              <a:rPr lang="en-AU" sz="1600" dirty="0" smtClean="0">
                <a:latin typeface="Consolas" pitchFamily="49" charset="0"/>
              </a:rPr>
              <a:t>      rdfs:range </a:t>
            </a:r>
            <a:r>
              <a:rPr lang="en-AU" sz="1600" dirty="0" err="1" smtClean="0">
                <a:latin typeface="Consolas" pitchFamily="49" charset="0"/>
              </a:rPr>
              <a:t>tm:Instant</a:t>
            </a:r>
            <a:r>
              <a:rPr lang="en-AU" sz="1600" dirty="0" smtClean="0">
                <a:latin typeface="Consolas" pitchFamily="49" charset="0"/>
              </a:rPr>
              <a:t> .</a:t>
            </a:r>
            <a:endParaRPr lang="en-AU" sz="1800" dirty="0" smtClean="0">
              <a:latin typeface="Consolas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/>
              <a:t>Open-world</a:t>
            </a:r>
          </a:p>
          <a:p>
            <a:pPr lvl="1"/>
            <a:r>
              <a:rPr lang="en-AU" dirty="0" smtClean="0"/>
              <a:t>Name scoped to namespace</a:t>
            </a:r>
          </a:p>
          <a:p>
            <a:pPr lvl="1"/>
            <a:r>
              <a:rPr lang="en-AU" dirty="0" smtClean="0"/>
              <a:t>Generic rdfs:domain</a:t>
            </a:r>
          </a:p>
          <a:p>
            <a:pPr lvl="1"/>
            <a:r>
              <a:rPr lang="en-AU" dirty="0" smtClean="0"/>
              <a:t>Narrow rdfs:range</a:t>
            </a:r>
          </a:p>
          <a:p>
            <a:pPr lvl="1"/>
            <a:r>
              <a:rPr lang="en-AU" dirty="0" smtClean="0"/>
              <a:t>Loose cardinality constraints</a:t>
            </a:r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pPr>
              <a:buNone/>
            </a:pPr>
            <a:r>
              <a:rPr lang="en-AU" sz="1600" dirty="0" err="1" smtClean="0">
                <a:latin typeface="Consolas" pitchFamily="49" charset="0"/>
              </a:rPr>
              <a:t>om:resultTime</a:t>
            </a:r>
            <a:endParaRPr lang="en-AU" sz="1600" dirty="0" smtClean="0">
              <a:latin typeface="Consolas" pitchFamily="49" charset="0"/>
            </a:endParaRPr>
          </a:p>
          <a:p>
            <a:pPr>
              <a:buNone/>
            </a:pPr>
            <a:r>
              <a:rPr lang="en-AU" sz="1600" dirty="0" smtClean="0">
                <a:latin typeface="Consolas" pitchFamily="49" charset="0"/>
              </a:rPr>
              <a:t>      a       owl:ObjectProperty ;</a:t>
            </a:r>
          </a:p>
          <a:p>
            <a:pPr>
              <a:buNone/>
            </a:pPr>
            <a:r>
              <a:rPr lang="en-AU" sz="1600" dirty="0" smtClean="0">
                <a:latin typeface="Consolas" pitchFamily="49" charset="0"/>
              </a:rPr>
              <a:t>      rdfs:label "Result time"@en ;</a:t>
            </a:r>
          </a:p>
          <a:p>
            <a:pPr>
              <a:buNone/>
            </a:pPr>
            <a:r>
              <a:rPr lang="en-AU" sz="1600" dirty="0" smtClean="0">
                <a:latin typeface="Consolas" pitchFamily="49" charset="0"/>
              </a:rPr>
              <a:t>      rdfs:domain gf:AnyFeature ;</a:t>
            </a:r>
          </a:p>
          <a:p>
            <a:pPr>
              <a:buNone/>
            </a:pPr>
            <a:r>
              <a:rPr lang="en-AU" sz="1600" dirty="0" smtClean="0">
                <a:latin typeface="Consolas" pitchFamily="49" charset="0"/>
              </a:rPr>
              <a:t>      rdfs:range </a:t>
            </a:r>
            <a:r>
              <a:rPr lang="en-AU" sz="1600" dirty="0" err="1" smtClean="0">
                <a:latin typeface="Consolas" pitchFamily="49" charset="0"/>
              </a:rPr>
              <a:t>tm:Instant</a:t>
            </a:r>
            <a:r>
              <a:rPr lang="en-AU" sz="1600" dirty="0" smtClean="0">
                <a:latin typeface="Consolas" pitchFamily="49" charset="0"/>
              </a:rPr>
              <a:t> .</a:t>
            </a:r>
            <a:endParaRPr lang="en-AU" sz="1800" dirty="0">
              <a:latin typeface="Consolas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O&amp;M in OWL  |  Simon Cox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11B642-03BA-413E-9BF3-A9DB15D631A2}" type="slidenum">
              <a:rPr lang="en-AU" smtClean="0"/>
              <a:pPr>
                <a:defRPr/>
              </a:pPr>
              <a:t>10</a:t>
            </a:fld>
            <a:r>
              <a:rPr lang="en-AU" smtClean="0"/>
              <a:t>  |</a:t>
            </a:r>
            <a:endParaRPr lang="en-A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3" grpId="0" uiExpand="1" build="p"/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39952" y="4293096"/>
            <a:ext cx="2088232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Complete example – lax form</a:t>
            </a:r>
            <a:endParaRPr lang="en-AU" dirty="0"/>
          </a:p>
        </p:txBody>
      </p:sp>
      <p:pic>
        <p:nvPicPr>
          <p:cNvPr id="7" name="Content Placeholder 6" descr="SpatialSamplingFeatur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3353835" cy="329778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4250" y="1423317"/>
            <a:ext cx="4968230" cy="4525963"/>
          </a:xfrm>
        </p:spPr>
        <p:txBody>
          <a:bodyPr/>
          <a:lstStyle/>
          <a:p>
            <a:pPr hangingPunct="0">
              <a:spcBef>
                <a:spcPts val="0"/>
              </a:spcBef>
              <a:buNone/>
            </a:pPr>
            <a:r>
              <a:rPr lang="en-AU" sz="1200" dirty="0" smtClean="0">
                <a:latin typeface="Consolas" pitchFamily="49" charset="0"/>
              </a:rPr>
              <a:t>sam:SF_SpatialSamplingFeature</a:t>
            </a:r>
          </a:p>
          <a:p>
            <a:pPr hangingPunct="0">
              <a:spcBef>
                <a:spcPts val="0"/>
              </a:spcBef>
              <a:buNone/>
            </a:pPr>
            <a:r>
              <a:rPr lang="en-AU" sz="1200" dirty="0" smtClean="0">
                <a:latin typeface="Consolas" pitchFamily="49" charset="0"/>
              </a:rPr>
              <a:t>  a   owl:Class ;</a:t>
            </a:r>
          </a:p>
          <a:p>
            <a:pPr hangingPunct="0">
              <a:spcBef>
                <a:spcPts val="0"/>
              </a:spcBef>
              <a:buNone/>
            </a:pPr>
            <a:r>
              <a:rPr lang="en-AU" sz="1200" dirty="0" smtClean="0">
                <a:latin typeface="Consolas" pitchFamily="49" charset="0"/>
              </a:rPr>
              <a:t>  rdfs:label "Spatial sampling feature"@en ;</a:t>
            </a:r>
          </a:p>
          <a:p>
            <a:pPr hangingPunct="0">
              <a:spcBef>
                <a:spcPts val="0"/>
              </a:spcBef>
              <a:buNone/>
            </a:pPr>
            <a:r>
              <a:rPr lang="en-AU" sz="1200" dirty="0" smtClean="0">
                <a:latin typeface="Consolas" pitchFamily="49" charset="0"/>
              </a:rPr>
              <a:t>  rdfs:subClassOf gf:AnyFeature , </a:t>
            </a:r>
            <a:r>
              <a:rPr lang="en-AU" sz="1200" dirty="0" err="1" smtClean="0">
                <a:latin typeface="Consolas" pitchFamily="49" charset="0"/>
              </a:rPr>
              <a:t>sam:SF_SamplingFeature</a:t>
            </a:r>
            <a:r>
              <a:rPr lang="en-AU" sz="1200" dirty="0" smtClean="0">
                <a:latin typeface="Consolas" pitchFamily="49" charset="0"/>
              </a:rPr>
              <a:t> ;</a:t>
            </a:r>
          </a:p>
          <a:p>
            <a:pPr hangingPunct="0">
              <a:spcBef>
                <a:spcPts val="0"/>
              </a:spcBef>
              <a:buNone/>
            </a:pPr>
            <a:r>
              <a:rPr lang="en-AU" sz="1200" dirty="0" smtClean="0">
                <a:latin typeface="Consolas" pitchFamily="49" charset="0"/>
              </a:rPr>
              <a:t>  rdfs:subClassOf</a:t>
            </a:r>
          </a:p>
          <a:p>
            <a:pPr hangingPunct="0">
              <a:spcBef>
                <a:spcPts val="0"/>
              </a:spcBef>
              <a:buNone/>
            </a:pPr>
            <a:r>
              <a:rPr lang="en-AU" sz="1200" dirty="0" smtClean="0">
                <a:latin typeface="Consolas" pitchFamily="49" charset="0"/>
              </a:rPr>
              <a:t>  [ a   owl:Restriction ;</a:t>
            </a:r>
          </a:p>
          <a:p>
            <a:pPr hangingPunct="0">
              <a:spcBef>
                <a:spcPts val="0"/>
              </a:spcBef>
              <a:buNone/>
            </a:pPr>
            <a:r>
              <a:rPr lang="en-AU" sz="1200" dirty="0" smtClean="0">
                <a:latin typeface="Consolas" pitchFamily="49" charset="0"/>
              </a:rPr>
              <a:t>    owl:cardinality "1"^^xsd:nonNegativeInteger ;</a:t>
            </a:r>
          </a:p>
          <a:p>
            <a:pPr hangingPunct="0">
              <a:spcBef>
                <a:spcPts val="0"/>
              </a:spcBef>
              <a:buNone/>
            </a:pPr>
            <a:r>
              <a:rPr lang="en-AU" sz="1200" dirty="0" smtClean="0">
                <a:latin typeface="Consolas" pitchFamily="49" charset="0"/>
              </a:rPr>
              <a:t>    owl:onProperty </a:t>
            </a:r>
            <a:r>
              <a:rPr lang="en-AU" sz="1200" dirty="0" err="1" smtClean="0">
                <a:latin typeface="Consolas" pitchFamily="49" charset="0"/>
              </a:rPr>
              <a:t>sam:shape</a:t>
            </a:r>
            <a:r>
              <a:rPr lang="en-AU" sz="1200" dirty="0" smtClean="0">
                <a:latin typeface="Consolas" pitchFamily="49" charset="0"/>
              </a:rPr>
              <a:t> ] ;</a:t>
            </a:r>
          </a:p>
          <a:p>
            <a:pPr hangingPunct="0">
              <a:spcBef>
                <a:spcPts val="0"/>
              </a:spcBef>
              <a:buNone/>
            </a:pPr>
            <a:r>
              <a:rPr lang="en-AU" sz="1200" dirty="0" smtClean="0">
                <a:latin typeface="Consolas" pitchFamily="49" charset="0"/>
              </a:rPr>
              <a:t>  rdfs:subClassOf</a:t>
            </a:r>
          </a:p>
          <a:p>
            <a:pPr hangingPunct="0">
              <a:spcBef>
                <a:spcPts val="0"/>
              </a:spcBef>
              <a:buNone/>
            </a:pPr>
            <a:r>
              <a:rPr lang="en-AU" sz="1200" dirty="0" smtClean="0">
                <a:latin typeface="Consolas" pitchFamily="49" charset="0"/>
              </a:rPr>
              <a:t>  [ a   owl:Restriction ;</a:t>
            </a:r>
          </a:p>
          <a:p>
            <a:pPr hangingPunct="0">
              <a:spcBef>
                <a:spcPts val="0"/>
              </a:spcBef>
              <a:buNone/>
            </a:pPr>
            <a:r>
              <a:rPr lang="en-AU" sz="1200" dirty="0" smtClean="0">
                <a:latin typeface="Consolas" pitchFamily="49" charset="0"/>
              </a:rPr>
              <a:t>    </a:t>
            </a:r>
            <a:r>
              <a:rPr lang="en-AU" sz="1200" dirty="0" err="1" smtClean="0">
                <a:latin typeface="Consolas" pitchFamily="49" charset="0"/>
              </a:rPr>
              <a:t>owl:minCardinality</a:t>
            </a:r>
            <a:r>
              <a:rPr lang="en-AU" sz="1200" dirty="0" smtClean="0">
                <a:latin typeface="Consolas" pitchFamily="49" charset="0"/>
              </a:rPr>
              <a:t> "0"^^xsd:nonNegativeInteger ;</a:t>
            </a:r>
          </a:p>
          <a:p>
            <a:pPr hangingPunct="0">
              <a:spcBef>
                <a:spcPts val="0"/>
              </a:spcBef>
              <a:buNone/>
            </a:pPr>
            <a:r>
              <a:rPr lang="en-AU" sz="1200" dirty="0" smtClean="0">
                <a:latin typeface="Consolas" pitchFamily="49" charset="0"/>
              </a:rPr>
              <a:t>    owl:onProperty </a:t>
            </a:r>
            <a:r>
              <a:rPr lang="en-AU" sz="1200" dirty="0" err="1" smtClean="0">
                <a:latin typeface="Consolas" pitchFamily="49" charset="0"/>
              </a:rPr>
              <a:t>sam:positionalAccuracy</a:t>
            </a:r>
            <a:r>
              <a:rPr lang="en-AU" sz="1200" dirty="0" smtClean="0">
                <a:latin typeface="Consolas" pitchFamily="49" charset="0"/>
              </a:rPr>
              <a:t> ] ;</a:t>
            </a:r>
          </a:p>
          <a:p>
            <a:pPr hangingPunct="0">
              <a:spcBef>
                <a:spcPts val="0"/>
              </a:spcBef>
              <a:buNone/>
            </a:pPr>
            <a:r>
              <a:rPr lang="en-AU" sz="1200" dirty="0" smtClean="0">
                <a:latin typeface="Consolas" pitchFamily="49" charset="0"/>
              </a:rPr>
              <a:t>  rdfs:subClassOf</a:t>
            </a:r>
          </a:p>
          <a:p>
            <a:pPr hangingPunct="0">
              <a:spcBef>
                <a:spcPts val="0"/>
              </a:spcBef>
              <a:buNone/>
            </a:pPr>
            <a:r>
              <a:rPr lang="en-AU" sz="1200" dirty="0" smtClean="0">
                <a:latin typeface="Consolas" pitchFamily="49" charset="0"/>
              </a:rPr>
              <a:t>  [ a   owl:Restriction ;</a:t>
            </a:r>
          </a:p>
          <a:p>
            <a:pPr hangingPunct="0">
              <a:spcBef>
                <a:spcPts val="0"/>
              </a:spcBef>
              <a:buNone/>
            </a:pPr>
            <a:r>
              <a:rPr lang="en-AU" sz="1200" dirty="0" smtClean="0">
                <a:latin typeface="Consolas" pitchFamily="49" charset="0"/>
              </a:rPr>
              <a:t>    </a:t>
            </a:r>
            <a:r>
              <a:rPr lang="en-AU" sz="1200" dirty="0" err="1" smtClean="0">
                <a:latin typeface="Consolas" pitchFamily="49" charset="0"/>
              </a:rPr>
              <a:t>owl:maxCardinality</a:t>
            </a:r>
            <a:r>
              <a:rPr lang="en-AU" sz="1200" dirty="0" smtClean="0">
                <a:latin typeface="Consolas" pitchFamily="49" charset="0"/>
              </a:rPr>
              <a:t> "2"^^xsd:nonNegativeInteger ;</a:t>
            </a:r>
          </a:p>
          <a:p>
            <a:pPr hangingPunct="0">
              <a:spcBef>
                <a:spcPts val="0"/>
              </a:spcBef>
              <a:buNone/>
            </a:pPr>
            <a:r>
              <a:rPr lang="en-AU" sz="1200" dirty="0" smtClean="0">
                <a:latin typeface="Consolas" pitchFamily="49" charset="0"/>
              </a:rPr>
              <a:t>    owl:onProperty </a:t>
            </a:r>
            <a:r>
              <a:rPr lang="en-AU" sz="1200" dirty="0" err="1" smtClean="0">
                <a:latin typeface="Consolas" pitchFamily="49" charset="0"/>
              </a:rPr>
              <a:t>sam:positionalAccuracy</a:t>
            </a:r>
            <a:r>
              <a:rPr lang="en-AU" sz="1200" dirty="0" smtClean="0">
                <a:latin typeface="Consolas" pitchFamily="49" charset="0"/>
              </a:rPr>
              <a:t> ] ;</a:t>
            </a:r>
          </a:p>
          <a:p>
            <a:pPr hangingPunct="0">
              <a:spcBef>
                <a:spcPts val="0"/>
              </a:spcBef>
              <a:buNone/>
            </a:pPr>
            <a:r>
              <a:rPr lang="en-AU" sz="1200" dirty="0" smtClean="0">
                <a:latin typeface="Consolas" pitchFamily="49" charset="0"/>
              </a:rPr>
              <a:t>  rdfs:subClassOf</a:t>
            </a:r>
          </a:p>
          <a:p>
            <a:pPr hangingPunct="0">
              <a:spcBef>
                <a:spcPts val="0"/>
              </a:spcBef>
              <a:buNone/>
            </a:pPr>
            <a:r>
              <a:rPr lang="en-AU" sz="1200" dirty="0" smtClean="0">
                <a:latin typeface="Consolas" pitchFamily="49" charset="0"/>
              </a:rPr>
              <a:t>  [ a   owl:Restriction ;</a:t>
            </a:r>
          </a:p>
          <a:p>
            <a:pPr hangingPunct="0">
              <a:spcBef>
                <a:spcPts val="0"/>
              </a:spcBef>
              <a:buNone/>
            </a:pPr>
            <a:r>
              <a:rPr lang="en-AU" sz="1200" dirty="0" smtClean="0">
                <a:latin typeface="Consolas" pitchFamily="49" charset="0"/>
              </a:rPr>
              <a:t>    </a:t>
            </a:r>
            <a:r>
              <a:rPr lang="en-AU" sz="1200" dirty="0" err="1" smtClean="0">
                <a:latin typeface="Consolas" pitchFamily="49" charset="0"/>
              </a:rPr>
              <a:t>owl:minCardinality</a:t>
            </a:r>
            <a:r>
              <a:rPr lang="en-AU" sz="1200" dirty="0" smtClean="0">
                <a:latin typeface="Consolas" pitchFamily="49" charset="0"/>
              </a:rPr>
              <a:t> "0"^^xsd:nonNegativeInteger ;</a:t>
            </a:r>
          </a:p>
          <a:p>
            <a:pPr hangingPunct="0">
              <a:spcBef>
                <a:spcPts val="0"/>
              </a:spcBef>
              <a:buNone/>
            </a:pPr>
            <a:r>
              <a:rPr lang="en-AU" sz="1200" dirty="0" smtClean="0">
                <a:latin typeface="Consolas" pitchFamily="49" charset="0"/>
              </a:rPr>
              <a:t>    owl:onProperty </a:t>
            </a:r>
            <a:r>
              <a:rPr lang="en-AU" sz="1200" dirty="0" err="1" smtClean="0">
                <a:latin typeface="Consolas" pitchFamily="49" charset="0"/>
              </a:rPr>
              <a:t>sam:hostedProcedure</a:t>
            </a:r>
            <a:r>
              <a:rPr lang="en-AU" sz="1200" dirty="0" smtClean="0">
                <a:latin typeface="Consolas" pitchFamily="49" charset="0"/>
              </a:rPr>
              <a:t> ] ;</a:t>
            </a:r>
          </a:p>
          <a:p>
            <a:pPr hangingPunct="0">
              <a:spcBef>
                <a:spcPts val="0"/>
              </a:spcBef>
              <a:buNone/>
            </a:pPr>
            <a:r>
              <a:rPr lang="en-AU" sz="1200" dirty="0" smtClean="0">
                <a:latin typeface="Consolas" pitchFamily="49" charset="0"/>
              </a:rPr>
              <a:t>  skos:notation "</a:t>
            </a:r>
            <a:r>
              <a:rPr lang="en-AU" sz="1200" dirty="0" err="1" smtClean="0">
                <a:latin typeface="Consolas" pitchFamily="49" charset="0"/>
              </a:rPr>
              <a:t>SF_SpatialSamplingFeature</a:t>
            </a:r>
            <a:r>
              <a:rPr lang="en-AU" sz="1200" dirty="0" smtClean="0">
                <a:latin typeface="Consolas" pitchFamily="49" charset="0"/>
              </a:rPr>
              <a:t>"^^h2o:ISOClassName 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DC2610-573F-409D-8EEB-77423E5DF58A}" type="slidenum">
              <a:rPr lang="en-AU" smtClean="0"/>
              <a:pPr>
                <a:defRPr/>
              </a:pPr>
              <a:t>11</a:t>
            </a:fld>
            <a:r>
              <a:rPr lang="en-AU" smtClean="0"/>
              <a:t>  |</a:t>
            </a:r>
            <a:endParaRPr lang="en-A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O&amp;M integrated into ISO framework</a:t>
            </a:r>
            <a:endParaRPr lang="en-AU" dirty="0"/>
          </a:p>
        </p:txBody>
      </p:sp>
      <p:pic>
        <p:nvPicPr>
          <p:cNvPr id="8" name="Content Placeholder 7" descr="OM-dependencie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r="23331" b="8702"/>
          <a:stretch>
            <a:fillRect/>
          </a:stretch>
        </p:blipFill>
        <p:spPr>
          <a:xfrm>
            <a:off x="146427" y="1268760"/>
            <a:ext cx="4184249" cy="3600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DC2610-573F-409D-8EEB-77423E5DF58A}" type="slidenum">
              <a:rPr lang="en-AU" smtClean="0"/>
              <a:pPr>
                <a:defRPr/>
              </a:pPr>
              <a:t>12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709864" y="1495325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AU" dirty="0" smtClean="0"/>
              <a:t>Direct dependencies </a:t>
            </a:r>
          </a:p>
          <a:p>
            <a:pPr lvl="1"/>
            <a:r>
              <a:rPr lang="en-AU" dirty="0" smtClean="0"/>
              <a:t>Feature 		ISO 19109</a:t>
            </a:r>
          </a:p>
          <a:p>
            <a:pPr lvl="1"/>
            <a:r>
              <a:rPr lang="en-AU" dirty="0" smtClean="0"/>
              <a:t>Geometry		ISO 19107</a:t>
            </a:r>
          </a:p>
          <a:p>
            <a:pPr lvl="1"/>
            <a:r>
              <a:rPr lang="en-AU" dirty="0" smtClean="0"/>
              <a:t>Temporal		ISO 19108</a:t>
            </a:r>
          </a:p>
          <a:p>
            <a:pPr lvl="1"/>
            <a:r>
              <a:rPr lang="en-AU" dirty="0" smtClean="0"/>
              <a:t>Coverage (fields)	ISO 19123</a:t>
            </a:r>
          </a:p>
          <a:p>
            <a:pPr lvl="1"/>
            <a:r>
              <a:rPr lang="en-AU" dirty="0" smtClean="0"/>
              <a:t>Metadata (!)		ISO 19115</a:t>
            </a:r>
          </a:p>
          <a:p>
            <a:pPr lvl="1"/>
            <a:r>
              <a:rPr lang="en-AU" dirty="0" smtClean="0"/>
              <a:t>Meta-model		ISO 19150-2</a:t>
            </a:r>
          </a:p>
          <a:p>
            <a:pPr lvl="1"/>
            <a:r>
              <a:rPr lang="en-AU" dirty="0" smtClean="0"/>
              <a:t>Basic datatypes	ISO 19103</a:t>
            </a:r>
          </a:p>
          <a:p>
            <a:endParaRPr lang="en-AU" dirty="0" smtClean="0"/>
          </a:p>
          <a:p>
            <a:pPr>
              <a:buNone/>
            </a:pPr>
            <a:r>
              <a:rPr lang="en-AU" dirty="0" smtClean="0"/>
              <a:t>No other alignment attempted </a:t>
            </a:r>
            <a:r>
              <a:rPr lang="en-AU" i="1" dirty="0" smtClean="0"/>
              <a:t>at this time</a:t>
            </a:r>
            <a:endParaRPr lang="en-AU" i="1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ISO/OGC Feature Model</a:t>
            </a:r>
            <a:endParaRPr lang="en-AU" dirty="0"/>
          </a:p>
        </p:txBody>
      </p:sp>
      <p:pic>
        <p:nvPicPr>
          <p:cNvPr id="7" name="Content Placeholder 6" descr="featur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693" t="4261" r="49166" b="48766"/>
          <a:stretch>
            <a:fillRect/>
          </a:stretch>
        </p:blipFill>
        <p:spPr>
          <a:xfrm>
            <a:off x="683568" y="980728"/>
            <a:ext cx="3384376" cy="275764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/>
              <a:t>Feature disjoint with Geometry</a:t>
            </a:r>
          </a:p>
          <a:p>
            <a:pPr lvl="1"/>
            <a:r>
              <a:rPr lang="en-AU" dirty="0" smtClean="0"/>
              <a:t>feature </a:t>
            </a:r>
            <a:r>
              <a:rPr lang="en-AU" i="1" dirty="0" smtClean="0"/>
              <a:t>is</a:t>
            </a:r>
            <a:r>
              <a:rPr lang="en-AU" dirty="0" smtClean="0"/>
              <a:t> </a:t>
            </a:r>
            <a:r>
              <a:rPr lang="en-AU" i="1" dirty="0" smtClean="0"/>
              <a:t>not</a:t>
            </a:r>
            <a:r>
              <a:rPr lang="en-AU" dirty="0" smtClean="0"/>
              <a:t> geometry</a:t>
            </a:r>
          </a:p>
          <a:p>
            <a:pPr lvl="1"/>
            <a:r>
              <a:rPr lang="en-AU" dirty="0" smtClean="0"/>
              <a:t>feature </a:t>
            </a:r>
            <a:r>
              <a:rPr lang="en-AU" i="1" dirty="0" smtClean="0"/>
              <a:t>has</a:t>
            </a:r>
            <a:r>
              <a:rPr lang="en-AU" dirty="0" smtClean="0"/>
              <a:t> geometry</a:t>
            </a:r>
          </a:p>
          <a:p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DC2610-573F-409D-8EEB-77423E5DF58A}" type="slidenum">
              <a:rPr lang="en-AU" smtClean="0"/>
              <a:pPr>
                <a:defRPr/>
              </a:pPr>
              <a:t>13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12" name="Picture 11" descr="feature-hierarchy-1.png"/>
          <p:cNvPicPr>
            <a:picLocks noChangeAspect="1"/>
          </p:cNvPicPr>
          <p:nvPr/>
        </p:nvPicPr>
        <p:blipFill>
          <a:blip r:embed="rId3" cstate="print"/>
          <a:srcRect r="24270" b="56165"/>
          <a:stretch>
            <a:fillRect/>
          </a:stretch>
        </p:blipFill>
        <p:spPr>
          <a:xfrm>
            <a:off x="1115616" y="2348880"/>
            <a:ext cx="5086534" cy="2047845"/>
          </a:xfrm>
          <a:prstGeom prst="rect">
            <a:avLst/>
          </a:prstGeom>
        </p:spPr>
      </p:pic>
      <p:pic>
        <p:nvPicPr>
          <p:cNvPr id="11" name="Picture 10" descr="feature-hierarchy-2.png"/>
          <p:cNvPicPr>
            <a:picLocks noChangeAspect="1"/>
          </p:cNvPicPr>
          <p:nvPr/>
        </p:nvPicPr>
        <p:blipFill>
          <a:blip r:embed="rId4" cstate="print"/>
          <a:srcRect b="56165"/>
          <a:stretch>
            <a:fillRect/>
          </a:stretch>
        </p:blipFill>
        <p:spPr>
          <a:xfrm>
            <a:off x="1115616" y="2348880"/>
            <a:ext cx="6716684" cy="2047845"/>
          </a:xfrm>
          <a:prstGeom prst="rect">
            <a:avLst/>
          </a:prstGeom>
        </p:spPr>
      </p:pic>
      <p:pic>
        <p:nvPicPr>
          <p:cNvPr id="10" name="Picture 9" descr="feature-hierarchy-3.png"/>
          <p:cNvPicPr>
            <a:picLocks noChangeAspect="1"/>
          </p:cNvPicPr>
          <p:nvPr/>
        </p:nvPicPr>
        <p:blipFill>
          <a:blip r:embed="rId5" cstate="print"/>
          <a:srcRect b="21391"/>
          <a:stretch>
            <a:fillRect/>
          </a:stretch>
        </p:blipFill>
        <p:spPr>
          <a:xfrm>
            <a:off x="1115616" y="2348880"/>
            <a:ext cx="6716684" cy="367240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Content Placeholder 177" descr="wqop-complete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104476"/>
            <a:ext cx="4392488" cy="4844804"/>
          </a:xfrm>
          <a:noFill/>
          <a:ln>
            <a:noFill/>
          </a:ln>
        </p:spPr>
      </p:pic>
      <p:sp>
        <p:nvSpPr>
          <p:cNvPr id="179" name="Rectangle 178"/>
          <p:cNvSpPr/>
          <p:nvPr/>
        </p:nvSpPr>
        <p:spPr>
          <a:xfrm>
            <a:off x="251520" y="3717032"/>
            <a:ext cx="3600400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0" name="Rectangle 179"/>
          <p:cNvSpPr/>
          <p:nvPr/>
        </p:nvSpPr>
        <p:spPr>
          <a:xfrm>
            <a:off x="3131840" y="1052736"/>
            <a:ext cx="1728192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O&amp;M linked to QUDT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DC2610-573F-409D-8EEB-77423E5DF58A}" type="slidenum">
              <a:rPr lang="en-AU" smtClean="0"/>
              <a:pPr>
                <a:defRPr/>
              </a:pPr>
              <a:t>14</a:t>
            </a:fld>
            <a:r>
              <a:rPr lang="en-AU" smtClean="0"/>
              <a:t>  |</a:t>
            </a:r>
            <a:endParaRPr lang="en-AU" dirty="0"/>
          </a:p>
        </p:txBody>
      </p:sp>
      <p:grpSp>
        <p:nvGrpSpPr>
          <p:cNvPr id="10" name="Group 271"/>
          <p:cNvGrpSpPr>
            <a:grpSpLocks/>
          </p:cNvGrpSpPr>
          <p:nvPr/>
        </p:nvGrpSpPr>
        <p:grpSpPr bwMode="auto">
          <a:xfrm>
            <a:off x="1861567" y="1124744"/>
            <a:ext cx="1407223" cy="1037258"/>
            <a:chOff x="3464" y="2111"/>
            <a:chExt cx="1074" cy="726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3482" y="2129"/>
              <a:ext cx="1056" cy="708"/>
            </a:xfrm>
            <a:prstGeom prst="rect">
              <a:avLst/>
            </a:prstGeom>
            <a:solidFill>
              <a:srgbClr val="C0BF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3464" y="2111"/>
              <a:ext cx="36" cy="708"/>
            </a:xfrm>
            <a:prstGeom prst="rect">
              <a:avLst/>
            </a:prstGeom>
            <a:solidFill>
              <a:srgbClr val="E8CD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3500" y="2111"/>
              <a:ext cx="42" cy="708"/>
            </a:xfrm>
            <a:prstGeom prst="rect">
              <a:avLst/>
            </a:prstGeom>
            <a:solidFill>
              <a:srgbClr val="EAC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3542" y="2111"/>
              <a:ext cx="48" cy="708"/>
            </a:xfrm>
            <a:prstGeom prst="rect">
              <a:avLst/>
            </a:prstGeom>
            <a:solidFill>
              <a:srgbClr val="ECD1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3590" y="2111"/>
              <a:ext cx="42" cy="708"/>
            </a:xfrm>
            <a:prstGeom prst="rect">
              <a:avLst/>
            </a:prstGeom>
            <a:solidFill>
              <a:srgbClr val="EED3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3632" y="2111"/>
              <a:ext cx="42" cy="708"/>
            </a:xfrm>
            <a:prstGeom prst="rect">
              <a:avLst/>
            </a:prstGeom>
            <a:solidFill>
              <a:srgbClr val="F0D5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3674" y="2111"/>
              <a:ext cx="48" cy="708"/>
            </a:xfrm>
            <a:prstGeom prst="rect">
              <a:avLst/>
            </a:prstGeom>
            <a:solidFill>
              <a:srgbClr val="F2D7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3722" y="2111"/>
              <a:ext cx="60" cy="708"/>
            </a:xfrm>
            <a:prstGeom prst="rect">
              <a:avLst/>
            </a:prstGeom>
            <a:solidFill>
              <a:srgbClr val="F4D9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3782" y="2111"/>
              <a:ext cx="48" cy="708"/>
            </a:xfrm>
            <a:prstGeom prst="rect">
              <a:avLst/>
            </a:prstGeom>
            <a:solidFill>
              <a:srgbClr val="F6DB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3830" y="2111"/>
              <a:ext cx="42" cy="708"/>
            </a:xfrm>
            <a:prstGeom prst="rect">
              <a:avLst/>
            </a:prstGeom>
            <a:solidFill>
              <a:srgbClr val="F8DD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3872" y="2111"/>
              <a:ext cx="48" cy="708"/>
            </a:xfrm>
            <a:prstGeom prst="rect">
              <a:avLst/>
            </a:prstGeom>
            <a:solidFill>
              <a:srgbClr val="FADF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3920" y="2111"/>
              <a:ext cx="42" cy="708"/>
            </a:xfrm>
            <a:prstGeom prst="rect">
              <a:avLst/>
            </a:prstGeom>
            <a:solidFill>
              <a:srgbClr val="FCE1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3962" y="2111"/>
              <a:ext cx="558" cy="708"/>
            </a:xfrm>
            <a:prstGeom prst="rect">
              <a:avLst/>
            </a:prstGeom>
            <a:solidFill>
              <a:srgbClr val="FFE4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3464" y="2111"/>
              <a:ext cx="1056" cy="70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3704" y="2165"/>
              <a:ext cx="6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000000"/>
                  </a:solidFill>
                  <a:latin typeface="Arial" charset="0"/>
                </a:rPr>
                <a:t>OM_Observation</a:t>
              </a:r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3464" y="2291"/>
              <a:ext cx="10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3494" y="2315"/>
              <a:ext cx="7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8B0000"/>
                  </a:solidFill>
                  <a:latin typeface="Arial" charset="0"/>
                </a:rPr>
                <a:t>+ </a:t>
              </a: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3620" y="2315"/>
              <a:ext cx="70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 dirty="0" err="1">
                  <a:solidFill>
                    <a:srgbClr val="8B0000"/>
                  </a:solidFill>
                  <a:latin typeface="Arial" charset="0"/>
                </a:rPr>
                <a:t>phenomenonTime</a:t>
              </a:r>
              <a:endParaRPr lang="en-US" dirty="0"/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3494" y="2411"/>
              <a:ext cx="7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8B0000"/>
                  </a:solidFill>
                  <a:latin typeface="Arial" charset="0"/>
                </a:rPr>
                <a:t>+ </a:t>
              </a:r>
              <a:endParaRPr lang="en-US"/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3620" y="2411"/>
              <a:ext cx="40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 dirty="0" err="1">
                  <a:solidFill>
                    <a:srgbClr val="8B0000"/>
                  </a:solidFill>
                  <a:latin typeface="Arial" charset="0"/>
                </a:rPr>
                <a:t>resultTime</a:t>
              </a:r>
              <a:endParaRPr lang="en-US" dirty="0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3494" y="2507"/>
              <a:ext cx="7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8B0000"/>
                  </a:solidFill>
                  <a:latin typeface="Arial" charset="0"/>
                </a:rPr>
                <a:t>+ </a:t>
              </a:r>
              <a:endParaRPr lang="en-US"/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3620" y="2507"/>
              <a:ext cx="59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 dirty="0" err="1">
                  <a:solidFill>
                    <a:srgbClr val="8B0000"/>
                  </a:solidFill>
                  <a:latin typeface="Arial" charset="0"/>
                </a:rPr>
                <a:t>validTime</a:t>
              </a:r>
              <a:r>
                <a:rPr lang="en-US" sz="1000" i="0" dirty="0">
                  <a:solidFill>
                    <a:srgbClr val="8B0000"/>
                  </a:solidFill>
                  <a:latin typeface="Arial" charset="0"/>
                </a:rPr>
                <a:t> [0..1]</a:t>
              </a:r>
              <a:endParaRPr lang="en-US" dirty="0"/>
            </a:p>
          </p:txBody>
        </p:sp>
        <p:sp>
          <p:nvSpPr>
            <p:cNvPr id="33" name="Rectangle 34"/>
            <p:cNvSpPr>
              <a:spLocks noChangeArrowheads="1"/>
            </p:cNvSpPr>
            <p:nvPr/>
          </p:nvSpPr>
          <p:spPr bwMode="auto">
            <a:xfrm>
              <a:off x="3494" y="2603"/>
              <a:ext cx="7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8B0000"/>
                  </a:solidFill>
                  <a:latin typeface="Arial" charset="0"/>
                </a:rPr>
                <a:t>+ </a:t>
              </a:r>
              <a:endParaRPr lang="en-US"/>
            </a:p>
          </p:txBody>
        </p: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3620" y="2603"/>
              <a:ext cx="68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 dirty="0" err="1">
                  <a:solidFill>
                    <a:srgbClr val="8B0000"/>
                  </a:solidFill>
                  <a:latin typeface="Arial" charset="0"/>
                </a:rPr>
                <a:t>resultQuality</a:t>
              </a:r>
              <a:r>
                <a:rPr lang="en-US" sz="1000" i="0" dirty="0">
                  <a:solidFill>
                    <a:srgbClr val="8B0000"/>
                  </a:solidFill>
                  <a:latin typeface="Arial" charset="0"/>
                </a:rPr>
                <a:t> [0..*]</a:t>
              </a:r>
              <a:endParaRPr lang="en-US" dirty="0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3494" y="2699"/>
              <a:ext cx="7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8B0000"/>
                  </a:solidFill>
                  <a:latin typeface="Arial" charset="0"/>
                </a:rPr>
                <a:t>+ </a:t>
              </a:r>
              <a:endParaRPr lang="en-US"/>
            </a:p>
          </p:txBody>
        </p:sp>
        <p:sp>
          <p:nvSpPr>
            <p:cNvPr id="36" name="Rectangle 37"/>
            <p:cNvSpPr>
              <a:spLocks noChangeArrowheads="1"/>
            </p:cNvSpPr>
            <p:nvPr/>
          </p:nvSpPr>
          <p:spPr bwMode="auto">
            <a:xfrm>
              <a:off x="3620" y="2699"/>
              <a:ext cx="59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8B0000"/>
                  </a:solidFill>
                  <a:latin typeface="Arial" charset="0"/>
                </a:rPr>
                <a:t>parameter [0..*]</a:t>
              </a:r>
              <a:endParaRPr lang="en-US"/>
            </a:p>
          </p:txBody>
        </p:sp>
      </p:grpSp>
      <p:grpSp>
        <p:nvGrpSpPr>
          <p:cNvPr id="37" name="Group 269"/>
          <p:cNvGrpSpPr>
            <a:grpSpLocks/>
          </p:cNvGrpSpPr>
          <p:nvPr/>
        </p:nvGrpSpPr>
        <p:grpSpPr bwMode="auto">
          <a:xfrm>
            <a:off x="3559670" y="1159034"/>
            <a:ext cx="1228354" cy="488626"/>
            <a:chOff x="4760" y="2135"/>
            <a:chExt cx="759" cy="342"/>
          </a:xfrm>
        </p:grpSpPr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4778" y="2153"/>
              <a:ext cx="708" cy="324"/>
            </a:xfrm>
            <a:prstGeom prst="rect">
              <a:avLst/>
            </a:prstGeom>
            <a:solidFill>
              <a:srgbClr val="C0BF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4760" y="2135"/>
              <a:ext cx="12" cy="324"/>
            </a:xfrm>
            <a:prstGeom prst="rect">
              <a:avLst/>
            </a:prstGeom>
            <a:solidFill>
              <a:srgbClr val="B5E8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4772" y="2135"/>
              <a:ext cx="12" cy="324"/>
            </a:xfrm>
            <a:prstGeom prst="rect">
              <a:avLst/>
            </a:prstGeom>
            <a:solidFill>
              <a:srgbClr val="B6E9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4784" y="2135"/>
              <a:ext cx="18" cy="324"/>
            </a:xfrm>
            <a:prstGeom prst="rect">
              <a:avLst/>
            </a:prstGeom>
            <a:solidFill>
              <a:srgbClr val="B7EA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4802" y="2135"/>
              <a:ext cx="12" cy="324"/>
            </a:xfrm>
            <a:prstGeom prst="rect">
              <a:avLst/>
            </a:prstGeom>
            <a:solidFill>
              <a:srgbClr val="B8EB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4814" y="2135"/>
              <a:ext cx="18" cy="324"/>
            </a:xfrm>
            <a:prstGeom prst="rect">
              <a:avLst/>
            </a:prstGeom>
            <a:solidFill>
              <a:srgbClr val="B9EC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>
              <a:off x="4832" y="2135"/>
              <a:ext cx="12" cy="324"/>
            </a:xfrm>
            <a:prstGeom prst="rect">
              <a:avLst/>
            </a:prstGeom>
            <a:solidFill>
              <a:srgbClr val="BAEDE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5" name="Rectangle 45"/>
            <p:cNvSpPr>
              <a:spLocks noChangeArrowheads="1"/>
            </p:cNvSpPr>
            <p:nvPr/>
          </p:nvSpPr>
          <p:spPr bwMode="auto">
            <a:xfrm>
              <a:off x="4844" y="2135"/>
              <a:ext cx="12" cy="324"/>
            </a:xfrm>
            <a:prstGeom prst="rect">
              <a:avLst/>
            </a:prstGeom>
            <a:solidFill>
              <a:srgbClr val="BBEE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4856" y="2135"/>
              <a:ext cx="18" cy="324"/>
            </a:xfrm>
            <a:prstGeom prst="rect">
              <a:avLst/>
            </a:prstGeom>
            <a:solidFill>
              <a:srgbClr val="BCEF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4874" y="2135"/>
              <a:ext cx="12" cy="324"/>
            </a:xfrm>
            <a:prstGeom prst="rect">
              <a:avLst/>
            </a:prstGeom>
            <a:solidFill>
              <a:srgbClr val="BDF0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>
              <a:off x="4886" y="2135"/>
              <a:ext cx="18" cy="324"/>
            </a:xfrm>
            <a:prstGeom prst="rect">
              <a:avLst/>
            </a:prstGeom>
            <a:solidFill>
              <a:srgbClr val="BEF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4904" y="2135"/>
              <a:ext cx="12" cy="324"/>
            </a:xfrm>
            <a:prstGeom prst="rect">
              <a:avLst/>
            </a:prstGeom>
            <a:solidFill>
              <a:srgbClr val="BF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4916" y="2135"/>
              <a:ext cx="18" cy="324"/>
            </a:xfrm>
            <a:prstGeom prst="rect">
              <a:avLst/>
            </a:prstGeom>
            <a:solidFill>
              <a:srgbClr val="C0F3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>
              <a:off x="4934" y="2135"/>
              <a:ext cx="18" cy="324"/>
            </a:xfrm>
            <a:prstGeom prst="rect">
              <a:avLst/>
            </a:prstGeom>
            <a:solidFill>
              <a:srgbClr val="C1F4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4952" y="2135"/>
              <a:ext cx="24" cy="324"/>
            </a:xfrm>
            <a:prstGeom prst="rect">
              <a:avLst/>
            </a:prstGeom>
            <a:solidFill>
              <a:srgbClr val="C2F5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4976" y="2135"/>
              <a:ext cx="18" cy="324"/>
            </a:xfrm>
            <a:prstGeom prst="rect">
              <a:avLst/>
            </a:prstGeom>
            <a:solidFill>
              <a:srgbClr val="C3F6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4994" y="2135"/>
              <a:ext cx="12" cy="324"/>
            </a:xfrm>
            <a:prstGeom prst="rect">
              <a:avLst/>
            </a:prstGeom>
            <a:solidFill>
              <a:srgbClr val="C4F7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5006" y="2135"/>
              <a:ext cx="18" cy="324"/>
            </a:xfrm>
            <a:prstGeom prst="rect">
              <a:avLst/>
            </a:prstGeom>
            <a:solidFill>
              <a:srgbClr val="C5F8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5024" y="2135"/>
              <a:ext cx="12" cy="324"/>
            </a:xfrm>
            <a:prstGeom prst="rect">
              <a:avLst/>
            </a:prstGeom>
            <a:solidFill>
              <a:srgbClr val="C6F9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5036" y="2135"/>
              <a:ext cx="12" cy="324"/>
            </a:xfrm>
            <a:prstGeom prst="rect">
              <a:avLst/>
            </a:prstGeom>
            <a:solidFill>
              <a:srgbClr val="C7FA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5048" y="2135"/>
              <a:ext cx="18" cy="324"/>
            </a:xfrm>
            <a:prstGeom prst="rect">
              <a:avLst/>
            </a:prstGeom>
            <a:solidFill>
              <a:srgbClr val="C8FB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9" name="Rectangle 59"/>
            <p:cNvSpPr>
              <a:spLocks noChangeArrowheads="1"/>
            </p:cNvSpPr>
            <p:nvPr/>
          </p:nvSpPr>
          <p:spPr bwMode="auto">
            <a:xfrm>
              <a:off x="5066" y="2135"/>
              <a:ext cx="12" cy="324"/>
            </a:xfrm>
            <a:prstGeom prst="rect">
              <a:avLst/>
            </a:prstGeom>
            <a:solidFill>
              <a:srgbClr val="C9FC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5078" y="2135"/>
              <a:ext cx="18" cy="324"/>
            </a:xfrm>
            <a:prstGeom prst="rect">
              <a:avLst/>
            </a:prstGeom>
            <a:solidFill>
              <a:srgbClr val="CAFD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1" name="Rectangle 61"/>
            <p:cNvSpPr>
              <a:spLocks noChangeArrowheads="1"/>
            </p:cNvSpPr>
            <p:nvPr/>
          </p:nvSpPr>
          <p:spPr bwMode="auto">
            <a:xfrm>
              <a:off x="5096" y="2135"/>
              <a:ext cx="12" cy="324"/>
            </a:xfrm>
            <a:prstGeom prst="rect">
              <a:avLst/>
            </a:prstGeom>
            <a:solidFill>
              <a:srgbClr val="CBFE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5108" y="2135"/>
              <a:ext cx="360" cy="32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3" name="Rectangle 63"/>
            <p:cNvSpPr>
              <a:spLocks noChangeArrowheads="1"/>
            </p:cNvSpPr>
            <p:nvPr/>
          </p:nvSpPr>
          <p:spPr bwMode="auto">
            <a:xfrm>
              <a:off x="4760" y="2135"/>
              <a:ext cx="708" cy="3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" name="Rectangle 64"/>
            <p:cNvSpPr>
              <a:spLocks noChangeArrowheads="1"/>
            </p:cNvSpPr>
            <p:nvPr/>
          </p:nvSpPr>
          <p:spPr bwMode="auto">
            <a:xfrm>
              <a:off x="4802" y="2189"/>
              <a:ext cx="71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 dirty="0" smtClean="0">
                  <a:solidFill>
                    <a:srgbClr val="000000"/>
                  </a:solidFill>
                  <a:latin typeface="Arial" charset="0"/>
                </a:rPr>
                <a:t>GF_PropertyType</a:t>
              </a:r>
              <a:endParaRPr lang="en-US" dirty="0"/>
            </a:p>
          </p:txBody>
        </p:sp>
        <p:sp>
          <p:nvSpPr>
            <p:cNvPr id="65" name="Line 65"/>
            <p:cNvSpPr>
              <a:spLocks noChangeShapeType="1"/>
            </p:cNvSpPr>
            <p:nvPr/>
          </p:nvSpPr>
          <p:spPr bwMode="auto">
            <a:xfrm>
              <a:off x="4760" y="2315"/>
              <a:ext cx="7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66" name="Group 264"/>
          <p:cNvGrpSpPr>
            <a:grpSpLocks/>
          </p:cNvGrpSpPr>
          <p:nvPr/>
        </p:nvGrpSpPr>
        <p:grpSpPr bwMode="auto">
          <a:xfrm>
            <a:off x="35496" y="1287619"/>
            <a:ext cx="953788" cy="488626"/>
            <a:chOff x="1790" y="2225"/>
            <a:chExt cx="606" cy="342"/>
          </a:xfrm>
        </p:grpSpPr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1808" y="2243"/>
              <a:ext cx="588" cy="324"/>
            </a:xfrm>
            <a:prstGeom prst="rect">
              <a:avLst/>
            </a:prstGeom>
            <a:solidFill>
              <a:srgbClr val="C0BF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1790" y="2225"/>
              <a:ext cx="12" cy="324"/>
            </a:xfrm>
            <a:prstGeom prst="rect">
              <a:avLst/>
            </a:prstGeom>
            <a:solidFill>
              <a:srgbClr val="E8E8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1802" y="2225"/>
              <a:ext cx="12" cy="324"/>
            </a:xfrm>
            <a:prstGeom prst="rect">
              <a:avLst/>
            </a:prstGeom>
            <a:solidFill>
              <a:srgbClr val="E9E9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1814" y="2225"/>
              <a:ext cx="12" cy="324"/>
            </a:xfrm>
            <a:prstGeom prst="rect">
              <a:avLst/>
            </a:prstGeom>
            <a:solidFill>
              <a:srgbClr val="EAEA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1826" y="2225"/>
              <a:ext cx="12" cy="324"/>
            </a:xfrm>
            <a:prstGeom prst="rect">
              <a:avLst/>
            </a:prstGeom>
            <a:solidFill>
              <a:srgbClr val="EBEB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1838" y="2225"/>
              <a:ext cx="12" cy="324"/>
            </a:xfrm>
            <a:prstGeom prst="rect">
              <a:avLst/>
            </a:prstGeom>
            <a:solidFill>
              <a:srgbClr val="ECEC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1850" y="2225"/>
              <a:ext cx="12" cy="324"/>
            </a:xfrm>
            <a:prstGeom prst="rect">
              <a:avLst/>
            </a:prstGeom>
            <a:solidFill>
              <a:srgbClr val="EDED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1862" y="2225"/>
              <a:ext cx="12" cy="324"/>
            </a:xfrm>
            <a:prstGeom prst="rect">
              <a:avLst/>
            </a:prstGeom>
            <a:solidFill>
              <a:srgbClr val="EEEE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1874" y="2225"/>
              <a:ext cx="12" cy="324"/>
            </a:xfrm>
            <a:prstGeom prst="rect">
              <a:avLst/>
            </a:prstGeom>
            <a:solidFill>
              <a:srgbClr val="EFEF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1886" y="2225"/>
              <a:ext cx="12" cy="324"/>
            </a:xfrm>
            <a:prstGeom prst="rect">
              <a:avLst/>
            </a:prstGeom>
            <a:solidFill>
              <a:srgbClr val="F0F0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1898" y="2225"/>
              <a:ext cx="12" cy="324"/>
            </a:xfrm>
            <a:prstGeom prst="rect">
              <a:avLst/>
            </a:prstGeom>
            <a:solidFill>
              <a:srgbClr val="F1F1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1910" y="2225"/>
              <a:ext cx="12" cy="324"/>
            </a:xfrm>
            <a:prstGeom prst="rect">
              <a:avLst/>
            </a:prstGeom>
            <a:solidFill>
              <a:srgbClr val="F2F2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1922" y="2225"/>
              <a:ext cx="12" cy="324"/>
            </a:xfrm>
            <a:prstGeom prst="rect">
              <a:avLst/>
            </a:prstGeom>
            <a:solidFill>
              <a:srgbClr val="F3F3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1934" y="2225"/>
              <a:ext cx="18" cy="324"/>
            </a:xfrm>
            <a:prstGeom prst="rect">
              <a:avLst/>
            </a:prstGeom>
            <a:solidFill>
              <a:srgbClr val="F4F4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1952" y="2225"/>
              <a:ext cx="18" cy="324"/>
            </a:xfrm>
            <a:prstGeom prst="rect">
              <a:avLst/>
            </a:prstGeom>
            <a:solidFill>
              <a:srgbClr val="F5F5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1970" y="2225"/>
              <a:ext cx="12" cy="324"/>
            </a:xfrm>
            <a:prstGeom prst="rect">
              <a:avLst/>
            </a:prstGeom>
            <a:solidFill>
              <a:srgbClr val="F6F6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1982" y="2225"/>
              <a:ext cx="12" cy="324"/>
            </a:xfrm>
            <a:prstGeom prst="rect">
              <a:avLst/>
            </a:prstGeom>
            <a:solidFill>
              <a:srgbClr val="F7F7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1994" y="2225"/>
              <a:ext cx="12" cy="324"/>
            </a:xfrm>
            <a:prstGeom prst="rect">
              <a:avLst/>
            </a:prstGeom>
            <a:solidFill>
              <a:srgbClr val="F8F8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2006" y="2225"/>
              <a:ext cx="12" cy="324"/>
            </a:xfrm>
            <a:prstGeom prst="rect">
              <a:avLst/>
            </a:prstGeom>
            <a:solidFill>
              <a:srgbClr val="F9F9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2018" y="2225"/>
              <a:ext cx="12" cy="324"/>
            </a:xfrm>
            <a:prstGeom prst="rect">
              <a:avLst/>
            </a:prstGeom>
            <a:solidFill>
              <a:srgbClr val="FAFA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2030" y="2225"/>
              <a:ext cx="12" cy="324"/>
            </a:xfrm>
            <a:prstGeom prst="rect">
              <a:avLst/>
            </a:prstGeom>
            <a:solidFill>
              <a:srgbClr val="FBFB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2042" y="2225"/>
              <a:ext cx="12" cy="324"/>
            </a:xfrm>
            <a:prstGeom prst="rect">
              <a:avLst/>
            </a:prstGeom>
            <a:solidFill>
              <a:srgbClr val="FCFC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2054" y="2225"/>
              <a:ext cx="12" cy="324"/>
            </a:xfrm>
            <a:prstGeom prst="rect">
              <a:avLst/>
            </a:prstGeom>
            <a:solidFill>
              <a:srgbClr val="FDFD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2066" y="2225"/>
              <a:ext cx="12" cy="324"/>
            </a:xfrm>
            <a:prstGeom prst="rect">
              <a:avLst/>
            </a:prstGeom>
            <a:solidFill>
              <a:srgbClr val="FEFE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2078" y="2225"/>
              <a:ext cx="300" cy="324"/>
            </a:xfrm>
            <a:prstGeom prst="rect">
              <a:avLst/>
            </a:prstGeom>
            <a:solidFill>
              <a:srgbClr val="FFFF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1790" y="2225"/>
              <a:ext cx="588" cy="3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1868" y="2279"/>
              <a:ext cx="49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dirty="0" err="1" smtClean="0">
                  <a:solidFill>
                    <a:srgbClr val="000000"/>
                  </a:solidFill>
                  <a:latin typeface="Arial" charset="0"/>
                </a:rPr>
                <a:t>GFI_Feature</a:t>
              </a:r>
              <a:endParaRPr lang="en-US" dirty="0"/>
            </a:p>
          </p:txBody>
        </p:sp>
        <p:sp>
          <p:nvSpPr>
            <p:cNvPr id="94" name="Line 93"/>
            <p:cNvSpPr>
              <a:spLocks noChangeShapeType="1"/>
            </p:cNvSpPr>
            <p:nvPr/>
          </p:nvSpPr>
          <p:spPr bwMode="auto">
            <a:xfrm>
              <a:off x="1790" y="2405"/>
              <a:ext cx="5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95" name="Group 267"/>
          <p:cNvGrpSpPr>
            <a:grpSpLocks/>
          </p:cNvGrpSpPr>
          <p:nvPr/>
        </p:nvGrpSpPr>
        <p:grpSpPr bwMode="auto">
          <a:xfrm>
            <a:off x="1971628" y="2787786"/>
            <a:ext cx="1013603" cy="488626"/>
            <a:chOff x="3548" y="3275"/>
            <a:chExt cx="594" cy="342"/>
          </a:xfrm>
        </p:grpSpPr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3566" y="3293"/>
              <a:ext cx="576" cy="324"/>
            </a:xfrm>
            <a:prstGeom prst="rect">
              <a:avLst/>
            </a:prstGeom>
            <a:solidFill>
              <a:srgbClr val="C0BF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3548" y="3275"/>
              <a:ext cx="12" cy="324"/>
            </a:xfrm>
            <a:prstGeom prst="rect">
              <a:avLst/>
            </a:prstGeom>
            <a:solidFill>
              <a:srgbClr val="B582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3560" y="3275"/>
              <a:ext cx="6" cy="324"/>
            </a:xfrm>
            <a:prstGeom prst="rect">
              <a:avLst/>
            </a:prstGeom>
            <a:solidFill>
              <a:srgbClr val="B683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3566" y="3275"/>
              <a:ext cx="18" cy="324"/>
            </a:xfrm>
            <a:prstGeom prst="rect">
              <a:avLst/>
            </a:prstGeom>
            <a:solidFill>
              <a:srgbClr val="B784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>
              <a:off x="3584" y="3275"/>
              <a:ext cx="12" cy="324"/>
            </a:xfrm>
            <a:prstGeom prst="rect">
              <a:avLst/>
            </a:prstGeom>
            <a:solidFill>
              <a:srgbClr val="B885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3596" y="3275"/>
              <a:ext cx="6" cy="324"/>
            </a:xfrm>
            <a:prstGeom prst="rect">
              <a:avLst/>
            </a:prstGeom>
            <a:solidFill>
              <a:srgbClr val="B986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3602" y="3275"/>
              <a:ext cx="18" cy="324"/>
            </a:xfrm>
            <a:prstGeom prst="rect">
              <a:avLst/>
            </a:prstGeom>
            <a:solidFill>
              <a:srgbClr val="BA87E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3620" y="3275"/>
              <a:ext cx="12" cy="324"/>
            </a:xfrm>
            <a:prstGeom prst="rect">
              <a:avLst/>
            </a:prstGeom>
            <a:solidFill>
              <a:srgbClr val="BB88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3632" y="3275"/>
              <a:ext cx="6" cy="324"/>
            </a:xfrm>
            <a:prstGeom prst="rect">
              <a:avLst/>
            </a:prstGeom>
            <a:solidFill>
              <a:srgbClr val="BC89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3638" y="3275"/>
              <a:ext cx="18" cy="324"/>
            </a:xfrm>
            <a:prstGeom prst="rect">
              <a:avLst/>
            </a:prstGeom>
            <a:solidFill>
              <a:srgbClr val="BD8A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3656" y="3275"/>
              <a:ext cx="12" cy="324"/>
            </a:xfrm>
            <a:prstGeom prst="rect">
              <a:avLst/>
            </a:prstGeom>
            <a:solidFill>
              <a:srgbClr val="BE8B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3668" y="3275"/>
              <a:ext cx="6" cy="324"/>
            </a:xfrm>
            <a:prstGeom prst="rect">
              <a:avLst/>
            </a:prstGeom>
            <a:solidFill>
              <a:srgbClr val="BF8C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>
              <a:off x="3674" y="3275"/>
              <a:ext cx="18" cy="324"/>
            </a:xfrm>
            <a:prstGeom prst="rect">
              <a:avLst/>
            </a:prstGeom>
            <a:solidFill>
              <a:srgbClr val="C08D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3692" y="3275"/>
              <a:ext cx="12" cy="324"/>
            </a:xfrm>
            <a:prstGeom prst="rect">
              <a:avLst/>
            </a:prstGeom>
            <a:solidFill>
              <a:srgbClr val="C18E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>
              <a:off x="3704" y="3275"/>
              <a:ext cx="18" cy="324"/>
            </a:xfrm>
            <a:prstGeom prst="rect">
              <a:avLst/>
            </a:prstGeom>
            <a:solidFill>
              <a:srgbClr val="C28F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3722" y="3275"/>
              <a:ext cx="18" cy="324"/>
            </a:xfrm>
            <a:prstGeom prst="rect">
              <a:avLst/>
            </a:prstGeom>
            <a:solidFill>
              <a:srgbClr val="C390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>
              <a:off x="3740" y="3275"/>
              <a:ext cx="6" cy="324"/>
            </a:xfrm>
            <a:prstGeom prst="rect">
              <a:avLst/>
            </a:prstGeom>
            <a:solidFill>
              <a:srgbClr val="C491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>
              <a:off x="3746" y="3275"/>
              <a:ext cx="18" cy="324"/>
            </a:xfrm>
            <a:prstGeom prst="rect">
              <a:avLst/>
            </a:prstGeom>
            <a:solidFill>
              <a:srgbClr val="C592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" name="Rectangle 113"/>
            <p:cNvSpPr>
              <a:spLocks noChangeArrowheads="1"/>
            </p:cNvSpPr>
            <p:nvPr/>
          </p:nvSpPr>
          <p:spPr bwMode="auto">
            <a:xfrm>
              <a:off x="3764" y="3275"/>
              <a:ext cx="12" cy="324"/>
            </a:xfrm>
            <a:prstGeom prst="rect">
              <a:avLst/>
            </a:prstGeom>
            <a:solidFill>
              <a:srgbClr val="C693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>
              <a:off x="3776" y="3275"/>
              <a:ext cx="6" cy="324"/>
            </a:xfrm>
            <a:prstGeom prst="rect">
              <a:avLst/>
            </a:prstGeom>
            <a:solidFill>
              <a:srgbClr val="C794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6" name="Rectangle 115"/>
            <p:cNvSpPr>
              <a:spLocks noChangeArrowheads="1"/>
            </p:cNvSpPr>
            <p:nvPr/>
          </p:nvSpPr>
          <p:spPr bwMode="auto">
            <a:xfrm>
              <a:off x="3782" y="3275"/>
              <a:ext cx="18" cy="324"/>
            </a:xfrm>
            <a:prstGeom prst="rect">
              <a:avLst/>
            </a:prstGeom>
            <a:solidFill>
              <a:srgbClr val="C895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7" name="Rectangle 116"/>
            <p:cNvSpPr>
              <a:spLocks noChangeArrowheads="1"/>
            </p:cNvSpPr>
            <p:nvPr/>
          </p:nvSpPr>
          <p:spPr bwMode="auto">
            <a:xfrm>
              <a:off x="3800" y="3275"/>
              <a:ext cx="12" cy="324"/>
            </a:xfrm>
            <a:prstGeom prst="rect">
              <a:avLst/>
            </a:prstGeom>
            <a:solidFill>
              <a:srgbClr val="C996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8" name="Rectangle 117"/>
            <p:cNvSpPr>
              <a:spLocks noChangeArrowheads="1"/>
            </p:cNvSpPr>
            <p:nvPr/>
          </p:nvSpPr>
          <p:spPr bwMode="auto">
            <a:xfrm>
              <a:off x="3812" y="3275"/>
              <a:ext cx="6" cy="324"/>
            </a:xfrm>
            <a:prstGeom prst="rect">
              <a:avLst/>
            </a:prstGeom>
            <a:solidFill>
              <a:srgbClr val="CA97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9" name="Rectangle 118"/>
            <p:cNvSpPr>
              <a:spLocks noChangeArrowheads="1"/>
            </p:cNvSpPr>
            <p:nvPr/>
          </p:nvSpPr>
          <p:spPr bwMode="auto">
            <a:xfrm>
              <a:off x="3818" y="3275"/>
              <a:ext cx="18" cy="324"/>
            </a:xfrm>
            <a:prstGeom prst="rect">
              <a:avLst/>
            </a:prstGeom>
            <a:solidFill>
              <a:srgbClr val="CB98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0" name="Rectangle 119"/>
            <p:cNvSpPr>
              <a:spLocks noChangeArrowheads="1"/>
            </p:cNvSpPr>
            <p:nvPr/>
          </p:nvSpPr>
          <p:spPr bwMode="auto">
            <a:xfrm>
              <a:off x="3836" y="3275"/>
              <a:ext cx="288" cy="324"/>
            </a:xfrm>
            <a:prstGeom prst="rect">
              <a:avLst/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1" name="Rectangle 120"/>
            <p:cNvSpPr>
              <a:spLocks noChangeArrowheads="1"/>
            </p:cNvSpPr>
            <p:nvPr/>
          </p:nvSpPr>
          <p:spPr bwMode="auto">
            <a:xfrm>
              <a:off x="3548" y="3275"/>
              <a:ext cx="576" cy="3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2" name="Rectangle 121"/>
            <p:cNvSpPr>
              <a:spLocks noChangeArrowheads="1"/>
            </p:cNvSpPr>
            <p:nvPr/>
          </p:nvSpPr>
          <p:spPr bwMode="auto">
            <a:xfrm>
              <a:off x="3614" y="3329"/>
              <a:ext cx="50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OM_Process</a:t>
              </a:r>
              <a:endParaRPr lang="en-US"/>
            </a:p>
          </p:txBody>
        </p:sp>
        <p:sp>
          <p:nvSpPr>
            <p:cNvPr id="123" name="Line 121"/>
            <p:cNvSpPr>
              <a:spLocks noChangeShapeType="1"/>
            </p:cNvSpPr>
            <p:nvPr/>
          </p:nvSpPr>
          <p:spPr bwMode="auto">
            <a:xfrm>
              <a:off x="3548" y="3455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24" name="Group 268"/>
          <p:cNvGrpSpPr>
            <a:grpSpLocks/>
          </p:cNvGrpSpPr>
          <p:nvPr/>
        </p:nvGrpSpPr>
        <p:grpSpPr bwMode="auto">
          <a:xfrm>
            <a:off x="3654007" y="2796358"/>
            <a:ext cx="723265" cy="488626"/>
            <a:chOff x="4832" y="3281"/>
            <a:chExt cx="552" cy="342"/>
          </a:xfrm>
        </p:grpSpPr>
        <p:sp>
          <p:nvSpPr>
            <p:cNvPr id="125" name="Rectangle 166"/>
            <p:cNvSpPr>
              <a:spLocks noChangeArrowheads="1"/>
            </p:cNvSpPr>
            <p:nvPr/>
          </p:nvSpPr>
          <p:spPr bwMode="auto">
            <a:xfrm>
              <a:off x="4850" y="3299"/>
              <a:ext cx="534" cy="324"/>
            </a:xfrm>
            <a:prstGeom prst="rect">
              <a:avLst/>
            </a:prstGeom>
            <a:solidFill>
              <a:srgbClr val="C0BF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6" name="Rectangle 167"/>
            <p:cNvSpPr>
              <a:spLocks noChangeArrowheads="1"/>
            </p:cNvSpPr>
            <p:nvPr/>
          </p:nvSpPr>
          <p:spPr bwMode="auto">
            <a:xfrm>
              <a:off x="4832" y="3281"/>
              <a:ext cx="6" cy="324"/>
            </a:xfrm>
            <a:prstGeom prst="rect">
              <a:avLst/>
            </a:prstGeom>
            <a:solidFill>
              <a:srgbClr val="B5E8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7" name="Rectangle 168"/>
            <p:cNvSpPr>
              <a:spLocks noChangeArrowheads="1"/>
            </p:cNvSpPr>
            <p:nvPr/>
          </p:nvSpPr>
          <p:spPr bwMode="auto">
            <a:xfrm>
              <a:off x="4838" y="3281"/>
              <a:ext cx="12" cy="324"/>
            </a:xfrm>
            <a:prstGeom prst="rect">
              <a:avLst/>
            </a:prstGeom>
            <a:solidFill>
              <a:srgbClr val="B6E9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8" name="Rectangle 169"/>
            <p:cNvSpPr>
              <a:spLocks noChangeArrowheads="1"/>
            </p:cNvSpPr>
            <p:nvPr/>
          </p:nvSpPr>
          <p:spPr bwMode="auto">
            <a:xfrm>
              <a:off x="4850" y="3281"/>
              <a:ext cx="12" cy="324"/>
            </a:xfrm>
            <a:prstGeom prst="rect">
              <a:avLst/>
            </a:prstGeom>
            <a:solidFill>
              <a:srgbClr val="B7EA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9" name="Rectangle 170"/>
            <p:cNvSpPr>
              <a:spLocks noChangeArrowheads="1"/>
            </p:cNvSpPr>
            <p:nvPr/>
          </p:nvSpPr>
          <p:spPr bwMode="auto">
            <a:xfrm>
              <a:off x="4862" y="3281"/>
              <a:ext cx="12" cy="324"/>
            </a:xfrm>
            <a:prstGeom prst="rect">
              <a:avLst/>
            </a:prstGeom>
            <a:solidFill>
              <a:srgbClr val="B8EB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0" name="Rectangle 171"/>
            <p:cNvSpPr>
              <a:spLocks noChangeArrowheads="1"/>
            </p:cNvSpPr>
            <p:nvPr/>
          </p:nvSpPr>
          <p:spPr bwMode="auto">
            <a:xfrm>
              <a:off x="4874" y="3281"/>
              <a:ext cx="12" cy="324"/>
            </a:xfrm>
            <a:prstGeom prst="rect">
              <a:avLst/>
            </a:prstGeom>
            <a:solidFill>
              <a:srgbClr val="B9EC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1" name="Rectangle 172"/>
            <p:cNvSpPr>
              <a:spLocks noChangeArrowheads="1"/>
            </p:cNvSpPr>
            <p:nvPr/>
          </p:nvSpPr>
          <p:spPr bwMode="auto">
            <a:xfrm>
              <a:off x="4886" y="3281"/>
              <a:ext cx="12" cy="324"/>
            </a:xfrm>
            <a:prstGeom prst="rect">
              <a:avLst/>
            </a:prstGeom>
            <a:solidFill>
              <a:srgbClr val="BAED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2" name="Rectangle 173"/>
            <p:cNvSpPr>
              <a:spLocks noChangeArrowheads="1"/>
            </p:cNvSpPr>
            <p:nvPr/>
          </p:nvSpPr>
          <p:spPr bwMode="auto">
            <a:xfrm>
              <a:off x="4898" y="3281"/>
              <a:ext cx="12" cy="324"/>
            </a:xfrm>
            <a:prstGeom prst="rect">
              <a:avLst/>
            </a:prstGeom>
            <a:solidFill>
              <a:srgbClr val="BBEE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3" name="Rectangle 174"/>
            <p:cNvSpPr>
              <a:spLocks noChangeArrowheads="1"/>
            </p:cNvSpPr>
            <p:nvPr/>
          </p:nvSpPr>
          <p:spPr bwMode="auto">
            <a:xfrm>
              <a:off x="4910" y="3281"/>
              <a:ext cx="6" cy="324"/>
            </a:xfrm>
            <a:prstGeom prst="rect">
              <a:avLst/>
            </a:prstGeom>
            <a:solidFill>
              <a:srgbClr val="BCEF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4" name="Rectangle 175"/>
            <p:cNvSpPr>
              <a:spLocks noChangeArrowheads="1"/>
            </p:cNvSpPr>
            <p:nvPr/>
          </p:nvSpPr>
          <p:spPr bwMode="auto">
            <a:xfrm>
              <a:off x="4916" y="3281"/>
              <a:ext cx="12" cy="324"/>
            </a:xfrm>
            <a:prstGeom prst="rect">
              <a:avLst/>
            </a:prstGeom>
            <a:solidFill>
              <a:srgbClr val="BDF0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5" name="Rectangle 176"/>
            <p:cNvSpPr>
              <a:spLocks noChangeArrowheads="1"/>
            </p:cNvSpPr>
            <p:nvPr/>
          </p:nvSpPr>
          <p:spPr bwMode="auto">
            <a:xfrm>
              <a:off x="4928" y="3281"/>
              <a:ext cx="12" cy="324"/>
            </a:xfrm>
            <a:prstGeom prst="rect">
              <a:avLst/>
            </a:prstGeom>
            <a:solidFill>
              <a:srgbClr val="BEF1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6" name="Rectangle 177"/>
            <p:cNvSpPr>
              <a:spLocks noChangeArrowheads="1"/>
            </p:cNvSpPr>
            <p:nvPr/>
          </p:nvSpPr>
          <p:spPr bwMode="auto">
            <a:xfrm>
              <a:off x="4940" y="3281"/>
              <a:ext cx="12" cy="324"/>
            </a:xfrm>
            <a:prstGeom prst="rect">
              <a:avLst/>
            </a:prstGeom>
            <a:solidFill>
              <a:srgbClr val="BFF2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7" name="Rectangle 178"/>
            <p:cNvSpPr>
              <a:spLocks noChangeArrowheads="1"/>
            </p:cNvSpPr>
            <p:nvPr/>
          </p:nvSpPr>
          <p:spPr bwMode="auto">
            <a:xfrm>
              <a:off x="4952" y="3281"/>
              <a:ext cx="12" cy="324"/>
            </a:xfrm>
            <a:prstGeom prst="rect">
              <a:avLst/>
            </a:prstGeom>
            <a:solidFill>
              <a:srgbClr val="C0F3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8" name="Rectangle 179"/>
            <p:cNvSpPr>
              <a:spLocks noChangeArrowheads="1"/>
            </p:cNvSpPr>
            <p:nvPr/>
          </p:nvSpPr>
          <p:spPr bwMode="auto">
            <a:xfrm>
              <a:off x="4964" y="3281"/>
              <a:ext cx="12" cy="324"/>
            </a:xfrm>
            <a:prstGeom prst="rect">
              <a:avLst/>
            </a:prstGeom>
            <a:solidFill>
              <a:srgbClr val="C1F4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9" name="Rectangle 180"/>
            <p:cNvSpPr>
              <a:spLocks noChangeArrowheads="1"/>
            </p:cNvSpPr>
            <p:nvPr/>
          </p:nvSpPr>
          <p:spPr bwMode="auto">
            <a:xfrm>
              <a:off x="4976" y="3281"/>
              <a:ext cx="18" cy="324"/>
            </a:xfrm>
            <a:prstGeom prst="rect">
              <a:avLst/>
            </a:prstGeom>
            <a:solidFill>
              <a:srgbClr val="C2F5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0" name="Rectangle 181"/>
            <p:cNvSpPr>
              <a:spLocks noChangeArrowheads="1"/>
            </p:cNvSpPr>
            <p:nvPr/>
          </p:nvSpPr>
          <p:spPr bwMode="auto">
            <a:xfrm>
              <a:off x="4994" y="3281"/>
              <a:ext cx="12" cy="324"/>
            </a:xfrm>
            <a:prstGeom prst="rect">
              <a:avLst/>
            </a:prstGeom>
            <a:solidFill>
              <a:srgbClr val="C3F6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1" name="Rectangle 182"/>
            <p:cNvSpPr>
              <a:spLocks noChangeArrowheads="1"/>
            </p:cNvSpPr>
            <p:nvPr/>
          </p:nvSpPr>
          <p:spPr bwMode="auto">
            <a:xfrm>
              <a:off x="5006" y="3281"/>
              <a:ext cx="12" cy="324"/>
            </a:xfrm>
            <a:prstGeom prst="rect">
              <a:avLst/>
            </a:prstGeom>
            <a:solidFill>
              <a:srgbClr val="C4F7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2" name="Rectangle 183"/>
            <p:cNvSpPr>
              <a:spLocks noChangeArrowheads="1"/>
            </p:cNvSpPr>
            <p:nvPr/>
          </p:nvSpPr>
          <p:spPr bwMode="auto">
            <a:xfrm>
              <a:off x="5018" y="3281"/>
              <a:ext cx="12" cy="324"/>
            </a:xfrm>
            <a:prstGeom prst="rect">
              <a:avLst/>
            </a:prstGeom>
            <a:solidFill>
              <a:srgbClr val="C5F8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3" name="Rectangle 184"/>
            <p:cNvSpPr>
              <a:spLocks noChangeArrowheads="1"/>
            </p:cNvSpPr>
            <p:nvPr/>
          </p:nvSpPr>
          <p:spPr bwMode="auto">
            <a:xfrm>
              <a:off x="5030" y="3281"/>
              <a:ext cx="12" cy="324"/>
            </a:xfrm>
            <a:prstGeom prst="rect">
              <a:avLst/>
            </a:prstGeom>
            <a:solidFill>
              <a:srgbClr val="C6F9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4" name="Rectangle 185"/>
            <p:cNvSpPr>
              <a:spLocks noChangeArrowheads="1"/>
            </p:cNvSpPr>
            <p:nvPr/>
          </p:nvSpPr>
          <p:spPr bwMode="auto">
            <a:xfrm>
              <a:off x="5042" y="3281"/>
              <a:ext cx="12" cy="324"/>
            </a:xfrm>
            <a:prstGeom prst="rect">
              <a:avLst/>
            </a:prstGeom>
            <a:solidFill>
              <a:srgbClr val="C7FA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5" name="Rectangle 186"/>
            <p:cNvSpPr>
              <a:spLocks noChangeArrowheads="1"/>
            </p:cNvSpPr>
            <p:nvPr/>
          </p:nvSpPr>
          <p:spPr bwMode="auto">
            <a:xfrm>
              <a:off x="5054" y="3281"/>
              <a:ext cx="12" cy="324"/>
            </a:xfrm>
            <a:prstGeom prst="rect">
              <a:avLst/>
            </a:prstGeom>
            <a:solidFill>
              <a:srgbClr val="C8FB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6" name="Rectangle 187"/>
            <p:cNvSpPr>
              <a:spLocks noChangeArrowheads="1"/>
            </p:cNvSpPr>
            <p:nvPr/>
          </p:nvSpPr>
          <p:spPr bwMode="auto">
            <a:xfrm>
              <a:off x="5066" y="3281"/>
              <a:ext cx="6" cy="324"/>
            </a:xfrm>
            <a:prstGeom prst="rect">
              <a:avLst/>
            </a:prstGeom>
            <a:solidFill>
              <a:srgbClr val="C9FC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7" name="Rectangle 188"/>
            <p:cNvSpPr>
              <a:spLocks noChangeArrowheads="1"/>
            </p:cNvSpPr>
            <p:nvPr/>
          </p:nvSpPr>
          <p:spPr bwMode="auto">
            <a:xfrm>
              <a:off x="5072" y="3281"/>
              <a:ext cx="12" cy="324"/>
            </a:xfrm>
            <a:prstGeom prst="rect">
              <a:avLst/>
            </a:prstGeom>
            <a:solidFill>
              <a:srgbClr val="CAFD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8" name="Rectangle 189"/>
            <p:cNvSpPr>
              <a:spLocks noChangeArrowheads="1"/>
            </p:cNvSpPr>
            <p:nvPr/>
          </p:nvSpPr>
          <p:spPr bwMode="auto">
            <a:xfrm>
              <a:off x="5084" y="3281"/>
              <a:ext cx="12" cy="324"/>
            </a:xfrm>
            <a:prstGeom prst="rect">
              <a:avLst/>
            </a:prstGeom>
            <a:solidFill>
              <a:srgbClr val="CBFE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9" name="Rectangle 190"/>
            <p:cNvSpPr>
              <a:spLocks noChangeArrowheads="1"/>
            </p:cNvSpPr>
            <p:nvPr/>
          </p:nvSpPr>
          <p:spPr bwMode="auto">
            <a:xfrm>
              <a:off x="5096" y="3281"/>
              <a:ext cx="270" cy="324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0" name="Rectangle 191"/>
            <p:cNvSpPr>
              <a:spLocks noChangeArrowheads="1"/>
            </p:cNvSpPr>
            <p:nvPr/>
          </p:nvSpPr>
          <p:spPr bwMode="auto">
            <a:xfrm>
              <a:off x="4832" y="3281"/>
              <a:ext cx="534" cy="3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1" name="Rectangle 192"/>
            <p:cNvSpPr>
              <a:spLocks noChangeArrowheads="1"/>
            </p:cNvSpPr>
            <p:nvPr/>
          </p:nvSpPr>
          <p:spPr bwMode="auto">
            <a:xfrm>
              <a:off x="5030" y="3335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000000"/>
                  </a:solidFill>
                  <a:latin typeface="Arial" charset="0"/>
                </a:rPr>
                <a:t>Any</a:t>
              </a:r>
              <a:endParaRPr lang="en-US"/>
            </a:p>
          </p:txBody>
        </p:sp>
        <p:sp>
          <p:nvSpPr>
            <p:cNvPr id="152" name="Line 193"/>
            <p:cNvSpPr>
              <a:spLocks noChangeShapeType="1"/>
            </p:cNvSpPr>
            <p:nvPr/>
          </p:nvSpPr>
          <p:spPr bwMode="auto">
            <a:xfrm>
              <a:off x="4832" y="3461"/>
              <a:ext cx="5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53" name="Group 273"/>
          <p:cNvGrpSpPr>
            <a:grpSpLocks/>
          </p:cNvGrpSpPr>
          <p:nvPr/>
        </p:nvGrpSpPr>
        <p:grpSpPr bwMode="auto">
          <a:xfrm>
            <a:off x="3253068" y="1441918"/>
            <a:ext cx="1001041" cy="334322"/>
            <a:chOff x="4526" y="2333"/>
            <a:chExt cx="764" cy="234"/>
          </a:xfrm>
        </p:grpSpPr>
        <p:sp>
          <p:nvSpPr>
            <p:cNvPr id="154" name="Line 225"/>
            <p:cNvSpPr>
              <a:spLocks noChangeShapeType="1"/>
            </p:cNvSpPr>
            <p:nvPr/>
          </p:nvSpPr>
          <p:spPr bwMode="auto">
            <a:xfrm flipV="1">
              <a:off x="4526" y="2429"/>
              <a:ext cx="234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5" name="Freeform 226"/>
            <p:cNvSpPr>
              <a:spLocks noEditPoints="1"/>
            </p:cNvSpPr>
            <p:nvPr/>
          </p:nvSpPr>
          <p:spPr bwMode="auto">
            <a:xfrm>
              <a:off x="4664" y="2405"/>
              <a:ext cx="96" cy="72"/>
            </a:xfrm>
            <a:custGeom>
              <a:avLst/>
              <a:gdLst/>
              <a:ahLst/>
              <a:cxnLst>
                <a:cxn ang="0">
                  <a:pos x="96" y="24"/>
                </a:cxn>
                <a:cxn ang="0">
                  <a:pos x="12" y="72"/>
                </a:cxn>
                <a:cxn ang="0">
                  <a:pos x="96" y="24"/>
                </a:cxn>
                <a:cxn ang="0">
                  <a:pos x="0" y="0"/>
                </a:cxn>
              </a:cxnLst>
              <a:rect l="0" t="0" r="r" b="b"/>
              <a:pathLst>
                <a:path w="96" h="72">
                  <a:moveTo>
                    <a:pt x="96" y="24"/>
                  </a:moveTo>
                  <a:lnTo>
                    <a:pt x="12" y="72"/>
                  </a:lnTo>
                  <a:moveTo>
                    <a:pt x="96" y="24"/>
                  </a:move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6" name="Rectangle 227"/>
            <p:cNvSpPr>
              <a:spLocks noChangeArrowheads="1"/>
            </p:cNvSpPr>
            <p:nvPr/>
          </p:nvSpPr>
          <p:spPr bwMode="auto">
            <a:xfrm>
              <a:off x="4694" y="2489"/>
              <a:ext cx="596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+observedProperty</a:t>
              </a:r>
              <a:endParaRPr lang="en-US"/>
            </a:p>
          </p:txBody>
        </p:sp>
        <p:sp>
          <p:nvSpPr>
            <p:cNvPr id="157" name="Rectangle 228"/>
            <p:cNvSpPr>
              <a:spLocks noChangeArrowheads="1"/>
            </p:cNvSpPr>
            <p:nvPr/>
          </p:nvSpPr>
          <p:spPr bwMode="auto">
            <a:xfrm>
              <a:off x="4694" y="2333"/>
              <a:ext cx="3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</p:grpSp>
      <p:grpSp>
        <p:nvGrpSpPr>
          <p:cNvPr id="158" name="Group 276"/>
          <p:cNvGrpSpPr>
            <a:grpSpLocks/>
          </p:cNvGrpSpPr>
          <p:nvPr/>
        </p:nvGrpSpPr>
        <p:grpSpPr bwMode="auto">
          <a:xfrm>
            <a:off x="989284" y="1356194"/>
            <a:ext cx="872282" cy="428618"/>
            <a:chOff x="2384" y="2273"/>
            <a:chExt cx="1080" cy="300"/>
          </a:xfrm>
        </p:grpSpPr>
        <p:sp>
          <p:nvSpPr>
            <p:cNvPr id="159" name="Line 229"/>
            <p:cNvSpPr>
              <a:spLocks noChangeShapeType="1"/>
            </p:cNvSpPr>
            <p:nvPr/>
          </p:nvSpPr>
          <p:spPr bwMode="auto">
            <a:xfrm flipH="1" flipV="1">
              <a:off x="2384" y="2387"/>
              <a:ext cx="1080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0" name="Freeform 230"/>
            <p:cNvSpPr>
              <a:spLocks noEditPoints="1"/>
            </p:cNvSpPr>
            <p:nvPr/>
          </p:nvSpPr>
          <p:spPr bwMode="auto">
            <a:xfrm>
              <a:off x="2384" y="2357"/>
              <a:ext cx="90" cy="72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90" y="0"/>
                </a:cxn>
                <a:cxn ang="0">
                  <a:pos x="0" y="30"/>
                </a:cxn>
                <a:cxn ang="0">
                  <a:pos x="84" y="72"/>
                </a:cxn>
              </a:cxnLst>
              <a:rect l="0" t="0" r="r" b="b"/>
              <a:pathLst>
                <a:path w="90" h="72">
                  <a:moveTo>
                    <a:pt x="0" y="30"/>
                  </a:moveTo>
                  <a:lnTo>
                    <a:pt x="90" y="0"/>
                  </a:lnTo>
                  <a:moveTo>
                    <a:pt x="0" y="30"/>
                  </a:moveTo>
                  <a:lnTo>
                    <a:pt x="84" y="72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1" name="Rectangle 232"/>
            <p:cNvSpPr>
              <a:spLocks noChangeArrowheads="1"/>
            </p:cNvSpPr>
            <p:nvPr/>
          </p:nvSpPr>
          <p:spPr bwMode="auto">
            <a:xfrm>
              <a:off x="3290" y="2495"/>
              <a:ext cx="106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0..*</a:t>
              </a:r>
              <a:endParaRPr lang="en-US"/>
            </a:p>
          </p:txBody>
        </p:sp>
        <p:sp>
          <p:nvSpPr>
            <p:cNvPr id="162" name="Rectangle 233"/>
            <p:cNvSpPr>
              <a:spLocks noChangeArrowheads="1"/>
            </p:cNvSpPr>
            <p:nvPr/>
          </p:nvSpPr>
          <p:spPr bwMode="auto">
            <a:xfrm>
              <a:off x="2426" y="2273"/>
              <a:ext cx="570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+featureOfInterest</a:t>
              </a:r>
              <a:endParaRPr lang="en-US"/>
            </a:p>
          </p:txBody>
        </p:sp>
        <p:sp>
          <p:nvSpPr>
            <p:cNvPr id="163" name="Rectangle 234"/>
            <p:cNvSpPr>
              <a:spLocks noChangeArrowheads="1"/>
            </p:cNvSpPr>
            <p:nvPr/>
          </p:nvSpPr>
          <p:spPr bwMode="auto">
            <a:xfrm>
              <a:off x="2468" y="2471"/>
              <a:ext cx="3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</p:grpSp>
      <p:grpSp>
        <p:nvGrpSpPr>
          <p:cNvPr id="164" name="Group 275"/>
          <p:cNvGrpSpPr>
            <a:grpSpLocks/>
          </p:cNvGrpSpPr>
          <p:nvPr/>
        </p:nvGrpSpPr>
        <p:grpSpPr bwMode="auto">
          <a:xfrm>
            <a:off x="2089552" y="2144857"/>
            <a:ext cx="586998" cy="642929"/>
            <a:chOff x="3638" y="2825"/>
            <a:chExt cx="448" cy="450"/>
          </a:xfrm>
        </p:grpSpPr>
        <p:sp>
          <p:nvSpPr>
            <p:cNvPr id="165" name="Line 241"/>
            <p:cNvSpPr>
              <a:spLocks noChangeShapeType="1"/>
            </p:cNvSpPr>
            <p:nvPr/>
          </p:nvSpPr>
          <p:spPr bwMode="auto">
            <a:xfrm flipH="1">
              <a:off x="3758" y="2825"/>
              <a:ext cx="192" cy="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6" name="Freeform 242"/>
            <p:cNvSpPr>
              <a:spLocks noEditPoints="1"/>
            </p:cNvSpPr>
            <p:nvPr/>
          </p:nvSpPr>
          <p:spPr bwMode="auto">
            <a:xfrm>
              <a:off x="3758" y="3179"/>
              <a:ext cx="66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0" y="96"/>
                </a:cxn>
                <a:cxn ang="0">
                  <a:pos x="66" y="30"/>
                </a:cxn>
              </a:cxnLst>
              <a:rect l="0" t="0" r="r" b="b"/>
              <a:pathLst>
                <a:path w="66" h="96">
                  <a:moveTo>
                    <a:pt x="0" y="96"/>
                  </a:moveTo>
                  <a:lnTo>
                    <a:pt x="0" y="0"/>
                  </a:lnTo>
                  <a:moveTo>
                    <a:pt x="0" y="96"/>
                  </a:moveTo>
                  <a:lnTo>
                    <a:pt x="66" y="3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7" name="Rectangle 244"/>
            <p:cNvSpPr>
              <a:spLocks noChangeArrowheads="1"/>
            </p:cNvSpPr>
            <p:nvPr/>
          </p:nvSpPr>
          <p:spPr bwMode="auto">
            <a:xfrm>
              <a:off x="3944" y="2933"/>
              <a:ext cx="106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0..*</a:t>
              </a:r>
              <a:endParaRPr lang="en-US"/>
            </a:p>
          </p:txBody>
        </p:sp>
        <p:sp>
          <p:nvSpPr>
            <p:cNvPr id="168" name="Rectangle 245"/>
            <p:cNvSpPr>
              <a:spLocks noChangeArrowheads="1"/>
            </p:cNvSpPr>
            <p:nvPr/>
          </p:nvSpPr>
          <p:spPr bwMode="auto">
            <a:xfrm>
              <a:off x="3728" y="3113"/>
              <a:ext cx="35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 dirty="0">
                  <a:solidFill>
                    <a:srgbClr val="000000"/>
                  </a:solidFill>
                  <a:latin typeface="Arial" charset="0"/>
                </a:rPr>
                <a:t>+procedure</a:t>
              </a:r>
              <a:endParaRPr lang="en-US" dirty="0"/>
            </a:p>
          </p:txBody>
        </p:sp>
        <p:sp>
          <p:nvSpPr>
            <p:cNvPr id="169" name="Rectangle 246"/>
            <p:cNvSpPr>
              <a:spLocks noChangeArrowheads="1"/>
            </p:cNvSpPr>
            <p:nvPr/>
          </p:nvSpPr>
          <p:spPr bwMode="auto">
            <a:xfrm>
              <a:off x="3638" y="3143"/>
              <a:ext cx="3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</p:grpSp>
      <p:grpSp>
        <p:nvGrpSpPr>
          <p:cNvPr id="170" name="Group 274"/>
          <p:cNvGrpSpPr>
            <a:grpSpLocks/>
          </p:cNvGrpSpPr>
          <p:nvPr/>
        </p:nvGrpSpPr>
        <p:grpSpPr bwMode="auto">
          <a:xfrm>
            <a:off x="3253067" y="2119140"/>
            <a:ext cx="699680" cy="677218"/>
            <a:chOff x="4526" y="2807"/>
            <a:chExt cx="534" cy="474"/>
          </a:xfrm>
        </p:grpSpPr>
        <p:sp>
          <p:nvSpPr>
            <p:cNvPr id="171" name="Line 258"/>
            <p:cNvSpPr>
              <a:spLocks noChangeShapeType="1"/>
            </p:cNvSpPr>
            <p:nvPr/>
          </p:nvSpPr>
          <p:spPr bwMode="auto">
            <a:xfrm flipH="1" flipV="1">
              <a:off x="4526" y="2807"/>
              <a:ext cx="534" cy="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72" name="Freeform 259"/>
            <p:cNvSpPr>
              <a:spLocks/>
            </p:cNvSpPr>
            <p:nvPr/>
          </p:nvSpPr>
          <p:spPr bwMode="auto">
            <a:xfrm>
              <a:off x="4526" y="2807"/>
              <a:ext cx="90" cy="78"/>
            </a:xfrm>
            <a:custGeom>
              <a:avLst/>
              <a:gdLst/>
              <a:ahLst/>
              <a:cxnLst>
                <a:cxn ang="0">
                  <a:pos x="66" y="18"/>
                </a:cxn>
                <a:cxn ang="0">
                  <a:pos x="0" y="0"/>
                </a:cxn>
                <a:cxn ang="0">
                  <a:pos x="24" y="60"/>
                </a:cxn>
                <a:cxn ang="0">
                  <a:pos x="90" y="78"/>
                </a:cxn>
                <a:cxn ang="0">
                  <a:pos x="66" y="18"/>
                </a:cxn>
              </a:cxnLst>
              <a:rect l="0" t="0" r="r" b="b"/>
              <a:pathLst>
                <a:path w="90" h="78">
                  <a:moveTo>
                    <a:pt x="66" y="18"/>
                  </a:moveTo>
                  <a:lnTo>
                    <a:pt x="0" y="0"/>
                  </a:lnTo>
                  <a:lnTo>
                    <a:pt x="24" y="60"/>
                  </a:lnTo>
                  <a:lnTo>
                    <a:pt x="90" y="78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73" name="Freeform 260"/>
            <p:cNvSpPr>
              <a:spLocks/>
            </p:cNvSpPr>
            <p:nvPr/>
          </p:nvSpPr>
          <p:spPr bwMode="auto">
            <a:xfrm>
              <a:off x="4526" y="2807"/>
              <a:ext cx="90" cy="78"/>
            </a:xfrm>
            <a:custGeom>
              <a:avLst/>
              <a:gdLst/>
              <a:ahLst/>
              <a:cxnLst>
                <a:cxn ang="0">
                  <a:pos x="66" y="18"/>
                </a:cxn>
                <a:cxn ang="0">
                  <a:pos x="0" y="0"/>
                </a:cxn>
                <a:cxn ang="0">
                  <a:pos x="24" y="60"/>
                </a:cxn>
                <a:cxn ang="0">
                  <a:pos x="90" y="78"/>
                </a:cxn>
                <a:cxn ang="0">
                  <a:pos x="66" y="18"/>
                </a:cxn>
              </a:cxnLst>
              <a:rect l="0" t="0" r="r" b="b"/>
              <a:pathLst>
                <a:path w="90" h="78">
                  <a:moveTo>
                    <a:pt x="66" y="18"/>
                  </a:moveTo>
                  <a:lnTo>
                    <a:pt x="0" y="0"/>
                  </a:lnTo>
                  <a:lnTo>
                    <a:pt x="24" y="60"/>
                  </a:lnTo>
                  <a:lnTo>
                    <a:pt x="90" y="78"/>
                  </a:lnTo>
                  <a:lnTo>
                    <a:pt x="66" y="1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74" name="Freeform 261"/>
            <p:cNvSpPr>
              <a:spLocks noEditPoints="1"/>
            </p:cNvSpPr>
            <p:nvPr/>
          </p:nvSpPr>
          <p:spPr bwMode="auto">
            <a:xfrm>
              <a:off x="4970" y="3197"/>
              <a:ext cx="90" cy="84"/>
            </a:xfrm>
            <a:custGeom>
              <a:avLst/>
              <a:gdLst/>
              <a:ahLst/>
              <a:cxnLst>
                <a:cxn ang="0">
                  <a:pos x="90" y="84"/>
                </a:cxn>
                <a:cxn ang="0">
                  <a:pos x="48" y="0"/>
                </a:cxn>
                <a:cxn ang="0">
                  <a:pos x="90" y="84"/>
                </a:cxn>
                <a:cxn ang="0">
                  <a:pos x="0" y="54"/>
                </a:cxn>
              </a:cxnLst>
              <a:rect l="0" t="0" r="r" b="b"/>
              <a:pathLst>
                <a:path w="90" h="84">
                  <a:moveTo>
                    <a:pt x="90" y="84"/>
                  </a:moveTo>
                  <a:lnTo>
                    <a:pt x="48" y="0"/>
                  </a:lnTo>
                  <a:moveTo>
                    <a:pt x="90" y="84"/>
                  </a:moveTo>
                  <a:lnTo>
                    <a:pt x="0" y="54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75" name="Rectangle 262"/>
            <p:cNvSpPr>
              <a:spLocks noChangeArrowheads="1"/>
            </p:cNvSpPr>
            <p:nvPr/>
          </p:nvSpPr>
          <p:spPr bwMode="auto">
            <a:xfrm>
              <a:off x="4808" y="3149"/>
              <a:ext cx="21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+result</a:t>
              </a:r>
              <a:endParaRPr lang="en-US"/>
            </a:p>
          </p:txBody>
        </p:sp>
        <p:sp>
          <p:nvSpPr>
            <p:cNvPr id="176" name="Rectangle 263"/>
            <p:cNvSpPr>
              <a:spLocks noChangeArrowheads="1"/>
            </p:cNvSpPr>
            <p:nvPr/>
          </p:nvSpPr>
          <p:spPr bwMode="auto">
            <a:xfrm>
              <a:off x="4706" y="2963"/>
              <a:ext cx="20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Range</a:t>
              </a:r>
              <a:endParaRPr lang="en-US"/>
            </a:p>
          </p:txBody>
        </p:sp>
      </p:grpSp>
      <p:sp>
        <p:nvSpPr>
          <p:cNvPr id="177" name="Content Placeholder 176"/>
          <p:cNvSpPr>
            <a:spLocks noGrp="1"/>
          </p:cNvSpPr>
          <p:nvPr>
            <p:ph sz="half" idx="1"/>
          </p:nvPr>
        </p:nvSpPr>
        <p:spPr>
          <a:xfrm>
            <a:off x="358775" y="3789040"/>
            <a:ext cx="4038600" cy="2005336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AU" sz="1400" dirty="0" smtClean="0">
                <a:latin typeface="Consolas" pitchFamily="49" charset="0"/>
              </a:rPr>
              <a:t>om:observedProperty</a:t>
            </a:r>
          </a:p>
          <a:p>
            <a:pPr>
              <a:spcBef>
                <a:spcPts val="0"/>
              </a:spcBef>
              <a:buNone/>
            </a:pPr>
            <a:r>
              <a:rPr lang="en-AU" sz="1400" dirty="0" smtClean="0">
                <a:latin typeface="Consolas" pitchFamily="49" charset="0"/>
              </a:rPr>
              <a:t>      a       owl:ObjectProperty ;</a:t>
            </a:r>
          </a:p>
          <a:p>
            <a:pPr>
              <a:spcBef>
                <a:spcPts val="0"/>
              </a:spcBef>
              <a:buNone/>
            </a:pPr>
            <a:r>
              <a:rPr lang="en-AU" sz="1400" dirty="0" smtClean="0">
                <a:latin typeface="Consolas" pitchFamily="49" charset="0"/>
              </a:rPr>
              <a:t>      rdfs:domain gf:AnyFeature ;</a:t>
            </a:r>
          </a:p>
          <a:p>
            <a:pPr>
              <a:spcBef>
                <a:spcPts val="0"/>
              </a:spcBef>
              <a:buNone/>
            </a:pPr>
            <a:r>
              <a:rPr lang="en-AU" sz="1400" dirty="0" smtClean="0">
                <a:latin typeface="Consolas" pitchFamily="49" charset="0"/>
              </a:rPr>
              <a:t>      rdfs:label "Observed property"@en ;</a:t>
            </a:r>
          </a:p>
          <a:p>
            <a:pPr>
              <a:spcBef>
                <a:spcPts val="0"/>
              </a:spcBef>
              <a:buNone/>
            </a:pPr>
            <a:r>
              <a:rPr lang="en-AU" sz="1400" dirty="0" smtClean="0">
                <a:latin typeface="Consolas" pitchFamily="49" charset="0"/>
              </a:rPr>
              <a:t>      skos:definition """The association Phenomenon shall link the OM_Observation to the GF_PropertyType for which the </a:t>
            </a:r>
            <a:r>
              <a:rPr lang="en-AU" sz="1400" dirty="0" err="1" smtClean="0">
                <a:latin typeface="Consolas" pitchFamily="49" charset="0"/>
              </a:rPr>
              <a:t>OM_Observation:result</a:t>
            </a:r>
            <a:r>
              <a:rPr lang="en-AU" sz="1400" dirty="0" smtClean="0">
                <a:latin typeface="Consolas" pitchFamily="49" charset="0"/>
              </a:rPr>
              <a:t> provides an estimate of its value."""^^xsd:string .</a:t>
            </a:r>
          </a:p>
          <a:p>
            <a:pPr>
              <a:spcBef>
                <a:spcPts val="0"/>
              </a:spcBef>
              <a:buNone/>
            </a:pPr>
            <a:endParaRPr lang="en-AU" sz="1400" dirty="0" smtClean="0"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endParaRPr lang="en-AU" sz="1400" dirty="0">
              <a:latin typeface="Consolas" pitchFamily="49" charset="0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4716016" y="3140968"/>
            <a:ext cx="4248472" cy="1152128"/>
          </a:xfrm>
          <a:prstGeom prst="rect">
            <a:avLst/>
          </a:prstGeom>
          <a:solidFill>
            <a:srgbClr val="CAEE9C">
              <a:alpha val="4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1" name="Rectangle 180"/>
          <p:cNvSpPr/>
          <p:nvPr/>
        </p:nvSpPr>
        <p:spPr>
          <a:xfrm>
            <a:off x="4716016" y="3933056"/>
            <a:ext cx="1512168" cy="504056"/>
          </a:xfrm>
          <a:prstGeom prst="rect">
            <a:avLst/>
          </a:prstGeom>
          <a:solidFill>
            <a:srgbClr val="CAEE9C">
              <a:alpha val="4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0" grpId="0" animBg="1"/>
      <p:bldP spid="182" grpId="0" animBg="1"/>
      <p:bldP spid="1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with SSN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0099CC"/>
                </a:solidFill>
              </a:rPr>
              <a:t>O&amp;M in OWL  |  Simon Cox</a:t>
            </a:r>
            <a:endParaRPr lang="en-AU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003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9512" y="3068960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4716016" y="3356992"/>
            <a:ext cx="2592288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179512" y="1844824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4788024" y="1700808"/>
            <a:ext cx="2592288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4716016" y="1268760"/>
            <a:ext cx="1872208" cy="2160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179512" y="1268760"/>
            <a:ext cx="1872208" cy="2160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Side by side instances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217863" cy="4525963"/>
          </a:xfrm>
        </p:spPr>
        <p:txBody>
          <a:bodyPr/>
          <a:lstStyle/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p1:obsTest1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  rdf:type om:Measurement ;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  om:featureOfInterest    &lt;http://wfs...&amp;featureid=fruit37f&gt; ;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  </a:t>
            </a:r>
            <a:r>
              <a:rPr lang="en-US" sz="1200" dirty="0" err="1" smtClean="0"/>
              <a:t>om:observedProperty</a:t>
            </a:r>
            <a:r>
              <a:rPr lang="en-US" sz="1200" dirty="0" smtClean="0"/>
              <a:t> &lt;http://sweet.jpl.nasa.gov/2.0/phys.owl#Mass&gt; ;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  </a:t>
            </a:r>
            <a:r>
              <a:rPr lang="en-US" sz="1200" dirty="0" err="1" smtClean="0"/>
              <a:t>om:phenomenonTime</a:t>
            </a:r>
            <a:r>
              <a:rPr lang="en-US" sz="1200" dirty="0" smtClean="0"/>
              <a:t> p1:ot1t ;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  </a:t>
            </a:r>
            <a:r>
              <a:rPr lang="en-US" sz="1200" dirty="0" err="1" smtClean="0"/>
              <a:t>om:procedure</a:t>
            </a:r>
            <a:r>
              <a:rPr lang="en-US" sz="1200" dirty="0" smtClean="0"/>
              <a:t> p1:Sscales1 ;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  om:result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  [ rdf:type basic:Measure ;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    </a:t>
            </a:r>
            <a:r>
              <a:rPr lang="en-US" sz="1200" dirty="0" err="1" smtClean="0"/>
              <a:t>basic:uom</a:t>
            </a:r>
            <a:r>
              <a:rPr lang="en-US" sz="1200" dirty="0" smtClean="0"/>
              <a:t> &lt;http://www.opengis.net/def/uom/UCUM/0/kg&gt; ;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    </a:t>
            </a:r>
            <a:r>
              <a:rPr lang="en-US" sz="1200" dirty="0" err="1" smtClean="0"/>
              <a:t>basic:value</a:t>
            </a:r>
            <a:r>
              <a:rPr lang="en-US" sz="1200" dirty="0" smtClean="0"/>
              <a:t> "0.28"^^</a:t>
            </a:r>
            <a:r>
              <a:rPr lang="en-US" sz="1200" dirty="0" err="1" smtClean="0"/>
              <a:t>basic:Number</a:t>
            </a:r>
            <a:r>
              <a:rPr lang="en-US" sz="1200" dirty="0" smtClean="0"/>
              <a:t>  ] ;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  </a:t>
            </a:r>
            <a:r>
              <a:rPr lang="en-US" sz="1200" dirty="0" err="1" smtClean="0"/>
              <a:t>om:resultTime</a:t>
            </a:r>
            <a:r>
              <a:rPr lang="en-US" sz="1200" dirty="0" smtClean="0"/>
              <a:t> p1:ot1t ;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  </a:t>
            </a:r>
            <a:r>
              <a:rPr lang="en-US" sz="1200" dirty="0" err="1" smtClean="0"/>
              <a:t>om:parameter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  [ rdf:type </a:t>
            </a:r>
            <a:r>
              <a:rPr lang="en-US" sz="1200" dirty="0" err="1" smtClean="0"/>
              <a:t>om:NamedValue</a:t>
            </a:r>
            <a:r>
              <a:rPr lang="en-US" sz="1200" dirty="0" smtClean="0"/>
              <a:t> ;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    </a:t>
            </a:r>
            <a:r>
              <a:rPr lang="en-US" sz="1200" dirty="0" err="1" smtClean="0"/>
              <a:t>om:name</a:t>
            </a:r>
            <a:r>
              <a:rPr lang="en-US" sz="1200" dirty="0" smtClean="0"/>
              <a:t> &lt;http://sweet.jpl.nasa.gov/2.0/physThermo.owl#Temperature&gt; ;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    </a:t>
            </a:r>
            <a:r>
              <a:rPr lang="en-US" sz="1200" dirty="0" err="1" smtClean="0"/>
              <a:t>om:value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    [ rdf:type basic:Measure ;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      </a:t>
            </a:r>
            <a:r>
              <a:rPr lang="en-US" sz="1200" dirty="0" err="1" smtClean="0"/>
              <a:t>basic:uom</a:t>
            </a:r>
            <a:r>
              <a:rPr lang="en-US" sz="1200" dirty="0" smtClean="0"/>
              <a:t> &lt;http://www.opengis.net/def/uom/UCUM/0/Cel&gt; ;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      </a:t>
            </a:r>
            <a:r>
              <a:rPr lang="en-US" sz="1200" dirty="0" err="1" smtClean="0"/>
              <a:t>basic:value</a:t>
            </a:r>
            <a:r>
              <a:rPr lang="en-US" sz="1200" dirty="0" smtClean="0"/>
              <a:t> "22.3"^^</a:t>
            </a:r>
            <a:r>
              <a:rPr lang="en-US" sz="1200" dirty="0" err="1" smtClean="0"/>
              <a:t>basic:Number</a:t>
            </a:r>
            <a:r>
              <a:rPr lang="en-US" sz="1200" dirty="0" smtClean="0"/>
              <a:t>   ]  ] .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 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p1:Sscales1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  rdf:type </a:t>
            </a:r>
            <a:r>
              <a:rPr lang="en-US" sz="1200" dirty="0" err="1" smtClean="0"/>
              <a:t>om:Process</a:t>
            </a:r>
            <a:r>
              <a:rPr lang="en-US" sz="1200" dirty="0" smtClean="0"/>
              <a:t> ;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  rdfs:label "Salter scales"^^xsd:string .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 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p1:ot1t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  rdf:type </a:t>
            </a:r>
            <a:r>
              <a:rPr lang="en-US" sz="1200" dirty="0" err="1" smtClean="0"/>
              <a:t>tm:Instant</a:t>
            </a:r>
            <a:r>
              <a:rPr lang="en-US" sz="1200" dirty="0" smtClean="0"/>
              <a:t> ;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  </a:t>
            </a:r>
            <a:r>
              <a:rPr lang="en-US" sz="1200" dirty="0" err="1" smtClean="0"/>
              <a:t>tm:dateTimePosition</a:t>
            </a:r>
            <a:r>
              <a:rPr lang="en-US" sz="1200" dirty="0" smtClean="0"/>
              <a:t> "2005-01-11T16:22:25.00"^^xsd:dateTime .</a:t>
            </a:r>
            <a:endParaRPr lang="en-AU" sz="1200" dirty="0" smtClean="0"/>
          </a:p>
          <a:p>
            <a:pPr>
              <a:spcBef>
                <a:spcPts val="0"/>
              </a:spcBef>
              <a:buNone/>
            </a:pPr>
            <a:endParaRPr lang="en-AU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1124744"/>
            <a:ext cx="4038600" cy="4525963"/>
          </a:xfrm>
        </p:spPr>
        <p:txBody>
          <a:bodyPr/>
          <a:lstStyle/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p1:obsTest1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  rdf:type </a:t>
            </a:r>
            <a:r>
              <a:rPr lang="en-US" sz="1200" dirty="0" err="1" smtClean="0"/>
              <a:t>ssn:Observation</a:t>
            </a:r>
            <a:r>
              <a:rPr lang="en-US" sz="1200" dirty="0" smtClean="0"/>
              <a:t> ;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  </a:t>
            </a:r>
            <a:r>
              <a:rPr lang="en-US" sz="1200" dirty="0" err="1" smtClean="0"/>
              <a:t>ssn:featureOfInterest</a:t>
            </a:r>
            <a:r>
              <a:rPr lang="en-US" sz="1200" dirty="0" smtClean="0"/>
              <a:t>    &lt;http://wfs...&amp;featureid=fruit37f&gt; ;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  </a:t>
            </a:r>
            <a:r>
              <a:rPr lang="en-US" sz="1200" dirty="0" err="1" smtClean="0"/>
              <a:t>ssn:observedProperty</a:t>
            </a:r>
            <a:r>
              <a:rPr lang="en-US" sz="1200" dirty="0" smtClean="0"/>
              <a:t> &lt;</a:t>
            </a:r>
            <a:r>
              <a:rPr lang="en-AU" sz="1200" dirty="0" smtClean="0"/>
              <a:t>http://qudt.org/vocab/quantity#Mass</a:t>
            </a:r>
            <a:r>
              <a:rPr lang="en-US" sz="1200" dirty="0" smtClean="0"/>
              <a:t>&gt; ;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  </a:t>
            </a:r>
            <a:r>
              <a:rPr lang="en-US" sz="1200" dirty="0" err="1" smtClean="0"/>
              <a:t>ssn:observationSamplingTime</a:t>
            </a:r>
            <a:r>
              <a:rPr lang="en-US" sz="1200" dirty="0" smtClean="0"/>
              <a:t>  p1:ot1t ;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  </a:t>
            </a:r>
            <a:r>
              <a:rPr lang="en-US" sz="1200" dirty="0" err="1" smtClean="0"/>
              <a:t>ssn:observedBy</a:t>
            </a:r>
            <a:r>
              <a:rPr lang="en-US" sz="1200" dirty="0" smtClean="0"/>
              <a:t> p1:Sscales1 ;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  </a:t>
            </a:r>
            <a:r>
              <a:rPr lang="en-US" sz="1200" dirty="0" err="1" smtClean="0"/>
              <a:t>ssn:observationResult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  [ rdf:type </a:t>
            </a:r>
            <a:r>
              <a:rPr lang="en-US" sz="1200" dirty="0" err="1" smtClean="0"/>
              <a:t>ssn:SensorOutput</a:t>
            </a:r>
            <a:r>
              <a:rPr lang="en-US" sz="1200" dirty="0" smtClean="0"/>
              <a:t> ;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    </a:t>
            </a:r>
            <a:r>
              <a:rPr lang="en-US" sz="1200" dirty="0" err="1" smtClean="0"/>
              <a:t>ssn:hasValue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    [ rdf:type </a:t>
            </a:r>
            <a:r>
              <a:rPr lang="en-US" sz="1200" dirty="0" err="1" smtClean="0"/>
              <a:t>DUL:Amount</a:t>
            </a:r>
            <a:r>
              <a:rPr lang="en-US" sz="1200" dirty="0" smtClean="0"/>
              <a:t> , </a:t>
            </a:r>
            <a:r>
              <a:rPr lang="en-US" sz="1200" dirty="0" err="1" smtClean="0"/>
              <a:t>ssn:ObservationValue</a:t>
            </a:r>
            <a:r>
              <a:rPr lang="en-US" sz="1200" dirty="0" smtClean="0"/>
              <a:t> ;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      </a:t>
            </a:r>
            <a:r>
              <a:rPr lang="en-US" sz="1200" dirty="0" err="1" smtClean="0"/>
              <a:t>DUL:hasDataValue</a:t>
            </a:r>
            <a:r>
              <a:rPr lang="en-US" sz="1200" dirty="0" smtClean="0"/>
              <a:t> "0.28"^^xsd:float ;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      </a:t>
            </a:r>
            <a:r>
              <a:rPr lang="en-US" sz="1200" dirty="0" err="1" smtClean="0"/>
              <a:t>DUL:isClassifiedBy</a:t>
            </a:r>
            <a:r>
              <a:rPr lang="en-US" sz="1200" dirty="0" smtClean="0"/>
              <a:t> &lt;http://qudt.org/vocab/unit#Kilogram&gt; ] ;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    </a:t>
            </a:r>
            <a:r>
              <a:rPr lang="en-US" sz="1200" dirty="0" err="1" smtClean="0"/>
              <a:t>ssn:isProducedBy</a:t>
            </a:r>
            <a:r>
              <a:rPr lang="en-US" sz="1200" dirty="0" smtClean="0"/>
              <a:t> p1:Sscales1 ] ;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  </a:t>
            </a:r>
            <a:r>
              <a:rPr lang="en-US" sz="1200" dirty="0" err="1" smtClean="0"/>
              <a:t>ssn:observationResultTime</a:t>
            </a:r>
            <a:r>
              <a:rPr lang="en-US" sz="1200" dirty="0" smtClean="0"/>
              <a:t> p1:ot1t ;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AU" sz="1200" dirty="0" smtClean="0"/>
              <a:t>  </a:t>
            </a:r>
            <a:r>
              <a:rPr lang="en-AU" sz="1200" dirty="0" err="1" smtClean="0"/>
              <a:t>DUL:hasSetting</a:t>
            </a:r>
            <a:r>
              <a:rPr lang="en-AU" sz="1200" dirty="0" smtClean="0"/>
              <a:t> p1:tempObsTest1 .</a:t>
            </a:r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 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AU" sz="1200" dirty="0" smtClean="0"/>
              <a:t>p1:tempObsTest1</a:t>
            </a:r>
          </a:p>
          <a:p>
            <a:pPr hangingPunct="0">
              <a:spcBef>
                <a:spcPts val="0"/>
              </a:spcBef>
              <a:buNone/>
            </a:pPr>
            <a:r>
              <a:rPr lang="en-AU" sz="1200" dirty="0" smtClean="0"/>
              <a:t>  a   </a:t>
            </a:r>
            <a:r>
              <a:rPr lang="en-AU" sz="1200" dirty="0" err="1" smtClean="0"/>
              <a:t>ssn:Observation</a:t>
            </a:r>
            <a:r>
              <a:rPr lang="en-AU" sz="1200" dirty="0" smtClean="0"/>
              <a:t> ;</a:t>
            </a:r>
          </a:p>
          <a:p>
            <a:pPr hangingPunct="0">
              <a:spcBef>
                <a:spcPts val="0"/>
              </a:spcBef>
              <a:buNone/>
            </a:pPr>
            <a:r>
              <a:rPr lang="en-AU" sz="1200" dirty="0" smtClean="0"/>
              <a:t>  </a:t>
            </a:r>
            <a:r>
              <a:rPr lang="en-AU" sz="1200" dirty="0" err="1" smtClean="0"/>
              <a:t>rdfs:comment</a:t>
            </a:r>
            <a:r>
              <a:rPr lang="en-AU" sz="1200" dirty="0" smtClean="0"/>
              <a:t> "Observation of temperature context for measurement of fruit mass"^^xsd:string ;</a:t>
            </a:r>
          </a:p>
          <a:p>
            <a:pPr hangingPunct="0">
              <a:spcBef>
                <a:spcPts val="0"/>
              </a:spcBef>
              <a:buNone/>
            </a:pPr>
            <a:r>
              <a:rPr lang="en-AU" sz="1200" dirty="0" smtClean="0"/>
              <a:t>  ...</a:t>
            </a:r>
          </a:p>
          <a:p>
            <a:pPr hangingPunct="0">
              <a:spcBef>
                <a:spcPts val="0"/>
              </a:spcBef>
              <a:buNone/>
            </a:pPr>
            <a:r>
              <a:rPr lang="en-AU" sz="1200" dirty="0" smtClean="0"/>
              <a:t>  </a:t>
            </a:r>
            <a:r>
              <a:rPr lang="en-AU" sz="1200" dirty="0" err="1" smtClean="0"/>
              <a:t>DUL:isSettingFor</a:t>
            </a:r>
            <a:r>
              <a:rPr lang="en-AU" sz="1200" dirty="0" smtClean="0"/>
              <a:t> p1:obsTest1 .</a:t>
            </a:r>
          </a:p>
          <a:p>
            <a:pPr hangingPunct="0">
              <a:spcBef>
                <a:spcPts val="0"/>
              </a:spcBef>
              <a:buNone/>
            </a:pPr>
            <a:endParaRPr lang="en-US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p1:Sscales1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  rdf:type </a:t>
            </a:r>
            <a:r>
              <a:rPr lang="en-US" sz="1200" dirty="0" err="1" smtClean="0"/>
              <a:t>ssn:SensingDevice</a:t>
            </a:r>
            <a:r>
              <a:rPr lang="en-US" sz="1200" dirty="0" smtClean="0"/>
              <a:t> ;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  rdfs:label "Salter scales"^^xsd:string .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 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p1:ot1t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  rdf:type </a:t>
            </a:r>
            <a:r>
              <a:rPr lang="en-US" sz="1200" dirty="0" err="1" smtClean="0"/>
              <a:t>DUL:Amount</a:t>
            </a:r>
            <a:r>
              <a:rPr lang="en-US" sz="1200" dirty="0" smtClean="0"/>
              <a:t> ;</a:t>
            </a:r>
            <a:endParaRPr lang="en-AU" sz="1200" dirty="0" smtClean="0"/>
          </a:p>
          <a:p>
            <a:pPr hangingPunct="0">
              <a:spcBef>
                <a:spcPts val="0"/>
              </a:spcBef>
              <a:buNone/>
            </a:pPr>
            <a:r>
              <a:rPr lang="en-US" sz="1200" dirty="0" smtClean="0"/>
              <a:t>  </a:t>
            </a:r>
            <a:r>
              <a:rPr lang="en-US" sz="1200" dirty="0" err="1" smtClean="0"/>
              <a:t>DUL:hasDataValue</a:t>
            </a:r>
            <a:r>
              <a:rPr lang="en-US" sz="1200" dirty="0" smtClean="0"/>
              <a:t> "2005-01-11T16:22:25.00"^^xsd:dateTime .</a:t>
            </a:r>
            <a:endParaRPr lang="en-AU" sz="12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DC2610-573F-409D-8EEB-77423E5DF58A}" type="slidenum">
              <a:rPr lang="en-AU" smtClean="0"/>
              <a:pPr>
                <a:defRPr/>
              </a:pPr>
              <a:t>16</a:t>
            </a:fld>
            <a:r>
              <a:rPr lang="en-AU" smtClean="0"/>
              <a:t>  |</a:t>
            </a:r>
            <a:endParaRPr lang="en-A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" grpId="0" animBg="1"/>
      <p:bldP spid="10" grpId="0" animBg="1"/>
      <p:bldP spid="8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0"/>
          <p:cNvGrpSpPr>
            <a:grpSpLocks/>
          </p:cNvGrpSpPr>
          <p:nvPr/>
        </p:nvGrpSpPr>
        <p:grpSpPr bwMode="auto">
          <a:xfrm>
            <a:off x="1239716" y="2473747"/>
            <a:ext cx="2933700" cy="2038350"/>
            <a:chOff x="846" y="1924"/>
            <a:chExt cx="2002" cy="1284"/>
          </a:xfrm>
        </p:grpSpPr>
        <p:sp>
          <p:nvSpPr>
            <p:cNvPr id="867558" name="Rectangle 230"/>
            <p:cNvSpPr>
              <a:spLocks noChangeArrowheads="1"/>
            </p:cNvSpPr>
            <p:nvPr/>
          </p:nvSpPr>
          <p:spPr bwMode="auto">
            <a:xfrm>
              <a:off x="864" y="2950"/>
              <a:ext cx="750" cy="258"/>
            </a:xfrm>
            <a:prstGeom prst="rect">
              <a:avLst/>
            </a:prstGeom>
            <a:solidFill>
              <a:srgbClr val="C0BF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59" name="Rectangle 231"/>
            <p:cNvSpPr>
              <a:spLocks noChangeArrowheads="1"/>
            </p:cNvSpPr>
            <p:nvPr/>
          </p:nvSpPr>
          <p:spPr bwMode="auto">
            <a:xfrm>
              <a:off x="864" y="2950"/>
              <a:ext cx="750" cy="258"/>
            </a:xfrm>
            <a:prstGeom prst="rect">
              <a:avLst/>
            </a:prstGeom>
            <a:noFill/>
            <a:ln w="9525" cap="sq">
              <a:solidFill>
                <a:srgbClr val="C0BF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60" name="Rectangle 232"/>
            <p:cNvSpPr>
              <a:spLocks noChangeArrowheads="1"/>
            </p:cNvSpPr>
            <p:nvPr/>
          </p:nvSpPr>
          <p:spPr bwMode="auto">
            <a:xfrm>
              <a:off x="846" y="2932"/>
              <a:ext cx="12" cy="258"/>
            </a:xfrm>
            <a:prstGeom prst="rect">
              <a:avLst/>
            </a:prstGeom>
            <a:solidFill>
              <a:srgbClr val="B5E8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61" name="Rectangle 233"/>
            <p:cNvSpPr>
              <a:spLocks noChangeArrowheads="1"/>
            </p:cNvSpPr>
            <p:nvPr/>
          </p:nvSpPr>
          <p:spPr bwMode="auto">
            <a:xfrm>
              <a:off x="858" y="2932"/>
              <a:ext cx="12" cy="258"/>
            </a:xfrm>
            <a:prstGeom prst="rect">
              <a:avLst/>
            </a:prstGeom>
            <a:solidFill>
              <a:srgbClr val="B6E9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62" name="Rectangle 234"/>
            <p:cNvSpPr>
              <a:spLocks noChangeArrowheads="1"/>
            </p:cNvSpPr>
            <p:nvPr/>
          </p:nvSpPr>
          <p:spPr bwMode="auto">
            <a:xfrm>
              <a:off x="870" y="2932"/>
              <a:ext cx="18" cy="258"/>
            </a:xfrm>
            <a:prstGeom prst="rect">
              <a:avLst/>
            </a:prstGeom>
            <a:solidFill>
              <a:srgbClr val="B7EA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63" name="Rectangle 235"/>
            <p:cNvSpPr>
              <a:spLocks noChangeArrowheads="1"/>
            </p:cNvSpPr>
            <p:nvPr/>
          </p:nvSpPr>
          <p:spPr bwMode="auto">
            <a:xfrm>
              <a:off x="888" y="2932"/>
              <a:ext cx="18" cy="258"/>
            </a:xfrm>
            <a:prstGeom prst="rect">
              <a:avLst/>
            </a:prstGeom>
            <a:solidFill>
              <a:srgbClr val="B8EB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64" name="Rectangle 236"/>
            <p:cNvSpPr>
              <a:spLocks noChangeArrowheads="1"/>
            </p:cNvSpPr>
            <p:nvPr/>
          </p:nvSpPr>
          <p:spPr bwMode="auto">
            <a:xfrm>
              <a:off x="906" y="2932"/>
              <a:ext cx="12" cy="258"/>
            </a:xfrm>
            <a:prstGeom prst="rect">
              <a:avLst/>
            </a:prstGeom>
            <a:solidFill>
              <a:srgbClr val="B9EC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65" name="Rectangle 237"/>
            <p:cNvSpPr>
              <a:spLocks noChangeArrowheads="1"/>
            </p:cNvSpPr>
            <p:nvPr/>
          </p:nvSpPr>
          <p:spPr bwMode="auto">
            <a:xfrm>
              <a:off x="918" y="2932"/>
              <a:ext cx="18" cy="258"/>
            </a:xfrm>
            <a:prstGeom prst="rect">
              <a:avLst/>
            </a:prstGeom>
            <a:solidFill>
              <a:srgbClr val="BAED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66" name="Rectangle 238"/>
            <p:cNvSpPr>
              <a:spLocks noChangeArrowheads="1"/>
            </p:cNvSpPr>
            <p:nvPr/>
          </p:nvSpPr>
          <p:spPr bwMode="auto">
            <a:xfrm>
              <a:off x="936" y="2932"/>
              <a:ext cx="12" cy="258"/>
            </a:xfrm>
            <a:prstGeom prst="rect">
              <a:avLst/>
            </a:prstGeom>
            <a:solidFill>
              <a:srgbClr val="BBEE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67" name="Rectangle 239"/>
            <p:cNvSpPr>
              <a:spLocks noChangeArrowheads="1"/>
            </p:cNvSpPr>
            <p:nvPr/>
          </p:nvSpPr>
          <p:spPr bwMode="auto">
            <a:xfrm>
              <a:off x="948" y="2932"/>
              <a:ext cx="18" cy="258"/>
            </a:xfrm>
            <a:prstGeom prst="rect">
              <a:avLst/>
            </a:prstGeom>
            <a:solidFill>
              <a:srgbClr val="BCEF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68" name="Rectangle 240"/>
            <p:cNvSpPr>
              <a:spLocks noChangeArrowheads="1"/>
            </p:cNvSpPr>
            <p:nvPr/>
          </p:nvSpPr>
          <p:spPr bwMode="auto">
            <a:xfrm>
              <a:off x="966" y="2932"/>
              <a:ext cx="18" cy="258"/>
            </a:xfrm>
            <a:prstGeom prst="rect">
              <a:avLst/>
            </a:prstGeom>
            <a:solidFill>
              <a:srgbClr val="BDF0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69" name="Rectangle 241"/>
            <p:cNvSpPr>
              <a:spLocks noChangeArrowheads="1"/>
            </p:cNvSpPr>
            <p:nvPr/>
          </p:nvSpPr>
          <p:spPr bwMode="auto">
            <a:xfrm>
              <a:off x="984" y="2932"/>
              <a:ext cx="12" cy="258"/>
            </a:xfrm>
            <a:prstGeom prst="rect">
              <a:avLst/>
            </a:prstGeom>
            <a:solidFill>
              <a:srgbClr val="BEF1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70" name="Rectangle 242"/>
            <p:cNvSpPr>
              <a:spLocks noChangeArrowheads="1"/>
            </p:cNvSpPr>
            <p:nvPr/>
          </p:nvSpPr>
          <p:spPr bwMode="auto">
            <a:xfrm>
              <a:off x="996" y="2932"/>
              <a:ext cx="18" cy="258"/>
            </a:xfrm>
            <a:prstGeom prst="rect">
              <a:avLst/>
            </a:prstGeom>
            <a:solidFill>
              <a:srgbClr val="BFF2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71" name="Rectangle 243"/>
            <p:cNvSpPr>
              <a:spLocks noChangeArrowheads="1"/>
            </p:cNvSpPr>
            <p:nvPr/>
          </p:nvSpPr>
          <p:spPr bwMode="auto">
            <a:xfrm>
              <a:off x="1014" y="2932"/>
              <a:ext cx="12" cy="258"/>
            </a:xfrm>
            <a:prstGeom prst="rect">
              <a:avLst/>
            </a:prstGeom>
            <a:solidFill>
              <a:srgbClr val="C0F3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72" name="Rectangle 244"/>
            <p:cNvSpPr>
              <a:spLocks noChangeArrowheads="1"/>
            </p:cNvSpPr>
            <p:nvPr/>
          </p:nvSpPr>
          <p:spPr bwMode="auto">
            <a:xfrm>
              <a:off x="1026" y="2932"/>
              <a:ext cx="24" cy="258"/>
            </a:xfrm>
            <a:prstGeom prst="rect">
              <a:avLst/>
            </a:prstGeom>
            <a:solidFill>
              <a:srgbClr val="C1F4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73" name="Rectangle 245"/>
            <p:cNvSpPr>
              <a:spLocks noChangeArrowheads="1"/>
            </p:cNvSpPr>
            <p:nvPr/>
          </p:nvSpPr>
          <p:spPr bwMode="auto">
            <a:xfrm>
              <a:off x="1050" y="2932"/>
              <a:ext cx="24" cy="258"/>
            </a:xfrm>
            <a:prstGeom prst="rect">
              <a:avLst/>
            </a:prstGeom>
            <a:solidFill>
              <a:srgbClr val="C2F5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74" name="Rectangle 246"/>
            <p:cNvSpPr>
              <a:spLocks noChangeArrowheads="1"/>
            </p:cNvSpPr>
            <p:nvPr/>
          </p:nvSpPr>
          <p:spPr bwMode="auto">
            <a:xfrm>
              <a:off x="1074" y="2932"/>
              <a:ext cx="18" cy="258"/>
            </a:xfrm>
            <a:prstGeom prst="rect">
              <a:avLst/>
            </a:prstGeom>
            <a:solidFill>
              <a:srgbClr val="C3F6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75" name="Rectangle 247"/>
            <p:cNvSpPr>
              <a:spLocks noChangeArrowheads="1"/>
            </p:cNvSpPr>
            <p:nvPr/>
          </p:nvSpPr>
          <p:spPr bwMode="auto">
            <a:xfrm>
              <a:off x="1092" y="2932"/>
              <a:ext cx="12" cy="258"/>
            </a:xfrm>
            <a:prstGeom prst="rect">
              <a:avLst/>
            </a:prstGeom>
            <a:solidFill>
              <a:srgbClr val="C4F7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76" name="Rectangle 248"/>
            <p:cNvSpPr>
              <a:spLocks noChangeArrowheads="1"/>
            </p:cNvSpPr>
            <p:nvPr/>
          </p:nvSpPr>
          <p:spPr bwMode="auto">
            <a:xfrm>
              <a:off x="1104" y="2932"/>
              <a:ext cx="18" cy="258"/>
            </a:xfrm>
            <a:prstGeom prst="rect">
              <a:avLst/>
            </a:prstGeom>
            <a:solidFill>
              <a:srgbClr val="C5F8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77" name="Rectangle 249"/>
            <p:cNvSpPr>
              <a:spLocks noChangeArrowheads="1"/>
            </p:cNvSpPr>
            <p:nvPr/>
          </p:nvSpPr>
          <p:spPr bwMode="auto">
            <a:xfrm>
              <a:off x="1122" y="2932"/>
              <a:ext cx="18" cy="258"/>
            </a:xfrm>
            <a:prstGeom prst="rect">
              <a:avLst/>
            </a:prstGeom>
            <a:solidFill>
              <a:srgbClr val="C6F9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78" name="Rectangle 250"/>
            <p:cNvSpPr>
              <a:spLocks noChangeArrowheads="1"/>
            </p:cNvSpPr>
            <p:nvPr/>
          </p:nvSpPr>
          <p:spPr bwMode="auto">
            <a:xfrm>
              <a:off x="1140" y="2932"/>
              <a:ext cx="12" cy="258"/>
            </a:xfrm>
            <a:prstGeom prst="rect">
              <a:avLst/>
            </a:prstGeom>
            <a:solidFill>
              <a:srgbClr val="C7FA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79" name="Rectangle 251"/>
            <p:cNvSpPr>
              <a:spLocks noChangeArrowheads="1"/>
            </p:cNvSpPr>
            <p:nvPr/>
          </p:nvSpPr>
          <p:spPr bwMode="auto">
            <a:xfrm>
              <a:off x="1152" y="2932"/>
              <a:ext cx="18" cy="258"/>
            </a:xfrm>
            <a:prstGeom prst="rect">
              <a:avLst/>
            </a:prstGeom>
            <a:solidFill>
              <a:srgbClr val="C8FB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80" name="Rectangle 252"/>
            <p:cNvSpPr>
              <a:spLocks noChangeArrowheads="1"/>
            </p:cNvSpPr>
            <p:nvPr/>
          </p:nvSpPr>
          <p:spPr bwMode="auto">
            <a:xfrm>
              <a:off x="1170" y="2932"/>
              <a:ext cx="12" cy="258"/>
            </a:xfrm>
            <a:prstGeom prst="rect">
              <a:avLst/>
            </a:prstGeom>
            <a:solidFill>
              <a:srgbClr val="C9FC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81" name="Rectangle 253"/>
            <p:cNvSpPr>
              <a:spLocks noChangeArrowheads="1"/>
            </p:cNvSpPr>
            <p:nvPr/>
          </p:nvSpPr>
          <p:spPr bwMode="auto">
            <a:xfrm>
              <a:off x="1182" y="2932"/>
              <a:ext cx="18" cy="258"/>
            </a:xfrm>
            <a:prstGeom prst="rect">
              <a:avLst/>
            </a:prstGeom>
            <a:solidFill>
              <a:srgbClr val="CAFD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82" name="Rectangle 254"/>
            <p:cNvSpPr>
              <a:spLocks noChangeArrowheads="1"/>
            </p:cNvSpPr>
            <p:nvPr/>
          </p:nvSpPr>
          <p:spPr bwMode="auto">
            <a:xfrm>
              <a:off x="1200" y="2932"/>
              <a:ext cx="18" cy="258"/>
            </a:xfrm>
            <a:prstGeom prst="rect">
              <a:avLst/>
            </a:prstGeom>
            <a:solidFill>
              <a:srgbClr val="CBFE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83" name="Rectangle 255"/>
            <p:cNvSpPr>
              <a:spLocks noChangeArrowheads="1"/>
            </p:cNvSpPr>
            <p:nvPr/>
          </p:nvSpPr>
          <p:spPr bwMode="auto">
            <a:xfrm>
              <a:off x="1218" y="2932"/>
              <a:ext cx="378" cy="258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84" name="Rectangle 256"/>
            <p:cNvSpPr>
              <a:spLocks noChangeArrowheads="1"/>
            </p:cNvSpPr>
            <p:nvPr/>
          </p:nvSpPr>
          <p:spPr bwMode="auto">
            <a:xfrm>
              <a:off x="846" y="2932"/>
              <a:ext cx="750" cy="258"/>
            </a:xfrm>
            <a:prstGeom prst="rect">
              <a:avLst/>
            </a:prstGeom>
            <a:noFill/>
            <a:ln w="952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85" name="Rectangle 257"/>
            <p:cNvSpPr>
              <a:spLocks noChangeArrowheads="1"/>
            </p:cNvSpPr>
            <p:nvPr/>
          </p:nvSpPr>
          <p:spPr bwMode="auto">
            <a:xfrm>
              <a:off x="960" y="2986"/>
              <a:ext cx="57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GB" sz="1000" b="1" i="0">
                  <a:solidFill>
                    <a:srgbClr val="000000"/>
                  </a:solidFill>
                  <a:latin typeface="Arial" charset="0"/>
                </a:rPr>
                <a:t>SF_Specimen</a:t>
              </a:r>
              <a:endParaRPr lang="en-GB"/>
            </a:p>
          </p:txBody>
        </p:sp>
        <p:sp>
          <p:nvSpPr>
            <p:cNvPr id="867586" name="Line 258"/>
            <p:cNvSpPr>
              <a:spLocks noChangeShapeType="1"/>
            </p:cNvSpPr>
            <p:nvPr/>
          </p:nvSpPr>
          <p:spPr bwMode="auto">
            <a:xfrm>
              <a:off x="846" y="3112"/>
              <a:ext cx="750" cy="1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grpSp>
          <p:nvGrpSpPr>
            <p:cNvPr id="3" name="Group 659"/>
            <p:cNvGrpSpPr>
              <a:grpSpLocks/>
            </p:cNvGrpSpPr>
            <p:nvPr/>
          </p:nvGrpSpPr>
          <p:grpSpPr bwMode="auto">
            <a:xfrm>
              <a:off x="1228" y="1924"/>
              <a:ext cx="1620" cy="1008"/>
              <a:chOff x="1224" y="1924"/>
              <a:chExt cx="1620" cy="1008"/>
            </a:xfrm>
          </p:grpSpPr>
          <p:sp>
            <p:nvSpPr>
              <p:cNvPr id="867959" name="Line 631"/>
              <p:cNvSpPr>
                <a:spLocks noChangeShapeType="1"/>
              </p:cNvSpPr>
              <p:nvPr/>
            </p:nvSpPr>
            <p:spPr bwMode="auto">
              <a:xfrm flipV="1">
                <a:off x="1224" y="2224"/>
                <a:ext cx="1" cy="708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960" name="Line 632"/>
              <p:cNvSpPr>
                <a:spLocks noChangeShapeType="1"/>
              </p:cNvSpPr>
              <p:nvPr/>
            </p:nvSpPr>
            <p:spPr bwMode="auto">
              <a:xfrm>
                <a:off x="1224" y="2224"/>
                <a:ext cx="1584" cy="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961" name="Line 633"/>
              <p:cNvSpPr>
                <a:spLocks noChangeShapeType="1"/>
              </p:cNvSpPr>
              <p:nvPr/>
            </p:nvSpPr>
            <p:spPr bwMode="auto">
              <a:xfrm flipV="1">
                <a:off x="2808" y="1924"/>
                <a:ext cx="1" cy="30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963" name="Freeform 635"/>
              <p:cNvSpPr>
                <a:spLocks/>
              </p:cNvSpPr>
              <p:nvPr/>
            </p:nvSpPr>
            <p:spPr bwMode="auto">
              <a:xfrm>
                <a:off x="2772" y="1924"/>
                <a:ext cx="72" cy="96"/>
              </a:xfrm>
              <a:custGeom>
                <a:avLst/>
                <a:gdLst/>
                <a:ahLst/>
                <a:cxnLst>
                  <a:cxn ang="0">
                    <a:pos x="72" y="96"/>
                  </a:cxn>
                  <a:cxn ang="0">
                    <a:pos x="0" y="96"/>
                  </a:cxn>
                  <a:cxn ang="0">
                    <a:pos x="36" y="0"/>
                  </a:cxn>
                  <a:cxn ang="0">
                    <a:pos x="72" y="96"/>
                  </a:cxn>
                </a:cxnLst>
                <a:rect l="0" t="0" r="r" b="b"/>
                <a:pathLst>
                  <a:path w="72" h="96">
                    <a:moveTo>
                      <a:pt x="72" y="96"/>
                    </a:moveTo>
                    <a:lnTo>
                      <a:pt x="0" y="96"/>
                    </a:lnTo>
                    <a:lnTo>
                      <a:pt x="36" y="0"/>
                    </a:lnTo>
                    <a:lnTo>
                      <a:pt x="72" y="96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</p:grpSp>
      <p:sp>
        <p:nvSpPr>
          <p:cNvPr id="86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b="1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ISO 19156 </a:t>
            </a:r>
            <a:r>
              <a:rPr lang="en-AU" dirty="0" smtClean="0"/>
              <a:t>Sampling </a:t>
            </a:r>
            <a:r>
              <a:rPr lang="en-AU" dirty="0"/>
              <a:t>features</a:t>
            </a:r>
          </a:p>
        </p:txBody>
      </p:sp>
      <p:sp>
        <p:nvSpPr>
          <p:cNvPr id="867479" name="Rectangle 151"/>
          <p:cNvSpPr>
            <a:spLocks noChangeArrowheads="1"/>
          </p:cNvSpPr>
          <p:nvPr/>
        </p:nvSpPr>
        <p:spPr bwMode="auto">
          <a:xfrm>
            <a:off x="6093070" y="2121323"/>
            <a:ext cx="975946" cy="409575"/>
          </a:xfrm>
          <a:prstGeom prst="rect">
            <a:avLst/>
          </a:prstGeom>
          <a:solidFill>
            <a:srgbClr val="C0BF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480" name="Rectangle 152"/>
          <p:cNvSpPr>
            <a:spLocks noChangeArrowheads="1"/>
          </p:cNvSpPr>
          <p:nvPr/>
        </p:nvSpPr>
        <p:spPr bwMode="auto">
          <a:xfrm>
            <a:off x="6093070" y="2121323"/>
            <a:ext cx="975946" cy="409575"/>
          </a:xfrm>
          <a:prstGeom prst="rect">
            <a:avLst/>
          </a:prstGeom>
          <a:noFill/>
          <a:ln w="9525" cap="sq">
            <a:solidFill>
              <a:srgbClr val="C0BFC0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481" name="Rectangle 153"/>
          <p:cNvSpPr>
            <a:spLocks noChangeArrowheads="1"/>
          </p:cNvSpPr>
          <p:nvPr/>
        </p:nvSpPr>
        <p:spPr bwMode="auto">
          <a:xfrm>
            <a:off x="6066692" y="2092748"/>
            <a:ext cx="17585" cy="409575"/>
          </a:xfrm>
          <a:prstGeom prst="rect">
            <a:avLst/>
          </a:prstGeom>
          <a:solidFill>
            <a:srgbClr val="BEE8E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482" name="Rectangle 154"/>
          <p:cNvSpPr>
            <a:spLocks noChangeArrowheads="1"/>
          </p:cNvSpPr>
          <p:nvPr/>
        </p:nvSpPr>
        <p:spPr bwMode="auto">
          <a:xfrm>
            <a:off x="6084277" y="2092748"/>
            <a:ext cx="17585" cy="409575"/>
          </a:xfrm>
          <a:prstGeom prst="rect">
            <a:avLst/>
          </a:prstGeom>
          <a:solidFill>
            <a:srgbClr val="BFE9E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483" name="Rectangle 155"/>
          <p:cNvSpPr>
            <a:spLocks noChangeArrowheads="1"/>
          </p:cNvSpPr>
          <p:nvPr/>
        </p:nvSpPr>
        <p:spPr bwMode="auto">
          <a:xfrm>
            <a:off x="6101861" y="2092748"/>
            <a:ext cx="17585" cy="409575"/>
          </a:xfrm>
          <a:prstGeom prst="rect">
            <a:avLst/>
          </a:prstGeom>
          <a:solidFill>
            <a:srgbClr val="C0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484" name="Rectangle 156"/>
          <p:cNvSpPr>
            <a:spLocks noChangeArrowheads="1"/>
          </p:cNvSpPr>
          <p:nvPr/>
        </p:nvSpPr>
        <p:spPr bwMode="auto">
          <a:xfrm>
            <a:off x="6119447" y="2092748"/>
            <a:ext cx="26377" cy="409575"/>
          </a:xfrm>
          <a:prstGeom prst="rect">
            <a:avLst/>
          </a:prstGeom>
          <a:solidFill>
            <a:srgbClr val="C1EBE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485" name="Rectangle 157"/>
          <p:cNvSpPr>
            <a:spLocks noChangeArrowheads="1"/>
          </p:cNvSpPr>
          <p:nvPr/>
        </p:nvSpPr>
        <p:spPr bwMode="auto">
          <a:xfrm>
            <a:off x="6145823" y="2092748"/>
            <a:ext cx="17585" cy="409575"/>
          </a:xfrm>
          <a:prstGeom prst="rect">
            <a:avLst/>
          </a:prstGeom>
          <a:solidFill>
            <a:srgbClr val="C2ECE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486" name="Rectangle 158"/>
          <p:cNvSpPr>
            <a:spLocks noChangeArrowheads="1"/>
          </p:cNvSpPr>
          <p:nvPr/>
        </p:nvSpPr>
        <p:spPr bwMode="auto">
          <a:xfrm>
            <a:off x="6163408" y="2092748"/>
            <a:ext cx="17585" cy="409575"/>
          </a:xfrm>
          <a:prstGeom prst="rect">
            <a:avLst/>
          </a:prstGeom>
          <a:solidFill>
            <a:srgbClr val="C3EDE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487" name="Rectangle 159"/>
          <p:cNvSpPr>
            <a:spLocks noChangeArrowheads="1"/>
          </p:cNvSpPr>
          <p:nvPr/>
        </p:nvSpPr>
        <p:spPr bwMode="auto">
          <a:xfrm>
            <a:off x="6180993" y="2092748"/>
            <a:ext cx="26377" cy="409575"/>
          </a:xfrm>
          <a:prstGeom prst="rect">
            <a:avLst/>
          </a:prstGeom>
          <a:solidFill>
            <a:srgbClr val="C4EEE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488" name="Rectangle 160"/>
          <p:cNvSpPr>
            <a:spLocks noChangeArrowheads="1"/>
          </p:cNvSpPr>
          <p:nvPr/>
        </p:nvSpPr>
        <p:spPr bwMode="auto">
          <a:xfrm>
            <a:off x="6207369" y="2092748"/>
            <a:ext cx="17585" cy="409575"/>
          </a:xfrm>
          <a:prstGeom prst="rect">
            <a:avLst/>
          </a:prstGeom>
          <a:solidFill>
            <a:srgbClr val="C5EFE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489" name="Rectangle 161"/>
          <p:cNvSpPr>
            <a:spLocks noChangeArrowheads="1"/>
          </p:cNvSpPr>
          <p:nvPr/>
        </p:nvSpPr>
        <p:spPr bwMode="auto">
          <a:xfrm>
            <a:off x="6224954" y="2092748"/>
            <a:ext cx="17585" cy="409575"/>
          </a:xfrm>
          <a:prstGeom prst="rect">
            <a:avLst/>
          </a:prstGeom>
          <a:solidFill>
            <a:srgbClr val="C6F0F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490" name="Rectangle 162"/>
          <p:cNvSpPr>
            <a:spLocks noChangeArrowheads="1"/>
          </p:cNvSpPr>
          <p:nvPr/>
        </p:nvSpPr>
        <p:spPr bwMode="auto">
          <a:xfrm>
            <a:off x="6242538" y="2092748"/>
            <a:ext cx="17585" cy="409575"/>
          </a:xfrm>
          <a:prstGeom prst="rect">
            <a:avLst/>
          </a:prstGeom>
          <a:solidFill>
            <a:srgbClr val="C7F1F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491" name="Rectangle 163"/>
          <p:cNvSpPr>
            <a:spLocks noChangeArrowheads="1"/>
          </p:cNvSpPr>
          <p:nvPr/>
        </p:nvSpPr>
        <p:spPr bwMode="auto">
          <a:xfrm>
            <a:off x="6260124" y="2092748"/>
            <a:ext cx="26377" cy="409575"/>
          </a:xfrm>
          <a:prstGeom prst="rect">
            <a:avLst/>
          </a:prstGeom>
          <a:solidFill>
            <a:srgbClr val="C8F2F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492" name="Rectangle 164"/>
          <p:cNvSpPr>
            <a:spLocks noChangeArrowheads="1"/>
          </p:cNvSpPr>
          <p:nvPr/>
        </p:nvSpPr>
        <p:spPr bwMode="auto">
          <a:xfrm>
            <a:off x="6286500" y="2092748"/>
            <a:ext cx="17585" cy="409575"/>
          </a:xfrm>
          <a:prstGeom prst="rect">
            <a:avLst/>
          </a:prstGeom>
          <a:solidFill>
            <a:srgbClr val="C9F3F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493" name="Rectangle 165"/>
          <p:cNvSpPr>
            <a:spLocks noChangeArrowheads="1"/>
          </p:cNvSpPr>
          <p:nvPr/>
        </p:nvSpPr>
        <p:spPr bwMode="auto">
          <a:xfrm>
            <a:off x="6304085" y="2092748"/>
            <a:ext cx="26377" cy="409575"/>
          </a:xfrm>
          <a:prstGeom prst="rect">
            <a:avLst/>
          </a:prstGeom>
          <a:solidFill>
            <a:srgbClr val="CAF4F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494" name="Rectangle 166"/>
          <p:cNvSpPr>
            <a:spLocks noChangeArrowheads="1"/>
          </p:cNvSpPr>
          <p:nvPr/>
        </p:nvSpPr>
        <p:spPr bwMode="auto">
          <a:xfrm>
            <a:off x="6330462" y="2092748"/>
            <a:ext cx="26377" cy="409575"/>
          </a:xfrm>
          <a:prstGeom prst="rect">
            <a:avLst/>
          </a:prstGeom>
          <a:solidFill>
            <a:srgbClr val="CBF5F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495" name="Rectangle 167"/>
          <p:cNvSpPr>
            <a:spLocks noChangeArrowheads="1"/>
          </p:cNvSpPr>
          <p:nvPr/>
        </p:nvSpPr>
        <p:spPr bwMode="auto">
          <a:xfrm>
            <a:off x="6356839" y="2092748"/>
            <a:ext cx="26377" cy="409575"/>
          </a:xfrm>
          <a:prstGeom prst="rect">
            <a:avLst/>
          </a:prstGeom>
          <a:solidFill>
            <a:srgbClr val="CCF6F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496" name="Rectangle 168"/>
          <p:cNvSpPr>
            <a:spLocks noChangeArrowheads="1"/>
          </p:cNvSpPr>
          <p:nvPr/>
        </p:nvSpPr>
        <p:spPr bwMode="auto">
          <a:xfrm>
            <a:off x="6383216" y="2092748"/>
            <a:ext cx="26377" cy="409575"/>
          </a:xfrm>
          <a:prstGeom prst="rect">
            <a:avLst/>
          </a:prstGeom>
          <a:solidFill>
            <a:srgbClr val="CDF7F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497" name="Rectangle 169"/>
          <p:cNvSpPr>
            <a:spLocks noChangeArrowheads="1"/>
          </p:cNvSpPr>
          <p:nvPr/>
        </p:nvSpPr>
        <p:spPr bwMode="auto">
          <a:xfrm>
            <a:off x="6409592" y="2092748"/>
            <a:ext cx="17585" cy="409575"/>
          </a:xfrm>
          <a:prstGeom prst="rect">
            <a:avLst/>
          </a:prstGeom>
          <a:solidFill>
            <a:srgbClr val="CEF8F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498" name="Rectangle 170"/>
          <p:cNvSpPr>
            <a:spLocks noChangeArrowheads="1"/>
          </p:cNvSpPr>
          <p:nvPr/>
        </p:nvSpPr>
        <p:spPr bwMode="auto">
          <a:xfrm>
            <a:off x="6427177" y="2092748"/>
            <a:ext cx="17585" cy="409575"/>
          </a:xfrm>
          <a:prstGeom prst="rect">
            <a:avLst/>
          </a:prstGeom>
          <a:solidFill>
            <a:srgbClr val="CFF9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499" name="Rectangle 171"/>
          <p:cNvSpPr>
            <a:spLocks noChangeArrowheads="1"/>
          </p:cNvSpPr>
          <p:nvPr/>
        </p:nvSpPr>
        <p:spPr bwMode="auto">
          <a:xfrm>
            <a:off x="6444762" y="2092748"/>
            <a:ext cx="26377" cy="409575"/>
          </a:xfrm>
          <a:prstGeom prst="rect">
            <a:avLst/>
          </a:prstGeom>
          <a:solidFill>
            <a:srgbClr val="D0FAF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00" name="Rectangle 172"/>
          <p:cNvSpPr>
            <a:spLocks noChangeArrowheads="1"/>
          </p:cNvSpPr>
          <p:nvPr/>
        </p:nvSpPr>
        <p:spPr bwMode="auto">
          <a:xfrm>
            <a:off x="6471138" y="2092748"/>
            <a:ext cx="17585" cy="409575"/>
          </a:xfrm>
          <a:prstGeom prst="rect">
            <a:avLst/>
          </a:prstGeom>
          <a:solidFill>
            <a:srgbClr val="D1FB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01" name="Rectangle 173"/>
          <p:cNvSpPr>
            <a:spLocks noChangeArrowheads="1"/>
          </p:cNvSpPr>
          <p:nvPr/>
        </p:nvSpPr>
        <p:spPr bwMode="auto">
          <a:xfrm>
            <a:off x="6488723" y="2092748"/>
            <a:ext cx="17585" cy="409575"/>
          </a:xfrm>
          <a:prstGeom prst="rect">
            <a:avLst/>
          </a:prstGeom>
          <a:solidFill>
            <a:srgbClr val="D2FCF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02" name="Rectangle 174"/>
          <p:cNvSpPr>
            <a:spLocks noChangeArrowheads="1"/>
          </p:cNvSpPr>
          <p:nvPr/>
        </p:nvSpPr>
        <p:spPr bwMode="auto">
          <a:xfrm>
            <a:off x="6506308" y="2092748"/>
            <a:ext cx="26377" cy="409575"/>
          </a:xfrm>
          <a:prstGeom prst="rect">
            <a:avLst/>
          </a:prstGeom>
          <a:solidFill>
            <a:srgbClr val="D3FDF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03" name="Rectangle 175"/>
          <p:cNvSpPr>
            <a:spLocks noChangeArrowheads="1"/>
          </p:cNvSpPr>
          <p:nvPr/>
        </p:nvSpPr>
        <p:spPr bwMode="auto">
          <a:xfrm>
            <a:off x="6532684" y="2092748"/>
            <a:ext cx="17585" cy="409575"/>
          </a:xfrm>
          <a:prstGeom prst="rect">
            <a:avLst/>
          </a:prstGeom>
          <a:solidFill>
            <a:srgbClr val="D4FEF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04" name="Rectangle 176"/>
          <p:cNvSpPr>
            <a:spLocks noChangeArrowheads="1"/>
          </p:cNvSpPr>
          <p:nvPr/>
        </p:nvSpPr>
        <p:spPr bwMode="auto">
          <a:xfrm>
            <a:off x="6550269" y="2092748"/>
            <a:ext cx="492369" cy="409575"/>
          </a:xfrm>
          <a:prstGeom prst="rect">
            <a:avLst/>
          </a:prstGeom>
          <a:solidFill>
            <a:srgbClr val="D5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05" name="Rectangle 177"/>
          <p:cNvSpPr>
            <a:spLocks noChangeArrowheads="1"/>
          </p:cNvSpPr>
          <p:nvPr/>
        </p:nvSpPr>
        <p:spPr bwMode="auto">
          <a:xfrm>
            <a:off x="6066693" y="2092748"/>
            <a:ext cx="975946" cy="409575"/>
          </a:xfrm>
          <a:prstGeom prst="rect">
            <a:avLst/>
          </a:prstGeom>
          <a:noFill/>
          <a:ln w="9525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06" name="Rectangle 178"/>
          <p:cNvSpPr>
            <a:spLocks noChangeArrowheads="1"/>
          </p:cNvSpPr>
          <p:nvPr/>
        </p:nvSpPr>
        <p:spPr bwMode="auto">
          <a:xfrm>
            <a:off x="6101862" y="2178472"/>
            <a:ext cx="102271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61950" indent="-361950" defTabSz="966788">
              <a:tabLst>
                <a:tab pos="188913" algn="l"/>
              </a:tabLst>
            </a:pPr>
            <a:r>
              <a:rPr lang="en-GB" sz="1000" b="1" i="0">
                <a:solidFill>
                  <a:srgbClr val="000000"/>
                </a:solidFill>
                <a:latin typeface="Arial" charset="0"/>
              </a:rPr>
              <a:t>OM_Observation</a:t>
            </a:r>
            <a:endParaRPr lang="en-GB"/>
          </a:p>
        </p:txBody>
      </p:sp>
      <p:sp>
        <p:nvSpPr>
          <p:cNvPr id="867507" name="Line 179"/>
          <p:cNvSpPr>
            <a:spLocks noChangeShapeType="1"/>
          </p:cNvSpPr>
          <p:nvPr/>
        </p:nvSpPr>
        <p:spPr bwMode="auto">
          <a:xfrm>
            <a:off x="6066693" y="2378497"/>
            <a:ext cx="975946" cy="1588"/>
          </a:xfrm>
          <a:prstGeom prst="line">
            <a:avLst/>
          </a:prstGeom>
          <a:noFill/>
          <a:ln w="9525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08" name="Rectangle 180"/>
          <p:cNvSpPr>
            <a:spLocks noChangeArrowheads="1"/>
          </p:cNvSpPr>
          <p:nvPr/>
        </p:nvSpPr>
        <p:spPr bwMode="auto">
          <a:xfrm>
            <a:off x="3499339" y="1787947"/>
            <a:ext cx="1274885" cy="704850"/>
          </a:xfrm>
          <a:prstGeom prst="rect">
            <a:avLst/>
          </a:prstGeom>
          <a:solidFill>
            <a:srgbClr val="C0BF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09" name="Rectangle 181"/>
          <p:cNvSpPr>
            <a:spLocks noChangeArrowheads="1"/>
          </p:cNvSpPr>
          <p:nvPr/>
        </p:nvSpPr>
        <p:spPr bwMode="auto">
          <a:xfrm>
            <a:off x="3499339" y="1787947"/>
            <a:ext cx="1274885" cy="704850"/>
          </a:xfrm>
          <a:prstGeom prst="rect">
            <a:avLst/>
          </a:prstGeom>
          <a:noFill/>
          <a:ln w="9525" cap="sq">
            <a:solidFill>
              <a:srgbClr val="C0BFC0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10" name="Rectangle 182"/>
          <p:cNvSpPr>
            <a:spLocks noChangeArrowheads="1"/>
          </p:cNvSpPr>
          <p:nvPr/>
        </p:nvSpPr>
        <p:spPr bwMode="auto">
          <a:xfrm>
            <a:off x="3472962" y="1759372"/>
            <a:ext cx="43962" cy="704850"/>
          </a:xfrm>
          <a:prstGeom prst="rect">
            <a:avLst/>
          </a:prstGeom>
          <a:solidFill>
            <a:srgbClr val="E8A9B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11" name="Rectangle 183"/>
          <p:cNvSpPr>
            <a:spLocks noChangeArrowheads="1"/>
          </p:cNvSpPr>
          <p:nvPr/>
        </p:nvSpPr>
        <p:spPr bwMode="auto">
          <a:xfrm>
            <a:off x="3516923" y="1759372"/>
            <a:ext cx="52754" cy="704850"/>
          </a:xfrm>
          <a:prstGeom prst="rect">
            <a:avLst/>
          </a:prstGeom>
          <a:solidFill>
            <a:srgbClr val="EAABB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12" name="Rectangle 184"/>
          <p:cNvSpPr>
            <a:spLocks noChangeArrowheads="1"/>
          </p:cNvSpPr>
          <p:nvPr/>
        </p:nvSpPr>
        <p:spPr bwMode="auto">
          <a:xfrm>
            <a:off x="3569677" y="1759372"/>
            <a:ext cx="52754" cy="704850"/>
          </a:xfrm>
          <a:prstGeom prst="rect">
            <a:avLst/>
          </a:prstGeom>
          <a:solidFill>
            <a:srgbClr val="ECADB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13" name="Rectangle 185"/>
          <p:cNvSpPr>
            <a:spLocks noChangeArrowheads="1"/>
          </p:cNvSpPr>
          <p:nvPr/>
        </p:nvSpPr>
        <p:spPr bwMode="auto">
          <a:xfrm>
            <a:off x="3622431" y="1759372"/>
            <a:ext cx="52754" cy="704850"/>
          </a:xfrm>
          <a:prstGeom prst="rect">
            <a:avLst/>
          </a:prstGeom>
          <a:solidFill>
            <a:srgbClr val="EEAFB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14" name="Rectangle 186"/>
          <p:cNvSpPr>
            <a:spLocks noChangeArrowheads="1"/>
          </p:cNvSpPr>
          <p:nvPr/>
        </p:nvSpPr>
        <p:spPr bwMode="auto">
          <a:xfrm>
            <a:off x="3675185" y="1759372"/>
            <a:ext cx="52754" cy="704850"/>
          </a:xfrm>
          <a:prstGeom prst="rect">
            <a:avLst/>
          </a:prstGeom>
          <a:solidFill>
            <a:srgbClr val="F0B1B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15" name="Rectangle 187"/>
          <p:cNvSpPr>
            <a:spLocks noChangeArrowheads="1"/>
          </p:cNvSpPr>
          <p:nvPr/>
        </p:nvSpPr>
        <p:spPr bwMode="auto">
          <a:xfrm>
            <a:off x="3727938" y="1759372"/>
            <a:ext cx="52754" cy="704850"/>
          </a:xfrm>
          <a:prstGeom prst="rect">
            <a:avLst/>
          </a:prstGeom>
          <a:solidFill>
            <a:srgbClr val="F2B3B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16" name="Rectangle 188"/>
          <p:cNvSpPr>
            <a:spLocks noChangeArrowheads="1"/>
          </p:cNvSpPr>
          <p:nvPr/>
        </p:nvSpPr>
        <p:spPr bwMode="auto">
          <a:xfrm>
            <a:off x="3780693" y="1759372"/>
            <a:ext cx="79131" cy="704850"/>
          </a:xfrm>
          <a:prstGeom prst="rect">
            <a:avLst/>
          </a:prstGeom>
          <a:solidFill>
            <a:srgbClr val="F4B5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17" name="Rectangle 189"/>
          <p:cNvSpPr>
            <a:spLocks noChangeArrowheads="1"/>
          </p:cNvSpPr>
          <p:nvPr/>
        </p:nvSpPr>
        <p:spPr bwMode="auto">
          <a:xfrm>
            <a:off x="3859823" y="1759372"/>
            <a:ext cx="52754" cy="704850"/>
          </a:xfrm>
          <a:prstGeom prst="rect">
            <a:avLst/>
          </a:prstGeom>
          <a:solidFill>
            <a:srgbClr val="F6B7C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18" name="Rectangle 190"/>
          <p:cNvSpPr>
            <a:spLocks noChangeArrowheads="1"/>
          </p:cNvSpPr>
          <p:nvPr/>
        </p:nvSpPr>
        <p:spPr bwMode="auto">
          <a:xfrm>
            <a:off x="3912577" y="1759372"/>
            <a:ext cx="52754" cy="704850"/>
          </a:xfrm>
          <a:prstGeom prst="rect">
            <a:avLst/>
          </a:prstGeom>
          <a:solidFill>
            <a:srgbClr val="F8B9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19" name="Rectangle 191"/>
          <p:cNvSpPr>
            <a:spLocks noChangeArrowheads="1"/>
          </p:cNvSpPr>
          <p:nvPr/>
        </p:nvSpPr>
        <p:spPr bwMode="auto">
          <a:xfrm>
            <a:off x="3965331" y="1759372"/>
            <a:ext cx="52754" cy="704850"/>
          </a:xfrm>
          <a:prstGeom prst="rect">
            <a:avLst/>
          </a:prstGeom>
          <a:solidFill>
            <a:srgbClr val="FABB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20" name="Rectangle 192"/>
          <p:cNvSpPr>
            <a:spLocks noChangeArrowheads="1"/>
          </p:cNvSpPr>
          <p:nvPr/>
        </p:nvSpPr>
        <p:spPr bwMode="auto">
          <a:xfrm>
            <a:off x="4018085" y="1759372"/>
            <a:ext cx="52754" cy="704850"/>
          </a:xfrm>
          <a:prstGeom prst="rect">
            <a:avLst/>
          </a:prstGeom>
          <a:solidFill>
            <a:srgbClr val="FCBDC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21" name="Rectangle 193"/>
          <p:cNvSpPr>
            <a:spLocks noChangeArrowheads="1"/>
          </p:cNvSpPr>
          <p:nvPr/>
        </p:nvSpPr>
        <p:spPr bwMode="auto">
          <a:xfrm>
            <a:off x="4070839" y="1759372"/>
            <a:ext cx="677008" cy="704850"/>
          </a:xfrm>
          <a:prstGeom prst="rect">
            <a:avLst/>
          </a:prstGeom>
          <a:solidFill>
            <a:srgbClr val="FFC0C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22" name="Rectangle 194"/>
          <p:cNvSpPr>
            <a:spLocks noChangeArrowheads="1"/>
          </p:cNvSpPr>
          <p:nvPr/>
        </p:nvSpPr>
        <p:spPr bwMode="auto">
          <a:xfrm>
            <a:off x="3472962" y="1759372"/>
            <a:ext cx="1274885" cy="704850"/>
          </a:xfrm>
          <a:prstGeom prst="rect">
            <a:avLst/>
          </a:prstGeom>
          <a:noFill/>
          <a:ln w="9525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23" name="Rectangle 195"/>
          <p:cNvSpPr>
            <a:spLocks noChangeArrowheads="1"/>
          </p:cNvSpPr>
          <p:nvPr/>
        </p:nvSpPr>
        <p:spPr bwMode="auto">
          <a:xfrm>
            <a:off x="3543300" y="1845097"/>
            <a:ext cx="127118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61950" indent="-361950" defTabSz="966788">
              <a:tabLst>
                <a:tab pos="188913" algn="l"/>
              </a:tabLst>
            </a:pPr>
            <a:r>
              <a:rPr lang="en-GB" sz="1000" b="1">
                <a:solidFill>
                  <a:srgbClr val="000000"/>
                </a:solidFill>
                <a:latin typeface="Arial" charset="0"/>
              </a:rPr>
              <a:t>SF_SamplingFeature</a:t>
            </a:r>
            <a:endParaRPr lang="en-GB"/>
          </a:p>
        </p:txBody>
      </p:sp>
      <p:sp>
        <p:nvSpPr>
          <p:cNvPr id="867524" name="Line 196"/>
          <p:cNvSpPr>
            <a:spLocks noChangeShapeType="1"/>
          </p:cNvSpPr>
          <p:nvPr/>
        </p:nvSpPr>
        <p:spPr bwMode="auto">
          <a:xfrm>
            <a:off x="3472962" y="2045122"/>
            <a:ext cx="1274885" cy="1588"/>
          </a:xfrm>
          <a:prstGeom prst="line">
            <a:avLst/>
          </a:prstGeom>
          <a:noFill/>
          <a:ln w="9525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25" name="Rectangle 197"/>
          <p:cNvSpPr>
            <a:spLocks noChangeArrowheads="1"/>
          </p:cNvSpPr>
          <p:nvPr/>
        </p:nvSpPr>
        <p:spPr bwMode="auto">
          <a:xfrm>
            <a:off x="3516923" y="2083222"/>
            <a:ext cx="11060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61950" indent="-361950" defTabSz="966788">
              <a:tabLst>
                <a:tab pos="188913" algn="l"/>
              </a:tabLst>
            </a:pPr>
            <a:r>
              <a:rPr lang="en-GB" sz="1000" i="0">
                <a:solidFill>
                  <a:srgbClr val="8B0000"/>
                </a:solidFill>
                <a:latin typeface="Arial" charset="0"/>
              </a:rPr>
              <a:t>+ </a:t>
            </a:r>
            <a:endParaRPr lang="en-GB"/>
          </a:p>
        </p:txBody>
      </p:sp>
      <p:sp>
        <p:nvSpPr>
          <p:cNvPr id="867526" name="Rectangle 198"/>
          <p:cNvSpPr>
            <a:spLocks noChangeArrowheads="1"/>
          </p:cNvSpPr>
          <p:nvPr/>
        </p:nvSpPr>
        <p:spPr bwMode="auto">
          <a:xfrm>
            <a:off x="3701561" y="2083222"/>
            <a:ext cx="87844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61950" indent="-361950" defTabSz="966788">
              <a:tabLst>
                <a:tab pos="188913" algn="l"/>
              </a:tabLst>
            </a:pPr>
            <a:r>
              <a:rPr lang="en-GB" sz="1000" i="0">
                <a:solidFill>
                  <a:srgbClr val="8B0000"/>
                </a:solidFill>
                <a:latin typeface="Arial" charset="0"/>
              </a:rPr>
              <a:t>parameter [0..*]</a:t>
            </a:r>
            <a:endParaRPr lang="en-GB"/>
          </a:p>
        </p:txBody>
      </p:sp>
      <p:sp>
        <p:nvSpPr>
          <p:cNvPr id="867527" name="Rectangle 199"/>
          <p:cNvSpPr>
            <a:spLocks noChangeArrowheads="1"/>
          </p:cNvSpPr>
          <p:nvPr/>
        </p:nvSpPr>
        <p:spPr bwMode="auto">
          <a:xfrm>
            <a:off x="3516923" y="2235622"/>
            <a:ext cx="11060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61950" indent="-361950" defTabSz="966788">
              <a:tabLst>
                <a:tab pos="188913" algn="l"/>
              </a:tabLst>
            </a:pPr>
            <a:r>
              <a:rPr lang="en-GB" sz="1000" i="0">
                <a:solidFill>
                  <a:srgbClr val="8B0000"/>
                </a:solidFill>
                <a:latin typeface="Arial" charset="0"/>
              </a:rPr>
              <a:t>+ </a:t>
            </a:r>
            <a:endParaRPr lang="en-GB"/>
          </a:p>
        </p:txBody>
      </p:sp>
      <p:sp>
        <p:nvSpPr>
          <p:cNvPr id="867528" name="Rectangle 200"/>
          <p:cNvSpPr>
            <a:spLocks noChangeArrowheads="1"/>
          </p:cNvSpPr>
          <p:nvPr/>
        </p:nvSpPr>
        <p:spPr bwMode="auto">
          <a:xfrm>
            <a:off x="3701562" y="2235622"/>
            <a:ext cx="72776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61950" indent="-361950" defTabSz="966788">
              <a:tabLst>
                <a:tab pos="188913" algn="l"/>
              </a:tabLst>
            </a:pPr>
            <a:r>
              <a:rPr lang="en-GB" sz="1000" i="0">
                <a:solidFill>
                  <a:srgbClr val="8B0000"/>
                </a:solidFill>
                <a:latin typeface="Arial" charset="0"/>
              </a:rPr>
              <a:t>lineage [0..1]</a:t>
            </a:r>
            <a:endParaRPr lang="en-GB"/>
          </a:p>
        </p:txBody>
      </p:sp>
      <p:sp>
        <p:nvSpPr>
          <p:cNvPr id="867529" name="Rectangle 201"/>
          <p:cNvSpPr>
            <a:spLocks noChangeArrowheads="1"/>
          </p:cNvSpPr>
          <p:nvPr/>
        </p:nvSpPr>
        <p:spPr bwMode="auto">
          <a:xfrm>
            <a:off x="6101861" y="1330748"/>
            <a:ext cx="844062" cy="409575"/>
          </a:xfrm>
          <a:prstGeom prst="rect">
            <a:avLst/>
          </a:prstGeom>
          <a:solidFill>
            <a:srgbClr val="C0BF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30" name="Rectangle 202"/>
          <p:cNvSpPr>
            <a:spLocks noChangeArrowheads="1"/>
          </p:cNvSpPr>
          <p:nvPr/>
        </p:nvSpPr>
        <p:spPr bwMode="auto">
          <a:xfrm>
            <a:off x="6101861" y="1330748"/>
            <a:ext cx="844062" cy="409575"/>
          </a:xfrm>
          <a:prstGeom prst="rect">
            <a:avLst/>
          </a:prstGeom>
          <a:noFill/>
          <a:ln w="9525" cap="sq">
            <a:solidFill>
              <a:srgbClr val="C0BFC0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31" name="Rectangle 203"/>
          <p:cNvSpPr>
            <a:spLocks noChangeArrowheads="1"/>
          </p:cNvSpPr>
          <p:nvPr/>
        </p:nvSpPr>
        <p:spPr bwMode="auto">
          <a:xfrm>
            <a:off x="6075484" y="1302173"/>
            <a:ext cx="17585" cy="409575"/>
          </a:xfrm>
          <a:prstGeom prst="rect">
            <a:avLst/>
          </a:prstGeom>
          <a:solidFill>
            <a:srgbClr val="E5DB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32" name="Rectangle 204"/>
          <p:cNvSpPr>
            <a:spLocks noChangeArrowheads="1"/>
          </p:cNvSpPr>
          <p:nvPr/>
        </p:nvSpPr>
        <p:spPr bwMode="auto">
          <a:xfrm>
            <a:off x="6093070" y="1302173"/>
            <a:ext cx="8792" cy="409575"/>
          </a:xfrm>
          <a:prstGeom prst="rect">
            <a:avLst/>
          </a:prstGeom>
          <a:solidFill>
            <a:srgbClr val="E6DCC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33" name="Rectangle 205"/>
          <p:cNvSpPr>
            <a:spLocks noChangeArrowheads="1"/>
          </p:cNvSpPr>
          <p:nvPr/>
        </p:nvSpPr>
        <p:spPr bwMode="auto">
          <a:xfrm>
            <a:off x="6101862" y="1302173"/>
            <a:ext cx="26377" cy="409575"/>
          </a:xfrm>
          <a:prstGeom prst="rect">
            <a:avLst/>
          </a:prstGeom>
          <a:solidFill>
            <a:srgbClr val="E7DDC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34" name="Rectangle 206"/>
          <p:cNvSpPr>
            <a:spLocks noChangeArrowheads="1"/>
          </p:cNvSpPr>
          <p:nvPr/>
        </p:nvSpPr>
        <p:spPr bwMode="auto">
          <a:xfrm>
            <a:off x="6128238" y="1302173"/>
            <a:ext cx="17585" cy="409575"/>
          </a:xfrm>
          <a:prstGeom prst="rect">
            <a:avLst/>
          </a:prstGeom>
          <a:solidFill>
            <a:srgbClr val="E8DEC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35" name="Rectangle 207"/>
          <p:cNvSpPr>
            <a:spLocks noChangeArrowheads="1"/>
          </p:cNvSpPr>
          <p:nvPr/>
        </p:nvSpPr>
        <p:spPr bwMode="auto">
          <a:xfrm>
            <a:off x="6145824" y="1302173"/>
            <a:ext cx="8792" cy="409575"/>
          </a:xfrm>
          <a:prstGeom prst="rect">
            <a:avLst/>
          </a:prstGeom>
          <a:solidFill>
            <a:srgbClr val="E9DF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36" name="Rectangle 208"/>
          <p:cNvSpPr>
            <a:spLocks noChangeArrowheads="1"/>
          </p:cNvSpPr>
          <p:nvPr/>
        </p:nvSpPr>
        <p:spPr bwMode="auto">
          <a:xfrm>
            <a:off x="6154616" y="1302173"/>
            <a:ext cx="26377" cy="409575"/>
          </a:xfrm>
          <a:prstGeom prst="rect">
            <a:avLst/>
          </a:prstGeom>
          <a:solidFill>
            <a:srgbClr val="EAE0D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37" name="Rectangle 209"/>
          <p:cNvSpPr>
            <a:spLocks noChangeArrowheads="1"/>
          </p:cNvSpPr>
          <p:nvPr/>
        </p:nvSpPr>
        <p:spPr bwMode="auto">
          <a:xfrm>
            <a:off x="6180992" y="1302173"/>
            <a:ext cx="17585" cy="409575"/>
          </a:xfrm>
          <a:prstGeom prst="rect">
            <a:avLst/>
          </a:prstGeom>
          <a:solidFill>
            <a:srgbClr val="EBE1D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38" name="Rectangle 210"/>
          <p:cNvSpPr>
            <a:spLocks noChangeArrowheads="1"/>
          </p:cNvSpPr>
          <p:nvPr/>
        </p:nvSpPr>
        <p:spPr bwMode="auto">
          <a:xfrm>
            <a:off x="6198578" y="1302173"/>
            <a:ext cx="8792" cy="409575"/>
          </a:xfrm>
          <a:prstGeom prst="rect">
            <a:avLst/>
          </a:prstGeom>
          <a:solidFill>
            <a:srgbClr val="ECE2D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39" name="Rectangle 211"/>
          <p:cNvSpPr>
            <a:spLocks noChangeArrowheads="1"/>
          </p:cNvSpPr>
          <p:nvPr/>
        </p:nvSpPr>
        <p:spPr bwMode="auto">
          <a:xfrm>
            <a:off x="6207370" y="1302173"/>
            <a:ext cx="26377" cy="409575"/>
          </a:xfrm>
          <a:prstGeom prst="rect">
            <a:avLst/>
          </a:prstGeom>
          <a:solidFill>
            <a:srgbClr val="EDE3D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40" name="Rectangle 212"/>
          <p:cNvSpPr>
            <a:spLocks noChangeArrowheads="1"/>
          </p:cNvSpPr>
          <p:nvPr/>
        </p:nvSpPr>
        <p:spPr bwMode="auto">
          <a:xfrm>
            <a:off x="6233746" y="1302173"/>
            <a:ext cx="17585" cy="409575"/>
          </a:xfrm>
          <a:prstGeom prst="rect">
            <a:avLst/>
          </a:prstGeom>
          <a:solidFill>
            <a:srgbClr val="EEE4D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41" name="Rectangle 213"/>
          <p:cNvSpPr>
            <a:spLocks noChangeArrowheads="1"/>
          </p:cNvSpPr>
          <p:nvPr/>
        </p:nvSpPr>
        <p:spPr bwMode="auto">
          <a:xfrm>
            <a:off x="6251331" y="1302173"/>
            <a:ext cx="8792" cy="409575"/>
          </a:xfrm>
          <a:prstGeom prst="rect">
            <a:avLst/>
          </a:prstGeom>
          <a:solidFill>
            <a:srgbClr val="EFE5D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42" name="Rectangle 214"/>
          <p:cNvSpPr>
            <a:spLocks noChangeArrowheads="1"/>
          </p:cNvSpPr>
          <p:nvPr/>
        </p:nvSpPr>
        <p:spPr bwMode="auto">
          <a:xfrm>
            <a:off x="6260124" y="1302173"/>
            <a:ext cx="26377" cy="409575"/>
          </a:xfrm>
          <a:prstGeom prst="rect">
            <a:avLst/>
          </a:prstGeom>
          <a:solidFill>
            <a:srgbClr val="F0E6D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43" name="Rectangle 215"/>
          <p:cNvSpPr>
            <a:spLocks noChangeArrowheads="1"/>
          </p:cNvSpPr>
          <p:nvPr/>
        </p:nvSpPr>
        <p:spPr bwMode="auto">
          <a:xfrm>
            <a:off x="6286500" y="1302173"/>
            <a:ext cx="17585" cy="409575"/>
          </a:xfrm>
          <a:prstGeom prst="rect">
            <a:avLst/>
          </a:prstGeom>
          <a:solidFill>
            <a:srgbClr val="F1E7D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44" name="Rectangle 216"/>
          <p:cNvSpPr>
            <a:spLocks noChangeArrowheads="1"/>
          </p:cNvSpPr>
          <p:nvPr/>
        </p:nvSpPr>
        <p:spPr bwMode="auto">
          <a:xfrm>
            <a:off x="6304085" y="1302173"/>
            <a:ext cx="26377" cy="409575"/>
          </a:xfrm>
          <a:prstGeom prst="rect">
            <a:avLst/>
          </a:prstGeom>
          <a:solidFill>
            <a:srgbClr val="F2E8D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45" name="Rectangle 217"/>
          <p:cNvSpPr>
            <a:spLocks noChangeArrowheads="1"/>
          </p:cNvSpPr>
          <p:nvPr/>
        </p:nvSpPr>
        <p:spPr bwMode="auto">
          <a:xfrm>
            <a:off x="6330462" y="1302173"/>
            <a:ext cx="26377" cy="409575"/>
          </a:xfrm>
          <a:prstGeom prst="rect">
            <a:avLst/>
          </a:prstGeom>
          <a:solidFill>
            <a:srgbClr val="F3E9D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46" name="Rectangle 218"/>
          <p:cNvSpPr>
            <a:spLocks noChangeArrowheads="1"/>
          </p:cNvSpPr>
          <p:nvPr/>
        </p:nvSpPr>
        <p:spPr bwMode="auto">
          <a:xfrm>
            <a:off x="6356839" y="1302173"/>
            <a:ext cx="8792" cy="409575"/>
          </a:xfrm>
          <a:prstGeom prst="rect">
            <a:avLst/>
          </a:prstGeom>
          <a:solidFill>
            <a:srgbClr val="F4EAD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47" name="Rectangle 219"/>
          <p:cNvSpPr>
            <a:spLocks noChangeArrowheads="1"/>
          </p:cNvSpPr>
          <p:nvPr/>
        </p:nvSpPr>
        <p:spPr bwMode="auto">
          <a:xfrm>
            <a:off x="6365631" y="1302173"/>
            <a:ext cx="26377" cy="409575"/>
          </a:xfrm>
          <a:prstGeom prst="rect">
            <a:avLst/>
          </a:prstGeom>
          <a:solidFill>
            <a:srgbClr val="F5EBD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48" name="Rectangle 220"/>
          <p:cNvSpPr>
            <a:spLocks noChangeArrowheads="1"/>
          </p:cNvSpPr>
          <p:nvPr/>
        </p:nvSpPr>
        <p:spPr bwMode="auto">
          <a:xfrm>
            <a:off x="6392008" y="1302173"/>
            <a:ext cx="17585" cy="409575"/>
          </a:xfrm>
          <a:prstGeom prst="rect">
            <a:avLst/>
          </a:prstGeom>
          <a:solidFill>
            <a:srgbClr val="F6EC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49" name="Rectangle 221"/>
          <p:cNvSpPr>
            <a:spLocks noChangeArrowheads="1"/>
          </p:cNvSpPr>
          <p:nvPr/>
        </p:nvSpPr>
        <p:spPr bwMode="auto">
          <a:xfrm>
            <a:off x="6409593" y="1302173"/>
            <a:ext cx="8792" cy="409575"/>
          </a:xfrm>
          <a:prstGeom prst="rect">
            <a:avLst/>
          </a:prstGeom>
          <a:solidFill>
            <a:srgbClr val="F7EDD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50" name="Rectangle 222"/>
          <p:cNvSpPr>
            <a:spLocks noChangeArrowheads="1"/>
          </p:cNvSpPr>
          <p:nvPr/>
        </p:nvSpPr>
        <p:spPr bwMode="auto">
          <a:xfrm>
            <a:off x="6418385" y="1302173"/>
            <a:ext cx="26377" cy="409575"/>
          </a:xfrm>
          <a:prstGeom prst="rect">
            <a:avLst/>
          </a:prstGeom>
          <a:solidFill>
            <a:srgbClr val="F8EED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51" name="Rectangle 223"/>
          <p:cNvSpPr>
            <a:spLocks noChangeArrowheads="1"/>
          </p:cNvSpPr>
          <p:nvPr/>
        </p:nvSpPr>
        <p:spPr bwMode="auto">
          <a:xfrm>
            <a:off x="6444761" y="1302173"/>
            <a:ext cx="17585" cy="409575"/>
          </a:xfrm>
          <a:prstGeom prst="rect">
            <a:avLst/>
          </a:prstGeom>
          <a:solidFill>
            <a:srgbClr val="F9EF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52" name="Rectangle 224"/>
          <p:cNvSpPr>
            <a:spLocks noChangeArrowheads="1"/>
          </p:cNvSpPr>
          <p:nvPr/>
        </p:nvSpPr>
        <p:spPr bwMode="auto">
          <a:xfrm>
            <a:off x="6462347" y="1302173"/>
            <a:ext cx="8792" cy="409575"/>
          </a:xfrm>
          <a:prstGeom prst="rect">
            <a:avLst/>
          </a:prstGeom>
          <a:solidFill>
            <a:srgbClr val="FAF0E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53" name="Rectangle 225"/>
          <p:cNvSpPr>
            <a:spLocks noChangeArrowheads="1"/>
          </p:cNvSpPr>
          <p:nvPr/>
        </p:nvSpPr>
        <p:spPr bwMode="auto">
          <a:xfrm>
            <a:off x="6471139" y="1302173"/>
            <a:ext cx="26377" cy="409575"/>
          </a:xfrm>
          <a:prstGeom prst="rect">
            <a:avLst/>
          </a:prstGeom>
          <a:solidFill>
            <a:srgbClr val="FBF1E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54" name="Rectangle 226"/>
          <p:cNvSpPr>
            <a:spLocks noChangeArrowheads="1"/>
          </p:cNvSpPr>
          <p:nvPr/>
        </p:nvSpPr>
        <p:spPr bwMode="auto">
          <a:xfrm>
            <a:off x="6497515" y="1302173"/>
            <a:ext cx="422031" cy="409575"/>
          </a:xfrm>
          <a:prstGeom prst="rect">
            <a:avLst/>
          </a:prstGeom>
          <a:solidFill>
            <a:srgbClr val="FCF2E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55" name="Rectangle 227"/>
          <p:cNvSpPr>
            <a:spLocks noChangeArrowheads="1"/>
          </p:cNvSpPr>
          <p:nvPr/>
        </p:nvSpPr>
        <p:spPr bwMode="auto">
          <a:xfrm>
            <a:off x="6075484" y="1302173"/>
            <a:ext cx="844062" cy="409575"/>
          </a:xfrm>
          <a:prstGeom prst="rect">
            <a:avLst/>
          </a:prstGeom>
          <a:noFill/>
          <a:ln w="9525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56" name="Rectangle 228"/>
          <p:cNvSpPr>
            <a:spLocks noChangeArrowheads="1"/>
          </p:cNvSpPr>
          <p:nvPr/>
        </p:nvSpPr>
        <p:spPr bwMode="auto">
          <a:xfrm>
            <a:off x="6172200" y="1387897"/>
            <a:ext cx="74539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61950" indent="-361950" defTabSz="966788">
              <a:tabLst>
                <a:tab pos="188913" algn="l"/>
              </a:tabLst>
            </a:pPr>
            <a:r>
              <a:rPr lang="en-GB" sz="1000" b="1" dirty="0" err="1">
                <a:solidFill>
                  <a:srgbClr val="000000"/>
                </a:solidFill>
                <a:latin typeface="Arial" charset="0"/>
              </a:rPr>
              <a:t>GFI_Feature</a:t>
            </a:r>
            <a:endParaRPr lang="en-GB" dirty="0"/>
          </a:p>
        </p:txBody>
      </p:sp>
      <p:sp>
        <p:nvSpPr>
          <p:cNvPr id="867557" name="Line 229"/>
          <p:cNvSpPr>
            <a:spLocks noChangeShapeType="1"/>
          </p:cNvSpPr>
          <p:nvPr/>
        </p:nvSpPr>
        <p:spPr bwMode="auto">
          <a:xfrm>
            <a:off x="6075484" y="1587922"/>
            <a:ext cx="844062" cy="1588"/>
          </a:xfrm>
          <a:prstGeom prst="line">
            <a:avLst/>
          </a:prstGeom>
          <a:noFill/>
          <a:ln w="9525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948" name="Line 620"/>
          <p:cNvSpPr>
            <a:spLocks noChangeShapeType="1"/>
          </p:cNvSpPr>
          <p:nvPr/>
        </p:nvSpPr>
        <p:spPr bwMode="auto">
          <a:xfrm>
            <a:off x="7051431" y="2187997"/>
            <a:ext cx="263769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949" name="Line 621"/>
          <p:cNvSpPr>
            <a:spLocks noChangeShapeType="1"/>
          </p:cNvSpPr>
          <p:nvPr/>
        </p:nvSpPr>
        <p:spPr bwMode="auto">
          <a:xfrm>
            <a:off x="7315200" y="2187998"/>
            <a:ext cx="1466" cy="142875"/>
          </a:xfrm>
          <a:prstGeom prst="line">
            <a:avLst/>
          </a:prstGeom>
          <a:noFill/>
          <a:ln w="9525" cap="rnd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950" name="Line 622"/>
          <p:cNvSpPr>
            <a:spLocks noChangeShapeType="1"/>
          </p:cNvSpPr>
          <p:nvPr/>
        </p:nvSpPr>
        <p:spPr bwMode="auto">
          <a:xfrm flipH="1">
            <a:off x="7051431" y="2330872"/>
            <a:ext cx="263769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951" name="Freeform 623"/>
          <p:cNvSpPr>
            <a:spLocks noEditPoints="1"/>
          </p:cNvSpPr>
          <p:nvPr/>
        </p:nvSpPr>
        <p:spPr bwMode="auto">
          <a:xfrm>
            <a:off x="7051431" y="2273722"/>
            <a:ext cx="131885" cy="114300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90" y="0"/>
              </a:cxn>
              <a:cxn ang="0">
                <a:pos x="0" y="36"/>
              </a:cxn>
              <a:cxn ang="0">
                <a:pos x="90" y="72"/>
              </a:cxn>
            </a:cxnLst>
            <a:rect l="0" t="0" r="r" b="b"/>
            <a:pathLst>
              <a:path w="90" h="72">
                <a:moveTo>
                  <a:pt x="0" y="36"/>
                </a:moveTo>
                <a:lnTo>
                  <a:pt x="90" y="0"/>
                </a:lnTo>
                <a:moveTo>
                  <a:pt x="0" y="36"/>
                </a:moveTo>
                <a:lnTo>
                  <a:pt x="90" y="72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952" name="Rectangle 624"/>
          <p:cNvSpPr>
            <a:spLocks noChangeArrowheads="1"/>
          </p:cNvSpPr>
          <p:nvPr/>
        </p:nvSpPr>
        <p:spPr bwMode="auto">
          <a:xfrm>
            <a:off x="6858000" y="1911772"/>
            <a:ext cx="15549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61950" indent="-361950" defTabSz="966788">
              <a:tabLst>
                <a:tab pos="188913" algn="l"/>
              </a:tabLst>
            </a:pPr>
            <a:r>
              <a:rPr lang="en-GB" sz="800" i="0">
                <a:solidFill>
                  <a:srgbClr val="000000"/>
                </a:solidFill>
                <a:latin typeface="Arial" charset="0"/>
              </a:rPr>
              <a:t>0..*</a:t>
            </a:r>
            <a:endParaRPr lang="en-GB"/>
          </a:p>
        </p:txBody>
      </p:sp>
      <p:grpSp>
        <p:nvGrpSpPr>
          <p:cNvPr id="4" name="Group 668"/>
          <p:cNvGrpSpPr>
            <a:grpSpLocks/>
          </p:cNvGrpSpPr>
          <p:nvPr/>
        </p:nvGrpSpPr>
        <p:grpSpPr bwMode="auto">
          <a:xfrm>
            <a:off x="3974122" y="2473747"/>
            <a:ext cx="1715965" cy="1085850"/>
            <a:chOff x="2712" y="1924"/>
            <a:chExt cx="1171" cy="684"/>
          </a:xfrm>
        </p:grpSpPr>
        <p:sp>
          <p:nvSpPr>
            <p:cNvPr id="867941" name="Freeform 613"/>
            <p:cNvSpPr>
              <a:spLocks/>
            </p:cNvSpPr>
            <p:nvPr/>
          </p:nvSpPr>
          <p:spPr bwMode="auto">
            <a:xfrm>
              <a:off x="2772" y="1924"/>
              <a:ext cx="72" cy="96"/>
            </a:xfrm>
            <a:custGeom>
              <a:avLst/>
              <a:gdLst/>
              <a:ahLst/>
              <a:cxnLst>
                <a:cxn ang="0">
                  <a:pos x="72" y="96"/>
                </a:cxn>
                <a:cxn ang="0">
                  <a:pos x="0" y="96"/>
                </a:cxn>
                <a:cxn ang="0">
                  <a:pos x="36" y="0"/>
                </a:cxn>
                <a:cxn ang="0">
                  <a:pos x="72" y="96"/>
                </a:cxn>
              </a:cxnLst>
              <a:rect l="0" t="0" r="r" b="b"/>
              <a:pathLst>
                <a:path w="72" h="96">
                  <a:moveTo>
                    <a:pt x="72" y="96"/>
                  </a:moveTo>
                  <a:lnTo>
                    <a:pt x="0" y="96"/>
                  </a:lnTo>
                  <a:lnTo>
                    <a:pt x="36" y="0"/>
                  </a:lnTo>
                  <a:lnTo>
                    <a:pt x="72" y="96"/>
                  </a:lnTo>
                  <a:close/>
                </a:path>
              </a:pathLst>
            </a:custGeom>
            <a:solidFill>
              <a:srgbClr val="FCF2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42" name="Freeform 614"/>
            <p:cNvSpPr>
              <a:spLocks/>
            </p:cNvSpPr>
            <p:nvPr/>
          </p:nvSpPr>
          <p:spPr bwMode="auto">
            <a:xfrm>
              <a:off x="2772" y="1924"/>
              <a:ext cx="72" cy="96"/>
            </a:xfrm>
            <a:custGeom>
              <a:avLst/>
              <a:gdLst/>
              <a:ahLst/>
              <a:cxnLst>
                <a:cxn ang="0">
                  <a:pos x="72" y="96"/>
                </a:cxn>
                <a:cxn ang="0">
                  <a:pos x="0" y="96"/>
                </a:cxn>
                <a:cxn ang="0">
                  <a:pos x="36" y="0"/>
                </a:cxn>
                <a:cxn ang="0">
                  <a:pos x="72" y="96"/>
                </a:cxn>
              </a:cxnLst>
              <a:rect l="0" t="0" r="r" b="b"/>
              <a:pathLst>
                <a:path w="72" h="96">
                  <a:moveTo>
                    <a:pt x="72" y="96"/>
                  </a:moveTo>
                  <a:lnTo>
                    <a:pt x="0" y="96"/>
                  </a:lnTo>
                  <a:lnTo>
                    <a:pt x="36" y="0"/>
                  </a:lnTo>
                  <a:lnTo>
                    <a:pt x="72" y="96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grpSp>
          <p:nvGrpSpPr>
            <p:cNvPr id="5" name="Group 663"/>
            <p:cNvGrpSpPr>
              <a:grpSpLocks/>
            </p:cNvGrpSpPr>
            <p:nvPr/>
          </p:nvGrpSpPr>
          <p:grpSpPr bwMode="auto">
            <a:xfrm>
              <a:off x="2712" y="1924"/>
              <a:ext cx="1171" cy="684"/>
              <a:chOff x="2712" y="1924"/>
              <a:chExt cx="1171" cy="684"/>
            </a:xfrm>
          </p:grpSpPr>
          <p:sp>
            <p:nvSpPr>
              <p:cNvPr id="867871" name="Rectangle 543"/>
              <p:cNvSpPr>
                <a:spLocks noChangeArrowheads="1"/>
              </p:cNvSpPr>
              <p:nvPr/>
            </p:nvSpPr>
            <p:spPr bwMode="auto">
              <a:xfrm>
                <a:off x="2730" y="2284"/>
                <a:ext cx="1074" cy="324"/>
              </a:xfrm>
              <a:prstGeom prst="rect">
                <a:avLst/>
              </a:prstGeom>
              <a:solidFill>
                <a:srgbClr val="C0BF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872" name="Rectangle 544"/>
              <p:cNvSpPr>
                <a:spLocks noChangeArrowheads="1"/>
              </p:cNvSpPr>
              <p:nvPr/>
            </p:nvSpPr>
            <p:spPr bwMode="auto">
              <a:xfrm>
                <a:off x="2730" y="2284"/>
                <a:ext cx="1074" cy="324"/>
              </a:xfrm>
              <a:prstGeom prst="rect">
                <a:avLst/>
              </a:prstGeom>
              <a:noFill/>
              <a:ln w="9525" cap="sq">
                <a:solidFill>
                  <a:srgbClr val="C0BF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873" name="Rectangle 545"/>
              <p:cNvSpPr>
                <a:spLocks noChangeArrowheads="1"/>
              </p:cNvSpPr>
              <p:nvPr/>
            </p:nvSpPr>
            <p:spPr bwMode="auto">
              <a:xfrm>
                <a:off x="2712" y="2266"/>
                <a:ext cx="36" cy="324"/>
              </a:xfrm>
              <a:prstGeom prst="rect">
                <a:avLst/>
              </a:prstGeom>
              <a:solidFill>
                <a:srgbClr val="E5DB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874" name="Rectangle 546"/>
              <p:cNvSpPr>
                <a:spLocks noChangeArrowheads="1"/>
              </p:cNvSpPr>
              <p:nvPr/>
            </p:nvSpPr>
            <p:spPr bwMode="auto">
              <a:xfrm>
                <a:off x="2748" y="2266"/>
                <a:ext cx="48" cy="324"/>
              </a:xfrm>
              <a:prstGeom prst="rect">
                <a:avLst/>
              </a:prstGeom>
              <a:solidFill>
                <a:srgbClr val="E7DD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875" name="Rectangle 547"/>
              <p:cNvSpPr>
                <a:spLocks noChangeArrowheads="1"/>
              </p:cNvSpPr>
              <p:nvPr/>
            </p:nvSpPr>
            <p:spPr bwMode="auto">
              <a:xfrm>
                <a:off x="2796" y="2266"/>
                <a:ext cx="42" cy="324"/>
              </a:xfrm>
              <a:prstGeom prst="rect">
                <a:avLst/>
              </a:prstGeom>
              <a:solidFill>
                <a:srgbClr val="E9DF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876" name="Rectangle 548"/>
              <p:cNvSpPr>
                <a:spLocks noChangeArrowheads="1"/>
              </p:cNvSpPr>
              <p:nvPr/>
            </p:nvSpPr>
            <p:spPr bwMode="auto">
              <a:xfrm>
                <a:off x="2838" y="2266"/>
                <a:ext cx="42" cy="324"/>
              </a:xfrm>
              <a:prstGeom prst="rect">
                <a:avLst/>
              </a:prstGeom>
              <a:solidFill>
                <a:srgbClr val="EBE1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877" name="Rectangle 549"/>
              <p:cNvSpPr>
                <a:spLocks noChangeArrowheads="1"/>
              </p:cNvSpPr>
              <p:nvPr/>
            </p:nvSpPr>
            <p:spPr bwMode="auto">
              <a:xfrm>
                <a:off x="2880" y="2266"/>
                <a:ext cx="48" cy="324"/>
              </a:xfrm>
              <a:prstGeom prst="rect">
                <a:avLst/>
              </a:prstGeom>
              <a:solidFill>
                <a:srgbClr val="EDE3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878" name="Rectangle 550"/>
              <p:cNvSpPr>
                <a:spLocks noChangeArrowheads="1"/>
              </p:cNvSpPr>
              <p:nvPr/>
            </p:nvSpPr>
            <p:spPr bwMode="auto">
              <a:xfrm>
                <a:off x="2928" y="2266"/>
                <a:ext cx="42" cy="324"/>
              </a:xfrm>
              <a:prstGeom prst="rect">
                <a:avLst/>
              </a:prstGeom>
              <a:solidFill>
                <a:srgbClr val="EFE5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879" name="Rectangle 551"/>
              <p:cNvSpPr>
                <a:spLocks noChangeArrowheads="1"/>
              </p:cNvSpPr>
              <p:nvPr/>
            </p:nvSpPr>
            <p:spPr bwMode="auto">
              <a:xfrm>
                <a:off x="2970" y="2266"/>
                <a:ext cx="66" cy="324"/>
              </a:xfrm>
              <a:prstGeom prst="rect">
                <a:avLst/>
              </a:prstGeom>
              <a:solidFill>
                <a:srgbClr val="F1E7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6" name="Group 661"/>
              <p:cNvGrpSpPr>
                <a:grpSpLocks/>
              </p:cNvGrpSpPr>
              <p:nvPr/>
            </p:nvGrpSpPr>
            <p:grpSpPr bwMode="auto">
              <a:xfrm>
                <a:off x="2712" y="1924"/>
                <a:ext cx="1171" cy="666"/>
                <a:chOff x="2712" y="1924"/>
                <a:chExt cx="1171" cy="666"/>
              </a:xfrm>
            </p:grpSpPr>
            <p:sp>
              <p:nvSpPr>
                <p:cNvPr id="867881" name="Rectangle 553"/>
                <p:cNvSpPr>
                  <a:spLocks noChangeArrowheads="1"/>
                </p:cNvSpPr>
                <p:nvPr/>
              </p:nvSpPr>
              <p:spPr bwMode="auto">
                <a:xfrm>
                  <a:off x="3036" y="2266"/>
                  <a:ext cx="48" cy="324"/>
                </a:xfrm>
                <a:prstGeom prst="rect">
                  <a:avLst/>
                </a:prstGeom>
                <a:solidFill>
                  <a:srgbClr val="F3E9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67882" name="Rectangle 554"/>
                <p:cNvSpPr>
                  <a:spLocks noChangeArrowheads="1"/>
                </p:cNvSpPr>
                <p:nvPr/>
              </p:nvSpPr>
              <p:spPr bwMode="auto">
                <a:xfrm>
                  <a:off x="3084" y="2266"/>
                  <a:ext cx="48" cy="324"/>
                </a:xfrm>
                <a:prstGeom prst="rect">
                  <a:avLst/>
                </a:prstGeom>
                <a:solidFill>
                  <a:srgbClr val="F5EBD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67883" name="Rectangle 555"/>
                <p:cNvSpPr>
                  <a:spLocks noChangeArrowheads="1"/>
                </p:cNvSpPr>
                <p:nvPr/>
              </p:nvSpPr>
              <p:spPr bwMode="auto">
                <a:xfrm>
                  <a:off x="3132" y="2266"/>
                  <a:ext cx="42" cy="324"/>
                </a:xfrm>
                <a:prstGeom prst="rect">
                  <a:avLst/>
                </a:prstGeom>
                <a:solidFill>
                  <a:srgbClr val="F7EDD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67884" name="Rectangle 556"/>
                <p:cNvSpPr>
                  <a:spLocks noChangeArrowheads="1"/>
                </p:cNvSpPr>
                <p:nvPr/>
              </p:nvSpPr>
              <p:spPr bwMode="auto">
                <a:xfrm>
                  <a:off x="3174" y="2266"/>
                  <a:ext cx="42" cy="324"/>
                </a:xfrm>
                <a:prstGeom prst="rect">
                  <a:avLst/>
                </a:prstGeom>
                <a:solidFill>
                  <a:srgbClr val="F9EFE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67885" name="Rectangle 557"/>
                <p:cNvSpPr>
                  <a:spLocks noChangeArrowheads="1"/>
                </p:cNvSpPr>
                <p:nvPr/>
              </p:nvSpPr>
              <p:spPr bwMode="auto">
                <a:xfrm>
                  <a:off x="3216" y="2266"/>
                  <a:ext cx="570" cy="324"/>
                </a:xfrm>
                <a:prstGeom prst="rect">
                  <a:avLst/>
                </a:prstGeom>
                <a:solidFill>
                  <a:srgbClr val="FCF2E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67886" name="Rectangle 558"/>
                <p:cNvSpPr>
                  <a:spLocks noChangeArrowheads="1"/>
                </p:cNvSpPr>
                <p:nvPr/>
              </p:nvSpPr>
              <p:spPr bwMode="auto">
                <a:xfrm>
                  <a:off x="2712" y="2266"/>
                  <a:ext cx="1074" cy="324"/>
                </a:xfrm>
                <a:prstGeom prst="rect">
                  <a:avLst/>
                </a:prstGeom>
                <a:noFill/>
                <a:ln w="9525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67887" name="Rectangle 559"/>
                <p:cNvSpPr>
                  <a:spLocks noChangeArrowheads="1"/>
                </p:cNvSpPr>
                <p:nvPr/>
              </p:nvSpPr>
              <p:spPr bwMode="auto">
                <a:xfrm>
                  <a:off x="2730" y="2320"/>
                  <a:ext cx="1153" cy="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marL="361950" indent="-361950" defTabSz="966788">
                    <a:tabLst>
                      <a:tab pos="188913" algn="l"/>
                    </a:tabLst>
                  </a:pPr>
                  <a:r>
                    <a:rPr lang="en-GB" sz="1000" b="1">
                      <a:solidFill>
                        <a:srgbClr val="000000"/>
                      </a:solidFill>
                      <a:latin typeface="Arial" charset="0"/>
                    </a:rPr>
                    <a:t>SF_SpatialSamplingFeature</a:t>
                  </a:r>
                  <a:endParaRPr lang="en-GB"/>
                </a:p>
              </p:txBody>
            </p:sp>
            <p:sp>
              <p:nvSpPr>
                <p:cNvPr id="867888" name="Line 560"/>
                <p:cNvSpPr>
                  <a:spLocks noChangeShapeType="1"/>
                </p:cNvSpPr>
                <p:nvPr/>
              </p:nvSpPr>
              <p:spPr bwMode="auto">
                <a:xfrm>
                  <a:off x="2712" y="2446"/>
                  <a:ext cx="1074" cy="1"/>
                </a:xfrm>
                <a:prstGeom prst="line">
                  <a:avLst/>
                </a:prstGeom>
                <a:noFill/>
                <a:ln w="9525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67889" name="Rectangle 561"/>
                <p:cNvSpPr>
                  <a:spLocks noChangeArrowheads="1"/>
                </p:cNvSpPr>
                <p:nvPr/>
              </p:nvSpPr>
              <p:spPr bwMode="auto">
                <a:xfrm>
                  <a:off x="2742" y="2470"/>
                  <a:ext cx="75" cy="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marL="361950" indent="-361950" defTabSz="966788">
                    <a:tabLst>
                      <a:tab pos="188913" algn="l"/>
                    </a:tabLst>
                  </a:pPr>
                  <a:r>
                    <a:rPr lang="en-GB" sz="1000" i="0">
                      <a:solidFill>
                        <a:srgbClr val="8B0000"/>
                      </a:solidFill>
                      <a:latin typeface="Arial" charset="0"/>
                    </a:rPr>
                    <a:t>+ </a:t>
                  </a:r>
                  <a:endParaRPr lang="en-GB"/>
                </a:p>
              </p:txBody>
            </p:sp>
            <p:sp>
              <p:nvSpPr>
                <p:cNvPr id="867890" name="Rectangle 562"/>
                <p:cNvSpPr>
                  <a:spLocks noChangeArrowheads="1"/>
                </p:cNvSpPr>
                <p:nvPr/>
              </p:nvSpPr>
              <p:spPr bwMode="auto">
                <a:xfrm>
                  <a:off x="2868" y="2470"/>
                  <a:ext cx="943" cy="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marL="361950" indent="-361950" defTabSz="966788">
                    <a:tabLst>
                      <a:tab pos="188913" algn="l"/>
                    </a:tabLst>
                  </a:pPr>
                  <a:r>
                    <a:rPr lang="en-GB" sz="1000" i="0">
                      <a:solidFill>
                        <a:srgbClr val="8B0000"/>
                      </a:solidFill>
                      <a:latin typeface="Arial" charset="0"/>
                    </a:rPr>
                    <a:t>positionalAccuracy [0..2]</a:t>
                  </a:r>
                  <a:endParaRPr lang="en-GB"/>
                </a:p>
              </p:txBody>
            </p:sp>
            <p:sp>
              <p:nvSpPr>
                <p:cNvPr id="867938" name="Line 610"/>
                <p:cNvSpPr>
                  <a:spLocks noChangeShapeType="1"/>
                </p:cNvSpPr>
                <p:nvPr/>
              </p:nvSpPr>
              <p:spPr bwMode="auto">
                <a:xfrm flipV="1">
                  <a:off x="3252" y="2224"/>
                  <a:ext cx="1" cy="4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67939" name="Line 611"/>
                <p:cNvSpPr>
                  <a:spLocks noChangeShapeType="1"/>
                </p:cNvSpPr>
                <p:nvPr/>
              </p:nvSpPr>
              <p:spPr bwMode="auto">
                <a:xfrm flipH="1">
                  <a:off x="2808" y="2224"/>
                  <a:ext cx="444" cy="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67940" name="Line 612"/>
                <p:cNvSpPr>
                  <a:spLocks noChangeShapeType="1"/>
                </p:cNvSpPr>
                <p:nvPr/>
              </p:nvSpPr>
              <p:spPr bwMode="auto">
                <a:xfrm flipV="1">
                  <a:off x="2808" y="1924"/>
                  <a:ext cx="1" cy="30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67962" name="Freeform 634"/>
                <p:cNvSpPr>
                  <a:spLocks/>
                </p:cNvSpPr>
                <p:nvPr/>
              </p:nvSpPr>
              <p:spPr bwMode="auto">
                <a:xfrm>
                  <a:off x="2772" y="1924"/>
                  <a:ext cx="72" cy="96"/>
                </a:xfrm>
                <a:custGeom>
                  <a:avLst/>
                  <a:gdLst/>
                  <a:ahLst/>
                  <a:cxnLst>
                    <a:cxn ang="0">
                      <a:pos x="72" y="96"/>
                    </a:cxn>
                    <a:cxn ang="0">
                      <a:pos x="0" y="96"/>
                    </a:cxn>
                    <a:cxn ang="0">
                      <a:pos x="36" y="0"/>
                    </a:cxn>
                    <a:cxn ang="0">
                      <a:pos x="72" y="96"/>
                    </a:cxn>
                  </a:cxnLst>
                  <a:rect l="0" t="0" r="r" b="b"/>
                  <a:pathLst>
                    <a:path w="72" h="96">
                      <a:moveTo>
                        <a:pt x="72" y="96"/>
                      </a:moveTo>
                      <a:lnTo>
                        <a:pt x="0" y="96"/>
                      </a:lnTo>
                      <a:lnTo>
                        <a:pt x="36" y="0"/>
                      </a:lnTo>
                      <a:lnTo>
                        <a:pt x="72" y="96"/>
                      </a:lnTo>
                      <a:close/>
                    </a:path>
                  </a:pathLst>
                </a:custGeom>
                <a:solidFill>
                  <a:srgbClr val="FCF2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</p:grpSp>
      <p:sp>
        <p:nvSpPr>
          <p:cNvPr id="867953" name="Rectangle 625"/>
          <p:cNvSpPr>
            <a:spLocks noChangeArrowheads="1"/>
          </p:cNvSpPr>
          <p:nvPr/>
        </p:nvSpPr>
        <p:spPr bwMode="auto">
          <a:xfrm>
            <a:off x="6945923" y="2359447"/>
            <a:ext cx="111569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61950" indent="-361950" defTabSz="966788">
              <a:tabLst>
                <a:tab pos="188913" algn="l"/>
              </a:tabLst>
            </a:pPr>
            <a:r>
              <a:rPr lang="en-GB" sz="800" i="0">
                <a:solidFill>
                  <a:srgbClr val="000000"/>
                </a:solidFill>
                <a:latin typeface="Arial" charset="0"/>
              </a:rPr>
              <a:t>+relatedObservation 0..*</a:t>
            </a:r>
            <a:endParaRPr lang="en-GB"/>
          </a:p>
        </p:txBody>
      </p:sp>
      <p:grpSp>
        <p:nvGrpSpPr>
          <p:cNvPr id="7" name="Group 666"/>
          <p:cNvGrpSpPr>
            <a:grpSpLocks/>
          </p:cNvGrpSpPr>
          <p:nvPr/>
        </p:nvGrpSpPr>
        <p:grpSpPr bwMode="auto">
          <a:xfrm>
            <a:off x="2645020" y="3540547"/>
            <a:ext cx="5161085" cy="971550"/>
            <a:chOff x="1805" y="2596"/>
            <a:chExt cx="3522" cy="612"/>
          </a:xfrm>
        </p:grpSpPr>
        <p:sp>
          <p:nvSpPr>
            <p:cNvPr id="867912" name="Line 584"/>
            <p:cNvSpPr>
              <a:spLocks noChangeShapeType="1"/>
            </p:cNvSpPr>
            <p:nvPr/>
          </p:nvSpPr>
          <p:spPr bwMode="auto">
            <a:xfrm flipV="1">
              <a:off x="3252" y="2596"/>
              <a:ext cx="1" cy="3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13" name="Freeform 585"/>
            <p:cNvSpPr>
              <a:spLocks/>
            </p:cNvSpPr>
            <p:nvPr/>
          </p:nvSpPr>
          <p:spPr bwMode="auto">
            <a:xfrm>
              <a:off x="3216" y="2596"/>
              <a:ext cx="72" cy="96"/>
            </a:xfrm>
            <a:custGeom>
              <a:avLst/>
              <a:gdLst/>
              <a:ahLst/>
              <a:cxnLst>
                <a:cxn ang="0">
                  <a:pos x="72" y="96"/>
                </a:cxn>
                <a:cxn ang="0">
                  <a:pos x="0" y="96"/>
                </a:cxn>
                <a:cxn ang="0">
                  <a:pos x="36" y="0"/>
                </a:cxn>
                <a:cxn ang="0">
                  <a:pos x="72" y="96"/>
                </a:cxn>
              </a:cxnLst>
              <a:rect l="0" t="0" r="r" b="b"/>
              <a:pathLst>
                <a:path w="72" h="96">
                  <a:moveTo>
                    <a:pt x="72" y="96"/>
                  </a:moveTo>
                  <a:lnTo>
                    <a:pt x="0" y="96"/>
                  </a:lnTo>
                  <a:lnTo>
                    <a:pt x="36" y="0"/>
                  </a:lnTo>
                  <a:lnTo>
                    <a:pt x="72" y="96"/>
                  </a:lnTo>
                  <a:close/>
                </a:path>
              </a:pathLst>
            </a:custGeom>
            <a:solidFill>
              <a:srgbClr val="FCF2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14" name="Freeform 586"/>
            <p:cNvSpPr>
              <a:spLocks/>
            </p:cNvSpPr>
            <p:nvPr/>
          </p:nvSpPr>
          <p:spPr bwMode="auto">
            <a:xfrm>
              <a:off x="3216" y="2596"/>
              <a:ext cx="72" cy="96"/>
            </a:xfrm>
            <a:custGeom>
              <a:avLst/>
              <a:gdLst/>
              <a:ahLst/>
              <a:cxnLst>
                <a:cxn ang="0">
                  <a:pos x="72" y="96"/>
                </a:cxn>
                <a:cxn ang="0">
                  <a:pos x="0" y="96"/>
                </a:cxn>
                <a:cxn ang="0">
                  <a:pos x="36" y="0"/>
                </a:cxn>
                <a:cxn ang="0">
                  <a:pos x="72" y="96"/>
                </a:cxn>
              </a:cxnLst>
              <a:rect l="0" t="0" r="r" b="b"/>
              <a:pathLst>
                <a:path w="72" h="96">
                  <a:moveTo>
                    <a:pt x="72" y="96"/>
                  </a:moveTo>
                  <a:lnTo>
                    <a:pt x="0" y="96"/>
                  </a:lnTo>
                  <a:lnTo>
                    <a:pt x="36" y="0"/>
                  </a:lnTo>
                  <a:lnTo>
                    <a:pt x="72" y="96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35" name="Line 607"/>
            <p:cNvSpPr>
              <a:spLocks noChangeShapeType="1"/>
            </p:cNvSpPr>
            <p:nvPr/>
          </p:nvSpPr>
          <p:spPr bwMode="auto">
            <a:xfrm flipV="1">
              <a:off x="3252" y="2596"/>
              <a:ext cx="1" cy="3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36" name="Freeform 608"/>
            <p:cNvSpPr>
              <a:spLocks/>
            </p:cNvSpPr>
            <p:nvPr/>
          </p:nvSpPr>
          <p:spPr bwMode="auto">
            <a:xfrm>
              <a:off x="3216" y="2596"/>
              <a:ext cx="72" cy="96"/>
            </a:xfrm>
            <a:custGeom>
              <a:avLst/>
              <a:gdLst/>
              <a:ahLst/>
              <a:cxnLst>
                <a:cxn ang="0">
                  <a:pos x="72" y="96"/>
                </a:cxn>
                <a:cxn ang="0">
                  <a:pos x="0" y="96"/>
                </a:cxn>
                <a:cxn ang="0">
                  <a:pos x="36" y="0"/>
                </a:cxn>
                <a:cxn ang="0">
                  <a:pos x="72" y="96"/>
                </a:cxn>
              </a:cxnLst>
              <a:rect l="0" t="0" r="r" b="b"/>
              <a:pathLst>
                <a:path w="72" h="96">
                  <a:moveTo>
                    <a:pt x="72" y="96"/>
                  </a:moveTo>
                  <a:lnTo>
                    <a:pt x="0" y="96"/>
                  </a:lnTo>
                  <a:lnTo>
                    <a:pt x="36" y="0"/>
                  </a:lnTo>
                  <a:lnTo>
                    <a:pt x="72" y="96"/>
                  </a:lnTo>
                  <a:close/>
                </a:path>
              </a:pathLst>
            </a:custGeom>
            <a:solidFill>
              <a:srgbClr val="FCF2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37" name="Freeform 609"/>
            <p:cNvSpPr>
              <a:spLocks/>
            </p:cNvSpPr>
            <p:nvPr/>
          </p:nvSpPr>
          <p:spPr bwMode="auto">
            <a:xfrm>
              <a:off x="3216" y="2596"/>
              <a:ext cx="72" cy="96"/>
            </a:xfrm>
            <a:custGeom>
              <a:avLst/>
              <a:gdLst/>
              <a:ahLst/>
              <a:cxnLst>
                <a:cxn ang="0">
                  <a:pos x="72" y="96"/>
                </a:cxn>
                <a:cxn ang="0">
                  <a:pos x="0" y="96"/>
                </a:cxn>
                <a:cxn ang="0">
                  <a:pos x="36" y="0"/>
                </a:cxn>
                <a:cxn ang="0">
                  <a:pos x="72" y="96"/>
                </a:cxn>
              </a:cxnLst>
              <a:rect l="0" t="0" r="r" b="b"/>
              <a:pathLst>
                <a:path w="72" h="96">
                  <a:moveTo>
                    <a:pt x="72" y="96"/>
                  </a:moveTo>
                  <a:lnTo>
                    <a:pt x="0" y="96"/>
                  </a:lnTo>
                  <a:lnTo>
                    <a:pt x="36" y="0"/>
                  </a:lnTo>
                  <a:lnTo>
                    <a:pt x="72" y="96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46" name="Freeform 618"/>
            <p:cNvSpPr>
              <a:spLocks/>
            </p:cNvSpPr>
            <p:nvPr/>
          </p:nvSpPr>
          <p:spPr bwMode="auto">
            <a:xfrm>
              <a:off x="3216" y="2596"/>
              <a:ext cx="72" cy="96"/>
            </a:xfrm>
            <a:custGeom>
              <a:avLst/>
              <a:gdLst/>
              <a:ahLst/>
              <a:cxnLst>
                <a:cxn ang="0">
                  <a:pos x="72" y="96"/>
                </a:cxn>
                <a:cxn ang="0">
                  <a:pos x="0" y="96"/>
                </a:cxn>
                <a:cxn ang="0">
                  <a:pos x="36" y="0"/>
                </a:cxn>
                <a:cxn ang="0">
                  <a:pos x="72" y="96"/>
                </a:cxn>
              </a:cxnLst>
              <a:rect l="0" t="0" r="r" b="b"/>
              <a:pathLst>
                <a:path w="72" h="96">
                  <a:moveTo>
                    <a:pt x="72" y="96"/>
                  </a:moveTo>
                  <a:lnTo>
                    <a:pt x="0" y="96"/>
                  </a:lnTo>
                  <a:lnTo>
                    <a:pt x="36" y="0"/>
                  </a:lnTo>
                  <a:lnTo>
                    <a:pt x="72" y="96"/>
                  </a:lnTo>
                  <a:close/>
                </a:path>
              </a:pathLst>
            </a:custGeom>
            <a:solidFill>
              <a:srgbClr val="FCF2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47" name="Freeform 619"/>
            <p:cNvSpPr>
              <a:spLocks/>
            </p:cNvSpPr>
            <p:nvPr/>
          </p:nvSpPr>
          <p:spPr bwMode="auto">
            <a:xfrm>
              <a:off x="3216" y="2596"/>
              <a:ext cx="72" cy="96"/>
            </a:xfrm>
            <a:custGeom>
              <a:avLst/>
              <a:gdLst/>
              <a:ahLst/>
              <a:cxnLst>
                <a:cxn ang="0">
                  <a:pos x="72" y="96"/>
                </a:cxn>
                <a:cxn ang="0">
                  <a:pos x="0" y="96"/>
                </a:cxn>
                <a:cxn ang="0">
                  <a:pos x="36" y="0"/>
                </a:cxn>
                <a:cxn ang="0">
                  <a:pos x="72" y="96"/>
                </a:cxn>
              </a:cxnLst>
              <a:rect l="0" t="0" r="r" b="b"/>
              <a:pathLst>
                <a:path w="72" h="96">
                  <a:moveTo>
                    <a:pt x="72" y="96"/>
                  </a:moveTo>
                  <a:lnTo>
                    <a:pt x="0" y="96"/>
                  </a:lnTo>
                  <a:lnTo>
                    <a:pt x="36" y="0"/>
                  </a:lnTo>
                  <a:lnTo>
                    <a:pt x="72" y="96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grpSp>
          <p:nvGrpSpPr>
            <p:cNvPr id="8" name="Group 665"/>
            <p:cNvGrpSpPr>
              <a:grpSpLocks/>
            </p:cNvGrpSpPr>
            <p:nvPr/>
          </p:nvGrpSpPr>
          <p:grpSpPr bwMode="auto">
            <a:xfrm>
              <a:off x="1805" y="2596"/>
              <a:ext cx="3522" cy="612"/>
              <a:chOff x="1805" y="2596"/>
              <a:chExt cx="3522" cy="612"/>
            </a:xfrm>
          </p:grpSpPr>
          <p:sp>
            <p:nvSpPr>
              <p:cNvPr id="867945" name="Line 617"/>
              <p:cNvSpPr>
                <a:spLocks noChangeShapeType="1"/>
              </p:cNvSpPr>
              <p:nvPr/>
            </p:nvSpPr>
            <p:spPr bwMode="auto">
              <a:xfrm flipV="1">
                <a:off x="3252" y="2596"/>
                <a:ext cx="1" cy="30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957" name="Freeform 629"/>
              <p:cNvSpPr>
                <a:spLocks/>
              </p:cNvSpPr>
              <p:nvPr/>
            </p:nvSpPr>
            <p:spPr bwMode="auto">
              <a:xfrm>
                <a:off x="3216" y="2596"/>
                <a:ext cx="72" cy="96"/>
              </a:xfrm>
              <a:custGeom>
                <a:avLst/>
                <a:gdLst/>
                <a:ahLst/>
                <a:cxnLst>
                  <a:cxn ang="0">
                    <a:pos x="72" y="96"/>
                  </a:cxn>
                  <a:cxn ang="0">
                    <a:pos x="0" y="96"/>
                  </a:cxn>
                  <a:cxn ang="0">
                    <a:pos x="36" y="0"/>
                  </a:cxn>
                  <a:cxn ang="0">
                    <a:pos x="72" y="96"/>
                  </a:cxn>
                </a:cxnLst>
                <a:rect l="0" t="0" r="r" b="b"/>
                <a:pathLst>
                  <a:path w="72" h="96">
                    <a:moveTo>
                      <a:pt x="72" y="96"/>
                    </a:moveTo>
                    <a:lnTo>
                      <a:pt x="0" y="96"/>
                    </a:lnTo>
                    <a:lnTo>
                      <a:pt x="36" y="0"/>
                    </a:lnTo>
                    <a:lnTo>
                      <a:pt x="72" y="96"/>
                    </a:lnTo>
                    <a:close/>
                  </a:path>
                </a:pathLst>
              </a:custGeom>
              <a:solidFill>
                <a:srgbClr val="FCF2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80" name="Rectangle 352"/>
              <p:cNvSpPr>
                <a:spLocks noChangeArrowheads="1"/>
              </p:cNvSpPr>
              <p:nvPr/>
            </p:nvSpPr>
            <p:spPr bwMode="auto">
              <a:xfrm>
                <a:off x="4523" y="2950"/>
                <a:ext cx="804" cy="258"/>
              </a:xfrm>
              <a:prstGeom prst="rect">
                <a:avLst/>
              </a:prstGeom>
              <a:solidFill>
                <a:srgbClr val="C0BF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81" name="Rectangle 353"/>
              <p:cNvSpPr>
                <a:spLocks noChangeArrowheads="1"/>
              </p:cNvSpPr>
              <p:nvPr/>
            </p:nvSpPr>
            <p:spPr bwMode="auto">
              <a:xfrm>
                <a:off x="4523" y="2950"/>
                <a:ext cx="804" cy="258"/>
              </a:xfrm>
              <a:prstGeom prst="rect">
                <a:avLst/>
              </a:prstGeom>
              <a:noFill/>
              <a:ln w="9525" cap="sq">
                <a:solidFill>
                  <a:srgbClr val="C0BF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82" name="Rectangle 354"/>
              <p:cNvSpPr>
                <a:spLocks noChangeArrowheads="1"/>
              </p:cNvSpPr>
              <p:nvPr/>
            </p:nvSpPr>
            <p:spPr bwMode="auto">
              <a:xfrm>
                <a:off x="4505" y="2932"/>
                <a:ext cx="30" cy="258"/>
              </a:xfrm>
              <a:prstGeom prst="rect">
                <a:avLst/>
              </a:prstGeom>
              <a:solidFill>
                <a:srgbClr val="B5E8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83" name="Rectangle 355"/>
              <p:cNvSpPr>
                <a:spLocks noChangeArrowheads="1"/>
              </p:cNvSpPr>
              <p:nvPr/>
            </p:nvSpPr>
            <p:spPr bwMode="auto">
              <a:xfrm>
                <a:off x="4535" y="2932"/>
                <a:ext cx="30" cy="258"/>
              </a:xfrm>
              <a:prstGeom prst="rect">
                <a:avLst/>
              </a:prstGeom>
              <a:solidFill>
                <a:srgbClr val="B7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84" name="Rectangle 356"/>
              <p:cNvSpPr>
                <a:spLocks noChangeArrowheads="1"/>
              </p:cNvSpPr>
              <p:nvPr/>
            </p:nvSpPr>
            <p:spPr bwMode="auto">
              <a:xfrm>
                <a:off x="4565" y="2932"/>
                <a:ext cx="36" cy="258"/>
              </a:xfrm>
              <a:prstGeom prst="rect">
                <a:avLst/>
              </a:prstGeom>
              <a:solidFill>
                <a:srgbClr val="B9EC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85" name="Rectangle 357"/>
              <p:cNvSpPr>
                <a:spLocks noChangeArrowheads="1"/>
              </p:cNvSpPr>
              <p:nvPr/>
            </p:nvSpPr>
            <p:spPr bwMode="auto">
              <a:xfrm>
                <a:off x="4601" y="2932"/>
                <a:ext cx="30" cy="258"/>
              </a:xfrm>
              <a:prstGeom prst="rect">
                <a:avLst/>
              </a:prstGeom>
              <a:solidFill>
                <a:srgbClr val="BBEE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86" name="Rectangle 358"/>
              <p:cNvSpPr>
                <a:spLocks noChangeArrowheads="1"/>
              </p:cNvSpPr>
              <p:nvPr/>
            </p:nvSpPr>
            <p:spPr bwMode="auto">
              <a:xfrm>
                <a:off x="4631" y="2932"/>
                <a:ext cx="36" cy="258"/>
              </a:xfrm>
              <a:prstGeom prst="rect">
                <a:avLst/>
              </a:prstGeom>
              <a:solidFill>
                <a:srgbClr val="BD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87" name="Rectangle 359"/>
              <p:cNvSpPr>
                <a:spLocks noChangeArrowheads="1"/>
              </p:cNvSpPr>
              <p:nvPr/>
            </p:nvSpPr>
            <p:spPr bwMode="auto">
              <a:xfrm>
                <a:off x="4667" y="2932"/>
                <a:ext cx="36" cy="258"/>
              </a:xfrm>
              <a:prstGeom prst="rect">
                <a:avLst/>
              </a:prstGeom>
              <a:solidFill>
                <a:srgbClr val="BF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88" name="Rectangle 360"/>
              <p:cNvSpPr>
                <a:spLocks noChangeArrowheads="1"/>
              </p:cNvSpPr>
              <p:nvPr/>
            </p:nvSpPr>
            <p:spPr bwMode="auto">
              <a:xfrm>
                <a:off x="4703" y="2932"/>
                <a:ext cx="42" cy="258"/>
              </a:xfrm>
              <a:prstGeom prst="rect">
                <a:avLst/>
              </a:prstGeom>
              <a:solidFill>
                <a:srgbClr val="C1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89" name="Rectangle 361"/>
              <p:cNvSpPr>
                <a:spLocks noChangeArrowheads="1"/>
              </p:cNvSpPr>
              <p:nvPr/>
            </p:nvSpPr>
            <p:spPr bwMode="auto">
              <a:xfrm>
                <a:off x="4745" y="2932"/>
                <a:ext cx="42" cy="258"/>
              </a:xfrm>
              <a:prstGeom prst="rect">
                <a:avLst/>
              </a:prstGeom>
              <a:solidFill>
                <a:srgbClr val="C3F6F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90" name="Rectangle 362"/>
              <p:cNvSpPr>
                <a:spLocks noChangeArrowheads="1"/>
              </p:cNvSpPr>
              <p:nvPr/>
            </p:nvSpPr>
            <p:spPr bwMode="auto">
              <a:xfrm>
                <a:off x="4787" y="2932"/>
                <a:ext cx="30" cy="258"/>
              </a:xfrm>
              <a:prstGeom prst="rect">
                <a:avLst/>
              </a:prstGeom>
              <a:solidFill>
                <a:srgbClr val="C5F8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91" name="Rectangle 363"/>
              <p:cNvSpPr>
                <a:spLocks noChangeArrowheads="1"/>
              </p:cNvSpPr>
              <p:nvPr/>
            </p:nvSpPr>
            <p:spPr bwMode="auto">
              <a:xfrm>
                <a:off x="4817" y="2932"/>
                <a:ext cx="36" cy="258"/>
              </a:xfrm>
              <a:prstGeom prst="rect">
                <a:avLst/>
              </a:prstGeom>
              <a:solidFill>
                <a:srgbClr val="C7FAF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92" name="Rectangle 364"/>
              <p:cNvSpPr>
                <a:spLocks noChangeArrowheads="1"/>
              </p:cNvSpPr>
              <p:nvPr/>
            </p:nvSpPr>
            <p:spPr bwMode="auto">
              <a:xfrm>
                <a:off x="4853" y="2932"/>
                <a:ext cx="30" cy="258"/>
              </a:xfrm>
              <a:prstGeom prst="rect">
                <a:avLst/>
              </a:prstGeom>
              <a:solidFill>
                <a:srgbClr val="C9FC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93" name="Rectangle 365"/>
              <p:cNvSpPr>
                <a:spLocks noChangeArrowheads="1"/>
              </p:cNvSpPr>
              <p:nvPr/>
            </p:nvSpPr>
            <p:spPr bwMode="auto">
              <a:xfrm>
                <a:off x="4883" y="2932"/>
                <a:ext cx="426" cy="258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94" name="Rectangle 366"/>
              <p:cNvSpPr>
                <a:spLocks noChangeArrowheads="1"/>
              </p:cNvSpPr>
              <p:nvPr/>
            </p:nvSpPr>
            <p:spPr bwMode="auto">
              <a:xfrm>
                <a:off x="4505" y="2932"/>
                <a:ext cx="804" cy="258"/>
              </a:xfrm>
              <a:prstGeom prst="rect">
                <a:avLst/>
              </a:prstGeom>
              <a:noFill/>
              <a:ln w="952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95" name="Rectangle 367"/>
              <p:cNvSpPr>
                <a:spLocks noChangeArrowheads="1"/>
              </p:cNvSpPr>
              <p:nvPr/>
            </p:nvSpPr>
            <p:spPr bwMode="auto">
              <a:xfrm>
                <a:off x="4553" y="2986"/>
                <a:ext cx="76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61950" indent="-361950" defTabSz="966788">
                  <a:tabLst>
                    <a:tab pos="188913" algn="l"/>
                  </a:tabLst>
                </a:pPr>
                <a:r>
                  <a:rPr lang="en-GB" sz="1000" b="1" i="0">
                    <a:solidFill>
                      <a:srgbClr val="000000"/>
                    </a:solidFill>
                    <a:latin typeface="Arial" charset="0"/>
                  </a:rPr>
                  <a:t>SF_SamplingSolid</a:t>
                </a:r>
                <a:endParaRPr lang="en-GB"/>
              </a:p>
            </p:txBody>
          </p:sp>
          <p:sp>
            <p:nvSpPr>
              <p:cNvPr id="867696" name="Line 368"/>
              <p:cNvSpPr>
                <a:spLocks noChangeShapeType="1"/>
              </p:cNvSpPr>
              <p:nvPr/>
            </p:nvSpPr>
            <p:spPr bwMode="auto">
              <a:xfrm>
                <a:off x="4505" y="3112"/>
                <a:ext cx="804" cy="1"/>
              </a:xfrm>
              <a:prstGeom prst="line">
                <a:avLst/>
              </a:prstGeom>
              <a:noFill/>
              <a:ln w="952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587" name="Rectangle 259"/>
              <p:cNvSpPr>
                <a:spLocks noChangeArrowheads="1"/>
              </p:cNvSpPr>
              <p:nvPr/>
            </p:nvSpPr>
            <p:spPr bwMode="auto">
              <a:xfrm>
                <a:off x="1823" y="2950"/>
                <a:ext cx="750" cy="258"/>
              </a:xfrm>
              <a:prstGeom prst="rect">
                <a:avLst/>
              </a:prstGeom>
              <a:solidFill>
                <a:srgbClr val="C0BF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588" name="Rectangle 260"/>
              <p:cNvSpPr>
                <a:spLocks noChangeArrowheads="1"/>
              </p:cNvSpPr>
              <p:nvPr/>
            </p:nvSpPr>
            <p:spPr bwMode="auto">
              <a:xfrm>
                <a:off x="1823" y="2950"/>
                <a:ext cx="750" cy="258"/>
              </a:xfrm>
              <a:prstGeom prst="rect">
                <a:avLst/>
              </a:prstGeom>
              <a:noFill/>
              <a:ln w="9525" cap="sq">
                <a:solidFill>
                  <a:srgbClr val="C0BF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589" name="Rectangle 261"/>
              <p:cNvSpPr>
                <a:spLocks noChangeArrowheads="1"/>
              </p:cNvSpPr>
              <p:nvPr/>
            </p:nvSpPr>
            <p:spPr bwMode="auto">
              <a:xfrm>
                <a:off x="1805" y="2932"/>
                <a:ext cx="12" cy="258"/>
              </a:xfrm>
              <a:prstGeom prst="rect">
                <a:avLst/>
              </a:prstGeom>
              <a:solidFill>
                <a:srgbClr val="B5E8B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590" name="Rectangle 262"/>
              <p:cNvSpPr>
                <a:spLocks noChangeArrowheads="1"/>
              </p:cNvSpPr>
              <p:nvPr/>
            </p:nvSpPr>
            <p:spPr bwMode="auto">
              <a:xfrm>
                <a:off x="1817" y="2932"/>
                <a:ext cx="12" cy="258"/>
              </a:xfrm>
              <a:prstGeom prst="rect">
                <a:avLst/>
              </a:prstGeom>
              <a:solidFill>
                <a:srgbClr val="B6E9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591" name="Rectangle 263"/>
              <p:cNvSpPr>
                <a:spLocks noChangeArrowheads="1"/>
              </p:cNvSpPr>
              <p:nvPr/>
            </p:nvSpPr>
            <p:spPr bwMode="auto">
              <a:xfrm>
                <a:off x="1829" y="2932"/>
                <a:ext cx="18" cy="258"/>
              </a:xfrm>
              <a:prstGeom prst="rect">
                <a:avLst/>
              </a:prstGeom>
              <a:solidFill>
                <a:srgbClr val="B7EA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592" name="Rectangle 264"/>
              <p:cNvSpPr>
                <a:spLocks noChangeArrowheads="1"/>
              </p:cNvSpPr>
              <p:nvPr/>
            </p:nvSpPr>
            <p:spPr bwMode="auto">
              <a:xfrm>
                <a:off x="1847" y="2932"/>
                <a:ext cx="18" cy="258"/>
              </a:xfrm>
              <a:prstGeom prst="rect">
                <a:avLst/>
              </a:prstGeom>
              <a:solidFill>
                <a:srgbClr val="B8EB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593" name="Rectangle 265"/>
              <p:cNvSpPr>
                <a:spLocks noChangeArrowheads="1"/>
              </p:cNvSpPr>
              <p:nvPr/>
            </p:nvSpPr>
            <p:spPr bwMode="auto">
              <a:xfrm>
                <a:off x="1865" y="2932"/>
                <a:ext cx="12" cy="258"/>
              </a:xfrm>
              <a:prstGeom prst="rect">
                <a:avLst/>
              </a:prstGeom>
              <a:solidFill>
                <a:srgbClr val="B9ECB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594" name="Rectangle 266"/>
              <p:cNvSpPr>
                <a:spLocks noChangeArrowheads="1"/>
              </p:cNvSpPr>
              <p:nvPr/>
            </p:nvSpPr>
            <p:spPr bwMode="auto">
              <a:xfrm>
                <a:off x="1877" y="2932"/>
                <a:ext cx="18" cy="258"/>
              </a:xfrm>
              <a:prstGeom prst="rect">
                <a:avLst/>
              </a:prstGeom>
              <a:solidFill>
                <a:srgbClr val="BAED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595" name="Rectangle 267"/>
              <p:cNvSpPr>
                <a:spLocks noChangeArrowheads="1"/>
              </p:cNvSpPr>
              <p:nvPr/>
            </p:nvSpPr>
            <p:spPr bwMode="auto">
              <a:xfrm>
                <a:off x="1895" y="2932"/>
                <a:ext cx="12" cy="258"/>
              </a:xfrm>
              <a:prstGeom prst="rect">
                <a:avLst/>
              </a:prstGeom>
              <a:solidFill>
                <a:srgbClr val="BBEE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596" name="Rectangle 268"/>
              <p:cNvSpPr>
                <a:spLocks noChangeArrowheads="1"/>
              </p:cNvSpPr>
              <p:nvPr/>
            </p:nvSpPr>
            <p:spPr bwMode="auto">
              <a:xfrm>
                <a:off x="1907" y="2932"/>
                <a:ext cx="18" cy="258"/>
              </a:xfrm>
              <a:prstGeom prst="rect">
                <a:avLst/>
              </a:prstGeom>
              <a:solidFill>
                <a:srgbClr val="BCEF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597" name="Rectangle 269"/>
              <p:cNvSpPr>
                <a:spLocks noChangeArrowheads="1"/>
              </p:cNvSpPr>
              <p:nvPr/>
            </p:nvSpPr>
            <p:spPr bwMode="auto">
              <a:xfrm>
                <a:off x="1925" y="2932"/>
                <a:ext cx="18" cy="258"/>
              </a:xfrm>
              <a:prstGeom prst="rect">
                <a:avLst/>
              </a:prstGeom>
              <a:solidFill>
                <a:srgbClr val="BDF0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598" name="Rectangle 270"/>
              <p:cNvSpPr>
                <a:spLocks noChangeArrowheads="1"/>
              </p:cNvSpPr>
              <p:nvPr/>
            </p:nvSpPr>
            <p:spPr bwMode="auto">
              <a:xfrm>
                <a:off x="1943" y="2932"/>
                <a:ext cx="12" cy="258"/>
              </a:xfrm>
              <a:prstGeom prst="rect">
                <a:avLst/>
              </a:prstGeom>
              <a:solidFill>
                <a:srgbClr val="BEF1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599" name="Rectangle 271"/>
              <p:cNvSpPr>
                <a:spLocks noChangeArrowheads="1"/>
              </p:cNvSpPr>
              <p:nvPr/>
            </p:nvSpPr>
            <p:spPr bwMode="auto">
              <a:xfrm>
                <a:off x="1955" y="2932"/>
                <a:ext cx="18" cy="258"/>
              </a:xfrm>
              <a:prstGeom prst="rect">
                <a:avLst/>
              </a:prstGeom>
              <a:solidFill>
                <a:srgbClr val="BFF2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00" name="Rectangle 272"/>
              <p:cNvSpPr>
                <a:spLocks noChangeArrowheads="1"/>
              </p:cNvSpPr>
              <p:nvPr/>
            </p:nvSpPr>
            <p:spPr bwMode="auto">
              <a:xfrm>
                <a:off x="1973" y="2932"/>
                <a:ext cx="12" cy="258"/>
              </a:xfrm>
              <a:prstGeom prst="rect">
                <a:avLst/>
              </a:prstGeom>
              <a:solidFill>
                <a:srgbClr val="C0F3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01" name="Rectangle 273"/>
              <p:cNvSpPr>
                <a:spLocks noChangeArrowheads="1"/>
              </p:cNvSpPr>
              <p:nvPr/>
            </p:nvSpPr>
            <p:spPr bwMode="auto">
              <a:xfrm>
                <a:off x="1985" y="2932"/>
                <a:ext cx="24" cy="258"/>
              </a:xfrm>
              <a:prstGeom prst="rect">
                <a:avLst/>
              </a:prstGeom>
              <a:solidFill>
                <a:srgbClr val="C1F4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02" name="Rectangle 274"/>
              <p:cNvSpPr>
                <a:spLocks noChangeArrowheads="1"/>
              </p:cNvSpPr>
              <p:nvPr/>
            </p:nvSpPr>
            <p:spPr bwMode="auto">
              <a:xfrm>
                <a:off x="2009" y="2932"/>
                <a:ext cx="24" cy="258"/>
              </a:xfrm>
              <a:prstGeom prst="rect">
                <a:avLst/>
              </a:prstGeom>
              <a:solidFill>
                <a:srgbClr val="C2F5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03" name="Rectangle 275"/>
              <p:cNvSpPr>
                <a:spLocks noChangeArrowheads="1"/>
              </p:cNvSpPr>
              <p:nvPr/>
            </p:nvSpPr>
            <p:spPr bwMode="auto">
              <a:xfrm>
                <a:off x="2033" y="2932"/>
                <a:ext cx="18" cy="258"/>
              </a:xfrm>
              <a:prstGeom prst="rect">
                <a:avLst/>
              </a:prstGeom>
              <a:solidFill>
                <a:srgbClr val="C3F6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04" name="Rectangle 276"/>
              <p:cNvSpPr>
                <a:spLocks noChangeArrowheads="1"/>
              </p:cNvSpPr>
              <p:nvPr/>
            </p:nvSpPr>
            <p:spPr bwMode="auto">
              <a:xfrm>
                <a:off x="2051" y="2932"/>
                <a:ext cx="12" cy="258"/>
              </a:xfrm>
              <a:prstGeom prst="rect">
                <a:avLst/>
              </a:prstGeom>
              <a:solidFill>
                <a:srgbClr val="C4F7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05" name="Rectangle 277"/>
              <p:cNvSpPr>
                <a:spLocks noChangeArrowheads="1"/>
              </p:cNvSpPr>
              <p:nvPr/>
            </p:nvSpPr>
            <p:spPr bwMode="auto">
              <a:xfrm>
                <a:off x="2063" y="2932"/>
                <a:ext cx="18" cy="258"/>
              </a:xfrm>
              <a:prstGeom prst="rect">
                <a:avLst/>
              </a:prstGeom>
              <a:solidFill>
                <a:srgbClr val="C5F8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06" name="Rectangle 278"/>
              <p:cNvSpPr>
                <a:spLocks noChangeArrowheads="1"/>
              </p:cNvSpPr>
              <p:nvPr/>
            </p:nvSpPr>
            <p:spPr bwMode="auto">
              <a:xfrm>
                <a:off x="2081" y="2932"/>
                <a:ext cx="18" cy="258"/>
              </a:xfrm>
              <a:prstGeom prst="rect">
                <a:avLst/>
              </a:prstGeom>
              <a:solidFill>
                <a:srgbClr val="C6F9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07" name="Rectangle 279"/>
              <p:cNvSpPr>
                <a:spLocks noChangeArrowheads="1"/>
              </p:cNvSpPr>
              <p:nvPr/>
            </p:nvSpPr>
            <p:spPr bwMode="auto">
              <a:xfrm>
                <a:off x="2099" y="2932"/>
                <a:ext cx="12" cy="258"/>
              </a:xfrm>
              <a:prstGeom prst="rect">
                <a:avLst/>
              </a:prstGeom>
              <a:solidFill>
                <a:srgbClr val="C7FA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08" name="Rectangle 280"/>
              <p:cNvSpPr>
                <a:spLocks noChangeArrowheads="1"/>
              </p:cNvSpPr>
              <p:nvPr/>
            </p:nvSpPr>
            <p:spPr bwMode="auto">
              <a:xfrm>
                <a:off x="2111" y="2932"/>
                <a:ext cx="18" cy="258"/>
              </a:xfrm>
              <a:prstGeom prst="rect">
                <a:avLst/>
              </a:prstGeom>
              <a:solidFill>
                <a:srgbClr val="C8FB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09" name="Rectangle 281"/>
              <p:cNvSpPr>
                <a:spLocks noChangeArrowheads="1"/>
              </p:cNvSpPr>
              <p:nvPr/>
            </p:nvSpPr>
            <p:spPr bwMode="auto">
              <a:xfrm>
                <a:off x="2129" y="2932"/>
                <a:ext cx="12" cy="258"/>
              </a:xfrm>
              <a:prstGeom prst="rect">
                <a:avLst/>
              </a:prstGeom>
              <a:solidFill>
                <a:srgbClr val="C9FC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10" name="Rectangle 282"/>
              <p:cNvSpPr>
                <a:spLocks noChangeArrowheads="1"/>
              </p:cNvSpPr>
              <p:nvPr/>
            </p:nvSpPr>
            <p:spPr bwMode="auto">
              <a:xfrm>
                <a:off x="2141" y="2932"/>
                <a:ext cx="18" cy="258"/>
              </a:xfrm>
              <a:prstGeom prst="rect">
                <a:avLst/>
              </a:prstGeom>
              <a:solidFill>
                <a:srgbClr val="CAFD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11" name="Rectangle 283"/>
              <p:cNvSpPr>
                <a:spLocks noChangeArrowheads="1"/>
              </p:cNvSpPr>
              <p:nvPr/>
            </p:nvSpPr>
            <p:spPr bwMode="auto">
              <a:xfrm>
                <a:off x="2159" y="2932"/>
                <a:ext cx="18" cy="258"/>
              </a:xfrm>
              <a:prstGeom prst="rect">
                <a:avLst/>
              </a:prstGeom>
              <a:solidFill>
                <a:srgbClr val="CBFE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12" name="Rectangle 284"/>
              <p:cNvSpPr>
                <a:spLocks noChangeArrowheads="1"/>
              </p:cNvSpPr>
              <p:nvPr/>
            </p:nvSpPr>
            <p:spPr bwMode="auto">
              <a:xfrm>
                <a:off x="2177" y="2932"/>
                <a:ext cx="378" cy="258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13" name="Rectangle 285"/>
              <p:cNvSpPr>
                <a:spLocks noChangeArrowheads="1"/>
              </p:cNvSpPr>
              <p:nvPr/>
            </p:nvSpPr>
            <p:spPr bwMode="auto">
              <a:xfrm>
                <a:off x="1805" y="2932"/>
                <a:ext cx="750" cy="258"/>
              </a:xfrm>
              <a:prstGeom prst="rect">
                <a:avLst/>
              </a:prstGeom>
              <a:noFill/>
              <a:ln w="952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14" name="Rectangle 286"/>
              <p:cNvSpPr>
                <a:spLocks noChangeArrowheads="1"/>
              </p:cNvSpPr>
              <p:nvPr/>
            </p:nvSpPr>
            <p:spPr bwMode="auto">
              <a:xfrm>
                <a:off x="1829" y="2986"/>
                <a:ext cx="771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61950" indent="-361950" defTabSz="966788">
                  <a:tabLst>
                    <a:tab pos="188913" algn="l"/>
                  </a:tabLst>
                </a:pPr>
                <a:r>
                  <a:rPr lang="en-GB" sz="1000" b="1" i="0">
                    <a:solidFill>
                      <a:srgbClr val="000000"/>
                    </a:solidFill>
                    <a:latin typeface="Arial" charset="0"/>
                  </a:rPr>
                  <a:t>SF_SamplingPoint</a:t>
                </a:r>
                <a:endParaRPr lang="en-GB"/>
              </a:p>
            </p:txBody>
          </p:sp>
          <p:sp>
            <p:nvSpPr>
              <p:cNvPr id="867615" name="Line 287"/>
              <p:cNvSpPr>
                <a:spLocks noChangeShapeType="1"/>
              </p:cNvSpPr>
              <p:nvPr/>
            </p:nvSpPr>
            <p:spPr bwMode="auto">
              <a:xfrm>
                <a:off x="1805" y="3112"/>
                <a:ext cx="750" cy="1"/>
              </a:xfrm>
              <a:prstGeom prst="line">
                <a:avLst/>
              </a:prstGeom>
              <a:noFill/>
              <a:ln w="952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16" name="Rectangle 288"/>
              <p:cNvSpPr>
                <a:spLocks noChangeArrowheads="1"/>
              </p:cNvSpPr>
              <p:nvPr/>
            </p:nvSpPr>
            <p:spPr bwMode="auto">
              <a:xfrm>
                <a:off x="2639" y="2950"/>
                <a:ext cx="840" cy="258"/>
              </a:xfrm>
              <a:prstGeom prst="rect">
                <a:avLst/>
              </a:prstGeom>
              <a:solidFill>
                <a:srgbClr val="C0BF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17" name="Rectangle 289"/>
              <p:cNvSpPr>
                <a:spLocks noChangeArrowheads="1"/>
              </p:cNvSpPr>
              <p:nvPr/>
            </p:nvSpPr>
            <p:spPr bwMode="auto">
              <a:xfrm>
                <a:off x="2639" y="2950"/>
                <a:ext cx="840" cy="258"/>
              </a:xfrm>
              <a:prstGeom prst="rect">
                <a:avLst/>
              </a:prstGeom>
              <a:noFill/>
              <a:ln w="9525" cap="sq">
                <a:solidFill>
                  <a:srgbClr val="C0BF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18" name="Rectangle 290"/>
              <p:cNvSpPr>
                <a:spLocks noChangeArrowheads="1"/>
              </p:cNvSpPr>
              <p:nvPr/>
            </p:nvSpPr>
            <p:spPr bwMode="auto">
              <a:xfrm>
                <a:off x="2621" y="2932"/>
                <a:ext cx="30" cy="258"/>
              </a:xfrm>
              <a:prstGeom prst="rect">
                <a:avLst/>
              </a:prstGeom>
              <a:solidFill>
                <a:srgbClr val="B5E8B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19" name="Rectangle 291"/>
              <p:cNvSpPr>
                <a:spLocks noChangeArrowheads="1"/>
              </p:cNvSpPr>
              <p:nvPr/>
            </p:nvSpPr>
            <p:spPr bwMode="auto">
              <a:xfrm>
                <a:off x="2651" y="2932"/>
                <a:ext cx="36" cy="258"/>
              </a:xfrm>
              <a:prstGeom prst="rect">
                <a:avLst/>
              </a:prstGeom>
              <a:solidFill>
                <a:srgbClr val="B7EA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20" name="Rectangle 292"/>
              <p:cNvSpPr>
                <a:spLocks noChangeArrowheads="1"/>
              </p:cNvSpPr>
              <p:nvPr/>
            </p:nvSpPr>
            <p:spPr bwMode="auto">
              <a:xfrm>
                <a:off x="2687" y="2932"/>
                <a:ext cx="36" cy="258"/>
              </a:xfrm>
              <a:prstGeom prst="rect">
                <a:avLst/>
              </a:prstGeom>
              <a:solidFill>
                <a:srgbClr val="B9ECB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21" name="Rectangle 293"/>
              <p:cNvSpPr>
                <a:spLocks noChangeArrowheads="1"/>
              </p:cNvSpPr>
              <p:nvPr/>
            </p:nvSpPr>
            <p:spPr bwMode="auto">
              <a:xfrm>
                <a:off x="2723" y="2932"/>
                <a:ext cx="30" cy="258"/>
              </a:xfrm>
              <a:prstGeom prst="rect">
                <a:avLst/>
              </a:prstGeom>
              <a:solidFill>
                <a:srgbClr val="BBEE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22" name="Rectangle 294"/>
              <p:cNvSpPr>
                <a:spLocks noChangeArrowheads="1"/>
              </p:cNvSpPr>
              <p:nvPr/>
            </p:nvSpPr>
            <p:spPr bwMode="auto">
              <a:xfrm>
                <a:off x="2753" y="2932"/>
                <a:ext cx="36" cy="258"/>
              </a:xfrm>
              <a:prstGeom prst="rect">
                <a:avLst/>
              </a:prstGeom>
              <a:solidFill>
                <a:srgbClr val="BDF0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23" name="Rectangle 295"/>
              <p:cNvSpPr>
                <a:spLocks noChangeArrowheads="1"/>
              </p:cNvSpPr>
              <p:nvPr/>
            </p:nvSpPr>
            <p:spPr bwMode="auto">
              <a:xfrm>
                <a:off x="2789" y="2932"/>
                <a:ext cx="36" cy="258"/>
              </a:xfrm>
              <a:prstGeom prst="rect">
                <a:avLst/>
              </a:prstGeom>
              <a:solidFill>
                <a:srgbClr val="BFF2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24" name="Rectangle 296"/>
              <p:cNvSpPr>
                <a:spLocks noChangeArrowheads="1"/>
              </p:cNvSpPr>
              <p:nvPr/>
            </p:nvSpPr>
            <p:spPr bwMode="auto">
              <a:xfrm>
                <a:off x="2825" y="2932"/>
                <a:ext cx="48" cy="258"/>
              </a:xfrm>
              <a:prstGeom prst="rect">
                <a:avLst/>
              </a:prstGeom>
              <a:solidFill>
                <a:srgbClr val="C1F4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25" name="Rectangle 297"/>
              <p:cNvSpPr>
                <a:spLocks noChangeArrowheads="1"/>
              </p:cNvSpPr>
              <p:nvPr/>
            </p:nvSpPr>
            <p:spPr bwMode="auto">
              <a:xfrm>
                <a:off x="2873" y="2932"/>
                <a:ext cx="42" cy="258"/>
              </a:xfrm>
              <a:prstGeom prst="rect">
                <a:avLst/>
              </a:prstGeom>
              <a:solidFill>
                <a:srgbClr val="C3F6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26" name="Rectangle 298"/>
              <p:cNvSpPr>
                <a:spLocks noChangeArrowheads="1"/>
              </p:cNvSpPr>
              <p:nvPr/>
            </p:nvSpPr>
            <p:spPr bwMode="auto">
              <a:xfrm>
                <a:off x="2915" y="2932"/>
                <a:ext cx="30" cy="258"/>
              </a:xfrm>
              <a:prstGeom prst="rect">
                <a:avLst/>
              </a:prstGeom>
              <a:solidFill>
                <a:srgbClr val="C5F8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27" name="Rectangle 299"/>
              <p:cNvSpPr>
                <a:spLocks noChangeArrowheads="1"/>
              </p:cNvSpPr>
              <p:nvPr/>
            </p:nvSpPr>
            <p:spPr bwMode="auto">
              <a:xfrm>
                <a:off x="2945" y="2932"/>
                <a:ext cx="36" cy="258"/>
              </a:xfrm>
              <a:prstGeom prst="rect">
                <a:avLst/>
              </a:prstGeom>
              <a:solidFill>
                <a:srgbClr val="C7FA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28" name="Rectangle 300"/>
              <p:cNvSpPr>
                <a:spLocks noChangeArrowheads="1"/>
              </p:cNvSpPr>
              <p:nvPr/>
            </p:nvSpPr>
            <p:spPr bwMode="auto">
              <a:xfrm>
                <a:off x="2981" y="2932"/>
                <a:ext cx="36" cy="258"/>
              </a:xfrm>
              <a:prstGeom prst="rect">
                <a:avLst/>
              </a:prstGeom>
              <a:solidFill>
                <a:srgbClr val="C9FC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29" name="Rectangle 301"/>
              <p:cNvSpPr>
                <a:spLocks noChangeArrowheads="1"/>
              </p:cNvSpPr>
              <p:nvPr/>
            </p:nvSpPr>
            <p:spPr bwMode="auto">
              <a:xfrm>
                <a:off x="3017" y="2932"/>
                <a:ext cx="444" cy="258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30" name="Rectangle 302"/>
              <p:cNvSpPr>
                <a:spLocks noChangeArrowheads="1"/>
              </p:cNvSpPr>
              <p:nvPr/>
            </p:nvSpPr>
            <p:spPr bwMode="auto">
              <a:xfrm>
                <a:off x="2621" y="2932"/>
                <a:ext cx="840" cy="258"/>
              </a:xfrm>
              <a:prstGeom prst="rect">
                <a:avLst/>
              </a:prstGeom>
              <a:noFill/>
              <a:ln w="952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31" name="Rectangle 303"/>
              <p:cNvSpPr>
                <a:spLocks noChangeArrowheads="1"/>
              </p:cNvSpPr>
              <p:nvPr/>
            </p:nvSpPr>
            <p:spPr bwMode="auto">
              <a:xfrm>
                <a:off x="2675" y="2986"/>
                <a:ext cx="800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61950" indent="-361950" defTabSz="966788">
                  <a:tabLst>
                    <a:tab pos="188913" algn="l"/>
                  </a:tabLst>
                </a:pPr>
                <a:r>
                  <a:rPr lang="en-GB" sz="1000" b="1" i="0">
                    <a:solidFill>
                      <a:srgbClr val="000000"/>
                    </a:solidFill>
                    <a:latin typeface="Arial" charset="0"/>
                  </a:rPr>
                  <a:t>SF_SamplingCurve</a:t>
                </a:r>
                <a:endParaRPr lang="en-GB"/>
              </a:p>
            </p:txBody>
          </p:sp>
          <p:sp>
            <p:nvSpPr>
              <p:cNvPr id="867632" name="Line 304"/>
              <p:cNvSpPr>
                <a:spLocks noChangeShapeType="1"/>
              </p:cNvSpPr>
              <p:nvPr/>
            </p:nvSpPr>
            <p:spPr bwMode="auto">
              <a:xfrm>
                <a:off x="2621" y="3112"/>
                <a:ext cx="840" cy="1"/>
              </a:xfrm>
              <a:prstGeom prst="line">
                <a:avLst/>
              </a:prstGeom>
              <a:noFill/>
              <a:ln w="952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33" name="Rectangle 305"/>
              <p:cNvSpPr>
                <a:spLocks noChangeArrowheads="1"/>
              </p:cNvSpPr>
              <p:nvPr/>
            </p:nvSpPr>
            <p:spPr bwMode="auto">
              <a:xfrm>
                <a:off x="3545" y="2950"/>
                <a:ext cx="912" cy="258"/>
              </a:xfrm>
              <a:prstGeom prst="rect">
                <a:avLst/>
              </a:prstGeom>
              <a:solidFill>
                <a:srgbClr val="C0BF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34" name="Rectangle 306"/>
              <p:cNvSpPr>
                <a:spLocks noChangeArrowheads="1"/>
              </p:cNvSpPr>
              <p:nvPr/>
            </p:nvSpPr>
            <p:spPr bwMode="auto">
              <a:xfrm>
                <a:off x="3545" y="2950"/>
                <a:ext cx="912" cy="258"/>
              </a:xfrm>
              <a:prstGeom prst="rect">
                <a:avLst/>
              </a:prstGeom>
              <a:noFill/>
              <a:ln w="9525" cap="sq">
                <a:solidFill>
                  <a:srgbClr val="C0BF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35" name="Rectangle 307"/>
              <p:cNvSpPr>
                <a:spLocks noChangeArrowheads="1"/>
              </p:cNvSpPr>
              <p:nvPr/>
            </p:nvSpPr>
            <p:spPr bwMode="auto">
              <a:xfrm>
                <a:off x="3527" y="2932"/>
                <a:ext cx="30" cy="258"/>
              </a:xfrm>
              <a:prstGeom prst="rect">
                <a:avLst/>
              </a:prstGeom>
              <a:solidFill>
                <a:srgbClr val="B5E8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36" name="Rectangle 308"/>
              <p:cNvSpPr>
                <a:spLocks noChangeArrowheads="1"/>
              </p:cNvSpPr>
              <p:nvPr/>
            </p:nvSpPr>
            <p:spPr bwMode="auto">
              <a:xfrm>
                <a:off x="3557" y="2932"/>
                <a:ext cx="42" cy="258"/>
              </a:xfrm>
              <a:prstGeom prst="rect">
                <a:avLst/>
              </a:prstGeom>
              <a:solidFill>
                <a:srgbClr val="B7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37" name="Rectangle 309"/>
              <p:cNvSpPr>
                <a:spLocks noChangeArrowheads="1"/>
              </p:cNvSpPr>
              <p:nvPr/>
            </p:nvSpPr>
            <p:spPr bwMode="auto">
              <a:xfrm>
                <a:off x="3599" y="2932"/>
                <a:ext cx="36" cy="258"/>
              </a:xfrm>
              <a:prstGeom prst="rect">
                <a:avLst/>
              </a:prstGeom>
              <a:solidFill>
                <a:srgbClr val="B9EC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38" name="Rectangle 310"/>
              <p:cNvSpPr>
                <a:spLocks noChangeArrowheads="1"/>
              </p:cNvSpPr>
              <p:nvPr/>
            </p:nvSpPr>
            <p:spPr bwMode="auto">
              <a:xfrm>
                <a:off x="3635" y="2932"/>
                <a:ext cx="36" cy="258"/>
              </a:xfrm>
              <a:prstGeom prst="rect">
                <a:avLst/>
              </a:prstGeom>
              <a:solidFill>
                <a:srgbClr val="BBEE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39" name="Rectangle 311"/>
              <p:cNvSpPr>
                <a:spLocks noChangeArrowheads="1"/>
              </p:cNvSpPr>
              <p:nvPr/>
            </p:nvSpPr>
            <p:spPr bwMode="auto">
              <a:xfrm>
                <a:off x="3671" y="2932"/>
                <a:ext cx="42" cy="258"/>
              </a:xfrm>
              <a:prstGeom prst="rect">
                <a:avLst/>
              </a:prstGeom>
              <a:solidFill>
                <a:srgbClr val="BD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40" name="Rectangle 312"/>
              <p:cNvSpPr>
                <a:spLocks noChangeArrowheads="1"/>
              </p:cNvSpPr>
              <p:nvPr/>
            </p:nvSpPr>
            <p:spPr bwMode="auto">
              <a:xfrm>
                <a:off x="3713" y="2932"/>
                <a:ext cx="36" cy="258"/>
              </a:xfrm>
              <a:prstGeom prst="rect">
                <a:avLst/>
              </a:prstGeom>
              <a:solidFill>
                <a:srgbClr val="BF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41" name="Rectangle 313"/>
              <p:cNvSpPr>
                <a:spLocks noChangeArrowheads="1"/>
              </p:cNvSpPr>
              <p:nvPr/>
            </p:nvSpPr>
            <p:spPr bwMode="auto">
              <a:xfrm>
                <a:off x="3749" y="2932"/>
                <a:ext cx="54" cy="258"/>
              </a:xfrm>
              <a:prstGeom prst="rect">
                <a:avLst/>
              </a:prstGeom>
              <a:solidFill>
                <a:srgbClr val="C1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42" name="Rectangle 314"/>
              <p:cNvSpPr>
                <a:spLocks noChangeArrowheads="1"/>
              </p:cNvSpPr>
              <p:nvPr/>
            </p:nvSpPr>
            <p:spPr bwMode="auto">
              <a:xfrm>
                <a:off x="3803" y="2932"/>
                <a:ext cx="42" cy="258"/>
              </a:xfrm>
              <a:prstGeom prst="rect">
                <a:avLst/>
              </a:prstGeom>
              <a:solidFill>
                <a:srgbClr val="C3F6F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43" name="Rectangle 315"/>
              <p:cNvSpPr>
                <a:spLocks noChangeArrowheads="1"/>
              </p:cNvSpPr>
              <p:nvPr/>
            </p:nvSpPr>
            <p:spPr bwMode="auto">
              <a:xfrm>
                <a:off x="3845" y="2932"/>
                <a:ext cx="36" cy="258"/>
              </a:xfrm>
              <a:prstGeom prst="rect">
                <a:avLst/>
              </a:prstGeom>
              <a:solidFill>
                <a:srgbClr val="C5F8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44" name="Rectangle 316"/>
              <p:cNvSpPr>
                <a:spLocks noChangeArrowheads="1"/>
              </p:cNvSpPr>
              <p:nvPr/>
            </p:nvSpPr>
            <p:spPr bwMode="auto">
              <a:xfrm>
                <a:off x="3881" y="2932"/>
                <a:ext cx="36" cy="258"/>
              </a:xfrm>
              <a:prstGeom prst="rect">
                <a:avLst/>
              </a:prstGeom>
              <a:solidFill>
                <a:srgbClr val="C7FAF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45" name="Rectangle 317"/>
              <p:cNvSpPr>
                <a:spLocks noChangeArrowheads="1"/>
              </p:cNvSpPr>
              <p:nvPr/>
            </p:nvSpPr>
            <p:spPr bwMode="auto">
              <a:xfrm>
                <a:off x="3917" y="2932"/>
                <a:ext cx="42" cy="258"/>
              </a:xfrm>
              <a:prstGeom prst="rect">
                <a:avLst/>
              </a:prstGeom>
              <a:solidFill>
                <a:srgbClr val="C9FC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46" name="Rectangle 318"/>
              <p:cNvSpPr>
                <a:spLocks noChangeArrowheads="1"/>
              </p:cNvSpPr>
              <p:nvPr/>
            </p:nvSpPr>
            <p:spPr bwMode="auto">
              <a:xfrm>
                <a:off x="3959" y="2932"/>
                <a:ext cx="480" cy="258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47" name="Rectangle 319"/>
              <p:cNvSpPr>
                <a:spLocks noChangeArrowheads="1"/>
              </p:cNvSpPr>
              <p:nvPr/>
            </p:nvSpPr>
            <p:spPr bwMode="auto">
              <a:xfrm>
                <a:off x="3527" y="2932"/>
                <a:ext cx="912" cy="258"/>
              </a:xfrm>
              <a:prstGeom prst="rect">
                <a:avLst/>
              </a:prstGeom>
              <a:noFill/>
              <a:ln w="952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48" name="Rectangle 320"/>
              <p:cNvSpPr>
                <a:spLocks noChangeArrowheads="1"/>
              </p:cNvSpPr>
              <p:nvPr/>
            </p:nvSpPr>
            <p:spPr bwMode="auto">
              <a:xfrm>
                <a:off x="3581" y="2986"/>
                <a:ext cx="872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61950" indent="-361950" defTabSz="966788">
                  <a:tabLst>
                    <a:tab pos="188913" algn="l"/>
                  </a:tabLst>
                </a:pPr>
                <a:r>
                  <a:rPr lang="en-GB" sz="1000" b="1" i="0">
                    <a:solidFill>
                      <a:srgbClr val="000000"/>
                    </a:solidFill>
                    <a:latin typeface="Arial" charset="0"/>
                  </a:rPr>
                  <a:t>SF_SamplingSurface</a:t>
                </a:r>
                <a:endParaRPr lang="en-GB"/>
              </a:p>
            </p:txBody>
          </p:sp>
          <p:sp>
            <p:nvSpPr>
              <p:cNvPr id="867649" name="Line 321"/>
              <p:cNvSpPr>
                <a:spLocks noChangeShapeType="1"/>
              </p:cNvSpPr>
              <p:nvPr/>
            </p:nvSpPr>
            <p:spPr bwMode="auto">
              <a:xfrm>
                <a:off x="3527" y="3112"/>
                <a:ext cx="912" cy="1"/>
              </a:xfrm>
              <a:prstGeom prst="line">
                <a:avLst/>
              </a:prstGeom>
              <a:noFill/>
              <a:ln w="952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910" name="Line 582"/>
              <p:cNvSpPr>
                <a:spLocks noChangeShapeType="1"/>
              </p:cNvSpPr>
              <p:nvPr/>
            </p:nvSpPr>
            <p:spPr bwMode="auto">
              <a:xfrm flipV="1">
                <a:off x="3041" y="2896"/>
                <a:ext cx="1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911" name="Line 583"/>
              <p:cNvSpPr>
                <a:spLocks noChangeShapeType="1"/>
              </p:cNvSpPr>
              <p:nvPr/>
            </p:nvSpPr>
            <p:spPr bwMode="auto">
              <a:xfrm>
                <a:off x="3041" y="2896"/>
                <a:ext cx="156" cy="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933" name="Line 605"/>
              <p:cNvSpPr>
                <a:spLocks noChangeShapeType="1"/>
              </p:cNvSpPr>
              <p:nvPr/>
            </p:nvSpPr>
            <p:spPr bwMode="auto">
              <a:xfrm flipV="1">
                <a:off x="4907" y="2896"/>
                <a:ext cx="1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934" name="Line 606"/>
              <p:cNvSpPr>
                <a:spLocks noChangeShapeType="1"/>
              </p:cNvSpPr>
              <p:nvPr/>
            </p:nvSpPr>
            <p:spPr bwMode="auto">
              <a:xfrm flipH="1">
                <a:off x="3197" y="2896"/>
                <a:ext cx="1710" cy="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943" name="Line 615"/>
              <p:cNvSpPr>
                <a:spLocks noChangeShapeType="1"/>
              </p:cNvSpPr>
              <p:nvPr/>
            </p:nvSpPr>
            <p:spPr bwMode="auto">
              <a:xfrm flipV="1">
                <a:off x="3983" y="2896"/>
                <a:ext cx="1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944" name="Line 616"/>
              <p:cNvSpPr>
                <a:spLocks noChangeShapeType="1"/>
              </p:cNvSpPr>
              <p:nvPr/>
            </p:nvSpPr>
            <p:spPr bwMode="auto">
              <a:xfrm flipH="1">
                <a:off x="3197" y="2896"/>
                <a:ext cx="786" cy="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954" name="Line 626"/>
              <p:cNvSpPr>
                <a:spLocks noChangeShapeType="1"/>
              </p:cNvSpPr>
              <p:nvPr/>
            </p:nvSpPr>
            <p:spPr bwMode="auto">
              <a:xfrm flipV="1">
                <a:off x="2183" y="2896"/>
                <a:ext cx="1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955" name="Line 627"/>
              <p:cNvSpPr>
                <a:spLocks noChangeShapeType="1"/>
              </p:cNvSpPr>
              <p:nvPr/>
            </p:nvSpPr>
            <p:spPr bwMode="auto">
              <a:xfrm>
                <a:off x="2183" y="2896"/>
                <a:ext cx="1014" cy="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</p:grpSp>
      <p:sp>
        <p:nvSpPr>
          <p:cNvPr id="867964" name="Line 636"/>
          <p:cNvSpPr>
            <a:spLocks noChangeShapeType="1"/>
          </p:cNvSpPr>
          <p:nvPr/>
        </p:nvSpPr>
        <p:spPr bwMode="auto">
          <a:xfrm flipV="1">
            <a:off x="4721469" y="1492672"/>
            <a:ext cx="1354015" cy="266700"/>
          </a:xfrm>
          <a:prstGeom prst="line">
            <a:avLst/>
          </a:prstGeom>
          <a:noFill/>
          <a:ln w="9525" cap="rnd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965" name="Freeform 637"/>
          <p:cNvSpPr>
            <a:spLocks noEditPoints="1"/>
          </p:cNvSpPr>
          <p:nvPr/>
        </p:nvSpPr>
        <p:spPr bwMode="auto">
          <a:xfrm>
            <a:off x="5934808" y="1464097"/>
            <a:ext cx="140677" cy="114300"/>
          </a:xfrm>
          <a:custGeom>
            <a:avLst/>
            <a:gdLst/>
            <a:ahLst/>
            <a:cxnLst>
              <a:cxn ang="0">
                <a:pos x="96" y="18"/>
              </a:cxn>
              <a:cxn ang="0">
                <a:pos x="12" y="72"/>
              </a:cxn>
              <a:cxn ang="0">
                <a:pos x="96" y="18"/>
              </a:cxn>
              <a:cxn ang="0">
                <a:pos x="0" y="0"/>
              </a:cxn>
            </a:cxnLst>
            <a:rect l="0" t="0" r="r" b="b"/>
            <a:pathLst>
              <a:path w="96" h="72">
                <a:moveTo>
                  <a:pt x="96" y="18"/>
                </a:moveTo>
                <a:lnTo>
                  <a:pt x="12" y="72"/>
                </a:lnTo>
                <a:moveTo>
                  <a:pt x="96" y="18"/>
                </a:move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966" name="Rectangle 638"/>
          <p:cNvSpPr>
            <a:spLocks noChangeArrowheads="1"/>
          </p:cNvSpPr>
          <p:nvPr/>
        </p:nvSpPr>
        <p:spPr bwMode="auto">
          <a:xfrm>
            <a:off x="5477608" y="1530772"/>
            <a:ext cx="39754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61950" indent="-361950" defTabSz="966788">
              <a:tabLst>
                <a:tab pos="188913" algn="l"/>
              </a:tabLst>
            </a:pPr>
            <a:r>
              <a:rPr lang="en-GB" sz="800" i="0">
                <a:solidFill>
                  <a:srgbClr val="000000"/>
                </a:solidFill>
                <a:latin typeface="Arial" charset="0"/>
              </a:rPr>
              <a:t>Intention</a:t>
            </a:r>
            <a:endParaRPr lang="en-GB"/>
          </a:p>
        </p:txBody>
      </p:sp>
      <p:sp>
        <p:nvSpPr>
          <p:cNvPr id="867967" name="Rectangle 639"/>
          <p:cNvSpPr>
            <a:spLocks noChangeArrowheads="1"/>
          </p:cNvSpPr>
          <p:nvPr/>
        </p:nvSpPr>
        <p:spPr bwMode="auto">
          <a:xfrm>
            <a:off x="5328139" y="1321222"/>
            <a:ext cx="80470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61950" indent="-361950" defTabSz="966788">
              <a:tabLst>
                <a:tab pos="188913" algn="l"/>
              </a:tabLst>
            </a:pPr>
            <a:r>
              <a:rPr lang="en-GB" sz="800" i="0">
                <a:solidFill>
                  <a:srgbClr val="000000"/>
                </a:solidFill>
                <a:latin typeface="Arial" charset="0"/>
              </a:rPr>
              <a:t>+sampledFeature</a:t>
            </a:r>
            <a:endParaRPr lang="en-GB"/>
          </a:p>
        </p:txBody>
      </p:sp>
      <p:grpSp>
        <p:nvGrpSpPr>
          <p:cNvPr id="9" name="Group 656"/>
          <p:cNvGrpSpPr>
            <a:grpSpLocks/>
          </p:cNvGrpSpPr>
          <p:nvPr/>
        </p:nvGrpSpPr>
        <p:grpSpPr bwMode="auto">
          <a:xfrm>
            <a:off x="1266093" y="1521248"/>
            <a:ext cx="2696308" cy="885826"/>
            <a:chOff x="864" y="1324"/>
            <a:chExt cx="1840" cy="558"/>
          </a:xfrm>
        </p:grpSpPr>
        <p:sp>
          <p:nvSpPr>
            <p:cNvPr id="867891" name="Rectangle 563"/>
            <p:cNvSpPr>
              <a:spLocks noChangeArrowheads="1"/>
            </p:cNvSpPr>
            <p:nvPr/>
          </p:nvSpPr>
          <p:spPr bwMode="auto">
            <a:xfrm>
              <a:off x="882" y="1342"/>
              <a:ext cx="1020" cy="318"/>
            </a:xfrm>
            <a:prstGeom prst="rect">
              <a:avLst/>
            </a:prstGeom>
            <a:solidFill>
              <a:srgbClr val="C0BF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92" name="Rectangle 564"/>
            <p:cNvSpPr>
              <a:spLocks noChangeArrowheads="1"/>
            </p:cNvSpPr>
            <p:nvPr/>
          </p:nvSpPr>
          <p:spPr bwMode="auto">
            <a:xfrm>
              <a:off x="882" y="1342"/>
              <a:ext cx="1020" cy="318"/>
            </a:xfrm>
            <a:prstGeom prst="rect">
              <a:avLst/>
            </a:prstGeom>
            <a:noFill/>
            <a:ln w="9525" cap="sq">
              <a:solidFill>
                <a:srgbClr val="C0BF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93" name="Rectangle 565"/>
            <p:cNvSpPr>
              <a:spLocks noChangeArrowheads="1"/>
            </p:cNvSpPr>
            <p:nvPr/>
          </p:nvSpPr>
          <p:spPr bwMode="auto">
            <a:xfrm>
              <a:off x="864" y="1324"/>
              <a:ext cx="36" cy="318"/>
            </a:xfrm>
            <a:prstGeom prst="rect">
              <a:avLst/>
            </a:prstGeom>
            <a:solidFill>
              <a:srgbClr val="E5DB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94" name="Rectangle 566"/>
            <p:cNvSpPr>
              <a:spLocks noChangeArrowheads="1"/>
            </p:cNvSpPr>
            <p:nvPr/>
          </p:nvSpPr>
          <p:spPr bwMode="auto">
            <a:xfrm>
              <a:off x="900" y="1324"/>
              <a:ext cx="42" cy="318"/>
            </a:xfrm>
            <a:prstGeom prst="rect">
              <a:avLst/>
            </a:prstGeom>
            <a:solidFill>
              <a:srgbClr val="E7DD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95" name="Rectangle 567"/>
            <p:cNvSpPr>
              <a:spLocks noChangeArrowheads="1"/>
            </p:cNvSpPr>
            <p:nvPr/>
          </p:nvSpPr>
          <p:spPr bwMode="auto">
            <a:xfrm>
              <a:off x="942" y="1324"/>
              <a:ext cx="42" cy="318"/>
            </a:xfrm>
            <a:prstGeom prst="rect">
              <a:avLst/>
            </a:prstGeom>
            <a:solidFill>
              <a:srgbClr val="E9DF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96" name="Rectangle 568"/>
            <p:cNvSpPr>
              <a:spLocks noChangeArrowheads="1"/>
            </p:cNvSpPr>
            <p:nvPr/>
          </p:nvSpPr>
          <p:spPr bwMode="auto">
            <a:xfrm>
              <a:off x="984" y="1324"/>
              <a:ext cx="42" cy="318"/>
            </a:xfrm>
            <a:prstGeom prst="rect">
              <a:avLst/>
            </a:prstGeom>
            <a:solidFill>
              <a:srgbClr val="EBE1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97" name="Rectangle 569"/>
            <p:cNvSpPr>
              <a:spLocks noChangeArrowheads="1"/>
            </p:cNvSpPr>
            <p:nvPr/>
          </p:nvSpPr>
          <p:spPr bwMode="auto">
            <a:xfrm>
              <a:off x="1026" y="1324"/>
              <a:ext cx="42" cy="318"/>
            </a:xfrm>
            <a:prstGeom prst="rect">
              <a:avLst/>
            </a:prstGeom>
            <a:solidFill>
              <a:srgbClr val="EDE3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98" name="Rectangle 570"/>
            <p:cNvSpPr>
              <a:spLocks noChangeArrowheads="1"/>
            </p:cNvSpPr>
            <p:nvPr/>
          </p:nvSpPr>
          <p:spPr bwMode="auto">
            <a:xfrm>
              <a:off x="1068" y="1324"/>
              <a:ext cx="42" cy="318"/>
            </a:xfrm>
            <a:prstGeom prst="rect">
              <a:avLst/>
            </a:prstGeom>
            <a:solidFill>
              <a:srgbClr val="EFE5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99" name="Rectangle 571"/>
            <p:cNvSpPr>
              <a:spLocks noChangeArrowheads="1"/>
            </p:cNvSpPr>
            <p:nvPr/>
          </p:nvSpPr>
          <p:spPr bwMode="auto">
            <a:xfrm>
              <a:off x="1110" y="1324"/>
              <a:ext cx="60" cy="318"/>
            </a:xfrm>
            <a:prstGeom prst="rect">
              <a:avLst/>
            </a:prstGeom>
            <a:solidFill>
              <a:srgbClr val="F1E7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00" name="Rectangle 572"/>
            <p:cNvSpPr>
              <a:spLocks noChangeArrowheads="1"/>
            </p:cNvSpPr>
            <p:nvPr/>
          </p:nvSpPr>
          <p:spPr bwMode="auto">
            <a:xfrm>
              <a:off x="1170" y="1324"/>
              <a:ext cx="48" cy="318"/>
            </a:xfrm>
            <a:prstGeom prst="rect">
              <a:avLst/>
            </a:prstGeom>
            <a:solidFill>
              <a:srgbClr val="F3E9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01" name="Rectangle 573"/>
            <p:cNvSpPr>
              <a:spLocks noChangeArrowheads="1"/>
            </p:cNvSpPr>
            <p:nvPr/>
          </p:nvSpPr>
          <p:spPr bwMode="auto">
            <a:xfrm>
              <a:off x="1218" y="1324"/>
              <a:ext cx="42" cy="318"/>
            </a:xfrm>
            <a:prstGeom prst="rect">
              <a:avLst/>
            </a:prstGeom>
            <a:solidFill>
              <a:srgbClr val="F5EB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02" name="Rectangle 574"/>
            <p:cNvSpPr>
              <a:spLocks noChangeArrowheads="1"/>
            </p:cNvSpPr>
            <p:nvPr/>
          </p:nvSpPr>
          <p:spPr bwMode="auto">
            <a:xfrm>
              <a:off x="1260" y="1324"/>
              <a:ext cx="42" cy="318"/>
            </a:xfrm>
            <a:prstGeom prst="rect">
              <a:avLst/>
            </a:prstGeom>
            <a:solidFill>
              <a:srgbClr val="F7ED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03" name="Rectangle 575"/>
            <p:cNvSpPr>
              <a:spLocks noChangeArrowheads="1"/>
            </p:cNvSpPr>
            <p:nvPr/>
          </p:nvSpPr>
          <p:spPr bwMode="auto">
            <a:xfrm>
              <a:off x="1302" y="1324"/>
              <a:ext cx="42" cy="318"/>
            </a:xfrm>
            <a:prstGeom prst="rect">
              <a:avLst/>
            </a:prstGeom>
            <a:solidFill>
              <a:srgbClr val="F9EF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04" name="Rectangle 576"/>
            <p:cNvSpPr>
              <a:spLocks noChangeArrowheads="1"/>
            </p:cNvSpPr>
            <p:nvPr/>
          </p:nvSpPr>
          <p:spPr bwMode="auto">
            <a:xfrm>
              <a:off x="1344" y="1324"/>
              <a:ext cx="540" cy="318"/>
            </a:xfrm>
            <a:prstGeom prst="rect">
              <a:avLst/>
            </a:prstGeom>
            <a:solidFill>
              <a:srgbClr val="FCF2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05" name="Rectangle 577"/>
            <p:cNvSpPr>
              <a:spLocks noChangeArrowheads="1"/>
            </p:cNvSpPr>
            <p:nvPr/>
          </p:nvSpPr>
          <p:spPr bwMode="auto">
            <a:xfrm>
              <a:off x="864" y="1324"/>
              <a:ext cx="1020" cy="318"/>
            </a:xfrm>
            <a:prstGeom prst="rect">
              <a:avLst/>
            </a:prstGeom>
            <a:noFill/>
            <a:ln w="952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06" name="Rectangle 578"/>
            <p:cNvSpPr>
              <a:spLocks noChangeArrowheads="1"/>
            </p:cNvSpPr>
            <p:nvPr/>
          </p:nvSpPr>
          <p:spPr bwMode="auto">
            <a:xfrm>
              <a:off x="876" y="1378"/>
              <a:ext cx="1076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GB" sz="1000" b="1" i="0">
                  <a:solidFill>
                    <a:srgbClr val="000000"/>
                  </a:solidFill>
                  <a:latin typeface="Arial" charset="0"/>
                </a:rPr>
                <a:t>SamplingFeatureComplex</a:t>
              </a:r>
              <a:endParaRPr lang="en-GB"/>
            </a:p>
          </p:txBody>
        </p:sp>
        <p:sp>
          <p:nvSpPr>
            <p:cNvPr id="867907" name="Line 579"/>
            <p:cNvSpPr>
              <a:spLocks noChangeShapeType="1"/>
            </p:cNvSpPr>
            <p:nvPr/>
          </p:nvSpPr>
          <p:spPr bwMode="auto">
            <a:xfrm>
              <a:off x="864" y="1504"/>
              <a:ext cx="1020" cy="1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08" name="Rectangle 580"/>
            <p:cNvSpPr>
              <a:spLocks noChangeArrowheads="1"/>
            </p:cNvSpPr>
            <p:nvPr/>
          </p:nvSpPr>
          <p:spPr bwMode="auto">
            <a:xfrm>
              <a:off x="894" y="1528"/>
              <a:ext cx="7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GB" sz="1000" i="0">
                  <a:solidFill>
                    <a:srgbClr val="8B0000"/>
                  </a:solidFill>
                  <a:latin typeface="Arial" charset="0"/>
                </a:rPr>
                <a:t>+ </a:t>
              </a:r>
              <a:endParaRPr lang="en-GB"/>
            </a:p>
          </p:txBody>
        </p:sp>
        <p:sp>
          <p:nvSpPr>
            <p:cNvPr id="867909" name="Rectangle 581"/>
            <p:cNvSpPr>
              <a:spLocks noChangeArrowheads="1"/>
            </p:cNvSpPr>
            <p:nvPr/>
          </p:nvSpPr>
          <p:spPr bwMode="auto">
            <a:xfrm>
              <a:off x="1020" y="1528"/>
              <a:ext cx="14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GB" sz="1000" i="0">
                  <a:solidFill>
                    <a:srgbClr val="8B0000"/>
                  </a:solidFill>
                  <a:latin typeface="Arial" charset="0"/>
                </a:rPr>
                <a:t>role</a:t>
              </a:r>
              <a:endParaRPr lang="en-GB"/>
            </a:p>
          </p:txBody>
        </p:sp>
        <p:sp>
          <p:nvSpPr>
            <p:cNvPr id="867968" name="Line 640"/>
            <p:cNvSpPr>
              <a:spLocks noChangeShapeType="1"/>
            </p:cNvSpPr>
            <p:nvPr/>
          </p:nvSpPr>
          <p:spPr bwMode="auto">
            <a:xfrm flipV="1">
              <a:off x="2508" y="1330"/>
              <a:ext cx="1" cy="14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69" name="Line 641"/>
            <p:cNvSpPr>
              <a:spLocks noChangeShapeType="1"/>
            </p:cNvSpPr>
            <p:nvPr/>
          </p:nvSpPr>
          <p:spPr bwMode="auto">
            <a:xfrm flipH="1">
              <a:off x="2136" y="1330"/>
              <a:ext cx="372" cy="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70" name="Line 642"/>
            <p:cNvSpPr>
              <a:spLocks noChangeShapeType="1"/>
            </p:cNvSpPr>
            <p:nvPr/>
          </p:nvSpPr>
          <p:spPr bwMode="auto">
            <a:xfrm>
              <a:off x="2136" y="1330"/>
              <a:ext cx="1" cy="36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71" name="Line 643"/>
            <p:cNvSpPr>
              <a:spLocks noChangeShapeType="1"/>
            </p:cNvSpPr>
            <p:nvPr/>
          </p:nvSpPr>
          <p:spPr bwMode="auto">
            <a:xfrm>
              <a:off x="2136" y="1696"/>
              <a:ext cx="234" cy="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72" name="Freeform 644"/>
            <p:cNvSpPr>
              <a:spLocks noEditPoints="1"/>
            </p:cNvSpPr>
            <p:nvPr/>
          </p:nvSpPr>
          <p:spPr bwMode="auto">
            <a:xfrm>
              <a:off x="2280" y="1660"/>
              <a:ext cx="90" cy="72"/>
            </a:xfrm>
            <a:custGeom>
              <a:avLst/>
              <a:gdLst/>
              <a:ahLst/>
              <a:cxnLst>
                <a:cxn ang="0">
                  <a:pos x="90" y="36"/>
                </a:cxn>
                <a:cxn ang="0">
                  <a:pos x="0" y="72"/>
                </a:cxn>
                <a:cxn ang="0">
                  <a:pos x="90" y="36"/>
                </a:cxn>
                <a:cxn ang="0">
                  <a:pos x="0" y="0"/>
                </a:cxn>
              </a:cxnLst>
              <a:rect l="0" t="0" r="r" b="b"/>
              <a:pathLst>
                <a:path w="90" h="72">
                  <a:moveTo>
                    <a:pt x="90" y="36"/>
                  </a:moveTo>
                  <a:lnTo>
                    <a:pt x="0" y="72"/>
                  </a:lnTo>
                  <a:moveTo>
                    <a:pt x="90" y="36"/>
                  </a:move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73" name="Freeform 645"/>
            <p:cNvSpPr>
              <a:spLocks noEditPoints="1"/>
            </p:cNvSpPr>
            <p:nvPr/>
          </p:nvSpPr>
          <p:spPr bwMode="auto">
            <a:xfrm>
              <a:off x="1896" y="1504"/>
              <a:ext cx="240" cy="1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198" y="0"/>
                </a:cxn>
                <a:cxn ang="0">
                  <a:pos x="174" y="0"/>
                </a:cxn>
                <a:cxn ang="0">
                  <a:pos x="132" y="0"/>
                </a:cxn>
                <a:cxn ang="0">
                  <a:pos x="108" y="0"/>
                </a:cxn>
                <a:cxn ang="0">
                  <a:pos x="66" y="0"/>
                </a:cxn>
                <a:cxn ang="0">
                  <a:pos x="42" y="0"/>
                </a:cxn>
                <a:cxn ang="0">
                  <a:pos x="0" y="0"/>
                </a:cxn>
              </a:cxnLst>
              <a:rect l="0" t="0" r="r" b="b"/>
              <a:pathLst>
                <a:path w="240">
                  <a:moveTo>
                    <a:pt x="240" y="0"/>
                  </a:moveTo>
                  <a:lnTo>
                    <a:pt x="198" y="0"/>
                  </a:lnTo>
                  <a:moveTo>
                    <a:pt x="174" y="0"/>
                  </a:moveTo>
                  <a:lnTo>
                    <a:pt x="132" y="0"/>
                  </a:lnTo>
                  <a:moveTo>
                    <a:pt x="108" y="0"/>
                  </a:moveTo>
                  <a:lnTo>
                    <a:pt x="66" y="0"/>
                  </a:lnTo>
                  <a:moveTo>
                    <a:pt x="42" y="0"/>
                  </a:move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74" name="Rectangle 646"/>
            <p:cNvSpPr>
              <a:spLocks noChangeArrowheads="1"/>
            </p:cNvSpPr>
            <p:nvPr/>
          </p:nvSpPr>
          <p:spPr bwMode="auto">
            <a:xfrm>
              <a:off x="2598" y="1354"/>
              <a:ext cx="106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GB" sz="800" i="0">
                  <a:solidFill>
                    <a:srgbClr val="000000"/>
                  </a:solidFill>
                  <a:latin typeface="Arial" charset="0"/>
                </a:rPr>
                <a:t>0..*</a:t>
              </a:r>
              <a:endParaRPr lang="en-GB"/>
            </a:p>
          </p:txBody>
        </p:sp>
        <p:sp>
          <p:nvSpPr>
            <p:cNvPr id="867975" name="Rectangle 647"/>
            <p:cNvSpPr>
              <a:spLocks noChangeArrowheads="1"/>
            </p:cNvSpPr>
            <p:nvPr/>
          </p:nvSpPr>
          <p:spPr bwMode="auto">
            <a:xfrm>
              <a:off x="1476" y="1726"/>
              <a:ext cx="79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GB" sz="800" i="0">
                  <a:solidFill>
                    <a:srgbClr val="000000"/>
                  </a:solidFill>
                  <a:latin typeface="Arial" charset="0"/>
                </a:rPr>
                <a:t>+relatedSamplingFeature</a:t>
              </a:r>
              <a:endParaRPr lang="en-GB"/>
            </a:p>
          </p:txBody>
        </p:sp>
        <p:sp>
          <p:nvSpPr>
            <p:cNvPr id="867976" name="Rectangle 648"/>
            <p:cNvSpPr>
              <a:spLocks noChangeArrowheads="1"/>
            </p:cNvSpPr>
            <p:nvPr/>
          </p:nvSpPr>
          <p:spPr bwMode="auto">
            <a:xfrm>
              <a:off x="1476" y="1804"/>
              <a:ext cx="106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GB" sz="800" i="0">
                  <a:solidFill>
                    <a:srgbClr val="000000"/>
                  </a:solidFill>
                  <a:latin typeface="Arial" charset="0"/>
                </a:rPr>
                <a:t>0..*</a:t>
              </a:r>
              <a:endParaRPr lang="en-GB"/>
            </a:p>
          </p:txBody>
        </p:sp>
      </p:grpSp>
      <p:sp>
        <p:nvSpPr>
          <p:cNvPr id="867977" name="Line 649"/>
          <p:cNvSpPr>
            <a:spLocks noChangeShapeType="1"/>
          </p:cNvSpPr>
          <p:nvPr/>
        </p:nvSpPr>
        <p:spPr bwMode="auto">
          <a:xfrm>
            <a:off x="4756639" y="2254672"/>
            <a:ext cx="1310054" cy="76200"/>
          </a:xfrm>
          <a:prstGeom prst="line">
            <a:avLst/>
          </a:prstGeom>
          <a:noFill/>
          <a:ln w="9525" cap="rnd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978" name="Freeform 650"/>
          <p:cNvSpPr>
            <a:spLocks noEditPoints="1"/>
          </p:cNvSpPr>
          <p:nvPr/>
        </p:nvSpPr>
        <p:spPr bwMode="auto">
          <a:xfrm>
            <a:off x="5934808" y="2264197"/>
            <a:ext cx="131885" cy="114300"/>
          </a:xfrm>
          <a:custGeom>
            <a:avLst/>
            <a:gdLst/>
            <a:ahLst/>
            <a:cxnLst>
              <a:cxn ang="0">
                <a:pos x="90" y="42"/>
              </a:cxn>
              <a:cxn ang="0">
                <a:pos x="0" y="72"/>
              </a:cxn>
              <a:cxn ang="0">
                <a:pos x="90" y="42"/>
              </a:cxn>
              <a:cxn ang="0">
                <a:pos x="0" y="0"/>
              </a:cxn>
            </a:cxnLst>
            <a:rect l="0" t="0" r="r" b="b"/>
            <a:pathLst>
              <a:path w="90" h="72">
                <a:moveTo>
                  <a:pt x="90" y="42"/>
                </a:moveTo>
                <a:lnTo>
                  <a:pt x="0" y="72"/>
                </a:lnTo>
                <a:moveTo>
                  <a:pt x="90" y="42"/>
                </a:move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979" name="Rectangle 651"/>
          <p:cNvSpPr>
            <a:spLocks noChangeArrowheads="1"/>
          </p:cNvSpPr>
          <p:nvPr/>
        </p:nvSpPr>
        <p:spPr bwMode="auto">
          <a:xfrm>
            <a:off x="5187462" y="2102272"/>
            <a:ext cx="93134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61950" indent="-361950" defTabSz="966788">
              <a:tabLst>
                <a:tab pos="188913" algn="l"/>
              </a:tabLst>
            </a:pPr>
            <a:r>
              <a:rPr lang="en-GB" sz="800" i="0">
                <a:solidFill>
                  <a:srgbClr val="000000"/>
                </a:solidFill>
                <a:latin typeface="Arial" charset="0"/>
              </a:rPr>
              <a:t>+relatedObservation</a:t>
            </a:r>
            <a:endParaRPr lang="en-GB"/>
          </a:p>
        </p:txBody>
      </p:sp>
      <p:sp>
        <p:nvSpPr>
          <p:cNvPr id="867980" name="Rectangle 652"/>
          <p:cNvSpPr>
            <a:spLocks noChangeArrowheads="1"/>
          </p:cNvSpPr>
          <p:nvPr/>
        </p:nvSpPr>
        <p:spPr bwMode="auto">
          <a:xfrm>
            <a:off x="5899638" y="2407072"/>
            <a:ext cx="15549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61950" indent="-361950" defTabSz="966788">
              <a:tabLst>
                <a:tab pos="188913" algn="l"/>
              </a:tabLst>
            </a:pPr>
            <a:r>
              <a:rPr lang="en-GB" sz="800" i="0">
                <a:solidFill>
                  <a:srgbClr val="000000"/>
                </a:solidFill>
                <a:latin typeface="Arial" charset="0"/>
              </a:rPr>
              <a:t>0..*</a:t>
            </a:r>
            <a:endParaRPr lang="en-GB"/>
          </a:p>
        </p:txBody>
      </p:sp>
      <p:sp>
        <p:nvSpPr>
          <p:cNvPr id="514" name="Slide Number Placeholder 5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11B642-03BA-413E-9BF3-A9DB15D631A2}" type="slidenum">
              <a:rPr lang="en-AU" smtClean="0"/>
              <a:pPr>
                <a:defRPr/>
              </a:pPr>
              <a:t>17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515" name="Footer Placeholder 5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WQML  |  Simon Cox</a:t>
            </a:r>
            <a:endParaRPr lang="en-AU" dirty="0"/>
          </a:p>
        </p:txBody>
      </p:sp>
      <p:sp>
        <p:nvSpPr>
          <p:cNvPr id="516" name="TextBox 515"/>
          <p:cNvSpPr txBox="1"/>
          <p:nvPr/>
        </p:nvSpPr>
        <p:spPr>
          <a:xfrm>
            <a:off x="2606080" y="6237312"/>
            <a:ext cx="575773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1200" i="1" dirty="0" smtClean="0"/>
              <a:t>Cox, OGC Abstract Specification – Topic 20: Observations and Measurements 2.0</a:t>
            </a:r>
            <a:br>
              <a:rPr lang="en-AU" sz="1200" i="1" dirty="0" smtClean="0"/>
            </a:br>
            <a:r>
              <a:rPr lang="en-AU" sz="1200" i="1" dirty="0" smtClean="0"/>
              <a:t> ISO 19156:2011 Geographic Information – Observations and measurements</a:t>
            </a:r>
            <a:endParaRPr lang="en-AU" sz="1200" i="1" dirty="0"/>
          </a:p>
        </p:txBody>
      </p:sp>
      <p:sp>
        <p:nvSpPr>
          <p:cNvPr id="517" name="Rectangle 201"/>
          <p:cNvSpPr>
            <a:spLocks noChangeArrowheads="1"/>
          </p:cNvSpPr>
          <p:nvPr/>
        </p:nvSpPr>
        <p:spPr bwMode="auto">
          <a:xfrm>
            <a:off x="6614601" y="3025527"/>
            <a:ext cx="844062" cy="409575"/>
          </a:xfrm>
          <a:prstGeom prst="rect">
            <a:avLst/>
          </a:prstGeom>
          <a:solidFill>
            <a:srgbClr val="C0BF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18" name="Rectangle 202"/>
          <p:cNvSpPr>
            <a:spLocks noChangeArrowheads="1"/>
          </p:cNvSpPr>
          <p:nvPr/>
        </p:nvSpPr>
        <p:spPr bwMode="auto">
          <a:xfrm>
            <a:off x="6614601" y="3025527"/>
            <a:ext cx="844062" cy="409575"/>
          </a:xfrm>
          <a:prstGeom prst="rect">
            <a:avLst/>
          </a:prstGeom>
          <a:noFill/>
          <a:ln w="9525" cap="sq">
            <a:solidFill>
              <a:srgbClr val="C0BFC0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19" name="Rectangle 203"/>
          <p:cNvSpPr>
            <a:spLocks noChangeArrowheads="1"/>
          </p:cNvSpPr>
          <p:nvPr/>
        </p:nvSpPr>
        <p:spPr bwMode="auto">
          <a:xfrm>
            <a:off x="6588224" y="2996952"/>
            <a:ext cx="17585" cy="409575"/>
          </a:xfrm>
          <a:prstGeom prst="rect">
            <a:avLst/>
          </a:prstGeom>
          <a:solidFill>
            <a:srgbClr val="E5DB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20" name="Rectangle 204"/>
          <p:cNvSpPr>
            <a:spLocks noChangeArrowheads="1"/>
          </p:cNvSpPr>
          <p:nvPr/>
        </p:nvSpPr>
        <p:spPr bwMode="auto">
          <a:xfrm>
            <a:off x="6605810" y="2996952"/>
            <a:ext cx="8792" cy="409575"/>
          </a:xfrm>
          <a:prstGeom prst="rect">
            <a:avLst/>
          </a:prstGeom>
          <a:solidFill>
            <a:srgbClr val="E6DCC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21" name="Rectangle 205"/>
          <p:cNvSpPr>
            <a:spLocks noChangeArrowheads="1"/>
          </p:cNvSpPr>
          <p:nvPr/>
        </p:nvSpPr>
        <p:spPr bwMode="auto">
          <a:xfrm>
            <a:off x="6614602" y="2996952"/>
            <a:ext cx="26377" cy="409575"/>
          </a:xfrm>
          <a:prstGeom prst="rect">
            <a:avLst/>
          </a:prstGeom>
          <a:solidFill>
            <a:srgbClr val="E7DDC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22" name="Rectangle 206"/>
          <p:cNvSpPr>
            <a:spLocks noChangeArrowheads="1"/>
          </p:cNvSpPr>
          <p:nvPr/>
        </p:nvSpPr>
        <p:spPr bwMode="auto">
          <a:xfrm>
            <a:off x="6640978" y="2996952"/>
            <a:ext cx="17585" cy="409575"/>
          </a:xfrm>
          <a:prstGeom prst="rect">
            <a:avLst/>
          </a:prstGeom>
          <a:solidFill>
            <a:srgbClr val="E8DEC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23" name="Rectangle 207"/>
          <p:cNvSpPr>
            <a:spLocks noChangeArrowheads="1"/>
          </p:cNvSpPr>
          <p:nvPr/>
        </p:nvSpPr>
        <p:spPr bwMode="auto">
          <a:xfrm>
            <a:off x="6658564" y="2996952"/>
            <a:ext cx="8792" cy="409575"/>
          </a:xfrm>
          <a:prstGeom prst="rect">
            <a:avLst/>
          </a:prstGeom>
          <a:solidFill>
            <a:srgbClr val="E9DF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24" name="Rectangle 208"/>
          <p:cNvSpPr>
            <a:spLocks noChangeArrowheads="1"/>
          </p:cNvSpPr>
          <p:nvPr/>
        </p:nvSpPr>
        <p:spPr bwMode="auto">
          <a:xfrm>
            <a:off x="6667356" y="2996952"/>
            <a:ext cx="26377" cy="409575"/>
          </a:xfrm>
          <a:prstGeom prst="rect">
            <a:avLst/>
          </a:prstGeom>
          <a:solidFill>
            <a:srgbClr val="EAE0D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25" name="Rectangle 209"/>
          <p:cNvSpPr>
            <a:spLocks noChangeArrowheads="1"/>
          </p:cNvSpPr>
          <p:nvPr/>
        </p:nvSpPr>
        <p:spPr bwMode="auto">
          <a:xfrm>
            <a:off x="6693732" y="2996952"/>
            <a:ext cx="17585" cy="409575"/>
          </a:xfrm>
          <a:prstGeom prst="rect">
            <a:avLst/>
          </a:prstGeom>
          <a:solidFill>
            <a:srgbClr val="EBE1D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26" name="Rectangle 210"/>
          <p:cNvSpPr>
            <a:spLocks noChangeArrowheads="1"/>
          </p:cNvSpPr>
          <p:nvPr/>
        </p:nvSpPr>
        <p:spPr bwMode="auto">
          <a:xfrm>
            <a:off x="6711318" y="2996952"/>
            <a:ext cx="8792" cy="409575"/>
          </a:xfrm>
          <a:prstGeom prst="rect">
            <a:avLst/>
          </a:prstGeom>
          <a:solidFill>
            <a:srgbClr val="ECE2D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27" name="Rectangle 211"/>
          <p:cNvSpPr>
            <a:spLocks noChangeArrowheads="1"/>
          </p:cNvSpPr>
          <p:nvPr/>
        </p:nvSpPr>
        <p:spPr bwMode="auto">
          <a:xfrm>
            <a:off x="6720110" y="2996952"/>
            <a:ext cx="26377" cy="409575"/>
          </a:xfrm>
          <a:prstGeom prst="rect">
            <a:avLst/>
          </a:prstGeom>
          <a:solidFill>
            <a:srgbClr val="EDE3D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28" name="Rectangle 212"/>
          <p:cNvSpPr>
            <a:spLocks noChangeArrowheads="1"/>
          </p:cNvSpPr>
          <p:nvPr/>
        </p:nvSpPr>
        <p:spPr bwMode="auto">
          <a:xfrm>
            <a:off x="6746486" y="2996952"/>
            <a:ext cx="17585" cy="409575"/>
          </a:xfrm>
          <a:prstGeom prst="rect">
            <a:avLst/>
          </a:prstGeom>
          <a:solidFill>
            <a:srgbClr val="EEE4D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29" name="Rectangle 213"/>
          <p:cNvSpPr>
            <a:spLocks noChangeArrowheads="1"/>
          </p:cNvSpPr>
          <p:nvPr/>
        </p:nvSpPr>
        <p:spPr bwMode="auto">
          <a:xfrm>
            <a:off x="6764071" y="2996952"/>
            <a:ext cx="8792" cy="409575"/>
          </a:xfrm>
          <a:prstGeom prst="rect">
            <a:avLst/>
          </a:prstGeom>
          <a:solidFill>
            <a:srgbClr val="EFE5D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30" name="Rectangle 214"/>
          <p:cNvSpPr>
            <a:spLocks noChangeArrowheads="1"/>
          </p:cNvSpPr>
          <p:nvPr/>
        </p:nvSpPr>
        <p:spPr bwMode="auto">
          <a:xfrm>
            <a:off x="6772864" y="2996952"/>
            <a:ext cx="26377" cy="409575"/>
          </a:xfrm>
          <a:prstGeom prst="rect">
            <a:avLst/>
          </a:prstGeom>
          <a:solidFill>
            <a:srgbClr val="F0E6D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31" name="Rectangle 215"/>
          <p:cNvSpPr>
            <a:spLocks noChangeArrowheads="1"/>
          </p:cNvSpPr>
          <p:nvPr/>
        </p:nvSpPr>
        <p:spPr bwMode="auto">
          <a:xfrm>
            <a:off x="6799240" y="2996952"/>
            <a:ext cx="17585" cy="409575"/>
          </a:xfrm>
          <a:prstGeom prst="rect">
            <a:avLst/>
          </a:prstGeom>
          <a:solidFill>
            <a:srgbClr val="F1E7D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32" name="Rectangle 216"/>
          <p:cNvSpPr>
            <a:spLocks noChangeArrowheads="1"/>
          </p:cNvSpPr>
          <p:nvPr/>
        </p:nvSpPr>
        <p:spPr bwMode="auto">
          <a:xfrm>
            <a:off x="6816825" y="2996952"/>
            <a:ext cx="26377" cy="409575"/>
          </a:xfrm>
          <a:prstGeom prst="rect">
            <a:avLst/>
          </a:prstGeom>
          <a:solidFill>
            <a:srgbClr val="F2E8D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33" name="Rectangle 217"/>
          <p:cNvSpPr>
            <a:spLocks noChangeArrowheads="1"/>
          </p:cNvSpPr>
          <p:nvPr/>
        </p:nvSpPr>
        <p:spPr bwMode="auto">
          <a:xfrm>
            <a:off x="6843202" y="2996952"/>
            <a:ext cx="26377" cy="409575"/>
          </a:xfrm>
          <a:prstGeom prst="rect">
            <a:avLst/>
          </a:prstGeom>
          <a:solidFill>
            <a:srgbClr val="F3E9D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34" name="Rectangle 218"/>
          <p:cNvSpPr>
            <a:spLocks noChangeArrowheads="1"/>
          </p:cNvSpPr>
          <p:nvPr/>
        </p:nvSpPr>
        <p:spPr bwMode="auto">
          <a:xfrm>
            <a:off x="6869579" y="2996952"/>
            <a:ext cx="8792" cy="409575"/>
          </a:xfrm>
          <a:prstGeom prst="rect">
            <a:avLst/>
          </a:prstGeom>
          <a:solidFill>
            <a:srgbClr val="F4EAD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35" name="Rectangle 219"/>
          <p:cNvSpPr>
            <a:spLocks noChangeArrowheads="1"/>
          </p:cNvSpPr>
          <p:nvPr/>
        </p:nvSpPr>
        <p:spPr bwMode="auto">
          <a:xfrm>
            <a:off x="6878371" y="2996952"/>
            <a:ext cx="26377" cy="409575"/>
          </a:xfrm>
          <a:prstGeom prst="rect">
            <a:avLst/>
          </a:prstGeom>
          <a:solidFill>
            <a:srgbClr val="F5EBD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36" name="Rectangle 220"/>
          <p:cNvSpPr>
            <a:spLocks noChangeArrowheads="1"/>
          </p:cNvSpPr>
          <p:nvPr/>
        </p:nvSpPr>
        <p:spPr bwMode="auto">
          <a:xfrm>
            <a:off x="6904748" y="2996952"/>
            <a:ext cx="17585" cy="409575"/>
          </a:xfrm>
          <a:prstGeom prst="rect">
            <a:avLst/>
          </a:prstGeom>
          <a:solidFill>
            <a:srgbClr val="F6EC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37" name="Rectangle 221"/>
          <p:cNvSpPr>
            <a:spLocks noChangeArrowheads="1"/>
          </p:cNvSpPr>
          <p:nvPr/>
        </p:nvSpPr>
        <p:spPr bwMode="auto">
          <a:xfrm>
            <a:off x="6922333" y="2996952"/>
            <a:ext cx="8792" cy="409575"/>
          </a:xfrm>
          <a:prstGeom prst="rect">
            <a:avLst/>
          </a:prstGeom>
          <a:solidFill>
            <a:srgbClr val="F7EDD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38" name="Rectangle 222"/>
          <p:cNvSpPr>
            <a:spLocks noChangeArrowheads="1"/>
          </p:cNvSpPr>
          <p:nvPr/>
        </p:nvSpPr>
        <p:spPr bwMode="auto">
          <a:xfrm>
            <a:off x="6931125" y="2996952"/>
            <a:ext cx="26377" cy="409575"/>
          </a:xfrm>
          <a:prstGeom prst="rect">
            <a:avLst/>
          </a:prstGeom>
          <a:solidFill>
            <a:srgbClr val="F8EED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39" name="Rectangle 223"/>
          <p:cNvSpPr>
            <a:spLocks noChangeArrowheads="1"/>
          </p:cNvSpPr>
          <p:nvPr/>
        </p:nvSpPr>
        <p:spPr bwMode="auto">
          <a:xfrm>
            <a:off x="6957501" y="2996952"/>
            <a:ext cx="17585" cy="409575"/>
          </a:xfrm>
          <a:prstGeom prst="rect">
            <a:avLst/>
          </a:prstGeom>
          <a:solidFill>
            <a:srgbClr val="F9EF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40" name="Rectangle 224"/>
          <p:cNvSpPr>
            <a:spLocks noChangeArrowheads="1"/>
          </p:cNvSpPr>
          <p:nvPr/>
        </p:nvSpPr>
        <p:spPr bwMode="auto">
          <a:xfrm>
            <a:off x="6975087" y="2996952"/>
            <a:ext cx="8792" cy="409575"/>
          </a:xfrm>
          <a:prstGeom prst="rect">
            <a:avLst/>
          </a:prstGeom>
          <a:solidFill>
            <a:srgbClr val="FAF0E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41" name="Rectangle 225"/>
          <p:cNvSpPr>
            <a:spLocks noChangeArrowheads="1"/>
          </p:cNvSpPr>
          <p:nvPr/>
        </p:nvSpPr>
        <p:spPr bwMode="auto">
          <a:xfrm>
            <a:off x="6983879" y="2996952"/>
            <a:ext cx="26377" cy="409575"/>
          </a:xfrm>
          <a:prstGeom prst="rect">
            <a:avLst/>
          </a:prstGeom>
          <a:solidFill>
            <a:srgbClr val="FBF1E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42" name="Rectangle 226"/>
          <p:cNvSpPr>
            <a:spLocks noChangeArrowheads="1"/>
          </p:cNvSpPr>
          <p:nvPr/>
        </p:nvSpPr>
        <p:spPr bwMode="auto">
          <a:xfrm>
            <a:off x="7010255" y="2996952"/>
            <a:ext cx="422031" cy="409575"/>
          </a:xfrm>
          <a:prstGeom prst="rect">
            <a:avLst/>
          </a:prstGeom>
          <a:solidFill>
            <a:srgbClr val="FCF2E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43" name="Rectangle 227"/>
          <p:cNvSpPr>
            <a:spLocks noChangeArrowheads="1"/>
          </p:cNvSpPr>
          <p:nvPr/>
        </p:nvSpPr>
        <p:spPr bwMode="auto">
          <a:xfrm>
            <a:off x="6588224" y="2996952"/>
            <a:ext cx="844062" cy="409575"/>
          </a:xfrm>
          <a:prstGeom prst="rect">
            <a:avLst/>
          </a:prstGeom>
          <a:noFill/>
          <a:ln w="9525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44" name="Rectangle 228"/>
          <p:cNvSpPr>
            <a:spLocks noChangeArrowheads="1"/>
          </p:cNvSpPr>
          <p:nvPr/>
        </p:nvSpPr>
        <p:spPr bwMode="auto">
          <a:xfrm>
            <a:off x="6684940" y="3082676"/>
            <a:ext cx="67486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61950" indent="-361950" defTabSz="966788">
              <a:tabLst>
                <a:tab pos="188913" algn="l"/>
              </a:tabLst>
            </a:pPr>
            <a:r>
              <a:rPr lang="en-GB" sz="1000" b="1" dirty="0" err="1" smtClean="0">
                <a:solidFill>
                  <a:srgbClr val="000000"/>
                </a:solidFill>
                <a:latin typeface="Arial" charset="0"/>
              </a:rPr>
              <a:t>GM_Object</a:t>
            </a:r>
            <a:endParaRPr lang="en-GB" dirty="0"/>
          </a:p>
        </p:txBody>
      </p:sp>
      <p:sp>
        <p:nvSpPr>
          <p:cNvPr id="545" name="Line 229"/>
          <p:cNvSpPr>
            <a:spLocks noChangeShapeType="1"/>
          </p:cNvSpPr>
          <p:nvPr/>
        </p:nvSpPr>
        <p:spPr bwMode="auto">
          <a:xfrm>
            <a:off x="6588224" y="3282701"/>
            <a:ext cx="844062" cy="1588"/>
          </a:xfrm>
          <a:prstGeom prst="line">
            <a:avLst/>
          </a:prstGeom>
          <a:noFill/>
          <a:ln w="9525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46" name="Line 636"/>
          <p:cNvSpPr>
            <a:spLocks noChangeShapeType="1"/>
          </p:cNvSpPr>
          <p:nvPr/>
        </p:nvSpPr>
        <p:spPr bwMode="auto">
          <a:xfrm flipV="1">
            <a:off x="5580113" y="3212975"/>
            <a:ext cx="1008112" cy="72008"/>
          </a:xfrm>
          <a:prstGeom prst="line">
            <a:avLst/>
          </a:prstGeom>
          <a:noFill/>
          <a:ln w="9525" cap="rnd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47" name="Freeform 637"/>
          <p:cNvSpPr>
            <a:spLocks noEditPoints="1"/>
          </p:cNvSpPr>
          <p:nvPr/>
        </p:nvSpPr>
        <p:spPr bwMode="auto">
          <a:xfrm rot="766363">
            <a:off x="6449742" y="3172552"/>
            <a:ext cx="140677" cy="114300"/>
          </a:xfrm>
          <a:custGeom>
            <a:avLst/>
            <a:gdLst/>
            <a:ahLst/>
            <a:cxnLst>
              <a:cxn ang="0">
                <a:pos x="96" y="18"/>
              </a:cxn>
              <a:cxn ang="0">
                <a:pos x="12" y="72"/>
              </a:cxn>
              <a:cxn ang="0">
                <a:pos x="96" y="18"/>
              </a:cxn>
              <a:cxn ang="0">
                <a:pos x="0" y="0"/>
              </a:cxn>
            </a:cxnLst>
            <a:rect l="0" t="0" r="r" b="b"/>
            <a:pathLst>
              <a:path w="96" h="72">
                <a:moveTo>
                  <a:pt x="96" y="18"/>
                </a:moveTo>
                <a:lnTo>
                  <a:pt x="12" y="72"/>
                </a:lnTo>
                <a:moveTo>
                  <a:pt x="96" y="18"/>
                </a:move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49" name="Rectangle 639"/>
          <p:cNvSpPr>
            <a:spLocks noChangeArrowheads="1"/>
          </p:cNvSpPr>
          <p:nvPr/>
        </p:nvSpPr>
        <p:spPr bwMode="auto">
          <a:xfrm>
            <a:off x="6156176" y="3017857"/>
            <a:ext cx="34144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61950" indent="-361950" defTabSz="966788">
              <a:tabLst>
                <a:tab pos="188913" algn="l"/>
              </a:tabLst>
            </a:pPr>
            <a:r>
              <a:rPr lang="en-GB" sz="800" i="0" dirty="0" smtClean="0">
                <a:solidFill>
                  <a:srgbClr val="000000"/>
                </a:solidFill>
                <a:latin typeface="Arial" charset="0"/>
              </a:rPr>
              <a:t>+shape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sam:Specimen</a:t>
            </a:r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6" name="Content Placeholder 5" descr="SpatialSamplingFea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76" r="16608" b="44887"/>
          <a:stretch>
            <a:fillRect/>
          </a:stretch>
        </p:blipFill>
        <p:spPr>
          <a:xfrm>
            <a:off x="889673" y="1340421"/>
            <a:ext cx="7354735" cy="39607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O&amp;M in OWL  |  Simon Cox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11B642-03BA-413E-9BF3-A9DB15D631A2}" type="slidenum">
              <a:rPr lang="en-AU" smtClean="0"/>
              <a:pPr>
                <a:defRPr/>
              </a:pPr>
              <a:t>18</a:t>
            </a:fld>
            <a:r>
              <a:rPr lang="en-AU" smtClean="0"/>
              <a:t>  |</a:t>
            </a:r>
            <a:endParaRPr lang="en-A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O&amp;M </a:t>
            </a:r>
            <a:r>
              <a:rPr lang="en-AU" dirty="0" err="1" smtClean="0"/>
              <a:t>vs</a:t>
            </a:r>
            <a:r>
              <a:rPr lang="en-AU" dirty="0" smtClean="0"/>
              <a:t> SSN</a:t>
            </a:r>
            <a:endParaRPr lang="en-AU" dirty="0"/>
          </a:p>
        </p:txBody>
      </p:sp>
      <p:pic>
        <p:nvPicPr>
          <p:cNvPr id="178" name="Content Placeholder 177" descr="SSSN-Observation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34486" y="2245476"/>
            <a:ext cx="7793898" cy="367935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O&amp;M in OWL  |  Simon Cox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11B642-03BA-413E-9BF3-A9DB15D631A2}" type="slidenum">
              <a:rPr lang="en-AU" smtClean="0"/>
              <a:pPr>
                <a:defRPr/>
              </a:pPr>
              <a:t>19</a:t>
            </a:fld>
            <a:r>
              <a:rPr lang="en-AU" smtClean="0"/>
              <a:t>  |</a:t>
            </a:r>
            <a:endParaRPr lang="en-AU" dirty="0"/>
          </a:p>
        </p:txBody>
      </p:sp>
      <p:grpSp>
        <p:nvGrpSpPr>
          <p:cNvPr id="9" name="Group 271"/>
          <p:cNvGrpSpPr>
            <a:grpSpLocks/>
          </p:cNvGrpSpPr>
          <p:nvPr/>
        </p:nvGrpSpPr>
        <p:grpSpPr bwMode="auto">
          <a:xfrm>
            <a:off x="5677991" y="476672"/>
            <a:ext cx="1407223" cy="1037258"/>
            <a:chOff x="3464" y="2111"/>
            <a:chExt cx="1074" cy="726"/>
          </a:xfrm>
        </p:grpSpPr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3482" y="2129"/>
              <a:ext cx="1056" cy="708"/>
            </a:xfrm>
            <a:prstGeom prst="rect">
              <a:avLst/>
            </a:prstGeom>
            <a:solidFill>
              <a:srgbClr val="C0BF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3464" y="2111"/>
              <a:ext cx="36" cy="708"/>
            </a:xfrm>
            <a:prstGeom prst="rect">
              <a:avLst/>
            </a:prstGeom>
            <a:solidFill>
              <a:srgbClr val="E8CD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3500" y="2111"/>
              <a:ext cx="42" cy="708"/>
            </a:xfrm>
            <a:prstGeom prst="rect">
              <a:avLst/>
            </a:prstGeom>
            <a:solidFill>
              <a:srgbClr val="EAC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3542" y="2111"/>
              <a:ext cx="48" cy="708"/>
            </a:xfrm>
            <a:prstGeom prst="rect">
              <a:avLst/>
            </a:prstGeom>
            <a:solidFill>
              <a:srgbClr val="ECD1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3590" y="2111"/>
              <a:ext cx="42" cy="708"/>
            </a:xfrm>
            <a:prstGeom prst="rect">
              <a:avLst/>
            </a:prstGeom>
            <a:solidFill>
              <a:srgbClr val="EED3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3632" y="2111"/>
              <a:ext cx="42" cy="708"/>
            </a:xfrm>
            <a:prstGeom prst="rect">
              <a:avLst/>
            </a:prstGeom>
            <a:solidFill>
              <a:srgbClr val="F0D5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3674" y="2111"/>
              <a:ext cx="48" cy="708"/>
            </a:xfrm>
            <a:prstGeom prst="rect">
              <a:avLst/>
            </a:prstGeom>
            <a:solidFill>
              <a:srgbClr val="F2D7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3722" y="2111"/>
              <a:ext cx="60" cy="708"/>
            </a:xfrm>
            <a:prstGeom prst="rect">
              <a:avLst/>
            </a:prstGeom>
            <a:solidFill>
              <a:srgbClr val="F4D9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3782" y="2111"/>
              <a:ext cx="48" cy="708"/>
            </a:xfrm>
            <a:prstGeom prst="rect">
              <a:avLst/>
            </a:prstGeom>
            <a:solidFill>
              <a:srgbClr val="F6DB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3830" y="2111"/>
              <a:ext cx="42" cy="708"/>
            </a:xfrm>
            <a:prstGeom prst="rect">
              <a:avLst/>
            </a:prstGeom>
            <a:solidFill>
              <a:srgbClr val="F8DD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3872" y="2111"/>
              <a:ext cx="48" cy="708"/>
            </a:xfrm>
            <a:prstGeom prst="rect">
              <a:avLst/>
            </a:prstGeom>
            <a:solidFill>
              <a:srgbClr val="FADF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3920" y="2111"/>
              <a:ext cx="42" cy="708"/>
            </a:xfrm>
            <a:prstGeom prst="rect">
              <a:avLst/>
            </a:prstGeom>
            <a:solidFill>
              <a:srgbClr val="FCE1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2" name="Rectangle 24"/>
            <p:cNvSpPr>
              <a:spLocks noChangeArrowheads="1"/>
            </p:cNvSpPr>
            <p:nvPr/>
          </p:nvSpPr>
          <p:spPr bwMode="auto">
            <a:xfrm>
              <a:off x="3962" y="2111"/>
              <a:ext cx="558" cy="708"/>
            </a:xfrm>
            <a:prstGeom prst="rect">
              <a:avLst/>
            </a:prstGeom>
            <a:solidFill>
              <a:srgbClr val="FFE4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3464" y="2111"/>
              <a:ext cx="1056" cy="70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3704" y="2165"/>
              <a:ext cx="6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000000"/>
                  </a:solidFill>
                  <a:latin typeface="Arial" charset="0"/>
                </a:rPr>
                <a:t>OM_Observation</a:t>
              </a:r>
              <a:endParaRPr lang="en-US"/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>
              <a:off x="3464" y="2291"/>
              <a:ext cx="10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3494" y="2315"/>
              <a:ext cx="7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8B0000"/>
                  </a:solidFill>
                  <a:latin typeface="Arial" charset="0"/>
                </a:rPr>
                <a:t>+ </a:t>
              </a:r>
              <a:endParaRPr lang="en-US"/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3620" y="2315"/>
              <a:ext cx="70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 dirty="0" err="1">
                  <a:solidFill>
                    <a:srgbClr val="8B0000"/>
                  </a:solidFill>
                  <a:latin typeface="Arial" charset="0"/>
                </a:rPr>
                <a:t>phenomenonTime</a:t>
              </a:r>
              <a:endParaRPr lang="en-US" dirty="0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3494" y="2411"/>
              <a:ext cx="7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8B0000"/>
                  </a:solidFill>
                  <a:latin typeface="Arial" charset="0"/>
                </a:rPr>
                <a:t>+ </a:t>
              </a:r>
              <a:endParaRPr lang="en-US"/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3620" y="2411"/>
              <a:ext cx="40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 dirty="0" err="1">
                  <a:solidFill>
                    <a:srgbClr val="8B0000"/>
                  </a:solidFill>
                  <a:latin typeface="Arial" charset="0"/>
                </a:rPr>
                <a:t>resultTime</a:t>
              </a:r>
              <a:endParaRPr lang="en-US" dirty="0"/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3494" y="2507"/>
              <a:ext cx="7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8B0000"/>
                  </a:solidFill>
                  <a:latin typeface="Arial" charset="0"/>
                </a:rPr>
                <a:t>+ </a:t>
              </a:r>
              <a:endParaRPr lang="en-US"/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3620" y="2507"/>
              <a:ext cx="59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 dirty="0" err="1">
                  <a:solidFill>
                    <a:srgbClr val="8B0000"/>
                  </a:solidFill>
                  <a:latin typeface="Arial" charset="0"/>
                </a:rPr>
                <a:t>validTime</a:t>
              </a:r>
              <a:r>
                <a:rPr lang="en-US" sz="1000" i="0" dirty="0">
                  <a:solidFill>
                    <a:srgbClr val="8B0000"/>
                  </a:solidFill>
                  <a:latin typeface="Arial" charset="0"/>
                </a:rPr>
                <a:t> [0..1]</a:t>
              </a:r>
              <a:endParaRPr lang="en-US" dirty="0"/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3494" y="2603"/>
              <a:ext cx="7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8B0000"/>
                  </a:solidFill>
                  <a:latin typeface="Arial" charset="0"/>
                </a:rPr>
                <a:t>+ </a:t>
              </a:r>
              <a:endParaRPr lang="en-US"/>
            </a:p>
          </p:txBody>
        </p:sp>
        <p:sp>
          <p:nvSpPr>
            <p:cNvPr id="33" name="Rectangle 35"/>
            <p:cNvSpPr>
              <a:spLocks noChangeArrowheads="1"/>
            </p:cNvSpPr>
            <p:nvPr/>
          </p:nvSpPr>
          <p:spPr bwMode="auto">
            <a:xfrm>
              <a:off x="3620" y="2603"/>
              <a:ext cx="68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 dirty="0" err="1">
                  <a:solidFill>
                    <a:srgbClr val="8B0000"/>
                  </a:solidFill>
                  <a:latin typeface="Arial" charset="0"/>
                </a:rPr>
                <a:t>resultQuality</a:t>
              </a:r>
              <a:r>
                <a:rPr lang="en-US" sz="1000" i="0" dirty="0">
                  <a:solidFill>
                    <a:srgbClr val="8B0000"/>
                  </a:solidFill>
                  <a:latin typeface="Arial" charset="0"/>
                </a:rPr>
                <a:t> [0..*]</a:t>
              </a:r>
              <a:endParaRPr lang="en-US" dirty="0"/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3494" y="2699"/>
              <a:ext cx="7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8B0000"/>
                  </a:solidFill>
                  <a:latin typeface="Arial" charset="0"/>
                </a:rPr>
                <a:t>+ </a:t>
              </a:r>
              <a:endParaRPr lang="en-US"/>
            </a:p>
          </p:txBody>
        </p:sp>
        <p:sp>
          <p:nvSpPr>
            <p:cNvPr id="35" name="Rectangle 37"/>
            <p:cNvSpPr>
              <a:spLocks noChangeArrowheads="1"/>
            </p:cNvSpPr>
            <p:nvPr/>
          </p:nvSpPr>
          <p:spPr bwMode="auto">
            <a:xfrm>
              <a:off x="3620" y="2699"/>
              <a:ext cx="59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8B0000"/>
                  </a:solidFill>
                  <a:latin typeface="Arial" charset="0"/>
                </a:rPr>
                <a:t>parameter [0..*]</a:t>
              </a:r>
              <a:endParaRPr lang="en-US"/>
            </a:p>
          </p:txBody>
        </p:sp>
      </p:grpSp>
      <p:grpSp>
        <p:nvGrpSpPr>
          <p:cNvPr id="36" name="Group 269"/>
          <p:cNvGrpSpPr>
            <a:grpSpLocks/>
          </p:cNvGrpSpPr>
          <p:nvPr/>
        </p:nvGrpSpPr>
        <p:grpSpPr bwMode="auto">
          <a:xfrm>
            <a:off x="7376094" y="510962"/>
            <a:ext cx="1228354" cy="488626"/>
            <a:chOff x="4760" y="2135"/>
            <a:chExt cx="759" cy="342"/>
          </a:xfrm>
        </p:grpSpPr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4778" y="2153"/>
              <a:ext cx="708" cy="324"/>
            </a:xfrm>
            <a:prstGeom prst="rect">
              <a:avLst/>
            </a:prstGeom>
            <a:solidFill>
              <a:srgbClr val="C0BF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4760" y="2135"/>
              <a:ext cx="12" cy="324"/>
            </a:xfrm>
            <a:prstGeom prst="rect">
              <a:avLst/>
            </a:prstGeom>
            <a:solidFill>
              <a:srgbClr val="B5E8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4772" y="2135"/>
              <a:ext cx="12" cy="324"/>
            </a:xfrm>
            <a:prstGeom prst="rect">
              <a:avLst/>
            </a:prstGeom>
            <a:solidFill>
              <a:srgbClr val="B6E9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0" name="Rectangle 41"/>
            <p:cNvSpPr>
              <a:spLocks noChangeArrowheads="1"/>
            </p:cNvSpPr>
            <p:nvPr/>
          </p:nvSpPr>
          <p:spPr bwMode="auto">
            <a:xfrm>
              <a:off x="4784" y="2135"/>
              <a:ext cx="18" cy="324"/>
            </a:xfrm>
            <a:prstGeom prst="rect">
              <a:avLst/>
            </a:prstGeom>
            <a:solidFill>
              <a:srgbClr val="B7EA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1" name="Rectangle 42"/>
            <p:cNvSpPr>
              <a:spLocks noChangeArrowheads="1"/>
            </p:cNvSpPr>
            <p:nvPr/>
          </p:nvSpPr>
          <p:spPr bwMode="auto">
            <a:xfrm>
              <a:off x="4802" y="2135"/>
              <a:ext cx="12" cy="324"/>
            </a:xfrm>
            <a:prstGeom prst="rect">
              <a:avLst/>
            </a:prstGeom>
            <a:solidFill>
              <a:srgbClr val="B8EB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4814" y="2135"/>
              <a:ext cx="18" cy="324"/>
            </a:xfrm>
            <a:prstGeom prst="rect">
              <a:avLst/>
            </a:prstGeom>
            <a:solidFill>
              <a:srgbClr val="B9EC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4832" y="2135"/>
              <a:ext cx="12" cy="324"/>
            </a:xfrm>
            <a:prstGeom prst="rect">
              <a:avLst/>
            </a:prstGeom>
            <a:solidFill>
              <a:srgbClr val="BAEDE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4844" y="2135"/>
              <a:ext cx="12" cy="324"/>
            </a:xfrm>
            <a:prstGeom prst="rect">
              <a:avLst/>
            </a:prstGeom>
            <a:solidFill>
              <a:srgbClr val="BBEE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4856" y="2135"/>
              <a:ext cx="18" cy="324"/>
            </a:xfrm>
            <a:prstGeom prst="rect">
              <a:avLst/>
            </a:prstGeom>
            <a:solidFill>
              <a:srgbClr val="BCEF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6" name="Rectangle 47"/>
            <p:cNvSpPr>
              <a:spLocks noChangeArrowheads="1"/>
            </p:cNvSpPr>
            <p:nvPr/>
          </p:nvSpPr>
          <p:spPr bwMode="auto">
            <a:xfrm>
              <a:off x="4874" y="2135"/>
              <a:ext cx="12" cy="324"/>
            </a:xfrm>
            <a:prstGeom prst="rect">
              <a:avLst/>
            </a:prstGeom>
            <a:solidFill>
              <a:srgbClr val="BDF0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7" name="Rectangle 48"/>
            <p:cNvSpPr>
              <a:spLocks noChangeArrowheads="1"/>
            </p:cNvSpPr>
            <p:nvPr/>
          </p:nvSpPr>
          <p:spPr bwMode="auto">
            <a:xfrm>
              <a:off x="4886" y="2135"/>
              <a:ext cx="18" cy="324"/>
            </a:xfrm>
            <a:prstGeom prst="rect">
              <a:avLst/>
            </a:prstGeom>
            <a:solidFill>
              <a:srgbClr val="BEF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8" name="Rectangle 49"/>
            <p:cNvSpPr>
              <a:spLocks noChangeArrowheads="1"/>
            </p:cNvSpPr>
            <p:nvPr/>
          </p:nvSpPr>
          <p:spPr bwMode="auto">
            <a:xfrm>
              <a:off x="4904" y="2135"/>
              <a:ext cx="12" cy="324"/>
            </a:xfrm>
            <a:prstGeom prst="rect">
              <a:avLst/>
            </a:prstGeom>
            <a:solidFill>
              <a:srgbClr val="BF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9" name="Rectangle 50"/>
            <p:cNvSpPr>
              <a:spLocks noChangeArrowheads="1"/>
            </p:cNvSpPr>
            <p:nvPr/>
          </p:nvSpPr>
          <p:spPr bwMode="auto">
            <a:xfrm>
              <a:off x="4916" y="2135"/>
              <a:ext cx="18" cy="324"/>
            </a:xfrm>
            <a:prstGeom prst="rect">
              <a:avLst/>
            </a:prstGeom>
            <a:solidFill>
              <a:srgbClr val="C0F3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0" name="Rectangle 51"/>
            <p:cNvSpPr>
              <a:spLocks noChangeArrowheads="1"/>
            </p:cNvSpPr>
            <p:nvPr/>
          </p:nvSpPr>
          <p:spPr bwMode="auto">
            <a:xfrm>
              <a:off x="4934" y="2135"/>
              <a:ext cx="18" cy="324"/>
            </a:xfrm>
            <a:prstGeom prst="rect">
              <a:avLst/>
            </a:prstGeom>
            <a:solidFill>
              <a:srgbClr val="C1F4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" name="Rectangle 52"/>
            <p:cNvSpPr>
              <a:spLocks noChangeArrowheads="1"/>
            </p:cNvSpPr>
            <p:nvPr/>
          </p:nvSpPr>
          <p:spPr bwMode="auto">
            <a:xfrm>
              <a:off x="4952" y="2135"/>
              <a:ext cx="24" cy="324"/>
            </a:xfrm>
            <a:prstGeom prst="rect">
              <a:avLst/>
            </a:prstGeom>
            <a:solidFill>
              <a:srgbClr val="C2F5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2" name="Rectangle 53"/>
            <p:cNvSpPr>
              <a:spLocks noChangeArrowheads="1"/>
            </p:cNvSpPr>
            <p:nvPr/>
          </p:nvSpPr>
          <p:spPr bwMode="auto">
            <a:xfrm>
              <a:off x="4976" y="2135"/>
              <a:ext cx="18" cy="324"/>
            </a:xfrm>
            <a:prstGeom prst="rect">
              <a:avLst/>
            </a:prstGeom>
            <a:solidFill>
              <a:srgbClr val="C3F6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3" name="Rectangle 54"/>
            <p:cNvSpPr>
              <a:spLocks noChangeArrowheads="1"/>
            </p:cNvSpPr>
            <p:nvPr/>
          </p:nvSpPr>
          <p:spPr bwMode="auto">
            <a:xfrm>
              <a:off x="4994" y="2135"/>
              <a:ext cx="12" cy="324"/>
            </a:xfrm>
            <a:prstGeom prst="rect">
              <a:avLst/>
            </a:prstGeom>
            <a:solidFill>
              <a:srgbClr val="C4F7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4" name="Rectangle 55"/>
            <p:cNvSpPr>
              <a:spLocks noChangeArrowheads="1"/>
            </p:cNvSpPr>
            <p:nvPr/>
          </p:nvSpPr>
          <p:spPr bwMode="auto">
            <a:xfrm>
              <a:off x="5006" y="2135"/>
              <a:ext cx="18" cy="324"/>
            </a:xfrm>
            <a:prstGeom prst="rect">
              <a:avLst/>
            </a:prstGeom>
            <a:solidFill>
              <a:srgbClr val="C5F8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5" name="Rectangle 56"/>
            <p:cNvSpPr>
              <a:spLocks noChangeArrowheads="1"/>
            </p:cNvSpPr>
            <p:nvPr/>
          </p:nvSpPr>
          <p:spPr bwMode="auto">
            <a:xfrm>
              <a:off x="5024" y="2135"/>
              <a:ext cx="12" cy="324"/>
            </a:xfrm>
            <a:prstGeom prst="rect">
              <a:avLst/>
            </a:prstGeom>
            <a:solidFill>
              <a:srgbClr val="C6F9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6" name="Rectangle 57"/>
            <p:cNvSpPr>
              <a:spLocks noChangeArrowheads="1"/>
            </p:cNvSpPr>
            <p:nvPr/>
          </p:nvSpPr>
          <p:spPr bwMode="auto">
            <a:xfrm>
              <a:off x="5036" y="2135"/>
              <a:ext cx="12" cy="324"/>
            </a:xfrm>
            <a:prstGeom prst="rect">
              <a:avLst/>
            </a:prstGeom>
            <a:solidFill>
              <a:srgbClr val="C7FA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7" name="Rectangle 58"/>
            <p:cNvSpPr>
              <a:spLocks noChangeArrowheads="1"/>
            </p:cNvSpPr>
            <p:nvPr/>
          </p:nvSpPr>
          <p:spPr bwMode="auto">
            <a:xfrm>
              <a:off x="5048" y="2135"/>
              <a:ext cx="18" cy="324"/>
            </a:xfrm>
            <a:prstGeom prst="rect">
              <a:avLst/>
            </a:prstGeom>
            <a:solidFill>
              <a:srgbClr val="C8FB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8" name="Rectangle 59"/>
            <p:cNvSpPr>
              <a:spLocks noChangeArrowheads="1"/>
            </p:cNvSpPr>
            <p:nvPr/>
          </p:nvSpPr>
          <p:spPr bwMode="auto">
            <a:xfrm>
              <a:off x="5066" y="2135"/>
              <a:ext cx="12" cy="324"/>
            </a:xfrm>
            <a:prstGeom prst="rect">
              <a:avLst/>
            </a:prstGeom>
            <a:solidFill>
              <a:srgbClr val="C9FC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9" name="Rectangle 60"/>
            <p:cNvSpPr>
              <a:spLocks noChangeArrowheads="1"/>
            </p:cNvSpPr>
            <p:nvPr/>
          </p:nvSpPr>
          <p:spPr bwMode="auto">
            <a:xfrm>
              <a:off x="5078" y="2135"/>
              <a:ext cx="18" cy="324"/>
            </a:xfrm>
            <a:prstGeom prst="rect">
              <a:avLst/>
            </a:prstGeom>
            <a:solidFill>
              <a:srgbClr val="CAFD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0" name="Rectangle 61"/>
            <p:cNvSpPr>
              <a:spLocks noChangeArrowheads="1"/>
            </p:cNvSpPr>
            <p:nvPr/>
          </p:nvSpPr>
          <p:spPr bwMode="auto">
            <a:xfrm>
              <a:off x="5096" y="2135"/>
              <a:ext cx="12" cy="324"/>
            </a:xfrm>
            <a:prstGeom prst="rect">
              <a:avLst/>
            </a:prstGeom>
            <a:solidFill>
              <a:srgbClr val="CBFE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1" name="Rectangle 62"/>
            <p:cNvSpPr>
              <a:spLocks noChangeArrowheads="1"/>
            </p:cNvSpPr>
            <p:nvPr/>
          </p:nvSpPr>
          <p:spPr bwMode="auto">
            <a:xfrm>
              <a:off x="5108" y="2135"/>
              <a:ext cx="360" cy="32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2" name="Rectangle 63"/>
            <p:cNvSpPr>
              <a:spLocks noChangeArrowheads="1"/>
            </p:cNvSpPr>
            <p:nvPr/>
          </p:nvSpPr>
          <p:spPr bwMode="auto">
            <a:xfrm>
              <a:off x="4760" y="2135"/>
              <a:ext cx="708" cy="3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3" name="Rectangle 64"/>
            <p:cNvSpPr>
              <a:spLocks noChangeArrowheads="1"/>
            </p:cNvSpPr>
            <p:nvPr/>
          </p:nvSpPr>
          <p:spPr bwMode="auto">
            <a:xfrm>
              <a:off x="4802" y="2189"/>
              <a:ext cx="71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 dirty="0" smtClean="0">
                  <a:solidFill>
                    <a:srgbClr val="000000"/>
                  </a:solidFill>
                  <a:latin typeface="Arial" charset="0"/>
                </a:rPr>
                <a:t>GF_PropertyType</a:t>
              </a:r>
              <a:endParaRPr lang="en-US" dirty="0"/>
            </a:p>
          </p:txBody>
        </p:sp>
        <p:sp>
          <p:nvSpPr>
            <p:cNvPr id="64" name="Line 65"/>
            <p:cNvSpPr>
              <a:spLocks noChangeShapeType="1"/>
            </p:cNvSpPr>
            <p:nvPr/>
          </p:nvSpPr>
          <p:spPr bwMode="auto">
            <a:xfrm>
              <a:off x="4760" y="2315"/>
              <a:ext cx="7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65" name="Group 264"/>
          <p:cNvGrpSpPr>
            <a:grpSpLocks/>
          </p:cNvGrpSpPr>
          <p:nvPr/>
        </p:nvGrpSpPr>
        <p:grpSpPr bwMode="auto">
          <a:xfrm>
            <a:off x="3851920" y="639547"/>
            <a:ext cx="953788" cy="488626"/>
            <a:chOff x="1790" y="2225"/>
            <a:chExt cx="606" cy="342"/>
          </a:xfrm>
        </p:grpSpPr>
        <p:sp>
          <p:nvSpPr>
            <p:cNvPr id="66" name="Rectangle 66"/>
            <p:cNvSpPr>
              <a:spLocks noChangeArrowheads="1"/>
            </p:cNvSpPr>
            <p:nvPr/>
          </p:nvSpPr>
          <p:spPr bwMode="auto">
            <a:xfrm>
              <a:off x="1808" y="2243"/>
              <a:ext cx="588" cy="324"/>
            </a:xfrm>
            <a:prstGeom prst="rect">
              <a:avLst/>
            </a:prstGeom>
            <a:solidFill>
              <a:srgbClr val="C0BF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1790" y="2225"/>
              <a:ext cx="12" cy="324"/>
            </a:xfrm>
            <a:prstGeom prst="rect">
              <a:avLst/>
            </a:prstGeom>
            <a:solidFill>
              <a:srgbClr val="E8E8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8" name="Rectangle 68"/>
            <p:cNvSpPr>
              <a:spLocks noChangeArrowheads="1"/>
            </p:cNvSpPr>
            <p:nvPr/>
          </p:nvSpPr>
          <p:spPr bwMode="auto">
            <a:xfrm>
              <a:off x="1802" y="2225"/>
              <a:ext cx="12" cy="324"/>
            </a:xfrm>
            <a:prstGeom prst="rect">
              <a:avLst/>
            </a:prstGeom>
            <a:solidFill>
              <a:srgbClr val="E9E9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9" name="Rectangle 69"/>
            <p:cNvSpPr>
              <a:spLocks noChangeArrowheads="1"/>
            </p:cNvSpPr>
            <p:nvPr/>
          </p:nvSpPr>
          <p:spPr bwMode="auto">
            <a:xfrm>
              <a:off x="1814" y="2225"/>
              <a:ext cx="12" cy="324"/>
            </a:xfrm>
            <a:prstGeom prst="rect">
              <a:avLst/>
            </a:prstGeom>
            <a:solidFill>
              <a:srgbClr val="EAEA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1826" y="2225"/>
              <a:ext cx="12" cy="324"/>
            </a:xfrm>
            <a:prstGeom prst="rect">
              <a:avLst/>
            </a:prstGeom>
            <a:solidFill>
              <a:srgbClr val="EBEB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1838" y="2225"/>
              <a:ext cx="12" cy="324"/>
            </a:xfrm>
            <a:prstGeom prst="rect">
              <a:avLst/>
            </a:prstGeom>
            <a:solidFill>
              <a:srgbClr val="ECEC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2" name="Rectangle 72"/>
            <p:cNvSpPr>
              <a:spLocks noChangeArrowheads="1"/>
            </p:cNvSpPr>
            <p:nvPr/>
          </p:nvSpPr>
          <p:spPr bwMode="auto">
            <a:xfrm>
              <a:off x="1850" y="2225"/>
              <a:ext cx="12" cy="324"/>
            </a:xfrm>
            <a:prstGeom prst="rect">
              <a:avLst/>
            </a:prstGeom>
            <a:solidFill>
              <a:srgbClr val="EDED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" name="Rectangle 73"/>
            <p:cNvSpPr>
              <a:spLocks noChangeArrowheads="1"/>
            </p:cNvSpPr>
            <p:nvPr/>
          </p:nvSpPr>
          <p:spPr bwMode="auto">
            <a:xfrm>
              <a:off x="1862" y="2225"/>
              <a:ext cx="12" cy="324"/>
            </a:xfrm>
            <a:prstGeom prst="rect">
              <a:avLst/>
            </a:prstGeom>
            <a:solidFill>
              <a:srgbClr val="EEEE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1874" y="2225"/>
              <a:ext cx="12" cy="324"/>
            </a:xfrm>
            <a:prstGeom prst="rect">
              <a:avLst/>
            </a:prstGeom>
            <a:solidFill>
              <a:srgbClr val="EFEF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1886" y="2225"/>
              <a:ext cx="12" cy="324"/>
            </a:xfrm>
            <a:prstGeom prst="rect">
              <a:avLst/>
            </a:prstGeom>
            <a:solidFill>
              <a:srgbClr val="F0F0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6" name="Rectangle 76"/>
            <p:cNvSpPr>
              <a:spLocks noChangeArrowheads="1"/>
            </p:cNvSpPr>
            <p:nvPr/>
          </p:nvSpPr>
          <p:spPr bwMode="auto">
            <a:xfrm>
              <a:off x="1898" y="2225"/>
              <a:ext cx="12" cy="324"/>
            </a:xfrm>
            <a:prstGeom prst="rect">
              <a:avLst/>
            </a:prstGeom>
            <a:solidFill>
              <a:srgbClr val="F1F1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7" name="Rectangle 77"/>
            <p:cNvSpPr>
              <a:spLocks noChangeArrowheads="1"/>
            </p:cNvSpPr>
            <p:nvPr/>
          </p:nvSpPr>
          <p:spPr bwMode="auto">
            <a:xfrm>
              <a:off x="1910" y="2225"/>
              <a:ext cx="12" cy="324"/>
            </a:xfrm>
            <a:prstGeom prst="rect">
              <a:avLst/>
            </a:prstGeom>
            <a:solidFill>
              <a:srgbClr val="F2F2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8" name="Rectangle 78"/>
            <p:cNvSpPr>
              <a:spLocks noChangeArrowheads="1"/>
            </p:cNvSpPr>
            <p:nvPr/>
          </p:nvSpPr>
          <p:spPr bwMode="auto">
            <a:xfrm>
              <a:off x="1922" y="2225"/>
              <a:ext cx="12" cy="324"/>
            </a:xfrm>
            <a:prstGeom prst="rect">
              <a:avLst/>
            </a:prstGeom>
            <a:solidFill>
              <a:srgbClr val="F3F3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9" name="Rectangle 79"/>
            <p:cNvSpPr>
              <a:spLocks noChangeArrowheads="1"/>
            </p:cNvSpPr>
            <p:nvPr/>
          </p:nvSpPr>
          <p:spPr bwMode="auto">
            <a:xfrm>
              <a:off x="1934" y="2225"/>
              <a:ext cx="18" cy="324"/>
            </a:xfrm>
            <a:prstGeom prst="rect">
              <a:avLst/>
            </a:prstGeom>
            <a:solidFill>
              <a:srgbClr val="F4F4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0" name="Rectangle 80"/>
            <p:cNvSpPr>
              <a:spLocks noChangeArrowheads="1"/>
            </p:cNvSpPr>
            <p:nvPr/>
          </p:nvSpPr>
          <p:spPr bwMode="auto">
            <a:xfrm>
              <a:off x="1952" y="2225"/>
              <a:ext cx="18" cy="324"/>
            </a:xfrm>
            <a:prstGeom prst="rect">
              <a:avLst/>
            </a:prstGeom>
            <a:solidFill>
              <a:srgbClr val="F5F5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" name="Rectangle 81"/>
            <p:cNvSpPr>
              <a:spLocks noChangeArrowheads="1"/>
            </p:cNvSpPr>
            <p:nvPr/>
          </p:nvSpPr>
          <p:spPr bwMode="auto">
            <a:xfrm>
              <a:off x="1970" y="2225"/>
              <a:ext cx="12" cy="324"/>
            </a:xfrm>
            <a:prstGeom prst="rect">
              <a:avLst/>
            </a:prstGeom>
            <a:solidFill>
              <a:srgbClr val="F6F6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" name="Rectangle 82"/>
            <p:cNvSpPr>
              <a:spLocks noChangeArrowheads="1"/>
            </p:cNvSpPr>
            <p:nvPr/>
          </p:nvSpPr>
          <p:spPr bwMode="auto">
            <a:xfrm>
              <a:off x="1982" y="2225"/>
              <a:ext cx="12" cy="324"/>
            </a:xfrm>
            <a:prstGeom prst="rect">
              <a:avLst/>
            </a:prstGeom>
            <a:solidFill>
              <a:srgbClr val="F7F7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3" name="Rectangle 83"/>
            <p:cNvSpPr>
              <a:spLocks noChangeArrowheads="1"/>
            </p:cNvSpPr>
            <p:nvPr/>
          </p:nvSpPr>
          <p:spPr bwMode="auto">
            <a:xfrm>
              <a:off x="1994" y="2225"/>
              <a:ext cx="12" cy="324"/>
            </a:xfrm>
            <a:prstGeom prst="rect">
              <a:avLst/>
            </a:prstGeom>
            <a:solidFill>
              <a:srgbClr val="F8F8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" name="Rectangle 84"/>
            <p:cNvSpPr>
              <a:spLocks noChangeArrowheads="1"/>
            </p:cNvSpPr>
            <p:nvPr/>
          </p:nvSpPr>
          <p:spPr bwMode="auto">
            <a:xfrm>
              <a:off x="2006" y="2225"/>
              <a:ext cx="12" cy="324"/>
            </a:xfrm>
            <a:prstGeom prst="rect">
              <a:avLst/>
            </a:prstGeom>
            <a:solidFill>
              <a:srgbClr val="F9F9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5" name="Rectangle 85"/>
            <p:cNvSpPr>
              <a:spLocks noChangeArrowheads="1"/>
            </p:cNvSpPr>
            <p:nvPr/>
          </p:nvSpPr>
          <p:spPr bwMode="auto">
            <a:xfrm>
              <a:off x="2018" y="2225"/>
              <a:ext cx="12" cy="324"/>
            </a:xfrm>
            <a:prstGeom prst="rect">
              <a:avLst/>
            </a:prstGeom>
            <a:solidFill>
              <a:srgbClr val="FAFA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" name="Rectangle 86"/>
            <p:cNvSpPr>
              <a:spLocks noChangeArrowheads="1"/>
            </p:cNvSpPr>
            <p:nvPr/>
          </p:nvSpPr>
          <p:spPr bwMode="auto">
            <a:xfrm>
              <a:off x="2030" y="2225"/>
              <a:ext cx="12" cy="324"/>
            </a:xfrm>
            <a:prstGeom prst="rect">
              <a:avLst/>
            </a:prstGeom>
            <a:solidFill>
              <a:srgbClr val="FBFB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7" name="Rectangle 87"/>
            <p:cNvSpPr>
              <a:spLocks noChangeArrowheads="1"/>
            </p:cNvSpPr>
            <p:nvPr/>
          </p:nvSpPr>
          <p:spPr bwMode="auto">
            <a:xfrm>
              <a:off x="2042" y="2225"/>
              <a:ext cx="12" cy="324"/>
            </a:xfrm>
            <a:prstGeom prst="rect">
              <a:avLst/>
            </a:prstGeom>
            <a:solidFill>
              <a:srgbClr val="FCFC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8" name="Rectangle 88"/>
            <p:cNvSpPr>
              <a:spLocks noChangeArrowheads="1"/>
            </p:cNvSpPr>
            <p:nvPr/>
          </p:nvSpPr>
          <p:spPr bwMode="auto">
            <a:xfrm>
              <a:off x="2054" y="2225"/>
              <a:ext cx="12" cy="324"/>
            </a:xfrm>
            <a:prstGeom prst="rect">
              <a:avLst/>
            </a:prstGeom>
            <a:solidFill>
              <a:srgbClr val="FDFD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9" name="Rectangle 89"/>
            <p:cNvSpPr>
              <a:spLocks noChangeArrowheads="1"/>
            </p:cNvSpPr>
            <p:nvPr/>
          </p:nvSpPr>
          <p:spPr bwMode="auto">
            <a:xfrm>
              <a:off x="2066" y="2225"/>
              <a:ext cx="12" cy="324"/>
            </a:xfrm>
            <a:prstGeom prst="rect">
              <a:avLst/>
            </a:prstGeom>
            <a:solidFill>
              <a:srgbClr val="FEFE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" name="Rectangle 90"/>
            <p:cNvSpPr>
              <a:spLocks noChangeArrowheads="1"/>
            </p:cNvSpPr>
            <p:nvPr/>
          </p:nvSpPr>
          <p:spPr bwMode="auto">
            <a:xfrm>
              <a:off x="2078" y="2225"/>
              <a:ext cx="300" cy="324"/>
            </a:xfrm>
            <a:prstGeom prst="rect">
              <a:avLst/>
            </a:prstGeom>
            <a:solidFill>
              <a:srgbClr val="FFFF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" name="Rectangle 91"/>
            <p:cNvSpPr>
              <a:spLocks noChangeArrowheads="1"/>
            </p:cNvSpPr>
            <p:nvPr/>
          </p:nvSpPr>
          <p:spPr bwMode="auto">
            <a:xfrm>
              <a:off x="1790" y="2225"/>
              <a:ext cx="588" cy="3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2" name="Rectangle 92"/>
            <p:cNvSpPr>
              <a:spLocks noChangeArrowheads="1"/>
            </p:cNvSpPr>
            <p:nvPr/>
          </p:nvSpPr>
          <p:spPr bwMode="auto">
            <a:xfrm>
              <a:off x="1868" y="2279"/>
              <a:ext cx="49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dirty="0" err="1" smtClean="0">
                  <a:solidFill>
                    <a:srgbClr val="000000"/>
                  </a:solidFill>
                  <a:latin typeface="Arial" charset="0"/>
                </a:rPr>
                <a:t>GFI_Feature</a:t>
              </a:r>
              <a:endParaRPr lang="en-US" dirty="0"/>
            </a:p>
          </p:txBody>
        </p:sp>
        <p:sp>
          <p:nvSpPr>
            <p:cNvPr id="93" name="Line 93"/>
            <p:cNvSpPr>
              <a:spLocks noChangeShapeType="1"/>
            </p:cNvSpPr>
            <p:nvPr/>
          </p:nvSpPr>
          <p:spPr bwMode="auto">
            <a:xfrm>
              <a:off x="1790" y="2405"/>
              <a:ext cx="5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94" name="Group 267"/>
          <p:cNvGrpSpPr>
            <a:grpSpLocks/>
          </p:cNvGrpSpPr>
          <p:nvPr/>
        </p:nvGrpSpPr>
        <p:grpSpPr bwMode="auto">
          <a:xfrm>
            <a:off x="5788052" y="2139714"/>
            <a:ext cx="1013603" cy="488626"/>
            <a:chOff x="3548" y="3275"/>
            <a:chExt cx="594" cy="342"/>
          </a:xfrm>
        </p:grpSpPr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3566" y="3293"/>
              <a:ext cx="576" cy="324"/>
            </a:xfrm>
            <a:prstGeom prst="rect">
              <a:avLst/>
            </a:prstGeom>
            <a:solidFill>
              <a:srgbClr val="C0BF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3548" y="3275"/>
              <a:ext cx="12" cy="324"/>
            </a:xfrm>
            <a:prstGeom prst="rect">
              <a:avLst/>
            </a:prstGeom>
            <a:solidFill>
              <a:srgbClr val="B582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3560" y="3275"/>
              <a:ext cx="6" cy="324"/>
            </a:xfrm>
            <a:prstGeom prst="rect">
              <a:avLst/>
            </a:prstGeom>
            <a:solidFill>
              <a:srgbClr val="B683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3566" y="3275"/>
              <a:ext cx="18" cy="324"/>
            </a:xfrm>
            <a:prstGeom prst="rect">
              <a:avLst/>
            </a:prstGeom>
            <a:solidFill>
              <a:srgbClr val="B784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3584" y="3275"/>
              <a:ext cx="12" cy="324"/>
            </a:xfrm>
            <a:prstGeom prst="rect">
              <a:avLst/>
            </a:prstGeom>
            <a:solidFill>
              <a:srgbClr val="B885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>
              <a:off x="3596" y="3275"/>
              <a:ext cx="6" cy="324"/>
            </a:xfrm>
            <a:prstGeom prst="rect">
              <a:avLst/>
            </a:prstGeom>
            <a:solidFill>
              <a:srgbClr val="B986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3602" y="3275"/>
              <a:ext cx="18" cy="324"/>
            </a:xfrm>
            <a:prstGeom prst="rect">
              <a:avLst/>
            </a:prstGeom>
            <a:solidFill>
              <a:srgbClr val="BA87E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3620" y="3275"/>
              <a:ext cx="12" cy="324"/>
            </a:xfrm>
            <a:prstGeom prst="rect">
              <a:avLst/>
            </a:prstGeom>
            <a:solidFill>
              <a:srgbClr val="BB88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3632" y="3275"/>
              <a:ext cx="6" cy="324"/>
            </a:xfrm>
            <a:prstGeom prst="rect">
              <a:avLst/>
            </a:prstGeom>
            <a:solidFill>
              <a:srgbClr val="BC89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3638" y="3275"/>
              <a:ext cx="18" cy="324"/>
            </a:xfrm>
            <a:prstGeom prst="rect">
              <a:avLst/>
            </a:prstGeom>
            <a:solidFill>
              <a:srgbClr val="BD8A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3656" y="3275"/>
              <a:ext cx="12" cy="324"/>
            </a:xfrm>
            <a:prstGeom prst="rect">
              <a:avLst/>
            </a:prstGeom>
            <a:solidFill>
              <a:srgbClr val="BE8B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3668" y="3275"/>
              <a:ext cx="6" cy="324"/>
            </a:xfrm>
            <a:prstGeom prst="rect">
              <a:avLst/>
            </a:prstGeom>
            <a:solidFill>
              <a:srgbClr val="BF8C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3674" y="3275"/>
              <a:ext cx="18" cy="324"/>
            </a:xfrm>
            <a:prstGeom prst="rect">
              <a:avLst/>
            </a:prstGeom>
            <a:solidFill>
              <a:srgbClr val="C08D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>
              <a:off x="3692" y="3275"/>
              <a:ext cx="12" cy="324"/>
            </a:xfrm>
            <a:prstGeom prst="rect">
              <a:avLst/>
            </a:prstGeom>
            <a:solidFill>
              <a:srgbClr val="C18E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3704" y="3275"/>
              <a:ext cx="18" cy="324"/>
            </a:xfrm>
            <a:prstGeom prst="rect">
              <a:avLst/>
            </a:prstGeom>
            <a:solidFill>
              <a:srgbClr val="C28F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>
              <a:off x="3722" y="3275"/>
              <a:ext cx="18" cy="324"/>
            </a:xfrm>
            <a:prstGeom prst="rect">
              <a:avLst/>
            </a:prstGeom>
            <a:solidFill>
              <a:srgbClr val="C390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3740" y="3275"/>
              <a:ext cx="6" cy="324"/>
            </a:xfrm>
            <a:prstGeom prst="rect">
              <a:avLst/>
            </a:prstGeom>
            <a:solidFill>
              <a:srgbClr val="C491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>
              <a:off x="3746" y="3275"/>
              <a:ext cx="18" cy="324"/>
            </a:xfrm>
            <a:prstGeom prst="rect">
              <a:avLst/>
            </a:prstGeom>
            <a:solidFill>
              <a:srgbClr val="C592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>
              <a:off x="3764" y="3275"/>
              <a:ext cx="12" cy="324"/>
            </a:xfrm>
            <a:prstGeom prst="rect">
              <a:avLst/>
            </a:prstGeom>
            <a:solidFill>
              <a:srgbClr val="C693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" name="Rectangle 113"/>
            <p:cNvSpPr>
              <a:spLocks noChangeArrowheads="1"/>
            </p:cNvSpPr>
            <p:nvPr/>
          </p:nvSpPr>
          <p:spPr bwMode="auto">
            <a:xfrm>
              <a:off x="3776" y="3275"/>
              <a:ext cx="6" cy="324"/>
            </a:xfrm>
            <a:prstGeom prst="rect">
              <a:avLst/>
            </a:prstGeom>
            <a:solidFill>
              <a:srgbClr val="C794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>
              <a:off x="3782" y="3275"/>
              <a:ext cx="18" cy="324"/>
            </a:xfrm>
            <a:prstGeom prst="rect">
              <a:avLst/>
            </a:prstGeom>
            <a:solidFill>
              <a:srgbClr val="C895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6" name="Rectangle 115"/>
            <p:cNvSpPr>
              <a:spLocks noChangeArrowheads="1"/>
            </p:cNvSpPr>
            <p:nvPr/>
          </p:nvSpPr>
          <p:spPr bwMode="auto">
            <a:xfrm>
              <a:off x="3800" y="3275"/>
              <a:ext cx="12" cy="324"/>
            </a:xfrm>
            <a:prstGeom prst="rect">
              <a:avLst/>
            </a:prstGeom>
            <a:solidFill>
              <a:srgbClr val="C996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7" name="Rectangle 116"/>
            <p:cNvSpPr>
              <a:spLocks noChangeArrowheads="1"/>
            </p:cNvSpPr>
            <p:nvPr/>
          </p:nvSpPr>
          <p:spPr bwMode="auto">
            <a:xfrm>
              <a:off x="3812" y="3275"/>
              <a:ext cx="6" cy="324"/>
            </a:xfrm>
            <a:prstGeom prst="rect">
              <a:avLst/>
            </a:prstGeom>
            <a:solidFill>
              <a:srgbClr val="CA97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8" name="Rectangle 117"/>
            <p:cNvSpPr>
              <a:spLocks noChangeArrowheads="1"/>
            </p:cNvSpPr>
            <p:nvPr/>
          </p:nvSpPr>
          <p:spPr bwMode="auto">
            <a:xfrm>
              <a:off x="3818" y="3275"/>
              <a:ext cx="18" cy="324"/>
            </a:xfrm>
            <a:prstGeom prst="rect">
              <a:avLst/>
            </a:prstGeom>
            <a:solidFill>
              <a:srgbClr val="CB98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9" name="Rectangle 118"/>
            <p:cNvSpPr>
              <a:spLocks noChangeArrowheads="1"/>
            </p:cNvSpPr>
            <p:nvPr/>
          </p:nvSpPr>
          <p:spPr bwMode="auto">
            <a:xfrm>
              <a:off x="3836" y="3275"/>
              <a:ext cx="288" cy="324"/>
            </a:xfrm>
            <a:prstGeom prst="rect">
              <a:avLst/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0" name="Rectangle 119"/>
            <p:cNvSpPr>
              <a:spLocks noChangeArrowheads="1"/>
            </p:cNvSpPr>
            <p:nvPr/>
          </p:nvSpPr>
          <p:spPr bwMode="auto">
            <a:xfrm>
              <a:off x="3548" y="3275"/>
              <a:ext cx="576" cy="3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1" name="Rectangle 120"/>
            <p:cNvSpPr>
              <a:spLocks noChangeArrowheads="1"/>
            </p:cNvSpPr>
            <p:nvPr/>
          </p:nvSpPr>
          <p:spPr bwMode="auto">
            <a:xfrm>
              <a:off x="3614" y="3329"/>
              <a:ext cx="50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OM_Process</a:t>
              </a:r>
              <a:endParaRPr lang="en-US"/>
            </a:p>
          </p:txBody>
        </p:sp>
        <p:sp>
          <p:nvSpPr>
            <p:cNvPr id="122" name="Line 121"/>
            <p:cNvSpPr>
              <a:spLocks noChangeShapeType="1"/>
            </p:cNvSpPr>
            <p:nvPr/>
          </p:nvSpPr>
          <p:spPr bwMode="auto">
            <a:xfrm>
              <a:off x="3548" y="3455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23" name="Group 268"/>
          <p:cNvGrpSpPr>
            <a:grpSpLocks/>
          </p:cNvGrpSpPr>
          <p:nvPr/>
        </p:nvGrpSpPr>
        <p:grpSpPr bwMode="auto">
          <a:xfrm>
            <a:off x="7470431" y="2148286"/>
            <a:ext cx="723265" cy="488626"/>
            <a:chOff x="4832" y="3281"/>
            <a:chExt cx="552" cy="342"/>
          </a:xfrm>
        </p:grpSpPr>
        <p:sp>
          <p:nvSpPr>
            <p:cNvPr id="124" name="Rectangle 166"/>
            <p:cNvSpPr>
              <a:spLocks noChangeArrowheads="1"/>
            </p:cNvSpPr>
            <p:nvPr/>
          </p:nvSpPr>
          <p:spPr bwMode="auto">
            <a:xfrm>
              <a:off x="4850" y="3299"/>
              <a:ext cx="534" cy="324"/>
            </a:xfrm>
            <a:prstGeom prst="rect">
              <a:avLst/>
            </a:prstGeom>
            <a:solidFill>
              <a:srgbClr val="C0BF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5" name="Rectangle 167"/>
            <p:cNvSpPr>
              <a:spLocks noChangeArrowheads="1"/>
            </p:cNvSpPr>
            <p:nvPr/>
          </p:nvSpPr>
          <p:spPr bwMode="auto">
            <a:xfrm>
              <a:off x="4832" y="3281"/>
              <a:ext cx="6" cy="324"/>
            </a:xfrm>
            <a:prstGeom prst="rect">
              <a:avLst/>
            </a:prstGeom>
            <a:solidFill>
              <a:srgbClr val="B5E8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6" name="Rectangle 168"/>
            <p:cNvSpPr>
              <a:spLocks noChangeArrowheads="1"/>
            </p:cNvSpPr>
            <p:nvPr/>
          </p:nvSpPr>
          <p:spPr bwMode="auto">
            <a:xfrm>
              <a:off x="4838" y="3281"/>
              <a:ext cx="12" cy="324"/>
            </a:xfrm>
            <a:prstGeom prst="rect">
              <a:avLst/>
            </a:prstGeom>
            <a:solidFill>
              <a:srgbClr val="B6E9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7" name="Rectangle 169"/>
            <p:cNvSpPr>
              <a:spLocks noChangeArrowheads="1"/>
            </p:cNvSpPr>
            <p:nvPr/>
          </p:nvSpPr>
          <p:spPr bwMode="auto">
            <a:xfrm>
              <a:off x="4850" y="3281"/>
              <a:ext cx="12" cy="324"/>
            </a:xfrm>
            <a:prstGeom prst="rect">
              <a:avLst/>
            </a:prstGeom>
            <a:solidFill>
              <a:srgbClr val="B7EA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8" name="Rectangle 170"/>
            <p:cNvSpPr>
              <a:spLocks noChangeArrowheads="1"/>
            </p:cNvSpPr>
            <p:nvPr/>
          </p:nvSpPr>
          <p:spPr bwMode="auto">
            <a:xfrm>
              <a:off x="4862" y="3281"/>
              <a:ext cx="12" cy="324"/>
            </a:xfrm>
            <a:prstGeom prst="rect">
              <a:avLst/>
            </a:prstGeom>
            <a:solidFill>
              <a:srgbClr val="B8EB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9" name="Rectangle 171"/>
            <p:cNvSpPr>
              <a:spLocks noChangeArrowheads="1"/>
            </p:cNvSpPr>
            <p:nvPr/>
          </p:nvSpPr>
          <p:spPr bwMode="auto">
            <a:xfrm>
              <a:off x="4874" y="3281"/>
              <a:ext cx="12" cy="324"/>
            </a:xfrm>
            <a:prstGeom prst="rect">
              <a:avLst/>
            </a:prstGeom>
            <a:solidFill>
              <a:srgbClr val="B9EC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0" name="Rectangle 172"/>
            <p:cNvSpPr>
              <a:spLocks noChangeArrowheads="1"/>
            </p:cNvSpPr>
            <p:nvPr/>
          </p:nvSpPr>
          <p:spPr bwMode="auto">
            <a:xfrm>
              <a:off x="4886" y="3281"/>
              <a:ext cx="12" cy="324"/>
            </a:xfrm>
            <a:prstGeom prst="rect">
              <a:avLst/>
            </a:prstGeom>
            <a:solidFill>
              <a:srgbClr val="BAED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1" name="Rectangle 173"/>
            <p:cNvSpPr>
              <a:spLocks noChangeArrowheads="1"/>
            </p:cNvSpPr>
            <p:nvPr/>
          </p:nvSpPr>
          <p:spPr bwMode="auto">
            <a:xfrm>
              <a:off x="4898" y="3281"/>
              <a:ext cx="12" cy="324"/>
            </a:xfrm>
            <a:prstGeom prst="rect">
              <a:avLst/>
            </a:prstGeom>
            <a:solidFill>
              <a:srgbClr val="BBEE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2" name="Rectangle 174"/>
            <p:cNvSpPr>
              <a:spLocks noChangeArrowheads="1"/>
            </p:cNvSpPr>
            <p:nvPr/>
          </p:nvSpPr>
          <p:spPr bwMode="auto">
            <a:xfrm>
              <a:off x="4910" y="3281"/>
              <a:ext cx="6" cy="324"/>
            </a:xfrm>
            <a:prstGeom prst="rect">
              <a:avLst/>
            </a:prstGeom>
            <a:solidFill>
              <a:srgbClr val="BCEF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3" name="Rectangle 175"/>
            <p:cNvSpPr>
              <a:spLocks noChangeArrowheads="1"/>
            </p:cNvSpPr>
            <p:nvPr/>
          </p:nvSpPr>
          <p:spPr bwMode="auto">
            <a:xfrm>
              <a:off x="4916" y="3281"/>
              <a:ext cx="12" cy="324"/>
            </a:xfrm>
            <a:prstGeom prst="rect">
              <a:avLst/>
            </a:prstGeom>
            <a:solidFill>
              <a:srgbClr val="BDF0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4" name="Rectangle 176"/>
            <p:cNvSpPr>
              <a:spLocks noChangeArrowheads="1"/>
            </p:cNvSpPr>
            <p:nvPr/>
          </p:nvSpPr>
          <p:spPr bwMode="auto">
            <a:xfrm>
              <a:off x="4928" y="3281"/>
              <a:ext cx="12" cy="324"/>
            </a:xfrm>
            <a:prstGeom prst="rect">
              <a:avLst/>
            </a:prstGeom>
            <a:solidFill>
              <a:srgbClr val="BEF1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5" name="Rectangle 177"/>
            <p:cNvSpPr>
              <a:spLocks noChangeArrowheads="1"/>
            </p:cNvSpPr>
            <p:nvPr/>
          </p:nvSpPr>
          <p:spPr bwMode="auto">
            <a:xfrm>
              <a:off x="4940" y="3281"/>
              <a:ext cx="12" cy="324"/>
            </a:xfrm>
            <a:prstGeom prst="rect">
              <a:avLst/>
            </a:prstGeom>
            <a:solidFill>
              <a:srgbClr val="BFF2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6" name="Rectangle 178"/>
            <p:cNvSpPr>
              <a:spLocks noChangeArrowheads="1"/>
            </p:cNvSpPr>
            <p:nvPr/>
          </p:nvSpPr>
          <p:spPr bwMode="auto">
            <a:xfrm>
              <a:off x="4952" y="3281"/>
              <a:ext cx="12" cy="324"/>
            </a:xfrm>
            <a:prstGeom prst="rect">
              <a:avLst/>
            </a:prstGeom>
            <a:solidFill>
              <a:srgbClr val="C0F3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7" name="Rectangle 179"/>
            <p:cNvSpPr>
              <a:spLocks noChangeArrowheads="1"/>
            </p:cNvSpPr>
            <p:nvPr/>
          </p:nvSpPr>
          <p:spPr bwMode="auto">
            <a:xfrm>
              <a:off x="4964" y="3281"/>
              <a:ext cx="12" cy="324"/>
            </a:xfrm>
            <a:prstGeom prst="rect">
              <a:avLst/>
            </a:prstGeom>
            <a:solidFill>
              <a:srgbClr val="C1F4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8" name="Rectangle 180"/>
            <p:cNvSpPr>
              <a:spLocks noChangeArrowheads="1"/>
            </p:cNvSpPr>
            <p:nvPr/>
          </p:nvSpPr>
          <p:spPr bwMode="auto">
            <a:xfrm>
              <a:off x="4976" y="3281"/>
              <a:ext cx="18" cy="324"/>
            </a:xfrm>
            <a:prstGeom prst="rect">
              <a:avLst/>
            </a:prstGeom>
            <a:solidFill>
              <a:srgbClr val="C2F5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9" name="Rectangle 181"/>
            <p:cNvSpPr>
              <a:spLocks noChangeArrowheads="1"/>
            </p:cNvSpPr>
            <p:nvPr/>
          </p:nvSpPr>
          <p:spPr bwMode="auto">
            <a:xfrm>
              <a:off x="4994" y="3281"/>
              <a:ext cx="12" cy="324"/>
            </a:xfrm>
            <a:prstGeom prst="rect">
              <a:avLst/>
            </a:prstGeom>
            <a:solidFill>
              <a:srgbClr val="C3F6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0" name="Rectangle 182"/>
            <p:cNvSpPr>
              <a:spLocks noChangeArrowheads="1"/>
            </p:cNvSpPr>
            <p:nvPr/>
          </p:nvSpPr>
          <p:spPr bwMode="auto">
            <a:xfrm>
              <a:off x="5006" y="3281"/>
              <a:ext cx="12" cy="324"/>
            </a:xfrm>
            <a:prstGeom prst="rect">
              <a:avLst/>
            </a:prstGeom>
            <a:solidFill>
              <a:srgbClr val="C4F7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1" name="Rectangle 183"/>
            <p:cNvSpPr>
              <a:spLocks noChangeArrowheads="1"/>
            </p:cNvSpPr>
            <p:nvPr/>
          </p:nvSpPr>
          <p:spPr bwMode="auto">
            <a:xfrm>
              <a:off x="5018" y="3281"/>
              <a:ext cx="12" cy="324"/>
            </a:xfrm>
            <a:prstGeom prst="rect">
              <a:avLst/>
            </a:prstGeom>
            <a:solidFill>
              <a:srgbClr val="C5F8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2" name="Rectangle 184"/>
            <p:cNvSpPr>
              <a:spLocks noChangeArrowheads="1"/>
            </p:cNvSpPr>
            <p:nvPr/>
          </p:nvSpPr>
          <p:spPr bwMode="auto">
            <a:xfrm>
              <a:off x="5030" y="3281"/>
              <a:ext cx="12" cy="324"/>
            </a:xfrm>
            <a:prstGeom prst="rect">
              <a:avLst/>
            </a:prstGeom>
            <a:solidFill>
              <a:srgbClr val="C6F9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3" name="Rectangle 185"/>
            <p:cNvSpPr>
              <a:spLocks noChangeArrowheads="1"/>
            </p:cNvSpPr>
            <p:nvPr/>
          </p:nvSpPr>
          <p:spPr bwMode="auto">
            <a:xfrm>
              <a:off x="5042" y="3281"/>
              <a:ext cx="12" cy="324"/>
            </a:xfrm>
            <a:prstGeom prst="rect">
              <a:avLst/>
            </a:prstGeom>
            <a:solidFill>
              <a:srgbClr val="C7FA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4" name="Rectangle 186"/>
            <p:cNvSpPr>
              <a:spLocks noChangeArrowheads="1"/>
            </p:cNvSpPr>
            <p:nvPr/>
          </p:nvSpPr>
          <p:spPr bwMode="auto">
            <a:xfrm>
              <a:off x="5054" y="3281"/>
              <a:ext cx="12" cy="324"/>
            </a:xfrm>
            <a:prstGeom prst="rect">
              <a:avLst/>
            </a:prstGeom>
            <a:solidFill>
              <a:srgbClr val="C8FB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5" name="Rectangle 187"/>
            <p:cNvSpPr>
              <a:spLocks noChangeArrowheads="1"/>
            </p:cNvSpPr>
            <p:nvPr/>
          </p:nvSpPr>
          <p:spPr bwMode="auto">
            <a:xfrm>
              <a:off x="5066" y="3281"/>
              <a:ext cx="6" cy="324"/>
            </a:xfrm>
            <a:prstGeom prst="rect">
              <a:avLst/>
            </a:prstGeom>
            <a:solidFill>
              <a:srgbClr val="C9FC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6" name="Rectangle 188"/>
            <p:cNvSpPr>
              <a:spLocks noChangeArrowheads="1"/>
            </p:cNvSpPr>
            <p:nvPr/>
          </p:nvSpPr>
          <p:spPr bwMode="auto">
            <a:xfrm>
              <a:off x="5072" y="3281"/>
              <a:ext cx="12" cy="324"/>
            </a:xfrm>
            <a:prstGeom prst="rect">
              <a:avLst/>
            </a:prstGeom>
            <a:solidFill>
              <a:srgbClr val="CAFD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7" name="Rectangle 189"/>
            <p:cNvSpPr>
              <a:spLocks noChangeArrowheads="1"/>
            </p:cNvSpPr>
            <p:nvPr/>
          </p:nvSpPr>
          <p:spPr bwMode="auto">
            <a:xfrm>
              <a:off x="5084" y="3281"/>
              <a:ext cx="12" cy="324"/>
            </a:xfrm>
            <a:prstGeom prst="rect">
              <a:avLst/>
            </a:prstGeom>
            <a:solidFill>
              <a:srgbClr val="CBFE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8" name="Rectangle 190"/>
            <p:cNvSpPr>
              <a:spLocks noChangeArrowheads="1"/>
            </p:cNvSpPr>
            <p:nvPr/>
          </p:nvSpPr>
          <p:spPr bwMode="auto">
            <a:xfrm>
              <a:off x="5096" y="3281"/>
              <a:ext cx="270" cy="324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9" name="Rectangle 191"/>
            <p:cNvSpPr>
              <a:spLocks noChangeArrowheads="1"/>
            </p:cNvSpPr>
            <p:nvPr/>
          </p:nvSpPr>
          <p:spPr bwMode="auto">
            <a:xfrm>
              <a:off x="4832" y="3281"/>
              <a:ext cx="534" cy="3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0" name="Rectangle 192"/>
            <p:cNvSpPr>
              <a:spLocks noChangeArrowheads="1"/>
            </p:cNvSpPr>
            <p:nvPr/>
          </p:nvSpPr>
          <p:spPr bwMode="auto">
            <a:xfrm>
              <a:off x="5030" y="3335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000000"/>
                  </a:solidFill>
                  <a:latin typeface="Arial" charset="0"/>
                </a:rPr>
                <a:t>Any</a:t>
              </a:r>
              <a:endParaRPr lang="en-US"/>
            </a:p>
          </p:txBody>
        </p:sp>
        <p:sp>
          <p:nvSpPr>
            <p:cNvPr id="151" name="Line 193"/>
            <p:cNvSpPr>
              <a:spLocks noChangeShapeType="1"/>
            </p:cNvSpPr>
            <p:nvPr/>
          </p:nvSpPr>
          <p:spPr bwMode="auto">
            <a:xfrm>
              <a:off x="4832" y="3461"/>
              <a:ext cx="5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52" name="Group 273"/>
          <p:cNvGrpSpPr>
            <a:grpSpLocks/>
          </p:cNvGrpSpPr>
          <p:nvPr/>
        </p:nvGrpSpPr>
        <p:grpSpPr bwMode="auto">
          <a:xfrm>
            <a:off x="7069492" y="793846"/>
            <a:ext cx="1001041" cy="334322"/>
            <a:chOff x="4526" y="2333"/>
            <a:chExt cx="764" cy="234"/>
          </a:xfrm>
        </p:grpSpPr>
        <p:sp>
          <p:nvSpPr>
            <p:cNvPr id="153" name="Line 225"/>
            <p:cNvSpPr>
              <a:spLocks noChangeShapeType="1"/>
            </p:cNvSpPr>
            <p:nvPr/>
          </p:nvSpPr>
          <p:spPr bwMode="auto">
            <a:xfrm flipV="1">
              <a:off x="4526" y="2429"/>
              <a:ext cx="234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" name="Freeform 226"/>
            <p:cNvSpPr>
              <a:spLocks noEditPoints="1"/>
            </p:cNvSpPr>
            <p:nvPr/>
          </p:nvSpPr>
          <p:spPr bwMode="auto">
            <a:xfrm>
              <a:off x="4664" y="2405"/>
              <a:ext cx="96" cy="72"/>
            </a:xfrm>
            <a:custGeom>
              <a:avLst/>
              <a:gdLst/>
              <a:ahLst/>
              <a:cxnLst>
                <a:cxn ang="0">
                  <a:pos x="96" y="24"/>
                </a:cxn>
                <a:cxn ang="0">
                  <a:pos x="12" y="72"/>
                </a:cxn>
                <a:cxn ang="0">
                  <a:pos x="96" y="24"/>
                </a:cxn>
                <a:cxn ang="0">
                  <a:pos x="0" y="0"/>
                </a:cxn>
              </a:cxnLst>
              <a:rect l="0" t="0" r="r" b="b"/>
              <a:pathLst>
                <a:path w="96" h="72">
                  <a:moveTo>
                    <a:pt x="96" y="24"/>
                  </a:moveTo>
                  <a:lnTo>
                    <a:pt x="12" y="72"/>
                  </a:lnTo>
                  <a:moveTo>
                    <a:pt x="96" y="24"/>
                  </a:move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5" name="Rectangle 227"/>
            <p:cNvSpPr>
              <a:spLocks noChangeArrowheads="1"/>
            </p:cNvSpPr>
            <p:nvPr/>
          </p:nvSpPr>
          <p:spPr bwMode="auto">
            <a:xfrm>
              <a:off x="4694" y="2489"/>
              <a:ext cx="596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+observedProperty</a:t>
              </a:r>
              <a:endParaRPr lang="en-US"/>
            </a:p>
          </p:txBody>
        </p:sp>
        <p:sp>
          <p:nvSpPr>
            <p:cNvPr id="156" name="Rectangle 228"/>
            <p:cNvSpPr>
              <a:spLocks noChangeArrowheads="1"/>
            </p:cNvSpPr>
            <p:nvPr/>
          </p:nvSpPr>
          <p:spPr bwMode="auto">
            <a:xfrm>
              <a:off x="4694" y="2333"/>
              <a:ext cx="3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</p:grpSp>
      <p:grpSp>
        <p:nvGrpSpPr>
          <p:cNvPr id="157" name="Group 276"/>
          <p:cNvGrpSpPr>
            <a:grpSpLocks/>
          </p:cNvGrpSpPr>
          <p:nvPr/>
        </p:nvGrpSpPr>
        <p:grpSpPr bwMode="auto">
          <a:xfrm>
            <a:off x="4805708" y="708122"/>
            <a:ext cx="872282" cy="428618"/>
            <a:chOff x="2384" y="2273"/>
            <a:chExt cx="1080" cy="300"/>
          </a:xfrm>
        </p:grpSpPr>
        <p:sp>
          <p:nvSpPr>
            <p:cNvPr id="158" name="Line 229"/>
            <p:cNvSpPr>
              <a:spLocks noChangeShapeType="1"/>
            </p:cNvSpPr>
            <p:nvPr/>
          </p:nvSpPr>
          <p:spPr bwMode="auto">
            <a:xfrm flipH="1" flipV="1">
              <a:off x="2384" y="2387"/>
              <a:ext cx="1080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9" name="Freeform 230"/>
            <p:cNvSpPr>
              <a:spLocks noEditPoints="1"/>
            </p:cNvSpPr>
            <p:nvPr/>
          </p:nvSpPr>
          <p:spPr bwMode="auto">
            <a:xfrm>
              <a:off x="2384" y="2357"/>
              <a:ext cx="90" cy="72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90" y="0"/>
                </a:cxn>
                <a:cxn ang="0">
                  <a:pos x="0" y="30"/>
                </a:cxn>
                <a:cxn ang="0">
                  <a:pos x="84" y="72"/>
                </a:cxn>
              </a:cxnLst>
              <a:rect l="0" t="0" r="r" b="b"/>
              <a:pathLst>
                <a:path w="90" h="72">
                  <a:moveTo>
                    <a:pt x="0" y="30"/>
                  </a:moveTo>
                  <a:lnTo>
                    <a:pt x="90" y="0"/>
                  </a:lnTo>
                  <a:moveTo>
                    <a:pt x="0" y="30"/>
                  </a:moveTo>
                  <a:lnTo>
                    <a:pt x="84" y="72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0" name="Rectangle 232"/>
            <p:cNvSpPr>
              <a:spLocks noChangeArrowheads="1"/>
            </p:cNvSpPr>
            <p:nvPr/>
          </p:nvSpPr>
          <p:spPr bwMode="auto">
            <a:xfrm>
              <a:off x="3290" y="2495"/>
              <a:ext cx="106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0..*</a:t>
              </a:r>
              <a:endParaRPr lang="en-US"/>
            </a:p>
          </p:txBody>
        </p:sp>
        <p:sp>
          <p:nvSpPr>
            <p:cNvPr id="161" name="Rectangle 233"/>
            <p:cNvSpPr>
              <a:spLocks noChangeArrowheads="1"/>
            </p:cNvSpPr>
            <p:nvPr/>
          </p:nvSpPr>
          <p:spPr bwMode="auto">
            <a:xfrm>
              <a:off x="2426" y="2273"/>
              <a:ext cx="570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+featureOfInterest</a:t>
              </a:r>
              <a:endParaRPr lang="en-US"/>
            </a:p>
          </p:txBody>
        </p:sp>
        <p:sp>
          <p:nvSpPr>
            <p:cNvPr id="162" name="Rectangle 234"/>
            <p:cNvSpPr>
              <a:spLocks noChangeArrowheads="1"/>
            </p:cNvSpPr>
            <p:nvPr/>
          </p:nvSpPr>
          <p:spPr bwMode="auto">
            <a:xfrm>
              <a:off x="2468" y="2471"/>
              <a:ext cx="3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</p:grpSp>
      <p:grpSp>
        <p:nvGrpSpPr>
          <p:cNvPr id="163" name="Group 275"/>
          <p:cNvGrpSpPr>
            <a:grpSpLocks/>
          </p:cNvGrpSpPr>
          <p:nvPr/>
        </p:nvGrpSpPr>
        <p:grpSpPr bwMode="auto">
          <a:xfrm>
            <a:off x="5905976" y="1496785"/>
            <a:ext cx="586998" cy="642929"/>
            <a:chOff x="3638" y="2825"/>
            <a:chExt cx="448" cy="450"/>
          </a:xfrm>
        </p:grpSpPr>
        <p:sp>
          <p:nvSpPr>
            <p:cNvPr id="164" name="Line 241"/>
            <p:cNvSpPr>
              <a:spLocks noChangeShapeType="1"/>
            </p:cNvSpPr>
            <p:nvPr/>
          </p:nvSpPr>
          <p:spPr bwMode="auto">
            <a:xfrm flipH="1">
              <a:off x="3758" y="2825"/>
              <a:ext cx="192" cy="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5" name="Freeform 242"/>
            <p:cNvSpPr>
              <a:spLocks noEditPoints="1"/>
            </p:cNvSpPr>
            <p:nvPr/>
          </p:nvSpPr>
          <p:spPr bwMode="auto">
            <a:xfrm>
              <a:off x="3758" y="3179"/>
              <a:ext cx="66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0" y="96"/>
                </a:cxn>
                <a:cxn ang="0">
                  <a:pos x="66" y="30"/>
                </a:cxn>
              </a:cxnLst>
              <a:rect l="0" t="0" r="r" b="b"/>
              <a:pathLst>
                <a:path w="66" h="96">
                  <a:moveTo>
                    <a:pt x="0" y="96"/>
                  </a:moveTo>
                  <a:lnTo>
                    <a:pt x="0" y="0"/>
                  </a:lnTo>
                  <a:moveTo>
                    <a:pt x="0" y="96"/>
                  </a:moveTo>
                  <a:lnTo>
                    <a:pt x="66" y="3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6" name="Rectangle 244"/>
            <p:cNvSpPr>
              <a:spLocks noChangeArrowheads="1"/>
            </p:cNvSpPr>
            <p:nvPr/>
          </p:nvSpPr>
          <p:spPr bwMode="auto">
            <a:xfrm>
              <a:off x="3944" y="2933"/>
              <a:ext cx="106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0..*</a:t>
              </a:r>
              <a:endParaRPr lang="en-US"/>
            </a:p>
          </p:txBody>
        </p:sp>
        <p:sp>
          <p:nvSpPr>
            <p:cNvPr id="167" name="Rectangle 245"/>
            <p:cNvSpPr>
              <a:spLocks noChangeArrowheads="1"/>
            </p:cNvSpPr>
            <p:nvPr/>
          </p:nvSpPr>
          <p:spPr bwMode="auto">
            <a:xfrm>
              <a:off x="3728" y="3113"/>
              <a:ext cx="35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 dirty="0">
                  <a:solidFill>
                    <a:srgbClr val="000000"/>
                  </a:solidFill>
                  <a:latin typeface="Arial" charset="0"/>
                </a:rPr>
                <a:t>+procedure</a:t>
              </a:r>
              <a:endParaRPr lang="en-US" dirty="0"/>
            </a:p>
          </p:txBody>
        </p:sp>
        <p:sp>
          <p:nvSpPr>
            <p:cNvPr id="168" name="Rectangle 246"/>
            <p:cNvSpPr>
              <a:spLocks noChangeArrowheads="1"/>
            </p:cNvSpPr>
            <p:nvPr/>
          </p:nvSpPr>
          <p:spPr bwMode="auto">
            <a:xfrm>
              <a:off x="3638" y="3143"/>
              <a:ext cx="3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</p:grpSp>
      <p:grpSp>
        <p:nvGrpSpPr>
          <p:cNvPr id="169" name="Group 274"/>
          <p:cNvGrpSpPr>
            <a:grpSpLocks/>
          </p:cNvGrpSpPr>
          <p:nvPr/>
        </p:nvGrpSpPr>
        <p:grpSpPr bwMode="auto">
          <a:xfrm>
            <a:off x="7069491" y="1471068"/>
            <a:ext cx="699680" cy="677218"/>
            <a:chOff x="4526" y="2807"/>
            <a:chExt cx="534" cy="474"/>
          </a:xfrm>
        </p:grpSpPr>
        <p:sp>
          <p:nvSpPr>
            <p:cNvPr id="170" name="Line 258"/>
            <p:cNvSpPr>
              <a:spLocks noChangeShapeType="1"/>
            </p:cNvSpPr>
            <p:nvPr/>
          </p:nvSpPr>
          <p:spPr bwMode="auto">
            <a:xfrm flipH="1" flipV="1">
              <a:off x="4526" y="2807"/>
              <a:ext cx="534" cy="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71" name="Freeform 259"/>
            <p:cNvSpPr>
              <a:spLocks/>
            </p:cNvSpPr>
            <p:nvPr/>
          </p:nvSpPr>
          <p:spPr bwMode="auto">
            <a:xfrm>
              <a:off x="4526" y="2807"/>
              <a:ext cx="90" cy="78"/>
            </a:xfrm>
            <a:custGeom>
              <a:avLst/>
              <a:gdLst/>
              <a:ahLst/>
              <a:cxnLst>
                <a:cxn ang="0">
                  <a:pos x="66" y="18"/>
                </a:cxn>
                <a:cxn ang="0">
                  <a:pos x="0" y="0"/>
                </a:cxn>
                <a:cxn ang="0">
                  <a:pos x="24" y="60"/>
                </a:cxn>
                <a:cxn ang="0">
                  <a:pos x="90" y="78"/>
                </a:cxn>
                <a:cxn ang="0">
                  <a:pos x="66" y="18"/>
                </a:cxn>
              </a:cxnLst>
              <a:rect l="0" t="0" r="r" b="b"/>
              <a:pathLst>
                <a:path w="90" h="78">
                  <a:moveTo>
                    <a:pt x="66" y="18"/>
                  </a:moveTo>
                  <a:lnTo>
                    <a:pt x="0" y="0"/>
                  </a:lnTo>
                  <a:lnTo>
                    <a:pt x="24" y="60"/>
                  </a:lnTo>
                  <a:lnTo>
                    <a:pt x="90" y="78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72" name="Freeform 260"/>
            <p:cNvSpPr>
              <a:spLocks/>
            </p:cNvSpPr>
            <p:nvPr/>
          </p:nvSpPr>
          <p:spPr bwMode="auto">
            <a:xfrm>
              <a:off x="4526" y="2807"/>
              <a:ext cx="90" cy="78"/>
            </a:xfrm>
            <a:custGeom>
              <a:avLst/>
              <a:gdLst/>
              <a:ahLst/>
              <a:cxnLst>
                <a:cxn ang="0">
                  <a:pos x="66" y="18"/>
                </a:cxn>
                <a:cxn ang="0">
                  <a:pos x="0" y="0"/>
                </a:cxn>
                <a:cxn ang="0">
                  <a:pos x="24" y="60"/>
                </a:cxn>
                <a:cxn ang="0">
                  <a:pos x="90" y="78"/>
                </a:cxn>
                <a:cxn ang="0">
                  <a:pos x="66" y="18"/>
                </a:cxn>
              </a:cxnLst>
              <a:rect l="0" t="0" r="r" b="b"/>
              <a:pathLst>
                <a:path w="90" h="78">
                  <a:moveTo>
                    <a:pt x="66" y="18"/>
                  </a:moveTo>
                  <a:lnTo>
                    <a:pt x="0" y="0"/>
                  </a:lnTo>
                  <a:lnTo>
                    <a:pt x="24" y="60"/>
                  </a:lnTo>
                  <a:lnTo>
                    <a:pt x="90" y="78"/>
                  </a:lnTo>
                  <a:lnTo>
                    <a:pt x="66" y="1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73" name="Freeform 261"/>
            <p:cNvSpPr>
              <a:spLocks noEditPoints="1"/>
            </p:cNvSpPr>
            <p:nvPr/>
          </p:nvSpPr>
          <p:spPr bwMode="auto">
            <a:xfrm>
              <a:off x="4970" y="3197"/>
              <a:ext cx="90" cy="84"/>
            </a:xfrm>
            <a:custGeom>
              <a:avLst/>
              <a:gdLst/>
              <a:ahLst/>
              <a:cxnLst>
                <a:cxn ang="0">
                  <a:pos x="90" y="84"/>
                </a:cxn>
                <a:cxn ang="0">
                  <a:pos x="48" y="0"/>
                </a:cxn>
                <a:cxn ang="0">
                  <a:pos x="90" y="84"/>
                </a:cxn>
                <a:cxn ang="0">
                  <a:pos x="0" y="54"/>
                </a:cxn>
              </a:cxnLst>
              <a:rect l="0" t="0" r="r" b="b"/>
              <a:pathLst>
                <a:path w="90" h="84">
                  <a:moveTo>
                    <a:pt x="90" y="84"/>
                  </a:moveTo>
                  <a:lnTo>
                    <a:pt x="48" y="0"/>
                  </a:lnTo>
                  <a:moveTo>
                    <a:pt x="90" y="84"/>
                  </a:moveTo>
                  <a:lnTo>
                    <a:pt x="0" y="54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74" name="Rectangle 262"/>
            <p:cNvSpPr>
              <a:spLocks noChangeArrowheads="1"/>
            </p:cNvSpPr>
            <p:nvPr/>
          </p:nvSpPr>
          <p:spPr bwMode="auto">
            <a:xfrm>
              <a:off x="4808" y="3149"/>
              <a:ext cx="21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+result</a:t>
              </a:r>
              <a:endParaRPr lang="en-US"/>
            </a:p>
          </p:txBody>
        </p:sp>
        <p:sp>
          <p:nvSpPr>
            <p:cNvPr id="175" name="Rectangle 263"/>
            <p:cNvSpPr>
              <a:spLocks noChangeArrowheads="1"/>
            </p:cNvSpPr>
            <p:nvPr/>
          </p:nvSpPr>
          <p:spPr bwMode="auto">
            <a:xfrm>
              <a:off x="4706" y="2963"/>
              <a:ext cx="20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Range</a:t>
              </a:r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Outline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Methodology for O&amp;M in OWL</a:t>
            </a:r>
          </a:p>
          <a:p>
            <a:r>
              <a:rPr lang="en-AU" dirty="0" smtClean="0"/>
              <a:t>Challenges in converting from UML</a:t>
            </a:r>
          </a:p>
          <a:p>
            <a:r>
              <a:rPr lang="en-AU" dirty="0" smtClean="0"/>
              <a:t>Expressivity</a:t>
            </a:r>
          </a:p>
          <a:p>
            <a:r>
              <a:rPr lang="en-AU" dirty="0" smtClean="0"/>
              <a:t>Alignment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O&amp;M in OWL  |  Simon Cox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11B642-03BA-413E-9BF3-A9DB15D631A2}" type="slidenum">
              <a:rPr lang="en-AU" smtClean="0"/>
              <a:pPr>
                <a:defRPr/>
              </a:pPr>
              <a:t>2</a:t>
            </a:fld>
            <a:r>
              <a:rPr lang="en-AU" smtClean="0"/>
              <a:t>  |</a:t>
            </a:r>
            <a:endParaRPr lang="en-A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OM_Observation-3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7292" r="32086" b="29549"/>
          <a:stretch>
            <a:fillRect/>
          </a:stretch>
        </p:blipFill>
        <p:spPr>
          <a:xfrm>
            <a:off x="5652120" y="1556792"/>
            <a:ext cx="3384376" cy="3284395"/>
          </a:xfrm>
        </p:spPr>
      </p:pic>
      <p:pic>
        <p:nvPicPr>
          <p:cNvPr id="7" name="Content Placeholder 6" descr="SSN-Observation-Stimulus-Patter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659135"/>
            <a:ext cx="5077322" cy="3108566"/>
          </a:xfrm>
        </p:spPr>
      </p:pic>
      <p:sp>
        <p:nvSpPr>
          <p:cNvPr id="10" name="Rectangle 9"/>
          <p:cNvSpPr/>
          <p:nvPr/>
        </p:nvSpPr>
        <p:spPr>
          <a:xfrm>
            <a:off x="5796136" y="4077072"/>
            <a:ext cx="1982202" cy="245546"/>
          </a:xfrm>
          <a:prstGeom prst="rect">
            <a:avLst/>
          </a:prstGeom>
          <a:solidFill>
            <a:srgbClr val="CAEE9C">
              <a:alpha val="4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5796136" y="3610099"/>
            <a:ext cx="2302834" cy="250949"/>
          </a:xfrm>
          <a:prstGeom prst="rect">
            <a:avLst/>
          </a:prstGeom>
          <a:solidFill>
            <a:srgbClr val="CAEE9C">
              <a:alpha val="4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3267294" y="2514078"/>
            <a:ext cx="1160690" cy="1923034"/>
          </a:xfrm>
          <a:prstGeom prst="rect">
            <a:avLst/>
          </a:prstGeom>
          <a:solidFill>
            <a:srgbClr val="CAEE9C">
              <a:alpha val="4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SSN alignment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DC2610-573F-409D-8EEB-77423E5DF58A}" type="slidenum">
              <a:rPr lang="en-AU" smtClean="0"/>
              <a:pPr>
                <a:defRPr/>
              </a:pPr>
              <a:t>20</a:t>
            </a:fld>
            <a:r>
              <a:rPr lang="en-AU" smtClean="0"/>
              <a:t>  |</a:t>
            </a:r>
            <a:endParaRPr lang="en-A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Alignment strategy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/>
              <a:t>SSN</a:t>
            </a:r>
          </a:p>
          <a:p>
            <a:pPr lvl="1"/>
            <a:r>
              <a:rPr lang="en-AU" dirty="0" smtClean="0"/>
              <a:t>Syntactic/semantic </a:t>
            </a:r>
            <a:r>
              <a:rPr lang="en-AU" dirty="0" smtClean="0"/>
              <a:t>alignment </a:t>
            </a:r>
            <a:r>
              <a:rPr lang="en-AU" dirty="0" smtClean="0"/>
              <a:t>(UML</a:t>
            </a:r>
            <a:r>
              <a:rPr lang="en-AU" dirty="0" smtClean="0">
                <a:sym typeface="Wingdings" pitchFamily="2" charset="2"/>
              </a:rPr>
              <a:t>OWL/RDF+DUL)</a:t>
            </a:r>
            <a:r>
              <a:rPr lang="en-AU" dirty="0" smtClean="0"/>
              <a:t> in one step</a:t>
            </a:r>
          </a:p>
          <a:p>
            <a:pPr lvl="1"/>
            <a:r>
              <a:rPr lang="en-AU" dirty="0" smtClean="0"/>
              <a:t>Conflates concerns? 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/>
              <a:t>OM</a:t>
            </a:r>
          </a:p>
          <a:p>
            <a:pPr lvl="1"/>
            <a:r>
              <a:rPr lang="en-AU" dirty="0" smtClean="0"/>
              <a:t>UML</a:t>
            </a:r>
            <a:r>
              <a:rPr lang="en-AU" dirty="0" smtClean="0">
                <a:sym typeface="Wingdings" pitchFamily="2" charset="2"/>
              </a:rPr>
              <a:t>OWL ‘syntactic’ alignment first</a:t>
            </a:r>
          </a:p>
          <a:p>
            <a:pPr lvl="1"/>
            <a:r>
              <a:rPr lang="en-AU" dirty="0" smtClean="0">
                <a:sym typeface="Wingdings" pitchFamily="2" charset="2"/>
              </a:rPr>
              <a:t>Semantic alignment (various) in later steps, separate graphs</a:t>
            </a:r>
          </a:p>
          <a:p>
            <a:pPr lvl="1"/>
            <a:endParaRPr lang="en-AU" dirty="0" smtClean="0">
              <a:sym typeface="Wingdings" pitchFamily="2" charset="2"/>
            </a:endParaRPr>
          </a:p>
          <a:p>
            <a:pPr lvl="1">
              <a:buNone/>
            </a:pPr>
            <a:r>
              <a:rPr lang="en-AU" dirty="0" smtClean="0">
                <a:latin typeface="Consolas" pitchFamily="49" charset="0"/>
                <a:sym typeface="Wingdings" pitchFamily="2" charset="2"/>
              </a:rPr>
              <a:t>rdfs:subClassOf</a:t>
            </a:r>
          </a:p>
          <a:p>
            <a:pPr lvl="1">
              <a:buNone/>
            </a:pPr>
            <a:r>
              <a:rPr lang="en-AU" dirty="0" smtClean="0">
                <a:latin typeface="Consolas" pitchFamily="49" charset="0"/>
              </a:rPr>
              <a:t>owl:equivalentClass</a:t>
            </a:r>
          </a:p>
          <a:p>
            <a:pPr lvl="1">
              <a:buNone/>
            </a:pPr>
            <a:r>
              <a:rPr lang="en-AU" dirty="0" smtClean="0">
                <a:latin typeface="Consolas" pitchFamily="49" charset="0"/>
              </a:rPr>
              <a:t>rdfs:subPropertyOf</a:t>
            </a:r>
            <a:endParaRPr lang="en-AU" dirty="0">
              <a:latin typeface="Consolas" pitchFamily="49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DC2610-573F-409D-8EEB-77423E5DF58A}" type="slidenum">
              <a:rPr lang="en-AU" smtClean="0"/>
              <a:pPr>
                <a:defRPr/>
              </a:pPr>
              <a:t>21</a:t>
            </a:fld>
            <a:r>
              <a:rPr lang="en-AU" smtClean="0"/>
              <a:t>  |</a:t>
            </a:r>
            <a:endParaRPr lang="en-AU" dirty="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cap="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Summary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0099CC"/>
                </a:solidFill>
              </a:rPr>
              <a:t>O&amp;M in OWL  |  Simon Cox</a:t>
            </a:r>
            <a:endParaRPr lang="en-AU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AU" sz="3200" dirty="0" smtClean="0"/>
              <a:t>Summary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Model</a:t>
            </a:r>
          </a:p>
          <a:p>
            <a:pPr lvl="1"/>
            <a:r>
              <a:rPr lang="en-AU" dirty="0" smtClean="0"/>
              <a:t>Rule-based transformation from UML to OWL</a:t>
            </a:r>
          </a:p>
          <a:p>
            <a:pPr lvl="1"/>
            <a:r>
              <a:rPr lang="en-AU" dirty="0" smtClean="0"/>
              <a:t>Dependencies on other ISO 19100 models</a:t>
            </a:r>
          </a:p>
          <a:p>
            <a:endParaRPr lang="en-AU" dirty="0" smtClean="0"/>
          </a:p>
          <a:p>
            <a:r>
              <a:rPr lang="en-AU" dirty="0" smtClean="0"/>
              <a:t>Expressivity </a:t>
            </a:r>
          </a:p>
          <a:p>
            <a:pPr lvl="1"/>
            <a:r>
              <a:rPr lang="en-AU" dirty="0" smtClean="0"/>
              <a:t>SSN &amp; O&amp;M comparable</a:t>
            </a:r>
          </a:p>
          <a:p>
            <a:endParaRPr lang="en-AU" dirty="0" smtClean="0"/>
          </a:p>
          <a:p>
            <a:r>
              <a:rPr lang="en-AU" dirty="0" smtClean="0"/>
              <a:t>Alignment</a:t>
            </a:r>
          </a:p>
          <a:p>
            <a:pPr lvl="1"/>
            <a:r>
              <a:rPr lang="en-AU" dirty="0" smtClean="0"/>
              <a:t>O&amp;M 2.0 Observation is an Event</a:t>
            </a:r>
          </a:p>
          <a:p>
            <a:pPr lvl="1"/>
            <a:r>
              <a:rPr lang="en-AU" dirty="0" smtClean="0"/>
              <a:t>SSN Observation is a </a:t>
            </a:r>
            <a:r>
              <a:rPr lang="en-AU" dirty="0" err="1" smtClean="0"/>
              <a:t>DUL:SocialObject</a:t>
            </a:r>
            <a:endParaRPr lang="en-AU" dirty="0" smtClean="0"/>
          </a:p>
          <a:p>
            <a:pPr lvl="1"/>
            <a:r>
              <a:rPr lang="en-AU" dirty="0" smtClean="0"/>
              <a:t>Separate syntactic and semantic alignment? </a:t>
            </a:r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O&amp;M in OWL  |  Simon Cox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11B642-03BA-413E-9BF3-A9DB15D631A2}" type="slidenum">
              <a:rPr lang="en-AU" smtClean="0"/>
              <a:pPr>
                <a:defRPr/>
              </a:pPr>
              <a:t>23</a:t>
            </a:fld>
            <a:r>
              <a:rPr lang="en-AU" smtClean="0"/>
              <a:t>  |</a:t>
            </a:r>
            <a:endParaRPr lang="en-A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Additional credits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b="1" dirty="0" smtClean="0"/>
              <a:t>O&amp;M</a:t>
            </a:r>
            <a:r>
              <a:rPr lang="en-AU" dirty="0" smtClean="0"/>
              <a:t>: Fowler &amp; O’Dea, OGC, ISO/TC 211, </a:t>
            </a:r>
            <a:br>
              <a:rPr lang="en-AU" dirty="0" smtClean="0"/>
            </a:br>
            <a:r>
              <a:rPr lang="en-AU" dirty="0" smtClean="0"/>
              <a:t>Rob Atkinson</a:t>
            </a:r>
            <a:r>
              <a:rPr lang="en-AU" baseline="0" dirty="0" smtClean="0"/>
              <a:t> (CLW), Rob Woodcock(CESRE)</a:t>
            </a:r>
          </a:p>
          <a:p>
            <a:pPr>
              <a:buNone/>
            </a:pPr>
            <a:r>
              <a:rPr lang="en-AU" b="1" baseline="0" dirty="0" smtClean="0"/>
              <a:t>OM Ontology: </a:t>
            </a:r>
            <a:r>
              <a:rPr lang="en-AU" baseline="0" dirty="0" smtClean="0"/>
              <a:t>David Ratcliffe, Michael Compton, </a:t>
            </a:r>
            <a:br>
              <a:rPr lang="en-AU" baseline="0" dirty="0" smtClean="0"/>
            </a:br>
            <a:r>
              <a:rPr lang="en-AU" baseline="0" dirty="0" smtClean="0"/>
              <a:t>Laurent Lefort (CCI), Jonathan Yu (CLW)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b="1" dirty="0" smtClean="0"/>
              <a:t>Projects</a:t>
            </a:r>
            <a:r>
              <a:rPr lang="en-AU" dirty="0" smtClean="0"/>
              <a:t>: XMML, </a:t>
            </a:r>
            <a:r>
              <a:rPr lang="en-AU" dirty="0" err="1" smtClean="0"/>
              <a:t>pmd</a:t>
            </a:r>
            <a:r>
              <a:rPr lang="en-AU" dirty="0" smtClean="0"/>
              <a:t>*CRC, AuScope, WIRADA, IPBA, </a:t>
            </a:r>
            <a:r>
              <a:rPr lang="en-AU" dirty="0" err="1" smtClean="0"/>
              <a:t>eREEFS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O&amp;M in OWL  |  Simon Cox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11B642-03BA-413E-9BF3-A9DB15D631A2}" type="slidenum">
              <a:rPr lang="en-AU" smtClean="0"/>
              <a:pPr>
                <a:defRPr/>
              </a:pPr>
              <a:t>24</a:t>
            </a:fld>
            <a:r>
              <a:rPr lang="en-AU" smtClean="0"/>
              <a:t>  |</a:t>
            </a:r>
            <a:endParaRPr lang="en-A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/>
          </p:cNvSpPr>
          <p:nvPr/>
        </p:nvSpPr>
        <p:spPr bwMode="auto">
          <a:xfrm>
            <a:off x="360363" y="5626100"/>
            <a:ext cx="475138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16000" indent="-2160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AU" sz="1200" b="1" cap="all" dirty="0" smtClean="0">
                <a:solidFill>
                  <a:srgbClr val="FFFFFF"/>
                </a:solidFill>
                <a:latin typeface="Calibri"/>
              </a:rPr>
              <a:t>Land </a:t>
            </a:r>
            <a:r>
              <a:rPr lang="en-AU" sz="1200" b="1" cap="all" smtClean="0">
                <a:solidFill>
                  <a:srgbClr val="FFFFFF"/>
                </a:solidFill>
                <a:latin typeface="Calibri"/>
              </a:rPr>
              <a:t>and water</a:t>
            </a:r>
            <a:endParaRPr lang="en-AU" sz="1200" b="1" cap="all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754" name="Title 3"/>
          <p:cNvSpPr>
            <a:spLocks/>
          </p:cNvSpPr>
          <p:nvPr/>
        </p:nvSpPr>
        <p:spPr bwMode="auto">
          <a:xfrm>
            <a:off x="360363" y="2867025"/>
            <a:ext cx="74691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85000"/>
              </a:lnSpc>
            </a:pPr>
            <a:r>
              <a:rPr lang="en-AU" sz="6700" b="1">
                <a:solidFill>
                  <a:srgbClr val="FFFFFF"/>
                </a:solidFill>
                <a:latin typeface="Calibri" pitchFamily="34" charset="0"/>
              </a:rPr>
              <a:t>Thank you</a:t>
            </a:r>
          </a:p>
        </p:txBody>
      </p:sp>
      <p:sp>
        <p:nvSpPr>
          <p:cNvPr id="7" name="Text Placeholder 1"/>
          <p:cNvSpPr>
            <a:spLocks/>
          </p:cNvSpPr>
          <p:nvPr/>
        </p:nvSpPr>
        <p:spPr bwMode="auto">
          <a:xfrm>
            <a:off x="360363" y="3713163"/>
            <a:ext cx="3203525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>
              <a:lnSpc>
                <a:spcPct val="90000"/>
              </a:lnSpc>
              <a:buFont typeface="Arial" charset="0"/>
              <a:buNone/>
            </a:pPr>
            <a:r>
              <a:rPr lang="en-AU" sz="1600" b="1" dirty="0" smtClean="0">
                <a:solidFill>
                  <a:srgbClr val="FFFFFF"/>
                </a:solidFill>
                <a:latin typeface="Calibri" pitchFamily="34" charset="0"/>
              </a:rPr>
              <a:t>CSIRO Land and Water</a:t>
            </a:r>
            <a:endParaRPr lang="en-AU" sz="1600" b="1" dirty="0">
              <a:solidFill>
                <a:srgbClr val="FFFFFF"/>
              </a:solidFill>
              <a:latin typeface="Calibri" pitchFamily="34" charset="0"/>
            </a:endParaRPr>
          </a:p>
          <a:p>
            <a:pPr marL="0" lvl="1" defTabSz="457200">
              <a:lnSpc>
                <a:spcPct val="90000"/>
              </a:lnSpc>
              <a:spcAft>
                <a:spcPts val="600"/>
              </a:spcAft>
              <a:buFont typeface="Calibri" pitchFamily="34" charset="0"/>
              <a:buNone/>
            </a:pPr>
            <a:r>
              <a:rPr lang="en-AU" sz="1600" dirty="0" smtClean="0">
                <a:solidFill>
                  <a:srgbClr val="FFFFFF"/>
                </a:solidFill>
                <a:latin typeface="Calibri" pitchFamily="34" charset="0"/>
              </a:rPr>
              <a:t>Simon Cox</a:t>
            </a:r>
            <a:r>
              <a:rPr lang="en-AU" sz="1600" dirty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en-AU" sz="1600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n-AU" sz="1600" dirty="0" smtClean="0">
                <a:solidFill>
                  <a:srgbClr val="FFFFFF"/>
                </a:solidFill>
                <a:latin typeface="Calibri" pitchFamily="34" charset="0"/>
              </a:rPr>
              <a:t>Research Scientist</a:t>
            </a:r>
            <a:endParaRPr lang="en-AU" sz="1600" dirty="0">
              <a:solidFill>
                <a:srgbClr val="FFFFFF"/>
              </a:solidFill>
              <a:latin typeface="Calibri" pitchFamily="34" charset="0"/>
            </a:endParaRPr>
          </a:p>
          <a:p>
            <a:pPr marL="266700" lvl="2" indent="-266700" defTabSz="457200">
              <a:lnSpc>
                <a:spcPct val="90000"/>
              </a:lnSpc>
              <a:buFont typeface="Calibri" pitchFamily="34" charset="0"/>
              <a:buNone/>
            </a:pPr>
            <a:r>
              <a:rPr lang="en-AU" sz="1600" b="1" dirty="0">
                <a:solidFill>
                  <a:srgbClr val="FFFFFF"/>
                </a:solidFill>
                <a:latin typeface="Calibri" pitchFamily="34" charset="0"/>
              </a:rPr>
              <a:t>t</a:t>
            </a:r>
            <a:r>
              <a:rPr lang="en-AU" sz="1600" dirty="0">
                <a:solidFill>
                  <a:srgbClr val="FFFFFF"/>
                </a:solidFill>
                <a:latin typeface="Calibri" pitchFamily="34" charset="0"/>
              </a:rPr>
              <a:t>	+61 </a:t>
            </a:r>
            <a:r>
              <a:rPr lang="en-AU" sz="1600" dirty="0" smtClean="0">
                <a:solidFill>
                  <a:srgbClr val="FFFFFF"/>
                </a:solidFill>
                <a:latin typeface="Calibri" pitchFamily="34" charset="0"/>
              </a:rPr>
              <a:t>3 9252 6342</a:t>
            </a:r>
            <a:endParaRPr lang="en-AU" sz="1600" dirty="0">
              <a:solidFill>
                <a:srgbClr val="FFFFFF"/>
              </a:solidFill>
              <a:latin typeface="Calibri" pitchFamily="34" charset="0"/>
            </a:endParaRPr>
          </a:p>
          <a:p>
            <a:pPr marL="266700" lvl="2" indent="-266700" defTabSz="457200">
              <a:lnSpc>
                <a:spcPct val="90000"/>
              </a:lnSpc>
              <a:buFont typeface="Calibri" pitchFamily="34" charset="0"/>
              <a:buNone/>
            </a:pPr>
            <a:r>
              <a:rPr lang="en-AU" sz="1600" b="1" dirty="0">
                <a:solidFill>
                  <a:srgbClr val="FFFFFF"/>
                </a:solidFill>
                <a:latin typeface="Calibri" pitchFamily="34" charset="0"/>
              </a:rPr>
              <a:t>e</a:t>
            </a:r>
            <a:r>
              <a:rPr lang="en-AU" sz="1600" dirty="0">
                <a:solidFill>
                  <a:srgbClr val="FFFFFF"/>
                </a:solidFill>
                <a:latin typeface="Calibri" pitchFamily="34" charset="0"/>
              </a:rPr>
              <a:t>	</a:t>
            </a:r>
            <a:r>
              <a:rPr lang="en-AU" sz="1600" dirty="0" smtClean="0">
                <a:solidFill>
                  <a:srgbClr val="FFFFFF"/>
                </a:solidFill>
                <a:latin typeface="Calibri" pitchFamily="34" charset="0"/>
              </a:rPr>
              <a:t>simon.cox@csiro.au</a:t>
            </a:r>
            <a:endParaRPr lang="en-AU" sz="1600" dirty="0">
              <a:solidFill>
                <a:srgbClr val="FFFFFF"/>
              </a:solidFill>
              <a:latin typeface="Calibri" pitchFamily="34" charset="0"/>
            </a:endParaRPr>
          </a:p>
          <a:p>
            <a:pPr marL="266700" lvl="2" indent="-266700" defTabSz="457200">
              <a:lnSpc>
                <a:spcPct val="90000"/>
              </a:lnSpc>
              <a:buFont typeface="Calibri" pitchFamily="34" charset="0"/>
              <a:buNone/>
            </a:pPr>
            <a:r>
              <a:rPr lang="en-AU" sz="1600" b="1" dirty="0">
                <a:solidFill>
                  <a:srgbClr val="FFFFFF"/>
                </a:solidFill>
                <a:latin typeface="Calibri" pitchFamily="34" charset="0"/>
              </a:rPr>
              <a:t>w</a:t>
            </a:r>
            <a:r>
              <a:rPr lang="en-AU" sz="1600" dirty="0">
                <a:solidFill>
                  <a:srgbClr val="FFFFFF"/>
                </a:solidFill>
                <a:latin typeface="Calibri" pitchFamily="34" charset="0"/>
              </a:rPr>
              <a:t>	</a:t>
            </a:r>
            <a:r>
              <a:rPr lang="en-AU" sz="1600" dirty="0" smtClean="0">
                <a:solidFill>
                  <a:srgbClr val="FFFFFF"/>
                </a:solidFill>
                <a:latin typeface="Calibri" pitchFamily="34" charset="0"/>
              </a:rPr>
              <a:t>www.csiro.au/people/simon.cox</a:t>
            </a:r>
            <a:endParaRPr lang="en-AU" sz="16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</a:t>
            </a:r>
            <a:r>
              <a:rPr lang="en-US" dirty="0" err="1" smtClean="0"/>
              <a:t>standardisation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sz="2000" dirty="0" smtClean="0"/>
              <a:t>Integrated modelling is becoming the norm</a:t>
            </a:r>
          </a:p>
          <a:p>
            <a:pPr lvl="1"/>
            <a:r>
              <a:rPr lang="en-AU" sz="1600" dirty="0" smtClean="0"/>
              <a:t>bioregional assessment </a:t>
            </a:r>
          </a:p>
          <a:p>
            <a:pPr lvl="1"/>
            <a:r>
              <a:rPr lang="en-AU" sz="1600" dirty="0" smtClean="0"/>
              <a:t>eReefs</a:t>
            </a:r>
          </a:p>
          <a:p>
            <a:pPr marL="215900" lvl="1">
              <a:buFont typeface="Arial" charset="0"/>
              <a:buChar char="•"/>
            </a:pPr>
            <a:r>
              <a:rPr lang="en-AU" dirty="0" smtClean="0"/>
              <a:t>When using heterogeneous (data) sources, discovery &amp; integration is a major challenge</a:t>
            </a:r>
          </a:p>
          <a:p>
            <a:endParaRPr lang="en-A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AU" sz="2000" b="1" dirty="0" smtClean="0">
                <a:solidFill>
                  <a:schemeClr val="accent1">
                    <a:lumMod val="50000"/>
                  </a:schemeClr>
                </a:solidFill>
              </a:rPr>
              <a:t>Standards make this easier</a:t>
            </a:r>
          </a:p>
          <a:p>
            <a:pPr lvl="1">
              <a:buNone/>
            </a:pPr>
            <a:r>
              <a:rPr lang="en-AU" sz="1600" b="1" dirty="0" smtClean="0">
                <a:solidFill>
                  <a:schemeClr val="accent1">
                    <a:lumMod val="50000"/>
                  </a:schemeClr>
                </a:solidFill>
              </a:rPr>
              <a:t>Many private contracts </a:t>
            </a:r>
            <a:br>
              <a:rPr lang="en-AU" sz="1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AU" sz="1600" b="1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</a:t>
            </a:r>
            <a:r>
              <a:rPr lang="en-AU" sz="1600" b="1" dirty="0" smtClean="0">
                <a:solidFill>
                  <a:schemeClr val="accent1">
                    <a:lumMod val="50000"/>
                  </a:schemeClr>
                </a:solidFill>
              </a:rPr>
              <a:t>one public agreement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Information standards  |  Simon Cox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9A6B5C-DFD2-4B9D-97EA-9300C7B3EEB3}" type="slidenum">
              <a:rPr lang="en-AU" smtClean="0"/>
              <a:pPr>
                <a:defRPr/>
              </a:pPr>
              <a:t>26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10" name="Picture 2" descr="http://us.cdn2.123rf.com/168nwm/sputanski/sputanski1304/sputanski130400008/19020956-isolated-communication-satellite-icon-with-solar-ce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4168" y="260648"/>
            <a:ext cx="1168152" cy="1168152"/>
          </a:xfrm>
          <a:prstGeom prst="rect">
            <a:avLst/>
          </a:prstGeom>
          <a:noFill/>
        </p:spPr>
      </p:pic>
      <p:pic>
        <p:nvPicPr>
          <p:cNvPr id="11" name="Picture 8" descr="http://www.clipartguide.com/_small/0808-0710-1516-07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916832"/>
            <a:ext cx="1104057" cy="1104057"/>
          </a:xfrm>
          <a:prstGeom prst="rect">
            <a:avLst/>
          </a:prstGeom>
          <a:noFill/>
        </p:spPr>
      </p:pic>
      <p:pic>
        <p:nvPicPr>
          <p:cNvPr id="12" name="Picture 6" descr="http://www.cs.toronto.edu/~sme/PMU199-climate-computing/pmu199-2011/Globe_as_a_gri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0065" y="1134137"/>
            <a:ext cx="990327" cy="998719"/>
          </a:xfrm>
          <a:prstGeom prst="rect">
            <a:avLst/>
          </a:prstGeom>
          <a:noFill/>
        </p:spPr>
      </p:pic>
      <p:pic>
        <p:nvPicPr>
          <p:cNvPr id="13" name="Picture 10" descr="Assay Laboratory, Vulture M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3304561"/>
            <a:ext cx="1296144" cy="844519"/>
          </a:xfrm>
          <a:prstGeom prst="rect">
            <a:avLst/>
          </a:prstGeom>
          <a:noFill/>
        </p:spPr>
      </p:pic>
      <p:graphicFrame>
        <p:nvGraphicFramePr>
          <p:cNvPr id="14" name="Content Placeholder 6"/>
          <p:cNvGraphicFramePr>
            <a:graphicFrameLocks/>
          </p:cNvGraphicFramePr>
          <p:nvPr/>
        </p:nvGraphicFramePr>
        <p:xfrm>
          <a:off x="4463480" y="1124744"/>
          <a:ext cx="1728192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</a:tblGrid>
              <a:tr h="569060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Remote sensing</a:t>
                      </a:r>
                      <a:endParaRPr lang="en-AU" sz="1600" dirty="0"/>
                    </a:p>
                  </a:txBody>
                  <a:tcPr/>
                </a:tc>
              </a:tr>
              <a:tr h="564611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Sensor</a:t>
                      </a:r>
                      <a:endParaRPr lang="en-AU" sz="1600" dirty="0"/>
                    </a:p>
                  </a:txBody>
                  <a:tcPr/>
                </a:tc>
              </a:tr>
              <a:tr h="450505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Value</a:t>
                      </a:r>
                      <a:endParaRPr lang="en-AU" sz="1600" dirty="0"/>
                    </a:p>
                  </a:txBody>
                  <a:tcPr/>
                </a:tc>
              </a:tr>
              <a:tr h="529047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Parameter</a:t>
                      </a:r>
                      <a:endParaRPr lang="en-AU" sz="1600" dirty="0"/>
                    </a:p>
                  </a:txBody>
                  <a:tcPr/>
                </a:tc>
              </a:tr>
              <a:tr h="479065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Scene</a:t>
                      </a:r>
                      <a:endParaRPr lang="en-A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Content Placeholder 6"/>
          <p:cNvGraphicFramePr>
            <a:graphicFrameLocks/>
          </p:cNvGraphicFramePr>
          <p:nvPr/>
        </p:nvGraphicFramePr>
        <p:xfrm>
          <a:off x="4932040" y="1542283"/>
          <a:ext cx="1728192" cy="2606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</a:tblGrid>
              <a:tr h="569060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Earth</a:t>
                      </a:r>
                      <a:r>
                        <a:rPr lang="en-AU" sz="1600" baseline="0" dirty="0" smtClean="0"/>
                        <a:t> science</a:t>
                      </a:r>
                      <a:endParaRPr lang="en-AU" sz="1600" dirty="0"/>
                    </a:p>
                  </a:txBody>
                  <a:tcPr/>
                </a:tc>
              </a:tr>
              <a:tr h="564611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Algorithm, code, simulator</a:t>
                      </a:r>
                      <a:endParaRPr lang="en-AU" sz="1600" dirty="0"/>
                    </a:p>
                  </a:txBody>
                  <a:tcPr/>
                </a:tc>
              </a:tr>
              <a:tr h="450505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Model, field</a:t>
                      </a:r>
                      <a:endParaRPr lang="en-AU" sz="1600" dirty="0"/>
                    </a:p>
                  </a:txBody>
                  <a:tcPr/>
                </a:tc>
              </a:tr>
              <a:tr h="529047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Variable</a:t>
                      </a:r>
                      <a:endParaRPr lang="en-AU" sz="1600" dirty="0"/>
                    </a:p>
                  </a:txBody>
                  <a:tcPr/>
                </a:tc>
              </a:tr>
              <a:tr h="479065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Volume,</a:t>
                      </a:r>
                      <a:r>
                        <a:rPr lang="en-AU" sz="1600" baseline="0" dirty="0" smtClean="0"/>
                        <a:t> grid</a:t>
                      </a:r>
                      <a:endParaRPr lang="en-A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Content Placeholder 6"/>
          <p:cNvGraphicFramePr>
            <a:graphicFrameLocks/>
          </p:cNvGraphicFramePr>
          <p:nvPr/>
        </p:nvGraphicFramePr>
        <p:xfrm>
          <a:off x="5364088" y="1916832"/>
          <a:ext cx="1728192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</a:tblGrid>
              <a:tr h="569060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Metrology</a:t>
                      </a:r>
                      <a:endParaRPr lang="en-AU" sz="1600" dirty="0"/>
                    </a:p>
                  </a:txBody>
                  <a:tcPr/>
                </a:tc>
              </a:tr>
              <a:tr h="564611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Instrument</a:t>
                      </a:r>
                      <a:endParaRPr lang="en-AU" sz="1600" dirty="0"/>
                    </a:p>
                  </a:txBody>
                  <a:tcPr/>
                </a:tc>
              </a:tr>
              <a:tr h="450505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Value</a:t>
                      </a:r>
                      <a:endParaRPr lang="en-AU" sz="1600" dirty="0"/>
                    </a:p>
                  </a:txBody>
                  <a:tcPr/>
                </a:tc>
              </a:tr>
              <a:tr h="529047">
                <a:tc>
                  <a:txBody>
                    <a:bodyPr/>
                    <a:lstStyle/>
                    <a:p>
                      <a:r>
                        <a:rPr lang="en-AU" sz="1600" dirty="0" err="1" smtClean="0"/>
                        <a:t>Measurand</a:t>
                      </a:r>
                      <a:endParaRPr lang="en-AU" sz="1600" dirty="0"/>
                    </a:p>
                  </a:txBody>
                  <a:tcPr/>
                </a:tc>
              </a:tr>
              <a:tr h="479065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Sample</a:t>
                      </a:r>
                      <a:endParaRPr lang="en-A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Content Placeholder 6"/>
          <p:cNvGraphicFramePr>
            <a:graphicFrameLocks/>
          </p:cNvGraphicFramePr>
          <p:nvPr/>
        </p:nvGraphicFramePr>
        <p:xfrm>
          <a:off x="5813630" y="2359629"/>
          <a:ext cx="1728192" cy="2606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</a:tblGrid>
              <a:tr h="569060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Chemistry</a:t>
                      </a:r>
                      <a:endParaRPr lang="en-AU" sz="1600" dirty="0"/>
                    </a:p>
                  </a:txBody>
                  <a:tcPr/>
                </a:tc>
              </a:tr>
              <a:tr h="564611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Instrument,</a:t>
                      </a:r>
                      <a:r>
                        <a:rPr lang="en-AU" sz="1600" baseline="0" dirty="0" smtClean="0"/>
                        <a:t> analytical process</a:t>
                      </a:r>
                      <a:endParaRPr lang="en-AU" sz="1600" dirty="0"/>
                    </a:p>
                  </a:txBody>
                  <a:tcPr/>
                </a:tc>
              </a:tr>
              <a:tr h="450505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Analysis</a:t>
                      </a:r>
                      <a:endParaRPr lang="en-AU" sz="1600" dirty="0"/>
                    </a:p>
                  </a:txBody>
                  <a:tcPr/>
                </a:tc>
              </a:tr>
              <a:tr h="529047">
                <a:tc>
                  <a:txBody>
                    <a:bodyPr/>
                    <a:lstStyle/>
                    <a:p>
                      <a:r>
                        <a:rPr lang="en-AU" sz="1600" dirty="0" err="1" smtClean="0"/>
                        <a:t>Analyte</a:t>
                      </a:r>
                      <a:endParaRPr lang="en-AU" sz="1600" dirty="0"/>
                    </a:p>
                  </a:txBody>
                  <a:tcPr/>
                </a:tc>
              </a:tr>
              <a:tr h="479065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Sample</a:t>
                      </a:r>
                      <a:endParaRPr lang="en-A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Content Placeholder 6"/>
          <p:cNvGraphicFramePr>
            <a:graphicFrameLocks/>
          </p:cNvGraphicFramePr>
          <p:nvPr/>
        </p:nvGraphicFramePr>
        <p:xfrm>
          <a:off x="6263680" y="2780928"/>
          <a:ext cx="1728192" cy="2602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</a:tblGrid>
              <a:tr h="569060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Environmental monitoring</a:t>
                      </a:r>
                      <a:endParaRPr lang="en-AU" sz="1600" dirty="0"/>
                    </a:p>
                  </a:txBody>
                  <a:tcPr/>
                </a:tc>
              </a:tr>
              <a:tr h="564611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Gauge, sensor</a:t>
                      </a:r>
                      <a:endParaRPr lang="en-AU" sz="1600" dirty="0"/>
                    </a:p>
                  </a:txBody>
                  <a:tcPr/>
                </a:tc>
              </a:tr>
              <a:tr h="450505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Value, time-series</a:t>
                      </a:r>
                      <a:endParaRPr lang="en-AU" sz="1600" dirty="0"/>
                    </a:p>
                  </a:txBody>
                  <a:tcPr/>
                </a:tc>
              </a:tr>
              <a:tr h="529047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Parameter</a:t>
                      </a:r>
                      <a:endParaRPr lang="en-AU" sz="1600" dirty="0"/>
                    </a:p>
                  </a:txBody>
                  <a:tcPr/>
                </a:tc>
              </a:tr>
              <a:tr h="479065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Station</a:t>
                      </a:r>
                      <a:endParaRPr lang="en-A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Content Placeholder 6"/>
          <p:cNvGraphicFramePr>
            <a:graphicFrameLocks/>
          </p:cNvGraphicFramePr>
          <p:nvPr/>
        </p:nvGraphicFramePr>
        <p:xfrm>
          <a:off x="3851920" y="3140968"/>
          <a:ext cx="1800200" cy="259228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800200"/>
              </a:tblGrid>
              <a:tr h="576540">
                <a:tc>
                  <a:txBody>
                    <a:bodyPr/>
                    <a:lstStyle/>
                    <a:p>
                      <a:r>
                        <a:rPr lang="en-AU" sz="1600" b="1" dirty="0" smtClean="0">
                          <a:ln>
                            <a:noFill/>
                          </a:ln>
                        </a:rPr>
                        <a:t>Observations</a:t>
                      </a:r>
                      <a:r>
                        <a:rPr lang="en-AU" sz="1600" b="1" baseline="0" dirty="0" smtClean="0">
                          <a:ln>
                            <a:noFill/>
                          </a:ln>
                        </a:rPr>
                        <a:t> &amp; Measurements</a:t>
                      </a:r>
                      <a:endParaRPr lang="en-AU" sz="1600" b="1" dirty="0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rgbClr val="0088B8"/>
                    </a:solidFill>
                  </a:tcPr>
                </a:tc>
              </a:tr>
              <a:tr h="501000">
                <a:tc>
                  <a:txBody>
                    <a:bodyPr/>
                    <a:lstStyle/>
                    <a:p>
                      <a:r>
                        <a:rPr lang="en-AU" sz="1600" b="1" dirty="0" smtClean="0">
                          <a:ln>
                            <a:noFill/>
                          </a:ln>
                        </a:rPr>
                        <a:t>procedure</a:t>
                      </a:r>
                      <a:endParaRPr lang="en-AU" sz="1600" b="1" dirty="0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rgbClr val="C9E8FF"/>
                    </a:solidFill>
                  </a:tcPr>
                </a:tc>
              </a:tr>
              <a:tr h="517142">
                <a:tc>
                  <a:txBody>
                    <a:bodyPr/>
                    <a:lstStyle/>
                    <a:p>
                      <a:r>
                        <a:rPr lang="en-AU" sz="1600" b="1" dirty="0" smtClean="0">
                          <a:ln>
                            <a:noFill/>
                          </a:ln>
                        </a:rPr>
                        <a:t>result</a:t>
                      </a:r>
                      <a:endParaRPr lang="en-AU" sz="1600" b="1" dirty="0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rgbClr val="EFF8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AU" sz="1600" b="1" dirty="0" smtClean="0">
                          <a:ln>
                            <a:noFill/>
                          </a:ln>
                        </a:rPr>
                        <a:t>observed property</a:t>
                      </a:r>
                      <a:endParaRPr lang="en-AU" sz="1600" b="1" dirty="0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rgbClr val="C9E8FF"/>
                    </a:solidFill>
                  </a:tcPr>
                </a:tc>
              </a:tr>
              <a:tr h="490970">
                <a:tc>
                  <a:txBody>
                    <a:bodyPr/>
                    <a:lstStyle/>
                    <a:p>
                      <a:r>
                        <a:rPr lang="en-AU" sz="1600" b="1" dirty="0" smtClean="0">
                          <a:ln>
                            <a:noFill/>
                          </a:ln>
                        </a:rPr>
                        <a:t>feature of interest</a:t>
                      </a:r>
                      <a:endParaRPr lang="en-AU" sz="1600" b="1" dirty="0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rgbClr val="EFF8FF"/>
                    </a:solidFill>
                  </a:tcPr>
                </a:tc>
              </a:tr>
            </a:tbl>
          </a:graphicData>
        </a:graphic>
      </p:graphicFrame>
      <p:pic>
        <p:nvPicPr>
          <p:cNvPr id="20" name="Picture 14" descr="http://www.weathershop.com/images/cellular_weather_station_top_detail_10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4293096"/>
            <a:ext cx="1080383" cy="14401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332" y="4378461"/>
            <a:ext cx="3731021" cy="14485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754253"/>
            <a:ext cx="3784600" cy="120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898" y="2826643"/>
            <a:ext cx="4324243" cy="1178421"/>
          </a:xfrm>
        </p:spPr>
        <p:txBody>
          <a:bodyPr/>
          <a:lstStyle/>
          <a:p>
            <a:pPr marL="360363" lvl="1" indent="0">
              <a:buNone/>
            </a:pP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Continuous phenomena, varying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in space and time – ‘raster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’.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  <a:p>
            <a:pPr marL="360363" lvl="1" indent="0">
              <a:buNone/>
            </a:pPr>
            <a:r>
              <a:rPr lang="en-US" sz="1600" i="1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function: spatial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, temporal or </a:t>
            </a:r>
            <a:r>
              <a:rPr lang="en-US" sz="1600" i="1" dirty="0" err="1">
                <a:latin typeface="Arial" pitchFamily="34" charset="0"/>
                <a:cs typeface="Arial" pitchFamily="34" charset="0"/>
              </a:rPr>
              <a:t>spatio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-temporal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domain to attribute range</a:t>
            </a:r>
          </a:p>
          <a:p>
            <a:endParaRPr lang="en-US" sz="1600" i="1" dirty="0" smtClean="0">
              <a:latin typeface="Arial" pitchFamily="34" charset="0"/>
              <a:cs typeface="Arial" pitchFamily="34" charset="0"/>
            </a:endParaRPr>
          </a:p>
          <a:p>
            <a:pPr marL="360363" lvl="1" indent="0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360363" lvl="1" indent="0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0099CC"/>
                </a:solidFill>
              </a:rPr>
              <a:t>O&amp;M in OWL  |  Simon Cox</a:t>
            </a:r>
            <a:endParaRPr lang="en-AU" b="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52736" y="981623"/>
            <a:ext cx="2783528" cy="14320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05263" y="1166289"/>
            <a:ext cx="1146881" cy="369332"/>
          </a:xfrm>
          <a:prstGeom prst="rect">
            <a:avLst/>
          </a:prstGeom>
          <a:solidFill>
            <a:schemeClr val="bg2">
              <a:lumMod val="20000"/>
              <a:lumOff val="80000"/>
              <a:alpha val="5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/>
              <a:t>Features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3318" y="990509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600" i="1" dirty="0"/>
              <a:t>Features exist, have attributes and can be spatially described – ‘discrete’ or ‘vector’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03459" y="3065061"/>
            <a:ext cx="1365090" cy="369332"/>
          </a:xfrm>
          <a:prstGeom prst="rect">
            <a:avLst/>
          </a:prstGeom>
          <a:solidFill>
            <a:schemeClr val="bg2">
              <a:lumMod val="20000"/>
              <a:lumOff val="80000"/>
              <a:alpha val="5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err="1"/>
              <a:t>Coverages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3646382" y="4646830"/>
            <a:ext cx="1659942" cy="369332"/>
          </a:xfrm>
          <a:prstGeom prst="rect">
            <a:avLst/>
          </a:prstGeom>
          <a:solidFill>
            <a:schemeClr val="bg2">
              <a:lumMod val="20000"/>
              <a:lumOff val="80000"/>
              <a:alpha val="5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/>
              <a:t>Observations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68549" y="4213909"/>
            <a:ext cx="39294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1"/>
            <a:r>
              <a:rPr lang="en-US" sz="1600" i="1" dirty="0" smtClean="0"/>
              <a:t>An act </a:t>
            </a:r>
            <a:r>
              <a:rPr lang="en-US" sz="1600" i="1" dirty="0"/>
              <a:t>that results in the estimation of the value of a feature property, and involves application of a specified procedure, such as a sensor, instrument, algorithm or process </a:t>
            </a:r>
            <a:r>
              <a:rPr lang="en-US" sz="1600" i="1" dirty="0" smtClean="0"/>
              <a:t>chain</a:t>
            </a:r>
            <a:endParaRPr lang="en-US" sz="1600" i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11B642-03BA-413E-9BF3-A9DB15D631A2}" type="slidenum">
              <a:rPr lang="en-AU" smtClean="0"/>
              <a:pPr>
                <a:defRPr/>
              </a:pPr>
              <a:t>27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127369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In “pictures”</a:t>
            </a:r>
          </a:p>
        </p:txBody>
      </p:sp>
      <p:pic>
        <p:nvPicPr>
          <p:cNvPr id="858115" name="Picture 3" descr="7th_Banana.png"/>
          <p:cNvPicPr>
            <a:picLocks noGrp="1" noChangeArrowheads="1"/>
          </p:cNvPicPr>
          <p:nvPr>
            <p:ph type="body" idx="1"/>
          </p:nvPr>
        </p:nvPicPr>
        <p:blipFill>
          <a:blip r:embed="rId3" r:link="rId4" cstate="print"/>
          <a:srcRect l="22447" t="4341"/>
          <a:stretch>
            <a:fillRect/>
          </a:stretch>
        </p:blipFill>
        <p:spPr>
          <a:xfrm>
            <a:off x="1978270" y="2662238"/>
            <a:ext cx="5004289" cy="2298700"/>
          </a:xfrm>
          <a:noFill/>
          <a:ln/>
        </p:spPr>
      </p:pic>
      <p:pic>
        <p:nvPicPr>
          <p:cNvPr id="858116" name="Picture 4" descr="Leederville_Formation.png"/>
          <p:cNvPicPr>
            <a:picLocks noChangeAspect="1" noChangeArrowheads="1"/>
          </p:cNvPicPr>
          <p:nvPr/>
        </p:nvPicPr>
        <p:blipFill>
          <a:blip r:embed="rId5" r:link="rId6" cstate="print"/>
          <a:srcRect l="26190" t="444"/>
          <a:stretch>
            <a:fillRect/>
          </a:stretch>
        </p:blipFill>
        <p:spPr bwMode="auto">
          <a:xfrm>
            <a:off x="2155582" y="2109788"/>
            <a:ext cx="474491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8117" name="Picture 5" descr="Eucalypt.png"/>
          <p:cNvPicPr>
            <a:picLocks noChangeAspect="1" noChangeArrowheads="1"/>
          </p:cNvPicPr>
          <p:nvPr/>
        </p:nvPicPr>
        <p:blipFill>
          <a:blip r:embed="rId7" r:link="rId8" cstate="print"/>
          <a:srcRect l="22823" t="2571"/>
          <a:stretch>
            <a:fillRect/>
          </a:stretch>
        </p:blipFill>
        <p:spPr bwMode="auto">
          <a:xfrm>
            <a:off x="2242038" y="2171700"/>
            <a:ext cx="4573466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8118" name="Picture 6" descr="Camp_Iota.png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1509346" y="2111376"/>
            <a:ext cx="6037385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8119" name="Picture 7" descr="Empire_Dam.png"/>
          <p:cNvPicPr>
            <a:picLocks noChangeAspect="1" noChangeArrowheads="1"/>
          </p:cNvPicPr>
          <p:nvPr/>
        </p:nvPicPr>
        <p:blipFill>
          <a:blip r:embed="rId11" r:link="rId12" cstate="print"/>
          <a:srcRect/>
          <a:stretch>
            <a:fillRect/>
          </a:stretch>
        </p:blipFill>
        <p:spPr bwMode="auto">
          <a:xfrm>
            <a:off x="1162051" y="2092326"/>
            <a:ext cx="6731977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8120" name="Picture 8" descr="Ore_Body.png"/>
          <p:cNvPicPr>
            <a:picLocks noChangeAspect="1" noChangeArrowheads="1"/>
          </p:cNvPicPr>
          <p:nvPr/>
        </p:nvPicPr>
        <p:blipFill>
          <a:blip r:embed="rId13" r:link="rId14" cstate="print"/>
          <a:srcRect/>
          <a:stretch>
            <a:fillRect/>
          </a:stretch>
        </p:blipFill>
        <p:spPr bwMode="auto">
          <a:xfrm>
            <a:off x="1566497" y="2135189"/>
            <a:ext cx="592308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8121" name="Picture 9" descr="UnitQ.png"/>
          <p:cNvPicPr>
            <a:picLocks noChangeAspect="1" noChangeArrowheads="1"/>
          </p:cNvPicPr>
          <p:nvPr/>
        </p:nvPicPr>
        <p:blipFill>
          <a:blip r:embed="rId15" r:link="rId16" cstate="print"/>
          <a:srcRect/>
          <a:stretch>
            <a:fillRect/>
          </a:stretch>
        </p:blipFill>
        <p:spPr bwMode="auto">
          <a:xfrm>
            <a:off x="1600200" y="2016126"/>
            <a:ext cx="5855677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11B642-03BA-413E-9BF3-A9DB15D631A2}" type="slidenum">
              <a:rPr lang="en-AU" smtClean="0"/>
              <a:pPr>
                <a:defRPr/>
              </a:pPr>
              <a:t>28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O&amp;M in OWL  |  Simon Cox</a:t>
            </a:r>
            <a:endParaRPr lang="en-A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5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5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5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5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1"/>
          <p:cNvGrpSpPr>
            <a:grpSpLocks/>
          </p:cNvGrpSpPr>
          <p:nvPr/>
        </p:nvGrpSpPr>
        <p:grpSpPr bwMode="auto">
          <a:xfrm>
            <a:off x="4251409" y="1988840"/>
            <a:ext cx="1573823" cy="1152525"/>
            <a:chOff x="3464" y="2111"/>
            <a:chExt cx="1074" cy="726"/>
          </a:xfrm>
        </p:grpSpPr>
        <p:sp>
          <p:nvSpPr>
            <p:cNvPr id="905228" name="Rectangle 12"/>
            <p:cNvSpPr>
              <a:spLocks noChangeArrowheads="1"/>
            </p:cNvSpPr>
            <p:nvPr/>
          </p:nvSpPr>
          <p:spPr bwMode="auto">
            <a:xfrm>
              <a:off x="3482" y="2129"/>
              <a:ext cx="1056" cy="708"/>
            </a:xfrm>
            <a:prstGeom prst="rect">
              <a:avLst/>
            </a:prstGeom>
            <a:solidFill>
              <a:srgbClr val="C0BF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29" name="Rectangle 13"/>
            <p:cNvSpPr>
              <a:spLocks noChangeArrowheads="1"/>
            </p:cNvSpPr>
            <p:nvPr/>
          </p:nvSpPr>
          <p:spPr bwMode="auto">
            <a:xfrm>
              <a:off x="3464" y="2111"/>
              <a:ext cx="36" cy="708"/>
            </a:xfrm>
            <a:prstGeom prst="rect">
              <a:avLst/>
            </a:prstGeom>
            <a:solidFill>
              <a:srgbClr val="E8CD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30" name="Rectangle 14"/>
            <p:cNvSpPr>
              <a:spLocks noChangeArrowheads="1"/>
            </p:cNvSpPr>
            <p:nvPr/>
          </p:nvSpPr>
          <p:spPr bwMode="auto">
            <a:xfrm>
              <a:off x="3500" y="2111"/>
              <a:ext cx="42" cy="708"/>
            </a:xfrm>
            <a:prstGeom prst="rect">
              <a:avLst/>
            </a:prstGeom>
            <a:solidFill>
              <a:srgbClr val="EAC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31" name="Rectangle 15"/>
            <p:cNvSpPr>
              <a:spLocks noChangeArrowheads="1"/>
            </p:cNvSpPr>
            <p:nvPr/>
          </p:nvSpPr>
          <p:spPr bwMode="auto">
            <a:xfrm>
              <a:off x="3542" y="2111"/>
              <a:ext cx="48" cy="708"/>
            </a:xfrm>
            <a:prstGeom prst="rect">
              <a:avLst/>
            </a:prstGeom>
            <a:solidFill>
              <a:srgbClr val="ECD1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32" name="Rectangle 16"/>
            <p:cNvSpPr>
              <a:spLocks noChangeArrowheads="1"/>
            </p:cNvSpPr>
            <p:nvPr/>
          </p:nvSpPr>
          <p:spPr bwMode="auto">
            <a:xfrm>
              <a:off x="3590" y="2111"/>
              <a:ext cx="42" cy="708"/>
            </a:xfrm>
            <a:prstGeom prst="rect">
              <a:avLst/>
            </a:prstGeom>
            <a:solidFill>
              <a:srgbClr val="EED3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33" name="Rectangle 17"/>
            <p:cNvSpPr>
              <a:spLocks noChangeArrowheads="1"/>
            </p:cNvSpPr>
            <p:nvPr/>
          </p:nvSpPr>
          <p:spPr bwMode="auto">
            <a:xfrm>
              <a:off x="3632" y="2111"/>
              <a:ext cx="42" cy="708"/>
            </a:xfrm>
            <a:prstGeom prst="rect">
              <a:avLst/>
            </a:prstGeom>
            <a:solidFill>
              <a:srgbClr val="F0D5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34" name="Rectangle 18"/>
            <p:cNvSpPr>
              <a:spLocks noChangeArrowheads="1"/>
            </p:cNvSpPr>
            <p:nvPr/>
          </p:nvSpPr>
          <p:spPr bwMode="auto">
            <a:xfrm>
              <a:off x="3674" y="2111"/>
              <a:ext cx="48" cy="708"/>
            </a:xfrm>
            <a:prstGeom prst="rect">
              <a:avLst/>
            </a:prstGeom>
            <a:solidFill>
              <a:srgbClr val="F2D7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35" name="Rectangle 19"/>
            <p:cNvSpPr>
              <a:spLocks noChangeArrowheads="1"/>
            </p:cNvSpPr>
            <p:nvPr/>
          </p:nvSpPr>
          <p:spPr bwMode="auto">
            <a:xfrm>
              <a:off x="3722" y="2111"/>
              <a:ext cx="60" cy="708"/>
            </a:xfrm>
            <a:prstGeom prst="rect">
              <a:avLst/>
            </a:prstGeom>
            <a:solidFill>
              <a:srgbClr val="F4D9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36" name="Rectangle 20"/>
            <p:cNvSpPr>
              <a:spLocks noChangeArrowheads="1"/>
            </p:cNvSpPr>
            <p:nvPr/>
          </p:nvSpPr>
          <p:spPr bwMode="auto">
            <a:xfrm>
              <a:off x="3782" y="2111"/>
              <a:ext cx="48" cy="708"/>
            </a:xfrm>
            <a:prstGeom prst="rect">
              <a:avLst/>
            </a:prstGeom>
            <a:solidFill>
              <a:srgbClr val="F6DB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37" name="Rectangle 21"/>
            <p:cNvSpPr>
              <a:spLocks noChangeArrowheads="1"/>
            </p:cNvSpPr>
            <p:nvPr/>
          </p:nvSpPr>
          <p:spPr bwMode="auto">
            <a:xfrm>
              <a:off x="3830" y="2111"/>
              <a:ext cx="42" cy="708"/>
            </a:xfrm>
            <a:prstGeom prst="rect">
              <a:avLst/>
            </a:prstGeom>
            <a:solidFill>
              <a:srgbClr val="F8DD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38" name="Rectangle 22"/>
            <p:cNvSpPr>
              <a:spLocks noChangeArrowheads="1"/>
            </p:cNvSpPr>
            <p:nvPr/>
          </p:nvSpPr>
          <p:spPr bwMode="auto">
            <a:xfrm>
              <a:off x="3872" y="2111"/>
              <a:ext cx="48" cy="708"/>
            </a:xfrm>
            <a:prstGeom prst="rect">
              <a:avLst/>
            </a:prstGeom>
            <a:solidFill>
              <a:srgbClr val="FADF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39" name="Rectangle 23"/>
            <p:cNvSpPr>
              <a:spLocks noChangeArrowheads="1"/>
            </p:cNvSpPr>
            <p:nvPr/>
          </p:nvSpPr>
          <p:spPr bwMode="auto">
            <a:xfrm>
              <a:off x="3920" y="2111"/>
              <a:ext cx="42" cy="708"/>
            </a:xfrm>
            <a:prstGeom prst="rect">
              <a:avLst/>
            </a:prstGeom>
            <a:solidFill>
              <a:srgbClr val="FCE1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40" name="Rectangle 24"/>
            <p:cNvSpPr>
              <a:spLocks noChangeArrowheads="1"/>
            </p:cNvSpPr>
            <p:nvPr/>
          </p:nvSpPr>
          <p:spPr bwMode="auto">
            <a:xfrm>
              <a:off x="3962" y="2111"/>
              <a:ext cx="558" cy="708"/>
            </a:xfrm>
            <a:prstGeom prst="rect">
              <a:avLst/>
            </a:prstGeom>
            <a:solidFill>
              <a:srgbClr val="FFE4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41" name="Rectangle 25"/>
            <p:cNvSpPr>
              <a:spLocks noChangeArrowheads="1"/>
            </p:cNvSpPr>
            <p:nvPr/>
          </p:nvSpPr>
          <p:spPr bwMode="auto">
            <a:xfrm>
              <a:off x="3464" y="2111"/>
              <a:ext cx="1056" cy="70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42" name="Rectangle 26"/>
            <p:cNvSpPr>
              <a:spLocks noChangeArrowheads="1"/>
            </p:cNvSpPr>
            <p:nvPr/>
          </p:nvSpPr>
          <p:spPr bwMode="auto">
            <a:xfrm>
              <a:off x="3704" y="2165"/>
              <a:ext cx="6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000000"/>
                  </a:solidFill>
                  <a:latin typeface="Arial" charset="0"/>
                </a:rPr>
                <a:t>OM_Observation</a:t>
              </a:r>
              <a:endParaRPr lang="en-US"/>
            </a:p>
          </p:txBody>
        </p:sp>
        <p:sp>
          <p:nvSpPr>
            <p:cNvPr id="905243" name="Line 27"/>
            <p:cNvSpPr>
              <a:spLocks noChangeShapeType="1"/>
            </p:cNvSpPr>
            <p:nvPr/>
          </p:nvSpPr>
          <p:spPr bwMode="auto">
            <a:xfrm>
              <a:off x="3464" y="2291"/>
              <a:ext cx="10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44" name="Rectangle 28"/>
            <p:cNvSpPr>
              <a:spLocks noChangeArrowheads="1"/>
            </p:cNvSpPr>
            <p:nvPr/>
          </p:nvSpPr>
          <p:spPr bwMode="auto">
            <a:xfrm>
              <a:off x="3494" y="2315"/>
              <a:ext cx="7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8B0000"/>
                  </a:solidFill>
                  <a:latin typeface="Arial" charset="0"/>
                </a:rPr>
                <a:t>+ </a:t>
              </a:r>
              <a:endParaRPr lang="en-US"/>
            </a:p>
          </p:txBody>
        </p:sp>
        <p:sp>
          <p:nvSpPr>
            <p:cNvPr id="905245" name="Rectangle 29"/>
            <p:cNvSpPr>
              <a:spLocks noChangeArrowheads="1"/>
            </p:cNvSpPr>
            <p:nvPr/>
          </p:nvSpPr>
          <p:spPr bwMode="auto">
            <a:xfrm>
              <a:off x="3620" y="2315"/>
              <a:ext cx="70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8B0000"/>
                  </a:solidFill>
                  <a:latin typeface="Arial" charset="0"/>
                </a:rPr>
                <a:t>phenomenonTime</a:t>
              </a:r>
              <a:endParaRPr lang="en-US"/>
            </a:p>
          </p:txBody>
        </p:sp>
        <p:sp>
          <p:nvSpPr>
            <p:cNvPr id="905246" name="Rectangle 30"/>
            <p:cNvSpPr>
              <a:spLocks noChangeArrowheads="1"/>
            </p:cNvSpPr>
            <p:nvPr/>
          </p:nvSpPr>
          <p:spPr bwMode="auto">
            <a:xfrm>
              <a:off x="3494" y="2411"/>
              <a:ext cx="7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8B0000"/>
                  </a:solidFill>
                  <a:latin typeface="Arial" charset="0"/>
                </a:rPr>
                <a:t>+ </a:t>
              </a:r>
              <a:endParaRPr lang="en-US"/>
            </a:p>
          </p:txBody>
        </p:sp>
        <p:sp>
          <p:nvSpPr>
            <p:cNvPr id="905247" name="Rectangle 31"/>
            <p:cNvSpPr>
              <a:spLocks noChangeArrowheads="1"/>
            </p:cNvSpPr>
            <p:nvPr/>
          </p:nvSpPr>
          <p:spPr bwMode="auto">
            <a:xfrm>
              <a:off x="3620" y="2411"/>
              <a:ext cx="40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8B0000"/>
                  </a:solidFill>
                  <a:latin typeface="Arial" charset="0"/>
                </a:rPr>
                <a:t>resultTime</a:t>
              </a:r>
              <a:endParaRPr lang="en-US"/>
            </a:p>
          </p:txBody>
        </p:sp>
        <p:sp>
          <p:nvSpPr>
            <p:cNvPr id="905248" name="Rectangle 32"/>
            <p:cNvSpPr>
              <a:spLocks noChangeArrowheads="1"/>
            </p:cNvSpPr>
            <p:nvPr/>
          </p:nvSpPr>
          <p:spPr bwMode="auto">
            <a:xfrm>
              <a:off x="3494" y="2507"/>
              <a:ext cx="7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8B0000"/>
                  </a:solidFill>
                  <a:latin typeface="Arial" charset="0"/>
                </a:rPr>
                <a:t>+ </a:t>
              </a:r>
              <a:endParaRPr lang="en-US"/>
            </a:p>
          </p:txBody>
        </p:sp>
        <p:sp>
          <p:nvSpPr>
            <p:cNvPr id="905249" name="Rectangle 33"/>
            <p:cNvSpPr>
              <a:spLocks noChangeArrowheads="1"/>
            </p:cNvSpPr>
            <p:nvPr/>
          </p:nvSpPr>
          <p:spPr bwMode="auto">
            <a:xfrm>
              <a:off x="3620" y="2507"/>
              <a:ext cx="59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8B0000"/>
                  </a:solidFill>
                  <a:latin typeface="Arial" charset="0"/>
                </a:rPr>
                <a:t>validTime [0..1]</a:t>
              </a:r>
              <a:endParaRPr lang="en-US"/>
            </a:p>
          </p:txBody>
        </p:sp>
        <p:sp>
          <p:nvSpPr>
            <p:cNvPr id="905250" name="Rectangle 34"/>
            <p:cNvSpPr>
              <a:spLocks noChangeArrowheads="1"/>
            </p:cNvSpPr>
            <p:nvPr/>
          </p:nvSpPr>
          <p:spPr bwMode="auto">
            <a:xfrm>
              <a:off x="3494" y="2603"/>
              <a:ext cx="7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8B0000"/>
                  </a:solidFill>
                  <a:latin typeface="Arial" charset="0"/>
                </a:rPr>
                <a:t>+ </a:t>
              </a:r>
              <a:endParaRPr lang="en-US"/>
            </a:p>
          </p:txBody>
        </p:sp>
        <p:sp>
          <p:nvSpPr>
            <p:cNvPr id="905251" name="Rectangle 35"/>
            <p:cNvSpPr>
              <a:spLocks noChangeArrowheads="1"/>
            </p:cNvSpPr>
            <p:nvPr/>
          </p:nvSpPr>
          <p:spPr bwMode="auto">
            <a:xfrm>
              <a:off x="3620" y="2603"/>
              <a:ext cx="68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8B0000"/>
                  </a:solidFill>
                  <a:latin typeface="Arial" charset="0"/>
                </a:rPr>
                <a:t>resultQuality [0..*]</a:t>
              </a:r>
              <a:endParaRPr lang="en-US"/>
            </a:p>
          </p:txBody>
        </p:sp>
        <p:sp>
          <p:nvSpPr>
            <p:cNvPr id="905252" name="Rectangle 36"/>
            <p:cNvSpPr>
              <a:spLocks noChangeArrowheads="1"/>
            </p:cNvSpPr>
            <p:nvPr/>
          </p:nvSpPr>
          <p:spPr bwMode="auto">
            <a:xfrm>
              <a:off x="3494" y="2699"/>
              <a:ext cx="7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8B0000"/>
                  </a:solidFill>
                  <a:latin typeface="Arial" charset="0"/>
                </a:rPr>
                <a:t>+ </a:t>
              </a:r>
              <a:endParaRPr lang="en-US"/>
            </a:p>
          </p:txBody>
        </p:sp>
        <p:sp>
          <p:nvSpPr>
            <p:cNvPr id="905253" name="Rectangle 37"/>
            <p:cNvSpPr>
              <a:spLocks noChangeArrowheads="1"/>
            </p:cNvSpPr>
            <p:nvPr/>
          </p:nvSpPr>
          <p:spPr bwMode="auto">
            <a:xfrm>
              <a:off x="3620" y="2699"/>
              <a:ext cx="59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8B0000"/>
                  </a:solidFill>
                  <a:latin typeface="Arial" charset="0"/>
                </a:rPr>
                <a:t>parameter [0..*]</a:t>
              </a:r>
              <a:endParaRPr lang="en-US"/>
            </a:p>
          </p:txBody>
        </p:sp>
      </p:grpSp>
      <p:grpSp>
        <p:nvGrpSpPr>
          <p:cNvPr id="3" name="Group 269"/>
          <p:cNvGrpSpPr>
            <a:grpSpLocks/>
          </p:cNvGrpSpPr>
          <p:nvPr/>
        </p:nvGrpSpPr>
        <p:grpSpPr bwMode="auto">
          <a:xfrm>
            <a:off x="6150550" y="2026940"/>
            <a:ext cx="1373778" cy="542925"/>
            <a:chOff x="4760" y="2135"/>
            <a:chExt cx="759" cy="342"/>
          </a:xfrm>
        </p:grpSpPr>
        <p:sp>
          <p:nvSpPr>
            <p:cNvPr id="905254" name="Rectangle 38"/>
            <p:cNvSpPr>
              <a:spLocks noChangeArrowheads="1"/>
            </p:cNvSpPr>
            <p:nvPr/>
          </p:nvSpPr>
          <p:spPr bwMode="auto">
            <a:xfrm>
              <a:off x="4778" y="2153"/>
              <a:ext cx="708" cy="324"/>
            </a:xfrm>
            <a:prstGeom prst="rect">
              <a:avLst/>
            </a:prstGeom>
            <a:solidFill>
              <a:srgbClr val="C0BF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55" name="Rectangle 39"/>
            <p:cNvSpPr>
              <a:spLocks noChangeArrowheads="1"/>
            </p:cNvSpPr>
            <p:nvPr/>
          </p:nvSpPr>
          <p:spPr bwMode="auto">
            <a:xfrm>
              <a:off x="4760" y="2135"/>
              <a:ext cx="12" cy="324"/>
            </a:xfrm>
            <a:prstGeom prst="rect">
              <a:avLst/>
            </a:prstGeom>
            <a:solidFill>
              <a:srgbClr val="B5E8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56" name="Rectangle 40"/>
            <p:cNvSpPr>
              <a:spLocks noChangeArrowheads="1"/>
            </p:cNvSpPr>
            <p:nvPr/>
          </p:nvSpPr>
          <p:spPr bwMode="auto">
            <a:xfrm>
              <a:off x="4772" y="2135"/>
              <a:ext cx="12" cy="324"/>
            </a:xfrm>
            <a:prstGeom prst="rect">
              <a:avLst/>
            </a:prstGeom>
            <a:solidFill>
              <a:srgbClr val="B6E9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57" name="Rectangle 41"/>
            <p:cNvSpPr>
              <a:spLocks noChangeArrowheads="1"/>
            </p:cNvSpPr>
            <p:nvPr/>
          </p:nvSpPr>
          <p:spPr bwMode="auto">
            <a:xfrm>
              <a:off x="4784" y="2135"/>
              <a:ext cx="18" cy="324"/>
            </a:xfrm>
            <a:prstGeom prst="rect">
              <a:avLst/>
            </a:prstGeom>
            <a:solidFill>
              <a:srgbClr val="B7EA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58" name="Rectangle 42"/>
            <p:cNvSpPr>
              <a:spLocks noChangeArrowheads="1"/>
            </p:cNvSpPr>
            <p:nvPr/>
          </p:nvSpPr>
          <p:spPr bwMode="auto">
            <a:xfrm>
              <a:off x="4802" y="2135"/>
              <a:ext cx="12" cy="324"/>
            </a:xfrm>
            <a:prstGeom prst="rect">
              <a:avLst/>
            </a:prstGeom>
            <a:solidFill>
              <a:srgbClr val="B8EB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59" name="Rectangle 43"/>
            <p:cNvSpPr>
              <a:spLocks noChangeArrowheads="1"/>
            </p:cNvSpPr>
            <p:nvPr/>
          </p:nvSpPr>
          <p:spPr bwMode="auto">
            <a:xfrm>
              <a:off x="4814" y="2135"/>
              <a:ext cx="18" cy="324"/>
            </a:xfrm>
            <a:prstGeom prst="rect">
              <a:avLst/>
            </a:prstGeom>
            <a:solidFill>
              <a:srgbClr val="B9EC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60" name="Rectangle 44"/>
            <p:cNvSpPr>
              <a:spLocks noChangeArrowheads="1"/>
            </p:cNvSpPr>
            <p:nvPr/>
          </p:nvSpPr>
          <p:spPr bwMode="auto">
            <a:xfrm>
              <a:off x="4832" y="2135"/>
              <a:ext cx="12" cy="324"/>
            </a:xfrm>
            <a:prstGeom prst="rect">
              <a:avLst/>
            </a:prstGeom>
            <a:solidFill>
              <a:srgbClr val="BAEDE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61" name="Rectangle 45"/>
            <p:cNvSpPr>
              <a:spLocks noChangeArrowheads="1"/>
            </p:cNvSpPr>
            <p:nvPr/>
          </p:nvSpPr>
          <p:spPr bwMode="auto">
            <a:xfrm>
              <a:off x="4844" y="2135"/>
              <a:ext cx="12" cy="324"/>
            </a:xfrm>
            <a:prstGeom prst="rect">
              <a:avLst/>
            </a:prstGeom>
            <a:solidFill>
              <a:srgbClr val="BBEE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62" name="Rectangle 46"/>
            <p:cNvSpPr>
              <a:spLocks noChangeArrowheads="1"/>
            </p:cNvSpPr>
            <p:nvPr/>
          </p:nvSpPr>
          <p:spPr bwMode="auto">
            <a:xfrm>
              <a:off x="4856" y="2135"/>
              <a:ext cx="18" cy="324"/>
            </a:xfrm>
            <a:prstGeom prst="rect">
              <a:avLst/>
            </a:prstGeom>
            <a:solidFill>
              <a:srgbClr val="BCEF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63" name="Rectangle 47"/>
            <p:cNvSpPr>
              <a:spLocks noChangeArrowheads="1"/>
            </p:cNvSpPr>
            <p:nvPr/>
          </p:nvSpPr>
          <p:spPr bwMode="auto">
            <a:xfrm>
              <a:off x="4874" y="2135"/>
              <a:ext cx="12" cy="324"/>
            </a:xfrm>
            <a:prstGeom prst="rect">
              <a:avLst/>
            </a:prstGeom>
            <a:solidFill>
              <a:srgbClr val="BDF0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64" name="Rectangle 48"/>
            <p:cNvSpPr>
              <a:spLocks noChangeArrowheads="1"/>
            </p:cNvSpPr>
            <p:nvPr/>
          </p:nvSpPr>
          <p:spPr bwMode="auto">
            <a:xfrm>
              <a:off x="4886" y="2135"/>
              <a:ext cx="18" cy="324"/>
            </a:xfrm>
            <a:prstGeom prst="rect">
              <a:avLst/>
            </a:prstGeom>
            <a:solidFill>
              <a:srgbClr val="BEF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65" name="Rectangle 49"/>
            <p:cNvSpPr>
              <a:spLocks noChangeArrowheads="1"/>
            </p:cNvSpPr>
            <p:nvPr/>
          </p:nvSpPr>
          <p:spPr bwMode="auto">
            <a:xfrm>
              <a:off x="4904" y="2135"/>
              <a:ext cx="12" cy="324"/>
            </a:xfrm>
            <a:prstGeom prst="rect">
              <a:avLst/>
            </a:prstGeom>
            <a:solidFill>
              <a:srgbClr val="BF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66" name="Rectangle 50"/>
            <p:cNvSpPr>
              <a:spLocks noChangeArrowheads="1"/>
            </p:cNvSpPr>
            <p:nvPr/>
          </p:nvSpPr>
          <p:spPr bwMode="auto">
            <a:xfrm>
              <a:off x="4916" y="2135"/>
              <a:ext cx="18" cy="324"/>
            </a:xfrm>
            <a:prstGeom prst="rect">
              <a:avLst/>
            </a:prstGeom>
            <a:solidFill>
              <a:srgbClr val="C0F3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67" name="Rectangle 51"/>
            <p:cNvSpPr>
              <a:spLocks noChangeArrowheads="1"/>
            </p:cNvSpPr>
            <p:nvPr/>
          </p:nvSpPr>
          <p:spPr bwMode="auto">
            <a:xfrm>
              <a:off x="4934" y="2135"/>
              <a:ext cx="18" cy="324"/>
            </a:xfrm>
            <a:prstGeom prst="rect">
              <a:avLst/>
            </a:prstGeom>
            <a:solidFill>
              <a:srgbClr val="C1F4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68" name="Rectangle 52"/>
            <p:cNvSpPr>
              <a:spLocks noChangeArrowheads="1"/>
            </p:cNvSpPr>
            <p:nvPr/>
          </p:nvSpPr>
          <p:spPr bwMode="auto">
            <a:xfrm>
              <a:off x="4952" y="2135"/>
              <a:ext cx="24" cy="324"/>
            </a:xfrm>
            <a:prstGeom prst="rect">
              <a:avLst/>
            </a:prstGeom>
            <a:solidFill>
              <a:srgbClr val="C2F5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69" name="Rectangle 53"/>
            <p:cNvSpPr>
              <a:spLocks noChangeArrowheads="1"/>
            </p:cNvSpPr>
            <p:nvPr/>
          </p:nvSpPr>
          <p:spPr bwMode="auto">
            <a:xfrm>
              <a:off x="4976" y="2135"/>
              <a:ext cx="18" cy="324"/>
            </a:xfrm>
            <a:prstGeom prst="rect">
              <a:avLst/>
            </a:prstGeom>
            <a:solidFill>
              <a:srgbClr val="C3F6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70" name="Rectangle 54"/>
            <p:cNvSpPr>
              <a:spLocks noChangeArrowheads="1"/>
            </p:cNvSpPr>
            <p:nvPr/>
          </p:nvSpPr>
          <p:spPr bwMode="auto">
            <a:xfrm>
              <a:off x="4994" y="2135"/>
              <a:ext cx="12" cy="324"/>
            </a:xfrm>
            <a:prstGeom prst="rect">
              <a:avLst/>
            </a:prstGeom>
            <a:solidFill>
              <a:srgbClr val="C4F7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71" name="Rectangle 55"/>
            <p:cNvSpPr>
              <a:spLocks noChangeArrowheads="1"/>
            </p:cNvSpPr>
            <p:nvPr/>
          </p:nvSpPr>
          <p:spPr bwMode="auto">
            <a:xfrm>
              <a:off x="5006" y="2135"/>
              <a:ext cx="18" cy="324"/>
            </a:xfrm>
            <a:prstGeom prst="rect">
              <a:avLst/>
            </a:prstGeom>
            <a:solidFill>
              <a:srgbClr val="C5F8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72" name="Rectangle 56"/>
            <p:cNvSpPr>
              <a:spLocks noChangeArrowheads="1"/>
            </p:cNvSpPr>
            <p:nvPr/>
          </p:nvSpPr>
          <p:spPr bwMode="auto">
            <a:xfrm>
              <a:off x="5024" y="2135"/>
              <a:ext cx="12" cy="324"/>
            </a:xfrm>
            <a:prstGeom prst="rect">
              <a:avLst/>
            </a:prstGeom>
            <a:solidFill>
              <a:srgbClr val="C6F9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73" name="Rectangle 57"/>
            <p:cNvSpPr>
              <a:spLocks noChangeArrowheads="1"/>
            </p:cNvSpPr>
            <p:nvPr/>
          </p:nvSpPr>
          <p:spPr bwMode="auto">
            <a:xfrm>
              <a:off x="5036" y="2135"/>
              <a:ext cx="12" cy="324"/>
            </a:xfrm>
            <a:prstGeom prst="rect">
              <a:avLst/>
            </a:prstGeom>
            <a:solidFill>
              <a:srgbClr val="C7FA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74" name="Rectangle 58"/>
            <p:cNvSpPr>
              <a:spLocks noChangeArrowheads="1"/>
            </p:cNvSpPr>
            <p:nvPr/>
          </p:nvSpPr>
          <p:spPr bwMode="auto">
            <a:xfrm>
              <a:off x="5048" y="2135"/>
              <a:ext cx="18" cy="324"/>
            </a:xfrm>
            <a:prstGeom prst="rect">
              <a:avLst/>
            </a:prstGeom>
            <a:solidFill>
              <a:srgbClr val="C8FB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75" name="Rectangle 59"/>
            <p:cNvSpPr>
              <a:spLocks noChangeArrowheads="1"/>
            </p:cNvSpPr>
            <p:nvPr/>
          </p:nvSpPr>
          <p:spPr bwMode="auto">
            <a:xfrm>
              <a:off x="5066" y="2135"/>
              <a:ext cx="12" cy="324"/>
            </a:xfrm>
            <a:prstGeom prst="rect">
              <a:avLst/>
            </a:prstGeom>
            <a:solidFill>
              <a:srgbClr val="C9FC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76" name="Rectangle 60"/>
            <p:cNvSpPr>
              <a:spLocks noChangeArrowheads="1"/>
            </p:cNvSpPr>
            <p:nvPr/>
          </p:nvSpPr>
          <p:spPr bwMode="auto">
            <a:xfrm>
              <a:off x="5078" y="2135"/>
              <a:ext cx="18" cy="324"/>
            </a:xfrm>
            <a:prstGeom prst="rect">
              <a:avLst/>
            </a:prstGeom>
            <a:solidFill>
              <a:srgbClr val="CAFD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77" name="Rectangle 61"/>
            <p:cNvSpPr>
              <a:spLocks noChangeArrowheads="1"/>
            </p:cNvSpPr>
            <p:nvPr/>
          </p:nvSpPr>
          <p:spPr bwMode="auto">
            <a:xfrm>
              <a:off x="5096" y="2135"/>
              <a:ext cx="12" cy="324"/>
            </a:xfrm>
            <a:prstGeom prst="rect">
              <a:avLst/>
            </a:prstGeom>
            <a:solidFill>
              <a:srgbClr val="CBFE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78" name="Rectangle 62"/>
            <p:cNvSpPr>
              <a:spLocks noChangeArrowheads="1"/>
            </p:cNvSpPr>
            <p:nvPr/>
          </p:nvSpPr>
          <p:spPr bwMode="auto">
            <a:xfrm>
              <a:off x="5108" y="2135"/>
              <a:ext cx="360" cy="32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79" name="Rectangle 63"/>
            <p:cNvSpPr>
              <a:spLocks noChangeArrowheads="1"/>
            </p:cNvSpPr>
            <p:nvPr/>
          </p:nvSpPr>
          <p:spPr bwMode="auto">
            <a:xfrm>
              <a:off x="4760" y="2135"/>
              <a:ext cx="708" cy="3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80" name="Rectangle 64"/>
            <p:cNvSpPr>
              <a:spLocks noChangeArrowheads="1"/>
            </p:cNvSpPr>
            <p:nvPr/>
          </p:nvSpPr>
          <p:spPr bwMode="auto">
            <a:xfrm>
              <a:off x="4802" y="2189"/>
              <a:ext cx="71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 dirty="0" smtClean="0">
                  <a:solidFill>
                    <a:srgbClr val="000000"/>
                  </a:solidFill>
                  <a:latin typeface="Arial" charset="0"/>
                </a:rPr>
                <a:t>GF_PropertyType</a:t>
              </a:r>
              <a:endParaRPr lang="en-US" dirty="0"/>
            </a:p>
          </p:txBody>
        </p:sp>
        <p:sp>
          <p:nvSpPr>
            <p:cNvPr id="905281" name="Line 65"/>
            <p:cNvSpPr>
              <a:spLocks noChangeShapeType="1"/>
            </p:cNvSpPr>
            <p:nvPr/>
          </p:nvSpPr>
          <p:spPr bwMode="auto">
            <a:xfrm>
              <a:off x="4760" y="2315"/>
              <a:ext cx="7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4" name="Group 264"/>
          <p:cNvGrpSpPr>
            <a:grpSpLocks/>
          </p:cNvGrpSpPr>
          <p:nvPr/>
        </p:nvGrpSpPr>
        <p:grpSpPr bwMode="auto">
          <a:xfrm>
            <a:off x="1619673" y="2169815"/>
            <a:ext cx="1066706" cy="542925"/>
            <a:chOff x="1790" y="2225"/>
            <a:chExt cx="606" cy="342"/>
          </a:xfrm>
        </p:grpSpPr>
        <p:sp>
          <p:nvSpPr>
            <p:cNvPr id="905282" name="Rectangle 66"/>
            <p:cNvSpPr>
              <a:spLocks noChangeArrowheads="1"/>
            </p:cNvSpPr>
            <p:nvPr/>
          </p:nvSpPr>
          <p:spPr bwMode="auto">
            <a:xfrm>
              <a:off x="1808" y="2243"/>
              <a:ext cx="588" cy="324"/>
            </a:xfrm>
            <a:prstGeom prst="rect">
              <a:avLst/>
            </a:prstGeom>
            <a:solidFill>
              <a:srgbClr val="C0BF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83" name="Rectangle 67"/>
            <p:cNvSpPr>
              <a:spLocks noChangeArrowheads="1"/>
            </p:cNvSpPr>
            <p:nvPr/>
          </p:nvSpPr>
          <p:spPr bwMode="auto">
            <a:xfrm>
              <a:off x="1790" y="2225"/>
              <a:ext cx="12" cy="324"/>
            </a:xfrm>
            <a:prstGeom prst="rect">
              <a:avLst/>
            </a:prstGeom>
            <a:solidFill>
              <a:srgbClr val="E8E8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84" name="Rectangle 68"/>
            <p:cNvSpPr>
              <a:spLocks noChangeArrowheads="1"/>
            </p:cNvSpPr>
            <p:nvPr/>
          </p:nvSpPr>
          <p:spPr bwMode="auto">
            <a:xfrm>
              <a:off x="1802" y="2225"/>
              <a:ext cx="12" cy="324"/>
            </a:xfrm>
            <a:prstGeom prst="rect">
              <a:avLst/>
            </a:prstGeom>
            <a:solidFill>
              <a:srgbClr val="E9E9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85" name="Rectangle 69"/>
            <p:cNvSpPr>
              <a:spLocks noChangeArrowheads="1"/>
            </p:cNvSpPr>
            <p:nvPr/>
          </p:nvSpPr>
          <p:spPr bwMode="auto">
            <a:xfrm>
              <a:off x="1814" y="2225"/>
              <a:ext cx="12" cy="324"/>
            </a:xfrm>
            <a:prstGeom prst="rect">
              <a:avLst/>
            </a:prstGeom>
            <a:solidFill>
              <a:srgbClr val="EAEA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86" name="Rectangle 70"/>
            <p:cNvSpPr>
              <a:spLocks noChangeArrowheads="1"/>
            </p:cNvSpPr>
            <p:nvPr/>
          </p:nvSpPr>
          <p:spPr bwMode="auto">
            <a:xfrm>
              <a:off x="1826" y="2225"/>
              <a:ext cx="12" cy="324"/>
            </a:xfrm>
            <a:prstGeom prst="rect">
              <a:avLst/>
            </a:prstGeom>
            <a:solidFill>
              <a:srgbClr val="EBEB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87" name="Rectangle 71"/>
            <p:cNvSpPr>
              <a:spLocks noChangeArrowheads="1"/>
            </p:cNvSpPr>
            <p:nvPr/>
          </p:nvSpPr>
          <p:spPr bwMode="auto">
            <a:xfrm>
              <a:off x="1838" y="2225"/>
              <a:ext cx="12" cy="324"/>
            </a:xfrm>
            <a:prstGeom prst="rect">
              <a:avLst/>
            </a:prstGeom>
            <a:solidFill>
              <a:srgbClr val="ECEC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88" name="Rectangle 72"/>
            <p:cNvSpPr>
              <a:spLocks noChangeArrowheads="1"/>
            </p:cNvSpPr>
            <p:nvPr/>
          </p:nvSpPr>
          <p:spPr bwMode="auto">
            <a:xfrm>
              <a:off x="1850" y="2225"/>
              <a:ext cx="12" cy="324"/>
            </a:xfrm>
            <a:prstGeom prst="rect">
              <a:avLst/>
            </a:prstGeom>
            <a:solidFill>
              <a:srgbClr val="EDED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89" name="Rectangle 73"/>
            <p:cNvSpPr>
              <a:spLocks noChangeArrowheads="1"/>
            </p:cNvSpPr>
            <p:nvPr/>
          </p:nvSpPr>
          <p:spPr bwMode="auto">
            <a:xfrm>
              <a:off x="1862" y="2225"/>
              <a:ext cx="12" cy="324"/>
            </a:xfrm>
            <a:prstGeom prst="rect">
              <a:avLst/>
            </a:prstGeom>
            <a:solidFill>
              <a:srgbClr val="EEEE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90" name="Rectangle 74"/>
            <p:cNvSpPr>
              <a:spLocks noChangeArrowheads="1"/>
            </p:cNvSpPr>
            <p:nvPr/>
          </p:nvSpPr>
          <p:spPr bwMode="auto">
            <a:xfrm>
              <a:off x="1874" y="2225"/>
              <a:ext cx="12" cy="324"/>
            </a:xfrm>
            <a:prstGeom prst="rect">
              <a:avLst/>
            </a:prstGeom>
            <a:solidFill>
              <a:srgbClr val="EFEF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91" name="Rectangle 75"/>
            <p:cNvSpPr>
              <a:spLocks noChangeArrowheads="1"/>
            </p:cNvSpPr>
            <p:nvPr/>
          </p:nvSpPr>
          <p:spPr bwMode="auto">
            <a:xfrm>
              <a:off x="1886" y="2225"/>
              <a:ext cx="12" cy="324"/>
            </a:xfrm>
            <a:prstGeom prst="rect">
              <a:avLst/>
            </a:prstGeom>
            <a:solidFill>
              <a:srgbClr val="F0F0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92" name="Rectangle 76"/>
            <p:cNvSpPr>
              <a:spLocks noChangeArrowheads="1"/>
            </p:cNvSpPr>
            <p:nvPr/>
          </p:nvSpPr>
          <p:spPr bwMode="auto">
            <a:xfrm>
              <a:off x="1898" y="2225"/>
              <a:ext cx="12" cy="324"/>
            </a:xfrm>
            <a:prstGeom prst="rect">
              <a:avLst/>
            </a:prstGeom>
            <a:solidFill>
              <a:srgbClr val="F1F1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93" name="Rectangle 77"/>
            <p:cNvSpPr>
              <a:spLocks noChangeArrowheads="1"/>
            </p:cNvSpPr>
            <p:nvPr/>
          </p:nvSpPr>
          <p:spPr bwMode="auto">
            <a:xfrm>
              <a:off x="1910" y="2225"/>
              <a:ext cx="12" cy="324"/>
            </a:xfrm>
            <a:prstGeom prst="rect">
              <a:avLst/>
            </a:prstGeom>
            <a:solidFill>
              <a:srgbClr val="F2F2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94" name="Rectangle 78"/>
            <p:cNvSpPr>
              <a:spLocks noChangeArrowheads="1"/>
            </p:cNvSpPr>
            <p:nvPr/>
          </p:nvSpPr>
          <p:spPr bwMode="auto">
            <a:xfrm>
              <a:off x="1922" y="2225"/>
              <a:ext cx="12" cy="324"/>
            </a:xfrm>
            <a:prstGeom prst="rect">
              <a:avLst/>
            </a:prstGeom>
            <a:solidFill>
              <a:srgbClr val="F3F3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95" name="Rectangle 79"/>
            <p:cNvSpPr>
              <a:spLocks noChangeArrowheads="1"/>
            </p:cNvSpPr>
            <p:nvPr/>
          </p:nvSpPr>
          <p:spPr bwMode="auto">
            <a:xfrm>
              <a:off x="1934" y="2225"/>
              <a:ext cx="18" cy="324"/>
            </a:xfrm>
            <a:prstGeom prst="rect">
              <a:avLst/>
            </a:prstGeom>
            <a:solidFill>
              <a:srgbClr val="F4F4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96" name="Rectangle 80"/>
            <p:cNvSpPr>
              <a:spLocks noChangeArrowheads="1"/>
            </p:cNvSpPr>
            <p:nvPr/>
          </p:nvSpPr>
          <p:spPr bwMode="auto">
            <a:xfrm>
              <a:off x="1952" y="2225"/>
              <a:ext cx="18" cy="324"/>
            </a:xfrm>
            <a:prstGeom prst="rect">
              <a:avLst/>
            </a:prstGeom>
            <a:solidFill>
              <a:srgbClr val="F5F5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97" name="Rectangle 81"/>
            <p:cNvSpPr>
              <a:spLocks noChangeArrowheads="1"/>
            </p:cNvSpPr>
            <p:nvPr/>
          </p:nvSpPr>
          <p:spPr bwMode="auto">
            <a:xfrm>
              <a:off x="1970" y="2225"/>
              <a:ext cx="12" cy="324"/>
            </a:xfrm>
            <a:prstGeom prst="rect">
              <a:avLst/>
            </a:prstGeom>
            <a:solidFill>
              <a:srgbClr val="F6F6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98" name="Rectangle 82"/>
            <p:cNvSpPr>
              <a:spLocks noChangeArrowheads="1"/>
            </p:cNvSpPr>
            <p:nvPr/>
          </p:nvSpPr>
          <p:spPr bwMode="auto">
            <a:xfrm>
              <a:off x="1982" y="2225"/>
              <a:ext cx="12" cy="324"/>
            </a:xfrm>
            <a:prstGeom prst="rect">
              <a:avLst/>
            </a:prstGeom>
            <a:solidFill>
              <a:srgbClr val="F7F7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99" name="Rectangle 83"/>
            <p:cNvSpPr>
              <a:spLocks noChangeArrowheads="1"/>
            </p:cNvSpPr>
            <p:nvPr/>
          </p:nvSpPr>
          <p:spPr bwMode="auto">
            <a:xfrm>
              <a:off x="1994" y="2225"/>
              <a:ext cx="12" cy="324"/>
            </a:xfrm>
            <a:prstGeom prst="rect">
              <a:avLst/>
            </a:prstGeom>
            <a:solidFill>
              <a:srgbClr val="F8F8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00" name="Rectangle 84"/>
            <p:cNvSpPr>
              <a:spLocks noChangeArrowheads="1"/>
            </p:cNvSpPr>
            <p:nvPr/>
          </p:nvSpPr>
          <p:spPr bwMode="auto">
            <a:xfrm>
              <a:off x="2006" y="2225"/>
              <a:ext cx="12" cy="324"/>
            </a:xfrm>
            <a:prstGeom prst="rect">
              <a:avLst/>
            </a:prstGeom>
            <a:solidFill>
              <a:srgbClr val="F9F9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01" name="Rectangle 85"/>
            <p:cNvSpPr>
              <a:spLocks noChangeArrowheads="1"/>
            </p:cNvSpPr>
            <p:nvPr/>
          </p:nvSpPr>
          <p:spPr bwMode="auto">
            <a:xfrm>
              <a:off x="2018" y="2225"/>
              <a:ext cx="12" cy="324"/>
            </a:xfrm>
            <a:prstGeom prst="rect">
              <a:avLst/>
            </a:prstGeom>
            <a:solidFill>
              <a:srgbClr val="FAFA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02" name="Rectangle 86"/>
            <p:cNvSpPr>
              <a:spLocks noChangeArrowheads="1"/>
            </p:cNvSpPr>
            <p:nvPr/>
          </p:nvSpPr>
          <p:spPr bwMode="auto">
            <a:xfrm>
              <a:off x="2030" y="2225"/>
              <a:ext cx="12" cy="324"/>
            </a:xfrm>
            <a:prstGeom prst="rect">
              <a:avLst/>
            </a:prstGeom>
            <a:solidFill>
              <a:srgbClr val="FBFB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03" name="Rectangle 87"/>
            <p:cNvSpPr>
              <a:spLocks noChangeArrowheads="1"/>
            </p:cNvSpPr>
            <p:nvPr/>
          </p:nvSpPr>
          <p:spPr bwMode="auto">
            <a:xfrm>
              <a:off x="2042" y="2225"/>
              <a:ext cx="12" cy="324"/>
            </a:xfrm>
            <a:prstGeom prst="rect">
              <a:avLst/>
            </a:prstGeom>
            <a:solidFill>
              <a:srgbClr val="FCFC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04" name="Rectangle 88"/>
            <p:cNvSpPr>
              <a:spLocks noChangeArrowheads="1"/>
            </p:cNvSpPr>
            <p:nvPr/>
          </p:nvSpPr>
          <p:spPr bwMode="auto">
            <a:xfrm>
              <a:off x="2054" y="2225"/>
              <a:ext cx="12" cy="324"/>
            </a:xfrm>
            <a:prstGeom prst="rect">
              <a:avLst/>
            </a:prstGeom>
            <a:solidFill>
              <a:srgbClr val="FDFD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05" name="Rectangle 89"/>
            <p:cNvSpPr>
              <a:spLocks noChangeArrowheads="1"/>
            </p:cNvSpPr>
            <p:nvPr/>
          </p:nvSpPr>
          <p:spPr bwMode="auto">
            <a:xfrm>
              <a:off x="2066" y="2225"/>
              <a:ext cx="12" cy="324"/>
            </a:xfrm>
            <a:prstGeom prst="rect">
              <a:avLst/>
            </a:prstGeom>
            <a:solidFill>
              <a:srgbClr val="FEFE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06" name="Rectangle 90"/>
            <p:cNvSpPr>
              <a:spLocks noChangeArrowheads="1"/>
            </p:cNvSpPr>
            <p:nvPr/>
          </p:nvSpPr>
          <p:spPr bwMode="auto">
            <a:xfrm>
              <a:off x="2078" y="2225"/>
              <a:ext cx="300" cy="324"/>
            </a:xfrm>
            <a:prstGeom prst="rect">
              <a:avLst/>
            </a:prstGeom>
            <a:solidFill>
              <a:srgbClr val="FFFF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07" name="Rectangle 91"/>
            <p:cNvSpPr>
              <a:spLocks noChangeArrowheads="1"/>
            </p:cNvSpPr>
            <p:nvPr/>
          </p:nvSpPr>
          <p:spPr bwMode="auto">
            <a:xfrm>
              <a:off x="1790" y="2225"/>
              <a:ext cx="588" cy="3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08" name="Rectangle 92"/>
            <p:cNvSpPr>
              <a:spLocks noChangeArrowheads="1"/>
            </p:cNvSpPr>
            <p:nvPr/>
          </p:nvSpPr>
          <p:spPr bwMode="auto">
            <a:xfrm>
              <a:off x="1868" y="2279"/>
              <a:ext cx="49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dirty="0" err="1" smtClean="0">
                  <a:solidFill>
                    <a:srgbClr val="000000"/>
                  </a:solidFill>
                  <a:latin typeface="Arial" charset="0"/>
                </a:rPr>
                <a:t>GFI_Feature</a:t>
              </a:r>
              <a:endParaRPr lang="en-US" dirty="0"/>
            </a:p>
          </p:txBody>
        </p:sp>
        <p:sp>
          <p:nvSpPr>
            <p:cNvPr id="905309" name="Line 93"/>
            <p:cNvSpPr>
              <a:spLocks noChangeShapeType="1"/>
            </p:cNvSpPr>
            <p:nvPr/>
          </p:nvSpPr>
          <p:spPr bwMode="auto">
            <a:xfrm>
              <a:off x="1790" y="2405"/>
              <a:ext cx="5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5" name="Group 267"/>
          <p:cNvGrpSpPr>
            <a:grpSpLocks/>
          </p:cNvGrpSpPr>
          <p:nvPr/>
        </p:nvGrpSpPr>
        <p:grpSpPr bwMode="auto">
          <a:xfrm>
            <a:off x="4374500" y="3836690"/>
            <a:ext cx="1133603" cy="542925"/>
            <a:chOff x="3548" y="3275"/>
            <a:chExt cx="594" cy="342"/>
          </a:xfrm>
        </p:grpSpPr>
        <p:sp>
          <p:nvSpPr>
            <p:cNvPr id="905310" name="Rectangle 94"/>
            <p:cNvSpPr>
              <a:spLocks noChangeArrowheads="1"/>
            </p:cNvSpPr>
            <p:nvPr/>
          </p:nvSpPr>
          <p:spPr bwMode="auto">
            <a:xfrm>
              <a:off x="3566" y="3293"/>
              <a:ext cx="576" cy="324"/>
            </a:xfrm>
            <a:prstGeom prst="rect">
              <a:avLst/>
            </a:prstGeom>
            <a:solidFill>
              <a:srgbClr val="C0BF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11" name="Rectangle 95"/>
            <p:cNvSpPr>
              <a:spLocks noChangeArrowheads="1"/>
            </p:cNvSpPr>
            <p:nvPr/>
          </p:nvSpPr>
          <p:spPr bwMode="auto">
            <a:xfrm>
              <a:off x="3548" y="3275"/>
              <a:ext cx="12" cy="324"/>
            </a:xfrm>
            <a:prstGeom prst="rect">
              <a:avLst/>
            </a:prstGeom>
            <a:solidFill>
              <a:srgbClr val="B582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12" name="Rectangle 96"/>
            <p:cNvSpPr>
              <a:spLocks noChangeArrowheads="1"/>
            </p:cNvSpPr>
            <p:nvPr/>
          </p:nvSpPr>
          <p:spPr bwMode="auto">
            <a:xfrm>
              <a:off x="3560" y="3275"/>
              <a:ext cx="6" cy="324"/>
            </a:xfrm>
            <a:prstGeom prst="rect">
              <a:avLst/>
            </a:prstGeom>
            <a:solidFill>
              <a:srgbClr val="B683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13" name="Rectangle 97"/>
            <p:cNvSpPr>
              <a:spLocks noChangeArrowheads="1"/>
            </p:cNvSpPr>
            <p:nvPr/>
          </p:nvSpPr>
          <p:spPr bwMode="auto">
            <a:xfrm>
              <a:off x="3566" y="3275"/>
              <a:ext cx="18" cy="324"/>
            </a:xfrm>
            <a:prstGeom prst="rect">
              <a:avLst/>
            </a:prstGeom>
            <a:solidFill>
              <a:srgbClr val="B784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14" name="Rectangle 98"/>
            <p:cNvSpPr>
              <a:spLocks noChangeArrowheads="1"/>
            </p:cNvSpPr>
            <p:nvPr/>
          </p:nvSpPr>
          <p:spPr bwMode="auto">
            <a:xfrm>
              <a:off x="3584" y="3275"/>
              <a:ext cx="12" cy="324"/>
            </a:xfrm>
            <a:prstGeom prst="rect">
              <a:avLst/>
            </a:prstGeom>
            <a:solidFill>
              <a:srgbClr val="B885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15" name="Rectangle 99"/>
            <p:cNvSpPr>
              <a:spLocks noChangeArrowheads="1"/>
            </p:cNvSpPr>
            <p:nvPr/>
          </p:nvSpPr>
          <p:spPr bwMode="auto">
            <a:xfrm>
              <a:off x="3596" y="3275"/>
              <a:ext cx="6" cy="324"/>
            </a:xfrm>
            <a:prstGeom prst="rect">
              <a:avLst/>
            </a:prstGeom>
            <a:solidFill>
              <a:srgbClr val="B986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16" name="Rectangle 100"/>
            <p:cNvSpPr>
              <a:spLocks noChangeArrowheads="1"/>
            </p:cNvSpPr>
            <p:nvPr/>
          </p:nvSpPr>
          <p:spPr bwMode="auto">
            <a:xfrm>
              <a:off x="3602" y="3275"/>
              <a:ext cx="18" cy="324"/>
            </a:xfrm>
            <a:prstGeom prst="rect">
              <a:avLst/>
            </a:prstGeom>
            <a:solidFill>
              <a:srgbClr val="BA87E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17" name="Rectangle 101"/>
            <p:cNvSpPr>
              <a:spLocks noChangeArrowheads="1"/>
            </p:cNvSpPr>
            <p:nvPr/>
          </p:nvSpPr>
          <p:spPr bwMode="auto">
            <a:xfrm>
              <a:off x="3620" y="3275"/>
              <a:ext cx="12" cy="324"/>
            </a:xfrm>
            <a:prstGeom prst="rect">
              <a:avLst/>
            </a:prstGeom>
            <a:solidFill>
              <a:srgbClr val="BB88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18" name="Rectangle 102"/>
            <p:cNvSpPr>
              <a:spLocks noChangeArrowheads="1"/>
            </p:cNvSpPr>
            <p:nvPr/>
          </p:nvSpPr>
          <p:spPr bwMode="auto">
            <a:xfrm>
              <a:off x="3632" y="3275"/>
              <a:ext cx="6" cy="324"/>
            </a:xfrm>
            <a:prstGeom prst="rect">
              <a:avLst/>
            </a:prstGeom>
            <a:solidFill>
              <a:srgbClr val="BC89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19" name="Rectangle 103"/>
            <p:cNvSpPr>
              <a:spLocks noChangeArrowheads="1"/>
            </p:cNvSpPr>
            <p:nvPr/>
          </p:nvSpPr>
          <p:spPr bwMode="auto">
            <a:xfrm>
              <a:off x="3638" y="3275"/>
              <a:ext cx="18" cy="324"/>
            </a:xfrm>
            <a:prstGeom prst="rect">
              <a:avLst/>
            </a:prstGeom>
            <a:solidFill>
              <a:srgbClr val="BD8A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20" name="Rectangle 104"/>
            <p:cNvSpPr>
              <a:spLocks noChangeArrowheads="1"/>
            </p:cNvSpPr>
            <p:nvPr/>
          </p:nvSpPr>
          <p:spPr bwMode="auto">
            <a:xfrm>
              <a:off x="3656" y="3275"/>
              <a:ext cx="12" cy="324"/>
            </a:xfrm>
            <a:prstGeom prst="rect">
              <a:avLst/>
            </a:prstGeom>
            <a:solidFill>
              <a:srgbClr val="BE8B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21" name="Rectangle 105"/>
            <p:cNvSpPr>
              <a:spLocks noChangeArrowheads="1"/>
            </p:cNvSpPr>
            <p:nvPr/>
          </p:nvSpPr>
          <p:spPr bwMode="auto">
            <a:xfrm>
              <a:off x="3668" y="3275"/>
              <a:ext cx="6" cy="324"/>
            </a:xfrm>
            <a:prstGeom prst="rect">
              <a:avLst/>
            </a:prstGeom>
            <a:solidFill>
              <a:srgbClr val="BF8C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22" name="Rectangle 106"/>
            <p:cNvSpPr>
              <a:spLocks noChangeArrowheads="1"/>
            </p:cNvSpPr>
            <p:nvPr/>
          </p:nvSpPr>
          <p:spPr bwMode="auto">
            <a:xfrm>
              <a:off x="3674" y="3275"/>
              <a:ext cx="18" cy="324"/>
            </a:xfrm>
            <a:prstGeom prst="rect">
              <a:avLst/>
            </a:prstGeom>
            <a:solidFill>
              <a:srgbClr val="C08D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23" name="Rectangle 107"/>
            <p:cNvSpPr>
              <a:spLocks noChangeArrowheads="1"/>
            </p:cNvSpPr>
            <p:nvPr/>
          </p:nvSpPr>
          <p:spPr bwMode="auto">
            <a:xfrm>
              <a:off x="3692" y="3275"/>
              <a:ext cx="12" cy="324"/>
            </a:xfrm>
            <a:prstGeom prst="rect">
              <a:avLst/>
            </a:prstGeom>
            <a:solidFill>
              <a:srgbClr val="C18E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24" name="Rectangle 108"/>
            <p:cNvSpPr>
              <a:spLocks noChangeArrowheads="1"/>
            </p:cNvSpPr>
            <p:nvPr/>
          </p:nvSpPr>
          <p:spPr bwMode="auto">
            <a:xfrm>
              <a:off x="3704" y="3275"/>
              <a:ext cx="18" cy="324"/>
            </a:xfrm>
            <a:prstGeom prst="rect">
              <a:avLst/>
            </a:prstGeom>
            <a:solidFill>
              <a:srgbClr val="C28F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25" name="Rectangle 109"/>
            <p:cNvSpPr>
              <a:spLocks noChangeArrowheads="1"/>
            </p:cNvSpPr>
            <p:nvPr/>
          </p:nvSpPr>
          <p:spPr bwMode="auto">
            <a:xfrm>
              <a:off x="3722" y="3275"/>
              <a:ext cx="18" cy="324"/>
            </a:xfrm>
            <a:prstGeom prst="rect">
              <a:avLst/>
            </a:prstGeom>
            <a:solidFill>
              <a:srgbClr val="C390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26" name="Rectangle 110"/>
            <p:cNvSpPr>
              <a:spLocks noChangeArrowheads="1"/>
            </p:cNvSpPr>
            <p:nvPr/>
          </p:nvSpPr>
          <p:spPr bwMode="auto">
            <a:xfrm>
              <a:off x="3740" y="3275"/>
              <a:ext cx="6" cy="324"/>
            </a:xfrm>
            <a:prstGeom prst="rect">
              <a:avLst/>
            </a:prstGeom>
            <a:solidFill>
              <a:srgbClr val="C491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27" name="Rectangle 111"/>
            <p:cNvSpPr>
              <a:spLocks noChangeArrowheads="1"/>
            </p:cNvSpPr>
            <p:nvPr/>
          </p:nvSpPr>
          <p:spPr bwMode="auto">
            <a:xfrm>
              <a:off x="3746" y="3275"/>
              <a:ext cx="18" cy="324"/>
            </a:xfrm>
            <a:prstGeom prst="rect">
              <a:avLst/>
            </a:prstGeom>
            <a:solidFill>
              <a:srgbClr val="C592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28" name="Rectangle 112"/>
            <p:cNvSpPr>
              <a:spLocks noChangeArrowheads="1"/>
            </p:cNvSpPr>
            <p:nvPr/>
          </p:nvSpPr>
          <p:spPr bwMode="auto">
            <a:xfrm>
              <a:off x="3764" y="3275"/>
              <a:ext cx="12" cy="324"/>
            </a:xfrm>
            <a:prstGeom prst="rect">
              <a:avLst/>
            </a:prstGeom>
            <a:solidFill>
              <a:srgbClr val="C693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29" name="Rectangle 113"/>
            <p:cNvSpPr>
              <a:spLocks noChangeArrowheads="1"/>
            </p:cNvSpPr>
            <p:nvPr/>
          </p:nvSpPr>
          <p:spPr bwMode="auto">
            <a:xfrm>
              <a:off x="3776" y="3275"/>
              <a:ext cx="6" cy="324"/>
            </a:xfrm>
            <a:prstGeom prst="rect">
              <a:avLst/>
            </a:prstGeom>
            <a:solidFill>
              <a:srgbClr val="C794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30" name="Rectangle 114"/>
            <p:cNvSpPr>
              <a:spLocks noChangeArrowheads="1"/>
            </p:cNvSpPr>
            <p:nvPr/>
          </p:nvSpPr>
          <p:spPr bwMode="auto">
            <a:xfrm>
              <a:off x="3782" y="3275"/>
              <a:ext cx="18" cy="324"/>
            </a:xfrm>
            <a:prstGeom prst="rect">
              <a:avLst/>
            </a:prstGeom>
            <a:solidFill>
              <a:srgbClr val="C895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31" name="Rectangle 115"/>
            <p:cNvSpPr>
              <a:spLocks noChangeArrowheads="1"/>
            </p:cNvSpPr>
            <p:nvPr/>
          </p:nvSpPr>
          <p:spPr bwMode="auto">
            <a:xfrm>
              <a:off x="3800" y="3275"/>
              <a:ext cx="12" cy="324"/>
            </a:xfrm>
            <a:prstGeom prst="rect">
              <a:avLst/>
            </a:prstGeom>
            <a:solidFill>
              <a:srgbClr val="C996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32" name="Rectangle 116"/>
            <p:cNvSpPr>
              <a:spLocks noChangeArrowheads="1"/>
            </p:cNvSpPr>
            <p:nvPr/>
          </p:nvSpPr>
          <p:spPr bwMode="auto">
            <a:xfrm>
              <a:off x="3812" y="3275"/>
              <a:ext cx="6" cy="324"/>
            </a:xfrm>
            <a:prstGeom prst="rect">
              <a:avLst/>
            </a:prstGeom>
            <a:solidFill>
              <a:srgbClr val="CA97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33" name="Rectangle 117"/>
            <p:cNvSpPr>
              <a:spLocks noChangeArrowheads="1"/>
            </p:cNvSpPr>
            <p:nvPr/>
          </p:nvSpPr>
          <p:spPr bwMode="auto">
            <a:xfrm>
              <a:off x="3818" y="3275"/>
              <a:ext cx="18" cy="324"/>
            </a:xfrm>
            <a:prstGeom prst="rect">
              <a:avLst/>
            </a:prstGeom>
            <a:solidFill>
              <a:srgbClr val="CB98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34" name="Rectangle 118"/>
            <p:cNvSpPr>
              <a:spLocks noChangeArrowheads="1"/>
            </p:cNvSpPr>
            <p:nvPr/>
          </p:nvSpPr>
          <p:spPr bwMode="auto">
            <a:xfrm>
              <a:off x="3836" y="3275"/>
              <a:ext cx="288" cy="324"/>
            </a:xfrm>
            <a:prstGeom prst="rect">
              <a:avLst/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35" name="Rectangle 119"/>
            <p:cNvSpPr>
              <a:spLocks noChangeArrowheads="1"/>
            </p:cNvSpPr>
            <p:nvPr/>
          </p:nvSpPr>
          <p:spPr bwMode="auto">
            <a:xfrm>
              <a:off x="3548" y="3275"/>
              <a:ext cx="576" cy="3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36" name="Rectangle 120"/>
            <p:cNvSpPr>
              <a:spLocks noChangeArrowheads="1"/>
            </p:cNvSpPr>
            <p:nvPr/>
          </p:nvSpPr>
          <p:spPr bwMode="auto">
            <a:xfrm>
              <a:off x="3614" y="3329"/>
              <a:ext cx="50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OM_Process</a:t>
              </a:r>
              <a:endParaRPr lang="en-US"/>
            </a:p>
          </p:txBody>
        </p:sp>
        <p:sp>
          <p:nvSpPr>
            <p:cNvPr id="905337" name="Line 121"/>
            <p:cNvSpPr>
              <a:spLocks noChangeShapeType="1"/>
            </p:cNvSpPr>
            <p:nvPr/>
          </p:nvSpPr>
          <p:spPr bwMode="auto">
            <a:xfrm>
              <a:off x="3548" y="3455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6" name="Group 268"/>
          <p:cNvGrpSpPr>
            <a:grpSpLocks/>
          </p:cNvGrpSpPr>
          <p:nvPr/>
        </p:nvGrpSpPr>
        <p:grpSpPr bwMode="auto">
          <a:xfrm>
            <a:off x="6256055" y="3846215"/>
            <a:ext cx="808892" cy="542925"/>
            <a:chOff x="4832" y="3281"/>
            <a:chExt cx="552" cy="342"/>
          </a:xfrm>
        </p:grpSpPr>
        <p:sp>
          <p:nvSpPr>
            <p:cNvPr id="905382" name="Rectangle 166"/>
            <p:cNvSpPr>
              <a:spLocks noChangeArrowheads="1"/>
            </p:cNvSpPr>
            <p:nvPr/>
          </p:nvSpPr>
          <p:spPr bwMode="auto">
            <a:xfrm>
              <a:off x="4850" y="3299"/>
              <a:ext cx="534" cy="324"/>
            </a:xfrm>
            <a:prstGeom prst="rect">
              <a:avLst/>
            </a:prstGeom>
            <a:solidFill>
              <a:srgbClr val="C0BF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83" name="Rectangle 167"/>
            <p:cNvSpPr>
              <a:spLocks noChangeArrowheads="1"/>
            </p:cNvSpPr>
            <p:nvPr/>
          </p:nvSpPr>
          <p:spPr bwMode="auto">
            <a:xfrm>
              <a:off x="4832" y="3281"/>
              <a:ext cx="6" cy="324"/>
            </a:xfrm>
            <a:prstGeom prst="rect">
              <a:avLst/>
            </a:prstGeom>
            <a:solidFill>
              <a:srgbClr val="B5E8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84" name="Rectangle 168"/>
            <p:cNvSpPr>
              <a:spLocks noChangeArrowheads="1"/>
            </p:cNvSpPr>
            <p:nvPr/>
          </p:nvSpPr>
          <p:spPr bwMode="auto">
            <a:xfrm>
              <a:off x="4838" y="3281"/>
              <a:ext cx="12" cy="324"/>
            </a:xfrm>
            <a:prstGeom prst="rect">
              <a:avLst/>
            </a:prstGeom>
            <a:solidFill>
              <a:srgbClr val="B6E9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85" name="Rectangle 169"/>
            <p:cNvSpPr>
              <a:spLocks noChangeArrowheads="1"/>
            </p:cNvSpPr>
            <p:nvPr/>
          </p:nvSpPr>
          <p:spPr bwMode="auto">
            <a:xfrm>
              <a:off x="4850" y="3281"/>
              <a:ext cx="12" cy="324"/>
            </a:xfrm>
            <a:prstGeom prst="rect">
              <a:avLst/>
            </a:prstGeom>
            <a:solidFill>
              <a:srgbClr val="B7EA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86" name="Rectangle 170"/>
            <p:cNvSpPr>
              <a:spLocks noChangeArrowheads="1"/>
            </p:cNvSpPr>
            <p:nvPr/>
          </p:nvSpPr>
          <p:spPr bwMode="auto">
            <a:xfrm>
              <a:off x="4862" y="3281"/>
              <a:ext cx="12" cy="324"/>
            </a:xfrm>
            <a:prstGeom prst="rect">
              <a:avLst/>
            </a:prstGeom>
            <a:solidFill>
              <a:srgbClr val="B8EB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87" name="Rectangle 171"/>
            <p:cNvSpPr>
              <a:spLocks noChangeArrowheads="1"/>
            </p:cNvSpPr>
            <p:nvPr/>
          </p:nvSpPr>
          <p:spPr bwMode="auto">
            <a:xfrm>
              <a:off x="4874" y="3281"/>
              <a:ext cx="12" cy="324"/>
            </a:xfrm>
            <a:prstGeom prst="rect">
              <a:avLst/>
            </a:prstGeom>
            <a:solidFill>
              <a:srgbClr val="B9EC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88" name="Rectangle 172"/>
            <p:cNvSpPr>
              <a:spLocks noChangeArrowheads="1"/>
            </p:cNvSpPr>
            <p:nvPr/>
          </p:nvSpPr>
          <p:spPr bwMode="auto">
            <a:xfrm>
              <a:off x="4886" y="3281"/>
              <a:ext cx="12" cy="324"/>
            </a:xfrm>
            <a:prstGeom prst="rect">
              <a:avLst/>
            </a:prstGeom>
            <a:solidFill>
              <a:srgbClr val="BAED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89" name="Rectangle 173"/>
            <p:cNvSpPr>
              <a:spLocks noChangeArrowheads="1"/>
            </p:cNvSpPr>
            <p:nvPr/>
          </p:nvSpPr>
          <p:spPr bwMode="auto">
            <a:xfrm>
              <a:off x="4898" y="3281"/>
              <a:ext cx="12" cy="324"/>
            </a:xfrm>
            <a:prstGeom prst="rect">
              <a:avLst/>
            </a:prstGeom>
            <a:solidFill>
              <a:srgbClr val="BBEE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90" name="Rectangle 174"/>
            <p:cNvSpPr>
              <a:spLocks noChangeArrowheads="1"/>
            </p:cNvSpPr>
            <p:nvPr/>
          </p:nvSpPr>
          <p:spPr bwMode="auto">
            <a:xfrm>
              <a:off x="4910" y="3281"/>
              <a:ext cx="6" cy="324"/>
            </a:xfrm>
            <a:prstGeom prst="rect">
              <a:avLst/>
            </a:prstGeom>
            <a:solidFill>
              <a:srgbClr val="BCEF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91" name="Rectangle 175"/>
            <p:cNvSpPr>
              <a:spLocks noChangeArrowheads="1"/>
            </p:cNvSpPr>
            <p:nvPr/>
          </p:nvSpPr>
          <p:spPr bwMode="auto">
            <a:xfrm>
              <a:off x="4916" y="3281"/>
              <a:ext cx="12" cy="324"/>
            </a:xfrm>
            <a:prstGeom prst="rect">
              <a:avLst/>
            </a:prstGeom>
            <a:solidFill>
              <a:srgbClr val="BDF0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92" name="Rectangle 176"/>
            <p:cNvSpPr>
              <a:spLocks noChangeArrowheads="1"/>
            </p:cNvSpPr>
            <p:nvPr/>
          </p:nvSpPr>
          <p:spPr bwMode="auto">
            <a:xfrm>
              <a:off x="4928" y="3281"/>
              <a:ext cx="12" cy="324"/>
            </a:xfrm>
            <a:prstGeom prst="rect">
              <a:avLst/>
            </a:prstGeom>
            <a:solidFill>
              <a:srgbClr val="BEF1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93" name="Rectangle 177"/>
            <p:cNvSpPr>
              <a:spLocks noChangeArrowheads="1"/>
            </p:cNvSpPr>
            <p:nvPr/>
          </p:nvSpPr>
          <p:spPr bwMode="auto">
            <a:xfrm>
              <a:off x="4940" y="3281"/>
              <a:ext cx="12" cy="324"/>
            </a:xfrm>
            <a:prstGeom prst="rect">
              <a:avLst/>
            </a:prstGeom>
            <a:solidFill>
              <a:srgbClr val="BFF2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94" name="Rectangle 178"/>
            <p:cNvSpPr>
              <a:spLocks noChangeArrowheads="1"/>
            </p:cNvSpPr>
            <p:nvPr/>
          </p:nvSpPr>
          <p:spPr bwMode="auto">
            <a:xfrm>
              <a:off x="4952" y="3281"/>
              <a:ext cx="12" cy="324"/>
            </a:xfrm>
            <a:prstGeom prst="rect">
              <a:avLst/>
            </a:prstGeom>
            <a:solidFill>
              <a:srgbClr val="C0F3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95" name="Rectangle 179"/>
            <p:cNvSpPr>
              <a:spLocks noChangeArrowheads="1"/>
            </p:cNvSpPr>
            <p:nvPr/>
          </p:nvSpPr>
          <p:spPr bwMode="auto">
            <a:xfrm>
              <a:off x="4964" y="3281"/>
              <a:ext cx="12" cy="324"/>
            </a:xfrm>
            <a:prstGeom prst="rect">
              <a:avLst/>
            </a:prstGeom>
            <a:solidFill>
              <a:srgbClr val="C1F4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96" name="Rectangle 180"/>
            <p:cNvSpPr>
              <a:spLocks noChangeArrowheads="1"/>
            </p:cNvSpPr>
            <p:nvPr/>
          </p:nvSpPr>
          <p:spPr bwMode="auto">
            <a:xfrm>
              <a:off x="4976" y="3281"/>
              <a:ext cx="18" cy="324"/>
            </a:xfrm>
            <a:prstGeom prst="rect">
              <a:avLst/>
            </a:prstGeom>
            <a:solidFill>
              <a:srgbClr val="C2F5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97" name="Rectangle 181"/>
            <p:cNvSpPr>
              <a:spLocks noChangeArrowheads="1"/>
            </p:cNvSpPr>
            <p:nvPr/>
          </p:nvSpPr>
          <p:spPr bwMode="auto">
            <a:xfrm>
              <a:off x="4994" y="3281"/>
              <a:ext cx="12" cy="324"/>
            </a:xfrm>
            <a:prstGeom prst="rect">
              <a:avLst/>
            </a:prstGeom>
            <a:solidFill>
              <a:srgbClr val="C3F6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98" name="Rectangle 182"/>
            <p:cNvSpPr>
              <a:spLocks noChangeArrowheads="1"/>
            </p:cNvSpPr>
            <p:nvPr/>
          </p:nvSpPr>
          <p:spPr bwMode="auto">
            <a:xfrm>
              <a:off x="5006" y="3281"/>
              <a:ext cx="12" cy="324"/>
            </a:xfrm>
            <a:prstGeom prst="rect">
              <a:avLst/>
            </a:prstGeom>
            <a:solidFill>
              <a:srgbClr val="C4F7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99" name="Rectangle 183"/>
            <p:cNvSpPr>
              <a:spLocks noChangeArrowheads="1"/>
            </p:cNvSpPr>
            <p:nvPr/>
          </p:nvSpPr>
          <p:spPr bwMode="auto">
            <a:xfrm>
              <a:off x="5018" y="3281"/>
              <a:ext cx="12" cy="324"/>
            </a:xfrm>
            <a:prstGeom prst="rect">
              <a:avLst/>
            </a:prstGeom>
            <a:solidFill>
              <a:srgbClr val="C5F8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400" name="Rectangle 184"/>
            <p:cNvSpPr>
              <a:spLocks noChangeArrowheads="1"/>
            </p:cNvSpPr>
            <p:nvPr/>
          </p:nvSpPr>
          <p:spPr bwMode="auto">
            <a:xfrm>
              <a:off x="5030" y="3281"/>
              <a:ext cx="12" cy="324"/>
            </a:xfrm>
            <a:prstGeom prst="rect">
              <a:avLst/>
            </a:prstGeom>
            <a:solidFill>
              <a:srgbClr val="C6F9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401" name="Rectangle 185"/>
            <p:cNvSpPr>
              <a:spLocks noChangeArrowheads="1"/>
            </p:cNvSpPr>
            <p:nvPr/>
          </p:nvSpPr>
          <p:spPr bwMode="auto">
            <a:xfrm>
              <a:off x="5042" y="3281"/>
              <a:ext cx="12" cy="324"/>
            </a:xfrm>
            <a:prstGeom prst="rect">
              <a:avLst/>
            </a:prstGeom>
            <a:solidFill>
              <a:srgbClr val="C7FA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402" name="Rectangle 186"/>
            <p:cNvSpPr>
              <a:spLocks noChangeArrowheads="1"/>
            </p:cNvSpPr>
            <p:nvPr/>
          </p:nvSpPr>
          <p:spPr bwMode="auto">
            <a:xfrm>
              <a:off x="5054" y="3281"/>
              <a:ext cx="12" cy="324"/>
            </a:xfrm>
            <a:prstGeom prst="rect">
              <a:avLst/>
            </a:prstGeom>
            <a:solidFill>
              <a:srgbClr val="C8FB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403" name="Rectangle 187"/>
            <p:cNvSpPr>
              <a:spLocks noChangeArrowheads="1"/>
            </p:cNvSpPr>
            <p:nvPr/>
          </p:nvSpPr>
          <p:spPr bwMode="auto">
            <a:xfrm>
              <a:off x="5066" y="3281"/>
              <a:ext cx="6" cy="324"/>
            </a:xfrm>
            <a:prstGeom prst="rect">
              <a:avLst/>
            </a:prstGeom>
            <a:solidFill>
              <a:srgbClr val="C9FC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404" name="Rectangle 188"/>
            <p:cNvSpPr>
              <a:spLocks noChangeArrowheads="1"/>
            </p:cNvSpPr>
            <p:nvPr/>
          </p:nvSpPr>
          <p:spPr bwMode="auto">
            <a:xfrm>
              <a:off x="5072" y="3281"/>
              <a:ext cx="12" cy="324"/>
            </a:xfrm>
            <a:prstGeom prst="rect">
              <a:avLst/>
            </a:prstGeom>
            <a:solidFill>
              <a:srgbClr val="CAFD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405" name="Rectangle 189"/>
            <p:cNvSpPr>
              <a:spLocks noChangeArrowheads="1"/>
            </p:cNvSpPr>
            <p:nvPr/>
          </p:nvSpPr>
          <p:spPr bwMode="auto">
            <a:xfrm>
              <a:off x="5084" y="3281"/>
              <a:ext cx="12" cy="324"/>
            </a:xfrm>
            <a:prstGeom prst="rect">
              <a:avLst/>
            </a:prstGeom>
            <a:solidFill>
              <a:srgbClr val="CBFE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406" name="Rectangle 190"/>
            <p:cNvSpPr>
              <a:spLocks noChangeArrowheads="1"/>
            </p:cNvSpPr>
            <p:nvPr/>
          </p:nvSpPr>
          <p:spPr bwMode="auto">
            <a:xfrm>
              <a:off x="5096" y="3281"/>
              <a:ext cx="270" cy="324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407" name="Rectangle 191"/>
            <p:cNvSpPr>
              <a:spLocks noChangeArrowheads="1"/>
            </p:cNvSpPr>
            <p:nvPr/>
          </p:nvSpPr>
          <p:spPr bwMode="auto">
            <a:xfrm>
              <a:off x="4832" y="3281"/>
              <a:ext cx="534" cy="3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408" name="Rectangle 192"/>
            <p:cNvSpPr>
              <a:spLocks noChangeArrowheads="1"/>
            </p:cNvSpPr>
            <p:nvPr/>
          </p:nvSpPr>
          <p:spPr bwMode="auto">
            <a:xfrm>
              <a:off x="5030" y="3335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000000"/>
                  </a:solidFill>
                  <a:latin typeface="Arial" charset="0"/>
                </a:rPr>
                <a:t>Any</a:t>
              </a:r>
              <a:endParaRPr lang="en-US"/>
            </a:p>
          </p:txBody>
        </p:sp>
        <p:sp>
          <p:nvSpPr>
            <p:cNvPr id="905409" name="Line 193"/>
            <p:cNvSpPr>
              <a:spLocks noChangeShapeType="1"/>
            </p:cNvSpPr>
            <p:nvPr/>
          </p:nvSpPr>
          <p:spPr bwMode="auto">
            <a:xfrm>
              <a:off x="4832" y="3461"/>
              <a:ext cx="5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7" name="Group 273"/>
          <p:cNvGrpSpPr>
            <a:grpSpLocks/>
          </p:cNvGrpSpPr>
          <p:nvPr/>
        </p:nvGrpSpPr>
        <p:grpSpPr bwMode="auto">
          <a:xfrm>
            <a:off x="5807649" y="2341260"/>
            <a:ext cx="1119554" cy="371474"/>
            <a:chOff x="4526" y="2333"/>
            <a:chExt cx="764" cy="234"/>
          </a:xfrm>
        </p:grpSpPr>
        <p:sp>
          <p:nvSpPr>
            <p:cNvPr id="905441" name="Line 225"/>
            <p:cNvSpPr>
              <a:spLocks noChangeShapeType="1"/>
            </p:cNvSpPr>
            <p:nvPr/>
          </p:nvSpPr>
          <p:spPr bwMode="auto">
            <a:xfrm flipV="1">
              <a:off x="4526" y="2429"/>
              <a:ext cx="234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442" name="Freeform 226"/>
            <p:cNvSpPr>
              <a:spLocks noEditPoints="1"/>
            </p:cNvSpPr>
            <p:nvPr/>
          </p:nvSpPr>
          <p:spPr bwMode="auto">
            <a:xfrm>
              <a:off x="4664" y="2405"/>
              <a:ext cx="96" cy="72"/>
            </a:xfrm>
            <a:custGeom>
              <a:avLst/>
              <a:gdLst/>
              <a:ahLst/>
              <a:cxnLst>
                <a:cxn ang="0">
                  <a:pos x="96" y="24"/>
                </a:cxn>
                <a:cxn ang="0">
                  <a:pos x="12" y="72"/>
                </a:cxn>
                <a:cxn ang="0">
                  <a:pos x="96" y="24"/>
                </a:cxn>
                <a:cxn ang="0">
                  <a:pos x="0" y="0"/>
                </a:cxn>
              </a:cxnLst>
              <a:rect l="0" t="0" r="r" b="b"/>
              <a:pathLst>
                <a:path w="96" h="72">
                  <a:moveTo>
                    <a:pt x="96" y="24"/>
                  </a:moveTo>
                  <a:lnTo>
                    <a:pt x="12" y="72"/>
                  </a:lnTo>
                  <a:moveTo>
                    <a:pt x="96" y="24"/>
                  </a:move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443" name="Rectangle 227"/>
            <p:cNvSpPr>
              <a:spLocks noChangeArrowheads="1"/>
            </p:cNvSpPr>
            <p:nvPr/>
          </p:nvSpPr>
          <p:spPr bwMode="auto">
            <a:xfrm>
              <a:off x="4694" y="2489"/>
              <a:ext cx="596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+observedProperty</a:t>
              </a:r>
              <a:endParaRPr lang="en-US"/>
            </a:p>
          </p:txBody>
        </p:sp>
        <p:sp>
          <p:nvSpPr>
            <p:cNvPr id="905444" name="Rectangle 228"/>
            <p:cNvSpPr>
              <a:spLocks noChangeArrowheads="1"/>
            </p:cNvSpPr>
            <p:nvPr/>
          </p:nvSpPr>
          <p:spPr bwMode="auto">
            <a:xfrm>
              <a:off x="4694" y="2333"/>
              <a:ext cx="3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</p:grpSp>
      <p:grpSp>
        <p:nvGrpSpPr>
          <p:cNvPr id="8" name="Group 276"/>
          <p:cNvGrpSpPr>
            <a:grpSpLocks/>
          </p:cNvGrpSpPr>
          <p:nvPr/>
        </p:nvGrpSpPr>
        <p:grpSpPr bwMode="auto">
          <a:xfrm>
            <a:off x="2668794" y="2246010"/>
            <a:ext cx="1683727" cy="476249"/>
            <a:chOff x="2384" y="2273"/>
            <a:chExt cx="1149" cy="300"/>
          </a:xfrm>
        </p:grpSpPr>
        <p:sp>
          <p:nvSpPr>
            <p:cNvPr id="905445" name="Line 229"/>
            <p:cNvSpPr>
              <a:spLocks noChangeShapeType="1"/>
            </p:cNvSpPr>
            <p:nvPr/>
          </p:nvSpPr>
          <p:spPr bwMode="auto">
            <a:xfrm flipH="1" flipV="1">
              <a:off x="2384" y="2387"/>
              <a:ext cx="1080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446" name="Freeform 230"/>
            <p:cNvSpPr>
              <a:spLocks noEditPoints="1"/>
            </p:cNvSpPr>
            <p:nvPr/>
          </p:nvSpPr>
          <p:spPr bwMode="auto">
            <a:xfrm>
              <a:off x="2384" y="2357"/>
              <a:ext cx="90" cy="72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90" y="0"/>
                </a:cxn>
                <a:cxn ang="0">
                  <a:pos x="0" y="30"/>
                </a:cxn>
                <a:cxn ang="0">
                  <a:pos x="84" y="72"/>
                </a:cxn>
              </a:cxnLst>
              <a:rect l="0" t="0" r="r" b="b"/>
              <a:pathLst>
                <a:path w="90" h="72">
                  <a:moveTo>
                    <a:pt x="0" y="30"/>
                  </a:moveTo>
                  <a:lnTo>
                    <a:pt x="90" y="0"/>
                  </a:lnTo>
                  <a:moveTo>
                    <a:pt x="0" y="30"/>
                  </a:moveTo>
                  <a:lnTo>
                    <a:pt x="84" y="72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447" name="Rectangle 231"/>
            <p:cNvSpPr>
              <a:spLocks noChangeArrowheads="1"/>
            </p:cNvSpPr>
            <p:nvPr/>
          </p:nvSpPr>
          <p:spPr bwMode="auto">
            <a:xfrm>
              <a:off x="2792" y="2387"/>
              <a:ext cx="741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+propertyValueProvider</a:t>
              </a:r>
              <a:endParaRPr lang="en-US"/>
            </a:p>
          </p:txBody>
        </p:sp>
        <p:sp>
          <p:nvSpPr>
            <p:cNvPr id="905448" name="Rectangle 232"/>
            <p:cNvSpPr>
              <a:spLocks noChangeArrowheads="1"/>
            </p:cNvSpPr>
            <p:nvPr/>
          </p:nvSpPr>
          <p:spPr bwMode="auto">
            <a:xfrm>
              <a:off x="3290" y="2495"/>
              <a:ext cx="106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0..*</a:t>
              </a:r>
              <a:endParaRPr lang="en-US"/>
            </a:p>
          </p:txBody>
        </p:sp>
        <p:sp>
          <p:nvSpPr>
            <p:cNvPr id="905449" name="Rectangle 233"/>
            <p:cNvSpPr>
              <a:spLocks noChangeArrowheads="1"/>
            </p:cNvSpPr>
            <p:nvPr/>
          </p:nvSpPr>
          <p:spPr bwMode="auto">
            <a:xfrm>
              <a:off x="2426" y="2273"/>
              <a:ext cx="570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+featureOfInterest</a:t>
              </a:r>
              <a:endParaRPr lang="en-US"/>
            </a:p>
          </p:txBody>
        </p:sp>
        <p:sp>
          <p:nvSpPr>
            <p:cNvPr id="905450" name="Rectangle 234"/>
            <p:cNvSpPr>
              <a:spLocks noChangeArrowheads="1"/>
            </p:cNvSpPr>
            <p:nvPr/>
          </p:nvSpPr>
          <p:spPr bwMode="auto">
            <a:xfrm>
              <a:off x="2468" y="2471"/>
              <a:ext cx="3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</p:grpSp>
      <p:grpSp>
        <p:nvGrpSpPr>
          <p:cNvPr id="9" name="Group 275"/>
          <p:cNvGrpSpPr>
            <a:grpSpLocks/>
          </p:cNvGrpSpPr>
          <p:nvPr/>
        </p:nvGrpSpPr>
        <p:grpSpPr bwMode="auto">
          <a:xfrm>
            <a:off x="4444838" y="3122315"/>
            <a:ext cx="1081453" cy="714375"/>
            <a:chOff x="3596" y="2825"/>
            <a:chExt cx="738" cy="450"/>
          </a:xfrm>
        </p:grpSpPr>
        <p:sp>
          <p:nvSpPr>
            <p:cNvPr id="905457" name="Line 241"/>
            <p:cNvSpPr>
              <a:spLocks noChangeShapeType="1"/>
            </p:cNvSpPr>
            <p:nvPr/>
          </p:nvSpPr>
          <p:spPr bwMode="auto">
            <a:xfrm flipH="1">
              <a:off x="3758" y="2825"/>
              <a:ext cx="192" cy="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458" name="Freeform 242"/>
            <p:cNvSpPr>
              <a:spLocks noEditPoints="1"/>
            </p:cNvSpPr>
            <p:nvPr/>
          </p:nvSpPr>
          <p:spPr bwMode="auto">
            <a:xfrm>
              <a:off x="3758" y="3179"/>
              <a:ext cx="66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0" y="96"/>
                </a:cxn>
                <a:cxn ang="0">
                  <a:pos x="66" y="30"/>
                </a:cxn>
              </a:cxnLst>
              <a:rect l="0" t="0" r="r" b="b"/>
              <a:pathLst>
                <a:path w="66" h="96">
                  <a:moveTo>
                    <a:pt x="0" y="96"/>
                  </a:moveTo>
                  <a:lnTo>
                    <a:pt x="0" y="0"/>
                  </a:lnTo>
                  <a:moveTo>
                    <a:pt x="0" y="96"/>
                  </a:moveTo>
                  <a:lnTo>
                    <a:pt x="66" y="3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459" name="Rectangle 243"/>
            <p:cNvSpPr>
              <a:spLocks noChangeArrowheads="1"/>
            </p:cNvSpPr>
            <p:nvPr/>
          </p:nvSpPr>
          <p:spPr bwMode="auto">
            <a:xfrm>
              <a:off x="3596" y="2855"/>
              <a:ext cx="73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+generatedObservation</a:t>
              </a:r>
              <a:endParaRPr lang="en-US"/>
            </a:p>
          </p:txBody>
        </p:sp>
        <p:sp>
          <p:nvSpPr>
            <p:cNvPr id="905460" name="Rectangle 244"/>
            <p:cNvSpPr>
              <a:spLocks noChangeArrowheads="1"/>
            </p:cNvSpPr>
            <p:nvPr/>
          </p:nvSpPr>
          <p:spPr bwMode="auto">
            <a:xfrm>
              <a:off x="3944" y="2933"/>
              <a:ext cx="106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0..*</a:t>
              </a:r>
              <a:endParaRPr lang="en-US"/>
            </a:p>
          </p:txBody>
        </p:sp>
        <p:sp>
          <p:nvSpPr>
            <p:cNvPr id="905461" name="Rectangle 245"/>
            <p:cNvSpPr>
              <a:spLocks noChangeArrowheads="1"/>
            </p:cNvSpPr>
            <p:nvPr/>
          </p:nvSpPr>
          <p:spPr bwMode="auto">
            <a:xfrm>
              <a:off x="3728" y="3113"/>
              <a:ext cx="35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+procedure</a:t>
              </a:r>
              <a:endParaRPr lang="en-US"/>
            </a:p>
          </p:txBody>
        </p:sp>
        <p:sp>
          <p:nvSpPr>
            <p:cNvPr id="905462" name="Rectangle 246"/>
            <p:cNvSpPr>
              <a:spLocks noChangeArrowheads="1"/>
            </p:cNvSpPr>
            <p:nvPr/>
          </p:nvSpPr>
          <p:spPr bwMode="auto">
            <a:xfrm>
              <a:off x="3638" y="3143"/>
              <a:ext cx="3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</p:grpSp>
      <p:grpSp>
        <p:nvGrpSpPr>
          <p:cNvPr id="10" name="Group 274"/>
          <p:cNvGrpSpPr>
            <a:grpSpLocks/>
          </p:cNvGrpSpPr>
          <p:nvPr/>
        </p:nvGrpSpPr>
        <p:grpSpPr bwMode="auto">
          <a:xfrm>
            <a:off x="5807648" y="3093740"/>
            <a:ext cx="782515" cy="752475"/>
            <a:chOff x="4526" y="2807"/>
            <a:chExt cx="534" cy="474"/>
          </a:xfrm>
        </p:grpSpPr>
        <p:sp>
          <p:nvSpPr>
            <p:cNvPr id="905474" name="Line 258"/>
            <p:cNvSpPr>
              <a:spLocks noChangeShapeType="1"/>
            </p:cNvSpPr>
            <p:nvPr/>
          </p:nvSpPr>
          <p:spPr bwMode="auto">
            <a:xfrm flipH="1" flipV="1">
              <a:off x="4526" y="2807"/>
              <a:ext cx="534" cy="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475" name="Freeform 259"/>
            <p:cNvSpPr>
              <a:spLocks/>
            </p:cNvSpPr>
            <p:nvPr/>
          </p:nvSpPr>
          <p:spPr bwMode="auto">
            <a:xfrm>
              <a:off x="4526" y="2807"/>
              <a:ext cx="90" cy="78"/>
            </a:xfrm>
            <a:custGeom>
              <a:avLst/>
              <a:gdLst/>
              <a:ahLst/>
              <a:cxnLst>
                <a:cxn ang="0">
                  <a:pos x="66" y="18"/>
                </a:cxn>
                <a:cxn ang="0">
                  <a:pos x="0" y="0"/>
                </a:cxn>
                <a:cxn ang="0">
                  <a:pos x="24" y="60"/>
                </a:cxn>
                <a:cxn ang="0">
                  <a:pos x="90" y="78"/>
                </a:cxn>
                <a:cxn ang="0">
                  <a:pos x="66" y="18"/>
                </a:cxn>
              </a:cxnLst>
              <a:rect l="0" t="0" r="r" b="b"/>
              <a:pathLst>
                <a:path w="90" h="78">
                  <a:moveTo>
                    <a:pt x="66" y="18"/>
                  </a:moveTo>
                  <a:lnTo>
                    <a:pt x="0" y="0"/>
                  </a:lnTo>
                  <a:lnTo>
                    <a:pt x="24" y="60"/>
                  </a:lnTo>
                  <a:lnTo>
                    <a:pt x="90" y="78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476" name="Freeform 260"/>
            <p:cNvSpPr>
              <a:spLocks/>
            </p:cNvSpPr>
            <p:nvPr/>
          </p:nvSpPr>
          <p:spPr bwMode="auto">
            <a:xfrm>
              <a:off x="4526" y="2807"/>
              <a:ext cx="90" cy="78"/>
            </a:xfrm>
            <a:custGeom>
              <a:avLst/>
              <a:gdLst/>
              <a:ahLst/>
              <a:cxnLst>
                <a:cxn ang="0">
                  <a:pos x="66" y="18"/>
                </a:cxn>
                <a:cxn ang="0">
                  <a:pos x="0" y="0"/>
                </a:cxn>
                <a:cxn ang="0">
                  <a:pos x="24" y="60"/>
                </a:cxn>
                <a:cxn ang="0">
                  <a:pos x="90" y="78"/>
                </a:cxn>
                <a:cxn ang="0">
                  <a:pos x="66" y="18"/>
                </a:cxn>
              </a:cxnLst>
              <a:rect l="0" t="0" r="r" b="b"/>
              <a:pathLst>
                <a:path w="90" h="78">
                  <a:moveTo>
                    <a:pt x="66" y="18"/>
                  </a:moveTo>
                  <a:lnTo>
                    <a:pt x="0" y="0"/>
                  </a:lnTo>
                  <a:lnTo>
                    <a:pt x="24" y="60"/>
                  </a:lnTo>
                  <a:lnTo>
                    <a:pt x="90" y="78"/>
                  </a:lnTo>
                  <a:lnTo>
                    <a:pt x="66" y="1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477" name="Freeform 261"/>
            <p:cNvSpPr>
              <a:spLocks noEditPoints="1"/>
            </p:cNvSpPr>
            <p:nvPr/>
          </p:nvSpPr>
          <p:spPr bwMode="auto">
            <a:xfrm>
              <a:off x="4970" y="3197"/>
              <a:ext cx="90" cy="84"/>
            </a:xfrm>
            <a:custGeom>
              <a:avLst/>
              <a:gdLst/>
              <a:ahLst/>
              <a:cxnLst>
                <a:cxn ang="0">
                  <a:pos x="90" y="84"/>
                </a:cxn>
                <a:cxn ang="0">
                  <a:pos x="48" y="0"/>
                </a:cxn>
                <a:cxn ang="0">
                  <a:pos x="90" y="84"/>
                </a:cxn>
                <a:cxn ang="0">
                  <a:pos x="0" y="54"/>
                </a:cxn>
              </a:cxnLst>
              <a:rect l="0" t="0" r="r" b="b"/>
              <a:pathLst>
                <a:path w="90" h="84">
                  <a:moveTo>
                    <a:pt x="90" y="84"/>
                  </a:moveTo>
                  <a:lnTo>
                    <a:pt x="48" y="0"/>
                  </a:lnTo>
                  <a:moveTo>
                    <a:pt x="90" y="84"/>
                  </a:moveTo>
                  <a:lnTo>
                    <a:pt x="0" y="54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478" name="Rectangle 262"/>
            <p:cNvSpPr>
              <a:spLocks noChangeArrowheads="1"/>
            </p:cNvSpPr>
            <p:nvPr/>
          </p:nvSpPr>
          <p:spPr bwMode="auto">
            <a:xfrm>
              <a:off x="4808" y="3149"/>
              <a:ext cx="21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+result</a:t>
              </a:r>
              <a:endParaRPr lang="en-US"/>
            </a:p>
          </p:txBody>
        </p:sp>
        <p:sp>
          <p:nvSpPr>
            <p:cNvPr id="905479" name="Rectangle 263"/>
            <p:cNvSpPr>
              <a:spLocks noChangeArrowheads="1"/>
            </p:cNvSpPr>
            <p:nvPr/>
          </p:nvSpPr>
          <p:spPr bwMode="auto">
            <a:xfrm>
              <a:off x="4706" y="2963"/>
              <a:ext cx="20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Range</a:t>
              </a:r>
              <a:endParaRPr lang="en-US"/>
            </a:p>
          </p:txBody>
        </p:sp>
      </p:grpSp>
      <p:sp>
        <p:nvSpPr>
          <p:cNvPr id="905497" name="Rectangle 281"/>
          <p:cNvSpPr>
            <a:spLocks noChangeArrowheads="1"/>
          </p:cNvSpPr>
          <p:nvPr/>
        </p:nvSpPr>
        <p:spPr bwMode="auto">
          <a:xfrm>
            <a:off x="35496" y="5122564"/>
            <a:ext cx="903324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AU" sz="1800" b="1" i="0" dirty="0">
                <a:solidFill>
                  <a:srgbClr val="0F3277"/>
                </a:solidFill>
                <a:latin typeface="Arial" charset="0"/>
              </a:rPr>
              <a:t>An </a:t>
            </a:r>
            <a:r>
              <a:rPr lang="en-AU" sz="1800" i="0" dirty="0">
                <a:solidFill>
                  <a:srgbClr val="FF0066"/>
                </a:solidFill>
                <a:latin typeface="Arial" charset="0"/>
              </a:rPr>
              <a:t>Observation</a:t>
            </a:r>
            <a:r>
              <a:rPr lang="en-AU" sz="1800" b="1" i="0" dirty="0">
                <a:solidFill>
                  <a:srgbClr val="0F3277"/>
                </a:solidFill>
                <a:latin typeface="Arial" charset="0"/>
              </a:rPr>
              <a:t> is an action whose </a:t>
            </a:r>
            <a:r>
              <a:rPr lang="en-AU" sz="1800" i="0" dirty="0">
                <a:solidFill>
                  <a:srgbClr val="006600"/>
                </a:solidFill>
                <a:latin typeface="Arial" charset="0"/>
              </a:rPr>
              <a:t>result</a:t>
            </a:r>
            <a:r>
              <a:rPr lang="en-AU" sz="1800" b="1" i="0" dirty="0">
                <a:solidFill>
                  <a:srgbClr val="0F3277"/>
                </a:solidFill>
                <a:latin typeface="Arial" charset="0"/>
              </a:rPr>
              <a:t> is an estimate of the value </a:t>
            </a:r>
            <a:br>
              <a:rPr lang="en-AU" sz="1800" b="1" i="0" dirty="0">
                <a:solidFill>
                  <a:srgbClr val="0F3277"/>
                </a:solidFill>
                <a:latin typeface="Arial" charset="0"/>
              </a:rPr>
            </a:br>
            <a:r>
              <a:rPr lang="en-AU" sz="1800" b="1" i="0" dirty="0">
                <a:solidFill>
                  <a:srgbClr val="0F3277"/>
                </a:solidFill>
                <a:latin typeface="Arial" charset="0"/>
              </a:rPr>
              <a:t>of some </a:t>
            </a:r>
            <a:r>
              <a:rPr lang="en-AU" sz="1800" i="0" dirty="0">
                <a:solidFill>
                  <a:schemeClr val="accent1"/>
                </a:solidFill>
                <a:latin typeface="Arial" charset="0"/>
              </a:rPr>
              <a:t>property</a:t>
            </a:r>
            <a:r>
              <a:rPr lang="en-AU" sz="1800" i="0" dirty="0">
                <a:solidFill>
                  <a:srgbClr val="0F3277"/>
                </a:solidFill>
                <a:latin typeface="Arial" charset="0"/>
              </a:rPr>
              <a:t> </a:t>
            </a:r>
            <a:r>
              <a:rPr lang="en-AU" sz="1800" b="1" i="0" dirty="0">
                <a:solidFill>
                  <a:srgbClr val="0F3277"/>
                </a:solidFill>
                <a:latin typeface="Arial" charset="0"/>
              </a:rPr>
              <a:t>of the</a:t>
            </a:r>
            <a:r>
              <a:rPr lang="en-AU" sz="1800" i="0" dirty="0">
                <a:solidFill>
                  <a:srgbClr val="0F3277"/>
                </a:solidFill>
                <a:latin typeface="Arial" charset="0"/>
              </a:rPr>
              <a:t> </a:t>
            </a:r>
            <a:r>
              <a:rPr lang="en-AU" sz="1800" i="0" dirty="0">
                <a:solidFill>
                  <a:srgbClr val="FF9933"/>
                </a:solidFill>
                <a:latin typeface="Arial" charset="0"/>
              </a:rPr>
              <a:t>feature-of-interest</a:t>
            </a:r>
            <a:r>
              <a:rPr lang="en-AU" sz="1800" b="1" i="0" dirty="0">
                <a:solidFill>
                  <a:srgbClr val="0F3277"/>
                </a:solidFill>
                <a:latin typeface="Arial" charset="0"/>
              </a:rPr>
              <a:t>,</a:t>
            </a:r>
            <a:r>
              <a:rPr lang="en-AU" sz="1800" i="0" dirty="0">
                <a:solidFill>
                  <a:srgbClr val="0F3277"/>
                </a:solidFill>
                <a:latin typeface="Arial" charset="0"/>
              </a:rPr>
              <a:t> </a:t>
            </a:r>
            <a:r>
              <a:rPr lang="en-AU" sz="1800" b="1" i="0" dirty="0">
                <a:solidFill>
                  <a:srgbClr val="0F3277"/>
                </a:solidFill>
                <a:latin typeface="Arial" charset="0"/>
              </a:rPr>
              <a:t>obtained using a specified </a:t>
            </a:r>
            <a:r>
              <a:rPr lang="en-AU" sz="1800" i="0" dirty="0">
                <a:solidFill>
                  <a:srgbClr val="660066"/>
                </a:solidFill>
                <a:latin typeface="Arial" charset="0"/>
              </a:rPr>
              <a:t>procedure</a:t>
            </a:r>
          </a:p>
          <a:p>
            <a:pPr marL="342900" indent="-342900"/>
            <a:endParaRPr lang="en-AU" sz="1800" i="0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173" name="Title 17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b="1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ISO 19156 Observations and Measurements</a:t>
            </a:r>
            <a:endParaRPr lang="en-AU" dirty="0"/>
          </a:p>
        </p:txBody>
      </p:sp>
      <p:sp>
        <p:nvSpPr>
          <p:cNvPr id="174" name="Slide Number Placeholder 17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11B642-03BA-413E-9BF3-A9DB15D631A2}" type="slidenum">
              <a:rPr lang="en-AU" smtClean="0"/>
              <a:pPr>
                <a:defRPr/>
              </a:pPr>
              <a:t>29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175" name="Footer Placeholder 17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O&amp;M in OWL  |  Simon Cox</a:t>
            </a:r>
            <a:endParaRPr lang="en-AU" dirty="0"/>
          </a:p>
        </p:txBody>
      </p:sp>
      <p:sp>
        <p:nvSpPr>
          <p:cNvPr id="176" name="TextBox 175"/>
          <p:cNvSpPr txBox="1"/>
          <p:nvPr/>
        </p:nvSpPr>
        <p:spPr>
          <a:xfrm>
            <a:off x="2606080" y="6237312"/>
            <a:ext cx="575773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1200" i="1" dirty="0" smtClean="0"/>
              <a:t>Cox, OGC Abstract Specification – Topic 20: Observations and Measurements 2.0</a:t>
            </a:r>
            <a:br>
              <a:rPr lang="en-AU" sz="1200" i="1" dirty="0" smtClean="0"/>
            </a:br>
            <a:r>
              <a:rPr lang="en-AU" sz="1200" i="1" dirty="0" smtClean="0"/>
              <a:t> ISO 19156:2011 Geographic Information – Observations and measurements</a:t>
            </a:r>
            <a:endParaRPr lang="en-AU" sz="12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5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and Measurements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0099CC"/>
                </a:solidFill>
              </a:rPr>
              <a:t>O&amp;M in OWL  |  Simon Cox</a:t>
            </a:r>
            <a:endParaRPr lang="en-AU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003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AU" baseline="0" dirty="0" smtClean="0"/>
              <a:t>Cross-domain</a:t>
            </a:r>
            <a:r>
              <a:rPr lang="en-AU" dirty="0" smtClean="0"/>
              <a:t> model for observations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Standard terminology for cross-domain/interdisciplinary use</a:t>
            </a:r>
          </a:p>
          <a:p>
            <a:pPr>
              <a:buNone/>
            </a:pPr>
            <a:endParaRPr lang="en-AU" dirty="0" smtClean="0"/>
          </a:p>
          <a:p>
            <a:r>
              <a:rPr lang="en-AU" dirty="0" smtClean="0"/>
              <a:t>Broadly applicable</a:t>
            </a:r>
          </a:p>
          <a:p>
            <a:pPr lvl="1"/>
            <a:r>
              <a:rPr lang="en-AU" dirty="0" smtClean="0"/>
              <a:t>In-situ observations, monitoring</a:t>
            </a:r>
          </a:p>
          <a:p>
            <a:pPr lvl="1"/>
            <a:r>
              <a:rPr lang="en-AU" dirty="0" smtClean="0"/>
              <a:t>Remote sensing</a:t>
            </a:r>
          </a:p>
          <a:p>
            <a:pPr lvl="1"/>
            <a:r>
              <a:rPr lang="en-AU" dirty="0" smtClean="0"/>
              <a:t>Sampling and ex-situ (lab) observations</a:t>
            </a:r>
          </a:p>
          <a:p>
            <a:pPr lvl="1"/>
            <a:r>
              <a:rPr lang="en-AU" dirty="0" smtClean="0"/>
              <a:t>Simulations and forecasts</a:t>
            </a:r>
          </a:p>
          <a:p>
            <a:endParaRPr lang="en-AU" dirty="0" smtClean="0"/>
          </a:p>
          <a:p>
            <a:r>
              <a:rPr lang="en-AU" dirty="0" smtClean="0"/>
              <a:t>Adoption</a:t>
            </a:r>
          </a:p>
          <a:p>
            <a:pPr lvl="1"/>
            <a:r>
              <a:rPr lang="en-AU" dirty="0" smtClean="0"/>
              <a:t>GeoSciML, AIXM, INSPIRE, D&amp;I</a:t>
            </a:r>
          </a:p>
          <a:p>
            <a:pPr lvl="1"/>
            <a:r>
              <a:rPr lang="en-AU" dirty="0" smtClean="0"/>
              <a:t>WMO, WaterML, ODIP, </a:t>
            </a:r>
            <a:r>
              <a:rPr lang="en-AU" dirty="0" err="1" smtClean="0"/>
              <a:t>ANZSoilML</a:t>
            </a:r>
            <a:r>
              <a:rPr lang="en-AU" dirty="0" smtClean="0"/>
              <a:t>, 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O&amp;M in OWL  |  Simon Cox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11B642-03BA-413E-9BF3-A9DB15D631A2}" type="slidenum">
              <a:rPr lang="en-AU" smtClean="0"/>
              <a:pPr>
                <a:defRPr/>
              </a:pPr>
              <a:t>30</a:t>
            </a:fld>
            <a:r>
              <a:rPr lang="en-AU" smtClean="0"/>
              <a:t>  |</a:t>
            </a:r>
            <a:endParaRPr lang="en-A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67251" y="2132361"/>
            <a:ext cx="1573823" cy="1152525"/>
            <a:chOff x="3464" y="2111"/>
            <a:chExt cx="1074" cy="726"/>
          </a:xfrm>
        </p:grpSpPr>
        <p:sp>
          <p:nvSpPr>
            <p:cNvPr id="910340" name="Rectangle 4"/>
            <p:cNvSpPr>
              <a:spLocks noChangeArrowheads="1"/>
            </p:cNvSpPr>
            <p:nvPr/>
          </p:nvSpPr>
          <p:spPr bwMode="auto">
            <a:xfrm>
              <a:off x="3482" y="2129"/>
              <a:ext cx="1056" cy="708"/>
            </a:xfrm>
            <a:prstGeom prst="rect">
              <a:avLst/>
            </a:prstGeom>
            <a:solidFill>
              <a:srgbClr val="C0BF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41" name="Rectangle 5"/>
            <p:cNvSpPr>
              <a:spLocks noChangeArrowheads="1"/>
            </p:cNvSpPr>
            <p:nvPr/>
          </p:nvSpPr>
          <p:spPr bwMode="auto">
            <a:xfrm>
              <a:off x="3464" y="2111"/>
              <a:ext cx="36" cy="708"/>
            </a:xfrm>
            <a:prstGeom prst="rect">
              <a:avLst/>
            </a:prstGeom>
            <a:solidFill>
              <a:srgbClr val="E8CD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42" name="Rectangle 6"/>
            <p:cNvSpPr>
              <a:spLocks noChangeArrowheads="1"/>
            </p:cNvSpPr>
            <p:nvPr/>
          </p:nvSpPr>
          <p:spPr bwMode="auto">
            <a:xfrm>
              <a:off x="3500" y="2111"/>
              <a:ext cx="42" cy="708"/>
            </a:xfrm>
            <a:prstGeom prst="rect">
              <a:avLst/>
            </a:prstGeom>
            <a:solidFill>
              <a:srgbClr val="EAC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43" name="Rectangle 7"/>
            <p:cNvSpPr>
              <a:spLocks noChangeArrowheads="1"/>
            </p:cNvSpPr>
            <p:nvPr/>
          </p:nvSpPr>
          <p:spPr bwMode="auto">
            <a:xfrm>
              <a:off x="3542" y="2111"/>
              <a:ext cx="48" cy="708"/>
            </a:xfrm>
            <a:prstGeom prst="rect">
              <a:avLst/>
            </a:prstGeom>
            <a:solidFill>
              <a:srgbClr val="ECD1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44" name="Rectangle 8"/>
            <p:cNvSpPr>
              <a:spLocks noChangeArrowheads="1"/>
            </p:cNvSpPr>
            <p:nvPr/>
          </p:nvSpPr>
          <p:spPr bwMode="auto">
            <a:xfrm>
              <a:off x="3590" y="2111"/>
              <a:ext cx="42" cy="708"/>
            </a:xfrm>
            <a:prstGeom prst="rect">
              <a:avLst/>
            </a:prstGeom>
            <a:solidFill>
              <a:srgbClr val="EED3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45" name="Rectangle 9"/>
            <p:cNvSpPr>
              <a:spLocks noChangeArrowheads="1"/>
            </p:cNvSpPr>
            <p:nvPr/>
          </p:nvSpPr>
          <p:spPr bwMode="auto">
            <a:xfrm>
              <a:off x="3632" y="2111"/>
              <a:ext cx="42" cy="708"/>
            </a:xfrm>
            <a:prstGeom prst="rect">
              <a:avLst/>
            </a:prstGeom>
            <a:solidFill>
              <a:srgbClr val="F0D5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46" name="Rectangle 10"/>
            <p:cNvSpPr>
              <a:spLocks noChangeArrowheads="1"/>
            </p:cNvSpPr>
            <p:nvPr/>
          </p:nvSpPr>
          <p:spPr bwMode="auto">
            <a:xfrm>
              <a:off x="3674" y="2111"/>
              <a:ext cx="48" cy="708"/>
            </a:xfrm>
            <a:prstGeom prst="rect">
              <a:avLst/>
            </a:prstGeom>
            <a:solidFill>
              <a:srgbClr val="F2D7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47" name="Rectangle 11"/>
            <p:cNvSpPr>
              <a:spLocks noChangeArrowheads="1"/>
            </p:cNvSpPr>
            <p:nvPr/>
          </p:nvSpPr>
          <p:spPr bwMode="auto">
            <a:xfrm>
              <a:off x="3722" y="2111"/>
              <a:ext cx="60" cy="708"/>
            </a:xfrm>
            <a:prstGeom prst="rect">
              <a:avLst/>
            </a:prstGeom>
            <a:solidFill>
              <a:srgbClr val="F4D9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48" name="Rectangle 12"/>
            <p:cNvSpPr>
              <a:spLocks noChangeArrowheads="1"/>
            </p:cNvSpPr>
            <p:nvPr/>
          </p:nvSpPr>
          <p:spPr bwMode="auto">
            <a:xfrm>
              <a:off x="3782" y="2111"/>
              <a:ext cx="48" cy="708"/>
            </a:xfrm>
            <a:prstGeom prst="rect">
              <a:avLst/>
            </a:prstGeom>
            <a:solidFill>
              <a:srgbClr val="F6DB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49" name="Rectangle 13"/>
            <p:cNvSpPr>
              <a:spLocks noChangeArrowheads="1"/>
            </p:cNvSpPr>
            <p:nvPr/>
          </p:nvSpPr>
          <p:spPr bwMode="auto">
            <a:xfrm>
              <a:off x="3830" y="2111"/>
              <a:ext cx="42" cy="708"/>
            </a:xfrm>
            <a:prstGeom prst="rect">
              <a:avLst/>
            </a:prstGeom>
            <a:solidFill>
              <a:srgbClr val="F8DD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50" name="Rectangle 14"/>
            <p:cNvSpPr>
              <a:spLocks noChangeArrowheads="1"/>
            </p:cNvSpPr>
            <p:nvPr/>
          </p:nvSpPr>
          <p:spPr bwMode="auto">
            <a:xfrm>
              <a:off x="3872" y="2111"/>
              <a:ext cx="48" cy="708"/>
            </a:xfrm>
            <a:prstGeom prst="rect">
              <a:avLst/>
            </a:prstGeom>
            <a:solidFill>
              <a:srgbClr val="FADF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51" name="Rectangle 15"/>
            <p:cNvSpPr>
              <a:spLocks noChangeArrowheads="1"/>
            </p:cNvSpPr>
            <p:nvPr/>
          </p:nvSpPr>
          <p:spPr bwMode="auto">
            <a:xfrm>
              <a:off x="3920" y="2111"/>
              <a:ext cx="42" cy="708"/>
            </a:xfrm>
            <a:prstGeom prst="rect">
              <a:avLst/>
            </a:prstGeom>
            <a:solidFill>
              <a:srgbClr val="FCE1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52" name="Rectangle 16"/>
            <p:cNvSpPr>
              <a:spLocks noChangeArrowheads="1"/>
            </p:cNvSpPr>
            <p:nvPr/>
          </p:nvSpPr>
          <p:spPr bwMode="auto">
            <a:xfrm>
              <a:off x="3962" y="2111"/>
              <a:ext cx="558" cy="708"/>
            </a:xfrm>
            <a:prstGeom prst="rect">
              <a:avLst/>
            </a:prstGeom>
            <a:solidFill>
              <a:srgbClr val="FFE4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53" name="Rectangle 17"/>
            <p:cNvSpPr>
              <a:spLocks noChangeArrowheads="1"/>
            </p:cNvSpPr>
            <p:nvPr/>
          </p:nvSpPr>
          <p:spPr bwMode="auto">
            <a:xfrm>
              <a:off x="3464" y="2111"/>
              <a:ext cx="1056" cy="70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54" name="Rectangle 18"/>
            <p:cNvSpPr>
              <a:spLocks noChangeArrowheads="1"/>
            </p:cNvSpPr>
            <p:nvPr/>
          </p:nvSpPr>
          <p:spPr bwMode="auto">
            <a:xfrm>
              <a:off x="3704" y="2165"/>
              <a:ext cx="6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000000"/>
                  </a:solidFill>
                  <a:latin typeface="Arial" charset="0"/>
                </a:rPr>
                <a:t>OM_Observation</a:t>
              </a:r>
              <a:endParaRPr lang="en-US"/>
            </a:p>
          </p:txBody>
        </p:sp>
        <p:sp>
          <p:nvSpPr>
            <p:cNvPr id="910355" name="Line 19"/>
            <p:cNvSpPr>
              <a:spLocks noChangeShapeType="1"/>
            </p:cNvSpPr>
            <p:nvPr/>
          </p:nvSpPr>
          <p:spPr bwMode="auto">
            <a:xfrm>
              <a:off x="3464" y="2291"/>
              <a:ext cx="10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56" name="Rectangle 20"/>
            <p:cNvSpPr>
              <a:spLocks noChangeArrowheads="1"/>
            </p:cNvSpPr>
            <p:nvPr/>
          </p:nvSpPr>
          <p:spPr bwMode="auto">
            <a:xfrm>
              <a:off x="3494" y="2315"/>
              <a:ext cx="7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8B0000"/>
                  </a:solidFill>
                  <a:latin typeface="Arial" charset="0"/>
                </a:rPr>
                <a:t>+ </a:t>
              </a:r>
              <a:endParaRPr lang="en-US"/>
            </a:p>
          </p:txBody>
        </p:sp>
        <p:sp>
          <p:nvSpPr>
            <p:cNvPr id="910357" name="Rectangle 21"/>
            <p:cNvSpPr>
              <a:spLocks noChangeArrowheads="1"/>
            </p:cNvSpPr>
            <p:nvPr/>
          </p:nvSpPr>
          <p:spPr bwMode="auto">
            <a:xfrm>
              <a:off x="3620" y="2315"/>
              <a:ext cx="70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8B0000"/>
                  </a:solidFill>
                  <a:latin typeface="Arial" charset="0"/>
                </a:rPr>
                <a:t>phenomenonTime</a:t>
              </a:r>
              <a:endParaRPr lang="en-US"/>
            </a:p>
          </p:txBody>
        </p:sp>
        <p:sp>
          <p:nvSpPr>
            <p:cNvPr id="910358" name="Rectangle 22"/>
            <p:cNvSpPr>
              <a:spLocks noChangeArrowheads="1"/>
            </p:cNvSpPr>
            <p:nvPr/>
          </p:nvSpPr>
          <p:spPr bwMode="auto">
            <a:xfrm>
              <a:off x="3494" y="2411"/>
              <a:ext cx="7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8B0000"/>
                  </a:solidFill>
                  <a:latin typeface="Arial" charset="0"/>
                </a:rPr>
                <a:t>+ </a:t>
              </a:r>
              <a:endParaRPr lang="en-US"/>
            </a:p>
          </p:txBody>
        </p:sp>
        <p:sp>
          <p:nvSpPr>
            <p:cNvPr id="910359" name="Rectangle 23"/>
            <p:cNvSpPr>
              <a:spLocks noChangeArrowheads="1"/>
            </p:cNvSpPr>
            <p:nvPr/>
          </p:nvSpPr>
          <p:spPr bwMode="auto">
            <a:xfrm>
              <a:off x="3620" y="2411"/>
              <a:ext cx="40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8B0000"/>
                  </a:solidFill>
                  <a:latin typeface="Arial" charset="0"/>
                </a:rPr>
                <a:t>resultTime</a:t>
              </a:r>
              <a:endParaRPr lang="en-US"/>
            </a:p>
          </p:txBody>
        </p:sp>
        <p:sp>
          <p:nvSpPr>
            <p:cNvPr id="910360" name="Rectangle 24"/>
            <p:cNvSpPr>
              <a:spLocks noChangeArrowheads="1"/>
            </p:cNvSpPr>
            <p:nvPr/>
          </p:nvSpPr>
          <p:spPr bwMode="auto">
            <a:xfrm>
              <a:off x="3494" y="2507"/>
              <a:ext cx="7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8B0000"/>
                  </a:solidFill>
                  <a:latin typeface="Arial" charset="0"/>
                </a:rPr>
                <a:t>+ </a:t>
              </a:r>
              <a:endParaRPr lang="en-US"/>
            </a:p>
          </p:txBody>
        </p:sp>
        <p:sp>
          <p:nvSpPr>
            <p:cNvPr id="910361" name="Rectangle 25"/>
            <p:cNvSpPr>
              <a:spLocks noChangeArrowheads="1"/>
            </p:cNvSpPr>
            <p:nvPr/>
          </p:nvSpPr>
          <p:spPr bwMode="auto">
            <a:xfrm>
              <a:off x="3620" y="2507"/>
              <a:ext cx="59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8B0000"/>
                  </a:solidFill>
                  <a:latin typeface="Arial" charset="0"/>
                </a:rPr>
                <a:t>validTime [0..1]</a:t>
              </a:r>
              <a:endParaRPr lang="en-US"/>
            </a:p>
          </p:txBody>
        </p:sp>
        <p:sp>
          <p:nvSpPr>
            <p:cNvPr id="910362" name="Rectangle 26"/>
            <p:cNvSpPr>
              <a:spLocks noChangeArrowheads="1"/>
            </p:cNvSpPr>
            <p:nvPr/>
          </p:nvSpPr>
          <p:spPr bwMode="auto">
            <a:xfrm>
              <a:off x="3494" y="2603"/>
              <a:ext cx="7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8B0000"/>
                  </a:solidFill>
                  <a:latin typeface="Arial" charset="0"/>
                </a:rPr>
                <a:t>+ </a:t>
              </a:r>
              <a:endParaRPr lang="en-US"/>
            </a:p>
          </p:txBody>
        </p:sp>
        <p:sp>
          <p:nvSpPr>
            <p:cNvPr id="910363" name="Rectangle 27"/>
            <p:cNvSpPr>
              <a:spLocks noChangeArrowheads="1"/>
            </p:cNvSpPr>
            <p:nvPr/>
          </p:nvSpPr>
          <p:spPr bwMode="auto">
            <a:xfrm>
              <a:off x="3620" y="2603"/>
              <a:ext cx="68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8B0000"/>
                  </a:solidFill>
                  <a:latin typeface="Arial" charset="0"/>
                </a:rPr>
                <a:t>resultQuality [0..*]</a:t>
              </a:r>
              <a:endParaRPr lang="en-US"/>
            </a:p>
          </p:txBody>
        </p:sp>
        <p:sp>
          <p:nvSpPr>
            <p:cNvPr id="910364" name="Rectangle 28"/>
            <p:cNvSpPr>
              <a:spLocks noChangeArrowheads="1"/>
            </p:cNvSpPr>
            <p:nvPr/>
          </p:nvSpPr>
          <p:spPr bwMode="auto">
            <a:xfrm>
              <a:off x="3494" y="2699"/>
              <a:ext cx="7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8B0000"/>
                  </a:solidFill>
                  <a:latin typeface="Arial" charset="0"/>
                </a:rPr>
                <a:t>+ </a:t>
              </a:r>
              <a:endParaRPr lang="en-US"/>
            </a:p>
          </p:txBody>
        </p:sp>
        <p:sp>
          <p:nvSpPr>
            <p:cNvPr id="910365" name="Rectangle 29"/>
            <p:cNvSpPr>
              <a:spLocks noChangeArrowheads="1"/>
            </p:cNvSpPr>
            <p:nvPr/>
          </p:nvSpPr>
          <p:spPr bwMode="auto">
            <a:xfrm>
              <a:off x="3620" y="2699"/>
              <a:ext cx="59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8B0000"/>
                  </a:solidFill>
                  <a:latin typeface="Arial" charset="0"/>
                </a:rPr>
                <a:t>parameter [0..*]</a:t>
              </a:r>
              <a:endParaRPr lang="en-US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6566392" y="2170461"/>
            <a:ext cx="1112227" cy="542925"/>
            <a:chOff x="4760" y="2135"/>
            <a:chExt cx="759" cy="342"/>
          </a:xfrm>
        </p:grpSpPr>
        <p:sp>
          <p:nvSpPr>
            <p:cNvPr id="910367" name="Rectangle 31"/>
            <p:cNvSpPr>
              <a:spLocks noChangeArrowheads="1"/>
            </p:cNvSpPr>
            <p:nvPr/>
          </p:nvSpPr>
          <p:spPr bwMode="auto">
            <a:xfrm>
              <a:off x="4778" y="2153"/>
              <a:ext cx="708" cy="324"/>
            </a:xfrm>
            <a:prstGeom prst="rect">
              <a:avLst/>
            </a:prstGeom>
            <a:solidFill>
              <a:srgbClr val="C0BF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68" name="Rectangle 32"/>
            <p:cNvSpPr>
              <a:spLocks noChangeArrowheads="1"/>
            </p:cNvSpPr>
            <p:nvPr/>
          </p:nvSpPr>
          <p:spPr bwMode="auto">
            <a:xfrm>
              <a:off x="4760" y="2135"/>
              <a:ext cx="12" cy="324"/>
            </a:xfrm>
            <a:prstGeom prst="rect">
              <a:avLst/>
            </a:prstGeom>
            <a:solidFill>
              <a:srgbClr val="B5E8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69" name="Rectangle 33"/>
            <p:cNvSpPr>
              <a:spLocks noChangeArrowheads="1"/>
            </p:cNvSpPr>
            <p:nvPr/>
          </p:nvSpPr>
          <p:spPr bwMode="auto">
            <a:xfrm>
              <a:off x="4772" y="2135"/>
              <a:ext cx="12" cy="324"/>
            </a:xfrm>
            <a:prstGeom prst="rect">
              <a:avLst/>
            </a:prstGeom>
            <a:solidFill>
              <a:srgbClr val="B6E9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70" name="Rectangle 34"/>
            <p:cNvSpPr>
              <a:spLocks noChangeArrowheads="1"/>
            </p:cNvSpPr>
            <p:nvPr/>
          </p:nvSpPr>
          <p:spPr bwMode="auto">
            <a:xfrm>
              <a:off x="4784" y="2135"/>
              <a:ext cx="18" cy="324"/>
            </a:xfrm>
            <a:prstGeom prst="rect">
              <a:avLst/>
            </a:prstGeom>
            <a:solidFill>
              <a:srgbClr val="B7EA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71" name="Rectangle 35"/>
            <p:cNvSpPr>
              <a:spLocks noChangeArrowheads="1"/>
            </p:cNvSpPr>
            <p:nvPr/>
          </p:nvSpPr>
          <p:spPr bwMode="auto">
            <a:xfrm>
              <a:off x="4802" y="2135"/>
              <a:ext cx="12" cy="324"/>
            </a:xfrm>
            <a:prstGeom prst="rect">
              <a:avLst/>
            </a:prstGeom>
            <a:solidFill>
              <a:srgbClr val="B8EB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72" name="Rectangle 36"/>
            <p:cNvSpPr>
              <a:spLocks noChangeArrowheads="1"/>
            </p:cNvSpPr>
            <p:nvPr/>
          </p:nvSpPr>
          <p:spPr bwMode="auto">
            <a:xfrm>
              <a:off x="4814" y="2135"/>
              <a:ext cx="18" cy="324"/>
            </a:xfrm>
            <a:prstGeom prst="rect">
              <a:avLst/>
            </a:prstGeom>
            <a:solidFill>
              <a:srgbClr val="B9EC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73" name="Rectangle 37"/>
            <p:cNvSpPr>
              <a:spLocks noChangeArrowheads="1"/>
            </p:cNvSpPr>
            <p:nvPr/>
          </p:nvSpPr>
          <p:spPr bwMode="auto">
            <a:xfrm>
              <a:off x="4832" y="2135"/>
              <a:ext cx="12" cy="324"/>
            </a:xfrm>
            <a:prstGeom prst="rect">
              <a:avLst/>
            </a:prstGeom>
            <a:solidFill>
              <a:srgbClr val="BAEDE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74" name="Rectangle 38"/>
            <p:cNvSpPr>
              <a:spLocks noChangeArrowheads="1"/>
            </p:cNvSpPr>
            <p:nvPr/>
          </p:nvSpPr>
          <p:spPr bwMode="auto">
            <a:xfrm>
              <a:off x="4844" y="2135"/>
              <a:ext cx="12" cy="324"/>
            </a:xfrm>
            <a:prstGeom prst="rect">
              <a:avLst/>
            </a:prstGeom>
            <a:solidFill>
              <a:srgbClr val="BBEE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75" name="Rectangle 39"/>
            <p:cNvSpPr>
              <a:spLocks noChangeArrowheads="1"/>
            </p:cNvSpPr>
            <p:nvPr/>
          </p:nvSpPr>
          <p:spPr bwMode="auto">
            <a:xfrm>
              <a:off x="4856" y="2135"/>
              <a:ext cx="18" cy="324"/>
            </a:xfrm>
            <a:prstGeom prst="rect">
              <a:avLst/>
            </a:prstGeom>
            <a:solidFill>
              <a:srgbClr val="BCEF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76" name="Rectangle 40"/>
            <p:cNvSpPr>
              <a:spLocks noChangeArrowheads="1"/>
            </p:cNvSpPr>
            <p:nvPr/>
          </p:nvSpPr>
          <p:spPr bwMode="auto">
            <a:xfrm>
              <a:off x="4874" y="2135"/>
              <a:ext cx="12" cy="324"/>
            </a:xfrm>
            <a:prstGeom prst="rect">
              <a:avLst/>
            </a:prstGeom>
            <a:solidFill>
              <a:srgbClr val="BDF0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77" name="Rectangle 41"/>
            <p:cNvSpPr>
              <a:spLocks noChangeArrowheads="1"/>
            </p:cNvSpPr>
            <p:nvPr/>
          </p:nvSpPr>
          <p:spPr bwMode="auto">
            <a:xfrm>
              <a:off x="4886" y="2135"/>
              <a:ext cx="18" cy="324"/>
            </a:xfrm>
            <a:prstGeom prst="rect">
              <a:avLst/>
            </a:prstGeom>
            <a:solidFill>
              <a:srgbClr val="BEF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78" name="Rectangle 42"/>
            <p:cNvSpPr>
              <a:spLocks noChangeArrowheads="1"/>
            </p:cNvSpPr>
            <p:nvPr/>
          </p:nvSpPr>
          <p:spPr bwMode="auto">
            <a:xfrm>
              <a:off x="4904" y="2135"/>
              <a:ext cx="12" cy="324"/>
            </a:xfrm>
            <a:prstGeom prst="rect">
              <a:avLst/>
            </a:prstGeom>
            <a:solidFill>
              <a:srgbClr val="BF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79" name="Rectangle 43"/>
            <p:cNvSpPr>
              <a:spLocks noChangeArrowheads="1"/>
            </p:cNvSpPr>
            <p:nvPr/>
          </p:nvSpPr>
          <p:spPr bwMode="auto">
            <a:xfrm>
              <a:off x="4916" y="2135"/>
              <a:ext cx="18" cy="324"/>
            </a:xfrm>
            <a:prstGeom prst="rect">
              <a:avLst/>
            </a:prstGeom>
            <a:solidFill>
              <a:srgbClr val="C0F3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80" name="Rectangle 44"/>
            <p:cNvSpPr>
              <a:spLocks noChangeArrowheads="1"/>
            </p:cNvSpPr>
            <p:nvPr/>
          </p:nvSpPr>
          <p:spPr bwMode="auto">
            <a:xfrm>
              <a:off x="4934" y="2135"/>
              <a:ext cx="18" cy="324"/>
            </a:xfrm>
            <a:prstGeom prst="rect">
              <a:avLst/>
            </a:prstGeom>
            <a:solidFill>
              <a:srgbClr val="C1F4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81" name="Rectangle 45"/>
            <p:cNvSpPr>
              <a:spLocks noChangeArrowheads="1"/>
            </p:cNvSpPr>
            <p:nvPr/>
          </p:nvSpPr>
          <p:spPr bwMode="auto">
            <a:xfrm>
              <a:off x="4952" y="2135"/>
              <a:ext cx="24" cy="324"/>
            </a:xfrm>
            <a:prstGeom prst="rect">
              <a:avLst/>
            </a:prstGeom>
            <a:solidFill>
              <a:srgbClr val="C2F5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82" name="Rectangle 46"/>
            <p:cNvSpPr>
              <a:spLocks noChangeArrowheads="1"/>
            </p:cNvSpPr>
            <p:nvPr/>
          </p:nvSpPr>
          <p:spPr bwMode="auto">
            <a:xfrm>
              <a:off x="4976" y="2135"/>
              <a:ext cx="18" cy="324"/>
            </a:xfrm>
            <a:prstGeom prst="rect">
              <a:avLst/>
            </a:prstGeom>
            <a:solidFill>
              <a:srgbClr val="C3F6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83" name="Rectangle 47"/>
            <p:cNvSpPr>
              <a:spLocks noChangeArrowheads="1"/>
            </p:cNvSpPr>
            <p:nvPr/>
          </p:nvSpPr>
          <p:spPr bwMode="auto">
            <a:xfrm>
              <a:off x="4994" y="2135"/>
              <a:ext cx="12" cy="324"/>
            </a:xfrm>
            <a:prstGeom prst="rect">
              <a:avLst/>
            </a:prstGeom>
            <a:solidFill>
              <a:srgbClr val="C4F7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84" name="Rectangle 48"/>
            <p:cNvSpPr>
              <a:spLocks noChangeArrowheads="1"/>
            </p:cNvSpPr>
            <p:nvPr/>
          </p:nvSpPr>
          <p:spPr bwMode="auto">
            <a:xfrm>
              <a:off x="5006" y="2135"/>
              <a:ext cx="18" cy="324"/>
            </a:xfrm>
            <a:prstGeom prst="rect">
              <a:avLst/>
            </a:prstGeom>
            <a:solidFill>
              <a:srgbClr val="C5F8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85" name="Rectangle 49"/>
            <p:cNvSpPr>
              <a:spLocks noChangeArrowheads="1"/>
            </p:cNvSpPr>
            <p:nvPr/>
          </p:nvSpPr>
          <p:spPr bwMode="auto">
            <a:xfrm>
              <a:off x="5024" y="2135"/>
              <a:ext cx="12" cy="324"/>
            </a:xfrm>
            <a:prstGeom prst="rect">
              <a:avLst/>
            </a:prstGeom>
            <a:solidFill>
              <a:srgbClr val="C6F9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86" name="Rectangle 50"/>
            <p:cNvSpPr>
              <a:spLocks noChangeArrowheads="1"/>
            </p:cNvSpPr>
            <p:nvPr/>
          </p:nvSpPr>
          <p:spPr bwMode="auto">
            <a:xfrm>
              <a:off x="5036" y="2135"/>
              <a:ext cx="12" cy="324"/>
            </a:xfrm>
            <a:prstGeom prst="rect">
              <a:avLst/>
            </a:prstGeom>
            <a:solidFill>
              <a:srgbClr val="C7FA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87" name="Rectangle 51"/>
            <p:cNvSpPr>
              <a:spLocks noChangeArrowheads="1"/>
            </p:cNvSpPr>
            <p:nvPr/>
          </p:nvSpPr>
          <p:spPr bwMode="auto">
            <a:xfrm>
              <a:off x="5048" y="2135"/>
              <a:ext cx="18" cy="324"/>
            </a:xfrm>
            <a:prstGeom prst="rect">
              <a:avLst/>
            </a:prstGeom>
            <a:solidFill>
              <a:srgbClr val="C8FB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88" name="Rectangle 52"/>
            <p:cNvSpPr>
              <a:spLocks noChangeArrowheads="1"/>
            </p:cNvSpPr>
            <p:nvPr/>
          </p:nvSpPr>
          <p:spPr bwMode="auto">
            <a:xfrm>
              <a:off x="5066" y="2135"/>
              <a:ext cx="12" cy="324"/>
            </a:xfrm>
            <a:prstGeom prst="rect">
              <a:avLst/>
            </a:prstGeom>
            <a:solidFill>
              <a:srgbClr val="C9FC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89" name="Rectangle 53"/>
            <p:cNvSpPr>
              <a:spLocks noChangeArrowheads="1"/>
            </p:cNvSpPr>
            <p:nvPr/>
          </p:nvSpPr>
          <p:spPr bwMode="auto">
            <a:xfrm>
              <a:off x="5078" y="2135"/>
              <a:ext cx="18" cy="324"/>
            </a:xfrm>
            <a:prstGeom prst="rect">
              <a:avLst/>
            </a:prstGeom>
            <a:solidFill>
              <a:srgbClr val="CAFD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90" name="Rectangle 54"/>
            <p:cNvSpPr>
              <a:spLocks noChangeArrowheads="1"/>
            </p:cNvSpPr>
            <p:nvPr/>
          </p:nvSpPr>
          <p:spPr bwMode="auto">
            <a:xfrm>
              <a:off x="5096" y="2135"/>
              <a:ext cx="12" cy="324"/>
            </a:xfrm>
            <a:prstGeom prst="rect">
              <a:avLst/>
            </a:prstGeom>
            <a:solidFill>
              <a:srgbClr val="CBFE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91" name="Rectangle 55"/>
            <p:cNvSpPr>
              <a:spLocks noChangeArrowheads="1"/>
            </p:cNvSpPr>
            <p:nvPr/>
          </p:nvSpPr>
          <p:spPr bwMode="auto">
            <a:xfrm>
              <a:off x="5108" y="2135"/>
              <a:ext cx="360" cy="32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92" name="Rectangle 56"/>
            <p:cNvSpPr>
              <a:spLocks noChangeArrowheads="1"/>
            </p:cNvSpPr>
            <p:nvPr/>
          </p:nvSpPr>
          <p:spPr bwMode="auto">
            <a:xfrm>
              <a:off x="4760" y="2135"/>
              <a:ext cx="708" cy="3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93" name="Rectangle 57"/>
            <p:cNvSpPr>
              <a:spLocks noChangeArrowheads="1"/>
            </p:cNvSpPr>
            <p:nvPr/>
          </p:nvSpPr>
          <p:spPr bwMode="auto">
            <a:xfrm>
              <a:off x="4802" y="2189"/>
              <a:ext cx="71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000000"/>
                  </a:solidFill>
                  <a:latin typeface="Arial" charset="0"/>
                </a:rPr>
                <a:t>GFI_PropertyType</a:t>
              </a:r>
              <a:endParaRPr lang="en-US"/>
            </a:p>
          </p:txBody>
        </p:sp>
        <p:sp>
          <p:nvSpPr>
            <p:cNvPr id="910394" name="Line 58"/>
            <p:cNvSpPr>
              <a:spLocks noChangeShapeType="1"/>
            </p:cNvSpPr>
            <p:nvPr/>
          </p:nvSpPr>
          <p:spPr bwMode="auto">
            <a:xfrm>
              <a:off x="4760" y="2315"/>
              <a:ext cx="7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2214197" y="2313336"/>
            <a:ext cx="888023" cy="542925"/>
            <a:chOff x="1790" y="2225"/>
            <a:chExt cx="606" cy="342"/>
          </a:xfrm>
        </p:grpSpPr>
        <p:sp>
          <p:nvSpPr>
            <p:cNvPr id="910396" name="Rectangle 60"/>
            <p:cNvSpPr>
              <a:spLocks noChangeArrowheads="1"/>
            </p:cNvSpPr>
            <p:nvPr/>
          </p:nvSpPr>
          <p:spPr bwMode="auto">
            <a:xfrm>
              <a:off x="1808" y="2243"/>
              <a:ext cx="588" cy="324"/>
            </a:xfrm>
            <a:prstGeom prst="rect">
              <a:avLst/>
            </a:prstGeom>
            <a:solidFill>
              <a:srgbClr val="C0BF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97" name="Rectangle 61"/>
            <p:cNvSpPr>
              <a:spLocks noChangeArrowheads="1"/>
            </p:cNvSpPr>
            <p:nvPr/>
          </p:nvSpPr>
          <p:spPr bwMode="auto">
            <a:xfrm>
              <a:off x="1790" y="2225"/>
              <a:ext cx="12" cy="324"/>
            </a:xfrm>
            <a:prstGeom prst="rect">
              <a:avLst/>
            </a:prstGeom>
            <a:solidFill>
              <a:srgbClr val="E8E8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98" name="Rectangle 62"/>
            <p:cNvSpPr>
              <a:spLocks noChangeArrowheads="1"/>
            </p:cNvSpPr>
            <p:nvPr/>
          </p:nvSpPr>
          <p:spPr bwMode="auto">
            <a:xfrm>
              <a:off x="1802" y="2225"/>
              <a:ext cx="12" cy="324"/>
            </a:xfrm>
            <a:prstGeom prst="rect">
              <a:avLst/>
            </a:prstGeom>
            <a:solidFill>
              <a:srgbClr val="E9E9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399" name="Rectangle 63"/>
            <p:cNvSpPr>
              <a:spLocks noChangeArrowheads="1"/>
            </p:cNvSpPr>
            <p:nvPr/>
          </p:nvSpPr>
          <p:spPr bwMode="auto">
            <a:xfrm>
              <a:off x="1814" y="2225"/>
              <a:ext cx="12" cy="324"/>
            </a:xfrm>
            <a:prstGeom prst="rect">
              <a:avLst/>
            </a:prstGeom>
            <a:solidFill>
              <a:srgbClr val="EAEA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00" name="Rectangle 64"/>
            <p:cNvSpPr>
              <a:spLocks noChangeArrowheads="1"/>
            </p:cNvSpPr>
            <p:nvPr/>
          </p:nvSpPr>
          <p:spPr bwMode="auto">
            <a:xfrm>
              <a:off x="1826" y="2225"/>
              <a:ext cx="12" cy="324"/>
            </a:xfrm>
            <a:prstGeom prst="rect">
              <a:avLst/>
            </a:prstGeom>
            <a:solidFill>
              <a:srgbClr val="EBEB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01" name="Rectangle 65"/>
            <p:cNvSpPr>
              <a:spLocks noChangeArrowheads="1"/>
            </p:cNvSpPr>
            <p:nvPr/>
          </p:nvSpPr>
          <p:spPr bwMode="auto">
            <a:xfrm>
              <a:off x="1838" y="2225"/>
              <a:ext cx="12" cy="324"/>
            </a:xfrm>
            <a:prstGeom prst="rect">
              <a:avLst/>
            </a:prstGeom>
            <a:solidFill>
              <a:srgbClr val="ECEC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02" name="Rectangle 66"/>
            <p:cNvSpPr>
              <a:spLocks noChangeArrowheads="1"/>
            </p:cNvSpPr>
            <p:nvPr/>
          </p:nvSpPr>
          <p:spPr bwMode="auto">
            <a:xfrm>
              <a:off x="1850" y="2225"/>
              <a:ext cx="12" cy="324"/>
            </a:xfrm>
            <a:prstGeom prst="rect">
              <a:avLst/>
            </a:prstGeom>
            <a:solidFill>
              <a:srgbClr val="EDED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03" name="Rectangle 67"/>
            <p:cNvSpPr>
              <a:spLocks noChangeArrowheads="1"/>
            </p:cNvSpPr>
            <p:nvPr/>
          </p:nvSpPr>
          <p:spPr bwMode="auto">
            <a:xfrm>
              <a:off x="1862" y="2225"/>
              <a:ext cx="12" cy="324"/>
            </a:xfrm>
            <a:prstGeom prst="rect">
              <a:avLst/>
            </a:prstGeom>
            <a:solidFill>
              <a:srgbClr val="EEEE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04" name="Rectangle 68"/>
            <p:cNvSpPr>
              <a:spLocks noChangeArrowheads="1"/>
            </p:cNvSpPr>
            <p:nvPr/>
          </p:nvSpPr>
          <p:spPr bwMode="auto">
            <a:xfrm>
              <a:off x="1874" y="2225"/>
              <a:ext cx="12" cy="324"/>
            </a:xfrm>
            <a:prstGeom prst="rect">
              <a:avLst/>
            </a:prstGeom>
            <a:solidFill>
              <a:srgbClr val="EFEF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05" name="Rectangle 69"/>
            <p:cNvSpPr>
              <a:spLocks noChangeArrowheads="1"/>
            </p:cNvSpPr>
            <p:nvPr/>
          </p:nvSpPr>
          <p:spPr bwMode="auto">
            <a:xfrm>
              <a:off x="1886" y="2225"/>
              <a:ext cx="12" cy="324"/>
            </a:xfrm>
            <a:prstGeom prst="rect">
              <a:avLst/>
            </a:prstGeom>
            <a:solidFill>
              <a:srgbClr val="F0F0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06" name="Rectangle 70"/>
            <p:cNvSpPr>
              <a:spLocks noChangeArrowheads="1"/>
            </p:cNvSpPr>
            <p:nvPr/>
          </p:nvSpPr>
          <p:spPr bwMode="auto">
            <a:xfrm>
              <a:off x="1898" y="2225"/>
              <a:ext cx="12" cy="324"/>
            </a:xfrm>
            <a:prstGeom prst="rect">
              <a:avLst/>
            </a:prstGeom>
            <a:solidFill>
              <a:srgbClr val="F1F1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07" name="Rectangle 71"/>
            <p:cNvSpPr>
              <a:spLocks noChangeArrowheads="1"/>
            </p:cNvSpPr>
            <p:nvPr/>
          </p:nvSpPr>
          <p:spPr bwMode="auto">
            <a:xfrm>
              <a:off x="1910" y="2225"/>
              <a:ext cx="12" cy="324"/>
            </a:xfrm>
            <a:prstGeom prst="rect">
              <a:avLst/>
            </a:prstGeom>
            <a:solidFill>
              <a:srgbClr val="F2F2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08" name="Rectangle 72"/>
            <p:cNvSpPr>
              <a:spLocks noChangeArrowheads="1"/>
            </p:cNvSpPr>
            <p:nvPr/>
          </p:nvSpPr>
          <p:spPr bwMode="auto">
            <a:xfrm>
              <a:off x="1922" y="2225"/>
              <a:ext cx="12" cy="324"/>
            </a:xfrm>
            <a:prstGeom prst="rect">
              <a:avLst/>
            </a:prstGeom>
            <a:solidFill>
              <a:srgbClr val="F3F3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09" name="Rectangle 73"/>
            <p:cNvSpPr>
              <a:spLocks noChangeArrowheads="1"/>
            </p:cNvSpPr>
            <p:nvPr/>
          </p:nvSpPr>
          <p:spPr bwMode="auto">
            <a:xfrm>
              <a:off x="1934" y="2225"/>
              <a:ext cx="18" cy="324"/>
            </a:xfrm>
            <a:prstGeom prst="rect">
              <a:avLst/>
            </a:prstGeom>
            <a:solidFill>
              <a:srgbClr val="F4F4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10" name="Rectangle 74"/>
            <p:cNvSpPr>
              <a:spLocks noChangeArrowheads="1"/>
            </p:cNvSpPr>
            <p:nvPr/>
          </p:nvSpPr>
          <p:spPr bwMode="auto">
            <a:xfrm>
              <a:off x="1952" y="2225"/>
              <a:ext cx="18" cy="324"/>
            </a:xfrm>
            <a:prstGeom prst="rect">
              <a:avLst/>
            </a:prstGeom>
            <a:solidFill>
              <a:srgbClr val="F5F5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11" name="Rectangle 75"/>
            <p:cNvSpPr>
              <a:spLocks noChangeArrowheads="1"/>
            </p:cNvSpPr>
            <p:nvPr/>
          </p:nvSpPr>
          <p:spPr bwMode="auto">
            <a:xfrm>
              <a:off x="1970" y="2225"/>
              <a:ext cx="12" cy="324"/>
            </a:xfrm>
            <a:prstGeom prst="rect">
              <a:avLst/>
            </a:prstGeom>
            <a:solidFill>
              <a:srgbClr val="F6F6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12" name="Rectangle 76"/>
            <p:cNvSpPr>
              <a:spLocks noChangeArrowheads="1"/>
            </p:cNvSpPr>
            <p:nvPr/>
          </p:nvSpPr>
          <p:spPr bwMode="auto">
            <a:xfrm>
              <a:off x="1982" y="2225"/>
              <a:ext cx="12" cy="324"/>
            </a:xfrm>
            <a:prstGeom prst="rect">
              <a:avLst/>
            </a:prstGeom>
            <a:solidFill>
              <a:srgbClr val="F7F7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13" name="Rectangle 77"/>
            <p:cNvSpPr>
              <a:spLocks noChangeArrowheads="1"/>
            </p:cNvSpPr>
            <p:nvPr/>
          </p:nvSpPr>
          <p:spPr bwMode="auto">
            <a:xfrm>
              <a:off x="1994" y="2225"/>
              <a:ext cx="12" cy="324"/>
            </a:xfrm>
            <a:prstGeom prst="rect">
              <a:avLst/>
            </a:prstGeom>
            <a:solidFill>
              <a:srgbClr val="F8F8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14" name="Rectangle 78"/>
            <p:cNvSpPr>
              <a:spLocks noChangeArrowheads="1"/>
            </p:cNvSpPr>
            <p:nvPr/>
          </p:nvSpPr>
          <p:spPr bwMode="auto">
            <a:xfrm>
              <a:off x="2006" y="2225"/>
              <a:ext cx="12" cy="324"/>
            </a:xfrm>
            <a:prstGeom prst="rect">
              <a:avLst/>
            </a:prstGeom>
            <a:solidFill>
              <a:srgbClr val="F9F9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15" name="Rectangle 79"/>
            <p:cNvSpPr>
              <a:spLocks noChangeArrowheads="1"/>
            </p:cNvSpPr>
            <p:nvPr/>
          </p:nvSpPr>
          <p:spPr bwMode="auto">
            <a:xfrm>
              <a:off x="2018" y="2225"/>
              <a:ext cx="12" cy="324"/>
            </a:xfrm>
            <a:prstGeom prst="rect">
              <a:avLst/>
            </a:prstGeom>
            <a:solidFill>
              <a:srgbClr val="FAFA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16" name="Rectangle 80"/>
            <p:cNvSpPr>
              <a:spLocks noChangeArrowheads="1"/>
            </p:cNvSpPr>
            <p:nvPr/>
          </p:nvSpPr>
          <p:spPr bwMode="auto">
            <a:xfrm>
              <a:off x="2030" y="2225"/>
              <a:ext cx="12" cy="324"/>
            </a:xfrm>
            <a:prstGeom prst="rect">
              <a:avLst/>
            </a:prstGeom>
            <a:solidFill>
              <a:srgbClr val="FBFB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17" name="Rectangle 81"/>
            <p:cNvSpPr>
              <a:spLocks noChangeArrowheads="1"/>
            </p:cNvSpPr>
            <p:nvPr/>
          </p:nvSpPr>
          <p:spPr bwMode="auto">
            <a:xfrm>
              <a:off x="2042" y="2225"/>
              <a:ext cx="12" cy="324"/>
            </a:xfrm>
            <a:prstGeom prst="rect">
              <a:avLst/>
            </a:prstGeom>
            <a:solidFill>
              <a:srgbClr val="FCFC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18" name="Rectangle 82"/>
            <p:cNvSpPr>
              <a:spLocks noChangeArrowheads="1"/>
            </p:cNvSpPr>
            <p:nvPr/>
          </p:nvSpPr>
          <p:spPr bwMode="auto">
            <a:xfrm>
              <a:off x="2054" y="2225"/>
              <a:ext cx="12" cy="324"/>
            </a:xfrm>
            <a:prstGeom prst="rect">
              <a:avLst/>
            </a:prstGeom>
            <a:solidFill>
              <a:srgbClr val="FDFD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19" name="Rectangle 83"/>
            <p:cNvSpPr>
              <a:spLocks noChangeArrowheads="1"/>
            </p:cNvSpPr>
            <p:nvPr/>
          </p:nvSpPr>
          <p:spPr bwMode="auto">
            <a:xfrm>
              <a:off x="2066" y="2225"/>
              <a:ext cx="12" cy="324"/>
            </a:xfrm>
            <a:prstGeom prst="rect">
              <a:avLst/>
            </a:prstGeom>
            <a:solidFill>
              <a:srgbClr val="FEFE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20" name="Rectangle 84"/>
            <p:cNvSpPr>
              <a:spLocks noChangeArrowheads="1"/>
            </p:cNvSpPr>
            <p:nvPr/>
          </p:nvSpPr>
          <p:spPr bwMode="auto">
            <a:xfrm>
              <a:off x="2078" y="2225"/>
              <a:ext cx="300" cy="324"/>
            </a:xfrm>
            <a:prstGeom prst="rect">
              <a:avLst/>
            </a:prstGeom>
            <a:solidFill>
              <a:srgbClr val="FFFF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21" name="Rectangle 85"/>
            <p:cNvSpPr>
              <a:spLocks noChangeArrowheads="1"/>
            </p:cNvSpPr>
            <p:nvPr/>
          </p:nvSpPr>
          <p:spPr bwMode="auto">
            <a:xfrm>
              <a:off x="1790" y="2225"/>
              <a:ext cx="588" cy="3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22" name="Rectangle 86"/>
            <p:cNvSpPr>
              <a:spLocks noChangeArrowheads="1"/>
            </p:cNvSpPr>
            <p:nvPr/>
          </p:nvSpPr>
          <p:spPr bwMode="auto">
            <a:xfrm>
              <a:off x="1868" y="2279"/>
              <a:ext cx="49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GFI_Feature</a:t>
              </a:r>
              <a:endParaRPr lang="en-US"/>
            </a:p>
          </p:txBody>
        </p:sp>
        <p:sp>
          <p:nvSpPr>
            <p:cNvPr id="910423" name="Line 87"/>
            <p:cNvSpPr>
              <a:spLocks noChangeShapeType="1"/>
            </p:cNvSpPr>
            <p:nvPr/>
          </p:nvSpPr>
          <p:spPr bwMode="auto">
            <a:xfrm>
              <a:off x="1790" y="2405"/>
              <a:ext cx="5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4790343" y="3980211"/>
            <a:ext cx="870438" cy="542925"/>
            <a:chOff x="3548" y="3275"/>
            <a:chExt cx="594" cy="342"/>
          </a:xfrm>
        </p:grpSpPr>
        <p:sp>
          <p:nvSpPr>
            <p:cNvPr id="910425" name="Rectangle 89"/>
            <p:cNvSpPr>
              <a:spLocks noChangeArrowheads="1"/>
            </p:cNvSpPr>
            <p:nvPr/>
          </p:nvSpPr>
          <p:spPr bwMode="auto">
            <a:xfrm>
              <a:off x="3566" y="3293"/>
              <a:ext cx="576" cy="324"/>
            </a:xfrm>
            <a:prstGeom prst="rect">
              <a:avLst/>
            </a:prstGeom>
            <a:solidFill>
              <a:srgbClr val="C0BF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26" name="Rectangle 90"/>
            <p:cNvSpPr>
              <a:spLocks noChangeArrowheads="1"/>
            </p:cNvSpPr>
            <p:nvPr/>
          </p:nvSpPr>
          <p:spPr bwMode="auto">
            <a:xfrm>
              <a:off x="3548" y="3275"/>
              <a:ext cx="12" cy="324"/>
            </a:xfrm>
            <a:prstGeom prst="rect">
              <a:avLst/>
            </a:prstGeom>
            <a:solidFill>
              <a:srgbClr val="B582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27" name="Rectangle 91"/>
            <p:cNvSpPr>
              <a:spLocks noChangeArrowheads="1"/>
            </p:cNvSpPr>
            <p:nvPr/>
          </p:nvSpPr>
          <p:spPr bwMode="auto">
            <a:xfrm>
              <a:off x="3560" y="3275"/>
              <a:ext cx="6" cy="324"/>
            </a:xfrm>
            <a:prstGeom prst="rect">
              <a:avLst/>
            </a:prstGeom>
            <a:solidFill>
              <a:srgbClr val="B683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28" name="Rectangle 92"/>
            <p:cNvSpPr>
              <a:spLocks noChangeArrowheads="1"/>
            </p:cNvSpPr>
            <p:nvPr/>
          </p:nvSpPr>
          <p:spPr bwMode="auto">
            <a:xfrm>
              <a:off x="3566" y="3275"/>
              <a:ext cx="18" cy="324"/>
            </a:xfrm>
            <a:prstGeom prst="rect">
              <a:avLst/>
            </a:prstGeom>
            <a:solidFill>
              <a:srgbClr val="B784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29" name="Rectangle 93"/>
            <p:cNvSpPr>
              <a:spLocks noChangeArrowheads="1"/>
            </p:cNvSpPr>
            <p:nvPr/>
          </p:nvSpPr>
          <p:spPr bwMode="auto">
            <a:xfrm>
              <a:off x="3584" y="3275"/>
              <a:ext cx="12" cy="324"/>
            </a:xfrm>
            <a:prstGeom prst="rect">
              <a:avLst/>
            </a:prstGeom>
            <a:solidFill>
              <a:srgbClr val="B885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30" name="Rectangle 94"/>
            <p:cNvSpPr>
              <a:spLocks noChangeArrowheads="1"/>
            </p:cNvSpPr>
            <p:nvPr/>
          </p:nvSpPr>
          <p:spPr bwMode="auto">
            <a:xfrm>
              <a:off x="3596" y="3275"/>
              <a:ext cx="6" cy="324"/>
            </a:xfrm>
            <a:prstGeom prst="rect">
              <a:avLst/>
            </a:prstGeom>
            <a:solidFill>
              <a:srgbClr val="B986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31" name="Rectangle 95"/>
            <p:cNvSpPr>
              <a:spLocks noChangeArrowheads="1"/>
            </p:cNvSpPr>
            <p:nvPr/>
          </p:nvSpPr>
          <p:spPr bwMode="auto">
            <a:xfrm>
              <a:off x="3602" y="3275"/>
              <a:ext cx="18" cy="324"/>
            </a:xfrm>
            <a:prstGeom prst="rect">
              <a:avLst/>
            </a:prstGeom>
            <a:solidFill>
              <a:srgbClr val="BA87E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32" name="Rectangle 96"/>
            <p:cNvSpPr>
              <a:spLocks noChangeArrowheads="1"/>
            </p:cNvSpPr>
            <p:nvPr/>
          </p:nvSpPr>
          <p:spPr bwMode="auto">
            <a:xfrm>
              <a:off x="3620" y="3275"/>
              <a:ext cx="12" cy="324"/>
            </a:xfrm>
            <a:prstGeom prst="rect">
              <a:avLst/>
            </a:prstGeom>
            <a:solidFill>
              <a:srgbClr val="BB88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33" name="Rectangle 97"/>
            <p:cNvSpPr>
              <a:spLocks noChangeArrowheads="1"/>
            </p:cNvSpPr>
            <p:nvPr/>
          </p:nvSpPr>
          <p:spPr bwMode="auto">
            <a:xfrm>
              <a:off x="3632" y="3275"/>
              <a:ext cx="6" cy="324"/>
            </a:xfrm>
            <a:prstGeom prst="rect">
              <a:avLst/>
            </a:prstGeom>
            <a:solidFill>
              <a:srgbClr val="BC89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34" name="Rectangle 98"/>
            <p:cNvSpPr>
              <a:spLocks noChangeArrowheads="1"/>
            </p:cNvSpPr>
            <p:nvPr/>
          </p:nvSpPr>
          <p:spPr bwMode="auto">
            <a:xfrm>
              <a:off x="3638" y="3275"/>
              <a:ext cx="18" cy="324"/>
            </a:xfrm>
            <a:prstGeom prst="rect">
              <a:avLst/>
            </a:prstGeom>
            <a:solidFill>
              <a:srgbClr val="BD8A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35" name="Rectangle 99"/>
            <p:cNvSpPr>
              <a:spLocks noChangeArrowheads="1"/>
            </p:cNvSpPr>
            <p:nvPr/>
          </p:nvSpPr>
          <p:spPr bwMode="auto">
            <a:xfrm>
              <a:off x="3656" y="3275"/>
              <a:ext cx="12" cy="324"/>
            </a:xfrm>
            <a:prstGeom prst="rect">
              <a:avLst/>
            </a:prstGeom>
            <a:solidFill>
              <a:srgbClr val="BE8B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36" name="Rectangle 100"/>
            <p:cNvSpPr>
              <a:spLocks noChangeArrowheads="1"/>
            </p:cNvSpPr>
            <p:nvPr/>
          </p:nvSpPr>
          <p:spPr bwMode="auto">
            <a:xfrm>
              <a:off x="3668" y="3275"/>
              <a:ext cx="6" cy="324"/>
            </a:xfrm>
            <a:prstGeom prst="rect">
              <a:avLst/>
            </a:prstGeom>
            <a:solidFill>
              <a:srgbClr val="BF8C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37" name="Rectangle 101"/>
            <p:cNvSpPr>
              <a:spLocks noChangeArrowheads="1"/>
            </p:cNvSpPr>
            <p:nvPr/>
          </p:nvSpPr>
          <p:spPr bwMode="auto">
            <a:xfrm>
              <a:off x="3674" y="3275"/>
              <a:ext cx="18" cy="324"/>
            </a:xfrm>
            <a:prstGeom prst="rect">
              <a:avLst/>
            </a:prstGeom>
            <a:solidFill>
              <a:srgbClr val="C08D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38" name="Rectangle 102"/>
            <p:cNvSpPr>
              <a:spLocks noChangeArrowheads="1"/>
            </p:cNvSpPr>
            <p:nvPr/>
          </p:nvSpPr>
          <p:spPr bwMode="auto">
            <a:xfrm>
              <a:off x="3692" y="3275"/>
              <a:ext cx="12" cy="324"/>
            </a:xfrm>
            <a:prstGeom prst="rect">
              <a:avLst/>
            </a:prstGeom>
            <a:solidFill>
              <a:srgbClr val="C18E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39" name="Rectangle 103"/>
            <p:cNvSpPr>
              <a:spLocks noChangeArrowheads="1"/>
            </p:cNvSpPr>
            <p:nvPr/>
          </p:nvSpPr>
          <p:spPr bwMode="auto">
            <a:xfrm>
              <a:off x="3704" y="3275"/>
              <a:ext cx="18" cy="324"/>
            </a:xfrm>
            <a:prstGeom prst="rect">
              <a:avLst/>
            </a:prstGeom>
            <a:solidFill>
              <a:srgbClr val="C28F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40" name="Rectangle 104"/>
            <p:cNvSpPr>
              <a:spLocks noChangeArrowheads="1"/>
            </p:cNvSpPr>
            <p:nvPr/>
          </p:nvSpPr>
          <p:spPr bwMode="auto">
            <a:xfrm>
              <a:off x="3722" y="3275"/>
              <a:ext cx="18" cy="324"/>
            </a:xfrm>
            <a:prstGeom prst="rect">
              <a:avLst/>
            </a:prstGeom>
            <a:solidFill>
              <a:srgbClr val="C390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41" name="Rectangle 105"/>
            <p:cNvSpPr>
              <a:spLocks noChangeArrowheads="1"/>
            </p:cNvSpPr>
            <p:nvPr/>
          </p:nvSpPr>
          <p:spPr bwMode="auto">
            <a:xfrm>
              <a:off x="3740" y="3275"/>
              <a:ext cx="6" cy="324"/>
            </a:xfrm>
            <a:prstGeom prst="rect">
              <a:avLst/>
            </a:prstGeom>
            <a:solidFill>
              <a:srgbClr val="C491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42" name="Rectangle 106"/>
            <p:cNvSpPr>
              <a:spLocks noChangeArrowheads="1"/>
            </p:cNvSpPr>
            <p:nvPr/>
          </p:nvSpPr>
          <p:spPr bwMode="auto">
            <a:xfrm>
              <a:off x="3746" y="3275"/>
              <a:ext cx="18" cy="324"/>
            </a:xfrm>
            <a:prstGeom prst="rect">
              <a:avLst/>
            </a:prstGeom>
            <a:solidFill>
              <a:srgbClr val="C592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43" name="Rectangle 107"/>
            <p:cNvSpPr>
              <a:spLocks noChangeArrowheads="1"/>
            </p:cNvSpPr>
            <p:nvPr/>
          </p:nvSpPr>
          <p:spPr bwMode="auto">
            <a:xfrm>
              <a:off x="3764" y="3275"/>
              <a:ext cx="12" cy="324"/>
            </a:xfrm>
            <a:prstGeom prst="rect">
              <a:avLst/>
            </a:prstGeom>
            <a:solidFill>
              <a:srgbClr val="C693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44" name="Rectangle 108"/>
            <p:cNvSpPr>
              <a:spLocks noChangeArrowheads="1"/>
            </p:cNvSpPr>
            <p:nvPr/>
          </p:nvSpPr>
          <p:spPr bwMode="auto">
            <a:xfrm>
              <a:off x="3776" y="3275"/>
              <a:ext cx="6" cy="324"/>
            </a:xfrm>
            <a:prstGeom prst="rect">
              <a:avLst/>
            </a:prstGeom>
            <a:solidFill>
              <a:srgbClr val="C794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45" name="Rectangle 109"/>
            <p:cNvSpPr>
              <a:spLocks noChangeArrowheads="1"/>
            </p:cNvSpPr>
            <p:nvPr/>
          </p:nvSpPr>
          <p:spPr bwMode="auto">
            <a:xfrm>
              <a:off x="3782" y="3275"/>
              <a:ext cx="18" cy="324"/>
            </a:xfrm>
            <a:prstGeom prst="rect">
              <a:avLst/>
            </a:prstGeom>
            <a:solidFill>
              <a:srgbClr val="C895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46" name="Rectangle 110"/>
            <p:cNvSpPr>
              <a:spLocks noChangeArrowheads="1"/>
            </p:cNvSpPr>
            <p:nvPr/>
          </p:nvSpPr>
          <p:spPr bwMode="auto">
            <a:xfrm>
              <a:off x="3800" y="3275"/>
              <a:ext cx="12" cy="324"/>
            </a:xfrm>
            <a:prstGeom prst="rect">
              <a:avLst/>
            </a:prstGeom>
            <a:solidFill>
              <a:srgbClr val="C996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47" name="Rectangle 111"/>
            <p:cNvSpPr>
              <a:spLocks noChangeArrowheads="1"/>
            </p:cNvSpPr>
            <p:nvPr/>
          </p:nvSpPr>
          <p:spPr bwMode="auto">
            <a:xfrm>
              <a:off x="3812" y="3275"/>
              <a:ext cx="6" cy="324"/>
            </a:xfrm>
            <a:prstGeom prst="rect">
              <a:avLst/>
            </a:prstGeom>
            <a:solidFill>
              <a:srgbClr val="CA97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48" name="Rectangle 112"/>
            <p:cNvSpPr>
              <a:spLocks noChangeArrowheads="1"/>
            </p:cNvSpPr>
            <p:nvPr/>
          </p:nvSpPr>
          <p:spPr bwMode="auto">
            <a:xfrm>
              <a:off x="3818" y="3275"/>
              <a:ext cx="18" cy="324"/>
            </a:xfrm>
            <a:prstGeom prst="rect">
              <a:avLst/>
            </a:prstGeom>
            <a:solidFill>
              <a:srgbClr val="CB98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49" name="Rectangle 113"/>
            <p:cNvSpPr>
              <a:spLocks noChangeArrowheads="1"/>
            </p:cNvSpPr>
            <p:nvPr/>
          </p:nvSpPr>
          <p:spPr bwMode="auto">
            <a:xfrm>
              <a:off x="3836" y="3275"/>
              <a:ext cx="288" cy="324"/>
            </a:xfrm>
            <a:prstGeom prst="rect">
              <a:avLst/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50" name="Rectangle 114"/>
            <p:cNvSpPr>
              <a:spLocks noChangeArrowheads="1"/>
            </p:cNvSpPr>
            <p:nvPr/>
          </p:nvSpPr>
          <p:spPr bwMode="auto">
            <a:xfrm>
              <a:off x="3548" y="3275"/>
              <a:ext cx="576" cy="3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51" name="Rectangle 115"/>
            <p:cNvSpPr>
              <a:spLocks noChangeArrowheads="1"/>
            </p:cNvSpPr>
            <p:nvPr/>
          </p:nvSpPr>
          <p:spPr bwMode="auto">
            <a:xfrm>
              <a:off x="3614" y="3329"/>
              <a:ext cx="50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OM_Process</a:t>
              </a:r>
              <a:endParaRPr lang="en-US"/>
            </a:p>
          </p:txBody>
        </p:sp>
        <p:sp>
          <p:nvSpPr>
            <p:cNvPr id="910452" name="Line 116"/>
            <p:cNvSpPr>
              <a:spLocks noChangeShapeType="1"/>
            </p:cNvSpPr>
            <p:nvPr/>
          </p:nvSpPr>
          <p:spPr bwMode="auto">
            <a:xfrm>
              <a:off x="3548" y="3455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6" name="Group 134"/>
          <p:cNvGrpSpPr>
            <a:grpSpLocks/>
          </p:cNvGrpSpPr>
          <p:nvPr/>
        </p:nvGrpSpPr>
        <p:grpSpPr bwMode="auto">
          <a:xfrm>
            <a:off x="1000860" y="3970686"/>
            <a:ext cx="1198685" cy="542925"/>
            <a:chOff x="962" y="3269"/>
            <a:chExt cx="818" cy="342"/>
          </a:xfrm>
        </p:grpSpPr>
        <p:sp>
          <p:nvSpPr>
            <p:cNvPr id="910471" name="Rectangle 135"/>
            <p:cNvSpPr>
              <a:spLocks noChangeArrowheads="1"/>
            </p:cNvSpPr>
            <p:nvPr/>
          </p:nvSpPr>
          <p:spPr bwMode="auto">
            <a:xfrm>
              <a:off x="980" y="3287"/>
              <a:ext cx="744" cy="324"/>
            </a:xfrm>
            <a:prstGeom prst="rect">
              <a:avLst/>
            </a:prstGeom>
            <a:solidFill>
              <a:srgbClr val="C0BF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72" name="Rectangle 136"/>
            <p:cNvSpPr>
              <a:spLocks noChangeArrowheads="1"/>
            </p:cNvSpPr>
            <p:nvPr/>
          </p:nvSpPr>
          <p:spPr bwMode="auto">
            <a:xfrm>
              <a:off x="962" y="3269"/>
              <a:ext cx="12" cy="324"/>
            </a:xfrm>
            <a:prstGeom prst="rect">
              <a:avLst/>
            </a:prstGeom>
            <a:solidFill>
              <a:srgbClr val="E8E8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73" name="Rectangle 137"/>
            <p:cNvSpPr>
              <a:spLocks noChangeArrowheads="1"/>
            </p:cNvSpPr>
            <p:nvPr/>
          </p:nvSpPr>
          <p:spPr bwMode="auto">
            <a:xfrm>
              <a:off x="974" y="3269"/>
              <a:ext cx="12" cy="324"/>
            </a:xfrm>
            <a:prstGeom prst="rect">
              <a:avLst/>
            </a:prstGeom>
            <a:solidFill>
              <a:srgbClr val="E9E9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74" name="Rectangle 138"/>
            <p:cNvSpPr>
              <a:spLocks noChangeArrowheads="1"/>
            </p:cNvSpPr>
            <p:nvPr/>
          </p:nvSpPr>
          <p:spPr bwMode="auto">
            <a:xfrm>
              <a:off x="986" y="3269"/>
              <a:ext cx="18" cy="324"/>
            </a:xfrm>
            <a:prstGeom prst="rect">
              <a:avLst/>
            </a:prstGeom>
            <a:solidFill>
              <a:srgbClr val="EAEA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75" name="Rectangle 139"/>
            <p:cNvSpPr>
              <a:spLocks noChangeArrowheads="1"/>
            </p:cNvSpPr>
            <p:nvPr/>
          </p:nvSpPr>
          <p:spPr bwMode="auto">
            <a:xfrm>
              <a:off x="1004" y="3269"/>
              <a:ext cx="18" cy="324"/>
            </a:xfrm>
            <a:prstGeom prst="rect">
              <a:avLst/>
            </a:prstGeom>
            <a:solidFill>
              <a:srgbClr val="EBEB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76" name="Rectangle 140"/>
            <p:cNvSpPr>
              <a:spLocks noChangeArrowheads="1"/>
            </p:cNvSpPr>
            <p:nvPr/>
          </p:nvSpPr>
          <p:spPr bwMode="auto">
            <a:xfrm>
              <a:off x="1022" y="3269"/>
              <a:ext cx="12" cy="324"/>
            </a:xfrm>
            <a:prstGeom prst="rect">
              <a:avLst/>
            </a:prstGeom>
            <a:solidFill>
              <a:srgbClr val="ECEC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77" name="Rectangle 141"/>
            <p:cNvSpPr>
              <a:spLocks noChangeArrowheads="1"/>
            </p:cNvSpPr>
            <p:nvPr/>
          </p:nvSpPr>
          <p:spPr bwMode="auto">
            <a:xfrm>
              <a:off x="1034" y="3269"/>
              <a:ext cx="18" cy="324"/>
            </a:xfrm>
            <a:prstGeom prst="rect">
              <a:avLst/>
            </a:prstGeom>
            <a:solidFill>
              <a:srgbClr val="EDED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78" name="Rectangle 142"/>
            <p:cNvSpPr>
              <a:spLocks noChangeArrowheads="1"/>
            </p:cNvSpPr>
            <p:nvPr/>
          </p:nvSpPr>
          <p:spPr bwMode="auto">
            <a:xfrm>
              <a:off x="1052" y="3269"/>
              <a:ext cx="12" cy="324"/>
            </a:xfrm>
            <a:prstGeom prst="rect">
              <a:avLst/>
            </a:prstGeom>
            <a:solidFill>
              <a:srgbClr val="EEEE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79" name="Rectangle 143"/>
            <p:cNvSpPr>
              <a:spLocks noChangeArrowheads="1"/>
            </p:cNvSpPr>
            <p:nvPr/>
          </p:nvSpPr>
          <p:spPr bwMode="auto">
            <a:xfrm>
              <a:off x="1064" y="3269"/>
              <a:ext cx="18" cy="324"/>
            </a:xfrm>
            <a:prstGeom prst="rect">
              <a:avLst/>
            </a:prstGeom>
            <a:solidFill>
              <a:srgbClr val="EFEF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80" name="Rectangle 144"/>
            <p:cNvSpPr>
              <a:spLocks noChangeArrowheads="1"/>
            </p:cNvSpPr>
            <p:nvPr/>
          </p:nvSpPr>
          <p:spPr bwMode="auto">
            <a:xfrm>
              <a:off x="1082" y="3269"/>
              <a:ext cx="12" cy="324"/>
            </a:xfrm>
            <a:prstGeom prst="rect">
              <a:avLst/>
            </a:prstGeom>
            <a:solidFill>
              <a:srgbClr val="F0F0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81" name="Rectangle 145"/>
            <p:cNvSpPr>
              <a:spLocks noChangeArrowheads="1"/>
            </p:cNvSpPr>
            <p:nvPr/>
          </p:nvSpPr>
          <p:spPr bwMode="auto">
            <a:xfrm>
              <a:off x="1094" y="3269"/>
              <a:ext cx="18" cy="324"/>
            </a:xfrm>
            <a:prstGeom prst="rect">
              <a:avLst/>
            </a:prstGeom>
            <a:solidFill>
              <a:srgbClr val="F1F1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82" name="Rectangle 146"/>
            <p:cNvSpPr>
              <a:spLocks noChangeArrowheads="1"/>
            </p:cNvSpPr>
            <p:nvPr/>
          </p:nvSpPr>
          <p:spPr bwMode="auto">
            <a:xfrm>
              <a:off x="1112" y="3269"/>
              <a:ext cx="18" cy="324"/>
            </a:xfrm>
            <a:prstGeom prst="rect">
              <a:avLst/>
            </a:prstGeom>
            <a:solidFill>
              <a:srgbClr val="F2F2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83" name="Rectangle 147"/>
            <p:cNvSpPr>
              <a:spLocks noChangeArrowheads="1"/>
            </p:cNvSpPr>
            <p:nvPr/>
          </p:nvSpPr>
          <p:spPr bwMode="auto">
            <a:xfrm>
              <a:off x="1130" y="3269"/>
              <a:ext cx="12" cy="324"/>
            </a:xfrm>
            <a:prstGeom prst="rect">
              <a:avLst/>
            </a:prstGeom>
            <a:solidFill>
              <a:srgbClr val="F3F3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84" name="Rectangle 148"/>
            <p:cNvSpPr>
              <a:spLocks noChangeArrowheads="1"/>
            </p:cNvSpPr>
            <p:nvPr/>
          </p:nvSpPr>
          <p:spPr bwMode="auto">
            <a:xfrm>
              <a:off x="1142" y="3269"/>
              <a:ext cx="18" cy="324"/>
            </a:xfrm>
            <a:prstGeom prst="rect">
              <a:avLst/>
            </a:prstGeom>
            <a:solidFill>
              <a:srgbClr val="F4F4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85" name="Rectangle 149"/>
            <p:cNvSpPr>
              <a:spLocks noChangeArrowheads="1"/>
            </p:cNvSpPr>
            <p:nvPr/>
          </p:nvSpPr>
          <p:spPr bwMode="auto">
            <a:xfrm>
              <a:off x="1160" y="3269"/>
              <a:ext cx="24" cy="324"/>
            </a:xfrm>
            <a:prstGeom prst="rect">
              <a:avLst/>
            </a:prstGeom>
            <a:solidFill>
              <a:srgbClr val="F5F5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86" name="Rectangle 150"/>
            <p:cNvSpPr>
              <a:spLocks noChangeArrowheads="1"/>
            </p:cNvSpPr>
            <p:nvPr/>
          </p:nvSpPr>
          <p:spPr bwMode="auto">
            <a:xfrm>
              <a:off x="1184" y="3269"/>
              <a:ext cx="24" cy="324"/>
            </a:xfrm>
            <a:prstGeom prst="rect">
              <a:avLst/>
            </a:prstGeom>
            <a:solidFill>
              <a:srgbClr val="F6F6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87" name="Rectangle 151"/>
            <p:cNvSpPr>
              <a:spLocks noChangeArrowheads="1"/>
            </p:cNvSpPr>
            <p:nvPr/>
          </p:nvSpPr>
          <p:spPr bwMode="auto">
            <a:xfrm>
              <a:off x="1208" y="3269"/>
              <a:ext cx="12" cy="324"/>
            </a:xfrm>
            <a:prstGeom prst="rect">
              <a:avLst/>
            </a:prstGeom>
            <a:solidFill>
              <a:srgbClr val="F7F7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88" name="Rectangle 152"/>
            <p:cNvSpPr>
              <a:spLocks noChangeArrowheads="1"/>
            </p:cNvSpPr>
            <p:nvPr/>
          </p:nvSpPr>
          <p:spPr bwMode="auto">
            <a:xfrm>
              <a:off x="1220" y="3269"/>
              <a:ext cx="18" cy="324"/>
            </a:xfrm>
            <a:prstGeom prst="rect">
              <a:avLst/>
            </a:prstGeom>
            <a:solidFill>
              <a:srgbClr val="F8F8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89" name="Rectangle 153"/>
            <p:cNvSpPr>
              <a:spLocks noChangeArrowheads="1"/>
            </p:cNvSpPr>
            <p:nvPr/>
          </p:nvSpPr>
          <p:spPr bwMode="auto">
            <a:xfrm>
              <a:off x="1238" y="3269"/>
              <a:ext cx="12" cy="324"/>
            </a:xfrm>
            <a:prstGeom prst="rect">
              <a:avLst/>
            </a:prstGeom>
            <a:solidFill>
              <a:srgbClr val="F9F9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90" name="Rectangle 154"/>
            <p:cNvSpPr>
              <a:spLocks noChangeArrowheads="1"/>
            </p:cNvSpPr>
            <p:nvPr/>
          </p:nvSpPr>
          <p:spPr bwMode="auto">
            <a:xfrm>
              <a:off x="1250" y="3269"/>
              <a:ext cx="18" cy="324"/>
            </a:xfrm>
            <a:prstGeom prst="rect">
              <a:avLst/>
            </a:prstGeom>
            <a:solidFill>
              <a:srgbClr val="FAFA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91" name="Rectangle 155"/>
            <p:cNvSpPr>
              <a:spLocks noChangeArrowheads="1"/>
            </p:cNvSpPr>
            <p:nvPr/>
          </p:nvSpPr>
          <p:spPr bwMode="auto">
            <a:xfrm>
              <a:off x="1268" y="3269"/>
              <a:ext cx="12" cy="324"/>
            </a:xfrm>
            <a:prstGeom prst="rect">
              <a:avLst/>
            </a:prstGeom>
            <a:solidFill>
              <a:srgbClr val="FBFB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92" name="Rectangle 156"/>
            <p:cNvSpPr>
              <a:spLocks noChangeArrowheads="1"/>
            </p:cNvSpPr>
            <p:nvPr/>
          </p:nvSpPr>
          <p:spPr bwMode="auto">
            <a:xfrm>
              <a:off x="1280" y="3269"/>
              <a:ext cx="18" cy="324"/>
            </a:xfrm>
            <a:prstGeom prst="rect">
              <a:avLst/>
            </a:prstGeom>
            <a:solidFill>
              <a:srgbClr val="FCFC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93" name="Rectangle 157"/>
            <p:cNvSpPr>
              <a:spLocks noChangeArrowheads="1"/>
            </p:cNvSpPr>
            <p:nvPr/>
          </p:nvSpPr>
          <p:spPr bwMode="auto">
            <a:xfrm>
              <a:off x="1298" y="3269"/>
              <a:ext cx="18" cy="324"/>
            </a:xfrm>
            <a:prstGeom prst="rect">
              <a:avLst/>
            </a:prstGeom>
            <a:solidFill>
              <a:srgbClr val="FDFD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94" name="Rectangle 158"/>
            <p:cNvSpPr>
              <a:spLocks noChangeArrowheads="1"/>
            </p:cNvSpPr>
            <p:nvPr/>
          </p:nvSpPr>
          <p:spPr bwMode="auto">
            <a:xfrm>
              <a:off x="1316" y="3269"/>
              <a:ext cx="12" cy="324"/>
            </a:xfrm>
            <a:prstGeom prst="rect">
              <a:avLst/>
            </a:prstGeom>
            <a:solidFill>
              <a:srgbClr val="FEFE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95" name="Rectangle 159"/>
            <p:cNvSpPr>
              <a:spLocks noChangeArrowheads="1"/>
            </p:cNvSpPr>
            <p:nvPr/>
          </p:nvSpPr>
          <p:spPr bwMode="auto">
            <a:xfrm>
              <a:off x="1328" y="3269"/>
              <a:ext cx="378" cy="324"/>
            </a:xfrm>
            <a:prstGeom prst="rect">
              <a:avLst/>
            </a:prstGeom>
            <a:solidFill>
              <a:srgbClr val="FFFF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96" name="Rectangle 160"/>
            <p:cNvSpPr>
              <a:spLocks noChangeArrowheads="1"/>
            </p:cNvSpPr>
            <p:nvPr/>
          </p:nvSpPr>
          <p:spPr bwMode="auto">
            <a:xfrm>
              <a:off x="962" y="3269"/>
              <a:ext cx="744" cy="3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497" name="Rectangle 161"/>
            <p:cNvSpPr>
              <a:spLocks noChangeArrowheads="1"/>
            </p:cNvSpPr>
            <p:nvPr/>
          </p:nvSpPr>
          <p:spPr bwMode="auto">
            <a:xfrm>
              <a:off x="986" y="3323"/>
              <a:ext cx="79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000000"/>
                  </a:solidFill>
                  <a:latin typeface="Arial" charset="0"/>
                </a:rPr>
                <a:t>GFI_DomainFeature</a:t>
              </a:r>
              <a:endParaRPr lang="en-US"/>
            </a:p>
          </p:txBody>
        </p:sp>
        <p:sp>
          <p:nvSpPr>
            <p:cNvPr id="910498" name="Line 162"/>
            <p:cNvSpPr>
              <a:spLocks noChangeShapeType="1"/>
            </p:cNvSpPr>
            <p:nvPr/>
          </p:nvSpPr>
          <p:spPr bwMode="auto">
            <a:xfrm>
              <a:off x="962" y="3449"/>
              <a:ext cx="7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7" name="Group 163"/>
          <p:cNvGrpSpPr>
            <a:grpSpLocks/>
          </p:cNvGrpSpPr>
          <p:nvPr/>
        </p:nvGrpSpPr>
        <p:grpSpPr bwMode="auto">
          <a:xfrm>
            <a:off x="6671897" y="3989736"/>
            <a:ext cx="808892" cy="542925"/>
            <a:chOff x="4832" y="3281"/>
            <a:chExt cx="552" cy="342"/>
          </a:xfrm>
        </p:grpSpPr>
        <p:sp>
          <p:nvSpPr>
            <p:cNvPr id="910500" name="Rectangle 164"/>
            <p:cNvSpPr>
              <a:spLocks noChangeArrowheads="1"/>
            </p:cNvSpPr>
            <p:nvPr/>
          </p:nvSpPr>
          <p:spPr bwMode="auto">
            <a:xfrm>
              <a:off x="4850" y="3299"/>
              <a:ext cx="534" cy="324"/>
            </a:xfrm>
            <a:prstGeom prst="rect">
              <a:avLst/>
            </a:prstGeom>
            <a:solidFill>
              <a:srgbClr val="C0BF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501" name="Rectangle 165"/>
            <p:cNvSpPr>
              <a:spLocks noChangeArrowheads="1"/>
            </p:cNvSpPr>
            <p:nvPr/>
          </p:nvSpPr>
          <p:spPr bwMode="auto">
            <a:xfrm>
              <a:off x="4832" y="3281"/>
              <a:ext cx="6" cy="324"/>
            </a:xfrm>
            <a:prstGeom prst="rect">
              <a:avLst/>
            </a:prstGeom>
            <a:solidFill>
              <a:srgbClr val="B5E8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502" name="Rectangle 166"/>
            <p:cNvSpPr>
              <a:spLocks noChangeArrowheads="1"/>
            </p:cNvSpPr>
            <p:nvPr/>
          </p:nvSpPr>
          <p:spPr bwMode="auto">
            <a:xfrm>
              <a:off x="4838" y="3281"/>
              <a:ext cx="12" cy="324"/>
            </a:xfrm>
            <a:prstGeom prst="rect">
              <a:avLst/>
            </a:prstGeom>
            <a:solidFill>
              <a:srgbClr val="B6E9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503" name="Rectangle 167"/>
            <p:cNvSpPr>
              <a:spLocks noChangeArrowheads="1"/>
            </p:cNvSpPr>
            <p:nvPr/>
          </p:nvSpPr>
          <p:spPr bwMode="auto">
            <a:xfrm>
              <a:off x="4850" y="3281"/>
              <a:ext cx="12" cy="324"/>
            </a:xfrm>
            <a:prstGeom prst="rect">
              <a:avLst/>
            </a:prstGeom>
            <a:solidFill>
              <a:srgbClr val="B7EA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504" name="Rectangle 168"/>
            <p:cNvSpPr>
              <a:spLocks noChangeArrowheads="1"/>
            </p:cNvSpPr>
            <p:nvPr/>
          </p:nvSpPr>
          <p:spPr bwMode="auto">
            <a:xfrm>
              <a:off x="4862" y="3281"/>
              <a:ext cx="12" cy="324"/>
            </a:xfrm>
            <a:prstGeom prst="rect">
              <a:avLst/>
            </a:prstGeom>
            <a:solidFill>
              <a:srgbClr val="B8EB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505" name="Rectangle 169"/>
            <p:cNvSpPr>
              <a:spLocks noChangeArrowheads="1"/>
            </p:cNvSpPr>
            <p:nvPr/>
          </p:nvSpPr>
          <p:spPr bwMode="auto">
            <a:xfrm>
              <a:off x="4874" y="3281"/>
              <a:ext cx="12" cy="324"/>
            </a:xfrm>
            <a:prstGeom prst="rect">
              <a:avLst/>
            </a:prstGeom>
            <a:solidFill>
              <a:srgbClr val="B9EC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506" name="Rectangle 170"/>
            <p:cNvSpPr>
              <a:spLocks noChangeArrowheads="1"/>
            </p:cNvSpPr>
            <p:nvPr/>
          </p:nvSpPr>
          <p:spPr bwMode="auto">
            <a:xfrm>
              <a:off x="4886" y="3281"/>
              <a:ext cx="12" cy="324"/>
            </a:xfrm>
            <a:prstGeom prst="rect">
              <a:avLst/>
            </a:prstGeom>
            <a:solidFill>
              <a:srgbClr val="BAED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507" name="Rectangle 171"/>
            <p:cNvSpPr>
              <a:spLocks noChangeArrowheads="1"/>
            </p:cNvSpPr>
            <p:nvPr/>
          </p:nvSpPr>
          <p:spPr bwMode="auto">
            <a:xfrm>
              <a:off x="4898" y="3281"/>
              <a:ext cx="12" cy="324"/>
            </a:xfrm>
            <a:prstGeom prst="rect">
              <a:avLst/>
            </a:prstGeom>
            <a:solidFill>
              <a:srgbClr val="BBEE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508" name="Rectangle 172"/>
            <p:cNvSpPr>
              <a:spLocks noChangeArrowheads="1"/>
            </p:cNvSpPr>
            <p:nvPr/>
          </p:nvSpPr>
          <p:spPr bwMode="auto">
            <a:xfrm>
              <a:off x="4910" y="3281"/>
              <a:ext cx="6" cy="324"/>
            </a:xfrm>
            <a:prstGeom prst="rect">
              <a:avLst/>
            </a:prstGeom>
            <a:solidFill>
              <a:srgbClr val="BCEF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509" name="Rectangle 173"/>
            <p:cNvSpPr>
              <a:spLocks noChangeArrowheads="1"/>
            </p:cNvSpPr>
            <p:nvPr/>
          </p:nvSpPr>
          <p:spPr bwMode="auto">
            <a:xfrm>
              <a:off x="4916" y="3281"/>
              <a:ext cx="12" cy="324"/>
            </a:xfrm>
            <a:prstGeom prst="rect">
              <a:avLst/>
            </a:prstGeom>
            <a:solidFill>
              <a:srgbClr val="BDF0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510" name="Rectangle 174"/>
            <p:cNvSpPr>
              <a:spLocks noChangeArrowheads="1"/>
            </p:cNvSpPr>
            <p:nvPr/>
          </p:nvSpPr>
          <p:spPr bwMode="auto">
            <a:xfrm>
              <a:off x="4928" y="3281"/>
              <a:ext cx="12" cy="324"/>
            </a:xfrm>
            <a:prstGeom prst="rect">
              <a:avLst/>
            </a:prstGeom>
            <a:solidFill>
              <a:srgbClr val="BEF1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511" name="Rectangle 175"/>
            <p:cNvSpPr>
              <a:spLocks noChangeArrowheads="1"/>
            </p:cNvSpPr>
            <p:nvPr/>
          </p:nvSpPr>
          <p:spPr bwMode="auto">
            <a:xfrm>
              <a:off x="4940" y="3281"/>
              <a:ext cx="12" cy="324"/>
            </a:xfrm>
            <a:prstGeom prst="rect">
              <a:avLst/>
            </a:prstGeom>
            <a:solidFill>
              <a:srgbClr val="BFF2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512" name="Rectangle 176"/>
            <p:cNvSpPr>
              <a:spLocks noChangeArrowheads="1"/>
            </p:cNvSpPr>
            <p:nvPr/>
          </p:nvSpPr>
          <p:spPr bwMode="auto">
            <a:xfrm>
              <a:off x="4952" y="3281"/>
              <a:ext cx="12" cy="324"/>
            </a:xfrm>
            <a:prstGeom prst="rect">
              <a:avLst/>
            </a:prstGeom>
            <a:solidFill>
              <a:srgbClr val="C0F3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513" name="Rectangle 177"/>
            <p:cNvSpPr>
              <a:spLocks noChangeArrowheads="1"/>
            </p:cNvSpPr>
            <p:nvPr/>
          </p:nvSpPr>
          <p:spPr bwMode="auto">
            <a:xfrm>
              <a:off x="4964" y="3281"/>
              <a:ext cx="12" cy="324"/>
            </a:xfrm>
            <a:prstGeom prst="rect">
              <a:avLst/>
            </a:prstGeom>
            <a:solidFill>
              <a:srgbClr val="C1F4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514" name="Rectangle 178"/>
            <p:cNvSpPr>
              <a:spLocks noChangeArrowheads="1"/>
            </p:cNvSpPr>
            <p:nvPr/>
          </p:nvSpPr>
          <p:spPr bwMode="auto">
            <a:xfrm>
              <a:off x="4976" y="3281"/>
              <a:ext cx="18" cy="324"/>
            </a:xfrm>
            <a:prstGeom prst="rect">
              <a:avLst/>
            </a:prstGeom>
            <a:solidFill>
              <a:srgbClr val="C2F5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515" name="Rectangle 179"/>
            <p:cNvSpPr>
              <a:spLocks noChangeArrowheads="1"/>
            </p:cNvSpPr>
            <p:nvPr/>
          </p:nvSpPr>
          <p:spPr bwMode="auto">
            <a:xfrm>
              <a:off x="4994" y="3281"/>
              <a:ext cx="12" cy="324"/>
            </a:xfrm>
            <a:prstGeom prst="rect">
              <a:avLst/>
            </a:prstGeom>
            <a:solidFill>
              <a:srgbClr val="C3F6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516" name="Rectangle 180"/>
            <p:cNvSpPr>
              <a:spLocks noChangeArrowheads="1"/>
            </p:cNvSpPr>
            <p:nvPr/>
          </p:nvSpPr>
          <p:spPr bwMode="auto">
            <a:xfrm>
              <a:off x="5006" y="3281"/>
              <a:ext cx="12" cy="324"/>
            </a:xfrm>
            <a:prstGeom prst="rect">
              <a:avLst/>
            </a:prstGeom>
            <a:solidFill>
              <a:srgbClr val="C4F7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517" name="Rectangle 181"/>
            <p:cNvSpPr>
              <a:spLocks noChangeArrowheads="1"/>
            </p:cNvSpPr>
            <p:nvPr/>
          </p:nvSpPr>
          <p:spPr bwMode="auto">
            <a:xfrm>
              <a:off x="5018" y="3281"/>
              <a:ext cx="12" cy="324"/>
            </a:xfrm>
            <a:prstGeom prst="rect">
              <a:avLst/>
            </a:prstGeom>
            <a:solidFill>
              <a:srgbClr val="C5F8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518" name="Rectangle 182"/>
            <p:cNvSpPr>
              <a:spLocks noChangeArrowheads="1"/>
            </p:cNvSpPr>
            <p:nvPr/>
          </p:nvSpPr>
          <p:spPr bwMode="auto">
            <a:xfrm>
              <a:off x="5030" y="3281"/>
              <a:ext cx="12" cy="324"/>
            </a:xfrm>
            <a:prstGeom prst="rect">
              <a:avLst/>
            </a:prstGeom>
            <a:solidFill>
              <a:srgbClr val="C6F9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519" name="Rectangle 183"/>
            <p:cNvSpPr>
              <a:spLocks noChangeArrowheads="1"/>
            </p:cNvSpPr>
            <p:nvPr/>
          </p:nvSpPr>
          <p:spPr bwMode="auto">
            <a:xfrm>
              <a:off x="5042" y="3281"/>
              <a:ext cx="12" cy="324"/>
            </a:xfrm>
            <a:prstGeom prst="rect">
              <a:avLst/>
            </a:prstGeom>
            <a:solidFill>
              <a:srgbClr val="C7FA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520" name="Rectangle 184"/>
            <p:cNvSpPr>
              <a:spLocks noChangeArrowheads="1"/>
            </p:cNvSpPr>
            <p:nvPr/>
          </p:nvSpPr>
          <p:spPr bwMode="auto">
            <a:xfrm>
              <a:off x="5054" y="3281"/>
              <a:ext cx="12" cy="324"/>
            </a:xfrm>
            <a:prstGeom prst="rect">
              <a:avLst/>
            </a:prstGeom>
            <a:solidFill>
              <a:srgbClr val="C8FB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521" name="Rectangle 185"/>
            <p:cNvSpPr>
              <a:spLocks noChangeArrowheads="1"/>
            </p:cNvSpPr>
            <p:nvPr/>
          </p:nvSpPr>
          <p:spPr bwMode="auto">
            <a:xfrm>
              <a:off x="5066" y="3281"/>
              <a:ext cx="6" cy="324"/>
            </a:xfrm>
            <a:prstGeom prst="rect">
              <a:avLst/>
            </a:prstGeom>
            <a:solidFill>
              <a:srgbClr val="C9FC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522" name="Rectangle 186"/>
            <p:cNvSpPr>
              <a:spLocks noChangeArrowheads="1"/>
            </p:cNvSpPr>
            <p:nvPr/>
          </p:nvSpPr>
          <p:spPr bwMode="auto">
            <a:xfrm>
              <a:off x="5072" y="3281"/>
              <a:ext cx="12" cy="324"/>
            </a:xfrm>
            <a:prstGeom prst="rect">
              <a:avLst/>
            </a:prstGeom>
            <a:solidFill>
              <a:srgbClr val="CAFD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523" name="Rectangle 187"/>
            <p:cNvSpPr>
              <a:spLocks noChangeArrowheads="1"/>
            </p:cNvSpPr>
            <p:nvPr/>
          </p:nvSpPr>
          <p:spPr bwMode="auto">
            <a:xfrm>
              <a:off x="5084" y="3281"/>
              <a:ext cx="12" cy="324"/>
            </a:xfrm>
            <a:prstGeom prst="rect">
              <a:avLst/>
            </a:prstGeom>
            <a:solidFill>
              <a:srgbClr val="CBFE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524" name="Rectangle 188"/>
            <p:cNvSpPr>
              <a:spLocks noChangeArrowheads="1"/>
            </p:cNvSpPr>
            <p:nvPr/>
          </p:nvSpPr>
          <p:spPr bwMode="auto">
            <a:xfrm>
              <a:off x="5096" y="3281"/>
              <a:ext cx="270" cy="324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525" name="Rectangle 189"/>
            <p:cNvSpPr>
              <a:spLocks noChangeArrowheads="1"/>
            </p:cNvSpPr>
            <p:nvPr/>
          </p:nvSpPr>
          <p:spPr bwMode="auto">
            <a:xfrm>
              <a:off x="4832" y="3281"/>
              <a:ext cx="534" cy="3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526" name="Rectangle 190"/>
            <p:cNvSpPr>
              <a:spLocks noChangeArrowheads="1"/>
            </p:cNvSpPr>
            <p:nvPr/>
          </p:nvSpPr>
          <p:spPr bwMode="auto">
            <a:xfrm>
              <a:off x="5030" y="3335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000000"/>
                  </a:solidFill>
                  <a:latin typeface="Arial" charset="0"/>
                </a:rPr>
                <a:t>Any</a:t>
              </a:r>
              <a:endParaRPr lang="en-US"/>
            </a:p>
          </p:txBody>
        </p:sp>
        <p:sp>
          <p:nvSpPr>
            <p:cNvPr id="910527" name="Line 191"/>
            <p:cNvSpPr>
              <a:spLocks noChangeShapeType="1"/>
            </p:cNvSpPr>
            <p:nvPr/>
          </p:nvSpPr>
          <p:spPr bwMode="auto">
            <a:xfrm>
              <a:off x="4832" y="3461"/>
              <a:ext cx="5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8" name="Group 223"/>
          <p:cNvGrpSpPr>
            <a:grpSpLocks/>
          </p:cNvGrpSpPr>
          <p:nvPr/>
        </p:nvGrpSpPr>
        <p:grpSpPr bwMode="auto">
          <a:xfrm>
            <a:off x="6223491" y="2484781"/>
            <a:ext cx="1119554" cy="371474"/>
            <a:chOff x="4526" y="2333"/>
            <a:chExt cx="764" cy="234"/>
          </a:xfrm>
        </p:grpSpPr>
        <p:sp>
          <p:nvSpPr>
            <p:cNvPr id="910560" name="Line 224"/>
            <p:cNvSpPr>
              <a:spLocks noChangeShapeType="1"/>
            </p:cNvSpPr>
            <p:nvPr/>
          </p:nvSpPr>
          <p:spPr bwMode="auto">
            <a:xfrm flipV="1">
              <a:off x="4526" y="2429"/>
              <a:ext cx="234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561" name="Freeform 225"/>
            <p:cNvSpPr>
              <a:spLocks noEditPoints="1"/>
            </p:cNvSpPr>
            <p:nvPr/>
          </p:nvSpPr>
          <p:spPr bwMode="auto">
            <a:xfrm>
              <a:off x="4664" y="2405"/>
              <a:ext cx="96" cy="72"/>
            </a:xfrm>
            <a:custGeom>
              <a:avLst/>
              <a:gdLst/>
              <a:ahLst/>
              <a:cxnLst>
                <a:cxn ang="0">
                  <a:pos x="96" y="24"/>
                </a:cxn>
                <a:cxn ang="0">
                  <a:pos x="12" y="72"/>
                </a:cxn>
                <a:cxn ang="0">
                  <a:pos x="96" y="24"/>
                </a:cxn>
                <a:cxn ang="0">
                  <a:pos x="0" y="0"/>
                </a:cxn>
              </a:cxnLst>
              <a:rect l="0" t="0" r="r" b="b"/>
              <a:pathLst>
                <a:path w="96" h="72">
                  <a:moveTo>
                    <a:pt x="96" y="24"/>
                  </a:moveTo>
                  <a:lnTo>
                    <a:pt x="12" y="72"/>
                  </a:lnTo>
                  <a:moveTo>
                    <a:pt x="96" y="24"/>
                  </a:move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562" name="Rectangle 226"/>
            <p:cNvSpPr>
              <a:spLocks noChangeArrowheads="1"/>
            </p:cNvSpPr>
            <p:nvPr/>
          </p:nvSpPr>
          <p:spPr bwMode="auto">
            <a:xfrm>
              <a:off x="4694" y="2489"/>
              <a:ext cx="596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+observedProperty</a:t>
              </a:r>
              <a:endParaRPr lang="en-US"/>
            </a:p>
          </p:txBody>
        </p:sp>
        <p:sp>
          <p:nvSpPr>
            <p:cNvPr id="910563" name="Rectangle 227"/>
            <p:cNvSpPr>
              <a:spLocks noChangeArrowheads="1"/>
            </p:cNvSpPr>
            <p:nvPr/>
          </p:nvSpPr>
          <p:spPr bwMode="auto">
            <a:xfrm>
              <a:off x="4694" y="2333"/>
              <a:ext cx="3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</p:grpSp>
      <p:grpSp>
        <p:nvGrpSpPr>
          <p:cNvPr id="9" name="Group 228"/>
          <p:cNvGrpSpPr>
            <a:grpSpLocks/>
          </p:cNvGrpSpPr>
          <p:nvPr/>
        </p:nvGrpSpPr>
        <p:grpSpPr bwMode="auto">
          <a:xfrm>
            <a:off x="3084636" y="2389531"/>
            <a:ext cx="1683727" cy="476249"/>
            <a:chOff x="2384" y="2273"/>
            <a:chExt cx="1149" cy="300"/>
          </a:xfrm>
        </p:grpSpPr>
        <p:sp>
          <p:nvSpPr>
            <p:cNvPr id="910565" name="Line 229"/>
            <p:cNvSpPr>
              <a:spLocks noChangeShapeType="1"/>
            </p:cNvSpPr>
            <p:nvPr/>
          </p:nvSpPr>
          <p:spPr bwMode="auto">
            <a:xfrm flipH="1" flipV="1">
              <a:off x="2384" y="2387"/>
              <a:ext cx="1080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566" name="Freeform 230"/>
            <p:cNvSpPr>
              <a:spLocks noEditPoints="1"/>
            </p:cNvSpPr>
            <p:nvPr/>
          </p:nvSpPr>
          <p:spPr bwMode="auto">
            <a:xfrm>
              <a:off x="2384" y="2357"/>
              <a:ext cx="90" cy="72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90" y="0"/>
                </a:cxn>
                <a:cxn ang="0">
                  <a:pos x="0" y="30"/>
                </a:cxn>
                <a:cxn ang="0">
                  <a:pos x="84" y="72"/>
                </a:cxn>
              </a:cxnLst>
              <a:rect l="0" t="0" r="r" b="b"/>
              <a:pathLst>
                <a:path w="90" h="72">
                  <a:moveTo>
                    <a:pt x="0" y="30"/>
                  </a:moveTo>
                  <a:lnTo>
                    <a:pt x="90" y="0"/>
                  </a:lnTo>
                  <a:moveTo>
                    <a:pt x="0" y="30"/>
                  </a:moveTo>
                  <a:lnTo>
                    <a:pt x="84" y="72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567" name="Rectangle 231"/>
            <p:cNvSpPr>
              <a:spLocks noChangeArrowheads="1"/>
            </p:cNvSpPr>
            <p:nvPr/>
          </p:nvSpPr>
          <p:spPr bwMode="auto">
            <a:xfrm>
              <a:off x="2792" y="2387"/>
              <a:ext cx="741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+propertyValueProvider</a:t>
              </a:r>
              <a:endParaRPr lang="en-US"/>
            </a:p>
          </p:txBody>
        </p:sp>
        <p:sp>
          <p:nvSpPr>
            <p:cNvPr id="910568" name="Rectangle 232"/>
            <p:cNvSpPr>
              <a:spLocks noChangeArrowheads="1"/>
            </p:cNvSpPr>
            <p:nvPr/>
          </p:nvSpPr>
          <p:spPr bwMode="auto">
            <a:xfrm>
              <a:off x="3290" y="2495"/>
              <a:ext cx="106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0..*</a:t>
              </a:r>
              <a:endParaRPr lang="en-US"/>
            </a:p>
          </p:txBody>
        </p:sp>
        <p:sp>
          <p:nvSpPr>
            <p:cNvPr id="910569" name="Rectangle 233"/>
            <p:cNvSpPr>
              <a:spLocks noChangeArrowheads="1"/>
            </p:cNvSpPr>
            <p:nvPr/>
          </p:nvSpPr>
          <p:spPr bwMode="auto">
            <a:xfrm>
              <a:off x="2426" y="2273"/>
              <a:ext cx="570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+featureOfInterest</a:t>
              </a:r>
              <a:endParaRPr lang="en-US"/>
            </a:p>
          </p:txBody>
        </p:sp>
        <p:sp>
          <p:nvSpPr>
            <p:cNvPr id="910570" name="Rectangle 234"/>
            <p:cNvSpPr>
              <a:spLocks noChangeArrowheads="1"/>
            </p:cNvSpPr>
            <p:nvPr/>
          </p:nvSpPr>
          <p:spPr bwMode="auto">
            <a:xfrm>
              <a:off x="2468" y="2471"/>
              <a:ext cx="3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</p:grpSp>
      <p:grpSp>
        <p:nvGrpSpPr>
          <p:cNvPr id="10" name="Group 242"/>
          <p:cNvGrpSpPr>
            <a:grpSpLocks/>
          </p:cNvGrpSpPr>
          <p:nvPr/>
        </p:nvGrpSpPr>
        <p:grpSpPr bwMode="auto">
          <a:xfrm>
            <a:off x="4860680" y="3265836"/>
            <a:ext cx="1081453" cy="714375"/>
            <a:chOff x="3596" y="2825"/>
            <a:chExt cx="738" cy="450"/>
          </a:xfrm>
        </p:grpSpPr>
        <p:sp>
          <p:nvSpPr>
            <p:cNvPr id="910579" name="Line 243"/>
            <p:cNvSpPr>
              <a:spLocks noChangeShapeType="1"/>
            </p:cNvSpPr>
            <p:nvPr/>
          </p:nvSpPr>
          <p:spPr bwMode="auto">
            <a:xfrm flipH="1">
              <a:off x="3758" y="2825"/>
              <a:ext cx="192" cy="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580" name="Freeform 244"/>
            <p:cNvSpPr>
              <a:spLocks noEditPoints="1"/>
            </p:cNvSpPr>
            <p:nvPr/>
          </p:nvSpPr>
          <p:spPr bwMode="auto">
            <a:xfrm>
              <a:off x="3758" y="3179"/>
              <a:ext cx="66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0" y="96"/>
                </a:cxn>
                <a:cxn ang="0">
                  <a:pos x="66" y="30"/>
                </a:cxn>
              </a:cxnLst>
              <a:rect l="0" t="0" r="r" b="b"/>
              <a:pathLst>
                <a:path w="66" h="96">
                  <a:moveTo>
                    <a:pt x="0" y="96"/>
                  </a:moveTo>
                  <a:lnTo>
                    <a:pt x="0" y="0"/>
                  </a:lnTo>
                  <a:moveTo>
                    <a:pt x="0" y="96"/>
                  </a:moveTo>
                  <a:lnTo>
                    <a:pt x="66" y="3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581" name="Rectangle 245"/>
            <p:cNvSpPr>
              <a:spLocks noChangeArrowheads="1"/>
            </p:cNvSpPr>
            <p:nvPr/>
          </p:nvSpPr>
          <p:spPr bwMode="auto">
            <a:xfrm>
              <a:off x="3596" y="2855"/>
              <a:ext cx="73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+generatedObservation</a:t>
              </a:r>
              <a:endParaRPr lang="en-US"/>
            </a:p>
          </p:txBody>
        </p:sp>
        <p:sp>
          <p:nvSpPr>
            <p:cNvPr id="910582" name="Rectangle 246"/>
            <p:cNvSpPr>
              <a:spLocks noChangeArrowheads="1"/>
            </p:cNvSpPr>
            <p:nvPr/>
          </p:nvSpPr>
          <p:spPr bwMode="auto">
            <a:xfrm>
              <a:off x="3944" y="2933"/>
              <a:ext cx="106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0..*</a:t>
              </a:r>
              <a:endParaRPr lang="en-US"/>
            </a:p>
          </p:txBody>
        </p:sp>
        <p:sp>
          <p:nvSpPr>
            <p:cNvPr id="910583" name="Rectangle 247"/>
            <p:cNvSpPr>
              <a:spLocks noChangeArrowheads="1"/>
            </p:cNvSpPr>
            <p:nvPr/>
          </p:nvSpPr>
          <p:spPr bwMode="auto">
            <a:xfrm>
              <a:off x="3728" y="3113"/>
              <a:ext cx="35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+procedure</a:t>
              </a:r>
              <a:endParaRPr lang="en-US"/>
            </a:p>
          </p:txBody>
        </p:sp>
        <p:sp>
          <p:nvSpPr>
            <p:cNvPr id="910584" name="Rectangle 248"/>
            <p:cNvSpPr>
              <a:spLocks noChangeArrowheads="1"/>
            </p:cNvSpPr>
            <p:nvPr/>
          </p:nvSpPr>
          <p:spPr bwMode="auto">
            <a:xfrm>
              <a:off x="3638" y="3143"/>
              <a:ext cx="3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</p:grpSp>
      <p:grpSp>
        <p:nvGrpSpPr>
          <p:cNvPr id="11" name="Group 259"/>
          <p:cNvGrpSpPr>
            <a:grpSpLocks/>
          </p:cNvGrpSpPr>
          <p:nvPr/>
        </p:nvGrpSpPr>
        <p:grpSpPr bwMode="auto">
          <a:xfrm>
            <a:off x="1941636" y="2837211"/>
            <a:ext cx="483577" cy="1133475"/>
            <a:chOff x="1604" y="2555"/>
            <a:chExt cx="330" cy="714"/>
          </a:xfrm>
        </p:grpSpPr>
        <p:sp>
          <p:nvSpPr>
            <p:cNvPr id="910596" name="Line 260"/>
            <p:cNvSpPr>
              <a:spLocks noChangeShapeType="1"/>
            </p:cNvSpPr>
            <p:nvPr/>
          </p:nvSpPr>
          <p:spPr bwMode="auto">
            <a:xfrm flipV="1">
              <a:off x="1604" y="2555"/>
              <a:ext cx="330" cy="7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597" name="Freeform 261"/>
            <p:cNvSpPr>
              <a:spLocks/>
            </p:cNvSpPr>
            <p:nvPr/>
          </p:nvSpPr>
          <p:spPr bwMode="auto">
            <a:xfrm>
              <a:off x="1862" y="2555"/>
              <a:ext cx="72" cy="102"/>
            </a:xfrm>
            <a:custGeom>
              <a:avLst/>
              <a:gdLst/>
              <a:ahLst/>
              <a:cxnLst>
                <a:cxn ang="0">
                  <a:pos x="66" y="102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66" y="102"/>
                </a:cxn>
              </a:cxnLst>
              <a:rect l="0" t="0" r="r" b="b"/>
              <a:pathLst>
                <a:path w="72" h="102">
                  <a:moveTo>
                    <a:pt x="66" y="102"/>
                  </a:moveTo>
                  <a:lnTo>
                    <a:pt x="0" y="72"/>
                  </a:lnTo>
                  <a:lnTo>
                    <a:pt x="72" y="0"/>
                  </a:lnTo>
                  <a:lnTo>
                    <a:pt x="66" y="102"/>
                  </a:lnTo>
                  <a:close/>
                </a:path>
              </a:pathLst>
            </a:custGeom>
            <a:solidFill>
              <a:srgbClr val="FCF2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598" name="Freeform 262"/>
            <p:cNvSpPr>
              <a:spLocks/>
            </p:cNvSpPr>
            <p:nvPr/>
          </p:nvSpPr>
          <p:spPr bwMode="auto">
            <a:xfrm>
              <a:off x="1862" y="2555"/>
              <a:ext cx="72" cy="102"/>
            </a:xfrm>
            <a:custGeom>
              <a:avLst/>
              <a:gdLst/>
              <a:ahLst/>
              <a:cxnLst>
                <a:cxn ang="0">
                  <a:pos x="66" y="102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66" y="102"/>
                </a:cxn>
              </a:cxnLst>
              <a:rect l="0" t="0" r="r" b="b"/>
              <a:pathLst>
                <a:path w="72" h="102">
                  <a:moveTo>
                    <a:pt x="66" y="102"/>
                  </a:moveTo>
                  <a:lnTo>
                    <a:pt x="0" y="72"/>
                  </a:lnTo>
                  <a:lnTo>
                    <a:pt x="72" y="0"/>
                  </a:lnTo>
                  <a:lnTo>
                    <a:pt x="66" y="102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2" name="Group 263"/>
          <p:cNvGrpSpPr>
            <a:grpSpLocks/>
          </p:cNvGrpSpPr>
          <p:nvPr/>
        </p:nvGrpSpPr>
        <p:grpSpPr bwMode="auto">
          <a:xfrm>
            <a:off x="6223490" y="3237261"/>
            <a:ext cx="782515" cy="752475"/>
            <a:chOff x="4526" y="2807"/>
            <a:chExt cx="534" cy="474"/>
          </a:xfrm>
        </p:grpSpPr>
        <p:sp>
          <p:nvSpPr>
            <p:cNvPr id="910600" name="Line 264"/>
            <p:cNvSpPr>
              <a:spLocks noChangeShapeType="1"/>
            </p:cNvSpPr>
            <p:nvPr/>
          </p:nvSpPr>
          <p:spPr bwMode="auto">
            <a:xfrm flipH="1" flipV="1">
              <a:off x="4526" y="2807"/>
              <a:ext cx="534" cy="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601" name="Freeform 265"/>
            <p:cNvSpPr>
              <a:spLocks/>
            </p:cNvSpPr>
            <p:nvPr/>
          </p:nvSpPr>
          <p:spPr bwMode="auto">
            <a:xfrm>
              <a:off x="4526" y="2807"/>
              <a:ext cx="90" cy="78"/>
            </a:xfrm>
            <a:custGeom>
              <a:avLst/>
              <a:gdLst/>
              <a:ahLst/>
              <a:cxnLst>
                <a:cxn ang="0">
                  <a:pos x="66" y="18"/>
                </a:cxn>
                <a:cxn ang="0">
                  <a:pos x="0" y="0"/>
                </a:cxn>
                <a:cxn ang="0">
                  <a:pos x="24" y="60"/>
                </a:cxn>
                <a:cxn ang="0">
                  <a:pos x="90" y="78"/>
                </a:cxn>
                <a:cxn ang="0">
                  <a:pos x="66" y="18"/>
                </a:cxn>
              </a:cxnLst>
              <a:rect l="0" t="0" r="r" b="b"/>
              <a:pathLst>
                <a:path w="90" h="78">
                  <a:moveTo>
                    <a:pt x="66" y="18"/>
                  </a:moveTo>
                  <a:lnTo>
                    <a:pt x="0" y="0"/>
                  </a:lnTo>
                  <a:lnTo>
                    <a:pt x="24" y="60"/>
                  </a:lnTo>
                  <a:lnTo>
                    <a:pt x="90" y="78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602" name="Freeform 266"/>
            <p:cNvSpPr>
              <a:spLocks/>
            </p:cNvSpPr>
            <p:nvPr/>
          </p:nvSpPr>
          <p:spPr bwMode="auto">
            <a:xfrm>
              <a:off x="4526" y="2807"/>
              <a:ext cx="90" cy="78"/>
            </a:xfrm>
            <a:custGeom>
              <a:avLst/>
              <a:gdLst/>
              <a:ahLst/>
              <a:cxnLst>
                <a:cxn ang="0">
                  <a:pos x="66" y="18"/>
                </a:cxn>
                <a:cxn ang="0">
                  <a:pos x="0" y="0"/>
                </a:cxn>
                <a:cxn ang="0">
                  <a:pos x="24" y="60"/>
                </a:cxn>
                <a:cxn ang="0">
                  <a:pos x="90" y="78"/>
                </a:cxn>
                <a:cxn ang="0">
                  <a:pos x="66" y="18"/>
                </a:cxn>
              </a:cxnLst>
              <a:rect l="0" t="0" r="r" b="b"/>
              <a:pathLst>
                <a:path w="90" h="78">
                  <a:moveTo>
                    <a:pt x="66" y="18"/>
                  </a:moveTo>
                  <a:lnTo>
                    <a:pt x="0" y="0"/>
                  </a:lnTo>
                  <a:lnTo>
                    <a:pt x="24" y="60"/>
                  </a:lnTo>
                  <a:lnTo>
                    <a:pt x="90" y="78"/>
                  </a:lnTo>
                  <a:lnTo>
                    <a:pt x="66" y="1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603" name="Freeform 267"/>
            <p:cNvSpPr>
              <a:spLocks noEditPoints="1"/>
            </p:cNvSpPr>
            <p:nvPr/>
          </p:nvSpPr>
          <p:spPr bwMode="auto">
            <a:xfrm>
              <a:off x="4970" y="3197"/>
              <a:ext cx="90" cy="84"/>
            </a:xfrm>
            <a:custGeom>
              <a:avLst/>
              <a:gdLst/>
              <a:ahLst/>
              <a:cxnLst>
                <a:cxn ang="0">
                  <a:pos x="90" y="84"/>
                </a:cxn>
                <a:cxn ang="0">
                  <a:pos x="48" y="0"/>
                </a:cxn>
                <a:cxn ang="0">
                  <a:pos x="90" y="84"/>
                </a:cxn>
                <a:cxn ang="0">
                  <a:pos x="0" y="54"/>
                </a:cxn>
              </a:cxnLst>
              <a:rect l="0" t="0" r="r" b="b"/>
              <a:pathLst>
                <a:path w="90" h="84">
                  <a:moveTo>
                    <a:pt x="90" y="84"/>
                  </a:moveTo>
                  <a:lnTo>
                    <a:pt x="48" y="0"/>
                  </a:lnTo>
                  <a:moveTo>
                    <a:pt x="90" y="84"/>
                  </a:moveTo>
                  <a:lnTo>
                    <a:pt x="0" y="54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0604" name="Rectangle 268"/>
            <p:cNvSpPr>
              <a:spLocks noChangeArrowheads="1"/>
            </p:cNvSpPr>
            <p:nvPr/>
          </p:nvSpPr>
          <p:spPr bwMode="auto">
            <a:xfrm>
              <a:off x="4808" y="3149"/>
              <a:ext cx="21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+result</a:t>
              </a:r>
              <a:endParaRPr lang="en-US"/>
            </a:p>
          </p:txBody>
        </p:sp>
        <p:sp>
          <p:nvSpPr>
            <p:cNvPr id="910605" name="Rectangle 269"/>
            <p:cNvSpPr>
              <a:spLocks noChangeArrowheads="1"/>
            </p:cNvSpPr>
            <p:nvPr/>
          </p:nvSpPr>
          <p:spPr bwMode="auto">
            <a:xfrm>
              <a:off x="4706" y="2963"/>
              <a:ext cx="20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Range</a:t>
              </a:r>
              <a:endParaRPr lang="en-US"/>
            </a:p>
          </p:txBody>
        </p:sp>
      </p:grpSp>
      <p:sp>
        <p:nvSpPr>
          <p:cNvPr id="910607" name="Rectangle 271"/>
          <p:cNvSpPr>
            <a:spLocks noChangeArrowheads="1"/>
          </p:cNvSpPr>
          <p:nvPr/>
        </p:nvSpPr>
        <p:spPr bwMode="auto">
          <a:xfrm>
            <a:off x="5580112" y="1195735"/>
            <a:ext cx="3373389" cy="793750"/>
          </a:xfrm>
          <a:prstGeom prst="rect">
            <a:avLst/>
          </a:prstGeom>
          <a:solidFill>
            <a:srgbClr val="33CCCC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45000"/>
              </a:spcBef>
            </a:pPr>
            <a:r>
              <a:rPr lang="en-AU" i="0" dirty="0">
                <a:solidFill>
                  <a:schemeClr val="accent2"/>
                </a:solidFill>
                <a:latin typeface="Arial" charset="0"/>
              </a:rPr>
              <a:t>observed property</a:t>
            </a:r>
          </a:p>
          <a:p>
            <a:pPr marL="742950" lvl="1" indent="-287338">
              <a:lnSpc>
                <a:spcPct val="90000"/>
              </a:lnSpc>
              <a:spcBef>
                <a:spcPct val="45000"/>
              </a:spcBef>
            </a:pPr>
            <a:r>
              <a:rPr lang="en-AU" sz="1600" i="0" dirty="0" smtClean="0">
                <a:solidFill>
                  <a:schemeClr val="accent2"/>
                </a:solidFill>
                <a:latin typeface="Arial" charset="0"/>
              </a:rPr>
              <a:t>Related to feature-of-interest</a:t>
            </a:r>
            <a:endParaRPr lang="en-AU" sz="1600" i="0" dirty="0">
              <a:solidFill>
                <a:schemeClr val="accent2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45000"/>
              </a:spcBef>
            </a:pPr>
            <a:endParaRPr lang="en-AU" sz="2400" i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10608" name="Rectangle 272"/>
          <p:cNvSpPr>
            <a:spLocks noChangeArrowheads="1"/>
          </p:cNvSpPr>
          <p:nvPr/>
        </p:nvSpPr>
        <p:spPr bwMode="auto">
          <a:xfrm>
            <a:off x="3242897" y="4653311"/>
            <a:ext cx="2769263" cy="1079945"/>
          </a:xfrm>
          <a:prstGeom prst="rect">
            <a:avLst/>
          </a:prstGeom>
          <a:solidFill>
            <a:srgbClr val="9900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45000"/>
              </a:spcBef>
            </a:pPr>
            <a:r>
              <a:rPr lang="en-AU" i="0" dirty="0">
                <a:solidFill>
                  <a:srgbClr val="0F3277"/>
                </a:solidFill>
                <a:latin typeface="Arial" charset="0"/>
              </a:rPr>
              <a:t>procedure</a:t>
            </a:r>
          </a:p>
          <a:p>
            <a:pPr marL="742950" lvl="1" indent="-287338">
              <a:lnSpc>
                <a:spcPct val="90000"/>
              </a:lnSpc>
              <a:spcBef>
                <a:spcPct val="45000"/>
              </a:spcBef>
            </a:pPr>
            <a:r>
              <a:rPr lang="en-AU" sz="1600" i="0" dirty="0">
                <a:solidFill>
                  <a:srgbClr val="0F3277"/>
                </a:solidFill>
                <a:latin typeface="Arial" charset="0"/>
              </a:rPr>
              <a:t>Standard procedures, </a:t>
            </a:r>
          </a:p>
        </p:txBody>
      </p:sp>
      <p:sp>
        <p:nvSpPr>
          <p:cNvPr id="910609" name="Rectangle 273"/>
          <p:cNvSpPr>
            <a:spLocks noChangeArrowheads="1"/>
          </p:cNvSpPr>
          <p:nvPr/>
        </p:nvSpPr>
        <p:spPr bwMode="auto">
          <a:xfrm>
            <a:off x="184639" y="4653310"/>
            <a:ext cx="2947201" cy="1079946"/>
          </a:xfrm>
          <a:prstGeom prst="rect">
            <a:avLst/>
          </a:prstGeom>
          <a:solidFill>
            <a:srgbClr val="FFCC99">
              <a:alpha val="6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>
              <a:spcBef>
                <a:spcPct val="45000"/>
              </a:spcBef>
            </a:pPr>
            <a:r>
              <a:rPr lang="en-AU" i="0" dirty="0">
                <a:latin typeface="Arial" charset="0"/>
              </a:rPr>
              <a:t>feature of interest</a:t>
            </a:r>
          </a:p>
          <a:p>
            <a:pPr marL="742950" lvl="1" indent="-287338">
              <a:spcBef>
                <a:spcPct val="45000"/>
              </a:spcBef>
            </a:pPr>
            <a:r>
              <a:rPr lang="en-AU" sz="1600" i="0" dirty="0" smtClean="0">
                <a:latin typeface="Arial" charset="0"/>
              </a:rPr>
              <a:t>Feature-type</a:t>
            </a:r>
          </a:p>
          <a:p>
            <a:pPr marL="742950" lvl="1" indent="-287338">
              <a:spcBef>
                <a:spcPct val="45000"/>
              </a:spcBef>
            </a:pPr>
            <a:r>
              <a:rPr lang="en-AU" sz="1600" dirty="0" smtClean="0"/>
              <a:t>Feature instances</a:t>
            </a:r>
            <a:endParaRPr lang="en-AU" sz="1600" i="0" dirty="0">
              <a:latin typeface="Arial" charset="0"/>
            </a:endParaRPr>
          </a:p>
        </p:txBody>
      </p:sp>
      <p:sp>
        <p:nvSpPr>
          <p:cNvPr id="910610" name="Rectangle 274"/>
          <p:cNvSpPr>
            <a:spLocks noChangeArrowheads="1"/>
          </p:cNvSpPr>
          <p:nvPr/>
        </p:nvSpPr>
        <p:spPr bwMode="auto">
          <a:xfrm>
            <a:off x="6182458" y="4653311"/>
            <a:ext cx="2577611" cy="1079945"/>
          </a:xfrm>
          <a:prstGeom prst="rect">
            <a:avLst/>
          </a:prstGeom>
          <a:solidFill>
            <a:srgbClr val="33CC33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54000" rIns="54000"/>
          <a:lstStyle/>
          <a:p>
            <a:pPr marL="342900" indent="-342900">
              <a:lnSpc>
                <a:spcPct val="90000"/>
              </a:lnSpc>
              <a:spcBef>
                <a:spcPct val="45000"/>
              </a:spcBef>
            </a:pPr>
            <a:r>
              <a:rPr lang="en-AU" i="0" dirty="0">
                <a:solidFill>
                  <a:srgbClr val="006666"/>
                </a:solidFill>
                <a:latin typeface="Arial" charset="0"/>
              </a:rPr>
              <a:t>result</a:t>
            </a:r>
          </a:p>
          <a:p>
            <a:pPr marL="342900" indent="-342900">
              <a:lnSpc>
                <a:spcPct val="90000"/>
              </a:lnSpc>
              <a:spcBef>
                <a:spcPct val="45000"/>
              </a:spcBef>
            </a:pPr>
            <a:r>
              <a:rPr lang="en-AU" sz="1600" i="0" dirty="0" smtClean="0">
                <a:solidFill>
                  <a:srgbClr val="006666"/>
                </a:solidFill>
                <a:latin typeface="Arial" charset="0"/>
              </a:rPr>
              <a:t>     GML</a:t>
            </a:r>
            <a:r>
              <a:rPr lang="en-AU" sz="1600" i="0" dirty="0">
                <a:solidFill>
                  <a:srgbClr val="006666"/>
                </a:solidFill>
                <a:latin typeface="Arial" charset="0"/>
              </a:rPr>
              <a:t>, SWE</a:t>
            </a:r>
            <a:r>
              <a:rPr lang="en-AU" sz="1600" i="0" dirty="0" smtClean="0">
                <a:solidFill>
                  <a:srgbClr val="006666"/>
                </a:solidFill>
                <a:latin typeface="Arial" charset="0"/>
              </a:rPr>
              <a:t>, netCDF</a:t>
            </a:r>
            <a:endParaRPr lang="en-AU" sz="1600" i="0" dirty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209" name="Title 20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Domain specific vocabularies required</a:t>
            </a:r>
            <a:endParaRPr lang="en-AU" dirty="0"/>
          </a:p>
        </p:txBody>
      </p:sp>
      <p:sp>
        <p:nvSpPr>
          <p:cNvPr id="210" name="Slide Number Placeholder 20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11B642-03BA-413E-9BF3-A9DB15D631A2}" type="slidenum">
              <a:rPr lang="en-AU" smtClean="0"/>
              <a:pPr>
                <a:defRPr/>
              </a:pPr>
              <a:t>31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211" name="Footer Placeholder 2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O&amp;M in OWL  |  Simon Cox</a:t>
            </a:r>
            <a:endParaRPr lang="en-A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0099CC"/>
                </a:solidFill>
              </a:rPr>
              <a:t>O&amp;M in OWL  |  Simon Cox</a:t>
            </a:r>
            <a:endParaRPr lang="en-AU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003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274638"/>
            <a:ext cx="2701057" cy="1642194"/>
          </a:xfrm>
        </p:spPr>
        <p:txBody>
          <a:bodyPr/>
          <a:lstStyle/>
          <a:p>
            <a:r>
              <a:rPr lang="en-AU" dirty="0" err="1" smtClean="0"/>
              <a:t>ANZSoilML</a:t>
            </a:r>
            <a:r>
              <a:rPr lang="en-AU" dirty="0" smtClean="0"/>
              <a:t> - sampling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O&amp;M in OWL  |  Simon Cox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11B642-03BA-413E-9BF3-A9DB15D631A2}" type="slidenum">
              <a:rPr lang="en-AU" smtClean="0"/>
              <a:pPr>
                <a:defRPr/>
              </a:pPr>
              <a:t>33</a:t>
            </a:fld>
            <a:r>
              <a:rPr lang="en-AU" smtClean="0"/>
              <a:t>  |</a:t>
            </a:r>
            <a:endParaRPr lang="en-AU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547664" y="0"/>
            <a:ext cx="7229672" cy="6329227"/>
            <a:chOff x="3690938" y="32331025"/>
            <a:chExt cx="5276850" cy="4619625"/>
          </a:xfrm>
        </p:grpSpPr>
        <p:sp>
          <p:nvSpPr>
            <p:cNvPr id="7" name="AutoShape 1387"/>
            <p:cNvSpPr>
              <a:spLocks noChangeAspect="1" noChangeArrowheads="1" noTextEdit="1"/>
            </p:cNvSpPr>
            <p:nvPr/>
          </p:nvSpPr>
          <p:spPr bwMode="auto">
            <a:xfrm>
              <a:off x="3690938" y="32331025"/>
              <a:ext cx="5276850" cy="461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grpSp>
          <p:nvGrpSpPr>
            <p:cNvPr id="8" name="Group 2792"/>
            <p:cNvGrpSpPr/>
            <p:nvPr/>
          </p:nvGrpSpPr>
          <p:grpSpPr>
            <a:xfrm>
              <a:off x="3929063" y="33759775"/>
              <a:ext cx="3648075" cy="2971800"/>
              <a:chOff x="3929063" y="33759775"/>
              <a:chExt cx="3648075" cy="2971800"/>
            </a:xfrm>
          </p:grpSpPr>
          <p:sp>
            <p:nvSpPr>
              <p:cNvPr id="177" name="Rectangle 1393"/>
              <p:cNvSpPr>
                <a:spLocks noChangeArrowheads="1"/>
              </p:cNvSpPr>
              <p:nvPr/>
            </p:nvSpPr>
            <p:spPr bwMode="auto">
              <a:xfrm>
                <a:off x="6386513" y="36264850"/>
                <a:ext cx="790575" cy="466725"/>
              </a:xfrm>
              <a:prstGeom prst="rect">
                <a:avLst/>
              </a:prstGeom>
              <a:solidFill>
                <a:srgbClr val="C0BF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178" name="Rectangle 1394"/>
              <p:cNvSpPr>
                <a:spLocks noChangeArrowheads="1"/>
              </p:cNvSpPr>
              <p:nvPr/>
            </p:nvSpPr>
            <p:spPr bwMode="auto">
              <a:xfrm>
                <a:off x="6386513" y="36264850"/>
                <a:ext cx="790575" cy="466725"/>
              </a:xfrm>
              <a:prstGeom prst="rect">
                <a:avLst/>
              </a:prstGeom>
              <a:noFill/>
              <a:ln w="9525" cap="sq">
                <a:solidFill>
                  <a:srgbClr val="C0BF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179" name="Rectangle 1395"/>
              <p:cNvSpPr>
                <a:spLocks noChangeArrowheads="1"/>
              </p:cNvSpPr>
              <p:nvPr/>
            </p:nvSpPr>
            <p:spPr bwMode="auto">
              <a:xfrm>
                <a:off x="6357938" y="36236275"/>
                <a:ext cx="409575" cy="466725"/>
              </a:xfrm>
              <a:prstGeom prst="rect">
                <a:avLst/>
              </a:prstGeom>
              <a:solidFill>
                <a:srgbClr val="FCF2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180" name="Rectangle 1396"/>
              <p:cNvSpPr>
                <a:spLocks noChangeArrowheads="1"/>
              </p:cNvSpPr>
              <p:nvPr/>
            </p:nvSpPr>
            <p:spPr bwMode="auto">
              <a:xfrm>
                <a:off x="6767513" y="36236275"/>
                <a:ext cx="9525" cy="466725"/>
              </a:xfrm>
              <a:prstGeom prst="rect">
                <a:avLst/>
              </a:prstGeom>
              <a:solidFill>
                <a:srgbClr val="FBF1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181" name="Rectangle 1397"/>
              <p:cNvSpPr>
                <a:spLocks noChangeArrowheads="1"/>
              </p:cNvSpPr>
              <p:nvPr/>
            </p:nvSpPr>
            <p:spPr bwMode="auto">
              <a:xfrm>
                <a:off x="6777038" y="36236275"/>
                <a:ext cx="9525" cy="466725"/>
              </a:xfrm>
              <a:prstGeom prst="rect">
                <a:avLst/>
              </a:prstGeom>
              <a:solidFill>
                <a:srgbClr val="FBF1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182" name="Rectangle 1398"/>
              <p:cNvSpPr>
                <a:spLocks noChangeArrowheads="1"/>
              </p:cNvSpPr>
              <p:nvPr/>
            </p:nvSpPr>
            <p:spPr bwMode="auto">
              <a:xfrm>
                <a:off x="6786563" y="36236275"/>
                <a:ext cx="9525" cy="466725"/>
              </a:xfrm>
              <a:prstGeom prst="rect">
                <a:avLst/>
              </a:prstGeom>
              <a:solidFill>
                <a:srgbClr val="FBF0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183" name="Rectangle 1399"/>
              <p:cNvSpPr>
                <a:spLocks noChangeArrowheads="1"/>
              </p:cNvSpPr>
              <p:nvPr/>
            </p:nvSpPr>
            <p:spPr bwMode="auto">
              <a:xfrm>
                <a:off x="6796088" y="36236275"/>
                <a:ext cx="9525" cy="466725"/>
              </a:xfrm>
              <a:prstGeom prst="rect">
                <a:avLst/>
              </a:prstGeom>
              <a:solidFill>
                <a:srgbClr val="FAEFD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184" name="Rectangle 1400"/>
              <p:cNvSpPr>
                <a:spLocks noChangeArrowheads="1"/>
              </p:cNvSpPr>
              <p:nvPr/>
            </p:nvSpPr>
            <p:spPr bwMode="auto">
              <a:xfrm>
                <a:off x="6805613" y="36236275"/>
                <a:ext cx="9525" cy="466725"/>
              </a:xfrm>
              <a:prstGeom prst="rect">
                <a:avLst/>
              </a:prstGeom>
              <a:solidFill>
                <a:srgbClr val="FAEF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185" name="Rectangle 1401"/>
              <p:cNvSpPr>
                <a:spLocks noChangeArrowheads="1"/>
              </p:cNvSpPr>
              <p:nvPr/>
            </p:nvSpPr>
            <p:spPr bwMode="auto">
              <a:xfrm>
                <a:off x="6815138" y="36236275"/>
                <a:ext cx="9525" cy="466725"/>
              </a:xfrm>
              <a:prstGeom prst="rect">
                <a:avLst/>
              </a:prstGeom>
              <a:solidFill>
                <a:srgbClr val="F9EE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186" name="Rectangle 1402"/>
              <p:cNvSpPr>
                <a:spLocks noChangeArrowheads="1"/>
              </p:cNvSpPr>
              <p:nvPr/>
            </p:nvSpPr>
            <p:spPr bwMode="auto">
              <a:xfrm>
                <a:off x="6824663" y="36236275"/>
                <a:ext cx="9525" cy="466725"/>
              </a:xfrm>
              <a:prstGeom prst="rect">
                <a:avLst/>
              </a:prstGeom>
              <a:solidFill>
                <a:srgbClr val="F9ED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187" name="Rectangle 1403"/>
              <p:cNvSpPr>
                <a:spLocks noChangeArrowheads="1"/>
              </p:cNvSpPr>
              <p:nvPr/>
            </p:nvSpPr>
            <p:spPr bwMode="auto">
              <a:xfrm>
                <a:off x="6834188" y="36236275"/>
                <a:ext cx="19050" cy="466725"/>
              </a:xfrm>
              <a:prstGeom prst="rect">
                <a:avLst/>
              </a:prstGeom>
              <a:solidFill>
                <a:srgbClr val="F8EC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188" name="Rectangle 1404"/>
              <p:cNvSpPr>
                <a:spLocks noChangeArrowheads="1"/>
              </p:cNvSpPr>
              <p:nvPr/>
            </p:nvSpPr>
            <p:spPr bwMode="auto">
              <a:xfrm>
                <a:off x="6853238" y="36236275"/>
                <a:ext cx="9525" cy="466725"/>
              </a:xfrm>
              <a:prstGeom prst="rect">
                <a:avLst/>
              </a:prstGeom>
              <a:solidFill>
                <a:srgbClr val="F7EB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189" name="Rectangle 1405"/>
              <p:cNvSpPr>
                <a:spLocks noChangeArrowheads="1"/>
              </p:cNvSpPr>
              <p:nvPr/>
            </p:nvSpPr>
            <p:spPr bwMode="auto">
              <a:xfrm>
                <a:off x="6862763" y="36236275"/>
                <a:ext cx="9525" cy="466725"/>
              </a:xfrm>
              <a:prstGeom prst="rect">
                <a:avLst/>
              </a:prstGeom>
              <a:solidFill>
                <a:srgbClr val="F7EA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190" name="Rectangle 1406"/>
              <p:cNvSpPr>
                <a:spLocks noChangeArrowheads="1"/>
              </p:cNvSpPr>
              <p:nvPr/>
            </p:nvSpPr>
            <p:spPr bwMode="auto">
              <a:xfrm>
                <a:off x="6872288" y="36236275"/>
                <a:ext cx="9525" cy="466725"/>
              </a:xfrm>
              <a:prstGeom prst="rect">
                <a:avLst/>
              </a:prstGeom>
              <a:solidFill>
                <a:srgbClr val="F6EA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191" name="Rectangle 1407"/>
              <p:cNvSpPr>
                <a:spLocks noChangeArrowheads="1"/>
              </p:cNvSpPr>
              <p:nvPr/>
            </p:nvSpPr>
            <p:spPr bwMode="auto">
              <a:xfrm>
                <a:off x="6881813" y="36236275"/>
                <a:ext cx="9525" cy="466725"/>
              </a:xfrm>
              <a:prstGeom prst="rect">
                <a:avLst/>
              </a:prstGeom>
              <a:solidFill>
                <a:srgbClr val="F6E9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192" name="Rectangle 1408"/>
              <p:cNvSpPr>
                <a:spLocks noChangeArrowheads="1"/>
              </p:cNvSpPr>
              <p:nvPr/>
            </p:nvSpPr>
            <p:spPr bwMode="auto">
              <a:xfrm>
                <a:off x="6891338" y="36236275"/>
                <a:ext cx="9525" cy="466725"/>
              </a:xfrm>
              <a:prstGeom prst="rect">
                <a:avLst/>
              </a:prstGeom>
              <a:solidFill>
                <a:srgbClr val="F5E9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193" name="Rectangle 1409"/>
              <p:cNvSpPr>
                <a:spLocks noChangeArrowheads="1"/>
              </p:cNvSpPr>
              <p:nvPr/>
            </p:nvSpPr>
            <p:spPr bwMode="auto">
              <a:xfrm>
                <a:off x="6900863" y="36236275"/>
                <a:ext cx="9525" cy="466725"/>
              </a:xfrm>
              <a:prstGeom prst="rect">
                <a:avLst/>
              </a:prstGeom>
              <a:solidFill>
                <a:srgbClr val="F5E8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194" name="Rectangle 1410"/>
              <p:cNvSpPr>
                <a:spLocks noChangeArrowheads="1"/>
              </p:cNvSpPr>
              <p:nvPr/>
            </p:nvSpPr>
            <p:spPr bwMode="auto">
              <a:xfrm>
                <a:off x="6910388" y="36236275"/>
                <a:ext cx="19050" cy="466725"/>
              </a:xfrm>
              <a:prstGeom prst="rect">
                <a:avLst/>
              </a:prstGeom>
              <a:solidFill>
                <a:srgbClr val="F4E7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195" name="Rectangle 1411"/>
              <p:cNvSpPr>
                <a:spLocks noChangeArrowheads="1"/>
              </p:cNvSpPr>
              <p:nvPr/>
            </p:nvSpPr>
            <p:spPr bwMode="auto">
              <a:xfrm>
                <a:off x="6929438" y="36236275"/>
                <a:ext cx="9525" cy="466725"/>
              </a:xfrm>
              <a:prstGeom prst="rect">
                <a:avLst/>
              </a:prstGeom>
              <a:solidFill>
                <a:srgbClr val="F3E6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196" name="Rectangle 1412"/>
              <p:cNvSpPr>
                <a:spLocks noChangeArrowheads="1"/>
              </p:cNvSpPr>
              <p:nvPr/>
            </p:nvSpPr>
            <p:spPr bwMode="auto">
              <a:xfrm>
                <a:off x="6938963" y="36236275"/>
                <a:ext cx="9525" cy="466725"/>
              </a:xfrm>
              <a:prstGeom prst="rect">
                <a:avLst/>
              </a:prstGeom>
              <a:solidFill>
                <a:srgbClr val="F3E6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197" name="Rectangle 1413"/>
              <p:cNvSpPr>
                <a:spLocks noChangeArrowheads="1"/>
              </p:cNvSpPr>
              <p:nvPr/>
            </p:nvSpPr>
            <p:spPr bwMode="auto">
              <a:xfrm>
                <a:off x="6948488" y="36236275"/>
                <a:ext cx="9525" cy="466725"/>
              </a:xfrm>
              <a:prstGeom prst="rect">
                <a:avLst/>
              </a:prstGeom>
              <a:solidFill>
                <a:srgbClr val="F2E5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198" name="Rectangle 1414"/>
              <p:cNvSpPr>
                <a:spLocks noChangeArrowheads="1"/>
              </p:cNvSpPr>
              <p:nvPr/>
            </p:nvSpPr>
            <p:spPr bwMode="auto">
              <a:xfrm>
                <a:off x="6958013" y="36236275"/>
                <a:ext cx="9525" cy="466725"/>
              </a:xfrm>
              <a:prstGeom prst="rect">
                <a:avLst/>
              </a:prstGeom>
              <a:solidFill>
                <a:srgbClr val="F2E4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199" name="Rectangle 1415"/>
              <p:cNvSpPr>
                <a:spLocks noChangeArrowheads="1"/>
              </p:cNvSpPr>
              <p:nvPr/>
            </p:nvSpPr>
            <p:spPr bwMode="auto">
              <a:xfrm>
                <a:off x="6967538" y="36236275"/>
                <a:ext cx="9525" cy="466725"/>
              </a:xfrm>
              <a:prstGeom prst="rect">
                <a:avLst/>
              </a:prstGeom>
              <a:solidFill>
                <a:srgbClr val="F1E4C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00" name="Rectangle 1416"/>
              <p:cNvSpPr>
                <a:spLocks noChangeArrowheads="1"/>
              </p:cNvSpPr>
              <p:nvPr/>
            </p:nvSpPr>
            <p:spPr bwMode="auto">
              <a:xfrm>
                <a:off x="6977063" y="36236275"/>
                <a:ext cx="9525" cy="466725"/>
              </a:xfrm>
              <a:prstGeom prst="rect">
                <a:avLst/>
              </a:prstGeom>
              <a:solidFill>
                <a:srgbClr val="F1E3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01" name="Rectangle 1417"/>
              <p:cNvSpPr>
                <a:spLocks noChangeArrowheads="1"/>
              </p:cNvSpPr>
              <p:nvPr/>
            </p:nvSpPr>
            <p:spPr bwMode="auto">
              <a:xfrm>
                <a:off x="6986588" y="36236275"/>
                <a:ext cx="9525" cy="466725"/>
              </a:xfrm>
              <a:prstGeom prst="rect">
                <a:avLst/>
              </a:prstGeom>
              <a:solidFill>
                <a:srgbClr val="F1E2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02" name="Rectangle 1418"/>
              <p:cNvSpPr>
                <a:spLocks noChangeArrowheads="1"/>
              </p:cNvSpPr>
              <p:nvPr/>
            </p:nvSpPr>
            <p:spPr bwMode="auto">
              <a:xfrm>
                <a:off x="6996113" y="36236275"/>
                <a:ext cx="9525" cy="466725"/>
              </a:xfrm>
              <a:prstGeom prst="rect">
                <a:avLst/>
              </a:prstGeom>
              <a:solidFill>
                <a:srgbClr val="F0E1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03" name="Rectangle 1419"/>
              <p:cNvSpPr>
                <a:spLocks noChangeArrowheads="1"/>
              </p:cNvSpPr>
              <p:nvPr/>
            </p:nvSpPr>
            <p:spPr bwMode="auto">
              <a:xfrm>
                <a:off x="7005638" y="36236275"/>
                <a:ext cx="9525" cy="466725"/>
              </a:xfrm>
              <a:prstGeom prst="rect">
                <a:avLst/>
              </a:prstGeom>
              <a:solidFill>
                <a:srgbClr val="F0E1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04" name="Rectangle 1420"/>
              <p:cNvSpPr>
                <a:spLocks noChangeArrowheads="1"/>
              </p:cNvSpPr>
              <p:nvPr/>
            </p:nvSpPr>
            <p:spPr bwMode="auto">
              <a:xfrm>
                <a:off x="7015163" y="36236275"/>
                <a:ext cx="9525" cy="466725"/>
              </a:xfrm>
              <a:prstGeom prst="rect">
                <a:avLst/>
              </a:prstGeom>
              <a:solidFill>
                <a:srgbClr val="EFE0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05" name="Rectangle 1421"/>
              <p:cNvSpPr>
                <a:spLocks noChangeArrowheads="1"/>
              </p:cNvSpPr>
              <p:nvPr/>
            </p:nvSpPr>
            <p:spPr bwMode="auto">
              <a:xfrm>
                <a:off x="7024688" y="36236275"/>
                <a:ext cx="9525" cy="466725"/>
              </a:xfrm>
              <a:prstGeom prst="rect">
                <a:avLst/>
              </a:prstGeom>
              <a:solidFill>
                <a:srgbClr val="EFE0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06" name="Rectangle 1422"/>
              <p:cNvSpPr>
                <a:spLocks noChangeArrowheads="1"/>
              </p:cNvSpPr>
              <p:nvPr/>
            </p:nvSpPr>
            <p:spPr bwMode="auto">
              <a:xfrm>
                <a:off x="7034213" y="36236275"/>
                <a:ext cx="9525" cy="466725"/>
              </a:xfrm>
              <a:prstGeom prst="rect">
                <a:avLst/>
              </a:prstGeom>
              <a:solidFill>
                <a:srgbClr val="EEDF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07" name="Rectangle 1423"/>
              <p:cNvSpPr>
                <a:spLocks noChangeArrowheads="1"/>
              </p:cNvSpPr>
              <p:nvPr/>
            </p:nvSpPr>
            <p:spPr bwMode="auto">
              <a:xfrm>
                <a:off x="7043738" y="36236275"/>
                <a:ext cx="9525" cy="466725"/>
              </a:xfrm>
              <a:prstGeom prst="rect">
                <a:avLst/>
              </a:prstGeom>
              <a:solidFill>
                <a:srgbClr val="EDDE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08" name="Rectangle 1424"/>
              <p:cNvSpPr>
                <a:spLocks noChangeArrowheads="1"/>
              </p:cNvSpPr>
              <p:nvPr/>
            </p:nvSpPr>
            <p:spPr bwMode="auto">
              <a:xfrm>
                <a:off x="7053263" y="36236275"/>
                <a:ext cx="9525" cy="466725"/>
              </a:xfrm>
              <a:prstGeom prst="rect">
                <a:avLst/>
              </a:prstGeom>
              <a:solidFill>
                <a:srgbClr val="EDDE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09" name="Rectangle 1425"/>
              <p:cNvSpPr>
                <a:spLocks noChangeArrowheads="1"/>
              </p:cNvSpPr>
              <p:nvPr/>
            </p:nvSpPr>
            <p:spPr bwMode="auto">
              <a:xfrm>
                <a:off x="7062788" y="36236275"/>
                <a:ext cx="9525" cy="466725"/>
              </a:xfrm>
              <a:prstGeom prst="rect">
                <a:avLst/>
              </a:prstGeom>
              <a:solidFill>
                <a:srgbClr val="ECDD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10" name="Rectangle 1426"/>
              <p:cNvSpPr>
                <a:spLocks noChangeArrowheads="1"/>
              </p:cNvSpPr>
              <p:nvPr/>
            </p:nvSpPr>
            <p:spPr bwMode="auto">
              <a:xfrm>
                <a:off x="7072313" y="36236275"/>
                <a:ext cx="9525" cy="466725"/>
              </a:xfrm>
              <a:prstGeom prst="rect">
                <a:avLst/>
              </a:prstGeom>
              <a:solidFill>
                <a:srgbClr val="ECDC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11" name="Rectangle 1427"/>
              <p:cNvSpPr>
                <a:spLocks noChangeArrowheads="1"/>
              </p:cNvSpPr>
              <p:nvPr/>
            </p:nvSpPr>
            <p:spPr bwMode="auto">
              <a:xfrm>
                <a:off x="7081838" y="36236275"/>
                <a:ext cx="9525" cy="466725"/>
              </a:xfrm>
              <a:prstGeom prst="rect">
                <a:avLst/>
              </a:prstGeom>
              <a:solidFill>
                <a:srgbClr val="ECDB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12" name="Rectangle 1428"/>
              <p:cNvSpPr>
                <a:spLocks noChangeArrowheads="1"/>
              </p:cNvSpPr>
              <p:nvPr/>
            </p:nvSpPr>
            <p:spPr bwMode="auto">
              <a:xfrm>
                <a:off x="7091363" y="36236275"/>
                <a:ext cx="9525" cy="466725"/>
              </a:xfrm>
              <a:prstGeom prst="rect">
                <a:avLst/>
              </a:prstGeom>
              <a:solidFill>
                <a:srgbClr val="EBDB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13" name="Rectangle 1429"/>
              <p:cNvSpPr>
                <a:spLocks noChangeArrowheads="1"/>
              </p:cNvSpPr>
              <p:nvPr/>
            </p:nvSpPr>
            <p:spPr bwMode="auto">
              <a:xfrm>
                <a:off x="7100888" y="36236275"/>
                <a:ext cx="9525" cy="466725"/>
              </a:xfrm>
              <a:prstGeom prst="rect">
                <a:avLst/>
              </a:prstGeom>
              <a:solidFill>
                <a:srgbClr val="EBDA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14" name="Rectangle 1430"/>
              <p:cNvSpPr>
                <a:spLocks noChangeArrowheads="1"/>
              </p:cNvSpPr>
              <p:nvPr/>
            </p:nvSpPr>
            <p:spPr bwMode="auto">
              <a:xfrm>
                <a:off x="7110413" y="36236275"/>
                <a:ext cx="9525" cy="466725"/>
              </a:xfrm>
              <a:prstGeom prst="rect">
                <a:avLst/>
              </a:prstGeom>
              <a:solidFill>
                <a:srgbClr val="EAD9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15" name="Rectangle 1431"/>
              <p:cNvSpPr>
                <a:spLocks noChangeArrowheads="1"/>
              </p:cNvSpPr>
              <p:nvPr/>
            </p:nvSpPr>
            <p:spPr bwMode="auto">
              <a:xfrm>
                <a:off x="7119938" y="36236275"/>
                <a:ext cx="9525" cy="466725"/>
              </a:xfrm>
              <a:prstGeom prst="rect">
                <a:avLst/>
              </a:prstGeom>
              <a:solidFill>
                <a:srgbClr val="EAD9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16" name="Rectangle 1432"/>
              <p:cNvSpPr>
                <a:spLocks noChangeArrowheads="1"/>
              </p:cNvSpPr>
              <p:nvPr/>
            </p:nvSpPr>
            <p:spPr bwMode="auto">
              <a:xfrm>
                <a:off x="7129463" y="36236275"/>
                <a:ext cx="9525" cy="466725"/>
              </a:xfrm>
              <a:prstGeom prst="rect">
                <a:avLst/>
              </a:prstGeom>
              <a:solidFill>
                <a:srgbClr val="E9D8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17" name="Rectangle 1433"/>
              <p:cNvSpPr>
                <a:spLocks noChangeArrowheads="1"/>
              </p:cNvSpPr>
              <p:nvPr/>
            </p:nvSpPr>
            <p:spPr bwMode="auto">
              <a:xfrm>
                <a:off x="7138988" y="36236275"/>
                <a:ext cx="9525" cy="466725"/>
              </a:xfrm>
              <a:prstGeom prst="rect">
                <a:avLst/>
              </a:prstGeom>
              <a:solidFill>
                <a:srgbClr val="E9D8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18" name="Rectangle 1434"/>
              <p:cNvSpPr>
                <a:spLocks noChangeArrowheads="1"/>
              </p:cNvSpPr>
              <p:nvPr/>
            </p:nvSpPr>
            <p:spPr bwMode="auto">
              <a:xfrm>
                <a:off x="6357938" y="36236275"/>
                <a:ext cx="790575" cy="466725"/>
              </a:xfrm>
              <a:prstGeom prst="rect">
                <a:avLst/>
              </a:prstGeom>
              <a:noFill/>
              <a:ln w="952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19" name="Rectangle 1435"/>
              <p:cNvSpPr>
                <a:spLocks noChangeArrowheads="1"/>
              </p:cNvSpPr>
              <p:nvPr/>
            </p:nvSpPr>
            <p:spPr bwMode="auto">
              <a:xfrm>
                <a:off x="6491288" y="36322000"/>
                <a:ext cx="361820" cy="80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SoilSample</a:t>
                </a:r>
                <a:endPara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0" name="Line 1436"/>
              <p:cNvSpPr>
                <a:spLocks noChangeShapeType="1"/>
              </p:cNvSpPr>
              <p:nvPr/>
            </p:nvSpPr>
            <p:spPr bwMode="auto">
              <a:xfrm>
                <a:off x="6357938" y="36493450"/>
                <a:ext cx="790575" cy="1588"/>
              </a:xfrm>
              <a:prstGeom prst="line">
                <a:avLst/>
              </a:prstGeom>
              <a:noFill/>
              <a:ln w="952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21" name="Rectangle 1437"/>
              <p:cNvSpPr>
                <a:spLocks noChangeArrowheads="1"/>
              </p:cNvSpPr>
              <p:nvPr/>
            </p:nvSpPr>
            <p:spPr bwMode="auto">
              <a:xfrm>
                <a:off x="6405563" y="36531550"/>
                <a:ext cx="364350" cy="80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depthRange</a:t>
                </a:r>
                <a:endPara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" name="Rectangle 1438"/>
              <p:cNvSpPr>
                <a:spLocks noChangeArrowheads="1"/>
              </p:cNvSpPr>
              <p:nvPr/>
            </p:nvSpPr>
            <p:spPr bwMode="auto">
              <a:xfrm>
                <a:off x="3957638" y="36264850"/>
                <a:ext cx="1419225" cy="466725"/>
              </a:xfrm>
              <a:prstGeom prst="rect">
                <a:avLst/>
              </a:prstGeom>
              <a:solidFill>
                <a:srgbClr val="C0BF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23" name="Rectangle 1439"/>
              <p:cNvSpPr>
                <a:spLocks noChangeArrowheads="1"/>
              </p:cNvSpPr>
              <p:nvPr/>
            </p:nvSpPr>
            <p:spPr bwMode="auto">
              <a:xfrm>
                <a:off x="3957638" y="36264850"/>
                <a:ext cx="1419225" cy="466725"/>
              </a:xfrm>
              <a:prstGeom prst="rect">
                <a:avLst/>
              </a:prstGeom>
              <a:noFill/>
              <a:ln w="9525" cap="sq">
                <a:solidFill>
                  <a:srgbClr val="C0BF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24" name="Rectangle 1440"/>
              <p:cNvSpPr>
                <a:spLocks noChangeArrowheads="1"/>
              </p:cNvSpPr>
              <p:nvPr/>
            </p:nvSpPr>
            <p:spPr bwMode="auto">
              <a:xfrm>
                <a:off x="3929063" y="36236275"/>
                <a:ext cx="742950" cy="466725"/>
              </a:xfrm>
              <a:prstGeom prst="rect">
                <a:avLst/>
              </a:prstGeom>
              <a:solidFill>
                <a:srgbClr val="FCF2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25" name="Rectangle 1441"/>
              <p:cNvSpPr>
                <a:spLocks noChangeArrowheads="1"/>
              </p:cNvSpPr>
              <p:nvPr/>
            </p:nvSpPr>
            <p:spPr bwMode="auto">
              <a:xfrm>
                <a:off x="4672013" y="36236275"/>
                <a:ext cx="38100" cy="466725"/>
              </a:xfrm>
              <a:prstGeom prst="rect">
                <a:avLst/>
              </a:prstGeom>
              <a:solidFill>
                <a:srgbClr val="FBF1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26" name="Rectangle 1442"/>
              <p:cNvSpPr>
                <a:spLocks noChangeArrowheads="1"/>
              </p:cNvSpPr>
              <p:nvPr/>
            </p:nvSpPr>
            <p:spPr bwMode="auto">
              <a:xfrm>
                <a:off x="4710113" y="36236275"/>
                <a:ext cx="38100" cy="466725"/>
              </a:xfrm>
              <a:prstGeom prst="rect">
                <a:avLst/>
              </a:prstGeom>
              <a:solidFill>
                <a:srgbClr val="FAF0D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27" name="Rectangle 1443"/>
              <p:cNvSpPr>
                <a:spLocks noChangeArrowheads="1"/>
              </p:cNvSpPr>
              <p:nvPr/>
            </p:nvSpPr>
            <p:spPr bwMode="auto">
              <a:xfrm>
                <a:off x="4748213" y="36236275"/>
                <a:ext cx="38100" cy="466725"/>
              </a:xfrm>
              <a:prstGeom prst="rect">
                <a:avLst/>
              </a:prstGeom>
              <a:solidFill>
                <a:srgbClr val="F9EE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28" name="Rectangle 1444"/>
              <p:cNvSpPr>
                <a:spLocks noChangeArrowheads="1"/>
              </p:cNvSpPr>
              <p:nvPr/>
            </p:nvSpPr>
            <p:spPr bwMode="auto">
              <a:xfrm>
                <a:off x="4786313" y="36236275"/>
                <a:ext cx="47625" cy="466725"/>
              </a:xfrm>
              <a:prstGeom prst="rect">
                <a:avLst/>
              </a:prstGeom>
              <a:solidFill>
                <a:srgbClr val="F8EC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29" name="Rectangle 1445"/>
              <p:cNvSpPr>
                <a:spLocks noChangeArrowheads="1"/>
              </p:cNvSpPr>
              <p:nvPr/>
            </p:nvSpPr>
            <p:spPr bwMode="auto">
              <a:xfrm>
                <a:off x="4833938" y="36236275"/>
                <a:ext cx="28575" cy="466725"/>
              </a:xfrm>
              <a:prstGeom prst="rect">
                <a:avLst/>
              </a:prstGeom>
              <a:solidFill>
                <a:srgbClr val="F7EA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30" name="Rectangle 1446"/>
              <p:cNvSpPr>
                <a:spLocks noChangeArrowheads="1"/>
              </p:cNvSpPr>
              <p:nvPr/>
            </p:nvSpPr>
            <p:spPr bwMode="auto">
              <a:xfrm>
                <a:off x="4862513" y="36236275"/>
                <a:ext cx="38100" cy="466725"/>
              </a:xfrm>
              <a:prstGeom prst="rect">
                <a:avLst/>
              </a:prstGeom>
              <a:solidFill>
                <a:srgbClr val="F6E9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31" name="Rectangle 1447"/>
              <p:cNvSpPr>
                <a:spLocks noChangeArrowheads="1"/>
              </p:cNvSpPr>
              <p:nvPr/>
            </p:nvSpPr>
            <p:spPr bwMode="auto">
              <a:xfrm>
                <a:off x="4900613" y="36236275"/>
                <a:ext cx="38100" cy="466725"/>
              </a:xfrm>
              <a:prstGeom prst="rect">
                <a:avLst/>
              </a:prstGeom>
              <a:solidFill>
                <a:srgbClr val="F5E8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32" name="Rectangle 1448"/>
              <p:cNvSpPr>
                <a:spLocks noChangeArrowheads="1"/>
              </p:cNvSpPr>
              <p:nvPr/>
            </p:nvSpPr>
            <p:spPr bwMode="auto">
              <a:xfrm>
                <a:off x="4938713" y="36236275"/>
                <a:ext cx="47625" cy="466725"/>
              </a:xfrm>
              <a:prstGeom prst="rect">
                <a:avLst/>
              </a:prstGeom>
              <a:solidFill>
                <a:srgbClr val="F4E7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33" name="Rectangle 1449"/>
              <p:cNvSpPr>
                <a:spLocks noChangeArrowheads="1"/>
              </p:cNvSpPr>
              <p:nvPr/>
            </p:nvSpPr>
            <p:spPr bwMode="auto">
              <a:xfrm>
                <a:off x="4986338" y="36236275"/>
                <a:ext cx="38100" cy="466725"/>
              </a:xfrm>
              <a:prstGeom prst="rect">
                <a:avLst/>
              </a:prstGeom>
              <a:solidFill>
                <a:srgbClr val="F2E5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34" name="Rectangle 1450"/>
              <p:cNvSpPr>
                <a:spLocks noChangeArrowheads="1"/>
              </p:cNvSpPr>
              <p:nvPr/>
            </p:nvSpPr>
            <p:spPr bwMode="auto">
              <a:xfrm>
                <a:off x="5024438" y="36236275"/>
                <a:ext cx="28575" cy="466725"/>
              </a:xfrm>
              <a:prstGeom prst="rect">
                <a:avLst/>
              </a:prstGeom>
              <a:solidFill>
                <a:srgbClr val="F1E4C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35" name="Rectangle 1451"/>
              <p:cNvSpPr>
                <a:spLocks noChangeArrowheads="1"/>
              </p:cNvSpPr>
              <p:nvPr/>
            </p:nvSpPr>
            <p:spPr bwMode="auto">
              <a:xfrm>
                <a:off x="5053013" y="36236275"/>
                <a:ext cx="28575" cy="466725"/>
              </a:xfrm>
              <a:prstGeom prst="rect">
                <a:avLst/>
              </a:prstGeom>
              <a:solidFill>
                <a:srgbClr val="F1E2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36" name="Rectangle 1452"/>
              <p:cNvSpPr>
                <a:spLocks noChangeArrowheads="1"/>
              </p:cNvSpPr>
              <p:nvPr/>
            </p:nvSpPr>
            <p:spPr bwMode="auto">
              <a:xfrm>
                <a:off x="5081588" y="36236275"/>
                <a:ext cx="28575" cy="466725"/>
              </a:xfrm>
              <a:prstGeom prst="rect">
                <a:avLst/>
              </a:prstGeom>
              <a:solidFill>
                <a:srgbClr val="F0E1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37" name="Rectangle 1453"/>
              <p:cNvSpPr>
                <a:spLocks noChangeArrowheads="1"/>
              </p:cNvSpPr>
              <p:nvPr/>
            </p:nvSpPr>
            <p:spPr bwMode="auto">
              <a:xfrm>
                <a:off x="5110163" y="36236275"/>
                <a:ext cx="38100" cy="466725"/>
              </a:xfrm>
              <a:prstGeom prst="rect">
                <a:avLst/>
              </a:prstGeom>
              <a:solidFill>
                <a:srgbClr val="EFE0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38" name="Rectangle 1454"/>
              <p:cNvSpPr>
                <a:spLocks noChangeArrowheads="1"/>
              </p:cNvSpPr>
              <p:nvPr/>
            </p:nvSpPr>
            <p:spPr bwMode="auto">
              <a:xfrm>
                <a:off x="5148263" y="36236275"/>
                <a:ext cx="38100" cy="466725"/>
              </a:xfrm>
              <a:prstGeom prst="rect">
                <a:avLst/>
              </a:prstGeom>
              <a:solidFill>
                <a:srgbClr val="EEDF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39" name="Rectangle 1455"/>
              <p:cNvSpPr>
                <a:spLocks noChangeArrowheads="1"/>
              </p:cNvSpPr>
              <p:nvPr/>
            </p:nvSpPr>
            <p:spPr bwMode="auto">
              <a:xfrm>
                <a:off x="5186363" y="36236275"/>
                <a:ext cx="47625" cy="466725"/>
              </a:xfrm>
              <a:prstGeom prst="rect">
                <a:avLst/>
              </a:prstGeom>
              <a:solidFill>
                <a:srgbClr val="EDDD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0" name="Rectangle 1456"/>
              <p:cNvSpPr>
                <a:spLocks noChangeArrowheads="1"/>
              </p:cNvSpPr>
              <p:nvPr/>
            </p:nvSpPr>
            <p:spPr bwMode="auto">
              <a:xfrm>
                <a:off x="5233988" y="36236275"/>
                <a:ext cx="38100" cy="466725"/>
              </a:xfrm>
              <a:prstGeom prst="rect">
                <a:avLst/>
              </a:prstGeom>
              <a:solidFill>
                <a:srgbClr val="ECDB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1" name="Rectangle 1457"/>
              <p:cNvSpPr>
                <a:spLocks noChangeArrowheads="1"/>
              </p:cNvSpPr>
              <p:nvPr/>
            </p:nvSpPr>
            <p:spPr bwMode="auto">
              <a:xfrm>
                <a:off x="5272088" y="36236275"/>
                <a:ext cx="38100" cy="466725"/>
              </a:xfrm>
              <a:prstGeom prst="rect">
                <a:avLst/>
              </a:prstGeom>
              <a:solidFill>
                <a:srgbClr val="EBD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2" name="Rectangle 1458"/>
              <p:cNvSpPr>
                <a:spLocks noChangeArrowheads="1"/>
              </p:cNvSpPr>
              <p:nvPr/>
            </p:nvSpPr>
            <p:spPr bwMode="auto">
              <a:xfrm>
                <a:off x="5310188" y="36236275"/>
                <a:ext cx="38100" cy="466725"/>
              </a:xfrm>
              <a:prstGeom prst="rect">
                <a:avLst/>
              </a:prstGeom>
              <a:solidFill>
                <a:srgbClr val="E8D7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3" name="Rectangle 1459"/>
              <p:cNvSpPr>
                <a:spLocks noChangeArrowheads="1"/>
              </p:cNvSpPr>
              <p:nvPr/>
            </p:nvSpPr>
            <p:spPr bwMode="auto">
              <a:xfrm>
                <a:off x="3929063" y="36236275"/>
                <a:ext cx="1419225" cy="466725"/>
              </a:xfrm>
              <a:prstGeom prst="rect">
                <a:avLst/>
              </a:prstGeom>
              <a:noFill/>
              <a:ln w="952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4" name="Rectangle 1460"/>
              <p:cNvSpPr>
                <a:spLocks noChangeArrowheads="1"/>
              </p:cNvSpPr>
              <p:nvPr/>
            </p:nvSpPr>
            <p:spPr bwMode="auto">
              <a:xfrm>
                <a:off x="4319588" y="36322000"/>
                <a:ext cx="440257" cy="80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SoilSpecimen</a:t>
                </a:r>
                <a:endPara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5" name="Line 1461"/>
              <p:cNvSpPr>
                <a:spLocks noChangeShapeType="1"/>
              </p:cNvSpPr>
              <p:nvPr/>
            </p:nvSpPr>
            <p:spPr bwMode="auto">
              <a:xfrm>
                <a:off x="3929063" y="36493450"/>
                <a:ext cx="1419225" cy="1588"/>
              </a:xfrm>
              <a:prstGeom prst="line">
                <a:avLst/>
              </a:prstGeom>
              <a:noFill/>
              <a:ln w="952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6" name="Rectangle 1462"/>
              <p:cNvSpPr>
                <a:spLocks noChangeArrowheads="1"/>
              </p:cNvSpPr>
              <p:nvPr/>
            </p:nvSpPr>
            <p:spPr bwMode="auto">
              <a:xfrm>
                <a:off x="3976688" y="36531550"/>
                <a:ext cx="754002" cy="80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err="1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coarseFragmentsPresent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" name="Rectangle 1463"/>
              <p:cNvSpPr>
                <a:spLocks noChangeArrowheads="1"/>
              </p:cNvSpPr>
              <p:nvPr/>
            </p:nvSpPr>
            <p:spPr bwMode="auto">
              <a:xfrm>
                <a:off x="4119563" y="34740850"/>
                <a:ext cx="1114425" cy="1190625"/>
              </a:xfrm>
              <a:prstGeom prst="rect">
                <a:avLst/>
              </a:prstGeom>
              <a:solidFill>
                <a:srgbClr val="C0BF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8" name="Rectangle 1464"/>
              <p:cNvSpPr>
                <a:spLocks noChangeArrowheads="1"/>
              </p:cNvSpPr>
              <p:nvPr/>
            </p:nvSpPr>
            <p:spPr bwMode="auto">
              <a:xfrm>
                <a:off x="4119563" y="34740850"/>
                <a:ext cx="1114425" cy="1190625"/>
              </a:xfrm>
              <a:prstGeom prst="rect">
                <a:avLst/>
              </a:prstGeom>
              <a:noFill/>
              <a:ln w="9525" cap="sq">
                <a:solidFill>
                  <a:srgbClr val="C0BF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49" name="Rectangle 1465"/>
              <p:cNvSpPr>
                <a:spLocks noChangeArrowheads="1"/>
              </p:cNvSpPr>
              <p:nvPr/>
            </p:nvSpPr>
            <p:spPr bwMode="auto">
              <a:xfrm>
                <a:off x="4090988" y="34712275"/>
                <a:ext cx="571500" cy="1190625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50" name="Rectangle 1466"/>
              <p:cNvSpPr>
                <a:spLocks noChangeArrowheads="1"/>
              </p:cNvSpPr>
              <p:nvPr/>
            </p:nvSpPr>
            <p:spPr bwMode="auto">
              <a:xfrm>
                <a:off x="4662488" y="34712275"/>
                <a:ext cx="9525" cy="1190625"/>
              </a:xfrm>
              <a:prstGeom prst="rect">
                <a:avLst/>
              </a:prstGeom>
              <a:solidFill>
                <a:srgbClr val="CB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51" name="Rectangle 1467"/>
              <p:cNvSpPr>
                <a:spLocks noChangeArrowheads="1"/>
              </p:cNvSpPr>
              <p:nvPr/>
            </p:nvSpPr>
            <p:spPr bwMode="auto">
              <a:xfrm>
                <a:off x="4672013" y="34712275"/>
                <a:ext cx="19050" cy="1190625"/>
              </a:xfrm>
              <a:prstGeom prst="rect">
                <a:avLst/>
              </a:prstGeom>
              <a:solidFill>
                <a:srgbClr val="CAFE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52" name="Rectangle 1468"/>
              <p:cNvSpPr>
                <a:spLocks noChangeArrowheads="1"/>
              </p:cNvSpPr>
              <p:nvPr/>
            </p:nvSpPr>
            <p:spPr bwMode="auto">
              <a:xfrm>
                <a:off x="4691063" y="34712275"/>
                <a:ext cx="9525" cy="1190625"/>
              </a:xfrm>
              <a:prstGeom prst="rect">
                <a:avLst/>
              </a:prstGeom>
              <a:solidFill>
                <a:srgbClr val="C9FE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53" name="Rectangle 1469"/>
              <p:cNvSpPr>
                <a:spLocks noChangeArrowheads="1"/>
              </p:cNvSpPr>
              <p:nvPr/>
            </p:nvSpPr>
            <p:spPr bwMode="auto">
              <a:xfrm>
                <a:off x="4700588" y="34712275"/>
                <a:ext cx="9525" cy="1190625"/>
              </a:xfrm>
              <a:prstGeom prst="rect">
                <a:avLst/>
              </a:prstGeom>
              <a:solidFill>
                <a:srgbClr val="C8FE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54" name="Rectangle 1470"/>
              <p:cNvSpPr>
                <a:spLocks noChangeArrowheads="1"/>
              </p:cNvSpPr>
              <p:nvPr/>
            </p:nvSpPr>
            <p:spPr bwMode="auto">
              <a:xfrm>
                <a:off x="4710113" y="34712275"/>
                <a:ext cx="9525" cy="1190625"/>
              </a:xfrm>
              <a:prstGeom prst="rect">
                <a:avLst/>
              </a:prstGeom>
              <a:solidFill>
                <a:srgbClr val="C8FD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55" name="Rectangle 1471"/>
              <p:cNvSpPr>
                <a:spLocks noChangeArrowheads="1"/>
              </p:cNvSpPr>
              <p:nvPr/>
            </p:nvSpPr>
            <p:spPr bwMode="auto">
              <a:xfrm>
                <a:off x="4719638" y="34712275"/>
                <a:ext cx="9525" cy="1190625"/>
              </a:xfrm>
              <a:prstGeom prst="rect">
                <a:avLst/>
              </a:prstGeom>
              <a:solidFill>
                <a:srgbClr val="C7FD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56" name="Rectangle 1472"/>
              <p:cNvSpPr>
                <a:spLocks noChangeArrowheads="1"/>
              </p:cNvSpPr>
              <p:nvPr/>
            </p:nvSpPr>
            <p:spPr bwMode="auto">
              <a:xfrm>
                <a:off x="4729163" y="34712275"/>
                <a:ext cx="9525" cy="1190625"/>
              </a:xfrm>
              <a:prstGeom prst="rect">
                <a:avLst/>
              </a:prstGeom>
              <a:solidFill>
                <a:srgbClr val="C6FD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57" name="Rectangle 1473"/>
              <p:cNvSpPr>
                <a:spLocks noChangeArrowheads="1"/>
              </p:cNvSpPr>
              <p:nvPr/>
            </p:nvSpPr>
            <p:spPr bwMode="auto">
              <a:xfrm>
                <a:off x="4738688" y="34712275"/>
                <a:ext cx="9525" cy="1190625"/>
              </a:xfrm>
              <a:prstGeom prst="rect">
                <a:avLst/>
              </a:prstGeom>
              <a:solidFill>
                <a:srgbClr val="C6FC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58" name="Rectangle 1474"/>
              <p:cNvSpPr>
                <a:spLocks noChangeArrowheads="1"/>
              </p:cNvSpPr>
              <p:nvPr/>
            </p:nvSpPr>
            <p:spPr bwMode="auto">
              <a:xfrm>
                <a:off x="4748213" y="34712275"/>
                <a:ext cx="9525" cy="1190625"/>
              </a:xfrm>
              <a:prstGeom prst="rect">
                <a:avLst/>
              </a:prstGeom>
              <a:solidFill>
                <a:srgbClr val="C5FC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59" name="Rectangle 1475"/>
              <p:cNvSpPr>
                <a:spLocks noChangeArrowheads="1"/>
              </p:cNvSpPr>
              <p:nvPr/>
            </p:nvSpPr>
            <p:spPr bwMode="auto">
              <a:xfrm>
                <a:off x="4757738" y="34712275"/>
                <a:ext cx="9525" cy="1190625"/>
              </a:xfrm>
              <a:prstGeom prst="rect">
                <a:avLst/>
              </a:prstGeom>
              <a:solidFill>
                <a:srgbClr val="C4FC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60" name="Rectangle 1476"/>
              <p:cNvSpPr>
                <a:spLocks noChangeArrowheads="1"/>
              </p:cNvSpPr>
              <p:nvPr/>
            </p:nvSpPr>
            <p:spPr bwMode="auto">
              <a:xfrm>
                <a:off x="4767263" y="34712275"/>
                <a:ext cx="9525" cy="1190625"/>
              </a:xfrm>
              <a:prstGeom prst="rect">
                <a:avLst/>
              </a:prstGeom>
              <a:solidFill>
                <a:srgbClr val="C3FC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61" name="Rectangle 1477"/>
              <p:cNvSpPr>
                <a:spLocks noChangeArrowheads="1"/>
              </p:cNvSpPr>
              <p:nvPr/>
            </p:nvSpPr>
            <p:spPr bwMode="auto">
              <a:xfrm>
                <a:off x="4776788" y="34712275"/>
                <a:ext cx="9525" cy="1190625"/>
              </a:xfrm>
              <a:prstGeom prst="rect">
                <a:avLst/>
              </a:prstGeom>
              <a:solidFill>
                <a:srgbClr val="C3FB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62" name="Rectangle 1478"/>
              <p:cNvSpPr>
                <a:spLocks noChangeArrowheads="1"/>
              </p:cNvSpPr>
              <p:nvPr/>
            </p:nvSpPr>
            <p:spPr bwMode="auto">
              <a:xfrm>
                <a:off x="4786313" y="34712275"/>
                <a:ext cx="9525" cy="1190625"/>
              </a:xfrm>
              <a:prstGeom prst="rect">
                <a:avLst/>
              </a:prstGeom>
              <a:solidFill>
                <a:srgbClr val="C2FB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63" name="Rectangle 1479"/>
              <p:cNvSpPr>
                <a:spLocks noChangeArrowheads="1"/>
              </p:cNvSpPr>
              <p:nvPr/>
            </p:nvSpPr>
            <p:spPr bwMode="auto">
              <a:xfrm>
                <a:off x="4795838" y="34712275"/>
                <a:ext cx="9525" cy="1190625"/>
              </a:xfrm>
              <a:prstGeom prst="rect">
                <a:avLst/>
              </a:prstGeom>
              <a:solidFill>
                <a:srgbClr val="C1FB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64" name="Rectangle 1480"/>
              <p:cNvSpPr>
                <a:spLocks noChangeArrowheads="1"/>
              </p:cNvSpPr>
              <p:nvPr/>
            </p:nvSpPr>
            <p:spPr bwMode="auto">
              <a:xfrm>
                <a:off x="4805363" y="34712275"/>
                <a:ext cx="9525" cy="1190625"/>
              </a:xfrm>
              <a:prstGeom prst="rect">
                <a:avLst/>
              </a:prstGeom>
              <a:solidFill>
                <a:srgbClr val="C1FAF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65" name="Rectangle 1481"/>
              <p:cNvSpPr>
                <a:spLocks noChangeArrowheads="1"/>
              </p:cNvSpPr>
              <p:nvPr/>
            </p:nvSpPr>
            <p:spPr bwMode="auto">
              <a:xfrm>
                <a:off x="4814888" y="34712275"/>
                <a:ext cx="9525" cy="1190625"/>
              </a:xfrm>
              <a:prstGeom prst="rect">
                <a:avLst/>
              </a:prstGeom>
              <a:solidFill>
                <a:srgbClr val="C0FAF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66" name="Rectangle 1482"/>
              <p:cNvSpPr>
                <a:spLocks noChangeArrowheads="1"/>
              </p:cNvSpPr>
              <p:nvPr/>
            </p:nvSpPr>
            <p:spPr bwMode="auto">
              <a:xfrm>
                <a:off x="4824413" y="34712275"/>
                <a:ext cx="19050" cy="1190625"/>
              </a:xfrm>
              <a:prstGeom prst="rect">
                <a:avLst/>
              </a:prstGeom>
              <a:solidFill>
                <a:srgbClr val="BFF9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67" name="Rectangle 1483"/>
              <p:cNvSpPr>
                <a:spLocks noChangeArrowheads="1"/>
              </p:cNvSpPr>
              <p:nvPr/>
            </p:nvSpPr>
            <p:spPr bwMode="auto">
              <a:xfrm>
                <a:off x="4843463" y="34712275"/>
                <a:ext cx="9525" cy="1190625"/>
              </a:xfrm>
              <a:prstGeom prst="rect">
                <a:avLst/>
              </a:prstGeom>
              <a:solidFill>
                <a:srgbClr val="BEF9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68" name="Rectangle 1484"/>
              <p:cNvSpPr>
                <a:spLocks noChangeArrowheads="1"/>
              </p:cNvSpPr>
              <p:nvPr/>
            </p:nvSpPr>
            <p:spPr bwMode="auto">
              <a:xfrm>
                <a:off x="4852988" y="34712275"/>
                <a:ext cx="19050" cy="1190625"/>
              </a:xfrm>
              <a:prstGeom prst="rect">
                <a:avLst/>
              </a:prstGeom>
              <a:solidFill>
                <a:srgbClr val="BDF8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69" name="Rectangle 1485"/>
              <p:cNvSpPr>
                <a:spLocks noChangeArrowheads="1"/>
              </p:cNvSpPr>
              <p:nvPr/>
            </p:nvSpPr>
            <p:spPr bwMode="auto">
              <a:xfrm>
                <a:off x="4872038" y="34712275"/>
                <a:ext cx="9525" cy="1190625"/>
              </a:xfrm>
              <a:prstGeom prst="rect">
                <a:avLst/>
              </a:prstGeom>
              <a:solidFill>
                <a:srgbClr val="BCF8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70" name="Rectangle 1486"/>
              <p:cNvSpPr>
                <a:spLocks noChangeArrowheads="1"/>
              </p:cNvSpPr>
              <p:nvPr/>
            </p:nvSpPr>
            <p:spPr bwMode="auto">
              <a:xfrm>
                <a:off x="4881563" y="34712275"/>
                <a:ext cx="9525" cy="1190625"/>
              </a:xfrm>
              <a:prstGeom prst="rect">
                <a:avLst/>
              </a:prstGeom>
              <a:solidFill>
                <a:srgbClr val="BCF7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71" name="Rectangle 1487"/>
              <p:cNvSpPr>
                <a:spLocks noChangeArrowheads="1"/>
              </p:cNvSpPr>
              <p:nvPr/>
            </p:nvSpPr>
            <p:spPr bwMode="auto">
              <a:xfrm>
                <a:off x="4891088" y="34712275"/>
                <a:ext cx="19050" cy="1190625"/>
              </a:xfrm>
              <a:prstGeom prst="rect">
                <a:avLst/>
              </a:prstGeom>
              <a:solidFill>
                <a:srgbClr val="BBF7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72" name="Rectangle 1488"/>
              <p:cNvSpPr>
                <a:spLocks noChangeArrowheads="1"/>
              </p:cNvSpPr>
              <p:nvPr/>
            </p:nvSpPr>
            <p:spPr bwMode="auto">
              <a:xfrm>
                <a:off x="4910138" y="34712275"/>
                <a:ext cx="9525" cy="1190625"/>
              </a:xfrm>
              <a:prstGeom prst="rect">
                <a:avLst/>
              </a:prstGeom>
              <a:solidFill>
                <a:srgbClr val="BAF6F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73" name="Rectangle 1489"/>
              <p:cNvSpPr>
                <a:spLocks noChangeArrowheads="1"/>
              </p:cNvSpPr>
              <p:nvPr/>
            </p:nvSpPr>
            <p:spPr bwMode="auto">
              <a:xfrm>
                <a:off x="4919663" y="34712275"/>
                <a:ext cx="19050" cy="1190625"/>
              </a:xfrm>
              <a:prstGeom prst="rect">
                <a:avLst/>
              </a:prstGeom>
              <a:solidFill>
                <a:srgbClr val="B9F6F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74" name="Rectangle 1490"/>
              <p:cNvSpPr>
                <a:spLocks noChangeArrowheads="1"/>
              </p:cNvSpPr>
              <p:nvPr/>
            </p:nvSpPr>
            <p:spPr bwMode="auto">
              <a:xfrm>
                <a:off x="4938713" y="34712275"/>
                <a:ext cx="9525" cy="1190625"/>
              </a:xfrm>
              <a:prstGeom prst="rect">
                <a:avLst/>
              </a:prstGeom>
              <a:solidFill>
                <a:srgbClr val="B8F6F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75" name="Rectangle 1491"/>
              <p:cNvSpPr>
                <a:spLocks noChangeArrowheads="1"/>
              </p:cNvSpPr>
              <p:nvPr/>
            </p:nvSpPr>
            <p:spPr bwMode="auto">
              <a:xfrm>
                <a:off x="4948238" y="34712275"/>
                <a:ext cx="19050" cy="1190625"/>
              </a:xfrm>
              <a:prstGeom prst="rect">
                <a:avLst/>
              </a:prstGeom>
              <a:solidFill>
                <a:srgbClr val="B7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76" name="Rectangle 1492"/>
              <p:cNvSpPr>
                <a:spLocks noChangeArrowheads="1"/>
              </p:cNvSpPr>
              <p:nvPr/>
            </p:nvSpPr>
            <p:spPr bwMode="auto">
              <a:xfrm>
                <a:off x="4967288" y="34712275"/>
                <a:ext cx="9525" cy="1190625"/>
              </a:xfrm>
              <a:prstGeom prst="rect">
                <a:avLst/>
              </a:prstGeom>
              <a:solidFill>
                <a:srgbClr val="B6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77" name="Rectangle 1493"/>
              <p:cNvSpPr>
                <a:spLocks noChangeArrowheads="1"/>
              </p:cNvSpPr>
              <p:nvPr/>
            </p:nvSpPr>
            <p:spPr bwMode="auto">
              <a:xfrm>
                <a:off x="4976813" y="34712275"/>
                <a:ext cx="9525" cy="1190625"/>
              </a:xfrm>
              <a:prstGeom prst="rect">
                <a:avLst/>
              </a:prstGeom>
              <a:solidFill>
                <a:srgbClr val="B5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78" name="Rectangle 1494"/>
              <p:cNvSpPr>
                <a:spLocks noChangeArrowheads="1"/>
              </p:cNvSpPr>
              <p:nvPr/>
            </p:nvSpPr>
            <p:spPr bwMode="auto">
              <a:xfrm>
                <a:off x="4986338" y="34712275"/>
                <a:ext cx="9525" cy="1190625"/>
              </a:xfrm>
              <a:prstGeom prst="rect">
                <a:avLst/>
              </a:prstGeom>
              <a:solidFill>
                <a:srgbClr val="B5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79" name="Rectangle 1495"/>
              <p:cNvSpPr>
                <a:spLocks noChangeArrowheads="1"/>
              </p:cNvSpPr>
              <p:nvPr/>
            </p:nvSpPr>
            <p:spPr bwMode="auto">
              <a:xfrm>
                <a:off x="4995863" y="34712275"/>
                <a:ext cx="9525" cy="1190625"/>
              </a:xfrm>
              <a:prstGeom prst="rect">
                <a:avLst/>
              </a:prstGeom>
              <a:solidFill>
                <a:srgbClr val="B4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80" name="Rectangle 1496"/>
              <p:cNvSpPr>
                <a:spLocks noChangeArrowheads="1"/>
              </p:cNvSpPr>
              <p:nvPr/>
            </p:nvSpPr>
            <p:spPr bwMode="auto">
              <a:xfrm>
                <a:off x="5005388" y="34712275"/>
                <a:ext cx="9525" cy="1190625"/>
              </a:xfrm>
              <a:prstGeom prst="rect">
                <a:avLst/>
              </a:prstGeom>
              <a:solidFill>
                <a:srgbClr val="B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81" name="Rectangle 1497"/>
              <p:cNvSpPr>
                <a:spLocks noChangeArrowheads="1"/>
              </p:cNvSpPr>
              <p:nvPr/>
            </p:nvSpPr>
            <p:spPr bwMode="auto">
              <a:xfrm>
                <a:off x="5014913" y="34712275"/>
                <a:ext cx="9525" cy="1190625"/>
              </a:xfrm>
              <a:prstGeom prst="rect">
                <a:avLst/>
              </a:prstGeom>
              <a:solidFill>
                <a:srgbClr val="B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82" name="Rectangle 1498"/>
              <p:cNvSpPr>
                <a:spLocks noChangeArrowheads="1"/>
              </p:cNvSpPr>
              <p:nvPr/>
            </p:nvSpPr>
            <p:spPr bwMode="auto">
              <a:xfrm>
                <a:off x="5024438" y="34712275"/>
                <a:ext cx="9525" cy="1190625"/>
              </a:xfrm>
              <a:prstGeom prst="rect">
                <a:avLst/>
              </a:prstGeom>
              <a:solidFill>
                <a:srgbClr val="B2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83" name="Rectangle 1499"/>
              <p:cNvSpPr>
                <a:spLocks noChangeArrowheads="1"/>
              </p:cNvSpPr>
              <p:nvPr/>
            </p:nvSpPr>
            <p:spPr bwMode="auto">
              <a:xfrm>
                <a:off x="5033963" y="34712275"/>
                <a:ext cx="19050" cy="1190625"/>
              </a:xfrm>
              <a:prstGeom prst="rect">
                <a:avLst/>
              </a:prstGeom>
              <a:solidFill>
                <a:srgbClr val="B1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84" name="Rectangle 1500"/>
              <p:cNvSpPr>
                <a:spLocks noChangeArrowheads="1"/>
              </p:cNvSpPr>
              <p:nvPr/>
            </p:nvSpPr>
            <p:spPr bwMode="auto">
              <a:xfrm>
                <a:off x="5053013" y="34712275"/>
                <a:ext cx="9525" cy="1190625"/>
              </a:xfrm>
              <a:prstGeom prst="rect">
                <a:avLst/>
              </a:prstGeom>
              <a:solidFill>
                <a:srgbClr val="B0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85" name="Rectangle 1501"/>
              <p:cNvSpPr>
                <a:spLocks noChangeArrowheads="1"/>
              </p:cNvSpPr>
              <p:nvPr/>
            </p:nvSpPr>
            <p:spPr bwMode="auto">
              <a:xfrm>
                <a:off x="5062538" y="34712275"/>
                <a:ext cx="19050" cy="1190625"/>
              </a:xfrm>
              <a:prstGeom prst="rect">
                <a:avLst/>
              </a:prstGeom>
              <a:solidFill>
                <a:srgbClr val="AF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86" name="Rectangle 1502"/>
              <p:cNvSpPr>
                <a:spLocks noChangeArrowheads="1"/>
              </p:cNvSpPr>
              <p:nvPr/>
            </p:nvSpPr>
            <p:spPr bwMode="auto">
              <a:xfrm>
                <a:off x="5081588" y="34712275"/>
                <a:ext cx="9525" cy="1190625"/>
              </a:xfrm>
              <a:prstGeom prst="rect">
                <a:avLst/>
              </a:prstGeom>
              <a:solidFill>
                <a:srgbClr val="AEF1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87" name="Rectangle 1503"/>
              <p:cNvSpPr>
                <a:spLocks noChangeArrowheads="1"/>
              </p:cNvSpPr>
              <p:nvPr/>
            </p:nvSpPr>
            <p:spPr bwMode="auto">
              <a:xfrm>
                <a:off x="5091113" y="34712275"/>
                <a:ext cx="19050" cy="1190625"/>
              </a:xfrm>
              <a:prstGeom prst="rect">
                <a:avLst/>
              </a:prstGeom>
              <a:solidFill>
                <a:srgbClr val="ADF1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88" name="Rectangle 1504"/>
              <p:cNvSpPr>
                <a:spLocks noChangeArrowheads="1"/>
              </p:cNvSpPr>
              <p:nvPr/>
            </p:nvSpPr>
            <p:spPr bwMode="auto">
              <a:xfrm>
                <a:off x="5110163" y="34712275"/>
                <a:ext cx="9525" cy="1190625"/>
              </a:xfrm>
              <a:prstGeom prst="rect">
                <a:avLst/>
              </a:prstGeom>
              <a:solidFill>
                <a:srgbClr val="AC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89" name="Rectangle 1505"/>
              <p:cNvSpPr>
                <a:spLocks noChangeArrowheads="1"/>
              </p:cNvSpPr>
              <p:nvPr/>
            </p:nvSpPr>
            <p:spPr bwMode="auto">
              <a:xfrm>
                <a:off x="5119688" y="34712275"/>
                <a:ext cx="9525" cy="1190625"/>
              </a:xfrm>
              <a:prstGeom prst="rect">
                <a:avLst/>
              </a:prstGeom>
              <a:solidFill>
                <a:srgbClr val="AB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90" name="Rectangle 1506"/>
              <p:cNvSpPr>
                <a:spLocks noChangeArrowheads="1"/>
              </p:cNvSpPr>
              <p:nvPr/>
            </p:nvSpPr>
            <p:spPr bwMode="auto">
              <a:xfrm>
                <a:off x="5129213" y="34712275"/>
                <a:ext cx="19050" cy="1190625"/>
              </a:xfrm>
              <a:prstGeom prst="rect">
                <a:avLst/>
              </a:prstGeom>
              <a:solidFill>
                <a:srgbClr val="AAEF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91" name="Rectangle 1507"/>
              <p:cNvSpPr>
                <a:spLocks noChangeArrowheads="1"/>
              </p:cNvSpPr>
              <p:nvPr/>
            </p:nvSpPr>
            <p:spPr bwMode="auto">
              <a:xfrm>
                <a:off x="5148263" y="34712275"/>
                <a:ext cx="9525" cy="1190625"/>
              </a:xfrm>
              <a:prstGeom prst="rect">
                <a:avLst/>
              </a:prstGeom>
              <a:solidFill>
                <a:srgbClr val="A9EF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92" name="Rectangle 1508"/>
              <p:cNvSpPr>
                <a:spLocks noChangeArrowheads="1"/>
              </p:cNvSpPr>
              <p:nvPr/>
            </p:nvSpPr>
            <p:spPr bwMode="auto">
              <a:xfrm>
                <a:off x="5157788" y="34712275"/>
                <a:ext cx="19050" cy="1190625"/>
              </a:xfrm>
              <a:prstGeom prst="rect">
                <a:avLst/>
              </a:prstGeom>
              <a:solidFill>
                <a:srgbClr val="A8EE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93" name="Rectangle 1509"/>
              <p:cNvSpPr>
                <a:spLocks noChangeArrowheads="1"/>
              </p:cNvSpPr>
              <p:nvPr/>
            </p:nvSpPr>
            <p:spPr bwMode="auto">
              <a:xfrm>
                <a:off x="5176838" y="34712275"/>
                <a:ext cx="9525" cy="1190625"/>
              </a:xfrm>
              <a:prstGeom prst="rect">
                <a:avLst/>
              </a:prstGeom>
              <a:solidFill>
                <a:srgbClr val="A7EE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94" name="Rectangle 1510"/>
              <p:cNvSpPr>
                <a:spLocks noChangeArrowheads="1"/>
              </p:cNvSpPr>
              <p:nvPr/>
            </p:nvSpPr>
            <p:spPr bwMode="auto">
              <a:xfrm>
                <a:off x="5186363" y="34712275"/>
                <a:ext cx="9525" cy="1190625"/>
              </a:xfrm>
              <a:prstGeom prst="rect">
                <a:avLst/>
              </a:prstGeom>
              <a:solidFill>
                <a:srgbClr val="A6EE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95" name="Rectangle 1511"/>
              <p:cNvSpPr>
                <a:spLocks noChangeArrowheads="1"/>
              </p:cNvSpPr>
              <p:nvPr/>
            </p:nvSpPr>
            <p:spPr bwMode="auto">
              <a:xfrm>
                <a:off x="5195888" y="34712275"/>
                <a:ext cx="9525" cy="1190625"/>
              </a:xfrm>
              <a:prstGeom prst="rect">
                <a:avLst/>
              </a:prstGeom>
              <a:solidFill>
                <a:srgbClr val="A6ED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96" name="Rectangle 1512"/>
              <p:cNvSpPr>
                <a:spLocks noChangeArrowheads="1"/>
              </p:cNvSpPr>
              <p:nvPr/>
            </p:nvSpPr>
            <p:spPr bwMode="auto">
              <a:xfrm>
                <a:off x="4090988" y="34712275"/>
                <a:ext cx="1114425" cy="1190625"/>
              </a:xfrm>
              <a:prstGeom prst="rect">
                <a:avLst/>
              </a:prstGeom>
              <a:noFill/>
              <a:ln w="952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97" name="Rectangle 1513"/>
              <p:cNvSpPr>
                <a:spLocks noChangeArrowheads="1"/>
              </p:cNvSpPr>
              <p:nvPr/>
            </p:nvSpPr>
            <p:spPr bwMode="auto">
              <a:xfrm>
                <a:off x="4329113" y="34798000"/>
                <a:ext cx="440257" cy="80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SF_Specimen</a:t>
                </a:r>
                <a:endPara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8" name="Line 1514"/>
              <p:cNvSpPr>
                <a:spLocks noChangeShapeType="1"/>
              </p:cNvSpPr>
              <p:nvPr/>
            </p:nvSpPr>
            <p:spPr bwMode="auto">
              <a:xfrm>
                <a:off x="4090988" y="34969450"/>
                <a:ext cx="1114425" cy="1588"/>
              </a:xfrm>
              <a:prstGeom prst="line">
                <a:avLst/>
              </a:prstGeom>
              <a:noFill/>
              <a:ln w="952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299" name="Rectangle 1515"/>
              <p:cNvSpPr>
                <a:spLocks noChangeArrowheads="1"/>
              </p:cNvSpPr>
              <p:nvPr/>
            </p:nvSpPr>
            <p:spPr bwMode="auto">
              <a:xfrm>
                <a:off x="4138613" y="35007550"/>
                <a:ext cx="480740" cy="80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err="1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currentLocation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0" name="Rectangle 1516"/>
              <p:cNvSpPr>
                <a:spLocks noChangeArrowheads="1"/>
              </p:cNvSpPr>
              <p:nvPr/>
            </p:nvSpPr>
            <p:spPr bwMode="auto">
              <a:xfrm>
                <a:off x="4138613" y="35131375"/>
                <a:ext cx="408207" cy="80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materialClass</a:t>
                </a:r>
                <a:endPara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1" name="Rectangle 1517"/>
              <p:cNvSpPr>
                <a:spLocks noChangeArrowheads="1"/>
              </p:cNvSpPr>
              <p:nvPr/>
            </p:nvSpPr>
            <p:spPr bwMode="auto">
              <a:xfrm>
                <a:off x="4138613" y="35255200"/>
                <a:ext cx="540621" cy="80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err="1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samplingLocation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2" name="Rectangle 1518"/>
              <p:cNvSpPr>
                <a:spLocks noChangeArrowheads="1"/>
              </p:cNvSpPr>
              <p:nvPr/>
            </p:nvSpPr>
            <p:spPr bwMode="auto">
              <a:xfrm>
                <a:off x="4138613" y="35379025"/>
                <a:ext cx="492547" cy="80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err="1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samplingMethod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3" name="Rectangle 1519"/>
              <p:cNvSpPr>
                <a:spLocks noChangeArrowheads="1"/>
              </p:cNvSpPr>
              <p:nvPr/>
            </p:nvSpPr>
            <p:spPr bwMode="auto">
              <a:xfrm>
                <a:off x="4138613" y="35502850"/>
                <a:ext cx="419172" cy="80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samplingTime</a:t>
                </a:r>
                <a:endPara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4" name="Rectangle 1520"/>
              <p:cNvSpPr>
                <a:spLocks noChangeArrowheads="1"/>
              </p:cNvSpPr>
              <p:nvPr/>
            </p:nvSpPr>
            <p:spPr bwMode="auto">
              <a:xfrm>
                <a:off x="4138613" y="35626675"/>
                <a:ext cx="149283" cy="80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Size 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5" name="Rectangle 1521"/>
              <p:cNvSpPr>
                <a:spLocks noChangeArrowheads="1"/>
              </p:cNvSpPr>
              <p:nvPr/>
            </p:nvSpPr>
            <p:spPr bwMode="auto">
              <a:xfrm>
                <a:off x="4138613" y="35750500"/>
                <a:ext cx="455438" cy="80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err="1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specimenType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6" name="Rectangle 1522"/>
              <p:cNvSpPr>
                <a:spLocks noChangeArrowheads="1"/>
              </p:cNvSpPr>
              <p:nvPr/>
            </p:nvSpPr>
            <p:spPr bwMode="auto">
              <a:xfrm>
                <a:off x="6215063" y="34998025"/>
                <a:ext cx="1362075" cy="466725"/>
              </a:xfrm>
              <a:prstGeom prst="rect">
                <a:avLst/>
              </a:prstGeom>
              <a:solidFill>
                <a:srgbClr val="C0BF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07" name="Rectangle 1523"/>
              <p:cNvSpPr>
                <a:spLocks noChangeArrowheads="1"/>
              </p:cNvSpPr>
              <p:nvPr/>
            </p:nvSpPr>
            <p:spPr bwMode="auto">
              <a:xfrm>
                <a:off x="6215063" y="34998025"/>
                <a:ext cx="1362075" cy="466725"/>
              </a:xfrm>
              <a:prstGeom prst="rect">
                <a:avLst/>
              </a:prstGeom>
              <a:noFill/>
              <a:ln w="9525" cap="sq">
                <a:solidFill>
                  <a:srgbClr val="C0BF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08" name="Rectangle 1524"/>
              <p:cNvSpPr>
                <a:spLocks noChangeArrowheads="1"/>
              </p:cNvSpPr>
              <p:nvPr/>
            </p:nvSpPr>
            <p:spPr bwMode="auto">
              <a:xfrm>
                <a:off x="6186488" y="34969450"/>
                <a:ext cx="714375" cy="466725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09" name="Rectangle 1525"/>
              <p:cNvSpPr>
                <a:spLocks noChangeArrowheads="1"/>
              </p:cNvSpPr>
              <p:nvPr/>
            </p:nvSpPr>
            <p:spPr bwMode="auto">
              <a:xfrm>
                <a:off x="6900863" y="34969450"/>
                <a:ext cx="28575" cy="466725"/>
              </a:xfrm>
              <a:prstGeom prst="rect">
                <a:avLst/>
              </a:prstGeom>
              <a:solidFill>
                <a:srgbClr val="CAFE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10" name="Rectangle 1526"/>
              <p:cNvSpPr>
                <a:spLocks noChangeArrowheads="1"/>
              </p:cNvSpPr>
              <p:nvPr/>
            </p:nvSpPr>
            <p:spPr bwMode="auto">
              <a:xfrm>
                <a:off x="6929438" y="34969450"/>
                <a:ext cx="38100" cy="466725"/>
              </a:xfrm>
              <a:prstGeom prst="rect">
                <a:avLst/>
              </a:prstGeom>
              <a:solidFill>
                <a:srgbClr val="C8FE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11" name="Rectangle 1527"/>
              <p:cNvSpPr>
                <a:spLocks noChangeArrowheads="1"/>
              </p:cNvSpPr>
              <p:nvPr/>
            </p:nvSpPr>
            <p:spPr bwMode="auto">
              <a:xfrm>
                <a:off x="6967538" y="34969450"/>
                <a:ext cx="28575" cy="466725"/>
              </a:xfrm>
              <a:prstGeom prst="rect">
                <a:avLst/>
              </a:prstGeom>
              <a:solidFill>
                <a:srgbClr val="C6FD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12" name="Rectangle 1528"/>
              <p:cNvSpPr>
                <a:spLocks noChangeArrowheads="1"/>
              </p:cNvSpPr>
              <p:nvPr/>
            </p:nvSpPr>
            <p:spPr bwMode="auto">
              <a:xfrm>
                <a:off x="6996113" y="34969450"/>
                <a:ext cx="38100" cy="466725"/>
              </a:xfrm>
              <a:prstGeom prst="rect">
                <a:avLst/>
              </a:prstGeom>
              <a:solidFill>
                <a:srgbClr val="C4FC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13" name="Rectangle 1529"/>
              <p:cNvSpPr>
                <a:spLocks noChangeArrowheads="1"/>
              </p:cNvSpPr>
              <p:nvPr/>
            </p:nvSpPr>
            <p:spPr bwMode="auto">
              <a:xfrm>
                <a:off x="7034213" y="34969450"/>
                <a:ext cx="38100" cy="466725"/>
              </a:xfrm>
              <a:prstGeom prst="rect">
                <a:avLst/>
              </a:prstGeom>
              <a:solidFill>
                <a:srgbClr val="C2FB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14" name="Rectangle 1530"/>
              <p:cNvSpPr>
                <a:spLocks noChangeArrowheads="1"/>
              </p:cNvSpPr>
              <p:nvPr/>
            </p:nvSpPr>
            <p:spPr bwMode="auto">
              <a:xfrm>
                <a:off x="7072313" y="34969450"/>
                <a:ext cx="28575" cy="466725"/>
              </a:xfrm>
              <a:prstGeom prst="rect">
                <a:avLst/>
              </a:prstGeom>
              <a:solidFill>
                <a:srgbClr val="C0FAF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15" name="Rectangle 1531"/>
              <p:cNvSpPr>
                <a:spLocks noChangeArrowheads="1"/>
              </p:cNvSpPr>
              <p:nvPr/>
            </p:nvSpPr>
            <p:spPr bwMode="auto">
              <a:xfrm>
                <a:off x="7100888" y="34969450"/>
                <a:ext cx="38100" cy="466725"/>
              </a:xfrm>
              <a:prstGeom prst="rect">
                <a:avLst/>
              </a:prstGeom>
              <a:solidFill>
                <a:srgbClr val="BEF9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16" name="Rectangle 1532"/>
              <p:cNvSpPr>
                <a:spLocks noChangeArrowheads="1"/>
              </p:cNvSpPr>
              <p:nvPr/>
            </p:nvSpPr>
            <p:spPr bwMode="auto">
              <a:xfrm>
                <a:off x="7138988" y="34969450"/>
                <a:ext cx="38100" cy="466725"/>
              </a:xfrm>
              <a:prstGeom prst="rect">
                <a:avLst/>
              </a:prstGeom>
              <a:solidFill>
                <a:srgbClr val="BCF8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17" name="Rectangle 1533"/>
              <p:cNvSpPr>
                <a:spLocks noChangeArrowheads="1"/>
              </p:cNvSpPr>
              <p:nvPr/>
            </p:nvSpPr>
            <p:spPr bwMode="auto">
              <a:xfrm>
                <a:off x="7177088" y="34969450"/>
                <a:ext cx="47625" cy="466725"/>
              </a:xfrm>
              <a:prstGeom prst="rect">
                <a:avLst/>
              </a:prstGeom>
              <a:solidFill>
                <a:srgbClr val="BAF7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18" name="Rectangle 1534"/>
              <p:cNvSpPr>
                <a:spLocks noChangeArrowheads="1"/>
              </p:cNvSpPr>
              <p:nvPr/>
            </p:nvSpPr>
            <p:spPr bwMode="auto">
              <a:xfrm>
                <a:off x="7224713" y="34969450"/>
                <a:ext cx="28575" cy="466725"/>
              </a:xfrm>
              <a:prstGeom prst="rect">
                <a:avLst/>
              </a:prstGeom>
              <a:solidFill>
                <a:srgbClr val="B8F6F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19" name="Rectangle 1535"/>
              <p:cNvSpPr>
                <a:spLocks noChangeArrowheads="1"/>
              </p:cNvSpPr>
              <p:nvPr/>
            </p:nvSpPr>
            <p:spPr bwMode="auto">
              <a:xfrm>
                <a:off x="7253288" y="34969450"/>
                <a:ext cx="38100" cy="466725"/>
              </a:xfrm>
              <a:prstGeom prst="rect">
                <a:avLst/>
              </a:prstGeom>
              <a:solidFill>
                <a:srgbClr val="B6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20" name="Rectangle 1536"/>
              <p:cNvSpPr>
                <a:spLocks noChangeArrowheads="1"/>
              </p:cNvSpPr>
              <p:nvPr/>
            </p:nvSpPr>
            <p:spPr bwMode="auto">
              <a:xfrm>
                <a:off x="7291388" y="34969450"/>
                <a:ext cx="28575" cy="466725"/>
              </a:xfrm>
              <a:prstGeom prst="rect">
                <a:avLst/>
              </a:prstGeom>
              <a:solidFill>
                <a:srgbClr val="B4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21" name="Rectangle 1537"/>
              <p:cNvSpPr>
                <a:spLocks noChangeArrowheads="1"/>
              </p:cNvSpPr>
              <p:nvPr/>
            </p:nvSpPr>
            <p:spPr bwMode="auto">
              <a:xfrm>
                <a:off x="7319963" y="34969450"/>
                <a:ext cx="38100" cy="466725"/>
              </a:xfrm>
              <a:prstGeom prst="rect">
                <a:avLst/>
              </a:prstGeom>
              <a:solidFill>
                <a:srgbClr val="B2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22" name="Rectangle 1538"/>
              <p:cNvSpPr>
                <a:spLocks noChangeArrowheads="1"/>
              </p:cNvSpPr>
              <p:nvPr/>
            </p:nvSpPr>
            <p:spPr bwMode="auto">
              <a:xfrm>
                <a:off x="7358063" y="34969450"/>
                <a:ext cx="38100" cy="466725"/>
              </a:xfrm>
              <a:prstGeom prst="rect">
                <a:avLst/>
              </a:prstGeom>
              <a:solidFill>
                <a:srgbClr val="B0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23" name="Rectangle 1539"/>
              <p:cNvSpPr>
                <a:spLocks noChangeArrowheads="1"/>
              </p:cNvSpPr>
              <p:nvPr/>
            </p:nvSpPr>
            <p:spPr bwMode="auto">
              <a:xfrm>
                <a:off x="7396163" y="34969450"/>
                <a:ext cx="28575" cy="466725"/>
              </a:xfrm>
              <a:prstGeom prst="rect">
                <a:avLst/>
              </a:prstGeom>
              <a:solidFill>
                <a:srgbClr val="AEF1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24" name="Rectangle 1540"/>
              <p:cNvSpPr>
                <a:spLocks noChangeArrowheads="1"/>
              </p:cNvSpPr>
              <p:nvPr/>
            </p:nvSpPr>
            <p:spPr bwMode="auto">
              <a:xfrm>
                <a:off x="7424738" y="34969450"/>
                <a:ext cx="38100" cy="466725"/>
              </a:xfrm>
              <a:prstGeom prst="rect">
                <a:avLst/>
              </a:prstGeom>
              <a:solidFill>
                <a:srgbClr val="AC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25" name="Rectangle 1541"/>
              <p:cNvSpPr>
                <a:spLocks noChangeArrowheads="1"/>
              </p:cNvSpPr>
              <p:nvPr/>
            </p:nvSpPr>
            <p:spPr bwMode="auto">
              <a:xfrm>
                <a:off x="7462838" y="34969450"/>
                <a:ext cx="28575" cy="466725"/>
              </a:xfrm>
              <a:prstGeom prst="rect">
                <a:avLst/>
              </a:prstGeom>
              <a:solidFill>
                <a:srgbClr val="AAEF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26" name="Rectangle 1542"/>
              <p:cNvSpPr>
                <a:spLocks noChangeArrowheads="1"/>
              </p:cNvSpPr>
              <p:nvPr/>
            </p:nvSpPr>
            <p:spPr bwMode="auto">
              <a:xfrm>
                <a:off x="7491413" y="34969450"/>
                <a:ext cx="38100" cy="466725"/>
              </a:xfrm>
              <a:prstGeom prst="rect">
                <a:avLst/>
              </a:prstGeom>
              <a:solidFill>
                <a:srgbClr val="A8EE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27" name="Rectangle 1543"/>
              <p:cNvSpPr>
                <a:spLocks noChangeArrowheads="1"/>
              </p:cNvSpPr>
              <p:nvPr/>
            </p:nvSpPr>
            <p:spPr bwMode="auto">
              <a:xfrm>
                <a:off x="7529513" y="34969450"/>
                <a:ext cx="19050" cy="466725"/>
              </a:xfrm>
              <a:prstGeom prst="rect">
                <a:avLst/>
              </a:prstGeom>
              <a:solidFill>
                <a:srgbClr val="A6ED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28" name="Rectangle 1544"/>
              <p:cNvSpPr>
                <a:spLocks noChangeArrowheads="1"/>
              </p:cNvSpPr>
              <p:nvPr/>
            </p:nvSpPr>
            <p:spPr bwMode="auto">
              <a:xfrm>
                <a:off x="6186488" y="34969450"/>
                <a:ext cx="1362075" cy="466725"/>
              </a:xfrm>
              <a:prstGeom prst="rect">
                <a:avLst/>
              </a:prstGeom>
              <a:noFill/>
              <a:ln w="952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29" name="Rectangle 1545"/>
              <p:cNvSpPr>
                <a:spLocks noChangeArrowheads="1"/>
              </p:cNvSpPr>
              <p:nvPr/>
            </p:nvSpPr>
            <p:spPr bwMode="auto">
              <a:xfrm>
                <a:off x="6444475" y="34995865"/>
                <a:ext cx="646046" cy="1619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1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SF_SpatialSampling</a:t>
                </a:r>
                <a:endParaRPr kumimoji="0" lang="en-US" sz="10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Feature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0" name="Line 1546"/>
              <p:cNvSpPr>
                <a:spLocks noChangeShapeType="1"/>
              </p:cNvSpPr>
              <p:nvPr/>
            </p:nvSpPr>
            <p:spPr bwMode="auto">
              <a:xfrm>
                <a:off x="6186488" y="35226625"/>
                <a:ext cx="1362075" cy="1588"/>
              </a:xfrm>
              <a:prstGeom prst="line">
                <a:avLst/>
              </a:prstGeom>
              <a:noFill/>
              <a:ln w="952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31" name="Rectangle 1547"/>
              <p:cNvSpPr>
                <a:spLocks noChangeArrowheads="1"/>
              </p:cNvSpPr>
              <p:nvPr/>
            </p:nvSpPr>
            <p:spPr bwMode="auto">
              <a:xfrm>
                <a:off x="6234113" y="35264725"/>
                <a:ext cx="578574" cy="80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err="1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positionalAccuracy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8B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2" name="Rectangle 1548"/>
              <p:cNvSpPr>
                <a:spLocks noChangeArrowheads="1"/>
              </p:cNvSpPr>
              <p:nvPr/>
            </p:nvSpPr>
            <p:spPr bwMode="auto">
              <a:xfrm>
                <a:off x="4929188" y="33788350"/>
                <a:ext cx="1066800" cy="581025"/>
              </a:xfrm>
              <a:prstGeom prst="rect">
                <a:avLst/>
              </a:prstGeom>
              <a:solidFill>
                <a:srgbClr val="C0BF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33" name="Rectangle 1549"/>
              <p:cNvSpPr>
                <a:spLocks noChangeArrowheads="1"/>
              </p:cNvSpPr>
              <p:nvPr/>
            </p:nvSpPr>
            <p:spPr bwMode="auto">
              <a:xfrm>
                <a:off x="4929188" y="33788350"/>
                <a:ext cx="1066800" cy="581025"/>
              </a:xfrm>
              <a:prstGeom prst="rect">
                <a:avLst/>
              </a:prstGeom>
              <a:noFill/>
              <a:ln w="9525" cap="sq">
                <a:solidFill>
                  <a:srgbClr val="C0BF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34" name="Rectangle 1550"/>
              <p:cNvSpPr>
                <a:spLocks noChangeArrowheads="1"/>
              </p:cNvSpPr>
              <p:nvPr/>
            </p:nvSpPr>
            <p:spPr bwMode="auto">
              <a:xfrm>
                <a:off x="4900613" y="33759775"/>
                <a:ext cx="542925" cy="581025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35" name="Rectangle 1551"/>
              <p:cNvSpPr>
                <a:spLocks noChangeArrowheads="1"/>
              </p:cNvSpPr>
              <p:nvPr/>
            </p:nvSpPr>
            <p:spPr bwMode="auto">
              <a:xfrm>
                <a:off x="5443538" y="33759775"/>
                <a:ext cx="9525" cy="581025"/>
              </a:xfrm>
              <a:prstGeom prst="rect">
                <a:avLst/>
              </a:prstGeom>
              <a:solidFill>
                <a:srgbClr val="CB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36" name="Rectangle 1552"/>
              <p:cNvSpPr>
                <a:spLocks noChangeArrowheads="1"/>
              </p:cNvSpPr>
              <p:nvPr/>
            </p:nvSpPr>
            <p:spPr bwMode="auto">
              <a:xfrm>
                <a:off x="5453063" y="33759775"/>
                <a:ext cx="9525" cy="581025"/>
              </a:xfrm>
              <a:prstGeom prst="rect">
                <a:avLst/>
              </a:prstGeom>
              <a:solidFill>
                <a:srgbClr val="CBFE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37" name="Rectangle 1553"/>
              <p:cNvSpPr>
                <a:spLocks noChangeArrowheads="1"/>
              </p:cNvSpPr>
              <p:nvPr/>
            </p:nvSpPr>
            <p:spPr bwMode="auto">
              <a:xfrm>
                <a:off x="5462588" y="33759775"/>
                <a:ext cx="9525" cy="581025"/>
              </a:xfrm>
              <a:prstGeom prst="rect">
                <a:avLst/>
              </a:prstGeom>
              <a:solidFill>
                <a:srgbClr val="CAFE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38" name="Rectangle 1554"/>
              <p:cNvSpPr>
                <a:spLocks noChangeArrowheads="1"/>
              </p:cNvSpPr>
              <p:nvPr/>
            </p:nvSpPr>
            <p:spPr bwMode="auto">
              <a:xfrm>
                <a:off x="5472113" y="33759775"/>
                <a:ext cx="9525" cy="581025"/>
              </a:xfrm>
              <a:prstGeom prst="rect">
                <a:avLst/>
              </a:prstGeom>
              <a:solidFill>
                <a:srgbClr val="C9FE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39" name="Rectangle 1555"/>
              <p:cNvSpPr>
                <a:spLocks noChangeArrowheads="1"/>
              </p:cNvSpPr>
              <p:nvPr/>
            </p:nvSpPr>
            <p:spPr bwMode="auto">
              <a:xfrm>
                <a:off x="5481638" y="33759775"/>
                <a:ext cx="9525" cy="581025"/>
              </a:xfrm>
              <a:prstGeom prst="rect">
                <a:avLst/>
              </a:prstGeom>
              <a:solidFill>
                <a:srgbClr val="C8FE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40" name="Rectangle 1556"/>
              <p:cNvSpPr>
                <a:spLocks noChangeArrowheads="1"/>
              </p:cNvSpPr>
              <p:nvPr/>
            </p:nvSpPr>
            <p:spPr bwMode="auto">
              <a:xfrm>
                <a:off x="5491163" y="33759775"/>
                <a:ext cx="9525" cy="581025"/>
              </a:xfrm>
              <a:prstGeom prst="rect">
                <a:avLst/>
              </a:prstGeom>
              <a:solidFill>
                <a:srgbClr val="C8FD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41" name="Rectangle 1557"/>
              <p:cNvSpPr>
                <a:spLocks noChangeArrowheads="1"/>
              </p:cNvSpPr>
              <p:nvPr/>
            </p:nvSpPr>
            <p:spPr bwMode="auto">
              <a:xfrm>
                <a:off x="5500688" y="33759775"/>
                <a:ext cx="9525" cy="581025"/>
              </a:xfrm>
              <a:prstGeom prst="rect">
                <a:avLst/>
              </a:prstGeom>
              <a:solidFill>
                <a:srgbClr val="C7FD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42" name="Rectangle 1558"/>
              <p:cNvSpPr>
                <a:spLocks noChangeArrowheads="1"/>
              </p:cNvSpPr>
              <p:nvPr/>
            </p:nvSpPr>
            <p:spPr bwMode="auto">
              <a:xfrm>
                <a:off x="5510213" y="33759775"/>
                <a:ext cx="9525" cy="581025"/>
              </a:xfrm>
              <a:prstGeom prst="rect">
                <a:avLst/>
              </a:prstGeom>
              <a:solidFill>
                <a:srgbClr val="C6FD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43" name="Rectangle 1559"/>
              <p:cNvSpPr>
                <a:spLocks noChangeArrowheads="1"/>
              </p:cNvSpPr>
              <p:nvPr/>
            </p:nvSpPr>
            <p:spPr bwMode="auto">
              <a:xfrm>
                <a:off x="5519738" y="33759775"/>
                <a:ext cx="9525" cy="581025"/>
              </a:xfrm>
              <a:prstGeom prst="rect">
                <a:avLst/>
              </a:prstGeom>
              <a:solidFill>
                <a:srgbClr val="C6FC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44" name="Rectangle 1560"/>
              <p:cNvSpPr>
                <a:spLocks noChangeArrowheads="1"/>
              </p:cNvSpPr>
              <p:nvPr/>
            </p:nvSpPr>
            <p:spPr bwMode="auto">
              <a:xfrm>
                <a:off x="5529263" y="33759775"/>
                <a:ext cx="9525" cy="581025"/>
              </a:xfrm>
              <a:prstGeom prst="rect">
                <a:avLst/>
              </a:prstGeom>
              <a:solidFill>
                <a:srgbClr val="C5FC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45" name="Rectangle 1561"/>
              <p:cNvSpPr>
                <a:spLocks noChangeArrowheads="1"/>
              </p:cNvSpPr>
              <p:nvPr/>
            </p:nvSpPr>
            <p:spPr bwMode="auto">
              <a:xfrm>
                <a:off x="5538788" y="33759775"/>
                <a:ext cx="9525" cy="581025"/>
              </a:xfrm>
              <a:prstGeom prst="rect">
                <a:avLst/>
              </a:prstGeom>
              <a:solidFill>
                <a:srgbClr val="C4FC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46" name="Rectangle 1562"/>
              <p:cNvSpPr>
                <a:spLocks noChangeArrowheads="1"/>
              </p:cNvSpPr>
              <p:nvPr/>
            </p:nvSpPr>
            <p:spPr bwMode="auto">
              <a:xfrm>
                <a:off x="5548313" y="33759775"/>
                <a:ext cx="9525" cy="581025"/>
              </a:xfrm>
              <a:prstGeom prst="rect">
                <a:avLst/>
              </a:prstGeom>
              <a:solidFill>
                <a:srgbClr val="C3FC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47" name="Rectangle 1563"/>
              <p:cNvSpPr>
                <a:spLocks noChangeArrowheads="1"/>
              </p:cNvSpPr>
              <p:nvPr/>
            </p:nvSpPr>
            <p:spPr bwMode="auto">
              <a:xfrm>
                <a:off x="5557838" y="33759775"/>
                <a:ext cx="9525" cy="581025"/>
              </a:xfrm>
              <a:prstGeom prst="rect">
                <a:avLst/>
              </a:prstGeom>
              <a:solidFill>
                <a:srgbClr val="C3FB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48" name="Rectangle 1564"/>
              <p:cNvSpPr>
                <a:spLocks noChangeArrowheads="1"/>
              </p:cNvSpPr>
              <p:nvPr/>
            </p:nvSpPr>
            <p:spPr bwMode="auto">
              <a:xfrm>
                <a:off x="5567363" y="33759775"/>
                <a:ext cx="9525" cy="581025"/>
              </a:xfrm>
              <a:prstGeom prst="rect">
                <a:avLst/>
              </a:prstGeom>
              <a:solidFill>
                <a:srgbClr val="C2FB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49" name="Rectangle 1565"/>
              <p:cNvSpPr>
                <a:spLocks noChangeArrowheads="1"/>
              </p:cNvSpPr>
              <p:nvPr/>
            </p:nvSpPr>
            <p:spPr bwMode="auto">
              <a:xfrm>
                <a:off x="5576888" y="33759775"/>
                <a:ext cx="9525" cy="581025"/>
              </a:xfrm>
              <a:prstGeom prst="rect">
                <a:avLst/>
              </a:prstGeom>
              <a:solidFill>
                <a:srgbClr val="C1FB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50" name="Rectangle 1566"/>
              <p:cNvSpPr>
                <a:spLocks noChangeArrowheads="1"/>
              </p:cNvSpPr>
              <p:nvPr/>
            </p:nvSpPr>
            <p:spPr bwMode="auto">
              <a:xfrm>
                <a:off x="5586413" y="33759775"/>
                <a:ext cx="9525" cy="581025"/>
              </a:xfrm>
              <a:prstGeom prst="rect">
                <a:avLst/>
              </a:prstGeom>
              <a:solidFill>
                <a:srgbClr val="C1FAF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51" name="Rectangle 1567"/>
              <p:cNvSpPr>
                <a:spLocks noChangeArrowheads="1"/>
              </p:cNvSpPr>
              <p:nvPr/>
            </p:nvSpPr>
            <p:spPr bwMode="auto">
              <a:xfrm>
                <a:off x="5595938" y="33759775"/>
                <a:ext cx="9525" cy="581025"/>
              </a:xfrm>
              <a:prstGeom prst="rect">
                <a:avLst/>
              </a:prstGeom>
              <a:solidFill>
                <a:srgbClr val="C0FAF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52" name="Rectangle 1568"/>
              <p:cNvSpPr>
                <a:spLocks noChangeArrowheads="1"/>
              </p:cNvSpPr>
              <p:nvPr/>
            </p:nvSpPr>
            <p:spPr bwMode="auto">
              <a:xfrm>
                <a:off x="5605463" y="33759775"/>
                <a:ext cx="9525" cy="581025"/>
              </a:xfrm>
              <a:prstGeom prst="rect">
                <a:avLst/>
              </a:prstGeom>
              <a:solidFill>
                <a:srgbClr val="BFF9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53" name="Rectangle 1569"/>
              <p:cNvSpPr>
                <a:spLocks noChangeArrowheads="1"/>
              </p:cNvSpPr>
              <p:nvPr/>
            </p:nvSpPr>
            <p:spPr bwMode="auto">
              <a:xfrm>
                <a:off x="5614988" y="33759775"/>
                <a:ext cx="9525" cy="581025"/>
              </a:xfrm>
              <a:prstGeom prst="rect">
                <a:avLst/>
              </a:prstGeom>
              <a:solidFill>
                <a:srgbClr val="BEF9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54" name="Rectangle 1570"/>
              <p:cNvSpPr>
                <a:spLocks noChangeArrowheads="1"/>
              </p:cNvSpPr>
              <p:nvPr/>
            </p:nvSpPr>
            <p:spPr bwMode="auto">
              <a:xfrm>
                <a:off x="5624513" y="33759775"/>
                <a:ext cx="9525" cy="581025"/>
              </a:xfrm>
              <a:prstGeom prst="rect">
                <a:avLst/>
              </a:prstGeom>
              <a:solidFill>
                <a:srgbClr val="BEF8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55" name="Rectangle 1571"/>
              <p:cNvSpPr>
                <a:spLocks noChangeArrowheads="1"/>
              </p:cNvSpPr>
              <p:nvPr/>
            </p:nvSpPr>
            <p:spPr bwMode="auto">
              <a:xfrm>
                <a:off x="5634038" y="33759775"/>
                <a:ext cx="9525" cy="581025"/>
              </a:xfrm>
              <a:prstGeom prst="rect">
                <a:avLst/>
              </a:prstGeom>
              <a:solidFill>
                <a:srgbClr val="BDF8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56" name="Rectangle 1572"/>
              <p:cNvSpPr>
                <a:spLocks noChangeArrowheads="1"/>
              </p:cNvSpPr>
              <p:nvPr/>
            </p:nvSpPr>
            <p:spPr bwMode="auto">
              <a:xfrm>
                <a:off x="5643563" y="33759775"/>
                <a:ext cx="9525" cy="581025"/>
              </a:xfrm>
              <a:prstGeom prst="rect">
                <a:avLst/>
              </a:prstGeom>
              <a:solidFill>
                <a:srgbClr val="BCF8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57" name="Rectangle 1573"/>
              <p:cNvSpPr>
                <a:spLocks noChangeArrowheads="1"/>
              </p:cNvSpPr>
              <p:nvPr/>
            </p:nvSpPr>
            <p:spPr bwMode="auto">
              <a:xfrm>
                <a:off x="5653088" y="33759775"/>
                <a:ext cx="9525" cy="581025"/>
              </a:xfrm>
              <a:prstGeom prst="rect">
                <a:avLst/>
              </a:prstGeom>
              <a:solidFill>
                <a:srgbClr val="BCF7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58" name="Rectangle 1574"/>
              <p:cNvSpPr>
                <a:spLocks noChangeArrowheads="1"/>
              </p:cNvSpPr>
              <p:nvPr/>
            </p:nvSpPr>
            <p:spPr bwMode="auto">
              <a:xfrm>
                <a:off x="5662613" y="33759775"/>
                <a:ext cx="19050" cy="581025"/>
              </a:xfrm>
              <a:prstGeom prst="rect">
                <a:avLst/>
              </a:prstGeom>
              <a:solidFill>
                <a:srgbClr val="BBF7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59" name="Rectangle 1575"/>
              <p:cNvSpPr>
                <a:spLocks noChangeArrowheads="1"/>
              </p:cNvSpPr>
              <p:nvPr/>
            </p:nvSpPr>
            <p:spPr bwMode="auto">
              <a:xfrm>
                <a:off x="5681663" y="33759775"/>
                <a:ext cx="9525" cy="581025"/>
              </a:xfrm>
              <a:prstGeom prst="rect">
                <a:avLst/>
              </a:prstGeom>
              <a:solidFill>
                <a:srgbClr val="BAF7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60" name="Rectangle 1576"/>
              <p:cNvSpPr>
                <a:spLocks noChangeArrowheads="1"/>
              </p:cNvSpPr>
              <p:nvPr/>
            </p:nvSpPr>
            <p:spPr bwMode="auto">
              <a:xfrm>
                <a:off x="5691188" y="33759775"/>
                <a:ext cx="9525" cy="581025"/>
              </a:xfrm>
              <a:prstGeom prst="rect">
                <a:avLst/>
              </a:prstGeom>
              <a:solidFill>
                <a:srgbClr val="BAF6F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61" name="Rectangle 1577"/>
              <p:cNvSpPr>
                <a:spLocks noChangeArrowheads="1"/>
              </p:cNvSpPr>
              <p:nvPr/>
            </p:nvSpPr>
            <p:spPr bwMode="auto">
              <a:xfrm>
                <a:off x="5700713" y="33759775"/>
                <a:ext cx="9525" cy="581025"/>
              </a:xfrm>
              <a:prstGeom prst="rect">
                <a:avLst/>
              </a:prstGeom>
              <a:solidFill>
                <a:srgbClr val="B9F6F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62" name="Rectangle 1578"/>
              <p:cNvSpPr>
                <a:spLocks noChangeArrowheads="1"/>
              </p:cNvSpPr>
              <p:nvPr/>
            </p:nvSpPr>
            <p:spPr bwMode="auto">
              <a:xfrm>
                <a:off x="5710238" y="33759775"/>
                <a:ext cx="9525" cy="581025"/>
              </a:xfrm>
              <a:prstGeom prst="rect">
                <a:avLst/>
              </a:prstGeom>
              <a:solidFill>
                <a:srgbClr val="B8F6F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63" name="Rectangle 1579"/>
              <p:cNvSpPr>
                <a:spLocks noChangeArrowheads="1"/>
              </p:cNvSpPr>
              <p:nvPr/>
            </p:nvSpPr>
            <p:spPr bwMode="auto">
              <a:xfrm>
                <a:off x="5719763" y="33759775"/>
                <a:ext cx="9525" cy="581025"/>
              </a:xfrm>
              <a:prstGeom prst="rect">
                <a:avLst/>
              </a:prstGeom>
              <a:solidFill>
                <a:srgbClr val="B8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64" name="Rectangle 1580"/>
              <p:cNvSpPr>
                <a:spLocks noChangeArrowheads="1"/>
              </p:cNvSpPr>
              <p:nvPr/>
            </p:nvSpPr>
            <p:spPr bwMode="auto">
              <a:xfrm>
                <a:off x="5729288" y="33759775"/>
                <a:ext cx="9525" cy="581025"/>
              </a:xfrm>
              <a:prstGeom prst="rect">
                <a:avLst/>
              </a:prstGeom>
              <a:solidFill>
                <a:srgbClr val="B7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65" name="Rectangle 1581"/>
              <p:cNvSpPr>
                <a:spLocks noChangeArrowheads="1"/>
              </p:cNvSpPr>
              <p:nvPr/>
            </p:nvSpPr>
            <p:spPr bwMode="auto">
              <a:xfrm>
                <a:off x="5738813" y="33759775"/>
                <a:ext cx="9525" cy="581025"/>
              </a:xfrm>
              <a:prstGeom prst="rect">
                <a:avLst/>
              </a:prstGeom>
              <a:solidFill>
                <a:srgbClr val="B6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66" name="Rectangle 1582"/>
              <p:cNvSpPr>
                <a:spLocks noChangeArrowheads="1"/>
              </p:cNvSpPr>
              <p:nvPr/>
            </p:nvSpPr>
            <p:spPr bwMode="auto">
              <a:xfrm>
                <a:off x="5748338" y="33759775"/>
                <a:ext cx="9525" cy="581025"/>
              </a:xfrm>
              <a:prstGeom prst="rect">
                <a:avLst/>
              </a:prstGeom>
              <a:solidFill>
                <a:srgbClr val="B5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67" name="Rectangle 1583"/>
              <p:cNvSpPr>
                <a:spLocks noChangeArrowheads="1"/>
              </p:cNvSpPr>
              <p:nvPr/>
            </p:nvSpPr>
            <p:spPr bwMode="auto">
              <a:xfrm>
                <a:off x="5757863" y="33759775"/>
                <a:ext cx="9525" cy="581025"/>
              </a:xfrm>
              <a:prstGeom prst="rect">
                <a:avLst/>
              </a:prstGeom>
              <a:solidFill>
                <a:srgbClr val="B5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68" name="Rectangle 1584"/>
              <p:cNvSpPr>
                <a:spLocks noChangeArrowheads="1"/>
              </p:cNvSpPr>
              <p:nvPr/>
            </p:nvSpPr>
            <p:spPr bwMode="auto">
              <a:xfrm>
                <a:off x="5767388" y="33759775"/>
                <a:ext cx="9525" cy="581025"/>
              </a:xfrm>
              <a:prstGeom prst="rect">
                <a:avLst/>
              </a:prstGeom>
              <a:solidFill>
                <a:srgbClr val="B4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69" name="Rectangle 1585"/>
              <p:cNvSpPr>
                <a:spLocks noChangeArrowheads="1"/>
              </p:cNvSpPr>
              <p:nvPr/>
            </p:nvSpPr>
            <p:spPr bwMode="auto">
              <a:xfrm>
                <a:off x="5776913" y="33759775"/>
                <a:ext cx="9525" cy="581025"/>
              </a:xfrm>
              <a:prstGeom prst="rect">
                <a:avLst/>
              </a:prstGeom>
              <a:solidFill>
                <a:srgbClr val="B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70" name="Rectangle 1586"/>
              <p:cNvSpPr>
                <a:spLocks noChangeArrowheads="1"/>
              </p:cNvSpPr>
              <p:nvPr/>
            </p:nvSpPr>
            <p:spPr bwMode="auto">
              <a:xfrm>
                <a:off x="5786438" y="33759775"/>
                <a:ext cx="9525" cy="581025"/>
              </a:xfrm>
              <a:prstGeom prst="rect">
                <a:avLst/>
              </a:prstGeom>
              <a:solidFill>
                <a:srgbClr val="B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71" name="Rectangle 1587"/>
              <p:cNvSpPr>
                <a:spLocks noChangeArrowheads="1"/>
              </p:cNvSpPr>
              <p:nvPr/>
            </p:nvSpPr>
            <p:spPr bwMode="auto">
              <a:xfrm>
                <a:off x="5795963" y="33759775"/>
                <a:ext cx="9525" cy="581025"/>
              </a:xfrm>
              <a:prstGeom prst="rect">
                <a:avLst/>
              </a:prstGeom>
              <a:solidFill>
                <a:srgbClr val="B2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  <p:sp>
            <p:nvSpPr>
              <p:cNvPr id="372" name="Rectangle 1588"/>
              <p:cNvSpPr>
                <a:spLocks noChangeArrowheads="1"/>
              </p:cNvSpPr>
              <p:nvPr/>
            </p:nvSpPr>
            <p:spPr bwMode="auto">
              <a:xfrm>
                <a:off x="5805488" y="33759775"/>
                <a:ext cx="9525" cy="581025"/>
              </a:xfrm>
              <a:prstGeom prst="rect">
                <a:avLst/>
              </a:prstGeom>
              <a:solidFill>
                <a:srgbClr val="B1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000"/>
              </a:p>
            </p:txBody>
          </p:sp>
        </p:grpSp>
        <p:sp>
          <p:nvSpPr>
            <p:cNvPr id="9" name="Rectangle 1590"/>
            <p:cNvSpPr>
              <a:spLocks noChangeArrowheads="1"/>
            </p:cNvSpPr>
            <p:nvPr/>
          </p:nvSpPr>
          <p:spPr bwMode="auto">
            <a:xfrm>
              <a:off x="5815013" y="33759775"/>
              <a:ext cx="9525" cy="581025"/>
            </a:xfrm>
            <a:prstGeom prst="rect">
              <a:avLst/>
            </a:prstGeom>
            <a:solidFill>
              <a:srgbClr val="B0F3F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0" name="Rectangle 1591"/>
            <p:cNvSpPr>
              <a:spLocks noChangeArrowheads="1"/>
            </p:cNvSpPr>
            <p:nvPr/>
          </p:nvSpPr>
          <p:spPr bwMode="auto">
            <a:xfrm>
              <a:off x="5824538" y="33759775"/>
              <a:ext cx="9525" cy="581025"/>
            </a:xfrm>
            <a:prstGeom prst="rect">
              <a:avLst/>
            </a:prstGeom>
            <a:solidFill>
              <a:srgbClr val="B0F2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1" name="Rectangle 1592"/>
            <p:cNvSpPr>
              <a:spLocks noChangeArrowheads="1"/>
            </p:cNvSpPr>
            <p:nvPr/>
          </p:nvSpPr>
          <p:spPr bwMode="auto">
            <a:xfrm>
              <a:off x="5834063" y="33759775"/>
              <a:ext cx="9525" cy="581025"/>
            </a:xfrm>
            <a:prstGeom prst="rect">
              <a:avLst/>
            </a:prstGeom>
            <a:solidFill>
              <a:srgbClr val="AFF2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2" name="Rectangle 1593"/>
            <p:cNvSpPr>
              <a:spLocks noChangeArrowheads="1"/>
            </p:cNvSpPr>
            <p:nvPr/>
          </p:nvSpPr>
          <p:spPr bwMode="auto">
            <a:xfrm>
              <a:off x="5843588" y="33759775"/>
              <a:ext cx="9525" cy="581025"/>
            </a:xfrm>
            <a:prstGeom prst="rect">
              <a:avLst/>
            </a:prstGeom>
            <a:solidFill>
              <a:srgbClr val="AEF2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3" name="Rectangle 1594"/>
            <p:cNvSpPr>
              <a:spLocks noChangeArrowheads="1"/>
            </p:cNvSpPr>
            <p:nvPr/>
          </p:nvSpPr>
          <p:spPr bwMode="auto">
            <a:xfrm>
              <a:off x="5853113" y="33759775"/>
              <a:ext cx="9525" cy="581025"/>
            </a:xfrm>
            <a:prstGeom prst="rect">
              <a:avLst/>
            </a:prstGeom>
            <a:solidFill>
              <a:srgbClr val="AEF1F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4" name="Rectangle 1595"/>
            <p:cNvSpPr>
              <a:spLocks noChangeArrowheads="1"/>
            </p:cNvSpPr>
            <p:nvPr/>
          </p:nvSpPr>
          <p:spPr bwMode="auto">
            <a:xfrm>
              <a:off x="5862638" y="33759775"/>
              <a:ext cx="9525" cy="581025"/>
            </a:xfrm>
            <a:prstGeom prst="rect">
              <a:avLst/>
            </a:prstGeom>
            <a:solidFill>
              <a:srgbClr val="ADF1F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5" name="Rectangle 1596"/>
            <p:cNvSpPr>
              <a:spLocks noChangeArrowheads="1"/>
            </p:cNvSpPr>
            <p:nvPr/>
          </p:nvSpPr>
          <p:spPr bwMode="auto">
            <a:xfrm>
              <a:off x="5872163" y="33759775"/>
              <a:ext cx="9525" cy="581025"/>
            </a:xfrm>
            <a:prstGeom prst="rect">
              <a:avLst/>
            </a:prstGeom>
            <a:solidFill>
              <a:srgbClr val="ACF0F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6" name="Rectangle 1597"/>
            <p:cNvSpPr>
              <a:spLocks noChangeArrowheads="1"/>
            </p:cNvSpPr>
            <p:nvPr/>
          </p:nvSpPr>
          <p:spPr bwMode="auto">
            <a:xfrm>
              <a:off x="5881688" y="33759775"/>
              <a:ext cx="9525" cy="581025"/>
            </a:xfrm>
            <a:prstGeom prst="rect">
              <a:avLst/>
            </a:prstGeom>
            <a:solidFill>
              <a:srgbClr val="ABF0F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7" name="Rectangle 1598"/>
            <p:cNvSpPr>
              <a:spLocks noChangeArrowheads="1"/>
            </p:cNvSpPr>
            <p:nvPr/>
          </p:nvSpPr>
          <p:spPr bwMode="auto">
            <a:xfrm>
              <a:off x="5891213" y="33759775"/>
              <a:ext cx="9525" cy="581025"/>
            </a:xfrm>
            <a:prstGeom prst="rect">
              <a:avLst/>
            </a:prstGeom>
            <a:solidFill>
              <a:srgbClr val="ABEFE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8" name="Rectangle 1599"/>
            <p:cNvSpPr>
              <a:spLocks noChangeArrowheads="1"/>
            </p:cNvSpPr>
            <p:nvPr/>
          </p:nvSpPr>
          <p:spPr bwMode="auto">
            <a:xfrm>
              <a:off x="5900738" y="33759775"/>
              <a:ext cx="9525" cy="581025"/>
            </a:xfrm>
            <a:prstGeom prst="rect">
              <a:avLst/>
            </a:prstGeom>
            <a:solidFill>
              <a:srgbClr val="AAEFE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9" name="Rectangle 1600"/>
            <p:cNvSpPr>
              <a:spLocks noChangeArrowheads="1"/>
            </p:cNvSpPr>
            <p:nvPr/>
          </p:nvSpPr>
          <p:spPr bwMode="auto">
            <a:xfrm>
              <a:off x="5910263" y="33759775"/>
              <a:ext cx="9525" cy="581025"/>
            </a:xfrm>
            <a:prstGeom prst="rect">
              <a:avLst/>
            </a:prstGeom>
            <a:solidFill>
              <a:srgbClr val="A9EFE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0" name="Rectangle 1601"/>
            <p:cNvSpPr>
              <a:spLocks noChangeArrowheads="1"/>
            </p:cNvSpPr>
            <p:nvPr/>
          </p:nvSpPr>
          <p:spPr bwMode="auto">
            <a:xfrm>
              <a:off x="5919788" y="33759775"/>
              <a:ext cx="9525" cy="581025"/>
            </a:xfrm>
            <a:prstGeom prst="rect">
              <a:avLst/>
            </a:prstGeom>
            <a:solidFill>
              <a:srgbClr val="A9EEE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1" name="Rectangle 1602"/>
            <p:cNvSpPr>
              <a:spLocks noChangeArrowheads="1"/>
            </p:cNvSpPr>
            <p:nvPr/>
          </p:nvSpPr>
          <p:spPr bwMode="auto">
            <a:xfrm>
              <a:off x="5929313" y="33759775"/>
              <a:ext cx="9525" cy="581025"/>
            </a:xfrm>
            <a:prstGeom prst="rect">
              <a:avLst/>
            </a:prstGeom>
            <a:solidFill>
              <a:srgbClr val="A8EEE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2" name="Rectangle 1603"/>
            <p:cNvSpPr>
              <a:spLocks noChangeArrowheads="1"/>
            </p:cNvSpPr>
            <p:nvPr/>
          </p:nvSpPr>
          <p:spPr bwMode="auto">
            <a:xfrm>
              <a:off x="5938838" y="33759775"/>
              <a:ext cx="9525" cy="581025"/>
            </a:xfrm>
            <a:prstGeom prst="rect">
              <a:avLst/>
            </a:prstGeom>
            <a:solidFill>
              <a:srgbClr val="A7EEE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3" name="Rectangle 1604"/>
            <p:cNvSpPr>
              <a:spLocks noChangeArrowheads="1"/>
            </p:cNvSpPr>
            <p:nvPr/>
          </p:nvSpPr>
          <p:spPr bwMode="auto">
            <a:xfrm>
              <a:off x="5948363" y="33759775"/>
              <a:ext cx="9525" cy="581025"/>
            </a:xfrm>
            <a:prstGeom prst="rect">
              <a:avLst/>
            </a:prstGeom>
            <a:solidFill>
              <a:srgbClr val="A6EEE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4" name="Rectangle 1605"/>
            <p:cNvSpPr>
              <a:spLocks noChangeArrowheads="1"/>
            </p:cNvSpPr>
            <p:nvPr/>
          </p:nvSpPr>
          <p:spPr bwMode="auto">
            <a:xfrm>
              <a:off x="5957888" y="33759775"/>
              <a:ext cx="9525" cy="581025"/>
            </a:xfrm>
            <a:prstGeom prst="rect">
              <a:avLst/>
            </a:prstGeom>
            <a:solidFill>
              <a:srgbClr val="A6EDE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5" name="Rectangle 1606"/>
            <p:cNvSpPr>
              <a:spLocks noChangeArrowheads="1"/>
            </p:cNvSpPr>
            <p:nvPr/>
          </p:nvSpPr>
          <p:spPr bwMode="auto">
            <a:xfrm>
              <a:off x="4900613" y="33759775"/>
              <a:ext cx="1066800" cy="581025"/>
            </a:xfrm>
            <a:prstGeom prst="rect">
              <a:avLst/>
            </a:pr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6" name="Rectangle 1607"/>
            <p:cNvSpPr>
              <a:spLocks noChangeArrowheads="1"/>
            </p:cNvSpPr>
            <p:nvPr/>
          </p:nvSpPr>
          <p:spPr bwMode="auto">
            <a:xfrm>
              <a:off x="5126524" y="33771729"/>
              <a:ext cx="425919" cy="161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SF_Sampling</a:t>
              </a:r>
              <a:endPara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Feature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Line 1608"/>
            <p:cNvSpPr>
              <a:spLocks noChangeShapeType="1"/>
            </p:cNvSpPr>
            <p:nvPr/>
          </p:nvSpPr>
          <p:spPr bwMode="auto">
            <a:xfrm>
              <a:off x="4900613" y="34016950"/>
              <a:ext cx="1066800" cy="1588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28" name="Rectangle 1609"/>
            <p:cNvSpPr>
              <a:spLocks noChangeArrowheads="1"/>
            </p:cNvSpPr>
            <p:nvPr/>
          </p:nvSpPr>
          <p:spPr bwMode="auto">
            <a:xfrm>
              <a:off x="4948238" y="34055050"/>
              <a:ext cx="234466" cy="80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8B0000"/>
                  </a:solidFill>
                  <a:effectLst/>
                  <a:latin typeface="Arial" pitchFamily="34" charset="0"/>
                  <a:cs typeface="Arial" pitchFamily="34" charset="0"/>
                </a:rPr>
                <a:t>lineage 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1610"/>
            <p:cNvSpPr>
              <a:spLocks noChangeArrowheads="1"/>
            </p:cNvSpPr>
            <p:nvPr/>
          </p:nvSpPr>
          <p:spPr bwMode="auto">
            <a:xfrm>
              <a:off x="4948238" y="34178875"/>
              <a:ext cx="324711" cy="80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8B0000"/>
                  </a:solidFill>
                  <a:effectLst/>
                  <a:latin typeface="Arial" pitchFamily="34" charset="0"/>
                  <a:cs typeface="Arial" pitchFamily="34" charset="0"/>
                </a:rPr>
                <a:t>parameter 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1611"/>
            <p:cNvSpPr>
              <a:spLocks noChangeArrowheads="1"/>
            </p:cNvSpPr>
            <p:nvPr/>
          </p:nvSpPr>
          <p:spPr bwMode="auto">
            <a:xfrm>
              <a:off x="7358063" y="33664525"/>
              <a:ext cx="1000125" cy="933450"/>
            </a:xfrm>
            <a:prstGeom prst="rect">
              <a:avLst/>
            </a:prstGeom>
            <a:solidFill>
              <a:srgbClr val="C0BFC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31" name="Rectangle 1612"/>
            <p:cNvSpPr>
              <a:spLocks noChangeArrowheads="1"/>
            </p:cNvSpPr>
            <p:nvPr/>
          </p:nvSpPr>
          <p:spPr bwMode="auto">
            <a:xfrm>
              <a:off x="7358063" y="33664525"/>
              <a:ext cx="1000125" cy="933450"/>
            </a:xfrm>
            <a:prstGeom prst="rect">
              <a:avLst/>
            </a:prstGeom>
            <a:noFill/>
            <a:ln w="9525" cap="sq">
              <a:solidFill>
                <a:srgbClr val="C0BF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32" name="Rectangle 1613"/>
            <p:cNvSpPr>
              <a:spLocks noChangeArrowheads="1"/>
            </p:cNvSpPr>
            <p:nvPr/>
          </p:nvSpPr>
          <p:spPr bwMode="auto">
            <a:xfrm>
              <a:off x="7329488" y="33635950"/>
              <a:ext cx="514350" cy="933450"/>
            </a:xfrm>
            <a:prstGeom prst="rect">
              <a:avLst/>
            </a:prstGeom>
            <a:solidFill>
              <a:srgbClr val="D5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33" name="Rectangle 1614"/>
            <p:cNvSpPr>
              <a:spLocks noChangeArrowheads="1"/>
            </p:cNvSpPr>
            <p:nvPr/>
          </p:nvSpPr>
          <p:spPr bwMode="auto">
            <a:xfrm>
              <a:off x="7843838" y="33635950"/>
              <a:ext cx="9525" cy="933450"/>
            </a:xfrm>
            <a:prstGeom prst="rect">
              <a:avLst/>
            </a:prstGeom>
            <a:solidFill>
              <a:srgbClr val="D4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34" name="Rectangle 1615"/>
            <p:cNvSpPr>
              <a:spLocks noChangeArrowheads="1"/>
            </p:cNvSpPr>
            <p:nvPr/>
          </p:nvSpPr>
          <p:spPr bwMode="auto">
            <a:xfrm>
              <a:off x="7853363" y="33635950"/>
              <a:ext cx="9525" cy="933450"/>
            </a:xfrm>
            <a:prstGeom prst="rect">
              <a:avLst/>
            </a:prstGeom>
            <a:solidFill>
              <a:srgbClr val="D3FEF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35" name="Rectangle 1616"/>
            <p:cNvSpPr>
              <a:spLocks noChangeArrowheads="1"/>
            </p:cNvSpPr>
            <p:nvPr/>
          </p:nvSpPr>
          <p:spPr bwMode="auto">
            <a:xfrm>
              <a:off x="7862888" y="33635950"/>
              <a:ext cx="19050" cy="933450"/>
            </a:xfrm>
            <a:prstGeom prst="rect">
              <a:avLst/>
            </a:prstGeom>
            <a:solidFill>
              <a:srgbClr val="D2FEF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36" name="Rectangle 1617"/>
            <p:cNvSpPr>
              <a:spLocks noChangeArrowheads="1"/>
            </p:cNvSpPr>
            <p:nvPr/>
          </p:nvSpPr>
          <p:spPr bwMode="auto">
            <a:xfrm>
              <a:off x="7881938" y="33635950"/>
              <a:ext cx="9525" cy="933450"/>
            </a:xfrm>
            <a:prstGeom prst="rect">
              <a:avLst/>
            </a:prstGeom>
            <a:solidFill>
              <a:srgbClr val="D1FDF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37" name="Rectangle 1618"/>
            <p:cNvSpPr>
              <a:spLocks noChangeArrowheads="1"/>
            </p:cNvSpPr>
            <p:nvPr/>
          </p:nvSpPr>
          <p:spPr bwMode="auto">
            <a:xfrm>
              <a:off x="7891463" y="33635950"/>
              <a:ext cx="9525" cy="933450"/>
            </a:xfrm>
            <a:prstGeom prst="rect">
              <a:avLst/>
            </a:prstGeom>
            <a:solidFill>
              <a:srgbClr val="D0FDF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38" name="Rectangle 1619"/>
            <p:cNvSpPr>
              <a:spLocks noChangeArrowheads="1"/>
            </p:cNvSpPr>
            <p:nvPr/>
          </p:nvSpPr>
          <p:spPr bwMode="auto">
            <a:xfrm>
              <a:off x="7900988" y="33635950"/>
              <a:ext cx="9525" cy="933450"/>
            </a:xfrm>
            <a:prstGeom prst="rect">
              <a:avLst/>
            </a:prstGeom>
            <a:solidFill>
              <a:srgbClr val="CFFDF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39" name="Rectangle 1620"/>
            <p:cNvSpPr>
              <a:spLocks noChangeArrowheads="1"/>
            </p:cNvSpPr>
            <p:nvPr/>
          </p:nvSpPr>
          <p:spPr bwMode="auto">
            <a:xfrm>
              <a:off x="7910513" y="33635950"/>
              <a:ext cx="9525" cy="933450"/>
            </a:xfrm>
            <a:prstGeom prst="rect">
              <a:avLst/>
            </a:prstGeom>
            <a:solidFill>
              <a:srgbClr val="CFFCF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40" name="Rectangle 1621"/>
            <p:cNvSpPr>
              <a:spLocks noChangeArrowheads="1"/>
            </p:cNvSpPr>
            <p:nvPr/>
          </p:nvSpPr>
          <p:spPr bwMode="auto">
            <a:xfrm>
              <a:off x="7920038" y="33635950"/>
              <a:ext cx="9525" cy="933450"/>
            </a:xfrm>
            <a:prstGeom prst="rect">
              <a:avLst/>
            </a:prstGeom>
            <a:solidFill>
              <a:srgbClr val="CEFCF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41" name="Rectangle 1622"/>
            <p:cNvSpPr>
              <a:spLocks noChangeArrowheads="1"/>
            </p:cNvSpPr>
            <p:nvPr/>
          </p:nvSpPr>
          <p:spPr bwMode="auto">
            <a:xfrm>
              <a:off x="7929563" y="33635950"/>
              <a:ext cx="9525" cy="933450"/>
            </a:xfrm>
            <a:prstGeom prst="rect">
              <a:avLst/>
            </a:prstGeom>
            <a:solidFill>
              <a:srgbClr val="CDFCF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42" name="Rectangle 1623"/>
            <p:cNvSpPr>
              <a:spLocks noChangeArrowheads="1"/>
            </p:cNvSpPr>
            <p:nvPr/>
          </p:nvSpPr>
          <p:spPr bwMode="auto">
            <a:xfrm>
              <a:off x="7939088" y="33635950"/>
              <a:ext cx="9525" cy="933450"/>
            </a:xfrm>
            <a:prstGeom prst="rect">
              <a:avLst/>
            </a:prstGeom>
            <a:solidFill>
              <a:srgbClr val="CCFCF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43" name="Rectangle 1624"/>
            <p:cNvSpPr>
              <a:spLocks noChangeArrowheads="1"/>
            </p:cNvSpPr>
            <p:nvPr/>
          </p:nvSpPr>
          <p:spPr bwMode="auto">
            <a:xfrm>
              <a:off x="7948613" y="33635950"/>
              <a:ext cx="19050" cy="933450"/>
            </a:xfrm>
            <a:prstGeom prst="rect">
              <a:avLst/>
            </a:prstGeom>
            <a:solidFill>
              <a:srgbClr val="CBFBF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44" name="Rectangle 1625"/>
            <p:cNvSpPr>
              <a:spLocks noChangeArrowheads="1"/>
            </p:cNvSpPr>
            <p:nvPr/>
          </p:nvSpPr>
          <p:spPr bwMode="auto">
            <a:xfrm>
              <a:off x="7967663" y="33635950"/>
              <a:ext cx="9525" cy="933450"/>
            </a:xfrm>
            <a:prstGeom prst="rect">
              <a:avLst/>
            </a:prstGeom>
            <a:solidFill>
              <a:srgbClr val="CAFBF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45" name="Rectangle 1626"/>
            <p:cNvSpPr>
              <a:spLocks noChangeArrowheads="1"/>
            </p:cNvSpPr>
            <p:nvPr/>
          </p:nvSpPr>
          <p:spPr bwMode="auto">
            <a:xfrm>
              <a:off x="7977188" y="33635950"/>
              <a:ext cx="9525" cy="933450"/>
            </a:xfrm>
            <a:prstGeom prst="rect">
              <a:avLst/>
            </a:prstGeom>
            <a:solidFill>
              <a:srgbClr val="C9FAF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46" name="Rectangle 1627"/>
            <p:cNvSpPr>
              <a:spLocks noChangeArrowheads="1"/>
            </p:cNvSpPr>
            <p:nvPr/>
          </p:nvSpPr>
          <p:spPr bwMode="auto">
            <a:xfrm>
              <a:off x="7986713" y="33635950"/>
              <a:ext cx="19050" cy="933450"/>
            </a:xfrm>
            <a:prstGeom prst="rect">
              <a:avLst/>
            </a:prstGeom>
            <a:solidFill>
              <a:srgbClr val="C8FAF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47" name="Rectangle 1628"/>
            <p:cNvSpPr>
              <a:spLocks noChangeArrowheads="1"/>
            </p:cNvSpPr>
            <p:nvPr/>
          </p:nvSpPr>
          <p:spPr bwMode="auto">
            <a:xfrm>
              <a:off x="8005763" y="33635950"/>
              <a:ext cx="9525" cy="933450"/>
            </a:xfrm>
            <a:prstGeom prst="rect">
              <a:avLst/>
            </a:prstGeom>
            <a:solidFill>
              <a:srgbClr val="C7F9F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48" name="Rectangle 1629"/>
            <p:cNvSpPr>
              <a:spLocks noChangeArrowheads="1"/>
            </p:cNvSpPr>
            <p:nvPr/>
          </p:nvSpPr>
          <p:spPr bwMode="auto">
            <a:xfrm>
              <a:off x="8015288" y="33635950"/>
              <a:ext cx="9525" cy="933450"/>
            </a:xfrm>
            <a:prstGeom prst="rect">
              <a:avLst/>
            </a:prstGeom>
            <a:solidFill>
              <a:srgbClr val="C6F9F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49" name="Rectangle 1630"/>
            <p:cNvSpPr>
              <a:spLocks noChangeArrowheads="1"/>
            </p:cNvSpPr>
            <p:nvPr/>
          </p:nvSpPr>
          <p:spPr bwMode="auto">
            <a:xfrm>
              <a:off x="8024813" y="33635950"/>
              <a:ext cx="9525" cy="933450"/>
            </a:xfrm>
            <a:prstGeom prst="rect">
              <a:avLst/>
            </a:prstGeom>
            <a:solidFill>
              <a:srgbClr val="C5F9F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50" name="Rectangle 1631"/>
            <p:cNvSpPr>
              <a:spLocks noChangeArrowheads="1"/>
            </p:cNvSpPr>
            <p:nvPr/>
          </p:nvSpPr>
          <p:spPr bwMode="auto">
            <a:xfrm>
              <a:off x="8034338" y="33635950"/>
              <a:ext cx="9525" cy="933450"/>
            </a:xfrm>
            <a:prstGeom prst="rect">
              <a:avLst/>
            </a:prstGeom>
            <a:solidFill>
              <a:srgbClr val="C5F8F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51" name="Rectangle 1632"/>
            <p:cNvSpPr>
              <a:spLocks noChangeArrowheads="1"/>
            </p:cNvSpPr>
            <p:nvPr/>
          </p:nvSpPr>
          <p:spPr bwMode="auto">
            <a:xfrm>
              <a:off x="8043863" y="33635950"/>
              <a:ext cx="9525" cy="933450"/>
            </a:xfrm>
            <a:prstGeom prst="rect">
              <a:avLst/>
            </a:prstGeom>
            <a:solidFill>
              <a:srgbClr val="C4F8F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52" name="Rectangle 1633"/>
            <p:cNvSpPr>
              <a:spLocks noChangeArrowheads="1"/>
            </p:cNvSpPr>
            <p:nvPr/>
          </p:nvSpPr>
          <p:spPr bwMode="auto">
            <a:xfrm>
              <a:off x="8053388" y="33635950"/>
              <a:ext cx="9525" cy="933450"/>
            </a:xfrm>
            <a:prstGeom prst="rect">
              <a:avLst/>
            </a:prstGeom>
            <a:solidFill>
              <a:srgbClr val="C3F8F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53" name="Rectangle 1634"/>
            <p:cNvSpPr>
              <a:spLocks noChangeArrowheads="1"/>
            </p:cNvSpPr>
            <p:nvPr/>
          </p:nvSpPr>
          <p:spPr bwMode="auto">
            <a:xfrm>
              <a:off x="8062913" y="33635950"/>
              <a:ext cx="9525" cy="933450"/>
            </a:xfrm>
            <a:prstGeom prst="rect">
              <a:avLst/>
            </a:prstGeom>
            <a:solidFill>
              <a:srgbClr val="C2F8F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54" name="Rectangle 1635"/>
            <p:cNvSpPr>
              <a:spLocks noChangeArrowheads="1"/>
            </p:cNvSpPr>
            <p:nvPr/>
          </p:nvSpPr>
          <p:spPr bwMode="auto">
            <a:xfrm>
              <a:off x="8072438" y="33635950"/>
              <a:ext cx="9525" cy="933450"/>
            </a:xfrm>
            <a:prstGeom prst="rect">
              <a:avLst/>
            </a:prstGeom>
            <a:solidFill>
              <a:srgbClr val="C2F7F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55" name="Rectangle 1636"/>
            <p:cNvSpPr>
              <a:spLocks noChangeArrowheads="1"/>
            </p:cNvSpPr>
            <p:nvPr/>
          </p:nvSpPr>
          <p:spPr bwMode="auto">
            <a:xfrm>
              <a:off x="8081963" y="33635950"/>
              <a:ext cx="9525" cy="933450"/>
            </a:xfrm>
            <a:prstGeom prst="rect">
              <a:avLst/>
            </a:prstGeom>
            <a:solidFill>
              <a:srgbClr val="C1F7F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56" name="Rectangle 1637"/>
            <p:cNvSpPr>
              <a:spLocks noChangeArrowheads="1"/>
            </p:cNvSpPr>
            <p:nvPr/>
          </p:nvSpPr>
          <p:spPr bwMode="auto">
            <a:xfrm>
              <a:off x="8091488" y="33635950"/>
              <a:ext cx="9525" cy="933450"/>
            </a:xfrm>
            <a:prstGeom prst="rect">
              <a:avLst/>
            </a:prstGeom>
            <a:solidFill>
              <a:srgbClr val="C0F6F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57" name="Rectangle 1638"/>
            <p:cNvSpPr>
              <a:spLocks noChangeArrowheads="1"/>
            </p:cNvSpPr>
            <p:nvPr/>
          </p:nvSpPr>
          <p:spPr bwMode="auto">
            <a:xfrm>
              <a:off x="8101013" y="33635950"/>
              <a:ext cx="19050" cy="933450"/>
            </a:xfrm>
            <a:prstGeom prst="rect">
              <a:avLst/>
            </a:prstGeom>
            <a:solidFill>
              <a:srgbClr val="BFF6F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58" name="Rectangle 1639"/>
            <p:cNvSpPr>
              <a:spLocks noChangeArrowheads="1"/>
            </p:cNvSpPr>
            <p:nvPr/>
          </p:nvSpPr>
          <p:spPr bwMode="auto">
            <a:xfrm>
              <a:off x="8120063" y="33635950"/>
              <a:ext cx="9525" cy="933450"/>
            </a:xfrm>
            <a:prstGeom prst="rect">
              <a:avLst/>
            </a:prstGeom>
            <a:solidFill>
              <a:srgbClr val="BEF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59" name="Rectangle 1640"/>
            <p:cNvSpPr>
              <a:spLocks noChangeArrowheads="1"/>
            </p:cNvSpPr>
            <p:nvPr/>
          </p:nvSpPr>
          <p:spPr bwMode="auto">
            <a:xfrm>
              <a:off x="8129588" y="33635950"/>
              <a:ext cx="9525" cy="933450"/>
            </a:xfrm>
            <a:prstGeom prst="rect">
              <a:avLst/>
            </a:prstGeom>
            <a:solidFill>
              <a:srgbClr val="BDF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60" name="Rectangle 1641"/>
            <p:cNvSpPr>
              <a:spLocks noChangeArrowheads="1"/>
            </p:cNvSpPr>
            <p:nvPr/>
          </p:nvSpPr>
          <p:spPr bwMode="auto">
            <a:xfrm>
              <a:off x="8139113" y="33635950"/>
              <a:ext cx="9525" cy="933450"/>
            </a:xfrm>
            <a:prstGeom prst="rect">
              <a:avLst/>
            </a:prstGeom>
            <a:solidFill>
              <a:srgbClr val="BCF4F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61" name="Rectangle 1642"/>
            <p:cNvSpPr>
              <a:spLocks noChangeArrowheads="1"/>
            </p:cNvSpPr>
            <p:nvPr/>
          </p:nvSpPr>
          <p:spPr bwMode="auto">
            <a:xfrm>
              <a:off x="8148638" y="33635950"/>
              <a:ext cx="9525" cy="933450"/>
            </a:xfrm>
            <a:prstGeom prst="rect">
              <a:avLst/>
            </a:prstGeom>
            <a:solidFill>
              <a:srgbClr val="BBF4F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62" name="Rectangle 1643"/>
            <p:cNvSpPr>
              <a:spLocks noChangeArrowheads="1"/>
            </p:cNvSpPr>
            <p:nvPr/>
          </p:nvSpPr>
          <p:spPr bwMode="auto">
            <a:xfrm>
              <a:off x="8158163" y="33635950"/>
              <a:ext cx="9525" cy="933450"/>
            </a:xfrm>
            <a:prstGeom prst="rect">
              <a:avLst/>
            </a:prstGeom>
            <a:solidFill>
              <a:srgbClr val="BBF3F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63" name="Rectangle 1644"/>
            <p:cNvSpPr>
              <a:spLocks noChangeArrowheads="1"/>
            </p:cNvSpPr>
            <p:nvPr/>
          </p:nvSpPr>
          <p:spPr bwMode="auto">
            <a:xfrm>
              <a:off x="8167688" y="33635950"/>
              <a:ext cx="9525" cy="933450"/>
            </a:xfrm>
            <a:prstGeom prst="rect">
              <a:avLst/>
            </a:prstGeom>
            <a:solidFill>
              <a:srgbClr val="BAF3F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64" name="Rectangle 1645"/>
            <p:cNvSpPr>
              <a:spLocks noChangeArrowheads="1"/>
            </p:cNvSpPr>
            <p:nvPr/>
          </p:nvSpPr>
          <p:spPr bwMode="auto">
            <a:xfrm>
              <a:off x="8177213" y="33635950"/>
              <a:ext cx="9525" cy="933450"/>
            </a:xfrm>
            <a:prstGeom prst="rect">
              <a:avLst/>
            </a:prstGeom>
            <a:solidFill>
              <a:srgbClr val="B9F3F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65" name="Rectangle 1646"/>
            <p:cNvSpPr>
              <a:spLocks noChangeArrowheads="1"/>
            </p:cNvSpPr>
            <p:nvPr/>
          </p:nvSpPr>
          <p:spPr bwMode="auto">
            <a:xfrm>
              <a:off x="8186738" y="33635950"/>
              <a:ext cx="9525" cy="933450"/>
            </a:xfrm>
            <a:prstGeom prst="rect">
              <a:avLst/>
            </a:prstGeom>
            <a:solidFill>
              <a:srgbClr val="B8F3F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66" name="Rectangle 1647"/>
            <p:cNvSpPr>
              <a:spLocks noChangeArrowheads="1"/>
            </p:cNvSpPr>
            <p:nvPr/>
          </p:nvSpPr>
          <p:spPr bwMode="auto">
            <a:xfrm>
              <a:off x="8196263" y="33635950"/>
              <a:ext cx="9525" cy="933450"/>
            </a:xfrm>
            <a:prstGeom prst="rect">
              <a:avLst/>
            </a:prstGeom>
            <a:solidFill>
              <a:srgbClr val="B8F2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67" name="Rectangle 1648"/>
            <p:cNvSpPr>
              <a:spLocks noChangeArrowheads="1"/>
            </p:cNvSpPr>
            <p:nvPr/>
          </p:nvSpPr>
          <p:spPr bwMode="auto">
            <a:xfrm>
              <a:off x="8205788" y="33635950"/>
              <a:ext cx="9525" cy="933450"/>
            </a:xfrm>
            <a:prstGeom prst="rect">
              <a:avLst/>
            </a:prstGeom>
            <a:solidFill>
              <a:srgbClr val="B7F2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68" name="Rectangle 1649"/>
            <p:cNvSpPr>
              <a:spLocks noChangeArrowheads="1"/>
            </p:cNvSpPr>
            <p:nvPr/>
          </p:nvSpPr>
          <p:spPr bwMode="auto">
            <a:xfrm>
              <a:off x="8215313" y="33635950"/>
              <a:ext cx="9525" cy="933450"/>
            </a:xfrm>
            <a:prstGeom prst="rect">
              <a:avLst/>
            </a:prstGeom>
            <a:solidFill>
              <a:srgbClr val="B6F2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69" name="Rectangle 1650"/>
            <p:cNvSpPr>
              <a:spLocks noChangeArrowheads="1"/>
            </p:cNvSpPr>
            <p:nvPr/>
          </p:nvSpPr>
          <p:spPr bwMode="auto">
            <a:xfrm>
              <a:off x="8224838" y="33635950"/>
              <a:ext cx="19050" cy="933450"/>
            </a:xfrm>
            <a:prstGeom prst="rect">
              <a:avLst/>
            </a:prstGeom>
            <a:solidFill>
              <a:srgbClr val="B5F1F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70" name="Rectangle 1651"/>
            <p:cNvSpPr>
              <a:spLocks noChangeArrowheads="1"/>
            </p:cNvSpPr>
            <p:nvPr/>
          </p:nvSpPr>
          <p:spPr bwMode="auto">
            <a:xfrm>
              <a:off x="8243888" y="33635950"/>
              <a:ext cx="9525" cy="933450"/>
            </a:xfrm>
            <a:prstGeom prst="rect">
              <a:avLst/>
            </a:prstGeom>
            <a:solidFill>
              <a:srgbClr val="B4F1F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71" name="Rectangle 1652"/>
            <p:cNvSpPr>
              <a:spLocks noChangeArrowheads="1"/>
            </p:cNvSpPr>
            <p:nvPr/>
          </p:nvSpPr>
          <p:spPr bwMode="auto">
            <a:xfrm>
              <a:off x="8253413" y="33635950"/>
              <a:ext cx="9525" cy="933450"/>
            </a:xfrm>
            <a:prstGeom prst="rect">
              <a:avLst/>
            </a:prstGeom>
            <a:solidFill>
              <a:srgbClr val="B3F0F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72" name="Rectangle 1653"/>
            <p:cNvSpPr>
              <a:spLocks noChangeArrowheads="1"/>
            </p:cNvSpPr>
            <p:nvPr/>
          </p:nvSpPr>
          <p:spPr bwMode="auto">
            <a:xfrm>
              <a:off x="8262938" y="33635950"/>
              <a:ext cx="19050" cy="933450"/>
            </a:xfrm>
            <a:prstGeom prst="rect">
              <a:avLst/>
            </a:prstGeom>
            <a:solidFill>
              <a:srgbClr val="B2F0F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73" name="Rectangle 1654"/>
            <p:cNvSpPr>
              <a:spLocks noChangeArrowheads="1"/>
            </p:cNvSpPr>
            <p:nvPr/>
          </p:nvSpPr>
          <p:spPr bwMode="auto">
            <a:xfrm>
              <a:off x="8281988" y="33635950"/>
              <a:ext cx="9525" cy="933450"/>
            </a:xfrm>
            <a:prstGeom prst="rect">
              <a:avLst/>
            </a:prstGeom>
            <a:solidFill>
              <a:srgbClr val="B1F0F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74" name="Rectangle 1655"/>
            <p:cNvSpPr>
              <a:spLocks noChangeArrowheads="1"/>
            </p:cNvSpPr>
            <p:nvPr/>
          </p:nvSpPr>
          <p:spPr bwMode="auto">
            <a:xfrm>
              <a:off x="8291513" y="33635950"/>
              <a:ext cx="9525" cy="933450"/>
            </a:xfrm>
            <a:prstGeom prst="rect">
              <a:avLst/>
            </a:prstGeom>
            <a:solidFill>
              <a:srgbClr val="B0EFE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75" name="Rectangle 1656"/>
            <p:cNvSpPr>
              <a:spLocks noChangeArrowheads="1"/>
            </p:cNvSpPr>
            <p:nvPr/>
          </p:nvSpPr>
          <p:spPr bwMode="auto">
            <a:xfrm>
              <a:off x="8301038" y="33635950"/>
              <a:ext cx="19050" cy="933450"/>
            </a:xfrm>
            <a:prstGeom prst="rect">
              <a:avLst/>
            </a:prstGeom>
            <a:solidFill>
              <a:srgbClr val="AFEFE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76" name="Rectangle 1657"/>
            <p:cNvSpPr>
              <a:spLocks noChangeArrowheads="1"/>
            </p:cNvSpPr>
            <p:nvPr/>
          </p:nvSpPr>
          <p:spPr bwMode="auto">
            <a:xfrm>
              <a:off x="8320088" y="33635950"/>
              <a:ext cx="9525" cy="933450"/>
            </a:xfrm>
            <a:prstGeom prst="rect">
              <a:avLst/>
            </a:prstGeom>
            <a:solidFill>
              <a:srgbClr val="AEEEE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77" name="Rectangle 1658"/>
            <p:cNvSpPr>
              <a:spLocks noChangeArrowheads="1"/>
            </p:cNvSpPr>
            <p:nvPr/>
          </p:nvSpPr>
          <p:spPr bwMode="auto">
            <a:xfrm>
              <a:off x="7329488" y="33635950"/>
              <a:ext cx="1000125" cy="933450"/>
            </a:xfrm>
            <a:prstGeom prst="rect">
              <a:avLst/>
            </a:pr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78" name="Rectangle 1659"/>
            <p:cNvSpPr>
              <a:spLocks noChangeArrowheads="1"/>
            </p:cNvSpPr>
            <p:nvPr/>
          </p:nvSpPr>
          <p:spPr bwMode="auto">
            <a:xfrm>
              <a:off x="7434263" y="33721675"/>
              <a:ext cx="538091" cy="80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OM_Observation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Line 1660"/>
            <p:cNvSpPr>
              <a:spLocks noChangeShapeType="1"/>
            </p:cNvSpPr>
            <p:nvPr/>
          </p:nvSpPr>
          <p:spPr bwMode="auto">
            <a:xfrm>
              <a:off x="7329488" y="33893125"/>
              <a:ext cx="1000125" cy="1588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80" name="Rectangle 1661"/>
            <p:cNvSpPr>
              <a:spLocks noChangeArrowheads="1"/>
            </p:cNvSpPr>
            <p:nvPr/>
          </p:nvSpPr>
          <p:spPr bwMode="auto">
            <a:xfrm>
              <a:off x="7377113" y="33931225"/>
              <a:ext cx="324711" cy="80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8B0000"/>
                  </a:solidFill>
                  <a:effectLst/>
                  <a:latin typeface="Arial" pitchFamily="34" charset="0"/>
                  <a:cs typeface="Arial" pitchFamily="34" charset="0"/>
                </a:rPr>
                <a:t>parameter 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ectangle 1662"/>
            <p:cNvSpPr>
              <a:spLocks noChangeArrowheads="1"/>
            </p:cNvSpPr>
            <p:nvPr/>
          </p:nvSpPr>
          <p:spPr bwMode="auto">
            <a:xfrm>
              <a:off x="7377113" y="34055050"/>
              <a:ext cx="540621" cy="80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err="1" smtClean="0">
                  <a:ln>
                    <a:noFill/>
                  </a:ln>
                  <a:solidFill>
                    <a:srgbClr val="8B0000"/>
                  </a:solidFill>
                  <a:effectLst/>
                  <a:latin typeface="Arial" pitchFamily="34" charset="0"/>
                  <a:cs typeface="Arial" pitchFamily="34" charset="0"/>
                </a:rPr>
                <a:t>phenomenonTime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Rectangle 1663"/>
            <p:cNvSpPr>
              <a:spLocks noChangeArrowheads="1"/>
            </p:cNvSpPr>
            <p:nvPr/>
          </p:nvSpPr>
          <p:spPr bwMode="auto">
            <a:xfrm>
              <a:off x="7377113" y="34178875"/>
              <a:ext cx="392183" cy="80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err="1" smtClean="0">
                  <a:ln>
                    <a:noFill/>
                  </a:ln>
                  <a:solidFill>
                    <a:srgbClr val="8B0000"/>
                  </a:solidFill>
                  <a:effectLst/>
                  <a:latin typeface="Arial" pitchFamily="34" charset="0"/>
                  <a:cs typeface="Arial" pitchFamily="34" charset="0"/>
                </a:rPr>
                <a:t>resultQuality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8B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Rectangle 1664"/>
            <p:cNvSpPr>
              <a:spLocks noChangeArrowheads="1"/>
            </p:cNvSpPr>
            <p:nvPr/>
          </p:nvSpPr>
          <p:spPr bwMode="auto">
            <a:xfrm>
              <a:off x="7377113" y="34302700"/>
              <a:ext cx="314590" cy="80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8B0000"/>
                  </a:solidFill>
                  <a:effectLst/>
                  <a:latin typeface="Arial" pitchFamily="34" charset="0"/>
                  <a:cs typeface="Arial" pitchFamily="34" charset="0"/>
                </a:rPr>
                <a:t>resultTime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Rectangle 1665"/>
            <p:cNvSpPr>
              <a:spLocks noChangeArrowheads="1"/>
            </p:cNvSpPr>
            <p:nvPr/>
          </p:nvSpPr>
          <p:spPr bwMode="auto">
            <a:xfrm>
              <a:off x="7377113" y="34426525"/>
              <a:ext cx="306999" cy="80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err="1" smtClean="0">
                  <a:ln>
                    <a:noFill/>
                  </a:ln>
                  <a:solidFill>
                    <a:srgbClr val="8B0000"/>
                  </a:solidFill>
                  <a:effectLst/>
                  <a:latin typeface="Arial" pitchFamily="34" charset="0"/>
                  <a:cs typeface="Arial" pitchFamily="34" charset="0"/>
                </a:rPr>
                <a:t>validTime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8B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ectangle 1666"/>
            <p:cNvSpPr>
              <a:spLocks noChangeArrowheads="1"/>
            </p:cNvSpPr>
            <p:nvPr/>
          </p:nvSpPr>
          <p:spPr bwMode="auto">
            <a:xfrm>
              <a:off x="5186363" y="32692975"/>
              <a:ext cx="819150" cy="390525"/>
            </a:xfrm>
            <a:prstGeom prst="rect">
              <a:avLst/>
            </a:prstGeom>
            <a:solidFill>
              <a:srgbClr val="C0BFC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86" name="Rectangle 1667"/>
            <p:cNvSpPr>
              <a:spLocks noChangeArrowheads="1"/>
            </p:cNvSpPr>
            <p:nvPr/>
          </p:nvSpPr>
          <p:spPr bwMode="auto">
            <a:xfrm>
              <a:off x="5186363" y="32692975"/>
              <a:ext cx="819150" cy="390525"/>
            </a:xfrm>
            <a:prstGeom prst="rect">
              <a:avLst/>
            </a:prstGeom>
            <a:noFill/>
            <a:ln w="9525" cap="sq">
              <a:solidFill>
                <a:srgbClr val="C0BF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87" name="Rectangle 1668"/>
            <p:cNvSpPr>
              <a:spLocks noChangeArrowheads="1"/>
            </p:cNvSpPr>
            <p:nvPr/>
          </p:nvSpPr>
          <p:spPr bwMode="auto">
            <a:xfrm>
              <a:off x="5157788" y="32664400"/>
              <a:ext cx="419100" cy="390525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88" name="Rectangle 1669"/>
            <p:cNvSpPr>
              <a:spLocks noChangeArrowheads="1"/>
            </p:cNvSpPr>
            <p:nvPr/>
          </p:nvSpPr>
          <p:spPr bwMode="auto">
            <a:xfrm>
              <a:off x="5576888" y="32664400"/>
              <a:ext cx="9525" cy="390525"/>
            </a:xfrm>
            <a:prstGeom prst="rect">
              <a:avLst/>
            </a:prstGeom>
            <a:solidFill>
              <a:srgbClr val="CB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89" name="Rectangle 1670"/>
            <p:cNvSpPr>
              <a:spLocks noChangeArrowheads="1"/>
            </p:cNvSpPr>
            <p:nvPr/>
          </p:nvSpPr>
          <p:spPr bwMode="auto">
            <a:xfrm>
              <a:off x="5586413" y="32664400"/>
              <a:ext cx="9525" cy="390525"/>
            </a:xfrm>
            <a:prstGeom prst="rect">
              <a:avLst/>
            </a:prstGeom>
            <a:solidFill>
              <a:srgbClr val="CAFEF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90" name="Rectangle 1671"/>
            <p:cNvSpPr>
              <a:spLocks noChangeArrowheads="1"/>
            </p:cNvSpPr>
            <p:nvPr/>
          </p:nvSpPr>
          <p:spPr bwMode="auto">
            <a:xfrm>
              <a:off x="5595938" y="32664400"/>
              <a:ext cx="9525" cy="390525"/>
            </a:xfrm>
            <a:prstGeom prst="rect">
              <a:avLst/>
            </a:prstGeom>
            <a:solidFill>
              <a:srgbClr val="C9FEF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91" name="Rectangle 1672"/>
            <p:cNvSpPr>
              <a:spLocks noChangeArrowheads="1"/>
            </p:cNvSpPr>
            <p:nvPr/>
          </p:nvSpPr>
          <p:spPr bwMode="auto">
            <a:xfrm>
              <a:off x="5605463" y="32664400"/>
              <a:ext cx="9525" cy="390525"/>
            </a:xfrm>
            <a:prstGeom prst="rect">
              <a:avLst/>
            </a:prstGeom>
            <a:solidFill>
              <a:srgbClr val="C8FEF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92" name="Rectangle 1673"/>
            <p:cNvSpPr>
              <a:spLocks noChangeArrowheads="1"/>
            </p:cNvSpPr>
            <p:nvPr/>
          </p:nvSpPr>
          <p:spPr bwMode="auto">
            <a:xfrm>
              <a:off x="5614988" y="32664400"/>
              <a:ext cx="9525" cy="390525"/>
            </a:xfrm>
            <a:prstGeom prst="rect">
              <a:avLst/>
            </a:prstGeom>
            <a:solidFill>
              <a:srgbClr val="C7FDF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93" name="Rectangle 1674"/>
            <p:cNvSpPr>
              <a:spLocks noChangeArrowheads="1"/>
            </p:cNvSpPr>
            <p:nvPr/>
          </p:nvSpPr>
          <p:spPr bwMode="auto">
            <a:xfrm>
              <a:off x="5624513" y="32664400"/>
              <a:ext cx="9525" cy="390525"/>
            </a:xfrm>
            <a:prstGeom prst="rect">
              <a:avLst/>
            </a:prstGeom>
            <a:solidFill>
              <a:srgbClr val="C6FDF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94" name="Rectangle 1675"/>
            <p:cNvSpPr>
              <a:spLocks noChangeArrowheads="1"/>
            </p:cNvSpPr>
            <p:nvPr/>
          </p:nvSpPr>
          <p:spPr bwMode="auto">
            <a:xfrm>
              <a:off x="5634038" y="32664400"/>
              <a:ext cx="19050" cy="390525"/>
            </a:xfrm>
            <a:prstGeom prst="rect">
              <a:avLst/>
            </a:prstGeom>
            <a:solidFill>
              <a:srgbClr val="C5FCF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95" name="Rectangle 1676"/>
            <p:cNvSpPr>
              <a:spLocks noChangeArrowheads="1"/>
            </p:cNvSpPr>
            <p:nvPr/>
          </p:nvSpPr>
          <p:spPr bwMode="auto">
            <a:xfrm>
              <a:off x="5653088" y="32664400"/>
              <a:ext cx="9525" cy="390525"/>
            </a:xfrm>
            <a:prstGeom prst="rect">
              <a:avLst/>
            </a:prstGeom>
            <a:solidFill>
              <a:srgbClr val="C4FCF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96" name="Rectangle 1677"/>
            <p:cNvSpPr>
              <a:spLocks noChangeArrowheads="1"/>
            </p:cNvSpPr>
            <p:nvPr/>
          </p:nvSpPr>
          <p:spPr bwMode="auto">
            <a:xfrm>
              <a:off x="5662613" y="32664400"/>
              <a:ext cx="9525" cy="390525"/>
            </a:xfrm>
            <a:prstGeom prst="rect">
              <a:avLst/>
            </a:prstGeom>
            <a:solidFill>
              <a:srgbClr val="C3FBF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97" name="Rectangle 1678"/>
            <p:cNvSpPr>
              <a:spLocks noChangeArrowheads="1"/>
            </p:cNvSpPr>
            <p:nvPr/>
          </p:nvSpPr>
          <p:spPr bwMode="auto">
            <a:xfrm>
              <a:off x="5672138" y="32664400"/>
              <a:ext cx="9525" cy="390525"/>
            </a:xfrm>
            <a:prstGeom prst="rect">
              <a:avLst/>
            </a:prstGeom>
            <a:solidFill>
              <a:srgbClr val="C2FBF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98" name="Rectangle 1679"/>
            <p:cNvSpPr>
              <a:spLocks noChangeArrowheads="1"/>
            </p:cNvSpPr>
            <p:nvPr/>
          </p:nvSpPr>
          <p:spPr bwMode="auto">
            <a:xfrm>
              <a:off x="5681663" y="32664400"/>
              <a:ext cx="9525" cy="390525"/>
            </a:xfrm>
            <a:prstGeom prst="rect">
              <a:avLst/>
            </a:prstGeom>
            <a:solidFill>
              <a:srgbClr val="C1FAF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99" name="Rectangle 1680"/>
            <p:cNvSpPr>
              <a:spLocks noChangeArrowheads="1"/>
            </p:cNvSpPr>
            <p:nvPr/>
          </p:nvSpPr>
          <p:spPr bwMode="auto">
            <a:xfrm>
              <a:off x="5691188" y="32664400"/>
              <a:ext cx="9525" cy="390525"/>
            </a:xfrm>
            <a:prstGeom prst="rect">
              <a:avLst/>
            </a:prstGeom>
            <a:solidFill>
              <a:srgbClr val="C0FAF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00" name="Rectangle 1681"/>
            <p:cNvSpPr>
              <a:spLocks noChangeArrowheads="1"/>
            </p:cNvSpPr>
            <p:nvPr/>
          </p:nvSpPr>
          <p:spPr bwMode="auto">
            <a:xfrm>
              <a:off x="5700713" y="32664400"/>
              <a:ext cx="9525" cy="390525"/>
            </a:xfrm>
            <a:prstGeom prst="rect">
              <a:avLst/>
            </a:prstGeom>
            <a:solidFill>
              <a:srgbClr val="BFF9F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01" name="Rectangle 1682"/>
            <p:cNvSpPr>
              <a:spLocks noChangeArrowheads="1"/>
            </p:cNvSpPr>
            <p:nvPr/>
          </p:nvSpPr>
          <p:spPr bwMode="auto">
            <a:xfrm>
              <a:off x="5710238" y="32664400"/>
              <a:ext cx="9525" cy="390525"/>
            </a:xfrm>
            <a:prstGeom prst="rect">
              <a:avLst/>
            </a:prstGeom>
            <a:solidFill>
              <a:srgbClr val="BEF9F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02" name="Rectangle 1683"/>
            <p:cNvSpPr>
              <a:spLocks noChangeArrowheads="1"/>
            </p:cNvSpPr>
            <p:nvPr/>
          </p:nvSpPr>
          <p:spPr bwMode="auto">
            <a:xfrm>
              <a:off x="5719763" y="32664400"/>
              <a:ext cx="9525" cy="390525"/>
            </a:xfrm>
            <a:prstGeom prst="rect">
              <a:avLst/>
            </a:prstGeom>
            <a:solidFill>
              <a:srgbClr val="BDF8F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03" name="Rectangle 1684"/>
            <p:cNvSpPr>
              <a:spLocks noChangeArrowheads="1"/>
            </p:cNvSpPr>
            <p:nvPr/>
          </p:nvSpPr>
          <p:spPr bwMode="auto">
            <a:xfrm>
              <a:off x="5729288" y="32664400"/>
              <a:ext cx="9525" cy="390525"/>
            </a:xfrm>
            <a:prstGeom prst="rect">
              <a:avLst/>
            </a:prstGeom>
            <a:solidFill>
              <a:srgbClr val="BCF8F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04" name="Rectangle 1685"/>
            <p:cNvSpPr>
              <a:spLocks noChangeArrowheads="1"/>
            </p:cNvSpPr>
            <p:nvPr/>
          </p:nvSpPr>
          <p:spPr bwMode="auto">
            <a:xfrm>
              <a:off x="5738813" y="32664400"/>
              <a:ext cx="9525" cy="390525"/>
            </a:xfrm>
            <a:prstGeom prst="rect">
              <a:avLst/>
            </a:prstGeom>
            <a:solidFill>
              <a:srgbClr val="BCF7F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05" name="Rectangle 1686"/>
            <p:cNvSpPr>
              <a:spLocks noChangeArrowheads="1"/>
            </p:cNvSpPr>
            <p:nvPr/>
          </p:nvSpPr>
          <p:spPr bwMode="auto">
            <a:xfrm>
              <a:off x="5748338" y="32664400"/>
              <a:ext cx="9525" cy="390525"/>
            </a:xfrm>
            <a:prstGeom prst="rect">
              <a:avLst/>
            </a:prstGeom>
            <a:solidFill>
              <a:srgbClr val="BBF7F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06" name="Rectangle 1687"/>
            <p:cNvSpPr>
              <a:spLocks noChangeArrowheads="1"/>
            </p:cNvSpPr>
            <p:nvPr/>
          </p:nvSpPr>
          <p:spPr bwMode="auto">
            <a:xfrm>
              <a:off x="5757863" y="32664400"/>
              <a:ext cx="9525" cy="390525"/>
            </a:xfrm>
            <a:prstGeom prst="rect">
              <a:avLst/>
            </a:prstGeom>
            <a:solidFill>
              <a:srgbClr val="BAF7F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07" name="Rectangle 1688"/>
            <p:cNvSpPr>
              <a:spLocks noChangeArrowheads="1"/>
            </p:cNvSpPr>
            <p:nvPr/>
          </p:nvSpPr>
          <p:spPr bwMode="auto">
            <a:xfrm>
              <a:off x="5767388" y="32664400"/>
              <a:ext cx="19050" cy="390525"/>
            </a:xfrm>
            <a:prstGeom prst="rect">
              <a:avLst/>
            </a:prstGeom>
            <a:solidFill>
              <a:srgbClr val="B9F6F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08" name="Rectangle 1689"/>
            <p:cNvSpPr>
              <a:spLocks noChangeArrowheads="1"/>
            </p:cNvSpPr>
            <p:nvPr/>
          </p:nvSpPr>
          <p:spPr bwMode="auto">
            <a:xfrm>
              <a:off x="5786438" y="32664400"/>
              <a:ext cx="9525" cy="390525"/>
            </a:xfrm>
            <a:prstGeom prst="rect">
              <a:avLst/>
            </a:prstGeom>
            <a:solidFill>
              <a:srgbClr val="B8F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09" name="Rectangle 1690"/>
            <p:cNvSpPr>
              <a:spLocks noChangeArrowheads="1"/>
            </p:cNvSpPr>
            <p:nvPr/>
          </p:nvSpPr>
          <p:spPr bwMode="auto">
            <a:xfrm>
              <a:off x="5795963" y="32664400"/>
              <a:ext cx="9525" cy="390525"/>
            </a:xfrm>
            <a:prstGeom prst="rect">
              <a:avLst/>
            </a:prstGeom>
            <a:solidFill>
              <a:srgbClr val="B7F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10" name="Rectangle 1691"/>
            <p:cNvSpPr>
              <a:spLocks noChangeArrowheads="1"/>
            </p:cNvSpPr>
            <p:nvPr/>
          </p:nvSpPr>
          <p:spPr bwMode="auto">
            <a:xfrm>
              <a:off x="5805488" y="32664400"/>
              <a:ext cx="9525" cy="390525"/>
            </a:xfrm>
            <a:prstGeom prst="rect">
              <a:avLst/>
            </a:prstGeom>
            <a:solidFill>
              <a:srgbClr val="B6F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11" name="Rectangle 1692"/>
            <p:cNvSpPr>
              <a:spLocks noChangeArrowheads="1"/>
            </p:cNvSpPr>
            <p:nvPr/>
          </p:nvSpPr>
          <p:spPr bwMode="auto">
            <a:xfrm>
              <a:off x="5815013" y="32664400"/>
              <a:ext cx="9525" cy="390525"/>
            </a:xfrm>
            <a:prstGeom prst="rect">
              <a:avLst/>
            </a:prstGeom>
            <a:solidFill>
              <a:srgbClr val="B5F4F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12" name="Rectangle 1693"/>
            <p:cNvSpPr>
              <a:spLocks noChangeArrowheads="1"/>
            </p:cNvSpPr>
            <p:nvPr/>
          </p:nvSpPr>
          <p:spPr bwMode="auto">
            <a:xfrm>
              <a:off x="5824538" y="32664400"/>
              <a:ext cx="9525" cy="390525"/>
            </a:xfrm>
            <a:prstGeom prst="rect">
              <a:avLst/>
            </a:prstGeom>
            <a:solidFill>
              <a:srgbClr val="B4F4F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13" name="Rectangle 1694"/>
            <p:cNvSpPr>
              <a:spLocks noChangeArrowheads="1"/>
            </p:cNvSpPr>
            <p:nvPr/>
          </p:nvSpPr>
          <p:spPr bwMode="auto">
            <a:xfrm>
              <a:off x="5834063" y="32664400"/>
              <a:ext cx="9525" cy="390525"/>
            </a:xfrm>
            <a:prstGeom prst="rect">
              <a:avLst/>
            </a:prstGeom>
            <a:solidFill>
              <a:srgbClr val="B3F4F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14" name="Rectangle 1695"/>
            <p:cNvSpPr>
              <a:spLocks noChangeArrowheads="1"/>
            </p:cNvSpPr>
            <p:nvPr/>
          </p:nvSpPr>
          <p:spPr bwMode="auto">
            <a:xfrm>
              <a:off x="5843588" y="32664400"/>
              <a:ext cx="9525" cy="390525"/>
            </a:xfrm>
            <a:prstGeom prst="rect">
              <a:avLst/>
            </a:prstGeom>
            <a:solidFill>
              <a:srgbClr val="B2F3F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15" name="Rectangle 1696"/>
            <p:cNvSpPr>
              <a:spLocks noChangeArrowheads="1"/>
            </p:cNvSpPr>
            <p:nvPr/>
          </p:nvSpPr>
          <p:spPr bwMode="auto">
            <a:xfrm>
              <a:off x="5853113" y="32664400"/>
              <a:ext cx="9525" cy="390525"/>
            </a:xfrm>
            <a:prstGeom prst="rect">
              <a:avLst/>
            </a:prstGeom>
            <a:solidFill>
              <a:srgbClr val="B1F3F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16" name="Rectangle 1697"/>
            <p:cNvSpPr>
              <a:spLocks noChangeArrowheads="1"/>
            </p:cNvSpPr>
            <p:nvPr/>
          </p:nvSpPr>
          <p:spPr bwMode="auto">
            <a:xfrm>
              <a:off x="5862638" y="32664400"/>
              <a:ext cx="9525" cy="390525"/>
            </a:xfrm>
            <a:prstGeom prst="rect">
              <a:avLst/>
            </a:prstGeom>
            <a:solidFill>
              <a:srgbClr val="B0F2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17" name="Rectangle 1698"/>
            <p:cNvSpPr>
              <a:spLocks noChangeArrowheads="1"/>
            </p:cNvSpPr>
            <p:nvPr/>
          </p:nvSpPr>
          <p:spPr bwMode="auto">
            <a:xfrm>
              <a:off x="5872163" y="32664400"/>
              <a:ext cx="9525" cy="390525"/>
            </a:xfrm>
            <a:prstGeom prst="rect">
              <a:avLst/>
            </a:prstGeom>
            <a:solidFill>
              <a:srgbClr val="AFF2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18" name="Rectangle 1699"/>
            <p:cNvSpPr>
              <a:spLocks noChangeArrowheads="1"/>
            </p:cNvSpPr>
            <p:nvPr/>
          </p:nvSpPr>
          <p:spPr bwMode="auto">
            <a:xfrm>
              <a:off x="5881688" y="32664400"/>
              <a:ext cx="9525" cy="390525"/>
            </a:xfrm>
            <a:prstGeom prst="rect">
              <a:avLst/>
            </a:prstGeom>
            <a:solidFill>
              <a:srgbClr val="AEF2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19" name="Rectangle 1700"/>
            <p:cNvSpPr>
              <a:spLocks noChangeArrowheads="1"/>
            </p:cNvSpPr>
            <p:nvPr/>
          </p:nvSpPr>
          <p:spPr bwMode="auto">
            <a:xfrm>
              <a:off x="5891213" y="32664400"/>
              <a:ext cx="9525" cy="390525"/>
            </a:xfrm>
            <a:prstGeom prst="rect">
              <a:avLst/>
            </a:prstGeom>
            <a:solidFill>
              <a:srgbClr val="ADF1F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20" name="Rectangle 1701"/>
            <p:cNvSpPr>
              <a:spLocks noChangeArrowheads="1"/>
            </p:cNvSpPr>
            <p:nvPr/>
          </p:nvSpPr>
          <p:spPr bwMode="auto">
            <a:xfrm>
              <a:off x="5900738" y="32664400"/>
              <a:ext cx="19050" cy="390525"/>
            </a:xfrm>
            <a:prstGeom prst="rect">
              <a:avLst/>
            </a:prstGeom>
            <a:solidFill>
              <a:srgbClr val="ACF0F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21" name="Rectangle 1702"/>
            <p:cNvSpPr>
              <a:spLocks noChangeArrowheads="1"/>
            </p:cNvSpPr>
            <p:nvPr/>
          </p:nvSpPr>
          <p:spPr bwMode="auto">
            <a:xfrm>
              <a:off x="5919788" y="32664400"/>
              <a:ext cx="9525" cy="390525"/>
            </a:xfrm>
            <a:prstGeom prst="rect">
              <a:avLst/>
            </a:prstGeom>
            <a:solidFill>
              <a:srgbClr val="ABEFE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22" name="Rectangle 1703"/>
            <p:cNvSpPr>
              <a:spLocks noChangeArrowheads="1"/>
            </p:cNvSpPr>
            <p:nvPr/>
          </p:nvSpPr>
          <p:spPr bwMode="auto">
            <a:xfrm>
              <a:off x="5929313" y="32664400"/>
              <a:ext cx="9525" cy="390525"/>
            </a:xfrm>
            <a:prstGeom prst="rect">
              <a:avLst/>
            </a:prstGeom>
            <a:solidFill>
              <a:srgbClr val="AAEFE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23" name="Rectangle 1704"/>
            <p:cNvSpPr>
              <a:spLocks noChangeArrowheads="1"/>
            </p:cNvSpPr>
            <p:nvPr/>
          </p:nvSpPr>
          <p:spPr bwMode="auto">
            <a:xfrm>
              <a:off x="5938838" y="32664400"/>
              <a:ext cx="9525" cy="390525"/>
            </a:xfrm>
            <a:prstGeom prst="rect">
              <a:avLst/>
            </a:prstGeom>
            <a:solidFill>
              <a:srgbClr val="A9EEE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24" name="Rectangle 1705"/>
            <p:cNvSpPr>
              <a:spLocks noChangeArrowheads="1"/>
            </p:cNvSpPr>
            <p:nvPr/>
          </p:nvSpPr>
          <p:spPr bwMode="auto">
            <a:xfrm>
              <a:off x="5948363" y="32664400"/>
              <a:ext cx="9525" cy="390525"/>
            </a:xfrm>
            <a:prstGeom prst="rect">
              <a:avLst/>
            </a:prstGeom>
            <a:solidFill>
              <a:srgbClr val="A8EEE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25" name="Rectangle 1706"/>
            <p:cNvSpPr>
              <a:spLocks noChangeArrowheads="1"/>
            </p:cNvSpPr>
            <p:nvPr/>
          </p:nvSpPr>
          <p:spPr bwMode="auto">
            <a:xfrm>
              <a:off x="5957888" y="32664400"/>
              <a:ext cx="9525" cy="390525"/>
            </a:xfrm>
            <a:prstGeom prst="rect">
              <a:avLst/>
            </a:prstGeom>
            <a:solidFill>
              <a:srgbClr val="A7EEE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26" name="Rectangle 1707"/>
            <p:cNvSpPr>
              <a:spLocks noChangeArrowheads="1"/>
            </p:cNvSpPr>
            <p:nvPr/>
          </p:nvSpPr>
          <p:spPr bwMode="auto">
            <a:xfrm>
              <a:off x="5967413" y="32664400"/>
              <a:ext cx="9525" cy="390525"/>
            </a:xfrm>
            <a:prstGeom prst="rect">
              <a:avLst/>
            </a:prstGeom>
            <a:solidFill>
              <a:srgbClr val="A6EDE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27" name="Rectangle 1708"/>
            <p:cNvSpPr>
              <a:spLocks noChangeArrowheads="1"/>
            </p:cNvSpPr>
            <p:nvPr/>
          </p:nvSpPr>
          <p:spPr bwMode="auto">
            <a:xfrm>
              <a:off x="5157788" y="32664400"/>
              <a:ext cx="819150" cy="390525"/>
            </a:xfrm>
            <a:prstGeom prst="rect">
              <a:avLst/>
            </a:pr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28" name="Rectangle 1709"/>
            <p:cNvSpPr>
              <a:spLocks noChangeArrowheads="1"/>
            </p:cNvSpPr>
            <p:nvPr/>
          </p:nvSpPr>
          <p:spPr bwMode="auto">
            <a:xfrm>
              <a:off x="5281613" y="32750125"/>
              <a:ext cx="392183" cy="80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GFI_Feature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Freeform 1710"/>
            <p:cNvSpPr>
              <a:spLocks/>
            </p:cNvSpPr>
            <p:nvPr/>
          </p:nvSpPr>
          <p:spPr bwMode="auto">
            <a:xfrm>
              <a:off x="7272338" y="35664775"/>
              <a:ext cx="1333500" cy="714375"/>
            </a:xfrm>
            <a:custGeom>
              <a:avLst/>
              <a:gdLst/>
              <a:ahLst/>
              <a:cxnLst>
                <a:cxn ang="0">
                  <a:pos x="2192" y="0"/>
                </a:cxn>
                <a:cxn ang="0">
                  <a:pos x="2240" y="48"/>
                </a:cxn>
                <a:cxn ang="0">
                  <a:pos x="2240" y="1152"/>
                </a:cxn>
                <a:cxn ang="0">
                  <a:pos x="2192" y="1200"/>
                </a:cxn>
                <a:cxn ang="0">
                  <a:pos x="2192" y="1200"/>
                </a:cxn>
                <a:cxn ang="0">
                  <a:pos x="48" y="1200"/>
                </a:cxn>
                <a:cxn ang="0">
                  <a:pos x="0" y="1152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2192" y="0"/>
                </a:cxn>
              </a:cxnLst>
              <a:rect l="0" t="0" r="r" b="b"/>
              <a:pathLst>
                <a:path w="2240" h="1200">
                  <a:moveTo>
                    <a:pt x="2192" y="0"/>
                  </a:moveTo>
                  <a:cubicBezTo>
                    <a:pt x="2219" y="0"/>
                    <a:pt x="2240" y="22"/>
                    <a:pt x="2240" y="48"/>
                  </a:cubicBezTo>
                  <a:lnTo>
                    <a:pt x="2240" y="1152"/>
                  </a:lnTo>
                  <a:cubicBezTo>
                    <a:pt x="2240" y="1179"/>
                    <a:pt x="2219" y="1200"/>
                    <a:pt x="2192" y="1200"/>
                  </a:cubicBezTo>
                  <a:cubicBezTo>
                    <a:pt x="2192" y="1200"/>
                    <a:pt x="2192" y="1200"/>
                    <a:pt x="2192" y="1200"/>
                  </a:cubicBezTo>
                  <a:lnTo>
                    <a:pt x="48" y="1200"/>
                  </a:lnTo>
                  <a:cubicBezTo>
                    <a:pt x="22" y="1200"/>
                    <a:pt x="0" y="1179"/>
                    <a:pt x="0" y="1152"/>
                  </a:cubicBezTo>
                  <a:lnTo>
                    <a:pt x="0" y="48"/>
                  </a:lnTo>
                  <a:cubicBezTo>
                    <a:pt x="0" y="22"/>
                    <a:pt x="22" y="0"/>
                    <a:pt x="48" y="0"/>
                  </a:cubicBezTo>
                  <a:lnTo>
                    <a:pt x="2192" y="0"/>
                  </a:lnTo>
                  <a:close/>
                </a:path>
              </a:pathLst>
            </a:custGeom>
            <a:solidFill>
              <a:srgbClr val="F0F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30" name="Freeform 1711"/>
            <p:cNvSpPr>
              <a:spLocks/>
            </p:cNvSpPr>
            <p:nvPr/>
          </p:nvSpPr>
          <p:spPr bwMode="auto">
            <a:xfrm>
              <a:off x="7272338" y="35664775"/>
              <a:ext cx="1333500" cy="714375"/>
            </a:xfrm>
            <a:custGeom>
              <a:avLst/>
              <a:gdLst/>
              <a:ahLst/>
              <a:cxnLst>
                <a:cxn ang="0">
                  <a:pos x="2192" y="0"/>
                </a:cxn>
                <a:cxn ang="0">
                  <a:pos x="2240" y="48"/>
                </a:cxn>
                <a:cxn ang="0">
                  <a:pos x="2240" y="1152"/>
                </a:cxn>
                <a:cxn ang="0">
                  <a:pos x="2192" y="1200"/>
                </a:cxn>
                <a:cxn ang="0">
                  <a:pos x="2192" y="1200"/>
                </a:cxn>
                <a:cxn ang="0">
                  <a:pos x="48" y="1200"/>
                </a:cxn>
                <a:cxn ang="0">
                  <a:pos x="0" y="1152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2192" y="0"/>
                </a:cxn>
              </a:cxnLst>
              <a:rect l="0" t="0" r="r" b="b"/>
              <a:pathLst>
                <a:path w="2240" h="1200">
                  <a:moveTo>
                    <a:pt x="2192" y="0"/>
                  </a:moveTo>
                  <a:cubicBezTo>
                    <a:pt x="2219" y="0"/>
                    <a:pt x="2240" y="22"/>
                    <a:pt x="2240" y="48"/>
                  </a:cubicBezTo>
                  <a:lnTo>
                    <a:pt x="2240" y="1152"/>
                  </a:lnTo>
                  <a:cubicBezTo>
                    <a:pt x="2240" y="1179"/>
                    <a:pt x="2219" y="1200"/>
                    <a:pt x="2192" y="1200"/>
                  </a:cubicBezTo>
                  <a:cubicBezTo>
                    <a:pt x="2192" y="1200"/>
                    <a:pt x="2192" y="1200"/>
                    <a:pt x="2192" y="1200"/>
                  </a:cubicBezTo>
                  <a:lnTo>
                    <a:pt x="48" y="1200"/>
                  </a:lnTo>
                  <a:cubicBezTo>
                    <a:pt x="22" y="1200"/>
                    <a:pt x="0" y="1179"/>
                    <a:pt x="0" y="1152"/>
                  </a:cubicBezTo>
                  <a:lnTo>
                    <a:pt x="0" y="48"/>
                  </a:lnTo>
                  <a:cubicBezTo>
                    <a:pt x="0" y="22"/>
                    <a:pt x="22" y="0"/>
                    <a:pt x="48" y="0"/>
                  </a:cubicBezTo>
                  <a:lnTo>
                    <a:pt x="2192" y="0"/>
                  </a:lnTo>
                  <a:close/>
                </a:path>
              </a:pathLst>
            </a:custGeom>
            <a:noFill/>
            <a:ln w="9525" cap="sq">
              <a:solidFill>
                <a:srgbClr val="D7D7D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31" name="Rectangle 1712"/>
            <p:cNvSpPr>
              <a:spLocks noChangeArrowheads="1"/>
            </p:cNvSpPr>
            <p:nvPr/>
          </p:nvSpPr>
          <p:spPr bwMode="auto">
            <a:xfrm>
              <a:off x="7367588" y="35950525"/>
              <a:ext cx="152400" cy="152400"/>
            </a:xfrm>
            <a:prstGeom prst="rect">
              <a:avLst/>
            </a:prstGeom>
            <a:solidFill>
              <a:srgbClr val="F3E6D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32" name="Rectangle 1713"/>
            <p:cNvSpPr>
              <a:spLocks noChangeArrowheads="1"/>
            </p:cNvSpPr>
            <p:nvPr/>
          </p:nvSpPr>
          <p:spPr bwMode="auto">
            <a:xfrm>
              <a:off x="7367588" y="35950525"/>
              <a:ext cx="152400" cy="152400"/>
            </a:xfrm>
            <a:prstGeom prst="rect">
              <a:avLst/>
            </a:pr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33" name="Rectangle 1714"/>
            <p:cNvSpPr>
              <a:spLocks noChangeArrowheads="1"/>
            </p:cNvSpPr>
            <p:nvPr/>
          </p:nvSpPr>
          <p:spPr bwMode="auto">
            <a:xfrm>
              <a:off x="7577138" y="35969575"/>
              <a:ext cx="619058" cy="80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3060"/>
                  </a:solidFill>
                  <a:effectLst/>
                  <a:latin typeface="Arial" pitchFamily="34" charset="0"/>
                  <a:cs typeface="Arial" pitchFamily="34" charset="0"/>
                </a:rPr>
                <a:t>Soil Sample features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Rectangle 1715"/>
            <p:cNvSpPr>
              <a:spLocks noChangeArrowheads="1"/>
            </p:cNvSpPr>
            <p:nvPr/>
          </p:nvSpPr>
          <p:spPr bwMode="auto">
            <a:xfrm>
              <a:off x="7367588" y="36131500"/>
              <a:ext cx="152400" cy="152400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35" name="Rectangle 1716"/>
            <p:cNvSpPr>
              <a:spLocks noChangeArrowheads="1"/>
            </p:cNvSpPr>
            <p:nvPr/>
          </p:nvSpPr>
          <p:spPr bwMode="auto">
            <a:xfrm>
              <a:off x="7367588" y="36131500"/>
              <a:ext cx="152400" cy="152400"/>
            </a:xfrm>
            <a:prstGeom prst="rect">
              <a:avLst/>
            </a:pr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36" name="Rectangle 1717"/>
            <p:cNvSpPr>
              <a:spLocks noChangeArrowheads="1"/>
            </p:cNvSpPr>
            <p:nvPr/>
          </p:nvSpPr>
          <p:spPr bwMode="auto">
            <a:xfrm>
              <a:off x="7577138" y="36150550"/>
              <a:ext cx="414111" cy="80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3060"/>
                  </a:solidFill>
                  <a:effectLst/>
                  <a:latin typeface="Arial" pitchFamily="34" charset="0"/>
                  <a:cs typeface="Arial" pitchFamily="34" charset="0"/>
                </a:rPr>
                <a:t>O&amp;M features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Rectangle 1718"/>
            <p:cNvSpPr>
              <a:spLocks noChangeArrowheads="1"/>
            </p:cNvSpPr>
            <p:nvPr/>
          </p:nvSpPr>
          <p:spPr bwMode="auto">
            <a:xfrm>
              <a:off x="7710488" y="35731450"/>
              <a:ext cx="239527" cy="80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3060"/>
                  </a:solidFill>
                  <a:effectLst/>
                  <a:latin typeface="Arial" pitchFamily="34" charset="0"/>
                  <a:cs typeface="Arial" pitchFamily="34" charset="0"/>
                </a:rPr>
                <a:t>Legend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Line 1719"/>
            <p:cNvSpPr>
              <a:spLocks noChangeShapeType="1"/>
            </p:cNvSpPr>
            <p:nvPr/>
          </p:nvSpPr>
          <p:spPr bwMode="auto">
            <a:xfrm flipH="1">
              <a:off x="5357813" y="36436300"/>
              <a:ext cx="1000125" cy="158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39" name="Freeform 1720"/>
            <p:cNvSpPr>
              <a:spLocks noEditPoints="1"/>
            </p:cNvSpPr>
            <p:nvPr/>
          </p:nvSpPr>
          <p:spPr bwMode="auto">
            <a:xfrm>
              <a:off x="5357813" y="36379150"/>
              <a:ext cx="142875" cy="114300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90" y="0"/>
                </a:cxn>
                <a:cxn ang="0">
                  <a:pos x="0" y="36"/>
                </a:cxn>
                <a:cxn ang="0">
                  <a:pos x="90" y="72"/>
                </a:cxn>
              </a:cxnLst>
              <a:rect l="0" t="0" r="r" b="b"/>
              <a:pathLst>
                <a:path w="90" h="72">
                  <a:moveTo>
                    <a:pt x="0" y="36"/>
                  </a:moveTo>
                  <a:lnTo>
                    <a:pt x="90" y="0"/>
                  </a:lnTo>
                  <a:moveTo>
                    <a:pt x="0" y="36"/>
                  </a:moveTo>
                  <a:lnTo>
                    <a:pt x="90" y="7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40" name="Rectangle 1721"/>
            <p:cNvSpPr>
              <a:spLocks noChangeArrowheads="1"/>
            </p:cNvSpPr>
            <p:nvPr/>
          </p:nvSpPr>
          <p:spPr bwMode="auto">
            <a:xfrm>
              <a:off x="5453063" y="36264850"/>
              <a:ext cx="481583" cy="80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archivedSample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" name="Rectangle 1722"/>
            <p:cNvSpPr>
              <a:spLocks noChangeArrowheads="1"/>
            </p:cNvSpPr>
            <p:nvPr/>
          </p:nvSpPr>
          <p:spPr bwMode="auto">
            <a:xfrm>
              <a:off x="5443538" y="36531550"/>
              <a:ext cx="100365" cy="80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0..*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Line 1723"/>
            <p:cNvSpPr>
              <a:spLocks noChangeShapeType="1"/>
            </p:cNvSpPr>
            <p:nvPr/>
          </p:nvSpPr>
          <p:spPr bwMode="auto">
            <a:xfrm flipV="1">
              <a:off x="4643438" y="35912425"/>
              <a:ext cx="1588" cy="32385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43" name="Freeform 1724"/>
            <p:cNvSpPr>
              <a:spLocks/>
            </p:cNvSpPr>
            <p:nvPr/>
          </p:nvSpPr>
          <p:spPr bwMode="auto">
            <a:xfrm>
              <a:off x="4586288" y="35912425"/>
              <a:ext cx="114300" cy="152400"/>
            </a:xfrm>
            <a:custGeom>
              <a:avLst/>
              <a:gdLst/>
              <a:ahLst/>
              <a:cxnLst>
                <a:cxn ang="0">
                  <a:pos x="72" y="96"/>
                </a:cxn>
                <a:cxn ang="0">
                  <a:pos x="0" y="96"/>
                </a:cxn>
                <a:cxn ang="0">
                  <a:pos x="36" y="0"/>
                </a:cxn>
                <a:cxn ang="0">
                  <a:pos x="72" y="96"/>
                </a:cxn>
              </a:cxnLst>
              <a:rect l="0" t="0" r="r" b="b"/>
              <a:pathLst>
                <a:path w="72" h="96">
                  <a:moveTo>
                    <a:pt x="72" y="96"/>
                  </a:moveTo>
                  <a:lnTo>
                    <a:pt x="0" y="96"/>
                  </a:lnTo>
                  <a:lnTo>
                    <a:pt x="36" y="0"/>
                  </a:lnTo>
                  <a:lnTo>
                    <a:pt x="72" y="96"/>
                  </a:lnTo>
                  <a:close/>
                </a:path>
              </a:pathLst>
            </a:custGeom>
            <a:solidFill>
              <a:srgbClr val="FCF2E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44" name="Freeform 1725"/>
            <p:cNvSpPr>
              <a:spLocks/>
            </p:cNvSpPr>
            <p:nvPr/>
          </p:nvSpPr>
          <p:spPr bwMode="auto">
            <a:xfrm>
              <a:off x="4586288" y="35912425"/>
              <a:ext cx="114300" cy="152400"/>
            </a:xfrm>
            <a:custGeom>
              <a:avLst/>
              <a:gdLst/>
              <a:ahLst/>
              <a:cxnLst>
                <a:cxn ang="0">
                  <a:pos x="72" y="96"/>
                </a:cxn>
                <a:cxn ang="0">
                  <a:pos x="0" y="96"/>
                </a:cxn>
                <a:cxn ang="0">
                  <a:pos x="36" y="0"/>
                </a:cxn>
                <a:cxn ang="0">
                  <a:pos x="72" y="96"/>
                </a:cxn>
              </a:cxnLst>
              <a:rect l="0" t="0" r="r" b="b"/>
              <a:pathLst>
                <a:path w="72" h="96">
                  <a:moveTo>
                    <a:pt x="72" y="96"/>
                  </a:moveTo>
                  <a:lnTo>
                    <a:pt x="0" y="96"/>
                  </a:lnTo>
                  <a:lnTo>
                    <a:pt x="36" y="0"/>
                  </a:lnTo>
                  <a:lnTo>
                    <a:pt x="72" y="96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45" name="Line 1726"/>
            <p:cNvSpPr>
              <a:spLocks noChangeShapeType="1"/>
            </p:cNvSpPr>
            <p:nvPr/>
          </p:nvSpPr>
          <p:spPr bwMode="auto">
            <a:xfrm flipV="1">
              <a:off x="6757988" y="35445700"/>
              <a:ext cx="1588" cy="79057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46" name="Freeform 1727"/>
            <p:cNvSpPr>
              <a:spLocks/>
            </p:cNvSpPr>
            <p:nvPr/>
          </p:nvSpPr>
          <p:spPr bwMode="auto">
            <a:xfrm>
              <a:off x="6700838" y="35445700"/>
              <a:ext cx="114300" cy="152400"/>
            </a:xfrm>
            <a:custGeom>
              <a:avLst/>
              <a:gdLst/>
              <a:ahLst/>
              <a:cxnLst>
                <a:cxn ang="0">
                  <a:pos x="72" y="96"/>
                </a:cxn>
                <a:cxn ang="0">
                  <a:pos x="0" y="96"/>
                </a:cxn>
                <a:cxn ang="0">
                  <a:pos x="36" y="0"/>
                </a:cxn>
                <a:cxn ang="0">
                  <a:pos x="72" y="96"/>
                </a:cxn>
              </a:cxnLst>
              <a:rect l="0" t="0" r="r" b="b"/>
              <a:pathLst>
                <a:path w="72" h="96">
                  <a:moveTo>
                    <a:pt x="72" y="96"/>
                  </a:moveTo>
                  <a:lnTo>
                    <a:pt x="0" y="96"/>
                  </a:lnTo>
                  <a:lnTo>
                    <a:pt x="36" y="0"/>
                  </a:lnTo>
                  <a:lnTo>
                    <a:pt x="72" y="96"/>
                  </a:lnTo>
                  <a:close/>
                </a:path>
              </a:pathLst>
            </a:custGeom>
            <a:solidFill>
              <a:srgbClr val="FCF2E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47" name="Freeform 1728"/>
            <p:cNvSpPr>
              <a:spLocks/>
            </p:cNvSpPr>
            <p:nvPr/>
          </p:nvSpPr>
          <p:spPr bwMode="auto">
            <a:xfrm>
              <a:off x="6700838" y="35445700"/>
              <a:ext cx="114300" cy="152400"/>
            </a:xfrm>
            <a:custGeom>
              <a:avLst/>
              <a:gdLst/>
              <a:ahLst/>
              <a:cxnLst>
                <a:cxn ang="0">
                  <a:pos x="72" y="96"/>
                </a:cxn>
                <a:cxn ang="0">
                  <a:pos x="0" y="96"/>
                </a:cxn>
                <a:cxn ang="0">
                  <a:pos x="36" y="0"/>
                </a:cxn>
                <a:cxn ang="0">
                  <a:pos x="72" y="96"/>
                </a:cxn>
              </a:cxnLst>
              <a:rect l="0" t="0" r="r" b="b"/>
              <a:pathLst>
                <a:path w="72" h="96">
                  <a:moveTo>
                    <a:pt x="72" y="96"/>
                  </a:moveTo>
                  <a:lnTo>
                    <a:pt x="0" y="96"/>
                  </a:lnTo>
                  <a:lnTo>
                    <a:pt x="36" y="0"/>
                  </a:lnTo>
                  <a:lnTo>
                    <a:pt x="72" y="96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48" name="Line 1729"/>
            <p:cNvSpPr>
              <a:spLocks noChangeShapeType="1"/>
            </p:cNvSpPr>
            <p:nvPr/>
          </p:nvSpPr>
          <p:spPr bwMode="auto">
            <a:xfrm flipV="1">
              <a:off x="5062538" y="33540700"/>
              <a:ext cx="1588" cy="21907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49" name="Line 1730"/>
            <p:cNvSpPr>
              <a:spLocks noChangeShapeType="1"/>
            </p:cNvSpPr>
            <p:nvPr/>
          </p:nvSpPr>
          <p:spPr bwMode="auto">
            <a:xfrm flipH="1">
              <a:off x="4681538" y="33540700"/>
              <a:ext cx="381000" cy="158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50" name="Line 1731"/>
            <p:cNvSpPr>
              <a:spLocks noChangeShapeType="1"/>
            </p:cNvSpPr>
            <p:nvPr/>
          </p:nvSpPr>
          <p:spPr bwMode="auto">
            <a:xfrm>
              <a:off x="4681538" y="33540700"/>
              <a:ext cx="1588" cy="419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51" name="Line 1732"/>
            <p:cNvSpPr>
              <a:spLocks noChangeShapeType="1"/>
            </p:cNvSpPr>
            <p:nvPr/>
          </p:nvSpPr>
          <p:spPr bwMode="auto">
            <a:xfrm>
              <a:off x="4681538" y="33959800"/>
              <a:ext cx="219075" cy="158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52" name="Freeform 1733"/>
            <p:cNvSpPr>
              <a:spLocks noEditPoints="1"/>
            </p:cNvSpPr>
            <p:nvPr/>
          </p:nvSpPr>
          <p:spPr bwMode="auto">
            <a:xfrm>
              <a:off x="4757738" y="33902650"/>
              <a:ext cx="142875" cy="114300"/>
            </a:xfrm>
            <a:custGeom>
              <a:avLst/>
              <a:gdLst/>
              <a:ahLst/>
              <a:cxnLst>
                <a:cxn ang="0">
                  <a:pos x="90" y="36"/>
                </a:cxn>
                <a:cxn ang="0">
                  <a:pos x="0" y="72"/>
                </a:cxn>
                <a:cxn ang="0">
                  <a:pos x="90" y="36"/>
                </a:cxn>
                <a:cxn ang="0">
                  <a:pos x="0" y="0"/>
                </a:cxn>
              </a:cxnLst>
              <a:rect l="0" t="0" r="r" b="b"/>
              <a:pathLst>
                <a:path w="90" h="72">
                  <a:moveTo>
                    <a:pt x="90" y="36"/>
                  </a:moveTo>
                  <a:lnTo>
                    <a:pt x="0" y="72"/>
                  </a:lnTo>
                  <a:moveTo>
                    <a:pt x="90" y="36"/>
                  </a:move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53" name="Rectangle 1735"/>
            <p:cNvSpPr>
              <a:spLocks noChangeArrowheads="1"/>
            </p:cNvSpPr>
            <p:nvPr/>
          </p:nvSpPr>
          <p:spPr bwMode="auto">
            <a:xfrm>
              <a:off x="4034979" y="33987753"/>
              <a:ext cx="484957" cy="161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relatedSampling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Feature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Line 1737"/>
            <p:cNvSpPr>
              <a:spLocks noChangeShapeType="1"/>
            </p:cNvSpPr>
            <p:nvPr/>
          </p:nvSpPr>
          <p:spPr bwMode="auto">
            <a:xfrm flipH="1" flipV="1">
              <a:off x="5795963" y="34350325"/>
              <a:ext cx="771525" cy="61912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55" name="Freeform 1738"/>
            <p:cNvSpPr>
              <a:spLocks/>
            </p:cNvSpPr>
            <p:nvPr/>
          </p:nvSpPr>
          <p:spPr bwMode="auto">
            <a:xfrm>
              <a:off x="5795963" y="34350325"/>
              <a:ext cx="152400" cy="142875"/>
            </a:xfrm>
            <a:custGeom>
              <a:avLst/>
              <a:gdLst/>
              <a:ahLst/>
              <a:cxnLst>
                <a:cxn ang="0">
                  <a:pos x="96" y="30"/>
                </a:cxn>
                <a:cxn ang="0">
                  <a:pos x="54" y="90"/>
                </a:cxn>
                <a:cxn ang="0">
                  <a:pos x="0" y="0"/>
                </a:cxn>
                <a:cxn ang="0">
                  <a:pos x="96" y="30"/>
                </a:cxn>
              </a:cxnLst>
              <a:rect l="0" t="0" r="r" b="b"/>
              <a:pathLst>
                <a:path w="96" h="90">
                  <a:moveTo>
                    <a:pt x="96" y="30"/>
                  </a:moveTo>
                  <a:lnTo>
                    <a:pt x="54" y="90"/>
                  </a:lnTo>
                  <a:lnTo>
                    <a:pt x="0" y="0"/>
                  </a:lnTo>
                  <a:lnTo>
                    <a:pt x="96" y="30"/>
                  </a:lnTo>
                  <a:close/>
                </a:path>
              </a:pathLst>
            </a:custGeom>
            <a:solidFill>
              <a:srgbClr val="FCF2E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56" name="Freeform 1739"/>
            <p:cNvSpPr>
              <a:spLocks/>
            </p:cNvSpPr>
            <p:nvPr/>
          </p:nvSpPr>
          <p:spPr bwMode="auto">
            <a:xfrm>
              <a:off x="5795963" y="34350325"/>
              <a:ext cx="152400" cy="142875"/>
            </a:xfrm>
            <a:custGeom>
              <a:avLst/>
              <a:gdLst/>
              <a:ahLst/>
              <a:cxnLst>
                <a:cxn ang="0">
                  <a:pos x="96" y="30"/>
                </a:cxn>
                <a:cxn ang="0">
                  <a:pos x="54" y="90"/>
                </a:cxn>
                <a:cxn ang="0">
                  <a:pos x="0" y="0"/>
                </a:cxn>
                <a:cxn ang="0">
                  <a:pos x="96" y="30"/>
                </a:cxn>
              </a:cxnLst>
              <a:rect l="0" t="0" r="r" b="b"/>
              <a:pathLst>
                <a:path w="96" h="90">
                  <a:moveTo>
                    <a:pt x="96" y="30"/>
                  </a:moveTo>
                  <a:lnTo>
                    <a:pt x="54" y="90"/>
                  </a:lnTo>
                  <a:lnTo>
                    <a:pt x="0" y="0"/>
                  </a:lnTo>
                  <a:lnTo>
                    <a:pt x="96" y="30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57" name="Line 1740"/>
            <p:cNvSpPr>
              <a:spLocks noChangeShapeType="1"/>
            </p:cNvSpPr>
            <p:nvPr/>
          </p:nvSpPr>
          <p:spPr bwMode="auto">
            <a:xfrm flipV="1">
              <a:off x="4833938" y="34350325"/>
              <a:ext cx="228600" cy="36195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58" name="Freeform 1741"/>
            <p:cNvSpPr>
              <a:spLocks/>
            </p:cNvSpPr>
            <p:nvPr/>
          </p:nvSpPr>
          <p:spPr bwMode="auto">
            <a:xfrm>
              <a:off x="4929188" y="34350325"/>
              <a:ext cx="133350" cy="161925"/>
            </a:xfrm>
            <a:custGeom>
              <a:avLst/>
              <a:gdLst/>
              <a:ahLst/>
              <a:cxnLst>
                <a:cxn ang="0">
                  <a:pos x="66" y="102"/>
                </a:cxn>
                <a:cxn ang="0">
                  <a:pos x="0" y="60"/>
                </a:cxn>
                <a:cxn ang="0">
                  <a:pos x="84" y="0"/>
                </a:cxn>
                <a:cxn ang="0">
                  <a:pos x="66" y="102"/>
                </a:cxn>
              </a:cxnLst>
              <a:rect l="0" t="0" r="r" b="b"/>
              <a:pathLst>
                <a:path w="84" h="102">
                  <a:moveTo>
                    <a:pt x="66" y="102"/>
                  </a:moveTo>
                  <a:lnTo>
                    <a:pt x="0" y="60"/>
                  </a:lnTo>
                  <a:lnTo>
                    <a:pt x="84" y="0"/>
                  </a:lnTo>
                  <a:lnTo>
                    <a:pt x="66" y="102"/>
                  </a:lnTo>
                  <a:close/>
                </a:path>
              </a:pathLst>
            </a:custGeom>
            <a:solidFill>
              <a:srgbClr val="FCF2E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59" name="Freeform 1742"/>
            <p:cNvSpPr>
              <a:spLocks/>
            </p:cNvSpPr>
            <p:nvPr/>
          </p:nvSpPr>
          <p:spPr bwMode="auto">
            <a:xfrm>
              <a:off x="4929188" y="34350325"/>
              <a:ext cx="133350" cy="161925"/>
            </a:xfrm>
            <a:custGeom>
              <a:avLst/>
              <a:gdLst/>
              <a:ahLst/>
              <a:cxnLst>
                <a:cxn ang="0">
                  <a:pos x="66" y="102"/>
                </a:cxn>
                <a:cxn ang="0">
                  <a:pos x="0" y="60"/>
                </a:cxn>
                <a:cxn ang="0">
                  <a:pos x="84" y="0"/>
                </a:cxn>
                <a:cxn ang="0">
                  <a:pos x="66" y="102"/>
                </a:cxn>
              </a:cxnLst>
              <a:rect l="0" t="0" r="r" b="b"/>
              <a:pathLst>
                <a:path w="84" h="102">
                  <a:moveTo>
                    <a:pt x="66" y="102"/>
                  </a:moveTo>
                  <a:lnTo>
                    <a:pt x="0" y="60"/>
                  </a:lnTo>
                  <a:lnTo>
                    <a:pt x="84" y="0"/>
                  </a:lnTo>
                  <a:lnTo>
                    <a:pt x="66" y="102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60" name="Line 1743"/>
            <p:cNvSpPr>
              <a:spLocks noChangeShapeType="1"/>
            </p:cNvSpPr>
            <p:nvPr/>
          </p:nvSpPr>
          <p:spPr bwMode="auto">
            <a:xfrm>
              <a:off x="8339138" y="33864550"/>
              <a:ext cx="238125" cy="158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61" name="Line 1744"/>
            <p:cNvSpPr>
              <a:spLocks noChangeShapeType="1"/>
            </p:cNvSpPr>
            <p:nvPr/>
          </p:nvSpPr>
          <p:spPr bwMode="auto">
            <a:xfrm flipV="1">
              <a:off x="8577263" y="33397825"/>
              <a:ext cx="1588" cy="46672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62" name="Line 1745"/>
            <p:cNvSpPr>
              <a:spLocks noChangeShapeType="1"/>
            </p:cNvSpPr>
            <p:nvPr/>
          </p:nvSpPr>
          <p:spPr bwMode="auto">
            <a:xfrm flipH="1">
              <a:off x="8120063" y="33397825"/>
              <a:ext cx="457200" cy="158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63" name="Line 1746"/>
            <p:cNvSpPr>
              <a:spLocks noChangeShapeType="1"/>
            </p:cNvSpPr>
            <p:nvPr/>
          </p:nvSpPr>
          <p:spPr bwMode="auto">
            <a:xfrm>
              <a:off x="8120063" y="33397825"/>
              <a:ext cx="1588" cy="23812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64" name="Freeform 1747"/>
            <p:cNvSpPr>
              <a:spLocks noEditPoints="1"/>
            </p:cNvSpPr>
            <p:nvPr/>
          </p:nvSpPr>
          <p:spPr bwMode="auto">
            <a:xfrm>
              <a:off x="8062913" y="33493075"/>
              <a:ext cx="114300" cy="142875"/>
            </a:xfrm>
            <a:custGeom>
              <a:avLst/>
              <a:gdLst/>
              <a:ahLst/>
              <a:cxnLst>
                <a:cxn ang="0">
                  <a:pos x="36" y="90"/>
                </a:cxn>
                <a:cxn ang="0">
                  <a:pos x="0" y="0"/>
                </a:cxn>
                <a:cxn ang="0">
                  <a:pos x="36" y="90"/>
                </a:cxn>
                <a:cxn ang="0">
                  <a:pos x="72" y="0"/>
                </a:cxn>
              </a:cxnLst>
              <a:rect l="0" t="0" r="r" b="b"/>
              <a:pathLst>
                <a:path w="72" h="90">
                  <a:moveTo>
                    <a:pt x="36" y="90"/>
                  </a:moveTo>
                  <a:lnTo>
                    <a:pt x="0" y="0"/>
                  </a:lnTo>
                  <a:moveTo>
                    <a:pt x="36" y="90"/>
                  </a:moveTo>
                  <a:lnTo>
                    <a:pt x="7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65" name="Rectangle 1749"/>
            <p:cNvSpPr>
              <a:spLocks noChangeArrowheads="1"/>
            </p:cNvSpPr>
            <p:nvPr/>
          </p:nvSpPr>
          <p:spPr bwMode="auto">
            <a:xfrm>
              <a:off x="7748588" y="33245425"/>
              <a:ext cx="585322" cy="80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relatedObservation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" name="Line 1750"/>
            <p:cNvSpPr>
              <a:spLocks noChangeShapeType="1"/>
            </p:cNvSpPr>
            <p:nvPr/>
          </p:nvSpPr>
          <p:spPr bwMode="auto">
            <a:xfrm>
              <a:off x="5976938" y="34064575"/>
              <a:ext cx="1352550" cy="1905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67" name="Freeform 1751"/>
            <p:cNvSpPr>
              <a:spLocks noEditPoints="1"/>
            </p:cNvSpPr>
            <p:nvPr/>
          </p:nvSpPr>
          <p:spPr bwMode="auto">
            <a:xfrm>
              <a:off x="7186613" y="34026475"/>
              <a:ext cx="142875" cy="114300"/>
            </a:xfrm>
            <a:custGeom>
              <a:avLst/>
              <a:gdLst/>
              <a:ahLst/>
              <a:cxnLst>
                <a:cxn ang="0">
                  <a:pos x="90" y="36"/>
                </a:cxn>
                <a:cxn ang="0">
                  <a:pos x="0" y="72"/>
                </a:cxn>
                <a:cxn ang="0">
                  <a:pos x="90" y="36"/>
                </a:cxn>
                <a:cxn ang="0">
                  <a:pos x="0" y="0"/>
                </a:cxn>
              </a:cxnLst>
              <a:rect l="0" t="0" r="r" b="b"/>
              <a:pathLst>
                <a:path w="90" h="72">
                  <a:moveTo>
                    <a:pt x="90" y="36"/>
                  </a:moveTo>
                  <a:lnTo>
                    <a:pt x="0" y="72"/>
                  </a:lnTo>
                  <a:moveTo>
                    <a:pt x="90" y="36"/>
                  </a:move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68" name="Rectangle 1753"/>
            <p:cNvSpPr>
              <a:spLocks noChangeArrowheads="1"/>
            </p:cNvSpPr>
            <p:nvPr/>
          </p:nvSpPr>
          <p:spPr bwMode="auto">
            <a:xfrm>
              <a:off x="6715051" y="34101572"/>
              <a:ext cx="361820" cy="161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related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Observation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9" name="Line 1755"/>
            <p:cNvSpPr>
              <a:spLocks noChangeShapeType="1"/>
            </p:cNvSpPr>
            <p:nvPr/>
          </p:nvSpPr>
          <p:spPr bwMode="auto">
            <a:xfrm flipH="1" flipV="1">
              <a:off x="5986463" y="33045400"/>
              <a:ext cx="1343025" cy="61912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70" name="Freeform 1756"/>
            <p:cNvSpPr>
              <a:spLocks noEditPoints="1"/>
            </p:cNvSpPr>
            <p:nvPr/>
          </p:nvSpPr>
          <p:spPr bwMode="auto">
            <a:xfrm>
              <a:off x="5986463" y="33045400"/>
              <a:ext cx="152400" cy="114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6"/>
                </a:cxn>
                <a:cxn ang="0">
                  <a:pos x="0" y="0"/>
                </a:cxn>
                <a:cxn ang="0">
                  <a:pos x="66" y="72"/>
                </a:cxn>
              </a:cxnLst>
              <a:rect l="0" t="0" r="r" b="b"/>
              <a:pathLst>
                <a:path w="96" h="72">
                  <a:moveTo>
                    <a:pt x="0" y="0"/>
                  </a:moveTo>
                  <a:lnTo>
                    <a:pt x="96" y="6"/>
                  </a:lnTo>
                  <a:moveTo>
                    <a:pt x="0" y="0"/>
                  </a:moveTo>
                  <a:lnTo>
                    <a:pt x="66" y="7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71" name="Rectangle 1757"/>
            <p:cNvSpPr>
              <a:spLocks noChangeArrowheads="1"/>
            </p:cNvSpPr>
            <p:nvPr/>
          </p:nvSpPr>
          <p:spPr bwMode="auto">
            <a:xfrm>
              <a:off x="6643043" y="33502600"/>
              <a:ext cx="421701" cy="161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property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ValueProvider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Rectangle 1760"/>
            <p:cNvSpPr>
              <a:spLocks noChangeArrowheads="1"/>
            </p:cNvSpPr>
            <p:nvPr/>
          </p:nvSpPr>
          <p:spPr bwMode="auto">
            <a:xfrm>
              <a:off x="6015038" y="32873950"/>
              <a:ext cx="502668" cy="80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featureOfInterest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Line 1762"/>
            <p:cNvSpPr>
              <a:spLocks noChangeShapeType="1"/>
            </p:cNvSpPr>
            <p:nvPr/>
          </p:nvSpPr>
          <p:spPr bwMode="auto">
            <a:xfrm flipV="1">
              <a:off x="5424488" y="33064450"/>
              <a:ext cx="9525" cy="69532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74" name="Freeform 1763"/>
            <p:cNvSpPr>
              <a:spLocks noEditPoints="1"/>
            </p:cNvSpPr>
            <p:nvPr/>
          </p:nvSpPr>
          <p:spPr bwMode="auto">
            <a:xfrm>
              <a:off x="5376863" y="33064450"/>
              <a:ext cx="114300" cy="142875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2" y="90"/>
                </a:cxn>
                <a:cxn ang="0">
                  <a:pos x="36" y="0"/>
                </a:cxn>
                <a:cxn ang="0">
                  <a:pos x="0" y="90"/>
                </a:cxn>
              </a:cxnLst>
              <a:rect l="0" t="0" r="r" b="b"/>
              <a:pathLst>
                <a:path w="72" h="90">
                  <a:moveTo>
                    <a:pt x="36" y="0"/>
                  </a:moveTo>
                  <a:lnTo>
                    <a:pt x="72" y="90"/>
                  </a:lnTo>
                  <a:moveTo>
                    <a:pt x="36" y="0"/>
                  </a:moveTo>
                  <a:lnTo>
                    <a:pt x="0" y="9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000"/>
            </a:p>
          </p:txBody>
        </p:sp>
        <p:sp>
          <p:nvSpPr>
            <p:cNvPr id="175" name="Rectangle 1765"/>
            <p:cNvSpPr>
              <a:spLocks noChangeArrowheads="1"/>
            </p:cNvSpPr>
            <p:nvPr/>
          </p:nvSpPr>
          <p:spPr bwMode="auto">
            <a:xfrm>
              <a:off x="4633913" y="33112075"/>
              <a:ext cx="484957" cy="80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sampledFeature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3" name="TextBox 372"/>
          <p:cNvSpPr txBox="1"/>
          <p:nvPr/>
        </p:nvSpPr>
        <p:spPr>
          <a:xfrm>
            <a:off x="2606080" y="6237312"/>
            <a:ext cx="480112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1200" i="1" dirty="0" smtClean="0"/>
              <a:t>Simons, Wilson, Ritchie, Cox – ANZ </a:t>
            </a:r>
            <a:r>
              <a:rPr lang="en-AU" sz="1200" i="1" dirty="0" err="1" smtClean="0"/>
              <a:t>SoilML</a:t>
            </a:r>
            <a:r>
              <a:rPr lang="en-AU" sz="1200" i="1" dirty="0" smtClean="0"/>
              <a:t> – EGU 2013</a:t>
            </a:r>
            <a:br>
              <a:rPr lang="en-AU" sz="1200" i="1" dirty="0" smtClean="0"/>
            </a:br>
            <a:r>
              <a:rPr lang="en-AU" sz="1200" i="1" dirty="0" smtClean="0"/>
              <a:t>Simons, Wilson, Ritchie – OZ </a:t>
            </a:r>
            <a:r>
              <a:rPr lang="en-AU" sz="1200" i="1" dirty="0" err="1" smtClean="0"/>
              <a:t>SoilML</a:t>
            </a:r>
            <a:r>
              <a:rPr lang="en-AU" sz="1200" i="1" dirty="0" smtClean="0"/>
              <a:t> – ANZ Soils Conference 2013</a:t>
            </a:r>
            <a:endParaRPr lang="en-AU" sz="12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WaterML 2.0</a:t>
            </a:r>
            <a:endParaRPr lang="en-AU" dirty="0"/>
          </a:p>
        </p:txBody>
      </p:sp>
      <p:pic>
        <p:nvPicPr>
          <p:cNvPr id="6" name="Content Placeholder 5" descr="WaterML2.0 - monitoring point external dependenci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6410325" cy="29908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O&amp;M in OWL  |  Simon Cox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11B642-03BA-413E-9BF3-A9DB15D631A2}" type="slidenum">
              <a:rPr lang="en-AU" smtClean="0"/>
              <a:pPr>
                <a:defRPr/>
              </a:pPr>
              <a:t>34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7" name="Picture 6" descr="WaterML2.0 - timeseries observation external dependenci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525" y="1042987"/>
            <a:ext cx="8362950" cy="4772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06080" y="6237312"/>
            <a:ext cx="454400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1200" i="1" dirty="0" smtClean="0"/>
              <a:t>Taylor, OGC Implementation Specification, WaterML 2.0 2012</a:t>
            </a:r>
            <a:endParaRPr lang="en-AU" sz="12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O&amp;M in OWL  |  Simon Cox</a:t>
            </a:r>
            <a:endParaRPr lang="en-AU" b="0">
              <a:solidFill>
                <a:schemeClr val="tx1"/>
              </a:solidFill>
            </a:endParaRPr>
          </a:p>
        </p:txBody>
      </p:sp>
      <p:pic>
        <p:nvPicPr>
          <p:cNvPr id="4" name="Picture 3" descr="SEFF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9595" cy="685799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E0F9EA-6C01-410C-8E9C-954AFAADFC7A}" type="slidenum">
              <a:rPr lang="en-AU" smtClean="0"/>
              <a:pPr>
                <a:defRPr/>
              </a:pPr>
              <a:t>35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946980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5650"/>
            <a:ext cx="9144000" cy="53529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E0F9EA-6C01-410C-8E9C-954AFAADFC7A}" type="slidenum">
              <a:rPr lang="en-AU" smtClean="0"/>
              <a:pPr>
                <a:defRPr/>
              </a:pPr>
              <a:t>36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O&amp;M in OWL  |  Simon Cox</a:t>
            </a:r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475621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WQML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O&amp;M in OWL  |  Simon Cox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11B642-03BA-413E-9BF3-A9DB15D631A2}" type="slidenum">
              <a:rPr lang="en-AU" smtClean="0"/>
              <a:pPr>
                <a:defRPr/>
              </a:pPr>
              <a:t>37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04664"/>
            <a:ext cx="5731510" cy="540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06080" y="6237312"/>
            <a:ext cx="250171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1200" i="1" dirty="0" smtClean="0"/>
              <a:t>Simons, Cox – IPBA Report, 2013</a:t>
            </a:r>
            <a:endParaRPr lang="en-AU" sz="12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Water quality observations model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77863" y="6503988"/>
            <a:ext cx="6083300" cy="123825"/>
          </a:xfrm>
        </p:spPr>
        <p:txBody>
          <a:bodyPr/>
          <a:lstStyle/>
          <a:p>
            <a:r>
              <a:rPr lang="it-IT" smtClean="0"/>
              <a:t>O&amp;M in OWL  |  Simon Cox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30200" y="6503988"/>
            <a:ext cx="288925" cy="127000"/>
          </a:xfrm>
        </p:spPr>
        <p:txBody>
          <a:bodyPr/>
          <a:lstStyle/>
          <a:p>
            <a:pPr>
              <a:defRPr/>
            </a:pPr>
            <a:fld id="{A111B642-03BA-413E-9BF3-A9DB15D631A2}" type="slidenum">
              <a:rPr lang="en-AU" smtClean="0"/>
              <a:pPr>
                <a:defRPr/>
              </a:pPr>
              <a:t>38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92696"/>
            <a:ext cx="5202461" cy="533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195736" y="692696"/>
            <a:ext cx="5202591" cy="5319242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58775" y="1412776"/>
            <a:ext cx="5797401" cy="864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15900" marR="0" lvl="0" indent="-215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observation feature of interest must be</a:t>
            </a:r>
            <a:b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either a groundwater or </a:t>
            </a:r>
            <a:r>
              <a:rPr kumimoji="0" lang="en-A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geofabric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feature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67545" y="4005064"/>
            <a:ext cx="4320479" cy="864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15900" marR="0" lvl="0" indent="-215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observed property must be</a:t>
            </a:r>
            <a:b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water-quality parameter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283968" y="4797152"/>
            <a:ext cx="4608512" cy="864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15900" marR="0" lvl="0" indent="-215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units of measure must match </a:t>
            </a:r>
            <a:b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water-quality parameter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Observed properties – water quality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O&amp;M in OWL  |  Simon Cox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11B642-03BA-413E-9BF3-A9DB15D631A2}" type="slidenum">
              <a:rPr lang="en-AU" smtClean="0"/>
              <a:pPr>
                <a:defRPr/>
              </a:pPr>
              <a:t>39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9087" y="1052737"/>
            <a:ext cx="6123353" cy="402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1"/>
          <p:cNvGrpSpPr>
            <a:grpSpLocks/>
          </p:cNvGrpSpPr>
          <p:nvPr/>
        </p:nvGrpSpPr>
        <p:grpSpPr bwMode="auto">
          <a:xfrm>
            <a:off x="4251409" y="1988840"/>
            <a:ext cx="1573823" cy="1152525"/>
            <a:chOff x="3464" y="2111"/>
            <a:chExt cx="1074" cy="726"/>
          </a:xfrm>
        </p:grpSpPr>
        <p:sp>
          <p:nvSpPr>
            <p:cNvPr id="905228" name="Rectangle 12"/>
            <p:cNvSpPr>
              <a:spLocks noChangeArrowheads="1"/>
            </p:cNvSpPr>
            <p:nvPr/>
          </p:nvSpPr>
          <p:spPr bwMode="auto">
            <a:xfrm>
              <a:off x="3482" y="2129"/>
              <a:ext cx="1056" cy="708"/>
            </a:xfrm>
            <a:prstGeom prst="rect">
              <a:avLst/>
            </a:prstGeom>
            <a:solidFill>
              <a:srgbClr val="C0BF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29" name="Rectangle 13"/>
            <p:cNvSpPr>
              <a:spLocks noChangeArrowheads="1"/>
            </p:cNvSpPr>
            <p:nvPr/>
          </p:nvSpPr>
          <p:spPr bwMode="auto">
            <a:xfrm>
              <a:off x="3464" y="2111"/>
              <a:ext cx="36" cy="708"/>
            </a:xfrm>
            <a:prstGeom prst="rect">
              <a:avLst/>
            </a:prstGeom>
            <a:solidFill>
              <a:srgbClr val="E8CD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30" name="Rectangle 14"/>
            <p:cNvSpPr>
              <a:spLocks noChangeArrowheads="1"/>
            </p:cNvSpPr>
            <p:nvPr/>
          </p:nvSpPr>
          <p:spPr bwMode="auto">
            <a:xfrm>
              <a:off x="3500" y="2111"/>
              <a:ext cx="42" cy="708"/>
            </a:xfrm>
            <a:prstGeom prst="rect">
              <a:avLst/>
            </a:prstGeom>
            <a:solidFill>
              <a:srgbClr val="EAC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31" name="Rectangle 15"/>
            <p:cNvSpPr>
              <a:spLocks noChangeArrowheads="1"/>
            </p:cNvSpPr>
            <p:nvPr/>
          </p:nvSpPr>
          <p:spPr bwMode="auto">
            <a:xfrm>
              <a:off x="3542" y="2111"/>
              <a:ext cx="48" cy="708"/>
            </a:xfrm>
            <a:prstGeom prst="rect">
              <a:avLst/>
            </a:prstGeom>
            <a:solidFill>
              <a:srgbClr val="ECD1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32" name="Rectangle 16"/>
            <p:cNvSpPr>
              <a:spLocks noChangeArrowheads="1"/>
            </p:cNvSpPr>
            <p:nvPr/>
          </p:nvSpPr>
          <p:spPr bwMode="auto">
            <a:xfrm>
              <a:off x="3590" y="2111"/>
              <a:ext cx="42" cy="708"/>
            </a:xfrm>
            <a:prstGeom prst="rect">
              <a:avLst/>
            </a:prstGeom>
            <a:solidFill>
              <a:srgbClr val="EED3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33" name="Rectangle 17"/>
            <p:cNvSpPr>
              <a:spLocks noChangeArrowheads="1"/>
            </p:cNvSpPr>
            <p:nvPr/>
          </p:nvSpPr>
          <p:spPr bwMode="auto">
            <a:xfrm>
              <a:off x="3632" y="2111"/>
              <a:ext cx="42" cy="708"/>
            </a:xfrm>
            <a:prstGeom prst="rect">
              <a:avLst/>
            </a:prstGeom>
            <a:solidFill>
              <a:srgbClr val="F0D5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34" name="Rectangle 18"/>
            <p:cNvSpPr>
              <a:spLocks noChangeArrowheads="1"/>
            </p:cNvSpPr>
            <p:nvPr/>
          </p:nvSpPr>
          <p:spPr bwMode="auto">
            <a:xfrm>
              <a:off x="3674" y="2111"/>
              <a:ext cx="48" cy="708"/>
            </a:xfrm>
            <a:prstGeom prst="rect">
              <a:avLst/>
            </a:prstGeom>
            <a:solidFill>
              <a:srgbClr val="F2D7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35" name="Rectangle 19"/>
            <p:cNvSpPr>
              <a:spLocks noChangeArrowheads="1"/>
            </p:cNvSpPr>
            <p:nvPr/>
          </p:nvSpPr>
          <p:spPr bwMode="auto">
            <a:xfrm>
              <a:off x="3722" y="2111"/>
              <a:ext cx="60" cy="708"/>
            </a:xfrm>
            <a:prstGeom prst="rect">
              <a:avLst/>
            </a:prstGeom>
            <a:solidFill>
              <a:srgbClr val="F4D9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36" name="Rectangle 20"/>
            <p:cNvSpPr>
              <a:spLocks noChangeArrowheads="1"/>
            </p:cNvSpPr>
            <p:nvPr/>
          </p:nvSpPr>
          <p:spPr bwMode="auto">
            <a:xfrm>
              <a:off x="3782" y="2111"/>
              <a:ext cx="48" cy="708"/>
            </a:xfrm>
            <a:prstGeom prst="rect">
              <a:avLst/>
            </a:prstGeom>
            <a:solidFill>
              <a:srgbClr val="F6DB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37" name="Rectangle 21"/>
            <p:cNvSpPr>
              <a:spLocks noChangeArrowheads="1"/>
            </p:cNvSpPr>
            <p:nvPr/>
          </p:nvSpPr>
          <p:spPr bwMode="auto">
            <a:xfrm>
              <a:off x="3830" y="2111"/>
              <a:ext cx="42" cy="708"/>
            </a:xfrm>
            <a:prstGeom prst="rect">
              <a:avLst/>
            </a:prstGeom>
            <a:solidFill>
              <a:srgbClr val="F8DD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38" name="Rectangle 22"/>
            <p:cNvSpPr>
              <a:spLocks noChangeArrowheads="1"/>
            </p:cNvSpPr>
            <p:nvPr/>
          </p:nvSpPr>
          <p:spPr bwMode="auto">
            <a:xfrm>
              <a:off x="3872" y="2111"/>
              <a:ext cx="48" cy="708"/>
            </a:xfrm>
            <a:prstGeom prst="rect">
              <a:avLst/>
            </a:prstGeom>
            <a:solidFill>
              <a:srgbClr val="FADF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39" name="Rectangle 23"/>
            <p:cNvSpPr>
              <a:spLocks noChangeArrowheads="1"/>
            </p:cNvSpPr>
            <p:nvPr/>
          </p:nvSpPr>
          <p:spPr bwMode="auto">
            <a:xfrm>
              <a:off x="3920" y="2111"/>
              <a:ext cx="42" cy="708"/>
            </a:xfrm>
            <a:prstGeom prst="rect">
              <a:avLst/>
            </a:prstGeom>
            <a:solidFill>
              <a:srgbClr val="FCE1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40" name="Rectangle 24"/>
            <p:cNvSpPr>
              <a:spLocks noChangeArrowheads="1"/>
            </p:cNvSpPr>
            <p:nvPr/>
          </p:nvSpPr>
          <p:spPr bwMode="auto">
            <a:xfrm>
              <a:off x="3962" y="2111"/>
              <a:ext cx="558" cy="708"/>
            </a:xfrm>
            <a:prstGeom prst="rect">
              <a:avLst/>
            </a:prstGeom>
            <a:solidFill>
              <a:srgbClr val="FFE4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41" name="Rectangle 25"/>
            <p:cNvSpPr>
              <a:spLocks noChangeArrowheads="1"/>
            </p:cNvSpPr>
            <p:nvPr/>
          </p:nvSpPr>
          <p:spPr bwMode="auto">
            <a:xfrm>
              <a:off x="3464" y="2111"/>
              <a:ext cx="1056" cy="70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42" name="Rectangle 26"/>
            <p:cNvSpPr>
              <a:spLocks noChangeArrowheads="1"/>
            </p:cNvSpPr>
            <p:nvPr/>
          </p:nvSpPr>
          <p:spPr bwMode="auto">
            <a:xfrm>
              <a:off x="3704" y="2165"/>
              <a:ext cx="6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000000"/>
                  </a:solidFill>
                  <a:latin typeface="Arial" charset="0"/>
                </a:rPr>
                <a:t>OM_Observation</a:t>
              </a:r>
              <a:endParaRPr lang="en-US"/>
            </a:p>
          </p:txBody>
        </p:sp>
        <p:sp>
          <p:nvSpPr>
            <p:cNvPr id="905243" name="Line 27"/>
            <p:cNvSpPr>
              <a:spLocks noChangeShapeType="1"/>
            </p:cNvSpPr>
            <p:nvPr/>
          </p:nvSpPr>
          <p:spPr bwMode="auto">
            <a:xfrm>
              <a:off x="3464" y="2291"/>
              <a:ext cx="10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44" name="Rectangle 28"/>
            <p:cNvSpPr>
              <a:spLocks noChangeArrowheads="1"/>
            </p:cNvSpPr>
            <p:nvPr/>
          </p:nvSpPr>
          <p:spPr bwMode="auto">
            <a:xfrm>
              <a:off x="3494" y="2315"/>
              <a:ext cx="7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8B0000"/>
                  </a:solidFill>
                  <a:latin typeface="Arial" charset="0"/>
                </a:rPr>
                <a:t>+ </a:t>
              </a:r>
              <a:endParaRPr lang="en-US"/>
            </a:p>
          </p:txBody>
        </p:sp>
        <p:sp>
          <p:nvSpPr>
            <p:cNvPr id="905245" name="Rectangle 29"/>
            <p:cNvSpPr>
              <a:spLocks noChangeArrowheads="1"/>
            </p:cNvSpPr>
            <p:nvPr/>
          </p:nvSpPr>
          <p:spPr bwMode="auto">
            <a:xfrm>
              <a:off x="3620" y="2315"/>
              <a:ext cx="70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8B0000"/>
                  </a:solidFill>
                  <a:latin typeface="Arial" charset="0"/>
                </a:rPr>
                <a:t>phenomenonTime</a:t>
              </a:r>
              <a:endParaRPr lang="en-US"/>
            </a:p>
          </p:txBody>
        </p:sp>
        <p:sp>
          <p:nvSpPr>
            <p:cNvPr id="905246" name="Rectangle 30"/>
            <p:cNvSpPr>
              <a:spLocks noChangeArrowheads="1"/>
            </p:cNvSpPr>
            <p:nvPr/>
          </p:nvSpPr>
          <p:spPr bwMode="auto">
            <a:xfrm>
              <a:off x="3494" y="2411"/>
              <a:ext cx="7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8B0000"/>
                  </a:solidFill>
                  <a:latin typeface="Arial" charset="0"/>
                </a:rPr>
                <a:t>+ </a:t>
              </a:r>
              <a:endParaRPr lang="en-US"/>
            </a:p>
          </p:txBody>
        </p:sp>
        <p:sp>
          <p:nvSpPr>
            <p:cNvPr id="905247" name="Rectangle 31"/>
            <p:cNvSpPr>
              <a:spLocks noChangeArrowheads="1"/>
            </p:cNvSpPr>
            <p:nvPr/>
          </p:nvSpPr>
          <p:spPr bwMode="auto">
            <a:xfrm>
              <a:off x="3620" y="2411"/>
              <a:ext cx="40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8B0000"/>
                  </a:solidFill>
                  <a:latin typeface="Arial" charset="0"/>
                </a:rPr>
                <a:t>resultTime</a:t>
              </a:r>
              <a:endParaRPr lang="en-US"/>
            </a:p>
          </p:txBody>
        </p:sp>
        <p:sp>
          <p:nvSpPr>
            <p:cNvPr id="905248" name="Rectangle 32"/>
            <p:cNvSpPr>
              <a:spLocks noChangeArrowheads="1"/>
            </p:cNvSpPr>
            <p:nvPr/>
          </p:nvSpPr>
          <p:spPr bwMode="auto">
            <a:xfrm>
              <a:off x="3494" y="2507"/>
              <a:ext cx="7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8B0000"/>
                  </a:solidFill>
                  <a:latin typeface="Arial" charset="0"/>
                </a:rPr>
                <a:t>+ </a:t>
              </a:r>
              <a:endParaRPr lang="en-US"/>
            </a:p>
          </p:txBody>
        </p:sp>
        <p:sp>
          <p:nvSpPr>
            <p:cNvPr id="905249" name="Rectangle 33"/>
            <p:cNvSpPr>
              <a:spLocks noChangeArrowheads="1"/>
            </p:cNvSpPr>
            <p:nvPr/>
          </p:nvSpPr>
          <p:spPr bwMode="auto">
            <a:xfrm>
              <a:off x="3620" y="2507"/>
              <a:ext cx="59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8B0000"/>
                  </a:solidFill>
                  <a:latin typeface="Arial" charset="0"/>
                </a:rPr>
                <a:t>validTime [0..1]</a:t>
              </a:r>
              <a:endParaRPr lang="en-US"/>
            </a:p>
          </p:txBody>
        </p:sp>
        <p:sp>
          <p:nvSpPr>
            <p:cNvPr id="905250" name="Rectangle 34"/>
            <p:cNvSpPr>
              <a:spLocks noChangeArrowheads="1"/>
            </p:cNvSpPr>
            <p:nvPr/>
          </p:nvSpPr>
          <p:spPr bwMode="auto">
            <a:xfrm>
              <a:off x="3494" y="2603"/>
              <a:ext cx="7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8B0000"/>
                  </a:solidFill>
                  <a:latin typeface="Arial" charset="0"/>
                </a:rPr>
                <a:t>+ </a:t>
              </a:r>
              <a:endParaRPr lang="en-US"/>
            </a:p>
          </p:txBody>
        </p:sp>
        <p:sp>
          <p:nvSpPr>
            <p:cNvPr id="905251" name="Rectangle 35"/>
            <p:cNvSpPr>
              <a:spLocks noChangeArrowheads="1"/>
            </p:cNvSpPr>
            <p:nvPr/>
          </p:nvSpPr>
          <p:spPr bwMode="auto">
            <a:xfrm>
              <a:off x="3620" y="2603"/>
              <a:ext cx="68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 dirty="0" err="1">
                  <a:solidFill>
                    <a:srgbClr val="8B0000"/>
                  </a:solidFill>
                  <a:latin typeface="Arial" charset="0"/>
                </a:rPr>
                <a:t>resultQuality</a:t>
              </a:r>
              <a:r>
                <a:rPr lang="en-US" sz="1000" i="0" dirty="0">
                  <a:solidFill>
                    <a:srgbClr val="8B0000"/>
                  </a:solidFill>
                  <a:latin typeface="Arial" charset="0"/>
                </a:rPr>
                <a:t> [0..*]</a:t>
              </a:r>
              <a:endParaRPr lang="en-US" dirty="0"/>
            </a:p>
          </p:txBody>
        </p:sp>
        <p:sp>
          <p:nvSpPr>
            <p:cNvPr id="905252" name="Rectangle 36"/>
            <p:cNvSpPr>
              <a:spLocks noChangeArrowheads="1"/>
            </p:cNvSpPr>
            <p:nvPr/>
          </p:nvSpPr>
          <p:spPr bwMode="auto">
            <a:xfrm>
              <a:off x="3494" y="2699"/>
              <a:ext cx="7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8B0000"/>
                  </a:solidFill>
                  <a:latin typeface="Arial" charset="0"/>
                </a:rPr>
                <a:t>+ </a:t>
              </a:r>
              <a:endParaRPr lang="en-US"/>
            </a:p>
          </p:txBody>
        </p:sp>
        <p:sp>
          <p:nvSpPr>
            <p:cNvPr id="905253" name="Rectangle 37"/>
            <p:cNvSpPr>
              <a:spLocks noChangeArrowheads="1"/>
            </p:cNvSpPr>
            <p:nvPr/>
          </p:nvSpPr>
          <p:spPr bwMode="auto">
            <a:xfrm>
              <a:off x="3620" y="2699"/>
              <a:ext cx="59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8B0000"/>
                  </a:solidFill>
                  <a:latin typeface="Arial" charset="0"/>
                </a:rPr>
                <a:t>parameter [0..*]</a:t>
              </a:r>
              <a:endParaRPr lang="en-US"/>
            </a:p>
          </p:txBody>
        </p:sp>
      </p:grpSp>
      <p:grpSp>
        <p:nvGrpSpPr>
          <p:cNvPr id="3" name="Group 269"/>
          <p:cNvGrpSpPr>
            <a:grpSpLocks/>
          </p:cNvGrpSpPr>
          <p:nvPr/>
        </p:nvGrpSpPr>
        <p:grpSpPr bwMode="auto">
          <a:xfrm>
            <a:off x="6150550" y="2026940"/>
            <a:ext cx="1373778" cy="542925"/>
            <a:chOff x="4760" y="2135"/>
            <a:chExt cx="759" cy="342"/>
          </a:xfrm>
        </p:grpSpPr>
        <p:sp>
          <p:nvSpPr>
            <p:cNvPr id="905254" name="Rectangle 38"/>
            <p:cNvSpPr>
              <a:spLocks noChangeArrowheads="1"/>
            </p:cNvSpPr>
            <p:nvPr/>
          </p:nvSpPr>
          <p:spPr bwMode="auto">
            <a:xfrm>
              <a:off x="4778" y="2153"/>
              <a:ext cx="708" cy="324"/>
            </a:xfrm>
            <a:prstGeom prst="rect">
              <a:avLst/>
            </a:prstGeom>
            <a:solidFill>
              <a:srgbClr val="C0BF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55" name="Rectangle 39"/>
            <p:cNvSpPr>
              <a:spLocks noChangeArrowheads="1"/>
            </p:cNvSpPr>
            <p:nvPr/>
          </p:nvSpPr>
          <p:spPr bwMode="auto">
            <a:xfrm>
              <a:off x="4760" y="2135"/>
              <a:ext cx="12" cy="324"/>
            </a:xfrm>
            <a:prstGeom prst="rect">
              <a:avLst/>
            </a:prstGeom>
            <a:solidFill>
              <a:srgbClr val="B5E8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56" name="Rectangle 40"/>
            <p:cNvSpPr>
              <a:spLocks noChangeArrowheads="1"/>
            </p:cNvSpPr>
            <p:nvPr/>
          </p:nvSpPr>
          <p:spPr bwMode="auto">
            <a:xfrm>
              <a:off x="4772" y="2135"/>
              <a:ext cx="12" cy="324"/>
            </a:xfrm>
            <a:prstGeom prst="rect">
              <a:avLst/>
            </a:prstGeom>
            <a:solidFill>
              <a:srgbClr val="B6E9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57" name="Rectangle 41"/>
            <p:cNvSpPr>
              <a:spLocks noChangeArrowheads="1"/>
            </p:cNvSpPr>
            <p:nvPr/>
          </p:nvSpPr>
          <p:spPr bwMode="auto">
            <a:xfrm>
              <a:off x="4784" y="2135"/>
              <a:ext cx="18" cy="324"/>
            </a:xfrm>
            <a:prstGeom prst="rect">
              <a:avLst/>
            </a:prstGeom>
            <a:solidFill>
              <a:srgbClr val="B7EA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58" name="Rectangle 42"/>
            <p:cNvSpPr>
              <a:spLocks noChangeArrowheads="1"/>
            </p:cNvSpPr>
            <p:nvPr/>
          </p:nvSpPr>
          <p:spPr bwMode="auto">
            <a:xfrm>
              <a:off x="4802" y="2135"/>
              <a:ext cx="12" cy="324"/>
            </a:xfrm>
            <a:prstGeom prst="rect">
              <a:avLst/>
            </a:prstGeom>
            <a:solidFill>
              <a:srgbClr val="B8EB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59" name="Rectangle 43"/>
            <p:cNvSpPr>
              <a:spLocks noChangeArrowheads="1"/>
            </p:cNvSpPr>
            <p:nvPr/>
          </p:nvSpPr>
          <p:spPr bwMode="auto">
            <a:xfrm>
              <a:off x="4814" y="2135"/>
              <a:ext cx="18" cy="324"/>
            </a:xfrm>
            <a:prstGeom prst="rect">
              <a:avLst/>
            </a:prstGeom>
            <a:solidFill>
              <a:srgbClr val="B9EC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60" name="Rectangle 44"/>
            <p:cNvSpPr>
              <a:spLocks noChangeArrowheads="1"/>
            </p:cNvSpPr>
            <p:nvPr/>
          </p:nvSpPr>
          <p:spPr bwMode="auto">
            <a:xfrm>
              <a:off x="4832" y="2135"/>
              <a:ext cx="12" cy="324"/>
            </a:xfrm>
            <a:prstGeom prst="rect">
              <a:avLst/>
            </a:prstGeom>
            <a:solidFill>
              <a:srgbClr val="BAEDE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61" name="Rectangle 45"/>
            <p:cNvSpPr>
              <a:spLocks noChangeArrowheads="1"/>
            </p:cNvSpPr>
            <p:nvPr/>
          </p:nvSpPr>
          <p:spPr bwMode="auto">
            <a:xfrm>
              <a:off x="4844" y="2135"/>
              <a:ext cx="12" cy="324"/>
            </a:xfrm>
            <a:prstGeom prst="rect">
              <a:avLst/>
            </a:prstGeom>
            <a:solidFill>
              <a:srgbClr val="BBEE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62" name="Rectangle 46"/>
            <p:cNvSpPr>
              <a:spLocks noChangeArrowheads="1"/>
            </p:cNvSpPr>
            <p:nvPr/>
          </p:nvSpPr>
          <p:spPr bwMode="auto">
            <a:xfrm>
              <a:off x="4856" y="2135"/>
              <a:ext cx="18" cy="324"/>
            </a:xfrm>
            <a:prstGeom prst="rect">
              <a:avLst/>
            </a:prstGeom>
            <a:solidFill>
              <a:srgbClr val="BCEF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63" name="Rectangle 47"/>
            <p:cNvSpPr>
              <a:spLocks noChangeArrowheads="1"/>
            </p:cNvSpPr>
            <p:nvPr/>
          </p:nvSpPr>
          <p:spPr bwMode="auto">
            <a:xfrm>
              <a:off x="4874" y="2135"/>
              <a:ext cx="12" cy="324"/>
            </a:xfrm>
            <a:prstGeom prst="rect">
              <a:avLst/>
            </a:prstGeom>
            <a:solidFill>
              <a:srgbClr val="BDF0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64" name="Rectangle 48"/>
            <p:cNvSpPr>
              <a:spLocks noChangeArrowheads="1"/>
            </p:cNvSpPr>
            <p:nvPr/>
          </p:nvSpPr>
          <p:spPr bwMode="auto">
            <a:xfrm>
              <a:off x="4886" y="2135"/>
              <a:ext cx="18" cy="324"/>
            </a:xfrm>
            <a:prstGeom prst="rect">
              <a:avLst/>
            </a:prstGeom>
            <a:solidFill>
              <a:srgbClr val="BEF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65" name="Rectangle 49"/>
            <p:cNvSpPr>
              <a:spLocks noChangeArrowheads="1"/>
            </p:cNvSpPr>
            <p:nvPr/>
          </p:nvSpPr>
          <p:spPr bwMode="auto">
            <a:xfrm>
              <a:off x="4904" y="2135"/>
              <a:ext cx="12" cy="324"/>
            </a:xfrm>
            <a:prstGeom prst="rect">
              <a:avLst/>
            </a:prstGeom>
            <a:solidFill>
              <a:srgbClr val="BF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66" name="Rectangle 50"/>
            <p:cNvSpPr>
              <a:spLocks noChangeArrowheads="1"/>
            </p:cNvSpPr>
            <p:nvPr/>
          </p:nvSpPr>
          <p:spPr bwMode="auto">
            <a:xfrm>
              <a:off x="4916" y="2135"/>
              <a:ext cx="18" cy="324"/>
            </a:xfrm>
            <a:prstGeom prst="rect">
              <a:avLst/>
            </a:prstGeom>
            <a:solidFill>
              <a:srgbClr val="C0F3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67" name="Rectangle 51"/>
            <p:cNvSpPr>
              <a:spLocks noChangeArrowheads="1"/>
            </p:cNvSpPr>
            <p:nvPr/>
          </p:nvSpPr>
          <p:spPr bwMode="auto">
            <a:xfrm>
              <a:off x="4934" y="2135"/>
              <a:ext cx="18" cy="324"/>
            </a:xfrm>
            <a:prstGeom prst="rect">
              <a:avLst/>
            </a:prstGeom>
            <a:solidFill>
              <a:srgbClr val="C1F4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68" name="Rectangle 52"/>
            <p:cNvSpPr>
              <a:spLocks noChangeArrowheads="1"/>
            </p:cNvSpPr>
            <p:nvPr/>
          </p:nvSpPr>
          <p:spPr bwMode="auto">
            <a:xfrm>
              <a:off x="4952" y="2135"/>
              <a:ext cx="24" cy="324"/>
            </a:xfrm>
            <a:prstGeom prst="rect">
              <a:avLst/>
            </a:prstGeom>
            <a:solidFill>
              <a:srgbClr val="C2F5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69" name="Rectangle 53"/>
            <p:cNvSpPr>
              <a:spLocks noChangeArrowheads="1"/>
            </p:cNvSpPr>
            <p:nvPr/>
          </p:nvSpPr>
          <p:spPr bwMode="auto">
            <a:xfrm>
              <a:off x="4976" y="2135"/>
              <a:ext cx="18" cy="324"/>
            </a:xfrm>
            <a:prstGeom prst="rect">
              <a:avLst/>
            </a:prstGeom>
            <a:solidFill>
              <a:srgbClr val="C3F6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70" name="Rectangle 54"/>
            <p:cNvSpPr>
              <a:spLocks noChangeArrowheads="1"/>
            </p:cNvSpPr>
            <p:nvPr/>
          </p:nvSpPr>
          <p:spPr bwMode="auto">
            <a:xfrm>
              <a:off x="4994" y="2135"/>
              <a:ext cx="12" cy="324"/>
            </a:xfrm>
            <a:prstGeom prst="rect">
              <a:avLst/>
            </a:prstGeom>
            <a:solidFill>
              <a:srgbClr val="C4F7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71" name="Rectangle 55"/>
            <p:cNvSpPr>
              <a:spLocks noChangeArrowheads="1"/>
            </p:cNvSpPr>
            <p:nvPr/>
          </p:nvSpPr>
          <p:spPr bwMode="auto">
            <a:xfrm>
              <a:off x="5006" y="2135"/>
              <a:ext cx="18" cy="324"/>
            </a:xfrm>
            <a:prstGeom prst="rect">
              <a:avLst/>
            </a:prstGeom>
            <a:solidFill>
              <a:srgbClr val="C5F8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72" name="Rectangle 56"/>
            <p:cNvSpPr>
              <a:spLocks noChangeArrowheads="1"/>
            </p:cNvSpPr>
            <p:nvPr/>
          </p:nvSpPr>
          <p:spPr bwMode="auto">
            <a:xfrm>
              <a:off x="5024" y="2135"/>
              <a:ext cx="12" cy="324"/>
            </a:xfrm>
            <a:prstGeom prst="rect">
              <a:avLst/>
            </a:prstGeom>
            <a:solidFill>
              <a:srgbClr val="C6F9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73" name="Rectangle 57"/>
            <p:cNvSpPr>
              <a:spLocks noChangeArrowheads="1"/>
            </p:cNvSpPr>
            <p:nvPr/>
          </p:nvSpPr>
          <p:spPr bwMode="auto">
            <a:xfrm>
              <a:off x="5036" y="2135"/>
              <a:ext cx="12" cy="324"/>
            </a:xfrm>
            <a:prstGeom prst="rect">
              <a:avLst/>
            </a:prstGeom>
            <a:solidFill>
              <a:srgbClr val="C7FA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74" name="Rectangle 58"/>
            <p:cNvSpPr>
              <a:spLocks noChangeArrowheads="1"/>
            </p:cNvSpPr>
            <p:nvPr/>
          </p:nvSpPr>
          <p:spPr bwMode="auto">
            <a:xfrm>
              <a:off x="5048" y="2135"/>
              <a:ext cx="18" cy="324"/>
            </a:xfrm>
            <a:prstGeom prst="rect">
              <a:avLst/>
            </a:prstGeom>
            <a:solidFill>
              <a:srgbClr val="C8FB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75" name="Rectangle 59"/>
            <p:cNvSpPr>
              <a:spLocks noChangeArrowheads="1"/>
            </p:cNvSpPr>
            <p:nvPr/>
          </p:nvSpPr>
          <p:spPr bwMode="auto">
            <a:xfrm>
              <a:off x="5066" y="2135"/>
              <a:ext cx="12" cy="324"/>
            </a:xfrm>
            <a:prstGeom prst="rect">
              <a:avLst/>
            </a:prstGeom>
            <a:solidFill>
              <a:srgbClr val="C9FC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76" name="Rectangle 60"/>
            <p:cNvSpPr>
              <a:spLocks noChangeArrowheads="1"/>
            </p:cNvSpPr>
            <p:nvPr/>
          </p:nvSpPr>
          <p:spPr bwMode="auto">
            <a:xfrm>
              <a:off x="5078" y="2135"/>
              <a:ext cx="18" cy="324"/>
            </a:xfrm>
            <a:prstGeom prst="rect">
              <a:avLst/>
            </a:prstGeom>
            <a:solidFill>
              <a:srgbClr val="CAFD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77" name="Rectangle 61"/>
            <p:cNvSpPr>
              <a:spLocks noChangeArrowheads="1"/>
            </p:cNvSpPr>
            <p:nvPr/>
          </p:nvSpPr>
          <p:spPr bwMode="auto">
            <a:xfrm>
              <a:off x="5096" y="2135"/>
              <a:ext cx="12" cy="324"/>
            </a:xfrm>
            <a:prstGeom prst="rect">
              <a:avLst/>
            </a:prstGeom>
            <a:solidFill>
              <a:srgbClr val="CBFE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78" name="Rectangle 62"/>
            <p:cNvSpPr>
              <a:spLocks noChangeArrowheads="1"/>
            </p:cNvSpPr>
            <p:nvPr/>
          </p:nvSpPr>
          <p:spPr bwMode="auto">
            <a:xfrm>
              <a:off x="5108" y="2135"/>
              <a:ext cx="360" cy="32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79" name="Rectangle 63"/>
            <p:cNvSpPr>
              <a:spLocks noChangeArrowheads="1"/>
            </p:cNvSpPr>
            <p:nvPr/>
          </p:nvSpPr>
          <p:spPr bwMode="auto">
            <a:xfrm>
              <a:off x="4760" y="2135"/>
              <a:ext cx="708" cy="3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80" name="Rectangle 64"/>
            <p:cNvSpPr>
              <a:spLocks noChangeArrowheads="1"/>
            </p:cNvSpPr>
            <p:nvPr/>
          </p:nvSpPr>
          <p:spPr bwMode="auto">
            <a:xfrm>
              <a:off x="4802" y="2189"/>
              <a:ext cx="71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 dirty="0" smtClean="0">
                  <a:solidFill>
                    <a:srgbClr val="000000"/>
                  </a:solidFill>
                  <a:latin typeface="Arial" charset="0"/>
                </a:rPr>
                <a:t>GF_PropertyType</a:t>
              </a:r>
              <a:endParaRPr lang="en-US" dirty="0"/>
            </a:p>
          </p:txBody>
        </p:sp>
        <p:sp>
          <p:nvSpPr>
            <p:cNvPr id="905281" name="Line 65"/>
            <p:cNvSpPr>
              <a:spLocks noChangeShapeType="1"/>
            </p:cNvSpPr>
            <p:nvPr/>
          </p:nvSpPr>
          <p:spPr bwMode="auto">
            <a:xfrm>
              <a:off x="4760" y="2315"/>
              <a:ext cx="7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4" name="Group 264"/>
          <p:cNvGrpSpPr>
            <a:grpSpLocks/>
          </p:cNvGrpSpPr>
          <p:nvPr/>
        </p:nvGrpSpPr>
        <p:grpSpPr bwMode="auto">
          <a:xfrm>
            <a:off x="1619673" y="2169815"/>
            <a:ext cx="1066706" cy="542925"/>
            <a:chOff x="1790" y="2225"/>
            <a:chExt cx="606" cy="342"/>
          </a:xfrm>
        </p:grpSpPr>
        <p:sp>
          <p:nvSpPr>
            <p:cNvPr id="905282" name="Rectangle 66"/>
            <p:cNvSpPr>
              <a:spLocks noChangeArrowheads="1"/>
            </p:cNvSpPr>
            <p:nvPr/>
          </p:nvSpPr>
          <p:spPr bwMode="auto">
            <a:xfrm>
              <a:off x="1808" y="2243"/>
              <a:ext cx="588" cy="324"/>
            </a:xfrm>
            <a:prstGeom prst="rect">
              <a:avLst/>
            </a:prstGeom>
            <a:solidFill>
              <a:srgbClr val="C0BF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83" name="Rectangle 67"/>
            <p:cNvSpPr>
              <a:spLocks noChangeArrowheads="1"/>
            </p:cNvSpPr>
            <p:nvPr/>
          </p:nvSpPr>
          <p:spPr bwMode="auto">
            <a:xfrm>
              <a:off x="1790" y="2225"/>
              <a:ext cx="12" cy="324"/>
            </a:xfrm>
            <a:prstGeom prst="rect">
              <a:avLst/>
            </a:prstGeom>
            <a:solidFill>
              <a:srgbClr val="E8E8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84" name="Rectangle 68"/>
            <p:cNvSpPr>
              <a:spLocks noChangeArrowheads="1"/>
            </p:cNvSpPr>
            <p:nvPr/>
          </p:nvSpPr>
          <p:spPr bwMode="auto">
            <a:xfrm>
              <a:off x="1802" y="2225"/>
              <a:ext cx="12" cy="324"/>
            </a:xfrm>
            <a:prstGeom prst="rect">
              <a:avLst/>
            </a:prstGeom>
            <a:solidFill>
              <a:srgbClr val="E9E9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85" name="Rectangle 69"/>
            <p:cNvSpPr>
              <a:spLocks noChangeArrowheads="1"/>
            </p:cNvSpPr>
            <p:nvPr/>
          </p:nvSpPr>
          <p:spPr bwMode="auto">
            <a:xfrm>
              <a:off x="1814" y="2225"/>
              <a:ext cx="12" cy="324"/>
            </a:xfrm>
            <a:prstGeom prst="rect">
              <a:avLst/>
            </a:prstGeom>
            <a:solidFill>
              <a:srgbClr val="EAEA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86" name="Rectangle 70"/>
            <p:cNvSpPr>
              <a:spLocks noChangeArrowheads="1"/>
            </p:cNvSpPr>
            <p:nvPr/>
          </p:nvSpPr>
          <p:spPr bwMode="auto">
            <a:xfrm>
              <a:off x="1826" y="2225"/>
              <a:ext cx="12" cy="324"/>
            </a:xfrm>
            <a:prstGeom prst="rect">
              <a:avLst/>
            </a:prstGeom>
            <a:solidFill>
              <a:srgbClr val="EBEB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87" name="Rectangle 71"/>
            <p:cNvSpPr>
              <a:spLocks noChangeArrowheads="1"/>
            </p:cNvSpPr>
            <p:nvPr/>
          </p:nvSpPr>
          <p:spPr bwMode="auto">
            <a:xfrm>
              <a:off x="1838" y="2225"/>
              <a:ext cx="12" cy="324"/>
            </a:xfrm>
            <a:prstGeom prst="rect">
              <a:avLst/>
            </a:prstGeom>
            <a:solidFill>
              <a:srgbClr val="ECEC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88" name="Rectangle 72"/>
            <p:cNvSpPr>
              <a:spLocks noChangeArrowheads="1"/>
            </p:cNvSpPr>
            <p:nvPr/>
          </p:nvSpPr>
          <p:spPr bwMode="auto">
            <a:xfrm>
              <a:off x="1850" y="2225"/>
              <a:ext cx="12" cy="324"/>
            </a:xfrm>
            <a:prstGeom prst="rect">
              <a:avLst/>
            </a:prstGeom>
            <a:solidFill>
              <a:srgbClr val="EDED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89" name="Rectangle 73"/>
            <p:cNvSpPr>
              <a:spLocks noChangeArrowheads="1"/>
            </p:cNvSpPr>
            <p:nvPr/>
          </p:nvSpPr>
          <p:spPr bwMode="auto">
            <a:xfrm>
              <a:off x="1862" y="2225"/>
              <a:ext cx="12" cy="324"/>
            </a:xfrm>
            <a:prstGeom prst="rect">
              <a:avLst/>
            </a:prstGeom>
            <a:solidFill>
              <a:srgbClr val="EEEE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90" name="Rectangle 74"/>
            <p:cNvSpPr>
              <a:spLocks noChangeArrowheads="1"/>
            </p:cNvSpPr>
            <p:nvPr/>
          </p:nvSpPr>
          <p:spPr bwMode="auto">
            <a:xfrm>
              <a:off x="1874" y="2225"/>
              <a:ext cx="12" cy="324"/>
            </a:xfrm>
            <a:prstGeom prst="rect">
              <a:avLst/>
            </a:prstGeom>
            <a:solidFill>
              <a:srgbClr val="EFEF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91" name="Rectangle 75"/>
            <p:cNvSpPr>
              <a:spLocks noChangeArrowheads="1"/>
            </p:cNvSpPr>
            <p:nvPr/>
          </p:nvSpPr>
          <p:spPr bwMode="auto">
            <a:xfrm>
              <a:off x="1886" y="2225"/>
              <a:ext cx="12" cy="324"/>
            </a:xfrm>
            <a:prstGeom prst="rect">
              <a:avLst/>
            </a:prstGeom>
            <a:solidFill>
              <a:srgbClr val="F0F0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92" name="Rectangle 76"/>
            <p:cNvSpPr>
              <a:spLocks noChangeArrowheads="1"/>
            </p:cNvSpPr>
            <p:nvPr/>
          </p:nvSpPr>
          <p:spPr bwMode="auto">
            <a:xfrm>
              <a:off x="1898" y="2225"/>
              <a:ext cx="12" cy="324"/>
            </a:xfrm>
            <a:prstGeom prst="rect">
              <a:avLst/>
            </a:prstGeom>
            <a:solidFill>
              <a:srgbClr val="F1F1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93" name="Rectangle 77"/>
            <p:cNvSpPr>
              <a:spLocks noChangeArrowheads="1"/>
            </p:cNvSpPr>
            <p:nvPr/>
          </p:nvSpPr>
          <p:spPr bwMode="auto">
            <a:xfrm>
              <a:off x="1910" y="2225"/>
              <a:ext cx="12" cy="324"/>
            </a:xfrm>
            <a:prstGeom prst="rect">
              <a:avLst/>
            </a:prstGeom>
            <a:solidFill>
              <a:srgbClr val="F2F2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94" name="Rectangle 78"/>
            <p:cNvSpPr>
              <a:spLocks noChangeArrowheads="1"/>
            </p:cNvSpPr>
            <p:nvPr/>
          </p:nvSpPr>
          <p:spPr bwMode="auto">
            <a:xfrm>
              <a:off x="1922" y="2225"/>
              <a:ext cx="12" cy="324"/>
            </a:xfrm>
            <a:prstGeom prst="rect">
              <a:avLst/>
            </a:prstGeom>
            <a:solidFill>
              <a:srgbClr val="F3F3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95" name="Rectangle 79"/>
            <p:cNvSpPr>
              <a:spLocks noChangeArrowheads="1"/>
            </p:cNvSpPr>
            <p:nvPr/>
          </p:nvSpPr>
          <p:spPr bwMode="auto">
            <a:xfrm>
              <a:off x="1934" y="2225"/>
              <a:ext cx="18" cy="324"/>
            </a:xfrm>
            <a:prstGeom prst="rect">
              <a:avLst/>
            </a:prstGeom>
            <a:solidFill>
              <a:srgbClr val="F4F4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96" name="Rectangle 80"/>
            <p:cNvSpPr>
              <a:spLocks noChangeArrowheads="1"/>
            </p:cNvSpPr>
            <p:nvPr/>
          </p:nvSpPr>
          <p:spPr bwMode="auto">
            <a:xfrm>
              <a:off x="1952" y="2225"/>
              <a:ext cx="18" cy="324"/>
            </a:xfrm>
            <a:prstGeom prst="rect">
              <a:avLst/>
            </a:prstGeom>
            <a:solidFill>
              <a:srgbClr val="F5F5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97" name="Rectangle 81"/>
            <p:cNvSpPr>
              <a:spLocks noChangeArrowheads="1"/>
            </p:cNvSpPr>
            <p:nvPr/>
          </p:nvSpPr>
          <p:spPr bwMode="auto">
            <a:xfrm>
              <a:off x="1970" y="2225"/>
              <a:ext cx="12" cy="324"/>
            </a:xfrm>
            <a:prstGeom prst="rect">
              <a:avLst/>
            </a:prstGeom>
            <a:solidFill>
              <a:srgbClr val="F6F6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98" name="Rectangle 82"/>
            <p:cNvSpPr>
              <a:spLocks noChangeArrowheads="1"/>
            </p:cNvSpPr>
            <p:nvPr/>
          </p:nvSpPr>
          <p:spPr bwMode="auto">
            <a:xfrm>
              <a:off x="1982" y="2225"/>
              <a:ext cx="12" cy="324"/>
            </a:xfrm>
            <a:prstGeom prst="rect">
              <a:avLst/>
            </a:prstGeom>
            <a:solidFill>
              <a:srgbClr val="F7F7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299" name="Rectangle 83"/>
            <p:cNvSpPr>
              <a:spLocks noChangeArrowheads="1"/>
            </p:cNvSpPr>
            <p:nvPr/>
          </p:nvSpPr>
          <p:spPr bwMode="auto">
            <a:xfrm>
              <a:off x="1994" y="2225"/>
              <a:ext cx="12" cy="324"/>
            </a:xfrm>
            <a:prstGeom prst="rect">
              <a:avLst/>
            </a:prstGeom>
            <a:solidFill>
              <a:srgbClr val="F8F8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00" name="Rectangle 84"/>
            <p:cNvSpPr>
              <a:spLocks noChangeArrowheads="1"/>
            </p:cNvSpPr>
            <p:nvPr/>
          </p:nvSpPr>
          <p:spPr bwMode="auto">
            <a:xfrm>
              <a:off x="2006" y="2225"/>
              <a:ext cx="12" cy="324"/>
            </a:xfrm>
            <a:prstGeom prst="rect">
              <a:avLst/>
            </a:prstGeom>
            <a:solidFill>
              <a:srgbClr val="F9F9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01" name="Rectangle 85"/>
            <p:cNvSpPr>
              <a:spLocks noChangeArrowheads="1"/>
            </p:cNvSpPr>
            <p:nvPr/>
          </p:nvSpPr>
          <p:spPr bwMode="auto">
            <a:xfrm>
              <a:off x="2018" y="2225"/>
              <a:ext cx="12" cy="324"/>
            </a:xfrm>
            <a:prstGeom prst="rect">
              <a:avLst/>
            </a:prstGeom>
            <a:solidFill>
              <a:srgbClr val="FAFA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02" name="Rectangle 86"/>
            <p:cNvSpPr>
              <a:spLocks noChangeArrowheads="1"/>
            </p:cNvSpPr>
            <p:nvPr/>
          </p:nvSpPr>
          <p:spPr bwMode="auto">
            <a:xfrm>
              <a:off x="2030" y="2225"/>
              <a:ext cx="12" cy="324"/>
            </a:xfrm>
            <a:prstGeom prst="rect">
              <a:avLst/>
            </a:prstGeom>
            <a:solidFill>
              <a:srgbClr val="FBFB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03" name="Rectangle 87"/>
            <p:cNvSpPr>
              <a:spLocks noChangeArrowheads="1"/>
            </p:cNvSpPr>
            <p:nvPr/>
          </p:nvSpPr>
          <p:spPr bwMode="auto">
            <a:xfrm>
              <a:off x="2042" y="2225"/>
              <a:ext cx="12" cy="324"/>
            </a:xfrm>
            <a:prstGeom prst="rect">
              <a:avLst/>
            </a:prstGeom>
            <a:solidFill>
              <a:srgbClr val="FCFC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04" name="Rectangle 88"/>
            <p:cNvSpPr>
              <a:spLocks noChangeArrowheads="1"/>
            </p:cNvSpPr>
            <p:nvPr/>
          </p:nvSpPr>
          <p:spPr bwMode="auto">
            <a:xfrm>
              <a:off x="2054" y="2225"/>
              <a:ext cx="12" cy="324"/>
            </a:xfrm>
            <a:prstGeom prst="rect">
              <a:avLst/>
            </a:prstGeom>
            <a:solidFill>
              <a:srgbClr val="FDFD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05" name="Rectangle 89"/>
            <p:cNvSpPr>
              <a:spLocks noChangeArrowheads="1"/>
            </p:cNvSpPr>
            <p:nvPr/>
          </p:nvSpPr>
          <p:spPr bwMode="auto">
            <a:xfrm>
              <a:off x="2066" y="2225"/>
              <a:ext cx="12" cy="324"/>
            </a:xfrm>
            <a:prstGeom prst="rect">
              <a:avLst/>
            </a:prstGeom>
            <a:solidFill>
              <a:srgbClr val="FEFE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06" name="Rectangle 90"/>
            <p:cNvSpPr>
              <a:spLocks noChangeArrowheads="1"/>
            </p:cNvSpPr>
            <p:nvPr/>
          </p:nvSpPr>
          <p:spPr bwMode="auto">
            <a:xfrm>
              <a:off x="2078" y="2225"/>
              <a:ext cx="300" cy="324"/>
            </a:xfrm>
            <a:prstGeom prst="rect">
              <a:avLst/>
            </a:prstGeom>
            <a:solidFill>
              <a:srgbClr val="FFFF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07" name="Rectangle 91"/>
            <p:cNvSpPr>
              <a:spLocks noChangeArrowheads="1"/>
            </p:cNvSpPr>
            <p:nvPr/>
          </p:nvSpPr>
          <p:spPr bwMode="auto">
            <a:xfrm>
              <a:off x="1790" y="2225"/>
              <a:ext cx="588" cy="3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08" name="Rectangle 92"/>
            <p:cNvSpPr>
              <a:spLocks noChangeArrowheads="1"/>
            </p:cNvSpPr>
            <p:nvPr/>
          </p:nvSpPr>
          <p:spPr bwMode="auto">
            <a:xfrm>
              <a:off x="1868" y="2279"/>
              <a:ext cx="49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dirty="0" err="1" smtClean="0">
                  <a:solidFill>
                    <a:srgbClr val="000000"/>
                  </a:solidFill>
                  <a:latin typeface="Arial" charset="0"/>
                </a:rPr>
                <a:t>GFI_Feature</a:t>
              </a:r>
              <a:endParaRPr lang="en-US" dirty="0"/>
            </a:p>
          </p:txBody>
        </p:sp>
        <p:sp>
          <p:nvSpPr>
            <p:cNvPr id="905309" name="Line 93"/>
            <p:cNvSpPr>
              <a:spLocks noChangeShapeType="1"/>
            </p:cNvSpPr>
            <p:nvPr/>
          </p:nvSpPr>
          <p:spPr bwMode="auto">
            <a:xfrm>
              <a:off x="1790" y="2405"/>
              <a:ext cx="5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5" name="Group 267"/>
          <p:cNvGrpSpPr>
            <a:grpSpLocks/>
          </p:cNvGrpSpPr>
          <p:nvPr/>
        </p:nvGrpSpPr>
        <p:grpSpPr bwMode="auto">
          <a:xfrm>
            <a:off x="4374500" y="3836690"/>
            <a:ext cx="1133603" cy="542925"/>
            <a:chOff x="3548" y="3275"/>
            <a:chExt cx="594" cy="342"/>
          </a:xfrm>
        </p:grpSpPr>
        <p:sp>
          <p:nvSpPr>
            <p:cNvPr id="905310" name="Rectangle 94"/>
            <p:cNvSpPr>
              <a:spLocks noChangeArrowheads="1"/>
            </p:cNvSpPr>
            <p:nvPr/>
          </p:nvSpPr>
          <p:spPr bwMode="auto">
            <a:xfrm>
              <a:off x="3566" y="3293"/>
              <a:ext cx="576" cy="324"/>
            </a:xfrm>
            <a:prstGeom prst="rect">
              <a:avLst/>
            </a:prstGeom>
            <a:solidFill>
              <a:srgbClr val="C0BF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11" name="Rectangle 95"/>
            <p:cNvSpPr>
              <a:spLocks noChangeArrowheads="1"/>
            </p:cNvSpPr>
            <p:nvPr/>
          </p:nvSpPr>
          <p:spPr bwMode="auto">
            <a:xfrm>
              <a:off x="3548" y="3275"/>
              <a:ext cx="12" cy="324"/>
            </a:xfrm>
            <a:prstGeom prst="rect">
              <a:avLst/>
            </a:prstGeom>
            <a:solidFill>
              <a:srgbClr val="B582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12" name="Rectangle 96"/>
            <p:cNvSpPr>
              <a:spLocks noChangeArrowheads="1"/>
            </p:cNvSpPr>
            <p:nvPr/>
          </p:nvSpPr>
          <p:spPr bwMode="auto">
            <a:xfrm>
              <a:off x="3560" y="3275"/>
              <a:ext cx="6" cy="324"/>
            </a:xfrm>
            <a:prstGeom prst="rect">
              <a:avLst/>
            </a:prstGeom>
            <a:solidFill>
              <a:srgbClr val="B683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13" name="Rectangle 97"/>
            <p:cNvSpPr>
              <a:spLocks noChangeArrowheads="1"/>
            </p:cNvSpPr>
            <p:nvPr/>
          </p:nvSpPr>
          <p:spPr bwMode="auto">
            <a:xfrm>
              <a:off x="3566" y="3275"/>
              <a:ext cx="18" cy="324"/>
            </a:xfrm>
            <a:prstGeom prst="rect">
              <a:avLst/>
            </a:prstGeom>
            <a:solidFill>
              <a:srgbClr val="B784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14" name="Rectangle 98"/>
            <p:cNvSpPr>
              <a:spLocks noChangeArrowheads="1"/>
            </p:cNvSpPr>
            <p:nvPr/>
          </p:nvSpPr>
          <p:spPr bwMode="auto">
            <a:xfrm>
              <a:off x="3584" y="3275"/>
              <a:ext cx="12" cy="324"/>
            </a:xfrm>
            <a:prstGeom prst="rect">
              <a:avLst/>
            </a:prstGeom>
            <a:solidFill>
              <a:srgbClr val="B885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15" name="Rectangle 99"/>
            <p:cNvSpPr>
              <a:spLocks noChangeArrowheads="1"/>
            </p:cNvSpPr>
            <p:nvPr/>
          </p:nvSpPr>
          <p:spPr bwMode="auto">
            <a:xfrm>
              <a:off x="3596" y="3275"/>
              <a:ext cx="6" cy="324"/>
            </a:xfrm>
            <a:prstGeom prst="rect">
              <a:avLst/>
            </a:prstGeom>
            <a:solidFill>
              <a:srgbClr val="B986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16" name="Rectangle 100"/>
            <p:cNvSpPr>
              <a:spLocks noChangeArrowheads="1"/>
            </p:cNvSpPr>
            <p:nvPr/>
          </p:nvSpPr>
          <p:spPr bwMode="auto">
            <a:xfrm>
              <a:off x="3602" y="3275"/>
              <a:ext cx="18" cy="324"/>
            </a:xfrm>
            <a:prstGeom prst="rect">
              <a:avLst/>
            </a:prstGeom>
            <a:solidFill>
              <a:srgbClr val="BA87E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17" name="Rectangle 101"/>
            <p:cNvSpPr>
              <a:spLocks noChangeArrowheads="1"/>
            </p:cNvSpPr>
            <p:nvPr/>
          </p:nvSpPr>
          <p:spPr bwMode="auto">
            <a:xfrm>
              <a:off x="3620" y="3275"/>
              <a:ext cx="12" cy="324"/>
            </a:xfrm>
            <a:prstGeom prst="rect">
              <a:avLst/>
            </a:prstGeom>
            <a:solidFill>
              <a:srgbClr val="BB88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18" name="Rectangle 102"/>
            <p:cNvSpPr>
              <a:spLocks noChangeArrowheads="1"/>
            </p:cNvSpPr>
            <p:nvPr/>
          </p:nvSpPr>
          <p:spPr bwMode="auto">
            <a:xfrm>
              <a:off x="3632" y="3275"/>
              <a:ext cx="6" cy="324"/>
            </a:xfrm>
            <a:prstGeom prst="rect">
              <a:avLst/>
            </a:prstGeom>
            <a:solidFill>
              <a:srgbClr val="BC89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19" name="Rectangle 103"/>
            <p:cNvSpPr>
              <a:spLocks noChangeArrowheads="1"/>
            </p:cNvSpPr>
            <p:nvPr/>
          </p:nvSpPr>
          <p:spPr bwMode="auto">
            <a:xfrm>
              <a:off x="3638" y="3275"/>
              <a:ext cx="18" cy="324"/>
            </a:xfrm>
            <a:prstGeom prst="rect">
              <a:avLst/>
            </a:prstGeom>
            <a:solidFill>
              <a:srgbClr val="BD8A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20" name="Rectangle 104"/>
            <p:cNvSpPr>
              <a:spLocks noChangeArrowheads="1"/>
            </p:cNvSpPr>
            <p:nvPr/>
          </p:nvSpPr>
          <p:spPr bwMode="auto">
            <a:xfrm>
              <a:off x="3656" y="3275"/>
              <a:ext cx="12" cy="324"/>
            </a:xfrm>
            <a:prstGeom prst="rect">
              <a:avLst/>
            </a:prstGeom>
            <a:solidFill>
              <a:srgbClr val="BE8B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21" name="Rectangle 105"/>
            <p:cNvSpPr>
              <a:spLocks noChangeArrowheads="1"/>
            </p:cNvSpPr>
            <p:nvPr/>
          </p:nvSpPr>
          <p:spPr bwMode="auto">
            <a:xfrm>
              <a:off x="3668" y="3275"/>
              <a:ext cx="6" cy="324"/>
            </a:xfrm>
            <a:prstGeom prst="rect">
              <a:avLst/>
            </a:prstGeom>
            <a:solidFill>
              <a:srgbClr val="BF8C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22" name="Rectangle 106"/>
            <p:cNvSpPr>
              <a:spLocks noChangeArrowheads="1"/>
            </p:cNvSpPr>
            <p:nvPr/>
          </p:nvSpPr>
          <p:spPr bwMode="auto">
            <a:xfrm>
              <a:off x="3674" y="3275"/>
              <a:ext cx="18" cy="324"/>
            </a:xfrm>
            <a:prstGeom prst="rect">
              <a:avLst/>
            </a:prstGeom>
            <a:solidFill>
              <a:srgbClr val="C08D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23" name="Rectangle 107"/>
            <p:cNvSpPr>
              <a:spLocks noChangeArrowheads="1"/>
            </p:cNvSpPr>
            <p:nvPr/>
          </p:nvSpPr>
          <p:spPr bwMode="auto">
            <a:xfrm>
              <a:off x="3692" y="3275"/>
              <a:ext cx="12" cy="324"/>
            </a:xfrm>
            <a:prstGeom prst="rect">
              <a:avLst/>
            </a:prstGeom>
            <a:solidFill>
              <a:srgbClr val="C18E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24" name="Rectangle 108"/>
            <p:cNvSpPr>
              <a:spLocks noChangeArrowheads="1"/>
            </p:cNvSpPr>
            <p:nvPr/>
          </p:nvSpPr>
          <p:spPr bwMode="auto">
            <a:xfrm>
              <a:off x="3704" y="3275"/>
              <a:ext cx="18" cy="324"/>
            </a:xfrm>
            <a:prstGeom prst="rect">
              <a:avLst/>
            </a:prstGeom>
            <a:solidFill>
              <a:srgbClr val="C28F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25" name="Rectangle 109"/>
            <p:cNvSpPr>
              <a:spLocks noChangeArrowheads="1"/>
            </p:cNvSpPr>
            <p:nvPr/>
          </p:nvSpPr>
          <p:spPr bwMode="auto">
            <a:xfrm>
              <a:off x="3722" y="3275"/>
              <a:ext cx="18" cy="324"/>
            </a:xfrm>
            <a:prstGeom prst="rect">
              <a:avLst/>
            </a:prstGeom>
            <a:solidFill>
              <a:srgbClr val="C390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26" name="Rectangle 110"/>
            <p:cNvSpPr>
              <a:spLocks noChangeArrowheads="1"/>
            </p:cNvSpPr>
            <p:nvPr/>
          </p:nvSpPr>
          <p:spPr bwMode="auto">
            <a:xfrm>
              <a:off x="3740" y="3275"/>
              <a:ext cx="6" cy="324"/>
            </a:xfrm>
            <a:prstGeom prst="rect">
              <a:avLst/>
            </a:prstGeom>
            <a:solidFill>
              <a:srgbClr val="C491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27" name="Rectangle 111"/>
            <p:cNvSpPr>
              <a:spLocks noChangeArrowheads="1"/>
            </p:cNvSpPr>
            <p:nvPr/>
          </p:nvSpPr>
          <p:spPr bwMode="auto">
            <a:xfrm>
              <a:off x="3746" y="3275"/>
              <a:ext cx="18" cy="324"/>
            </a:xfrm>
            <a:prstGeom prst="rect">
              <a:avLst/>
            </a:prstGeom>
            <a:solidFill>
              <a:srgbClr val="C592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28" name="Rectangle 112"/>
            <p:cNvSpPr>
              <a:spLocks noChangeArrowheads="1"/>
            </p:cNvSpPr>
            <p:nvPr/>
          </p:nvSpPr>
          <p:spPr bwMode="auto">
            <a:xfrm>
              <a:off x="3764" y="3275"/>
              <a:ext cx="12" cy="324"/>
            </a:xfrm>
            <a:prstGeom prst="rect">
              <a:avLst/>
            </a:prstGeom>
            <a:solidFill>
              <a:srgbClr val="C693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29" name="Rectangle 113"/>
            <p:cNvSpPr>
              <a:spLocks noChangeArrowheads="1"/>
            </p:cNvSpPr>
            <p:nvPr/>
          </p:nvSpPr>
          <p:spPr bwMode="auto">
            <a:xfrm>
              <a:off x="3776" y="3275"/>
              <a:ext cx="6" cy="324"/>
            </a:xfrm>
            <a:prstGeom prst="rect">
              <a:avLst/>
            </a:prstGeom>
            <a:solidFill>
              <a:srgbClr val="C794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30" name="Rectangle 114"/>
            <p:cNvSpPr>
              <a:spLocks noChangeArrowheads="1"/>
            </p:cNvSpPr>
            <p:nvPr/>
          </p:nvSpPr>
          <p:spPr bwMode="auto">
            <a:xfrm>
              <a:off x="3782" y="3275"/>
              <a:ext cx="18" cy="324"/>
            </a:xfrm>
            <a:prstGeom prst="rect">
              <a:avLst/>
            </a:prstGeom>
            <a:solidFill>
              <a:srgbClr val="C895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31" name="Rectangle 115"/>
            <p:cNvSpPr>
              <a:spLocks noChangeArrowheads="1"/>
            </p:cNvSpPr>
            <p:nvPr/>
          </p:nvSpPr>
          <p:spPr bwMode="auto">
            <a:xfrm>
              <a:off x="3800" y="3275"/>
              <a:ext cx="12" cy="324"/>
            </a:xfrm>
            <a:prstGeom prst="rect">
              <a:avLst/>
            </a:prstGeom>
            <a:solidFill>
              <a:srgbClr val="C996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32" name="Rectangle 116"/>
            <p:cNvSpPr>
              <a:spLocks noChangeArrowheads="1"/>
            </p:cNvSpPr>
            <p:nvPr/>
          </p:nvSpPr>
          <p:spPr bwMode="auto">
            <a:xfrm>
              <a:off x="3812" y="3275"/>
              <a:ext cx="6" cy="324"/>
            </a:xfrm>
            <a:prstGeom prst="rect">
              <a:avLst/>
            </a:prstGeom>
            <a:solidFill>
              <a:srgbClr val="CA97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33" name="Rectangle 117"/>
            <p:cNvSpPr>
              <a:spLocks noChangeArrowheads="1"/>
            </p:cNvSpPr>
            <p:nvPr/>
          </p:nvSpPr>
          <p:spPr bwMode="auto">
            <a:xfrm>
              <a:off x="3818" y="3275"/>
              <a:ext cx="18" cy="324"/>
            </a:xfrm>
            <a:prstGeom prst="rect">
              <a:avLst/>
            </a:prstGeom>
            <a:solidFill>
              <a:srgbClr val="CB98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34" name="Rectangle 118"/>
            <p:cNvSpPr>
              <a:spLocks noChangeArrowheads="1"/>
            </p:cNvSpPr>
            <p:nvPr/>
          </p:nvSpPr>
          <p:spPr bwMode="auto">
            <a:xfrm>
              <a:off x="3836" y="3275"/>
              <a:ext cx="288" cy="324"/>
            </a:xfrm>
            <a:prstGeom prst="rect">
              <a:avLst/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35" name="Rectangle 119"/>
            <p:cNvSpPr>
              <a:spLocks noChangeArrowheads="1"/>
            </p:cNvSpPr>
            <p:nvPr/>
          </p:nvSpPr>
          <p:spPr bwMode="auto">
            <a:xfrm>
              <a:off x="3548" y="3275"/>
              <a:ext cx="576" cy="3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36" name="Rectangle 120"/>
            <p:cNvSpPr>
              <a:spLocks noChangeArrowheads="1"/>
            </p:cNvSpPr>
            <p:nvPr/>
          </p:nvSpPr>
          <p:spPr bwMode="auto">
            <a:xfrm>
              <a:off x="3614" y="3329"/>
              <a:ext cx="50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OM_Process</a:t>
              </a:r>
              <a:endParaRPr lang="en-US"/>
            </a:p>
          </p:txBody>
        </p:sp>
        <p:sp>
          <p:nvSpPr>
            <p:cNvPr id="905337" name="Line 121"/>
            <p:cNvSpPr>
              <a:spLocks noChangeShapeType="1"/>
            </p:cNvSpPr>
            <p:nvPr/>
          </p:nvSpPr>
          <p:spPr bwMode="auto">
            <a:xfrm>
              <a:off x="3548" y="3455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6" name="Group 268"/>
          <p:cNvGrpSpPr>
            <a:grpSpLocks/>
          </p:cNvGrpSpPr>
          <p:nvPr/>
        </p:nvGrpSpPr>
        <p:grpSpPr bwMode="auto">
          <a:xfrm>
            <a:off x="6256055" y="3846215"/>
            <a:ext cx="808892" cy="542925"/>
            <a:chOff x="4832" y="3281"/>
            <a:chExt cx="552" cy="342"/>
          </a:xfrm>
        </p:grpSpPr>
        <p:sp>
          <p:nvSpPr>
            <p:cNvPr id="905382" name="Rectangle 166"/>
            <p:cNvSpPr>
              <a:spLocks noChangeArrowheads="1"/>
            </p:cNvSpPr>
            <p:nvPr/>
          </p:nvSpPr>
          <p:spPr bwMode="auto">
            <a:xfrm>
              <a:off x="4850" y="3299"/>
              <a:ext cx="534" cy="324"/>
            </a:xfrm>
            <a:prstGeom prst="rect">
              <a:avLst/>
            </a:prstGeom>
            <a:solidFill>
              <a:srgbClr val="C0BF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83" name="Rectangle 167"/>
            <p:cNvSpPr>
              <a:spLocks noChangeArrowheads="1"/>
            </p:cNvSpPr>
            <p:nvPr/>
          </p:nvSpPr>
          <p:spPr bwMode="auto">
            <a:xfrm>
              <a:off x="4832" y="3281"/>
              <a:ext cx="6" cy="324"/>
            </a:xfrm>
            <a:prstGeom prst="rect">
              <a:avLst/>
            </a:prstGeom>
            <a:solidFill>
              <a:srgbClr val="B5E8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84" name="Rectangle 168"/>
            <p:cNvSpPr>
              <a:spLocks noChangeArrowheads="1"/>
            </p:cNvSpPr>
            <p:nvPr/>
          </p:nvSpPr>
          <p:spPr bwMode="auto">
            <a:xfrm>
              <a:off x="4838" y="3281"/>
              <a:ext cx="12" cy="324"/>
            </a:xfrm>
            <a:prstGeom prst="rect">
              <a:avLst/>
            </a:prstGeom>
            <a:solidFill>
              <a:srgbClr val="B6E9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85" name="Rectangle 169"/>
            <p:cNvSpPr>
              <a:spLocks noChangeArrowheads="1"/>
            </p:cNvSpPr>
            <p:nvPr/>
          </p:nvSpPr>
          <p:spPr bwMode="auto">
            <a:xfrm>
              <a:off x="4850" y="3281"/>
              <a:ext cx="12" cy="324"/>
            </a:xfrm>
            <a:prstGeom prst="rect">
              <a:avLst/>
            </a:prstGeom>
            <a:solidFill>
              <a:srgbClr val="B7EA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86" name="Rectangle 170"/>
            <p:cNvSpPr>
              <a:spLocks noChangeArrowheads="1"/>
            </p:cNvSpPr>
            <p:nvPr/>
          </p:nvSpPr>
          <p:spPr bwMode="auto">
            <a:xfrm>
              <a:off x="4862" y="3281"/>
              <a:ext cx="12" cy="324"/>
            </a:xfrm>
            <a:prstGeom prst="rect">
              <a:avLst/>
            </a:prstGeom>
            <a:solidFill>
              <a:srgbClr val="B8EB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87" name="Rectangle 171"/>
            <p:cNvSpPr>
              <a:spLocks noChangeArrowheads="1"/>
            </p:cNvSpPr>
            <p:nvPr/>
          </p:nvSpPr>
          <p:spPr bwMode="auto">
            <a:xfrm>
              <a:off x="4874" y="3281"/>
              <a:ext cx="12" cy="324"/>
            </a:xfrm>
            <a:prstGeom prst="rect">
              <a:avLst/>
            </a:prstGeom>
            <a:solidFill>
              <a:srgbClr val="B9EC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88" name="Rectangle 172"/>
            <p:cNvSpPr>
              <a:spLocks noChangeArrowheads="1"/>
            </p:cNvSpPr>
            <p:nvPr/>
          </p:nvSpPr>
          <p:spPr bwMode="auto">
            <a:xfrm>
              <a:off x="4886" y="3281"/>
              <a:ext cx="12" cy="324"/>
            </a:xfrm>
            <a:prstGeom prst="rect">
              <a:avLst/>
            </a:prstGeom>
            <a:solidFill>
              <a:srgbClr val="BAED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89" name="Rectangle 173"/>
            <p:cNvSpPr>
              <a:spLocks noChangeArrowheads="1"/>
            </p:cNvSpPr>
            <p:nvPr/>
          </p:nvSpPr>
          <p:spPr bwMode="auto">
            <a:xfrm>
              <a:off x="4898" y="3281"/>
              <a:ext cx="12" cy="324"/>
            </a:xfrm>
            <a:prstGeom prst="rect">
              <a:avLst/>
            </a:prstGeom>
            <a:solidFill>
              <a:srgbClr val="BBEE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90" name="Rectangle 174"/>
            <p:cNvSpPr>
              <a:spLocks noChangeArrowheads="1"/>
            </p:cNvSpPr>
            <p:nvPr/>
          </p:nvSpPr>
          <p:spPr bwMode="auto">
            <a:xfrm>
              <a:off x="4910" y="3281"/>
              <a:ext cx="6" cy="324"/>
            </a:xfrm>
            <a:prstGeom prst="rect">
              <a:avLst/>
            </a:prstGeom>
            <a:solidFill>
              <a:srgbClr val="BCEF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91" name="Rectangle 175"/>
            <p:cNvSpPr>
              <a:spLocks noChangeArrowheads="1"/>
            </p:cNvSpPr>
            <p:nvPr/>
          </p:nvSpPr>
          <p:spPr bwMode="auto">
            <a:xfrm>
              <a:off x="4916" y="3281"/>
              <a:ext cx="12" cy="324"/>
            </a:xfrm>
            <a:prstGeom prst="rect">
              <a:avLst/>
            </a:prstGeom>
            <a:solidFill>
              <a:srgbClr val="BDF0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92" name="Rectangle 176"/>
            <p:cNvSpPr>
              <a:spLocks noChangeArrowheads="1"/>
            </p:cNvSpPr>
            <p:nvPr/>
          </p:nvSpPr>
          <p:spPr bwMode="auto">
            <a:xfrm>
              <a:off x="4928" y="3281"/>
              <a:ext cx="12" cy="324"/>
            </a:xfrm>
            <a:prstGeom prst="rect">
              <a:avLst/>
            </a:prstGeom>
            <a:solidFill>
              <a:srgbClr val="BEF1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93" name="Rectangle 177"/>
            <p:cNvSpPr>
              <a:spLocks noChangeArrowheads="1"/>
            </p:cNvSpPr>
            <p:nvPr/>
          </p:nvSpPr>
          <p:spPr bwMode="auto">
            <a:xfrm>
              <a:off x="4940" y="3281"/>
              <a:ext cx="12" cy="324"/>
            </a:xfrm>
            <a:prstGeom prst="rect">
              <a:avLst/>
            </a:prstGeom>
            <a:solidFill>
              <a:srgbClr val="BFF2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94" name="Rectangle 178"/>
            <p:cNvSpPr>
              <a:spLocks noChangeArrowheads="1"/>
            </p:cNvSpPr>
            <p:nvPr/>
          </p:nvSpPr>
          <p:spPr bwMode="auto">
            <a:xfrm>
              <a:off x="4952" y="3281"/>
              <a:ext cx="12" cy="324"/>
            </a:xfrm>
            <a:prstGeom prst="rect">
              <a:avLst/>
            </a:prstGeom>
            <a:solidFill>
              <a:srgbClr val="C0F3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95" name="Rectangle 179"/>
            <p:cNvSpPr>
              <a:spLocks noChangeArrowheads="1"/>
            </p:cNvSpPr>
            <p:nvPr/>
          </p:nvSpPr>
          <p:spPr bwMode="auto">
            <a:xfrm>
              <a:off x="4964" y="3281"/>
              <a:ext cx="12" cy="324"/>
            </a:xfrm>
            <a:prstGeom prst="rect">
              <a:avLst/>
            </a:prstGeom>
            <a:solidFill>
              <a:srgbClr val="C1F4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96" name="Rectangle 180"/>
            <p:cNvSpPr>
              <a:spLocks noChangeArrowheads="1"/>
            </p:cNvSpPr>
            <p:nvPr/>
          </p:nvSpPr>
          <p:spPr bwMode="auto">
            <a:xfrm>
              <a:off x="4976" y="3281"/>
              <a:ext cx="18" cy="324"/>
            </a:xfrm>
            <a:prstGeom prst="rect">
              <a:avLst/>
            </a:prstGeom>
            <a:solidFill>
              <a:srgbClr val="C2F5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97" name="Rectangle 181"/>
            <p:cNvSpPr>
              <a:spLocks noChangeArrowheads="1"/>
            </p:cNvSpPr>
            <p:nvPr/>
          </p:nvSpPr>
          <p:spPr bwMode="auto">
            <a:xfrm>
              <a:off x="4994" y="3281"/>
              <a:ext cx="12" cy="324"/>
            </a:xfrm>
            <a:prstGeom prst="rect">
              <a:avLst/>
            </a:prstGeom>
            <a:solidFill>
              <a:srgbClr val="C3F6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98" name="Rectangle 182"/>
            <p:cNvSpPr>
              <a:spLocks noChangeArrowheads="1"/>
            </p:cNvSpPr>
            <p:nvPr/>
          </p:nvSpPr>
          <p:spPr bwMode="auto">
            <a:xfrm>
              <a:off x="5006" y="3281"/>
              <a:ext cx="12" cy="324"/>
            </a:xfrm>
            <a:prstGeom prst="rect">
              <a:avLst/>
            </a:prstGeom>
            <a:solidFill>
              <a:srgbClr val="C4F7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399" name="Rectangle 183"/>
            <p:cNvSpPr>
              <a:spLocks noChangeArrowheads="1"/>
            </p:cNvSpPr>
            <p:nvPr/>
          </p:nvSpPr>
          <p:spPr bwMode="auto">
            <a:xfrm>
              <a:off x="5018" y="3281"/>
              <a:ext cx="12" cy="324"/>
            </a:xfrm>
            <a:prstGeom prst="rect">
              <a:avLst/>
            </a:prstGeom>
            <a:solidFill>
              <a:srgbClr val="C5F8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400" name="Rectangle 184"/>
            <p:cNvSpPr>
              <a:spLocks noChangeArrowheads="1"/>
            </p:cNvSpPr>
            <p:nvPr/>
          </p:nvSpPr>
          <p:spPr bwMode="auto">
            <a:xfrm>
              <a:off x="5030" y="3281"/>
              <a:ext cx="12" cy="324"/>
            </a:xfrm>
            <a:prstGeom prst="rect">
              <a:avLst/>
            </a:prstGeom>
            <a:solidFill>
              <a:srgbClr val="C6F9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401" name="Rectangle 185"/>
            <p:cNvSpPr>
              <a:spLocks noChangeArrowheads="1"/>
            </p:cNvSpPr>
            <p:nvPr/>
          </p:nvSpPr>
          <p:spPr bwMode="auto">
            <a:xfrm>
              <a:off x="5042" y="3281"/>
              <a:ext cx="12" cy="324"/>
            </a:xfrm>
            <a:prstGeom prst="rect">
              <a:avLst/>
            </a:prstGeom>
            <a:solidFill>
              <a:srgbClr val="C7FA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402" name="Rectangle 186"/>
            <p:cNvSpPr>
              <a:spLocks noChangeArrowheads="1"/>
            </p:cNvSpPr>
            <p:nvPr/>
          </p:nvSpPr>
          <p:spPr bwMode="auto">
            <a:xfrm>
              <a:off x="5054" y="3281"/>
              <a:ext cx="12" cy="324"/>
            </a:xfrm>
            <a:prstGeom prst="rect">
              <a:avLst/>
            </a:prstGeom>
            <a:solidFill>
              <a:srgbClr val="C8FB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403" name="Rectangle 187"/>
            <p:cNvSpPr>
              <a:spLocks noChangeArrowheads="1"/>
            </p:cNvSpPr>
            <p:nvPr/>
          </p:nvSpPr>
          <p:spPr bwMode="auto">
            <a:xfrm>
              <a:off x="5066" y="3281"/>
              <a:ext cx="6" cy="324"/>
            </a:xfrm>
            <a:prstGeom prst="rect">
              <a:avLst/>
            </a:prstGeom>
            <a:solidFill>
              <a:srgbClr val="C9FC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404" name="Rectangle 188"/>
            <p:cNvSpPr>
              <a:spLocks noChangeArrowheads="1"/>
            </p:cNvSpPr>
            <p:nvPr/>
          </p:nvSpPr>
          <p:spPr bwMode="auto">
            <a:xfrm>
              <a:off x="5072" y="3281"/>
              <a:ext cx="12" cy="324"/>
            </a:xfrm>
            <a:prstGeom prst="rect">
              <a:avLst/>
            </a:prstGeom>
            <a:solidFill>
              <a:srgbClr val="CAFD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405" name="Rectangle 189"/>
            <p:cNvSpPr>
              <a:spLocks noChangeArrowheads="1"/>
            </p:cNvSpPr>
            <p:nvPr/>
          </p:nvSpPr>
          <p:spPr bwMode="auto">
            <a:xfrm>
              <a:off x="5084" y="3281"/>
              <a:ext cx="12" cy="324"/>
            </a:xfrm>
            <a:prstGeom prst="rect">
              <a:avLst/>
            </a:prstGeom>
            <a:solidFill>
              <a:srgbClr val="CBFE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406" name="Rectangle 190"/>
            <p:cNvSpPr>
              <a:spLocks noChangeArrowheads="1"/>
            </p:cNvSpPr>
            <p:nvPr/>
          </p:nvSpPr>
          <p:spPr bwMode="auto">
            <a:xfrm>
              <a:off x="5096" y="3281"/>
              <a:ext cx="270" cy="324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407" name="Rectangle 191"/>
            <p:cNvSpPr>
              <a:spLocks noChangeArrowheads="1"/>
            </p:cNvSpPr>
            <p:nvPr/>
          </p:nvSpPr>
          <p:spPr bwMode="auto">
            <a:xfrm>
              <a:off x="4832" y="3281"/>
              <a:ext cx="534" cy="3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408" name="Rectangle 192"/>
            <p:cNvSpPr>
              <a:spLocks noChangeArrowheads="1"/>
            </p:cNvSpPr>
            <p:nvPr/>
          </p:nvSpPr>
          <p:spPr bwMode="auto">
            <a:xfrm>
              <a:off x="5030" y="3335"/>
              <a:ext cx="1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1000" i="0">
                  <a:solidFill>
                    <a:srgbClr val="000000"/>
                  </a:solidFill>
                  <a:latin typeface="Arial" charset="0"/>
                </a:rPr>
                <a:t>Any</a:t>
              </a:r>
              <a:endParaRPr lang="en-US"/>
            </a:p>
          </p:txBody>
        </p:sp>
        <p:sp>
          <p:nvSpPr>
            <p:cNvPr id="905409" name="Line 193"/>
            <p:cNvSpPr>
              <a:spLocks noChangeShapeType="1"/>
            </p:cNvSpPr>
            <p:nvPr/>
          </p:nvSpPr>
          <p:spPr bwMode="auto">
            <a:xfrm>
              <a:off x="4832" y="3461"/>
              <a:ext cx="5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7" name="Group 273"/>
          <p:cNvGrpSpPr>
            <a:grpSpLocks/>
          </p:cNvGrpSpPr>
          <p:nvPr/>
        </p:nvGrpSpPr>
        <p:grpSpPr bwMode="auto">
          <a:xfrm>
            <a:off x="5807649" y="2341260"/>
            <a:ext cx="1119554" cy="371474"/>
            <a:chOff x="4526" y="2333"/>
            <a:chExt cx="764" cy="234"/>
          </a:xfrm>
        </p:grpSpPr>
        <p:sp>
          <p:nvSpPr>
            <p:cNvPr id="905441" name="Line 225"/>
            <p:cNvSpPr>
              <a:spLocks noChangeShapeType="1"/>
            </p:cNvSpPr>
            <p:nvPr/>
          </p:nvSpPr>
          <p:spPr bwMode="auto">
            <a:xfrm flipV="1">
              <a:off x="4526" y="2429"/>
              <a:ext cx="234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442" name="Freeform 226"/>
            <p:cNvSpPr>
              <a:spLocks noEditPoints="1"/>
            </p:cNvSpPr>
            <p:nvPr/>
          </p:nvSpPr>
          <p:spPr bwMode="auto">
            <a:xfrm>
              <a:off x="4664" y="2405"/>
              <a:ext cx="96" cy="72"/>
            </a:xfrm>
            <a:custGeom>
              <a:avLst/>
              <a:gdLst/>
              <a:ahLst/>
              <a:cxnLst>
                <a:cxn ang="0">
                  <a:pos x="96" y="24"/>
                </a:cxn>
                <a:cxn ang="0">
                  <a:pos x="12" y="72"/>
                </a:cxn>
                <a:cxn ang="0">
                  <a:pos x="96" y="24"/>
                </a:cxn>
                <a:cxn ang="0">
                  <a:pos x="0" y="0"/>
                </a:cxn>
              </a:cxnLst>
              <a:rect l="0" t="0" r="r" b="b"/>
              <a:pathLst>
                <a:path w="96" h="72">
                  <a:moveTo>
                    <a:pt x="96" y="24"/>
                  </a:moveTo>
                  <a:lnTo>
                    <a:pt x="12" y="72"/>
                  </a:lnTo>
                  <a:moveTo>
                    <a:pt x="96" y="24"/>
                  </a:move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443" name="Rectangle 227"/>
            <p:cNvSpPr>
              <a:spLocks noChangeArrowheads="1"/>
            </p:cNvSpPr>
            <p:nvPr/>
          </p:nvSpPr>
          <p:spPr bwMode="auto">
            <a:xfrm>
              <a:off x="4694" y="2489"/>
              <a:ext cx="596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+observedProperty</a:t>
              </a:r>
              <a:endParaRPr lang="en-US"/>
            </a:p>
          </p:txBody>
        </p:sp>
        <p:sp>
          <p:nvSpPr>
            <p:cNvPr id="905444" name="Rectangle 228"/>
            <p:cNvSpPr>
              <a:spLocks noChangeArrowheads="1"/>
            </p:cNvSpPr>
            <p:nvPr/>
          </p:nvSpPr>
          <p:spPr bwMode="auto">
            <a:xfrm>
              <a:off x="4694" y="2333"/>
              <a:ext cx="3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</p:grpSp>
      <p:grpSp>
        <p:nvGrpSpPr>
          <p:cNvPr id="8" name="Group 276"/>
          <p:cNvGrpSpPr>
            <a:grpSpLocks/>
          </p:cNvGrpSpPr>
          <p:nvPr/>
        </p:nvGrpSpPr>
        <p:grpSpPr bwMode="auto">
          <a:xfrm>
            <a:off x="2668793" y="2246010"/>
            <a:ext cx="1582615" cy="476249"/>
            <a:chOff x="2384" y="2273"/>
            <a:chExt cx="1080" cy="300"/>
          </a:xfrm>
        </p:grpSpPr>
        <p:sp>
          <p:nvSpPr>
            <p:cNvPr id="905445" name="Line 229"/>
            <p:cNvSpPr>
              <a:spLocks noChangeShapeType="1"/>
            </p:cNvSpPr>
            <p:nvPr/>
          </p:nvSpPr>
          <p:spPr bwMode="auto">
            <a:xfrm flipH="1" flipV="1">
              <a:off x="2384" y="2387"/>
              <a:ext cx="1080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446" name="Freeform 230"/>
            <p:cNvSpPr>
              <a:spLocks noEditPoints="1"/>
            </p:cNvSpPr>
            <p:nvPr/>
          </p:nvSpPr>
          <p:spPr bwMode="auto">
            <a:xfrm>
              <a:off x="2384" y="2357"/>
              <a:ext cx="90" cy="72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90" y="0"/>
                </a:cxn>
                <a:cxn ang="0">
                  <a:pos x="0" y="30"/>
                </a:cxn>
                <a:cxn ang="0">
                  <a:pos x="84" y="72"/>
                </a:cxn>
              </a:cxnLst>
              <a:rect l="0" t="0" r="r" b="b"/>
              <a:pathLst>
                <a:path w="90" h="72">
                  <a:moveTo>
                    <a:pt x="0" y="30"/>
                  </a:moveTo>
                  <a:lnTo>
                    <a:pt x="90" y="0"/>
                  </a:lnTo>
                  <a:moveTo>
                    <a:pt x="0" y="30"/>
                  </a:moveTo>
                  <a:lnTo>
                    <a:pt x="84" y="72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448" name="Rectangle 232"/>
            <p:cNvSpPr>
              <a:spLocks noChangeArrowheads="1"/>
            </p:cNvSpPr>
            <p:nvPr/>
          </p:nvSpPr>
          <p:spPr bwMode="auto">
            <a:xfrm>
              <a:off x="3290" y="2495"/>
              <a:ext cx="106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0..*</a:t>
              </a:r>
              <a:endParaRPr lang="en-US"/>
            </a:p>
          </p:txBody>
        </p:sp>
        <p:sp>
          <p:nvSpPr>
            <p:cNvPr id="905449" name="Rectangle 233"/>
            <p:cNvSpPr>
              <a:spLocks noChangeArrowheads="1"/>
            </p:cNvSpPr>
            <p:nvPr/>
          </p:nvSpPr>
          <p:spPr bwMode="auto">
            <a:xfrm>
              <a:off x="2426" y="2273"/>
              <a:ext cx="570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+featureOfInterest</a:t>
              </a:r>
              <a:endParaRPr lang="en-US"/>
            </a:p>
          </p:txBody>
        </p:sp>
        <p:sp>
          <p:nvSpPr>
            <p:cNvPr id="905450" name="Rectangle 234"/>
            <p:cNvSpPr>
              <a:spLocks noChangeArrowheads="1"/>
            </p:cNvSpPr>
            <p:nvPr/>
          </p:nvSpPr>
          <p:spPr bwMode="auto">
            <a:xfrm>
              <a:off x="2468" y="2471"/>
              <a:ext cx="3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</p:grpSp>
      <p:grpSp>
        <p:nvGrpSpPr>
          <p:cNvPr id="9" name="Group 275"/>
          <p:cNvGrpSpPr>
            <a:grpSpLocks/>
          </p:cNvGrpSpPr>
          <p:nvPr/>
        </p:nvGrpSpPr>
        <p:grpSpPr bwMode="auto">
          <a:xfrm>
            <a:off x="4506386" y="3122315"/>
            <a:ext cx="656492" cy="714375"/>
            <a:chOff x="3638" y="2825"/>
            <a:chExt cx="448" cy="450"/>
          </a:xfrm>
        </p:grpSpPr>
        <p:sp>
          <p:nvSpPr>
            <p:cNvPr id="905457" name="Line 241"/>
            <p:cNvSpPr>
              <a:spLocks noChangeShapeType="1"/>
            </p:cNvSpPr>
            <p:nvPr/>
          </p:nvSpPr>
          <p:spPr bwMode="auto">
            <a:xfrm flipH="1">
              <a:off x="3758" y="2825"/>
              <a:ext cx="192" cy="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458" name="Freeform 242"/>
            <p:cNvSpPr>
              <a:spLocks noEditPoints="1"/>
            </p:cNvSpPr>
            <p:nvPr/>
          </p:nvSpPr>
          <p:spPr bwMode="auto">
            <a:xfrm>
              <a:off x="3758" y="3179"/>
              <a:ext cx="66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0" y="96"/>
                </a:cxn>
                <a:cxn ang="0">
                  <a:pos x="66" y="30"/>
                </a:cxn>
              </a:cxnLst>
              <a:rect l="0" t="0" r="r" b="b"/>
              <a:pathLst>
                <a:path w="66" h="96">
                  <a:moveTo>
                    <a:pt x="0" y="96"/>
                  </a:moveTo>
                  <a:lnTo>
                    <a:pt x="0" y="0"/>
                  </a:lnTo>
                  <a:moveTo>
                    <a:pt x="0" y="96"/>
                  </a:moveTo>
                  <a:lnTo>
                    <a:pt x="66" y="3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460" name="Rectangle 244"/>
            <p:cNvSpPr>
              <a:spLocks noChangeArrowheads="1"/>
            </p:cNvSpPr>
            <p:nvPr/>
          </p:nvSpPr>
          <p:spPr bwMode="auto">
            <a:xfrm>
              <a:off x="3944" y="2933"/>
              <a:ext cx="106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0..*</a:t>
              </a:r>
              <a:endParaRPr lang="en-US"/>
            </a:p>
          </p:txBody>
        </p:sp>
        <p:sp>
          <p:nvSpPr>
            <p:cNvPr id="905461" name="Rectangle 245"/>
            <p:cNvSpPr>
              <a:spLocks noChangeArrowheads="1"/>
            </p:cNvSpPr>
            <p:nvPr/>
          </p:nvSpPr>
          <p:spPr bwMode="auto">
            <a:xfrm>
              <a:off x="3728" y="3113"/>
              <a:ext cx="35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+procedure</a:t>
              </a:r>
              <a:endParaRPr lang="en-US"/>
            </a:p>
          </p:txBody>
        </p:sp>
        <p:sp>
          <p:nvSpPr>
            <p:cNvPr id="905462" name="Rectangle 246"/>
            <p:cNvSpPr>
              <a:spLocks noChangeArrowheads="1"/>
            </p:cNvSpPr>
            <p:nvPr/>
          </p:nvSpPr>
          <p:spPr bwMode="auto">
            <a:xfrm>
              <a:off x="3638" y="3143"/>
              <a:ext cx="3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</p:grpSp>
      <p:grpSp>
        <p:nvGrpSpPr>
          <p:cNvPr id="10" name="Group 274"/>
          <p:cNvGrpSpPr>
            <a:grpSpLocks/>
          </p:cNvGrpSpPr>
          <p:nvPr/>
        </p:nvGrpSpPr>
        <p:grpSpPr bwMode="auto">
          <a:xfrm>
            <a:off x="5807648" y="3093740"/>
            <a:ext cx="782515" cy="752475"/>
            <a:chOff x="4526" y="2807"/>
            <a:chExt cx="534" cy="474"/>
          </a:xfrm>
        </p:grpSpPr>
        <p:sp>
          <p:nvSpPr>
            <p:cNvPr id="905474" name="Line 258"/>
            <p:cNvSpPr>
              <a:spLocks noChangeShapeType="1"/>
            </p:cNvSpPr>
            <p:nvPr/>
          </p:nvSpPr>
          <p:spPr bwMode="auto">
            <a:xfrm flipH="1" flipV="1">
              <a:off x="4526" y="2807"/>
              <a:ext cx="534" cy="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475" name="Freeform 259"/>
            <p:cNvSpPr>
              <a:spLocks/>
            </p:cNvSpPr>
            <p:nvPr/>
          </p:nvSpPr>
          <p:spPr bwMode="auto">
            <a:xfrm>
              <a:off x="4526" y="2807"/>
              <a:ext cx="90" cy="78"/>
            </a:xfrm>
            <a:custGeom>
              <a:avLst/>
              <a:gdLst/>
              <a:ahLst/>
              <a:cxnLst>
                <a:cxn ang="0">
                  <a:pos x="66" y="18"/>
                </a:cxn>
                <a:cxn ang="0">
                  <a:pos x="0" y="0"/>
                </a:cxn>
                <a:cxn ang="0">
                  <a:pos x="24" y="60"/>
                </a:cxn>
                <a:cxn ang="0">
                  <a:pos x="90" y="78"/>
                </a:cxn>
                <a:cxn ang="0">
                  <a:pos x="66" y="18"/>
                </a:cxn>
              </a:cxnLst>
              <a:rect l="0" t="0" r="r" b="b"/>
              <a:pathLst>
                <a:path w="90" h="78">
                  <a:moveTo>
                    <a:pt x="66" y="18"/>
                  </a:moveTo>
                  <a:lnTo>
                    <a:pt x="0" y="0"/>
                  </a:lnTo>
                  <a:lnTo>
                    <a:pt x="24" y="60"/>
                  </a:lnTo>
                  <a:lnTo>
                    <a:pt x="90" y="78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476" name="Freeform 260"/>
            <p:cNvSpPr>
              <a:spLocks/>
            </p:cNvSpPr>
            <p:nvPr/>
          </p:nvSpPr>
          <p:spPr bwMode="auto">
            <a:xfrm>
              <a:off x="4526" y="2807"/>
              <a:ext cx="90" cy="78"/>
            </a:xfrm>
            <a:custGeom>
              <a:avLst/>
              <a:gdLst/>
              <a:ahLst/>
              <a:cxnLst>
                <a:cxn ang="0">
                  <a:pos x="66" y="18"/>
                </a:cxn>
                <a:cxn ang="0">
                  <a:pos x="0" y="0"/>
                </a:cxn>
                <a:cxn ang="0">
                  <a:pos x="24" y="60"/>
                </a:cxn>
                <a:cxn ang="0">
                  <a:pos x="90" y="78"/>
                </a:cxn>
                <a:cxn ang="0">
                  <a:pos x="66" y="18"/>
                </a:cxn>
              </a:cxnLst>
              <a:rect l="0" t="0" r="r" b="b"/>
              <a:pathLst>
                <a:path w="90" h="78">
                  <a:moveTo>
                    <a:pt x="66" y="18"/>
                  </a:moveTo>
                  <a:lnTo>
                    <a:pt x="0" y="0"/>
                  </a:lnTo>
                  <a:lnTo>
                    <a:pt x="24" y="60"/>
                  </a:lnTo>
                  <a:lnTo>
                    <a:pt x="90" y="78"/>
                  </a:lnTo>
                  <a:lnTo>
                    <a:pt x="66" y="1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477" name="Freeform 261"/>
            <p:cNvSpPr>
              <a:spLocks noEditPoints="1"/>
            </p:cNvSpPr>
            <p:nvPr/>
          </p:nvSpPr>
          <p:spPr bwMode="auto">
            <a:xfrm>
              <a:off x="4970" y="3197"/>
              <a:ext cx="90" cy="84"/>
            </a:xfrm>
            <a:custGeom>
              <a:avLst/>
              <a:gdLst/>
              <a:ahLst/>
              <a:cxnLst>
                <a:cxn ang="0">
                  <a:pos x="90" y="84"/>
                </a:cxn>
                <a:cxn ang="0">
                  <a:pos x="48" y="0"/>
                </a:cxn>
                <a:cxn ang="0">
                  <a:pos x="90" y="84"/>
                </a:cxn>
                <a:cxn ang="0">
                  <a:pos x="0" y="54"/>
                </a:cxn>
              </a:cxnLst>
              <a:rect l="0" t="0" r="r" b="b"/>
              <a:pathLst>
                <a:path w="90" h="84">
                  <a:moveTo>
                    <a:pt x="90" y="84"/>
                  </a:moveTo>
                  <a:lnTo>
                    <a:pt x="48" y="0"/>
                  </a:lnTo>
                  <a:moveTo>
                    <a:pt x="90" y="84"/>
                  </a:moveTo>
                  <a:lnTo>
                    <a:pt x="0" y="54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5478" name="Rectangle 262"/>
            <p:cNvSpPr>
              <a:spLocks noChangeArrowheads="1"/>
            </p:cNvSpPr>
            <p:nvPr/>
          </p:nvSpPr>
          <p:spPr bwMode="auto">
            <a:xfrm>
              <a:off x="4808" y="3149"/>
              <a:ext cx="21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+result</a:t>
              </a:r>
              <a:endParaRPr lang="en-US"/>
            </a:p>
          </p:txBody>
        </p:sp>
        <p:sp>
          <p:nvSpPr>
            <p:cNvPr id="905479" name="Rectangle 263"/>
            <p:cNvSpPr>
              <a:spLocks noChangeArrowheads="1"/>
            </p:cNvSpPr>
            <p:nvPr/>
          </p:nvSpPr>
          <p:spPr bwMode="auto">
            <a:xfrm>
              <a:off x="4706" y="2963"/>
              <a:ext cx="20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US" sz="800" i="0">
                  <a:solidFill>
                    <a:srgbClr val="000000"/>
                  </a:solidFill>
                  <a:latin typeface="Arial" charset="0"/>
                </a:rPr>
                <a:t>Range</a:t>
              </a:r>
              <a:endParaRPr lang="en-US"/>
            </a:p>
          </p:txBody>
        </p:sp>
      </p:grpSp>
      <p:sp>
        <p:nvSpPr>
          <p:cNvPr id="905497" name="Rectangle 281"/>
          <p:cNvSpPr>
            <a:spLocks noChangeArrowheads="1"/>
          </p:cNvSpPr>
          <p:nvPr/>
        </p:nvSpPr>
        <p:spPr bwMode="auto">
          <a:xfrm>
            <a:off x="35496" y="5122564"/>
            <a:ext cx="903324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AU" sz="1800" b="1" i="0" dirty="0">
                <a:solidFill>
                  <a:srgbClr val="0F3277"/>
                </a:solidFill>
                <a:latin typeface="Arial" charset="0"/>
              </a:rPr>
              <a:t>An </a:t>
            </a:r>
            <a:r>
              <a:rPr lang="en-AU" sz="1800" i="0" dirty="0">
                <a:solidFill>
                  <a:srgbClr val="FF0066"/>
                </a:solidFill>
                <a:latin typeface="Arial" charset="0"/>
              </a:rPr>
              <a:t>Observation</a:t>
            </a:r>
            <a:r>
              <a:rPr lang="en-AU" sz="1800" b="1" i="0" dirty="0">
                <a:solidFill>
                  <a:srgbClr val="0F3277"/>
                </a:solidFill>
                <a:latin typeface="Arial" charset="0"/>
              </a:rPr>
              <a:t> is an action whose </a:t>
            </a:r>
            <a:r>
              <a:rPr lang="en-AU" sz="1800" i="0" dirty="0">
                <a:solidFill>
                  <a:srgbClr val="006600"/>
                </a:solidFill>
                <a:latin typeface="Arial" charset="0"/>
              </a:rPr>
              <a:t>result</a:t>
            </a:r>
            <a:r>
              <a:rPr lang="en-AU" sz="1800" b="1" i="0" dirty="0">
                <a:solidFill>
                  <a:srgbClr val="0F3277"/>
                </a:solidFill>
                <a:latin typeface="Arial" charset="0"/>
              </a:rPr>
              <a:t> is an estimate of the value </a:t>
            </a:r>
            <a:br>
              <a:rPr lang="en-AU" sz="1800" b="1" i="0" dirty="0">
                <a:solidFill>
                  <a:srgbClr val="0F3277"/>
                </a:solidFill>
                <a:latin typeface="Arial" charset="0"/>
              </a:rPr>
            </a:br>
            <a:r>
              <a:rPr lang="en-AU" sz="1800" b="1" i="0" dirty="0">
                <a:solidFill>
                  <a:srgbClr val="0F3277"/>
                </a:solidFill>
                <a:latin typeface="Arial" charset="0"/>
              </a:rPr>
              <a:t>of some </a:t>
            </a:r>
            <a:r>
              <a:rPr lang="en-AU" sz="1800" i="0" dirty="0">
                <a:solidFill>
                  <a:schemeClr val="accent1"/>
                </a:solidFill>
                <a:latin typeface="Arial" charset="0"/>
              </a:rPr>
              <a:t>property</a:t>
            </a:r>
            <a:r>
              <a:rPr lang="en-AU" sz="1800" i="0" dirty="0">
                <a:solidFill>
                  <a:srgbClr val="0F3277"/>
                </a:solidFill>
                <a:latin typeface="Arial" charset="0"/>
              </a:rPr>
              <a:t> </a:t>
            </a:r>
            <a:r>
              <a:rPr lang="en-AU" sz="1800" b="1" i="0" dirty="0">
                <a:solidFill>
                  <a:srgbClr val="0F3277"/>
                </a:solidFill>
                <a:latin typeface="Arial" charset="0"/>
              </a:rPr>
              <a:t>of the</a:t>
            </a:r>
            <a:r>
              <a:rPr lang="en-AU" sz="1800" i="0" dirty="0">
                <a:solidFill>
                  <a:srgbClr val="0F3277"/>
                </a:solidFill>
                <a:latin typeface="Arial" charset="0"/>
              </a:rPr>
              <a:t> </a:t>
            </a:r>
            <a:r>
              <a:rPr lang="en-AU" sz="1800" i="0" dirty="0">
                <a:solidFill>
                  <a:srgbClr val="FF9933"/>
                </a:solidFill>
                <a:latin typeface="Arial" charset="0"/>
              </a:rPr>
              <a:t>feature-of-interest</a:t>
            </a:r>
            <a:r>
              <a:rPr lang="en-AU" sz="1800" b="1" i="0" dirty="0">
                <a:solidFill>
                  <a:srgbClr val="0F3277"/>
                </a:solidFill>
                <a:latin typeface="Arial" charset="0"/>
              </a:rPr>
              <a:t>,</a:t>
            </a:r>
            <a:r>
              <a:rPr lang="en-AU" sz="1800" i="0" dirty="0">
                <a:solidFill>
                  <a:srgbClr val="0F3277"/>
                </a:solidFill>
                <a:latin typeface="Arial" charset="0"/>
              </a:rPr>
              <a:t> </a:t>
            </a:r>
            <a:r>
              <a:rPr lang="en-AU" sz="1800" b="1" i="0" dirty="0">
                <a:solidFill>
                  <a:srgbClr val="0F3277"/>
                </a:solidFill>
                <a:latin typeface="Arial" charset="0"/>
              </a:rPr>
              <a:t>obtained using a specified </a:t>
            </a:r>
            <a:r>
              <a:rPr lang="en-AU" sz="1800" i="0" dirty="0">
                <a:solidFill>
                  <a:srgbClr val="660066"/>
                </a:solidFill>
                <a:latin typeface="Arial" charset="0"/>
              </a:rPr>
              <a:t>procedure</a:t>
            </a:r>
          </a:p>
          <a:p>
            <a:pPr marL="342900" indent="-342900"/>
            <a:endParaRPr lang="en-AU" sz="1800" i="0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173" name="Title 17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b="1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ISO 19156 Observations and Measurements</a:t>
            </a:r>
            <a:endParaRPr lang="en-AU" dirty="0"/>
          </a:p>
        </p:txBody>
      </p:sp>
      <p:sp>
        <p:nvSpPr>
          <p:cNvPr id="174" name="Slide Number Placeholder 17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11B642-03BA-413E-9BF3-A9DB15D631A2}" type="slidenum">
              <a:rPr lang="en-AU" smtClean="0"/>
              <a:pPr>
                <a:defRPr/>
              </a:pPr>
              <a:t>4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175" name="Footer Placeholder 17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WQML  |  Simon Cox</a:t>
            </a:r>
            <a:endParaRPr lang="en-AU" dirty="0"/>
          </a:p>
        </p:txBody>
      </p:sp>
      <p:sp>
        <p:nvSpPr>
          <p:cNvPr id="176" name="TextBox 175"/>
          <p:cNvSpPr txBox="1"/>
          <p:nvPr/>
        </p:nvSpPr>
        <p:spPr>
          <a:xfrm>
            <a:off x="2606080" y="6237312"/>
            <a:ext cx="575773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1200" i="1" dirty="0" smtClean="0"/>
              <a:t>Cox, OGC Abstract Specification – Topic 20: Observations and Measurements 2.0</a:t>
            </a:r>
            <a:br>
              <a:rPr lang="en-AU" sz="1200" i="1" dirty="0" smtClean="0"/>
            </a:br>
            <a:r>
              <a:rPr lang="en-AU" sz="1200" i="1" dirty="0" smtClean="0"/>
              <a:t> ISO 19156:2011 Geographic Information – Observations and measurements</a:t>
            </a:r>
            <a:endParaRPr lang="en-AU" sz="12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5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WQ Properties model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O&amp;M in OWL  |  Simon Cox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11B642-03BA-413E-9BF3-A9DB15D631A2}" type="slidenum">
              <a:rPr lang="en-AU" smtClean="0"/>
              <a:pPr>
                <a:defRPr/>
              </a:pPr>
              <a:t>40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705678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06080" y="6237312"/>
            <a:ext cx="303826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1200" i="1" dirty="0" smtClean="0"/>
              <a:t>Simons, Yu, Cox – IPBA Report 2013</a:t>
            </a:r>
          </a:p>
          <a:p>
            <a:r>
              <a:rPr lang="en-AU" sz="1200" i="1" dirty="0" smtClean="0"/>
              <a:t>Cox, Simons Yu – AGU Fall Meeting 2013</a:t>
            </a:r>
            <a:endParaRPr lang="en-AU" sz="12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O&amp;M in OWL  |  Simon Cox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11B642-03BA-413E-9BF3-A9DB15D631A2}" type="slidenum">
              <a:rPr lang="en-AU" smtClean="0"/>
              <a:pPr>
                <a:defRPr/>
              </a:pPr>
              <a:t>41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7" name="Picture 6" descr="WQitem-for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19" y="188640"/>
            <a:ext cx="7104023" cy="4392488"/>
          </a:xfrm>
          <a:prstGeom prst="rect">
            <a:avLst/>
          </a:prstGeom>
        </p:spPr>
      </p:pic>
      <p:pic>
        <p:nvPicPr>
          <p:cNvPr id="10" name="Content Placeholder 9" descr="WQitem-graph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8852" b="46462"/>
          <a:stretch>
            <a:fillRect/>
          </a:stretch>
        </p:blipFill>
        <p:spPr>
          <a:xfrm>
            <a:off x="1403648" y="1052736"/>
            <a:ext cx="6157600" cy="4176811"/>
          </a:xfrm>
        </p:spPr>
      </p:pic>
      <p:sp>
        <p:nvSpPr>
          <p:cNvPr id="13" name="Rectangle 12"/>
          <p:cNvSpPr/>
          <p:nvPr/>
        </p:nvSpPr>
        <p:spPr>
          <a:xfrm>
            <a:off x="2779776" y="3474720"/>
            <a:ext cx="1748333" cy="17556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 descr="WQitem-sissvo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1556792"/>
            <a:ext cx="6048672" cy="502689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WQ Ontology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Immediate requirements</a:t>
            </a:r>
          </a:p>
          <a:p>
            <a:pPr lvl="1"/>
            <a:r>
              <a:rPr lang="en-AU" dirty="0" smtClean="0"/>
              <a:t>IPBA,</a:t>
            </a:r>
            <a:r>
              <a:rPr lang="en-AU" baseline="0" dirty="0" smtClean="0"/>
              <a:t> eReefs partners, BoM</a:t>
            </a:r>
          </a:p>
          <a:p>
            <a:r>
              <a:rPr lang="en-AU" dirty="0" smtClean="0"/>
              <a:t>Harmonization and alignment</a:t>
            </a:r>
          </a:p>
          <a:p>
            <a:pPr lvl="1"/>
            <a:r>
              <a:rPr lang="en-AU" dirty="0" smtClean="0"/>
              <a:t>CUAHSI, EPA, USGS</a:t>
            </a:r>
          </a:p>
          <a:p>
            <a:pPr lvl="1"/>
            <a:r>
              <a:rPr lang="en-AU" dirty="0" err="1" smtClean="0"/>
              <a:t>ChEBI</a:t>
            </a:r>
            <a:r>
              <a:rPr lang="en-AU" dirty="0" smtClean="0"/>
              <a:t> - Chemical Entities of Biological Interest</a:t>
            </a:r>
          </a:p>
          <a:p>
            <a:pPr lvl="1"/>
            <a:r>
              <a:rPr lang="en-AU" dirty="0" smtClean="0"/>
              <a:t>QUDT – NASA/TopBraid</a:t>
            </a:r>
          </a:p>
          <a:p>
            <a:r>
              <a:rPr lang="en-AU" dirty="0" smtClean="0"/>
              <a:t>Formalization</a:t>
            </a:r>
          </a:p>
          <a:p>
            <a:pPr lvl="1"/>
            <a:r>
              <a:rPr lang="en-AU" dirty="0" smtClean="0"/>
              <a:t>Semantic Web technologies – RDF/OWL/SKOS</a:t>
            </a:r>
          </a:p>
          <a:p>
            <a:r>
              <a:rPr lang="en-AU" dirty="0" smtClean="0"/>
              <a:t>Publication</a:t>
            </a:r>
          </a:p>
          <a:p>
            <a:pPr lvl="1"/>
            <a:r>
              <a:rPr lang="en-AU" dirty="0" smtClean="0"/>
              <a:t>SISSvoc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O&amp;M in OWL  |  Simon Cox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11B642-03BA-413E-9BF3-A9DB15D631A2}" type="slidenum">
              <a:rPr lang="en-AU" smtClean="0"/>
              <a:pPr>
                <a:defRPr/>
              </a:pPr>
              <a:t>42</a:t>
            </a:fld>
            <a:r>
              <a:rPr lang="en-AU" smtClean="0"/>
              <a:t>  |</a:t>
            </a:r>
            <a:endParaRPr lang="en-A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Rectangle 549"/>
          <p:cNvSpPr/>
          <p:nvPr/>
        </p:nvSpPr>
        <p:spPr>
          <a:xfrm>
            <a:off x="5292080" y="1268760"/>
            <a:ext cx="936104" cy="2160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" name="Group 660"/>
          <p:cNvGrpSpPr>
            <a:grpSpLocks/>
          </p:cNvGrpSpPr>
          <p:nvPr/>
        </p:nvGrpSpPr>
        <p:grpSpPr bwMode="auto">
          <a:xfrm>
            <a:off x="1239716" y="2473747"/>
            <a:ext cx="2933700" cy="2038350"/>
            <a:chOff x="846" y="1924"/>
            <a:chExt cx="2002" cy="1284"/>
          </a:xfrm>
        </p:grpSpPr>
        <p:sp>
          <p:nvSpPr>
            <p:cNvPr id="867558" name="Rectangle 230"/>
            <p:cNvSpPr>
              <a:spLocks noChangeArrowheads="1"/>
            </p:cNvSpPr>
            <p:nvPr/>
          </p:nvSpPr>
          <p:spPr bwMode="auto">
            <a:xfrm>
              <a:off x="864" y="2950"/>
              <a:ext cx="750" cy="258"/>
            </a:xfrm>
            <a:prstGeom prst="rect">
              <a:avLst/>
            </a:prstGeom>
            <a:solidFill>
              <a:srgbClr val="C0BF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59" name="Rectangle 231"/>
            <p:cNvSpPr>
              <a:spLocks noChangeArrowheads="1"/>
            </p:cNvSpPr>
            <p:nvPr/>
          </p:nvSpPr>
          <p:spPr bwMode="auto">
            <a:xfrm>
              <a:off x="864" y="2950"/>
              <a:ext cx="750" cy="258"/>
            </a:xfrm>
            <a:prstGeom prst="rect">
              <a:avLst/>
            </a:prstGeom>
            <a:noFill/>
            <a:ln w="9525" cap="sq">
              <a:solidFill>
                <a:srgbClr val="C0BF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60" name="Rectangle 232"/>
            <p:cNvSpPr>
              <a:spLocks noChangeArrowheads="1"/>
            </p:cNvSpPr>
            <p:nvPr/>
          </p:nvSpPr>
          <p:spPr bwMode="auto">
            <a:xfrm>
              <a:off x="846" y="2932"/>
              <a:ext cx="12" cy="258"/>
            </a:xfrm>
            <a:prstGeom prst="rect">
              <a:avLst/>
            </a:prstGeom>
            <a:solidFill>
              <a:srgbClr val="B5E8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61" name="Rectangle 233"/>
            <p:cNvSpPr>
              <a:spLocks noChangeArrowheads="1"/>
            </p:cNvSpPr>
            <p:nvPr/>
          </p:nvSpPr>
          <p:spPr bwMode="auto">
            <a:xfrm>
              <a:off x="858" y="2932"/>
              <a:ext cx="12" cy="258"/>
            </a:xfrm>
            <a:prstGeom prst="rect">
              <a:avLst/>
            </a:prstGeom>
            <a:solidFill>
              <a:srgbClr val="B6E9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62" name="Rectangle 234"/>
            <p:cNvSpPr>
              <a:spLocks noChangeArrowheads="1"/>
            </p:cNvSpPr>
            <p:nvPr/>
          </p:nvSpPr>
          <p:spPr bwMode="auto">
            <a:xfrm>
              <a:off x="870" y="2932"/>
              <a:ext cx="18" cy="258"/>
            </a:xfrm>
            <a:prstGeom prst="rect">
              <a:avLst/>
            </a:prstGeom>
            <a:solidFill>
              <a:srgbClr val="B7EA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63" name="Rectangle 235"/>
            <p:cNvSpPr>
              <a:spLocks noChangeArrowheads="1"/>
            </p:cNvSpPr>
            <p:nvPr/>
          </p:nvSpPr>
          <p:spPr bwMode="auto">
            <a:xfrm>
              <a:off x="888" y="2932"/>
              <a:ext cx="18" cy="258"/>
            </a:xfrm>
            <a:prstGeom prst="rect">
              <a:avLst/>
            </a:prstGeom>
            <a:solidFill>
              <a:srgbClr val="B8EB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64" name="Rectangle 236"/>
            <p:cNvSpPr>
              <a:spLocks noChangeArrowheads="1"/>
            </p:cNvSpPr>
            <p:nvPr/>
          </p:nvSpPr>
          <p:spPr bwMode="auto">
            <a:xfrm>
              <a:off x="906" y="2932"/>
              <a:ext cx="12" cy="258"/>
            </a:xfrm>
            <a:prstGeom prst="rect">
              <a:avLst/>
            </a:prstGeom>
            <a:solidFill>
              <a:srgbClr val="B9EC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65" name="Rectangle 237"/>
            <p:cNvSpPr>
              <a:spLocks noChangeArrowheads="1"/>
            </p:cNvSpPr>
            <p:nvPr/>
          </p:nvSpPr>
          <p:spPr bwMode="auto">
            <a:xfrm>
              <a:off x="918" y="2932"/>
              <a:ext cx="18" cy="258"/>
            </a:xfrm>
            <a:prstGeom prst="rect">
              <a:avLst/>
            </a:prstGeom>
            <a:solidFill>
              <a:srgbClr val="BAED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66" name="Rectangle 238"/>
            <p:cNvSpPr>
              <a:spLocks noChangeArrowheads="1"/>
            </p:cNvSpPr>
            <p:nvPr/>
          </p:nvSpPr>
          <p:spPr bwMode="auto">
            <a:xfrm>
              <a:off x="936" y="2932"/>
              <a:ext cx="12" cy="258"/>
            </a:xfrm>
            <a:prstGeom prst="rect">
              <a:avLst/>
            </a:prstGeom>
            <a:solidFill>
              <a:srgbClr val="BBEE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67" name="Rectangle 239"/>
            <p:cNvSpPr>
              <a:spLocks noChangeArrowheads="1"/>
            </p:cNvSpPr>
            <p:nvPr/>
          </p:nvSpPr>
          <p:spPr bwMode="auto">
            <a:xfrm>
              <a:off x="948" y="2932"/>
              <a:ext cx="18" cy="258"/>
            </a:xfrm>
            <a:prstGeom prst="rect">
              <a:avLst/>
            </a:prstGeom>
            <a:solidFill>
              <a:srgbClr val="BCEF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68" name="Rectangle 240"/>
            <p:cNvSpPr>
              <a:spLocks noChangeArrowheads="1"/>
            </p:cNvSpPr>
            <p:nvPr/>
          </p:nvSpPr>
          <p:spPr bwMode="auto">
            <a:xfrm>
              <a:off x="966" y="2932"/>
              <a:ext cx="18" cy="258"/>
            </a:xfrm>
            <a:prstGeom prst="rect">
              <a:avLst/>
            </a:prstGeom>
            <a:solidFill>
              <a:srgbClr val="BDF0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69" name="Rectangle 241"/>
            <p:cNvSpPr>
              <a:spLocks noChangeArrowheads="1"/>
            </p:cNvSpPr>
            <p:nvPr/>
          </p:nvSpPr>
          <p:spPr bwMode="auto">
            <a:xfrm>
              <a:off x="984" y="2932"/>
              <a:ext cx="12" cy="258"/>
            </a:xfrm>
            <a:prstGeom prst="rect">
              <a:avLst/>
            </a:prstGeom>
            <a:solidFill>
              <a:srgbClr val="BEF1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70" name="Rectangle 242"/>
            <p:cNvSpPr>
              <a:spLocks noChangeArrowheads="1"/>
            </p:cNvSpPr>
            <p:nvPr/>
          </p:nvSpPr>
          <p:spPr bwMode="auto">
            <a:xfrm>
              <a:off x="996" y="2932"/>
              <a:ext cx="18" cy="258"/>
            </a:xfrm>
            <a:prstGeom prst="rect">
              <a:avLst/>
            </a:prstGeom>
            <a:solidFill>
              <a:srgbClr val="BFF2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71" name="Rectangle 243"/>
            <p:cNvSpPr>
              <a:spLocks noChangeArrowheads="1"/>
            </p:cNvSpPr>
            <p:nvPr/>
          </p:nvSpPr>
          <p:spPr bwMode="auto">
            <a:xfrm>
              <a:off x="1014" y="2932"/>
              <a:ext cx="12" cy="258"/>
            </a:xfrm>
            <a:prstGeom prst="rect">
              <a:avLst/>
            </a:prstGeom>
            <a:solidFill>
              <a:srgbClr val="C0F3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72" name="Rectangle 244"/>
            <p:cNvSpPr>
              <a:spLocks noChangeArrowheads="1"/>
            </p:cNvSpPr>
            <p:nvPr/>
          </p:nvSpPr>
          <p:spPr bwMode="auto">
            <a:xfrm>
              <a:off x="1026" y="2932"/>
              <a:ext cx="24" cy="258"/>
            </a:xfrm>
            <a:prstGeom prst="rect">
              <a:avLst/>
            </a:prstGeom>
            <a:solidFill>
              <a:srgbClr val="C1F4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73" name="Rectangle 245"/>
            <p:cNvSpPr>
              <a:spLocks noChangeArrowheads="1"/>
            </p:cNvSpPr>
            <p:nvPr/>
          </p:nvSpPr>
          <p:spPr bwMode="auto">
            <a:xfrm>
              <a:off x="1050" y="2932"/>
              <a:ext cx="24" cy="258"/>
            </a:xfrm>
            <a:prstGeom prst="rect">
              <a:avLst/>
            </a:prstGeom>
            <a:solidFill>
              <a:srgbClr val="C2F5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74" name="Rectangle 246"/>
            <p:cNvSpPr>
              <a:spLocks noChangeArrowheads="1"/>
            </p:cNvSpPr>
            <p:nvPr/>
          </p:nvSpPr>
          <p:spPr bwMode="auto">
            <a:xfrm>
              <a:off x="1074" y="2932"/>
              <a:ext cx="18" cy="258"/>
            </a:xfrm>
            <a:prstGeom prst="rect">
              <a:avLst/>
            </a:prstGeom>
            <a:solidFill>
              <a:srgbClr val="C3F6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75" name="Rectangle 247"/>
            <p:cNvSpPr>
              <a:spLocks noChangeArrowheads="1"/>
            </p:cNvSpPr>
            <p:nvPr/>
          </p:nvSpPr>
          <p:spPr bwMode="auto">
            <a:xfrm>
              <a:off x="1092" y="2932"/>
              <a:ext cx="12" cy="258"/>
            </a:xfrm>
            <a:prstGeom prst="rect">
              <a:avLst/>
            </a:prstGeom>
            <a:solidFill>
              <a:srgbClr val="C4F7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76" name="Rectangle 248"/>
            <p:cNvSpPr>
              <a:spLocks noChangeArrowheads="1"/>
            </p:cNvSpPr>
            <p:nvPr/>
          </p:nvSpPr>
          <p:spPr bwMode="auto">
            <a:xfrm>
              <a:off x="1104" y="2932"/>
              <a:ext cx="18" cy="258"/>
            </a:xfrm>
            <a:prstGeom prst="rect">
              <a:avLst/>
            </a:prstGeom>
            <a:solidFill>
              <a:srgbClr val="C5F8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77" name="Rectangle 249"/>
            <p:cNvSpPr>
              <a:spLocks noChangeArrowheads="1"/>
            </p:cNvSpPr>
            <p:nvPr/>
          </p:nvSpPr>
          <p:spPr bwMode="auto">
            <a:xfrm>
              <a:off x="1122" y="2932"/>
              <a:ext cx="18" cy="258"/>
            </a:xfrm>
            <a:prstGeom prst="rect">
              <a:avLst/>
            </a:prstGeom>
            <a:solidFill>
              <a:srgbClr val="C6F9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78" name="Rectangle 250"/>
            <p:cNvSpPr>
              <a:spLocks noChangeArrowheads="1"/>
            </p:cNvSpPr>
            <p:nvPr/>
          </p:nvSpPr>
          <p:spPr bwMode="auto">
            <a:xfrm>
              <a:off x="1140" y="2932"/>
              <a:ext cx="12" cy="258"/>
            </a:xfrm>
            <a:prstGeom prst="rect">
              <a:avLst/>
            </a:prstGeom>
            <a:solidFill>
              <a:srgbClr val="C7FA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79" name="Rectangle 251"/>
            <p:cNvSpPr>
              <a:spLocks noChangeArrowheads="1"/>
            </p:cNvSpPr>
            <p:nvPr/>
          </p:nvSpPr>
          <p:spPr bwMode="auto">
            <a:xfrm>
              <a:off x="1152" y="2932"/>
              <a:ext cx="18" cy="258"/>
            </a:xfrm>
            <a:prstGeom prst="rect">
              <a:avLst/>
            </a:prstGeom>
            <a:solidFill>
              <a:srgbClr val="C8FB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80" name="Rectangle 252"/>
            <p:cNvSpPr>
              <a:spLocks noChangeArrowheads="1"/>
            </p:cNvSpPr>
            <p:nvPr/>
          </p:nvSpPr>
          <p:spPr bwMode="auto">
            <a:xfrm>
              <a:off x="1170" y="2932"/>
              <a:ext cx="12" cy="258"/>
            </a:xfrm>
            <a:prstGeom prst="rect">
              <a:avLst/>
            </a:prstGeom>
            <a:solidFill>
              <a:srgbClr val="C9FC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81" name="Rectangle 253"/>
            <p:cNvSpPr>
              <a:spLocks noChangeArrowheads="1"/>
            </p:cNvSpPr>
            <p:nvPr/>
          </p:nvSpPr>
          <p:spPr bwMode="auto">
            <a:xfrm>
              <a:off x="1182" y="2932"/>
              <a:ext cx="18" cy="258"/>
            </a:xfrm>
            <a:prstGeom prst="rect">
              <a:avLst/>
            </a:prstGeom>
            <a:solidFill>
              <a:srgbClr val="CAFD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82" name="Rectangle 254"/>
            <p:cNvSpPr>
              <a:spLocks noChangeArrowheads="1"/>
            </p:cNvSpPr>
            <p:nvPr/>
          </p:nvSpPr>
          <p:spPr bwMode="auto">
            <a:xfrm>
              <a:off x="1200" y="2932"/>
              <a:ext cx="18" cy="258"/>
            </a:xfrm>
            <a:prstGeom prst="rect">
              <a:avLst/>
            </a:prstGeom>
            <a:solidFill>
              <a:srgbClr val="CBFE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83" name="Rectangle 255"/>
            <p:cNvSpPr>
              <a:spLocks noChangeArrowheads="1"/>
            </p:cNvSpPr>
            <p:nvPr/>
          </p:nvSpPr>
          <p:spPr bwMode="auto">
            <a:xfrm>
              <a:off x="1218" y="2932"/>
              <a:ext cx="378" cy="258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84" name="Rectangle 256"/>
            <p:cNvSpPr>
              <a:spLocks noChangeArrowheads="1"/>
            </p:cNvSpPr>
            <p:nvPr/>
          </p:nvSpPr>
          <p:spPr bwMode="auto">
            <a:xfrm>
              <a:off x="846" y="2932"/>
              <a:ext cx="750" cy="258"/>
            </a:xfrm>
            <a:prstGeom prst="rect">
              <a:avLst/>
            </a:prstGeom>
            <a:noFill/>
            <a:ln w="952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585" name="Rectangle 257"/>
            <p:cNvSpPr>
              <a:spLocks noChangeArrowheads="1"/>
            </p:cNvSpPr>
            <p:nvPr/>
          </p:nvSpPr>
          <p:spPr bwMode="auto">
            <a:xfrm>
              <a:off x="960" y="2986"/>
              <a:ext cx="57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GB" sz="1000" b="1" i="0">
                  <a:solidFill>
                    <a:srgbClr val="000000"/>
                  </a:solidFill>
                  <a:latin typeface="Arial" charset="0"/>
                </a:rPr>
                <a:t>SF_Specimen</a:t>
              </a:r>
              <a:endParaRPr lang="en-GB"/>
            </a:p>
          </p:txBody>
        </p:sp>
        <p:sp>
          <p:nvSpPr>
            <p:cNvPr id="867586" name="Line 258"/>
            <p:cNvSpPr>
              <a:spLocks noChangeShapeType="1"/>
            </p:cNvSpPr>
            <p:nvPr/>
          </p:nvSpPr>
          <p:spPr bwMode="auto">
            <a:xfrm>
              <a:off x="846" y="3112"/>
              <a:ext cx="750" cy="1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grpSp>
          <p:nvGrpSpPr>
            <p:cNvPr id="3" name="Group 659"/>
            <p:cNvGrpSpPr>
              <a:grpSpLocks/>
            </p:cNvGrpSpPr>
            <p:nvPr/>
          </p:nvGrpSpPr>
          <p:grpSpPr bwMode="auto">
            <a:xfrm>
              <a:off x="1228" y="1924"/>
              <a:ext cx="1620" cy="1008"/>
              <a:chOff x="1224" y="1924"/>
              <a:chExt cx="1620" cy="1008"/>
            </a:xfrm>
          </p:grpSpPr>
          <p:sp>
            <p:nvSpPr>
              <p:cNvPr id="867959" name="Line 631"/>
              <p:cNvSpPr>
                <a:spLocks noChangeShapeType="1"/>
              </p:cNvSpPr>
              <p:nvPr/>
            </p:nvSpPr>
            <p:spPr bwMode="auto">
              <a:xfrm flipV="1">
                <a:off x="1224" y="2224"/>
                <a:ext cx="1" cy="708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960" name="Line 632"/>
              <p:cNvSpPr>
                <a:spLocks noChangeShapeType="1"/>
              </p:cNvSpPr>
              <p:nvPr/>
            </p:nvSpPr>
            <p:spPr bwMode="auto">
              <a:xfrm>
                <a:off x="1224" y="2224"/>
                <a:ext cx="1584" cy="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961" name="Line 633"/>
              <p:cNvSpPr>
                <a:spLocks noChangeShapeType="1"/>
              </p:cNvSpPr>
              <p:nvPr/>
            </p:nvSpPr>
            <p:spPr bwMode="auto">
              <a:xfrm flipV="1">
                <a:off x="2808" y="1924"/>
                <a:ext cx="1" cy="30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963" name="Freeform 635"/>
              <p:cNvSpPr>
                <a:spLocks/>
              </p:cNvSpPr>
              <p:nvPr/>
            </p:nvSpPr>
            <p:spPr bwMode="auto">
              <a:xfrm>
                <a:off x="2772" y="1924"/>
                <a:ext cx="72" cy="96"/>
              </a:xfrm>
              <a:custGeom>
                <a:avLst/>
                <a:gdLst/>
                <a:ahLst/>
                <a:cxnLst>
                  <a:cxn ang="0">
                    <a:pos x="72" y="96"/>
                  </a:cxn>
                  <a:cxn ang="0">
                    <a:pos x="0" y="96"/>
                  </a:cxn>
                  <a:cxn ang="0">
                    <a:pos x="36" y="0"/>
                  </a:cxn>
                  <a:cxn ang="0">
                    <a:pos x="72" y="96"/>
                  </a:cxn>
                </a:cxnLst>
                <a:rect l="0" t="0" r="r" b="b"/>
                <a:pathLst>
                  <a:path w="72" h="96">
                    <a:moveTo>
                      <a:pt x="72" y="96"/>
                    </a:moveTo>
                    <a:lnTo>
                      <a:pt x="0" y="96"/>
                    </a:lnTo>
                    <a:lnTo>
                      <a:pt x="36" y="0"/>
                    </a:lnTo>
                    <a:lnTo>
                      <a:pt x="72" y="96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</p:grpSp>
      <p:sp>
        <p:nvSpPr>
          <p:cNvPr id="86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b="1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ISO 19156 </a:t>
            </a:r>
            <a:r>
              <a:rPr lang="en-AU" dirty="0" smtClean="0"/>
              <a:t>Sampling </a:t>
            </a:r>
            <a:r>
              <a:rPr lang="en-AU" dirty="0"/>
              <a:t>features</a:t>
            </a:r>
          </a:p>
        </p:txBody>
      </p:sp>
      <p:sp>
        <p:nvSpPr>
          <p:cNvPr id="867331" name="AutoShape 3"/>
          <p:cNvSpPr>
            <a:spLocks noChangeArrowheads="1"/>
          </p:cNvSpPr>
          <p:nvPr/>
        </p:nvSpPr>
        <p:spPr bwMode="auto">
          <a:xfrm>
            <a:off x="6699739" y="476672"/>
            <a:ext cx="1943100" cy="355600"/>
          </a:xfrm>
          <a:prstGeom prst="wedgeRoundRectCallout">
            <a:avLst>
              <a:gd name="adj1" fmla="val -38481"/>
              <a:gd name="adj2" fmla="val 186606"/>
              <a:gd name="adj3" fmla="val 16667"/>
            </a:avLst>
          </a:prstGeom>
          <a:solidFill>
            <a:schemeClr val="bg1"/>
          </a:solidFill>
          <a:ln w="9525">
            <a:solidFill>
              <a:srgbClr val="CB5056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AU" sz="1400" i="0">
                <a:solidFill>
                  <a:srgbClr val="CB5056"/>
                </a:solidFill>
                <a:latin typeface="Arial" charset="0"/>
              </a:rPr>
              <a:t>Domain feature type</a:t>
            </a:r>
          </a:p>
          <a:p>
            <a:pPr algn="ctr" eaLnBrk="1" hangingPunct="1">
              <a:spcBef>
                <a:spcPct val="0"/>
              </a:spcBef>
            </a:pPr>
            <a:endParaRPr lang="en-AU" sz="1400" i="0">
              <a:latin typeface="Arial" charset="0"/>
            </a:endParaRPr>
          </a:p>
        </p:txBody>
      </p:sp>
      <p:sp>
        <p:nvSpPr>
          <p:cNvPr id="867479" name="Rectangle 151"/>
          <p:cNvSpPr>
            <a:spLocks noChangeArrowheads="1"/>
          </p:cNvSpPr>
          <p:nvPr/>
        </p:nvSpPr>
        <p:spPr bwMode="auto">
          <a:xfrm>
            <a:off x="6093070" y="2121323"/>
            <a:ext cx="975946" cy="409575"/>
          </a:xfrm>
          <a:prstGeom prst="rect">
            <a:avLst/>
          </a:prstGeom>
          <a:solidFill>
            <a:srgbClr val="C0BF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480" name="Rectangle 152"/>
          <p:cNvSpPr>
            <a:spLocks noChangeArrowheads="1"/>
          </p:cNvSpPr>
          <p:nvPr/>
        </p:nvSpPr>
        <p:spPr bwMode="auto">
          <a:xfrm>
            <a:off x="6093070" y="2121323"/>
            <a:ext cx="975946" cy="409575"/>
          </a:xfrm>
          <a:prstGeom prst="rect">
            <a:avLst/>
          </a:prstGeom>
          <a:noFill/>
          <a:ln w="9525" cap="sq">
            <a:solidFill>
              <a:srgbClr val="C0BFC0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481" name="Rectangle 153"/>
          <p:cNvSpPr>
            <a:spLocks noChangeArrowheads="1"/>
          </p:cNvSpPr>
          <p:nvPr/>
        </p:nvSpPr>
        <p:spPr bwMode="auto">
          <a:xfrm>
            <a:off x="6066692" y="2092748"/>
            <a:ext cx="17585" cy="409575"/>
          </a:xfrm>
          <a:prstGeom prst="rect">
            <a:avLst/>
          </a:prstGeom>
          <a:solidFill>
            <a:srgbClr val="BEE8E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482" name="Rectangle 154"/>
          <p:cNvSpPr>
            <a:spLocks noChangeArrowheads="1"/>
          </p:cNvSpPr>
          <p:nvPr/>
        </p:nvSpPr>
        <p:spPr bwMode="auto">
          <a:xfrm>
            <a:off x="6084277" y="2092748"/>
            <a:ext cx="17585" cy="409575"/>
          </a:xfrm>
          <a:prstGeom prst="rect">
            <a:avLst/>
          </a:prstGeom>
          <a:solidFill>
            <a:srgbClr val="BFE9E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483" name="Rectangle 155"/>
          <p:cNvSpPr>
            <a:spLocks noChangeArrowheads="1"/>
          </p:cNvSpPr>
          <p:nvPr/>
        </p:nvSpPr>
        <p:spPr bwMode="auto">
          <a:xfrm>
            <a:off x="6101861" y="2092748"/>
            <a:ext cx="17585" cy="409575"/>
          </a:xfrm>
          <a:prstGeom prst="rect">
            <a:avLst/>
          </a:prstGeom>
          <a:solidFill>
            <a:srgbClr val="C0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484" name="Rectangle 156"/>
          <p:cNvSpPr>
            <a:spLocks noChangeArrowheads="1"/>
          </p:cNvSpPr>
          <p:nvPr/>
        </p:nvSpPr>
        <p:spPr bwMode="auto">
          <a:xfrm>
            <a:off x="6119447" y="2092748"/>
            <a:ext cx="26377" cy="409575"/>
          </a:xfrm>
          <a:prstGeom prst="rect">
            <a:avLst/>
          </a:prstGeom>
          <a:solidFill>
            <a:srgbClr val="C1EBE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485" name="Rectangle 157"/>
          <p:cNvSpPr>
            <a:spLocks noChangeArrowheads="1"/>
          </p:cNvSpPr>
          <p:nvPr/>
        </p:nvSpPr>
        <p:spPr bwMode="auto">
          <a:xfrm>
            <a:off x="6145823" y="2092748"/>
            <a:ext cx="17585" cy="409575"/>
          </a:xfrm>
          <a:prstGeom prst="rect">
            <a:avLst/>
          </a:prstGeom>
          <a:solidFill>
            <a:srgbClr val="C2ECE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486" name="Rectangle 158"/>
          <p:cNvSpPr>
            <a:spLocks noChangeArrowheads="1"/>
          </p:cNvSpPr>
          <p:nvPr/>
        </p:nvSpPr>
        <p:spPr bwMode="auto">
          <a:xfrm>
            <a:off x="6163408" y="2092748"/>
            <a:ext cx="17585" cy="409575"/>
          </a:xfrm>
          <a:prstGeom prst="rect">
            <a:avLst/>
          </a:prstGeom>
          <a:solidFill>
            <a:srgbClr val="C3EDE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487" name="Rectangle 159"/>
          <p:cNvSpPr>
            <a:spLocks noChangeArrowheads="1"/>
          </p:cNvSpPr>
          <p:nvPr/>
        </p:nvSpPr>
        <p:spPr bwMode="auto">
          <a:xfrm>
            <a:off x="6180993" y="2092748"/>
            <a:ext cx="26377" cy="409575"/>
          </a:xfrm>
          <a:prstGeom prst="rect">
            <a:avLst/>
          </a:prstGeom>
          <a:solidFill>
            <a:srgbClr val="C4EEE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488" name="Rectangle 160"/>
          <p:cNvSpPr>
            <a:spLocks noChangeArrowheads="1"/>
          </p:cNvSpPr>
          <p:nvPr/>
        </p:nvSpPr>
        <p:spPr bwMode="auto">
          <a:xfrm>
            <a:off x="6207369" y="2092748"/>
            <a:ext cx="17585" cy="409575"/>
          </a:xfrm>
          <a:prstGeom prst="rect">
            <a:avLst/>
          </a:prstGeom>
          <a:solidFill>
            <a:srgbClr val="C5EFE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489" name="Rectangle 161"/>
          <p:cNvSpPr>
            <a:spLocks noChangeArrowheads="1"/>
          </p:cNvSpPr>
          <p:nvPr/>
        </p:nvSpPr>
        <p:spPr bwMode="auto">
          <a:xfrm>
            <a:off x="6224954" y="2092748"/>
            <a:ext cx="17585" cy="409575"/>
          </a:xfrm>
          <a:prstGeom prst="rect">
            <a:avLst/>
          </a:prstGeom>
          <a:solidFill>
            <a:srgbClr val="C6F0F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490" name="Rectangle 162"/>
          <p:cNvSpPr>
            <a:spLocks noChangeArrowheads="1"/>
          </p:cNvSpPr>
          <p:nvPr/>
        </p:nvSpPr>
        <p:spPr bwMode="auto">
          <a:xfrm>
            <a:off x="6242538" y="2092748"/>
            <a:ext cx="17585" cy="409575"/>
          </a:xfrm>
          <a:prstGeom prst="rect">
            <a:avLst/>
          </a:prstGeom>
          <a:solidFill>
            <a:srgbClr val="C7F1F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491" name="Rectangle 163"/>
          <p:cNvSpPr>
            <a:spLocks noChangeArrowheads="1"/>
          </p:cNvSpPr>
          <p:nvPr/>
        </p:nvSpPr>
        <p:spPr bwMode="auto">
          <a:xfrm>
            <a:off x="6260124" y="2092748"/>
            <a:ext cx="26377" cy="409575"/>
          </a:xfrm>
          <a:prstGeom prst="rect">
            <a:avLst/>
          </a:prstGeom>
          <a:solidFill>
            <a:srgbClr val="C8F2F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492" name="Rectangle 164"/>
          <p:cNvSpPr>
            <a:spLocks noChangeArrowheads="1"/>
          </p:cNvSpPr>
          <p:nvPr/>
        </p:nvSpPr>
        <p:spPr bwMode="auto">
          <a:xfrm>
            <a:off x="6286500" y="2092748"/>
            <a:ext cx="17585" cy="409575"/>
          </a:xfrm>
          <a:prstGeom prst="rect">
            <a:avLst/>
          </a:prstGeom>
          <a:solidFill>
            <a:srgbClr val="C9F3F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493" name="Rectangle 165"/>
          <p:cNvSpPr>
            <a:spLocks noChangeArrowheads="1"/>
          </p:cNvSpPr>
          <p:nvPr/>
        </p:nvSpPr>
        <p:spPr bwMode="auto">
          <a:xfrm>
            <a:off x="6304085" y="2092748"/>
            <a:ext cx="26377" cy="409575"/>
          </a:xfrm>
          <a:prstGeom prst="rect">
            <a:avLst/>
          </a:prstGeom>
          <a:solidFill>
            <a:srgbClr val="CAF4F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494" name="Rectangle 166"/>
          <p:cNvSpPr>
            <a:spLocks noChangeArrowheads="1"/>
          </p:cNvSpPr>
          <p:nvPr/>
        </p:nvSpPr>
        <p:spPr bwMode="auto">
          <a:xfrm>
            <a:off x="6330462" y="2092748"/>
            <a:ext cx="26377" cy="409575"/>
          </a:xfrm>
          <a:prstGeom prst="rect">
            <a:avLst/>
          </a:prstGeom>
          <a:solidFill>
            <a:srgbClr val="CBF5F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495" name="Rectangle 167"/>
          <p:cNvSpPr>
            <a:spLocks noChangeArrowheads="1"/>
          </p:cNvSpPr>
          <p:nvPr/>
        </p:nvSpPr>
        <p:spPr bwMode="auto">
          <a:xfrm>
            <a:off x="6356839" y="2092748"/>
            <a:ext cx="26377" cy="409575"/>
          </a:xfrm>
          <a:prstGeom prst="rect">
            <a:avLst/>
          </a:prstGeom>
          <a:solidFill>
            <a:srgbClr val="CCF6F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496" name="Rectangle 168"/>
          <p:cNvSpPr>
            <a:spLocks noChangeArrowheads="1"/>
          </p:cNvSpPr>
          <p:nvPr/>
        </p:nvSpPr>
        <p:spPr bwMode="auto">
          <a:xfrm>
            <a:off x="6383216" y="2092748"/>
            <a:ext cx="26377" cy="409575"/>
          </a:xfrm>
          <a:prstGeom prst="rect">
            <a:avLst/>
          </a:prstGeom>
          <a:solidFill>
            <a:srgbClr val="CDF7F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497" name="Rectangle 169"/>
          <p:cNvSpPr>
            <a:spLocks noChangeArrowheads="1"/>
          </p:cNvSpPr>
          <p:nvPr/>
        </p:nvSpPr>
        <p:spPr bwMode="auto">
          <a:xfrm>
            <a:off x="6409592" y="2092748"/>
            <a:ext cx="17585" cy="409575"/>
          </a:xfrm>
          <a:prstGeom prst="rect">
            <a:avLst/>
          </a:prstGeom>
          <a:solidFill>
            <a:srgbClr val="CEF8F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498" name="Rectangle 170"/>
          <p:cNvSpPr>
            <a:spLocks noChangeArrowheads="1"/>
          </p:cNvSpPr>
          <p:nvPr/>
        </p:nvSpPr>
        <p:spPr bwMode="auto">
          <a:xfrm>
            <a:off x="6427177" y="2092748"/>
            <a:ext cx="17585" cy="409575"/>
          </a:xfrm>
          <a:prstGeom prst="rect">
            <a:avLst/>
          </a:prstGeom>
          <a:solidFill>
            <a:srgbClr val="CFF9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499" name="Rectangle 171"/>
          <p:cNvSpPr>
            <a:spLocks noChangeArrowheads="1"/>
          </p:cNvSpPr>
          <p:nvPr/>
        </p:nvSpPr>
        <p:spPr bwMode="auto">
          <a:xfrm>
            <a:off x="6444762" y="2092748"/>
            <a:ext cx="26377" cy="409575"/>
          </a:xfrm>
          <a:prstGeom prst="rect">
            <a:avLst/>
          </a:prstGeom>
          <a:solidFill>
            <a:srgbClr val="D0FAF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00" name="Rectangle 172"/>
          <p:cNvSpPr>
            <a:spLocks noChangeArrowheads="1"/>
          </p:cNvSpPr>
          <p:nvPr/>
        </p:nvSpPr>
        <p:spPr bwMode="auto">
          <a:xfrm>
            <a:off x="6471138" y="2092748"/>
            <a:ext cx="17585" cy="409575"/>
          </a:xfrm>
          <a:prstGeom prst="rect">
            <a:avLst/>
          </a:prstGeom>
          <a:solidFill>
            <a:srgbClr val="D1FB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01" name="Rectangle 173"/>
          <p:cNvSpPr>
            <a:spLocks noChangeArrowheads="1"/>
          </p:cNvSpPr>
          <p:nvPr/>
        </p:nvSpPr>
        <p:spPr bwMode="auto">
          <a:xfrm>
            <a:off x="6488723" y="2092748"/>
            <a:ext cx="17585" cy="409575"/>
          </a:xfrm>
          <a:prstGeom prst="rect">
            <a:avLst/>
          </a:prstGeom>
          <a:solidFill>
            <a:srgbClr val="D2FCF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02" name="Rectangle 174"/>
          <p:cNvSpPr>
            <a:spLocks noChangeArrowheads="1"/>
          </p:cNvSpPr>
          <p:nvPr/>
        </p:nvSpPr>
        <p:spPr bwMode="auto">
          <a:xfrm>
            <a:off x="6506308" y="2092748"/>
            <a:ext cx="26377" cy="409575"/>
          </a:xfrm>
          <a:prstGeom prst="rect">
            <a:avLst/>
          </a:prstGeom>
          <a:solidFill>
            <a:srgbClr val="D3FDF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03" name="Rectangle 175"/>
          <p:cNvSpPr>
            <a:spLocks noChangeArrowheads="1"/>
          </p:cNvSpPr>
          <p:nvPr/>
        </p:nvSpPr>
        <p:spPr bwMode="auto">
          <a:xfrm>
            <a:off x="6532684" y="2092748"/>
            <a:ext cx="17585" cy="409575"/>
          </a:xfrm>
          <a:prstGeom prst="rect">
            <a:avLst/>
          </a:prstGeom>
          <a:solidFill>
            <a:srgbClr val="D4FEF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04" name="Rectangle 176"/>
          <p:cNvSpPr>
            <a:spLocks noChangeArrowheads="1"/>
          </p:cNvSpPr>
          <p:nvPr/>
        </p:nvSpPr>
        <p:spPr bwMode="auto">
          <a:xfrm>
            <a:off x="6550269" y="2092748"/>
            <a:ext cx="492369" cy="409575"/>
          </a:xfrm>
          <a:prstGeom prst="rect">
            <a:avLst/>
          </a:prstGeom>
          <a:solidFill>
            <a:srgbClr val="D5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05" name="Rectangle 177"/>
          <p:cNvSpPr>
            <a:spLocks noChangeArrowheads="1"/>
          </p:cNvSpPr>
          <p:nvPr/>
        </p:nvSpPr>
        <p:spPr bwMode="auto">
          <a:xfrm>
            <a:off x="6066693" y="2092748"/>
            <a:ext cx="975946" cy="409575"/>
          </a:xfrm>
          <a:prstGeom prst="rect">
            <a:avLst/>
          </a:prstGeom>
          <a:noFill/>
          <a:ln w="9525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06" name="Rectangle 178"/>
          <p:cNvSpPr>
            <a:spLocks noChangeArrowheads="1"/>
          </p:cNvSpPr>
          <p:nvPr/>
        </p:nvSpPr>
        <p:spPr bwMode="auto">
          <a:xfrm>
            <a:off x="6101862" y="2178472"/>
            <a:ext cx="102271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61950" indent="-361950" defTabSz="966788">
              <a:tabLst>
                <a:tab pos="188913" algn="l"/>
              </a:tabLst>
            </a:pPr>
            <a:r>
              <a:rPr lang="en-GB" sz="1000" b="1" i="0">
                <a:solidFill>
                  <a:srgbClr val="000000"/>
                </a:solidFill>
                <a:latin typeface="Arial" charset="0"/>
              </a:rPr>
              <a:t>OM_Observation</a:t>
            </a:r>
            <a:endParaRPr lang="en-GB"/>
          </a:p>
        </p:txBody>
      </p:sp>
      <p:sp>
        <p:nvSpPr>
          <p:cNvPr id="867507" name="Line 179"/>
          <p:cNvSpPr>
            <a:spLocks noChangeShapeType="1"/>
          </p:cNvSpPr>
          <p:nvPr/>
        </p:nvSpPr>
        <p:spPr bwMode="auto">
          <a:xfrm>
            <a:off x="6066693" y="2378497"/>
            <a:ext cx="975946" cy="1588"/>
          </a:xfrm>
          <a:prstGeom prst="line">
            <a:avLst/>
          </a:prstGeom>
          <a:noFill/>
          <a:ln w="9525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08" name="Rectangle 180"/>
          <p:cNvSpPr>
            <a:spLocks noChangeArrowheads="1"/>
          </p:cNvSpPr>
          <p:nvPr/>
        </p:nvSpPr>
        <p:spPr bwMode="auto">
          <a:xfrm>
            <a:off x="3499339" y="1787947"/>
            <a:ext cx="1274885" cy="704850"/>
          </a:xfrm>
          <a:prstGeom prst="rect">
            <a:avLst/>
          </a:prstGeom>
          <a:solidFill>
            <a:srgbClr val="C0BF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09" name="Rectangle 181"/>
          <p:cNvSpPr>
            <a:spLocks noChangeArrowheads="1"/>
          </p:cNvSpPr>
          <p:nvPr/>
        </p:nvSpPr>
        <p:spPr bwMode="auto">
          <a:xfrm>
            <a:off x="3499339" y="1787947"/>
            <a:ext cx="1274885" cy="704850"/>
          </a:xfrm>
          <a:prstGeom prst="rect">
            <a:avLst/>
          </a:prstGeom>
          <a:noFill/>
          <a:ln w="9525" cap="sq">
            <a:solidFill>
              <a:srgbClr val="C0BFC0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10" name="Rectangle 182"/>
          <p:cNvSpPr>
            <a:spLocks noChangeArrowheads="1"/>
          </p:cNvSpPr>
          <p:nvPr/>
        </p:nvSpPr>
        <p:spPr bwMode="auto">
          <a:xfrm>
            <a:off x="3472962" y="1759372"/>
            <a:ext cx="43962" cy="704850"/>
          </a:xfrm>
          <a:prstGeom prst="rect">
            <a:avLst/>
          </a:prstGeom>
          <a:solidFill>
            <a:srgbClr val="E8A9B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11" name="Rectangle 183"/>
          <p:cNvSpPr>
            <a:spLocks noChangeArrowheads="1"/>
          </p:cNvSpPr>
          <p:nvPr/>
        </p:nvSpPr>
        <p:spPr bwMode="auto">
          <a:xfrm>
            <a:off x="3516923" y="1759372"/>
            <a:ext cx="52754" cy="704850"/>
          </a:xfrm>
          <a:prstGeom prst="rect">
            <a:avLst/>
          </a:prstGeom>
          <a:solidFill>
            <a:srgbClr val="EAABB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12" name="Rectangle 184"/>
          <p:cNvSpPr>
            <a:spLocks noChangeArrowheads="1"/>
          </p:cNvSpPr>
          <p:nvPr/>
        </p:nvSpPr>
        <p:spPr bwMode="auto">
          <a:xfrm>
            <a:off x="3569677" y="1759372"/>
            <a:ext cx="52754" cy="704850"/>
          </a:xfrm>
          <a:prstGeom prst="rect">
            <a:avLst/>
          </a:prstGeom>
          <a:solidFill>
            <a:srgbClr val="ECADB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13" name="Rectangle 185"/>
          <p:cNvSpPr>
            <a:spLocks noChangeArrowheads="1"/>
          </p:cNvSpPr>
          <p:nvPr/>
        </p:nvSpPr>
        <p:spPr bwMode="auto">
          <a:xfrm>
            <a:off x="3622431" y="1759372"/>
            <a:ext cx="52754" cy="704850"/>
          </a:xfrm>
          <a:prstGeom prst="rect">
            <a:avLst/>
          </a:prstGeom>
          <a:solidFill>
            <a:srgbClr val="EEAFB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14" name="Rectangle 186"/>
          <p:cNvSpPr>
            <a:spLocks noChangeArrowheads="1"/>
          </p:cNvSpPr>
          <p:nvPr/>
        </p:nvSpPr>
        <p:spPr bwMode="auto">
          <a:xfrm>
            <a:off x="3675185" y="1759372"/>
            <a:ext cx="52754" cy="704850"/>
          </a:xfrm>
          <a:prstGeom prst="rect">
            <a:avLst/>
          </a:prstGeom>
          <a:solidFill>
            <a:srgbClr val="F0B1B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15" name="Rectangle 187"/>
          <p:cNvSpPr>
            <a:spLocks noChangeArrowheads="1"/>
          </p:cNvSpPr>
          <p:nvPr/>
        </p:nvSpPr>
        <p:spPr bwMode="auto">
          <a:xfrm>
            <a:off x="3727938" y="1759372"/>
            <a:ext cx="52754" cy="704850"/>
          </a:xfrm>
          <a:prstGeom prst="rect">
            <a:avLst/>
          </a:prstGeom>
          <a:solidFill>
            <a:srgbClr val="F2B3B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16" name="Rectangle 188"/>
          <p:cNvSpPr>
            <a:spLocks noChangeArrowheads="1"/>
          </p:cNvSpPr>
          <p:nvPr/>
        </p:nvSpPr>
        <p:spPr bwMode="auto">
          <a:xfrm>
            <a:off x="3780693" y="1759372"/>
            <a:ext cx="79131" cy="704850"/>
          </a:xfrm>
          <a:prstGeom prst="rect">
            <a:avLst/>
          </a:prstGeom>
          <a:solidFill>
            <a:srgbClr val="F4B5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17" name="Rectangle 189"/>
          <p:cNvSpPr>
            <a:spLocks noChangeArrowheads="1"/>
          </p:cNvSpPr>
          <p:nvPr/>
        </p:nvSpPr>
        <p:spPr bwMode="auto">
          <a:xfrm>
            <a:off x="3859823" y="1759372"/>
            <a:ext cx="52754" cy="704850"/>
          </a:xfrm>
          <a:prstGeom prst="rect">
            <a:avLst/>
          </a:prstGeom>
          <a:solidFill>
            <a:srgbClr val="F6B7C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18" name="Rectangle 190"/>
          <p:cNvSpPr>
            <a:spLocks noChangeArrowheads="1"/>
          </p:cNvSpPr>
          <p:nvPr/>
        </p:nvSpPr>
        <p:spPr bwMode="auto">
          <a:xfrm>
            <a:off x="3912577" y="1759372"/>
            <a:ext cx="52754" cy="704850"/>
          </a:xfrm>
          <a:prstGeom prst="rect">
            <a:avLst/>
          </a:prstGeom>
          <a:solidFill>
            <a:srgbClr val="F8B9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19" name="Rectangle 191"/>
          <p:cNvSpPr>
            <a:spLocks noChangeArrowheads="1"/>
          </p:cNvSpPr>
          <p:nvPr/>
        </p:nvSpPr>
        <p:spPr bwMode="auto">
          <a:xfrm>
            <a:off x="3965331" y="1759372"/>
            <a:ext cx="52754" cy="704850"/>
          </a:xfrm>
          <a:prstGeom prst="rect">
            <a:avLst/>
          </a:prstGeom>
          <a:solidFill>
            <a:srgbClr val="FABB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20" name="Rectangle 192"/>
          <p:cNvSpPr>
            <a:spLocks noChangeArrowheads="1"/>
          </p:cNvSpPr>
          <p:nvPr/>
        </p:nvSpPr>
        <p:spPr bwMode="auto">
          <a:xfrm>
            <a:off x="4018085" y="1759372"/>
            <a:ext cx="52754" cy="704850"/>
          </a:xfrm>
          <a:prstGeom prst="rect">
            <a:avLst/>
          </a:prstGeom>
          <a:solidFill>
            <a:srgbClr val="FCBDC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21" name="Rectangle 193"/>
          <p:cNvSpPr>
            <a:spLocks noChangeArrowheads="1"/>
          </p:cNvSpPr>
          <p:nvPr/>
        </p:nvSpPr>
        <p:spPr bwMode="auto">
          <a:xfrm>
            <a:off x="4070839" y="1759372"/>
            <a:ext cx="677008" cy="704850"/>
          </a:xfrm>
          <a:prstGeom prst="rect">
            <a:avLst/>
          </a:prstGeom>
          <a:solidFill>
            <a:srgbClr val="FFC0C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22" name="Rectangle 194"/>
          <p:cNvSpPr>
            <a:spLocks noChangeArrowheads="1"/>
          </p:cNvSpPr>
          <p:nvPr/>
        </p:nvSpPr>
        <p:spPr bwMode="auto">
          <a:xfrm>
            <a:off x="3472962" y="1759372"/>
            <a:ext cx="1274885" cy="704850"/>
          </a:xfrm>
          <a:prstGeom prst="rect">
            <a:avLst/>
          </a:prstGeom>
          <a:noFill/>
          <a:ln w="9525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23" name="Rectangle 195"/>
          <p:cNvSpPr>
            <a:spLocks noChangeArrowheads="1"/>
          </p:cNvSpPr>
          <p:nvPr/>
        </p:nvSpPr>
        <p:spPr bwMode="auto">
          <a:xfrm>
            <a:off x="3543300" y="1845097"/>
            <a:ext cx="127118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61950" indent="-361950" defTabSz="966788">
              <a:tabLst>
                <a:tab pos="188913" algn="l"/>
              </a:tabLst>
            </a:pPr>
            <a:r>
              <a:rPr lang="en-GB" sz="1000" b="1">
                <a:solidFill>
                  <a:srgbClr val="000000"/>
                </a:solidFill>
                <a:latin typeface="Arial" charset="0"/>
              </a:rPr>
              <a:t>SF_SamplingFeature</a:t>
            </a:r>
            <a:endParaRPr lang="en-GB"/>
          </a:p>
        </p:txBody>
      </p:sp>
      <p:sp>
        <p:nvSpPr>
          <p:cNvPr id="867524" name="Line 196"/>
          <p:cNvSpPr>
            <a:spLocks noChangeShapeType="1"/>
          </p:cNvSpPr>
          <p:nvPr/>
        </p:nvSpPr>
        <p:spPr bwMode="auto">
          <a:xfrm>
            <a:off x="3472962" y="2045122"/>
            <a:ext cx="1274885" cy="1588"/>
          </a:xfrm>
          <a:prstGeom prst="line">
            <a:avLst/>
          </a:prstGeom>
          <a:noFill/>
          <a:ln w="9525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25" name="Rectangle 197"/>
          <p:cNvSpPr>
            <a:spLocks noChangeArrowheads="1"/>
          </p:cNvSpPr>
          <p:nvPr/>
        </p:nvSpPr>
        <p:spPr bwMode="auto">
          <a:xfrm>
            <a:off x="3516923" y="2083222"/>
            <a:ext cx="11060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61950" indent="-361950" defTabSz="966788">
              <a:tabLst>
                <a:tab pos="188913" algn="l"/>
              </a:tabLst>
            </a:pPr>
            <a:r>
              <a:rPr lang="en-GB" sz="1000" i="0">
                <a:solidFill>
                  <a:srgbClr val="8B0000"/>
                </a:solidFill>
                <a:latin typeface="Arial" charset="0"/>
              </a:rPr>
              <a:t>+ </a:t>
            </a:r>
            <a:endParaRPr lang="en-GB"/>
          </a:p>
        </p:txBody>
      </p:sp>
      <p:sp>
        <p:nvSpPr>
          <p:cNvPr id="867526" name="Rectangle 198"/>
          <p:cNvSpPr>
            <a:spLocks noChangeArrowheads="1"/>
          </p:cNvSpPr>
          <p:nvPr/>
        </p:nvSpPr>
        <p:spPr bwMode="auto">
          <a:xfrm>
            <a:off x="3701561" y="2083222"/>
            <a:ext cx="87844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61950" indent="-361950" defTabSz="966788">
              <a:tabLst>
                <a:tab pos="188913" algn="l"/>
              </a:tabLst>
            </a:pPr>
            <a:r>
              <a:rPr lang="en-GB" sz="1000" i="0">
                <a:solidFill>
                  <a:srgbClr val="8B0000"/>
                </a:solidFill>
                <a:latin typeface="Arial" charset="0"/>
              </a:rPr>
              <a:t>parameter [0..*]</a:t>
            </a:r>
            <a:endParaRPr lang="en-GB"/>
          </a:p>
        </p:txBody>
      </p:sp>
      <p:sp>
        <p:nvSpPr>
          <p:cNvPr id="867527" name="Rectangle 199"/>
          <p:cNvSpPr>
            <a:spLocks noChangeArrowheads="1"/>
          </p:cNvSpPr>
          <p:nvPr/>
        </p:nvSpPr>
        <p:spPr bwMode="auto">
          <a:xfrm>
            <a:off x="3516923" y="2235622"/>
            <a:ext cx="11060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61950" indent="-361950" defTabSz="966788">
              <a:tabLst>
                <a:tab pos="188913" algn="l"/>
              </a:tabLst>
            </a:pPr>
            <a:r>
              <a:rPr lang="en-GB" sz="1000" i="0">
                <a:solidFill>
                  <a:srgbClr val="8B0000"/>
                </a:solidFill>
                <a:latin typeface="Arial" charset="0"/>
              </a:rPr>
              <a:t>+ </a:t>
            </a:r>
            <a:endParaRPr lang="en-GB"/>
          </a:p>
        </p:txBody>
      </p:sp>
      <p:sp>
        <p:nvSpPr>
          <p:cNvPr id="867528" name="Rectangle 200"/>
          <p:cNvSpPr>
            <a:spLocks noChangeArrowheads="1"/>
          </p:cNvSpPr>
          <p:nvPr/>
        </p:nvSpPr>
        <p:spPr bwMode="auto">
          <a:xfrm>
            <a:off x="3701562" y="2235622"/>
            <a:ext cx="72776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61950" indent="-361950" defTabSz="966788">
              <a:tabLst>
                <a:tab pos="188913" algn="l"/>
              </a:tabLst>
            </a:pPr>
            <a:r>
              <a:rPr lang="en-GB" sz="1000" i="0">
                <a:solidFill>
                  <a:srgbClr val="8B0000"/>
                </a:solidFill>
                <a:latin typeface="Arial" charset="0"/>
              </a:rPr>
              <a:t>lineage [0..1]</a:t>
            </a:r>
            <a:endParaRPr lang="en-GB"/>
          </a:p>
        </p:txBody>
      </p:sp>
      <p:sp>
        <p:nvSpPr>
          <p:cNvPr id="867529" name="Rectangle 201"/>
          <p:cNvSpPr>
            <a:spLocks noChangeArrowheads="1"/>
          </p:cNvSpPr>
          <p:nvPr/>
        </p:nvSpPr>
        <p:spPr bwMode="auto">
          <a:xfrm>
            <a:off x="6101861" y="1330748"/>
            <a:ext cx="844062" cy="409575"/>
          </a:xfrm>
          <a:prstGeom prst="rect">
            <a:avLst/>
          </a:prstGeom>
          <a:solidFill>
            <a:srgbClr val="C0BF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30" name="Rectangle 202"/>
          <p:cNvSpPr>
            <a:spLocks noChangeArrowheads="1"/>
          </p:cNvSpPr>
          <p:nvPr/>
        </p:nvSpPr>
        <p:spPr bwMode="auto">
          <a:xfrm>
            <a:off x="6101861" y="1330748"/>
            <a:ext cx="844062" cy="409575"/>
          </a:xfrm>
          <a:prstGeom prst="rect">
            <a:avLst/>
          </a:prstGeom>
          <a:noFill/>
          <a:ln w="9525" cap="sq">
            <a:solidFill>
              <a:srgbClr val="C0BFC0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31" name="Rectangle 203"/>
          <p:cNvSpPr>
            <a:spLocks noChangeArrowheads="1"/>
          </p:cNvSpPr>
          <p:nvPr/>
        </p:nvSpPr>
        <p:spPr bwMode="auto">
          <a:xfrm>
            <a:off x="6075484" y="1302173"/>
            <a:ext cx="17585" cy="409575"/>
          </a:xfrm>
          <a:prstGeom prst="rect">
            <a:avLst/>
          </a:prstGeom>
          <a:solidFill>
            <a:srgbClr val="E5DB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32" name="Rectangle 204"/>
          <p:cNvSpPr>
            <a:spLocks noChangeArrowheads="1"/>
          </p:cNvSpPr>
          <p:nvPr/>
        </p:nvSpPr>
        <p:spPr bwMode="auto">
          <a:xfrm>
            <a:off x="6093070" y="1302173"/>
            <a:ext cx="8792" cy="409575"/>
          </a:xfrm>
          <a:prstGeom prst="rect">
            <a:avLst/>
          </a:prstGeom>
          <a:solidFill>
            <a:srgbClr val="E6DCC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33" name="Rectangle 205"/>
          <p:cNvSpPr>
            <a:spLocks noChangeArrowheads="1"/>
          </p:cNvSpPr>
          <p:nvPr/>
        </p:nvSpPr>
        <p:spPr bwMode="auto">
          <a:xfrm>
            <a:off x="6101862" y="1302173"/>
            <a:ext cx="26377" cy="409575"/>
          </a:xfrm>
          <a:prstGeom prst="rect">
            <a:avLst/>
          </a:prstGeom>
          <a:solidFill>
            <a:srgbClr val="E7DDC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34" name="Rectangle 206"/>
          <p:cNvSpPr>
            <a:spLocks noChangeArrowheads="1"/>
          </p:cNvSpPr>
          <p:nvPr/>
        </p:nvSpPr>
        <p:spPr bwMode="auto">
          <a:xfrm>
            <a:off x="6128238" y="1302173"/>
            <a:ext cx="17585" cy="409575"/>
          </a:xfrm>
          <a:prstGeom prst="rect">
            <a:avLst/>
          </a:prstGeom>
          <a:solidFill>
            <a:srgbClr val="E8DEC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35" name="Rectangle 207"/>
          <p:cNvSpPr>
            <a:spLocks noChangeArrowheads="1"/>
          </p:cNvSpPr>
          <p:nvPr/>
        </p:nvSpPr>
        <p:spPr bwMode="auto">
          <a:xfrm>
            <a:off x="6145824" y="1302173"/>
            <a:ext cx="8792" cy="409575"/>
          </a:xfrm>
          <a:prstGeom prst="rect">
            <a:avLst/>
          </a:prstGeom>
          <a:solidFill>
            <a:srgbClr val="E9DF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36" name="Rectangle 208"/>
          <p:cNvSpPr>
            <a:spLocks noChangeArrowheads="1"/>
          </p:cNvSpPr>
          <p:nvPr/>
        </p:nvSpPr>
        <p:spPr bwMode="auto">
          <a:xfrm>
            <a:off x="6154616" y="1302173"/>
            <a:ext cx="26377" cy="409575"/>
          </a:xfrm>
          <a:prstGeom prst="rect">
            <a:avLst/>
          </a:prstGeom>
          <a:solidFill>
            <a:srgbClr val="EAE0D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37" name="Rectangle 209"/>
          <p:cNvSpPr>
            <a:spLocks noChangeArrowheads="1"/>
          </p:cNvSpPr>
          <p:nvPr/>
        </p:nvSpPr>
        <p:spPr bwMode="auto">
          <a:xfrm>
            <a:off x="6180992" y="1302173"/>
            <a:ext cx="17585" cy="409575"/>
          </a:xfrm>
          <a:prstGeom prst="rect">
            <a:avLst/>
          </a:prstGeom>
          <a:solidFill>
            <a:srgbClr val="EBE1D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38" name="Rectangle 210"/>
          <p:cNvSpPr>
            <a:spLocks noChangeArrowheads="1"/>
          </p:cNvSpPr>
          <p:nvPr/>
        </p:nvSpPr>
        <p:spPr bwMode="auto">
          <a:xfrm>
            <a:off x="6198578" y="1302173"/>
            <a:ext cx="8792" cy="409575"/>
          </a:xfrm>
          <a:prstGeom prst="rect">
            <a:avLst/>
          </a:prstGeom>
          <a:solidFill>
            <a:srgbClr val="ECE2D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39" name="Rectangle 211"/>
          <p:cNvSpPr>
            <a:spLocks noChangeArrowheads="1"/>
          </p:cNvSpPr>
          <p:nvPr/>
        </p:nvSpPr>
        <p:spPr bwMode="auto">
          <a:xfrm>
            <a:off x="6207370" y="1302173"/>
            <a:ext cx="26377" cy="409575"/>
          </a:xfrm>
          <a:prstGeom prst="rect">
            <a:avLst/>
          </a:prstGeom>
          <a:solidFill>
            <a:srgbClr val="EDE3D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40" name="Rectangle 212"/>
          <p:cNvSpPr>
            <a:spLocks noChangeArrowheads="1"/>
          </p:cNvSpPr>
          <p:nvPr/>
        </p:nvSpPr>
        <p:spPr bwMode="auto">
          <a:xfrm>
            <a:off x="6233746" y="1302173"/>
            <a:ext cx="17585" cy="409575"/>
          </a:xfrm>
          <a:prstGeom prst="rect">
            <a:avLst/>
          </a:prstGeom>
          <a:solidFill>
            <a:srgbClr val="EEE4D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41" name="Rectangle 213"/>
          <p:cNvSpPr>
            <a:spLocks noChangeArrowheads="1"/>
          </p:cNvSpPr>
          <p:nvPr/>
        </p:nvSpPr>
        <p:spPr bwMode="auto">
          <a:xfrm>
            <a:off x="6251331" y="1302173"/>
            <a:ext cx="8792" cy="409575"/>
          </a:xfrm>
          <a:prstGeom prst="rect">
            <a:avLst/>
          </a:prstGeom>
          <a:solidFill>
            <a:srgbClr val="EFE5D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42" name="Rectangle 214"/>
          <p:cNvSpPr>
            <a:spLocks noChangeArrowheads="1"/>
          </p:cNvSpPr>
          <p:nvPr/>
        </p:nvSpPr>
        <p:spPr bwMode="auto">
          <a:xfrm>
            <a:off x="6260124" y="1302173"/>
            <a:ext cx="26377" cy="409575"/>
          </a:xfrm>
          <a:prstGeom prst="rect">
            <a:avLst/>
          </a:prstGeom>
          <a:solidFill>
            <a:srgbClr val="F0E6D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43" name="Rectangle 215"/>
          <p:cNvSpPr>
            <a:spLocks noChangeArrowheads="1"/>
          </p:cNvSpPr>
          <p:nvPr/>
        </p:nvSpPr>
        <p:spPr bwMode="auto">
          <a:xfrm>
            <a:off x="6286500" y="1302173"/>
            <a:ext cx="17585" cy="409575"/>
          </a:xfrm>
          <a:prstGeom prst="rect">
            <a:avLst/>
          </a:prstGeom>
          <a:solidFill>
            <a:srgbClr val="F1E7D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44" name="Rectangle 216"/>
          <p:cNvSpPr>
            <a:spLocks noChangeArrowheads="1"/>
          </p:cNvSpPr>
          <p:nvPr/>
        </p:nvSpPr>
        <p:spPr bwMode="auto">
          <a:xfrm>
            <a:off x="6304085" y="1302173"/>
            <a:ext cx="26377" cy="409575"/>
          </a:xfrm>
          <a:prstGeom prst="rect">
            <a:avLst/>
          </a:prstGeom>
          <a:solidFill>
            <a:srgbClr val="F2E8D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45" name="Rectangle 217"/>
          <p:cNvSpPr>
            <a:spLocks noChangeArrowheads="1"/>
          </p:cNvSpPr>
          <p:nvPr/>
        </p:nvSpPr>
        <p:spPr bwMode="auto">
          <a:xfrm>
            <a:off x="6330462" y="1302173"/>
            <a:ext cx="26377" cy="409575"/>
          </a:xfrm>
          <a:prstGeom prst="rect">
            <a:avLst/>
          </a:prstGeom>
          <a:solidFill>
            <a:srgbClr val="F3E9D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46" name="Rectangle 218"/>
          <p:cNvSpPr>
            <a:spLocks noChangeArrowheads="1"/>
          </p:cNvSpPr>
          <p:nvPr/>
        </p:nvSpPr>
        <p:spPr bwMode="auto">
          <a:xfrm>
            <a:off x="6356839" y="1302173"/>
            <a:ext cx="8792" cy="409575"/>
          </a:xfrm>
          <a:prstGeom prst="rect">
            <a:avLst/>
          </a:prstGeom>
          <a:solidFill>
            <a:srgbClr val="F4EAD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47" name="Rectangle 219"/>
          <p:cNvSpPr>
            <a:spLocks noChangeArrowheads="1"/>
          </p:cNvSpPr>
          <p:nvPr/>
        </p:nvSpPr>
        <p:spPr bwMode="auto">
          <a:xfrm>
            <a:off x="6365631" y="1302173"/>
            <a:ext cx="26377" cy="409575"/>
          </a:xfrm>
          <a:prstGeom prst="rect">
            <a:avLst/>
          </a:prstGeom>
          <a:solidFill>
            <a:srgbClr val="F5EBD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48" name="Rectangle 220"/>
          <p:cNvSpPr>
            <a:spLocks noChangeArrowheads="1"/>
          </p:cNvSpPr>
          <p:nvPr/>
        </p:nvSpPr>
        <p:spPr bwMode="auto">
          <a:xfrm>
            <a:off x="6392008" y="1302173"/>
            <a:ext cx="17585" cy="409575"/>
          </a:xfrm>
          <a:prstGeom prst="rect">
            <a:avLst/>
          </a:prstGeom>
          <a:solidFill>
            <a:srgbClr val="F6EC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49" name="Rectangle 221"/>
          <p:cNvSpPr>
            <a:spLocks noChangeArrowheads="1"/>
          </p:cNvSpPr>
          <p:nvPr/>
        </p:nvSpPr>
        <p:spPr bwMode="auto">
          <a:xfrm>
            <a:off x="6409593" y="1302173"/>
            <a:ext cx="8792" cy="409575"/>
          </a:xfrm>
          <a:prstGeom prst="rect">
            <a:avLst/>
          </a:prstGeom>
          <a:solidFill>
            <a:srgbClr val="F7EDD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50" name="Rectangle 222"/>
          <p:cNvSpPr>
            <a:spLocks noChangeArrowheads="1"/>
          </p:cNvSpPr>
          <p:nvPr/>
        </p:nvSpPr>
        <p:spPr bwMode="auto">
          <a:xfrm>
            <a:off x="6418385" y="1302173"/>
            <a:ext cx="26377" cy="409575"/>
          </a:xfrm>
          <a:prstGeom prst="rect">
            <a:avLst/>
          </a:prstGeom>
          <a:solidFill>
            <a:srgbClr val="F8EED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51" name="Rectangle 223"/>
          <p:cNvSpPr>
            <a:spLocks noChangeArrowheads="1"/>
          </p:cNvSpPr>
          <p:nvPr/>
        </p:nvSpPr>
        <p:spPr bwMode="auto">
          <a:xfrm>
            <a:off x="6444761" y="1302173"/>
            <a:ext cx="17585" cy="409575"/>
          </a:xfrm>
          <a:prstGeom prst="rect">
            <a:avLst/>
          </a:prstGeom>
          <a:solidFill>
            <a:srgbClr val="F9EF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52" name="Rectangle 224"/>
          <p:cNvSpPr>
            <a:spLocks noChangeArrowheads="1"/>
          </p:cNvSpPr>
          <p:nvPr/>
        </p:nvSpPr>
        <p:spPr bwMode="auto">
          <a:xfrm>
            <a:off x="6462347" y="1302173"/>
            <a:ext cx="8792" cy="409575"/>
          </a:xfrm>
          <a:prstGeom prst="rect">
            <a:avLst/>
          </a:prstGeom>
          <a:solidFill>
            <a:srgbClr val="FAF0E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53" name="Rectangle 225"/>
          <p:cNvSpPr>
            <a:spLocks noChangeArrowheads="1"/>
          </p:cNvSpPr>
          <p:nvPr/>
        </p:nvSpPr>
        <p:spPr bwMode="auto">
          <a:xfrm>
            <a:off x="6471139" y="1302173"/>
            <a:ext cx="26377" cy="409575"/>
          </a:xfrm>
          <a:prstGeom prst="rect">
            <a:avLst/>
          </a:prstGeom>
          <a:solidFill>
            <a:srgbClr val="FBF1E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54" name="Rectangle 226"/>
          <p:cNvSpPr>
            <a:spLocks noChangeArrowheads="1"/>
          </p:cNvSpPr>
          <p:nvPr/>
        </p:nvSpPr>
        <p:spPr bwMode="auto">
          <a:xfrm>
            <a:off x="6497515" y="1302173"/>
            <a:ext cx="422031" cy="409575"/>
          </a:xfrm>
          <a:prstGeom prst="rect">
            <a:avLst/>
          </a:prstGeom>
          <a:solidFill>
            <a:srgbClr val="FCF2E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55" name="Rectangle 227"/>
          <p:cNvSpPr>
            <a:spLocks noChangeArrowheads="1"/>
          </p:cNvSpPr>
          <p:nvPr/>
        </p:nvSpPr>
        <p:spPr bwMode="auto">
          <a:xfrm>
            <a:off x="6075484" y="1302173"/>
            <a:ext cx="844062" cy="409575"/>
          </a:xfrm>
          <a:prstGeom prst="rect">
            <a:avLst/>
          </a:prstGeom>
          <a:noFill/>
          <a:ln w="9525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556" name="Rectangle 228"/>
          <p:cNvSpPr>
            <a:spLocks noChangeArrowheads="1"/>
          </p:cNvSpPr>
          <p:nvPr/>
        </p:nvSpPr>
        <p:spPr bwMode="auto">
          <a:xfrm>
            <a:off x="6172200" y="1387897"/>
            <a:ext cx="74539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61950" indent="-361950" defTabSz="966788">
              <a:tabLst>
                <a:tab pos="188913" algn="l"/>
              </a:tabLst>
            </a:pPr>
            <a:r>
              <a:rPr lang="en-GB" sz="1000" b="1" dirty="0" err="1">
                <a:solidFill>
                  <a:srgbClr val="000000"/>
                </a:solidFill>
                <a:latin typeface="Arial" charset="0"/>
              </a:rPr>
              <a:t>GFI_Feature</a:t>
            </a:r>
            <a:endParaRPr lang="en-GB" dirty="0"/>
          </a:p>
        </p:txBody>
      </p:sp>
      <p:sp>
        <p:nvSpPr>
          <p:cNvPr id="867557" name="Line 229"/>
          <p:cNvSpPr>
            <a:spLocks noChangeShapeType="1"/>
          </p:cNvSpPr>
          <p:nvPr/>
        </p:nvSpPr>
        <p:spPr bwMode="auto">
          <a:xfrm>
            <a:off x="6075484" y="1587922"/>
            <a:ext cx="844062" cy="1588"/>
          </a:xfrm>
          <a:prstGeom prst="line">
            <a:avLst/>
          </a:prstGeom>
          <a:noFill/>
          <a:ln w="9525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948" name="Line 620"/>
          <p:cNvSpPr>
            <a:spLocks noChangeShapeType="1"/>
          </p:cNvSpPr>
          <p:nvPr/>
        </p:nvSpPr>
        <p:spPr bwMode="auto">
          <a:xfrm>
            <a:off x="7051431" y="2187997"/>
            <a:ext cx="263769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949" name="Line 621"/>
          <p:cNvSpPr>
            <a:spLocks noChangeShapeType="1"/>
          </p:cNvSpPr>
          <p:nvPr/>
        </p:nvSpPr>
        <p:spPr bwMode="auto">
          <a:xfrm>
            <a:off x="7315200" y="2187998"/>
            <a:ext cx="1466" cy="142875"/>
          </a:xfrm>
          <a:prstGeom prst="line">
            <a:avLst/>
          </a:prstGeom>
          <a:noFill/>
          <a:ln w="9525" cap="rnd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950" name="Line 622"/>
          <p:cNvSpPr>
            <a:spLocks noChangeShapeType="1"/>
          </p:cNvSpPr>
          <p:nvPr/>
        </p:nvSpPr>
        <p:spPr bwMode="auto">
          <a:xfrm flipH="1">
            <a:off x="7051431" y="2330872"/>
            <a:ext cx="263769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951" name="Freeform 623"/>
          <p:cNvSpPr>
            <a:spLocks noEditPoints="1"/>
          </p:cNvSpPr>
          <p:nvPr/>
        </p:nvSpPr>
        <p:spPr bwMode="auto">
          <a:xfrm>
            <a:off x="7051431" y="2273722"/>
            <a:ext cx="131885" cy="114300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90" y="0"/>
              </a:cxn>
              <a:cxn ang="0">
                <a:pos x="0" y="36"/>
              </a:cxn>
              <a:cxn ang="0">
                <a:pos x="90" y="72"/>
              </a:cxn>
            </a:cxnLst>
            <a:rect l="0" t="0" r="r" b="b"/>
            <a:pathLst>
              <a:path w="90" h="72">
                <a:moveTo>
                  <a:pt x="0" y="36"/>
                </a:moveTo>
                <a:lnTo>
                  <a:pt x="90" y="0"/>
                </a:lnTo>
                <a:moveTo>
                  <a:pt x="0" y="36"/>
                </a:moveTo>
                <a:lnTo>
                  <a:pt x="90" y="72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952" name="Rectangle 624"/>
          <p:cNvSpPr>
            <a:spLocks noChangeArrowheads="1"/>
          </p:cNvSpPr>
          <p:nvPr/>
        </p:nvSpPr>
        <p:spPr bwMode="auto">
          <a:xfrm>
            <a:off x="6858000" y="1911772"/>
            <a:ext cx="15549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61950" indent="-361950" defTabSz="966788">
              <a:tabLst>
                <a:tab pos="188913" algn="l"/>
              </a:tabLst>
            </a:pPr>
            <a:r>
              <a:rPr lang="en-GB" sz="800" i="0">
                <a:solidFill>
                  <a:srgbClr val="000000"/>
                </a:solidFill>
                <a:latin typeface="Arial" charset="0"/>
              </a:rPr>
              <a:t>0..*</a:t>
            </a:r>
            <a:endParaRPr lang="en-GB"/>
          </a:p>
        </p:txBody>
      </p:sp>
      <p:grpSp>
        <p:nvGrpSpPr>
          <p:cNvPr id="4" name="Group 668"/>
          <p:cNvGrpSpPr>
            <a:grpSpLocks/>
          </p:cNvGrpSpPr>
          <p:nvPr/>
        </p:nvGrpSpPr>
        <p:grpSpPr bwMode="auto">
          <a:xfrm>
            <a:off x="3974122" y="2473747"/>
            <a:ext cx="1715965" cy="1085850"/>
            <a:chOff x="2712" y="1924"/>
            <a:chExt cx="1171" cy="684"/>
          </a:xfrm>
        </p:grpSpPr>
        <p:sp>
          <p:nvSpPr>
            <p:cNvPr id="867941" name="Freeform 613"/>
            <p:cNvSpPr>
              <a:spLocks/>
            </p:cNvSpPr>
            <p:nvPr/>
          </p:nvSpPr>
          <p:spPr bwMode="auto">
            <a:xfrm>
              <a:off x="2772" y="1924"/>
              <a:ext cx="72" cy="96"/>
            </a:xfrm>
            <a:custGeom>
              <a:avLst/>
              <a:gdLst/>
              <a:ahLst/>
              <a:cxnLst>
                <a:cxn ang="0">
                  <a:pos x="72" y="96"/>
                </a:cxn>
                <a:cxn ang="0">
                  <a:pos x="0" y="96"/>
                </a:cxn>
                <a:cxn ang="0">
                  <a:pos x="36" y="0"/>
                </a:cxn>
                <a:cxn ang="0">
                  <a:pos x="72" y="96"/>
                </a:cxn>
              </a:cxnLst>
              <a:rect l="0" t="0" r="r" b="b"/>
              <a:pathLst>
                <a:path w="72" h="96">
                  <a:moveTo>
                    <a:pt x="72" y="96"/>
                  </a:moveTo>
                  <a:lnTo>
                    <a:pt x="0" y="96"/>
                  </a:lnTo>
                  <a:lnTo>
                    <a:pt x="36" y="0"/>
                  </a:lnTo>
                  <a:lnTo>
                    <a:pt x="72" y="96"/>
                  </a:lnTo>
                  <a:close/>
                </a:path>
              </a:pathLst>
            </a:custGeom>
            <a:solidFill>
              <a:srgbClr val="FCF2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42" name="Freeform 614"/>
            <p:cNvSpPr>
              <a:spLocks/>
            </p:cNvSpPr>
            <p:nvPr/>
          </p:nvSpPr>
          <p:spPr bwMode="auto">
            <a:xfrm>
              <a:off x="2772" y="1924"/>
              <a:ext cx="72" cy="96"/>
            </a:xfrm>
            <a:custGeom>
              <a:avLst/>
              <a:gdLst/>
              <a:ahLst/>
              <a:cxnLst>
                <a:cxn ang="0">
                  <a:pos x="72" y="96"/>
                </a:cxn>
                <a:cxn ang="0">
                  <a:pos x="0" y="96"/>
                </a:cxn>
                <a:cxn ang="0">
                  <a:pos x="36" y="0"/>
                </a:cxn>
                <a:cxn ang="0">
                  <a:pos x="72" y="96"/>
                </a:cxn>
              </a:cxnLst>
              <a:rect l="0" t="0" r="r" b="b"/>
              <a:pathLst>
                <a:path w="72" h="96">
                  <a:moveTo>
                    <a:pt x="72" y="96"/>
                  </a:moveTo>
                  <a:lnTo>
                    <a:pt x="0" y="96"/>
                  </a:lnTo>
                  <a:lnTo>
                    <a:pt x="36" y="0"/>
                  </a:lnTo>
                  <a:lnTo>
                    <a:pt x="72" y="96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grpSp>
          <p:nvGrpSpPr>
            <p:cNvPr id="5" name="Group 663"/>
            <p:cNvGrpSpPr>
              <a:grpSpLocks/>
            </p:cNvGrpSpPr>
            <p:nvPr/>
          </p:nvGrpSpPr>
          <p:grpSpPr bwMode="auto">
            <a:xfrm>
              <a:off x="2712" y="1924"/>
              <a:ext cx="1171" cy="684"/>
              <a:chOff x="2712" y="1924"/>
              <a:chExt cx="1171" cy="684"/>
            </a:xfrm>
          </p:grpSpPr>
          <p:sp>
            <p:nvSpPr>
              <p:cNvPr id="867871" name="Rectangle 543"/>
              <p:cNvSpPr>
                <a:spLocks noChangeArrowheads="1"/>
              </p:cNvSpPr>
              <p:nvPr/>
            </p:nvSpPr>
            <p:spPr bwMode="auto">
              <a:xfrm>
                <a:off x="2730" y="2284"/>
                <a:ext cx="1074" cy="324"/>
              </a:xfrm>
              <a:prstGeom prst="rect">
                <a:avLst/>
              </a:prstGeom>
              <a:solidFill>
                <a:srgbClr val="C0BF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872" name="Rectangle 544"/>
              <p:cNvSpPr>
                <a:spLocks noChangeArrowheads="1"/>
              </p:cNvSpPr>
              <p:nvPr/>
            </p:nvSpPr>
            <p:spPr bwMode="auto">
              <a:xfrm>
                <a:off x="2730" y="2284"/>
                <a:ext cx="1074" cy="324"/>
              </a:xfrm>
              <a:prstGeom prst="rect">
                <a:avLst/>
              </a:prstGeom>
              <a:noFill/>
              <a:ln w="9525" cap="sq">
                <a:solidFill>
                  <a:srgbClr val="C0BF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873" name="Rectangle 545"/>
              <p:cNvSpPr>
                <a:spLocks noChangeArrowheads="1"/>
              </p:cNvSpPr>
              <p:nvPr/>
            </p:nvSpPr>
            <p:spPr bwMode="auto">
              <a:xfrm>
                <a:off x="2712" y="2266"/>
                <a:ext cx="36" cy="324"/>
              </a:xfrm>
              <a:prstGeom prst="rect">
                <a:avLst/>
              </a:prstGeom>
              <a:solidFill>
                <a:srgbClr val="E5DB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874" name="Rectangle 546"/>
              <p:cNvSpPr>
                <a:spLocks noChangeArrowheads="1"/>
              </p:cNvSpPr>
              <p:nvPr/>
            </p:nvSpPr>
            <p:spPr bwMode="auto">
              <a:xfrm>
                <a:off x="2748" y="2266"/>
                <a:ext cx="48" cy="324"/>
              </a:xfrm>
              <a:prstGeom prst="rect">
                <a:avLst/>
              </a:prstGeom>
              <a:solidFill>
                <a:srgbClr val="E7DD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875" name="Rectangle 547"/>
              <p:cNvSpPr>
                <a:spLocks noChangeArrowheads="1"/>
              </p:cNvSpPr>
              <p:nvPr/>
            </p:nvSpPr>
            <p:spPr bwMode="auto">
              <a:xfrm>
                <a:off x="2796" y="2266"/>
                <a:ext cx="42" cy="324"/>
              </a:xfrm>
              <a:prstGeom prst="rect">
                <a:avLst/>
              </a:prstGeom>
              <a:solidFill>
                <a:srgbClr val="E9DF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876" name="Rectangle 548"/>
              <p:cNvSpPr>
                <a:spLocks noChangeArrowheads="1"/>
              </p:cNvSpPr>
              <p:nvPr/>
            </p:nvSpPr>
            <p:spPr bwMode="auto">
              <a:xfrm>
                <a:off x="2838" y="2266"/>
                <a:ext cx="42" cy="324"/>
              </a:xfrm>
              <a:prstGeom prst="rect">
                <a:avLst/>
              </a:prstGeom>
              <a:solidFill>
                <a:srgbClr val="EBE1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877" name="Rectangle 549"/>
              <p:cNvSpPr>
                <a:spLocks noChangeArrowheads="1"/>
              </p:cNvSpPr>
              <p:nvPr/>
            </p:nvSpPr>
            <p:spPr bwMode="auto">
              <a:xfrm>
                <a:off x="2880" y="2266"/>
                <a:ext cx="48" cy="324"/>
              </a:xfrm>
              <a:prstGeom prst="rect">
                <a:avLst/>
              </a:prstGeom>
              <a:solidFill>
                <a:srgbClr val="EDE3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878" name="Rectangle 550"/>
              <p:cNvSpPr>
                <a:spLocks noChangeArrowheads="1"/>
              </p:cNvSpPr>
              <p:nvPr/>
            </p:nvSpPr>
            <p:spPr bwMode="auto">
              <a:xfrm>
                <a:off x="2928" y="2266"/>
                <a:ext cx="42" cy="324"/>
              </a:xfrm>
              <a:prstGeom prst="rect">
                <a:avLst/>
              </a:prstGeom>
              <a:solidFill>
                <a:srgbClr val="EFE5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879" name="Rectangle 551"/>
              <p:cNvSpPr>
                <a:spLocks noChangeArrowheads="1"/>
              </p:cNvSpPr>
              <p:nvPr/>
            </p:nvSpPr>
            <p:spPr bwMode="auto">
              <a:xfrm>
                <a:off x="2970" y="2266"/>
                <a:ext cx="66" cy="324"/>
              </a:xfrm>
              <a:prstGeom prst="rect">
                <a:avLst/>
              </a:prstGeom>
              <a:solidFill>
                <a:srgbClr val="F1E7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6" name="Group 661"/>
              <p:cNvGrpSpPr>
                <a:grpSpLocks/>
              </p:cNvGrpSpPr>
              <p:nvPr/>
            </p:nvGrpSpPr>
            <p:grpSpPr bwMode="auto">
              <a:xfrm>
                <a:off x="2712" y="1924"/>
                <a:ext cx="1171" cy="666"/>
                <a:chOff x="2712" y="1924"/>
                <a:chExt cx="1171" cy="666"/>
              </a:xfrm>
            </p:grpSpPr>
            <p:sp>
              <p:nvSpPr>
                <p:cNvPr id="867881" name="Rectangle 553"/>
                <p:cNvSpPr>
                  <a:spLocks noChangeArrowheads="1"/>
                </p:cNvSpPr>
                <p:nvPr/>
              </p:nvSpPr>
              <p:spPr bwMode="auto">
                <a:xfrm>
                  <a:off x="3036" y="2266"/>
                  <a:ext cx="48" cy="324"/>
                </a:xfrm>
                <a:prstGeom prst="rect">
                  <a:avLst/>
                </a:prstGeom>
                <a:solidFill>
                  <a:srgbClr val="F3E9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67882" name="Rectangle 554"/>
                <p:cNvSpPr>
                  <a:spLocks noChangeArrowheads="1"/>
                </p:cNvSpPr>
                <p:nvPr/>
              </p:nvSpPr>
              <p:spPr bwMode="auto">
                <a:xfrm>
                  <a:off x="3084" y="2266"/>
                  <a:ext cx="48" cy="324"/>
                </a:xfrm>
                <a:prstGeom prst="rect">
                  <a:avLst/>
                </a:prstGeom>
                <a:solidFill>
                  <a:srgbClr val="F5EBD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67883" name="Rectangle 555"/>
                <p:cNvSpPr>
                  <a:spLocks noChangeArrowheads="1"/>
                </p:cNvSpPr>
                <p:nvPr/>
              </p:nvSpPr>
              <p:spPr bwMode="auto">
                <a:xfrm>
                  <a:off x="3132" y="2266"/>
                  <a:ext cx="42" cy="324"/>
                </a:xfrm>
                <a:prstGeom prst="rect">
                  <a:avLst/>
                </a:prstGeom>
                <a:solidFill>
                  <a:srgbClr val="F7EDD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67884" name="Rectangle 556"/>
                <p:cNvSpPr>
                  <a:spLocks noChangeArrowheads="1"/>
                </p:cNvSpPr>
                <p:nvPr/>
              </p:nvSpPr>
              <p:spPr bwMode="auto">
                <a:xfrm>
                  <a:off x="3174" y="2266"/>
                  <a:ext cx="42" cy="324"/>
                </a:xfrm>
                <a:prstGeom prst="rect">
                  <a:avLst/>
                </a:prstGeom>
                <a:solidFill>
                  <a:srgbClr val="F9EFE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67885" name="Rectangle 557"/>
                <p:cNvSpPr>
                  <a:spLocks noChangeArrowheads="1"/>
                </p:cNvSpPr>
                <p:nvPr/>
              </p:nvSpPr>
              <p:spPr bwMode="auto">
                <a:xfrm>
                  <a:off x="3216" y="2266"/>
                  <a:ext cx="570" cy="324"/>
                </a:xfrm>
                <a:prstGeom prst="rect">
                  <a:avLst/>
                </a:prstGeom>
                <a:solidFill>
                  <a:srgbClr val="FCF2E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67886" name="Rectangle 558"/>
                <p:cNvSpPr>
                  <a:spLocks noChangeArrowheads="1"/>
                </p:cNvSpPr>
                <p:nvPr/>
              </p:nvSpPr>
              <p:spPr bwMode="auto">
                <a:xfrm>
                  <a:off x="2712" y="2266"/>
                  <a:ext cx="1074" cy="324"/>
                </a:xfrm>
                <a:prstGeom prst="rect">
                  <a:avLst/>
                </a:prstGeom>
                <a:noFill/>
                <a:ln w="9525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67887" name="Rectangle 559"/>
                <p:cNvSpPr>
                  <a:spLocks noChangeArrowheads="1"/>
                </p:cNvSpPr>
                <p:nvPr/>
              </p:nvSpPr>
              <p:spPr bwMode="auto">
                <a:xfrm>
                  <a:off x="2730" y="2320"/>
                  <a:ext cx="1153" cy="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marL="361950" indent="-361950" defTabSz="966788">
                    <a:tabLst>
                      <a:tab pos="188913" algn="l"/>
                    </a:tabLst>
                  </a:pPr>
                  <a:r>
                    <a:rPr lang="en-GB" sz="1000" b="1">
                      <a:solidFill>
                        <a:srgbClr val="000000"/>
                      </a:solidFill>
                      <a:latin typeface="Arial" charset="0"/>
                    </a:rPr>
                    <a:t>SF_SpatialSamplingFeature</a:t>
                  </a:r>
                  <a:endParaRPr lang="en-GB"/>
                </a:p>
              </p:txBody>
            </p:sp>
            <p:sp>
              <p:nvSpPr>
                <p:cNvPr id="867888" name="Line 560"/>
                <p:cNvSpPr>
                  <a:spLocks noChangeShapeType="1"/>
                </p:cNvSpPr>
                <p:nvPr/>
              </p:nvSpPr>
              <p:spPr bwMode="auto">
                <a:xfrm>
                  <a:off x="2712" y="2446"/>
                  <a:ext cx="1074" cy="1"/>
                </a:xfrm>
                <a:prstGeom prst="line">
                  <a:avLst/>
                </a:prstGeom>
                <a:noFill/>
                <a:ln w="9525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67889" name="Rectangle 561"/>
                <p:cNvSpPr>
                  <a:spLocks noChangeArrowheads="1"/>
                </p:cNvSpPr>
                <p:nvPr/>
              </p:nvSpPr>
              <p:spPr bwMode="auto">
                <a:xfrm>
                  <a:off x="2742" y="2470"/>
                  <a:ext cx="75" cy="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marL="361950" indent="-361950" defTabSz="966788">
                    <a:tabLst>
                      <a:tab pos="188913" algn="l"/>
                    </a:tabLst>
                  </a:pPr>
                  <a:r>
                    <a:rPr lang="en-GB" sz="1000" i="0">
                      <a:solidFill>
                        <a:srgbClr val="8B0000"/>
                      </a:solidFill>
                      <a:latin typeface="Arial" charset="0"/>
                    </a:rPr>
                    <a:t>+ </a:t>
                  </a:r>
                  <a:endParaRPr lang="en-GB"/>
                </a:p>
              </p:txBody>
            </p:sp>
            <p:sp>
              <p:nvSpPr>
                <p:cNvPr id="867890" name="Rectangle 562"/>
                <p:cNvSpPr>
                  <a:spLocks noChangeArrowheads="1"/>
                </p:cNvSpPr>
                <p:nvPr/>
              </p:nvSpPr>
              <p:spPr bwMode="auto">
                <a:xfrm>
                  <a:off x="2868" y="2470"/>
                  <a:ext cx="943" cy="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marL="361950" indent="-361950" defTabSz="966788">
                    <a:tabLst>
                      <a:tab pos="188913" algn="l"/>
                    </a:tabLst>
                  </a:pPr>
                  <a:r>
                    <a:rPr lang="en-GB" sz="1000" i="0">
                      <a:solidFill>
                        <a:srgbClr val="8B0000"/>
                      </a:solidFill>
                      <a:latin typeface="Arial" charset="0"/>
                    </a:rPr>
                    <a:t>positionalAccuracy [0..2]</a:t>
                  </a:r>
                  <a:endParaRPr lang="en-GB"/>
                </a:p>
              </p:txBody>
            </p:sp>
            <p:sp>
              <p:nvSpPr>
                <p:cNvPr id="867938" name="Line 610"/>
                <p:cNvSpPr>
                  <a:spLocks noChangeShapeType="1"/>
                </p:cNvSpPr>
                <p:nvPr/>
              </p:nvSpPr>
              <p:spPr bwMode="auto">
                <a:xfrm flipV="1">
                  <a:off x="3252" y="2224"/>
                  <a:ext cx="1" cy="4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67939" name="Line 611"/>
                <p:cNvSpPr>
                  <a:spLocks noChangeShapeType="1"/>
                </p:cNvSpPr>
                <p:nvPr/>
              </p:nvSpPr>
              <p:spPr bwMode="auto">
                <a:xfrm flipH="1">
                  <a:off x="2808" y="2224"/>
                  <a:ext cx="444" cy="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67940" name="Line 612"/>
                <p:cNvSpPr>
                  <a:spLocks noChangeShapeType="1"/>
                </p:cNvSpPr>
                <p:nvPr/>
              </p:nvSpPr>
              <p:spPr bwMode="auto">
                <a:xfrm flipV="1">
                  <a:off x="2808" y="1924"/>
                  <a:ext cx="1" cy="30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67962" name="Freeform 634"/>
                <p:cNvSpPr>
                  <a:spLocks/>
                </p:cNvSpPr>
                <p:nvPr/>
              </p:nvSpPr>
              <p:spPr bwMode="auto">
                <a:xfrm>
                  <a:off x="2772" y="1924"/>
                  <a:ext cx="72" cy="96"/>
                </a:xfrm>
                <a:custGeom>
                  <a:avLst/>
                  <a:gdLst/>
                  <a:ahLst/>
                  <a:cxnLst>
                    <a:cxn ang="0">
                      <a:pos x="72" y="96"/>
                    </a:cxn>
                    <a:cxn ang="0">
                      <a:pos x="0" y="96"/>
                    </a:cxn>
                    <a:cxn ang="0">
                      <a:pos x="36" y="0"/>
                    </a:cxn>
                    <a:cxn ang="0">
                      <a:pos x="72" y="96"/>
                    </a:cxn>
                  </a:cxnLst>
                  <a:rect l="0" t="0" r="r" b="b"/>
                  <a:pathLst>
                    <a:path w="72" h="96">
                      <a:moveTo>
                        <a:pt x="72" y="96"/>
                      </a:moveTo>
                      <a:lnTo>
                        <a:pt x="0" y="96"/>
                      </a:lnTo>
                      <a:lnTo>
                        <a:pt x="36" y="0"/>
                      </a:lnTo>
                      <a:lnTo>
                        <a:pt x="72" y="96"/>
                      </a:lnTo>
                      <a:close/>
                    </a:path>
                  </a:pathLst>
                </a:custGeom>
                <a:solidFill>
                  <a:srgbClr val="FCF2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</p:grpSp>
      <p:sp>
        <p:nvSpPr>
          <p:cNvPr id="867953" name="Rectangle 625"/>
          <p:cNvSpPr>
            <a:spLocks noChangeArrowheads="1"/>
          </p:cNvSpPr>
          <p:nvPr/>
        </p:nvSpPr>
        <p:spPr bwMode="auto">
          <a:xfrm>
            <a:off x="6945923" y="2359447"/>
            <a:ext cx="111569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61950" indent="-361950" defTabSz="966788">
              <a:tabLst>
                <a:tab pos="188913" algn="l"/>
              </a:tabLst>
            </a:pPr>
            <a:r>
              <a:rPr lang="en-GB" sz="800" i="0">
                <a:solidFill>
                  <a:srgbClr val="000000"/>
                </a:solidFill>
                <a:latin typeface="Arial" charset="0"/>
              </a:rPr>
              <a:t>+relatedObservation 0..*</a:t>
            </a:r>
            <a:endParaRPr lang="en-GB"/>
          </a:p>
        </p:txBody>
      </p:sp>
      <p:grpSp>
        <p:nvGrpSpPr>
          <p:cNvPr id="7" name="Group 666"/>
          <p:cNvGrpSpPr>
            <a:grpSpLocks/>
          </p:cNvGrpSpPr>
          <p:nvPr/>
        </p:nvGrpSpPr>
        <p:grpSpPr bwMode="auto">
          <a:xfrm>
            <a:off x="2645020" y="3540547"/>
            <a:ext cx="5161085" cy="971550"/>
            <a:chOff x="1805" y="2596"/>
            <a:chExt cx="3522" cy="612"/>
          </a:xfrm>
        </p:grpSpPr>
        <p:sp>
          <p:nvSpPr>
            <p:cNvPr id="867912" name="Line 584"/>
            <p:cNvSpPr>
              <a:spLocks noChangeShapeType="1"/>
            </p:cNvSpPr>
            <p:nvPr/>
          </p:nvSpPr>
          <p:spPr bwMode="auto">
            <a:xfrm flipV="1">
              <a:off x="3252" y="2596"/>
              <a:ext cx="1" cy="3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13" name="Freeform 585"/>
            <p:cNvSpPr>
              <a:spLocks/>
            </p:cNvSpPr>
            <p:nvPr/>
          </p:nvSpPr>
          <p:spPr bwMode="auto">
            <a:xfrm>
              <a:off x="3216" y="2596"/>
              <a:ext cx="72" cy="96"/>
            </a:xfrm>
            <a:custGeom>
              <a:avLst/>
              <a:gdLst/>
              <a:ahLst/>
              <a:cxnLst>
                <a:cxn ang="0">
                  <a:pos x="72" y="96"/>
                </a:cxn>
                <a:cxn ang="0">
                  <a:pos x="0" y="96"/>
                </a:cxn>
                <a:cxn ang="0">
                  <a:pos x="36" y="0"/>
                </a:cxn>
                <a:cxn ang="0">
                  <a:pos x="72" y="96"/>
                </a:cxn>
              </a:cxnLst>
              <a:rect l="0" t="0" r="r" b="b"/>
              <a:pathLst>
                <a:path w="72" h="96">
                  <a:moveTo>
                    <a:pt x="72" y="96"/>
                  </a:moveTo>
                  <a:lnTo>
                    <a:pt x="0" y="96"/>
                  </a:lnTo>
                  <a:lnTo>
                    <a:pt x="36" y="0"/>
                  </a:lnTo>
                  <a:lnTo>
                    <a:pt x="72" y="96"/>
                  </a:lnTo>
                  <a:close/>
                </a:path>
              </a:pathLst>
            </a:custGeom>
            <a:solidFill>
              <a:srgbClr val="FCF2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14" name="Freeform 586"/>
            <p:cNvSpPr>
              <a:spLocks/>
            </p:cNvSpPr>
            <p:nvPr/>
          </p:nvSpPr>
          <p:spPr bwMode="auto">
            <a:xfrm>
              <a:off x="3216" y="2596"/>
              <a:ext cx="72" cy="96"/>
            </a:xfrm>
            <a:custGeom>
              <a:avLst/>
              <a:gdLst/>
              <a:ahLst/>
              <a:cxnLst>
                <a:cxn ang="0">
                  <a:pos x="72" y="96"/>
                </a:cxn>
                <a:cxn ang="0">
                  <a:pos x="0" y="96"/>
                </a:cxn>
                <a:cxn ang="0">
                  <a:pos x="36" y="0"/>
                </a:cxn>
                <a:cxn ang="0">
                  <a:pos x="72" y="96"/>
                </a:cxn>
              </a:cxnLst>
              <a:rect l="0" t="0" r="r" b="b"/>
              <a:pathLst>
                <a:path w="72" h="96">
                  <a:moveTo>
                    <a:pt x="72" y="96"/>
                  </a:moveTo>
                  <a:lnTo>
                    <a:pt x="0" y="96"/>
                  </a:lnTo>
                  <a:lnTo>
                    <a:pt x="36" y="0"/>
                  </a:lnTo>
                  <a:lnTo>
                    <a:pt x="72" y="96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35" name="Line 607"/>
            <p:cNvSpPr>
              <a:spLocks noChangeShapeType="1"/>
            </p:cNvSpPr>
            <p:nvPr/>
          </p:nvSpPr>
          <p:spPr bwMode="auto">
            <a:xfrm flipV="1">
              <a:off x="3252" y="2596"/>
              <a:ext cx="1" cy="3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36" name="Freeform 608"/>
            <p:cNvSpPr>
              <a:spLocks/>
            </p:cNvSpPr>
            <p:nvPr/>
          </p:nvSpPr>
          <p:spPr bwMode="auto">
            <a:xfrm>
              <a:off x="3216" y="2596"/>
              <a:ext cx="72" cy="96"/>
            </a:xfrm>
            <a:custGeom>
              <a:avLst/>
              <a:gdLst/>
              <a:ahLst/>
              <a:cxnLst>
                <a:cxn ang="0">
                  <a:pos x="72" y="96"/>
                </a:cxn>
                <a:cxn ang="0">
                  <a:pos x="0" y="96"/>
                </a:cxn>
                <a:cxn ang="0">
                  <a:pos x="36" y="0"/>
                </a:cxn>
                <a:cxn ang="0">
                  <a:pos x="72" y="96"/>
                </a:cxn>
              </a:cxnLst>
              <a:rect l="0" t="0" r="r" b="b"/>
              <a:pathLst>
                <a:path w="72" h="96">
                  <a:moveTo>
                    <a:pt x="72" y="96"/>
                  </a:moveTo>
                  <a:lnTo>
                    <a:pt x="0" y="96"/>
                  </a:lnTo>
                  <a:lnTo>
                    <a:pt x="36" y="0"/>
                  </a:lnTo>
                  <a:lnTo>
                    <a:pt x="72" y="96"/>
                  </a:lnTo>
                  <a:close/>
                </a:path>
              </a:pathLst>
            </a:custGeom>
            <a:solidFill>
              <a:srgbClr val="FCF2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37" name="Freeform 609"/>
            <p:cNvSpPr>
              <a:spLocks/>
            </p:cNvSpPr>
            <p:nvPr/>
          </p:nvSpPr>
          <p:spPr bwMode="auto">
            <a:xfrm>
              <a:off x="3216" y="2596"/>
              <a:ext cx="72" cy="96"/>
            </a:xfrm>
            <a:custGeom>
              <a:avLst/>
              <a:gdLst/>
              <a:ahLst/>
              <a:cxnLst>
                <a:cxn ang="0">
                  <a:pos x="72" y="96"/>
                </a:cxn>
                <a:cxn ang="0">
                  <a:pos x="0" y="96"/>
                </a:cxn>
                <a:cxn ang="0">
                  <a:pos x="36" y="0"/>
                </a:cxn>
                <a:cxn ang="0">
                  <a:pos x="72" y="96"/>
                </a:cxn>
              </a:cxnLst>
              <a:rect l="0" t="0" r="r" b="b"/>
              <a:pathLst>
                <a:path w="72" h="96">
                  <a:moveTo>
                    <a:pt x="72" y="96"/>
                  </a:moveTo>
                  <a:lnTo>
                    <a:pt x="0" y="96"/>
                  </a:lnTo>
                  <a:lnTo>
                    <a:pt x="36" y="0"/>
                  </a:lnTo>
                  <a:lnTo>
                    <a:pt x="72" y="96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46" name="Freeform 618"/>
            <p:cNvSpPr>
              <a:spLocks/>
            </p:cNvSpPr>
            <p:nvPr/>
          </p:nvSpPr>
          <p:spPr bwMode="auto">
            <a:xfrm>
              <a:off x="3216" y="2596"/>
              <a:ext cx="72" cy="96"/>
            </a:xfrm>
            <a:custGeom>
              <a:avLst/>
              <a:gdLst/>
              <a:ahLst/>
              <a:cxnLst>
                <a:cxn ang="0">
                  <a:pos x="72" y="96"/>
                </a:cxn>
                <a:cxn ang="0">
                  <a:pos x="0" y="96"/>
                </a:cxn>
                <a:cxn ang="0">
                  <a:pos x="36" y="0"/>
                </a:cxn>
                <a:cxn ang="0">
                  <a:pos x="72" y="96"/>
                </a:cxn>
              </a:cxnLst>
              <a:rect l="0" t="0" r="r" b="b"/>
              <a:pathLst>
                <a:path w="72" h="96">
                  <a:moveTo>
                    <a:pt x="72" y="96"/>
                  </a:moveTo>
                  <a:lnTo>
                    <a:pt x="0" y="96"/>
                  </a:lnTo>
                  <a:lnTo>
                    <a:pt x="36" y="0"/>
                  </a:lnTo>
                  <a:lnTo>
                    <a:pt x="72" y="96"/>
                  </a:lnTo>
                  <a:close/>
                </a:path>
              </a:pathLst>
            </a:custGeom>
            <a:solidFill>
              <a:srgbClr val="FCF2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47" name="Freeform 619"/>
            <p:cNvSpPr>
              <a:spLocks/>
            </p:cNvSpPr>
            <p:nvPr/>
          </p:nvSpPr>
          <p:spPr bwMode="auto">
            <a:xfrm>
              <a:off x="3216" y="2596"/>
              <a:ext cx="72" cy="96"/>
            </a:xfrm>
            <a:custGeom>
              <a:avLst/>
              <a:gdLst/>
              <a:ahLst/>
              <a:cxnLst>
                <a:cxn ang="0">
                  <a:pos x="72" y="96"/>
                </a:cxn>
                <a:cxn ang="0">
                  <a:pos x="0" y="96"/>
                </a:cxn>
                <a:cxn ang="0">
                  <a:pos x="36" y="0"/>
                </a:cxn>
                <a:cxn ang="0">
                  <a:pos x="72" y="96"/>
                </a:cxn>
              </a:cxnLst>
              <a:rect l="0" t="0" r="r" b="b"/>
              <a:pathLst>
                <a:path w="72" h="96">
                  <a:moveTo>
                    <a:pt x="72" y="96"/>
                  </a:moveTo>
                  <a:lnTo>
                    <a:pt x="0" y="96"/>
                  </a:lnTo>
                  <a:lnTo>
                    <a:pt x="36" y="0"/>
                  </a:lnTo>
                  <a:lnTo>
                    <a:pt x="72" y="96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grpSp>
          <p:nvGrpSpPr>
            <p:cNvPr id="8" name="Group 665"/>
            <p:cNvGrpSpPr>
              <a:grpSpLocks/>
            </p:cNvGrpSpPr>
            <p:nvPr/>
          </p:nvGrpSpPr>
          <p:grpSpPr bwMode="auto">
            <a:xfrm>
              <a:off x="1805" y="2596"/>
              <a:ext cx="3522" cy="612"/>
              <a:chOff x="1805" y="2596"/>
              <a:chExt cx="3522" cy="612"/>
            </a:xfrm>
          </p:grpSpPr>
          <p:sp>
            <p:nvSpPr>
              <p:cNvPr id="867945" name="Line 617"/>
              <p:cNvSpPr>
                <a:spLocks noChangeShapeType="1"/>
              </p:cNvSpPr>
              <p:nvPr/>
            </p:nvSpPr>
            <p:spPr bwMode="auto">
              <a:xfrm flipV="1">
                <a:off x="3252" y="2596"/>
                <a:ext cx="1" cy="30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957" name="Freeform 629"/>
              <p:cNvSpPr>
                <a:spLocks/>
              </p:cNvSpPr>
              <p:nvPr/>
            </p:nvSpPr>
            <p:spPr bwMode="auto">
              <a:xfrm>
                <a:off x="3216" y="2596"/>
                <a:ext cx="72" cy="96"/>
              </a:xfrm>
              <a:custGeom>
                <a:avLst/>
                <a:gdLst/>
                <a:ahLst/>
                <a:cxnLst>
                  <a:cxn ang="0">
                    <a:pos x="72" y="96"/>
                  </a:cxn>
                  <a:cxn ang="0">
                    <a:pos x="0" y="96"/>
                  </a:cxn>
                  <a:cxn ang="0">
                    <a:pos x="36" y="0"/>
                  </a:cxn>
                  <a:cxn ang="0">
                    <a:pos x="72" y="96"/>
                  </a:cxn>
                </a:cxnLst>
                <a:rect l="0" t="0" r="r" b="b"/>
                <a:pathLst>
                  <a:path w="72" h="96">
                    <a:moveTo>
                      <a:pt x="72" y="96"/>
                    </a:moveTo>
                    <a:lnTo>
                      <a:pt x="0" y="96"/>
                    </a:lnTo>
                    <a:lnTo>
                      <a:pt x="36" y="0"/>
                    </a:lnTo>
                    <a:lnTo>
                      <a:pt x="72" y="96"/>
                    </a:lnTo>
                    <a:close/>
                  </a:path>
                </a:pathLst>
              </a:custGeom>
              <a:solidFill>
                <a:srgbClr val="FCF2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80" name="Rectangle 352"/>
              <p:cNvSpPr>
                <a:spLocks noChangeArrowheads="1"/>
              </p:cNvSpPr>
              <p:nvPr/>
            </p:nvSpPr>
            <p:spPr bwMode="auto">
              <a:xfrm>
                <a:off x="4523" y="2950"/>
                <a:ext cx="804" cy="258"/>
              </a:xfrm>
              <a:prstGeom prst="rect">
                <a:avLst/>
              </a:prstGeom>
              <a:solidFill>
                <a:srgbClr val="C0BF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81" name="Rectangle 353"/>
              <p:cNvSpPr>
                <a:spLocks noChangeArrowheads="1"/>
              </p:cNvSpPr>
              <p:nvPr/>
            </p:nvSpPr>
            <p:spPr bwMode="auto">
              <a:xfrm>
                <a:off x="4523" y="2950"/>
                <a:ext cx="804" cy="258"/>
              </a:xfrm>
              <a:prstGeom prst="rect">
                <a:avLst/>
              </a:prstGeom>
              <a:noFill/>
              <a:ln w="9525" cap="sq">
                <a:solidFill>
                  <a:srgbClr val="C0BF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82" name="Rectangle 354"/>
              <p:cNvSpPr>
                <a:spLocks noChangeArrowheads="1"/>
              </p:cNvSpPr>
              <p:nvPr/>
            </p:nvSpPr>
            <p:spPr bwMode="auto">
              <a:xfrm>
                <a:off x="4505" y="2932"/>
                <a:ext cx="30" cy="258"/>
              </a:xfrm>
              <a:prstGeom prst="rect">
                <a:avLst/>
              </a:prstGeom>
              <a:solidFill>
                <a:srgbClr val="B5E8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83" name="Rectangle 355"/>
              <p:cNvSpPr>
                <a:spLocks noChangeArrowheads="1"/>
              </p:cNvSpPr>
              <p:nvPr/>
            </p:nvSpPr>
            <p:spPr bwMode="auto">
              <a:xfrm>
                <a:off x="4535" y="2932"/>
                <a:ext cx="30" cy="258"/>
              </a:xfrm>
              <a:prstGeom prst="rect">
                <a:avLst/>
              </a:prstGeom>
              <a:solidFill>
                <a:srgbClr val="B7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84" name="Rectangle 356"/>
              <p:cNvSpPr>
                <a:spLocks noChangeArrowheads="1"/>
              </p:cNvSpPr>
              <p:nvPr/>
            </p:nvSpPr>
            <p:spPr bwMode="auto">
              <a:xfrm>
                <a:off x="4565" y="2932"/>
                <a:ext cx="36" cy="258"/>
              </a:xfrm>
              <a:prstGeom prst="rect">
                <a:avLst/>
              </a:prstGeom>
              <a:solidFill>
                <a:srgbClr val="B9EC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85" name="Rectangle 357"/>
              <p:cNvSpPr>
                <a:spLocks noChangeArrowheads="1"/>
              </p:cNvSpPr>
              <p:nvPr/>
            </p:nvSpPr>
            <p:spPr bwMode="auto">
              <a:xfrm>
                <a:off x="4601" y="2932"/>
                <a:ext cx="30" cy="258"/>
              </a:xfrm>
              <a:prstGeom prst="rect">
                <a:avLst/>
              </a:prstGeom>
              <a:solidFill>
                <a:srgbClr val="BBEE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86" name="Rectangle 358"/>
              <p:cNvSpPr>
                <a:spLocks noChangeArrowheads="1"/>
              </p:cNvSpPr>
              <p:nvPr/>
            </p:nvSpPr>
            <p:spPr bwMode="auto">
              <a:xfrm>
                <a:off x="4631" y="2932"/>
                <a:ext cx="36" cy="258"/>
              </a:xfrm>
              <a:prstGeom prst="rect">
                <a:avLst/>
              </a:prstGeom>
              <a:solidFill>
                <a:srgbClr val="BD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87" name="Rectangle 359"/>
              <p:cNvSpPr>
                <a:spLocks noChangeArrowheads="1"/>
              </p:cNvSpPr>
              <p:nvPr/>
            </p:nvSpPr>
            <p:spPr bwMode="auto">
              <a:xfrm>
                <a:off x="4667" y="2932"/>
                <a:ext cx="36" cy="258"/>
              </a:xfrm>
              <a:prstGeom prst="rect">
                <a:avLst/>
              </a:prstGeom>
              <a:solidFill>
                <a:srgbClr val="BF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88" name="Rectangle 360"/>
              <p:cNvSpPr>
                <a:spLocks noChangeArrowheads="1"/>
              </p:cNvSpPr>
              <p:nvPr/>
            </p:nvSpPr>
            <p:spPr bwMode="auto">
              <a:xfrm>
                <a:off x="4703" y="2932"/>
                <a:ext cx="42" cy="258"/>
              </a:xfrm>
              <a:prstGeom prst="rect">
                <a:avLst/>
              </a:prstGeom>
              <a:solidFill>
                <a:srgbClr val="C1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89" name="Rectangle 361"/>
              <p:cNvSpPr>
                <a:spLocks noChangeArrowheads="1"/>
              </p:cNvSpPr>
              <p:nvPr/>
            </p:nvSpPr>
            <p:spPr bwMode="auto">
              <a:xfrm>
                <a:off x="4745" y="2932"/>
                <a:ext cx="42" cy="258"/>
              </a:xfrm>
              <a:prstGeom prst="rect">
                <a:avLst/>
              </a:prstGeom>
              <a:solidFill>
                <a:srgbClr val="C3F6F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90" name="Rectangle 362"/>
              <p:cNvSpPr>
                <a:spLocks noChangeArrowheads="1"/>
              </p:cNvSpPr>
              <p:nvPr/>
            </p:nvSpPr>
            <p:spPr bwMode="auto">
              <a:xfrm>
                <a:off x="4787" y="2932"/>
                <a:ext cx="30" cy="258"/>
              </a:xfrm>
              <a:prstGeom prst="rect">
                <a:avLst/>
              </a:prstGeom>
              <a:solidFill>
                <a:srgbClr val="C5F8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91" name="Rectangle 363"/>
              <p:cNvSpPr>
                <a:spLocks noChangeArrowheads="1"/>
              </p:cNvSpPr>
              <p:nvPr/>
            </p:nvSpPr>
            <p:spPr bwMode="auto">
              <a:xfrm>
                <a:off x="4817" y="2932"/>
                <a:ext cx="36" cy="258"/>
              </a:xfrm>
              <a:prstGeom prst="rect">
                <a:avLst/>
              </a:prstGeom>
              <a:solidFill>
                <a:srgbClr val="C7FAF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92" name="Rectangle 364"/>
              <p:cNvSpPr>
                <a:spLocks noChangeArrowheads="1"/>
              </p:cNvSpPr>
              <p:nvPr/>
            </p:nvSpPr>
            <p:spPr bwMode="auto">
              <a:xfrm>
                <a:off x="4853" y="2932"/>
                <a:ext cx="30" cy="258"/>
              </a:xfrm>
              <a:prstGeom prst="rect">
                <a:avLst/>
              </a:prstGeom>
              <a:solidFill>
                <a:srgbClr val="C9FC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93" name="Rectangle 365"/>
              <p:cNvSpPr>
                <a:spLocks noChangeArrowheads="1"/>
              </p:cNvSpPr>
              <p:nvPr/>
            </p:nvSpPr>
            <p:spPr bwMode="auto">
              <a:xfrm>
                <a:off x="4883" y="2932"/>
                <a:ext cx="426" cy="258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94" name="Rectangle 366"/>
              <p:cNvSpPr>
                <a:spLocks noChangeArrowheads="1"/>
              </p:cNvSpPr>
              <p:nvPr/>
            </p:nvSpPr>
            <p:spPr bwMode="auto">
              <a:xfrm>
                <a:off x="4505" y="2932"/>
                <a:ext cx="804" cy="258"/>
              </a:xfrm>
              <a:prstGeom prst="rect">
                <a:avLst/>
              </a:prstGeom>
              <a:noFill/>
              <a:ln w="952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95" name="Rectangle 367"/>
              <p:cNvSpPr>
                <a:spLocks noChangeArrowheads="1"/>
              </p:cNvSpPr>
              <p:nvPr/>
            </p:nvSpPr>
            <p:spPr bwMode="auto">
              <a:xfrm>
                <a:off x="4553" y="2986"/>
                <a:ext cx="76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61950" indent="-361950" defTabSz="966788">
                  <a:tabLst>
                    <a:tab pos="188913" algn="l"/>
                  </a:tabLst>
                </a:pPr>
                <a:r>
                  <a:rPr lang="en-GB" sz="1000" b="1" i="0">
                    <a:solidFill>
                      <a:srgbClr val="000000"/>
                    </a:solidFill>
                    <a:latin typeface="Arial" charset="0"/>
                  </a:rPr>
                  <a:t>SF_SamplingSolid</a:t>
                </a:r>
                <a:endParaRPr lang="en-GB"/>
              </a:p>
            </p:txBody>
          </p:sp>
          <p:sp>
            <p:nvSpPr>
              <p:cNvPr id="867696" name="Line 368"/>
              <p:cNvSpPr>
                <a:spLocks noChangeShapeType="1"/>
              </p:cNvSpPr>
              <p:nvPr/>
            </p:nvSpPr>
            <p:spPr bwMode="auto">
              <a:xfrm>
                <a:off x="4505" y="3112"/>
                <a:ext cx="804" cy="1"/>
              </a:xfrm>
              <a:prstGeom prst="line">
                <a:avLst/>
              </a:prstGeom>
              <a:noFill/>
              <a:ln w="952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587" name="Rectangle 259"/>
              <p:cNvSpPr>
                <a:spLocks noChangeArrowheads="1"/>
              </p:cNvSpPr>
              <p:nvPr/>
            </p:nvSpPr>
            <p:spPr bwMode="auto">
              <a:xfrm>
                <a:off x="1823" y="2950"/>
                <a:ext cx="750" cy="258"/>
              </a:xfrm>
              <a:prstGeom prst="rect">
                <a:avLst/>
              </a:prstGeom>
              <a:solidFill>
                <a:srgbClr val="C0BF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588" name="Rectangle 260"/>
              <p:cNvSpPr>
                <a:spLocks noChangeArrowheads="1"/>
              </p:cNvSpPr>
              <p:nvPr/>
            </p:nvSpPr>
            <p:spPr bwMode="auto">
              <a:xfrm>
                <a:off x="1823" y="2950"/>
                <a:ext cx="750" cy="258"/>
              </a:xfrm>
              <a:prstGeom prst="rect">
                <a:avLst/>
              </a:prstGeom>
              <a:noFill/>
              <a:ln w="9525" cap="sq">
                <a:solidFill>
                  <a:srgbClr val="C0BF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589" name="Rectangle 261"/>
              <p:cNvSpPr>
                <a:spLocks noChangeArrowheads="1"/>
              </p:cNvSpPr>
              <p:nvPr/>
            </p:nvSpPr>
            <p:spPr bwMode="auto">
              <a:xfrm>
                <a:off x="1805" y="2932"/>
                <a:ext cx="12" cy="258"/>
              </a:xfrm>
              <a:prstGeom prst="rect">
                <a:avLst/>
              </a:prstGeom>
              <a:solidFill>
                <a:srgbClr val="B5E8B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590" name="Rectangle 262"/>
              <p:cNvSpPr>
                <a:spLocks noChangeArrowheads="1"/>
              </p:cNvSpPr>
              <p:nvPr/>
            </p:nvSpPr>
            <p:spPr bwMode="auto">
              <a:xfrm>
                <a:off x="1817" y="2932"/>
                <a:ext cx="12" cy="258"/>
              </a:xfrm>
              <a:prstGeom prst="rect">
                <a:avLst/>
              </a:prstGeom>
              <a:solidFill>
                <a:srgbClr val="B6E9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591" name="Rectangle 263"/>
              <p:cNvSpPr>
                <a:spLocks noChangeArrowheads="1"/>
              </p:cNvSpPr>
              <p:nvPr/>
            </p:nvSpPr>
            <p:spPr bwMode="auto">
              <a:xfrm>
                <a:off x="1829" y="2932"/>
                <a:ext cx="18" cy="258"/>
              </a:xfrm>
              <a:prstGeom prst="rect">
                <a:avLst/>
              </a:prstGeom>
              <a:solidFill>
                <a:srgbClr val="B7EA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592" name="Rectangle 264"/>
              <p:cNvSpPr>
                <a:spLocks noChangeArrowheads="1"/>
              </p:cNvSpPr>
              <p:nvPr/>
            </p:nvSpPr>
            <p:spPr bwMode="auto">
              <a:xfrm>
                <a:off x="1847" y="2932"/>
                <a:ext cx="18" cy="258"/>
              </a:xfrm>
              <a:prstGeom prst="rect">
                <a:avLst/>
              </a:prstGeom>
              <a:solidFill>
                <a:srgbClr val="B8EB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593" name="Rectangle 265"/>
              <p:cNvSpPr>
                <a:spLocks noChangeArrowheads="1"/>
              </p:cNvSpPr>
              <p:nvPr/>
            </p:nvSpPr>
            <p:spPr bwMode="auto">
              <a:xfrm>
                <a:off x="1865" y="2932"/>
                <a:ext cx="12" cy="258"/>
              </a:xfrm>
              <a:prstGeom prst="rect">
                <a:avLst/>
              </a:prstGeom>
              <a:solidFill>
                <a:srgbClr val="B9ECB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594" name="Rectangle 266"/>
              <p:cNvSpPr>
                <a:spLocks noChangeArrowheads="1"/>
              </p:cNvSpPr>
              <p:nvPr/>
            </p:nvSpPr>
            <p:spPr bwMode="auto">
              <a:xfrm>
                <a:off x="1877" y="2932"/>
                <a:ext cx="18" cy="258"/>
              </a:xfrm>
              <a:prstGeom prst="rect">
                <a:avLst/>
              </a:prstGeom>
              <a:solidFill>
                <a:srgbClr val="BAED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595" name="Rectangle 267"/>
              <p:cNvSpPr>
                <a:spLocks noChangeArrowheads="1"/>
              </p:cNvSpPr>
              <p:nvPr/>
            </p:nvSpPr>
            <p:spPr bwMode="auto">
              <a:xfrm>
                <a:off x="1895" y="2932"/>
                <a:ext cx="12" cy="258"/>
              </a:xfrm>
              <a:prstGeom prst="rect">
                <a:avLst/>
              </a:prstGeom>
              <a:solidFill>
                <a:srgbClr val="BBEE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596" name="Rectangle 268"/>
              <p:cNvSpPr>
                <a:spLocks noChangeArrowheads="1"/>
              </p:cNvSpPr>
              <p:nvPr/>
            </p:nvSpPr>
            <p:spPr bwMode="auto">
              <a:xfrm>
                <a:off x="1907" y="2932"/>
                <a:ext cx="18" cy="258"/>
              </a:xfrm>
              <a:prstGeom prst="rect">
                <a:avLst/>
              </a:prstGeom>
              <a:solidFill>
                <a:srgbClr val="BCEF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597" name="Rectangle 269"/>
              <p:cNvSpPr>
                <a:spLocks noChangeArrowheads="1"/>
              </p:cNvSpPr>
              <p:nvPr/>
            </p:nvSpPr>
            <p:spPr bwMode="auto">
              <a:xfrm>
                <a:off x="1925" y="2932"/>
                <a:ext cx="18" cy="258"/>
              </a:xfrm>
              <a:prstGeom prst="rect">
                <a:avLst/>
              </a:prstGeom>
              <a:solidFill>
                <a:srgbClr val="BDF0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598" name="Rectangle 270"/>
              <p:cNvSpPr>
                <a:spLocks noChangeArrowheads="1"/>
              </p:cNvSpPr>
              <p:nvPr/>
            </p:nvSpPr>
            <p:spPr bwMode="auto">
              <a:xfrm>
                <a:off x="1943" y="2932"/>
                <a:ext cx="12" cy="258"/>
              </a:xfrm>
              <a:prstGeom prst="rect">
                <a:avLst/>
              </a:prstGeom>
              <a:solidFill>
                <a:srgbClr val="BEF1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599" name="Rectangle 271"/>
              <p:cNvSpPr>
                <a:spLocks noChangeArrowheads="1"/>
              </p:cNvSpPr>
              <p:nvPr/>
            </p:nvSpPr>
            <p:spPr bwMode="auto">
              <a:xfrm>
                <a:off x="1955" y="2932"/>
                <a:ext cx="18" cy="258"/>
              </a:xfrm>
              <a:prstGeom prst="rect">
                <a:avLst/>
              </a:prstGeom>
              <a:solidFill>
                <a:srgbClr val="BFF2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00" name="Rectangle 272"/>
              <p:cNvSpPr>
                <a:spLocks noChangeArrowheads="1"/>
              </p:cNvSpPr>
              <p:nvPr/>
            </p:nvSpPr>
            <p:spPr bwMode="auto">
              <a:xfrm>
                <a:off x="1973" y="2932"/>
                <a:ext cx="12" cy="258"/>
              </a:xfrm>
              <a:prstGeom prst="rect">
                <a:avLst/>
              </a:prstGeom>
              <a:solidFill>
                <a:srgbClr val="C0F3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01" name="Rectangle 273"/>
              <p:cNvSpPr>
                <a:spLocks noChangeArrowheads="1"/>
              </p:cNvSpPr>
              <p:nvPr/>
            </p:nvSpPr>
            <p:spPr bwMode="auto">
              <a:xfrm>
                <a:off x="1985" y="2932"/>
                <a:ext cx="24" cy="258"/>
              </a:xfrm>
              <a:prstGeom prst="rect">
                <a:avLst/>
              </a:prstGeom>
              <a:solidFill>
                <a:srgbClr val="C1F4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02" name="Rectangle 274"/>
              <p:cNvSpPr>
                <a:spLocks noChangeArrowheads="1"/>
              </p:cNvSpPr>
              <p:nvPr/>
            </p:nvSpPr>
            <p:spPr bwMode="auto">
              <a:xfrm>
                <a:off x="2009" y="2932"/>
                <a:ext cx="24" cy="258"/>
              </a:xfrm>
              <a:prstGeom prst="rect">
                <a:avLst/>
              </a:prstGeom>
              <a:solidFill>
                <a:srgbClr val="C2F5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03" name="Rectangle 275"/>
              <p:cNvSpPr>
                <a:spLocks noChangeArrowheads="1"/>
              </p:cNvSpPr>
              <p:nvPr/>
            </p:nvSpPr>
            <p:spPr bwMode="auto">
              <a:xfrm>
                <a:off x="2033" y="2932"/>
                <a:ext cx="18" cy="258"/>
              </a:xfrm>
              <a:prstGeom prst="rect">
                <a:avLst/>
              </a:prstGeom>
              <a:solidFill>
                <a:srgbClr val="C3F6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04" name="Rectangle 276"/>
              <p:cNvSpPr>
                <a:spLocks noChangeArrowheads="1"/>
              </p:cNvSpPr>
              <p:nvPr/>
            </p:nvSpPr>
            <p:spPr bwMode="auto">
              <a:xfrm>
                <a:off x="2051" y="2932"/>
                <a:ext cx="12" cy="258"/>
              </a:xfrm>
              <a:prstGeom prst="rect">
                <a:avLst/>
              </a:prstGeom>
              <a:solidFill>
                <a:srgbClr val="C4F7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05" name="Rectangle 277"/>
              <p:cNvSpPr>
                <a:spLocks noChangeArrowheads="1"/>
              </p:cNvSpPr>
              <p:nvPr/>
            </p:nvSpPr>
            <p:spPr bwMode="auto">
              <a:xfrm>
                <a:off x="2063" y="2932"/>
                <a:ext cx="18" cy="258"/>
              </a:xfrm>
              <a:prstGeom prst="rect">
                <a:avLst/>
              </a:prstGeom>
              <a:solidFill>
                <a:srgbClr val="C5F8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06" name="Rectangle 278"/>
              <p:cNvSpPr>
                <a:spLocks noChangeArrowheads="1"/>
              </p:cNvSpPr>
              <p:nvPr/>
            </p:nvSpPr>
            <p:spPr bwMode="auto">
              <a:xfrm>
                <a:off x="2081" y="2932"/>
                <a:ext cx="18" cy="258"/>
              </a:xfrm>
              <a:prstGeom prst="rect">
                <a:avLst/>
              </a:prstGeom>
              <a:solidFill>
                <a:srgbClr val="C6F9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07" name="Rectangle 279"/>
              <p:cNvSpPr>
                <a:spLocks noChangeArrowheads="1"/>
              </p:cNvSpPr>
              <p:nvPr/>
            </p:nvSpPr>
            <p:spPr bwMode="auto">
              <a:xfrm>
                <a:off x="2099" y="2932"/>
                <a:ext cx="12" cy="258"/>
              </a:xfrm>
              <a:prstGeom prst="rect">
                <a:avLst/>
              </a:prstGeom>
              <a:solidFill>
                <a:srgbClr val="C7FA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08" name="Rectangle 280"/>
              <p:cNvSpPr>
                <a:spLocks noChangeArrowheads="1"/>
              </p:cNvSpPr>
              <p:nvPr/>
            </p:nvSpPr>
            <p:spPr bwMode="auto">
              <a:xfrm>
                <a:off x="2111" y="2932"/>
                <a:ext cx="18" cy="258"/>
              </a:xfrm>
              <a:prstGeom prst="rect">
                <a:avLst/>
              </a:prstGeom>
              <a:solidFill>
                <a:srgbClr val="C8FB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09" name="Rectangle 281"/>
              <p:cNvSpPr>
                <a:spLocks noChangeArrowheads="1"/>
              </p:cNvSpPr>
              <p:nvPr/>
            </p:nvSpPr>
            <p:spPr bwMode="auto">
              <a:xfrm>
                <a:off x="2129" y="2932"/>
                <a:ext cx="12" cy="258"/>
              </a:xfrm>
              <a:prstGeom prst="rect">
                <a:avLst/>
              </a:prstGeom>
              <a:solidFill>
                <a:srgbClr val="C9FC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10" name="Rectangle 282"/>
              <p:cNvSpPr>
                <a:spLocks noChangeArrowheads="1"/>
              </p:cNvSpPr>
              <p:nvPr/>
            </p:nvSpPr>
            <p:spPr bwMode="auto">
              <a:xfrm>
                <a:off x="2141" y="2932"/>
                <a:ext cx="18" cy="258"/>
              </a:xfrm>
              <a:prstGeom prst="rect">
                <a:avLst/>
              </a:prstGeom>
              <a:solidFill>
                <a:srgbClr val="CAFD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11" name="Rectangle 283"/>
              <p:cNvSpPr>
                <a:spLocks noChangeArrowheads="1"/>
              </p:cNvSpPr>
              <p:nvPr/>
            </p:nvSpPr>
            <p:spPr bwMode="auto">
              <a:xfrm>
                <a:off x="2159" y="2932"/>
                <a:ext cx="18" cy="258"/>
              </a:xfrm>
              <a:prstGeom prst="rect">
                <a:avLst/>
              </a:prstGeom>
              <a:solidFill>
                <a:srgbClr val="CBFE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12" name="Rectangle 284"/>
              <p:cNvSpPr>
                <a:spLocks noChangeArrowheads="1"/>
              </p:cNvSpPr>
              <p:nvPr/>
            </p:nvSpPr>
            <p:spPr bwMode="auto">
              <a:xfrm>
                <a:off x="2177" y="2932"/>
                <a:ext cx="378" cy="258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13" name="Rectangle 285"/>
              <p:cNvSpPr>
                <a:spLocks noChangeArrowheads="1"/>
              </p:cNvSpPr>
              <p:nvPr/>
            </p:nvSpPr>
            <p:spPr bwMode="auto">
              <a:xfrm>
                <a:off x="1805" y="2932"/>
                <a:ext cx="750" cy="258"/>
              </a:xfrm>
              <a:prstGeom prst="rect">
                <a:avLst/>
              </a:prstGeom>
              <a:noFill/>
              <a:ln w="952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14" name="Rectangle 286"/>
              <p:cNvSpPr>
                <a:spLocks noChangeArrowheads="1"/>
              </p:cNvSpPr>
              <p:nvPr/>
            </p:nvSpPr>
            <p:spPr bwMode="auto">
              <a:xfrm>
                <a:off x="1829" y="2986"/>
                <a:ext cx="771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61950" indent="-361950" defTabSz="966788">
                  <a:tabLst>
                    <a:tab pos="188913" algn="l"/>
                  </a:tabLst>
                </a:pPr>
                <a:r>
                  <a:rPr lang="en-GB" sz="1000" b="1" i="0">
                    <a:solidFill>
                      <a:srgbClr val="000000"/>
                    </a:solidFill>
                    <a:latin typeface="Arial" charset="0"/>
                  </a:rPr>
                  <a:t>SF_SamplingPoint</a:t>
                </a:r>
                <a:endParaRPr lang="en-GB"/>
              </a:p>
            </p:txBody>
          </p:sp>
          <p:sp>
            <p:nvSpPr>
              <p:cNvPr id="867615" name="Line 287"/>
              <p:cNvSpPr>
                <a:spLocks noChangeShapeType="1"/>
              </p:cNvSpPr>
              <p:nvPr/>
            </p:nvSpPr>
            <p:spPr bwMode="auto">
              <a:xfrm>
                <a:off x="1805" y="3112"/>
                <a:ext cx="750" cy="1"/>
              </a:xfrm>
              <a:prstGeom prst="line">
                <a:avLst/>
              </a:prstGeom>
              <a:noFill/>
              <a:ln w="952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16" name="Rectangle 288"/>
              <p:cNvSpPr>
                <a:spLocks noChangeArrowheads="1"/>
              </p:cNvSpPr>
              <p:nvPr/>
            </p:nvSpPr>
            <p:spPr bwMode="auto">
              <a:xfrm>
                <a:off x="2639" y="2950"/>
                <a:ext cx="840" cy="258"/>
              </a:xfrm>
              <a:prstGeom prst="rect">
                <a:avLst/>
              </a:prstGeom>
              <a:solidFill>
                <a:srgbClr val="C0BF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17" name="Rectangle 289"/>
              <p:cNvSpPr>
                <a:spLocks noChangeArrowheads="1"/>
              </p:cNvSpPr>
              <p:nvPr/>
            </p:nvSpPr>
            <p:spPr bwMode="auto">
              <a:xfrm>
                <a:off x="2639" y="2950"/>
                <a:ext cx="840" cy="258"/>
              </a:xfrm>
              <a:prstGeom prst="rect">
                <a:avLst/>
              </a:prstGeom>
              <a:noFill/>
              <a:ln w="9525" cap="sq">
                <a:solidFill>
                  <a:srgbClr val="C0BF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18" name="Rectangle 290"/>
              <p:cNvSpPr>
                <a:spLocks noChangeArrowheads="1"/>
              </p:cNvSpPr>
              <p:nvPr/>
            </p:nvSpPr>
            <p:spPr bwMode="auto">
              <a:xfrm>
                <a:off x="2621" y="2932"/>
                <a:ext cx="30" cy="258"/>
              </a:xfrm>
              <a:prstGeom prst="rect">
                <a:avLst/>
              </a:prstGeom>
              <a:solidFill>
                <a:srgbClr val="B5E8B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19" name="Rectangle 291"/>
              <p:cNvSpPr>
                <a:spLocks noChangeArrowheads="1"/>
              </p:cNvSpPr>
              <p:nvPr/>
            </p:nvSpPr>
            <p:spPr bwMode="auto">
              <a:xfrm>
                <a:off x="2651" y="2932"/>
                <a:ext cx="36" cy="258"/>
              </a:xfrm>
              <a:prstGeom prst="rect">
                <a:avLst/>
              </a:prstGeom>
              <a:solidFill>
                <a:srgbClr val="B7EA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20" name="Rectangle 292"/>
              <p:cNvSpPr>
                <a:spLocks noChangeArrowheads="1"/>
              </p:cNvSpPr>
              <p:nvPr/>
            </p:nvSpPr>
            <p:spPr bwMode="auto">
              <a:xfrm>
                <a:off x="2687" y="2932"/>
                <a:ext cx="36" cy="258"/>
              </a:xfrm>
              <a:prstGeom prst="rect">
                <a:avLst/>
              </a:prstGeom>
              <a:solidFill>
                <a:srgbClr val="B9ECB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21" name="Rectangle 293"/>
              <p:cNvSpPr>
                <a:spLocks noChangeArrowheads="1"/>
              </p:cNvSpPr>
              <p:nvPr/>
            </p:nvSpPr>
            <p:spPr bwMode="auto">
              <a:xfrm>
                <a:off x="2723" y="2932"/>
                <a:ext cx="30" cy="258"/>
              </a:xfrm>
              <a:prstGeom prst="rect">
                <a:avLst/>
              </a:prstGeom>
              <a:solidFill>
                <a:srgbClr val="BBEE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22" name="Rectangle 294"/>
              <p:cNvSpPr>
                <a:spLocks noChangeArrowheads="1"/>
              </p:cNvSpPr>
              <p:nvPr/>
            </p:nvSpPr>
            <p:spPr bwMode="auto">
              <a:xfrm>
                <a:off x="2753" y="2932"/>
                <a:ext cx="36" cy="258"/>
              </a:xfrm>
              <a:prstGeom prst="rect">
                <a:avLst/>
              </a:prstGeom>
              <a:solidFill>
                <a:srgbClr val="BDF0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23" name="Rectangle 295"/>
              <p:cNvSpPr>
                <a:spLocks noChangeArrowheads="1"/>
              </p:cNvSpPr>
              <p:nvPr/>
            </p:nvSpPr>
            <p:spPr bwMode="auto">
              <a:xfrm>
                <a:off x="2789" y="2932"/>
                <a:ext cx="36" cy="258"/>
              </a:xfrm>
              <a:prstGeom prst="rect">
                <a:avLst/>
              </a:prstGeom>
              <a:solidFill>
                <a:srgbClr val="BFF2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24" name="Rectangle 296"/>
              <p:cNvSpPr>
                <a:spLocks noChangeArrowheads="1"/>
              </p:cNvSpPr>
              <p:nvPr/>
            </p:nvSpPr>
            <p:spPr bwMode="auto">
              <a:xfrm>
                <a:off x="2825" y="2932"/>
                <a:ext cx="48" cy="258"/>
              </a:xfrm>
              <a:prstGeom prst="rect">
                <a:avLst/>
              </a:prstGeom>
              <a:solidFill>
                <a:srgbClr val="C1F4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25" name="Rectangle 297"/>
              <p:cNvSpPr>
                <a:spLocks noChangeArrowheads="1"/>
              </p:cNvSpPr>
              <p:nvPr/>
            </p:nvSpPr>
            <p:spPr bwMode="auto">
              <a:xfrm>
                <a:off x="2873" y="2932"/>
                <a:ext cx="42" cy="258"/>
              </a:xfrm>
              <a:prstGeom prst="rect">
                <a:avLst/>
              </a:prstGeom>
              <a:solidFill>
                <a:srgbClr val="C3F6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26" name="Rectangle 298"/>
              <p:cNvSpPr>
                <a:spLocks noChangeArrowheads="1"/>
              </p:cNvSpPr>
              <p:nvPr/>
            </p:nvSpPr>
            <p:spPr bwMode="auto">
              <a:xfrm>
                <a:off x="2915" y="2932"/>
                <a:ext cx="30" cy="258"/>
              </a:xfrm>
              <a:prstGeom prst="rect">
                <a:avLst/>
              </a:prstGeom>
              <a:solidFill>
                <a:srgbClr val="C5F8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27" name="Rectangle 299"/>
              <p:cNvSpPr>
                <a:spLocks noChangeArrowheads="1"/>
              </p:cNvSpPr>
              <p:nvPr/>
            </p:nvSpPr>
            <p:spPr bwMode="auto">
              <a:xfrm>
                <a:off x="2945" y="2932"/>
                <a:ext cx="36" cy="258"/>
              </a:xfrm>
              <a:prstGeom prst="rect">
                <a:avLst/>
              </a:prstGeom>
              <a:solidFill>
                <a:srgbClr val="C7FA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28" name="Rectangle 300"/>
              <p:cNvSpPr>
                <a:spLocks noChangeArrowheads="1"/>
              </p:cNvSpPr>
              <p:nvPr/>
            </p:nvSpPr>
            <p:spPr bwMode="auto">
              <a:xfrm>
                <a:off x="2981" y="2932"/>
                <a:ext cx="36" cy="258"/>
              </a:xfrm>
              <a:prstGeom prst="rect">
                <a:avLst/>
              </a:prstGeom>
              <a:solidFill>
                <a:srgbClr val="C9FC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29" name="Rectangle 301"/>
              <p:cNvSpPr>
                <a:spLocks noChangeArrowheads="1"/>
              </p:cNvSpPr>
              <p:nvPr/>
            </p:nvSpPr>
            <p:spPr bwMode="auto">
              <a:xfrm>
                <a:off x="3017" y="2932"/>
                <a:ext cx="444" cy="258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30" name="Rectangle 302"/>
              <p:cNvSpPr>
                <a:spLocks noChangeArrowheads="1"/>
              </p:cNvSpPr>
              <p:nvPr/>
            </p:nvSpPr>
            <p:spPr bwMode="auto">
              <a:xfrm>
                <a:off x="2621" y="2932"/>
                <a:ext cx="840" cy="258"/>
              </a:xfrm>
              <a:prstGeom prst="rect">
                <a:avLst/>
              </a:prstGeom>
              <a:noFill/>
              <a:ln w="952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31" name="Rectangle 303"/>
              <p:cNvSpPr>
                <a:spLocks noChangeArrowheads="1"/>
              </p:cNvSpPr>
              <p:nvPr/>
            </p:nvSpPr>
            <p:spPr bwMode="auto">
              <a:xfrm>
                <a:off x="2675" y="2986"/>
                <a:ext cx="800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61950" indent="-361950" defTabSz="966788">
                  <a:tabLst>
                    <a:tab pos="188913" algn="l"/>
                  </a:tabLst>
                </a:pPr>
                <a:r>
                  <a:rPr lang="en-GB" sz="1000" b="1" i="0">
                    <a:solidFill>
                      <a:srgbClr val="000000"/>
                    </a:solidFill>
                    <a:latin typeface="Arial" charset="0"/>
                  </a:rPr>
                  <a:t>SF_SamplingCurve</a:t>
                </a:r>
                <a:endParaRPr lang="en-GB"/>
              </a:p>
            </p:txBody>
          </p:sp>
          <p:sp>
            <p:nvSpPr>
              <p:cNvPr id="867632" name="Line 304"/>
              <p:cNvSpPr>
                <a:spLocks noChangeShapeType="1"/>
              </p:cNvSpPr>
              <p:nvPr/>
            </p:nvSpPr>
            <p:spPr bwMode="auto">
              <a:xfrm>
                <a:off x="2621" y="3112"/>
                <a:ext cx="840" cy="1"/>
              </a:xfrm>
              <a:prstGeom prst="line">
                <a:avLst/>
              </a:prstGeom>
              <a:noFill/>
              <a:ln w="952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33" name="Rectangle 305"/>
              <p:cNvSpPr>
                <a:spLocks noChangeArrowheads="1"/>
              </p:cNvSpPr>
              <p:nvPr/>
            </p:nvSpPr>
            <p:spPr bwMode="auto">
              <a:xfrm>
                <a:off x="3545" y="2950"/>
                <a:ext cx="912" cy="258"/>
              </a:xfrm>
              <a:prstGeom prst="rect">
                <a:avLst/>
              </a:prstGeom>
              <a:solidFill>
                <a:srgbClr val="C0BF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34" name="Rectangle 306"/>
              <p:cNvSpPr>
                <a:spLocks noChangeArrowheads="1"/>
              </p:cNvSpPr>
              <p:nvPr/>
            </p:nvSpPr>
            <p:spPr bwMode="auto">
              <a:xfrm>
                <a:off x="3545" y="2950"/>
                <a:ext cx="912" cy="258"/>
              </a:xfrm>
              <a:prstGeom prst="rect">
                <a:avLst/>
              </a:prstGeom>
              <a:noFill/>
              <a:ln w="9525" cap="sq">
                <a:solidFill>
                  <a:srgbClr val="C0BF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35" name="Rectangle 307"/>
              <p:cNvSpPr>
                <a:spLocks noChangeArrowheads="1"/>
              </p:cNvSpPr>
              <p:nvPr/>
            </p:nvSpPr>
            <p:spPr bwMode="auto">
              <a:xfrm>
                <a:off x="3527" y="2932"/>
                <a:ext cx="30" cy="258"/>
              </a:xfrm>
              <a:prstGeom prst="rect">
                <a:avLst/>
              </a:prstGeom>
              <a:solidFill>
                <a:srgbClr val="B5E8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36" name="Rectangle 308"/>
              <p:cNvSpPr>
                <a:spLocks noChangeArrowheads="1"/>
              </p:cNvSpPr>
              <p:nvPr/>
            </p:nvSpPr>
            <p:spPr bwMode="auto">
              <a:xfrm>
                <a:off x="3557" y="2932"/>
                <a:ext cx="42" cy="258"/>
              </a:xfrm>
              <a:prstGeom prst="rect">
                <a:avLst/>
              </a:prstGeom>
              <a:solidFill>
                <a:srgbClr val="B7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37" name="Rectangle 309"/>
              <p:cNvSpPr>
                <a:spLocks noChangeArrowheads="1"/>
              </p:cNvSpPr>
              <p:nvPr/>
            </p:nvSpPr>
            <p:spPr bwMode="auto">
              <a:xfrm>
                <a:off x="3599" y="2932"/>
                <a:ext cx="36" cy="258"/>
              </a:xfrm>
              <a:prstGeom prst="rect">
                <a:avLst/>
              </a:prstGeom>
              <a:solidFill>
                <a:srgbClr val="B9EC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38" name="Rectangle 310"/>
              <p:cNvSpPr>
                <a:spLocks noChangeArrowheads="1"/>
              </p:cNvSpPr>
              <p:nvPr/>
            </p:nvSpPr>
            <p:spPr bwMode="auto">
              <a:xfrm>
                <a:off x="3635" y="2932"/>
                <a:ext cx="36" cy="258"/>
              </a:xfrm>
              <a:prstGeom prst="rect">
                <a:avLst/>
              </a:prstGeom>
              <a:solidFill>
                <a:srgbClr val="BBEE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39" name="Rectangle 311"/>
              <p:cNvSpPr>
                <a:spLocks noChangeArrowheads="1"/>
              </p:cNvSpPr>
              <p:nvPr/>
            </p:nvSpPr>
            <p:spPr bwMode="auto">
              <a:xfrm>
                <a:off x="3671" y="2932"/>
                <a:ext cx="42" cy="258"/>
              </a:xfrm>
              <a:prstGeom prst="rect">
                <a:avLst/>
              </a:prstGeom>
              <a:solidFill>
                <a:srgbClr val="BD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40" name="Rectangle 312"/>
              <p:cNvSpPr>
                <a:spLocks noChangeArrowheads="1"/>
              </p:cNvSpPr>
              <p:nvPr/>
            </p:nvSpPr>
            <p:spPr bwMode="auto">
              <a:xfrm>
                <a:off x="3713" y="2932"/>
                <a:ext cx="36" cy="258"/>
              </a:xfrm>
              <a:prstGeom prst="rect">
                <a:avLst/>
              </a:prstGeom>
              <a:solidFill>
                <a:srgbClr val="BF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41" name="Rectangle 313"/>
              <p:cNvSpPr>
                <a:spLocks noChangeArrowheads="1"/>
              </p:cNvSpPr>
              <p:nvPr/>
            </p:nvSpPr>
            <p:spPr bwMode="auto">
              <a:xfrm>
                <a:off x="3749" y="2932"/>
                <a:ext cx="54" cy="258"/>
              </a:xfrm>
              <a:prstGeom prst="rect">
                <a:avLst/>
              </a:prstGeom>
              <a:solidFill>
                <a:srgbClr val="C1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42" name="Rectangle 314"/>
              <p:cNvSpPr>
                <a:spLocks noChangeArrowheads="1"/>
              </p:cNvSpPr>
              <p:nvPr/>
            </p:nvSpPr>
            <p:spPr bwMode="auto">
              <a:xfrm>
                <a:off x="3803" y="2932"/>
                <a:ext cx="42" cy="258"/>
              </a:xfrm>
              <a:prstGeom prst="rect">
                <a:avLst/>
              </a:prstGeom>
              <a:solidFill>
                <a:srgbClr val="C3F6F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43" name="Rectangle 315"/>
              <p:cNvSpPr>
                <a:spLocks noChangeArrowheads="1"/>
              </p:cNvSpPr>
              <p:nvPr/>
            </p:nvSpPr>
            <p:spPr bwMode="auto">
              <a:xfrm>
                <a:off x="3845" y="2932"/>
                <a:ext cx="36" cy="258"/>
              </a:xfrm>
              <a:prstGeom prst="rect">
                <a:avLst/>
              </a:prstGeom>
              <a:solidFill>
                <a:srgbClr val="C5F8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44" name="Rectangle 316"/>
              <p:cNvSpPr>
                <a:spLocks noChangeArrowheads="1"/>
              </p:cNvSpPr>
              <p:nvPr/>
            </p:nvSpPr>
            <p:spPr bwMode="auto">
              <a:xfrm>
                <a:off x="3881" y="2932"/>
                <a:ext cx="36" cy="258"/>
              </a:xfrm>
              <a:prstGeom prst="rect">
                <a:avLst/>
              </a:prstGeom>
              <a:solidFill>
                <a:srgbClr val="C7FAF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45" name="Rectangle 317"/>
              <p:cNvSpPr>
                <a:spLocks noChangeArrowheads="1"/>
              </p:cNvSpPr>
              <p:nvPr/>
            </p:nvSpPr>
            <p:spPr bwMode="auto">
              <a:xfrm>
                <a:off x="3917" y="2932"/>
                <a:ext cx="42" cy="258"/>
              </a:xfrm>
              <a:prstGeom prst="rect">
                <a:avLst/>
              </a:prstGeom>
              <a:solidFill>
                <a:srgbClr val="C9FC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46" name="Rectangle 318"/>
              <p:cNvSpPr>
                <a:spLocks noChangeArrowheads="1"/>
              </p:cNvSpPr>
              <p:nvPr/>
            </p:nvSpPr>
            <p:spPr bwMode="auto">
              <a:xfrm>
                <a:off x="3959" y="2932"/>
                <a:ext cx="480" cy="258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47" name="Rectangle 319"/>
              <p:cNvSpPr>
                <a:spLocks noChangeArrowheads="1"/>
              </p:cNvSpPr>
              <p:nvPr/>
            </p:nvSpPr>
            <p:spPr bwMode="auto">
              <a:xfrm>
                <a:off x="3527" y="2932"/>
                <a:ext cx="912" cy="258"/>
              </a:xfrm>
              <a:prstGeom prst="rect">
                <a:avLst/>
              </a:prstGeom>
              <a:noFill/>
              <a:ln w="952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648" name="Rectangle 320"/>
              <p:cNvSpPr>
                <a:spLocks noChangeArrowheads="1"/>
              </p:cNvSpPr>
              <p:nvPr/>
            </p:nvSpPr>
            <p:spPr bwMode="auto">
              <a:xfrm>
                <a:off x="3581" y="2986"/>
                <a:ext cx="872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61950" indent="-361950" defTabSz="966788">
                  <a:tabLst>
                    <a:tab pos="188913" algn="l"/>
                  </a:tabLst>
                </a:pPr>
                <a:r>
                  <a:rPr lang="en-GB" sz="1000" b="1" i="0">
                    <a:solidFill>
                      <a:srgbClr val="000000"/>
                    </a:solidFill>
                    <a:latin typeface="Arial" charset="0"/>
                  </a:rPr>
                  <a:t>SF_SamplingSurface</a:t>
                </a:r>
                <a:endParaRPr lang="en-GB"/>
              </a:p>
            </p:txBody>
          </p:sp>
          <p:sp>
            <p:nvSpPr>
              <p:cNvPr id="867649" name="Line 321"/>
              <p:cNvSpPr>
                <a:spLocks noChangeShapeType="1"/>
              </p:cNvSpPr>
              <p:nvPr/>
            </p:nvSpPr>
            <p:spPr bwMode="auto">
              <a:xfrm>
                <a:off x="3527" y="3112"/>
                <a:ext cx="912" cy="1"/>
              </a:xfrm>
              <a:prstGeom prst="line">
                <a:avLst/>
              </a:prstGeom>
              <a:noFill/>
              <a:ln w="9525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910" name="Line 582"/>
              <p:cNvSpPr>
                <a:spLocks noChangeShapeType="1"/>
              </p:cNvSpPr>
              <p:nvPr/>
            </p:nvSpPr>
            <p:spPr bwMode="auto">
              <a:xfrm flipV="1">
                <a:off x="3041" y="2896"/>
                <a:ext cx="1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911" name="Line 583"/>
              <p:cNvSpPr>
                <a:spLocks noChangeShapeType="1"/>
              </p:cNvSpPr>
              <p:nvPr/>
            </p:nvSpPr>
            <p:spPr bwMode="auto">
              <a:xfrm>
                <a:off x="3041" y="2896"/>
                <a:ext cx="156" cy="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933" name="Line 605"/>
              <p:cNvSpPr>
                <a:spLocks noChangeShapeType="1"/>
              </p:cNvSpPr>
              <p:nvPr/>
            </p:nvSpPr>
            <p:spPr bwMode="auto">
              <a:xfrm flipV="1">
                <a:off x="4907" y="2896"/>
                <a:ext cx="1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934" name="Line 606"/>
              <p:cNvSpPr>
                <a:spLocks noChangeShapeType="1"/>
              </p:cNvSpPr>
              <p:nvPr/>
            </p:nvSpPr>
            <p:spPr bwMode="auto">
              <a:xfrm flipH="1">
                <a:off x="3197" y="2896"/>
                <a:ext cx="1710" cy="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943" name="Line 615"/>
              <p:cNvSpPr>
                <a:spLocks noChangeShapeType="1"/>
              </p:cNvSpPr>
              <p:nvPr/>
            </p:nvSpPr>
            <p:spPr bwMode="auto">
              <a:xfrm flipV="1">
                <a:off x="3983" y="2896"/>
                <a:ext cx="1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944" name="Line 616"/>
              <p:cNvSpPr>
                <a:spLocks noChangeShapeType="1"/>
              </p:cNvSpPr>
              <p:nvPr/>
            </p:nvSpPr>
            <p:spPr bwMode="auto">
              <a:xfrm flipH="1">
                <a:off x="3197" y="2896"/>
                <a:ext cx="786" cy="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954" name="Line 626"/>
              <p:cNvSpPr>
                <a:spLocks noChangeShapeType="1"/>
              </p:cNvSpPr>
              <p:nvPr/>
            </p:nvSpPr>
            <p:spPr bwMode="auto">
              <a:xfrm flipV="1">
                <a:off x="2183" y="2896"/>
                <a:ext cx="1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7955" name="Line 627"/>
              <p:cNvSpPr>
                <a:spLocks noChangeShapeType="1"/>
              </p:cNvSpPr>
              <p:nvPr/>
            </p:nvSpPr>
            <p:spPr bwMode="auto">
              <a:xfrm>
                <a:off x="2183" y="2896"/>
                <a:ext cx="1014" cy="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</p:grpSp>
      <p:sp>
        <p:nvSpPr>
          <p:cNvPr id="867964" name="Line 636"/>
          <p:cNvSpPr>
            <a:spLocks noChangeShapeType="1"/>
          </p:cNvSpPr>
          <p:nvPr/>
        </p:nvSpPr>
        <p:spPr bwMode="auto">
          <a:xfrm flipV="1">
            <a:off x="4721469" y="1492672"/>
            <a:ext cx="1354015" cy="266700"/>
          </a:xfrm>
          <a:prstGeom prst="line">
            <a:avLst/>
          </a:prstGeom>
          <a:noFill/>
          <a:ln w="9525" cap="rnd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965" name="Freeform 637"/>
          <p:cNvSpPr>
            <a:spLocks noEditPoints="1"/>
          </p:cNvSpPr>
          <p:nvPr/>
        </p:nvSpPr>
        <p:spPr bwMode="auto">
          <a:xfrm>
            <a:off x="5934808" y="1464097"/>
            <a:ext cx="140677" cy="114300"/>
          </a:xfrm>
          <a:custGeom>
            <a:avLst/>
            <a:gdLst/>
            <a:ahLst/>
            <a:cxnLst>
              <a:cxn ang="0">
                <a:pos x="96" y="18"/>
              </a:cxn>
              <a:cxn ang="0">
                <a:pos x="12" y="72"/>
              </a:cxn>
              <a:cxn ang="0">
                <a:pos x="96" y="18"/>
              </a:cxn>
              <a:cxn ang="0">
                <a:pos x="0" y="0"/>
              </a:cxn>
            </a:cxnLst>
            <a:rect l="0" t="0" r="r" b="b"/>
            <a:pathLst>
              <a:path w="96" h="72">
                <a:moveTo>
                  <a:pt x="96" y="18"/>
                </a:moveTo>
                <a:lnTo>
                  <a:pt x="12" y="72"/>
                </a:lnTo>
                <a:moveTo>
                  <a:pt x="96" y="18"/>
                </a:move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966" name="Rectangle 638"/>
          <p:cNvSpPr>
            <a:spLocks noChangeArrowheads="1"/>
          </p:cNvSpPr>
          <p:nvPr/>
        </p:nvSpPr>
        <p:spPr bwMode="auto">
          <a:xfrm>
            <a:off x="5477608" y="1530772"/>
            <a:ext cx="39754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61950" indent="-361950" defTabSz="966788">
              <a:tabLst>
                <a:tab pos="188913" algn="l"/>
              </a:tabLst>
            </a:pPr>
            <a:r>
              <a:rPr lang="en-GB" sz="800" i="0">
                <a:solidFill>
                  <a:srgbClr val="000000"/>
                </a:solidFill>
                <a:latin typeface="Arial" charset="0"/>
              </a:rPr>
              <a:t>Intention</a:t>
            </a:r>
            <a:endParaRPr lang="en-GB"/>
          </a:p>
        </p:txBody>
      </p:sp>
      <p:sp>
        <p:nvSpPr>
          <p:cNvPr id="867967" name="Rectangle 639"/>
          <p:cNvSpPr>
            <a:spLocks noChangeArrowheads="1"/>
          </p:cNvSpPr>
          <p:nvPr/>
        </p:nvSpPr>
        <p:spPr bwMode="auto">
          <a:xfrm>
            <a:off x="5328139" y="1321222"/>
            <a:ext cx="80470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61950" indent="-361950" defTabSz="966788">
              <a:tabLst>
                <a:tab pos="188913" algn="l"/>
              </a:tabLst>
            </a:pPr>
            <a:r>
              <a:rPr lang="en-GB" sz="800" i="0" dirty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GB" sz="800" i="0" dirty="0" err="1">
                <a:solidFill>
                  <a:srgbClr val="000000"/>
                </a:solidFill>
                <a:latin typeface="Arial" charset="0"/>
              </a:rPr>
              <a:t>sampledFeature</a:t>
            </a:r>
            <a:endParaRPr lang="en-GB" dirty="0"/>
          </a:p>
        </p:txBody>
      </p:sp>
      <p:grpSp>
        <p:nvGrpSpPr>
          <p:cNvPr id="9" name="Group 656"/>
          <p:cNvGrpSpPr>
            <a:grpSpLocks/>
          </p:cNvGrpSpPr>
          <p:nvPr/>
        </p:nvGrpSpPr>
        <p:grpSpPr bwMode="auto">
          <a:xfrm>
            <a:off x="1266093" y="1521248"/>
            <a:ext cx="2696308" cy="885826"/>
            <a:chOff x="864" y="1324"/>
            <a:chExt cx="1840" cy="558"/>
          </a:xfrm>
        </p:grpSpPr>
        <p:sp>
          <p:nvSpPr>
            <p:cNvPr id="867891" name="Rectangle 563"/>
            <p:cNvSpPr>
              <a:spLocks noChangeArrowheads="1"/>
            </p:cNvSpPr>
            <p:nvPr/>
          </p:nvSpPr>
          <p:spPr bwMode="auto">
            <a:xfrm>
              <a:off x="882" y="1342"/>
              <a:ext cx="1020" cy="318"/>
            </a:xfrm>
            <a:prstGeom prst="rect">
              <a:avLst/>
            </a:prstGeom>
            <a:solidFill>
              <a:srgbClr val="C0BF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92" name="Rectangle 564"/>
            <p:cNvSpPr>
              <a:spLocks noChangeArrowheads="1"/>
            </p:cNvSpPr>
            <p:nvPr/>
          </p:nvSpPr>
          <p:spPr bwMode="auto">
            <a:xfrm>
              <a:off x="882" y="1342"/>
              <a:ext cx="1020" cy="318"/>
            </a:xfrm>
            <a:prstGeom prst="rect">
              <a:avLst/>
            </a:prstGeom>
            <a:noFill/>
            <a:ln w="9525" cap="sq">
              <a:solidFill>
                <a:srgbClr val="C0BF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93" name="Rectangle 565"/>
            <p:cNvSpPr>
              <a:spLocks noChangeArrowheads="1"/>
            </p:cNvSpPr>
            <p:nvPr/>
          </p:nvSpPr>
          <p:spPr bwMode="auto">
            <a:xfrm>
              <a:off x="864" y="1324"/>
              <a:ext cx="36" cy="318"/>
            </a:xfrm>
            <a:prstGeom prst="rect">
              <a:avLst/>
            </a:prstGeom>
            <a:solidFill>
              <a:srgbClr val="E5DB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94" name="Rectangle 566"/>
            <p:cNvSpPr>
              <a:spLocks noChangeArrowheads="1"/>
            </p:cNvSpPr>
            <p:nvPr/>
          </p:nvSpPr>
          <p:spPr bwMode="auto">
            <a:xfrm>
              <a:off x="900" y="1324"/>
              <a:ext cx="42" cy="318"/>
            </a:xfrm>
            <a:prstGeom prst="rect">
              <a:avLst/>
            </a:prstGeom>
            <a:solidFill>
              <a:srgbClr val="E7DD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95" name="Rectangle 567"/>
            <p:cNvSpPr>
              <a:spLocks noChangeArrowheads="1"/>
            </p:cNvSpPr>
            <p:nvPr/>
          </p:nvSpPr>
          <p:spPr bwMode="auto">
            <a:xfrm>
              <a:off x="942" y="1324"/>
              <a:ext cx="42" cy="318"/>
            </a:xfrm>
            <a:prstGeom prst="rect">
              <a:avLst/>
            </a:prstGeom>
            <a:solidFill>
              <a:srgbClr val="E9DF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96" name="Rectangle 568"/>
            <p:cNvSpPr>
              <a:spLocks noChangeArrowheads="1"/>
            </p:cNvSpPr>
            <p:nvPr/>
          </p:nvSpPr>
          <p:spPr bwMode="auto">
            <a:xfrm>
              <a:off x="984" y="1324"/>
              <a:ext cx="42" cy="318"/>
            </a:xfrm>
            <a:prstGeom prst="rect">
              <a:avLst/>
            </a:prstGeom>
            <a:solidFill>
              <a:srgbClr val="EBE1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97" name="Rectangle 569"/>
            <p:cNvSpPr>
              <a:spLocks noChangeArrowheads="1"/>
            </p:cNvSpPr>
            <p:nvPr/>
          </p:nvSpPr>
          <p:spPr bwMode="auto">
            <a:xfrm>
              <a:off x="1026" y="1324"/>
              <a:ext cx="42" cy="318"/>
            </a:xfrm>
            <a:prstGeom prst="rect">
              <a:avLst/>
            </a:prstGeom>
            <a:solidFill>
              <a:srgbClr val="EDE3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98" name="Rectangle 570"/>
            <p:cNvSpPr>
              <a:spLocks noChangeArrowheads="1"/>
            </p:cNvSpPr>
            <p:nvPr/>
          </p:nvSpPr>
          <p:spPr bwMode="auto">
            <a:xfrm>
              <a:off x="1068" y="1324"/>
              <a:ext cx="42" cy="318"/>
            </a:xfrm>
            <a:prstGeom prst="rect">
              <a:avLst/>
            </a:prstGeom>
            <a:solidFill>
              <a:srgbClr val="EFE5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99" name="Rectangle 571"/>
            <p:cNvSpPr>
              <a:spLocks noChangeArrowheads="1"/>
            </p:cNvSpPr>
            <p:nvPr/>
          </p:nvSpPr>
          <p:spPr bwMode="auto">
            <a:xfrm>
              <a:off x="1110" y="1324"/>
              <a:ext cx="60" cy="318"/>
            </a:xfrm>
            <a:prstGeom prst="rect">
              <a:avLst/>
            </a:prstGeom>
            <a:solidFill>
              <a:srgbClr val="F1E7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00" name="Rectangle 572"/>
            <p:cNvSpPr>
              <a:spLocks noChangeArrowheads="1"/>
            </p:cNvSpPr>
            <p:nvPr/>
          </p:nvSpPr>
          <p:spPr bwMode="auto">
            <a:xfrm>
              <a:off x="1170" y="1324"/>
              <a:ext cx="48" cy="318"/>
            </a:xfrm>
            <a:prstGeom prst="rect">
              <a:avLst/>
            </a:prstGeom>
            <a:solidFill>
              <a:srgbClr val="F3E9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01" name="Rectangle 573"/>
            <p:cNvSpPr>
              <a:spLocks noChangeArrowheads="1"/>
            </p:cNvSpPr>
            <p:nvPr/>
          </p:nvSpPr>
          <p:spPr bwMode="auto">
            <a:xfrm>
              <a:off x="1218" y="1324"/>
              <a:ext cx="42" cy="318"/>
            </a:xfrm>
            <a:prstGeom prst="rect">
              <a:avLst/>
            </a:prstGeom>
            <a:solidFill>
              <a:srgbClr val="F5EB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02" name="Rectangle 574"/>
            <p:cNvSpPr>
              <a:spLocks noChangeArrowheads="1"/>
            </p:cNvSpPr>
            <p:nvPr/>
          </p:nvSpPr>
          <p:spPr bwMode="auto">
            <a:xfrm>
              <a:off x="1260" y="1324"/>
              <a:ext cx="42" cy="318"/>
            </a:xfrm>
            <a:prstGeom prst="rect">
              <a:avLst/>
            </a:prstGeom>
            <a:solidFill>
              <a:srgbClr val="F7ED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03" name="Rectangle 575"/>
            <p:cNvSpPr>
              <a:spLocks noChangeArrowheads="1"/>
            </p:cNvSpPr>
            <p:nvPr/>
          </p:nvSpPr>
          <p:spPr bwMode="auto">
            <a:xfrm>
              <a:off x="1302" y="1324"/>
              <a:ext cx="42" cy="318"/>
            </a:xfrm>
            <a:prstGeom prst="rect">
              <a:avLst/>
            </a:prstGeom>
            <a:solidFill>
              <a:srgbClr val="F9EF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04" name="Rectangle 576"/>
            <p:cNvSpPr>
              <a:spLocks noChangeArrowheads="1"/>
            </p:cNvSpPr>
            <p:nvPr/>
          </p:nvSpPr>
          <p:spPr bwMode="auto">
            <a:xfrm>
              <a:off x="1344" y="1324"/>
              <a:ext cx="540" cy="318"/>
            </a:xfrm>
            <a:prstGeom prst="rect">
              <a:avLst/>
            </a:prstGeom>
            <a:solidFill>
              <a:srgbClr val="FCF2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05" name="Rectangle 577"/>
            <p:cNvSpPr>
              <a:spLocks noChangeArrowheads="1"/>
            </p:cNvSpPr>
            <p:nvPr/>
          </p:nvSpPr>
          <p:spPr bwMode="auto">
            <a:xfrm>
              <a:off x="864" y="1324"/>
              <a:ext cx="1020" cy="318"/>
            </a:xfrm>
            <a:prstGeom prst="rect">
              <a:avLst/>
            </a:prstGeom>
            <a:noFill/>
            <a:ln w="952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06" name="Rectangle 578"/>
            <p:cNvSpPr>
              <a:spLocks noChangeArrowheads="1"/>
            </p:cNvSpPr>
            <p:nvPr/>
          </p:nvSpPr>
          <p:spPr bwMode="auto">
            <a:xfrm>
              <a:off x="876" y="1378"/>
              <a:ext cx="1076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GB" sz="1000" b="1" i="0">
                  <a:solidFill>
                    <a:srgbClr val="000000"/>
                  </a:solidFill>
                  <a:latin typeface="Arial" charset="0"/>
                </a:rPr>
                <a:t>SamplingFeatureComplex</a:t>
              </a:r>
              <a:endParaRPr lang="en-GB"/>
            </a:p>
          </p:txBody>
        </p:sp>
        <p:sp>
          <p:nvSpPr>
            <p:cNvPr id="867907" name="Line 579"/>
            <p:cNvSpPr>
              <a:spLocks noChangeShapeType="1"/>
            </p:cNvSpPr>
            <p:nvPr/>
          </p:nvSpPr>
          <p:spPr bwMode="auto">
            <a:xfrm>
              <a:off x="864" y="1504"/>
              <a:ext cx="1020" cy="1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08" name="Rectangle 580"/>
            <p:cNvSpPr>
              <a:spLocks noChangeArrowheads="1"/>
            </p:cNvSpPr>
            <p:nvPr/>
          </p:nvSpPr>
          <p:spPr bwMode="auto">
            <a:xfrm>
              <a:off x="894" y="1528"/>
              <a:ext cx="7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GB" sz="1000" i="0">
                  <a:solidFill>
                    <a:srgbClr val="8B0000"/>
                  </a:solidFill>
                  <a:latin typeface="Arial" charset="0"/>
                </a:rPr>
                <a:t>+ </a:t>
              </a:r>
              <a:endParaRPr lang="en-GB"/>
            </a:p>
          </p:txBody>
        </p:sp>
        <p:sp>
          <p:nvSpPr>
            <p:cNvPr id="867909" name="Rectangle 581"/>
            <p:cNvSpPr>
              <a:spLocks noChangeArrowheads="1"/>
            </p:cNvSpPr>
            <p:nvPr/>
          </p:nvSpPr>
          <p:spPr bwMode="auto">
            <a:xfrm>
              <a:off x="1020" y="1528"/>
              <a:ext cx="14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GB" sz="1000" i="0">
                  <a:solidFill>
                    <a:srgbClr val="8B0000"/>
                  </a:solidFill>
                  <a:latin typeface="Arial" charset="0"/>
                </a:rPr>
                <a:t>role</a:t>
              </a:r>
              <a:endParaRPr lang="en-GB"/>
            </a:p>
          </p:txBody>
        </p:sp>
        <p:sp>
          <p:nvSpPr>
            <p:cNvPr id="867968" name="Line 640"/>
            <p:cNvSpPr>
              <a:spLocks noChangeShapeType="1"/>
            </p:cNvSpPr>
            <p:nvPr/>
          </p:nvSpPr>
          <p:spPr bwMode="auto">
            <a:xfrm flipV="1">
              <a:off x="2508" y="1330"/>
              <a:ext cx="1" cy="14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69" name="Line 641"/>
            <p:cNvSpPr>
              <a:spLocks noChangeShapeType="1"/>
            </p:cNvSpPr>
            <p:nvPr/>
          </p:nvSpPr>
          <p:spPr bwMode="auto">
            <a:xfrm flipH="1">
              <a:off x="2136" y="1330"/>
              <a:ext cx="372" cy="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70" name="Line 642"/>
            <p:cNvSpPr>
              <a:spLocks noChangeShapeType="1"/>
            </p:cNvSpPr>
            <p:nvPr/>
          </p:nvSpPr>
          <p:spPr bwMode="auto">
            <a:xfrm>
              <a:off x="2136" y="1330"/>
              <a:ext cx="1" cy="36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71" name="Line 643"/>
            <p:cNvSpPr>
              <a:spLocks noChangeShapeType="1"/>
            </p:cNvSpPr>
            <p:nvPr/>
          </p:nvSpPr>
          <p:spPr bwMode="auto">
            <a:xfrm>
              <a:off x="2136" y="1696"/>
              <a:ext cx="234" cy="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72" name="Freeform 644"/>
            <p:cNvSpPr>
              <a:spLocks noEditPoints="1"/>
            </p:cNvSpPr>
            <p:nvPr/>
          </p:nvSpPr>
          <p:spPr bwMode="auto">
            <a:xfrm>
              <a:off x="2280" y="1660"/>
              <a:ext cx="90" cy="72"/>
            </a:xfrm>
            <a:custGeom>
              <a:avLst/>
              <a:gdLst/>
              <a:ahLst/>
              <a:cxnLst>
                <a:cxn ang="0">
                  <a:pos x="90" y="36"/>
                </a:cxn>
                <a:cxn ang="0">
                  <a:pos x="0" y="72"/>
                </a:cxn>
                <a:cxn ang="0">
                  <a:pos x="90" y="36"/>
                </a:cxn>
                <a:cxn ang="0">
                  <a:pos x="0" y="0"/>
                </a:cxn>
              </a:cxnLst>
              <a:rect l="0" t="0" r="r" b="b"/>
              <a:pathLst>
                <a:path w="90" h="72">
                  <a:moveTo>
                    <a:pt x="90" y="36"/>
                  </a:moveTo>
                  <a:lnTo>
                    <a:pt x="0" y="72"/>
                  </a:lnTo>
                  <a:moveTo>
                    <a:pt x="90" y="36"/>
                  </a:move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73" name="Freeform 645"/>
            <p:cNvSpPr>
              <a:spLocks noEditPoints="1"/>
            </p:cNvSpPr>
            <p:nvPr/>
          </p:nvSpPr>
          <p:spPr bwMode="auto">
            <a:xfrm>
              <a:off x="1896" y="1504"/>
              <a:ext cx="240" cy="1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198" y="0"/>
                </a:cxn>
                <a:cxn ang="0">
                  <a:pos x="174" y="0"/>
                </a:cxn>
                <a:cxn ang="0">
                  <a:pos x="132" y="0"/>
                </a:cxn>
                <a:cxn ang="0">
                  <a:pos x="108" y="0"/>
                </a:cxn>
                <a:cxn ang="0">
                  <a:pos x="66" y="0"/>
                </a:cxn>
                <a:cxn ang="0">
                  <a:pos x="42" y="0"/>
                </a:cxn>
                <a:cxn ang="0">
                  <a:pos x="0" y="0"/>
                </a:cxn>
              </a:cxnLst>
              <a:rect l="0" t="0" r="r" b="b"/>
              <a:pathLst>
                <a:path w="240">
                  <a:moveTo>
                    <a:pt x="240" y="0"/>
                  </a:moveTo>
                  <a:lnTo>
                    <a:pt x="198" y="0"/>
                  </a:lnTo>
                  <a:moveTo>
                    <a:pt x="174" y="0"/>
                  </a:moveTo>
                  <a:lnTo>
                    <a:pt x="132" y="0"/>
                  </a:lnTo>
                  <a:moveTo>
                    <a:pt x="108" y="0"/>
                  </a:moveTo>
                  <a:lnTo>
                    <a:pt x="66" y="0"/>
                  </a:lnTo>
                  <a:moveTo>
                    <a:pt x="42" y="0"/>
                  </a:move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74" name="Rectangle 646"/>
            <p:cNvSpPr>
              <a:spLocks noChangeArrowheads="1"/>
            </p:cNvSpPr>
            <p:nvPr/>
          </p:nvSpPr>
          <p:spPr bwMode="auto">
            <a:xfrm>
              <a:off x="2598" y="1354"/>
              <a:ext cx="106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GB" sz="800" i="0">
                  <a:solidFill>
                    <a:srgbClr val="000000"/>
                  </a:solidFill>
                  <a:latin typeface="Arial" charset="0"/>
                </a:rPr>
                <a:t>0..*</a:t>
              </a:r>
              <a:endParaRPr lang="en-GB"/>
            </a:p>
          </p:txBody>
        </p:sp>
        <p:sp>
          <p:nvSpPr>
            <p:cNvPr id="867975" name="Rectangle 647"/>
            <p:cNvSpPr>
              <a:spLocks noChangeArrowheads="1"/>
            </p:cNvSpPr>
            <p:nvPr/>
          </p:nvSpPr>
          <p:spPr bwMode="auto">
            <a:xfrm>
              <a:off x="1476" y="1726"/>
              <a:ext cx="79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GB" sz="800" i="0">
                  <a:solidFill>
                    <a:srgbClr val="000000"/>
                  </a:solidFill>
                  <a:latin typeface="Arial" charset="0"/>
                </a:rPr>
                <a:t>+relatedSamplingFeature</a:t>
              </a:r>
              <a:endParaRPr lang="en-GB"/>
            </a:p>
          </p:txBody>
        </p:sp>
        <p:sp>
          <p:nvSpPr>
            <p:cNvPr id="867976" name="Rectangle 648"/>
            <p:cNvSpPr>
              <a:spLocks noChangeArrowheads="1"/>
            </p:cNvSpPr>
            <p:nvPr/>
          </p:nvSpPr>
          <p:spPr bwMode="auto">
            <a:xfrm>
              <a:off x="1476" y="1804"/>
              <a:ext cx="106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GB" sz="800" i="0">
                  <a:solidFill>
                    <a:srgbClr val="000000"/>
                  </a:solidFill>
                  <a:latin typeface="Arial" charset="0"/>
                </a:rPr>
                <a:t>0..*</a:t>
              </a:r>
              <a:endParaRPr lang="en-GB"/>
            </a:p>
          </p:txBody>
        </p:sp>
      </p:grpSp>
      <p:sp>
        <p:nvSpPr>
          <p:cNvPr id="867977" name="Line 649"/>
          <p:cNvSpPr>
            <a:spLocks noChangeShapeType="1"/>
          </p:cNvSpPr>
          <p:nvPr/>
        </p:nvSpPr>
        <p:spPr bwMode="auto">
          <a:xfrm>
            <a:off x="4756639" y="2254672"/>
            <a:ext cx="1310054" cy="76200"/>
          </a:xfrm>
          <a:prstGeom prst="line">
            <a:avLst/>
          </a:prstGeom>
          <a:noFill/>
          <a:ln w="9525" cap="rnd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978" name="Freeform 650"/>
          <p:cNvSpPr>
            <a:spLocks noEditPoints="1"/>
          </p:cNvSpPr>
          <p:nvPr/>
        </p:nvSpPr>
        <p:spPr bwMode="auto">
          <a:xfrm>
            <a:off x="5934808" y="2264197"/>
            <a:ext cx="131885" cy="114300"/>
          </a:xfrm>
          <a:custGeom>
            <a:avLst/>
            <a:gdLst/>
            <a:ahLst/>
            <a:cxnLst>
              <a:cxn ang="0">
                <a:pos x="90" y="42"/>
              </a:cxn>
              <a:cxn ang="0">
                <a:pos x="0" y="72"/>
              </a:cxn>
              <a:cxn ang="0">
                <a:pos x="90" y="42"/>
              </a:cxn>
              <a:cxn ang="0">
                <a:pos x="0" y="0"/>
              </a:cxn>
            </a:cxnLst>
            <a:rect l="0" t="0" r="r" b="b"/>
            <a:pathLst>
              <a:path w="90" h="72">
                <a:moveTo>
                  <a:pt x="90" y="42"/>
                </a:moveTo>
                <a:lnTo>
                  <a:pt x="0" y="72"/>
                </a:lnTo>
                <a:moveTo>
                  <a:pt x="90" y="42"/>
                </a:move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7979" name="Rectangle 651"/>
          <p:cNvSpPr>
            <a:spLocks noChangeArrowheads="1"/>
          </p:cNvSpPr>
          <p:nvPr/>
        </p:nvSpPr>
        <p:spPr bwMode="auto">
          <a:xfrm>
            <a:off x="5187462" y="2102272"/>
            <a:ext cx="93134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61950" indent="-361950" defTabSz="966788">
              <a:tabLst>
                <a:tab pos="188913" algn="l"/>
              </a:tabLst>
            </a:pPr>
            <a:r>
              <a:rPr lang="en-GB" sz="800" i="0">
                <a:solidFill>
                  <a:srgbClr val="000000"/>
                </a:solidFill>
                <a:latin typeface="Arial" charset="0"/>
              </a:rPr>
              <a:t>+relatedObservation</a:t>
            </a:r>
            <a:endParaRPr lang="en-GB"/>
          </a:p>
        </p:txBody>
      </p:sp>
      <p:sp>
        <p:nvSpPr>
          <p:cNvPr id="867980" name="Rectangle 652"/>
          <p:cNvSpPr>
            <a:spLocks noChangeArrowheads="1"/>
          </p:cNvSpPr>
          <p:nvPr/>
        </p:nvSpPr>
        <p:spPr bwMode="auto">
          <a:xfrm>
            <a:off x="5899638" y="2407072"/>
            <a:ext cx="15549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61950" indent="-361950" defTabSz="966788">
              <a:tabLst>
                <a:tab pos="188913" algn="l"/>
              </a:tabLst>
            </a:pPr>
            <a:r>
              <a:rPr lang="en-GB" sz="800" i="0">
                <a:solidFill>
                  <a:srgbClr val="000000"/>
                </a:solidFill>
                <a:latin typeface="Arial" charset="0"/>
              </a:rPr>
              <a:t>0..*</a:t>
            </a:r>
            <a:endParaRPr lang="en-GB"/>
          </a:p>
        </p:txBody>
      </p:sp>
      <p:grpSp>
        <p:nvGrpSpPr>
          <p:cNvPr id="10" name="Group 667"/>
          <p:cNvGrpSpPr>
            <a:grpSpLocks/>
          </p:cNvGrpSpPr>
          <p:nvPr/>
        </p:nvGrpSpPr>
        <p:grpSpPr bwMode="auto">
          <a:xfrm>
            <a:off x="2532185" y="4493048"/>
            <a:ext cx="4835769" cy="1400175"/>
            <a:chOff x="1728" y="3196"/>
            <a:chExt cx="3300" cy="882"/>
          </a:xfrm>
        </p:grpSpPr>
        <p:sp>
          <p:nvSpPr>
            <p:cNvPr id="867650" name="Rectangle 322"/>
            <p:cNvSpPr>
              <a:spLocks noChangeArrowheads="1"/>
            </p:cNvSpPr>
            <p:nvPr/>
          </p:nvSpPr>
          <p:spPr bwMode="auto">
            <a:xfrm>
              <a:off x="2424" y="3448"/>
              <a:ext cx="576" cy="258"/>
            </a:xfrm>
            <a:prstGeom prst="rect">
              <a:avLst/>
            </a:prstGeom>
            <a:solidFill>
              <a:srgbClr val="C0BF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651" name="Rectangle 323"/>
            <p:cNvSpPr>
              <a:spLocks noChangeArrowheads="1"/>
            </p:cNvSpPr>
            <p:nvPr/>
          </p:nvSpPr>
          <p:spPr bwMode="auto">
            <a:xfrm>
              <a:off x="2424" y="3448"/>
              <a:ext cx="576" cy="258"/>
            </a:xfrm>
            <a:prstGeom prst="rect">
              <a:avLst/>
            </a:prstGeom>
            <a:noFill/>
            <a:ln w="9525" cap="sq">
              <a:solidFill>
                <a:srgbClr val="C0BF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652" name="Rectangle 324"/>
            <p:cNvSpPr>
              <a:spLocks noChangeArrowheads="1"/>
            </p:cNvSpPr>
            <p:nvPr/>
          </p:nvSpPr>
          <p:spPr bwMode="auto">
            <a:xfrm>
              <a:off x="2406" y="3430"/>
              <a:ext cx="12" cy="258"/>
            </a:xfrm>
            <a:prstGeom prst="rect">
              <a:avLst/>
            </a:prstGeom>
            <a:solidFill>
              <a:srgbClr val="E5DB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653" name="Rectangle 325"/>
            <p:cNvSpPr>
              <a:spLocks noChangeArrowheads="1"/>
            </p:cNvSpPr>
            <p:nvPr/>
          </p:nvSpPr>
          <p:spPr bwMode="auto">
            <a:xfrm>
              <a:off x="2418" y="3430"/>
              <a:ext cx="6" cy="258"/>
            </a:xfrm>
            <a:prstGeom prst="rect">
              <a:avLst/>
            </a:prstGeom>
            <a:solidFill>
              <a:srgbClr val="E6DC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654" name="Rectangle 326"/>
            <p:cNvSpPr>
              <a:spLocks noChangeArrowheads="1"/>
            </p:cNvSpPr>
            <p:nvPr/>
          </p:nvSpPr>
          <p:spPr bwMode="auto">
            <a:xfrm>
              <a:off x="2424" y="3430"/>
              <a:ext cx="18" cy="258"/>
            </a:xfrm>
            <a:prstGeom prst="rect">
              <a:avLst/>
            </a:prstGeom>
            <a:solidFill>
              <a:srgbClr val="E7DD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655" name="Rectangle 327"/>
            <p:cNvSpPr>
              <a:spLocks noChangeArrowheads="1"/>
            </p:cNvSpPr>
            <p:nvPr/>
          </p:nvSpPr>
          <p:spPr bwMode="auto">
            <a:xfrm>
              <a:off x="2442" y="3430"/>
              <a:ext cx="12" cy="258"/>
            </a:xfrm>
            <a:prstGeom prst="rect">
              <a:avLst/>
            </a:prstGeom>
            <a:solidFill>
              <a:srgbClr val="E8DE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656" name="Rectangle 328"/>
            <p:cNvSpPr>
              <a:spLocks noChangeArrowheads="1"/>
            </p:cNvSpPr>
            <p:nvPr/>
          </p:nvSpPr>
          <p:spPr bwMode="auto">
            <a:xfrm>
              <a:off x="2454" y="3430"/>
              <a:ext cx="6" cy="258"/>
            </a:xfrm>
            <a:prstGeom prst="rect">
              <a:avLst/>
            </a:prstGeom>
            <a:solidFill>
              <a:srgbClr val="E9DF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657" name="Rectangle 329"/>
            <p:cNvSpPr>
              <a:spLocks noChangeArrowheads="1"/>
            </p:cNvSpPr>
            <p:nvPr/>
          </p:nvSpPr>
          <p:spPr bwMode="auto">
            <a:xfrm>
              <a:off x="2460" y="3430"/>
              <a:ext cx="18" cy="258"/>
            </a:xfrm>
            <a:prstGeom prst="rect">
              <a:avLst/>
            </a:prstGeom>
            <a:solidFill>
              <a:srgbClr val="EAE0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658" name="Rectangle 330"/>
            <p:cNvSpPr>
              <a:spLocks noChangeArrowheads="1"/>
            </p:cNvSpPr>
            <p:nvPr/>
          </p:nvSpPr>
          <p:spPr bwMode="auto">
            <a:xfrm>
              <a:off x="2478" y="3430"/>
              <a:ext cx="12" cy="258"/>
            </a:xfrm>
            <a:prstGeom prst="rect">
              <a:avLst/>
            </a:prstGeom>
            <a:solidFill>
              <a:srgbClr val="EBE1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659" name="Rectangle 331"/>
            <p:cNvSpPr>
              <a:spLocks noChangeArrowheads="1"/>
            </p:cNvSpPr>
            <p:nvPr/>
          </p:nvSpPr>
          <p:spPr bwMode="auto">
            <a:xfrm>
              <a:off x="2490" y="3430"/>
              <a:ext cx="6" cy="258"/>
            </a:xfrm>
            <a:prstGeom prst="rect">
              <a:avLst/>
            </a:prstGeom>
            <a:solidFill>
              <a:srgbClr val="ECE2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660" name="Rectangle 332"/>
            <p:cNvSpPr>
              <a:spLocks noChangeArrowheads="1"/>
            </p:cNvSpPr>
            <p:nvPr/>
          </p:nvSpPr>
          <p:spPr bwMode="auto">
            <a:xfrm>
              <a:off x="2496" y="3430"/>
              <a:ext cx="18" cy="258"/>
            </a:xfrm>
            <a:prstGeom prst="rect">
              <a:avLst/>
            </a:prstGeom>
            <a:solidFill>
              <a:srgbClr val="EDE3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661" name="Rectangle 333"/>
            <p:cNvSpPr>
              <a:spLocks noChangeArrowheads="1"/>
            </p:cNvSpPr>
            <p:nvPr/>
          </p:nvSpPr>
          <p:spPr bwMode="auto">
            <a:xfrm>
              <a:off x="2514" y="3430"/>
              <a:ext cx="12" cy="258"/>
            </a:xfrm>
            <a:prstGeom prst="rect">
              <a:avLst/>
            </a:prstGeom>
            <a:solidFill>
              <a:srgbClr val="EEE4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662" name="Rectangle 334"/>
            <p:cNvSpPr>
              <a:spLocks noChangeArrowheads="1"/>
            </p:cNvSpPr>
            <p:nvPr/>
          </p:nvSpPr>
          <p:spPr bwMode="auto">
            <a:xfrm>
              <a:off x="2526" y="3430"/>
              <a:ext cx="6" cy="258"/>
            </a:xfrm>
            <a:prstGeom prst="rect">
              <a:avLst/>
            </a:prstGeom>
            <a:solidFill>
              <a:srgbClr val="EFE5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663" name="Rectangle 335"/>
            <p:cNvSpPr>
              <a:spLocks noChangeArrowheads="1"/>
            </p:cNvSpPr>
            <p:nvPr/>
          </p:nvSpPr>
          <p:spPr bwMode="auto">
            <a:xfrm>
              <a:off x="2532" y="3430"/>
              <a:ext cx="18" cy="258"/>
            </a:xfrm>
            <a:prstGeom prst="rect">
              <a:avLst/>
            </a:prstGeom>
            <a:solidFill>
              <a:srgbClr val="F0E6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664" name="Rectangle 336"/>
            <p:cNvSpPr>
              <a:spLocks noChangeArrowheads="1"/>
            </p:cNvSpPr>
            <p:nvPr/>
          </p:nvSpPr>
          <p:spPr bwMode="auto">
            <a:xfrm>
              <a:off x="2550" y="3430"/>
              <a:ext cx="12" cy="258"/>
            </a:xfrm>
            <a:prstGeom prst="rect">
              <a:avLst/>
            </a:prstGeom>
            <a:solidFill>
              <a:srgbClr val="F1E7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665" name="Rectangle 337"/>
            <p:cNvSpPr>
              <a:spLocks noChangeArrowheads="1"/>
            </p:cNvSpPr>
            <p:nvPr/>
          </p:nvSpPr>
          <p:spPr bwMode="auto">
            <a:xfrm>
              <a:off x="2562" y="3430"/>
              <a:ext cx="18" cy="258"/>
            </a:xfrm>
            <a:prstGeom prst="rect">
              <a:avLst/>
            </a:prstGeom>
            <a:solidFill>
              <a:srgbClr val="F2E8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666" name="Rectangle 338"/>
            <p:cNvSpPr>
              <a:spLocks noChangeArrowheads="1"/>
            </p:cNvSpPr>
            <p:nvPr/>
          </p:nvSpPr>
          <p:spPr bwMode="auto">
            <a:xfrm>
              <a:off x="2580" y="3430"/>
              <a:ext cx="18" cy="258"/>
            </a:xfrm>
            <a:prstGeom prst="rect">
              <a:avLst/>
            </a:prstGeom>
            <a:solidFill>
              <a:srgbClr val="F3E9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667" name="Rectangle 339"/>
            <p:cNvSpPr>
              <a:spLocks noChangeArrowheads="1"/>
            </p:cNvSpPr>
            <p:nvPr/>
          </p:nvSpPr>
          <p:spPr bwMode="auto">
            <a:xfrm>
              <a:off x="2598" y="3430"/>
              <a:ext cx="6" cy="258"/>
            </a:xfrm>
            <a:prstGeom prst="rect">
              <a:avLst/>
            </a:prstGeom>
            <a:solidFill>
              <a:srgbClr val="F4EA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668" name="Rectangle 340"/>
            <p:cNvSpPr>
              <a:spLocks noChangeArrowheads="1"/>
            </p:cNvSpPr>
            <p:nvPr/>
          </p:nvSpPr>
          <p:spPr bwMode="auto">
            <a:xfrm>
              <a:off x="2604" y="3430"/>
              <a:ext cx="18" cy="258"/>
            </a:xfrm>
            <a:prstGeom prst="rect">
              <a:avLst/>
            </a:prstGeom>
            <a:solidFill>
              <a:srgbClr val="F5EB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669" name="Rectangle 341"/>
            <p:cNvSpPr>
              <a:spLocks noChangeArrowheads="1"/>
            </p:cNvSpPr>
            <p:nvPr/>
          </p:nvSpPr>
          <p:spPr bwMode="auto">
            <a:xfrm>
              <a:off x="2622" y="3430"/>
              <a:ext cx="12" cy="258"/>
            </a:xfrm>
            <a:prstGeom prst="rect">
              <a:avLst/>
            </a:prstGeom>
            <a:solidFill>
              <a:srgbClr val="F6EC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670" name="Rectangle 342"/>
            <p:cNvSpPr>
              <a:spLocks noChangeArrowheads="1"/>
            </p:cNvSpPr>
            <p:nvPr/>
          </p:nvSpPr>
          <p:spPr bwMode="auto">
            <a:xfrm>
              <a:off x="2634" y="3430"/>
              <a:ext cx="6" cy="258"/>
            </a:xfrm>
            <a:prstGeom prst="rect">
              <a:avLst/>
            </a:prstGeom>
            <a:solidFill>
              <a:srgbClr val="F7ED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671" name="Rectangle 343"/>
            <p:cNvSpPr>
              <a:spLocks noChangeArrowheads="1"/>
            </p:cNvSpPr>
            <p:nvPr/>
          </p:nvSpPr>
          <p:spPr bwMode="auto">
            <a:xfrm>
              <a:off x="2640" y="3430"/>
              <a:ext cx="18" cy="258"/>
            </a:xfrm>
            <a:prstGeom prst="rect">
              <a:avLst/>
            </a:prstGeom>
            <a:solidFill>
              <a:srgbClr val="F8EE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672" name="Rectangle 344"/>
            <p:cNvSpPr>
              <a:spLocks noChangeArrowheads="1"/>
            </p:cNvSpPr>
            <p:nvPr/>
          </p:nvSpPr>
          <p:spPr bwMode="auto">
            <a:xfrm>
              <a:off x="2658" y="3430"/>
              <a:ext cx="12" cy="258"/>
            </a:xfrm>
            <a:prstGeom prst="rect">
              <a:avLst/>
            </a:prstGeom>
            <a:solidFill>
              <a:srgbClr val="F9EF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673" name="Rectangle 345"/>
            <p:cNvSpPr>
              <a:spLocks noChangeArrowheads="1"/>
            </p:cNvSpPr>
            <p:nvPr/>
          </p:nvSpPr>
          <p:spPr bwMode="auto">
            <a:xfrm>
              <a:off x="2670" y="3430"/>
              <a:ext cx="6" cy="258"/>
            </a:xfrm>
            <a:prstGeom prst="rect">
              <a:avLst/>
            </a:prstGeom>
            <a:solidFill>
              <a:srgbClr val="FAF0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674" name="Rectangle 346"/>
            <p:cNvSpPr>
              <a:spLocks noChangeArrowheads="1"/>
            </p:cNvSpPr>
            <p:nvPr/>
          </p:nvSpPr>
          <p:spPr bwMode="auto">
            <a:xfrm>
              <a:off x="2676" y="3430"/>
              <a:ext cx="18" cy="258"/>
            </a:xfrm>
            <a:prstGeom prst="rect">
              <a:avLst/>
            </a:prstGeom>
            <a:solidFill>
              <a:srgbClr val="FBF1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675" name="Rectangle 347"/>
            <p:cNvSpPr>
              <a:spLocks noChangeArrowheads="1"/>
            </p:cNvSpPr>
            <p:nvPr/>
          </p:nvSpPr>
          <p:spPr bwMode="auto">
            <a:xfrm>
              <a:off x="2694" y="3430"/>
              <a:ext cx="288" cy="258"/>
            </a:xfrm>
            <a:prstGeom prst="rect">
              <a:avLst/>
            </a:prstGeom>
            <a:solidFill>
              <a:srgbClr val="FCF2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676" name="Rectangle 348"/>
            <p:cNvSpPr>
              <a:spLocks noChangeArrowheads="1"/>
            </p:cNvSpPr>
            <p:nvPr/>
          </p:nvSpPr>
          <p:spPr bwMode="auto">
            <a:xfrm>
              <a:off x="2406" y="3430"/>
              <a:ext cx="576" cy="258"/>
            </a:xfrm>
            <a:prstGeom prst="rect">
              <a:avLst/>
            </a:prstGeom>
            <a:noFill/>
            <a:ln w="952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677" name="Rectangle 349"/>
            <p:cNvSpPr>
              <a:spLocks noChangeArrowheads="1"/>
            </p:cNvSpPr>
            <p:nvPr/>
          </p:nvSpPr>
          <p:spPr bwMode="auto">
            <a:xfrm>
              <a:off x="2532" y="3484"/>
              <a:ext cx="36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GB" sz="1000" b="1" i="0">
                  <a:solidFill>
                    <a:srgbClr val="000000"/>
                  </a:solidFill>
                  <a:latin typeface="Arial" charset="0"/>
                </a:rPr>
                <a:t>Traverse</a:t>
              </a:r>
              <a:endParaRPr lang="en-GB"/>
            </a:p>
          </p:txBody>
        </p:sp>
        <p:sp>
          <p:nvSpPr>
            <p:cNvPr id="867678" name="Line 350"/>
            <p:cNvSpPr>
              <a:spLocks noChangeShapeType="1"/>
            </p:cNvSpPr>
            <p:nvPr/>
          </p:nvSpPr>
          <p:spPr bwMode="auto">
            <a:xfrm>
              <a:off x="2406" y="3610"/>
              <a:ext cx="576" cy="1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697" name="Rectangle 369"/>
            <p:cNvSpPr>
              <a:spLocks noChangeArrowheads="1"/>
            </p:cNvSpPr>
            <p:nvPr/>
          </p:nvSpPr>
          <p:spPr bwMode="auto">
            <a:xfrm>
              <a:off x="3618" y="3820"/>
              <a:ext cx="576" cy="258"/>
            </a:xfrm>
            <a:prstGeom prst="rect">
              <a:avLst/>
            </a:prstGeom>
            <a:solidFill>
              <a:srgbClr val="C0BF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698" name="Rectangle 370"/>
            <p:cNvSpPr>
              <a:spLocks noChangeArrowheads="1"/>
            </p:cNvSpPr>
            <p:nvPr/>
          </p:nvSpPr>
          <p:spPr bwMode="auto">
            <a:xfrm>
              <a:off x="3618" y="3820"/>
              <a:ext cx="576" cy="258"/>
            </a:xfrm>
            <a:prstGeom prst="rect">
              <a:avLst/>
            </a:prstGeom>
            <a:noFill/>
            <a:ln w="9525" cap="sq">
              <a:solidFill>
                <a:srgbClr val="C0BF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699" name="Rectangle 371"/>
            <p:cNvSpPr>
              <a:spLocks noChangeArrowheads="1"/>
            </p:cNvSpPr>
            <p:nvPr/>
          </p:nvSpPr>
          <p:spPr bwMode="auto">
            <a:xfrm>
              <a:off x="3600" y="3802"/>
              <a:ext cx="12" cy="258"/>
            </a:xfrm>
            <a:prstGeom prst="rect">
              <a:avLst/>
            </a:prstGeom>
            <a:solidFill>
              <a:srgbClr val="E5DB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00" name="Rectangle 372"/>
            <p:cNvSpPr>
              <a:spLocks noChangeArrowheads="1"/>
            </p:cNvSpPr>
            <p:nvPr/>
          </p:nvSpPr>
          <p:spPr bwMode="auto">
            <a:xfrm>
              <a:off x="3612" y="3802"/>
              <a:ext cx="6" cy="258"/>
            </a:xfrm>
            <a:prstGeom prst="rect">
              <a:avLst/>
            </a:prstGeom>
            <a:solidFill>
              <a:srgbClr val="E6DC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01" name="Rectangle 373"/>
            <p:cNvSpPr>
              <a:spLocks noChangeArrowheads="1"/>
            </p:cNvSpPr>
            <p:nvPr/>
          </p:nvSpPr>
          <p:spPr bwMode="auto">
            <a:xfrm>
              <a:off x="3618" y="3802"/>
              <a:ext cx="18" cy="258"/>
            </a:xfrm>
            <a:prstGeom prst="rect">
              <a:avLst/>
            </a:prstGeom>
            <a:solidFill>
              <a:srgbClr val="E7DD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02" name="Rectangle 374"/>
            <p:cNvSpPr>
              <a:spLocks noChangeArrowheads="1"/>
            </p:cNvSpPr>
            <p:nvPr/>
          </p:nvSpPr>
          <p:spPr bwMode="auto">
            <a:xfrm>
              <a:off x="3636" y="3802"/>
              <a:ext cx="12" cy="258"/>
            </a:xfrm>
            <a:prstGeom prst="rect">
              <a:avLst/>
            </a:prstGeom>
            <a:solidFill>
              <a:srgbClr val="E8DE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03" name="Rectangle 375"/>
            <p:cNvSpPr>
              <a:spLocks noChangeArrowheads="1"/>
            </p:cNvSpPr>
            <p:nvPr/>
          </p:nvSpPr>
          <p:spPr bwMode="auto">
            <a:xfrm>
              <a:off x="3648" y="3802"/>
              <a:ext cx="6" cy="258"/>
            </a:xfrm>
            <a:prstGeom prst="rect">
              <a:avLst/>
            </a:prstGeom>
            <a:solidFill>
              <a:srgbClr val="E9DF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04" name="Rectangle 376"/>
            <p:cNvSpPr>
              <a:spLocks noChangeArrowheads="1"/>
            </p:cNvSpPr>
            <p:nvPr/>
          </p:nvSpPr>
          <p:spPr bwMode="auto">
            <a:xfrm>
              <a:off x="3654" y="3802"/>
              <a:ext cx="18" cy="258"/>
            </a:xfrm>
            <a:prstGeom prst="rect">
              <a:avLst/>
            </a:prstGeom>
            <a:solidFill>
              <a:srgbClr val="EAE0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05" name="Rectangle 377"/>
            <p:cNvSpPr>
              <a:spLocks noChangeArrowheads="1"/>
            </p:cNvSpPr>
            <p:nvPr/>
          </p:nvSpPr>
          <p:spPr bwMode="auto">
            <a:xfrm>
              <a:off x="3672" y="3802"/>
              <a:ext cx="12" cy="258"/>
            </a:xfrm>
            <a:prstGeom prst="rect">
              <a:avLst/>
            </a:prstGeom>
            <a:solidFill>
              <a:srgbClr val="EBE1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06" name="Rectangle 378"/>
            <p:cNvSpPr>
              <a:spLocks noChangeArrowheads="1"/>
            </p:cNvSpPr>
            <p:nvPr/>
          </p:nvSpPr>
          <p:spPr bwMode="auto">
            <a:xfrm>
              <a:off x="3684" y="3802"/>
              <a:ext cx="6" cy="258"/>
            </a:xfrm>
            <a:prstGeom prst="rect">
              <a:avLst/>
            </a:prstGeom>
            <a:solidFill>
              <a:srgbClr val="ECE2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07" name="Rectangle 379"/>
            <p:cNvSpPr>
              <a:spLocks noChangeArrowheads="1"/>
            </p:cNvSpPr>
            <p:nvPr/>
          </p:nvSpPr>
          <p:spPr bwMode="auto">
            <a:xfrm>
              <a:off x="3690" y="3802"/>
              <a:ext cx="18" cy="258"/>
            </a:xfrm>
            <a:prstGeom prst="rect">
              <a:avLst/>
            </a:prstGeom>
            <a:solidFill>
              <a:srgbClr val="EDE3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08" name="Rectangle 380"/>
            <p:cNvSpPr>
              <a:spLocks noChangeArrowheads="1"/>
            </p:cNvSpPr>
            <p:nvPr/>
          </p:nvSpPr>
          <p:spPr bwMode="auto">
            <a:xfrm>
              <a:off x="3708" y="3802"/>
              <a:ext cx="12" cy="258"/>
            </a:xfrm>
            <a:prstGeom prst="rect">
              <a:avLst/>
            </a:prstGeom>
            <a:solidFill>
              <a:srgbClr val="EEE4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09" name="Rectangle 381"/>
            <p:cNvSpPr>
              <a:spLocks noChangeArrowheads="1"/>
            </p:cNvSpPr>
            <p:nvPr/>
          </p:nvSpPr>
          <p:spPr bwMode="auto">
            <a:xfrm>
              <a:off x="3720" y="3802"/>
              <a:ext cx="6" cy="258"/>
            </a:xfrm>
            <a:prstGeom prst="rect">
              <a:avLst/>
            </a:prstGeom>
            <a:solidFill>
              <a:srgbClr val="EFE5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10" name="Rectangle 382"/>
            <p:cNvSpPr>
              <a:spLocks noChangeArrowheads="1"/>
            </p:cNvSpPr>
            <p:nvPr/>
          </p:nvSpPr>
          <p:spPr bwMode="auto">
            <a:xfrm>
              <a:off x="3726" y="3802"/>
              <a:ext cx="18" cy="258"/>
            </a:xfrm>
            <a:prstGeom prst="rect">
              <a:avLst/>
            </a:prstGeom>
            <a:solidFill>
              <a:srgbClr val="F0E6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11" name="Rectangle 383"/>
            <p:cNvSpPr>
              <a:spLocks noChangeArrowheads="1"/>
            </p:cNvSpPr>
            <p:nvPr/>
          </p:nvSpPr>
          <p:spPr bwMode="auto">
            <a:xfrm>
              <a:off x="3744" y="3802"/>
              <a:ext cx="12" cy="258"/>
            </a:xfrm>
            <a:prstGeom prst="rect">
              <a:avLst/>
            </a:prstGeom>
            <a:solidFill>
              <a:srgbClr val="F1E7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12" name="Rectangle 384"/>
            <p:cNvSpPr>
              <a:spLocks noChangeArrowheads="1"/>
            </p:cNvSpPr>
            <p:nvPr/>
          </p:nvSpPr>
          <p:spPr bwMode="auto">
            <a:xfrm>
              <a:off x="3756" y="3802"/>
              <a:ext cx="18" cy="258"/>
            </a:xfrm>
            <a:prstGeom prst="rect">
              <a:avLst/>
            </a:prstGeom>
            <a:solidFill>
              <a:srgbClr val="F2E8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13" name="Rectangle 385"/>
            <p:cNvSpPr>
              <a:spLocks noChangeArrowheads="1"/>
            </p:cNvSpPr>
            <p:nvPr/>
          </p:nvSpPr>
          <p:spPr bwMode="auto">
            <a:xfrm>
              <a:off x="3774" y="3802"/>
              <a:ext cx="18" cy="258"/>
            </a:xfrm>
            <a:prstGeom prst="rect">
              <a:avLst/>
            </a:prstGeom>
            <a:solidFill>
              <a:srgbClr val="F3E9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14" name="Rectangle 386"/>
            <p:cNvSpPr>
              <a:spLocks noChangeArrowheads="1"/>
            </p:cNvSpPr>
            <p:nvPr/>
          </p:nvSpPr>
          <p:spPr bwMode="auto">
            <a:xfrm>
              <a:off x="3792" y="3802"/>
              <a:ext cx="6" cy="258"/>
            </a:xfrm>
            <a:prstGeom prst="rect">
              <a:avLst/>
            </a:prstGeom>
            <a:solidFill>
              <a:srgbClr val="F4EA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15" name="Rectangle 387"/>
            <p:cNvSpPr>
              <a:spLocks noChangeArrowheads="1"/>
            </p:cNvSpPr>
            <p:nvPr/>
          </p:nvSpPr>
          <p:spPr bwMode="auto">
            <a:xfrm>
              <a:off x="3798" y="3802"/>
              <a:ext cx="18" cy="258"/>
            </a:xfrm>
            <a:prstGeom prst="rect">
              <a:avLst/>
            </a:prstGeom>
            <a:solidFill>
              <a:srgbClr val="F5EB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16" name="Rectangle 388"/>
            <p:cNvSpPr>
              <a:spLocks noChangeArrowheads="1"/>
            </p:cNvSpPr>
            <p:nvPr/>
          </p:nvSpPr>
          <p:spPr bwMode="auto">
            <a:xfrm>
              <a:off x="3816" y="3802"/>
              <a:ext cx="12" cy="258"/>
            </a:xfrm>
            <a:prstGeom prst="rect">
              <a:avLst/>
            </a:prstGeom>
            <a:solidFill>
              <a:srgbClr val="F6EC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17" name="Rectangle 389"/>
            <p:cNvSpPr>
              <a:spLocks noChangeArrowheads="1"/>
            </p:cNvSpPr>
            <p:nvPr/>
          </p:nvSpPr>
          <p:spPr bwMode="auto">
            <a:xfrm>
              <a:off x="3828" y="3802"/>
              <a:ext cx="6" cy="258"/>
            </a:xfrm>
            <a:prstGeom prst="rect">
              <a:avLst/>
            </a:prstGeom>
            <a:solidFill>
              <a:srgbClr val="F7ED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18" name="Rectangle 390"/>
            <p:cNvSpPr>
              <a:spLocks noChangeArrowheads="1"/>
            </p:cNvSpPr>
            <p:nvPr/>
          </p:nvSpPr>
          <p:spPr bwMode="auto">
            <a:xfrm>
              <a:off x="3834" y="3802"/>
              <a:ext cx="18" cy="258"/>
            </a:xfrm>
            <a:prstGeom prst="rect">
              <a:avLst/>
            </a:prstGeom>
            <a:solidFill>
              <a:srgbClr val="F8EE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19" name="Rectangle 391"/>
            <p:cNvSpPr>
              <a:spLocks noChangeArrowheads="1"/>
            </p:cNvSpPr>
            <p:nvPr/>
          </p:nvSpPr>
          <p:spPr bwMode="auto">
            <a:xfrm>
              <a:off x="3852" y="3802"/>
              <a:ext cx="12" cy="258"/>
            </a:xfrm>
            <a:prstGeom prst="rect">
              <a:avLst/>
            </a:prstGeom>
            <a:solidFill>
              <a:srgbClr val="F9EF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20" name="Rectangle 392"/>
            <p:cNvSpPr>
              <a:spLocks noChangeArrowheads="1"/>
            </p:cNvSpPr>
            <p:nvPr/>
          </p:nvSpPr>
          <p:spPr bwMode="auto">
            <a:xfrm>
              <a:off x="3864" y="3802"/>
              <a:ext cx="6" cy="258"/>
            </a:xfrm>
            <a:prstGeom prst="rect">
              <a:avLst/>
            </a:prstGeom>
            <a:solidFill>
              <a:srgbClr val="FAF0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21" name="Rectangle 393"/>
            <p:cNvSpPr>
              <a:spLocks noChangeArrowheads="1"/>
            </p:cNvSpPr>
            <p:nvPr/>
          </p:nvSpPr>
          <p:spPr bwMode="auto">
            <a:xfrm>
              <a:off x="3870" y="3802"/>
              <a:ext cx="18" cy="258"/>
            </a:xfrm>
            <a:prstGeom prst="rect">
              <a:avLst/>
            </a:prstGeom>
            <a:solidFill>
              <a:srgbClr val="FBF1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22" name="Rectangle 394"/>
            <p:cNvSpPr>
              <a:spLocks noChangeArrowheads="1"/>
            </p:cNvSpPr>
            <p:nvPr/>
          </p:nvSpPr>
          <p:spPr bwMode="auto">
            <a:xfrm>
              <a:off x="3888" y="3802"/>
              <a:ext cx="288" cy="258"/>
            </a:xfrm>
            <a:prstGeom prst="rect">
              <a:avLst/>
            </a:prstGeom>
            <a:solidFill>
              <a:srgbClr val="FCF2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23" name="Rectangle 395"/>
            <p:cNvSpPr>
              <a:spLocks noChangeArrowheads="1"/>
            </p:cNvSpPr>
            <p:nvPr/>
          </p:nvSpPr>
          <p:spPr bwMode="auto">
            <a:xfrm>
              <a:off x="3600" y="3802"/>
              <a:ext cx="576" cy="258"/>
            </a:xfrm>
            <a:prstGeom prst="rect">
              <a:avLst/>
            </a:prstGeom>
            <a:noFill/>
            <a:ln w="952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24" name="Rectangle 396"/>
            <p:cNvSpPr>
              <a:spLocks noChangeArrowheads="1"/>
            </p:cNvSpPr>
            <p:nvPr/>
          </p:nvSpPr>
          <p:spPr bwMode="auto">
            <a:xfrm>
              <a:off x="3744" y="3856"/>
              <a:ext cx="31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GB" sz="1000" b="1" i="0">
                  <a:solidFill>
                    <a:srgbClr val="000000"/>
                  </a:solidFill>
                  <a:latin typeface="Arial" charset="0"/>
                </a:rPr>
                <a:t>Section</a:t>
              </a:r>
              <a:endParaRPr lang="en-GB"/>
            </a:p>
          </p:txBody>
        </p:sp>
        <p:sp>
          <p:nvSpPr>
            <p:cNvPr id="867725" name="Line 397"/>
            <p:cNvSpPr>
              <a:spLocks noChangeShapeType="1"/>
            </p:cNvSpPr>
            <p:nvPr/>
          </p:nvSpPr>
          <p:spPr bwMode="auto">
            <a:xfrm>
              <a:off x="3600" y="3982"/>
              <a:ext cx="576" cy="1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26" name="Rectangle 398"/>
            <p:cNvSpPr>
              <a:spLocks noChangeArrowheads="1"/>
            </p:cNvSpPr>
            <p:nvPr/>
          </p:nvSpPr>
          <p:spPr bwMode="auto">
            <a:xfrm>
              <a:off x="1746" y="3454"/>
              <a:ext cx="576" cy="258"/>
            </a:xfrm>
            <a:prstGeom prst="rect">
              <a:avLst/>
            </a:prstGeom>
            <a:solidFill>
              <a:srgbClr val="C0BF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27" name="Rectangle 399"/>
            <p:cNvSpPr>
              <a:spLocks noChangeArrowheads="1"/>
            </p:cNvSpPr>
            <p:nvPr/>
          </p:nvSpPr>
          <p:spPr bwMode="auto">
            <a:xfrm>
              <a:off x="1746" y="3454"/>
              <a:ext cx="576" cy="258"/>
            </a:xfrm>
            <a:prstGeom prst="rect">
              <a:avLst/>
            </a:prstGeom>
            <a:noFill/>
            <a:ln w="9525" cap="sq">
              <a:solidFill>
                <a:srgbClr val="C0BF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28" name="Rectangle 400"/>
            <p:cNvSpPr>
              <a:spLocks noChangeArrowheads="1"/>
            </p:cNvSpPr>
            <p:nvPr/>
          </p:nvSpPr>
          <p:spPr bwMode="auto">
            <a:xfrm>
              <a:off x="1728" y="3436"/>
              <a:ext cx="12" cy="258"/>
            </a:xfrm>
            <a:prstGeom prst="rect">
              <a:avLst/>
            </a:prstGeom>
            <a:solidFill>
              <a:srgbClr val="E5DB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29" name="Rectangle 401"/>
            <p:cNvSpPr>
              <a:spLocks noChangeArrowheads="1"/>
            </p:cNvSpPr>
            <p:nvPr/>
          </p:nvSpPr>
          <p:spPr bwMode="auto">
            <a:xfrm>
              <a:off x="1740" y="3436"/>
              <a:ext cx="6" cy="258"/>
            </a:xfrm>
            <a:prstGeom prst="rect">
              <a:avLst/>
            </a:prstGeom>
            <a:solidFill>
              <a:srgbClr val="E6DC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30" name="Rectangle 402"/>
            <p:cNvSpPr>
              <a:spLocks noChangeArrowheads="1"/>
            </p:cNvSpPr>
            <p:nvPr/>
          </p:nvSpPr>
          <p:spPr bwMode="auto">
            <a:xfrm>
              <a:off x="1746" y="3436"/>
              <a:ext cx="18" cy="258"/>
            </a:xfrm>
            <a:prstGeom prst="rect">
              <a:avLst/>
            </a:prstGeom>
            <a:solidFill>
              <a:srgbClr val="E7DD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31" name="Rectangle 403"/>
            <p:cNvSpPr>
              <a:spLocks noChangeArrowheads="1"/>
            </p:cNvSpPr>
            <p:nvPr/>
          </p:nvSpPr>
          <p:spPr bwMode="auto">
            <a:xfrm>
              <a:off x="1764" y="3436"/>
              <a:ext cx="12" cy="258"/>
            </a:xfrm>
            <a:prstGeom prst="rect">
              <a:avLst/>
            </a:prstGeom>
            <a:solidFill>
              <a:srgbClr val="E8DE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32" name="Rectangle 404"/>
            <p:cNvSpPr>
              <a:spLocks noChangeArrowheads="1"/>
            </p:cNvSpPr>
            <p:nvPr/>
          </p:nvSpPr>
          <p:spPr bwMode="auto">
            <a:xfrm>
              <a:off x="1776" y="3436"/>
              <a:ext cx="6" cy="258"/>
            </a:xfrm>
            <a:prstGeom prst="rect">
              <a:avLst/>
            </a:prstGeom>
            <a:solidFill>
              <a:srgbClr val="E9DF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33" name="Rectangle 405"/>
            <p:cNvSpPr>
              <a:spLocks noChangeArrowheads="1"/>
            </p:cNvSpPr>
            <p:nvPr/>
          </p:nvSpPr>
          <p:spPr bwMode="auto">
            <a:xfrm>
              <a:off x="1782" y="3436"/>
              <a:ext cx="18" cy="258"/>
            </a:xfrm>
            <a:prstGeom prst="rect">
              <a:avLst/>
            </a:prstGeom>
            <a:solidFill>
              <a:srgbClr val="EAE0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34" name="Rectangle 406"/>
            <p:cNvSpPr>
              <a:spLocks noChangeArrowheads="1"/>
            </p:cNvSpPr>
            <p:nvPr/>
          </p:nvSpPr>
          <p:spPr bwMode="auto">
            <a:xfrm>
              <a:off x="1800" y="3436"/>
              <a:ext cx="12" cy="258"/>
            </a:xfrm>
            <a:prstGeom prst="rect">
              <a:avLst/>
            </a:prstGeom>
            <a:solidFill>
              <a:srgbClr val="EBE1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35" name="Rectangle 407"/>
            <p:cNvSpPr>
              <a:spLocks noChangeArrowheads="1"/>
            </p:cNvSpPr>
            <p:nvPr/>
          </p:nvSpPr>
          <p:spPr bwMode="auto">
            <a:xfrm>
              <a:off x="1812" y="3436"/>
              <a:ext cx="6" cy="258"/>
            </a:xfrm>
            <a:prstGeom prst="rect">
              <a:avLst/>
            </a:prstGeom>
            <a:solidFill>
              <a:srgbClr val="ECE2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36" name="Rectangle 408"/>
            <p:cNvSpPr>
              <a:spLocks noChangeArrowheads="1"/>
            </p:cNvSpPr>
            <p:nvPr/>
          </p:nvSpPr>
          <p:spPr bwMode="auto">
            <a:xfrm>
              <a:off x="1818" y="3436"/>
              <a:ext cx="18" cy="258"/>
            </a:xfrm>
            <a:prstGeom prst="rect">
              <a:avLst/>
            </a:prstGeom>
            <a:solidFill>
              <a:srgbClr val="EDE3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37" name="Rectangle 409"/>
            <p:cNvSpPr>
              <a:spLocks noChangeArrowheads="1"/>
            </p:cNvSpPr>
            <p:nvPr/>
          </p:nvSpPr>
          <p:spPr bwMode="auto">
            <a:xfrm>
              <a:off x="1836" y="3436"/>
              <a:ext cx="12" cy="258"/>
            </a:xfrm>
            <a:prstGeom prst="rect">
              <a:avLst/>
            </a:prstGeom>
            <a:solidFill>
              <a:srgbClr val="EEE4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38" name="Rectangle 410"/>
            <p:cNvSpPr>
              <a:spLocks noChangeArrowheads="1"/>
            </p:cNvSpPr>
            <p:nvPr/>
          </p:nvSpPr>
          <p:spPr bwMode="auto">
            <a:xfrm>
              <a:off x="1848" y="3436"/>
              <a:ext cx="6" cy="258"/>
            </a:xfrm>
            <a:prstGeom prst="rect">
              <a:avLst/>
            </a:prstGeom>
            <a:solidFill>
              <a:srgbClr val="EFE5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39" name="Rectangle 411"/>
            <p:cNvSpPr>
              <a:spLocks noChangeArrowheads="1"/>
            </p:cNvSpPr>
            <p:nvPr/>
          </p:nvSpPr>
          <p:spPr bwMode="auto">
            <a:xfrm>
              <a:off x="1854" y="3436"/>
              <a:ext cx="18" cy="258"/>
            </a:xfrm>
            <a:prstGeom prst="rect">
              <a:avLst/>
            </a:prstGeom>
            <a:solidFill>
              <a:srgbClr val="F0E6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40" name="Rectangle 412"/>
            <p:cNvSpPr>
              <a:spLocks noChangeArrowheads="1"/>
            </p:cNvSpPr>
            <p:nvPr/>
          </p:nvSpPr>
          <p:spPr bwMode="auto">
            <a:xfrm>
              <a:off x="1872" y="3436"/>
              <a:ext cx="12" cy="258"/>
            </a:xfrm>
            <a:prstGeom prst="rect">
              <a:avLst/>
            </a:prstGeom>
            <a:solidFill>
              <a:srgbClr val="F1E7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41" name="Rectangle 413"/>
            <p:cNvSpPr>
              <a:spLocks noChangeArrowheads="1"/>
            </p:cNvSpPr>
            <p:nvPr/>
          </p:nvSpPr>
          <p:spPr bwMode="auto">
            <a:xfrm>
              <a:off x="1884" y="3436"/>
              <a:ext cx="18" cy="258"/>
            </a:xfrm>
            <a:prstGeom prst="rect">
              <a:avLst/>
            </a:prstGeom>
            <a:solidFill>
              <a:srgbClr val="F2E8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42" name="Rectangle 414"/>
            <p:cNvSpPr>
              <a:spLocks noChangeArrowheads="1"/>
            </p:cNvSpPr>
            <p:nvPr/>
          </p:nvSpPr>
          <p:spPr bwMode="auto">
            <a:xfrm>
              <a:off x="1902" y="3436"/>
              <a:ext cx="18" cy="258"/>
            </a:xfrm>
            <a:prstGeom prst="rect">
              <a:avLst/>
            </a:prstGeom>
            <a:solidFill>
              <a:srgbClr val="F3E9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43" name="Rectangle 415"/>
            <p:cNvSpPr>
              <a:spLocks noChangeArrowheads="1"/>
            </p:cNvSpPr>
            <p:nvPr/>
          </p:nvSpPr>
          <p:spPr bwMode="auto">
            <a:xfrm>
              <a:off x="1920" y="3436"/>
              <a:ext cx="6" cy="258"/>
            </a:xfrm>
            <a:prstGeom prst="rect">
              <a:avLst/>
            </a:prstGeom>
            <a:solidFill>
              <a:srgbClr val="F4EA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44" name="Rectangle 416"/>
            <p:cNvSpPr>
              <a:spLocks noChangeArrowheads="1"/>
            </p:cNvSpPr>
            <p:nvPr/>
          </p:nvSpPr>
          <p:spPr bwMode="auto">
            <a:xfrm>
              <a:off x="1926" y="3436"/>
              <a:ext cx="18" cy="258"/>
            </a:xfrm>
            <a:prstGeom prst="rect">
              <a:avLst/>
            </a:prstGeom>
            <a:solidFill>
              <a:srgbClr val="F5EB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45" name="Rectangle 417"/>
            <p:cNvSpPr>
              <a:spLocks noChangeArrowheads="1"/>
            </p:cNvSpPr>
            <p:nvPr/>
          </p:nvSpPr>
          <p:spPr bwMode="auto">
            <a:xfrm>
              <a:off x="1944" y="3436"/>
              <a:ext cx="12" cy="258"/>
            </a:xfrm>
            <a:prstGeom prst="rect">
              <a:avLst/>
            </a:prstGeom>
            <a:solidFill>
              <a:srgbClr val="F6EC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46" name="Rectangle 418"/>
            <p:cNvSpPr>
              <a:spLocks noChangeArrowheads="1"/>
            </p:cNvSpPr>
            <p:nvPr/>
          </p:nvSpPr>
          <p:spPr bwMode="auto">
            <a:xfrm>
              <a:off x="1956" y="3436"/>
              <a:ext cx="6" cy="258"/>
            </a:xfrm>
            <a:prstGeom prst="rect">
              <a:avLst/>
            </a:prstGeom>
            <a:solidFill>
              <a:srgbClr val="F7ED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47" name="Rectangle 419"/>
            <p:cNvSpPr>
              <a:spLocks noChangeArrowheads="1"/>
            </p:cNvSpPr>
            <p:nvPr/>
          </p:nvSpPr>
          <p:spPr bwMode="auto">
            <a:xfrm>
              <a:off x="1962" y="3436"/>
              <a:ext cx="18" cy="258"/>
            </a:xfrm>
            <a:prstGeom prst="rect">
              <a:avLst/>
            </a:prstGeom>
            <a:solidFill>
              <a:srgbClr val="F8EE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48" name="Rectangle 420"/>
            <p:cNvSpPr>
              <a:spLocks noChangeArrowheads="1"/>
            </p:cNvSpPr>
            <p:nvPr/>
          </p:nvSpPr>
          <p:spPr bwMode="auto">
            <a:xfrm>
              <a:off x="1980" y="3436"/>
              <a:ext cx="12" cy="258"/>
            </a:xfrm>
            <a:prstGeom prst="rect">
              <a:avLst/>
            </a:prstGeom>
            <a:solidFill>
              <a:srgbClr val="F9EF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49" name="Rectangle 421"/>
            <p:cNvSpPr>
              <a:spLocks noChangeArrowheads="1"/>
            </p:cNvSpPr>
            <p:nvPr/>
          </p:nvSpPr>
          <p:spPr bwMode="auto">
            <a:xfrm>
              <a:off x="1992" y="3436"/>
              <a:ext cx="6" cy="258"/>
            </a:xfrm>
            <a:prstGeom prst="rect">
              <a:avLst/>
            </a:prstGeom>
            <a:solidFill>
              <a:srgbClr val="FAF0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50" name="Rectangle 422"/>
            <p:cNvSpPr>
              <a:spLocks noChangeArrowheads="1"/>
            </p:cNvSpPr>
            <p:nvPr/>
          </p:nvSpPr>
          <p:spPr bwMode="auto">
            <a:xfrm>
              <a:off x="1998" y="3436"/>
              <a:ext cx="18" cy="258"/>
            </a:xfrm>
            <a:prstGeom prst="rect">
              <a:avLst/>
            </a:prstGeom>
            <a:solidFill>
              <a:srgbClr val="FBF1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51" name="Rectangle 423"/>
            <p:cNvSpPr>
              <a:spLocks noChangeArrowheads="1"/>
            </p:cNvSpPr>
            <p:nvPr/>
          </p:nvSpPr>
          <p:spPr bwMode="auto">
            <a:xfrm>
              <a:off x="2016" y="3436"/>
              <a:ext cx="288" cy="258"/>
            </a:xfrm>
            <a:prstGeom prst="rect">
              <a:avLst/>
            </a:prstGeom>
            <a:solidFill>
              <a:srgbClr val="FCF2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52" name="Rectangle 424"/>
            <p:cNvSpPr>
              <a:spLocks noChangeArrowheads="1"/>
            </p:cNvSpPr>
            <p:nvPr/>
          </p:nvSpPr>
          <p:spPr bwMode="auto">
            <a:xfrm>
              <a:off x="1728" y="3436"/>
              <a:ext cx="576" cy="258"/>
            </a:xfrm>
            <a:prstGeom prst="rect">
              <a:avLst/>
            </a:prstGeom>
            <a:noFill/>
            <a:ln w="952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53" name="Rectangle 425"/>
            <p:cNvSpPr>
              <a:spLocks noChangeArrowheads="1"/>
            </p:cNvSpPr>
            <p:nvPr/>
          </p:nvSpPr>
          <p:spPr bwMode="auto">
            <a:xfrm>
              <a:off x="1884" y="3490"/>
              <a:ext cx="296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GB" sz="1000" b="1" i="0">
                  <a:solidFill>
                    <a:srgbClr val="000000"/>
                  </a:solidFill>
                  <a:latin typeface="Arial" charset="0"/>
                </a:rPr>
                <a:t>Station</a:t>
              </a:r>
              <a:endParaRPr lang="en-GB"/>
            </a:p>
          </p:txBody>
        </p:sp>
        <p:sp>
          <p:nvSpPr>
            <p:cNvPr id="867754" name="Line 426"/>
            <p:cNvSpPr>
              <a:spLocks noChangeShapeType="1"/>
            </p:cNvSpPr>
            <p:nvPr/>
          </p:nvSpPr>
          <p:spPr bwMode="auto">
            <a:xfrm>
              <a:off x="1728" y="3616"/>
              <a:ext cx="576" cy="1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55" name="Rectangle 427"/>
            <p:cNvSpPr>
              <a:spLocks noChangeArrowheads="1"/>
            </p:cNvSpPr>
            <p:nvPr/>
          </p:nvSpPr>
          <p:spPr bwMode="auto">
            <a:xfrm>
              <a:off x="2730" y="3820"/>
              <a:ext cx="576" cy="258"/>
            </a:xfrm>
            <a:prstGeom prst="rect">
              <a:avLst/>
            </a:prstGeom>
            <a:solidFill>
              <a:srgbClr val="C0BF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56" name="Rectangle 428"/>
            <p:cNvSpPr>
              <a:spLocks noChangeArrowheads="1"/>
            </p:cNvSpPr>
            <p:nvPr/>
          </p:nvSpPr>
          <p:spPr bwMode="auto">
            <a:xfrm>
              <a:off x="2730" y="3820"/>
              <a:ext cx="576" cy="258"/>
            </a:xfrm>
            <a:prstGeom prst="rect">
              <a:avLst/>
            </a:prstGeom>
            <a:noFill/>
            <a:ln w="9525" cap="sq">
              <a:solidFill>
                <a:srgbClr val="C0BF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57" name="Rectangle 429"/>
            <p:cNvSpPr>
              <a:spLocks noChangeArrowheads="1"/>
            </p:cNvSpPr>
            <p:nvPr/>
          </p:nvSpPr>
          <p:spPr bwMode="auto">
            <a:xfrm>
              <a:off x="2712" y="3802"/>
              <a:ext cx="12" cy="258"/>
            </a:xfrm>
            <a:prstGeom prst="rect">
              <a:avLst/>
            </a:prstGeom>
            <a:solidFill>
              <a:srgbClr val="E5DB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58" name="Rectangle 430"/>
            <p:cNvSpPr>
              <a:spLocks noChangeArrowheads="1"/>
            </p:cNvSpPr>
            <p:nvPr/>
          </p:nvSpPr>
          <p:spPr bwMode="auto">
            <a:xfrm>
              <a:off x="2724" y="3802"/>
              <a:ext cx="6" cy="258"/>
            </a:xfrm>
            <a:prstGeom prst="rect">
              <a:avLst/>
            </a:prstGeom>
            <a:solidFill>
              <a:srgbClr val="E6DC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59" name="Rectangle 431"/>
            <p:cNvSpPr>
              <a:spLocks noChangeArrowheads="1"/>
            </p:cNvSpPr>
            <p:nvPr/>
          </p:nvSpPr>
          <p:spPr bwMode="auto">
            <a:xfrm>
              <a:off x="2730" y="3802"/>
              <a:ext cx="18" cy="258"/>
            </a:xfrm>
            <a:prstGeom prst="rect">
              <a:avLst/>
            </a:prstGeom>
            <a:solidFill>
              <a:srgbClr val="E7DD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60" name="Rectangle 432"/>
            <p:cNvSpPr>
              <a:spLocks noChangeArrowheads="1"/>
            </p:cNvSpPr>
            <p:nvPr/>
          </p:nvSpPr>
          <p:spPr bwMode="auto">
            <a:xfrm>
              <a:off x="2748" y="3802"/>
              <a:ext cx="12" cy="258"/>
            </a:xfrm>
            <a:prstGeom prst="rect">
              <a:avLst/>
            </a:prstGeom>
            <a:solidFill>
              <a:srgbClr val="E8DE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61" name="Rectangle 433"/>
            <p:cNvSpPr>
              <a:spLocks noChangeArrowheads="1"/>
            </p:cNvSpPr>
            <p:nvPr/>
          </p:nvSpPr>
          <p:spPr bwMode="auto">
            <a:xfrm>
              <a:off x="2760" y="3802"/>
              <a:ext cx="6" cy="258"/>
            </a:xfrm>
            <a:prstGeom prst="rect">
              <a:avLst/>
            </a:prstGeom>
            <a:solidFill>
              <a:srgbClr val="E9DF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62" name="Rectangle 434"/>
            <p:cNvSpPr>
              <a:spLocks noChangeArrowheads="1"/>
            </p:cNvSpPr>
            <p:nvPr/>
          </p:nvSpPr>
          <p:spPr bwMode="auto">
            <a:xfrm>
              <a:off x="2766" y="3802"/>
              <a:ext cx="18" cy="258"/>
            </a:xfrm>
            <a:prstGeom prst="rect">
              <a:avLst/>
            </a:prstGeom>
            <a:solidFill>
              <a:srgbClr val="EAE0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63" name="Rectangle 435"/>
            <p:cNvSpPr>
              <a:spLocks noChangeArrowheads="1"/>
            </p:cNvSpPr>
            <p:nvPr/>
          </p:nvSpPr>
          <p:spPr bwMode="auto">
            <a:xfrm>
              <a:off x="2784" y="3802"/>
              <a:ext cx="12" cy="258"/>
            </a:xfrm>
            <a:prstGeom prst="rect">
              <a:avLst/>
            </a:prstGeom>
            <a:solidFill>
              <a:srgbClr val="EBE1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64" name="Rectangle 436"/>
            <p:cNvSpPr>
              <a:spLocks noChangeArrowheads="1"/>
            </p:cNvSpPr>
            <p:nvPr/>
          </p:nvSpPr>
          <p:spPr bwMode="auto">
            <a:xfrm>
              <a:off x="2796" y="3802"/>
              <a:ext cx="6" cy="258"/>
            </a:xfrm>
            <a:prstGeom prst="rect">
              <a:avLst/>
            </a:prstGeom>
            <a:solidFill>
              <a:srgbClr val="ECE2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65" name="Rectangle 437"/>
            <p:cNvSpPr>
              <a:spLocks noChangeArrowheads="1"/>
            </p:cNvSpPr>
            <p:nvPr/>
          </p:nvSpPr>
          <p:spPr bwMode="auto">
            <a:xfrm>
              <a:off x="2802" y="3802"/>
              <a:ext cx="18" cy="258"/>
            </a:xfrm>
            <a:prstGeom prst="rect">
              <a:avLst/>
            </a:prstGeom>
            <a:solidFill>
              <a:srgbClr val="EDE3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66" name="Rectangle 438"/>
            <p:cNvSpPr>
              <a:spLocks noChangeArrowheads="1"/>
            </p:cNvSpPr>
            <p:nvPr/>
          </p:nvSpPr>
          <p:spPr bwMode="auto">
            <a:xfrm>
              <a:off x="2820" y="3802"/>
              <a:ext cx="12" cy="258"/>
            </a:xfrm>
            <a:prstGeom prst="rect">
              <a:avLst/>
            </a:prstGeom>
            <a:solidFill>
              <a:srgbClr val="EEE4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67" name="Rectangle 439"/>
            <p:cNvSpPr>
              <a:spLocks noChangeArrowheads="1"/>
            </p:cNvSpPr>
            <p:nvPr/>
          </p:nvSpPr>
          <p:spPr bwMode="auto">
            <a:xfrm>
              <a:off x="2832" y="3802"/>
              <a:ext cx="6" cy="258"/>
            </a:xfrm>
            <a:prstGeom prst="rect">
              <a:avLst/>
            </a:prstGeom>
            <a:solidFill>
              <a:srgbClr val="EFE5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68" name="Rectangle 440"/>
            <p:cNvSpPr>
              <a:spLocks noChangeArrowheads="1"/>
            </p:cNvSpPr>
            <p:nvPr/>
          </p:nvSpPr>
          <p:spPr bwMode="auto">
            <a:xfrm>
              <a:off x="2838" y="3802"/>
              <a:ext cx="18" cy="258"/>
            </a:xfrm>
            <a:prstGeom prst="rect">
              <a:avLst/>
            </a:prstGeom>
            <a:solidFill>
              <a:srgbClr val="F0E6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69" name="Rectangle 441"/>
            <p:cNvSpPr>
              <a:spLocks noChangeArrowheads="1"/>
            </p:cNvSpPr>
            <p:nvPr/>
          </p:nvSpPr>
          <p:spPr bwMode="auto">
            <a:xfrm>
              <a:off x="2856" y="3802"/>
              <a:ext cx="12" cy="258"/>
            </a:xfrm>
            <a:prstGeom prst="rect">
              <a:avLst/>
            </a:prstGeom>
            <a:solidFill>
              <a:srgbClr val="F1E7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70" name="Rectangle 442"/>
            <p:cNvSpPr>
              <a:spLocks noChangeArrowheads="1"/>
            </p:cNvSpPr>
            <p:nvPr/>
          </p:nvSpPr>
          <p:spPr bwMode="auto">
            <a:xfrm>
              <a:off x="2868" y="3802"/>
              <a:ext cx="18" cy="258"/>
            </a:xfrm>
            <a:prstGeom prst="rect">
              <a:avLst/>
            </a:prstGeom>
            <a:solidFill>
              <a:srgbClr val="F2E8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71" name="Rectangle 443"/>
            <p:cNvSpPr>
              <a:spLocks noChangeArrowheads="1"/>
            </p:cNvSpPr>
            <p:nvPr/>
          </p:nvSpPr>
          <p:spPr bwMode="auto">
            <a:xfrm>
              <a:off x="2886" y="3802"/>
              <a:ext cx="18" cy="258"/>
            </a:xfrm>
            <a:prstGeom prst="rect">
              <a:avLst/>
            </a:prstGeom>
            <a:solidFill>
              <a:srgbClr val="F3E9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72" name="Rectangle 444"/>
            <p:cNvSpPr>
              <a:spLocks noChangeArrowheads="1"/>
            </p:cNvSpPr>
            <p:nvPr/>
          </p:nvSpPr>
          <p:spPr bwMode="auto">
            <a:xfrm>
              <a:off x="2904" y="3802"/>
              <a:ext cx="6" cy="258"/>
            </a:xfrm>
            <a:prstGeom prst="rect">
              <a:avLst/>
            </a:prstGeom>
            <a:solidFill>
              <a:srgbClr val="F4EA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73" name="Rectangle 445"/>
            <p:cNvSpPr>
              <a:spLocks noChangeArrowheads="1"/>
            </p:cNvSpPr>
            <p:nvPr/>
          </p:nvSpPr>
          <p:spPr bwMode="auto">
            <a:xfrm>
              <a:off x="2910" y="3802"/>
              <a:ext cx="18" cy="258"/>
            </a:xfrm>
            <a:prstGeom prst="rect">
              <a:avLst/>
            </a:prstGeom>
            <a:solidFill>
              <a:srgbClr val="F5EB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74" name="Rectangle 446"/>
            <p:cNvSpPr>
              <a:spLocks noChangeArrowheads="1"/>
            </p:cNvSpPr>
            <p:nvPr/>
          </p:nvSpPr>
          <p:spPr bwMode="auto">
            <a:xfrm>
              <a:off x="2928" y="3802"/>
              <a:ext cx="12" cy="258"/>
            </a:xfrm>
            <a:prstGeom prst="rect">
              <a:avLst/>
            </a:prstGeom>
            <a:solidFill>
              <a:srgbClr val="F6EC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75" name="Rectangle 447"/>
            <p:cNvSpPr>
              <a:spLocks noChangeArrowheads="1"/>
            </p:cNvSpPr>
            <p:nvPr/>
          </p:nvSpPr>
          <p:spPr bwMode="auto">
            <a:xfrm>
              <a:off x="2940" y="3802"/>
              <a:ext cx="6" cy="258"/>
            </a:xfrm>
            <a:prstGeom prst="rect">
              <a:avLst/>
            </a:prstGeom>
            <a:solidFill>
              <a:srgbClr val="F7ED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76" name="Rectangle 448"/>
            <p:cNvSpPr>
              <a:spLocks noChangeArrowheads="1"/>
            </p:cNvSpPr>
            <p:nvPr/>
          </p:nvSpPr>
          <p:spPr bwMode="auto">
            <a:xfrm>
              <a:off x="2946" y="3802"/>
              <a:ext cx="18" cy="258"/>
            </a:xfrm>
            <a:prstGeom prst="rect">
              <a:avLst/>
            </a:prstGeom>
            <a:solidFill>
              <a:srgbClr val="F8EE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77" name="Rectangle 449"/>
            <p:cNvSpPr>
              <a:spLocks noChangeArrowheads="1"/>
            </p:cNvSpPr>
            <p:nvPr/>
          </p:nvSpPr>
          <p:spPr bwMode="auto">
            <a:xfrm>
              <a:off x="2964" y="3802"/>
              <a:ext cx="12" cy="258"/>
            </a:xfrm>
            <a:prstGeom prst="rect">
              <a:avLst/>
            </a:prstGeom>
            <a:solidFill>
              <a:srgbClr val="F9EF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78" name="Rectangle 450"/>
            <p:cNvSpPr>
              <a:spLocks noChangeArrowheads="1"/>
            </p:cNvSpPr>
            <p:nvPr/>
          </p:nvSpPr>
          <p:spPr bwMode="auto">
            <a:xfrm>
              <a:off x="2976" y="3802"/>
              <a:ext cx="6" cy="258"/>
            </a:xfrm>
            <a:prstGeom prst="rect">
              <a:avLst/>
            </a:prstGeom>
            <a:solidFill>
              <a:srgbClr val="FAF0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79" name="Rectangle 451"/>
            <p:cNvSpPr>
              <a:spLocks noChangeArrowheads="1"/>
            </p:cNvSpPr>
            <p:nvPr/>
          </p:nvSpPr>
          <p:spPr bwMode="auto">
            <a:xfrm>
              <a:off x="2982" y="3802"/>
              <a:ext cx="18" cy="258"/>
            </a:xfrm>
            <a:prstGeom prst="rect">
              <a:avLst/>
            </a:prstGeom>
            <a:solidFill>
              <a:srgbClr val="FBF1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80" name="Rectangle 452"/>
            <p:cNvSpPr>
              <a:spLocks noChangeArrowheads="1"/>
            </p:cNvSpPr>
            <p:nvPr/>
          </p:nvSpPr>
          <p:spPr bwMode="auto">
            <a:xfrm>
              <a:off x="3000" y="3802"/>
              <a:ext cx="288" cy="258"/>
            </a:xfrm>
            <a:prstGeom prst="rect">
              <a:avLst/>
            </a:prstGeom>
            <a:solidFill>
              <a:srgbClr val="FCF2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81" name="Rectangle 453"/>
            <p:cNvSpPr>
              <a:spLocks noChangeArrowheads="1"/>
            </p:cNvSpPr>
            <p:nvPr/>
          </p:nvSpPr>
          <p:spPr bwMode="auto">
            <a:xfrm>
              <a:off x="2712" y="3802"/>
              <a:ext cx="576" cy="258"/>
            </a:xfrm>
            <a:prstGeom prst="rect">
              <a:avLst/>
            </a:prstGeom>
            <a:noFill/>
            <a:ln w="952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82" name="Rectangle 454"/>
            <p:cNvSpPr>
              <a:spLocks noChangeArrowheads="1"/>
            </p:cNvSpPr>
            <p:nvPr/>
          </p:nvSpPr>
          <p:spPr bwMode="auto">
            <a:xfrm>
              <a:off x="2826" y="3856"/>
              <a:ext cx="37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GB" sz="1000" b="1" i="0">
                  <a:solidFill>
                    <a:srgbClr val="000000"/>
                  </a:solidFill>
                  <a:latin typeface="Arial" charset="0"/>
                </a:rPr>
                <a:t>Borehole</a:t>
              </a:r>
              <a:endParaRPr lang="en-GB"/>
            </a:p>
          </p:txBody>
        </p:sp>
        <p:sp>
          <p:nvSpPr>
            <p:cNvPr id="867783" name="Line 455"/>
            <p:cNvSpPr>
              <a:spLocks noChangeShapeType="1"/>
            </p:cNvSpPr>
            <p:nvPr/>
          </p:nvSpPr>
          <p:spPr bwMode="auto">
            <a:xfrm>
              <a:off x="2712" y="3982"/>
              <a:ext cx="576" cy="1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84" name="Rectangle 456"/>
            <p:cNvSpPr>
              <a:spLocks noChangeArrowheads="1"/>
            </p:cNvSpPr>
            <p:nvPr/>
          </p:nvSpPr>
          <p:spPr bwMode="auto">
            <a:xfrm>
              <a:off x="4134" y="3466"/>
              <a:ext cx="576" cy="258"/>
            </a:xfrm>
            <a:prstGeom prst="rect">
              <a:avLst/>
            </a:prstGeom>
            <a:solidFill>
              <a:srgbClr val="C0BF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85" name="Rectangle 457"/>
            <p:cNvSpPr>
              <a:spLocks noChangeArrowheads="1"/>
            </p:cNvSpPr>
            <p:nvPr/>
          </p:nvSpPr>
          <p:spPr bwMode="auto">
            <a:xfrm>
              <a:off x="4134" y="3466"/>
              <a:ext cx="576" cy="258"/>
            </a:xfrm>
            <a:prstGeom prst="rect">
              <a:avLst/>
            </a:prstGeom>
            <a:noFill/>
            <a:ln w="9525" cap="sq">
              <a:solidFill>
                <a:srgbClr val="C0BF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86" name="Rectangle 458"/>
            <p:cNvSpPr>
              <a:spLocks noChangeArrowheads="1"/>
            </p:cNvSpPr>
            <p:nvPr/>
          </p:nvSpPr>
          <p:spPr bwMode="auto">
            <a:xfrm>
              <a:off x="4116" y="3448"/>
              <a:ext cx="12" cy="258"/>
            </a:xfrm>
            <a:prstGeom prst="rect">
              <a:avLst/>
            </a:prstGeom>
            <a:solidFill>
              <a:srgbClr val="E5DB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87" name="Rectangle 459"/>
            <p:cNvSpPr>
              <a:spLocks noChangeArrowheads="1"/>
            </p:cNvSpPr>
            <p:nvPr/>
          </p:nvSpPr>
          <p:spPr bwMode="auto">
            <a:xfrm>
              <a:off x="4128" y="3448"/>
              <a:ext cx="6" cy="258"/>
            </a:xfrm>
            <a:prstGeom prst="rect">
              <a:avLst/>
            </a:prstGeom>
            <a:solidFill>
              <a:srgbClr val="E6DC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88" name="Rectangle 460"/>
            <p:cNvSpPr>
              <a:spLocks noChangeArrowheads="1"/>
            </p:cNvSpPr>
            <p:nvPr/>
          </p:nvSpPr>
          <p:spPr bwMode="auto">
            <a:xfrm>
              <a:off x="4134" y="3448"/>
              <a:ext cx="18" cy="258"/>
            </a:xfrm>
            <a:prstGeom prst="rect">
              <a:avLst/>
            </a:prstGeom>
            <a:solidFill>
              <a:srgbClr val="E7DD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89" name="Rectangle 461"/>
            <p:cNvSpPr>
              <a:spLocks noChangeArrowheads="1"/>
            </p:cNvSpPr>
            <p:nvPr/>
          </p:nvSpPr>
          <p:spPr bwMode="auto">
            <a:xfrm>
              <a:off x="4152" y="3448"/>
              <a:ext cx="12" cy="258"/>
            </a:xfrm>
            <a:prstGeom prst="rect">
              <a:avLst/>
            </a:prstGeom>
            <a:solidFill>
              <a:srgbClr val="E8DE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90" name="Rectangle 462"/>
            <p:cNvSpPr>
              <a:spLocks noChangeArrowheads="1"/>
            </p:cNvSpPr>
            <p:nvPr/>
          </p:nvSpPr>
          <p:spPr bwMode="auto">
            <a:xfrm>
              <a:off x="4164" y="3448"/>
              <a:ext cx="6" cy="258"/>
            </a:xfrm>
            <a:prstGeom prst="rect">
              <a:avLst/>
            </a:prstGeom>
            <a:solidFill>
              <a:srgbClr val="E9DF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91" name="Rectangle 463"/>
            <p:cNvSpPr>
              <a:spLocks noChangeArrowheads="1"/>
            </p:cNvSpPr>
            <p:nvPr/>
          </p:nvSpPr>
          <p:spPr bwMode="auto">
            <a:xfrm>
              <a:off x="4170" y="3448"/>
              <a:ext cx="18" cy="258"/>
            </a:xfrm>
            <a:prstGeom prst="rect">
              <a:avLst/>
            </a:prstGeom>
            <a:solidFill>
              <a:srgbClr val="EAE0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92" name="Rectangle 464"/>
            <p:cNvSpPr>
              <a:spLocks noChangeArrowheads="1"/>
            </p:cNvSpPr>
            <p:nvPr/>
          </p:nvSpPr>
          <p:spPr bwMode="auto">
            <a:xfrm>
              <a:off x="4188" y="3448"/>
              <a:ext cx="12" cy="258"/>
            </a:xfrm>
            <a:prstGeom prst="rect">
              <a:avLst/>
            </a:prstGeom>
            <a:solidFill>
              <a:srgbClr val="EBE1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93" name="Rectangle 465"/>
            <p:cNvSpPr>
              <a:spLocks noChangeArrowheads="1"/>
            </p:cNvSpPr>
            <p:nvPr/>
          </p:nvSpPr>
          <p:spPr bwMode="auto">
            <a:xfrm>
              <a:off x="4200" y="3448"/>
              <a:ext cx="6" cy="258"/>
            </a:xfrm>
            <a:prstGeom prst="rect">
              <a:avLst/>
            </a:prstGeom>
            <a:solidFill>
              <a:srgbClr val="ECE2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94" name="Rectangle 466"/>
            <p:cNvSpPr>
              <a:spLocks noChangeArrowheads="1"/>
            </p:cNvSpPr>
            <p:nvPr/>
          </p:nvSpPr>
          <p:spPr bwMode="auto">
            <a:xfrm>
              <a:off x="4206" y="3448"/>
              <a:ext cx="18" cy="258"/>
            </a:xfrm>
            <a:prstGeom prst="rect">
              <a:avLst/>
            </a:prstGeom>
            <a:solidFill>
              <a:srgbClr val="EDE3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95" name="Rectangle 467"/>
            <p:cNvSpPr>
              <a:spLocks noChangeArrowheads="1"/>
            </p:cNvSpPr>
            <p:nvPr/>
          </p:nvSpPr>
          <p:spPr bwMode="auto">
            <a:xfrm>
              <a:off x="4224" y="3448"/>
              <a:ext cx="12" cy="258"/>
            </a:xfrm>
            <a:prstGeom prst="rect">
              <a:avLst/>
            </a:prstGeom>
            <a:solidFill>
              <a:srgbClr val="EEE4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96" name="Rectangle 468"/>
            <p:cNvSpPr>
              <a:spLocks noChangeArrowheads="1"/>
            </p:cNvSpPr>
            <p:nvPr/>
          </p:nvSpPr>
          <p:spPr bwMode="auto">
            <a:xfrm>
              <a:off x="4236" y="3448"/>
              <a:ext cx="6" cy="258"/>
            </a:xfrm>
            <a:prstGeom prst="rect">
              <a:avLst/>
            </a:prstGeom>
            <a:solidFill>
              <a:srgbClr val="EFE5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97" name="Rectangle 469"/>
            <p:cNvSpPr>
              <a:spLocks noChangeArrowheads="1"/>
            </p:cNvSpPr>
            <p:nvPr/>
          </p:nvSpPr>
          <p:spPr bwMode="auto">
            <a:xfrm>
              <a:off x="4242" y="3448"/>
              <a:ext cx="18" cy="258"/>
            </a:xfrm>
            <a:prstGeom prst="rect">
              <a:avLst/>
            </a:prstGeom>
            <a:solidFill>
              <a:srgbClr val="F0E6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98" name="Rectangle 470"/>
            <p:cNvSpPr>
              <a:spLocks noChangeArrowheads="1"/>
            </p:cNvSpPr>
            <p:nvPr/>
          </p:nvSpPr>
          <p:spPr bwMode="auto">
            <a:xfrm>
              <a:off x="4260" y="3448"/>
              <a:ext cx="12" cy="258"/>
            </a:xfrm>
            <a:prstGeom prst="rect">
              <a:avLst/>
            </a:prstGeom>
            <a:solidFill>
              <a:srgbClr val="F1E7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799" name="Rectangle 471"/>
            <p:cNvSpPr>
              <a:spLocks noChangeArrowheads="1"/>
            </p:cNvSpPr>
            <p:nvPr/>
          </p:nvSpPr>
          <p:spPr bwMode="auto">
            <a:xfrm>
              <a:off x="4272" y="3448"/>
              <a:ext cx="18" cy="258"/>
            </a:xfrm>
            <a:prstGeom prst="rect">
              <a:avLst/>
            </a:prstGeom>
            <a:solidFill>
              <a:srgbClr val="F2E8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00" name="Rectangle 472"/>
            <p:cNvSpPr>
              <a:spLocks noChangeArrowheads="1"/>
            </p:cNvSpPr>
            <p:nvPr/>
          </p:nvSpPr>
          <p:spPr bwMode="auto">
            <a:xfrm>
              <a:off x="4290" y="3448"/>
              <a:ext cx="18" cy="258"/>
            </a:xfrm>
            <a:prstGeom prst="rect">
              <a:avLst/>
            </a:prstGeom>
            <a:solidFill>
              <a:srgbClr val="F3E9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01" name="Rectangle 473"/>
            <p:cNvSpPr>
              <a:spLocks noChangeArrowheads="1"/>
            </p:cNvSpPr>
            <p:nvPr/>
          </p:nvSpPr>
          <p:spPr bwMode="auto">
            <a:xfrm>
              <a:off x="4308" y="3448"/>
              <a:ext cx="6" cy="258"/>
            </a:xfrm>
            <a:prstGeom prst="rect">
              <a:avLst/>
            </a:prstGeom>
            <a:solidFill>
              <a:srgbClr val="F4EA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02" name="Rectangle 474"/>
            <p:cNvSpPr>
              <a:spLocks noChangeArrowheads="1"/>
            </p:cNvSpPr>
            <p:nvPr/>
          </p:nvSpPr>
          <p:spPr bwMode="auto">
            <a:xfrm>
              <a:off x="4314" y="3448"/>
              <a:ext cx="18" cy="258"/>
            </a:xfrm>
            <a:prstGeom prst="rect">
              <a:avLst/>
            </a:prstGeom>
            <a:solidFill>
              <a:srgbClr val="F5EB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03" name="Rectangle 475"/>
            <p:cNvSpPr>
              <a:spLocks noChangeArrowheads="1"/>
            </p:cNvSpPr>
            <p:nvPr/>
          </p:nvSpPr>
          <p:spPr bwMode="auto">
            <a:xfrm>
              <a:off x="4332" y="3448"/>
              <a:ext cx="12" cy="258"/>
            </a:xfrm>
            <a:prstGeom prst="rect">
              <a:avLst/>
            </a:prstGeom>
            <a:solidFill>
              <a:srgbClr val="F6EC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04" name="Rectangle 476"/>
            <p:cNvSpPr>
              <a:spLocks noChangeArrowheads="1"/>
            </p:cNvSpPr>
            <p:nvPr/>
          </p:nvSpPr>
          <p:spPr bwMode="auto">
            <a:xfrm>
              <a:off x="4344" y="3448"/>
              <a:ext cx="6" cy="258"/>
            </a:xfrm>
            <a:prstGeom prst="rect">
              <a:avLst/>
            </a:prstGeom>
            <a:solidFill>
              <a:srgbClr val="F7ED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05" name="Rectangle 477"/>
            <p:cNvSpPr>
              <a:spLocks noChangeArrowheads="1"/>
            </p:cNvSpPr>
            <p:nvPr/>
          </p:nvSpPr>
          <p:spPr bwMode="auto">
            <a:xfrm>
              <a:off x="4350" y="3448"/>
              <a:ext cx="18" cy="258"/>
            </a:xfrm>
            <a:prstGeom prst="rect">
              <a:avLst/>
            </a:prstGeom>
            <a:solidFill>
              <a:srgbClr val="F8EE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06" name="Rectangle 478"/>
            <p:cNvSpPr>
              <a:spLocks noChangeArrowheads="1"/>
            </p:cNvSpPr>
            <p:nvPr/>
          </p:nvSpPr>
          <p:spPr bwMode="auto">
            <a:xfrm>
              <a:off x="4368" y="3448"/>
              <a:ext cx="12" cy="258"/>
            </a:xfrm>
            <a:prstGeom prst="rect">
              <a:avLst/>
            </a:prstGeom>
            <a:solidFill>
              <a:srgbClr val="F9EF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07" name="Rectangle 479"/>
            <p:cNvSpPr>
              <a:spLocks noChangeArrowheads="1"/>
            </p:cNvSpPr>
            <p:nvPr/>
          </p:nvSpPr>
          <p:spPr bwMode="auto">
            <a:xfrm>
              <a:off x="4380" y="3448"/>
              <a:ext cx="6" cy="258"/>
            </a:xfrm>
            <a:prstGeom prst="rect">
              <a:avLst/>
            </a:prstGeom>
            <a:solidFill>
              <a:srgbClr val="FAF0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08" name="Rectangle 480"/>
            <p:cNvSpPr>
              <a:spLocks noChangeArrowheads="1"/>
            </p:cNvSpPr>
            <p:nvPr/>
          </p:nvSpPr>
          <p:spPr bwMode="auto">
            <a:xfrm>
              <a:off x="4386" y="3448"/>
              <a:ext cx="18" cy="258"/>
            </a:xfrm>
            <a:prstGeom prst="rect">
              <a:avLst/>
            </a:prstGeom>
            <a:solidFill>
              <a:srgbClr val="FBF1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09" name="Rectangle 481"/>
            <p:cNvSpPr>
              <a:spLocks noChangeArrowheads="1"/>
            </p:cNvSpPr>
            <p:nvPr/>
          </p:nvSpPr>
          <p:spPr bwMode="auto">
            <a:xfrm>
              <a:off x="4404" y="3448"/>
              <a:ext cx="288" cy="258"/>
            </a:xfrm>
            <a:prstGeom prst="rect">
              <a:avLst/>
            </a:prstGeom>
            <a:solidFill>
              <a:srgbClr val="FCF2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10" name="Rectangle 482"/>
            <p:cNvSpPr>
              <a:spLocks noChangeArrowheads="1"/>
            </p:cNvSpPr>
            <p:nvPr/>
          </p:nvSpPr>
          <p:spPr bwMode="auto">
            <a:xfrm>
              <a:off x="4116" y="3448"/>
              <a:ext cx="576" cy="258"/>
            </a:xfrm>
            <a:prstGeom prst="rect">
              <a:avLst/>
            </a:prstGeom>
            <a:noFill/>
            <a:ln w="952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11" name="Rectangle 483"/>
            <p:cNvSpPr>
              <a:spLocks noChangeArrowheads="1"/>
            </p:cNvSpPr>
            <p:nvPr/>
          </p:nvSpPr>
          <p:spPr bwMode="auto">
            <a:xfrm>
              <a:off x="4176" y="3502"/>
              <a:ext cx="50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GB" sz="1000" b="1" i="0">
                  <a:solidFill>
                    <a:srgbClr val="000000"/>
                  </a:solidFill>
                  <a:latin typeface="Arial" charset="0"/>
                </a:rPr>
                <a:t>MapHorizon</a:t>
              </a:r>
              <a:endParaRPr lang="en-GB"/>
            </a:p>
          </p:txBody>
        </p:sp>
        <p:sp>
          <p:nvSpPr>
            <p:cNvPr id="867812" name="Line 484"/>
            <p:cNvSpPr>
              <a:spLocks noChangeShapeType="1"/>
            </p:cNvSpPr>
            <p:nvPr/>
          </p:nvSpPr>
          <p:spPr bwMode="auto">
            <a:xfrm>
              <a:off x="4116" y="3628"/>
              <a:ext cx="576" cy="1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13" name="Rectangle 485"/>
            <p:cNvSpPr>
              <a:spLocks noChangeArrowheads="1"/>
            </p:cNvSpPr>
            <p:nvPr/>
          </p:nvSpPr>
          <p:spPr bwMode="auto">
            <a:xfrm>
              <a:off x="3336" y="3478"/>
              <a:ext cx="576" cy="258"/>
            </a:xfrm>
            <a:prstGeom prst="rect">
              <a:avLst/>
            </a:prstGeom>
            <a:solidFill>
              <a:srgbClr val="C0BF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14" name="Rectangle 486"/>
            <p:cNvSpPr>
              <a:spLocks noChangeArrowheads="1"/>
            </p:cNvSpPr>
            <p:nvPr/>
          </p:nvSpPr>
          <p:spPr bwMode="auto">
            <a:xfrm>
              <a:off x="3336" y="3478"/>
              <a:ext cx="576" cy="258"/>
            </a:xfrm>
            <a:prstGeom prst="rect">
              <a:avLst/>
            </a:prstGeom>
            <a:noFill/>
            <a:ln w="9525" cap="sq">
              <a:solidFill>
                <a:srgbClr val="C0BF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15" name="Rectangle 487"/>
            <p:cNvSpPr>
              <a:spLocks noChangeArrowheads="1"/>
            </p:cNvSpPr>
            <p:nvPr/>
          </p:nvSpPr>
          <p:spPr bwMode="auto">
            <a:xfrm>
              <a:off x="3318" y="3460"/>
              <a:ext cx="12" cy="258"/>
            </a:xfrm>
            <a:prstGeom prst="rect">
              <a:avLst/>
            </a:prstGeom>
            <a:solidFill>
              <a:srgbClr val="E5DB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16" name="Rectangle 488"/>
            <p:cNvSpPr>
              <a:spLocks noChangeArrowheads="1"/>
            </p:cNvSpPr>
            <p:nvPr/>
          </p:nvSpPr>
          <p:spPr bwMode="auto">
            <a:xfrm>
              <a:off x="3330" y="3460"/>
              <a:ext cx="6" cy="258"/>
            </a:xfrm>
            <a:prstGeom prst="rect">
              <a:avLst/>
            </a:prstGeom>
            <a:solidFill>
              <a:srgbClr val="E6DC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17" name="Rectangle 489"/>
            <p:cNvSpPr>
              <a:spLocks noChangeArrowheads="1"/>
            </p:cNvSpPr>
            <p:nvPr/>
          </p:nvSpPr>
          <p:spPr bwMode="auto">
            <a:xfrm>
              <a:off x="3336" y="3460"/>
              <a:ext cx="18" cy="258"/>
            </a:xfrm>
            <a:prstGeom prst="rect">
              <a:avLst/>
            </a:prstGeom>
            <a:solidFill>
              <a:srgbClr val="E7DD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18" name="Rectangle 490"/>
            <p:cNvSpPr>
              <a:spLocks noChangeArrowheads="1"/>
            </p:cNvSpPr>
            <p:nvPr/>
          </p:nvSpPr>
          <p:spPr bwMode="auto">
            <a:xfrm>
              <a:off x="3354" y="3460"/>
              <a:ext cx="12" cy="258"/>
            </a:xfrm>
            <a:prstGeom prst="rect">
              <a:avLst/>
            </a:prstGeom>
            <a:solidFill>
              <a:srgbClr val="E8DE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19" name="Rectangle 491"/>
            <p:cNvSpPr>
              <a:spLocks noChangeArrowheads="1"/>
            </p:cNvSpPr>
            <p:nvPr/>
          </p:nvSpPr>
          <p:spPr bwMode="auto">
            <a:xfrm>
              <a:off x="3366" y="3460"/>
              <a:ext cx="6" cy="258"/>
            </a:xfrm>
            <a:prstGeom prst="rect">
              <a:avLst/>
            </a:prstGeom>
            <a:solidFill>
              <a:srgbClr val="E9DF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20" name="Rectangle 492"/>
            <p:cNvSpPr>
              <a:spLocks noChangeArrowheads="1"/>
            </p:cNvSpPr>
            <p:nvPr/>
          </p:nvSpPr>
          <p:spPr bwMode="auto">
            <a:xfrm>
              <a:off x="3372" y="3460"/>
              <a:ext cx="18" cy="258"/>
            </a:xfrm>
            <a:prstGeom prst="rect">
              <a:avLst/>
            </a:prstGeom>
            <a:solidFill>
              <a:srgbClr val="EAE0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21" name="Rectangle 493"/>
            <p:cNvSpPr>
              <a:spLocks noChangeArrowheads="1"/>
            </p:cNvSpPr>
            <p:nvPr/>
          </p:nvSpPr>
          <p:spPr bwMode="auto">
            <a:xfrm>
              <a:off x="3390" y="3460"/>
              <a:ext cx="12" cy="258"/>
            </a:xfrm>
            <a:prstGeom prst="rect">
              <a:avLst/>
            </a:prstGeom>
            <a:solidFill>
              <a:srgbClr val="EBE1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22" name="Rectangle 494"/>
            <p:cNvSpPr>
              <a:spLocks noChangeArrowheads="1"/>
            </p:cNvSpPr>
            <p:nvPr/>
          </p:nvSpPr>
          <p:spPr bwMode="auto">
            <a:xfrm>
              <a:off x="3402" y="3460"/>
              <a:ext cx="6" cy="258"/>
            </a:xfrm>
            <a:prstGeom prst="rect">
              <a:avLst/>
            </a:prstGeom>
            <a:solidFill>
              <a:srgbClr val="ECE2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23" name="Rectangle 495"/>
            <p:cNvSpPr>
              <a:spLocks noChangeArrowheads="1"/>
            </p:cNvSpPr>
            <p:nvPr/>
          </p:nvSpPr>
          <p:spPr bwMode="auto">
            <a:xfrm>
              <a:off x="3408" y="3460"/>
              <a:ext cx="18" cy="258"/>
            </a:xfrm>
            <a:prstGeom prst="rect">
              <a:avLst/>
            </a:prstGeom>
            <a:solidFill>
              <a:srgbClr val="EDE3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24" name="Rectangle 496"/>
            <p:cNvSpPr>
              <a:spLocks noChangeArrowheads="1"/>
            </p:cNvSpPr>
            <p:nvPr/>
          </p:nvSpPr>
          <p:spPr bwMode="auto">
            <a:xfrm>
              <a:off x="3426" y="3460"/>
              <a:ext cx="12" cy="258"/>
            </a:xfrm>
            <a:prstGeom prst="rect">
              <a:avLst/>
            </a:prstGeom>
            <a:solidFill>
              <a:srgbClr val="EEE4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25" name="Rectangle 497"/>
            <p:cNvSpPr>
              <a:spLocks noChangeArrowheads="1"/>
            </p:cNvSpPr>
            <p:nvPr/>
          </p:nvSpPr>
          <p:spPr bwMode="auto">
            <a:xfrm>
              <a:off x="3438" y="3460"/>
              <a:ext cx="6" cy="258"/>
            </a:xfrm>
            <a:prstGeom prst="rect">
              <a:avLst/>
            </a:prstGeom>
            <a:solidFill>
              <a:srgbClr val="EFE5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26" name="Rectangle 498"/>
            <p:cNvSpPr>
              <a:spLocks noChangeArrowheads="1"/>
            </p:cNvSpPr>
            <p:nvPr/>
          </p:nvSpPr>
          <p:spPr bwMode="auto">
            <a:xfrm>
              <a:off x="3444" y="3460"/>
              <a:ext cx="18" cy="258"/>
            </a:xfrm>
            <a:prstGeom prst="rect">
              <a:avLst/>
            </a:prstGeom>
            <a:solidFill>
              <a:srgbClr val="F0E6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27" name="Rectangle 499"/>
            <p:cNvSpPr>
              <a:spLocks noChangeArrowheads="1"/>
            </p:cNvSpPr>
            <p:nvPr/>
          </p:nvSpPr>
          <p:spPr bwMode="auto">
            <a:xfrm>
              <a:off x="3462" y="3460"/>
              <a:ext cx="12" cy="258"/>
            </a:xfrm>
            <a:prstGeom prst="rect">
              <a:avLst/>
            </a:prstGeom>
            <a:solidFill>
              <a:srgbClr val="F1E7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28" name="Rectangle 500"/>
            <p:cNvSpPr>
              <a:spLocks noChangeArrowheads="1"/>
            </p:cNvSpPr>
            <p:nvPr/>
          </p:nvSpPr>
          <p:spPr bwMode="auto">
            <a:xfrm>
              <a:off x="3474" y="3460"/>
              <a:ext cx="18" cy="258"/>
            </a:xfrm>
            <a:prstGeom prst="rect">
              <a:avLst/>
            </a:prstGeom>
            <a:solidFill>
              <a:srgbClr val="F2E8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29" name="Rectangle 501"/>
            <p:cNvSpPr>
              <a:spLocks noChangeArrowheads="1"/>
            </p:cNvSpPr>
            <p:nvPr/>
          </p:nvSpPr>
          <p:spPr bwMode="auto">
            <a:xfrm>
              <a:off x="3492" y="3460"/>
              <a:ext cx="18" cy="258"/>
            </a:xfrm>
            <a:prstGeom prst="rect">
              <a:avLst/>
            </a:prstGeom>
            <a:solidFill>
              <a:srgbClr val="F3E9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30" name="Rectangle 502"/>
            <p:cNvSpPr>
              <a:spLocks noChangeArrowheads="1"/>
            </p:cNvSpPr>
            <p:nvPr/>
          </p:nvSpPr>
          <p:spPr bwMode="auto">
            <a:xfrm>
              <a:off x="3510" y="3460"/>
              <a:ext cx="6" cy="258"/>
            </a:xfrm>
            <a:prstGeom prst="rect">
              <a:avLst/>
            </a:prstGeom>
            <a:solidFill>
              <a:srgbClr val="F4EA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31" name="Rectangle 503"/>
            <p:cNvSpPr>
              <a:spLocks noChangeArrowheads="1"/>
            </p:cNvSpPr>
            <p:nvPr/>
          </p:nvSpPr>
          <p:spPr bwMode="auto">
            <a:xfrm>
              <a:off x="3516" y="3460"/>
              <a:ext cx="18" cy="258"/>
            </a:xfrm>
            <a:prstGeom prst="rect">
              <a:avLst/>
            </a:prstGeom>
            <a:solidFill>
              <a:srgbClr val="F5EB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32" name="Rectangle 504"/>
            <p:cNvSpPr>
              <a:spLocks noChangeArrowheads="1"/>
            </p:cNvSpPr>
            <p:nvPr/>
          </p:nvSpPr>
          <p:spPr bwMode="auto">
            <a:xfrm>
              <a:off x="3534" y="3460"/>
              <a:ext cx="12" cy="258"/>
            </a:xfrm>
            <a:prstGeom prst="rect">
              <a:avLst/>
            </a:prstGeom>
            <a:solidFill>
              <a:srgbClr val="F6EC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33" name="Rectangle 505"/>
            <p:cNvSpPr>
              <a:spLocks noChangeArrowheads="1"/>
            </p:cNvSpPr>
            <p:nvPr/>
          </p:nvSpPr>
          <p:spPr bwMode="auto">
            <a:xfrm>
              <a:off x="3546" y="3460"/>
              <a:ext cx="6" cy="258"/>
            </a:xfrm>
            <a:prstGeom prst="rect">
              <a:avLst/>
            </a:prstGeom>
            <a:solidFill>
              <a:srgbClr val="F7ED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34" name="Rectangle 506"/>
            <p:cNvSpPr>
              <a:spLocks noChangeArrowheads="1"/>
            </p:cNvSpPr>
            <p:nvPr/>
          </p:nvSpPr>
          <p:spPr bwMode="auto">
            <a:xfrm>
              <a:off x="3552" y="3460"/>
              <a:ext cx="18" cy="258"/>
            </a:xfrm>
            <a:prstGeom prst="rect">
              <a:avLst/>
            </a:prstGeom>
            <a:solidFill>
              <a:srgbClr val="F8EE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35" name="Rectangle 507"/>
            <p:cNvSpPr>
              <a:spLocks noChangeArrowheads="1"/>
            </p:cNvSpPr>
            <p:nvPr/>
          </p:nvSpPr>
          <p:spPr bwMode="auto">
            <a:xfrm>
              <a:off x="3570" y="3460"/>
              <a:ext cx="12" cy="258"/>
            </a:xfrm>
            <a:prstGeom prst="rect">
              <a:avLst/>
            </a:prstGeom>
            <a:solidFill>
              <a:srgbClr val="F9EF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36" name="Rectangle 508"/>
            <p:cNvSpPr>
              <a:spLocks noChangeArrowheads="1"/>
            </p:cNvSpPr>
            <p:nvPr/>
          </p:nvSpPr>
          <p:spPr bwMode="auto">
            <a:xfrm>
              <a:off x="3582" y="3460"/>
              <a:ext cx="6" cy="258"/>
            </a:xfrm>
            <a:prstGeom prst="rect">
              <a:avLst/>
            </a:prstGeom>
            <a:solidFill>
              <a:srgbClr val="FAF0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37" name="Rectangle 509"/>
            <p:cNvSpPr>
              <a:spLocks noChangeArrowheads="1"/>
            </p:cNvSpPr>
            <p:nvPr/>
          </p:nvSpPr>
          <p:spPr bwMode="auto">
            <a:xfrm>
              <a:off x="3588" y="3460"/>
              <a:ext cx="18" cy="258"/>
            </a:xfrm>
            <a:prstGeom prst="rect">
              <a:avLst/>
            </a:prstGeom>
            <a:solidFill>
              <a:srgbClr val="FBF1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38" name="Rectangle 510"/>
            <p:cNvSpPr>
              <a:spLocks noChangeArrowheads="1"/>
            </p:cNvSpPr>
            <p:nvPr/>
          </p:nvSpPr>
          <p:spPr bwMode="auto">
            <a:xfrm>
              <a:off x="3606" y="3460"/>
              <a:ext cx="288" cy="258"/>
            </a:xfrm>
            <a:prstGeom prst="rect">
              <a:avLst/>
            </a:prstGeom>
            <a:solidFill>
              <a:srgbClr val="FCF2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39" name="Rectangle 511"/>
            <p:cNvSpPr>
              <a:spLocks noChangeArrowheads="1"/>
            </p:cNvSpPr>
            <p:nvPr/>
          </p:nvSpPr>
          <p:spPr bwMode="auto">
            <a:xfrm>
              <a:off x="3318" y="3460"/>
              <a:ext cx="576" cy="258"/>
            </a:xfrm>
            <a:prstGeom prst="rect">
              <a:avLst/>
            </a:prstGeom>
            <a:noFill/>
            <a:ln w="952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40" name="Rectangle 512"/>
            <p:cNvSpPr>
              <a:spLocks noChangeArrowheads="1"/>
            </p:cNvSpPr>
            <p:nvPr/>
          </p:nvSpPr>
          <p:spPr bwMode="auto">
            <a:xfrm>
              <a:off x="3408" y="3514"/>
              <a:ext cx="42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GB" sz="1000" b="1" i="0">
                  <a:solidFill>
                    <a:srgbClr val="000000"/>
                  </a:solidFill>
                  <a:latin typeface="Arial" charset="0"/>
                </a:rPr>
                <a:t>MineLevel</a:t>
              </a:r>
              <a:endParaRPr lang="en-GB"/>
            </a:p>
          </p:txBody>
        </p:sp>
        <p:sp>
          <p:nvSpPr>
            <p:cNvPr id="867841" name="Line 513"/>
            <p:cNvSpPr>
              <a:spLocks noChangeShapeType="1"/>
            </p:cNvSpPr>
            <p:nvPr/>
          </p:nvSpPr>
          <p:spPr bwMode="auto">
            <a:xfrm>
              <a:off x="3318" y="3640"/>
              <a:ext cx="576" cy="1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42" name="Rectangle 514"/>
            <p:cNvSpPr>
              <a:spLocks noChangeArrowheads="1"/>
            </p:cNvSpPr>
            <p:nvPr/>
          </p:nvSpPr>
          <p:spPr bwMode="auto">
            <a:xfrm>
              <a:off x="4452" y="3814"/>
              <a:ext cx="576" cy="258"/>
            </a:xfrm>
            <a:prstGeom prst="rect">
              <a:avLst/>
            </a:prstGeom>
            <a:solidFill>
              <a:srgbClr val="C0BF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43" name="Rectangle 515"/>
            <p:cNvSpPr>
              <a:spLocks noChangeArrowheads="1"/>
            </p:cNvSpPr>
            <p:nvPr/>
          </p:nvSpPr>
          <p:spPr bwMode="auto">
            <a:xfrm>
              <a:off x="4452" y="3814"/>
              <a:ext cx="576" cy="258"/>
            </a:xfrm>
            <a:prstGeom prst="rect">
              <a:avLst/>
            </a:prstGeom>
            <a:noFill/>
            <a:ln w="9525" cap="sq">
              <a:solidFill>
                <a:srgbClr val="C0BF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44" name="Rectangle 516"/>
            <p:cNvSpPr>
              <a:spLocks noChangeArrowheads="1"/>
            </p:cNvSpPr>
            <p:nvPr/>
          </p:nvSpPr>
          <p:spPr bwMode="auto">
            <a:xfrm>
              <a:off x="4434" y="3796"/>
              <a:ext cx="12" cy="258"/>
            </a:xfrm>
            <a:prstGeom prst="rect">
              <a:avLst/>
            </a:prstGeom>
            <a:solidFill>
              <a:srgbClr val="E5DB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45" name="Rectangle 517"/>
            <p:cNvSpPr>
              <a:spLocks noChangeArrowheads="1"/>
            </p:cNvSpPr>
            <p:nvPr/>
          </p:nvSpPr>
          <p:spPr bwMode="auto">
            <a:xfrm>
              <a:off x="4446" y="3796"/>
              <a:ext cx="6" cy="258"/>
            </a:xfrm>
            <a:prstGeom prst="rect">
              <a:avLst/>
            </a:prstGeom>
            <a:solidFill>
              <a:srgbClr val="E6DC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46" name="Rectangle 518"/>
            <p:cNvSpPr>
              <a:spLocks noChangeArrowheads="1"/>
            </p:cNvSpPr>
            <p:nvPr/>
          </p:nvSpPr>
          <p:spPr bwMode="auto">
            <a:xfrm>
              <a:off x="4452" y="3796"/>
              <a:ext cx="18" cy="258"/>
            </a:xfrm>
            <a:prstGeom prst="rect">
              <a:avLst/>
            </a:prstGeom>
            <a:solidFill>
              <a:srgbClr val="E7DD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47" name="Rectangle 519"/>
            <p:cNvSpPr>
              <a:spLocks noChangeArrowheads="1"/>
            </p:cNvSpPr>
            <p:nvPr/>
          </p:nvSpPr>
          <p:spPr bwMode="auto">
            <a:xfrm>
              <a:off x="4470" y="3796"/>
              <a:ext cx="12" cy="258"/>
            </a:xfrm>
            <a:prstGeom prst="rect">
              <a:avLst/>
            </a:prstGeom>
            <a:solidFill>
              <a:srgbClr val="E8DE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48" name="Rectangle 520"/>
            <p:cNvSpPr>
              <a:spLocks noChangeArrowheads="1"/>
            </p:cNvSpPr>
            <p:nvPr/>
          </p:nvSpPr>
          <p:spPr bwMode="auto">
            <a:xfrm>
              <a:off x="4482" y="3796"/>
              <a:ext cx="6" cy="258"/>
            </a:xfrm>
            <a:prstGeom prst="rect">
              <a:avLst/>
            </a:prstGeom>
            <a:solidFill>
              <a:srgbClr val="E9DF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49" name="Rectangle 521"/>
            <p:cNvSpPr>
              <a:spLocks noChangeArrowheads="1"/>
            </p:cNvSpPr>
            <p:nvPr/>
          </p:nvSpPr>
          <p:spPr bwMode="auto">
            <a:xfrm>
              <a:off x="4488" y="3796"/>
              <a:ext cx="18" cy="258"/>
            </a:xfrm>
            <a:prstGeom prst="rect">
              <a:avLst/>
            </a:prstGeom>
            <a:solidFill>
              <a:srgbClr val="EAE0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50" name="Rectangle 522"/>
            <p:cNvSpPr>
              <a:spLocks noChangeArrowheads="1"/>
            </p:cNvSpPr>
            <p:nvPr/>
          </p:nvSpPr>
          <p:spPr bwMode="auto">
            <a:xfrm>
              <a:off x="4506" y="3796"/>
              <a:ext cx="12" cy="258"/>
            </a:xfrm>
            <a:prstGeom prst="rect">
              <a:avLst/>
            </a:prstGeom>
            <a:solidFill>
              <a:srgbClr val="EBE1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51" name="Rectangle 523"/>
            <p:cNvSpPr>
              <a:spLocks noChangeArrowheads="1"/>
            </p:cNvSpPr>
            <p:nvPr/>
          </p:nvSpPr>
          <p:spPr bwMode="auto">
            <a:xfrm>
              <a:off x="4518" y="3796"/>
              <a:ext cx="6" cy="258"/>
            </a:xfrm>
            <a:prstGeom prst="rect">
              <a:avLst/>
            </a:prstGeom>
            <a:solidFill>
              <a:srgbClr val="ECE2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52" name="Rectangle 524"/>
            <p:cNvSpPr>
              <a:spLocks noChangeArrowheads="1"/>
            </p:cNvSpPr>
            <p:nvPr/>
          </p:nvSpPr>
          <p:spPr bwMode="auto">
            <a:xfrm>
              <a:off x="4524" y="3796"/>
              <a:ext cx="18" cy="258"/>
            </a:xfrm>
            <a:prstGeom prst="rect">
              <a:avLst/>
            </a:prstGeom>
            <a:solidFill>
              <a:srgbClr val="EDE3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53" name="Rectangle 525"/>
            <p:cNvSpPr>
              <a:spLocks noChangeArrowheads="1"/>
            </p:cNvSpPr>
            <p:nvPr/>
          </p:nvSpPr>
          <p:spPr bwMode="auto">
            <a:xfrm>
              <a:off x="4542" y="3796"/>
              <a:ext cx="12" cy="258"/>
            </a:xfrm>
            <a:prstGeom prst="rect">
              <a:avLst/>
            </a:prstGeom>
            <a:solidFill>
              <a:srgbClr val="EEE4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54" name="Rectangle 526"/>
            <p:cNvSpPr>
              <a:spLocks noChangeArrowheads="1"/>
            </p:cNvSpPr>
            <p:nvPr/>
          </p:nvSpPr>
          <p:spPr bwMode="auto">
            <a:xfrm>
              <a:off x="4554" y="3796"/>
              <a:ext cx="6" cy="258"/>
            </a:xfrm>
            <a:prstGeom prst="rect">
              <a:avLst/>
            </a:prstGeom>
            <a:solidFill>
              <a:srgbClr val="EFE5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55" name="Rectangle 527"/>
            <p:cNvSpPr>
              <a:spLocks noChangeArrowheads="1"/>
            </p:cNvSpPr>
            <p:nvPr/>
          </p:nvSpPr>
          <p:spPr bwMode="auto">
            <a:xfrm>
              <a:off x="4560" y="3796"/>
              <a:ext cx="18" cy="258"/>
            </a:xfrm>
            <a:prstGeom prst="rect">
              <a:avLst/>
            </a:prstGeom>
            <a:solidFill>
              <a:srgbClr val="F0E6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56" name="Rectangle 528"/>
            <p:cNvSpPr>
              <a:spLocks noChangeArrowheads="1"/>
            </p:cNvSpPr>
            <p:nvPr/>
          </p:nvSpPr>
          <p:spPr bwMode="auto">
            <a:xfrm>
              <a:off x="4578" y="3796"/>
              <a:ext cx="12" cy="258"/>
            </a:xfrm>
            <a:prstGeom prst="rect">
              <a:avLst/>
            </a:prstGeom>
            <a:solidFill>
              <a:srgbClr val="F1E7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57" name="Rectangle 529"/>
            <p:cNvSpPr>
              <a:spLocks noChangeArrowheads="1"/>
            </p:cNvSpPr>
            <p:nvPr/>
          </p:nvSpPr>
          <p:spPr bwMode="auto">
            <a:xfrm>
              <a:off x="4590" y="3796"/>
              <a:ext cx="18" cy="258"/>
            </a:xfrm>
            <a:prstGeom prst="rect">
              <a:avLst/>
            </a:prstGeom>
            <a:solidFill>
              <a:srgbClr val="F2E8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58" name="Rectangle 530"/>
            <p:cNvSpPr>
              <a:spLocks noChangeArrowheads="1"/>
            </p:cNvSpPr>
            <p:nvPr/>
          </p:nvSpPr>
          <p:spPr bwMode="auto">
            <a:xfrm>
              <a:off x="4608" y="3796"/>
              <a:ext cx="18" cy="258"/>
            </a:xfrm>
            <a:prstGeom prst="rect">
              <a:avLst/>
            </a:prstGeom>
            <a:solidFill>
              <a:srgbClr val="F3E9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59" name="Rectangle 531"/>
            <p:cNvSpPr>
              <a:spLocks noChangeArrowheads="1"/>
            </p:cNvSpPr>
            <p:nvPr/>
          </p:nvSpPr>
          <p:spPr bwMode="auto">
            <a:xfrm>
              <a:off x="4626" y="3796"/>
              <a:ext cx="6" cy="258"/>
            </a:xfrm>
            <a:prstGeom prst="rect">
              <a:avLst/>
            </a:prstGeom>
            <a:solidFill>
              <a:srgbClr val="F4EA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60" name="Rectangle 532"/>
            <p:cNvSpPr>
              <a:spLocks noChangeArrowheads="1"/>
            </p:cNvSpPr>
            <p:nvPr/>
          </p:nvSpPr>
          <p:spPr bwMode="auto">
            <a:xfrm>
              <a:off x="4632" y="3796"/>
              <a:ext cx="18" cy="258"/>
            </a:xfrm>
            <a:prstGeom prst="rect">
              <a:avLst/>
            </a:prstGeom>
            <a:solidFill>
              <a:srgbClr val="F5EB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61" name="Rectangle 533"/>
            <p:cNvSpPr>
              <a:spLocks noChangeArrowheads="1"/>
            </p:cNvSpPr>
            <p:nvPr/>
          </p:nvSpPr>
          <p:spPr bwMode="auto">
            <a:xfrm>
              <a:off x="4650" y="3796"/>
              <a:ext cx="12" cy="258"/>
            </a:xfrm>
            <a:prstGeom prst="rect">
              <a:avLst/>
            </a:prstGeom>
            <a:solidFill>
              <a:srgbClr val="F6EC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62" name="Rectangle 534"/>
            <p:cNvSpPr>
              <a:spLocks noChangeArrowheads="1"/>
            </p:cNvSpPr>
            <p:nvPr/>
          </p:nvSpPr>
          <p:spPr bwMode="auto">
            <a:xfrm>
              <a:off x="4662" y="3796"/>
              <a:ext cx="6" cy="258"/>
            </a:xfrm>
            <a:prstGeom prst="rect">
              <a:avLst/>
            </a:prstGeom>
            <a:solidFill>
              <a:srgbClr val="F7ED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63" name="Rectangle 535"/>
            <p:cNvSpPr>
              <a:spLocks noChangeArrowheads="1"/>
            </p:cNvSpPr>
            <p:nvPr/>
          </p:nvSpPr>
          <p:spPr bwMode="auto">
            <a:xfrm>
              <a:off x="4668" y="3796"/>
              <a:ext cx="18" cy="258"/>
            </a:xfrm>
            <a:prstGeom prst="rect">
              <a:avLst/>
            </a:prstGeom>
            <a:solidFill>
              <a:srgbClr val="F8EE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64" name="Rectangle 536"/>
            <p:cNvSpPr>
              <a:spLocks noChangeArrowheads="1"/>
            </p:cNvSpPr>
            <p:nvPr/>
          </p:nvSpPr>
          <p:spPr bwMode="auto">
            <a:xfrm>
              <a:off x="4686" y="3796"/>
              <a:ext cx="12" cy="258"/>
            </a:xfrm>
            <a:prstGeom prst="rect">
              <a:avLst/>
            </a:prstGeom>
            <a:solidFill>
              <a:srgbClr val="F9EF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65" name="Rectangle 537"/>
            <p:cNvSpPr>
              <a:spLocks noChangeArrowheads="1"/>
            </p:cNvSpPr>
            <p:nvPr/>
          </p:nvSpPr>
          <p:spPr bwMode="auto">
            <a:xfrm>
              <a:off x="4698" y="3796"/>
              <a:ext cx="6" cy="258"/>
            </a:xfrm>
            <a:prstGeom prst="rect">
              <a:avLst/>
            </a:prstGeom>
            <a:solidFill>
              <a:srgbClr val="FAF0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66" name="Rectangle 538"/>
            <p:cNvSpPr>
              <a:spLocks noChangeArrowheads="1"/>
            </p:cNvSpPr>
            <p:nvPr/>
          </p:nvSpPr>
          <p:spPr bwMode="auto">
            <a:xfrm>
              <a:off x="4704" y="3796"/>
              <a:ext cx="18" cy="258"/>
            </a:xfrm>
            <a:prstGeom prst="rect">
              <a:avLst/>
            </a:prstGeom>
            <a:solidFill>
              <a:srgbClr val="FBF1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67" name="Rectangle 539"/>
            <p:cNvSpPr>
              <a:spLocks noChangeArrowheads="1"/>
            </p:cNvSpPr>
            <p:nvPr/>
          </p:nvSpPr>
          <p:spPr bwMode="auto">
            <a:xfrm>
              <a:off x="4722" y="3796"/>
              <a:ext cx="288" cy="258"/>
            </a:xfrm>
            <a:prstGeom prst="rect">
              <a:avLst/>
            </a:prstGeom>
            <a:solidFill>
              <a:srgbClr val="FCF2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68" name="Rectangle 540"/>
            <p:cNvSpPr>
              <a:spLocks noChangeArrowheads="1"/>
            </p:cNvSpPr>
            <p:nvPr/>
          </p:nvSpPr>
          <p:spPr bwMode="auto">
            <a:xfrm>
              <a:off x="4434" y="3796"/>
              <a:ext cx="576" cy="258"/>
            </a:xfrm>
            <a:prstGeom prst="rect">
              <a:avLst/>
            </a:prstGeom>
            <a:noFill/>
            <a:ln w="952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869" name="Rectangle 541"/>
            <p:cNvSpPr>
              <a:spLocks noChangeArrowheads="1"/>
            </p:cNvSpPr>
            <p:nvPr/>
          </p:nvSpPr>
          <p:spPr bwMode="auto">
            <a:xfrm>
              <a:off x="4632" y="3850"/>
              <a:ext cx="19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61950" indent="-361950" defTabSz="966788">
                <a:tabLst>
                  <a:tab pos="188913" algn="l"/>
                </a:tabLst>
              </a:pPr>
              <a:r>
                <a:rPr lang="en-GB" sz="1000" b="1" i="0">
                  <a:solidFill>
                    <a:srgbClr val="000000"/>
                  </a:solidFill>
                  <a:latin typeface="Arial" charset="0"/>
                </a:rPr>
                <a:t>Mine</a:t>
              </a:r>
              <a:endParaRPr lang="en-GB"/>
            </a:p>
          </p:txBody>
        </p:sp>
        <p:sp>
          <p:nvSpPr>
            <p:cNvPr id="867870" name="Line 542"/>
            <p:cNvSpPr>
              <a:spLocks noChangeShapeType="1"/>
            </p:cNvSpPr>
            <p:nvPr/>
          </p:nvSpPr>
          <p:spPr bwMode="auto">
            <a:xfrm>
              <a:off x="4434" y="3976"/>
              <a:ext cx="576" cy="1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15" name="Line 587"/>
            <p:cNvSpPr>
              <a:spLocks noChangeShapeType="1"/>
            </p:cNvSpPr>
            <p:nvPr/>
          </p:nvSpPr>
          <p:spPr bwMode="auto">
            <a:xfrm flipV="1">
              <a:off x="4770" y="3196"/>
              <a:ext cx="192" cy="6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16" name="Freeform 588"/>
            <p:cNvSpPr>
              <a:spLocks/>
            </p:cNvSpPr>
            <p:nvPr/>
          </p:nvSpPr>
          <p:spPr bwMode="auto">
            <a:xfrm>
              <a:off x="4896" y="3196"/>
              <a:ext cx="72" cy="102"/>
            </a:xfrm>
            <a:custGeom>
              <a:avLst/>
              <a:gdLst/>
              <a:ahLst/>
              <a:cxnLst>
                <a:cxn ang="0">
                  <a:pos x="72" y="102"/>
                </a:cxn>
                <a:cxn ang="0">
                  <a:pos x="0" y="78"/>
                </a:cxn>
                <a:cxn ang="0">
                  <a:pos x="66" y="0"/>
                </a:cxn>
                <a:cxn ang="0">
                  <a:pos x="72" y="102"/>
                </a:cxn>
              </a:cxnLst>
              <a:rect l="0" t="0" r="r" b="b"/>
              <a:pathLst>
                <a:path w="72" h="102">
                  <a:moveTo>
                    <a:pt x="72" y="102"/>
                  </a:moveTo>
                  <a:lnTo>
                    <a:pt x="0" y="78"/>
                  </a:lnTo>
                  <a:lnTo>
                    <a:pt x="66" y="0"/>
                  </a:lnTo>
                  <a:lnTo>
                    <a:pt x="72" y="102"/>
                  </a:lnTo>
                  <a:close/>
                </a:path>
              </a:pathLst>
            </a:custGeom>
            <a:solidFill>
              <a:srgbClr val="FCF2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17" name="Freeform 589"/>
            <p:cNvSpPr>
              <a:spLocks/>
            </p:cNvSpPr>
            <p:nvPr/>
          </p:nvSpPr>
          <p:spPr bwMode="auto">
            <a:xfrm>
              <a:off x="4896" y="3196"/>
              <a:ext cx="72" cy="102"/>
            </a:xfrm>
            <a:custGeom>
              <a:avLst/>
              <a:gdLst/>
              <a:ahLst/>
              <a:cxnLst>
                <a:cxn ang="0">
                  <a:pos x="72" y="102"/>
                </a:cxn>
                <a:cxn ang="0">
                  <a:pos x="0" y="78"/>
                </a:cxn>
                <a:cxn ang="0">
                  <a:pos x="66" y="0"/>
                </a:cxn>
                <a:cxn ang="0">
                  <a:pos x="72" y="102"/>
                </a:cxn>
              </a:cxnLst>
              <a:rect l="0" t="0" r="r" b="b"/>
              <a:pathLst>
                <a:path w="72" h="102">
                  <a:moveTo>
                    <a:pt x="72" y="102"/>
                  </a:moveTo>
                  <a:lnTo>
                    <a:pt x="0" y="78"/>
                  </a:lnTo>
                  <a:lnTo>
                    <a:pt x="66" y="0"/>
                  </a:lnTo>
                  <a:lnTo>
                    <a:pt x="72" y="102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18" name="Line 590"/>
            <p:cNvSpPr>
              <a:spLocks noChangeShapeType="1"/>
            </p:cNvSpPr>
            <p:nvPr/>
          </p:nvSpPr>
          <p:spPr bwMode="auto">
            <a:xfrm flipV="1">
              <a:off x="3714" y="3196"/>
              <a:ext cx="96" cy="26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19" name="Freeform 591"/>
            <p:cNvSpPr>
              <a:spLocks/>
            </p:cNvSpPr>
            <p:nvPr/>
          </p:nvSpPr>
          <p:spPr bwMode="auto">
            <a:xfrm>
              <a:off x="3744" y="3196"/>
              <a:ext cx="66" cy="102"/>
            </a:xfrm>
            <a:custGeom>
              <a:avLst/>
              <a:gdLst/>
              <a:ahLst/>
              <a:cxnLst>
                <a:cxn ang="0">
                  <a:pos x="66" y="102"/>
                </a:cxn>
                <a:cxn ang="0">
                  <a:pos x="0" y="78"/>
                </a:cxn>
                <a:cxn ang="0">
                  <a:pos x="66" y="0"/>
                </a:cxn>
                <a:cxn ang="0">
                  <a:pos x="66" y="102"/>
                </a:cxn>
              </a:cxnLst>
              <a:rect l="0" t="0" r="r" b="b"/>
              <a:pathLst>
                <a:path w="66" h="102">
                  <a:moveTo>
                    <a:pt x="66" y="102"/>
                  </a:moveTo>
                  <a:lnTo>
                    <a:pt x="0" y="78"/>
                  </a:lnTo>
                  <a:lnTo>
                    <a:pt x="66" y="0"/>
                  </a:lnTo>
                  <a:lnTo>
                    <a:pt x="66" y="102"/>
                  </a:lnTo>
                  <a:close/>
                </a:path>
              </a:pathLst>
            </a:custGeom>
            <a:solidFill>
              <a:srgbClr val="FCF2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20" name="Freeform 592"/>
            <p:cNvSpPr>
              <a:spLocks/>
            </p:cNvSpPr>
            <p:nvPr/>
          </p:nvSpPr>
          <p:spPr bwMode="auto">
            <a:xfrm>
              <a:off x="3744" y="3196"/>
              <a:ext cx="66" cy="102"/>
            </a:xfrm>
            <a:custGeom>
              <a:avLst/>
              <a:gdLst/>
              <a:ahLst/>
              <a:cxnLst>
                <a:cxn ang="0">
                  <a:pos x="66" y="102"/>
                </a:cxn>
                <a:cxn ang="0">
                  <a:pos x="0" y="78"/>
                </a:cxn>
                <a:cxn ang="0">
                  <a:pos x="66" y="0"/>
                </a:cxn>
                <a:cxn ang="0">
                  <a:pos x="66" y="102"/>
                </a:cxn>
              </a:cxnLst>
              <a:rect l="0" t="0" r="r" b="b"/>
              <a:pathLst>
                <a:path w="66" h="102">
                  <a:moveTo>
                    <a:pt x="66" y="102"/>
                  </a:moveTo>
                  <a:lnTo>
                    <a:pt x="0" y="78"/>
                  </a:lnTo>
                  <a:lnTo>
                    <a:pt x="66" y="0"/>
                  </a:lnTo>
                  <a:lnTo>
                    <a:pt x="66" y="102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21" name="Line 593"/>
            <p:cNvSpPr>
              <a:spLocks noChangeShapeType="1"/>
            </p:cNvSpPr>
            <p:nvPr/>
          </p:nvSpPr>
          <p:spPr bwMode="auto">
            <a:xfrm flipV="1">
              <a:off x="4260" y="3196"/>
              <a:ext cx="18" cy="252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22" name="Freeform 594"/>
            <p:cNvSpPr>
              <a:spLocks/>
            </p:cNvSpPr>
            <p:nvPr/>
          </p:nvSpPr>
          <p:spPr bwMode="auto">
            <a:xfrm>
              <a:off x="4236" y="3196"/>
              <a:ext cx="72" cy="96"/>
            </a:xfrm>
            <a:custGeom>
              <a:avLst/>
              <a:gdLst/>
              <a:ahLst/>
              <a:cxnLst>
                <a:cxn ang="0">
                  <a:pos x="72" y="96"/>
                </a:cxn>
                <a:cxn ang="0">
                  <a:pos x="0" y="96"/>
                </a:cxn>
                <a:cxn ang="0">
                  <a:pos x="42" y="0"/>
                </a:cxn>
                <a:cxn ang="0">
                  <a:pos x="72" y="96"/>
                </a:cxn>
              </a:cxnLst>
              <a:rect l="0" t="0" r="r" b="b"/>
              <a:pathLst>
                <a:path w="72" h="96">
                  <a:moveTo>
                    <a:pt x="72" y="96"/>
                  </a:moveTo>
                  <a:lnTo>
                    <a:pt x="0" y="96"/>
                  </a:lnTo>
                  <a:lnTo>
                    <a:pt x="42" y="0"/>
                  </a:lnTo>
                  <a:lnTo>
                    <a:pt x="72" y="96"/>
                  </a:lnTo>
                  <a:close/>
                </a:path>
              </a:pathLst>
            </a:custGeom>
            <a:solidFill>
              <a:srgbClr val="FCF2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23" name="Freeform 595"/>
            <p:cNvSpPr>
              <a:spLocks/>
            </p:cNvSpPr>
            <p:nvPr/>
          </p:nvSpPr>
          <p:spPr bwMode="auto">
            <a:xfrm>
              <a:off x="4236" y="3196"/>
              <a:ext cx="72" cy="96"/>
            </a:xfrm>
            <a:custGeom>
              <a:avLst/>
              <a:gdLst/>
              <a:ahLst/>
              <a:cxnLst>
                <a:cxn ang="0">
                  <a:pos x="72" y="96"/>
                </a:cxn>
                <a:cxn ang="0">
                  <a:pos x="0" y="96"/>
                </a:cxn>
                <a:cxn ang="0">
                  <a:pos x="42" y="0"/>
                </a:cxn>
                <a:cxn ang="0">
                  <a:pos x="72" y="96"/>
                </a:cxn>
              </a:cxnLst>
              <a:rect l="0" t="0" r="r" b="b"/>
              <a:pathLst>
                <a:path w="72" h="96">
                  <a:moveTo>
                    <a:pt x="72" y="96"/>
                  </a:moveTo>
                  <a:lnTo>
                    <a:pt x="0" y="96"/>
                  </a:lnTo>
                  <a:lnTo>
                    <a:pt x="42" y="0"/>
                  </a:lnTo>
                  <a:lnTo>
                    <a:pt x="72" y="96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24" name="Line 596"/>
            <p:cNvSpPr>
              <a:spLocks noChangeShapeType="1"/>
            </p:cNvSpPr>
            <p:nvPr/>
          </p:nvSpPr>
          <p:spPr bwMode="auto">
            <a:xfrm flipV="1">
              <a:off x="3108" y="3196"/>
              <a:ext cx="12" cy="60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25" name="Freeform 597"/>
            <p:cNvSpPr>
              <a:spLocks/>
            </p:cNvSpPr>
            <p:nvPr/>
          </p:nvSpPr>
          <p:spPr bwMode="auto">
            <a:xfrm>
              <a:off x="3084" y="3196"/>
              <a:ext cx="72" cy="96"/>
            </a:xfrm>
            <a:custGeom>
              <a:avLst/>
              <a:gdLst/>
              <a:ahLst/>
              <a:cxnLst>
                <a:cxn ang="0">
                  <a:pos x="72" y="96"/>
                </a:cxn>
                <a:cxn ang="0">
                  <a:pos x="0" y="96"/>
                </a:cxn>
                <a:cxn ang="0">
                  <a:pos x="36" y="0"/>
                </a:cxn>
                <a:cxn ang="0">
                  <a:pos x="72" y="96"/>
                </a:cxn>
              </a:cxnLst>
              <a:rect l="0" t="0" r="r" b="b"/>
              <a:pathLst>
                <a:path w="72" h="96">
                  <a:moveTo>
                    <a:pt x="72" y="96"/>
                  </a:moveTo>
                  <a:lnTo>
                    <a:pt x="0" y="96"/>
                  </a:lnTo>
                  <a:lnTo>
                    <a:pt x="36" y="0"/>
                  </a:lnTo>
                  <a:lnTo>
                    <a:pt x="72" y="96"/>
                  </a:lnTo>
                  <a:close/>
                </a:path>
              </a:pathLst>
            </a:custGeom>
            <a:solidFill>
              <a:srgbClr val="FCF2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26" name="Freeform 598"/>
            <p:cNvSpPr>
              <a:spLocks/>
            </p:cNvSpPr>
            <p:nvPr/>
          </p:nvSpPr>
          <p:spPr bwMode="auto">
            <a:xfrm>
              <a:off x="3084" y="3196"/>
              <a:ext cx="72" cy="96"/>
            </a:xfrm>
            <a:custGeom>
              <a:avLst/>
              <a:gdLst/>
              <a:ahLst/>
              <a:cxnLst>
                <a:cxn ang="0">
                  <a:pos x="72" y="96"/>
                </a:cxn>
                <a:cxn ang="0">
                  <a:pos x="0" y="96"/>
                </a:cxn>
                <a:cxn ang="0">
                  <a:pos x="36" y="0"/>
                </a:cxn>
                <a:cxn ang="0">
                  <a:pos x="72" y="96"/>
                </a:cxn>
              </a:cxnLst>
              <a:rect l="0" t="0" r="r" b="b"/>
              <a:pathLst>
                <a:path w="72" h="96">
                  <a:moveTo>
                    <a:pt x="72" y="96"/>
                  </a:moveTo>
                  <a:lnTo>
                    <a:pt x="0" y="96"/>
                  </a:lnTo>
                  <a:lnTo>
                    <a:pt x="36" y="0"/>
                  </a:lnTo>
                  <a:lnTo>
                    <a:pt x="72" y="96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27" name="Line 599"/>
            <p:cNvSpPr>
              <a:spLocks noChangeShapeType="1"/>
            </p:cNvSpPr>
            <p:nvPr/>
          </p:nvSpPr>
          <p:spPr bwMode="auto">
            <a:xfrm flipH="1" flipV="1">
              <a:off x="2076" y="3196"/>
              <a:ext cx="42" cy="24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28" name="Freeform 600"/>
            <p:cNvSpPr>
              <a:spLocks/>
            </p:cNvSpPr>
            <p:nvPr/>
          </p:nvSpPr>
          <p:spPr bwMode="auto">
            <a:xfrm>
              <a:off x="2058" y="3196"/>
              <a:ext cx="72" cy="102"/>
            </a:xfrm>
            <a:custGeom>
              <a:avLst/>
              <a:gdLst/>
              <a:ahLst/>
              <a:cxnLst>
                <a:cxn ang="0">
                  <a:pos x="72" y="90"/>
                </a:cxn>
                <a:cxn ang="0">
                  <a:pos x="0" y="102"/>
                </a:cxn>
                <a:cxn ang="0">
                  <a:pos x="18" y="0"/>
                </a:cxn>
                <a:cxn ang="0">
                  <a:pos x="72" y="90"/>
                </a:cxn>
              </a:cxnLst>
              <a:rect l="0" t="0" r="r" b="b"/>
              <a:pathLst>
                <a:path w="72" h="102">
                  <a:moveTo>
                    <a:pt x="72" y="90"/>
                  </a:moveTo>
                  <a:lnTo>
                    <a:pt x="0" y="102"/>
                  </a:lnTo>
                  <a:lnTo>
                    <a:pt x="18" y="0"/>
                  </a:lnTo>
                  <a:lnTo>
                    <a:pt x="72" y="90"/>
                  </a:lnTo>
                  <a:close/>
                </a:path>
              </a:pathLst>
            </a:custGeom>
            <a:solidFill>
              <a:srgbClr val="FCF2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29" name="Freeform 601"/>
            <p:cNvSpPr>
              <a:spLocks/>
            </p:cNvSpPr>
            <p:nvPr/>
          </p:nvSpPr>
          <p:spPr bwMode="auto">
            <a:xfrm>
              <a:off x="2058" y="3196"/>
              <a:ext cx="72" cy="102"/>
            </a:xfrm>
            <a:custGeom>
              <a:avLst/>
              <a:gdLst/>
              <a:ahLst/>
              <a:cxnLst>
                <a:cxn ang="0">
                  <a:pos x="72" y="90"/>
                </a:cxn>
                <a:cxn ang="0">
                  <a:pos x="0" y="102"/>
                </a:cxn>
                <a:cxn ang="0">
                  <a:pos x="18" y="0"/>
                </a:cxn>
                <a:cxn ang="0">
                  <a:pos x="72" y="90"/>
                </a:cxn>
              </a:cxnLst>
              <a:rect l="0" t="0" r="r" b="b"/>
              <a:pathLst>
                <a:path w="72" h="102">
                  <a:moveTo>
                    <a:pt x="72" y="90"/>
                  </a:moveTo>
                  <a:lnTo>
                    <a:pt x="0" y="102"/>
                  </a:lnTo>
                  <a:lnTo>
                    <a:pt x="18" y="0"/>
                  </a:lnTo>
                  <a:lnTo>
                    <a:pt x="72" y="90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30" name="Line 602"/>
            <p:cNvSpPr>
              <a:spLocks noChangeShapeType="1"/>
            </p:cNvSpPr>
            <p:nvPr/>
          </p:nvSpPr>
          <p:spPr bwMode="auto">
            <a:xfrm flipV="1">
              <a:off x="3960" y="3196"/>
              <a:ext cx="108" cy="60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31" name="Freeform 603"/>
            <p:cNvSpPr>
              <a:spLocks/>
            </p:cNvSpPr>
            <p:nvPr/>
          </p:nvSpPr>
          <p:spPr bwMode="auto">
            <a:xfrm>
              <a:off x="4014" y="3196"/>
              <a:ext cx="72" cy="102"/>
            </a:xfrm>
            <a:custGeom>
              <a:avLst/>
              <a:gdLst/>
              <a:ahLst/>
              <a:cxnLst>
                <a:cxn ang="0">
                  <a:pos x="72" y="102"/>
                </a:cxn>
                <a:cxn ang="0">
                  <a:pos x="0" y="90"/>
                </a:cxn>
                <a:cxn ang="0">
                  <a:pos x="54" y="0"/>
                </a:cxn>
                <a:cxn ang="0">
                  <a:pos x="72" y="102"/>
                </a:cxn>
              </a:cxnLst>
              <a:rect l="0" t="0" r="r" b="b"/>
              <a:pathLst>
                <a:path w="72" h="102">
                  <a:moveTo>
                    <a:pt x="72" y="102"/>
                  </a:moveTo>
                  <a:lnTo>
                    <a:pt x="0" y="90"/>
                  </a:lnTo>
                  <a:lnTo>
                    <a:pt x="54" y="0"/>
                  </a:lnTo>
                  <a:lnTo>
                    <a:pt x="72" y="102"/>
                  </a:lnTo>
                  <a:close/>
                </a:path>
              </a:pathLst>
            </a:custGeom>
            <a:solidFill>
              <a:srgbClr val="FCF2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32" name="Freeform 604"/>
            <p:cNvSpPr>
              <a:spLocks/>
            </p:cNvSpPr>
            <p:nvPr/>
          </p:nvSpPr>
          <p:spPr bwMode="auto">
            <a:xfrm>
              <a:off x="4014" y="3196"/>
              <a:ext cx="72" cy="102"/>
            </a:xfrm>
            <a:custGeom>
              <a:avLst/>
              <a:gdLst/>
              <a:ahLst/>
              <a:cxnLst>
                <a:cxn ang="0">
                  <a:pos x="72" y="102"/>
                </a:cxn>
                <a:cxn ang="0">
                  <a:pos x="0" y="90"/>
                </a:cxn>
                <a:cxn ang="0">
                  <a:pos x="54" y="0"/>
                </a:cxn>
                <a:cxn ang="0">
                  <a:pos x="72" y="102"/>
                </a:cxn>
              </a:cxnLst>
              <a:rect l="0" t="0" r="r" b="b"/>
              <a:pathLst>
                <a:path w="72" h="102">
                  <a:moveTo>
                    <a:pt x="72" y="102"/>
                  </a:moveTo>
                  <a:lnTo>
                    <a:pt x="0" y="90"/>
                  </a:lnTo>
                  <a:lnTo>
                    <a:pt x="54" y="0"/>
                  </a:lnTo>
                  <a:lnTo>
                    <a:pt x="72" y="102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81" name="Line 653"/>
            <p:cNvSpPr>
              <a:spLocks noChangeShapeType="1"/>
            </p:cNvSpPr>
            <p:nvPr/>
          </p:nvSpPr>
          <p:spPr bwMode="auto">
            <a:xfrm flipV="1">
              <a:off x="2826" y="3196"/>
              <a:ext cx="60" cy="2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82" name="Freeform 654"/>
            <p:cNvSpPr>
              <a:spLocks/>
            </p:cNvSpPr>
            <p:nvPr/>
          </p:nvSpPr>
          <p:spPr bwMode="auto">
            <a:xfrm>
              <a:off x="2826" y="3196"/>
              <a:ext cx="72" cy="102"/>
            </a:xfrm>
            <a:custGeom>
              <a:avLst/>
              <a:gdLst/>
              <a:ahLst/>
              <a:cxnLst>
                <a:cxn ang="0">
                  <a:pos x="72" y="102"/>
                </a:cxn>
                <a:cxn ang="0">
                  <a:pos x="0" y="84"/>
                </a:cxn>
                <a:cxn ang="0">
                  <a:pos x="60" y="0"/>
                </a:cxn>
                <a:cxn ang="0">
                  <a:pos x="72" y="102"/>
                </a:cxn>
              </a:cxnLst>
              <a:rect l="0" t="0" r="r" b="b"/>
              <a:pathLst>
                <a:path w="72" h="102">
                  <a:moveTo>
                    <a:pt x="72" y="102"/>
                  </a:moveTo>
                  <a:lnTo>
                    <a:pt x="0" y="84"/>
                  </a:lnTo>
                  <a:lnTo>
                    <a:pt x="60" y="0"/>
                  </a:lnTo>
                  <a:lnTo>
                    <a:pt x="72" y="102"/>
                  </a:lnTo>
                  <a:close/>
                </a:path>
              </a:pathLst>
            </a:custGeom>
            <a:solidFill>
              <a:srgbClr val="FCF2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7983" name="Freeform 655"/>
            <p:cNvSpPr>
              <a:spLocks/>
            </p:cNvSpPr>
            <p:nvPr/>
          </p:nvSpPr>
          <p:spPr bwMode="auto">
            <a:xfrm>
              <a:off x="2826" y="3196"/>
              <a:ext cx="72" cy="102"/>
            </a:xfrm>
            <a:custGeom>
              <a:avLst/>
              <a:gdLst/>
              <a:ahLst/>
              <a:cxnLst>
                <a:cxn ang="0">
                  <a:pos x="72" y="102"/>
                </a:cxn>
                <a:cxn ang="0">
                  <a:pos x="0" y="84"/>
                </a:cxn>
                <a:cxn ang="0">
                  <a:pos x="60" y="0"/>
                </a:cxn>
                <a:cxn ang="0">
                  <a:pos x="72" y="102"/>
                </a:cxn>
              </a:cxnLst>
              <a:rect l="0" t="0" r="r" b="b"/>
              <a:pathLst>
                <a:path w="72" h="102">
                  <a:moveTo>
                    <a:pt x="72" y="102"/>
                  </a:moveTo>
                  <a:lnTo>
                    <a:pt x="0" y="84"/>
                  </a:lnTo>
                  <a:lnTo>
                    <a:pt x="60" y="0"/>
                  </a:lnTo>
                  <a:lnTo>
                    <a:pt x="72" y="102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514" name="Slide Number Placeholder 5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11B642-03BA-413E-9BF3-A9DB15D631A2}" type="slidenum">
              <a:rPr lang="en-AU" smtClean="0"/>
              <a:pPr>
                <a:defRPr/>
              </a:pPr>
              <a:t>5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515" name="Footer Placeholder 5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WQML  |  Simon Cox</a:t>
            </a:r>
            <a:endParaRPr lang="en-AU" dirty="0"/>
          </a:p>
        </p:txBody>
      </p:sp>
      <p:sp>
        <p:nvSpPr>
          <p:cNvPr id="516" name="TextBox 515"/>
          <p:cNvSpPr txBox="1"/>
          <p:nvPr/>
        </p:nvSpPr>
        <p:spPr>
          <a:xfrm>
            <a:off x="2606080" y="6237312"/>
            <a:ext cx="575773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1200" i="1" dirty="0" smtClean="0"/>
              <a:t>Cox, OGC Abstract Specification – Topic 20: Observations and Measurements 2.0</a:t>
            </a:r>
            <a:br>
              <a:rPr lang="en-AU" sz="1200" i="1" dirty="0" smtClean="0"/>
            </a:br>
            <a:r>
              <a:rPr lang="en-AU" sz="1200" i="1" dirty="0" smtClean="0"/>
              <a:t> ISO 19156:2011 Geographic Information – Observations and measurements</a:t>
            </a:r>
            <a:endParaRPr lang="en-AU" sz="1200" i="1" dirty="0"/>
          </a:p>
        </p:txBody>
      </p:sp>
      <p:sp>
        <p:nvSpPr>
          <p:cNvPr id="517" name="Rectangle 201"/>
          <p:cNvSpPr>
            <a:spLocks noChangeArrowheads="1"/>
          </p:cNvSpPr>
          <p:nvPr/>
        </p:nvSpPr>
        <p:spPr bwMode="auto">
          <a:xfrm>
            <a:off x="6614601" y="3025527"/>
            <a:ext cx="844062" cy="409575"/>
          </a:xfrm>
          <a:prstGeom prst="rect">
            <a:avLst/>
          </a:prstGeom>
          <a:solidFill>
            <a:srgbClr val="C0BF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18" name="Rectangle 202"/>
          <p:cNvSpPr>
            <a:spLocks noChangeArrowheads="1"/>
          </p:cNvSpPr>
          <p:nvPr/>
        </p:nvSpPr>
        <p:spPr bwMode="auto">
          <a:xfrm>
            <a:off x="6614601" y="3025527"/>
            <a:ext cx="844062" cy="409575"/>
          </a:xfrm>
          <a:prstGeom prst="rect">
            <a:avLst/>
          </a:prstGeom>
          <a:noFill/>
          <a:ln w="9525" cap="sq">
            <a:solidFill>
              <a:srgbClr val="C0BFC0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19" name="Rectangle 203"/>
          <p:cNvSpPr>
            <a:spLocks noChangeArrowheads="1"/>
          </p:cNvSpPr>
          <p:nvPr/>
        </p:nvSpPr>
        <p:spPr bwMode="auto">
          <a:xfrm>
            <a:off x="6588224" y="2996952"/>
            <a:ext cx="17585" cy="409575"/>
          </a:xfrm>
          <a:prstGeom prst="rect">
            <a:avLst/>
          </a:prstGeom>
          <a:solidFill>
            <a:srgbClr val="E5DB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20" name="Rectangle 204"/>
          <p:cNvSpPr>
            <a:spLocks noChangeArrowheads="1"/>
          </p:cNvSpPr>
          <p:nvPr/>
        </p:nvSpPr>
        <p:spPr bwMode="auto">
          <a:xfrm>
            <a:off x="6605810" y="2996952"/>
            <a:ext cx="8792" cy="409575"/>
          </a:xfrm>
          <a:prstGeom prst="rect">
            <a:avLst/>
          </a:prstGeom>
          <a:solidFill>
            <a:srgbClr val="E6DCC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21" name="Rectangle 205"/>
          <p:cNvSpPr>
            <a:spLocks noChangeArrowheads="1"/>
          </p:cNvSpPr>
          <p:nvPr/>
        </p:nvSpPr>
        <p:spPr bwMode="auto">
          <a:xfrm>
            <a:off x="6614602" y="2996952"/>
            <a:ext cx="26377" cy="409575"/>
          </a:xfrm>
          <a:prstGeom prst="rect">
            <a:avLst/>
          </a:prstGeom>
          <a:solidFill>
            <a:srgbClr val="E7DDC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22" name="Rectangle 206"/>
          <p:cNvSpPr>
            <a:spLocks noChangeArrowheads="1"/>
          </p:cNvSpPr>
          <p:nvPr/>
        </p:nvSpPr>
        <p:spPr bwMode="auto">
          <a:xfrm>
            <a:off x="6640978" y="2996952"/>
            <a:ext cx="17585" cy="409575"/>
          </a:xfrm>
          <a:prstGeom prst="rect">
            <a:avLst/>
          </a:prstGeom>
          <a:solidFill>
            <a:srgbClr val="E8DEC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23" name="Rectangle 207"/>
          <p:cNvSpPr>
            <a:spLocks noChangeArrowheads="1"/>
          </p:cNvSpPr>
          <p:nvPr/>
        </p:nvSpPr>
        <p:spPr bwMode="auto">
          <a:xfrm>
            <a:off x="6658564" y="2996952"/>
            <a:ext cx="8792" cy="409575"/>
          </a:xfrm>
          <a:prstGeom prst="rect">
            <a:avLst/>
          </a:prstGeom>
          <a:solidFill>
            <a:srgbClr val="E9DF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24" name="Rectangle 208"/>
          <p:cNvSpPr>
            <a:spLocks noChangeArrowheads="1"/>
          </p:cNvSpPr>
          <p:nvPr/>
        </p:nvSpPr>
        <p:spPr bwMode="auto">
          <a:xfrm>
            <a:off x="6667356" y="2996952"/>
            <a:ext cx="26377" cy="409575"/>
          </a:xfrm>
          <a:prstGeom prst="rect">
            <a:avLst/>
          </a:prstGeom>
          <a:solidFill>
            <a:srgbClr val="EAE0D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25" name="Rectangle 209"/>
          <p:cNvSpPr>
            <a:spLocks noChangeArrowheads="1"/>
          </p:cNvSpPr>
          <p:nvPr/>
        </p:nvSpPr>
        <p:spPr bwMode="auto">
          <a:xfrm>
            <a:off x="6693732" y="2996952"/>
            <a:ext cx="17585" cy="409575"/>
          </a:xfrm>
          <a:prstGeom prst="rect">
            <a:avLst/>
          </a:prstGeom>
          <a:solidFill>
            <a:srgbClr val="EBE1D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26" name="Rectangle 210"/>
          <p:cNvSpPr>
            <a:spLocks noChangeArrowheads="1"/>
          </p:cNvSpPr>
          <p:nvPr/>
        </p:nvSpPr>
        <p:spPr bwMode="auto">
          <a:xfrm>
            <a:off x="6711318" y="2996952"/>
            <a:ext cx="8792" cy="409575"/>
          </a:xfrm>
          <a:prstGeom prst="rect">
            <a:avLst/>
          </a:prstGeom>
          <a:solidFill>
            <a:srgbClr val="ECE2D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27" name="Rectangle 211"/>
          <p:cNvSpPr>
            <a:spLocks noChangeArrowheads="1"/>
          </p:cNvSpPr>
          <p:nvPr/>
        </p:nvSpPr>
        <p:spPr bwMode="auto">
          <a:xfrm>
            <a:off x="6720110" y="2996952"/>
            <a:ext cx="26377" cy="409575"/>
          </a:xfrm>
          <a:prstGeom prst="rect">
            <a:avLst/>
          </a:prstGeom>
          <a:solidFill>
            <a:srgbClr val="EDE3D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28" name="Rectangle 212"/>
          <p:cNvSpPr>
            <a:spLocks noChangeArrowheads="1"/>
          </p:cNvSpPr>
          <p:nvPr/>
        </p:nvSpPr>
        <p:spPr bwMode="auto">
          <a:xfrm>
            <a:off x="6746486" y="2996952"/>
            <a:ext cx="17585" cy="409575"/>
          </a:xfrm>
          <a:prstGeom prst="rect">
            <a:avLst/>
          </a:prstGeom>
          <a:solidFill>
            <a:srgbClr val="EEE4D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29" name="Rectangle 213"/>
          <p:cNvSpPr>
            <a:spLocks noChangeArrowheads="1"/>
          </p:cNvSpPr>
          <p:nvPr/>
        </p:nvSpPr>
        <p:spPr bwMode="auto">
          <a:xfrm>
            <a:off x="6764071" y="2996952"/>
            <a:ext cx="8792" cy="409575"/>
          </a:xfrm>
          <a:prstGeom prst="rect">
            <a:avLst/>
          </a:prstGeom>
          <a:solidFill>
            <a:srgbClr val="EFE5D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30" name="Rectangle 214"/>
          <p:cNvSpPr>
            <a:spLocks noChangeArrowheads="1"/>
          </p:cNvSpPr>
          <p:nvPr/>
        </p:nvSpPr>
        <p:spPr bwMode="auto">
          <a:xfrm>
            <a:off x="6772864" y="2996952"/>
            <a:ext cx="26377" cy="409575"/>
          </a:xfrm>
          <a:prstGeom prst="rect">
            <a:avLst/>
          </a:prstGeom>
          <a:solidFill>
            <a:srgbClr val="F0E6D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31" name="Rectangle 215"/>
          <p:cNvSpPr>
            <a:spLocks noChangeArrowheads="1"/>
          </p:cNvSpPr>
          <p:nvPr/>
        </p:nvSpPr>
        <p:spPr bwMode="auto">
          <a:xfrm>
            <a:off x="6799240" y="2996952"/>
            <a:ext cx="17585" cy="409575"/>
          </a:xfrm>
          <a:prstGeom prst="rect">
            <a:avLst/>
          </a:prstGeom>
          <a:solidFill>
            <a:srgbClr val="F1E7D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32" name="Rectangle 216"/>
          <p:cNvSpPr>
            <a:spLocks noChangeArrowheads="1"/>
          </p:cNvSpPr>
          <p:nvPr/>
        </p:nvSpPr>
        <p:spPr bwMode="auto">
          <a:xfrm>
            <a:off x="6816825" y="2996952"/>
            <a:ext cx="26377" cy="409575"/>
          </a:xfrm>
          <a:prstGeom prst="rect">
            <a:avLst/>
          </a:prstGeom>
          <a:solidFill>
            <a:srgbClr val="F2E8D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33" name="Rectangle 217"/>
          <p:cNvSpPr>
            <a:spLocks noChangeArrowheads="1"/>
          </p:cNvSpPr>
          <p:nvPr/>
        </p:nvSpPr>
        <p:spPr bwMode="auto">
          <a:xfrm>
            <a:off x="6843202" y="2996952"/>
            <a:ext cx="26377" cy="409575"/>
          </a:xfrm>
          <a:prstGeom prst="rect">
            <a:avLst/>
          </a:prstGeom>
          <a:solidFill>
            <a:srgbClr val="F3E9D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34" name="Rectangle 218"/>
          <p:cNvSpPr>
            <a:spLocks noChangeArrowheads="1"/>
          </p:cNvSpPr>
          <p:nvPr/>
        </p:nvSpPr>
        <p:spPr bwMode="auto">
          <a:xfrm>
            <a:off x="6869579" y="2996952"/>
            <a:ext cx="8792" cy="409575"/>
          </a:xfrm>
          <a:prstGeom prst="rect">
            <a:avLst/>
          </a:prstGeom>
          <a:solidFill>
            <a:srgbClr val="F4EAD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35" name="Rectangle 219"/>
          <p:cNvSpPr>
            <a:spLocks noChangeArrowheads="1"/>
          </p:cNvSpPr>
          <p:nvPr/>
        </p:nvSpPr>
        <p:spPr bwMode="auto">
          <a:xfrm>
            <a:off x="6878371" y="2996952"/>
            <a:ext cx="26377" cy="409575"/>
          </a:xfrm>
          <a:prstGeom prst="rect">
            <a:avLst/>
          </a:prstGeom>
          <a:solidFill>
            <a:srgbClr val="F5EBD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36" name="Rectangle 220"/>
          <p:cNvSpPr>
            <a:spLocks noChangeArrowheads="1"/>
          </p:cNvSpPr>
          <p:nvPr/>
        </p:nvSpPr>
        <p:spPr bwMode="auto">
          <a:xfrm>
            <a:off x="6904748" y="2996952"/>
            <a:ext cx="17585" cy="409575"/>
          </a:xfrm>
          <a:prstGeom prst="rect">
            <a:avLst/>
          </a:prstGeom>
          <a:solidFill>
            <a:srgbClr val="F6EC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37" name="Rectangle 221"/>
          <p:cNvSpPr>
            <a:spLocks noChangeArrowheads="1"/>
          </p:cNvSpPr>
          <p:nvPr/>
        </p:nvSpPr>
        <p:spPr bwMode="auto">
          <a:xfrm>
            <a:off x="6922333" y="2996952"/>
            <a:ext cx="8792" cy="409575"/>
          </a:xfrm>
          <a:prstGeom prst="rect">
            <a:avLst/>
          </a:prstGeom>
          <a:solidFill>
            <a:srgbClr val="F7EDD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38" name="Rectangle 222"/>
          <p:cNvSpPr>
            <a:spLocks noChangeArrowheads="1"/>
          </p:cNvSpPr>
          <p:nvPr/>
        </p:nvSpPr>
        <p:spPr bwMode="auto">
          <a:xfrm>
            <a:off x="6931125" y="2996952"/>
            <a:ext cx="26377" cy="409575"/>
          </a:xfrm>
          <a:prstGeom prst="rect">
            <a:avLst/>
          </a:prstGeom>
          <a:solidFill>
            <a:srgbClr val="F8EED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39" name="Rectangle 223"/>
          <p:cNvSpPr>
            <a:spLocks noChangeArrowheads="1"/>
          </p:cNvSpPr>
          <p:nvPr/>
        </p:nvSpPr>
        <p:spPr bwMode="auto">
          <a:xfrm>
            <a:off x="6957501" y="2996952"/>
            <a:ext cx="17585" cy="409575"/>
          </a:xfrm>
          <a:prstGeom prst="rect">
            <a:avLst/>
          </a:prstGeom>
          <a:solidFill>
            <a:srgbClr val="F9EF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40" name="Rectangle 224"/>
          <p:cNvSpPr>
            <a:spLocks noChangeArrowheads="1"/>
          </p:cNvSpPr>
          <p:nvPr/>
        </p:nvSpPr>
        <p:spPr bwMode="auto">
          <a:xfrm>
            <a:off x="6975087" y="2996952"/>
            <a:ext cx="8792" cy="409575"/>
          </a:xfrm>
          <a:prstGeom prst="rect">
            <a:avLst/>
          </a:prstGeom>
          <a:solidFill>
            <a:srgbClr val="FAF0E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41" name="Rectangle 225"/>
          <p:cNvSpPr>
            <a:spLocks noChangeArrowheads="1"/>
          </p:cNvSpPr>
          <p:nvPr/>
        </p:nvSpPr>
        <p:spPr bwMode="auto">
          <a:xfrm>
            <a:off x="6983879" y="2996952"/>
            <a:ext cx="26377" cy="409575"/>
          </a:xfrm>
          <a:prstGeom prst="rect">
            <a:avLst/>
          </a:prstGeom>
          <a:solidFill>
            <a:srgbClr val="FBF1E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42" name="Rectangle 226"/>
          <p:cNvSpPr>
            <a:spLocks noChangeArrowheads="1"/>
          </p:cNvSpPr>
          <p:nvPr/>
        </p:nvSpPr>
        <p:spPr bwMode="auto">
          <a:xfrm>
            <a:off x="7010255" y="2996952"/>
            <a:ext cx="422031" cy="409575"/>
          </a:xfrm>
          <a:prstGeom prst="rect">
            <a:avLst/>
          </a:prstGeom>
          <a:solidFill>
            <a:srgbClr val="FCF2E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43" name="Rectangle 227"/>
          <p:cNvSpPr>
            <a:spLocks noChangeArrowheads="1"/>
          </p:cNvSpPr>
          <p:nvPr/>
        </p:nvSpPr>
        <p:spPr bwMode="auto">
          <a:xfrm>
            <a:off x="6588224" y="2996952"/>
            <a:ext cx="844062" cy="409575"/>
          </a:xfrm>
          <a:prstGeom prst="rect">
            <a:avLst/>
          </a:prstGeom>
          <a:noFill/>
          <a:ln w="9525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44" name="Rectangle 228"/>
          <p:cNvSpPr>
            <a:spLocks noChangeArrowheads="1"/>
          </p:cNvSpPr>
          <p:nvPr/>
        </p:nvSpPr>
        <p:spPr bwMode="auto">
          <a:xfrm>
            <a:off x="6684940" y="3082676"/>
            <a:ext cx="67486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61950" indent="-361950" defTabSz="966788">
              <a:tabLst>
                <a:tab pos="188913" algn="l"/>
              </a:tabLst>
            </a:pPr>
            <a:r>
              <a:rPr lang="en-GB" sz="1000" b="1" dirty="0" err="1" smtClean="0">
                <a:solidFill>
                  <a:srgbClr val="000000"/>
                </a:solidFill>
                <a:latin typeface="Arial" charset="0"/>
              </a:rPr>
              <a:t>GM_Object</a:t>
            </a:r>
            <a:endParaRPr lang="en-GB" dirty="0"/>
          </a:p>
        </p:txBody>
      </p:sp>
      <p:sp>
        <p:nvSpPr>
          <p:cNvPr id="545" name="Line 229"/>
          <p:cNvSpPr>
            <a:spLocks noChangeShapeType="1"/>
          </p:cNvSpPr>
          <p:nvPr/>
        </p:nvSpPr>
        <p:spPr bwMode="auto">
          <a:xfrm>
            <a:off x="6588224" y="3282701"/>
            <a:ext cx="844062" cy="1588"/>
          </a:xfrm>
          <a:prstGeom prst="line">
            <a:avLst/>
          </a:prstGeom>
          <a:noFill/>
          <a:ln w="9525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46" name="Line 636"/>
          <p:cNvSpPr>
            <a:spLocks noChangeShapeType="1"/>
          </p:cNvSpPr>
          <p:nvPr/>
        </p:nvSpPr>
        <p:spPr bwMode="auto">
          <a:xfrm flipV="1">
            <a:off x="5580113" y="3212975"/>
            <a:ext cx="1008112" cy="72008"/>
          </a:xfrm>
          <a:prstGeom prst="line">
            <a:avLst/>
          </a:prstGeom>
          <a:noFill/>
          <a:ln w="9525" cap="rnd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47" name="Freeform 637"/>
          <p:cNvSpPr>
            <a:spLocks noEditPoints="1"/>
          </p:cNvSpPr>
          <p:nvPr/>
        </p:nvSpPr>
        <p:spPr bwMode="auto">
          <a:xfrm rot="766363">
            <a:off x="6449742" y="3172552"/>
            <a:ext cx="140677" cy="114300"/>
          </a:xfrm>
          <a:custGeom>
            <a:avLst/>
            <a:gdLst/>
            <a:ahLst/>
            <a:cxnLst>
              <a:cxn ang="0">
                <a:pos x="96" y="18"/>
              </a:cxn>
              <a:cxn ang="0">
                <a:pos x="12" y="72"/>
              </a:cxn>
              <a:cxn ang="0">
                <a:pos x="96" y="18"/>
              </a:cxn>
              <a:cxn ang="0">
                <a:pos x="0" y="0"/>
              </a:cxn>
            </a:cxnLst>
            <a:rect l="0" t="0" r="r" b="b"/>
            <a:pathLst>
              <a:path w="96" h="72">
                <a:moveTo>
                  <a:pt x="96" y="18"/>
                </a:moveTo>
                <a:lnTo>
                  <a:pt x="12" y="72"/>
                </a:lnTo>
                <a:moveTo>
                  <a:pt x="96" y="18"/>
                </a:move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49" name="Rectangle 639"/>
          <p:cNvSpPr>
            <a:spLocks noChangeArrowheads="1"/>
          </p:cNvSpPr>
          <p:nvPr/>
        </p:nvSpPr>
        <p:spPr bwMode="auto">
          <a:xfrm>
            <a:off x="6156176" y="3017857"/>
            <a:ext cx="34144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61950" indent="-361950" defTabSz="966788">
              <a:tabLst>
                <a:tab pos="188913" algn="l"/>
              </a:tabLst>
            </a:pPr>
            <a:r>
              <a:rPr lang="en-GB" sz="800" i="0" dirty="0" smtClean="0">
                <a:solidFill>
                  <a:srgbClr val="000000"/>
                </a:solidFill>
                <a:latin typeface="Arial" charset="0"/>
              </a:rPr>
              <a:t>+shape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 </a:t>
            </a:r>
            <a:r>
              <a:rPr lang="en-US" dirty="0" smtClean="0">
                <a:sym typeface="Wingdings" pitchFamily="2" charset="2"/>
              </a:rPr>
              <a:t> OWL </a:t>
            </a:r>
            <a:r>
              <a:rPr lang="en-US" dirty="0" smtClean="0"/>
              <a:t>Conversion rules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0099CC"/>
                </a:solidFill>
              </a:rPr>
              <a:t>O&amp;M in OWL  |  Simon Cox</a:t>
            </a:r>
            <a:endParaRPr lang="en-AU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003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AU" sz="3200" dirty="0" smtClean="0"/>
              <a:t>ISO 19150-2 (2015?)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 smtClean="0"/>
              <a:t>UML Package 			</a:t>
            </a:r>
            <a:r>
              <a:rPr lang="en-AU" b="1" dirty="0" smtClean="0">
                <a:sym typeface="Wingdings" pitchFamily="2" charset="2"/>
              </a:rPr>
              <a:t> OWL Ontology</a:t>
            </a:r>
          </a:p>
          <a:p>
            <a:r>
              <a:rPr lang="en-AU" b="1" dirty="0" smtClean="0"/>
              <a:t>UML Class 				</a:t>
            </a:r>
            <a:r>
              <a:rPr lang="en-AU" b="1" dirty="0" smtClean="0">
                <a:sym typeface="Wingdings" pitchFamily="2" charset="2"/>
              </a:rPr>
              <a:t> OWL Class</a:t>
            </a:r>
          </a:p>
          <a:p>
            <a:r>
              <a:rPr lang="en-AU" b="1" dirty="0" smtClean="0">
                <a:sym typeface="Wingdings" pitchFamily="2" charset="2"/>
              </a:rPr>
              <a:t>UML Attribute/Association role 	 RDF Property</a:t>
            </a:r>
          </a:p>
          <a:p>
            <a:r>
              <a:rPr lang="en-AU" b="1" dirty="0" smtClean="0">
                <a:sym typeface="Wingdings" pitchFamily="2" charset="2"/>
              </a:rPr>
              <a:t>UML Stereotype 			 OWL Class</a:t>
            </a:r>
            <a:endParaRPr lang="en-AU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O&amp;M in OWL  |  Simon Cox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11B642-03BA-413E-9BF3-A9DB15D631A2}" type="slidenum">
              <a:rPr lang="en-AU" smtClean="0"/>
              <a:pPr>
                <a:defRPr/>
              </a:pPr>
              <a:t>7</a:t>
            </a:fld>
            <a:r>
              <a:rPr lang="en-AU" smtClean="0"/>
              <a:t>  |</a:t>
            </a:r>
            <a:endParaRPr lang="en-A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om:Observation class</a:t>
            </a:r>
            <a:endParaRPr lang="en-AU" dirty="0"/>
          </a:p>
        </p:txBody>
      </p:sp>
      <p:pic>
        <p:nvPicPr>
          <p:cNvPr id="8" name="Content Placeholder 7" descr="OM_Observation-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4476" t="4867" r="15289" b="36759"/>
          <a:stretch>
            <a:fillRect/>
          </a:stretch>
        </p:blipFill>
        <p:spPr>
          <a:xfrm>
            <a:off x="1907704" y="1556792"/>
            <a:ext cx="4804672" cy="309634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O&amp;M in OWL  |  Simon Cox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DC2610-573F-409D-8EEB-77423E5DF58A}" type="slidenum">
              <a:rPr lang="en-AU" smtClean="0"/>
              <a:pPr>
                <a:defRPr/>
              </a:pPr>
              <a:t>8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5589240"/>
            <a:ext cx="267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(TopBraid diagram view)</a:t>
            </a:r>
            <a:endParaRPr lang="en-A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AU" sz="3200" dirty="0" smtClean="0"/>
              <a:t>UML-OWL mismatches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/>
              <a:t>UML is frame-based</a:t>
            </a:r>
          </a:p>
          <a:p>
            <a:pPr lvl="1"/>
            <a:r>
              <a:rPr lang="en-AU" dirty="0" smtClean="0"/>
              <a:t>Attributes owned by classes</a:t>
            </a:r>
            <a:br>
              <a:rPr lang="en-AU" dirty="0" smtClean="0"/>
            </a:br>
            <a:endParaRPr lang="en-AU" dirty="0" smtClean="0"/>
          </a:p>
          <a:p>
            <a:pPr lvl="1"/>
            <a:r>
              <a:rPr lang="en-AU" dirty="0" smtClean="0"/>
              <a:t>Association-roles owned by classes</a:t>
            </a:r>
          </a:p>
          <a:p>
            <a:pPr>
              <a:buNone/>
            </a:pPr>
            <a:endParaRPr lang="en-AU" dirty="0" smtClean="0"/>
          </a:p>
          <a:p>
            <a:pPr lvl="1"/>
            <a:r>
              <a:rPr lang="en-AU" dirty="0" smtClean="0"/>
              <a:t>property redefinition/refinement  uncommon and complicated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AU" i="1" dirty="0" smtClean="0"/>
              <a:t>RDF is open-world</a:t>
            </a:r>
          </a:p>
          <a:p>
            <a:pPr lvl="1"/>
            <a:r>
              <a:rPr lang="en-AU" i="1" dirty="0" smtClean="0"/>
              <a:t>Properties scoped to Ontology (namespace)</a:t>
            </a:r>
          </a:p>
          <a:p>
            <a:pPr lvl="1"/>
            <a:r>
              <a:rPr lang="en-AU" i="1" dirty="0" smtClean="0"/>
              <a:t>Property re-use expected</a:t>
            </a:r>
          </a:p>
          <a:p>
            <a:pPr lvl="1"/>
            <a:endParaRPr lang="en-AU" i="1" dirty="0" smtClean="0"/>
          </a:p>
          <a:p>
            <a:pPr lvl="1"/>
            <a:r>
              <a:rPr lang="en-AU" i="1" dirty="0" smtClean="0"/>
              <a:t>rdfs:subPropertyOf easy,  commonly used</a:t>
            </a:r>
            <a:endParaRPr lang="en-AU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O&amp;M in OWL  |  Simon Cox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11B642-03BA-413E-9BF3-A9DB15D631A2}" type="slidenum">
              <a:rPr lang="en-AU" smtClean="0"/>
              <a:pPr>
                <a:defRPr/>
              </a:pPr>
              <a:t>9</a:t>
            </a:fld>
            <a:r>
              <a:rPr lang="en-AU" smtClean="0"/>
              <a:t>  |</a:t>
            </a:r>
            <a:endParaRPr lang="en-A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</p:bldLst>
  </p:timing>
</p:sld>
</file>

<file path=ppt/theme/theme1.xml><?xml version="1.0" encoding="utf-8"?>
<a:theme xmlns:a="http://schemas.openxmlformats.org/drawingml/2006/main" name="CSIRO_PowerPoint_Forest_120223">
  <a:themeElements>
    <a:clrScheme name="CSIRO Theme 1 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8BE20"/>
      </a:accent1>
      <a:accent2>
        <a:srgbClr val="4A7729"/>
      </a:accent2>
      <a:accent3>
        <a:srgbClr val="FFFFFF"/>
      </a:accent3>
      <a:accent4>
        <a:srgbClr val="000000"/>
      </a:accent4>
      <a:accent5>
        <a:srgbClr val="BEDBAB"/>
      </a:accent5>
      <a:accent6>
        <a:srgbClr val="426B24"/>
      </a:accent6>
      <a:hlink>
        <a:srgbClr val="41B6E6"/>
      </a:hlink>
      <a:folHlink>
        <a:srgbClr val="5A8E18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SIRO Theme 1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A9CE"/>
        </a:accent1>
        <a:accent2>
          <a:srgbClr val="00313C"/>
        </a:accent2>
        <a:accent3>
          <a:srgbClr val="FFFFFF"/>
        </a:accent3>
        <a:accent4>
          <a:srgbClr val="000000"/>
        </a:accent4>
        <a:accent5>
          <a:srgbClr val="AAD1E3"/>
        </a:accent5>
        <a:accent6>
          <a:srgbClr val="002B35"/>
        </a:accent6>
        <a:hlink>
          <a:srgbClr val="41B6E6"/>
        </a:hlink>
        <a:folHlink>
          <a:srgbClr val="004B8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IRO Theme 1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8BE20"/>
        </a:accent1>
        <a:accent2>
          <a:srgbClr val="44693D"/>
        </a:accent2>
        <a:accent3>
          <a:srgbClr val="FFFFFF"/>
        </a:accent3>
        <a:accent4>
          <a:srgbClr val="000000"/>
        </a:accent4>
        <a:accent5>
          <a:srgbClr val="BEDBAB"/>
        </a:accent5>
        <a:accent6>
          <a:srgbClr val="3D5E36"/>
        </a:accent6>
        <a:hlink>
          <a:srgbClr val="41B6E6"/>
        </a:hlink>
        <a:folHlink>
          <a:srgbClr val="5A8E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IRO Theme 1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8BE20"/>
        </a:accent1>
        <a:accent2>
          <a:srgbClr val="4A7729"/>
        </a:accent2>
        <a:accent3>
          <a:srgbClr val="FFFFFF"/>
        </a:accent3>
        <a:accent4>
          <a:srgbClr val="000000"/>
        </a:accent4>
        <a:accent5>
          <a:srgbClr val="BEDBAB"/>
        </a:accent5>
        <a:accent6>
          <a:srgbClr val="426B24"/>
        </a:accent6>
        <a:hlink>
          <a:srgbClr val="41B6E6"/>
        </a:hlink>
        <a:folHlink>
          <a:srgbClr val="5A8E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SIRO Theme 2">
  <a:themeElements>
    <a:clrScheme name="CSIRO Theme 2 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8BE20"/>
      </a:accent1>
      <a:accent2>
        <a:srgbClr val="4A7729"/>
      </a:accent2>
      <a:accent3>
        <a:srgbClr val="FFFFFF"/>
      </a:accent3>
      <a:accent4>
        <a:srgbClr val="000000"/>
      </a:accent4>
      <a:accent5>
        <a:srgbClr val="BEDBAB"/>
      </a:accent5>
      <a:accent6>
        <a:srgbClr val="426B24"/>
      </a:accent6>
      <a:hlink>
        <a:srgbClr val="41B6E6"/>
      </a:hlink>
      <a:folHlink>
        <a:srgbClr val="5A8E18"/>
      </a:folHlink>
    </a:clrScheme>
    <a:fontScheme name="CSIRO Theme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SIRO Theme 2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A9CE"/>
        </a:accent1>
        <a:accent2>
          <a:srgbClr val="00313C"/>
        </a:accent2>
        <a:accent3>
          <a:srgbClr val="FFFFFF"/>
        </a:accent3>
        <a:accent4>
          <a:srgbClr val="000000"/>
        </a:accent4>
        <a:accent5>
          <a:srgbClr val="AAD1E3"/>
        </a:accent5>
        <a:accent6>
          <a:srgbClr val="002B35"/>
        </a:accent6>
        <a:hlink>
          <a:srgbClr val="41B6E6"/>
        </a:hlink>
        <a:folHlink>
          <a:srgbClr val="004B8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IRO Theme 2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8BE20"/>
        </a:accent1>
        <a:accent2>
          <a:srgbClr val="44693D"/>
        </a:accent2>
        <a:accent3>
          <a:srgbClr val="FFFFFF"/>
        </a:accent3>
        <a:accent4>
          <a:srgbClr val="000000"/>
        </a:accent4>
        <a:accent5>
          <a:srgbClr val="BEDBAB"/>
        </a:accent5>
        <a:accent6>
          <a:srgbClr val="3D5E36"/>
        </a:accent6>
        <a:hlink>
          <a:srgbClr val="41B6E6"/>
        </a:hlink>
        <a:folHlink>
          <a:srgbClr val="5A8E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IRO Theme 2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8BE20"/>
        </a:accent1>
        <a:accent2>
          <a:srgbClr val="4A7729"/>
        </a:accent2>
        <a:accent3>
          <a:srgbClr val="FFFFFF"/>
        </a:accent3>
        <a:accent4>
          <a:srgbClr val="000000"/>
        </a:accent4>
        <a:accent5>
          <a:srgbClr val="BEDBAB"/>
        </a:accent5>
        <a:accent6>
          <a:srgbClr val="426B24"/>
        </a:accent6>
        <a:hlink>
          <a:srgbClr val="41B6E6"/>
        </a:hlink>
        <a:folHlink>
          <a:srgbClr val="5A8E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SIRO Theme 3">
  <a:themeElements>
    <a:clrScheme name="CSIRO Theme 3 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8BE20"/>
      </a:accent1>
      <a:accent2>
        <a:srgbClr val="4A7729"/>
      </a:accent2>
      <a:accent3>
        <a:srgbClr val="FFFFFF"/>
      </a:accent3>
      <a:accent4>
        <a:srgbClr val="000000"/>
      </a:accent4>
      <a:accent5>
        <a:srgbClr val="BEDBAB"/>
      </a:accent5>
      <a:accent6>
        <a:srgbClr val="426B24"/>
      </a:accent6>
      <a:hlink>
        <a:srgbClr val="41B6E6"/>
      </a:hlink>
      <a:folHlink>
        <a:srgbClr val="5A8E18"/>
      </a:folHlink>
    </a:clrScheme>
    <a:fontScheme name="CSIRO Theme 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SIRO Theme 3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A9CE"/>
        </a:accent1>
        <a:accent2>
          <a:srgbClr val="00313C"/>
        </a:accent2>
        <a:accent3>
          <a:srgbClr val="FFFFFF"/>
        </a:accent3>
        <a:accent4>
          <a:srgbClr val="000000"/>
        </a:accent4>
        <a:accent5>
          <a:srgbClr val="AAD1E3"/>
        </a:accent5>
        <a:accent6>
          <a:srgbClr val="002B35"/>
        </a:accent6>
        <a:hlink>
          <a:srgbClr val="41B6E6"/>
        </a:hlink>
        <a:folHlink>
          <a:srgbClr val="004B8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IRO Theme 3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8BE20"/>
        </a:accent1>
        <a:accent2>
          <a:srgbClr val="44693D"/>
        </a:accent2>
        <a:accent3>
          <a:srgbClr val="FFFFFF"/>
        </a:accent3>
        <a:accent4>
          <a:srgbClr val="000000"/>
        </a:accent4>
        <a:accent5>
          <a:srgbClr val="BEDBAB"/>
        </a:accent5>
        <a:accent6>
          <a:srgbClr val="3D5E36"/>
        </a:accent6>
        <a:hlink>
          <a:srgbClr val="41B6E6"/>
        </a:hlink>
        <a:folHlink>
          <a:srgbClr val="5A8E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IRO Theme 3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8BE20"/>
        </a:accent1>
        <a:accent2>
          <a:srgbClr val="4A7729"/>
        </a:accent2>
        <a:accent3>
          <a:srgbClr val="FFFFFF"/>
        </a:accent3>
        <a:accent4>
          <a:srgbClr val="000000"/>
        </a:accent4>
        <a:accent5>
          <a:srgbClr val="BEDBAB"/>
        </a:accent5>
        <a:accent6>
          <a:srgbClr val="426B24"/>
        </a:accent6>
        <a:hlink>
          <a:srgbClr val="41B6E6"/>
        </a:hlink>
        <a:folHlink>
          <a:srgbClr val="5A8E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SIRO Theme 4">
  <a:themeElements>
    <a:clrScheme name="CSIRO Theme 4 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8BE20"/>
      </a:accent1>
      <a:accent2>
        <a:srgbClr val="4A7729"/>
      </a:accent2>
      <a:accent3>
        <a:srgbClr val="FFFFFF"/>
      </a:accent3>
      <a:accent4>
        <a:srgbClr val="000000"/>
      </a:accent4>
      <a:accent5>
        <a:srgbClr val="BEDBAB"/>
      </a:accent5>
      <a:accent6>
        <a:srgbClr val="426B24"/>
      </a:accent6>
      <a:hlink>
        <a:srgbClr val="41B6E6"/>
      </a:hlink>
      <a:folHlink>
        <a:srgbClr val="5A8E18"/>
      </a:folHlink>
    </a:clrScheme>
    <a:fontScheme name="CSIRO Theme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SIRO Theme 4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A9CE"/>
        </a:accent1>
        <a:accent2>
          <a:srgbClr val="00313C"/>
        </a:accent2>
        <a:accent3>
          <a:srgbClr val="FFFFFF"/>
        </a:accent3>
        <a:accent4>
          <a:srgbClr val="000000"/>
        </a:accent4>
        <a:accent5>
          <a:srgbClr val="AAD1E3"/>
        </a:accent5>
        <a:accent6>
          <a:srgbClr val="002B35"/>
        </a:accent6>
        <a:hlink>
          <a:srgbClr val="41B6E6"/>
        </a:hlink>
        <a:folHlink>
          <a:srgbClr val="004B8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IRO Theme 4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8BE20"/>
        </a:accent1>
        <a:accent2>
          <a:srgbClr val="44693D"/>
        </a:accent2>
        <a:accent3>
          <a:srgbClr val="FFFFFF"/>
        </a:accent3>
        <a:accent4>
          <a:srgbClr val="000000"/>
        </a:accent4>
        <a:accent5>
          <a:srgbClr val="BEDBAB"/>
        </a:accent5>
        <a:accent6>
          <a:srgbClr val="3D5E36"/>
        </a:accent6>
        <a:hlink>
          <a:srgbClr val="41B6E6"/>
        </a:hlink>
        <a:folHlink>
          <a:srgbClr val="5A8E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IRO Theme 4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8BE20"/>
        </a:accent1>
        <a:accent2>
          <a:srgbClr val="4A7729"/>
        </a:accent2>
        <a:accent3>
          <a:srgbClr val="FFFFFF"/>
        </a:accent3>
        <a:accent4>
          <a:srgbClr val="000000"/>
        </a:accent4>
        <a:accent5>
          <a:srgbClr val="BEDBAB"/>
        </a:accent5>
        <a:accent6>
          <a:srgbClr val="426B24"/>
        </a:accent6>
        <a:hlink>
          <a:srgbClr val="41B6E6"/>
        </a:hlink>
        <a:folHlink>
          <a:srgbClr val="5A8E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SIRO Theme 3">
  <a:themeElements>
    <a:clrScheme name="CSIRO Theme 3 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8BE20"/>
      </a:accent1>
      <a:accent2>
        <a:srgbClr val="4A7729"/>
      </a:accent2>
      <a:accent3>
        <a:srgbClr val="FFFFFF"/>
      </a:accent3>
      <a:accent4>
        <a:srgbClr val="000000"/>
      </a:accent4>
      <a:accent5>
        <a:srgbClr val="BEDBAB"/>
      </a:accent5>
      <a:accent6>
        <a:srgbClr val="426B24"/>
      </a:accent6>
      <a:hlink>
        <a:srgbClr val="41B6E6"/>
      </a:hlink>
      <a:folHlink>
        <a:srgbClr val="5A8E18"/>
      </a:folHlink>
    </a:clrScheme>
    <a:fontScheme name="CSIRO Theme 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SIRO Theme 3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A9CE"/>
        </a:accent1>
        <a:accent2>
          <a:srgbClr val="00313C"/>
        </a:accent2>
        <a:accent3>
          <a:srgbClr val="FFFFFF"/>
        </a:accent3>
        <a:accent4>
          <a:srgbClr val="000000"/>
        </a:accent4>
        <a:accent5>
          <a:srgbClr val="AAD1E3"/>
        </a:accent5>
        <a:accent6>
          <a:srgbClr val="002B35"/>
        </a:accent6>
        <a:hlink>
          <a:srgbClr val="41B6E6"/>
        </a:hlink>
        <a:folHlink>
          <a:srgbClr val="004B8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IRO Theme 3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8BE20"/>
        </a:accent1>
        <a:accent2>
          <a:srgbClr val="44693D"/>
        </a:accent2>
        <a:accent3>
          <a:srgbClr val="FFFFFF"/>
        </a:accent3>
        <a:accent4>
          <a:srgbClr val="000000"/>
        </a:accent4>
        <a:accent5>
          <a:srgbClr val="BEDBAB"/>
        </a:accent5>
        <a:accent6>
          <a:srgbClr val="3D5E36"/>
        </a:accent6>
        <a:hlink>
          <a:srgbClr val="41B6E6"/>
        </a:hlink>
        <a:folHlink>
          <a:srgbClr val="5A8E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IRO Theme 3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8BE20"/>
        </a:accent1>
        <a:accent2>
          <a:srgbClr val="4A7729"/>
        </a:accent2>
        <a:accent3>
          <a:srgbClr val="FFFFFF"/>
        </a:accent3>
        <a:accent4>
          <a:srgbClr val="000000"/>
        </a:accent4>
        <a:accent5>
          <a:srgbClr val="BEDBAB"/>
        </a:accent5>
        <a:accent6>
          <a:srgbClr val="426B24"/>
        </a:accent6>
        <a:hlink>
          <a:srgbClr val="41B6E6"/>
        </a:hlink>
        <a:folHlink>
          <a:srgbClr val="5A8E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SIRO Theme 3">
    <a:dk1>
      <a:srgbClr val="000000"/>
    </a:dk1>
    <a:lt1>
      <a:srgbClr val="FFFFFF"/>
    </a:lt1>
    <a:dk2>
      <a:srgbClr val="000000"/>
    </a:dk2>
    <a:lt2>
      <a:srgbClr val="FFFFFF"/>
    </a:lt2>
    <a:accent1>
      <a:srgbClr val="78BE20"/>
    </a:accent1>
    <a:accent2>
      <a:srgbClr val="4A7729"/>
    </a:accent2>
    <a:accent3>
      <a:srgbClr val="FFFFFF"/>
    </a:accent3>
    <a:accent4>
      <a:srgbClr val="000000"/>
    </a:accent4>
    <a:accent5>
      <a:srgbClr val="BEDBAB"/>
    </a:accent5>
    <a:accent6>
      <a:srgbClr val="426B24"/>
    </a:accent6>
    <a:hlink>
      <a:srgbClr val="41B6E6"/>
    </a:hlink>
    <a:folHlink>
      <a:srgbClr val="5A8E1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CSIRO_PowerPoint_Forest_120223</Template>
  <TotalTime>8648</TotalTime>
  <Words>1807</Words>
  <Application>Microsoft Office PowerPoint</Application>
  <PresentationFormat>On-screen Show (4:3)</PresentationFormat>
  <Paragraphs>630</Paragraphs>
  <Slides>42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CSIRO_PowerPoint_Forest_120223</vt:lpstr>
      <vt:lpstr>CSIRO Theme 2</vt:lpstr>
      <vt:lpstr>CSIRO Theme 3</vt:lpstr>
      <vt:lpstr>CSIRO Theme 4</vt:lpstr>
      <vt:lpstr>1_CSIRO Theme 3</vt:lpstr>
      <vt:lpstr>An explicit OWL representation of ISO/OGC Observations and Measurements</vt:lpstr>
      <vt:lpstr>Outline</vt:lpstr>
      <vt:lpstr>Observations and Measurements</vt:lpstr>
      <vt:lpstr>ISO 19156 Observations and Measurements</vt:lpstr>
      <vt:lpstr>ISO 19156 Sampling features</vt:lpstr>
      <vt:lpstr>UML  OWL Conversion rules</vt:lpstr>
      <vt:lpstr>ISO 19150-2 (2015?)</vt:lpstr>
      <vt:lpstr>om:Observation class</vt:lpstr>
      <vt:lpstr>UML-OWL mismatches</vt:lpstr>
      <vt:lpstr>Options for defining properties</vt:lpstr>
      <vt:lpstr>Complete example – lax form</vt:lpstr>
      <vt:lpstr>O&amp;M integrated into ISO framework</vt:lpstr>
      <vt:lpstr>ISO/OGC Feature Model</vt:lpstr>
      <vt:lpstr>O&amp;M linked to QUDT</vt:lpstr>
      <vt:lpstr>Compare with SSN</vt:lpstr>
      <vt:lpstr>Side by side instances</vt:lpstr>
      <vt:lpstr>ISO 19156 Sampling features</vt:lpstr>
      <vt:lpstr>sam:Specimen </vt:lpstr>
      <vt:lpstr>O&amp;M vs SSN</vt:lpstr>
      <vt:lpstr>SSN alignment</vt:lpstr>
      <vt:lpstr>Alignment strategy</vt:lpstr>
      <vt:lpstr>Summary</vt:lpstr>
      <vt:lpstr>Summary</vt:lpstr>
      <vt:lpstr>Additional credits</vt:lpstr>
      <vt:lpstr>Slide 25</vt:lpstr>
      <vt:lpstr>The need for standardisation</vt:lpstr>
      <vt:lpstr>Views of data</vt:lpstr>
      <vt:lpstr>In “pictures”</vt:lpstr>
      <vt:lpstr>ISO 19156 Observations and Measurements</vt:lpstr>
      <vt:lpstr>Cross-domain model for observations</vt:lpstr>
      <vt:lpstr>Domain specific vocabularies required</vt:lpstr>
      <vt:lpstr>Applications</vt:lpstr>
      <vt:lpstr>ANZSoilML - sampling</vt:lpstr>
      <vt:lpstr>WaterML 2.0</vt:lpstr>
      <vt:lpstr>Slide 35</vt:lpstr>
      <vt:lpstr>Slide 36</vt:lpstr>
      <vt:lpstr>WQML</vt:lpstr>
      <vt:lpstr>Water quality observations model</vt:lpstr>
      <vt:lpstr>Observed properties – water quality</vt:lpstr>
      <vt:lpstr>WQ Properties model</vt:lpstr>
      <vt:lpstr>Slide 41</vt:lpstr>
      <vt:lpstr>WQ Ontology</vt:lpstr>
    </vt:vector>
  </TitlesOfParts>
  <Company>CSIRO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Linking to controlled vocabularies</dc:title>
  <dc:creator>Cox, Simon (CESRE, Kensington)</dc:creator>
  <cp:lastModifiedBy>Cox, Simon (CLW, Highett)</cp:lastModifiedBy>
  <cp:revision>458</cp:revision>
  <dcterms:created xsi:type="dcterms:W3CDTF">2013-01-30T02:45:05Z</dcterms:created>
  <dcterms:modified xsi:type="dcterms:W3CDTF">2013-10-16T02:52:22Z</dcterms:modified>
</cp:coreProperties>
</file>