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4.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6.xml" ContentType="application/vnd.openxmlformats-officedocument.presentationml.notes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slideLayouts/slideLayout15.xml" ContentType="application/vnd.openxmlformats-officedocument.presentationml.slideLayout+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5" r:id="rId1"/>
  </p:sldMasterIdLst>
  <p:notesMasterIdLst>
    <p:notesMasterId r:id="rId20"/>
  </p:notesMasterIdLst>
  <p:sldIdLst>
    <p:sldId id="257" r:id="rId2"/>
    <p:sldId id="260" r:id="rId3"/>
    <p:sldId id="261" r:id="rId4"/>
    <p:sldId id="262" r:id="rId5"/>
    <p:sldId id="265" r:id="rId6"/>
    <p:sldId id="269" r:id="rId7"/>
    <p:sldId id="264" r:id="rId8"/>
    <p:sldId id="267" r:id="rId9"/>
    <p:sldId id="268" r:id="rId10"/>
    <p:sldId id="274" r:id="rId11"/>
    <p:sldId id="271" r:id="rId12"/>
    <p:sldId id="272" r:id="rId13"/>
    <p:sldId id="273" r:id="rId14"/>
    <p:sldId id="266" r:id="rId15"/>
    <p:sldId id="259" r:id="rId16"/>
    <p:sldId id="270" r:id="rId17"/>
    <p:sldId id="258" r:id="rId18"/>
    <p:sldId id="275" r:id="rId19"/>
  </p:sldIdLst>
  <p:sldSz cx="9144000" cy="6858000" type="screen4x3"/>
  <p:notesSz cx="6858000" cy="9144000"/>
  <p:defaultTextStyle>
    <a:defPPr>
      <a:defRPr lang="en-US"/>
    </a:defPPr>
    <a:lvl1pPr algn="l" rtl="0" eaLnBrk="0" fontAlgn="base" hangingPunct="0">
      <a:spcBef>
        <a:spcPct val="0"/>
      </a:spcBef>
      <a:spcAft>
        <a:spcPct val="0"/>
      </a:spcAft>
      <a:defRPr sz="1000" b="1" kern="1200">
        <a:solidFill>
          <a:schemeClr val="tx1"/>
        </a:solidFill>
        <a:latin typeface="CG Times" pitchFamily="18" charset="0"/>
        <a:ea typeface="+mn-ea"/>
        <a:cs typeface="+mn-cs"/>
      </a:defRPr>
    </a:lvl1pPr>
    <a:lvl2pPr marL="457200" algn="l" rtl="0" eaLnBrk="0" fontAlgn="base" hangingPunct="0">
      <a:spcBef>
        <a:spcPct val="0"/>
      </a:spcBef>
      <a:spcAft>
        <a:spcPct val="0"/>
      </a:spcAft>
      <a:defRPr sz="1000" b="1" kern="1200">
        <a:solidFill>
          <a:schemeClr val="tx1"/>
        </a:solidFill>
        <a:latin typeface="CG Times" pitchFamily="18" charset="0"/>
        <a:ea typeface="+mn-ea"/>
        <a:cs typeface="+mn-cs"/>
      </a:defRPr>
    </a:lvl2pPr>
    <a:lvl3pPr marL="914400" algn="l" rtl="0" eaLnBrk="0" fontAlgn="base" hangingPunct="0">
      <a:spcBef>
        <a:spcPct val="0"/>
      </a:spcBef>
      <a:spcAft>
        <a:spcPct val="0"/>
      </a:spcAft>
      <a:defRPr sz="1000" b="1" kern="1200">
        <a:solidFill>
          <a:schemeClr val="tx1"/>
        </a:solidFill>
        <a:latin typeface="CG Times" pitchFamily="18" charset="0"/>
        <a:ea typeface="+mn-ea"/>
        <a:cs typeface="+mn-cs"/>
      </a:defRPr>
    </a:lvl3pPr>
    <a:lvl4pPr marL="1371600" algn="l" rtl="0" eaLnBrk="0" fontAlgn="base" hangingPunct="0">
      <a:spcBef>
        <a:spcPct val="0"/>
      </a:spcBef>
      <a:spcAft>
        <a:spcPct val="0"/>
      </a:spcAft>
      <a:defRPr sz="1000" b="1" kern="1200">
        <a:solidFill>
          <a:schemeClr val="tx1"/>
        </a:solidFill>
        <a:latin typeface="CG Times" pitchFamily="18" charset="0"/>
        <a:ea typeface="+mn-ea"/>
        <a:cs typeface="+mn-cs"/>
      </a:defRPr>
    </a:lvl4pPr>
    <a:lvl5pPr marL="1828800" algn="l" rtl="0" eaLnBrk="0" fontAlgn="base" hangingPunct="0">
      <a:spcBef>
        <a:spcPct val="0"/>
      </a:spcBef>
      <a:spcAft>
        <a:spcPct val="0"/>
      </a:spcAft>
      <a:defRPr sz="1000" b="1" kern="1200">
        <a:solidFill>
          <a:schemeClr val="tx1"/>
        </a:solidFill>
        <a:latin typeface="CG Times" pitchFamily="18" charset="0"/>
        <a:ea typeface="+mn-ea"/>
        <a:cs typeface="+mn-cs"/>
      </a:defRPr>
    </a:lvl5pPr>
    <a:lvl6pPr marL="2286000" algn="l" defTabSz="457200" rtl="0" eaLnBrk="1" latinLnBrk="0" hangingPunct="1">
      <a:defRPr sz="1000" b="1" kern="1200">
        <a:solidFill>
          <a:schemeClr val="tx1"/>
        </a:solidFill>
        <a:latin typeface="CG Times" pitchFamily="18" charset="0"/>
        <a:ea typeface="+mn-ea"/>
        <a:cs typeface="+mn-cs"/>
      </a:defRPr>
    </a:lvl6pPr>
    <a:lvl7pPr marL="2743200" algn="l" defTabSz="457200" rtl="0" eaLnBrk="1" latinLnBrk="0" hangingPunct="1">
      <a:defRPr sz="1000" b="1" kern="1200">
        <a:solidFill>
          <a:schemeClr val="tx1"/>
        </a:solidFill>
        <a:latin typeface="CG Times" pitchFamily="18" charset="0"/>
        <a:ea typeface="+mn-ea"/>
        <a:cs typeface="+mn-cs"/>
      </a:defRPr>
    </a:lvl7pPr>
    <a:lvl8pPr marL="3200400" algn="l" defTabSz="457200" rtl="0" eaLnBrk="1" latinLnBrk="0" hangingPunct="1">
      <a:defRPr sz="1000" b="1" kern="1200">
        <a:solidFill>
          <a:schemeClr val="tx1"/>
        </a:solidFill>
        <a:latin typeface="CG Times" pitchFamily="18" charset="0"/>
        <a:ea typeface="+mn-ea"/>
        <a:cs typeface="+mn-cs"/>
      </a:defRPr>
    </a:lvl8pPr>
    <a:lvl9pPr marL="3657600" algn="l" defTabSz="457200" rtl="0" eaLnBrk="1" latinLnBrk="0" hangingPunct="1">
      <a:defRPr sz="1000" b="1" kern="1200">
        <a:solidFill>
          <a:schemeClr val="tx1"/>
        </a:solidFill>
        <a:latin typeface="CG 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p:cViewPr varScale="1">
        <p:scale>
          <a:sx n="94" d="100"/>
          <a:sy n="94" d="100"/>
        </p:scale>
        <p:origin x="-128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theme" Target="theme/theme1.xml"/><Relationship Id="rId25"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viewProps" Target="viewProps.xml"/><Relationship Id="rId4" Type="http://schemas.openxmlformats.org/officeDocument/2006/relationships/slide" Target="slides/slide3.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notesMaster" Target="notesMasters/notesMaster1.xml"/><Relationship Id="rId22" Type="http://schemas.openxmlformats.org/officeDocument/2006/relationships/presProps" Target="presProps.xml"/><Relationship Id="rId21" Type="http://schemas.openxmlformats.org/officeDocument/2006/relationships/printerSettings" Target="printerSettings/printerSettings1.bin"/><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pitchFamily="-112" charset="0"/>
                <a:ea typeface="Arial" pitchFamily="-112" charset="0"/>
                <a:cs typeface="Arial" pitchFamily="-112" charset="0"/>
              </a:defRPr>
            </a:lvl1pPr>
          </a:lstStyle>
          <a:p>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pitchFamily="-112" charset="0"/>
                <a:ea typeface="Arial" pitchFamily="-112" charset="0"/>
                <a:cs typeface="Arial" pitchFamily="-112" charset="0"/>
              </a:defRPr>
            </a:lvl1pPr>
          </a:lstStyle>
          <a:p>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pitchFamily="-112" charset="0"/>
                <a:ea typeface="Arial" pitchFamily="-112" charset="0"/>
                <a:cs typeface="Arial" pitchFamily="-112" charset="0"/>
              </a:defRPr>
            </a:lvl1pPr>
          </a:lstStyle>
          <a:p>
            <a:endParaRPr 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pitchFamily="-112" charset="0"/>
                <a:ea typeface="Arial" pitchFamily="-112" charset="0"/>
                <a:cs typeface="Arial" pitchFamily="-112" charset="0"/>
              </a:defRPr>
            </a:lvl1pPr>
          </a:lstStyle>
          <a:p>
            <a:fld id="{30687F2C-43D3-0F40-8025-9FA4ADAECF4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112" charset="0"/>
        <a:ea typeface="Arial" pitchFamily="-112" charset="0"/>
        <a:cs typeface="Arial" pitchFamily="-112" charset="0"/>
      </a:defRPr>
    </a:lvl1pPr>
    <a:lvl2pPr marL="457200" algn="l" rtl="0" fontAlgn="base">
      <a:spcBef>
        <a:spcPct val="30000"/>
      </a:spcBef>
      <a:spcAft>
        <a:spcPct val="0"/>
      </a:spcAft>
      <a:defRPr sz="1200" kern="1200">
        <a:solidFill>
          <a:schemeClr val="tx1"/>
        </a:solidFill>
        <a:latin typeface="Arial" pitchFamily="-112" charset="0"/>
        <a:ea typeface="Arial" pitchFamily="-112" charset="0"/>
        <a:cs typeface="Arial" pitchFamily="-112" charset="0"/>
      </a:defRPr>
    </a:lvl2pPr>
    <a:lvl3pPr marL="914400" algn="l" rtl="0" fontAlgn="base">
      <a:spcBef>
        <a:spcPct val="30000"/>
      </a:spcBef>
      <a:spcAft>
        <a:spcPct val="0"/>
      </a:spcAft>
      <a:defRPr sz="1200" kern="1200">
        <a:solidFill>
          <a:schemeClr val="tx1"/>
        </a:solidFill>
        <a:latin typeface="Arial" pitchFamily="-112" charset="0"/>
        <a:ea typeface="Arial" pitchFamily="-112" charset="0"/>
        <a:cs typeface="Arial" pitchFamily="-112" charset="0"/>
      </a:defRPr>
    </a:lvl3pPr>
    <a:lvl4pPr marL="1371600" algn="l" rtl="0" fontAlgn="base">
      <a:spcBef>
        <a:spcPct val="30000"/>
      </a:spcBef>
      <a:spcAft>
        <a:spcPct val="0"/>
      </a:spcAft>
      <a:defRPr sz="1200" kern="1200">
        <a:solidFill>
          <a:schemeClr val="tx1"/>
        </a:solidFill>
        <a:latin typeface="Arial" pitchFamily="-112" charset="0"/>
        <a:ea typeface="Arial" pitchFamily="-112" charset="0"/>
        <a:cs typeface="Arial" pitchFamily="-112" charset="0"/>
      </a:defRPr>
    </a:lvl4pPr>
    <a:lvl5pPr marL="1828800" algn="l" rtl="0" fontAlgn="base">
      <a:spcBef>
        <a:spcPct val="30000"/>
      </a:spcBef>
      <a:spcAft>
        <a:spcPct val="0"/>
      </a:spcAft>
      <a:defRPr sz="1200" kern="1200">
        <a:solidFill>
          <a:schemeClr val="tx1"/>
        </a:solidFill>
        <a:latin typeface="Arial" pitchFamily="-112" charset="0"/>
        <a:ea typeface="Arial" pitchFamily="-112" charset="0"/>
        <a:cs typeface="Arial" pitchFamily="-112"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FDF13F-206F-C145-8E17-46F1CD969439}" type="slidenum">
              <a:rPr lang="en-US"/>
              <a:pPr/>
              <a:t>1</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D8B04E1-3BE3-904B-B836-B727739A57AB}" type="slidenum">
              <a:rPr lang="en-US">
                <a:latin typeface="Arial" pitchFamily="-65" charset="0"/>
              </a:rPr>
              <a:pPr/>
              <a:t>2</a:t>
            </a:fld>
            <a:endParaRPr lang="en-US">
              <a:latin typeface="Arial" pitchFamily="-65" charset="0"/>
            </a:endParaRPr>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endParaRPr lang="en-US">
              <a:latin typeface="Times New Roman" pitchFamily="-65"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9403D79-FD45-634E-B711-A99EA86EA16E}" type="slidenum">
              <a:rPr lang="en-US">
                <a:latin typeface="Arial" pitchFamily="-65" charset="0"/>
              </a:rPr>
              <a:pPr/>
              <a:t>3</a:t>
            </a:fld>
            <a:endParaRPr lang="en-US">
              <a:latin typeface="Arial" pitchFamily="-65" charset="0"/>
            </a:endParaRPr>
          </a:p>
        </p:txBody>
      </p:sp>
      <p:sp>
        <p:nvSpPr>
          <p:cNvPr id="28675" name="Rectangle 2"/>
          <p:cNvSpPr>
            <a:spLocks noChangeArrowheads="1" noTextEdit="1"/>
          </p:cNvSpPr>
          <p:nvPr>
            <p:ph type="sldImg"/>
          </p:nvPr>
        </p:nvSpPr>
        <p:spPr>
          <a:xfrm>
            <a:off x="1141413" y="684213"/>
            <a:ext cx="4575175" cy="3430587"/>
          </a:xfrm>
          <a:solidFill>
            <a:srgbClr val="FFFFFF"/>
          </a:solidFill>
          <a:ln/>
        </p:spPr>
      </p:sp>
      <p:sp>
        <p:nvSpPr>
          <p:cNvPr id="28676" name="Rectangle 3"/>
          <p:cNvSpPr>
            <a:spLocks noChangeArrowheads="1"/>
          </p:cNvSpPr>
          <p:nvPr>
            <p:ph type="body" idx="1"/>
          </p:nvPr>
        </p:nvSpPr>
        <p:spPr>
          <a:xfrm>
            <a:off x="914610" y="4343716"/>
            <a:ext cx="5028780" cy="4115430"/>
          </a:xfrm>
          <a:solidFill>
            <a:srgbClr val="FFFFFF"/>
          </a:solidFill>
          <a:ln>
            <a:solidFill>
              <a:srgbClr val="000000"/>
            </a:solidFill>
          </a:ln>
        </p:spPr>
        <p:txBody>
          <a:bodyPr lIns="91405" tIns="45702" rIns="91405" bIns="45702"/>
          <a:lstStyle/>
          <a:p>
            <a:pPr>
              <a:spcBef>
                <a:spcPts val="496"/>
              </a:spcBef>
              <a:spcAft>
                <a:spcPts val="496"/>
              </a:spcAft>
            </a:pPr>
            <a:r>
              <a:rPr lang="en-US" sz="1300" dirty="0">
                <a:solidFill>
                  <a:srgbClr val="000000"/>
                </a:solidFill>
                <a:latin typeface="Times New Roman" pitchFamily="-65" charset="0"/>
              </a:rPr>
              <a:t>As a response, the </a:t>
            </a:r>
            <a:r>
              <a:rPr lang="en-US" sz="1300" dirty="0" err="1">
                <a:solidFill>
                  <a:srgbClr val="000000"/>
                </a:solidFill>
                <a:latin typeface="Times New Roman" pitchFamily="-65" charset="0"/>
              </a:rPr>
              <a:t>OpenGIS</a:t>
            </a:r>
            <a:r>
              <a:rPr lang="en-US" sz="1300" dirty="0" err="1">
                <a:solidFill>
                  <a:srgbClr val="000000"/>
                </a:solidFill>
                <a:latin typeface="Times New Roman" pitchFamily="-65" charset="0"/>
                <a:sym typeface="Symbol" pitchFamily="-65" charset="2"/>
              </a:rPr>
              <a:t></a:t>
            </a:r>
            <a:r>
              <a:rPr lang="en-US" sz="1300" dirty="0">
                <a:solidFill>
                  <a:srgbClr val="000000"/>
                </a:solidFill>
                <a:latin typeface="Times New Roman" pitchFamily="-65" charset="0"/>
              </a:rPr>
              <a:t> concept and dream began due to:</a:t>
            </a:r>
          </a:p>
          <a:p>
            <a:pPr>
              <a:spcBef>
                <a:spcPts val="496"/>
              </a:spcBef>
              <a:spcAft>
                <a:spcPts val="496"/>
              </a:spcAft>
            </a:pPr>
            <a:r>
              <a:rPr lang="en-US" sz="1300" dirty="0">
                <a:solidFill>
                  <a:srgbClr val="000000"/>
                </a:solidFill>
                <a:latin typeface="Times New Roman" pitchFamily="-65" charset="0"/>
              </a:rPr>
              <a:t>1. The user’s need to integrate geographic information contained in heterogeneous data stores whose incompatible formats and data </a:t>
            </a:r>
            <a:r>
              <a:rPr lang="en-US" sz="1300" dirty="0">
                <a:latin typeface="Times New Roman" pitchFamily="-65" charset="0"/>
              </a:rPr>
              <a:t>structures have prevented interoperability. This incompatibility has limited use of the technology in enterprise and Internet computing environments, and the time, cost, and expertise required for data conversion have slowed adoption of </a:t>
            </a:r>
            <a:r>
              <a:rPr lang="en-US" sz="1300" dirty="0" err="1">
                <a:latin typeface="Times New Roman" pitchFamily="-65" charset="0"/>
              </a:rPr>
              <a:t>geoprocessing</a:t>
            </a:r>
            <a:r>
              <a:rPr lang="en-US" sz="1300" dirty="0">
                <a:latin typeface="Times New Roman" pitchFamily="-65" charset="0"/>
              </a:rPr>
              <a:t> across all market segments. </a:t>
            </a:r>
          </a:p>
          <a:p>
            <a:pPr>
              <a:spcBef>
                <a:spcPts val="496"/>
              </a:spcBef>
              <a:spcAft>
                <a:spcPts val="496"/>
              </a:spcAft>
            </a:pPr>
            <a:r>
              <a:rPr lang="en-US" sz="1300" dirty="0">
                <a:latin typeface="Times New Roman" pitchFamily="-65" charset="0"/>
              </a:rPr>
              <a:t>2. The larger community’s need for improved access to public and private </a:t>
            </a:r>
            <a:r>
              <a:rPr lang="en-US" sz="1300" dirty="0" err="1">
                <a:latin typeface="Times New Roman" pitchFamily="-65" charset="0"/>
              </a:rPr>
              <a:t>geodata</a:t>
            </a:r>
            <a:r>
              <a:rPr lang="en-US" sz="1300" dirty="0">
                <a:latin typeface="Times New Roman" pitchFamily="-65" charset="0"/>
              </a:rPr>
              <a:t> sources, with preservation of the data’s semantics. </a:t>
            </a:r>
          </a:p>
          <a:p>
            <a:pPr>
              <a:spcBef>
                <a:spcPts val="496"/>
              </a:spcBef>
              <a:spcAft>
                <a:spcPts val="496"/>
              </a:spcAft>
            </a:pPr>
            <a:r>
              <a:rPr lang="en-US" sz="1300" dirty="0">
                <a:latin typeface="Times New Roman" pitchFamily="-65" charset="0"/>
              </a:rPr>
              <a:t>3. Agency and vendor needs to develop standardized approaches for specification of </a:t>
            </a:r>
            <a:r>
              <a:rPr lang="en-US" sz="1300" dirty="0" err="1">
                <a:latin typeface="Times New Roman" pitchFamily="-65" charset="0"/>
              </a:rPr>
              <a:t>geoprocessing</a:t>
            </a:r>
            <a:r>
              <a:rPr lang="en-US" sz="1300" dirty="0">
                <a:latin typeface="Times New Roman" pitchFamily="-65" charset="0"/>
              </a:rPr>
              <a:t> requirements for information system procurements. </a:t>
            </a:r>
          </a:p>
          <a:p>
            <a:pPr>
              <a:spcBef>
                <a:spcPts val="496"/>
              </a:spcBef>
              <a:spcAft>
                <a:spcPts val="496"/>
              </a:spcAft>
            </a:pPr>
            <a:r>
              <a:rPr lang="en-US" sz="1300" dirty="0">
                <a:latin typeface="Times New Roman" pitchFamily="-65" charset="0"/>
              </a:rPr>
              <a:t>4. The industry’s need to incorporate </a:t>
            </a:r>
            <a:r>
              <a:rPr lang="en-US" sz="1300" dirty="0" err="1">
                <a:latin typeface="Times New Roman" pitchFamily="-65" charset="0"/>
              </a:rPr>
              <a:t>geodata</a:t>
            </a:r>
            <a:r>
              <a:rPr lang="en-US" sz="1300" dirty="0">
                <a:latin typeface="Times New Roman" pitchFamily="-65" charset="0"/>
              </a:rPr>
              <a:t> and </a:t>
            </a:r>
            <a:r>
              <a:rPr lang="en-US" sz="1300" dirty="0" err="1">
                <a:latin typeface="Times New Roman" pitchFamily="-65" charset="0"/>
              </a:rPr>
              <a:t>geoprocessing</a:t>
            </a:r>
            <a:r>
              <a:rPr lang="en-US" sz="1300" dirty="0">
                <a:latin typeface="Times New Roman" pitchFamily="-65" charset="0"/>
              </a:rPr>
              <a:t> resources into national and enterprise information infrastructures, in order that these resources may be found and used as easily as any other network-resident data and processing resources. </a:t>
            </a:r>
          </a:p>
          <a:p>
            <a:pPr>
              <a:spcBef>
                <a:spcPts val="496"/>
              </a:spcBef>
              <a:spcAft>
                <a:spcPts val="496"/>
              </a:spcAft>
            </a:pPr>
            <a:r>
              <a:rPr lang="en-US" sz="1300" dirty="0">
                <a:latin typeface="Times New Roman" pitchFamily="-65" charset="0"/>
              </a:rPr>
              <a:t>5. Users’ need to preserve the value of their legacy </a:t>
            </a:r>
            <a:r>
              <a:rPr lang="en-US" sz="1300" dirty="0" err="1">
                <a:latin typeface="Times New Roman" pitchFamily="-65" charset="0"/>
              </a:rPr>
              <a:t>geoprocessing</a:t>
            </a:r>
            <a:r>
              <a:rPr lang="en-US" sz="1300" dirty="0">
                <a:latin typeface="Times New Roman" pitchFamily="-65" charset="0"/>
              </a:rPr>
              <a:t> systems and legacy </a:t>
            </a:r>
            <a:r>
              <a:rPr lang="en-US" sz="1300" dirty="0" err="1">
                <a:latin typeface="Times New Roman" pitchFamily="-65" charset="0"/>
              </a:rPr>
              <a:t>geodata</a:t>
            </a:r>
            <a:r>
              <a:rPr lang="en-US" sz="1300" dirty="0">
                <a:latin typeface="Times New Roman" pitchFamily="-65" charset="0"/>
              </a:rPr>
              <a:t> while incorporating new </a:t>
            </a:r>
            <a:r>
              <a:rPr lang="en-US" sz="1300" dirty="0" err="1">
                <a:latin typeface="Times New Roman" pitchFamily="-65" charset="0"/>
              </a:rPr>
              <a:t>geoprocessing</a:t>
            </a:r>
            <a:r>
              <a:rPr lang="en-US" sz="1300" dirty="0">
                <a:latin typeface="Times New Roman" pitchFamily="-65" charset="0"/>
              </a:rPr>
              <a:t> capabilities and </a:t>
            </a:r>
            <a:r>
              <a:rPr lang="en-US" sz="1300" dirty="0" err="1">
                <a:latin typeface="Times New Roman" pitchFamily="-65" charset="0"/>
              </a:rPr>
              <a:t>geodata</a:t>
            </a:r>
            <a:r>
              <a:rPr lang="en-US" sz="1300" dirty="0">
                <a:latin typeface="Times New Roman" pitchFamily="-65" charset="0"/>
              </a:rPr>
              <a:t> sources.</a:t>
            </a:r>
            <a:r>
              <a:rPr lang="en-US" dirty="0">
                <a:latin typeface="Times New Roman" pitchFamily="-65" charset="0"/>
              </a:rPr>
              <a:t> </a:t>
            </a:r>
          </a:p>
          <a:p>
            <a:endParaRPr lang="en-US" dirty="0">
              <a:latin typeface="Times New Roman" pitchFamily="-65" charset="0"/>
            </a:endParaRPr>
          </a:p>
          <a:p>
            <a:endParaRPr lang="en-US" dirty="0">
              <a:latin typeface="Times New Roman" pitchFamily="-65"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884BFE4-F72B-7F44-B155-94766233DBCD}" type="slidenum">
              <a:rPr lang="en-US">
                <a:latin typeface="Arial" pitchFamily="-65" charset="0"/>
              </a:rPr>
              <a:pPr/>
              <a:t>4</a:t>
            </a:fld>
            <a:endParaRPr lang="en-US">
              <a:latin typeface="Arial" pitchFamily="-65" charset="0"/>
            </a:endParaRPr>
          </a:p>
        </p:txBody>
      </p:sp>
      <p:sp>
        <p:nvSpPr>
          <p:cNvPr id="30723" name="Rectangle 2"/>
          <p:cNvSpPr>
            <a:spLocks noChangeArrowheads="1"/>
          </p:cNvSpPr>
          <p:nvPr>
            <p:ph type="sldImg"/>
          </p:nvPr>
        </p:nvSpPr>
        <p:spPr>
          <a:solidFill>
            <a:srgbClr val="FFFFFF"/>
          </a:solidFill>
          <a:ln/>
        </p:spPr>
      </p:sp>
      <p:sp>
        <p:nvSpPr>
          <p:cNvPr id="30724" name="Rectangle 3"/>
          <p:cNvSpPr>
            <a:spLocks noChangeArrowheads="1"/>
          </p:cNvSpPr>
          <p:nvPr>
            <p:ph type="body" idx="1"/>
          </p:nvPr>
        </p:nvSpPr>
        <p:spPr>
          <a:solidFill>
            <a:srgbClr val="FFFFFF"/>
          </a:solidFill>
          <a:ln>
            <a:solidFill>
              <a:srgbClr val="000000"/>
            </a:solidFill>
          </a:ln>
        </p:spPr>
        <p:txBody>
          <a:bodyPr/>
          <a:lstStyle/>
          <a:p>
            <a:endParaRPr lang="en-US">
              <a:latin typeface="Times New Roman" pitchFamily="-65"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E6FB918-3163-8B4C-9A77-4C14070F73F9}" type="slidenum">
              <a:rPr lang="en-US">
                <a:latin typeface="Arial" pitchFamily="-65" charset="0"/>
              </a:rPr>
              <a:pPr/>
              <a:t>5</a:t>
            </a:fld>
            <a:endParaRPr lang="en-US">
              <a:latin typeface="Arial" pitchFamily="-65" charset="0"/>
            </a:endParaRPr>
          </a:p>
        </p:txBody>
      </p:sp>
      <p:sp>
        <p:nvSpPr>
          <p:cNvPr id="34819" name="Rectangle 2"/>
          <p:cNvSpPr>
            <a:spLocks noChangeArrowheads="1" noTextEdit="1"/>
          </p:cNvSpPr>
          <p:nvPr>
            <p:ph type="sldImg"/>
          </p:nvPr>
        </p:nvSpPr>
        <p:spPr>
          <a:xfrm>
            <a:off x="1147763" y="685800"/>
            <a:ext cx="4573587" cy="3429000"/>
          </a:xfrm>
          <a:ln/>
        </p:spPr>
      </p:sp>
      <p:sp>
        <p:nvSpPr>
          <p:cNvPr id="34820" name="Rectangle 3"/>
          <p:cNvSpPr>
            <a:spLocks noGrp="1" noChangeArrowheads="1"/>
          </p:cNvSpPr>
          <p:nvPr>
            <p:ph type="body" idx="1"/>
          </p:nvPr>
        </p:nvSpPr>
        <p:spPr>
          <a:noFill/>
          <a:ln/>
        </p:spPr>
        <p:txBody>
          <a:bodyPr lIns="89570" tIns="44784" rIns="89570" bIns="44784"/>
          <a:lstStyle/>
          <a:p>
            <a:endParaRPr lang="en-US">
              <a:latin typeface="Times New Roman" pitchFamily="-65"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E6FB918-3163-8B4C-9A77-4C14070F73F9}" type="slidenum">
              <a:rPr lang="en-US">
                <a:latin typeface="Arial" pitchFamily="-65" charset="0"/>
              </a:rPr>
              <a:pPr/>
              <a:t>6</a:t>
            </a:fld>
            <a:endParaRPr lang="en-US">
              <a:latin typeface="Arial" pitchFamily="-65" charset="0"/>
            </a:endParaRPr>
          </a:p>
        </p:txBody>
      </p:sp>
      <p:sp>
        <p:nvSpPr>
          <p:cNvPr id="34819" name="Rectangle 2"/>
          <p:cNvSpPr>
            <a:spLocks noChangeArrowheads="1" noTextEdit="1"/>
          </p:cNvSpPr>
          <p:nvPr>
            <p:ph type="sldImg"/>
          </p:nvPr>
        </p:nvSpPr>
        <p:spPr>
          <a:xfrm>
            <a:off x="1147763" y="685800"/>
            <a:ext cx="4573587" cy="3429000"/>
          </a:xfrm>
          <a:ln/>
        </p:spPr>
      </p:sp>
      <p:sp>
        <p:nvSpPr>
          <p:cNvPr id="34820" name="Rectangle 3"/>
          <p:cNvSpPr>
            <a:spLocks noGrp="1" noChangeArrowheads="1"/>
          </p:cNvSpPr>
          <p:nvPr>
            <p:ph type="body" idx="1"/>
          </p:nvPr>
        </p:nvSpPr>
        <p:spPr>
          <a:noFill/>
          <a:ln/>
        </p:spPr>
        <p:txBody>
          <a:bodyPr lIns="89570" tIns="44784" rIns="89570" bIns="44784"/>
          <a:lstStyle/>
          <a:p>
            <a:endParaRPr lang="en-US">
              <a:latin typeface="Times New Roman" pitchFamily="-65"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46E3DB44-4C3D-E14E-9C3F-65B23B9302AA}" type="slidenum">
              <a:rPr lang="en-US">
                <a:latin typeface="Arial" pitchFamily="-65" charset="0"/>
              </a:rPr>
              <a:pPr/>
              <a:t>12</a:t>
            </a:fld>
            <a:endParaRPr lang="en-US">
              <a:latin typeface="Arial" pitchFamily="-65" charset="0"/>
            </a:endParaRPr>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endParaRPr lang="en-US">
              <a:latin typeface="Times New Roman" pitchFamily="-65"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0B7CDC-83D9-2044-9A34-1BCB16D8FB4A}"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18"/>
          <p:cNvPicPr>
            <a:picLocks noChangeAspect="1" noChangeArrowheads="1"/>
          </p:cNvPicPr>
          <p:nvPr/>
        </p:nvPicPr>
        <p:blipFill>
          <a:blip r:embed="rId2"/>
          <a:srcRect/>
          <a:stretch>
            <a:fillRect/>
          </a:stretch>
        </p:blipFill>
        <p:spPr bwMode="auto">
          <a:xfrm>
            <a:off x="0" y="0"/>
            <a:ext cx="9144000" cy="2762250"/>
          </a:xfrm>
          <a:prstGeom prst="rect">
            <a:avLst/>
          </a:prstGeom>
          <a:noFill/>
          <a:ln w="9525">
            <a:noFill/>
            <a:miter lim="800000"/>
            <a:headEnd type="none" w="med" len="lg"/>
            <a:tailEnd/>
          </a:ln>
        </p:spPr>
      </p:pic>
      <p:sp>
        <p:nvSpPr>
          <p:cNvPr id="463875" name="Rectangle 3"/>
          <p:cNvSpPr>
            <a:spLocks noGrp="1" noChangeArrowheads="1"/>
          </p:cNvSpPr>
          <p:nvPr>
            <p:ph type="ctrTitle"/>
          </p:nvPr>
        </p:nvSpPr>
        <p:spPr>
          <a:xfrm>
            <a:off x="762000" y="2667000"/>
            <a:ext cx="7772400" cy="1143000"/>
          </a:xfrm>
        </p:spPr>
        <p:txBody>
          <a:bodyPr/>
          <a:lstStyle>
            <a:lvl1pPr>
              <a:defRPr>
                <a:latin typeface="Calibri"/>
                <a:cs typeface="Calibri"/>
              </a:defRPr>
            </a:lvl1pPr>
          </a:lstStyle>
          <a:p>
            <a:r>
              <a:rPr lang="en-US" smtClean="0"/>
              <a:t>Click to edit Master title style</a:t>
            </a:r>
            <a:endParaRPr lang="en-US" dirty="0"/>
          </a:p>
        </p:txBody>
      </p:sp>
      <p:sp>
        <p:nvSpPr>
          <p:cNvPr id="463876" name="Rectangle 4"/>
          <p:cNvSpPr>
            <a:spLocks noGrp="1" noChangeArrowheads="1"/>
          </p:cNvSpPr>
          <p:nvPr>
            <p:ph type="subTitle" idx="1"/>
          </p:nvPr>
        </p:nvSpPr>
        <p:spPr>
          <a:xfrm>
            <a:off x="1447800" y="4114800"/>
            <a:ext cx="6400800" cy="1371600"/>
          </a:xfrm>
        </p:spPr>
        <p:txBody>
          <a:bodyPr/>
          <a:lstStyle>
            <a:lvl1pPr marL="0" indent="0" algn="ctr">
              <a:buFontTx/>
              <a:buNone/>
              <a:defRPr sz="1800">
                <a:solidFill>
                  <a:srgbClr val="092E5C"/>
                </a:solidFill>
              </a:defRPr>
            </a:lvl1pPr>
          </a:lstStyle>
          <a:p>
            <a:r>
              <a:rPr lang="en-US" smtClean="0"/>
              <a:t>Click to edit Master subtitle style</a:t>
            </a:r>
            <a:endParaRPr lang="en-US"/>
          </a:p>
        </p:txBody>
      </p:sp>
      <p:sp>
        <p:nvSpPr>
          <p:cNvPr id="7" name="Slide Number Placeholder 6"/>
          <p:cNvSpPr>
            <a:spLocks noGrp="1"/>
          </p:cNvSpPr>
          <p:nvPr>
            <p:ph type="sldNum" sz="quarter" idx="10"/>
          </p:nvPr>
        </p:nvSpPr>
        <p:spPr/>
        <p:txBody>
          <a:bodyPr/>
          <a:lstStyle/>
          <a:p>
            <a:pPr>
              <a:defRPr/>
            </a:pPr>
            <a:fld id="{BC88E40F-2395-4348-AE87-B9BDBF57D027}" type="slidenum">
              <a:rPr lang="en-US" smtClean="0"/>
              <a:pPr>
                <a:defRPr/>
              </a:pPr>
              <a:t>‹#›</a:t>
            </a:fld>
            <a:endParaRPr lang="en-US"/>
          </a:p>
        </p:txBody>
      </p:sp>
      <p:sp>
        <p:nvSpPr>
          <p:cNvPr id="8" name="TextBox 7"/>
          <p:cNvSpPr txBox="1"/>
          <p:nvPr/>
        </p:nvSpPr>
        <p:spPr>
          <a:xfrm>
            <a:off x="304800" y="6553200"/>
            <a:ext cx="3672800" cy="2308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900" b="0" dirty="0" smtClean="0">
                <a:solidFill>
                  <a:schemeClr val="tx2"/>
                </a:solidFill>
                <a:latin typeface="Cambria"/>
                <a:cs typeface="Cambria"/>
              </a:rPr>
              <a:t>Copyright  2008, Open Geospatial Consortium • </a:t>
            </a:r>
            <a:r>
              <a:rPr lang="en-US" sz="900" b="0" i="1" dirty="0" smtClean="0">
                <a:solidFill>
                  <a:schemeClr val="tx2"/>
                </a:solidFill>
                <a:latin typeface="Cambria"/>
                <a:cs typeface="Cambria"/>
              </a:rPr>
              <a:t>Making Location Count</a:t>
            </a:r>
          </a:p>
        </p:txBody>
      </p:sp>
      <p:sp>
        <p:nvSpPr>
          <p:cNvPr id="9" name="Rectangle 23"/>
          <p:cNvSpPr>
            <a:spLocks noGrp="1" noChangeArrowheads="1"/>
          </p:cNvSpPr>
          <p:nvPr>
            <p:ph type="subTitle" idx="1"/>
          </p:nvPr>
        </p:nvSpPr>
        <p:spPr>
          <a:xfrm>
            <a:off x="1447800" y="4752975"/>
            <a:ext cx="6400800" cy="1371600"/>
          </a:xfrm>
        </p:spPr>
        <p:txBody>
          <a:bodyPr/>
          <a:lstStyle>
            <a:lvl1pPr marL="0" indent="0" algn="ctr">
              <a:buFontTx/>
              <a:buNone/>
              <a:defRPr sz="1800">
                <a:solidFill>
                  <a:srgbClr val="092E5C"/>
                </a:solidFill>
              </a:defRPr>
            </a:lvl1pPr>
          </a:lstStyle>
          <a:p>
            <a:r>
              <a:rPr lang="en-US"/>
              <a:t>58th OGC Technical Committee</a:t>
            </a:r>
          </a:p>
          <a:p>
            <a:r>
              <a:rPr lang="en-US"/>
              <a:t>Tysons Corners</a:t>
            </a:r>
          </a:p>
          <a:p>
            <a:r>
              <a:rPr lang="en-US"/>
              <a:t>&lt;Chair name here&gt;</a:t>
            </a:r>
          </a:p>
          <a:p>
            <a:r>
              <a:rPr lang="en-US"/>
              <a:t>October 5, 2006</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fld id="{846AE0CB-15A6-DC45-B759-80990BF60B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5288" y="136525"/>
            <a:ext cx="2170112" cy="60340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1775" y="136525"/>
            <a:ext cx="6361113" cy="60340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fld id="{F397D00E-B111-CF48-9216-691032E375D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1775" y="136525"/>
            <a:ext cx="8683625"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46075" y="1279525"/>
            <a:ext cx="4152900" cy="4891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279525"/>
            <a:ext cx="4152900" cy="4891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fld id="{2E3F6652-062E-334E-BC2B-2E0141C3D3F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31775" y="136525"/>
            <a:ext cx="8683625"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46075" y="1279525"/>
            <a:ext cx="4152900" cy="4891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1375" y="1279525"/>
            <a:ext cx="4152900" cy="2368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51375" y="3800475"/>
            <a:ext cx="4152900" cy="23701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1"/>
          </p:nvPr>
        </p:nvSpPr>
        <p:spPr>
          <a:ln/>
        </p:spPr>
        <p:txBody>
          <a:bodyPr/>
          <a:lstStyle>
            <a:lvl1pPr>
              <a:defRPr/>
            </a:lvl1pPr>
          </a:lstStyle>
          <a:p>
            <a:fld id="{AD136D4E-43FE-B94C-85EB-1C29A74CF228}" type="slidenum">
              <a:rPr lang="en-US" smtClean="0"/>
              <a:pPr/>
              <a:t>‹#›</a:t>
            </a:fld>
            <a:endParaRPr lang="en-US"/>
          </a:p>
        </p:txBody>
      </p:sp>
    </p:spTree>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31775" y="136525"/>
            <a:ext cx="8683625" cy="6858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46075" y="1279525"/>
            <a:ext cx="4152900" cy="2368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1375" y="1279525"/>
            <a:ext cx="4152900" cy="2368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46075" y="3800475"/>
            <a:ext cx="4152900" cy="23701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1375" y="3800475"/>
            <a:ext cx="4152900" cy="23701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fld id="{AD136D4E-43FE-B94C-85EB-1C29A74CF228}" type="slidenum">
              <a:rPr lang="en-US" smtClean="0"/>
              <a:pPr/>
              <a:t>‹#›</a:t>
            </a:fld>
            <a:endParaRPr lang="en-US"/>
          </a:p>
        </p:txBody>
      </p:sp>
    </p:spTree>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978797E-EEB9-294D-9504-A1538134C87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fld id="{95232251-CE99-BD44-90AF-E33DA89E0F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fld id="{5659D3B8-C9D8-524C-9F92-F51FA3A096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6075" y="1279525"/>
            <a:ext cx="4152900" cy="4891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279525"/>
            <a:ext cx="4152900" cy="4891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fld id="{88D36C95-2DDD-044B-84CB-7122C7465B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fld id="{194AD545-9043-4549-8D37-640BB369E9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1"/>
          </p:nvPr>
        </p:nvSpPr>
        <p:spPr>
          <a:ln/>
        </p:spPr>
        <p:txBody>
          <a:bodyPr/>
          <a:lstStyle>
            <a:lvl1pPr>
              <a:defRPr/>
            </a:lvl1pPr>
          </a:lstStyle>
          <a:p>
            <a:fld id="{89EBD4BA-DE8A-6B40-94FD-46388FFA0F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fld id="{F3B7F0AF-AC82-7349-BAED-2C95082C19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fld id="{E5A831A1-4A02-A448-853E-ACD3443B51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fld id="{1425FA59-57E8-544F-B694-61057E80A6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theme" Target="../theme/theme1.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pic>
        <p:nvPicPr>
          <p:cNvPr id="1026" name="Picture 15"/>
          <p:cNvPicPr>
            <a:picLocks noChangeAspect="1" noChangeArrowheads="1"/>
          </p:cNvPicPr>
          <p:nvPr/>
        </p:nvPicPr>
        <p:blipFill>
          <a:blip r:embed="rId17"/>
          <a:srcRect/>
          <a:stretch>
            <a:fillRect/>
          </a:stretch>
        </p:blipFill>
        <p:spPr bwMode="auto">
          <a:xfrm>
            <a:off x="365125" y="776288"/>
            <a:ext cx="8455025" cy="490537"/>
          </a:xfrm>
          <a:prstGeom prst="rect">
            <a:avLst/>
          </a:prstGeom>
          <a:noFill/>
          <a:ln w="9525">
            <a:noFill/>
            <a:miter lim="800000"/>
            <a:headEnd/>
            <a:tailEnd/>
          </a:ln>
        </p:spPr>
      </p:pic>
      <p:sp>
        <p:nvSpPr>
          <p:cNvPr id="462850" name="Rectangle 2"/>
          <p:cNvSpPr>
            <a:spLocks noGrp="1" noChangeArrowheads="1"/>
          </p:cNvSpPr>
          <p:nvPr>
            <p:ph type="title"/>
          </p:nvPr>
        </p:nvSpPr>
        <p:spPr bwMode="auto">
          <a:xfrm>
            <a:off x="231775" y="136525"/>
            <a:ext cx="8683625"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8" name="Rectangle 3"/>
          <p:cNvSpPr>
            <a:spLocks noGrp="1" noChangeArrowheads="1"/>
          </p:cNvSpPr>
          <p:nvPr>
            <p:ph type="body" idx="1"/>
          </p:nvPr>
        </p:nvSpPr>
        <p:spPr bwMode="auto">
          <a:xfrm>
            <a:off x="346075" y="1279525"/>
            <a:ext cx="8458200" cy="4891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62853" name="Text Box 5"/>
          <p:cNvSpPr txBox="1">
            <a:spLocks noChangeArrowheads="1"/>
          </p:cNvSpPr>
          <p:nvPr/>
        </p:nvSpPr>
        <p:spPr bwMode="auto">
          <a:xfrm>
            <a:off x="-1539875" y="3059113"/>
            <a:ext cx="184150" cy="304800"/>
          </a:xfrm>
          <a:prstGeom prst="rect">
            <a:avLst/>
          </a:prstGeom>
          <a:noFill/>
          <a:ln w="9525">
            <a:noFill/>
            <a:miter lim="800000"/>
            <a:headEnd/>
            <a:tailEnd/>
          </a:ln>
          <a:effectLst/>
        </p:spPr>
        <p:txBody>
          <a:bodyPr wrap="none">
            <a:prstTxWarp prst="textNoShape">
              <a:avLst/>
            </a:prstTxWarp>
            <a:spAutoFit/>
          </a:bodyPr>
          <a:lstStyle/>
          <a:p>
            <a:pPr>
              <a:defRPr/>
            </a:pPr>
            <a:endParaRPr lang="en-US" sz="1400">
              <a:effectLst>
                <a:outerShdw blurRad="38100" dist="38100" dir="2700000" algn="tl">
                  <a:srgbClr val="DDDDDD"/>
                </a:outerShdw>
              </a:effectLst>
              <a:latin typeface="Arial" pitchFamily="-65" charset="0"/>
            </a:endParaRPr>
          </a:p>
        </p:txBody>
      </p:sp>
      <p:sp>
        <p:nvSpPr>
          <p:cNvPr id="462854" name="Rectangle 6"/>
          <p:cNvSpPr>
            <a:spLocks noGrp="1" noChangeArrowheads="1"/>
          </p:cNvSpPr>
          <p:nvPr>
            <p:ph type="sldNum" sz="quarter" idx="4"/>
          </p:nvPr>
        </p:nvSpPr>
        <p:spPr bwMode="auto">
          <a:xfrm>
            <a:off x="6896100" y="65532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b="0">
                <a:solidFill>
                  <a:srgbClr val="092E5C"/>
                </a:solidFill>
                <a:latin typeface="+mn-lt"/>
              </a:defRPr>
            </a:lvl1pPr>
          </a:lstStyle>
          <a:p>
            <a:fld id="{AD136D4E-43FE-B94C-85EB-1C29A74CF228}" type="slidenum">
              <a:rPr lang="en-US" smtClean="0"/>
              <a:pPr/>
              <a:t>‹#›</a:t>
            </a:fld>
            <a:endParaRPr lang="en-US"/>
          </a:p>
        </p:txBody>
      </p:sp>
      <p:sp>
        <p:nvSpPr>
          <p:cNvPr id="462864" name="Text Box 16"/>
          <p:cNvSpPr txBox="1">
            <a:spLocks noChangeArrowheads="1"/>
          </p:cNvSpPr>
          <p:nvPr/>
        </p:nvSpPr>
        <p:spPr bwMode="auto">
          <a:xfrm>
            <a:off x="333375" y="6219825"/>
            <a:ext cx="1157288" cy="609600"/>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sz="4000" dirty="0">
                <a:solidFill>
                  <a:schemeClr val="tx2"/>
                </a:solidFill>
                <a:latin typeface="Times New Roman" pitchFamily="-65" charset="0"/>
              </a:rPr>
              <a:t>OGC</a:t>
            </a:r>
          </a:p>
        </p:txBody>
      </p:sp>
      <p:sp>
        <p:nvSpPr>
          <p:cNvPr id="9" name="TextBox 8"/>
          <p:cNvSpPr txBox="1"/>
          <p:nvPr/>
        </p:nvSpPr>
        <p:spPr>
          <a:xfrm>
            <a:off x="1447800" y="6553200"/>
            <a:ext cx="3672800" cy="2308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900" b="0" dirty="0" smtClean="0">
                <a:solidFill>
                  <a:schemeClr val="tx2"/>
                </a:solidFill>
                <a:latin typeface="Cambria"/>
                <a:cs typeface="Cambria"/>
              </a:rPr>
              <a:t>Copyright  2008, Open Geospatial Consortium • </a:t>
            </a:r>
            <a:r>
              <a:rPr lang="en-US" sz="900" b="0" i="1" dirty="0" smtClean="0">
                <a:solidFill>
                  <a:schemeClr val="tx2"/>
                </a:solidFill>
                <a:latin typeface="Cambria"/>
                <a:cs typeface="Cambria"/>
              </a:rPr>
              <a:t>Making Location Count</a:t>
            </a: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Lst>
  <p:hf sldNum="0" hdr="0" dt="0"/>
  <p:txStyles>
    <p:titleStyle>
      <a:lvl1pPr algn="ctr" rtl="0" eaLnBrk="1" fontAlgn="base" hangingPunct="1">
        <a:lnSpc>
          <a:spcPct val="90000"/>
        </a:lnSpc>
        <a:spcBef>
          <a:spcPct val="0"/>
        </a:spcBef>
        <a:spcAft>
          <a:spcPct val="0"/>
        </a:spcAft>
        <a:defRPr sz="3200">
          <a:solidFill>
            <a:srgbClr val="092E5C"/>
          </a:solidFill>
          <a:effectLst>
            <a:outerShdw blurRad="38100" dist="38100" dir="2700000" algn="tl">
              <a:srgbClr val="DDDDDD"/>
            </a:outerShdw>
          </a:effectLst>
          <a:latin typeface="Calibri"/>
          <a:ea typeface="ＭＳ Ｐゴシック" pitchFamily="-65" charset="-128"/>
          <a:cs typeface="Calibri"/>
        </a:defRPr>
      </a:lvl1pPr>
      <a:lvl2pPr algn="ctr" rtl="0" eaLnBrk="1" fontAlgn="base" hangingPunct="1">
        <a:lnSpc>
          <a:spcPct val="90000"/>
        </a:lnSpc>
        <a:spcBef>
          <a:spcPct val="0"/>
        </a:spcBef>
        <a:spcAft>
          <a:spcPct val="0"/>
        </a:spcAft>
        <a:defRPr sz="3200">
          <a:solidFill>
            <a:srgbClr val="092E5C"/>
          </a:solidFill>
          <a:effectLst>
            <a:outerShdw blurRad="38100" dist="38100" dir="2700000" algn="tl">
              <a:srgbClr val="DDDDDD"/>
            </a:outerShdw>
          </a:effectLst>
          <a:latin typeface="Calibri" pitchFamily="-65" charset="0"/>
          <a:ea typeface="ＭＳ Ｐゴシック" pitchFamily="-65" charset="-128"/>
          <a:cs typeface="ＭＳ Ｐゴシック" pitchFamily="-65" charset="-128"/>
        </a:defRPr>
      </a:lvl2pPr>
      <a:lvl3pPr algn="ctr" rtl="0" eaLnBrk="1" fontAlgn="base" hangingPunct="1">
        <a:lnSpc>
          <a:spcPct val="90000"/>
        </a:lnSpc>
        <a:spcBef>
          <a:spcPct val="0"/>
        </a:spcBef>
        <a:spcAft>
          <a:spcPct val="0"/>
        </a:spcAft>
        <a:defRPr sz="3200">
          <a:solidFill>
            <a:srgbClr val="092E5C"/>
          </a:solidFill>
          <a:effectLst>
            <a:outerShdw blurRad="38100" dist="38100" dir="2700000" algn="tl">
              <a:srgbClr val="DDDDDD"/>
            </a:outerShdw>
          </a:effectLst>
          <a:latin typeface="Calibri" pitchFamily="-65" charset="0"/>
          <a:ea typeface="ＭＳ Ｐゴシック" pitchFamily="-65" charset="-128"/>
          <a:cs typeface="ＭＳ Ｐゴシック" pitchFamily="-65" charset="-128"/>
        </a:defRPr>
      </a:lvl3pPr>
      <a:lvl4pPr algn="ctr" rtl="0" eaLnBrk="1" fontAlgn="base" hangingPunct="1">
        <a:lnSpc>
          <a:spcPct val="90000"/>
        </a:lnSpc>
        <a:spcBef>
          <a:spcPct val="0"/>
        </a:spcBef>
        <a:spcAft>
          <a:spcPct val="0"/>
        </a:spcAft>
        <a:defRPr sz="3200">
          <a:solidFill>
            <a:srgbClr val="092E5C"/>
          </a:solidFill>
          <a:effectLst>
            <a:outerShdw blurRad="38100" dist="38100" dir="2700000" algn="tl">
              <a:srgbClr val="DDDDDD"/>
            </a:outerShdw>
          </a:effectLst>
          <a:latin typeface="Calibri" pitchFamily="-65" charset="0"/>
          <a:ea typeface="ＭＳ Ｐゴシック" pitchFamily="-65" charset="-128"/>
          <a:cs typeface="ＭＳ Ｐゴシック" pitchFamily="-65" charset="-128"/>
        </a:defRPr>
      </a:lvl4pPr>
      <a:lvl5pPr algn="ctr" rtl="0" eaLnBrk="1" fontAlgn="base" hangingPunct="1">
        <a:lnSpc>
          <a:spcPct val="90000"/>
        </a:lnSpc>
        <a:spcBef>
          <a:spcPct val="0"/>
        </a:spcBef>
        <a:spcAft>
          <a:spcPct val="0"/>
        </a:spcAft>
        <a:defRPr sz="3200">
          <a:solidFill>
            <a:srgbClr val="092E5C"/>
          </a:solidFill>
          <a:effectLst>
            <a:outerShdw blurRad="38100" dist="38100" dir="2700000" algn="tl">
              <a:srgbClr val="DDDDDD"/>
            </a:outerShdw>
          </a:effectLst>
          <a:latin typeface="Calibri" pitchFamily="-65" charset="0"/>
          <a:ea typeface="ＭＳ Ｐゴシック" pitchFamily="-65" charset="-128"/>
          <a:cs typeface="ＭＳ Ｐゴシック" pitchFamily="-65" charset="-128"/>
        </a:defRPr>
      </a:lvl5pPr>
      <a:lvl6pPr marL="457200" algn="ctr" rtl="0" eaLnBrk="1" fontAlgn="base" hangingPunct="1">
        <a:lnSpc>
          <a:spcPct val="90000"/>
        </a:lnSpc>
        <a:spcBef>
          <a:spcPct val="0"/>
        </a:spcBef>
        <a:spcAft>
          <a:spcPct val="0"/>
        </a:spcAft>
        <a:defRPr sz="3200">
          <a:solidFill>
            <a:srgbClr val="092E5C"/>
          </a:solidFill>
          <a:effectLst>
            <a:outerShdw blurRad="38100" dist="38100" dir="2700000" algn="tl">
              <a:srgbClr val="DDDDDD"/>
            </a:outerShdw>
          </a:effectLst>
          <a:latin typeface="Arial" pitchFamily="-65" charset="0"/>
        </a:defRPr>
      </a:lvl6pPr>
      <a:lvl7pPr marL="914400" algn="ctr" rtl="0" eaLnBrk="1" fontAlgn="base" hangingPunct="1">
        <a:lnSpc>
          <a:spcPct val="90000"/>
        </a:lnSpc>
        <a:spcBef>
          <a:spcPct val="0"/>
        </a:spcBef>
        <a:spcAft>
          <a:spcPct val="0"/>
        </a:spcAft>
        <a:defRPr sz="3200">
          <a:solidFill>
            <a:srgbClr val="092E5C"/>
          </a:solidFill>
          <a:effectLst>
            <a:outerShdw blurRad="38100" dist="38100" dir="2700000" algn="tl">
              <a:srgbClr val="DDDDDD"/>
            </a:outerShdw>
          </a:effectLst>
          <a:latin typeface="Arial" pitchFamily="-65" charset="0"/>
        </a:defRPr>
      </a:lvl7pPr>
      <a:lvl8pPr marL="1371600" algn="ctr" rtl="0" eaLnBrk="1" fontAlgn="base" hangingPunct="1">
        <a:lnSpc>
          <a:spcPct val="90000"/>
        </a:lnSpc>
        <a:spcBef>
          <a:spcPct val="0"/>
        </a:spcBef>
        <a:spcAft>
          <a:spcPct val="0"/>
        </a:spcAft>
        <a:defRPr sz="3200">
          <a:solidFill>
            <a:srgbClr val="092E5C"/>
          </a:solidFill>
          <a:effectLst>
            <a:outerShdw blurRad="38100" dist="38100" dir="2700000" algn="tl">
              <a:srgbClr val="DDDDDD"/>
            </a:outerShdw>
          </a:effectLst>
          <a:latin typeface="Arial" pitchFamily="-65" charset="0"/>
        </a:defRPr>
      </a:lvl8pPr>
      <a:lvl9pPr marL="1828800" algn="ctr" rtl="0" eaLnBrk="1" fontAlgn="base" hangingPunct="1">
        <a:lnSpc>
          <a:spcPct val="90000"/>
        </a:lnSpc>
        <a:spcBef>
          <a:spcPct val="0"/>
        </a:spcBef>
        <a:spcAft>
          <a:spcPct val="0"/>
        </a:spcAft>
        <a:defRPr sz="3200">
          <a:solidFill>
            <a:srgbClr val="092E5C"/>
          </a:solidFill>
          <a:effectLst>
            <a:outerShdw blurRad="38100" dist="38100" dir="2700000" algn="tl">
              <a:srgbClr val="DDDDDD"/>
            </a:outerShdw>
          </a:effectLst>
          <a:latin typeface="Arial" pitchFamily="-65" charset="0"/>
        </a:defRPr>
      </a:lvl9pPr>
    </p:titleStyle>
    <p:bodyStyle>
      <a:lvl1pPr marL="233363" indent="-233363" algn="l" rtl="0" eaLnBrk="1" fontAlgn="base" hangingPunct="1">
        <a:spcBef>
          <a:spcPct val="20000"/>
        </a:spcBef>
        <a:spcAft>
          <a:spcPct val="0"/>
        </a:spcAft>
        <a:buClr>
          <a:srgbClr val="092E5C"/>
        </a:buClr>
        <a:buChar char="•"/>
        <a:defRPr sz="2400">
          <a:solidFill>
            <a:schemeClr val="tx2"/>
          </a:solidFill>
          <a:latin typeface="Cambria"/>
          <a:ea typeface="ＭＳ Ｐゴシック" pitchFamily="-65" charset="-128"/>
          <a:cs typeface="Cambria"/>
        </a:defRPr>
      </a:lvl1pPr>
      <a:lvl2pPr marL="569913" indent="-222250" algn="l" rtl="0" eaLnBrk="1" fontAlgn="base" hangingPunct="1">
        <a:spcBef>
          <a:spcPct val="20000"/>
        </a:spcBef>
        <a:spcAft>
          <a:spcPct val="0"/>
        </a:spcAft>
        <a:buClr>
          <a:srgbClr val="092E5C"/>
        </a:buClr>
        <a:buChar char="–"/>
        <a:defRPr sz="2000">
          <a:solidFill>
            <a:schemeClr val="tx2"/>
          </a:solidFill>
          <a:latin typeface="Cambria"/>
          <a:ea typeface="ＭＳ Ｐゴシック" pitchFamily="-65" charset="-128"/>
          <a:cs typeface="Cambria"/>
        </a:defRPr>
      </a:lvl2pPr>
      <a:lvl3pPr marL="912813" indent="-228600" algn="l" rtl="0" eaLnBrk="1" fontAlgn="base" hangingPunct="1">
        <a:spcBef>
          <a:spcPct val="20000"/>
        </a:spcBef>
        <a:spcAft>
          <a:spcPct val="0"/>
        </a:spcAft>
        <a:buClr>
          <a:srgbClr val="092E5C"/>
        </a:buClr>
        <a:buChar char="•"/>
        <a:defRPr>
          <a:solidFill>
            <a:schemeClr val="tx2"/>
          </a:solidFill>
          <a:latin typeface="Cambria"/>
          <a:ea typeface="ＭＳ Ｐゴシック" pitchFamily="-65" charset="-128"/>
          <a:cs typeface="Cambria"/>
        </a:defRPr>
      </a:lvl3pPr>
      <a:lvl4pPr marL="1255713" indent="-228600" algn="l" rtl="0" eaLnBrk="1" fontAlgn="base" hangingPunct="1">
        <a:spcBef>
          <a:spcPct val="20000"/>
        </a:spcBef>
        <a:spcAft>
          <a:spcPct val="0"/>
        </a:spcAft>
        <a:buClr>
          <a:srgbClr val="092E5C"/>
        </a:buClr>
        <a:buChar char="–"/>
        <a:defRPr sz="1600">
          <a:solidFill>
            <a:schemeClr val="tx2"/>
          </a:solidFill>
          <a:latin typeface="Cambria"/>
          <a:ea typeface="ＭＳ Ｐゴシック" pitchFamily="-65" charset="-128"/>
          <a:cs typeface="Cambria"/>
        </a:defRPr>
      </a:lvl4pPr>
      <a:lvl5pPr marL="1598613" indent="-228600" algn="l" rtl="0" eaLnBrk="1" fontAlgn="base" hangingPunct="1">
        <a:spcBef>
          <a:spcPct val="20000"/>
        </a:spcBef>
        <a:spcAft>
          <a:spcPct val="0"/>
        </a:spcAft>
        <a:buClr>
          <a:srgbClr val="092E5C"/>
        </a:buClr>
        <a:buChar char="»"/>
        <a:defRPr sz="1600">
          <a:solidFill>
            <a:schemeClr val="tx2"/>
          </a:solidFill>
          <a:latin typeface="Cambria"/>
          <a:ea typeface="ＭＳ Ｐゴシック" pitchFamily="-65" charset="-128"/>
          <a:cs typeface="Cambria"/>
        </a:defRPr>
      </a:lvl5pPr>
      <a:lvl6pPr marL="2055813" indent="-228600" algn="l" rtl="0" eaLnBrk="1" fontAlgn="base" hangingPunct="1">
        <a:spcBef>
          <a:spcPct val="20000"/>
        </a:spcBef>
        <a:spcAft>
          <a:spcPct val="0"/>
        </a:spcAft>
        <a:buClr>
          <a:srgbClr val="092E5C"/>
        </a:buClr>
        <a:buChar char="»"/>
        <a:defRPr sz="1600">
          <a:solidFill>
            <a:schemeClr val="tx2"/>
          </a:solidFill>
          <a:latin typeface="+mn-lt"/>
          <a:ea typeface="ＭＳ Ｐゴシック" pitchFamily="-65" charset="-128"/>
        </a:defRPr>
      </a:lvl6pPr>
      <a:lvl7pPr marL="2513013" indent="-228600" algn="l" rtl="0" eaLnBrk="1" fontAlgn="base" hangingPunct="1">
        <a:spcBef>
          <a:spcPct val="20000"/>
        </a:spcBef>
        <a:spcAft>
          <a:spcPct val="0"/>
        </a:spcAft>
        <a:buClr>
          <a:srgbClr val="092E5C"/>
        </a:buClr>
        <a:buChar char="»"/>
        <a:defRPr sz="1600">
          <a:solidFill>
            <a:schemeClr val="tx2"/>
          </a:solidFill>
          <a:latin typeface="+mn-lt"/>
          <a:ea typeface="ＭＳ Ｐゴシック" pitchFamily="-65" charset="-128"/>
        </a:defRPr>
      </a:lvl7pPr>
      <a:lvl8pPr marL="2970213" indent="-228600" algn="l" rtl="0" eaLnBrk="1" fontAlgn="base" hangingPunct="1">
        <a:spcBef>
          <a:spcPct val="20000"/>
        </a:spcBef>
        <a:spcAft>
          <a:spcPct val="0"/>
        </a:spcAft>
        <a:buClr>
          <a:srgbClr val="092E5C"/>
        </a:buClr>
        <a:buChar char="»"/>
        <a:defRPr sz="1600">
          <a:solidFill>
            <a:schemeClr val="tx2"/>
          </a:solidFill>
          <a:latin typeface="+mn-lt"/>
          <a:ea typeface="ＭＳ Ｐゴシック" pitchFamily="-65" charset="-128"/>
        </a:defRPr>
      </a:lvl8pPr>
      <a:lvl9pPr marL="3427413" indent="-228600" algn="l" rtl="0" eaLnBrk="1" fontAlgn="base" hangingPunct="1">
        <a:spcBef>
          <a:spcPct val="20000"/>
        </a:spcBef>
        <a:spcAft>
          <a:spcPct val="0"/>
        </a:spcAft>
        <a:buClr>
          <a:srgbClr val="092E5C"/>
        </a:buClr>
        <a:buChar char="»"/>
        <a:defRPr sz="1600">
          <a:solidFill>
            <a:schemeClr val="tx2"/>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4" Type="http://schemas.openxmlformats.org/officeDocument/2006/relationships/image" Target="../media/image8.jpeg"/><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njzhou@umd.edu"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7" name="Rectangle 5"/>
          <p:cNvSpPr>
            <a:spLocks noGrp="1" noChangeArrowheads="1"/>
          </p:cNvSpPr>
          <p:nvPr>
            <p:ph type="ctrTitle"/>
          </p:nvPr>
        </p:nvSpPr>
        <p:spPr/>
        <p:txBody>
          <a:bodyPr/>
          <a:lstStyle/>
          <a:p>
            <a:r>
              <a:rPr lang="en-US" sz="2800" dirty="0" smtClean="0"/>
              <a:t>Ontology and Geospatial Standards</a:t>
            </a:r>
            <a:endParaRPr lang="en-US" sz="2800" dirty="0"/>
          </a:p>
        </p:txBody>
      </p:sp>
      <p:sp>
        <p:nvSpPr>
          <p:cNvPr id="3075" name="Rectangle 3"/>
          <p:cNvSpPr>
            <a:spLocks noGrp="1" noChangeArrowheads="1"/>
          </p:cNvSpPr>
          <p:nvPr>
            <p:ph type="subTitle" idx="1"/>
          </p:nvPr>
        </p:nvSpPr>
        <p:spPr bwMode="auto">
          <a:xfrm>
            <a:off x="1447800" y="4114800"/>
            <a:ext cx="6400800" cy="1752600"/>
          </a:xfrm>
          <a:prstGeom prst="rect">
            <a:avLst/>
          </a:prstGeom>
          <a:solidFill>
            <a:srgbClr val="FFFFFF"/>
          </a:solidFill>
          <a:ln>
            <a:solidFill>
              <a:srgbClr val="000000"/>
            </a:solidFill>
            <a:miter lim="800000"/>
            <a:headEnd/>
            <a:tailEnd/>
          </a:ln>
        </p:spPr>
        <p:txBody>
          <a:bodyPr>
            <a:prstTxWarp prst="textNoShape">
              <a:avLst/>
            </a:prstTxWarp>
          </a:bodyPr>
          <a:lstStyle/>
          <a:p>
            <a:pPr marL="0" indent="0" algn="ctr">
              <a:buFontTx/>
              <a:buNone/>
            </a:pPr>
            <a:endParaRPr lang="en-US" sz="1600">
              <a:solidFill>
                <a:srgbClr val="092E5C"/>
              </a:solidFill>
            </a:endParaRPr>
          </a:p>
          <a:p>
            <a:pPr marL="0" indent="0" algn="ctr">
              <a:buFontTx/>
              <a:buNone/>
            </a:pPr>
            <a:r>
              <a:rPr lang="en-US" sz="1800">
                <a:solidFill>
                  <a:srgbClr val="092E5C"/>
                </a:solidFill>
              </a:rPr>
              <a:t> </a:t>
            </a:r>
          </a:p>
          <a:p>
            <a:pPr marL="0" indent="0" algn="ctr">
              <a:buFontTx/>
              <a:buNone/>
            </a:pPr>
            <a:endParaRPr lang="en-US" sz="1800">
              <a:solidFill>
                <a:srgbClr val="092E5C"/>
              </a:solidFill>
            </a:endParaRPr>
          </a:p>
        </p:txBody>
      </p:sp>
      <p:sp>
        <p:nvSpPr>
          <p:cNvPr id="3087" name="Rectangle 15"/>
          <p:cNvSpPr>
            <a:spLocks noChangeArrowheads="1"/>
          </p:cNvSpPr>
          <p:nvPr/>
        </p:nvSpPr>
        <p:spPr bwMode="auto">
          <a:xfrm>
            <a:off x="1447800" y="4191000"/>
            <a:ext cx="6400800" cy="1371600"/>
          </a:xfrm>
          <a:prstGeom prst="rect">
            <a:avLst/>
          </a:prstGeom>
          <a:noFill/>
          <a:ln w="9525">
            <a:noFill/>
            <a:miter lim="800000"/>
            <a:headEnd/>
            <a:tailEnd/>
          </a:ln>
          <a:effectLst/>
        </p:spPr>
        <p:txBody>
          <a:bodyPr>
            <a:prstTxWarp prst="textNoShape">
              <a:avLst/>
            </a:prstTxWarp>
          </a:bodyPr>
          <a:lstStyle/>
          <a:p>
            <a:pPr algn="ctr">
              <a:spcBef>
                <a:spcPct val="20000"/>
              </a:spcBef>
              <a:buClr>
                <a:srgbClr val="092E5C"/>
              </a:buClr>
            </a:pPr>
            <a:r>
              <a:rPr lang="en-US" sz="2000" b="0" dirty="0" smtClean="0">
                <a:solidFill>
                  <a:srgbClr val="092E5C"/>
                </a:solidFill>
                <a:latin typeface="Arial" pitchFamily="-112" charset="0"/>
              </a:rPr>
              <a:t>Ontology Summit 2009</a:t>
            </a:r>
          </a:p>
          <a:p>
            <a:pPr algn="ctr">
              <a:spcBef>
                <a:spcPct val="20000"/>
              </a:spcBef>
              <a:buClr>
                <a:srgbClr val="092E5C"/>
              </a:buClr>
            </a:pPr>
            <a:r>
              <a:rPr lang="en-US" sz="2000" b="0" dirty="0" smtClean="0">
                <a:solidFill>
                  <a:srgbClr val="092E5C"/>
                </a:solidFill>
                <a:latin typeface="Arial" pitchFamily="-112" charset="0"/>
              </a:rPr>
              <a:t>NIST Gaithersburg, MD</a:t>
            </a:r>
          </a:p>
          <a:p>
            <a:pPr algn="ctr">
              <a:spcBef>
                <a:spcPct val="20000"/>
              </a:spcBef>
              <a:buClr>
                <a:srgbClr val="092E5C"/>
              </a:buClr>
            </a:pPr>
            <a:r>
              <a:rPr lang="en-US" sz="2000" b="0" dirty="0" smtClean="0">
                <a:solidFill>
                  <a:srgbClr val="092E5C"/>
                </a:solidFill>
                <a:latin typeface="Arial" pitchFamily="-112" charset="0"/>
              </a:rPr>
              <a:t>Josh Lieberman</a:t>
            </a:r>
          </a:p>
          <a:p>
            <a:pPr algn="ctr">
              <a:spcBef>
                <a:spcPct val="20000"/>
              </a:spcBef>
              <a:buClr>
                <a:srgbClr val="092E5C"/>
              </a:buClr>
            </a:pPr>
            <a:r>
              <a:rPr lang="en-US" sz="2000" b="0" dirty="0" smtClean="0">
                <a:solidFill>
                  <a:srgbClr val="092E5C"/>
                </a:solidFill>
                <a:latin typeface="Arial" pitchFamily="-112" charset="0"/>
              </a:rPr>
              <a:t>April 6, 2009</a:t>
            </a:r>
            <a:endParaRPr lang="en-US" sz="2000" b="0" dirty="0">
              <a:solidFill>
                <a:srgbClr val="092E5C"/>
              </a:solidFill>
              <a:latin typeface="Arial" pitchFamily="-112" charset="0"/>
            </a:endParaRPr>
          </a:p>
        </p:txBody>
      </p:sp>
      <p:sp>
        <p:nvSpPr>
          <p:cNvPr id="3088" name="Rectangle 16"/>
          <p:cNvSpPr>
            <a:spLocks noChangeArrowheads="1"/>
          </p:cNvSpPr>
          <p:nvPr/>
        </p:nvSpPr>
        <p:spPr bwMode="auto">
          <a:xfrm>
            <a:off x="3257550" y="3235325"/>
            <a:ext cx="9144000" cy="0"/>
          </a:xfrm>
          <a:prstGeom prst="rect">
            <a:avLst/>
          </a:prstGeom>
          <a:solidFill>
            <a:srgbClr val="F0F0F0"/>
          </a:solidFill>
          <a:ln w="9525">
            <a:noFill/>
            <a:miter lim="800000"/>
            <a:headEnd/>
            <a:tailEnd/>
          </a:ln>
          <a:effectLst/>
        </p:spPr>
        <p:txBody>
          <a:bodyPr lIns="36501" tIns="33327" rIns="36501" bIns="33327">
            <a:prstTxWarp prst="textNoShape">
              <a:avLst/>
            </a:prstTxWarp>
            <a:spAutoFit/>
          </a:bodyPr>
          <a:lstStyle/>
          <a:p>
            <a:endParaRPr lang="en-US"/>
          </a:p>
        </p:txBody>
      </p:sp>
      <p:sp>
        <p:nvSpPr>
          <p:cNvPr id="3089" name="Rectangle 17"/>
          <p:cNvSpPr>
            <a:spLocks noChangeArrowheads="1"/>
          </p:cNvSpPr>
          <p:nvPr/>
        </p:nvSpPr>
        <p:spPr bwMode="auto">
          <a:xfrm>
            <a:off x="3257550" y="3235325"/>
            <a:ext cx="9144000" cy="0"/>
          </a:xfrm>
          <a:prstGeom prst="rect">
            <a:avLst/>
          </a:prstGeom>
          <a:solidFill>
            <a:srgbClr val="F0F0F0"/>
          </a:solidFill>
          <a:ln w="9525">
            <a:noFill/>
            <a:miter lim="800000"/>
            <a:headEnd/>
            <a:tailEnd/>
          </a:ln>
          <a:effectLst/>
        </p:spPr>
        <p:txBody>
          <a:bodyPr>
            <a:prstTxWarp prst="textNoShape">
              <a:avLst/>
            </a:prstTxWarp>
            <a:spAutoFit/>
          </a:bodyPr>
          <a:lstStyle/>
          <a:p>
            <a:endParaRPr lang="en-US"/>
          </a:p>
        </p:txBody>
      </p:sp>
      <p:sp>
        <p:nvSpPr>
          <p:cNvPr id="3090" name="Rectangle 18"/>
          <p:cNvSpPr>
            <a:spLocks noChangeArrowheads="1"/>
          </p:cNvSpPr>
          <p:nvPr/>
        </p:nvSpPr>
        <p:spPr bwMode="auto">
          <a:xfrm>
            <a:off x="3257550" y="3235325"/>
            <a:ext cx="9144000" cy="0"/>
          </a:xfrm>
          <a:prstGeom prst="rect">
            <a:avLst/>
          </a:prstGeom>
          <a:solidFill>
            <a:srgbClr val="F0F0F0"/>
          </a:solidFill>
          <a:ln w="9525">
            <a:noFill/>
            <a:miter lim="800000"/>
            <a:headEnd/>
            <a:tailEnd/>
          </a:ln>
          <a:effectLst/>
        </p:spPr>
        <p:txBody>
          <a:bodyPr>
            <a:prstTxWarp prst="textNoShape">
              <a:avLst/>
            </a:prstTxWarp>
            <a:spAutoFit/>
          </a:bodyPr>
          <a:lstStyle/>
          <a:p>
            <a:endParaRPr lang="en-US"/>
          </a:p>
        </p:txBody>
      </p:sp>
      <p:sp>
        <p:nvSpPr>
          <p:cNvPr id="3093" name="Rectangle 21"/>
          <p:cNvSpPr>
            <a:spLocks noChangeArrowheads="1"/>
          </p:cNvSpPr>
          <p:nvPr/>
        </p:nvSpPr>
        <p:spPr bwMode="auto">
          <a:xfrm>
            <a:off x="0" y="2649538"/>
            <a:ext cx="9144000" cy="0"/>
          </a:xfrm>
          <a:prstGeom prst="rect">
            <a:avLst/>
          </a:prstGeom>
          <a:solidFill>
            <a:srgbClr val="F0F0F0"/>
          </a:solidFill>
          <a:ln w="9525">
            <a:noFill/>
            <a:miter lim="800000"/>
            <a:headEnd/>
            <a:tailEnd/>
          </a:ln>
          <a:effectLst/>
        </p:spPr>
        <p:txBody>
          <a:bodyPr lIns="36501" tIns="33327" rIns="36501" bIns="33327">
            <a:prstTxWarp prst="textNoShape">
              <a:avLst/>
            </a:prstTxWarp>
            <a:spAutoFit/>
          </a:bodyPr>
          <a:lstStyle/>
          <a:p>
            <a:endParaRPr lang="en-US"/>
          </a:p>
        </p:txBody>
      </p:sp>
      <p:sp>
        <p:nvSpPr>
          <p:cNvPr id="3094" name="Rectangle 22"/>
          <p:cNvSpPr>
            <a:spLocks noChangeArrowheads="1"/>
          </p:cNvSpPr>
          <p:nvPr/>
        </p:nvSpPr>
        <p:spPr bwMode="auto">
          <a:xfrm>
            <a:off x="0" y="2649538"/>
            <a:ext cx="9144000" cy="0"/>
          </a:xfrm>
          <a:prstGeom prst="rect">
            <a:avLst/>
          </a:prstGeom>
          <a:solidFill>
            <a:srgbClr val="F0F0F0"/>
          </a:solidFill>
          <a:ln w="9525">
            <a:noFill/>
            <a:miter lim="800000"/>
            <a:headEnd/>
            <a:tailEnd/>
          </a:ln>
          <a:effectLst/>
        </p:spPr>
        <p:txBody>
          <a:bodyPr>
            <a:prstTxWarp prst="textNoShape">
              <a:avLst/>
            </a:prstTxWarp>
            <a:spAutoFit/>
          </a:bodyPr>
          <a:lstStyle/>
          <a:p>
            <a:endParaRPr lang="en-US"/>
          </a:p>
        </p:txBody>
      </p:sp>
      <p:sp>
        <p:nvSpPr>
          <p:cNvPr id="3095" name="Rectangle 23"/>
          <p:cNvSpPr>
            <a:spLocks noChangeArrowheads="1"/>
          </p:cNvSpPr>
          <p:nvPr/>
        </p:nvSpPr>
        <p:spPr bwMode="auto">
          <a:xfrm>
            <a:off x="0" y="2649538"/>
            <a:ext cx="9144000" cy="0"/>
          </a:xfrm>
          <a:prstGeom prst="rect">
            <a:avLst/>
          </a:prstGeom>
          <a:solidFill>
            <a:srgbClr val="F0F0F0"/>
          </a:solidFill>
          <a:ln w="9525">
            <a:noFill/>
            <a:miter lim="800000"/>
            <a:headEnd/>
            <a:tailEnd/>
          </a:ln>
          <a:effectLst/>
        </p:spPr>
        <p:txBody>
          <a:bodyPr>
            <a:prstTxWarp prst="textNoShape">
              <a:avLst/>
            </a:prstTxWarp>
            <a:spAutoFit/>
          </a:bodyPr>
          <a:lstStyle/>
          <a:p>
            <a:endParaRPr lang="en-US"/>
          </a:p>
        </p:txBody>
      </p:sp>
      <p:sp>
        <p:nvSpPr>
          <p:cNvPr id="3103" name="Rectangle 31"/>
          <p:cNvSpPr>
            <a:spLocks noChangeArrowheads="1"/>
          </p:cNvSpPr>
          <p:nvPr/>
        </p:nvSpPr>
        <p:spPr bwMode="auto">
          <a:xfrm>
            <a:off x="0" y="1793875"/>
            <a:ext cx="9144000" cy="0"/>
          </a:xfrm>
          <a:prstGeom prst="rect">
            <a:avLst/>
          </a:prstGeom>
          <a:solidFill>
            <a:srgbClr val="F0F0F0"/>
          </a:solidFill>
          <a:ln w="9525">
            <a:noFill/>
            <a:miter lim="800000"/>
            <a:headEnd/>
            <a:tailEnd/>
          </a:ln>
          <a:effectLst/>
        </p:spPr>
        <p:txBody>
          <a:bodyPr>
            <a:prstTxWarp prst="textNoShape">
              <a:avLst/>
            </a:prstTxWarp>
            <a:spAutoFit/>
          </a:bodyPr>
          <a:lstStyle/>
          <a:p>
            <a:endParaRPr lang="en-US"/>
          </a:p>
        </p:txBody>
      </p:sp>
      <p:sp>
        <p:nvSpPr>
          <p:cNvPr id="3104" name="Rectangle 32"/>
          <p:cNvSpPr>
            <a:spLocks noChangeArrowheads="1"/>
          </p:cNvSpPr>
          <p:nvPr/>
        </p:nvSpPr>
        <p:spPr bwMode="auto">
          <a:xfrm>
            <a:off x="0" y="1793875"/>
            <a:ext cx="9144000" cy="0"/>
          </a:xfrm>
          <a:prstGeom prst="rect">
            <a:avLst/>
          </a:prstGeom>
          <a:solidFill>
            <a:srgbClr val="F0F0F0"/>
          </a:solidFill>
          <a:ln w="9525">
            <a:noFill/>
            <a:miter lim="800000"/>
            <a:headEnd/>
            <a:tailEnd/>
          </a:ln>
          <a:effectLst/>
        </p:spPr>
        <p:txBody>
          <a:bodyPr>
            <a:prstTxWarp prst="textNoShape">
              <a:avLst/>
            </a:prstTxWarp>
            <a:spAutoFit/>
          </a:bodyPr>
          <a:lstStyle/>
          <a:p>
            <a:endParaRPr lang="en-US"/>
          </a:p>
        </p:txBody>
      </p:sp>
      <p:sp>
        <p:nvSpPr>
          <p:cNvPr id="3112" name="Rectangle 40"/>
          <p:cNvSpPr>
            <a:spLocks noChangeArrowheads="1"/>
          </p:cNvSpPr>
          <p:nvPr/>
        </p:nvSpPr>
        <p:spPr bwMode="auto">
          <a:xfrm>
            <a:off x="19050" y="3008313"/>
            <a:ext cx="9144000" cy="0"/>
          </a:xfrm>
          <a:prstGeom prst="rect">
            <a:avLst/>
          </a:prstGeom>
          <a:solidFill>
            <a:srgbClr val="F0F0F0"/>
          </a:solidFill>
          <a:ln w="9525">
            <a:noFill/>
            <a:miter lim="800000"/>
            <a:headEnd/>
            <a:tailEnd/>
          </a:ln>
          <a:effectLst/>
        </p:spPr>
        <p:txBody>
          <a:bodyPr>
            <a:prstTxWarp prst="textNoShape">
              <a:avLst/>
            </a:prstTxWarp>
            <a:spAutoFit/>
          </a:bodyPr>
          <a:lstStyle/>
          <a:p>
            <a:endParaRPr lang="en-US"/>
          </a:p>
        </p:txBody>
      </p:sp>
      <p:sp>
        <p:nvSpPr>
          <p:cNvPr id="3113" name="Rectangle 41"/>
          <p:cNvSpPr>
            <a:spLocks noChangeArrowheads="1"/>
          </p:cNvSpPr>
          <p:nvPr/>
        </p:nvSpPr>
        <p:spPr bwMode="auto">
          <a:xfrm>
            <a:off x="19050" y="3008313"/>
            <a:ext cx="9144000" cy="0"/>
          </a:xfrm>
          <a:prstGeom prst="rect">
            <a:avLst/>
          </a:prstGeom>
          <a:solidFill>
            <a:srgbClr val="F0F0F0"/>
          </a:solidFill>
          <a:ln w="9525">
            <a:noFill/>
            <a:miter lim="800000"/>
            <a:headEnd/>
            <a:tailEnd/>
          </a:ln>
          <a:effectLst/>
        </p:spPr>
        <p:txBody>
          <a:bodyPr>
            <a:prstTxWarp prst="textNoShape">
              <a:avLst/>
            </a:prstTxWarp>
            <a:spAutoFit/>
          </a:bodyPr>
          <a:lstStyle/>
          <a:p>
            <a:endParaRPr lang="en-US"/>
          </a:p>
        </p:txBody>
      </p:sp>
      <p:sp>
        <p:nvSpPr>
          <p:cNvPr id="3118" name="Rectangle 46"/>
          <p:cNvSpPr>
            <a:spLocks noChangeArrowheads="1"/>
          </p:cNvSpPr>
          <p:nvPr/>
        </p:nvSpPr>
        <p:spPr bwMode="auto">
          <a:xfrm>
            <a:off x="0" y="3086100"/>
            <a:ext cx="9144000" cy="0"/>
          </a:xfrm>
          <a:prstGeom prst="rect">
            <a:avLst/>
          </a:prstGeom>
          <a:solidFill>
            <a:srgbClr val="F0F0F0"/>
          </a:solidFill>
          <a:ln w="9525">
            <a:noFill/>
            <a:miter lim="800000"/>
            <a:headEnd/>
            <a:tailEnd/>
          </a:ln>
          <a:effectLst/>
        </p:spPr>
        <p:txBody>
          <a:bodyPr>
            <a:prstTxWarp prst="textNoShape">
              <a:avLst/>
            </a:prstTxWarp>
            <a:spAutoFit/>
          </a:bodyPr>
          <a:lstStyle/>
          <a:p>
            <a:endParaRPr lang="en-US"/>
          </a:p>
        </p:txBody>
      </p:sp>
      <p:sp>
        <p:nvSpPr>
          <p:cNvPr id="3119" name="Rectangle 47"/>
          <p:cNvSpPr>
            <a:spLocks noChangeArrowheads="1"/>
          </p:cNvSpPr>
          <p:nvPr/>
        </p:nvSpPr>
        <p:spPr bwMode="auto">
          <a:xfrm>
            <a:off x="0" y="3086100"/>
            <a:ext cx="9144000" cy="0"/>
          </a:xfrm>
          <a:prstGeom prst="rect">
            <a:avLst/>
          </a:prstGeom>
          <a:solidFill>
            <a:srgbClr val="F0F0F0"/>
          </a:solidFill>
          <a:ln w="9525">
            <a:noFill/>
            <a:miter lim="800000"/>
            <a:headEnd/>
            <a:tailEnd/>
          </a:ln>
          <a:effectLst/>
        </p:spPr>
        <p:txBody>
          <a:bodyPr>
            <a:prstTxWarp prst="textNoShape">
              <a:avLst/>
            </a:prstTxWarp>
            <a:spAutoFit/>
          </a:bodyPr>
          <a:lstStyle/>
          <a:p>
            <a:endParaRPr lang="en-US"/>
          </a:p>
        </p:txBody>
      </p:sp>
      <p:sp>
        <p:nvSpPr>
          <p:cNvPr id="3124" name="Rectangle 52"/>
          <p:cNvSpPr>
            <a:spLocks noChangeArrowheads="1"/>
          </p:cNvSpPr>
          <p:nvPr/>
        </p:nvSpPr>
        <p:spPr bwMode="auto">
          <a:xfrm>
            <a:off x="0" y="2914650"/>
            <a:ext cx="9144000" cy="0"/>
          </a:xfrm>
          <a:prstGeom prst="rect">
            <a:avLst/>
          </a:prstGeom>
          <a:solidFill>
            <a:srgbClr val="F0F0F0"/>
          </a:solidFill>
          <a:ln w="9525">
            <a:noFill/>
            <a:miter lim="800000"/>
            <a:headEnd/>
            <a:tailEnd/>
          </a:ln>
          <a:effectLst/>
        </p:spPr>
        <p:txBody>
          <a:bodyPr>
            <a:prstTxWarp prst="textNoShape">
              <a:avLst/>
            </a:prstTxWarp>
            <a:spAutoFit/>
          </a:bodyPr>
          <a:lstStyle/>
          <a:p>
            <a:endParaRPr lang="en-US"/>
          </a:p>
        </p:txBody>
      </p:sp>
      <p:sp>
        <p:nvSpPr>
          <p:cNvPr id="3125" name="Rectangle 53"/>
          <p:cNvSpPr>
            <a:spLocks noChangeArrowheads="1"/>
          </p:cNvSpPr>
          <p:nvPr/>
        </p:nvSpPr>
        <p:spPr bwMode="auto">
          <a:xfrm>
            <a:off x="0" y="2914650"/>
            <a:ext cx="9144000" cy="0"/>
          </a:xfrm>
          <a:prstGeom prst="rect">
            <a:avLst/>
          </a:prstGeom>
          <a:solidFill>
            <a:srgbClr val="F0F0F0"/>
          </a:solidFill>
          <a:ln w="9525">
            <a:noFill/>
            <a:miter lim="800000"/>
            <a:headEnd/>
            <a:tailEnd/>
          </a:ln>
          <a:effectLst/>
        </p:spPr>
        <p:txBody>
          <a:bodyPr>
            <a:prstTxWarp prst="textNoShape">
              <a:avLst/>
            </a:prstTxWarp>
            <a:spAutoFit/>
          </a:bodyPr>
          <a:lstStyle/>
          <a:p>
            <a:endParaRPr lang="en-US"/>
          </a:p>
        </p:txBody>
      </p:sp>
      <p:sp>
        <p:nvSpPr>
          <p:cNvPr id="3129" name="Rectangle 57"/>
          <p:cNvSpPr>
            <a:spLocks noChangeArrowheads="1"/>
          </p:cNvSpPr>
          <p:nvPr/>
        </p:nvSpPr>
        <p:spPr bwMode="auto">
          <a:xfrm>
            <a:off x="0" y="1257300"/>
            <a:ext cx="9144000" cy="0"/>
          </a:xfrm>
          <a:prstGeom prst="rect">
            <a:avLst/>
          </a:prstGeom>
          <a:solidFill>
            <a:srgbClr val="F0F0F0"/>
          </a:solidFill>
          <a:ln w="9525">
            <a:noFill/>
            <a:miter lim="800000"/>
            <a:headEnd/>
            <a:tailEnd/>
          </a:ln>
          <a:effectLst/>
        </p:spPr>
        <p:txBody>
          <a:bodyPr>
            <a:prstTxWarp prst="textNoShape">
              <a:avLst/>
            </a:prstTxWarp>
            <a:spAutoFit/>
          </a:bodyPr>
          <a:lstStyle/>
          <a:p>
            <a:endParaRPr lang="en-US"/>
          </a:p>
        </p:txBody>
      </p:sp>
      <p:sp>
        <p:nvSpPr>
          <p:cNvPr id="3130" name="Rectangle 58"/>
          <p:cNvSpPr>
            <a:spLocks noChangeArrowheads="1"/>
          </p:cNvSpPr>
          <p:nvPr/>
        </p:nvSpPr>
        <p:spPr bwMode="auto">
          <a:xfrm>
            <a:off x="0" y="1257300"/>
            <a:ext cx="9144000" cy="0"/>
          </a:xfrm>
          <a:prstGeom prst="rect">
            <a:avLst/>
          </a:prstGeom>
          <a:solidFill>
            <a:srgbClr val="F0F0F0"/>
          </a:solidFill>
          <a:ln w="9525">
            <a:noFill/>
            <a:miter lim="800000"/>
            <a:headEnd/>
            <a:tailEnd/>
          </a:ln>
          <a:effectLst/>
        </p:spPr>
        <p:txBody>
          <a:bodyPr>
            <a:prstTxWarp prst="textNoShape">
              <a:avLst/>
            </a:prstTxWarp>
            <a:spAutoFit/>
          </a:bodyPr>
          <a:lstStyle/>
          <a:p>
            <a:endParaRPr lang="en-US"/>
          </a:p>
        </p:txBody>
      </p:sp>
      <p:sp>
        <p:nvSpPr>
          <p:cNvPr id="3135" name="Rectangle 63"/>
          <p:cNvSpPr>
            <a:spLocks noChangeArrowheads="1"/>
          </p:cNvSpPr>
          <p:nvPr/>
        </p:nvSpPr>
        <p:spPr bwMode="auto">
          <a:xfrm>
            <a:off x="0" y="4078288"/>
            <a:ext cx="9144000" cy="0"/>
          </a:xfrm>
          <a:prstGeom prst="rect">
            <a:avLst/>
          </a:prstGeom>
          <a:solidFill>
            <a:srgbClr val="F0F0F0"/>
          </a:solidFill>
          <a:ln w="9525">
            <a:noFill/>
            <a:miter lim="800000"/>
            <a:headEnd/>
            <a:tailEnd/>
          </a:ln>
          <a:effectLst/>
        </p:spPr>
        <p:txBody>
          <a:bodyPr>
            <a:prstTxWarp prst="textNoShape">
              <a:avLst/>
            </a:prstTxWarp>
            <a:spAutoFit/>
          </a:bodyPr>
          <a:lstStyle/>
          <a:p>
            <a:endParaRPr lang="en-US"/>
          </a:p>
        </p:txBody>
      </p:sp>
      <p:sp>
        <p:nvSpPr>
          <p:cNvPr id="3138" name="Rectangle 66"/>
          <p:cNvSpPr>
            <a:spLocks noChangeArrowheads="1"/>
          </p:cNvSpPr>
          <p:nvPr/>
        </p:nvSpPr>
        <p:spPr bwMode="auto">
          <a:xfrm>
            <a:off x="0" y="3086100"/>
            <a:ext cx="9144000" cy="0"/>
          </a:xfrm>
          <a:prstGeom prst="rect">
            <a:avLst/>
          </a:prstGeom>
          <a:solidFill>
            <a:srgbClr val="F0F0F0"/>
          </a:solidFill>
          <a:ln w="9525">
            <a:noFill/>
            <a:miter lim="800000"/>
            <a:headEnd/>
            <a:tailEnd/>
          </a:ln>
          <a:effectLst/>
        </p:spPr>
        <p:txBody>
          <a:bodyPr>
            <a:prstTxWarp prst="textNoShape">
              <a:avLst/>
            </a:prstTxWarp>
            <a:spAutoFit/>
          </a:bodyPr>
          <a:lstStyle/>
          <a:p>
            <a:endParaRPr lang="en-US"/>
          </a:p>
        </p:txBody>
      </p:sp>
      <p:sp>
        <p:nvSpPr>
          <p:cNvPr id="3139" name="Rectangle 67"/>
          <p:cNvSpPr>
            <a:spLocks noChangeArrowheads="1"/>
          </p:cNvSpPr>
          <p:nvPr/>
        </p:nvSpPr>
        <p:spPr bwMode="auto">
          <a:xfrm>
            <a:off x="0" y="3086100"/>
            <a:ext cx="9144000" cy="0"/>
          </a:xfrm>
          <a:prstGeom prst="rect">
            <a:avLst/>
          </a:prstGeom>
          <a:solidFill>
            <a:srgbClr val="F0F0F0"/>
          </a:solidFill>
          <a:ln w="9525">
            <a:noFill/>
            <a:miter lim="800000"/>
            <a:headEnd/>
            <a:tailEnd/>
          </a:ln>
          <a:effectLst/>
        </p:spPr>
        <p:txBody>
          <a:bodyPr>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5092700" y="1066800"/>
            <a:ext cx="4051300" cy="5175250"/>
          </a:xfrm>
          <a:prstGeom prst="rect">
            <a:avLst/>
          </a:prstGeom>
          <a:noFill/>
          <a:ln w="9525">
            <a:noFill/>
            <a:miter lim="800000"/>
            <a:headEnd type="none" w="med" len="lg"/>
            <a:tailEnd/>
          </a:ln>
        </p:spPr>
      </p:pic>
      <p:sp>
        <p:nvSpPr>
          <p:cNvPr id="2" name="Title 1"/>
          <p:cNvSpPr>
            <a:spLocks noGrp="1"/>
          </p:cNvSpPr>
          <p:nvPr>
            <p:ph type="title"/>
          </p:nvPr>
        </p:nvSpPr>
        <p:spPr/>
        <p:txBody>
          <a:bodyPr/>
          <a:lstStyle/>
          <a:p>
            <a:r>
              <a:rPr lang="en-US" dirty="0" smtClean="0"/>
              <a:t>Geospatial Ontology Challenges</a:t>
            </a:r>
            <a:endParaRPr lang="en-US" dirty="0"/>
          </a:p>
        </p:txBody>
      </p:sp>
      <p:sp>
        <p:nvSpPr>
          <p:cNvPr id="3" name="Content Placeholder 2"/>
          <p:cNvSpPr>
            <a:spLocks noGrp="1"/>
          </p:cNvSpPr>
          <p:nvPr>
            <p:ph idx="1"/>
          </p:nvPr>
        </p:nvSpPr>
        <p:spPr>
          <a:xfrm>
            <a:off x="1143000" y="1219200"/>
            <a:ext cx="7204075" cy="4891088"/>
          </a:xfrm>
        </p:spPr>
        <p:txBody>
          <a:bodyPr/>
          <a:lstStyle/>
          <a:p>
            <a:r>
              <a:rPr lang="en-US" dirty="0" smtClean="0"/>
              <a:t>Geographic Representation</a:t>
            </a:r>
          </a:p>
          <a:p>
            <a:pPr lvl="1"/>
            <a:r>
              <a:rPr lang="en-US" dirty="0" smtClean="0"/>
              <a:t>Feature discernment</a:t>
            </a:r>
          </a:p>
          <a:p>
            <a:pPr lvl="1"/>
            <a:r>
              <a:rPr lang="en-US" dirty="0" smtClean="0"/>
              <a:t>Geometry attributes</a:t>
            </a:r>
          </a:p>
          <a:p>
            <a:pPr lvl="1"/>
            <a:r>
              <a:rPr lang="en-US" dirty="0" smtClean="0"/>
              <a:t>Reference systems</a:t>
            </a:r>
          </a:p>
          <a:p>
            <a:pPr lvl="1"/>
            <a:r>
              <a:rPr lang="en-US" dirty="0" smtClean="0"/>
              <a:t>Symbolization and visual grammar</a:t>
            </a:r>
          </a:p>
          <a:p>
            <a:r>
              <a:rPr lang="en-US" dirty="0" smtClean="0"/>
              <a:t>Observational processes</a:t>
            </a:r>
          </a:p>
          <a:p>
            <a:pPr lvl="1"/>
            <a:r>
              <a:rPr lang="en-US" dirty="0" smtClean="0"/>
              <a:t>Natural phenomena</a:t>
            </a:r>
          </a:p>
          <a:p>
            <a:pPr lvl="1"/>
            <a:r>
              <a:rPr lang="en-US" dirty="0" smtClean="0"/>
              <a:t>Measurable properties</a:t>
            </a:r>
          </a:p>
          <a:p>
            <a:pPr lvl="1"/>
            <a:r>
              <a:rPr lang="en-US" dirty="0" smtClean="0"/>
              <a:t>Observation event</a:t>
            </a:r>
          </a:p>
          <a:p>
            <a:pPr lvl="1"/>
            <a:r>
              <a:rPr lang="en-US" dirty="0" smtClean="0"/>
              <a:t>Collection process</a:t>
            </a:r>
          </a:p>
          <a:p>
            <a:pPr lvl="1"/>
            <a:r>
              <a:rPr lang="en-US" dirty="0" smtClean="0"/>
              <a:t>Feature of interest</a:t>
            </a:r>
          </a:p>
          <a:p>
            <a:pPr lvl="1"/>
            <a:r>
              <a:rPr lang="en-US" dirty="0" smtClean="0"/>
              <a:t>Classification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AutoShape 2"/>
          <p:cNvSpPr>
            <a:spLocks noChangeArrowheads="1"/>
          </p:cNvSpPr>
          <p:nvPr/>
        </p:nvSpPr>
        <p:spPr bwMode="auto">
          <a:xfrm>
            <a:off x="4800600" y="2057400"/>
            <a:ext cx="3581400" cy="1289050"/>
          </a:xfrm>
          <a:prstGeom prst="rightArrow">
            <a:avLst>
              <a:gd name="adj1" fmla="val 46296"/>
              <a:gd name="adj2" fmla="val 61702"/>
            </a:avLst>
          </a:prstGeom>
          <a:solidFill>
            <a:schemeClr val="folHlink"/>
          </a:solidFill>
          <a:ln w="9525">
            <a:solidFill>
              <a:srgbClr val="969696"/>
            </a:solidFill>
            <a:miter lim="800000"/>
            <a:headEnd type="none" w="med" len="lg"/>
            <a:tailEnd/>
          </a:ln>
          <a:effectLst/>
        </p:spPr>
        <p:txBody>
          <a:bodyPr lIns="0" rIns="0" anchor="ctr">
            <a:prstTxWarp prst="textNoShape">
              <a:avLst/>
            </a:prstTxWarp>
            <a:spAutoFit/>
          </a:bodyPr>
          <a:lstStyle/>
          <a:p>
            <a:pPr algn="r"/>
            <a:r>
              <a:rPr lang="en-US" sz="1800">
                <a:latin typeface="Arial" pitchFamily="-65" charset="0"/>
              </a:rPr>
              <a:t>GeoRSS geospatially enabled resource references</a:t>
            </a:r>
          </a:p>
        </p:txBody>
      </p:sp>
      <p:sp>
        <p:nvSpPr>
          <p:cNvPr id="3075" name="AutoShape 3"/>
          <p:cNvSpPr>
            <a:spLocks noChangeArrowheads="1"/>
          </p:cNvSpPr>
          <p:nvPr/>
        </p:nvSpPr>
        <p:spPr bwMode="auto">
          <a:xfrm>
            <a:off x="3657600" y="3505200"/>
            <a:ext cx="4724400" cy="1244600"/>
          </a:xfrm>
          <a:prstGeom prst="rightArrow">
            <a:avLst>
              <a:gd name="adj1" fmla="val 48148"/>
              <a:gd name="adj2" fmla="val 64197"/>
            </a:avLst>
          </a:prstGeom>
          <a:solidFill>
            <a:schemeClr val="folHlink"/>
          </a:solidFill>
          <a:ln w="9525">
            <a:solidFill>
              <a:srgbClr val="969696"/>
            </a:solidFill>
            <a:miter lim="800000"/>
            <a:headEnd type="none" w="med" len="lg"/>
            <a:tailEnd/>
          </a:ln>
          <a:effectLst/>
        </p:spPr>
        <p:txBody>
          <a:bodyPr lIns="0" rIns="0" anchor="ctr">
            <a:prstTxWarp prst="textNoShape">
              <a:avLst/>
            </a:prstTxWarp>
            <a:spAutoFit/>
          </a:bodyPr>
          <a:lstStyle/>
          <a:p>
            <a:pPr algn="r"/>
            <a:r>
              <a:rPr lang="en-US" sz="1800">
                <a:latin typeface="Arial" pitchFamily="-65" charset="0"/>
              </a:rPr>
              <a:t>Geospatial Ontologies workshops</a:t>
            </a:r>
          </a:p>
          <a:p>
            <a:pPr algn="r"/>
            <a:r>
              <a:rPr lang="en-US" sz="1800">
                <a:latin typeface="Arial" pitchFamily="-65" charset="0"/>
              </a:rPr>
              <a:t>(resource, process, service)</a:t>
            </a:r>
          </a:p>
        </p:txBody>
      </p:sp>
      <p:sp>
        <p:nvSpPr>
          <p:cNvPr id="3076" name="AutoShape 4"/>
          <p:cNvSpPr>
            <a:spLocks noChangeArrowheads="1"/>
          </p:cNvSpPr>
          <p:nvPr/>
        </p:nvSpPr>
        <p:spPr bwMode="auto">
          <a:xfrm>
            <a:off x="5638800" y="4876800"/>
            <a:ext cx="2743200" cy="1200150"/>
          </a:xfrm>
          <a:prstGeom prst="rightArrow">
            <a:avLst>
              <a:gd name="adj1" fmla="val 50000"/>
              <a:gd name="adj2" fmla="val 67619"/>
            </a:avLst>
          </a:prstGeom>
          <a:solidFill>
            <a:schemeClr val="folHlink"/>
          </a:solidFill>
          <a:ln w="9525">
            <a:solidFill>
              <a:srgbClr val="969696"/>
            </a:solidFill>
            <a:miter lim="800000"/>
            <a:headEnd type="none" w="med" len="lg"/>
            <a:tailEnd/>
          </a:ln>
          <a:effectLst/>
        </p:spPr>
        <p:txBody>
          <a:bodyPr lIns="0" rIns="0" anchor="ctr">
            <a:prstTxWarp prst="textNoShape">
              <a:avLst/>
            </a:prstTxWarp>
            <a:spAutoFit/>
          </a:bodyPr>
          <a:lstStyle/>
          <a:p>
            <a:pPr algn="r"/>
            <a:r>
              <a:rPr lang="en-US" sz="1800">
                <a:latin typeface="Arial" pitchFamily="-65" charset="0"/>
              </a:rPr>
              <a:t>W3C Geospatial </a:t>
            </a:r>
          </a:p>
          <a:p>
            <a:pPr algn="r"/>
            <a:r>
              <a:rPr lang="en-US" sz="1800">
                <a:latin typeface="Arial" pitchFamily="-65" charset="0"/>
              </a:rPr>
              <a:t>Semantic Activities</a:t>
            </a:r>
          </a:p>
        </p:txBody>
      </p:sp>
      <p:sp>
        <p:nvSpPr>
          <p:cNvPr id="3077" name="Rectangle 5"/>
          <p:cNvSpPr>
            <a:spLocks noGrp="1" noChangeArrowheads="1"/>
          </p:cNvSpPr>
          <p:nvPr>
            <p:ph type="title"/>
          </p:nvPr>
        </p:nvSpPr>
        <p:spPr>
          <a:xfrm>
            <a:off x="762000" y="228600"/>
            <a:ext cx="7772400" cy="609600"/>
          </a:xfrm>
        </p:spPr>
        <p:txBody>
          <a:bodyPr/>
          <a:lstStyle/>
          <a:p>
            <a:r>
              <a:rPr lang="en-US" dirty="0"/>
              <a:t>GSW IE and Beyond</a:t>
            </a:r>
          </a:p>
        </p:txBody>
      </p:sp>
      <p:sp>
        <p:nvSpPr>
          <p:cNvPr id="3078" name="Rectangle 6"/>
          <p:cNvSpPr>
            <a:spLocks noGrp="1" noChangeArrowheads="1"/>
          </p:cNvSpPr>
          <p:nvPr>
            <p:ph type="body" idx="1"/>
          </p:nvPr>
        </p:nvSpPr>
        <p:spPr>
          <a:xfrm>
            <a:off x="838200" y="990600"/>
            <a:ext cx="7924800" cy="1295400"/>
          </a:xfrm>
        </p:spPr>
        <p:txBody>
          <a:bodyPr/>
          <a:lstStyle/>
          <a:p>
            <a:pPr marL="233363" indent="-233363">
              <a:lnSpc>
                <a:spcPct val="90000"/>
              </a:lnSpc>
            </a:pPr>
            <a:r>
              <a:rPr lang="en-US" sz="2000" dirty="0"/>
              <a:t>The OGC geospatial semantic web interoperability experiment tested initial architectures and technologies for cross-domain, distributed geospatial knowledge query, leading to multiple questions and follow-on activities.</a:t>
            </a:r>
          </a:p>
        </p:txBody>
      </p:sp>
      <p:sp>
        <p:nvSpPr>
          <p:cNvPr id="3079" name="AutoShape 7"/>
          <p:cNvSpPr>
            <a:spLocks noChangeArrowheads="1"/>
          </p:cNvSpPr>
          <p:nvPr/>
        </p:nvSpPr>
        <p:spPr bwMode="auto">
          <a:xfrm>
            <a:off x="838200" y="5607050"/>
            <a:ext cx="1454150" cy="793750"/>
          </a:xfrm>
          <a:prstGeom prst="can">
            <a:avLst>
              <a:gd name="adj" fmla="val 25000"/>
            </a:avLst>
          </a:prstGeom>
          <a:solidFill>
            <a:schemeClr val="hlink"/>
          </a:solidFill>
          <a:ln w="9525">
            <a:solidFill>
              <a:schemeClr val="tx1"/>
            </a:solidFill>
            <a:round/>
            <a:headEnd/>
            <a:tailEnd/>
          </a:ln>
          <a:effectLst/>
        </p:spPr>
        <p:txBody>
          <a:bodyPr wrap="none" anchor="ctr">
            <a:prstTxWarp prst="textNoShape">
              <a:avLst/>
            </a:prstTxWarp>
          </a:bodyPr>
          <a:lstStyle/>
          <a:p>
            <a:pPr algn="ctr" eaLnBrk="1" hangingPunct="1"/>
            <a:r>
              <a:rPr lang="en-US" sz="1400">
                <a:solidFill>
                  <a:schemeClr val="bg1"/>
                </a:solidFill>
                <a:latin typeface="Arial" pitchFamily="-65" charset="0"/>
              </a:rPr>
              <a:t>Aero Data </a:t>
            </a:r>
          </a:p>
          <a:p>
            <a:pPr algn="ctr" eaLnBrk="1" hangingPunct="1"/>
            <a:r>
              <a:rPr lang="en-US" sz="1400">
                <a:solidFill>
                  <a:schemeClr val="bg1"/>
                </a:solidFill>
                <a:latin typeface="Arial" pitchFamily="-65" charset="0"/>
              </a:rPr>
              <a:t>(DAFIF) WFS</a:t>
            </a:r>
          </a:p>
        </p:txBody>
      </p:sp>
      <p:grpSp>
        <p:nvGrpSpPr>
          <p:cNvPr id="2" name="Group 8"/>
          <p:cNvGrpSpPr>
            <a:grpSpLocks/>
          </p:cNvGrpSpPr>
          <p:nvPr/>
        </p:nvGrpSpPr>
        <p:grpSpPr bwMode="auto">
          <a:xfrm>
            <a:off x="3165475" y="3706813"/>
            <a:ext cx="698500" cy="928687"/>
            <a:chOff x="1824" y="1296"/>
            <a:chExt cx="1776" cy="3718"/>
          </a:xfrm>
        </p:grpSpPr>
        <p:sp>
          <p:nvSpPr>
            <p:cNvPr id="3081" name="AutoShape 9"/>
            <p:cNvSpPr>
              <a:spLocks noChangeArrowheads="1"/>
            </p:cNvSpPr>
            <p:nvPr/>
          </p:nvSpPr>
          <p:spPr bwMode="auto">
            <a:xfrm>
              <a:off x="1824" y="1296"/>
              <a:ext cx="1776" cy="2832"/>
            </a:xfrm>
            <a:prstGeom prst="cube">
              <a:avLst>
                <a:gd name="adj" fmla="val 25000"/>
              </a:avLst>
            </a:prstGeom>
            <a:solidFill>
              <a:srgbClr val="C0C0C0"/>
            </a:solidFill>
            <a:ln w="9525">
              <a:solidFill>
                <a:schemeClr val="tx1"/>
              </a:solidFill>
              <a:miter lim="800000"/>
              <a:headEnd/>
              <a:tailEnd/>
            </a:ln>
            <a:effectLst/>
          </p:spPr>
          <p:txBody>
            <a:bodyPr wrap="none" anchor="ctr">
              <a:prstTxWarp prst="textNoShape">
                <a:avLst/>
              </a:prstTxWarp>
            </a:bodyPr>
            <a:lstStyle/>
            <a:p>
              <a:endParaRPr lang="en-US"/>
            </a:p>
          </p:txBody>
        </p:sp>
        <p:sp>
          <p:nvSpPr>
            <p:cNvPr id="3082" name="Rectangle 10"/>
            <p:cNvSpPr>
              <a:spLocks noChangeArrowheads="1"/>
            </p:cNvSpPr>
            <p:nvPr/>
          </p:nvSpPr>
          <p:spPr bwMode="auto">
            <a:xfrm>
              <a:off x="2064" y="3312"/>
              <a:ext cx="912" cy="432"/>
            </a:xfrm>
            <a:prstGeom prst="rect">
              <a:avLst/>
            </a:prstGeom>
            <a:solidFill>
              <a:srgbClr val="008000"/>
            </a:solidFill>
            <a:ln w="9525">
              <a:solidFill>
                <a:schemeClr val="tx1"/>
              </a:solidFill>
              <a:miter lim="800000"/>
              <a:headEnd/>
              <a:tailEnd/>
            </a:ln>
            <a:effectLst/>
          </p:spPr>
          <p:txBody>
            <a:bodyPr wrap="none" anchor="ctr">
              <a:prstTxWarp prst="textNoShape">
                <a:avLst/>
              </a:prstTxWarp>
            </a:bodyPr>
            <a:lstStyle/>
            <a:p>
              <a:pPr algn="ctr" eaLnBrk="1" hangingPunct="1"/>
              <a:endParaRPr lang="en-US" sz="1400">
                <a:latin typeface="Arial" pitchFamily="-65" charset="0"/>
              </a:endParaRPr>
            </a:p>
          </p:txBody>
        </p:sp>
        <p:sp>
          <p:nvSpPr>
            <p:cNvPr id="3083" name="Rectangle 11"/>
            <p:cNvSpPr>
              <a:spLocks noChangeArrowheads="1"/>
            </p:cNvSpPr>
            <p:nvPr/>
          </p:nvSpPr>
          <p:spPr bwMode="auto">
            <a:xfrm>
              <a:off x="2064" y="2928"/>
              <a:ext cx="912" cy="384"/>
            </a:xfrm>
            <a:prstGeom prst="rect">
              <a:avLst/>
            </a:prstGeom>
            <a:solidFill>
              <a:srgbClr val="339966"/>
            </a:solidFill>
            <a:ln w="9525">
              <a:solidFill>
                <a:schemeClr val="tx1"/>
              </a:solidFill>
              <a:miter lim="800000"/>
              <a:headEnd/>
              <a:tailEnd/>
            </a:ln>
            <a:effectLst/>
          </p:spPr>
          <p:txBody>
            <a:bodyPr wrap="none" anchor="ctr">
              <a:prstTxWarp prst="textNoShape">
                <a:avLst/>
              </a:prstTxWarp>
            </a:bodyPr>
            <a:lstStyle/>
            <a:p>
              <a:pPr algn="ctr" eaLnBrk="1" hangingPunct="1"/>
              <a:endParaRPr lang="en-US" sz="1200">
                <a:latin typeface="Arial" pitchFamily="-65" charset="0"/>
              </a:endParaRPr>
            </a:p>
          </p:txBody>
        </p:sp>
        <p:sp>
          <p:nvSpPr>
            <p:cNvPr id="3084" name="Rectangle 12"/>
            <p:cNvSpPr>
              <a:spLocks noChangeArrowheads="1"/>
            </p:cNvSpPr>
            <p:nvPr/>
          </p:nvSpPr>
          <p:spPr bwMode="auto">
            <a:xfrm>
              <a:off x="2064" y="2352"/>
              <a:ext cx="912" cy="576"/>
            </a:xfrm>
            <a:prstGeom prst="rect">
              <a:avLst/>
            </a:prstGeom>
            <a:solidFill>
              <a:srgbClr val="99CC00"/>
            </a:solidFill>
            <a:ln w="9525">
              <a:solidFill>
                <a:schemeClr val="tx1"/>
              </a:solidFill>
              <a:miter lim="800000"/>
              <a:headEnd/>
              <a:tailEnd/>
            </a:ln>
            <a:effectLst/>
          </p:spPr>
          <p:txBody>
            <a:bodyPr wrap="none" anchor="ctr">
              <a:prstTxWarp prst="textNoShape">
                <a:avLst/>
              </a:prstTxWarp>
            </a:bodyPr>
            <a:lstStyle/>
            <a:p>
              <a:pPr algn="ctr" eaLnBrk="1" hangingPunct="1"/>
              <a:endParaRPr lang="en-US" sz="1400">
                <a:latin typeface="Arial" pitchFamily="-65" charset="0"/>
              </a:endParaRPr>
            </a:p>
          </p:txBody>
        </p:sp>
        <p:sp>
          <p:nvSpPr>
            <p:cNvPr id="3085" name="Rectangle 13"/>
            <p:cNvSpPr>
              <a:spLocks noChangeArrowheads="1"/>
            </p:cNvSpPr>
            <p:nvPr/>
          </p:nvSpPr>
          <p:spPr bwMode="auto">
            <a:xfrm>
              <a:off x="2064" y="1968"/>
              <a:ext cx="912" cy="384"/>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eaLnBrk="1" hangingPunct="1"/>
              <a:endParaRPr lang="en-US" sz="1400">
                <a:latin typeface="Arial" pitchFamily="-65" charset="0"/>
              </a:endParaRPr>
            </a:p>
          </p:txBody>
        </p:sp>
        <p:sp>
          <p:nvSpPr>
            <p:cNvPr id="3086" name="Text Box 14"/>
            <p:cNvSpPr txBox="1">
              <a:spLocks noChangeArrowheads="1"/>
            </p:cNvSpPr>
            <p:nvPr/>
          </p:nvSpPr>
          <p:spPr bwMode="auto">
            <a:xfrm>
              <a:off x="2205" y="3791"/>
              <a:ext cx="622" cy="1223"/>
            </a:xfrm>
            <a:prstGeom prst="rect">
              <a:avLst/>
            </a:prstGeom>
            <a:noFill/>
            <a:ln w="9525">
              <a:noFill/>
              <a:miter lim="800000"/>
              <a:headEnd/>
              <a:tailEnd/>
            </a:ln>
            <a:effectLst/>
          </p:spPr>
          <p:txBody>
            <a:bodyPr>
              <a:prstTxWarp prst="textNoShape">
                <a:avLst/>
              </a:prstTxWarp>
              <a:spAutoFit/>
            </a:bodyPr>
            <a:lstStyle/>
            <a:p>
              <a:pPr eaLnBrk="1" hangingPunct="1">
                <a:spcBef>
                  <a:spcPct val="50000"/>
                </a:spcBef>
              </a:pPr>
              <a:endParaRPr lang="en-US" sz="1400">
                <a:latin typeface="Arial" pitchFamily="-65" charset="0"/>
              </a:endParaRPr>
            </a:p>
          </p:txBody>
        </p:sp>
      </p:grpSp>
      <p:sp>
        <p:nvSpPr>
          <p:cNvPr id="3087" name="AutoShape 15"/>
          <p:cNvSpPr>
            <a:spLocks noChangeArrowheads="1"/>
          </p:cNvSpPr>
          <p:nvPr/>
        </p:nvSpPr>
        <p:spPr bwMode="auto">
          <a:xfrm>
            <a:off x="2816225" y="5607050"/>
            <a:ext cx="1454150" cy="793750"/>
          </a:xfrm>
          <a:prstGeom prst="can">
            <a:avLst>
              <a:gd name="adj" fmla="val 25000"/>
            </a:avLst>
          </a:prstGeom>
          <a:solidFill>
            <a:schemeClr val="hlink"/>
          </a:solidFill>
          <a:ln w="9525">
            <a:solidFill>
              <a:schemeClr val="tx1"/>
            </a:solidFill>
            <a:round/>
            <a:headEnd/>
            <a:tailEnd/>
          </a:ln>
          <a:effectLst/>
        </p:spPr>
        <p:txBody>
          <a:bodyPr wrap="none" anchor="ctr">
            <a:prstTxWarp prst="textNoShape">
              <a:avLst/>
            </a:prstTxWarp>
          </a:bodyPr>
          <a:lstStyle/>
          <a:p>
            <a:pPr algn="ctr" eaLnBrk="1" hangingPunct="1"/>
            <a:r>
              <a:rPr lang="en-US" sz="1400">
                <a:solidFill>
                  <a:schemeClr val="bg1"/>
                </a:solidFill>
                <a:latin typeface="Arial" pitchFamily="-65" charset="0"/>
              </a:rPr>
              <a:t>Aero Data </a:t>
            </a:r>
          </a:p>
          <a:p>
            <a:pPr algn="ctr" eaLnBrk="1" hangingPunct="1"/>
            <a:r>
              <a:rPr lang="en-US" sz="1400">
                <a:solidFill>
                  <a:schemeClr val="bg1"/>
                </a:solidFill>
                <a:latin typeface="Arial" pitchFamily="-65" charset="0"/>
              </a:rPr>
              <a:t>(AIXM) WFS</a:t>
            </a:r>
          </a:p>
        </p:txBody>
      </p:sp>
      <p:sp>
        <p:nvSpPr>
          <p:cNvPr id="3088" name="AutoShape 16"/>
          <p:cNvSpPr>
            <a:spLocks noChangeArrowheads="1"/>
          </p:cNvSpPr>
          <p:nvPr/>
        </p:nvSpPr>
        <p:spPr bwMode="auto">
          <a:xfrm>
            <a:off x="4572000" y="5607050"/>
            <a:ext cx="1454150" cy="946150"/>
          </a:xfrm>
          <a:prstGeom prst="can">
            <a:avLst>
              <a:gd name="adj" fmla="val 25000"/>
            </a:avLst>
          </a:prstGeom>
          <a:solidFill>
            <a:schemeClr val="hlink"/>
          </a:solidFill>
          <a:ln w="9525">
            <a:solidFill>
              <a:schemeClr val="tx1"/>
            </a:solidFill>
            <a:round/>
            <a:headEnd/>
            <a:tailEnd/>
          </a:ln>
          <a:effectLst/>
        </p:spPr>
        <p:txBody>
          <a:bodyPr wrap="none" anchor="ctr">
            <a:prstTxWarp prst="textNoShape">
              <a:avLst/>
            </a:prstTxWarp>
          </a:bodyPr>
          <a:lstStyle/>
          <a:p>
            <a:pPr algn="ctr" eaLnBrk="1" hangingPunct="1"/>
            <a:r>
              <a:rPr lang="en-US" sz="1400">
                <a:solidFill>
                  <a:schemeClr val="bg1"/>
                </a:solidFill>
                <a:latin typeface="Arial" pitchFamily="-65" charset="0"/>
              </a:rPr>
              <a:t>Geonames </a:t>
            </a:r>
          </a:p>
          <a:p>
            <a:pPr algn="ctr" eaLnBrk="1" hangingPunct="1"/>
            <a:r>
              <a:rPr lang="en-US" sz="1400">
                <a:solidFill>
                  <a:schemeClr val="bg1"/>
                </a:solidFill>
                <a:latin typeface="Arial" pitchFamily="-65" charset="0"/>
              </a:rPr>
              <a:t>Data Gazetteer </a:t>
            </a:r>
          </a:p>
          <a:p>
            <a:pPr algn="ctr" eaLnBrk="1" hangingPunct="1"/>
            <a:r>
              <a:rPr lang="en-US" sz="1400">
                <a:solidFill>
                  <a:schemeClr val="bg1"/>
                </a:solidFill>
                <a:latin typeface="Arial" pitchFamily="-65" charset="0"/>
              </a:rPr>
              <a:t>Service </a:t>
            </a:r>
          </a:p>
        </p:txBody>
      </p:sp>
      <p:sp>
        <p:nvSpPr>
          <p:cNvPr id="3089" name="AutoShape 17"/>
          <p:cNvSpPr>
            <a:spLocks noChangeArrowheads="1"/>
          </p:cNvSpPr>
          <p:nvPr/>
        </p:nvSpPr>
        <p:spPr bwMode="auto">
          <a:xfrm>
            <a:off x="838200" y="5308600"/>
            <a:ext cx="1454150" cy="446088"/>
          </a:xfrm>
          <a:prstGeom prst="hexagon">
            <a:avLst>
              <a:gd name="adj" fmla="val 81495"/>
              <a:gd name="vf" fmla="val 115470"/>
            </a:avLst>
          </a:prstGeom>
          <a:solidFill>
            <a:srgbClr val="25E92E"/>
          </a:solidFill>
          <a:ln w="9525">
            <a:solidFill>
              <a:schemeClr val="tx1"/>
            </a:solidFill>
            <a:miter lim="800000"/>
            <a:headEnd/>
            <a:tailEnd/>
          </a:ln>
          <a:effectLst/>
        </p:spPr>
        <p:txBody>
          <a:bodyPr wrap="none" anchor="ctr">
            <a:prstTxWarp prst="textNoShape">
              <a:avLst/>
            </a:prstTxWarp>
          </a:bodyPr>
          <a:lstStyle/>
          <a:p>
            <a:pPr algn="ctr" eaLnBrk="1" hangingPunct="1"/>
            <a:r>
              <a:rPr lang="en-US" sz="1400">
                <a:latin typeface="Arial" pitchFamily="-65" charset="0"/>
              </a:rPr>
              <a:t>DAFIF </a:t>
            </a:r>
          </a:p>
          <a:p>
            <a:pPr algn="ctr" eaLnBrk="1" hangingPunct="1"/>
            <a:r>
              <a:rPr lang="en-US" sz="1400">
                <a:latin typeface="Arial" pitchFamily="-65" charset="0"/>
              </a:rPr>
              <a:t>Ontology</a:t>
            </a:r>
          </a:p>
        </p:txBody>
      </p:sp>
      <p:sp>
        <p:nvSpPr>
          <p:cNvPr id="3090" name="AutoShape 18"/>
          <p:cNvSpPr>
            <a:spLocks noChangeArrowheads="1"/>
          </p:cNvSpPr>
          <p:nvPr/>
        </p:nvSpPr>
        <p:spPr bwMode="auto">
          <a:xfrm>
            <a:off x="2816225" y="5308600"/>
            <a:ext cx="1454150" cy="446088"/>
          </a:xfrm>
          <a:prstGeom prst="hexagon">
            <a:avLst>
              <a:gd name="adj" fmla="val 81495"/>
              <a:gd name="vf" fmla="val 115470"/>
            </a:avLst>
          </a:prstGeom>
          <a:solidFill>
            <a:srgbClr val="25E92E"/>
          </a:solidFill>
          <a:ln w="9525">
            <a:solidFill>
              <a:schemeClr val="tx1"/>
            </a:solidFill>
            <a:miter lim="800000"/>
            <a:headEnd/>
            <a:tailEnd/>
          </a:ln>
          <a:effectLst/>
        </p:spPr>
        <p:txBody>
          <a:bodyPr wrap="none" anchor="ctr">
            <a:prstTxWarp prst="textNoShape">
              <a:avLst/>
            </a:prstTxWarp>
          </a:bodyPr>
          <a:lstStyle/>
          <a:p>
            <a:pPr algn="ctr" eaLnBrk="1" hangingPunct="1"/>
            <a:r>
              <a:rPr lang="en-US" sz="1400">
                <a:latin typeface="Arial" pitchFamily="-65" charset="0"/>
              </a:rPr>
              <a:t>AIXM</a:t>
            </a:r>
          </a:p>
          <a:p>
            <a:pPr algn="ctr" eaLnBrk="1" hangingPunct="1"/>
            <a:r>
              <a:rPr lang="en-US" sz="1400">
                <a:latin typeface="Arial" pitchFamily="-65" charset="0"/>
              </a:rPr>
              <a:t>Ontology</a:t>
            </a:r>
          </a:p>
        </p:txBody>
      </p:sp>
      <p:sp>
        <p:nvSpPr>
          <p:cNvPr id="3091" name="AutoShape 19"/>
          <p:cNvSpPr>
            <a:spLocks noChangeArrowheads="1"/>
          </p:cNvSpPr>
          <p:nvPr/>
        </p:nvSpPr>
        <p:spPr bwMode="auto">
          <a:xfrm>
            <a:off x="4572000" y="5308600"/>
            <a:ext cx="1454150" cy="446088"/>
          </a:xfrm>
          <a:prstGeom prst="hexagon">
            <a:avLst>
              <a:gd name="adj" fmla="val 81495"/>
              <a:gd name="vf" fmla="val 115470"/>
            </a:avLst>
          </a:prstGeom>
          <a:solidFill>
            <a:srgbClr val="25E92E"/>
          </a:solidFill>
          <a:ln w="9525">
            <a:solidFill>
              <a:schemeClr val="tx1"/>
            </a:solidFill>
            <a:miter lim="800000"/>
            <a:headEnd/>
            <a:tailEnd/>
          </a:ln>
          <a:effectLst/>
        </p:spPr>
        <p:txBody>
          <a:bodyPr wrap="none" anchor="ctr">
            <a:prstTxWarp prst="textNoShape">
              <a:avLst/>
            </a:prstTxWarp>
          </a:bodyPr>
          <a:lstStyle/>
          <a:p>
            <a:pPr algn="ctr" eaLnBrk="1" hangingPunct="1"/>
            <a:r>
              <a:rPr lang="en-US" sz="1400">
                <a:latin typeface="Arial" pitchFamily="-65" charset="0"/>
              </a:rPr>
              <a:t>Gazetteer</a:t>
            </a:r>
          </a:p>
          <a:p>
            <a:pPr algn="ctr" eaLnBrk="1" hangingPunct="1"/>
            <a:r>
              <a:rPr lang="en-US" sz="1400">
                <a:latin typeface="Arial" pitchFamily="-65" charset="0"/>
              </a:rPr>
              <a:t>Ontology</a:t>
            </a:r>
          </a:p>
        </p:txBody>
      </p:sp>
      <p:sp>
        <p:nvSpPr>
          <p:cNvPr id="3092" name="AutoShape 20"/>
          <p:cNvSpPr>
            <a:spLocks noChangeArrowheads="1"/>
          </p:cNvSpPr>
          <p:nvPr/>
        </p:nvSpPr>
        <p:spPr bwMode="auto">
          <a:xfrm rot="3364469">
            <a:off x="2517775" y="4208463"/>
            <a:ext cx="247650" cy="933450"/>
          </a:xfrm>
          <a:prstGeom prst="downArrow">
            <a:avLst>
              <a:gd name="adj1" fmla="val 50000"/>
              <a:gd name="adj2" fmla="val 94231"/>
            </a:avLst>
          </a:prstGeom>
          <a:solidFill>
            <a:schemeClr val="accent2"/>
          </a:solidFill>
          <a:ln w="9525">
            <a:solidFill>
              <a:schemeClr val="tx1"/>
            </a:solidFill>
            <a:miter lim="800000"/>
            <a:headEnd/>
            <a:tailEnd/>
          </a:ln>
          <a:effectLst/>
        </p:spPr>
        <p:txBody>
          <a:bodyPr vert="eaVert" wrap="none" anchor="ctr">
            <a:prstTxWarp prst="textNoShape">
              <a:avLst/>
            </a:prstTxWarp>
          </a:bodyPr>
          <a:lstStyle/>
          <a:p>
            <a:endParaRPr lang="en-US"/>
          </a:p>
        </p:txBody>
      </p:sp>
      <p:sp>
        <p:nvSpPr>
          <p:cNvPr id="3093" name="AutoShape 21"/>
          <p:cNvSpPr>
            <a:spLocks noChangeArrowheads="1"/>
          </p:cNvSpPr>
          <p:nvPr/>
        </p:nvSpPr>
        <p:spPr bwMode="auto">
          <a:xfrm>
            <a:off x="3344863" y="4343400"/>
            <a:ext cx="290512" cy="441325"/>
          </a:xfrm>
          <a:prstGeom prst="downArrow">
            <a:avLst>
              <a:gd name="adj1" fmla="val 50000"/>
              <a:gd name="adj2" fmla="val 37978"/>
            </a:avLst>
          </a:prstGeom>
          <a:solidFill>
            <a:schemeClr val="accent2"/>
          </a:solidFill>
          <a:ln w="9525">
            <a:solidFill>
              <a:schemeClr val="tx1"/>
            </a:solidFill>
            <a:miter lim="800000"/>
            <a:headEnd/>
            <a:tailEnd/>
          </a:ln>
          <a:effectLst/>
        </p:spPr>
        <p:txBody>
          <a:bodyPr vert="eaVert" wrap="none" anchor="ctr">
            <a:prstTxWarp prst="textNoShape">
              <a:avLst/>
            </a:prstTxWarp>
          </a:bodyPr>
          <a:lstStyle/>
          <a:p>
            <a:endParaRPr lang="en-US"/>
          </a:p>
        </p:txBody>
      </p:sp>
      <p:sp>
        <p:nvSpPr>
          <p:cNvPr id="3094" name="AutoShape 22"/>
          <p:cNvSpPr>
            <a:spLocks noChangeArrowheads="1"/>
          </p:cNvSpPr>
          <p:nvPr/>
        </p:nvSpPr>
        <p:spPr bwMode="auto">
          <a:xfrm rot="-3413358">
            <a:off x="4147344" y="4209257"/>
            <a:ext cx="247650" cy="931862"/>
          </a:xfrm>
          <a:prstGeom prst="downArrow">
            <a:avLst>
              <a:gd name="adj1" fmla="val 50000"/>
              <a:gd name="adj2" fmla="val 94070"/>
            </a:avLst>
          </a:prstGeom>
          <a:solidFill>
            <a:schemeClr val="accent2"/>
          </a:solidFill>
          <a:ln w="9525">
            <a:solidFill>
              <a:schemeClr val="tx1"/>
            </a:solidFill>
            <a:miter lim="800000"/>
            <a:headEnd/>
            <a:tailEnd/>
          </a:ln>
          <a:effectLst/>
        </p:spPr>
        <p:txBody>
          <a:bodyPr vert="eaVert" wrap="none" anchor="ctr">
            <a:prstTxWarp prst="textNoShape">
              <a:avLst/>
            </a:prstTxWarp>
          </a:bodyPr>
          <a:lstStyle/>
          <a:p>
            <a:endParaRPr lang="en-US"/>
          </a:p>
        </p:txBody>
      </p:sp>
      <p:sp>
        <p:nvSpPr>
          <p:cNvPr id="3095" name="AutoShape 23"/>
          <p:cNvSpPr>
            <a:spLocks noChangeArrowheads="1"/>
          </p:cNvSpPr>
          <p:nvPr/>
        </p:nvSpPr>
        <p:spPr bwMode="auto">
          <a:xfrm>
            <a:off x="2514600" y="3429000"/>
            <a:ext cx="1981200" cy="446088"/>
          </a:xfrm>
          <a:prstGeom prst="hexagon">
            <a:avLst>
              <a:gd name="adj" fmla="val 111032"/>
              <a:gd name="vf" fmla="val 115470"/>
            </a:avLst>
          </a:prstGeom>
          <a:solidFill>
            <a:srgbClr val="25E92E"/>
          </a:solidFill>
          <a:ln w="9525">
            <a:solidFill>
              <a:schemeClr val="tx1"/>
            </a:solidFill>
            <a:miter lim="800000"/>
            <a:headEnd/>
            <a:tailEnd/>
          </a:ln>
          <a:effectLst/>
        </p:spPr>
        <p:txBody>
          <a:bodyPr wrap="none" anchor="ctr">
            <a:prstTxWarp prst="textNoShape">
              <a:avLst/>
            </a:prstTxWarp>
          </a:bodyPr>
          <a:lstStyle/>
          <a:p>
            <a:pPr algn="ctr" eaLnBrk="1" hangingPunct="1"/>
            <a:r>
              <a:rPr lang="en-US" sz="1400">
                <a:latin typeface="Arial" pitchFamily="-65" charset="0"/>
              </a:rPr>
              <a:t>Query Domain </a:t>
            </a:r>
          </a:p>
          <a:p>
            <a:pPr algn="ctr" eaLnBrk="1" hangingPunct="1"/>
            <a:r>
              <a:rPr lang="en-US" sz="1400">
                <a:latin typeface="Arial" pitchFamily="-65" charset="0"/>
              </a:rPr>
              <a:t>Ontology</a:t>
            </a:r>
          </a:p>
        </p:txBody>
      </p:sp>
      <p:sp>
        <p:nvSpPr>
          <p:cNvPr id="3096" name="AutoShape 24"/>
          <p:cNvSpPr>
            <a:spLocks noChangeArrowheads="1"/>
          </p:cNvSpPr>
          <p:nvPr/>
        </p:nvSpPr>
        <p:spPr bwMode="auto">
          <a:xfrm>
            <a:off x="3411538" y="2971800"/>
            <a:ext cx="290512" cy="474663"/>
          </a:xfrm>
          <a:prstGeom prst="downArrow">
            <a:avLst>
              <a:gd name="adj1" fmla="val 50000"/>
              <a:gd name="adj2" fmla="val 40847"/>
            </a:avLst>
          </a:prstGeom>
          <a:solidFill>
            <a:schemeClr val="accent2"/>
          </a:solidFill>
          <a:ln w="9525">
            <a:solidFill>
              <a:schemeClr val="tx1"/>
            </a:solidFill>
            <a:miter lim="800000"/>
            <a:headEnd/>
            <a:tailEnd/>
          </a:ln>
          <a:effectLst/>
        </p:spPr>
        <p:txBody>
          <a:bodyPr vert="eaVert" wrap="none" anchor="ctr">
            <a:prstTxWarp prst="textNoShape">
              <a:avLst/>
            </a:prstTxWarp>
          </a:bodyPr>
          <a:lstStyle/>
          <a:p>
            <a:endParaRPr lang="en-US"/>
          </a:p>
        </p:txBody>
      </p:sp>
      <p:sp>
        <p:nvSpPr>
          <p:cNvPr id="3097" name="Oval 25"/>
          <p:cNvSpPr>
            <a:spLocks noChangeArrowheads="1"/>
          </p:cNvSpPr>
          <p:nvPr/>
        </p:nvSpPr>
        <p:spPr bwMode="auto">
          <a:xfrm>
            <a:off x="838200" y="4784725"/>
            <a:ext cx="1450975" cy="538163"/>
          </a:xfrm>
          <a:prstGeom prst="ellipse">
            <a:avLst/>
          </a:prstGeom>
          <a:solidFill>
            <a:srgbClr val="93D165"/>
          </a:solidFill>
          <a:ln w="9525">
            <a:solidFill>
              <a:schemeClr val="tx1"/>
            </a:solidFill>
            <a:round/>
            <a:headEnd/>
            <a:tailEnd/>
          </a:ln>
          <a:effectLst/>
        </p:spPr>
        <p:txBody>
          <a:bodyPr wrap="none" anchor="ctr">
            <a:prstTxWarp prst="textNoShape">
              <a:avLst/>
            </a:prstTxWarp>
          </a:bodyPr>
          <a:lstStyle/>
          <a:p>
            <a:pPr algn="ctr" eaLnBrk="1" hangingPunct="1"/>
            <a:r>
              <a:rPr lang="en-US" sz="1400">
                <a:latin typeface="Arial" pitchFamily="-65" charset="0"/>
              </a:rPr>
              <a:t>OWL-S</a:t>
            </a:r>
          </a:p>
          <a:p>
            <a:pPr algn="ctr" eaLnBrk="1" hangingPunct="1"/>
            <a:r>
              <a:rPr lang="en-US" sz="1400">
                <a:latin typeface="Arial" pitchFamily="-65" charset="0"/>
              </a:rPr>
              <a:t>Description</a:t>
            </a:r>
          </a:p>
        </p:txBody>
      </p:sp>
      <p:sp>
        <p:nvSpPr>
          <p:cNvPr id="3098" name="Oval 26"/>
          <p:cNvSpPr>
            <a:spLocks noChangeArrowheads="1"/>
          </p:cNvSpPr>
          <p:nvPr/>
        </p:nvSpPr>
        <p:spPr bwMode="auto">
          <a:xfrm>
            <a:off x="2817813" y="4784725"/>
            <a:ext cx="1450975" cy="538163"/>
          </a:xfrm>
          <a:prstGeom prst="ellipse">
            <a:avLst/>
          </a:prstGeom>
          <a:solidFill>
            <a:srgbClr val="93D165"/>
          </a:solidFill>
          <a:ln w="9525">
            <a:solidFill>
              <a:schemeClr val="tx1"/>
            </a:solidFill>
            <a:round/>
            <a:headEnd/>
            <a:tailEnd/>
          </a:ln>
          <a:effectLst/>
        </p:spPr>
        <p:txBody>
          <a:bodyPr wrap="none" anchor="ctr">
            <a:prstTxWarp prst="textNoShape">
              <a:avLst/>
            </a:prstTxWarp>
          </a:bodyPr>
          <a:lstStyle/>
          <a:p>
            <a:pPr algn="ctr" eaLnBrk="1" hangingPunct="1"/>
            <a:r>
              <a:rPr lang="en-US" sz="1400">
                <a:latin typeface="Arial" pitchFamily="-65" charset="0"/>
              </a:rPr>
              <a:t>OWL-S</a:t>
            </a:r>
          </a:p>
          <a:p>
            <a:pPr algn="ctr" eaLnBrk="1" hangingPunct="1"/>
            <a:r>
              <a:rPr lang="en-US" sz="1400">
                <a:latin typeface="Arial" pitchFamily="-65" charset="0"/>
              </a:rPr>
              <a:t>Description</a:t>
            </a:r>
          </a:p>
        </p:txBody>
      </p:sp>
      <p:sp>
        <p:nvSpPr>
          <p:cNvPr id="3099" name="Oval 27"/>
          <p:cNvSpPr>
            <a:spLocks noChangeArrowheads="1"/>
          </p:cNvSpPr>
          <p:nvPr/>
        </p:nvSpPr>
        <p:spPr bwMode="auto">
          <a:xfrm>
            <a:off x="4575175" y="4784725"/>
            <a:ext cx="1450975" cy="538163"/>
          </a:xfrm>
          <a:prstGeom prst="ellipse">
            <a:avLst/>
          </a:prstGeom>
          <a:solidFill>
            <a:srgbClr val="93D165"/>
          </a:solidFill>
          <a:ln w="9525">
            <a:solidFill>
              <a:schemeClr val="tx1"/>
            </a:solidFill>
            <a:round/>
            <a:headEnd/>
            <a:tailEnd/>
          </a:ln>
          <a:effectLst/>
        </p:spPr>
        <p:txBody>
          <a:bodyPr wrap="none" anchor="ctr">
            <a:prstTxWarp prst="textNoShape">
              <a:avLst/>
            </a:prstTxWarp>
          </a:bodyPr>
          <a:lstStyle/>
          <a:p>
            <a:pPr algn="ctr" eaLnBrk="1" hangingPunct="1"/>
            <a:r>
              <a:rPr lang="en-US" sz="1400">
                <a:latin typeface="Arial" pitchFamily="-65" charset="0"/>
              </a:rPr>
              <a:t>OWL-S</a:t>
            </a:r>
          </a:p>
          <a:p>
            <a:pPr algn="ctr" eaLnBrk="1" hangingPunct="1"/>
            <a:r>
              <a:rPr lang="en-US" sz="1400">
                <a:latin typeface="Arial" pitchFamily="-65" charset="0"/>
              </a:rPr>
              <a:t>Description</a:t>
            </a:r>
          </a:p>
        </p:txBody>
      </p:sp>
      <p:sp>
        <p:nvSpPr>
          <p:cNvPr id="3100" name="AutoShape 28"/>
          <p:cNvSpPr>
            <a:spLocks noChangeArrowheads="1"/>
          </p:cNvSpPr>
          <p:nvPr/>
        </p:nvSpPr>
        <p:spPr bwMode="auto">
          <a:xfrm>
            <a:off x="1066800" y="2286000"/>
            <a:ext cx="3779838" cy="1079500"/>
          </a:xfrm>
          <a:prstGeom prst="horizontalScroll">
            <a:avLst>
              <a:gd name="adj" fmla="val 12500"/>
            </a:avLst>
          </a:prstGeom>
          <a:solidFill>
            <a:srgbClr val="CCFFFF"/>
          </a:solidFill>
          <a:ln w="9525">
            <a:solidFill>
              <a:srgbClr val="969696"/>
            </a:solidFill>
            <a:round/>
            <a:headEnd type="none" w="med" len="lg"/>
            <a:tailEnd/>
          </a:ln>
          <a:effectLst/>
        </p:spPr>
        <p:txBody>
          <a:bodyPr lIns="0" rIns="0" anchor="ctr">
            <a:prstTxWarp prst="textNoShape">
              <a:avLst/>
            </a:prstTxWarp>
            <a:spAutoFit/>
          </a:bodyPr>
          <a:lstStyle/>
          <a:p>
            <a:pPr algn="ctr"/>
            <a:r>
              <a:rPr lang="en-US" sz="1600" b="1">
                <a:latin typeface="Helvetica" pitchFamily="-65" charset="0"/>
              </a:rPr>
              <a:t>Geospatial Intelligence Query:</a:t>
            </a:r>
          </a:p>
          <a:p>
            <a:pPr algn="ctr"/>
            <a:r>
              <a:rPr lang="en-US" sz="1600">
                <a:latin typeface="Helvetica" pitchFamily="-65" charset="0"/>
              </a:rPr>
              <a:t>“Which airfields within 500 miles of Kandahar support C5A aircraft”</a:t>
            </a:r>
            <a:endParaRPr lang="en-US">
              <a:latin typeface="Times New Roman" pitchFamily="-65" charset="0"/>
            </a:endParaRPr>
          </a:p>
        </p:txBody>
      </p:sp>
      <p:sp>
        <p:nvSpPr>
          <p:cNvPr id="3101" name="Text Box 29"/>
          <p:cNvSpPr txBox="1">
            <a:spLocks noChangeArrowheads="1"/>
          </p:cNvSpPr>
          <p:nvPr/>
        </p:nvSpPr>
        <p:spPr bwMode="auto">
          <a:xfrm>
            <a:off x="6172200" y="6324600"/>
            <a:ext cx="2286000" cy="244475"/>
          </a:xfrm>
          <a:prstGeom prst="rect">
            <a:avLst/>
          </a:prstGeom>
          <a:noFill/>
          <a:ln w="9525">
            <a:noFill/>
            <a:miter lim="800000"/>
            <a:headEnd/>
            <a:tailEnd/>
          </a:ln>
          <a:effectLst/>
        </p:spPr>
        <p:txBody>
          <a:bodyPr wrap="none">
            <a:prstTxWarp prst="textNoShape">
              <a:avLst/>
            </a:prstTxWarp>
            <a:spAutoFit/>
          </a:bodyPr>
          <a:lstStyle/>
          <a:p>
            <a:r>
              <a:rPr lang="en-US" sz="1000" i="1"/>
              <a:t>Figure by Dave Kolas &amp; Josh Lieberman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89"/>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090"/>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309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097"/>
                                        </p:tgtEl>
                                        <p:attrNameLst>
                                          <p:attrName>style.visibility</p:attrName>
                                        </p:attrNameLst>
                                      </p:cBhvr>
                                      <p:to>
                                        <p:strVal val="visible"/>
                                      </p:to>
                                    </p:set>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499"/>
                                          </p:stCondLst>
                                        </p:cTn>
                                        <p:tgtEl>
                                          <p:spTgt spid="3098"/>
                                        </p:tgtEl>
                                        <p:attrNameLst>
                                          <p:attrName>style.visibility</p:attrName>
                                        </p:attrNameLst>
                                      </p:cBhvr>
                                      <p:to>
                                        <p:strVal val="visible"/>
                                      </p:to>
                                    </p:set>
                                  </p:childTnLst>
                                </p:cTn>
                              </p:par>
                            </p:childTnLst>
                          </p:cTn>
                        </p:par>
                        <p:par>
                          <p:cTn id="20" fill="hold">
                            <p:stCondLst>
                              <p:cond delay="1000"/>
                            </p:stCondLst>
                            <p:childTnLst>
                              <p:par>
                                <p:cTn id="21" presetID="1" presetClass="entr" presetSubtype="0" fill="hold" grpId="0" nodeType="afterEffect">
                                  <p:stCondLst>
                                    <p:cond delay="0"/>
                                  </p:stCondLst>
                                  <p:childTnLst>
                                    <p:set>
                                      <p:cBhvr>
                                        <p:cTn id="22" dur="1" fill="hold">
                                          <p:stCondLst>
                                            <p:cond delay="499"/>
                                          </p:stCondLst>
                                        </p:cTn>
                                        <p:tgtEl>
                                          <p:spTgt spid="309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92"/>
                                        </p:tgtEl>
                                        <p:attrNameLst>
                                          <p:attrName>style.visibility</p:attrName>
                                        </p:attrNameLst>
                                      </p:cBhvr>
                                      <p:to>
                                        <p:strVal val="visible"/>
                                      </p:to>
                                    </p:set>
                                  </p:childTnLst>
                                </p:cTn>
                              </p:par>
                            </p:childTnLst>
                          </p:cTn>
                        </p:par>
                        <p:par>
                          <p:cTn id="27" fill="hold">
                            <p:stCondLst>
                              <p:cond delay="500"/>
                            </p:stCondLst>
                            <p:childTnLst>
                              <p:par>
                                <p:cTn id="28" presetID="1" presetClass="entr" presetSubtype="0" fill="hold" grpId="0" nodeType="afterEffect">
                                  <p:stCondLst>
                                    <p:cond delay="0"/>
                                  </p:stCondLst>
                                  <p:childTnLst>
                                    <p:set>
                                      <p:cBhvr>
                                        <p:cTn id="29" dur="1" fill="hold">
                                          <p:stCondLst>
                                            <p:cond delay="499"/>
                                          </p:stCondLst>
                                        </p:cTn>
                                        <p:tgtEl>
                                          <p:spTgt spid="3093"/>
                                        </p:tgtEl>
                                        <p:attrNameLst>
                                          <p:attrName>style.visibility</p:attrName>
                                        </p:attrNameLst>
                                      </p:cBhvr>
                                      <p:to>
                                        <p:strVal val="visible"/>
                                      </p:to>
                                    </p:set>
                                  </p:childTnLst>
                                </p:cTn>
                              </p:par>
                            </p:childTnLst>
                          </p:cTn>
                        </p:par>
                        <p:par>
                          <p:cTn id="30" fill="hold">
                            <p:stCondLst>
                              <p:cond delay="1000"/>
                            </p:stCondLst>
                            <p:childTnLst>
                              <p:par>
                                <p:cTn id="31" presetID="1" presetClass="entr" presetSubtype="0" fill="hold" grpId="0" nodeType="afterEffect">
                                  <p:stCondLst>
                                    <p:cond delay="0"/>
                                  </p:stCondLst>
                                  <p:childTnLst>
                                    <p:set>
                                      <p:cBhvr>
                                        <p:cTn id="32" dur="1" fill="hold">
                                          <p:stCondLst>
                                            <p:cond delay="499"/>
                                          </p:stCondLst>
                                        </p:cTn>
                                        <p:tgtEl>
                                          <p:spTgt spid="3094"/>
                                        </p:tgtEl>
                                        <p:attrNameLst>
                                          <p:attrName>style.visibility</p:attrName>
                                        </p:attrNameLst>
                                      </p:cBhvr>
                                      <p:to>
                                        <p:strVal val="visible"/>
                                      </p:to>
                                    </p:set>
                                  </p:childTnLst>
                                </p:cTn>
                              </p:par>
                            </p:childTnLst>
                          </p:cTn>
                        </p:par>
                        <p:par>
                          <p:cTn id="33" fill="hold">
                            <p:stCondLst>
                              <p:cond delay="1500"/>
                            </p:stCondLst>
                            <p:childTnLst>
                              <p:par>
                                <p:cTn id="34" presetID="1" presetClass="entr" presetSubtype="0" fill="hold" nodeType="afterEffect">
                                  <p:stCondLst>
                                    <p:cond delay="0"/>
                                  </p:stCondLst>
                                  <p:childTnLst>
                                    <p:set>
                                      <p:cBhvr>
                                        <p:cTn id="35" dur="1" fill="hold">
                                          <p:stCondLst>
                                            <p:cond delay="499"/>
                                          </p:stCondLst>
                                        </p:cTn>
                                        <p:tgtEl>
                                          <p:spTgt spid="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499"/>
                                          </p:stCondLst>
                                        </p:cTn>
                                        <p:tgtEl>
                                          <p:spTgt spid="3095"/>
                                        </p:tgtEl>
                                        <p:attrNameLst>
                                          <p:attrName>style.visibility</p:attrName>
                                        </p:attrNameLst>
                                      </p:cBhvr>
                                      <p:to>
                                        <p:strVal val="visible"/>
                                      </p:to>
                                    </p:set>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499"/>
                                          </p:stCondLst>
                                        </p:cTn>
                                        <p:tgtEl>
                                          <p:spTgt spid="309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3074"/>
                                        </p:tgtEl>
                                        <p:attrNameLst>
                                          <p:attrName>style.visibility</p:attrName>
                                        </p:attrNameLst>
                                      </p:cBhvr>
                                      <p:to>
                                        <p:strVal val="visible"/>
                                      </p:to>
                                    </p:set>
                                    <p:anim calcmode="lin" valueType="num">
                                      <p:cBhvr>
                                        <p:cTn id="47" dur="500" fill="hold"/>
                                        <p:tgtEl>
                                          <p:spTgt spid="3074"/>
                                        </p:tgtEl>
                                        <p:attrNameLst>
                                          <p:attrName>ppt_x</p:attrName>
                                        </p:attrNameLst>
                                      </p:cBhvr>
                                      <p:tavLst>
                                        <p:tav tm="0">
                                          <p:val>
                                            <p:strVal val="#ppt_x-#ppt_w/2"/>
                                          </p:val>
                                        </p:tav>
                                        <p:tav tm="100000">
                                          <p:val>
                                            <p:strVal val="#ppt_x"/>
                                          </p:val>
                                        </p:tav>
                                      </p:tavLst>
                                    </p:anim>
                                    <p:anim calcmode="lin" valueType="num">
                                      <p:cBhvr>
                                        <p:cTn id="48" dur="500" fill="hold"/>
                                        <p:tgtEl>
                                          <p:spTgt spid="3074"/>
                                        </p:tgtEl>
                                        <p:attrNameLst>
                                          <p:attrName>ppt_y</p:attrName>
                                        </p:attrNameLst>
                                      </p:cBhvr>
                                      <p:tavLst>
                                        <p:tav tm="0">
                                          <p:val>
                                            <p:strVal val="#ppt_y"/>
                                          </p:val>
                                        </p:tav>
                                        <p:tav tm="100000">
                                          <p:val>
                                            <p:strVal val="#ppt_y"/>
                                          </p:val>
                                        </p:tav>
                                      </p:tavLst>
                                    </p:anim>
                                    <p:anim calcmode="lin" valueType="num">
                                      <p:cBhvr>
                                        <p:cTn id="49" dur="500" fill="hold"/>
                                        <p:tgtEl>
                                          <p:spTgt spid="3074"/>
                                        </p:tgtEl>
                                        <p:attrNameLst>
                                          <p:attrName>ppt_w</p:attrName>
                                        </p:attrNameLst>
                                      </p:cBhvr>
                                      <p:tavLst>
                                        <p:tav tm="0">
                                          <p:val>
                                            <p:fltVal val="0"/>
                                          </p:val>
                                        </p:tav>
                                        <p:tav tm="100000">
                                          <p:val>
                                            <p:strVal val="#ppt_w"/>
                                          </p:val>
                                        </p:tav>
                                      </p:tavLst>
                                    </p:anim>
                                    <p:anim calcmode="lin" valueType="num">
                                      <p:cBhvr>
                                        <p:cTn id="50" dur="500" fill="hold"/>
                                        <p:tgtEl>
                                          <p:spTgt spid="3074"/>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3075"/>
                                        </p:tgtEl>
                                        <p:attrNameLst>
                                          <p:attrName>style.visibility</p:attrName>
                                        </p:attrNameLst>
                                      </p:cBhvr>
                                      <p:to>
                                        <p:strVal val="visible"/>
                                      </p:to>
                                    </p:set>
                                    <p:anim calcmode="lin" valueType="num">
                                      <p:cBhvr>
                                        <p:cTn id="55" dur="500" fill="hold"/>
                                        <p:tgtEl>
                                          <p:spTgt spid="3075"/>
                                        </p:tgtEl>
                                        <p:attrNameLst>
                                          <p:attrName>ppt_x</p:attrName>
                                        </p:attrNameLst>
                                      </p:cBhvr>
                                      <p:tavLst>
                                        <p:tav tm="0">
                                          <p:val>
                                            <p:strVal val="#ppt_x-#ppt_w/2"/>
                                          </p:val>
                                        </p:tav>
                                        <p:tav tm="100000">
                                          <p:val>
                                            <p:strVal val="#ppt_x"/>
                                          </p:val>
                                        </p:tav>
                                      </p:tavLst>
                                    </p:anim>
                                    <p:anim calcmode="lin" valueType="num">
                                      <p:cBhvr>
                                        <p:cTn id="56" dur="500" fill="hold"/>
                                        <p:tgtEl>
                                          <p:spTgt spid="3075"/>
                                        </p:tgtEl>
                                        <p:attrNameLst>
                                          <p:attrName>ppt_y</p:attrName>
                                        </p:attrNameLst>
                                      </p:cBhvr>
                                      <p:tavLst>
                                        <p:tav tm="0">
                                          <p:val>
                                            <p:strVal val="#ppt_y"/>
                                          </p:val>
                                        </p:tav>
                                        <p:tav tm="100000">
                                          <p:val>
                                            <p:strVal val="#ppt_y"/>
                                          </p:val>
                                        </p:tav>
                                      </p:tavLst>
                                    </p:anim>
                                    <p:anim calcmode="lin" valueType="num">
                                      <p:cBhvr>
                                        <p:cTn id="57" dur="500" fill="hold"/>
                                        <p:tgtEl>
                                          <p:spTgt spid="3075"/>
                                        </p:tgtEl>
                                        <p:attrNameLst>
                                          <p:attrName>ppt_w</p:attrName>
                                        </p:attrNameLst>
                                      </p:cBhvr>
                                      <p:tavLst>
                                        <p:tav tm="0">
                                          <p:val>
                                            <p:fltVal val="0"/>
                                          </p:val>
                                        </p:tav>
                                        <p:tav tm="100000">
                                          <p:val>
                                            <p:strVal val="#ppt_w"/>
                                          </p:val>
                                        </p:tav>
                                      </p:tavLst>
                                    </p:anim>
                                    <p:anim calcmode="lin" valueType="num">
                                      <p:cBhvr>
                                        <p:cTn id="58" dur="500" fill="hold"/>
                                        <p:tgtEl>
                                          <p:spTgt spid="3075"/>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3076"/>
                                        </p:tgtEl>
                                        <p:attrNameLst>
                                          <p:attrName>style.visibility</p:attrName>
                                        </p:attrNameLst>
                                      </p:cBhvr>
                                      <p:to>
                                        <p:strVal val="visible"/>
                                      </p:to>
                                    </p:set>
                                    <p:anim calcmode="lin" valueType="num">
                                      <p:cBhvr>
                                        <p:cTn id="63" dur="500" fill="hold"/>
                                        <p:tgtEl>
                                          <p:spTgt spid="3076"/>
                                        </p:tgtEl>
                                        <p:attrNameLst>
                                          <p:attrName>ppt_x</p:attrName>
                                        </p:attrNameLst>
                                      </p:cBhvr>
                                      <p:tavLst>
                                        <p:tav tm="0">
                                          <p:val>
                                            <p:strVal val="#ppt_x-#ppt_w/2"/>
                                          </p:val>
                                        </p:tav>
                                        <p:tav tm="100000">
                                          <p:val>
                                            <p:strVal val="#ppt_x"/>
                                          </p:val>
                                        </p:tav>
                                      </p:tavLst>
                                    </p:anim>
                                    <p:anim calcmode="lin" valueType="num">
                                      <p:cBhvr>
                                        <p:cTn id="64" dur="500" fill="hold"/>
                                        <p:tgtEl>
                                          <p:spTgt spid="3076"/>
                                        </p:tgtEl>
                                        <p:attrNameLst>
                                          <p:attrName>ppt_y</p:attrName>
                                        </p:attrNameLst>
                                      </p:cBhvr>
                                      <p:tavLst>
                                        <p:tav tm="0">
                                          <p:val>
                                            <p:strVal val="#ppt_y"/>
                                          </p:val>
                                        </p:tav>
                                        <p:tav tm="100000">
                                          <p:val>
                                            <p:strVal val="#ppt_y"/>
                                          </p:val>
                                        </p:tav>
                                      </p:tavLst>
                                    </p:anim>
                                    <p:anim calcmode="lin" valueType="num">
                                      <p:cBhvr>
                                        <p:cTn id="65" dur="500" fill="hold"/>
                                        <p:tgtEl>
                                          <p:spTgt spid="3076"/>
                                        </p:tgtEl>
                                        <p:attrNameLst>
                                          <p:attrName>ppt_w</p:attrName>
                                        </p:attrNameLst>
                                      </p:cBhvr>
                                      <p:tavLst>
                                        <p:tav tm="0">
                                          <p:val>
                                            <p:fltVal val="0"/>
                                          </p:val>
                                        </p:tav>
                                        <p:tav tm="100000">
                                          <p:val>
                                            <p:strVal val="#ppt_w"/>
                                          </p:val>
                                        </p:tav>
                                      </p:tavLst>
                                    </p:anim>
                                    <p:anim calcmode="lin" valueType="num">
                                      <p:cBhvr>
                                        <p:cTn id="66" dur="500" fill="hold"/>
                                        <p:tgtEl>
                                          <p:spTgt spid="307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autoUpdateAnimBg="0"/>
      <p:bldP spid="3075" grpId="0" animBg="1" autoUpdateAnimBg="0"/>
      <p:bldP spid="3076" grpId="0" animBg="1" autoUpdateAnimBg="0"/>
      <p:bldP spid="3089" grpId="0" animBg="1" autoUpdateAnimBg="0"/>
      <p:bldP spid="3090" grpId="0" animBg="1" autoUpdateAnimBg="0"/>
      <p:bldP spid="3091" grpId="0" animBg="1" autoUpdateAnimBg="0"/>
      <p:bldP spid="3092" grpId="0" animBg="1"/>
      <p:bldP spid="3093" grpId="0" animBg="1"/>
      <p:bldP spid="3094" grpId="0" animBg="1"/>
      <p:bldP spid="3095" grpId="0" animBg="1" autoUpdateAnimBg="0"/>
      <p:bldP spid="3096" grpId="0" animBg="1"/>
      <p:bldP spid="3097" grpId="0" animBg="1" autoUpdateAnimBg="0"/>
      <p:bldP spid="3098" grpId="0" animBg="1" autoUpdateAnimBg="0"/>
      <p:bldP spid="3099" grpId="0" animBg="1" autoUpdateAnimBg="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Footer Placeholder 2"/>
          <p:cNvSpPr>
            <a:spLocks noGrp="1"/>
          </p:cNvSpPr>
          <p:nvPr>
            <p:ph type="ftr" sz="quarter" idx="4294967295"/>
          </p:nvPr>
        </p:nvSpPr>
        <p:spPr>
          <a:xfrm>
            <a:off x="1981200" y="6553200"/>
            <a:ext cx="5257800" cy="304800"/>
          </a:xfrm>
          <a:prstGeom prst="rect">
            <a:avLst/>
          </a:prstGeom>
        </p:spPr>
        <p:txBody>
          <a:bodyPr/>
          <a:lstStyle/>
          <a:p>
            <a:r>
              <a:rPr lang="en-US"/>
              <a:t>Joshua Lieberman ©Traverse Technologies. </a:t>
            </a:r>
          </a:p>
        </p:txBody>
      </p:sp>
      <p:sp>
        <p:nvSpPr>
          <p:cNvPr id="6" name="Slide Number Placeholder 3"/>
          <p:cNvSpPr>
            <a:spLocks noGrp="1"/>
          </p:cNvSpPr>
          <p:nvPr>
            <p:ph type="sldNum" sz="quarter" idx="11"/>
          </p:nvPr>
        </p:nvSpPr>
        <p:spPr/>
        <p:txBody>
          <a:bodyPr/>
          <a:lstStyle/>
          <a:p>
            <a:pPr>
              <a:defRPr/>
            </a:pPr>
            <a:r>
              <a:rPr lang="en-US"/>
              <a:t>Slide </a:t>
            </a:r>
            <a:fld id="{3E3BEA8E-9963-FC41-A426-81E8CA909B91}" type="slidenum">
              <a:rPr lang="en-US"/>
              <a:pPr>
                <a:defRPr/>
              </a:pPr>
              <a:t>12</a:t>
            </a:fld>
            <a:endParaRPr lang="en-US"/>
          </a:p>
        </p:txBody>
      </p:sp>
      <p:sp>
        <p:nvSpPr>
          <p:cNvPr id="1750018" name="Rectangle 2"/>
          <p:cNvSpPr>
            <a:spLocks noGrp="1" noChangeArrowheads="1"/>
          </p:cNvSpPr>
          <p:nvPr>
            <p:ph type="title"/>
          </p:nvPr>
        </p:nvSpPr>
        <p:spPr/>
        <p:txBody>
          <a:bodyPr/>
          <a:lstStyle/>
          <a:p>
            <a:pPr>
              <a:defRPr/>
            </a:pPr>
            <a:r>
              <a:rPr lang="en-US" dirty="0" smtClean="0">
                <a:ea typeface="+mj-ea"/>
                <a:cs typeface="+mj-cs"/>
              </a:rPr>
              <a:t>W3C Geo </a:t>
            </a:r>
            <a:r>
              <a:rPr lang="en-US" dirty="0">
                <a:ea typeface="+mj-ea"/>
                <a:cs typeface="+mj-cs"/>
              </a:rPr>
              <a:t>2007</a:t>
            </a:r>
          </a:p>
        </p:txBody>
      </p:sp>
      <p:pic>
        <p:nvPicPr>
          <p:cNvPr id="37893" name="Picture 11"/>
          <p:cNvPicPr>
            <a:picLocks noChangeAspect="1" noChangeArrowheads="1"/>
          </p:cNvPicPr>
          <p:nvPr/>
        </p:nvPicPr>
        <p:blipFill>
          <a:blip r:embed="rId3"/>
          <a:srcRect/>
          <a:stretch>
            <a:fillRect/>
          </a:stretch>
        </p:blipFill>
        <p:spPr bwMode="auto">
          <a:xfrm>
            <a:off x="3352800" y="2590800"/>
            <a:ext cx="5384800" cy="3830638"/>
          </a:xfrm>
          <a:prstGeom prst="rect">
            <a:avLst/>
          </a:prstGeom>
          <a:noFill/>
          <a:ln w="9525">
            <a:noFill/>
            <a:miter lim="800000"/>
            <a:headEnd type="none" w="med" len="lg"/>
            <a:tailEnd/>
          </a:ln>
        </p:spPr>
      </p:pic>
      <p:pic>
        <p:nvPicPr>
          <p:cNvPr id="37894" name="Picture 9" descr="&#10;neogeo_r3.jpg                                                  00160063Macintosh HD                   C17146F9:"/>
          <p:cNvPicPr>
            <a:picLocks noChangeAspect="1" noChangeArrowheads="1"/>
          </p:cNvPicPr>
          <p:nvPr/>
        </p:nvPicPr>
        <p:blipFill>
          <a:blip r:embed="rId4"/>
          <a:srcRect/>
          <a:stretch>
            <a:fillRect/>
          </a:stretch>
        </p:blipFill>
        <p:spPr bwMode="auto">
          <a:xfrm>
            <a:off x="990600" y="1295400"/>
            <a:ext cx="3402013" cy="3021013"/>
          </a:xfrm>
          <a:prstGeom prst="rect">
            <a:avLst/>
          </a:prstGeom>
          <a:noFill/>
          <a:ln w="9525">
            <a:noFill/>
            <a:miter lim="800000"/>
            <a:headEnd/>
            <a:tailEnd/>
          </a:ln>
        </p:spPr>
      </p:pic>
      <p:sp>
        <p:nvSpPr>
          <p:cNvPr id="37895" name="Rectangle 6"/>
          <p:cNvSpPr>
            <a:spLocks noChangeArrowheads="1"/>
          </p:cNvSpPr>
          <p:nvPr/>
        </p:nvSpPr>
        <p:spPr bwMode="auto">
          <a:xfrm>
            <a:off x="685800" y="6019800"/>
            <a:ext cx="3108325" cy="246063"/>
          </a:xfrm>
          <a:prstGeom prst="rect">
            <a:avLst/>
          </a:prstGeom>
          <a:noFill/>
          <a:ln w="9525">
            <a:noFill/>
            <a:miter lim="800000"/>
            <a:headEnd/>
            <a:tailEnd/>
          </a:ln>
        </p:spPr>
        <p:txBody>
          <a:bodyPr wrap="none">
            <a:prstTxWarp prst="textNoShape">
              <a:avLst/>
            </a:prstTxWarp>
            <a:spAutoFit/>
          </a:bodyPr>
          <a:lstStyle/>
          <a:p>
            <a:r>
              <a:rPr lang="en-US"/>
              <a:t>http://www.w3.org/2005/Incubator/geo/XGR-geo-ont/</a:t>
            </a:r>
          </a:p>
        </p:txBody>
      </p:sp>
      <p:sp>
        <p:nvSpPr>
          <p:cNvPr id="37896" name="Rectangle 7"/>
          <p:cNvSpPr>
            <a:spLocks noChangeArrowheads="1"/>
          </p:cNvSpPr>
          <p:nvPr/>
        </p:nvSpPr>
        <p:spPr bwMode="auto">
          <a:xfrm>
            <a:off x="685800" y="5791200"/>
            <a:ext cx="2890838" cy="246063"/>
          </a:xfrm>
          <a:prstGeom prst="rect">
            <a:avLst/>
          </a:prstGeom>
          <a:noFill/>
          <a:ln w="9525">
            <a:noFill/>
            <a:miter lim="800000"/>
            <a:headEnd/>
            <a:tailEnd/>
          </a:ln>
        </p:spPr>
        <p:txBody>
          <a:bodyPr wrap="none">
            <a:prstTxWarp prst="textNoShape">
              <a:avLst/>
            </a:prstTxWarp>
            <a:spAutoFit/>
          </a:bodyPr>
          <a:lstStyle/>
          <a:p>
            <a:r>
              <a:rPr lang="en-US"/>
              <a:t>http://www.w3.org/2005/Incubator/geo/XGR-geo/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76275" y="77788"/>
            <a:ext cx="8010525" cy="760412"/>
          </a:xfrm>
        </p:spPr>
        <p:txBody>
          <a:bodyPr/>
          <a:lstStyle/>
          <a:p>
            <a:r>
              <a:rPr lang="en-US" sz="3200" dirty="0">
                <a:solidFill>
                  <a:srgbClr val="000000"/>
                </a:solidFill>
                <a:effectLst>
                  <a:outerShdw blurRad="38100" dist="38100" dir="2700000" algn="tl">
                    <a:srgbClr val="FFFFFF"/>
                  </a:outerShdw>
                </a:effectLst>
              </a:rPr>
              <a:t>What</a:t>
            </a:r>
            <a:r>
              <a:rPr lang="en-US" sz="3200" dirty="0" smtClean="0">
                <a:solidFill>
                  <a:srgbClr val="000000"/>
                </a:solidFill>
                <a:effectLst>
                  <a:outerShdw blurRad="38100" dist="38100" dir="2700000" algn="tl">
                    <a:srgbClr val="FFFFFF"/>
                  </a:outerShdw>
                </a:effectLst>
              </a:rPr>
              <a:t> Could a Geospatial </a:t>
            </a:r>
            <a:r>
              <a:rPr lang="en-US" sz="3200" dirty="0">
                <a:solidFill>
                  <a:srgbClr val="000000"/>
                </a:solidFill>
                <a:effectLst>
                  <a:outerShdw blurRad="38100" dist="38100" dir="2700000" algn="tl">
                    <a:srgbClr val="FFFFFF"/>
                  </a:outerShdw>
                </a:effectLst>
              </a:rPr>
              <a:t>Ontology Look Like</a:t>
            </a:r>
            <a:r>
              <a:rPr lang="en-US" sz="3200" dirty="0" smtClean="0">
                <a:solidFill>
                  <a:srgbClr val="000000"/>
                </a:solidFill>
                <a:effectLst>
                  <a:outerShdw blurRad="38100" dist="38100" dir="2700000" algn="tl">
                    <a:srgbClr val="FFFFFF"/>
                  </a:outerShdw>
                </a:effectLst>
              </a:rPr>
              <a:t>?</a:t>
            </a:r>
            <a:endParaRPr lang="en-US" sz="3200" dirty="0">
              <a:solidFill>
                <a:srgbClr val="000000"/>
              </a:solidFill>
              <a:effectLst>
                <a:outerShdw blurRad="38100" dist="38100" dir="2700000" algn="tl">
                  <a:srgbClr val="FFFFFF"/>
                </a:outerShdw>
              </a:effectLst>
            </a:endParaRPr>
          </a:p>
        </p:txBody>
      </p:sp>
      <p:sp>
        <p:nvSpPr>
          <p:cNvPr id="44035" name="Rectangle 3"/>
          <p:cNvSpPr>
            <a:spLocks noChangeArrowheads="1"/>
          </p:cNvSpPr>
          <p:nvPr/>
        </p:nvSpPr>
        <p:spPr bwMode="auto">
          <a:xfrm>
            <a:off x="381000" y="355600"/>
            <a:ext cx="8401050" cy="889000"/>
          </a:xfrm>
          <a:prstGeom prst="rect">
            <a:avLst/>
          </a:prstGeom>
          <a:noFill/>
          <a:ln w="9525">
            <a:noFill/>
            <a:miter lim="800000"/>
            <a:headEnd/>
            <a:tailEnd/>
          </a:ln>
          <a:effectLst/>
        </p:spPr>
        <p:txBody>
          <a:bodyPr>
            <a:prstTxWarp prst="textNoShape">
              <a:avLst/>
            </a:prstTxWarp>
          </a:bodyPr>
          <a:lstStyle/>
          <a:p>
            <a:pPr marL="25400" algn="ctr" eaLnBrk="1" hangingPunct="1"/>
            <a:endParaRPr lang="en-US" sz="3400">
              <a:solidFill>
                <a:srgbClr val="000000"/>
              </a:solidFill>
              <a:effectLst>
                <a:outerShdw blurRad="38100" dist="38100" dir="2700000" algn="tl">
                  <a:srgbClr val="FFFFFF"/>
                </a:outerShdw>
              </a:effectLst>
              <a:latin typeface="Arial" pitchFamily="-65" charset="0"/>
            </a:endParaRPr>
          </a:p>
        </p:txBody>
      </p:sp>
      <p:pic>
        <p:nvPicPr>
          <p:cNvPr id="44036" name="Picture 4"/>
          <p:cNvPicPr>
            <a:picLocks noChangeAspect="1" noChangeArrowheads="1"/>
          </p:cNvPicPr>
          <p:nvPr/>
        </p:nvPicPr>
        <p:blipFill>
          <a:blip r:embed="rId2"/>
          <a:srcRect/>
          <a:stretch>
            <a:fillRect/>
          </a:stretch>
        </p:blipFill>
        <p:spPr bwMode="auto">
          <a:xfrm>
            <a:off x="3657600" y="1066800"/>
            <a:ext cx="5334000" cy="4970463"/>
          </a:xfrm>
          <a:prstGeom prst="rect">
            <a:avLst/>
          </a:prstGeom>
          <a:solidFill>
            <a:srgbClr val="CCFFCC"/>
          </a:solidFill>
          <a:ln w="15875">
            <a:solidFill>
              <a:schemeClr val="tx1"/>
            </a:solidFill>
            <a:miter lim="800000"/>
            <a:headEnd/>
            <a:tailEnd/>
          </a:ln>
        </p:spPr>
      </p:pic>
      <p:sp>
        <p:nvSpPr>
          <p:cNvPr id="44037" name="Text Box 5"/>
          <p:cNvSpPr txBox="1">
            <a:spLocks noChangeArrowheads="1"/>
          </p:cNvSpPr>
          <p:nvPr/>
        </p:nvSpPr>
        <p:spPr bwMode="auto">
          <a:xfrm>
            <a:off x="228600" y="3810000"/>
            <a:ext cx="3276600" cy="1600438"/>
          </a:xfrm>
          <a:prstGeom prst="rect">
            <a:avLst/>
          </a:prstGeom>
          <a:noFill/>
          <a:ln w="9525">
            <a:noFill/>
            <a:miter lim="800000"/>
            <a:headEnd/>
            <a:tailEnd/>
          </a:ln>
          <a:effectLst/>
        </p:spPr>
        <p:txBody>
          <a:bodyPr wrap="square">
            <a:prstTxWarp prst="textNoShape">
              <a:avLst/>
            </a:prstTxWarp>
            <a:spAutoFit/>
          </a:bodyPr>
          <a:lstStyle/>
          <a:p>
            <a:pPr eaLnBrk="1" hangingPunct="1"/>
            <a:r>
              <a:rPr lang="en-US" sz="1400" b="1" dirty="0">
                <a:latin typeface="Arial" pitchFamily="-65" charset="0"/>
              </a:rPr>
              <a:t>From </a:t>
            </a:r>
            <a:r>
              <a:rPr lang="en-US" sz="1400" dirty="0">
                <a:latin typeface="Arial" pitchFamily="-65" charset="0"/>
              </a:rPr>
              <a:t>Hydrologic </a:t>
            </a:r>
            <a:r>
              <a:rPr lang="en-US" sz="1400" dirty="0" err="1">
                <a:latin typeface="Arial" pitchFamily="-65" charset="0"/>
              </a:rPr>
              <a:t>Ontologies</a:t>
            </a:r>
            <a:r>
              <a:rPr lang="en-US" sz="1400" dirty="0">
                <a:latin typeface="Arial" pitchFamily="-65" charset="0"/>
              </a:rPr>
              <a:t> Framework (HOW)  by Michael </a:t>
            </a:r>
            <a:r>
              <a:rPr lang="en-US" sz="1400" dirty="0" err="1">
                <a:latin typeface="Arial" pitchFamily="-65" charset="0"/>
              </a:rPr>
              <a:t>Piasecki</a:t>
            </a:r>
            <a:r>
              <a:rPr lang="en-US" sz="1400" dirty="0">
                <a:latin typeface="Arial" pitchFamily="-65" charset="0"/>
              </a:rPr>
              <a:t>,  Bora </a:t>
            </a:r>
            <a:r>
              <a:rPr lang="en-US" sz="1400" dirty="0" err="1">
                <a:latin typeface="Arial" pitchFamily="-65" charset="0"/>
              </a:rPr>
              <a:t>Beran</a:t>
            </a:r>
            <a:r>
              <a:rPr lang="en-US" sz="1400" dirty="0">
                <a:latin typeface="Arial" pitchFamily="-65" charset="0"/>
              </a:rPr>
              <a:t> &amp; Luis Bermudez </a:t>
            </a:r>
          </a:p>
          <a:p>
            <a:pPr eaLnBrk="1" hangingPunct="1"/>
            <a:r>
              <a:rPr lang="en-US" sz="1400" dirty="0">
                <a:latin typeface="Arial" pitchFamily="-65" charset="0"/>
              </a:rPr>
              <a:t>Presented at  3rd GEON Annual Meeting San Diego, CA, May 5-6, 2005</a:t>
            </a:r>
            <a:endParaRPr lang="en-US" sz="1400" b="1" dirty="0">
              <a:latin typeface="Arial" pitchFamily="-65" charset="0"/>
            </a:endParaRPr>
          </a:p>
        </p:txBody>
      </p:sp>
      <p:sp>
        <p:nvSpPr>
          <p:cNvPr id="44038" name="Text Box 6"/>
          <p:cNvSpPr txBox="1">
            <a:spLocks noChangeArrowheads="1"/>
          </p:cNvSpPr>
          <p:nvPr/>
        </p:nvSpPr>
        <p:spPr bwMode="auto">
          <a:xfrm>
            <a:off x="304800" y="1524000"/>
            <a:ext cx="3276600" cy="2062103"/>
          </a:xfrm>
          <a:prstGeom prst="rect">
            <a:avLst/>
          </a:prstGeom>
          <a:noFill/>
          <a:ln w="9525">
            <a:noFill/>
            <a:miter lim="800000"/>
            <a:headEnd/>
            <a:tailEnd/>
          </a:ln>
          <a:effectLst/>
        </p:spPr>
        <p:txBody>
          <a:bodyPr>
            <a:prstTxWarp prst="textNoShape">
              <a:avLst/>
            </a:prstTxWarp>
            <a:spAutoFit/>
          </a:bodyPr>
          <a:lstStyle/>
          <a:p>
            <a:pPr>
              <a:buFontTx/>
              <a:buChar char="•"/>
            </a:pPr>
            <a:r>
              <a:rPr lang="en-US" sz="1600" b="0">
                <a:effectLst>
                  <a:outerShdw blurRad="38100" dist="38100" dir="2700000" algn="tl">
                    <a:srgbClr val="000000"/>
                  </a:outerShdw>
                </a:effectLst>
              </a:rPr>
              <a:t>Spatial Ontology - an explicit, partial description or vocabulary of representations which people use in geospatial/spatial domains</a:t>
            </a:r>
          </a:p>
          <a:p>
            <a:pPr>
              <a:buFontTx/>
              <a:buChar char="•"/>
            </a:pPr>
            <a:endParaRPr lang="en-US" sz="1600" b="0">
              <a:effectLst>
                <a:outerShdw blurRad="38100" dist="38100" dir="2700000" algn="tl">
                  <a:srgbClr val="000000"/>
                </a:outerShdw>
              </a:effectLst>
            </a:endParaRPr>
          </a:p>
          <a:p>
            <a:pPr>
              <a:buFontTx/>
              <a:buChar char="•"/>
            </a:pPr>
            <a:r>
              <a:rPr lang="en-US" sz="1600" b="0">
                <a:effectLst>
                  <a:outerShdw blurRad="38100" dist="38100" dir="2700000" algn="tl">
                    <a:srgbClr val="000000"/>
                  </a:outerShdw>
                </a:effectLst>
              </a:rPr>
              <a:t>Example - USGS Hydrologic Units are organized in an ontology</a:t>
            </a:r>
          </a:p>
          <a:p>
            <a:pPr>
              <a:buFontTx/>
              <a:buChar char="•"/>
            </a:pPr>
            <a:endParaRPr lang="en-US" sz="1600" b="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box(in)">
                                      <p:cBhvr>
                                        <p:cTn id="7" dur="500"/>
                                        <p:tgtEl>
                                          <p:spTgt spid="4403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nodeType="clickEffect">
                                  <p:stCondLst>
                                    <p:cond delay="0"/>
                                  </p:stCondLst>
                                  <p:childTnLst>
                                    <p:animEffect transition="out" filter="box(in)">
                                      <p:cBhvr>
                                        <p:cTn id="11" dur="500"/>
                                        <p:tgtEl>
                                          <p:spTgt spid="44036"/>
                                        </p:tgtEl>
                                      </p:cBhvr>
                                    </p:animEffect>
                                    <p:set>
                                      <p:cBhvr>
                                        <p:cTn id="12" dur="1" fill="hold">
                                          <p:stCondLst>
                                            <p:cond delay="499"/>
                                          </p:stCondLst>
                                        </p:cTn>
                                        <p:tgtEl>
                                          <p:spTgt spid="440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Semantic Annotations in OGC Standards</a:t>
            </a:r>
            <a:endParaRPr lang="en-US" dirty="0"/>
          </a:p>
        </p:txBody>
      </p:sp>
      <p:sp>
        <p:nvSpPr>
          <p:cNvPr id="3" name="Content Placeholder 2"/>
          <p:cNvSpPr>
            <a:spLocks noGrp="1"/>
          </p:cNvSpPr>
          <p:nvPr>
            <p:ph idx="1"/>
          </p:nvPr>
        </p:nvSpPr>
        <p:spPr>
          <a:xfrm>
            <a:off x="990600" y="1219200"/>
            <a:ext cx="7924800" cy="5105400"/>
          </a:xfrm>
        </p:spPr>
        <p:txBody>
          <a:bodyPr/>
          <a:lstStyle/>
          <a:p>
            <a:r>
              <a:rPr lang="en-US" sz="2000" dirty="0" smtClean="0"/>
              <a:t>Discussion Paper 08-167 - </a:t>
            </a:r>
            <a:r>
              <a:rPr lang="en-US" sz="2000" dirty="0" smtClean="0">
                <a:solidFill>
                  <a:srgbClr val="092E5C"/>
                </a:solidFill>
              </a:rPr>
              <a:t>Patrick </a:t>
            </a:r>
            <a:r>
              <a:rPr lang="en-US" sz="2000" dirty="0" err="1" smtClean="0">
                <a:solidFill>
                  <a:srgbClr val="092E5C"/>
                </a:solidFill>
              </a:rPr>
              <a:t>Maué</a:t>
            </a:r>
            <a:r>
              <a:rPr lang="en-US" sz="2000" dirty="0" smtClean="0">
                <a:solidFill>
                  <a:srgbClr val="092E5C"/>
                </a:solidFill>
              </a:rPr>
              <a:t>, Philippe Duchesne, Sven </a:t>
            </a:r>
            <a:r>
              <a:rPr lang="en-US" sz="2000" dirty="0" err="1" smtClean="0">
                <a:solidFill>
                  <a:srgbClr val="092E5C"/>
                </a:solidFill>
              </a:rPr>
              <a:t>Schade</a:t>
            </a:r>
            <a:endParaRPr lang="en-US" sz="2000" dirty="0" smtClean="0">
              <a:solidFill>
                <a:srgbClr val="092E5C"/>
              </a:solidFill>
            </a:endParaRPr>
          </a:p>
          <a:p>
            <a:r>
              <a:rPr lang="en-US" sz="2000" dirty="0" smtClean="0"/>
              <a:t>Semantic Web services </a:t>
            </a:r>
            <a:r>
              <a:rPr lang="en-US" sz="2000" dirty="0" err="1" smtClean="0"/>
              <a:t>INteroperability</a:t>
            </a:r>
            <a:r>
              <a:rPr lang="en-US" sz="2000" dirty="0" smtClean="0"/>
              <a:t> for Geospatial decision </a:t>
            </a:r>
            <a:r>
              <a:rPr lang="en-US" sz="2000" dirty="0" smtClean="0"/>
              <a:t>making (EU</a:t>
            </a:r>
            <a:r>
              <a:rPr lang="en-US" sz="2000" dirty="0" smtClean="0"/>
              <a:t>-IST FP6 project (FP6-26514</a:t>
            </a:r>
            <a:r>
              <a:rPr lang="en-US" sz="2000" dirty="0" smtClean="0"/>
              <a:t>))</a:t>
            </a:r>
          </a:p>
          <a:p>
            <a:r>
              <a:rPr lang="en-US" sz="2000" dirty="0" smtClean="0"/>
              <a:t>Development of ontology infrastructure to support:</a:t>
            </a:r>
          </a:p>
          <a:p>
            <a:pPr lvl="1">
              <a:buClr>
                <a:schemeClr val="tx1"/>
              </a:buClr>
              <a:buFontTx/>
              <a:buChar char="•"/>
            </a:pPr>
            <a:r>
              <a:rPr lang="en-US" sz="1800" dirty="0" smtClean="0">
                <a:solidFill>
                  <a:srgbClr val="CC0000"/>
                </a:solidFill>
              </a:rPr>
              <a:t>Semantic annotation</a:t>
            </a:r>
            <a:r>
              <a:rPr lang="en-US" sz="1800" dirty="0" smtClean="0"/>
              <a:t> of service capabilities and service contents</a:t>
            </a:r>
          </a:p>
          <a:p>
            <a:pPr lvl="1">
              <a:buClr>
                <a:schemeClr val="tx1"/>
              </a:buClr>
              <a:buFontTx/>
              <a:buChar char="•"/>
            </a:pPr>
            <a:r>
              <a:rPr lang="en-US" sz="1800" dirty="0" smtClean="0"/>
              <a:t>Support the user in </a:t>
            </a:r>
            <a:r>
              <a:rPr lang="en-US" sz="1800" dirty="0" smtClean="0">
                <a:solidFill>
                  <a:srgbClr val="CC0000"/>
                </a:solidFill>
              </a:rPr>
              <a:t>formulating goals</a:t>
            </a:r>
            <a:r>
              <a:rPr lang="en-US" sz="1800" dirty="0" smtClean="0"/>
              <a:t> 	</a:t>
            </a:r>
          </a:p>
          <a:p>
            <a:pPr lvl="1">
              <a:buClr>
                <a:schemeClr val="tx1"/>
              </a:buClr>
              <a:buFontTx/>
              <a:buChar char="•"/>
            </a:pPr>
            <a:r>
              <a:rPr lang="en-US" sz="1800" dirty="0" smtClean="0">
                <a:solidFill>
                  <a:srgbClr val="CC0000"/>
                </a:solidFill>
              </a:rPr>
              <a:t>Discovery</a:t>
            </a:r>
            <a:r>
              <a:rPr lang="en-US" sz="1800" dirty="0" smtClean="0"/>
              <a:t> of geographic information and </a:t>
            </a:r>
            <a:r>
              <a:rPr lang="en-US" sz="1800" dirty="0" err="1" smtClean="0"/>
              <a:t>geoprocessing</a:t>
            </a:r>
            <a:r>
              <a:rPr lang="en-US" sz="1800" dirty="0" smtClean="0"/>
              <a:t> services</a:t>
            </a:r>
          </a:p>
          <a:p>
            <a:pPr lvl="1">
              <a:buClr>
                <a:schemeClr val="tx1"/>
              </a:buClr>
              <a:buFontTx/>
              <a:buChar char="•"/>
            </a:pPr>
            <a:r>
              <a:rPr lang="en-US" sz="1800" dirty="0" smtClean="0">
                <a:solidFill>
                  <a:srgbClr val="CC0000"/>
                </a:solidFill>
              </a:rPr>
              <a:t>Specify workflows</a:t>
            </a:r>
            <a:r>
              <a:rPr lang="en-US" sz="1800" dirty="0" smtClean="0"/>
              <a:t> for service execution </a:t>
            </a:r>
            <a:endParaRPr lang="en-US" sz="1800" dirty="0" smtClean="0"/>
          </a:p>
          <a:p>
            <a:r>
              <a:rPr lang="en-US" sz="2000" dirty="0" smtClean="0">
                <a:solidFill>
                  <a:srgbClr val="092E5C"/>
                </a:solidFill>
              </a:rPr>
              <a:t>Annotations at 3 levels</a:t>
            </a:r>
          </a:p>
          <a:p>
            <a:pPr lvl="1"/>
            <a:r>
              <a:rPr lang="en-US" sz="1800" dirty="0" smtClean="0">
                <a:solidFill>
                  <a:srgbClr val="092E5C"/>
                </a:solidFill>
              </a:rPr>
              <a:t>Keywords &amp; </a:t>
            </a:r>
            <a:r>
              <a:rPr lang="en-US" sz="1800" dirty="0" err="1" smtClean="0">
                <a:solidFill>
                  <a:srgbClr val="092E5C"/>
                </a:solidFill>
              </a:rPr>
              <a:t>Thesaurii</a:t>
            </a:r>
            <a:r>
              <a:rPr lang="en-US" sz="1800" dirty="0" smtClean="0">
                <a:solidFill>
                  <a:srgbClr val="092E5C"/>
                </a:solidFill>
              </a:rPr>
              <a:t>, e.g. </a:t>
            </a:r>
            <a:r>
              <a:rPr lang="en-US" sz="1800" dirty="0" err="1" smtClean="0"/>
              <a:t>gmd</a:t>
            </a:r>
            <a:r>
              <a:rPr lang="en-US" sz="1800" dirty="0" smtClean="0"/>
              <a:t>:</a:t>
            </a:r>
            <a:r>
              <a:rPr lang="de-DE" sz="1800" dirty="0" err="1" smtClean="0"/>
              <a:t>MD_Keywords</a:t>
            </a:r>
            <a:endParaRPr lang="en-US" sz="1800" dirty="0" smtClean="0">
              <a:solidFill>
                <a:srgbClr val="092E5C"/>
              </a:solidFill>
            </a:endParaRPr>
          </a:p>
          <a:p>
            <a:pPr lvl="1"/>
            <a:r>
              <a:rPr lang="en-US" sz="1800" dirty="0" smtClean="0">
                <a:solidFill>
                  <a:srgbClr val="092E5C"/>
                </a:solidFill>
              </a:rPr>
              <a:t>Application </a:t>
            </a:r>
            <a:r>
              <a:rPr lang="en-US" sz="1800" dirty="0" err="1" smtClean="0">
                <a:solidFill>
                  <a:srgbClr val="092E5C"/>
                </a:solidFill>
              </a:rPr>
              <a:t>ontologies</a:t>
            </a:r>
            <a:r>
              <a:rPr lang="en-US" sz="1800" dirty="0" smtClean="0">
                <a:solidFill>
                  <a:srgbClr val="092E5C"/>
                </a:solidFill>
              </a:rPr>
              <a:t>, e.g. schema annotation with </a:t>
            </a:r>
            <a:r>
              <a:rPr lang="en-US" sz="1800" dirty="0" err="1" smtClean="0">
                <a:solidFill>
                  <a:srgbClr val="092E5C"/>
                </a:solidFill>
              </a:rPr>
              <a:t>sa-wsdl</a:t>
            </a:r>
            <a:endParaRPr lang="en-US" sz="1800" dirty="0" smtClean="0">
              <a:solidFill>
                <a:srgbClr val="092E5C"/>
              </a:solidFill>
            </a:endParaRPr>
          </a:p>
          <a:p>
            <a:pPr lvl="1"/>
            <a:r>
              <a:rPr lang="en-US" sz="1800" dirty="0" smtClean="0">
                <a:solidFill>
                  <a:srgbClr val="092E5C"/>
                </a:solidFill>
              </a:rPr>
              <a:t>Data domain </a:t>
            </a:r>
            <a:r>
              <a:rPr lang="en-US" sz="1800" dirty="0" err="1" smtClean="0">
                <a:solidFill>
                  <a:srgbClr val="092E5C"/>
                </a:solidFill>
              </a:rPr>
              <a:t>ontologies</a:t>
            </a:r>
            <a:r>
              <a:rPr lang="en-US" sz="1800" dirty="0" smtClean="0">
                <a:solidFill>
                  <a:srgbClr val="092E5C"/>
                </a:solidFill>
              </a:rPr>
              <a:t>, e.g. using </a:t>
            </a:r>
            <a:r>
              <a:rPr lang="en-US" sz="1800" dirty="0" err="1" smtClean="0">
                <a:solidFill>
                  <a:srgbClr val="092E5C"/>
                </a:solidFill>
              </a:rPr>
              <a:t>sa:modelReference</a:t>
            </a:r>
            <a:endParaRPr lang="en-US" sz="1800" dirty="0" smtClean="0">
              <a:solidFill>
                <a:srgbClr val="092E5C"/>
              </a:solidFill>
            </a:endParaRPr>
          </a:p>
          <a:p>
            <a:r>
              <a:rPr lang="en-US" sz="2000" dirty="0" smtClean="0">
                <a:solidFill>
                  <a:srgbClr val="092E5C"/>
                </a:solidFill>
              </a:rPr>
              <a:t>Implications for a variety of OGC implementation standards</a:t>
            </a:r>
          </a:p>
          <a:p>
            <a:endParaRPr lang="en-US" sz="2000" dirty="0" smtClean="0">
              <a:solidFill>
                <a:srgbClr val="092E5C"/>
              </a:solidFill>
            </a:endParaRPr>
          </a:p>
          <a:p>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01"/>
          <p:cNvGrpSpPr/>
          <p:nvPr/>
        </p:nvGrpSpPr>
        <p:grpSpPr>
          <a:xfrm>
            <a:off x="2286000" y="1828800"/>
            <a:ext cx="4381500" cy="2751658"/>
            <a:chOff x="2286000" y="1828800"/>
            <a:chExt cx="4381500" cy="2751658"/>
          </a:xfrm>
        </p:grpSpPr>
        <p:cxnSp>
          <p:nvCxnSpPr>
            <p:cNvPr id="103" name="Straight Arrow Connector 102"/>
            <p:cNvCxnSpPr/>
            <p:nvPr/>
          </p:nvCxnSpPr>
          <p:spPr>
            <a:xfrm flipV="1">
              <a:off x="3458155" y="1828800"/>
              <a:ext cx="626258" cy="875816"/>
            </a:xfrm>
            <a:prstGeom prst="straightConnector1">
              <a:avLst/>
            </a:prstGeom>
            <a:ln w="53975" cap="flat" cmpd="sng" algn="ctr">
              <a:solidFill>
                <a:schemeClr val="bg1">
                  <a:lumMod val="65000"/>
                </a:schemeClr>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04" name="Straight Arrow Connector 103"/>
            <p:cNvCxnSpPr/>
            <p:nvPr/>
          </p:nvCxnSpPr>
          <p:spPr>
            <a:xfrm flipH="1">
              <a:off x="2286000" y="3030502"/>
              <a:ext cx="886474" cy="1084298"/>
            </a:xfrm>
            <a:prstGeom prst="straightConnector1">
              <a:avLst/>
            </a:prstGeom>
            <a:ln w="53975" cap="flat" cmpd="sng" algn="ctr">
              <a:solidFill>
                <a:schemeClr val="bg1">
                  <a:lumMod val="65000"/>
                </a:schemeClr>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05" name="Straight Arrow Connector 104"/>
            <p:cNvCxnSpPr/>
            <p:nvPr/>
          </p:nvCxnSpPr>
          <p:spPr>
            <a:xfrm rot="5400000" flipH="1">
              <a:off x="3697424" y="3922576"/>
              <a:ext cx="8458" cy="1307306"/>
            </a:xfrm>
            <a:prstGeom prst="straightConnector1">
              <a:avLst/>
            </a:prstGeom>
            <a:ln w="53975" cap="flat" cmpd="sng" algn="ctr">
              <a:solidFill>
                <a:schemeClr val="bg1">
                  <a:lumMod val="65000"/>
                </a:schemeClr>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06" name="Straight Arrow Connector 105"/>
            <p:cNvCxnSpPr/>
            <p:nvPr/>
          </p:nvCxnSpPr>
          <p:spPr>
            <a:xfrm>
              <a:off x="4838700" y="4572000"/>
              <a:ext cx="1028700" cy="1588"/>
            </a:xfrm>
            <a:prstGeom prst="straightConnector1">
              <a:avLst/>
            </a:prstGeom>
            <a:ln w="53975" cap="flat" cmpd="sng" algn="ctr">
              <a:solidFill>
                <a:schemeClr val="bg1">
                  <a:lumMod val="65000"/>
                </a:schemeClr>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07" name="Straight Arrow Connector 106"/>
            <p:cNvCxnSpPr/>
            <p:nvPr/>
          </p:nvCxnSpPr>
          <p:spPr>
            <a:xfrm rot="16200000" flipH="1">
              <a:off x="5962650" y="3333749"/>
              <a:ext cx="838200" cy="571501"/>
            </a:xfrm>
            <a:prstGeom prst="straightConnector1">
              <a:avLst/>
            </a:prstGeom>
            <a:ln w="53975" cap="flat" cmpd="sng" algn="ctr">
              <a:solidFill>
                <a:schemeClr val="bg1">
                  <a:lumMod val="65000"/>
                </a:schemeClr>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08" name="Straight Arrow Connector 107"/>
            <p:cNvCxnSpPr/>
            <p:nvPr/>
          </p:nvCxnSpPr>
          <p:spPr>
            <a:xfrm rot="10800000">
              <a:off x="5105404" y="1874888"/>
              <a:ext cx="725324" cy="948899"/>
            </a:xfrm>
            <a:prstGeom prst="straightConnector1">
              <a:avLst/>
            </a:prstGeom>
            <a:ln w="53975" cap="flat" cmpd="sng" algn="ctr">
              <a:solidFill>
                <a:schemeClr val="bg1">
                  <a:lumMod val="65000"/>
                </a:schemeClr>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grpSp>
        <p:nvGrpSpPr>
          <p:cNvPr id="9" name="Group 57"/>
          <p:cNvGrpSpPr/>
          <p:nvPr/>
        </p:nvGrpSpPr>
        <p:grpSpPr>
          <a:xfrm>
            <a:off x="2286001" y="1826909"/>
            <a:ext cx="4381500" cy="2746679"/>
            <a:chOff x="2286001" y="1826909"/>
            <a:chExt cx="4381500" cy="2746679"/>
          </a:xfrm>
        </p:grpSpPr>
        <p:cxnSp>
          <p:nvCxnSpPr>
            <p:cNvPr id="51" name="Straight Arrow Connector 50"/>
            <p:cNvCxnSpPr>
              <a:endCxn id="4" idx="6"/>
            </p:cNvCxnSpPr>
            <p:nvPr/>
          </p:nvCxnSpPr>
          <p:spPr>
            <a:xfrm rot="5400000">
              <a:off x="2042207" y="2072593"/>
              <a:ext cx="2286001" cy="1798413"/>
            </a:xfrm>
            <a:prstGeom prst="straightConnector1">
              <a:avLst/>
            </a:prstGeom>
            <a:ln w="50800" cap="flat" cmpd="sng" algn="ctr">
              <a:solidFill>
                <a:schemeClr val="tx1">
                  <a:lumMod val="95000"/>
                  <a:lumOff val="5000"/>
                </a:schemeClr>
              </a:solidFill>
              <a:prstDash val="solid"/>
              <a:round/>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a:stCxn id="5" idx="2"/>
              <a:endCxn id="4" idx="0"/>
            </p:cNvCxnSpPr>
            <p:nvPr/>
          </p:nvCxnSpPr>
          <p:spPr>
            <a:xfrm rot="10800000">
              <a:off x="3048000" y="4572000"/>
              <a:ext cx="2819400" cy="1588"/>
            </a:xfrm>
            <a:prstGeom prst="straightConnector1">
              <a:avLst/>
            </a:prstGeom>
            <a:ln w="50800" cap="flat" cmpd="sng" algn="ctr">
              <a:solidFill>
                <a:schemeClr val="tx1">
                  <a:lumMod val="95000"/>
                  <a:lumOff val="5000"/>
                </a:schemeClr>
              </a:solidFill>
              <a:prstDash val="solid"/>
              <a:round/>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a:stCxn id="5" idx="1"/>
            </p:cNvCxnSpPr>
            <p:nvPr/>
          </p:nvCxnSpPr>
          <p:spPr>
            <a:xfrm rot="16200000" flipV="1">
              <a:off x="4780606" y="2151705"/>
              <a:ext cx="2211691" cy="1562099"/>
            </a:xfrm>
            <a:prstGeom prst="straightConnector1">
              <a:avLst/>
            </a:prstGeom>
            <a:ln w="50800" cap="flat" cmpd="sng" algn="ctr">
              <a:solidFill>
                <a:schemeClr val="tx1">
                  <a:lumMod val="95000"/>
                  <a:lumOff val="5000"/>
                </a:schemeClr>
              </a:solidFill>
              <a:prstDash val="solid"/>
              <a:round/>
              <a:headEnd type="arrow" w="med" len="med"/>
              <a:tailEnd type="arrow" w="med" len="med"/>
            </a:ln>
          </p:spPr>
          <p:style>
            <a:lnRef idx="2">
              <a:schemeClr val="accent1"/>
            </a:lnRef>
            <a:fillRef idx="0">
              <a:schemeClr val="accent1"/>
            </a:fillRef>
            <a:effectRef idx="1">
              <a:schemeClr val="accent1"/>
            </a:effectRef>
            <a:fontRef idx="minor">
              <a:schemeClr val="tx1"/>
            </a:fontRef>
          </p:style>
        </p:cxnSp>
      </p:grpSp>
      <p:sp>
        <p:nvSpPr>
          <p:cNvPr id="3" name="Content Placeholder 2"/>
          <p:cNvSpPr>
            <a:spLocks noGrp="1"/>
          </p:cNvSpPr>
          <p:nvPr>
            <p:ph idx="1"/>
          </p:nvPr>
        </p:nvSpPr>
        <p:spPr>
          <a:xfrm>
            <a:off x="457200" y="5105400"/>
            <a:ext cx="8229600" cy="1524000"/>
          </a:xfrm>
        </p:spPr>
        <p:txBody>
          <a:bodyPr>
            <a:normAutofit fontScale="92500" lnSpcReduction="10000"/>
          </a:bodyPr>
          <a:lstStyle/>
          <a:p>
            <a:r>
              <a:rPr lang="en-US" sz="2400" dirty="0" smtClean="0"/>
              <a:t>Mediation (translation) between community concepts</a:t>
            </a:r>
          </a:p>
          <a:p>
            <a:r>
              <a:rPr lang="en-US" sz="2400" dirty="0" smtClean="0"/>
              <a:t>Query expansion to add additional concepts</a:t>
            </a:r>
          </a:p>
          <a:p>
            <a:r>
              <a:rPr lang="en-US" sz="2400" dirty="0" smtClean="0"/>
              <a:t>Inference simplification (e.g. coordinate -&gt; topology) to support reasoning</a:t>
            </a:r>
            <a:endParaRPr lang="en-US" sz="2400" dirty="0"/>
          </a:p>
        </p:txBody>
      </p:sp>
      <p:sp>
        <p:nvSpPr>
          <p:cNvPr id="4" name="Bevel 3"/>
          <p:cNvSpPr/>
          <p:nvPr/>
        </p:nvSpPr>
        <p:spPr>
          <a:xfrm>
            <a:off x="1524000" y="4114800"/>
            <a:ext cx="1524000" cy="914400"/>
          </a:xfrm>
          <a:prstGeom prst="beve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Consumer</a:t>
            </a:r>
            <a:endParaRPr lang="en-US" dirty="0"/>
          </a:p>
        </p:txBody>
      </p:sp>
      <p:sp>
        <p:nvSpPr>
          <p:cNvPr id="5" name="Can 4"/>
          <p:cNvSpPr/>
          <p:nvPr/>
        </p:nvSpPr>
        <p:spPr>
          <a:xfrm>
            <a:off x="5867400" y="4038600"/>
            <a:ext cx="1600200" cy="1066800"/>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Provider</a:t>
            </a:r>
            <a:endParaRPr lang="en-US" dirty="0"/>
          </a:p>
        </p:txBody>
      </p:sp>
      <p:sp>
        <p:nvSpPr>
          <p:cNvPr id="6" name="Diamond 5"/>
          <p:cNvSpPr/>
          <p:nvPr/>
        </p:nvSpPr>
        <p:spPr>
          <a:xfrm>
            <a:off x="3581400" y="1143000"/>
            <a:ext cx="1981200" cy="914400"/>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Trader</a:t>
            </a:r>
            <a:endParaRPr lang="en-US" dirty="0"/>
          </a:p>
        </p:txBody>
      </p:sp>
      <p:grpSp>
        <p:nvGrpSpPr>
          <p:cNvPr id="10" name="Group 42"/>
          <p:cNvGrpSpPr/>
          <p:nvPr/>
        </p:nvGrpSpPr>
        <p:grpSpPr>
          <a:xfrm>
            <a:off x="3114674" y="2600325"/>
            <a:ext cx="3041808" cy="2180158"/>
            <a:chOff x="3114674" y="2600325"/>
            <a:chExt cx="3041808" cy="2180158"/>
          </a:xfrm>
        </p:grpSpPr>
        <p:sp>
          <p:nvSpPr>
            <p:cNvPr id="7" name="Cross 6"/>
            <p:cNvSpPr/>
            <p:nvPr/>
          </p:nvSpPr>
          <p:spPr>
            <a:xfrm>
              <a:off x="3810000" y="2933700"/>
              <a:ext cx="1524000" cy="990600"/>
            </a:xfrm>
            <a:prstGeom prst="plu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Mediation</a:t>
              </a:r>
              <a:endParaRPr lang="en-US" dirty="0"/>
            </a:p>
          </p:txBody>
        </p:sp>
        <p:sp>
          <p:nvSpPr>
            <p:cNvPr id="24" name="Block Arc 23"/>
            <p:cNvSpPr/>
            <p:nvPr/>
          </p:nvSpPr>
          <p:spPr>
            <a:xfrm rot="18687256">
              <a:off x="3047999" y="2667000"/>
              <a:ext cx="533400" cy="400050"/>
            </a:xfrm>
            <a:prstGeom prst="blockArc">
              <a:avLst>
                <a:gd name="adj1" fmla="val 10774136"/>
                <a:gd name="adj2" fmla="val 0"/>
                <a:gd name="adj3" fmla="val 2500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chemeClr val="tx1"/>
                </a:solidFill>
              </a:endParaRPr>
            </a:p>
          </p:txBody>
        </p:sp>
        <p:cxnSp>
          <p:nvCxnSpPr>
            <p:cNvPr id="26" name="Straight Connector 25"/>
            <p:cNvCxnSpPr/>
            <p:nvPr/>
          </p:nvCxnSpPr>
          <p:spPr>
            <a:xfrm>
              <a:off x="3352800" y="2933700"/>
              <a:ext cx="457200" cy="265634"/>
            </a:xfrm>
            <a:prstGeom prst="lin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cxnSp>
        <p:sp>
          <p:nvSpPr>
            <p:cNvPr id="30" name="Block Arc 29"/>
            <p:cNvSpPr/>
            <p:nvPr/>
          </p:nvSpPr>
          <p:spPr>
            <a:xfrm>
              <a:off x="4305300" y="4380433"/>
              <a:ext cx="533400" cy="400050"/>
            </a:xfrm>
            <a:prstGeom prst="blockArc">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chemeClr val="tx1"/>
                </a:solidFill>
              </a:endParaRPr>
            </a:p>
          </p:txBody>
        </p:sp>
        <p:cxnSp>
          <p:nvCxnSpPr>
            <p:cNvPr id="31" name="Straight Connector 30"/>
            <p:cNvCxnSpPr>
              <a:stCxn id="7" idx="2"/>
            </p:cNvCxnSpPr>
            <p:nvPr/>
          </p:nvCxnSpPr>
          <p:spPr>
            <a:xfrm rot="16200000" flipH="1">
              <a:off x="4343934" y="4152366"/>
              <a:ext cx="456135" cy="2"/>
            </a:xfrm>
            <a:prstGeom prst="lin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cxnSp>
        <p:sp>
          <p:nvSpPr>
            <p:cNvPr id="32" name="Block Arc 31"/>
            <p:cNvSpPr/>
            <p:nvPr/>
          </p:nvSpPr>
          <p:spPr>
            <a:xfrm rot="3272063">
              <a:off x="5689757" y="2800250"/>
              <a:ext cx="533400" cy="400050"/>
            </a:xfrm>
            <a:prstGeom prst="blockArc">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chemeClr val="tx1"/>
                </a:solidFill>
              </a:endParaRPr>
            </a:p>
          </p:txBody>
        </p:sp>
        <p:cxnSp>
          <p:nvCxnSpPr>
            <p:cNvPr id="33" name="Straight Connector 32"/>
            <p:cNvCxnSpPr>
              <a:endCxn id="7" idx="3"/>
            </p:cNvCxnSpPr>
            <p:nvPr/>
          </p:nvCxnSpPr>
          <p:spPr>
            <a:xfrm rot="10800000" flipV="1">
              <a:off x="5334001" y="3065982"/>
              <a:ext cx="571501" cy="363017"/>
            </a:xfrm>
            <a:prstGeom prst="lin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cxnSp>
      </p:grpSp>
      <p:grpSp>
        <p:nvGrpSpPr>
          <p:cNvPr id="11" name="Group 43"/>
          <p:cNvGrpSpPr/>
          <p:nvPr/>
        </p:nvGrpSpPr>
        <p:grpSpPr>
          <a:xfrm>
            <a:off x="2863334" y="1784927"/>
            <a:ext cx="3137098" cy="3180221"/>
            <a:chOff x="2863334" y="1784927"/>
            <a:chExt cx="3137098" cy="3180221"/>
          </a:xfrm>
        </p:grpSpPr>
        <p:sp>
          <p:nvSpPr>
            <p:cNvPr id="37" name="TextBox 36"/>
            <p:cNvSpPr txBox="1"/>
            <p:nvPr/>
          </p:nvSpPr>
          <p:spPr>
            <a:xfrm rot="18645175">
              <a:off x="2179813" y="2468448"/>
              <a:ext cx="1736373" cy="369332"/>
            </a:xfrm>
            <a:prstGeom prst="rect">
              <a:avLst/>
            </a:prstGeom>
            <a:noFill/>
          </p:spPr>
          <p:txBody>
            <a:bodyPr wrap="none" rtlCol="0">
              <a:spAutoFit/>
            </a:bodyPr>
            <a:lstStyle/>
            <a:p>
              <a:r>
                <a:rPr lang="en-US" dirty="0" smtClean="0"/>
                <a:t>Search Concepts</a:t>
              </a:r>
              <a:endParaRPr lang="en-US" dirty="0"/>
            </a:p>
          </p:txBody>
        </p:sp>
        <p:sp>
          <p:nvSpPr>
            <p:cNvPr id="38" name="TextBox 37"/>
            <p:cNvSpPr txBox="1"/>
            <p:nvPr/>
          </p:nvSpPr>
          <p:spPr>
            <a:xfrm rot="3324836">
              <a:off x="4832163" y="2939734"/>
              <a:ext cx="1967205" cy="369332"/>
            </a:xfrm>
            <a:prstGeom prst="rect">
              <a:avLst/>
            </a:prstGeom>
            <a:noFill/>
          </p:spPr>
          <p:txBody>
            <a:bodyPr wrap="none" rtlCol="0">
              <a:spAutoFit/>
            </a:bodyPr>
            <a:lstStyle/>
            <a:p>
              <a:r>
                <a:rPr lang="en-US" dirty="0" smtClean="0"/>
                <a:t>Resource Concepts</a:t>
              </a:r>
              <a:endParaRPr lang="en-US" dirty="0"/>
            </a:p>
          </p:txBody>
        </p:sp>
        <p:sp>
          <p:nvSpPr>
            <p:cNvPr id="39" name="TextBox 38"/>
            <p:cNvSpPr txBox="1"/>
            <p:nvPr/>
          </p:nvSpPr>
          <p:spPr>
            <a:xfrm>
              <a:off x="3593097" y="4595816"/>
              <a:ext cx="1807256" cy="369332"/>
            </a:xfrm>
            <a:prstGeom prst="rect">
              <a:avLst/>
            </a:prstGeom>
            <a:noFill/>
          </p:spPr>
          <p:txBody>
            <a:bodyPr wrap="none" rtlCol="0">
              <a:spAutoFit/>
            </a:bodyPr>
            <a:lstStyle/>
            <a:p>
              <a:r>
                <a:rPr lang="en-US" dirty="0" smtClean="0"/>
                <a:t>Binding Concepts</a:t>
              </a:r>
              <a:endParaRPr lang="en-US" dirty="0"/>
            </a:p>
          </p:txBody>
        </p:sp>
      </p:grpSp>
      <p:grpSp>
        <p:nvGrpSpPr>
          <p:cNvPr id="12" name="Group 41"/>
          <p:cNvGrpSpPr/>
          <p:nvPr/>
        </p:nvGrpSpPr>
        <p:grpSpPr>
          <a:xfrm>
            <a:off x="5105400" y="1435209"/>
            <a:ext cx="3581400" cy="2298591"/>
            <a:chOff x="5105400" y="1435209"/>
            <a:chExt cx="3581400" cy="2298591"/>
          </a:xfrm>
        </p:grpSpPr>
        <p:sp>
          <p:nvSpPr>
            <p:cNvPr id="8" name="Can 7"/>
            <p:cNvSpPr/>
            <p:nvPr/>
          </p:nvSpPr>
          <p:spPr>
            <a:xfrm>
              <a:off x="7086600" y="2667000"/>
              <a:ext cx="1600200" cy="1066800"/>
            </a:xfrm>
            <a:prstGeom prst="can">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Provider</a:t>
              </a:r>
              <a:endParaRPr lang="en-US" dirty="0"/>
            </a:p>
          </p:txBody>
        </p:sp>
        <p:cxnSp>
          <p:nvCxnSpPr>
            <p:cNvPr id="19" name="Straight Arrow Connector 18"/>
            <p:cNvCxnSpPr>
              <a:endCxn id="8" idx="2"/>
            </p:cNvCxnSpPr>
            <p:nvPr/>
          </p:nvCxnSpPr>
          <p:spPr>
            <a:xfrm>
              <a:off x="5105400" y="1828799"/>
              <a:ext cx="1981200" cy="1371601"/>
            </a:xfrm>
            <a:prstGeom prst="straightConnector1">
              <a:avLst/>
            </a:prstGeom>
            <a:ln>
              <a:solidFill>
                <a:schemeClr val="accent6">
                  <a:lumMod val="50000"/>
                </a:schemeClr>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5797463" y="1435209"/>
              <a:ext cx="1136737" cy="646331"/>
            </a:xfrm>
            <a:prstGeom prst="rect">
              <a:avLst/>
            </a:prstGeom>
            <a:noFill/>
          </p:spPr>
          <p:txBody>
            <a:bodyPr wrap="none" rtlCol="0">
              <a:spAutoFit/>
            </a:bodyPr>
            <a:lstStyle/>
            <a:p>
              <a:r>
                <a:rPr lang="en-US" dirty="0" smtClean="0">
                  <a:solidFill>
                    <a:srgbClr val="984807"/>
                  </a:solidFill>
                </a:rPr>
                <a:t>Query </a:t>
              </a:r>
            </a:p>
            <a:p>
              <a:r>
                <a:rPr lang="en-US" dirty="0" smtClean="0">
                  <a:solidFill>
                    <a:srgbClr val="984807"/>
                  </a:solidFill>
                </a:rPr>
                <a:t>Expansion</a:t>
              </a:r>
              <a:endParaRPr lang="en-US" dirty="0">
                <a:solidFill>
                  <a:srgbClr val="984807"/>
                </a:solidFill>
              </a:endParaRPr>
            </a:p>
          </p:txBody>
        </p:sp>
        <p:sp>
          <p:nvSpPr>
            <p:cNvPr id="40" name="TextBox 39"/>
            <p:cNvSpPr txBox="1"/>
            <p:nvPr/>
          </p:nvSpPr>
          <p:spPr>
            <a:xfrm rot="2063368">
              <a:off x="5409683" y="2306726"/>
              <a:ext cx="1813317" cy="369332"/>
            </a:xfrm>
            <a:prstGeom prst="rect">
              <a:avLst/>
            </a:prstGeom>
            <a:noFill/>
          </p:spPr>
          <p:txBody>
            <a:bodyPr wrap="none" rtlCol="0">
              <a:spAutoFit/>
            </a:bodyPr>
            <a:lstStyle/>
            <a:p>
              <a:r>
                <a:rPr lang="en-US" dirty="0" smtClean="0"/>
                <a:t>Related Concepts</a:t>
              </a:r>
              <a:endParaRPr lang="en-US" dirty="0"/>
            </a:p>
          </p:txBody>
        </p:sp>
        <p:sp>
          <p:nvSpPr>
            <p:cNvPr id="41" name="Double Brace 40"/>
            <p:cNvSpPr/>
            <p:nvPr/>
          </p:nvSpPr>
          <p:spPr>
            <a:xfrm>
              <a:off x="5797462" y="1435209"/>
              <a:ext cx="1136737" cy="622191"/>
            </a:xfrm>
            <a:prstGeom prst="bracePair">
              <a:avLst/>
            </a:pr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3" name="Group 91"/>
          <p:cNvGrpSpPr/>
          <p:nvPr/>
        </p:nvGrpSpPr>
        <p:grpSpPr>
          <a:xfrm>
            <a:off x="827048" y="1491228"/>
            <a:ext cx="3257365" cy="2623572"/>
            <a:chOff x="827048" y="1491228"/>
            <a:chExt cx="3257365" cy="2623572"/>
          </a:xfrm>
        </p:grpSpPr>
        <p:cxnSp>
          <p:nvCxnSpPr>
            <p:cNvPr id="76" name="Straight Arrow Connector 75"/>
            <p:cNvCxnSpPr/>
            <p:nvPr/>
          </p:nvCxnSpPr>
          <p:spPr>
            <a:xfrm>
              <a:off x="2514600" y="1874885"/>
              <a:ext cx="1569813" cy="1"/>
            </a:xfrm>
            <a:prstGeom prst="straightConnector1">
              <a:avLst/>
            </a:prstGeom>
            <a:ln w="53975" cap="flat" cmpd="sng" algn="ctr">
              <a:solidFill>
                <a:schemeClr val="bg1">
                  <a:lumMod val="65000"/>
                </a:schemeClr>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a:stCxn id="88" idx="1"/>
              <a:endCxn id="4" idx="6"/>
            </p:cNvCxnSpPr>
            <p:nvPr/>
          </p:nvCxnSpPr>
          <p:spPr>
            <a:xfrm>
              <a:off x="2268127" y="2304694"/>
              <a:ext cx="17873" cy="1810106"/>
            </a:xfrm>
            <a:prstGeom prst="straightConnector1">
              <a:avLst/>
            </a:prstGeom>
            <a:ln w="53975" cap="flat" cmpd="sng" algn="ctr">
              <a:solidFill>
                <a:schemeClr val="bg1">
                  <a:lumMod val="65000"/>
                </a:schemeClr>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88" name="Curved Down Arrow 87"/>
            <p:cNvSpPr/>
            <p:nvPr/>
          </p:nvSpPr>
          <p:spPr>
            <a:xfrm rot="18256130">
              <a:off x="1782575" y="1542314"/>
              <a:ext cx="762000" cy="659828"/>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0" name="TextBox 89"/>
            <p:cNvSpPr txBox="1"/>
            <p:nvPr/>
          </p:nvSpPr>
          <p:spPr>
            <a:xfrm>
              <a:off x="827048" y="2704616"/>
              <a:ext cx="1458953" cy="954107"/>
            </a:xfrm>
            <a:prstGeom prst="rect">
              <a:avLst/>
            </a:prstGeom>
            <a:noFill/>
          </p:spPr>
          <p:txBody>
            <a:bodyPr wrap="none" rtlCol="0">
              <a:spAutoFit/>
            </a:bodyPr>
            <a:lstStyle/>
            <a:p>
              <a:pPr algn="r"/>
              <a:r>
                <a:rPr lang="en-US" sz="1400" dirty="0" smtClean="0"/>
                <a:t>BBOX(42.357085,</a:t>
              </a:r>
            </a:p>
            <a:p>
              <a:pPr algn="r"/>
              <a:r>
                <a:rPr lang="en-US" sz="1400" dirty="0" smtClean="0"/>
                <a:t>-71.063089,</a:t>
              </a:r>
            </a:p>
            <a:p>
              <a:pPr algn="r"/>
              <a:r>
                <a:rPr lang="en-US" sz="1400" dirty="0" smtClean="0"/>
                <a:t> 42.454085,</a:t>
              </a:r>
            </a:p>
            <a:p>
              <a:pPr algn="r"/>
              <a:r>
                <a:rPr lang="en-US" sz="1400" dirty="0" smtClean="0"/>
                <a:t>-71.173089)</a:t>
              </a:r>
              <a:endParaRPr lang="en-US" sz="1400" dirty="0"/>
            </a:p>
          </p:txBody>
        </p:sp>
        <p:sp>
          <p:nvSpPr>
            <p:cNvPr id="91" name="TextBox 90"/>
            <p:cNvSpPr txBox="1"/>
            <p:nvPr/>
          </p:nvSpPr>
          <p:spPr>
            <a:xfrm>
              <a:off x="2590181" y="1524000"/>
              <a:ext cx="915635" cy="646331"/>
            </a:xfrm>
            <a:prstGeom prst="rect">
              <a:avLst/>
            </a:prstGeom>
            <a:noFill/>
          </p:spPr>
          <p:txBody>
            <a:bodyPr wrap="none" rtlCol="0">
              <a:spAutoFit/>
            </a:bodyPr>
            <a:lstStyle/>
            <a:p>
              <a:r>
                <a:rPr lang="en-US" dirty="0" smtClean="0"/>
                <a:t>{within </a:t>
              </a:r>
            </a:p>
            <a:p>
              <a:r>
                <a:rPr lang="en-US" dirty="0" smtClean="0"/>
                <a:t>Boston}</a:t>
              </a:r>
              <a:endParaRPr lang="en-US" dirty="0"/>
            </a:p>
          </p:txBody>
        </p:sp>
      </p:grpSp>
      <p:sp>
        <p:nvSpPr>
          <p:cNvPr id="93" name="Title 92"/>
          <p:cNvSpPr>
            <a:spLocks noGrp="1"/>
          </p:cNvSpPr>
          <p:nvPr>
            <p:ph type="title"/>
          </p:nvPr>
        </p:nvSpPr>
        <p:spPr>
          <a:xfrm>
            <a:off x="457200" y="274638"/>
            <a:ext cx="8229600" cy="868362"/>
          </a:xfrm>
        </p:spPr>
        <p:txBody>
          <a:bodyPr>
            <a:normAutofit/>
          </a:bodyPr>
          <a:lstStyle/>
          <a:p>
            <a:r>
              <a:rPr lang="en-US" dirty="0" smtClean="0"/>
              <a:t>Geosemantic Roles Within </a:t>
            </a:r>
            <a:r>
              <a:rPr lang="en-US" dirty="0" err="1" smtClean="0"/>
              <a:t>GeoWeb</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nodeType="clickEffect">
                                  <p:stCondLst>
                                    <p:cond delay="0"/>
                                  </p:stCondLst>
                                  <p:childTnLst>
                                    <p:animEffect transition="out" filter="fade">
                                      <p:cBhvr>
                                        <p:cTn id="10" dur="2000"/>
                                        <p:tgtEl>
                                          <p:spTgt spid="9"/>
                                        </p:tgtEl>
                                      </p:cBhvr>
                                    </p:animEffect>
                                    <p:set>
                                      <p:cBhvr>
                                        <p:cTn id="11" dur="1" fill="hold">
                                          <p:stCondLst>
                                            <p:cond delay="1999"/>
                                          </p:stCondLst>
                                        </p:cTn>
                                        <p:tgtEl>
                                          <p:spTgt spid="9"/>
                                        </p:tgtEl>
                                        <p:attrNameLst>
                                          <p:attrName>style.visibility</p:attrName>
                                        </p:attrNameLst>
                                      </p:cBhvr>
                                      <p:to>
                                        <p:strVal val="hidden"/>
                                      </p:to>
                                    </p:se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2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20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37" presetClass="entr" presetSubtype="0"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2000"/>
                                        <p:tgtEl>
                                          <p:spTgt spid="13"/>
                                        </p:tgtEl>
                                      </p:cBhvr>
                                    </p:animEffect>
                                    <p:anim calcmode="lin" valueType="num">
                                      <p:cBhvr>
                                        <p:cTn id="47" dur="2000" fill="hold"/>
                                        <p:tgtEl>
                                          <p:spTgt spid="13"/>
                                        </p:tgtEl>
                                        <p:attrNameLst>
                                          <p:attrName>ppt_x</p:attrName>
                                        </p:attrNameLst>
                                      </p:cBhvr>
                                      <p:tavLst>
                                        <p:tav tm="0">
                                          <p:val>
                                            <p:strVal val="#ppt_x"/>
                                          </p:val>
                                        </p:tav>
                                        <p:tav tm="100000">
                                          <p:val>
                                            <p:strVal val="#ppt_x"/>
                                          </p:val>
                                        </p:tav>
                                      </p:tavLst>
                                    </p:anim>
                                    <p:anim calcmode="lin" valueType="num">
                                      <p:cBhvr>
                                        <p:cTn id="48" dur="1800" decel="100000" fill="hold"/>
                                        <p:tgtEl>
                                          <p:spTgt spid="13"/>
                                        </p:tgtEl>
                                        <p:attrNameLst>
                                          <p:attrName>ppt_y</p:attrName>
                                        </p:attrNameLst>
                                      </p:cBhvr>
                                      <p:tavLst>
                                        <p:tav tm="0">
                                          <p:val>
                                            <p:strVal val="#ppt_y+1"/>
                                          </p:val>
                                        </p:tav>
                                        <p:tav tm="100000">
                                          <p:val>
                                            <p:strVal val="#ppt_y-.03"/>
                                          </p:val>
                                        </p:tav>
                                      </p:tavLst>
                                    </p:anim>
                                    <p:anim calcmode="lin" valueType="num">
                                      <p:cBhvr>
                                        <p:cTn id="49" dur="200" accel="100000" fill="hold">
                                          <p:stCondLst>
                                            <p:cond delay="18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Next with </a:t>
            </a:r>
            <a:r>
              <a:rPr lang="en-US" dirty="0" err="1" smtClean="0"/>
              <a:t>Ontologies</a:t>
            </a:r>
            <a:r>
              <a:rPr lang="en-US" dirty="0" smtClean="0"/>
              <a:t> in OGC Standards</a:t>
            </a:r>
            <a:endParaRPr lang="en-US" dirty="0"/>
          </a:p>
        </p:txBody>
      </p:sp>
      <p:sp>
        <p:nvSpPr>
          <p:cNvPr id="3" name="Content Placeholder 2"/>
          <p:cNvSpPr>
            <a:spLocks noGrp="1"/>
          </p:cNvSpPr>
          <p:nvPr>
            <p:ph idx="1"/>
          </p:nvPr>
        </p:nvSpPr>
        <p:spPr>
          <a:xfrm>
            <a:off x="685799" y="1279525"/>
            <a:ext cx="8118475" cy="4891088"/>
          </a:xfrm>
        </p:spPr>
        <p:txBody>
          <a:bodyPr/>
          <a:lstStyle/>
          <a:p>
            <a:r>
              <a:rPr lang="en-US" dirty="0" smtClean="0"/>
              <a:t>Formal representation of rules and constraints in specifications</a:t>
            </a:r>
          </a:p>
          <a:p>
            <a:r>
              <a:rPr lang="en-US" dirty="0" smtClean="0"/>
              <a:t>Opportunities for mediation between knowledge communities inside and outside of OGC</a:t>
            </a:r>
          </a:p>
          <a:p>
            <a:r>
              <a:rPr lang="en-US" dirty="0" smtClean="0"/>
              <a:t>Proposed incorporation of </a:t>
            </a:r>
            <a:r>
              <a:rPr lang="en-US" dirty="0" err="1" smtClean="0"/>
              <a:t>ontologizing</a:t>
            </a:r>
            <a:r>
              <a:rPr lang="en-US" dirty="0" smtClean="0"/>
              <a:t> process as an activity thread in next OWS </a:t>
            </a:r>
            <a:r>
              <a:rPr lang="en-US" dirty="0" err="1" smtClean="0"/>
              <a:t>testbed</a:t>
            </a:r>
            <a:r>
              <a:rPr lang="en-US" dirty="0" smtClean="0"/>
              <a:t> - OWS-7</a:t>
            </a:r>
          </a:p>
          <a:p>
            <a:r>
              <a:rPr lang="en-US" dirty="0" err="1" smtClean="0"/>
              <a:t>Testbed</a:t>
            </a:r>
            <a:r>
              <a:rPr lang="en-US" dirty="0" smtClean="0"/>
              <a:t> activity realization generally requires </a:t>
            </a:r>
          </a:p>
          <a:p>
            <a:pPr marL="804863" lvl="1" indent="-457200">
              <a:buFont typeface="+mj-lt"/>
              <a:buAutoNum type="arabicPeriod"/>
            </a:pPr>
            <a:r>
              <a:rPr lang="en-US" dirty="0" smtClean="0"/>
              <a:t>Interest from OGC members</a:t>
            </a:r>
          </a:p>
          <a:p>
            <a:pPr marL="804863" lvl="1" indent="-457200">
              <a:buFont typeface="+mj-lt"/>
              <a:buAutoNum type="arabicPeriod"/>
            </a:pPr>
            <a:r>
              <a:rPr lang="en-US" dirty="0" smtClean="0"/>
              <a:t>Financial sponsorship of the activity</a:t>
            </a:r>
          </a:p>
          <a:p>
            <a:r>
              <a:rPr lang="en-US" dirty="0" smtClean="0"/>
              <a:t>(2) typically results from legal mandates, discernment of pain points, urgent bottlenecks, or strong potential for exciting new capabilities.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Geosemantic Web Challenges</a:t>
            </a:r>
            <a:endParaRPr lang="en-US" sz="4000" dirty="0"/>
          </a:p>
        </p:txBody>
      </p:sp>
      <p:sp>
        <p:nvSpPr>
          <p:cNvPr id="3" name="Content Placeholder 2"/>
          <p:cNvSpPr>
            <a:spLocks noGrp="1"/>
          </p:cNvSpPr>
          <p:nvPr>
            <p:ph idx="1"/>
          </p:nvPr>
        </p:nvSpPr>
        <p:spPr>
          <a:xfrm>
            <a:off x="533399" y="1447799"/>
            <a:ext cx="8270875" cy="4722813"/>
          </a:xfrm>
        </p:spPr>
        <p:txBody>
          <a:bodyPr>
            <a:noAutofit/>
          </a:bodyPr>
          <a:lstStyle/>
          <a:p>
            <a:r>
              <a:rPr lang="en-US" sz="2400" dirty="0" smtClean="0"/>
              <a:t>Geosemantic agent architecture is </a:t>
            </a:r>
            <a:r>
              <a:rPr lang="en-US" sz="2400" dirty="0" smtClean="0"/>
              <a:t>under-developed </a:t>
            </a:r>
            <a:r>
              <a:rPr lang="en-US" sz="2400" dirty="0" smtClean="0"/>
              <a:t>and un-</a:t>
            </a:r>
            <a:r>
              <a:rPr lang="en-US" sz="2400" dirty="0" smtClean="0"/>
              <a:t>proven in operational systems (or very well hidden away).</a:t>
            </a:r>
          </a:p>
          <a:p>
            <a:r>
              <a:rPr lang="en-US" sz="2400" dirty="0" err="1" smtClean="0"/>
              <a:t>Ontologies</a:t>
            </a:r>
            <a:r>
              <a:rPr lang="en-US" sz="2400" dirty="0" smtClean="0"/>
              <a:t> and formal encodings for geospatial knowledge are not yet </a:t>
            </a:r>
            <a:r>
              <a:rPr lang="en-US" sz="2400" dirty="0" smtClean="0"/>
              <a:t>established (chicken – egg problem)</a:t>
            </a:r>
          </a:p>
          <a:p>
            <a:r>
              <a:rPr lang="en-US" sz="2400" dirty="0" smtClean="0"/>
              <a:t>Geosemantic knowledge is “hidden” in textual description and syntax </a:t>
            </a:r>
            <a:r>
              <a:rPr lang="en-US" sz="2400" dirty="0" smtClean="0"/>
              <a:t>specifications (substantial task to extract and make explicit)</a:t>
            </a:r>
          </a:p>
          <a:p>
            <a:r>
              <a:rPr lang="en-US" sz="2400" dirty="0" smtClean="0"/>
              <a:t>Generalized geospatial inference is hard to design and harder to </a:t>
            </a:r>
            <a:r>
              <a:rPr lang="en-US" sz="2400" dirty="0" smtClean="0"/>
              <a:t>implement (spatial logic and tedious </a:t>
            </a:r>
            <a:r>
              <a:rPr lang="en-US" sz="2400" dirty="0" err="1" smtClean="0"/>
              <a:t>combinatorics</a:t>
            </a:r>
            <a:r>
              <a:rPr lang="en-US" sz="2400" dirty="0" smtClean="0"/>
              <a:t>)</a:t>
            </a:r>
          </a:p>
          <a:p>
            <a:r>
              <a:rPr lang="en-US" sz="2400" dirty="0" smtClean="0"/>
              <a:t>Killer app to drive investment in the Geosemantic Web has not yet been discovered</a:t>
            </a:r>
            <a:r>
              <a:rPr lang="en-US" sz="2400" dirty="0" smtClean="0"/>
              <a:t> (could it be discovery mediation?)</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484188" y="5943600"/>
            <a:ext cx="3325812" cy="517525"/>
          </a:xfrm>
          <a:prstGeom prst="rect">
            <a:avLst/>
          </a:prstGeom>
          <a:solidFill>
            <a:srgbClr val="99CC00"/>
          </a:solidFill>
          <a:ln w="9525">
            <a:noFill/>
            <a:miter lim="800000"/>
            <a:headEnd/>
            <a:tailEnd/>
          </a:ln>
        </p:spPr>
        <p:txBody>
          <a:bodyPr wrap="none">
            <a:prstTxWarp prst="textNoShape">
              <a:avLst/>
            </a:prstTxWarp>
            <a:spAutoFit/>
          </a:bodyPr>
          <a:lstStyle/>
          <a:p>
            <a:pPr algn="ctr"/>
            <a:r>
              <a:rPr lang="en-US" sz="1400"/>
              <a:t>Marine Metadata Interoperability Project</a:t>
            </a:r>
          </a:p>
          <a:p>
            <a:pPr algn="ctr"/>
            <a:r>
              <a:rPr lang="en-US" sz="1400"/>
              <a:t>http://mmisw.org/</a:t>
            </a:r>
          </a:p>
        </p:txBody>
      </p:sp>
      <p:sp>
        <p:nvSpPr>
          <p:cNvPr id="2051" name="Text Box 5"/>
          <p:cNvSpPr txBox="1">
            <a:spLocks noChangeArrowheads="1"/>
          </p:cNvSpPr>
          <p:nvPr/>
        </p:nvSpPr>
        <p:spPr bwMode="auto">
          <a:xfrm>
            <a:off x="533400" y="4724400"/>
            <a:ext cx="3276600" cy="730250"/>
          </a:xfrm>
          <a:prstGeom prst="rect">
            <a:avLst/>
          </a:prstGeom>
          <a:solidFill>
            <a:srgbClr val="99CC00"/>
          </a:solidFill>
          <a:ln w="9525">
            <a:noFill/>
            <a:miter lim="800000"/>
            <a:headEnd/>
            <a:tailEnd/>
          </a:ln>
        </p:spPr>
        <p:txBody>
          <a:bodyPr>
            <a:prstTxWarp prst="textNoShape">
              <a:avLst/>
            </a:prstTxWarp>
            <a:spAutoFit/>
          </a:bodyPr>
          <a:lstStyle/>
          <a:p>
            <a:r>
              <a:rPr lang="en-US" sz="1400"/>
              <a:t>OpenIOONS Project</a:t>
            </a:r>
          </a:p>
          <a:p>
            <a:r>
              <a:rPr lang="en-US" sz="1400"/>
              <a:t>http://www.openioos.org/real_time_data/gm_sos.html</a:t>
            </a:r>
          </a:p>
        </p:txBody>
      </p:sp>
      <p:sp>
        <p:nvSpPr>
          <p:cNvPr id="2052" name="Text Box 6"/>
          <p:cNvSpPr txBox="1">
            <a:spLocks noChangeArrowheads="1"/>
          </p:cNvSpPr>
          <p:nvPr/>
        </p:nvSpPr>
        <p:spPr bwMode="auto">
          <a:xfrm>
            <a:off x="381000" y="1295400"/>
            <a:ext cx="3586163" cy="2281238"/>
          </a:xfrm>
          <a:prstGeom prst="rect">
            <a:avLst/>
          </a:prstGeom>
          <a:solidFill>
            <a:srgbClr val="33CCCC"/>
          </a:solidFill>
          <a:ln w="9525">
            <a:noFill/>
            <a:miter lim="800000"/>
            <a:headEnd/>
            <a:tailEnd/>
          </a:ln>
        </p:spPr>
        <p:txBody>
          <a:bodyPr>
            <a:prstTxWarp prst="textNoShape">
              <a:avLst/>
            </a:prstTxWarp>
            <a:spAutoFit/>
          </a:bodyPr>
          <a:lstStyle/>
          <a:p>
            <a:r>
              <a:rPr lang="en-US" i="1">
                <a:solidFill>
                  <a:srgbClr val="FF0000"/>
                </a:solidFill>
              </a:rPr>
              <a:t>Map Interface</a:t>
            </a:r>
          </a:p>
          <a:p>
            <a:endParaRPr lang="en-US" sz="1400"/>
          </a:p>
          <a:p>
            <a:r>
              <a:rPr lang="en-US" sz="1400"/>
              <a:t>Google Map with ArcGIS Server Javascript </a:t>
            </a:r>
          </a:p>
          <a:p>
            <a:endParaRPr lang="en-US" sz="1400"/>
          </a:p>
          <a:p>
            <a:r>
              <a:rPr lang="en-US" sz="1400"/>
              <a:t>Data:</a:t>
            </a:r>
          </a:p>
          <a:p>
            <a:pPr>
              <a:buFontTx/>
              <a:buChar char="•"/>
            </a:pPr>
            <a:r>
              <a:rPr lang="en-US" sz="1400"/>
              <a:t>Ocean observation data from OpenIOONS</a:t>
            </a:r>
          </a:p>
          <a:p>
            <a:pPr>
              <a:buFontTx/>
              <a:buChar char="•"/>
            </a:pPr>
            <a:r>
              <a:rPr lang="en-US" sz="1400"/>
              <a:t>Land data from The National Map</a:t>
            </a:r>
          </a:p>
          <a:p>
            <a:pPr>
              <a:buFontTx/>
              <a:buChar char="•"/>
            </a:pPr>
            <a:endParaRPr lang="en-US" sz="1400"/>
          </a:p>
          <a:p>
            <a:pPr>
              <a:buFontTx/>
              <a:buChar char="•"/>
            </a:pPr>
            <a:endParaRPr lang="en-US" sz="1400"/>
          </a:p>
          <a:p>
            <a:pPr>
              <a:buFontTx/>
              <a:buChar char="•"/>
            </a:pPr>
            <a:endParaRPr lang="en-US" sz="1400"/>
          </a:p>
        </p:txBody>
      </p:sp>
      <p:sp>
        <p:nvSpPr>
          <p:cNvPr id="2053" name="Text Box 8"/>
          <p:cNvSpPr txBox="1">
            <a:spLocks noChangeArrowheads="1"/>
          </p:cNvSpPr>
          <p:nvPr/>
        </p:nvSpPr>
        <p:spPr bwMode="auto">
          <a:xfrm>
            <a:off x="1219200" y="228600"/>
            <a:ext cx="1931988" cy="517525"/>
          </a:xfrm>
          <a:prstGeom prst="rect">
            <a:avLst/>
          </a:prstGeom>
          <a:solidFill>
            <a:srgbClr val="99CC00"/>
          </a:solidFill>
          <a:ln w="9525">
            <a:noFill/>
            <a:miter lim="800000"/>
            <a:headEnd/>
            <a:tailEnd/>
          </a:ln>
        </p:spPr>
        <p:txBody>
          <a:bodyPr wrap="none">
            <a:prstTxWarp prst="textNoShape">
              <a:avLst/>
            </a:prstTxWarp>
            <a:spAutoFit/>
          </a:bodyPr>
          <a:lstStyle/>
          <a:p>
            <a:r>
              <a:rPr lang="en-US" sz="1400"/>
              <a:t>The National Map</a:t>
            </a:r>
          </a:p>
          <a:p>
            <a:pPr>
              <a:buFontTx/>
              <a:buChar char="•"/>
            </a:pPr>
            <a:r>
              <a:rPr lang="en-US" sz="1400"/>
              <a:t>Data as web services</a:t>
            </a:r>
          </a:p>
        </p:txBody>
      </p:sp>
      <p:cxnSp>
        <p:nvCxnSpPr>
          <p:cNvPr id="2054" name="AutoShape 9"/>
          <p:cNvCxnSpPr>
            <a:cxnSpLocks noChangeShapeType="1"/>
            <a:stCxn id="2050" idx="0"/>
            <a:endCxn id="2051" idx="2"/>
          </p:cNvCxnSpPr>
          <p:nvPr/>
        </p:nvCxnSpPr>
        <p:spPr bwMode="auto">
          <a:xfrm flipV="1">
            <a:off x="2147888" y="5454650"/>
            <a:ext cx="23812" cy="488950"/>
          </a:xfrm>
          <a:prstGeom prst="straightConnector1">
            <a:avLst/>
          </a:prstGeom>
          <a:noFill/>
          <a:ln w="9525">
            <a:solidFill>
              <a:schemeClr val="tx1"/>
            </a:solidFill>
            <a:round/>
            <a:headEnd/>
            <a:tailEnd type="triangle" w="med" len="med"/>
          </a:ln>
        </p:spPr>
      </p:cxnSp>
      <p:cxnSp>
        <p:nvCxnSpPr>
          <p:cNvPr id="2055" name="AutoShape 10"/>
          <p:cNvCxnSpPr>
            <a:cxnSpLocks noChangeShapeType="1"/>
            <a:stCxn id="2051" idx="0"/>
            <a:endCxn id="2052" idx="2"/>
          </p:cNvCxnSpPr>
          <p:nvPr/>
        </p:nvCxnSpPr>
        <p:spPr bwMode="auto">
          <a:xfrm flipV="1">
            <a:off x="2171700" y="3576638"/>
            <a:ext cx="3175" cy="1147762"/>
          </a:xfrm>
          <a:prstGeom prst="straightConnector1">
            <a:avLst/>
          </a:prstGeom>
          <a:noFill/>
          <a:ln w="9525">
            <a:solidFill>
              <a:schemeClr val="tx1"/>
            </a:solidFill>
            <a:round/>
            <a:headEnd/>
            <a:tailEnd type="triangle" w="med" len="med"/>
          </a:ln>
        </p:spPr>
      </p:cxnSp>
      <p:sp>
        <p:nvSpPr>
          <p:cNvPr id="2056" name="Text Box 11"/>
          <p:cNvSpPr txBox="1">
            <a:spLocks noChangeArrowheads="1"/>
          </p:cNvSpPr>
          <p:nvPr/>
        </p:nvSpPr>
        <p:spPr bwMode="auto">
          <a:xfrm>
            <a:off x="2209800" y="3886200"/>
            <a:ext cx="1616075" cy="639763"/>
          </a:xfrm>
          <a:prstGeom prst="rect">
            <a:avLst/>
          </a:prstGeom>
          <a:noFill/>
          <a:ln w="9525">
            <a:noFill/>
            <a:miter lim="800000"/>
            <a:headEnd/>
            <a:tailEnd/>
          </a:ln>
        </p:spPr>
        <p:txBody>
          <a:bodyPr>
            <a:prstTxWarp prst="textNoShape">
              <a:avLst/>
            </a:prstTxWarp>
            <a:spAutoFit/>
          </a:bodyPr>
          <a:lstStyle/>
          <a:p>
            <a:r>
              <a:rPr lang="en-US" sz="1200" b="1" i="1">
                <a:solidFill>
                  <a:srgbClr val="FF0000"/>
                </a:solidFill>
              </a:rPr>
              <a:t>Feed Ocean Observation Data as KML service</a:t>
            </a:r>
          </a:p>
        </p:txBody>
      </p:sp>
      <p:cxnSp>
        <p:nvCxnSpPr>
          <p:cNvPr id="2057" name="AutoShape 12"/>
          <p:cNvCxnSpPr>
            <a:cxnSpLocks noChangeShapeType="1"/>
            <a:stCxn id="2053" idx="2"/>
            <a:endCxn id="2052" idx="0"/>
          </p:cNvCxnSpPr>
          <p:nvPr/>
        </p:nvCxnSpPr>
        <p:spPr bwMode="auto">
          <a:xfrm flipH="1">
            <a:off x="2174875" y="746125"/>
            <a:ext cx="11113" cy="549275"/>
          </a:xfrm>
          <a:prstGeom prst="straightConnector1">
            <a:avLst/>
          </a:prstGeom>
          <a:noFill/>
          <a:ln w="9525">
            <a:solidFill>
              <a:schemeClr val="tx1"/>
            </a:solidFill>
            <a:round/>
            <a:headEnd/>
            <a:tailEnd type="triangle" w="med" len="med"/>
          </a:ln>
        </p:spPr>
      </p:cxnSp>
      <p:sp>
        <p:nvSpPr>
          <p:cNvPr id="2058" name="Text Box 13"/>
          <p:cNvSpPr txBox="1">
            <a:spLocks noChangeArrowheads="1"/>
          </p:cNvSpPr>
          <p:nvPr/>
        </p:nvSpPr>
        <p:spPr bwMode="auto">
          <a:xfrm>
            <a:off x="2209800" y="762000"/>
            <a:ext cx="2514600" cy="457200"/>
          </a:xfrm>
          <a:prstGeom prst="rect">
            <a:avLst/>
          </a:prstGeom>
          <a:noFill/>
          <a:ln w="9525">
            <a:noFill/>
            <a:miter lim="800000"/>
            <a:headEnd/>
            <a:tailEnd/>
          </a:ln>
        </p:spPr>
        <p:txBody>
          <a:bodyPr>
            <a:prstTxWarp prst="textNoShape">
              <a:avLst/>
            </a:prstTxWarp>
            <a:spAutoFit/>
          </a:bodyPr>
          <a:lstStyle/>
          <a:p>
            <a:r>
              <a:rPr lang="en-US" sz="1200" b="1" i="1">
                <a:solidFill>
                  <a:srgbClr val="FF0000"/>
                </a:solidFill>
              </a:rPr>
              <a:t>Feed land use and other data as ArcGIS Server data service</a:t>
            </a:r>
          </a:p>
        </p:txBody>
      </p:sp>
      <p:sp>
        <p:nvSpPr>
          <p:cNvPr id="2059" name="Text Box 14"/>
          <p:cNvSpPr txBox="1">
            <a:spLocks noChangeArrowheads="1"/>
          </p:cNvSpPr>
          <p:nvPr/>
        </p:nvSpPr>
        <p:spPr bwMode="auto">
          <a:xfrm>
            <a:off x="5089525" y="1355725"/>
            <a:ext cx="612775" cy="336550"/>
          </a:xfrm>
          <a:prstGeom prst="rect">
            <a:avLst/>
          </a:prstGeom>
          <a:solidFill>
            <a:srgbClr val="00CCFF"/>
          </a:solidFill>
          <a:ln w="9525">
            <a:noFill/>
            <a:miter lim="800000"/>
            <a:headEnd/>
            <a:tailEnd/>
          </a:ln>
        </p:spPr>
        <p:txBody>
          <a:bodyPr wrap="none">
            <a:prstTxWarp prst="textNoShape">
              <a:avLst/>
            </a:prstTxWarp>
            <a:spAutoFit/>
          </a:bodyPr>
          <a:lstStyle/>
          <a:p>
            <a:r>
              <a:rPr lang="en-US" sz="1600"/>
              <a:t>User</a:t>
            </a:r>
          </a:p>
        </p:txBody>
      </p:sp>
      <p:sp>
        <p:nvSpPr>
          <p:cNvPr id="2060" name="Line 15"/>
          <p:cNvSpPr>
            <a:spLocks noChangeShapeType="1"/>
          </p:cNvSpPr>
          <p:nvPr/>
        </p:nvSpPr>
        <p:spPr bwMode="auto">
          <a:xfrm flipH="1">
            <a:off x="3962400" y="1447800"/>
            <a:ext cx="114300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061" name="Text Box 16"/>
          <p:cNvSpPr txBox="1">
            <a:spLocks noChangeArrowheads="1"/>
          </p:cNvSpPr>
          <p:nvPr/>
        </p:nvSpPr>
        <p:spPr bwMode="auto">
          <a:xfrm>
            <a:off x="4648200" y="1193800"/>
            <a:ext cx="331788" cy="304800"/>
          </a:xfrm>
          <a:prstGeom prst="rect">
            <a:avLst/>
          </a:prstGeom>
          <a:noFill/>
          <a:ln w="9525">
            <a:noFill/>
            <a:miter lim="800000"/>
            <a:headEnd/>
            <a:tailEnd/>
          </a:ln>
        </p:spPr>
        <p:txBody>
          <a:bodyPr wrap="none">
            <a:prstTxWarp prst="textNoShape">
              <a:avLst/>
            </a:prstTxWarp>
            <a:spAutoFit/>
          </a:bodyPr>
          <a:lstStyle/>
          <a:p>
            <a:r>
              <a:rPr lang="en-US" sz="1400" b="1">
                <a:solidFill>
                  <a:srgbClr val="0000FF"/>
                </a:solidFill>
              </a:rPr>
              <a:t>1.</a:t>
            </a:r>
          </a:p>
        </p:txBody>
      </p:sp>
      <p:sp>
        <p:nvSpPr>
          <p:cNvPr id="2062" name="Text Box 17"/>
          <p:cNvSpPr txBox="1">
            <a:spLocks noChangeArrowheads="1"/>
          </p:cNvSpPr>
          <p:nvPr/>
        </p:nvSpPr>
        <p:spPr bwMode="auto">
          <a:xfrm>
            <a:off x="6019800" y="188913"/>
            <a:ext cx="3124200" cy="3344862"/>
          </a:xfrm>
          <a:prstGeom prst="rect">
            <a:avLst/>
          </a:prstGeom>
          <a:noFill/>
          <a:ln w="9525">
            <a:noFill/>
            <a:miter lim="800000"/>
            <a:headEnd/>
            <a:tailEnd/>
          </a:ln>
        </p:spPr>
        <p:txBody>
          <a:bodyPr>
            <a:prstTxWarp prst="textNoShape">
              <a:avLst/>
            </a:prstTxWarp>
            <a:spAutoFit/>
          </a:bodyPr>
          <a:lstStyle/>
          <a:p>
            <a:pPr marL="342900" indent="-342900"/>
            <a:r>
              <a:rPr lang="en-US">
                <a:solidFill>
                  <a:srgbClr val="FF0000"/>
                </a:solidFill>
                <a:latin typeface="Times New Roman" pitchFamily="-65" charset="0"/>
              </a:rPr>
              <a:t>Scenario step by step:</a:t>
            </a:r>
          </a:p>
          <a:p>
            <a:pPr marL="342900" indent="-342900">
              <a:buFontTx/>
              <a:buAutoNum type="arabicPeriod"/>
            </a:pPr>
            <a:r>
              <a:rPr lang="en-US" sz="1400">
                <a:latin typeface="Times New Roman" pitchFamily="-65" charset="0"/>
              </a:rPr>
              <a:t>User browse the site and click an event to view an observation.</a:t>
            </a:r>
          </a:p>
          <a:p>
            <a:pPr marL="342900" indent="-342900">
              <a:buFontTx/>
              <a:buAutoNum type="arabicPeriod"/>
            </a:pPr>
            <a:r>
              <a:rPr lang="en-US" sz="1400">
                <a:latin typeface="Times New Roman" pitchFamily="-65" charset="0"/>
              </a:rPr>
              <a:t>User draw a polygon (or define a distance) that may be affected by the observation.</a:t>
            </a:r>
          </a:p>
          <a:p>
            <a:pPr marL="342900" indent="-342900">
              <a:buFontTx/>
              <a:buAutoNum type="arabicPeriod"/>
            </a:pPr>
            <a:r>
              <a:rPr lang="en-US" sz="1400">
                <a:latin typeface="Times New Roman" pitchFamily="-65" charset="0"/>
              </a:rPr>
              <a:t>A list of land use data returned. And, a search function is provided to search certain land use.</a:t>
            </a:r>
          </a:p>
          <a:p>
            <a:pPr marL="342900" indent="-342900">
              <a:buFontTx/>
              <a:buAutoNum type="arabicPeriod"/>
            </a:pPr>
            <a:r>
              <a:rPr lang="en-US" sz="1400">
                <a:latin typeface="Times New Roman" pitchFamily="-65" charset="0"/>
              </a:rPr>
              <a:t>User select one or few land use categories. NLP and semantic demo come here (or right after TNM).</a:t>
            </a:r>
          </a:p>
          <a:p>
            <a:pPr marL="342900" indent="-342900">
              <a:buFontTx/>
              <a:buAutoNum type="arabicPeriod"/>
            </a:pPr>
            <a:r>
              <a:rPr lang="en-US" sz="1400">
                <a:latin typeface="Times New Roman" pitchFamily="-65" charset="0"/>
              </a:rPr>
              <a:t>The map interface displays the polygons/areas from the search, and may give a tabular report.</a:t>
            </a:r>
          </a:p>
        </p:txBody>
      </p:sp>
      <p:sp>
        <p:nvSpPr>
          <p:cNvPr id="2063" name="Line 18"/>
          <p:cNvSpPr>
            <a:spLocks noChangeShapeType="1"/>
          </p:cNvSpPr>
          <p:nvPr/>
        </p:nvSpPr>
        <p:spPr bwMode="auto">
          <a:xfrm flipH="1">
            <a:off x="3962400" y="1676400"/>
            <a:ext cx="114300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064" name="Text Box 19"/>
          <p:cNvSpPr txBox="1">
            <a:spLocks noChangeArrowheads="1"/>
          </p:cNvSpPr>
          <p:nvPr/>
        </p:nvSpPr>
        <p:spPr bwMode="auto">
          <a:xfrm>
            <a:off x="4648200" y="1447800"/>
            <a:ext cx="331788" cy="304800"/>
          </a:xfrm>
          <a:prstGeom prst="rect">
            <a:avLst/>
          </a:prstGeom>
          <a:noFill/>
          <a:ln w="9525">
            <a:noFill/>
            <a:miter lim="800000"/>
            <a:headEnd/>
            <a:tailEnd/>
          </a:ln>
        </p:spPr>
        <p:txBody>
          <a:bodyPr wrap="none">
            <a:prstTxWarp prst="textNoShape">
              <a:avLst/>
            </a:prstTxWarp>
            <a:spAutoFit/>
          </a:bodyPr>
          <a:lstStyle/>
          <a:p>
            <a:r>
              <a:rPr lang="en-US" sz="1400" b="1">
                <a:solidFill>
                  <a:srgbClr val="0000FF"/>
                </a:solidFill>
              </a:rPr>
              <a:t>2.</a:t>
            </a:r>
          </a:p>
        </p:txBody>
      </p:sp>
      <p:sp>
        <p:nvSpPr>
          <p:cNvPr id="2065" name="Line 20"/>
          <p:cNvSpPr>
            <a:spLocks noChangeShapeType="1"/>
          </p:cNvSpPr>
          <p:nvPr/>
        </p:nvSpPr>
        <p:spPr bwMode="auto">
          <a:xfrm>
            <a:off x="3962400" y="2133600"/>
            <a:ext cx="114300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066" name="Text Box 21"/>
          <p:cNvSpPr txBox="1">
            <a:spLocks noChangeArrowheads="1"/>
          </p:cNvSpPr>
          <p:nvPr/>
        </p:nvSpPr>
        <p:spPr bwMode="auto">
          <a:xfrm>
            <a:off x="5029200" y="1828800"/>
            <a:ext cx="1066800" cy="730250"/>
          </a:xfrm>
          <a:prstGeom prst="rect">
            <a:avLst/>
          </a:prstGeom>
          <a:noFill/>
          <a:ln w="9525">
            <a:noFill/>
            <a:miter lim="800000"/>
            <a:headEnd/>
            <a:tailEnd/>
          </a:ln>
        </p:spPr>
        <p:txBody>
          <a:bodyPr>
            <a:prstTxWarp prst="textNoShape">
              <a:avLst/>
            </a:prstTxWarp>
            <a:spAutoFit/>
          </a:bodyPr>
          <a:lstStyle/>
          <a:p>
            <a:r>
              <a:rPr lang="en-US" sz="1400"/>
              <a:t>List of data sets and search.</a:t>
            </a:r>
          </a:p>
        </p:txBody>
      </p:sp>
      <p:sp>
        <p:nvSpPr>
          <p:cNvPr id="2067" name="Text Box 22"/>
          <p:cNvSpPr txBox="1">
            <a:spLocks noChangeArrowheads="1"/>
          </p:cNvSpPr>
          <p:nvPr/>
        </p:nvSpPr>
        <p:spPr bwMode="auto">
          <a:xfrm>
            <a:off x="4648200" y="1828800"/>
            <a:ext cx="331788" cy="304800"/>
          </a:xfrm>
          <a:prstGeom prst="rect">
            <a:avLst/>
          </a:prstGeom>
          <a:noFill/>
          <a:ln w="9525">
            <a:noFill/>
            <a:miter lim="800000"/>
            <a:headEnd/>
            <a:tailEnd/>
          </a:ln>
        </p:spPr>
        <p:txBody>
          <a:bodyPr wrap="none">
            <a:prstTxWarp prst="textNoShape">
              <a:avLst/>
            </a:prstTxWarp>
            <a:spAutoFit/>
          </a:bodyPr>
          <a:lstStyle/>
          <a:p>
            <a:r>
              <a:rPr lang="en-US" sz="1400" b="1">
                <a:solidFill>
                  <a:srgbClr val="0000FF"/>
                </a:solidFill>
              </a:rPr>
              <a:t>3.</a:t>
            </a:r>
          </a:p>
        </p:txBody>
      </p:sp>
      <p:sp>
        <p:nvSpPr>
          <p:cNvPr id="2068" name="Line 23"/>
          <p:cNvSpPr>
            <a:spLocks noChangeShapeType="1"/>
          </p:cNvSpPr>
          <p:nvPr/>
        </p:nvSpPr>
        <p:spPr bwMode="auto">
          <a:xfrm flipH="1">
            <a:off x="3962400" y="2743200"/>
            <a:ext cx="114300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069" name="Text Box 24"/>
          <p:cNvSpPr txBox="1">
            <a:spLocks noChangeArrowheads="1"/>
          </p:cNvSpPr>
          <p:nvPr/>
        </p:nvSpPr>
        <p:spPr bwMode="auto">
          <a:xfrm>
            <a:off x="4648200" y="2514600"/>
            <a:ext cx="331788" cy="304800"/>
          </a:xfrm>
          <a:prstGeom prst="rect">
            <a:avLst/>
          </a:prstGeom>
          <a:noFill/>
          <a:ln w="9525">
            <a:noFill/>
            <a:miter lim="800000"/>
            <a:headEnd/>
            <a:tailEnd/>
          </a:ln>
        </p:spPr>
        <p:txBody>
          <a:bodyPr wrap="none">
            <a:prstTxWarp prst="textNoShape">
              <a:avLst/>
            </a:prstTxWarp>
            <a:spAutoFit/>
          </a:bodyPr>
          <a:lstStyle/>
          <a:p>
            <a:r>
              <a:rPr lang="en-US" sz="1400" b="1">
                <a:solidFill>
                  <a:srgbClr val="0000FF"/>
                </a:solidFill>
              </a:rPr>
              <a:t>4.</a:t>
            </a:r>
          </a:p>
        </p:txBody>
      </p:sp>
      <p:sp>
        <p:nvSpPr>
          <p:cNvPr id="2070" name="Text Box 25"/>
          <p:cNvSpPr txBox="1">
            <a:spLocks noChangeArrowheads="1"/>
          </p:cNvSpPr>
          <p:nvPr/>
        </p:nvSpPr>
        <p:spPr bwMode="auto">
          <a:xfrm>
            <a:off x="5105400" y="2514600"/>
            <a:ext cx="612775" cy="336550"/>
          </a:xfrm>
          <a:prstGeom prst="rect">
            <a:avLst/>
          </a:prstGeom>
          <a:solidFill>
            <a:srgbClr val="00CCFF"/>
          </a:solidFill>
          <a:ln w="9525">
            <a:noFill/>
            <a:miter lim="800000"/>
            <a:headEnd/>
            <a:tailEnd/>
          </a:ln>
        </p:spPr>
        <p:txBody>
          <a:bodyPr wrap="none">
            <a:prstTxWarp prst="textNoShape">
              <a:avLst/>
            </a:prstTxWarp>
            <a:spAutoFit/>
          </a:bodyPr>
          <a:lstStyle/>
          <a:p>
            <a:r>
              <a:rPr lang="en-US" sz="1600"/>
              <a:t>User</a:t>
            </a:r>
          </a:p>
        </p:txBody>
      </p:sp>
      <p:sp>
        <p:nvSpPr>
          <p:cNvPr id="2071" name="Line 26"/>
          <p:cNvSpPr>
            <a:spLocks noChangeShapeType="1"/>
          </p:cNvSpPr>
          <p:nvPr/>
        </p:nvSpPr>
        <p:spPr bwMode="auto">
          <a:xfrm>
            <a:off x="3962400" y="3124200"/>
            <a:ext cx="1143000" cy="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2072" name="Text Box 27"/>
          <p:cNvSpPr txBox="1">
            <a:spLocks noChangeArrowheads="1"/>
          </p:cNvSpPr>
          <p:nvPr/>
        </p:nvSpPr>
        <p:spPr bwMode="auto">
          <a:xfrm>
            <a:off x="4648200" y="2895600"/>
            <a:ext cx="331788" cy="304800"/>
          </a:xfrm>
          <a:prstGeom prst="rect">
            <a:avLst/>
          </a:prstGeom>
          <a:noFill/>
          <a:ln w="9525">
            <a:noFill/>
            <a:miter lim="800000"/>
            <a:headEnd/>
            <a:tailEnd/>
          </a:ln>
        </p:spPr>
        <p:txBody>
          <a:bodyPr wrap="none">
            <a:prstTxWarp prst="textNoShape">
              <a:avLst/>
            </a:prstTxWarp>
            <a:spAutoFit/>
          </a:bodyPr>
          <a:lstStyle/>
          <a:p>
            <a:r>
              <a:rPr lang="en-US" sz="1400" b="1">
                <a:solidFill>
                  <a:srgbClr val="0000FF"/>
                </a:solidFill>
              </a:rPr>
              <a:t>5.</a:t>
            </a:r>
          </a:p>
        </p:txBody>
      </p:sp>
      <p:sp>
        <p:nvSpPr>
          <p:cNvPr id="2073" name="Text Box 28"/>
          <p:cNvSpPr txBox="1">
            <a:spLocks noChangeArrowheads="1"/>
          </p:cNvSpPr>
          <p:nvPr/>
        </p:nvSpPr>
        <p:spPr bwMode="auto">
          <a:xfrm>
            <a:off x="5029200" y="2971800"/>
            <a:ext cx="687388" cy="304800"/>
          </a:xfrm>
          <a:prstGeom prst="rect">
            <a:avLst/>
          </a:prstGeom>
          <a:noFill/>
          <a:ln w="9525">
            <a:noFill/>
            <a:miter lim="800000"/>
            <a:headEnd/>
            <a:tailEnd/>
          </a:ln>
        </p:spPr>
        <p:txBody>
          <a:bodyPr wrap="none">
            <a:prstTxWarp prst="textNoShape">
              <a:avLst/>
            </a:prstTxWarp>
            <a:spAutoFit/>
          </a:bodyPr>
          <a:lstStyle/>
          <a:p>
            <a:r>
              <a:rPr lang="en-US" sz="1400"/>
              <a:t>Result</a:t>
            </a:r>
          </a:p>
        </p:txBody>
      </p:sp>
      <p:sp>
        <p:nvSpPr>
          <p:cNvPr id="2074" name="Text Box 30"/>
          <p:cNvSpPr txBox="1">
            <a:spLocks noChangeArrowheads="1"/>
          </p:cNvSpPr>
          <p:nvPr/>
        </p:nvSpPr>
        <p:spPr bwMode="auto">
          <a:xfrm>
            <a:off x="3810000" y="3810000"/>
            <a:ext cx="5334000" cy="2644775"/>
          </a:xfrm>
          <a:prstGeom prst="rect">
            <a:avLst/>
          </a:prstGeom>
          <a:noFill/>
          <a:ln w="9525">
            <a:noFill/>
            <a:miter lim="800000"/>
            <a:headEnd/>
            <a:tailEnd/>
          </a:ln>
        </p:spPr>
        <p:txBody>
          <a:bodyPr>
            <a:prstTxWarp prst="textNoShape">
              <a:avLst/>
            </a:prstTxWarp>
            <a:spAutoFit/>
          </a:bodyPr>
          <a:lstStyle/>
          <a:p>
            <a:pPr marL="342900" indent="-342900"/>
            <a:r>
              <a:rPr lang="en-US" sz="1400"/>
              <a:t>Discussions:</a:t>
            </a:r>
          </a:p>
          <a:p>
            <a:pPr marL="342900" indent="-342900">
              <a:buFontTx/>
              <a:buAutoNum type="arabicParenR"/>
            </a:pPr>
            <a:r>
              <a:rPr lang="en-US" sz="1400"/>
              <a:t>Each green box is for one or few participating demos. </a:t>
            </a:r>
          </a:p>
          <a:p>
            <a:pPr marL="342900" indent="-342900">
              <a:buFontTx/>
              <a:buAutoNum type="arabicParenR"/>
            </a:pPr>
            <a:r>
              <a:rPr lang="en-US" sz="1400"/>
              <a:t>OpenIOONS is a perfect demo of semantic and ontological work. But it may be difficult to integrate the whole project onto our demo site. We could demo this part separately?</a:t>
            </a:r>
          </a:p>
          <a:p>
            <a:pPr marL="342900" indent="-342900">
              <a:buFontTx/>
              <a:buAutoNum type="arabicParenR"/>
            </a:pPr>
            <a:r>
              <a:rPr lang="en-US" sz="1400"/>
              <a:t>OpenIOONS can provide KML data in two ways: download and then published as KML service on the demo web site, or retrieved directly from OpenIOONS site as a KML data service (preferred).</a:t>
            </a:r>
          </a:p>
          <a:p>
            <a:pPr marL="342900" indent="-342900">
              <a:buFontTx/>
              <a:buAutoNum type="arabicParenR"/>
            </a:pPr>
            <a:r>
              <a:rPr lang="en-US" sz="1400"/>
              <a:t>Depending on the data by TNM, we could have other use cases.</a:t>
            </a:r>
          </a:p>
          <a:p>
            <a:pPr marL="342900" indent="-342900">
              <a:buFontTx/>
              <a:buAutoNum type="arabicParenR"/>
            </a:pPr>
            <a:r>
              <a:rPr lang="en-US" sz="1400"/>
              <a:t>Time commitment.</a:t>
            </a:r>
          </a:p>
        </p:txBody>
      </p:sp>
      <p:sp>
        <p:nvSpPr>
          <p:cNvPr id="2075" name="Text Box 31"/>
          <p:cNvSpPr txBox="1">
            <a:spLocks noChangeArrowheads="1"/>
          </p:cNvSpPr>
          <p:nvPr/>
        </p:nvSpPr>
        <p:spPr bwMode="auto">
          <a:xfrm>
            <a:off x="2209800" y="5562600"/>
            <a:ext cx="1616075" cy="274638"/>
          </a:xfrm>
          <a:prstGeom prst="rect">
            <a:avLst/>
          </a:prstGeom>
          <a:noFill/>
          <a:ln w="9525">
            <a:noFill/>
            <a:miter lim="800000"/>
            <a:headEnd/>
            <a:tailEnd/>
          </a:ln>
        </p:spPr>
        <p:txBody>
          <a:bodyPr>
            <a:prstTxWarp prst="textNoShape">
              <a:avLst/>
            </a:prstTxWarp>
            <a:spAutoFit/>
          </a:bodyPr>
          <a:lstStyle/>
          <a:p>
            <a:r>
              <a:rPr lang="en-US" sz="1200" b="1" i="1">
                <a:solidFill>
                  <a:srgbClr val="FF0000"/>
                </a:solidFill>
              </a:rPr>
              <a:t>Demo project</a:t>
            </a:r>
          </a:p>
        </p:txBody>
      </p:sp>
      <p:sp>
        <p:nvSpPr>
          <p:cNvPr id="2076" name="Text Box 32"/>
          <p:cNvSpPr txBox="1">
            <a:spLocks noChangeArrowheads="1"/>
          </p:cNvSpPr>
          <p:nvPr/>
        </p:nvSpPr>
        <p:spPr bwMode="auto">
          <a:xfrm>
            <a:off x="5562600" y="6324600"/>
            <a:ext cx="3278188" cy="554038"/>
          </a:xfrm>
          <a:prstGeom prst="rect">
            <a:avLst/>
          </a:prstGeom>
          <a:noFill/>
          <a:ln w="9525">
            <a:noFill/>
            <a:miter lim="800000"/>
            <a:headEnd/>
            <a:tailEnd/>
          </a:ln>
        </p:spPr>
        <p:txBody>
          <a:bodyPr wrap="none">
            <a:prstTxWarp prst="textNoShape">
              <a:avLst/>
            </a:prstTxWarp>
            <a:spAutoFit/>
          </a:bodyPr>
          <a:lstStyle/>
          <a:p>
            <a:r>
              <a:rPr lang="en-US" sz="1000" i="1"/>
              <a:t>Naijun Zhou, University of Maryland, </a:t>
            </a:r>
            <a:r>
              <a:rPr lang="en-US" sz="1000" i="1">
                <a:hlinkClick r:id="rId2"/>
              </a:rPr>
              <a:t>njzhou@umd.edu</a:t>
            </a:r>
            <a:endParaRPr lang="en-US" sz="1000" i="1"/>
          </a:p>
          <a:p>
            <a:endParaRPr lang="en-US" sz="1000" i="1"/>
          </a:p>
          <a:p>
            <a:r>
              <a:rPr lang="en-US" sz="1000" i="1"/>
              <a:t>With Input from Gary Berg-Cross SOCoP</a:t>
            </a:r>
          </a:p>
        </p:txBody>
      </p:sp>
      <p:sp>
        <p:nvSpPr>
          <p:cNvPr id="2077" name="Text Box 33"/>
          <p:cNvSpPr txBox="1">
            <a:spLocks noChangeArrowheads="1"/>
          </p:cNvSpPr>
          <p:nvPr/>
        </p:nvSpPr>
        <p:spPr bwMode="auto">
          <a:xfrm>
            <a:off x="3733800" y="228600"/>
            <a:ext cx="2057400" cy="517525"/>
          </a:xfrm>
          <a:prstGeom prst="rect">
            <a:avLst/>
          </a:prstGeom>
          <a:solidFill>
            <a:srgbClr val="99CC00"/>
          </a:solidFill>
          <a:ln w="9525">
            <a:noFill/>
            <a:miter lim="800000"/>
            <a:headEnd/>
            <a:tailEnd/>
          </a:ln>
        </p:spPr>
        <p:txBody>
          <a:bodyPr>
            <a:prstTxWarp prst="textNoShape">
              <a:avLst/>
            </a:prstTxWarp>
            <a:spAutoFit/>
          </a:bodyPr>
          <a:lstStyle/>
          <a:p>
            <a:r>
              <a:rPr lang="en-US" sz="1400"/>
              <a:t>NLP and semantic demo solution</a:t>
            </a:r>
          </a:p>
        </p:txBody>
      </p:sp>
      <p:cxnSp>
        <p:nvCxnSpPr>
          <p:cNvPr id="2078" name="AutoShape 35"/>
          <p:cNvCxnSpPr>
            <a:cxnSpLocks noChangeShapeType="1"/>
            <a:stCxn id="2053" idx="3"/>
            <a:endCxn id="2077" idx="1"/>
          </p:cNvCxnSpPr>
          <p:nvPr/>
        </p:nvCxnSpPr>
        <p:spPr bwMode="auto">
          <a:xfrm>
            <a:off x="3151188" y="487363"/>
            <a:ext cx="582612" cy="0"/>
          </a:xfrm>
          <a:prstGeom prst="straightConnector1">
            <a:avLst/>
          </a:prstGeom>
          <a:noFill/>
          <a:ln w="9525">
            <a:solidFill>
              <a:schemeClr val="tx1"/>
            </a:solidFill>
            <a:round/>
            <a:headEnd type="triangle" w="med" len="med"/>
            <a:tailEnd type="triangle" w="med" len="med"/>
          </a:ln>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1"/>
          </p:nvPr>
        </p:nvSpPr>
        <p:spPr>
          <a:noFill/>
        </p:spPr>
        <p:txBody>
          <a:bodyPr/>
          <a:lstStyle/>
          <a:p>
            <a:fld id="{5E5D26A1-899F-0C43-B581-C8F01B84C4C9}" type="slidenum">
              <a:rPr lang="en-US" smtClean="0">
                <a:latin typeface="Arial" pitchFamily="-65" charset="0"/>
              </a:rPr>
              <a:pPr/>
              <a:t>2</a:t>
            </a:fld>
            <a:endParaRPr lang="en-US" smtClean="0">
              <a:latin typeface="Arial" pitchFamily="-65" charset="0"/>
            </a:endParaRPr>
          </a:p>
        </p:txBody>
      </p:sp>
      <p:sp>
        <p:nvSpPr>
          <p:cNvPr id="1199106" name="Rectangle 2"/>
          <p:cNvSpPr>
            <a:spLocks noGrp="1" noChangeArrowheads="1"/>
          </p:cNvSpPr>
          <p:nvPr>
            <p:ph type="title"/>
          </p:nvPr>
        </p:nvSpPr>
        <p:spPr/>
        <p:txBody>
          <a:bodyPr/>
          <a:lstStyle/>
          <a:p>
            <a:pPr>
              <a:defRPr/>
            </a:pPr>
            <a:r>
              <a:rPr lang="en-US">
                <a:ea typeface="+mj-ea"/>
                <a:cs typeface="+mj-cs"/>
              </a:rPr>
              <a:t>What is the OGC?</a:t>
            </a:r>
          </a:p>
        </p:txBody>
      </p:sp>
      <p:sp>
        <p:nvSpPr>
          <p:cNvPr id="25604" name="Rectangle 4"/>
          <p:cNvSpPr>
            <a:spLocks noChangeArrowheads="1"/>
          </p:cNvSpPr>
          <p:nvPr/>
        </p:nvSpPr>
        <p:spPr bwMode="auto">
          <a:xfrm>
            <a:off x="581025" y="1277938"/>
            <a:ext cx="8331200" cy="2690812"/>
          </a:xfrm>
          <a:prstGeom prst="rect">
            <a:avLst/>
          </a:prstGeom>
          <a:noFill/>
          <a:ln w="9525">
            <a:noFill/>
            <a:miter lim="800000"/>
            <a:headEnd/>
            <a:tailEnd/>
          </a:ln>
        </p:spPr>
        <p:txBody>
          <a:bodyPr>
            <a:prstTxWarp prst="textNoShape">
              <a:avLst/>
            </a:prstTxWarp>
          </a:bodyPr>
          <a:lstStyle/>
          <a:p>
            <a:pPr marL="342900" indent="-342900" algn="l">
              <a:lnSpc>
                <a:spcPct val="90000"/>
              </a:lnSpc>
              <a:spcBef>
                <a:spcPts val="500"/>
              </a:spcBef>
              <a:spcAft>
                <a:spcPts val="500"/>
              </a:spcAft>
              <a:buClr>
                <a:srgbClr val="092E5C"/>
              </a:buClr>
              <a:buFontTx/>
              <a:buChar char="•"/>
            </a:pPr>
            <a:r>
              <a:rPr lang="en-US" sz="2400" b="1">
                <a:solidFill>
                  <a:schemeClr val="tx2"/>
                </a:solidFill>
              </a:rPr>
              <a:t>Open Geospatial Consortium, Inc. (OGC)</a:t>
            </a:r>
            <a:r>
              <a:rPr lang="en-US" sz="2400">
                <a:solidFill>
                  <a:schemeClr val="tx2"/>
                </a:solidFill>
              </a:rPr>
              <a:t> </a:t>
            </a:r>
          </a:p>
          <a:p>
            <a:pPr marL="742950" lvl="1" indent="-285750" algn="l">
              <a:lnSpc>
                <a:spcPct val="90000"/>
              </a:lnSpc>
              <a:spcBef>
                <a:spcPts val="500"/>
              </a:spcBef>
              <a:spcAft>
                <a:spcPts val="500"/>
              </a:spcAft>
              <a:buClr>
                <a:srgbClr val="092E5C"/>
              </a:buClr>
              <a:buFontTx/>
              <a:buChar char="–"/>
            </a:pPr>
            <a:r>
              <a:rPr lang="en-US" sz="2400">
                <a:solidFill>
                  <a:schemeClr val="tx2"/>
                </a:solidFill>
                <a:ea typeface="ＭＳ Ｐゴシック" pitchFamily="-65" charset="-128"/>
                <a:cs typeface="ＭＳ Ｐゴシック" pitchFamily="-65" charset="-128"/>
              </a:rPr>
              <a:t>Not-for-profit, international voluntary consensus standards organization</a:t>
            </a:r>
          </a:p>
          <a:p>
            <a:pPr marL="742950" lvl="1" indent="-285750" algn="l">
              <a:lnSpc>
                <a:spcPct val="90000"/>
              </a:lnSpc>
              <a:spcBef>
                <a:spcPts val="500"/>
              </a:spcBef>
              <a:spcAft>
                <a:spcPts val="500"/>
              </a:spcAft>
              <a:buClr>
                <a:srgbClr val="092E5C"/>
              </a:buClr>
              <a:buFontTx/>
              <a:buChar char="–"/>
            </a:pPr>
            <a:r>
              <a:rPr lang="en-US" sz="2400">
                <a:solidFill>
                  <a:schemeClr val="tx2"/>
                </a:solidFill>
                <a:ea typeface="ＭＳ Ｐゴシック" pitchFamily="-65" charset="-128"/>
                <a:cs typeface="ＭＳ Ｐゴシック" pitchFamily="-65" charset="-128"/>
              </a:rPr>
              <a:t>Founded in 1994, Incorporated in US, UK, Australia</a:t>
            </a:r>
          </a:p>
          <a:p>
            <a:pPr marL="742950" lvl="1" indent="-285750" algn="l">
              <a:lnSpc>
                <a:spcPct val="90000"/>
              </a:lnSpc>
              <a:spcBef>
                <a:spcPts val="500"/>
              </a:spcBef>
              <a:spcAft>
                <a:spcPts val="500"/>
              </a:spcAft>
              <a:buClr>
                <a:srgbClr val="092E5C"/>
              </a:buClr>
              <a:buFontTx/>
              <a:buChar char="–"/>
            </a:pPr>
            <a:r>
              <a:rPr lang="en-US" sz="2400">
                <a:solidFill>
                  <a:schemeClr val="tx2"/>
                </a:solidFill>
                <a:ea typeface="ＭＳ Ｐゴシック" pitchFamily="-65" charset="-128"/>
                <a:cs typeface="ＭＳ Ｐゴシック" pitchFamily="-65" charset="-128"/>
              </a:rPr>
              <a:t>360+ (up from 340 last year) industry, government, research and university members</a:t>
            </a:r>
          </a:p>
        </p:txBody>
      </p:sp>
      <p:sp>
        <p:nvSpPr>
          <p:cNvPr id="1199109" name="Rectangle 5"/>
          <p:cNvSpPr>
            <a:spLocks noChangeArrowheads="1"/>
          </p:cNvSpPr>
          <p:nvPr/>
        </p:nvSpPr>
        <p:spPr bwMode="auto">
          <a:xfrm>
            <a:off x="762000" y="4191000"/>
            <a:ext cx="7586663" cy="1397000"/>
          </a:xfrm>
          <a:prstGeom prst="rect">
            <a:avLst/>
          </a:prstGeom>
          <a:solidFill>
            <a:srgbClr val="FFFF66"/>
          </a:solidFill>
          <a:ln w="9525">
            <a:noFill/>
            <a:miter lim="800000"/>
            <a:headEnd/>
            <a:tailEnd/>
          </a:ln>
          <a:effectLst/>
        </p:spPr>
        <p:txBody>
          <a:bodyPr>
            <a:prstTxWarp prst="textNoShape">
              <a:avLst/>
            </a:prstTxWarp>
            <a:spAutoFit/>
          </a:bodyPr>
          <a:lstStyle/>
          <a:p>
            <a:pPr>
              <a:spcBef>
                <a:spcPct val="20000"/>
              </a:spcBef>
              <a:defRPr/>
            </a:pPr>
            <a:r>
              <a:rPr lang="en-US" sz="2400" b="1" u="sng">
                <a:effectLst>
                  <a:outerShdw blurRad="38100" dist="38100" dir="2700000" algn="tl">
                    <a:srgbClr val="FFFFFF"/>
                  </a:outerShdw>
                </a:effectLst>
                <a:latin typeface="Comic Sans MS" charset="0"/>
                <a:ea typeface="Arial" charset="0"/>
                <a:cs typeface="Arial" charset="0"/>
              </a:rPr>
              <a:t>OGC Mission</a:t>
            </a:r>
          </a:p>
          <a:p>
            <a:pPr>
              <a:spcBef>
                <a:spcPct val="20000"/>
              </a:spcBef>
              <a:defRPr/>
            </a:pPr>
            <a:r>
              <a:rPr lang="en-US" sz="2800" b="1" i="1">
                <a:effectLst>
                  <a:outerShdw blurRad="38100" dist="38100" dir="2700000" algn="tl">
                    <a:srgbClr val="FFFFFF"/>
                  </a:outerShdw>
                </a:effectLst>
                <a:latin typeface="Times" charset="0"/>
                <a:ea typeface="Times New Roman" charset="0"/>
                <a:cs typeface="Times New Roman" charset="0"/>
              </a:rPr>
              <a:t>To lead in the development, promotion and harmonization of open spatial standards …</a:t>
            </a:r>
            <a:r>
              <a:rPr lang="en-US" sz="2400" b="1" i="1">
                <a:effectLst>
                  <a:outerShdw blurRad="38100" dist="38100" dir="2700000" algn="tl">
                    <a:srgbClr val="FFFFFF"/>
                  </a:outerShdw>
                </a:effectLst>
                <a:latin typeface="Times" charset="0"/>
                <a:ea typeface="Times New Roman" charset="0"/>
                <a:cs typeface="Times New Roman" charset="0"/>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noFill/>
        </p:spPr>
        <p:txBody>
          <a:bodyPr/>
          <a:lstStyle/>
          <a:p>
            <a:fld id="{470FC376-F80F-DB4D-9CF7-561057AA684B}" type="slidenum">
              <a:rPr lang="en-US" smtClean="0">
                <a:latin typeface="Arial" pitchFamily="-65" charset="0"/>
              </a:rPr>
              <a:pPr/>
              <a:t>3</a:t>
            </a:fld>
            <a:endParaRPr lang="en-US" smtClean="0">
              <a:latin typeface="Arial" pitchFamily="-65" charset="0"/>
            </a:endParaRPr>
          </a:p>
        </p:txBody>
      </p:sp>
      <p:sp>
        <p:nvSpPr>
          <p:cNvPr id="1654786" name="Rectangle 1026"/>
          <p:cNvSpPr>
            <a:spLocks noGrp="1" noChangeArrowheads="1"/>
          </p:cNvSpPr>
          <p:nvPr>
            <p:ph type="title"/>
          </p:nvPr>
        </p:nvSpPr>
        <p:spPr>
          <a:xfrm>
            <a:off x="457200" y="-76200"/>
            <a:ext cx="8686800" cy="1143000"/>
          </a:xfrm>
        </p:spPr>
        <p:txBody>
          <a:bodyPr/>
          <a:lstStyle/>
          <a:p>
            <a:pPr>
              <a:defRPr/>
            </a:pPr>
            <a:r>
              <a:rPr lang="en-US">
                <a:ea typeface="+mj-ea"/>
                <a:cs typeface="+mj-cs"/>
              </a:rPr>
              <a:t>OGC’s Approach for Advancing Interoperability</a:t>
            </a:r>
          </a:p>
        </p:txBody>
      </p:sp>
      <p:sp>
        <p:nvSpPr>
          <p:cNvPr id="1654787" name="Rectangle 1027"/>
          <p:cNvSpPr>
            <a:spLocks noGrp="1" noChangeArrowheads="1"/>
          </p:cNvSpPr>
          <p:nvPr>
            <p:ph type="body" idx="1"/>
          </p:nvPr>
        </p:nvSpPr>
        <p:spPr>
          <a:xfrm>
            <a:off x="3505200" y="1143000"/>
            <a:ext cx="5486400" cy="1447800"/>
          </a:xfrm>
        </p:spPr>
        <p:txBody>
          <a:bodyPr/>
          <a:lstStyle/>
          <a:p>
            <a:pPr>
              <a:lnSpc>
                <a:spcPct val="90000"/>
              </a:lnSpc>
              <a:spcBef>
                <a:spcPts val="500"/>
              </a:spcBef>
              <a:spcAft>
                <a:spcPts val="500"/>
              </a:spcAft>
            </a:pPr>
            <a:r>
              <a:rPr lang="en-US" sz="2000" b="1" i="1"/>
              <a:t>Interoperability Program</a:t>
            </a:r>
            <a:r>
              <a:rPr lang="en-US" sz="2000" b="1"/>
              <a:t> (IP</a:t>
            </a:r>
            <a:r>
              <a:rPr lang="en-US" sz="1800" b="1"/>
              <a:t>)</a:t>
            </a:r>
            <a:r>
              <a:rPr lang="en-US" sz="1800"/>
              <a:t> </a:t>
            </a:r>
            <a:r>
              <a:rPr lang="en-US" sz="1800">
                <a:solidFill>
                  <a:schemeClr val="bg2"/>
                </a:solidFill>
              </a:rPr>
              <a:t>-</a:t>
            </a:r>
            <a:r>
              <a:rPr lang="en-US" sz="1800"/>
              <a:t> </a:t>
            </a:r>
            <a:r>
              <a:rPr lang="en-US" sz="1800">
                <a:solidFill>
                  <a:schemeClr val="bg2"/>
                </a:solidFill>
              </a:rPr>
              <a:t>a global, innovative, hands-on rapid prototyping and testing program designed to accelerate interface development and validation, and bring interoperability to the market</a:t>
            </a:r>
          </a:p>
        </p:txBody>
      </p:sp>
      <p:sp>
        <p:nvSpPr>
          <p:cNvPr id="1654788" name="Rectangle 1028"/>
          <p:cNvSpPr>
            <a:spLocks noChangeArrowheads="1"/>
          </p:cNvSpPr>
          <p:nvPr/>
        </p:nvSpPr>
        <p:spPr bwMode="auto">
          <a:xfrm>
            <a:off x="152400" y="3124200"/>
            <a:ext cx="5029200" cy="914400"/>
          </a:xfrm>
          <a:prstGeom prst="rect">
            <a:avLst/>
          </a:prstGeom>
          <a:noFill/>
          <a:ln w="9525">
            <a:noFill/>
            <a:miter lim="800000"/>
            <a:headEnd/>
            <a:tailEnd/>
          </a:ln>
        </p:spPr>
        <p:txBody>
          <a:bodyPr>
            <a:prstTxWarp prst="textNoShape">
              <a:avLst/>
            </a:prstTxWarp>
          </a:bodyPr>
          <a:lstStyle/>
          <a:p>
            <a:pPr marL="233363" indent="-233363" algn="l">
              <a:spcBef>
                <a:spcPts val="500"/>
              </a:spcBef>
              <a:spcAft>
                <a:spcPts val="500"/>
              </a:spcAft>
              <a:buClr>
                <a:srgbClr val="092E5C"/>
              </a:buClr>
              <a:buFontTx/>
              <a:buChar char="•"/>
            </a:pPr>
            <a:r>
              <a:rPr lang="en-US" sz="2400" b="1" i="1">
                <a:solidFill>
                  <a:schemeClr val="tx2"/>
                </a:solidFill>
              </a:rPr>
              <a:t>Specification Development Program</a:t>
            </a:r>
            <a:r>
              <a:rPr lang="en-US" sz="2000">
                <a:solidFill>
                  <a:schemeClr val="tx2"/>
                </a:solidFill>
              </a:rPr>
              <a:t> </a:t>
            </a:r>
            <a:r>
              <a:rPr lang="en-US" sz="2000">
                <a:solidFill>
                  <a:schemeClr val="bg2"/>
                </a:solidFill>
              </a:rPr>
              <a:t>–Consensus standards process similar to other Industry consortia (World Wide Web Consortium, OMA etc.).</a:t>
            </a:r>
            <a:endParaRPr lang="en-US" sz="2000" b="1" i="1">
              <a:solidFill>
                <a:schemeClr val="bg2"/>
              </a:solidFill>
            </a:endParaRPr>
          </a:p>
        </p:txBody>
      </p:sp>
      <p:sp>
        <p:nvSpPr>
          <p:cNvPr id="1654789" name="Rectangle 1029"/>
          <p:cNvSpPr>
            <a:spLocks noChangeArrowheads="1"/>
          </p:cNvSpPr>
          <p:nvPr/>
        </p:nvSpPr>
        <p:spPr bwMode="auto">
          <a:xfrm>
            <a:off x="304800" y="5257800"/>
            <a:ext cx="8610600" cy="914400"/>
          </a:xfrm>
          <a:prstGeom prst="rect">
            <a:avLst/>
          </a:prstGeom>
          <a:noFill/>
          <a:ln w="9525">
            <a:noFill/>
            <a:miter lim="800000"/>
            <a:headEnd/>
            <a:tailEnd/>
          </a:ln>
        </p:spPr>
        <p:txBody>
          <a:bodyPr>
            <a:prstTxWarp prst="textNoShape">
              <a:avLst/>
            </a:prstTxWarp>
          </a:bodyPr>
          <a:lstStyle/>
          <a:p>
            <a:pPr marL="233363" indent="-233363" algn="l">
              <a:spcBef>
                <a:spcPts val="500"/>
              </a:spcBef>
              <a:spcAft>
                <a:spcPts val="500"/>
              </a:spcAft>
              <a:buClr>
                <a:srgbClr val="092E5C"/>
              </a:buClr>
              <a:buFontTx/>
              <a:buChar char="•"/>
            </a:pPr>
            <a:r>
              <a:rPr lang="en-US" sz="2400" b="1" i="1">
                <a:solidFill>
                  <a:schemeClr val="tx2"/>
                </a:solidFill>
              </a:rPr>
              <a:t>Outreach and Community Adoption Program</a:t>
            </a:r>
            <a:r>
              <a:rPr lang="en-US" sz="2000">
                <a:solidFill>
                  <a:schemeClr val="tx2"/>
                </a:solidFill>
              </a:rPr>
              <a:t> </a:t>
            </a:r>
            <a:r>
              <a:rPr lang="en-US" sz="2000">
                <a:solidFill>
                  <a:schemeClr val="bg2"/>
                </a:solidFill>
              </a:rPr>
              <a:t>– education and training, encourage take up of OGC specifications, business development,</a:t>
            </a:r>
            <a:r>
              <a:rPr lang="en-US" sz="2000">
                <a:solidFill>
                  <a:schemeClr val="tx2"/>
                </a:solidFill>
              </a:rPr>
              <a:t> </a:t>
            </a:r>
            <a:r>
              <a:rPr lang="en-US" sz="2000">
                <a:solidFill>
                  <a:schemeClr val="bg2"/>
                </a:solidFill>
              </a:rPr>
              <a:t>communications programs</a:t>
            </a:r>
          </a:p>
          <a:p>
            <a:pPr marL="233363" indent="-233363" algn="l">
              <a:spcBef>
                <a:spcPts val="500"/>
              </a:spcBef>
              <a:spcAft>
                <a:spcPts val="500"/>
              </a:spcAft>
              <a:buClr>
                <a:srgbClr val="092E5C"/>
              </a:buClr>
              <a:buFontTx/>
              <a:buChar char="•"/>
            </a:pPr>
            <a:endParaRPr lang="en-US" sz="2000" b="1" i="1">
              <a:solidFill>
                <a:schemeClr val="bg2"/>
              </a:solidFill>
            </a:endParaRPr>
          </a:p>
        </p:txBody>
      </p:sp>
      <p:pic>
        <p:nvPicPr>
          <p:cNvPr id="27655" name="Picture 1030" descr="20040115 TC Plenary 10"/>
          <p:cNvPicPr>
            <a:picLocks noChangeAspect="1" noChangeArrowheads="1"/>
          </p:cNvPicPr>
          <p:nvPr/>
        </p:nvPicPr>
        <p:blipFill>
          <a:blip r:embed="rId3">
            <a:lum bright="42000" contrast="30000"/>
          </a:blip>
          <a:srcRect/>
          <a:stretch>
            <a:fillRect/>
          </a:stretch>
        </p:blipFill>
        <p:spPr bwMode="auto">
          <a:xfrm>
            <a:off x="5410200" y="2743200"/>
            <a:ext cx="3097213" cy="2322513"/>
          </a:xfrm>
          <a:prstGeom prst="rect">
            <a:avLst/>
          </a:prstGeom>
          <a:noFill/>
          <a:ln w="9525">
            <a:noFill/>
            <a:miter lim="800000"/>
            <a:headEnd/>
            <a:tailEnd/>
          </a:ln>
        </p:spPr>
      </p:pic>
      <p:pic>
        <p:nvPicPr>
          <p:cNvPr id="27656" name="Picture 1031"/>
          <p:cNvPicPr>
            <a:picLocks noChangeAspect="1" noChangeArrowheads="1"/>
          </p:cNvPicPr>
          <p:nvPr/>
        </p:nvPicPr>
        <p:blipFill>
          <a:blip r:embed="rId4"/>
          <a:srcRect b="14815"/>
          <a:stretch>
            <a:fillRect/>
          </a:stretch>
        </p:blipFill>
        <p:spPr bwMode="auto">
          <a:xfrm>
            <a:off x="762000" y="1295400"/>
            <a:ext cx="2743200" cy="1752600"/>
          </a:xfrm>
          <a:prstGeom prst="rect">
            <a:avLst/>
          </a:prstGeom>
          <a:noFill/>
          <a:ln w="19050">
            <a:noFill/>
            <a:prstDash val="dash"/>
            <a:miter lim="800000"/>
            <a:headEnd type="none" w="lg" len="lg"/>
            <a:tailEnd type="none" w="lg" len="lg"/>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54787">
                                            <p:txEl>
                                              <p:pRg st="0" end="0"/>
                                            </p:txEl>
                                          </p:spTgt>
                                        </p:tgtEl>
                                        <p:attrNameLst>
                                          <p:attrName>style.visibility</p:attrName>
                                        </p:attrNameLst>
                                      </p:cBhvr>
                                      <p:to>
                                        <p:strVal val="visible"/>
                                      </p:to>
                                    </p:set>
                                    <p:animEffect transition="in" filter="dissolve">
                                      <p:cBhvr>
                                        <p:cTn id="7" dur="500"/>
                                        <p:tgtEl>
                                          <p:spTgt spid="1654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54788">
                                            <p:txEl>
                                              <p:pRg st="0" end="0"/>
                                            </p:txEl>
                                          </p:spTgt>
                                        </p:tgtEl>
                                        <p:attrNameLst>
                                          <p:attrName>style.visibility</p:attrName>
                                        </p:attrNameLst>
                                      </p:cBhvr>
                                      <p:to>
                                        <p:strVal val="visible"/>
                                      </p:to>
                                    </p:set>
                                    <p:animEffect transition="in" filter="dissolve">
                                      <p:cBhvr>
                                        <p:cTn id="12" dur="500"/>
                                        <p:tgtEl>
                                          <p:spTgt spid="165478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54789">
                                            <p:txEl>
                                              <p:pRg st="0" end="0"/>
                                            </p:txEl>
                                          </p:spTgt>
                                        </p:tgtEl>
                                        <p:attrNameLst>
                                          <p:attrName>style.visibility</p:attrName>
                                        </p:attrNameLst>
                                      </p:cBhvr>
                                      <p:to>
                                        <p:strVal val="visible"/>
                                      </p:to>
                                    </p:set>
                                    <p:animEffect transition="in" filter="dissolve">
                                      <p:cBhvr>
                                        <p:cTn id="17" dur="500"/>
                                        <p:tgtEl>
                                          <p:spTgt spid="16547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4787" grpId="0" build="p" autoUpdateAnimBg="0"/>
      <p:bldP spid="1654788" grpId="0" build="p" autoUpdateAnimBg="0"/>
      <p:bldP spid="1654789" grpId="0" build="p" autoUpdateAnimBg="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p:spPr>
        <p:txBody>
          <a:bodyPr/>
          <a:lstStyle/>
          <a:p>
            <a:fld id="{8D99279B-9575-944C-925D-1F030D80A5B5}" type="slidenum">
              <a:rPr lang="en-US" smtClean="0">
                <a:latin typeface="Arial" pitchFamily="-65" charset="0"/>
              </a:rPr>
              <a:pPr/>
              <a:t>4</a:t>
            </a:fld>
            <a:endParaRPr lang="en-US" smtClean="0">
              <a:latin typeface="Arial" pitchFamily="-65" charset="0"/>
            </a:endParaRPr>
          </a:p>
        </p:txBody>
      </p:sp>
      <p:sp>
        <p:nvSpPr>
          <p:cNvPr id="1648642" name="Rectangle 2"/>
          <p:cNvSpPr>
            <a:spLocks noGrp="1" noChangeArrowheads="1"/>
          </p:cNvSpPr>
          <p:nvPr>
            <p:ph type="title"/>
          </p:nvPr>
        </p:nvSpPr>
        <p:spPr/>
        <p:txBody>
          <a:bodyPr/>
          <a:lstStyle/>
          <a:p>
            <a:pPr>
              <a:defRPr/>
            </a:pPr>
            <a:r>
              <a:rPr lang="en-US" dirty="0" smtClean="0">
                <a:ea typeface="+mj-ea"/>
                <a:cs typeface="+mj-cs"/>
              </a:rPr>
              <a:t>OGC Interoperability Program </a:t>
            </a:r>
            <a:r>
              <a:rPr lang="en-US" dirty="0">
                <a:ea typeface="+mj-ea"/>
                <a:cs typeface="+mj-cs"/>
              </a:rPr>
              <a:t>Policies</a:t>
            </a:r>
          </a:p>
        </p:txBody>
      </p:sp>
      <p:sp>
        <p:nvSpPr>
          <p:cNvPr id="29700" name="Rectangle 3"/>
          <p:cNvSpPr>
            <a:spLocks noGrp="1" noChangeArrowheads="1"/>
          </p:cNvSpPr>
          <p:nvPr>
            <p:ph type="body" idx="1"/>
          </p:nvPr>
        </p:nvSpPr>
        <p:spPr>
          <a:xfrm>
            <a:off x="346075" y="1128713"/>
            <a:ext cx="8458200" cy="4891087"/>
          </a:xfrm>
        </p:spPr>
        <p:txBody>
          <a:bodyPr/>
          <a:lstStyle/>
          <a:p>
            <a:r>
              <a:rPr lang="en-US" dirty="0"/>
              <a:t>Running Code</a:t>
            </a:r>
          </a:p>
          <a:p>
            <a:pPr lvl="1"/>
            <a:r>
              <a:rPr lang="en-US" dirty="0">
                <a:ea typeface="ＭＳ Ｐゴシック" pitchFamily="-65" charset="-128"/>
              </a:rPr>
              <a:t>Implementations from different developers to test draft interoperability specifications</a:t>
            </a:r>
          </a:p>
          <a:p>
            <a:r>
              <a:rPr lang="en-US" dirty="0"/>
              <a:t>Intellectual Property Rights</a:t>
            </a:r>
          </a:p>
          <a:p>
            <a:pPr lvl="1"/>
            <a:r>
              <a:rPr lang="en-US" dirty="0">
                <a:ea typeface="ＭＳ Ｐゴシック" pitchFamily="-65" charset="-128"/>
              </a:rPr>
              <a:t>In accordance with OGC Intellectual Property Rights Policy</a:t>
            </a:r>
          </a:p>
          <a:p>
            <a:pPr lvl="1"/>
            <a:r>
              <a:rPr lang="en-US" dirty="0">
                <a:ea typeface="ＭＳ Ｐゴシック" pitchFamily="-65" charset="-128"/>
              </a:rPr>
              <a:t>All information created in</a:t>
            </a:r>
            <a:r>
              <a:rPr lang="en-US" dirty="0" smtClean="0">
                <a:ea typeface="ＭＳ Ｐゴシック" pitchFamily="-65" charset="-128"/>
              </a:rPr>
              <a:t> [most] initiatives </a:t>
            </a:r>
            <a:r>
              <a:rPr lang="en-US" dirty="0">
                <a:ea typeface="ＭＳ Ｐゴシック" pitchFamily="-65" charset="-128"/>
              </a:rPr>
              <a:t>must remain confidential until released through an OGC </a:t>
            </a:r>
            <a:r>
              <a:rPr lang="en-US" dirty="0" smtClean="0">
                <a:ea typeface="ＭＳ Ｐゴシック" pitchFamily="-65" charset="-128"/>
              </a:rPr>
              <a:t>process. [Some pilots differ, e.g. GEOSS]</a:t>
            </a:r>
          </a:p>
          <a:p>
            <a:r>
              <a:rPr lang="en-US" dirty="0"/>
              <a:t>OGC Baseline Support</a:t>
            </a:r>
          </a:p>
          <a:p>
            <a:pPr lvl="1"/>
            <a:r>
              <a:rPr lang="en-US" dirty="0">
                <a:ea typeface="ＭＳ Ｐゴシック" pitchFamily="-65" charset="-128"/>
              </a:rPr>
              <a:t>First consider OGC Adopted Document Baseline;</a:t>
            </a:r>
            <a:br>
              <a:rPr lang="en-US" dirty="0">
                <a:ea typeface="ＭＳ Ｐゴシック" pitchFamily="-65" charset="-128"/>
              </a:rPr>
            </a:br>
            <a:r>
              <a:rPr lang="en-US" dirty="0">
                <a:ea typeface="ＭＳ Ｐゴシック" pitchFamily="-65" charset="-128"/>
              </a:rPr>
              <a:t>then consider new specification development</a:t>
            </a:r>
            <a:endParaRPr lang="en-US" dirty="0" smtClean="0">
              <a:ea typeface="ＭＳ Ｐゴシック" pitchFamily="-65" charset="-128"/>
            </a:endParaRPr>
          </a:p>
          <a:p>
            <a:pPr lvl="1"/>
            <a:r>
              <a:rPr lang="en-US" dirty="0" smtClean="0">
                <a:ea typeface="ＭＳ Ｐゴシック" pitchFamily="-65" charset="-128"/>
              </a:rPr>
              <a:t>Engineering Reports (ER’s) </a:t>
            </a:r>
            <a:r>
              <a:rPr lang="en-US" dirty="0">
                <a:ea typeface="ＭＳ Ｐゴシック" pitchFamily="-65" charset="-128"/>
              </a:rPr>
              <a:t>posted for consideration by the OGC Specification Program</a:t>
            </a:r>
          </a:p>
          <a:p>
            <a:pPr lvl="1"/>
            <a:r>
              <a:rPr lang="en-US" dirty="0">
                <a:ea typeface="ＭＳ Ｐゴシック" pitchFamily="-65" charset="-128"/>
              </a:rPr>
              <a:t>Coordination through OGC Reference Model</a:t>
            </a:r>
          </a:p>
        </p:txBody>
      </p:sp>
      <p:sp>
        <p:nvSpPr>
          <p:cNvPr id="29701" name="Text Box 4"/>
          <p:cNvSpPr txBox="1">
            <a:spLocks noChangeArrowheads="1"/>
          </p:cNvSpPr>
          <p:nvPr/>
        </p:nvSpPr>
        <p:spPr bwMode="auto">
          <a:xfrm>
            <a:off x="2057400" y="6019800"/>
            <a:ext cx="5522912" cy="517525"/>
          </a:xfrm>
          <a:prstGeom prst="rect">
            <a:avLst/>
          </a:prstGeom>
          <a:noFill/>
          <a:ln w="9525">
            <a:noFill/>
            <a:miter lim="800000"/>
            <a:headEnd type="none" w="med" len="lg"/>
            <a:tailEnd/>
          </a:ln>
        </p:spPr>
        <p:txBody>
          <a:bodyPr wrap="none" lIns="0" rIns="0">
            <a:prstTxWarp prst="textNoShape">
              <a:avLst/>
            </a:prstTxWarp>
            <a:spAutoFit/>
          </a:bodyPr>
          <a:lstStyle/>
          <a:p>
            <a:r>
              <a:rPr lang="en-US" sz="1400" b="1" dirty="0">
                <a:solidFill>
                  <a:srgbClr val="CC0000"/>
                </a:solidFill>
              </a:rPr>
              <a:t>OGC Interoperability </a:t>
            </a:r>
            <a:r>
              <a:rPr lang="en-US" sz="1400" b="1" dirty="0" err="1">
                <a:solidFill>
                  <a:srgbClr val="CC0000"/>
                </a:solidFill>
              </a:rPr>
              <a:t>Testbed</a:t>
            </a:r>
            <a:r>
              <a:rPr lang="en-US" sz="1400" b="1" dirty="0">
                <a:solidFill>
                  <a:srgbClr val="CC0000"/>
                </a:solidFill>
              </a:rPr>
              <a:t> Policies and Procedures (05-129r1) </a:t>
            </a:r>
          </a:p>
          <a:p>
            <a:r>
              <a:rPr lang="en-US" sz="1400" b="1" dirty="0">
                <a:solidFill>
                  <a:srgbClr val="CC0000"/>
                </a:solidFill>
              </a:rPr>
              <a:t>http://</a:t>
            </a:r>
            <a:r>
              <a:rPr lang="en-US" sz="1400" b="1" dirty="0" err="1">
                <a:solidFill>
                  <a:srgbClr val="CC0000"/>
                </a:solidFill>
              </a:rPr>
              <a:t>www.opengeospatial.org</a:t>
            </a:r>
            <a:r>
              <a:rPr lang="en-US" sz="1400" b="1" dirty="0">
                <a:solidFill>
                  <a:srgbClr val="CC0000"/>
                </a:solidFill>
              </a:rPr>
              <a:t>/about/?page=</a:t>
            </a:r>
            <a:r>
              <a:rPr lang="en-US" sz="1400" b="1" dirty="0" err="1">
                <a:solidFill>
                  <a:srgbClr val="CC0000"/>
                </a:solidFill>
              </a:rPr>
              <a:t>ippp</a:t>
            </a:r>
            <a:endParaRPr lang="en-US" sz="1400" b="1" dirty="0">
              <a:solidFill>
                <a:srgbClr val="CC0000"/>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1"/>
          </p:nvPr>
        </p:nvSpPr>
        <p:spPr>
          <a:noFill/>
        </p:spPr>
        <p:txBody>
          <a:bodyPr/>
          <a:lstStyle/>
          <a:p>
            <a:fld id="{0D744846-8A0A-0345-8F8A-D5EB52726FCB}" type="slidenum">
              <a:rPr lang="en-US" smtClean="0">
                <a:latin typeface="Arial" pitchFamily="-65" charset="0"/>
              </a:rPr>
              <a:pPr/>
              <a:t>5</a:t>
            </a:fld>
            <a:endParaRPr lang="en-US" smtClean="0">
              <a:latin typeface="Arial" pitchFamily="-65" charset="0"/>
            </a:endParaRPr>
          </a:p>
        </p:txBody>
      </p:sp>
      <p:sp>
        <p:nvSpPr>
          <p:cNvPr id="1637378" name="Rectangle 2"/>
          <p:cNvSpPr>
            <a:spLocks noGrp="1" noChangeArrowheads="1"/>
          </p:cNvSpPr>
          <p:nvPr>
            <p:ph type="title"/>
          </p:nvPr>
        </p:nvSpPr>
        <p:spPr>
          <a:xfrm>
            <a:off x="304800" y="152400"/>
            <a:ext cx="8458200" cy="685800"/>
          </a:xfrm>
        </p:spPr>
        <p:txBody>
          <a:bodyPr/>
          <a:lstStyle/>
          <a:p>
            <a:pPr>
              <a:defRPr/>
            </a:pPr>
            <a:r>
              <a:rPr lang="en-US">
                <a:ea typeface="+mj-ea"/>
                <a:cs typeface="+mj-cs"/>
              </a:rPr>
              <a:t>Iterative Development</a:t>
            </a:r>
            <a:br>
              <a:rPr lang="en-US">
                <a:ea typeface="+mj-ea"/>
                <a:cs typeface="+mj-cs"/>
              </a:rPr>
            </a:br>
            <a:r>
              <a:rPr lang="en-US" sz="2400">
                <a:ea typeface="+mj-ea"/>
                <a:cs typeface="+mj-cs"/>
              </a:rPr>
              <a:t>Yielding Tested Specifications</a:t>
            </a:r>
            <a:r>
              <a:rPr lang="en-US">
                <a:ea typeface="+mj-ea"/>
                <a:cs typeface="+mj-cs"/>
              </a:rPr>
              <a:t> </a:t>
            </a:r>
          </a:p>
        </p:txBody>
      </p:sp>
      <p:grpSp>
        <p:nvGrpSpPr>
          <p:cNvPr id="2" name="Group 3"/>
          <p:cNvGrpSpPr>
            <a:grpSpLocks/>
          </p:cNvGrpSpPr>
          <p:nvPr/>
        </p:nvGrpSpPr>
        <p:grpSpPr bwMode="auto">
          <a:xfrm>
            <a:off x="3733800" y="1905000"/>
            <a:ext cx="1676400" cy="914400"/>
            <a:chOff x="2400" y="1296"/>
            <a:chExt cx="1056" cy="576"/>
          </a:xfrm>
        </p:grpSpPr>
        <p:sp>
          <p:nvSpPr>
            <p:cNvPr id="33816" name="Oval 4"/>
            <p:cNvSpPr>
              <a:spLocks noChangeArrowheads="1"/>
            </p:cNvSpPr>
            <p:nvPr/>
          </p:nvSpPr>
          <p:spPr bwMode="auto">
            <a:xfrm>
              <a:off x="2400" y="1296"/>
              <a:ext cx="105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33817" name="Text Box 5"/>
            <p:cNvSpPr txBox="1">
              <a:spLocks noChangeArrowheads="1"/>
            </p:cNvSpPr>
            <p:nvPr/>
          </p:nvSpPr>
          <p:spPr bwMode="auto">
            <a:xfrm>
              <a:off x="2448" y="1392"/>
              <a:ext cx="1008" cy="366"/>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sz="1600" dirty="0">
                  <a:latin typeface="Times New Roman" pitchFamily="-65" charset="0"/>
                </a:rPr>
                <a:t>Interoperability Program</a:t>
              </a:r>
            </a:p>
          </p:txBody>
        </p:sp>
      </p:grpSp>
      <p:grpSp>
        <p:nvGrpSpPr>
          <p:cNvPr id="3" name="Group 6"/>
          <p:cNvGrpSpPr>
            <a:grpSpLocks/>
          </p:cNvGrpSpPr>
          <p:nvPr/>
        </p:nvGrpSpPr>
        <p:grpSpPr bwMode="auto">
          <a:xfrm>
            <a:off x="5562600" y="3962400"/>
            <a:ext cx="1676400" cy="914400"/>
            <a:chOff x="2400" y="1296"/>
            <a:chExt cx="1056" cy="576"/>
          </a:xfrm>
        </p:grpSpPr>
        <p:sp>
          <p:nvSpPr>
            <p:cNvPr id="33814" name="Oval 7"/>
            <p:cNvSpPr>
              <a:spLocks noChangeArrowheads="1"/>
            </p:cNvSpPr>
            <p:nvPr/>
          </p:nvSpPr>
          <p:spPr bwMode="auto">
            <a:xfrm>
              <a:off x="2400" y="1296"/>
              <a:ext cx="105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33815" name="Text Box 8"/>
            <p:cNvSpPr txBox="1">
              <a:spLocks noChangeArrowheads="1"/>
            </p:cNvSpPr>
            <p:nvPr/>
          </p:nvSpPr>
          <p:spPr bwMode="auto">
            <a:xfrm>
              <a:off x="2448" y="1392"/>
              <a:ext cx="960" cy="366"/>
            </a:xfrm>
            <a:prstGeom prst="rect">
              <a:avLst/>
            </a:prstGeom>
            <a:noFill/>
            <a:ln w="9525">
              <a:noFill/>
              <a:miter lim="800000"/>
              <a:headEnd/>
              <a:tailEnd/>
            </a:ln>
          </p:spPr>
          <p:txBody>
            <a:bodyPr>
              <a:prstTxWarp prst="textNoShape">
                <a:avLst/>
              </a:prstTxWarp>
              <a:spAutoFit/>
            </a:bodyPr>
            <a:lstStyle/>
            <a:p>
              <a:pPr>
                <a:spcBef>
                  <a:spcPct val="50000"/>
                </a:spcBef>
              </a:pPr>
              <a:r>
                <a:rPr lang="en-US" sz="1600">
                  <a:latin typeface="Times New Roman" pitchFamily="-65" charset="0"/>
                </a:rPr>
                <a:t>Specification Program</a:t>
              </a:r>
            </a:p>
          </p:txBody>
        </p:sp>
      </p:grpSp>
      <p:grpSp>
        <p:nvGrpSpPr>
          <p:cNvPr id="4" name="Group 9"/>
          <p:cNvGrpSpPr>
            <a:grpSpLocks/>
          </p:cNvGrpSpPr>
          <p:nvPr/>
        </p:nvGrpSpPr>
        <p:grpSpPr bwMode="auto">
          <a:xfrm>
            <a:off x="1752600" y="3962400"/>
            <a:ext cx="1676400" cy="914400"/>
            <a:chOff x="2400" y="1296"/>
            <a:chExt cx="1056" cy="576"/>
          </a:xfrm>
        </p:grpSpPr>
        <p:sp>
          <p:nvSpPr>
            <p:cNvPr id="33812" name="Oval 10"/>
            <p:cNvSpPr>
              <a:spLocks noChangeArrowheads="1"/>
            </p:cNvSpPr>
            <p:nvPr/>
          </p:nvSpPr>
          <p:spPr bwMode="auto">
            <a:xfrm>
              <a:off x="2400" y="1296"/>
              <a:ext cx="1056" cy="576"/>
            </a:xfrm>
            <a:prstGeom prst="ellipse">
              <a:avLst/>
            </a:prstGeom>
            <a:solidFill>
              <a:schemeClr val="bg1"/>
            </a:solidFill>
            <a:ln w="9525">
              <a:solidFill>
                <a:schemeClr val="tx1"/>
              </a:solidFill>
              <a:round/>
              <a:headEnd/>
              <a:tailEnd/>
            </a:ln>
          </p:spPr>
          <p:txBody>
            <a:bodyPr wrap="none" anchor="ctr">
              <a:prstTxWarp prst="textNoShape">
                <a:avLst/>
              </a:prstTxWarp>
            </a:bodyPr>
            <a:lstStyle/>
            <a:p>
              <a:endParaRPr lang="en-US"/>
            </a:p>
          </p:txBody>
        </p:sp>
        <p:sp>
          <p:nvSpPr>
            <p:cNvPr id="33813" name="Text Box 11"/>
            <p:cNvSpPr txBox="1">
              <a:spLocks noChangeArrowheads="1"/>
            </p:cNvSpPr>
            <p:nvPr/>
          </p:nvSpPr>
          <p:spPr bwMode="auto">
            <a:xfrm>
              <a:off x="2448" y="1392"/>
              <a:ext cx="960" cy="366"/>
            </a:xfrm>
            <a:prstGeom prst="rect">
              <a:avLst/>
            </a:prstGeom>
            <a:noFill/>
            <a:ln w="9525">
              <a:noFill/>
              <a:miter lim="800000"/>
              <a:headEnd/>
              <a:tailEnd/>
            </a:ln>
          </p:spPr>
          <p:txBody>
            <a:bodyPr>
              <a:prstTxWarp prst="textNoShape">
                <a:avLst/>
              </a:prstTxWarp>
              <a:spAutoFit/>
            </a:bodyPr>
            <a:lstStyle/>
            <a:p>
              <a:pPr>
                <a:spcBef>
                  <a:spcPct val="50000"/>
                </a:spcBef>
              </a:pPr>
              <a:r>
                <a:rPr lang="en-US" sz="1600">
                  <a:latin typeface="Times New Roman" pitchFamily="-65" charset="0"/>
                </a:rPr>
                <a:t>Outreach Program</a:t>
              </a:r>
            </a:p>
          </p:txBody>
        </p:sp>
      </p:grpSp>
      <p:sp>
        <p:nvSpPr>
          <p:cNvPr id="1637388" name="Line 12"/>
          <p:cNvSpPr>
            <a:spLocks noChangeShapeType="1"/>
          </p:cNvSpPr>
          <p:nvPr/>
        </p:nvSpPr>
        <p:spPr bwMode="auto">
          <a:xfrm flipH="1">
            <a:off x="3429000" y="4419600"/>
            <a:ext cx="2133600" cy="0"/>
          </a:xfrm>
          <a:prstGeom prst="line">
            <a:avLst/>
          </a:prstGeom>
          <a:noFill/>
          <a:ln w="50800">
            <a:solidFill>
              <a:schemeClr val="tx1"/>
            </a:solidFill>
            <a:round/>
            <a:headEnd/>
            <a:tailEnd type="stealth" w="lg" len="lg"/>
          </a:ln>
        </p:spPr>
        <p:txBody>
          <a:bodyPr wrap="none" anchor="ctr">
            <a:prstTxWarp prst="textNoShape">
              <a:avLst/>
            </a:prstTxWarp>
          </a:bodyPr>
          <a:lstStyle/>
          <a:p>
            <a:endParaRPr lang="en-US"/>
          </a:p>
        </p:txBody>
      </p:sp>
      <p:sp>
        <p:nvSpPr>
          <p:cNvPr id="1637389" name="Line 13"/>
          <p:cNvSpPr>
            <a:spLocks noChangeShapeType="1"/>
          </p:cNvSpPr>
          <p:nvPr/>
        </p:nvSpPr>
        <p:spPr bwMode="auto">
          <a:xfrm flipV="1">
            <a:off x="2819400" y="2667000"/>
            <a:ext cx="1066800" cy="1295400"/>
          </a:xfrm>
          <a:prstGeom prst="line">
            <a:avLst/>
          </a:prstGeom>
          <a:noFill/>
          <a:ln w="50800">
            <a:solidFill>
              <a:schemeClr val="tx1"/>
            </a:solidFill>
            <a:round/>
            <a:headEnd/>
            <a:tailEnd type="stealth" w="lg" len="lg"/>
          </a:ln>
        </p:spPr>
        <p:txBody>
          <a:bodyPr wrap="none" anchor="ctr">
            <a:prstTxWarp prst="textNoShape">
              <a:avLst/>
            </a:prstTxWarp>
          </a:bodyPr>
          <a:lstStyle/>
          <a:p>
            <a:endParaRPr lang="en-US"/>
          </a:p>
        </p:txBody>
      </p:sp>
      <p:sp>
        <p:nvSpPr>
          <p:cNvPr id="1637390" name="Line 14"/>
          <p:cNvSpPr>
            <a:spLocks noChangeShapeType="1"/>
          </p:cNvSpPr>
          <p:nvPr/>
        </p:nvSpPr>
        <p:spPr bwMode="auto">
          <a:xfrm>
            <a:off x="5181600" y="2667000"/>
            <a:ext cx="990600" cy="1295400"/>
          </a:xfrm>
          <a:prstGeom prst="line">
            <a:avLst/>
          </a:prstGeom>
          <a:noFill/>
          <a:ln w="50800">
            <a:solidFill>
              <a:schemeClr val="tx1"/>
            </a:solidFill>
            <a:round/>
            <a:headEnd/>
            <a:tailEnd type="stealth" w="lg" len="lg"/>
          </a:ln>
        </p:spPr>
        <p:txBody>
          <a:bodyPr wrap="none" anchor="ctr">
            <a:prstTxWarp prst="textNoShape">
              <a:avLst/>
            </a:prstTxWarp>
          </a:bodyPr>
          <a:lstStyle/>
          <a:p>
            <a:endParaRPr lang="en-US"/>
          </a:p>
        </p:txBody>
      </p:sp>
      <p:sp>
        <p:nvSpPr>
          <p:cNvPr id="1637391" name="Text Box 15"/>
          <p:cNvSpPr txBox="1">
            <a:spLocks noChangeArrowheads="1"/>
          </p:cNvSpPr>
          <p:nvPr/>
        </p:nvSpPr>
        <p:spPr bwMode="auto">
          <a:xfrm>
            <a:off x="5715000" y="2787650"/>
            <a:ext cx="2133600" cy="641350"/>
          </a:xfrm>
          <a:prstGeom prst="rect">
            <a:avLst/>
          </a:prstGeom>
          <a:noFill/>
          <a:ln w="9525">
            <a:noFill/>
            <a:miter lim="800000"/>
            <a:headEnd/>
            <a:tailEnd/>
          </a:ln>
        </p:spPr>
        <p:txBody>
          <a:bodyPr>
            <a:prstTxWarp prst="textNoShape">
              <a:avLst/>
            </a:prstTxWarp>
            <a:spAutoFit/>
          </a:bodyPr>
          <a:lstStyle/>
          <a:p>
            <a:pPr algn="l">
              <a:spcBef>
                <a:spcPct val="50000"/>
              </a:spcBef>
            </a:pPr>
            <a:r>
              <a:rPr lang="en-US" sz="1800">
                <a:latin typeface="Times New Roman" pitchFamily="-65" charset="0"/>
              </a:rPr>
              <a:t>Interoperability Program Reports</a:t>
            </a:r>
            <a:endParaRPr lang="en-US" sz="2400">
              <a:latin typeface="Times New Roman" pitchFamily="-65" charset="0"/>
            </a:endParaRPr>
          </a:p>
        </p:txBody>
      </p:sp>
      <p:sp>
        <p:nvSpPr>
          <p:cNvPr id="1637392" name="Text Box 16"/>
          <p:cNvSpPr txBox="1">
            <a:spLocks noChangeArrowheads="1"/>
          </p:cNvSpPr>
          <p:nvPr/>
        </p:nvSpPr>
        <p:spPr bwMode="auto">
          <a:xfrm>
            <a:off x="3886200" y="4495800"/>
            <a:ext cx="1524000" cy="641350"/>
          </a:xfrm>
          <a:prstGeom prst="rect">
            <a:avLst/>
          </a:prstGeom>
          <a:noFill/>
          <a:ln w="9525">
            <a:noFill/>
            <a:miter lim="800000"/>
            <a:headEnd/>
            <a:tailEnd/>
          </a:ln>
        </p:spPr>
        <p:txBody>
          <a:bodyPr>
            <a:prstTxWarp prst="textNoShape">
              <a:avLst/>
            </a:prstTxWarp>
            <a:spAutoFit/>
          </a:bodyPr>
          <a:lstStyle/>
          <a:p>
            <a:pPr>
              <a:spcBef>
                <a:spcPct val="50000"/>
              </a:spcBef>
            </a:pPr>
            <a:r>
              <a:rPr lang="en-US" sz="1800">
                <a:latin typeface="Times New Roman" pitchFamily="-65" charset="0"/>
              </a:rPr>
              <a:t>Adopted Specifications</a:t>
            </a:r>
            <a:endParaRPr lang="en-US" sz="2400">
              <a:latin typeface="Times New Roman" pitchFamily="-65" charset="0"/>
            </a:endParaRPr>
          </a:p>
        </p:txBody>
      </p:sp>
      <p:sp>
        <p:nvSpPr>
          <p:cNvPr id="1637393" name="Text Box 17"/>
          <p:cNvSpPr txBox="1">
            <a:spLocks noChangeArrowheads="1"/>
          </p:cNvSpPr>
          <p:nvPr/>
        </p:nvSpPr>
        <p:spPr bwMode="auto">
          <a:xfrm>
            <a:off x="1447800" y="2819400"/>
            <a:ext cx="1905000" cy="641350"/>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sz="1800" dirty="0">
                <a:latin typeface="Times New Roman" pitchFamily="-65" charset="0"/>
              </a:rPr>
              <a:t>Holes and Enhancements</a:t>
            </a:r>
            <a:endParaRPr lang="en-US" sz="2400" dirty="0">
              <a:latin typeface="Times New Roman" pitchFamily="-65" charset="0"/>
            </a:endParaRPr>
          </a:p>
        </p:txBody>
      </p:sp>
      <p:sp>
        <p:nvSpPr>
          <p:cNvPr id="1637394" name="Text Box 18"/>
          <p:cNvSpPr txBox="1">
            <a:spLocks noChangeArrowheads="1"/>
          </p:cNvSpPr>
          <p:nvPr/>
        </p:nvSpPr>
        <p:spPr bwMode="auto">
          <a:xfrm>
            <a:off x="3657600" y="5486400"/>
            <a:ext cx="1828800" cy="650875"/>
          </a:xfrm>
          <a:prstGeom prst="rect">
            <a:avLst/>
          </a:prstGeom>
          <a:solidFill>
            <a:srgbClr val="00FFFF"/>
          </a:solidFill>
          <a:ln w="9525">
            <a:solidFill>
              <a:schemeClr val="tx1"/>
            </a:solidFill>
            <a:miter lim="800000"/>
            <a:headEnd/>
            <a:tailEnd/>
          </a:ln>
        </p:spPr>
        <p:txBody>
          <a:bodyPr>
            <a:prstTxWarp prst="textNoShape">
              <a:avLst/>
            </a:prstTxWarp>
            <a:spAutoFit/>
          </a:bodyPr>
          <a:lstStyle/>
          <a:p>
            <a:pPr>
              <a:spcBef>
                <a:spcPct val="50000"/>
              </a:spcBef>
            </a:pPr>
            <a:r>
              <a:rPr lang="en-US" sz="1800">
                <a:latin typeface="Times New Roman" pitchFamily="-65" charset="0"/>
              </a:rPr>
              <a:t>SCOTS Implementations</a:t>
            </a:r>
            <a:endParaRPr lang="en-US" sz="2400">
              <a:latin typeface="Times New Roman" pitchFamily="-65" charset="0"/>
            </a:endParaRPr>
          </a:p>
        </p:txBody>
      </p:sp>
      <p:sp>
        <p:nvSpPr>
          <p:cNvPr id="1637395" name="Text Box 19"/>
          <p:cNvSpPr txBox="1">
            <a:spLocks noChangeArrowheads="1"/>
          </p:cNvSpPr>
          <p:nvPr/>
        </p:nvSpPr>
        <p:spPr bwMode="auto">
          <a:xfrm>
            <a:off x="6781800" y="1828800"/>
            <a:ext cx="1828800" cy="650875"/>
          </a:xfrm>
          <a:prstGeom prst="rect">
            <a:avLst/>
          </a:prstGeom>
          <a:solidFill>
            <a:srgbClr val="00FFFF"/>
          </a:solidFill>
          <a:ln w="9525">
            <a:solidFill>
              <a:schemeClr val="tx1"/>
            </a:solidFill>
            <a:miter lim="800000"/>
            <a:headEnd/>
            <a:tailEnd/>
          </a:ln>
        </p:spPr>
        <p:txBody>
          <a:bodyPr>
            <a:prstTxWarp prst="textNoShape">
              <a:avLst/>
            </a:prstTxWarp>
            <a:spAutoFit/>
          </a:bodyPr>
          <a:lstStyle/>
          <a:p>
            <a:pPr>
              <a:spcBef>
                <a:spcPct val="50000"/>
              </a:spcBef>
            </a:pPr>
            <a:r>
              <a:rPr lang="en-US" sz="1800">
                <a:latin typeface="Times New Roman" pitchFamily="-65" charset="0"/>
              </a:rPr>
              <a:t>Prototype Implementations</a:t>
            </a:r>
            <a:endParaRPr lang="en-US" sz="2400">
              <a:latin typeface="Times New Roman" pitchFamily="-65" charset="0"/>
            </a:endParaRPr>
          </a:p>
        </p:txBody>
      </p:sp>
      <p:sp>
        <p:nvSpPr>
          <p:cNvPr id="1637396" name="Text Box 20"/>
          <p:cNvSpPr txBox="1">
            <a:spLocks noChangeArrowheads="1"/>
          </p:cNvSpPr>
          <p:nvPr/>
        </p:nvSpPr>
        <p:spPr bwMode="auto">
          <a:xfrm>
            <a:off x="838200" y="1905000"/>
            <a:ext cx="1828800" cy="376238"/>
          </a:xfrm>
          <a:prstGeom prst="rect">
            <a:avLst/>
          </a:prstGeom>
          <a:solidFill>
            <a:srgbClr val="00FFFF"/>
          </a:solidFill>
          <a:ln w="9525">
            <a:solidFill>
              <a:schemeClr val="tx1"/>
            </a:solidFill>
            <a:miter lim="800000"/>
            <a:headEnd/>
            <a:tailEnd/>
          </a:ln>
        </p:spPr>
        <p:txBody>
          <a:bodyPr>
            <a:prstTxWarp prst="textNoShape">
              <a:avLst/>
            </a:prstTxWarp>
            <a:spAutoFit/>
          </a:bodyPr>
          <a:lstStyle/>
          <a:p>
            <a:pPr>
              <a:spcBef>
                <a:spcPct val="50000"/>
              </a:spcBef>
            </a:pPr>
            <a:r>
              <a:rPr lang="en-US" sz="1800">
                <a:latin typeface="Times New Roman" pitchFamily="-65" charset="0"/>
              </a:rPr>
              <a:t>Requirements</a:t>
            </a:r>
            <a:endParaRPr lang="en-US" sz="2400">
              <a:latin typeface="Times New Roman" pitchFamily="-65" charset="0"/>
            </a:endParaRPr>
          </a:p>
        </p:txBody>
      </p:sp>
      <p:sp>
        <p:nvSpPr>
          <p:cNvPr id="1637397" name="Line 21"/>
          <p:cNvSpPr>
            <a:spLocks noChangeShapeType="1"/>
          </p:cNvSpPr>
          <p:nvPr/>
        </p:nvSpPr>
        <p:spPr bwMode="auto">
          <a:xfrm>
            <a:off x="2667000" y="2057400"/>
            <a:ext cx="1066800" cy="228600"/>
          </a:xfrm>
          <a:prstGeom prst="line">
            <a:avLst/>
          </a:prstGeom>
          <a:noFill/>
          <a:ln w="25400">
            <a:solidFill>
              <a:schemeClr val="tx1"/>
            </a:solidFill>
            <a:prstDash val="sysDot"/>
            <a:round/>
            <a:headEnd/>
            <a:tailEnd type="stealth" w="lg" len="lg"/>
          </a:ln>
        </p:spPr>
        <p:txBody>
          <a:bodyPr wrap="none" anchor="ctr">
            <a:prstTxWarp prst="textNoShape">
              <a:avLst/>
            </a:prstTxWarp>
          </a:bodyPr>
          <a:lstStyle/>
          <a:p>
            <a:endParaRPr lang="en-US"/>
          </a:p>
        </p:txBody>
      </p:sp>
      <p:sp>
        <p:nvSpPr>
          <p:cNvPr id="1637398" name="Line 22"/>
          <p:cNvSpPr>
            <a:spLocks noChangeShapeType="1"/>
          </p:cNvSpPr>
          <p:nvPr/>
        </p:nvSpPr>
        <p:spPr bwMode="auto">
          <a:xfrm flipV="1">
            <a:off x="5410200" y="2133600"/>
            <a:ext cx="1371600" cy="228600"/>
          </a:xfrm>
          <a:prstGeom prst="line">
            <a:avLst/>
          </a:prstGeom>
          <a:noFill/>
          <a:ln w="25400">
            <a:solidFill>
              <a:schemeClr val="tx1"/>
            </a:solidFill>
            <a:prstDash val="sysDot"/>
            <a:round/>
            <a:headEnd/>
            <a:tailEnd type="stealth" w="lg" len="lg"/>
          </a:ln>
        </p:spPr>
        <p:txBody>
          <a:bodyPr wrap="none" anchor="ctr">
            <a:prstTxWarp prst="textNoShape">
              <a:avLst/>
            </a:prstTxWarp>
          </a:bodyPr>
          <a:lstStyle/>
          <a:p>
            <a:endParaRPr lang="en-US"/>
          </a:p>
        </p:txBody>
      </p:sp>
      <p:sp>
        <p:nvSpPr>
          <p:cNvPr id="1637399" name="Line 23"/>
          <p:cNvSpPr>
            <a:spLocks noChangeShapeType="1"/>
          </p:cNvSpPr>
          <p:nvPr/>
        </p:nvSpPr>
        <p:spPr bwMode="auto">
          <a:xfrm flipH="1">
            <a:off x="5486400" y="4876800"/>
            <a:ext cx="838200" cy="914400"/>
          </a:xfrm>
          <a:prstGeom prst="line">
            <a:avLst/>
          </a:prstGeom>
          <a:noFill/>
          <a:ln w="25400">
            <a:solidFill>
              <a:schemeClr val="tx1"/>
            </a:solidFill>
            <a:prstDash val="sysDot"/>
            <a:round/>
            <a:headEnd/>
            <a:tailEnd type="stealth" w="lg" len="lg"/>
          </a:ln>
        </p:spPr>
        <p:txBody>
          <a:bodyPr wrap="none" anchor="ctr">
            <a:prstTxWarp prst="textNoShape">
              <a:avLst/>
            </a:prstTxWarp>
          </a:bodyPr>
          <a:lstStyle/>
          <a:p>
            <a:endParaRPr lang="en-US"/>
          </a:p>
        </p:txBody>
      </p:sp>
      <p:sp>
        <p:nvSpPr>
          <p:cNvPr id="1637400" name="Line 24"/>
          <p:cNvSpPr>
            <a:spLocks noChangeShapeType="1"/>
          </p:cNvSpPr>
          <p:nvPr/>
        </p:nvSpPr>
        <p:spPr bwMode="auto">
          <a:xfrm>
            <a:off x="2819400" y="4876800"/>
            <a:ext cx="838200" cy="914400"/>
          </a:xfrm>
          <a:prstGeom prst="line">
            <a:avLst/>
          </a:prstGeom>
          <a:noFill/>
          <a:ln w="25400">
            <a:solidFill>
              <a:schemeClr val="tx1"/>
            </a:solidFill>
            <a:prstDash val="sysDot"/>
            <a:round/>
            <a:headEnd type="stealth" w="lg" len="lg"/>
            <a:tailEnd type="stealth" w="lg" len="lg"/>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37390"/>
                                        </p:tgtEl>
                                        <p:attrNameLst>
                                          <p:attrName>style.visibility</p:attrName>
                                        </p:attrNameLst>
                                      </p:cBhvr>
                                      <p:to>
                                        <p:strVal val="visible"/>
                                      </p:to>
                                    </p:set>
                                    <p:animEffect transition="in" filter="wipe(up)">
                                      <p:cBhvr>
                                        <p:cTn id="7" dur="500"/>
                                        <p:tgtEl>
                                          <p:spTgt spid="1637390"/>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1637391"/>
                                        </p:tgtEl>
                                        <p:attrNameLst>
                                          <p:attrName>style.visibility</p:attrName>
                                        </p:attrNameLst>
                                      </p:cBhvr>
                                      <p:to>
                                        <p:strVal val="visible"/>
                                      </p:to>
                                    </p:se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1637398"/>
                                        </p:tgtEl>
                                        <p:attrNameLst>
                                          <p:attrName>style.visibility</p:attrName>
                                        </p:attrNameLst>
                                      </p:cBhvr>
                                      <p:to>
                                        <p:strVal val="visible"/>
                                      </p:to>
                                    </p:set>
                                    <p:animEffect transition="in" filter="wipe(left)">
                                      <p:cBhvr>
                                        <p:cTn id="14" dur="500"/>
                                        <p:tgtEl>
                                          <p:spTgt spid="1637398"/>
                                        </p:tgtEl>
                                      </p:cBhvr>
                                    </p:animEffect>
                                  </p:childTnLst>
                                </p:cTn>
                              </p:par>
                            </p:childTnLst>
                          </p:cTn>
                        </p:par>
                        <p:par>
                          <p:cTn id="15" fill="hold">
                            <p:stCondLst>
                              <p:cond delay="1500"/>
                            </p:stCondLst>
                            <p:childTnLst>
                              <p:par>
                                <p:cTn id="16" presetID="1" presetClass="entr" presetSubtype="0" fill="hold" grpId="0" nodeType="afterEffect">
                                  <p:stCondLst>
                                    <p:cond delay="0"/>
                                  </p:stCondLst>
                                  <p:childTnLst>
                                    <p:set>
                                      <p:cBhvr>
                                        <p:cTn id="17" dur="1" fill="hold">
                                          <p:stCondLst>
                                            <p:cond delay="499"/>
                                          </p:stCondLst>
                                        </p:cTn>
                                        <p:tgtEl>
                                          <p:spTgt spid="163739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637388"/>
                                        </p:tgtEl>
                                        <p:attrNameLst>
                                          <p:attrName>style.visibility</p:attrName>
                                        </p:attrNameLst>
                                      </p:cBhvr>
                                      <p:to>
                                        <p:strVal val="visible"/>
                                      </p:to>
                                    </p:set>
                                    <p:animEffect transition="in" filter="wipe(right)">
                                      <p:cBhvr>
                                        <p:cTn id="22" dur="500"/>
                                        <p:tgtEl>
                                          <p:spTgt spid="1637388"/>
                                        </p:tgtEl>
                                      </p:cBhvr>
                                    </p:animEffect>
                                  </p:childTnLst>
                                </p:cTn>
                              </p:par>
                            </p:childTnLst>
                          </p:cTn>
                        </p:par>
                        <p:par>
                          <p:cTn id="23" fill="hold">
                            <p:stCondLst>
                              <p:cond delay="500"/>
                            </p:stCondLst>
                            <p:childTnLst>
                              <p:par>
                                <p:cTn id="24" presetID="1" presetClass="entr" presetSubtype="0" fill="hold" grpId="0" nodeType="afterEffect">
                                  <p:stCondLst>
                                    <p:cond delay="0"/>
                                  </p:stCondLst>
                                  <p:childTnLst>
                                    <p:set>
                                      <p:cBhvr>
                                        <p:cTn id="25" dur="1" fill="hold">
                                          <p:stCondLst>
                                            <p:cond delay="499"/>
                                          </p:stCondLst>
                                        </p:cTn>
                                        <p:tgtEl>
                                          <p:spTgt spid="1637392"/>
                                        </p:tgtEl>
                                        <p:attrNameLst>
                                          <p:attrName>style.visibility</p:attrName>
                                        </p:attrNameLst>
                                      </p:cBhvr>
                                      <p:to>
                                        <p:strVal val="visible"/>
                                      </p:to>
                                    </p:set>
                                  </p:childTnLst>
                                </p:cTn>
                              </p:par>
                            </p:childTnLst>
                          </p:cTn>
                        </p:par>
                        <p:par>
                          <p:cTn id="26" fill="hold">
                            <p:stCondLst>
                              <p:cond delay="1000"/>
                            </p:stCondLst>
                            <p:childTnLst>
                              <p:par>
                                <p:cTn id="27" presetID="22" presetClass="entr" presetSubtype="1" fill="hold" grpId="0" nodeType="afterEffect">
                                  <p:stCondLst>
                                    <p:cond delay="0"/>
                                  </p:stCondLst>
                                  <p:childTnLst>
                                    <p:set>
                                      <p:cBhvr>
                                        <p:cTn id="28" dur="1" fill="hold">
                                          <p:stCondLst>
                                            <p:cond delay="0"/>
                                          </p:stCondLst>
                                        </p:cTn>
                                        <p:tgtEl>
                                          <p:spTgt spid="1637399"/>
                                        </p:tgtEl>
                                        <p:attrNameLst>
                                          <p:attrName>style.visibility</p:attrName>
                                        </p:attrNameLst>
                                      </p:cBhvr>
                                      <p:to>
                                        <p:strVal val="visible"/>
                                      </p:to>
                                    </p:set>
                                    <p:animEffect transition="in" filter="wipe(up)">
                                      <p:cBhvr>
                                        <p:cTn id="29" dur="500"/>
                                        <p:tgtEl>
                                          <p:spTgt spid="1637399"/>
                                        </p:tgtEl>
                                      </p:cBhvr>
                                    </p:animEffect>
                                  </p:childTnLst>
                                </p:cTn>
                              </p:par>
                            </p:childTnLst>
                          </p:cTn>
                        </p:par>
                        <p:par>
                          <p:cTn id="30" fill="hold">
                            <p:stCondLst>
                              <p:cond delay="1500"/>
                            </p:stCondLst>
                            <p:childTnLst>
                              <p:par>
                                <p:cTn id="31" presetID="1" presetClass="entr" presetSubtype="0" fill="hold" grpId="0" nodeType="afterEffect">
                                  <p:stCondLst>
                                    <p:cond delay="0"/>
                                  </p:stCondLst>
                                  <p:childTnLst>
                                    <p:set>
                                      <p:cBhvr>
                                        <p:cTn id="32" dur="1" fill="hold">
                                          <p:stCondLst>
                                            <p:cond delay="499"/>
                                          </p:stCondLst>
                                        </p:cTn>
                                        <p:tgtEl>
                                          <p:spTgt spid="1637394"/>
                                        </p:tgtEl>
                                        <p:attrNameLst>
                                          <p:attrName>style.visibility</p:attrName>
                                        </p:attrNameLst>
                                      </p:cBhvr>
                                      <p:to>
                                        <p:strVal val="visible"/>
                                      </p:to>
                                    </p:set>
                                  </p:childTnLst>
                                </p:cTn>
                              </p:par>
                            </p:childTnLst>
                          </p:cTn>
                        </p:par>
                        <p:par>
                          <p:cTn id="33" fill="hold">
                            <p:stCondLst>
                              <p:cond delay="2000"/>
                            </p:stCondLst>
                            <p:childTnLst>
                              <p:par>
                                <p:cTn id="34" presetID="22" presetClass="entr" presetSubtype="1" fill="hold" grpId="0" nodeType="afterEffect">
                                  <p:stCondLst>
                                    <p:cond delay="0"/>
                                  </p:stCondLst>
                                  <p:childTnLst>
                                    <p:set>
                                      <p:cBhvr>
                                        <p:cTn id="35" dur="1" fill="hold">
                                          <p:stCondLst>
                                            <p:cond delay="0"/>
                                          </p:stCondLst>
                                        </p:cTn>
                                        <p:tgtEl>
                                          <p:spTgt spid="1637400"/>
                                        </p:tgtEl>
                                        <p:attrNameLst>
                                          <p:attrName>style.visibility</p:attrName>
                                        </p:attrNameLst>
                                      </p:cBhvr>
                                      <p:to>
                                        <p:strVal val="visible"/>
                                      </p:to>
                                    </p:set>
                                    <p:animEffect transition="in" filter="wipe(up)">
                                      <p:cBhvr>
                                        <p:cTn id="36" dur="500"/>
                                        <p:tgtEl>
                                          <p:spTgt spid="163740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637389"/>
                                        </p:tgtEl>
                                        <p:attrNameLst>
                                          <p:attrName>style.visibility</p:attrName>
                                        </p:attrNameLst>
                                      </p:cBhvr>
                                      <p:to>
                                        <p:strVal val="visible"/>
                                      </p:to>
                                    </p:set>
                                    <p:animEffect transition="in" filter="wipe(down)">
                                      <p:cBhvr>
                                        <p:cTn id="41" dur="500"/>
                                        <p:tgtEl>
                                          <p:spTgt spid="1637389"/>
                                        </p:tgtEl>
                                      </p:cBhvr>
                                    </p:animEffect>
                                  </p:childTnLst>
                                </p:cTn>
                              </p:par>
                            </p:childTnLst>
                          </p:cTn>
                        </p:par>
                        <p:par>
                          <p:cTn id="42" fill="hold">
                            <p:stCondLst>
                              <p:cond delay="500"/>
                            </p:stCondLst>
                            <p:childTnLst>
                              <p:par>
                                <p:cTn id="43" presetID="1" presetClass="entr" presetSubtype="0" fill="hold" grpId="0" nodeType="afterEffect">
                                  <p:stCondLst>
                                    <p:cond delay="0"/>
                                  </p:stCondLst>
                                  <p:childTnLst>
                                    <p:set>
                                      <p:cBhvr>
                                        <p:cTn id="44" dur="1" fill="hold">
                                          <p:stCondLst>
                                            <p:cond delay="499"/>
                                          </p:stCondLst>
                                        </p:cTn>
                                        <p:tgtEl>
                                          <p:spTgt spid="1637393"/>
                                        </p:tgtEl>
                                        <p:attrNameLst>
                                          <p:attrName>style.visibility</p:attrName>
                                        </p:attrNameLst>
                                      </p:cBhvr>
                                      <p:to>
                                        <p:strVal val="visible"/>
                                      </p:to>
                                    </p:set>
                                  </p:childTnLst>
                                </p:cTn>
                              </p:par>
                            </p:childTnLst>
                          </p:cTn>
                        </p:par>
                        <p:par>
                          <p:cTn id="45" fill="hold">
                            <p:stCondLst>
                              <p:cond delay="1000"/>
                            </p:stCondLst>
                            <p:childTnLst>
                              <p:par>
                                <p:cTn id="46" presetID="1" presetClass="entr" presetSubtype="0" fill="hold" grpId="0" nodeType="afterEffect">
                                  <p:stCondLst>
                                    <p:cond delay="0"/>
                                  </p:stCondLst>
                                  <p:childTnLst>
                                    <p:set>
                                      <p:cBhvr>
                                        <p:cTn id="47" dur="1" fill="hold">
                                          <p:stCondLst>
                                            <p:cond delay="499"/>
                                          </p:stCondLst>
                                        </p:cTn>
                                        <p:tgtEl>
                                          <p:spTgt spid="1637396"/>
                                        </p:tgtEl>
                                        <p:attrNameLst>
                                          <p:attrName>style.visibility</p:attrName>
                                        </p:attrNameLst>
                                      </p:cBhvr>
                                      <p:to>
                                        <p:strVal val="visible"/>
                                      </p:to>
                                    </p:set>
                                  </p:childTnLst>
                                </p:cTn>
                              </p:par>
                            </p:childTnLst>
                          </p:cTn>
                        </p:par>
                        <p:par>
                          <p:cTn id="48" fill="hold">
                            <p:stCondLst>
                              <p:cond delay="1500"/>
                            </p:stCondLst>
                            <p:childTnLst>
                              <p:par>
                                <p:cTn id="49" presetID="22" presetClass="entr" presetSubtype="8" fill="hold" grpId="0" nodeType="afterEffect">
                                  <p:stCondLst>
                                    <p:cond delay="0"/>
                                  </p:stCondLst>
                                  <p:childTnLst>
                                    <p:set>
                                      <p:cBhvr>
                                        <p:cTn id="50" dur="1" fill="hold">
                                          <p:stCondLst>
                                            <p:cond delay="0"/>
                                          </p:stCondLst>
                                        </p:cTn>
                                        <p:tgtEl>
                                          <p:spTgt spid="1637397"/>
                                        </p:tgtEl>
                                        <p:attrNameLst>
                                          <p:attrName>style.visibility</p:attrName>
                                        </p:attrNameLst>
                                      </p:cBhvr>
                                      <p:to>
                                        <p:strVal val="visible"/>
                                      </p:to>
                                    </p:set>
                                    <p:animEffect transition="in" filter="wipe(left)">
                                      <p:cBhvr>
                                        <p:cTn id="51" dur="500"/>
                                        <p:tgtEl>
                                          <p:spTgt spid="1637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7388" grpId="0" animBg="1"/>
      <p:bldP spid="1637389" grpId="0" animBg="1"/>
      <p:bldP spid="1637390" grpId="0" animBg="1"/>
      <p:bldP spid="1637391" grpId="0" autoUpdateAnimBg="0"/>
      <p:bldP spid="1637392" grpId="0" autoUpdateAnimBg="0"/>
      <p:bldP spid="1637393" grpId="0" autoUpdateAnimBg="0"/>
      <p:bldP spid="1637394" grpId="0" animBg="1" autoUpdateAnimBg="0"/>
      <p:bldP spid="1637395" grpId="0" animBg="1" autoUpdateAnimBg="0"/>
      <p:bldP spid="1637396" grpId="0" animBg="1" autoUpdateAnimBg="0"/>
      <p:bldP spid="1637397" grpId="0" animBg="1"/>
      <p:bldP spid="1637398" grpId="0" animBg="1"/>
      <p:bldP spid="1637399" grpId="0" animBg="1"/>
      <p:bldP spid="1637400"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1"/>
          </p:nvPr>
        </p:nvSpPr>
        <p:spPr>
          <a:noFill/>
        </p:spPr>
        <p:txBody>
          <a:bodyPr/>
          <a:lstStyle/>
          <a:p>
            <a:fld id="{0D744846-8A0A-0345-8F8A-D5EB52726FCB}" type="slidenum">
              <a:rPr lang="en-US" smtClean="0">
                <a:latin typeface="Arial" pitchFamily="-65" charset="0"/>
              </a:rPr>
              <a:pPr/>
              <a:t>6</a:t>
            </a:fld>
            <a:endParaRPr lang="en-US" smtClean="0">
              <a:latin typeface="Arial" pitchFamily="-65" charset="0"/>
            </a:endParaRPr>
          </a:p>
        </p:txBody>
      </p:sp>
      <p:sp>
        <p:nvSpPr>
          <p:cNvPr id="1637378" name="Rectangle 2"/>
          <p:cNvSpPr>
            <a:spLocks noGrp="1" noChangeArrowheads="1"/>
          </p:cNvSpPr>
          <p:nvPr>
            <p:ph type="title"/>
          </p:nvPr>
        </p:nvSpPr>
        <p:spPr>
          <a:xfrm>
            <a:off x="304800" y="152400"/>
            <a:ext cx="8458200" cy="685800"/>
          </a:xfrm>
        </p:spPr>
        <p:txBody>
          <a:bodyPr/>
          <a:lstStyle/>
          <a:p>
            <a:pPr>
              <a:defRPr/>
            </a:pPr>
            <a:r>
              <a:rPr lang="en-US" dirty="0" smtClean="0">
                <a:ea typeface="+mj-ea"/>
                <a:cs typeface="+mj-cs"/>
              </a:rPr>
              <a:t>OGC Areas of specification</a:t>
            </a:r>
            <a:endParaRPr lang="en-US" dirty="0">
              <a:ea typeface="+mj-ea"/>
              <a:cs typeface="+mj-cs"/>
            </a:endParaRPr>
          </a:p>
        </p:txBody>
      </p:sp>
      <p:sp>
        <p:nvSpPr>
          <p:cNvPr id="33816" name="Oval 4"/>
          <p:cNvSpPr>
            <a:spLocks noChangeArrowheads="1"/>
          </p:cNvSpPr>
          <p:nvPr/>
        </p:nvSpPr>
        <p:spPr bwMode="auto">
          <a:xfrm>
            <a:off x="3733800" y="1905000"/>
            <a:ext cx="1676400" cy="914400"/>
          </a:xfrm>
          <a:prstGeom prst="ellipse">
            <a:avLst/>
          </a:prstGeom>
          <a:solidFill>
            <a:schemeClr val="accent1">
              <a:lumMod val="40000"/>
              <a:lumOff val="60000"/>
            </a:schemeClr>
          </a:solidFill>
          <a:ln w="9525">
            <a:solidFill>
              <a:schemeClr val="tx1"/>
            </a:solidFill>
            <a:round/>
            <a:headEnd/>
            <a:tailEnd/>
          </a:ln>
        </p:spPr>
        <p:txBody>
          <a:bodyPr wrap="none" anchor="ctr">
            <a:prstTxWarp prst="textNoShape">
              <a:avLst/>
            </a:prstTxWarp>
          </a:bodyPr>
          <a:lstStyle/>
          <a:p>
            <a:endParaRPr lang="en-US"/>
          </a:p>
        </p:txBody>
      </p:sp>
      <p:sp>
        <p:nvSpPr>
          <p:cNvPr id="33817" name="Text Box 5"/>
          <p:cNvSpPr txBox="1">
            <a:spLocks noChangeArrowheads="1"/>
          </p:cNvSpPr>
          <p:nvPr/>
        </p:nvSpPr>
        <p:spPr bwMode="auto">
          <a:xfrm>
            <a:off x="3771900" y="2057400"/>
            <a:ext cx="1600200" cy="584776"/>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sz="1600" dirty="0" smtClean="0">
                <a:latin typeface="Times New Roman" pitchFamily="-65" charset="0"/>
              </a:rPr>
              <a:t>Abstract Specifications</a:t>
            </a:r>
            <a:endParaRPr lang="en-US" sz="1600" dirty="0">
              <a:latin typeface="Times New Roman" pitchFamily="-65" charset="0"/>
            </a:endParaRPr>
          </a:p>
        </p:txBody>
      </p:sp>
      <p:sp>
        <p:nvSpPr>
          <p:cNvPr id="33814" name="Oval 7"/>
          <p:cNvSpPr>
            <a:spLocks noChangeArrowheads="1"/>
          </p:cNvSpPr>
          <p:nvPr/>
        </p:nvSpPr>
        <p:spPr bwMode="auto">
          <a:xfrm>
            <a:off x="5562600" y="3962400"/>
            <a:ext cx="1676400" cy="914400"/>
          </a:xfrm>
          <a:prstGeom prst="ellipse">
            <a:avLst/>
          </a:prstGeom>
          <a:solidFill>
            <a:schemeClr val="accent1">
              <a:lumMod val="40000"/>
              <a:lumOff val="60000"/>
            </a:schemeClr>
          </a:solidFill>
          <a:ln w="9525">
            <a:solidFill>
              <a:schemeClr val="tx1"/>
            </a:solidFill>
            <a:round/>
            <a:headEnd/>
            <a:tailEnd/>
          </a:ln>
        </p:spPr>
        <p:txBody>
          <a:bodyPr wrap="none" anchor="ctr">
            <a:prstTxWarp prst="textNoShape">
              <a:avLst/>
            </a:prstTxWarp>
          </a:bodyPr>
          <a:lstStyle/>
          <a:p>
            <a:endParaRPr lang="en-US"/>
          </a:p>
        </p:txBody>
      </p:sp>
      <p:sp>
        <p:nvSpPr>
          <p:cNvPr id="33815" name="Text Box 8"/>
          <p:cNvSpPr txBox="1">
            <a:spLocks noChangeArrowheads="1"/>
          </p:cNvSpPr>
          <p:nvPr/>
        </p:nvSpPr>
        <p:spPr bwMode="auto">
          <a:xfrm>
            <a:off x="5638800" y="3962400"/>
            <a:ext cx="1524000" cy="830997"/>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600" dirty="0" smtClean="0">
                <a:latin typeface="Times New Roman" pitchFamily="-65" charset="0"/>
              </a:rPr>
              <a:t>Information Models / Encodings</a:t>
            </a:r>
            <a:endParaRPr lang="en-US" sz="1600" dirty="0">
              <a:latin typeface="Times New Roman" pitchFamily="-65" charset="0"/>
            </a:endParaRPr>
          </a:p>
        </p:txBody>
      </p:sp>
      <p:sp>
        <p:nvSpPr>
          <p:cNvPr id="33812" name="Oval 10"/>
          <p:cNvSpPr>
            <a:spLocks noChangeArrowheads="1"/>
          </p:cNvSpPr>
          <p:nvPr/>
        </p:nvSpPr>
        <p:spPr bwMode="auto">
          <a:xfrm>
            <a:off x="1752600" y="3962400"/>
            <a:ext cx="1676400" cy="914400"/>
          </a:xfrm>
          <a:prstGeom prst="ellipse">
            <a:avLst/>
          </a:prstGeom>
          <a:solidFill>
            <a:schemeClr val="accent1">
              <a:lumMod val="40000"/>
              <a:lumOff val="60000"/>
            </a:schemeClr>
          </a:solidFill>
          <a:ln w="9525">
            <a:solidFill>
              <a:schemeClr val="tx1"/>
            </a:solidFill>
            <a:round/>
            <a:headEnd/>
            <a:tailEnd/>
          </a:ln>
        </p:spPr>
        <p:txBody>
          <a:bodyPr wrap="none" anchor="ctr">
            <a:prstTxWarp prst="textNoShape">
              <a:avLst/>
            </a:prstTxWarp>
          </a:bodyPr>
          <a:lstStyle/>
          <a:p>
            <a:endParaRPr lang="en-US"/>
          </a:p>
        </p:txBody>
      </p:sp>
      <p:sp>
        <p:nvSpPr>
          <p:cNvPr id="33813" name="Text Box 11"/>
          <p:cNvSpPr txBox="1">
            <a:spLocks noChangeArrowheads="1"/>
          </p:cNvSpPr>
          <p:nvPr/>
        </p:nvSpPr>
        <p:spPr bwMode="auto">
          <a:xfrm>
            <a:off x="1828800" y="3962400"/>
            <a:ext cx="1524000" cy="830997"/>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600" dirty="0" smtClean="0">
                <a:latin typeface="Times New Roman" pitchFamily="-65" charset="0"/>
              </a:rPr>
              <a:t>Service Interface Definitions</a:t>
            </a:r>
            <a:endParaRPr lang="en-US" sz="1600" dirty="0">
              <a:latin typeface="Times New Roman" pitchFamily="-65" charset="0"/>
            </a:endParaRPr>
          </a:p>
        </p:txBody>
      </p:sp>
      <p:sp>
        <p:nvSpPr>
          <p:cNvPr id="1637388" name="Line 12"/>
          <p:cNvSpPr>
            <a:spLocks noChangeShapeType="1"/>
          </p:cNvSpPr>
          <p:nvPr/>
        </p:nvSpPr>
        <p:spPr bwMode="auto">
          <a:xfrm flipH="1">
            <a:off x="3429000" y="4419600"/>
            <a:ext cx="2133600" cy="0"/>
          </a:xfrm>
          <a:prstGeom prst="line">
            <a:avLst/>
          </a:prstGeom>
          <a:noFill/>
          <a:ln w="50800">
            <a:solidFill>
              <a:schemeClr val="tx1"/>
            </a:solidFill>
            <a:round/>
            <a:headEnd/>
            <a:tailEnd type="stealth" w="lg" len="lg"/>
          </a:ln>
        </p:spPr>
        <p:txBody>
          <a:bodyPr wrap="none" anchor="ctr">
            <a:prstTxWarp prst="textNoShape">
              <a:avLst/>
            </a:prstTxWarp>
          </a:bodyPr>
          <a:lstStyle/>
          <a:p>
            <a:endParaRPr lang="en-US"/>
          </a:p>
        </p:txBody>
      </p:sp>
      <p:sp>
        <p:nvSpPr>
          <p:cNvPr id="1637389" name="Line 13"/>
          <p:cNvSpPr>
            <a:spLocks noChangeShapeType="1"/>
          </p:cNvSpPr>
          <p:nvPr/>
        </p:nvSpPr>
        <p:spPr bwMode="auto">
          <a:xfrm flipV="1">
            <a:off x="2819400" y="2667000"/>
            <a:ext cx="1066800" cy="1295400"/>
          </a:xfrm>
          <a:prstGeom prst="line">
            <a:avLst/>
          </a:prstGeom>
          <a:noFill/>
          <a:ln w="50800">
            <a:solidFill>
              <a:schemeClr val="tx1"/>
            </a:solidFill>
            <a:round/>
            <a:headEnd/>
            <a:tailEnd type="stealth" w="lg" len="lg"/>
          </a:ln>
        </p:spPr>
        <p:txBody>
          <a:bodyPr wrap="none" anchor="ctr">
            <a:prstTxWarp prst="textNoShape">
              <a:avLst/>
            </a:prstTxWarp>
          </a:bodyPr>
          <a:lstStyle/>
          <a:p>
            <a:endParaRPr lang="en-US"/>
          </a:p>
        </p:txBody>
      </p:sp>
      <p:sp>
        <p:nvSpPr>
          <p:cNvPr id="1637390" name="Line 14"/>
          <p:cNvSpPr>
            <a:spLocks noChangeShapeType="1"/>
          </p:cNvSpPr>
          <p:nvPr/>
        </p:nvSpPr>
        <p:spPr bwMode="auto">
          <a:xfrm>
            <a:off x="5181600" y="2667000"/>
            <a:ext cx="990600" cy="1295400"/>
          </a:xfrm>
          <a:prstGeom prst="line">
            <a:avLst/>
          </a:prstGeom>
          <a:noFill/>
          <a:ln w="50800">
            <a:solidFill>
              <a:schemeClr val="tx1"/>
            </a:solidFill>
            <a:round/>
            <a:headEnd/>
            <a:tailEnd type="stealth" w="lg" len="lg"/>
          </a:ln>
        </p:spPr>
        <p:txBody>
          <a:bodyPr wrap="none" anchor="ctr">
            <a:prstTxWarp prst="textNoShape">
              <a:avLst/>
            </a:prstTxWarp>
          </a:bodyPr>
          <a:lstStyle/>
          <a:p>
            <a:endParaRPr lang="en-US"/>
          </a:p>
        </p:txBody>
      </p:sp>
      <p:sp>
        <p:nvSpPr>
          <p:cNvPr id="1637391" name="Text Box 15"/>
          <p:cNvSpPr txBox="1">
            <a:spLocks noChangeArrowheads="1"/>
          </p:cNvSpPr>
          <p:nvPr/>
        </p:nvSpPr>
        <p:spPr bwMode="auto">
          <a:xfrm>
            <a:off x="5867400" y="2667000"/>
            <a:ext cx="2133600" cy="923330"/>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800" dirty="0" smtClean="0">
                <a:latin typeface="Times New Roman" pitchFamily="-65" charset="0"/>
              </a:rPr>
              <a:t>Implementation per Member Requirements</a:t>
            </a:r>
            <a:endParaRPr lang="en-US" sz="2400" dirty="0">
              <a:latin typeface="Times New Roman" pitchFamily="-65" charset="0"/>
            </a:endParaRPr>
          </a:p>
        </p:txBody>
      </p:sp>
      <p:sp>
        <p:nvSpPr>
          <p:cNvPr id="1637392" name="Text Box 16"/>
          <p:cNvSpPr txBox="1">
            <a:spLocks noChangeArrowheads="1"/>
          </p:cNvSpPr>
          <p:nvPr/>
        </p:nvSpPr>
        <p:spPr bwMode="auto">
          <a:xfrm>
            <a:off x="3771900" y="4495800"/>
            <a:ext cx="1600200" cy="646331"/>
          </a:xfrm>
          <a:prstGeom prst="rect">
            <a:avLst/>
          </a:prstGeom>
          <a:noFill/>
          <a:ln w="9525">
            <a:noFill/>
            <a:miter lim="800000"/>
            <a:headEnd/>
            <a:tailEnd/>
          </a:ln>
        </p:spPr>
        <p:txBody>
          <a:bodyPr wrap="square">
            <a:prstTxWarp prst="textNoShape">
              <a:avLst/>
            </a:prstTxWarp>
            <a:spAutoFit/>
          </a:bodyPr>
          <a:lstStyle/>
          <a:p>
            <a:pPr algn="ctr">
              <a:spcBef>
                <a:spcPct val="50000"/>
              </a:spcBef>
            </a:pPr>
            <a:r>
              <a:rPr lang="en-US" sz="1800" dirty="0" smtClean="0">
                <a:latin typeface="Times New Roman" pitchFamily="-65" charset="0"/>
              </a:rPr>
              <a:t>Distribution of Capabilities</a:t>
            </a:r>
            <a:endParaRPr lang="en-US" sz="2400" dirty="0">
              <a:latin typeface="Times New Roman" pitchFamily="-65" charset="0"/>
            </a:endParaRPr>
          </a:p>
        </p:txBody>
      </p:sp>
      <p:sp>
        <p:nvSpPr>
          <p:cNvPr id="1637393" name="Text Box 17"/>
          <p:cNvSpPr txBox="1">
            <a:spLocks noChangeArrowheads="1"/>
          </p:cNvSpPr>
          <p:nvPr/>
        </p:nvSpPr>
        <p:spPr bwMode="auto">
          <a:xfrm>
            <a:off x="1371600" y="2590800"/>
            <a:ext cx="1905000" cy="923330"/>
          </a:xfrm>
          <a:prstGeom prst="rect">
            <a:avLst/>
          </a:prstGeom>
          <a:noFill/>
          <a:ln w="9525">
            <a:noFill/>
            <a:miter lim="800000"/>
            <a:headEnd/>
            <a:tailEnd/>
          </a:ln>
        </p:spPr>
        <p:txBody>
          <a:bodyPr wrap="square">
            <a:prstTxWarp prst="textNoShape">
              <a:avLst/>
            </a:prstTxWarp>
            <a:spAutoFit/>
          </a:bodyPr>
          <a:lstStyle/>
          <a:p>
            <a:pPr>
              <a:spcBef>
                <a:spcPct val="50000"/>
              </a:spcBef>
            </a:pPr>
            <a:r>
              <a:rPr lang="en-US" sz="1800" dirty="0" smtClean="0">
                <a:latin typeface="Times New Roman" pitchFamily="-65" charset="0"/>
              </a:rPr>
              <a:t>(Best) Practices &amp; Specification Improvement</a:t>
            </a:r>
            <a:endParaRPr lang="en-US" sz="2400" dirty="0">
              <a:latin typeface="Times New Roman" pitchFamily="-65" charset="0"/>
            </a:endParaRPr>
          </a:p>
        </p:txBody>
      </p:sp>
      <p:sp>
        <p:nvSpPr>
          <p:cNvPr id="1637394" name="Text Box 18"/>
          <p:cNvSpPr txBox="1">
            <a:spLocks noChangeArrowheads="1"/>
          </p:cNvSpPr>
          <p:nvPr/>
        </p:nvSpPr>
        <p:spPr bwMode="auto">
          <a:xfrm>
            <a:off x="3657600" y="5486400"/>
            <a:ext cx="1828800" cy="646331"/>
          </a:xfrm>
          <a:prstGeom prst="rect">
            <a:avLst/>
          </a:prstGeom>
          <a:solidFill>
            <a:schemeClr val="tx2">
              <a:lumMod val="25000"/>
              <a:lumOff val="75000"/>
            </a:schemeClr>
          </a:solidFill>
          <a:ln w="9525">
            <a:solidFill>
              <a:schemeClr val="bg2">
                <a:lumMod val="40000"/>
                <a:lumOff val="60000"/>
              </a:schemeClr>
            </a:solidFill>
            <a:miter lim="800000"/>
            <a:headEnd/>
            <a:tailEnd/>
          </a:ln>
        </p:spPr>
        <p:txBody>
          <a:bodyPr>
            <a:prstTxWarp prst="textNoShape">
              <a:avLst/>
            </a:prstTxWarp>
            <a:spAutoFit/>
          </a:bodyPr>
          <a:lstStyle/>
          <a:p>
            <a:pPr algn="ctr">
              <a:spcBef>
                <a:spcPct val="50000"/>
              </a:spcBef>
            </a:pPr>
            <a:r>
              <a:rPr lang="en-US" sz="1800" dirty="0" smtClean="0">
                <a:latin typeface="Times New Roman" pitchFamily="-65" charset="0"/>
              </a:rPr>
              <a:t>External Standards</a:t>
            </a:r>
            <a:endParaRPr lang="en-US" sz="2400" dirty="0">
              <a:latin typeface="Times New Roman" pitchFamily="-65" charset="0"/>
            </a:endParaRPr>
          </a:p>
        </p:txBody>
      </p:sp>
      <p:sp>
        <p:nvSpPr>
          <p:cNvPr id="1637395" name="Text Box 19"/>
          <p:cNvSpPr txBox="1">
            <a:spLocks noChangeArrowheads="1"/>
          </p:cNvSpPr>
          <p:nvPr/>
        </p:nvSpPr>
        <p:spPr bwMode="auto">
          <a:xfrm>
            <a:off x="6248400" y="1371600"/>
            <a:ext cx="1828800" cy="646331"/>
          </a:xfrm>
          <a:prstGeom prst="rect">
            <a:avLst/>
          </a:prstGeom>
          <a:solidFill>
            <a:schemeClr val="tx2">
              <a:lumMod val="25000"/>
              <a:lumOff val="75000"/>
            </a:schemeClr>
          </a:solidFill>
          <a:ln w="9525">
            <a:solidFill>
              <a:schemeClr val="bg2">
                <a:lumMod val="40000"/>
                <a:lumOff val="60000"/>
              </a:schemeClr>
            </a:solidFill>
            <a:miter lim="800000"/>
            <a:headEnd/>
            <a:tailEnd/>
          </a:ln>
        </p:spPr>
        <p:txBody>
          <a:bodyPr>
            <a:prstTxWarp prst="textNoShape">
              <a:avLst/>
            </a:prstTxWarp>
            <a:spAutoFit/>
          </a:bodyPr>
          <a:lstStyle/>
          <a:p>
            <a:pPr>
              <a:spcBef>
                <a:spcPct val="50000"/>
              </a:spcBef>
            </a:pPr>
            <a:r>
              <a:rPr lang="en-US" sz="1800" dirty="0" smtClean="0">
                <a:latin typeface="Times New Roman" pitchFamily="-65" charset="0"/>
              </a:rPr>
              <a:t>ISO &amp; Other Coordination</a:t>
            </a:r>
            <a:endParaRPr lang="en-US" sz="2400" dirty="0">
              <a:latin typeface="Times New Roman" pitchFamily="-65" charset="0"/>
            </a:endParaRPr>
          </a:p>
        </p:txBody>
      </p:sp>
      <p:sp>
        <p:nvSpPr>
          <p:cNvPr id="1637396" name="Text Box 20"/>
          <p:cNvSpPr txBox="1">
            <a:spLocks noChangeArrowheads="1"/>
          </p:cNvSpPr>
          <p:nvPr/>
        </p:nvSpPr>
        <p:spPr bwMode="auto">
          <a:xfrm>
            <a:off x="1066800" y="1371600"/>
            <a:ext cx="1828800" cy="784830"/>
          </a:xfrm>
          <a:prstGeom prst="rect">
            <a:avLst/>
          </a:prstGeom>
          <a:solidFill>
            <a:schemeClr val="tx2">
              <a:lumMod val="25000"/>
              <a:lumOff val="75000"/>
            </a:schemeClr>
          </a:solidFill>
          <a:ln w="9525">
            <a:solidFill>
              <a:schemeClr val="bg2">
                <a:lumMod val="40000"/>
                <a:lumOff val="60000"/>
              </a:schemeClr>
            </a:solidFill>
            <a:miter lim="800000"/>
            <a:headEnd/>
            <a:tailEnd/>
          </a:ln>
        </p:spPr>
        <p:txBody>
          <a:bodyPr>
            <a:prstTxWarp prst="textNoShape">
              <a:avLst/>
            </a:prstTxWarp>
            <a:spAutoFit/>
          </a:bodyPr>
          <a:lstStyle/>
          <a:p>
            <a:pPr algn="ctr">
              <a:spcBef>
                <a:spcPct val="50000"/>
              </a:spcBef>
            </a:pPr>
            <a:r>
              <a:rPr lang="en-US" sz="1800" dirty="0" smtClean="0">
                <a:latin typeface="Times New Roman" pitchFamily="-65" charset="0"/>
              </a:rPr>
              <a:t>Fundamental</a:t>
            </a:r>
          </a:p>
          <a:p>
            <a:pPr algn="ctr">
              <a:spcBef>
                <a:spcPct val="50000"/>
              </a:spcBef>
            </a:pPr>
            <a:r>
              <a:rPr lang="en-US" sz="1800" dirty="0" smtClean="0">
                <a:latin typeface="Times New Roman" pitchFamily="-65" charset="0"/>
              </a:rPr>
              <a:t>GI Science</a:t>
            </a:r>
            <a:endParaRPr lang="en-US" sz="2400" dirty="0">
              <a:latin typeface="Times New Roman" pitchFamily="-65" charset="0"/>
            </a:endParaRPr>
          </a:p>
        </p:txBody>
      </p:sp>
      <p:sp>
        <p:nvSpPr>
          <p:cNvPr id="1637397" name="Line 21"/>
          <p:cNvSpPr>
            <a:spLocks noChangeShapeType="1"/>
          </p:cNvSpPr>
          <p:nvPr/>
        </p:nvSpPr>
        <p:spPr bwMode="auto">
          <a:xfrm>
            <a:off x="2895600" y="1905000"/>
            <a:ext cx="838200" cy="381000"/>
          </a:xfrm>
          <a:prstGeom prst="line">
            <a:avLst/>
          </a:prstGeom>
          <a:noFill/>
          <a:ln w="25400">
            <a:solidFill>
              <a:schemeClr val="tx1"/>
            </a:solidFill>
            <a:prstDash val="sysDot"/>
            <a:round/>
            <a:headEnd/>
            <a:tailEnd type="stealth" w="lg" len="lg"/>
          </a:ln>
        </p:spPr>
        <p:txBody>
          <a:bodyPr wrap="none" anchor="ctr">
            <a:prstTxWarp prst="textNoShape">
              <a:avLst/>
            </a:prstTxWarp>
          </a:bodyPr>
          <a:lstStyle/>
          <a:p>
            <a:endParaRPr lang="en-US"/>
          </a:p>
        </p:txBody>
      </p:sp>
      <p:sp>
        <p:nvSpPr>
          <p:cNvPr id="1637398" name="Line 22"/>
          <p:cNvSpPr>
            <a:spLocks noChangeShapeType="1"/>
          </p:cNvSpPr>
          <p:nvPr/>
        </p:nvSpPr>
        <p:spPr bwMode="auto">
          <a:xfrm flipV="1">
            <a:off x="5334000" y="1676400"/>
            <a:ext cx="914400" cy="533400"/>
          </a:xfrm>
          <a:prstGeom prst="line">
            <a:avLst/>
          </a:prstGeom>
          <a:noFill/>
          <a:ln w="25400">
            <a:solidFill>
              <a:schemeClr val="tx1"/>
            </a:solidFill>
            <a:prstDash val="sysDot"/>
            <a:round/>
            <a:headEnd/>
            <a:tailEnd type="stealth" w="lg" len="lg"/>
          </a:ln>
        </p:spPr>
        <p:txBody>
          <a:bodyPr wrap="none" anchor="ctr">
            <a:prstTxWarp prst="textNoShape">
              <a:avLst/>
            </a:prstTxWarp>
          </a:bodyPr>
          <a:lstStyle/>
          <a:p>
            <a:endParaRPr lang="en-US"/>
          </a:p>
        </p:txBody>
      </p:sp>
      <p:sp>
        <p:nvSpPr>
          <p:cNvPr id="1637399" name="Line 23"/>
          <p:cNvSpPr>
            <a:spLocks noChangeShapeType="1"/>
          </p:cNvSpPr>
          <p:nvPr/>
        </p:nvSpPr>
        <p:spPr bwMode="auto">
          <a:xfrm flipH="1">
            <a:off x="5486400" y="4876800"/>
            <a:ext cx="838200" cy="914400"/>
          </a:xfrm>
          <a:prstGeom prst="line">
            <a:avLst/>
          </a:prstGeom>
          <a:noFill/>
          <a:ln w="25400">
            <a:solidFill>
              <a:schemeClr val="tx1"/>
            </a:solidFill>
            <a:prstDash val="sysDot"/>
            <a:round/>
            <a:headEnd/>
            <a:tailEnd type="stealth" w="lg" len="lg"/>
          </a:ln>
        </p:spPr>
        <p:txBody>
          <a:bodyPr wrap="none" anchor="ctr">
            <a:prstTxWarp prst="textNoShape">
              <a:avLst/>
            </a:prstTxWarp>
          </a:bodyPr>
          <a:lstStyle/>
          <a:p>
            <a:endParaRPr lang="en-US"/>
          </a:p>
        </p:txBody>
      </p:sp>
      <p:sp>
        <p:nvSpPr>
          <p:cNvPr id="1637400" name="Line 24"/>
          <p:cNvSpPr>
            <a:spLocks noChangeShapeType="1"/>
          </p:cNvSpPr>
          <p:nvPr/>
        </p:nvSpPr>
        <p:spPr bwMode="auto">
          <a:xfrm>
            <a:off x="2819400" y="4876800"/>
            <a:ext cx="838200" cy="914400"/>
          </a:xfrm>
          <a:prstGeom prst="line">
            <a:avLst/>
          </a:prstGeom>
          <a:noFill/>
          <a:ln w="25400">
            <a:solidFill>
              <a:schemeClr val="tx1"/>
            </a:solidFill>
            <a:prstDash val="sysDot"/>
            <a:round/>
            <a:headEnd type="stealth" w="lg" len="lg"/>
            <a:tailEnd type="stealth" w="lg" len="lg"/>
          </a:ln>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37390"/>
                                        </p:tgtEl>
                                        <p:attrNameLst>
                                          <p:attrName>style.visibility</p:attrName>
                                        </p:attrNameLst>
                                      </p:cBhvr>
                                      <p:to>
                                        <p:strVal val="visible"/>
                                      </p:to>
                                    </p:set>
                                    <p:animEffect transition="in" filter="wipe(up)">
                                      <p:cBhvr>
                                        <p:cTn id="7" dur="500"/>
                                        <p:tgtEl>
                                          <p:spTgt spid="1637390"/>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1637391"/>
                                        </p:tgtEl>
                                        <p:attrNameLst>
                                          <p:attrName>style.visibility</p:attrName>
                                        </p:attrNameLst>
                                      </p:cBhvr>
                                      <p:to>
                                        <p:strVal val="visible"/>
                                      </p:to>
                                    </p:se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1637398"/>
                                        </p:tgtEl>
                                        <p:attrNameLst>
                                          <p:attrName>style.visibility</p:attrName>
                                        </p:attrNameLst>
                                      </p:cBhvr>
                                      <p:to>
                                        <p:strVal val="visible"/>
                                      </p:to>
                                    </p:set>
                                    <p:animEffect transition="in" filter="wipe(left)">
                                      <p:cBhvr>
                                        <p:cTn id="14" dur="500"/>
                                        <p:tgtEl>
                                          <p:spTgt spid="1637398"/>
                                        </p:tgtEl>
                                      </p:cBhvr>
                                    </p:animEffect>
                                  </p:childTnLst>
                                </p:cTn>
                              </p:par>
                            </p:childTnLst>
                          </p:cTn>
                        </p:par>
                        <p:par>
                          <p:cTn id="15" fill="hold">
                            <p:stCondLst>
                              <p:cond delay="1500"/>
                            </p:stCondLst>
                            <p:childTnLst>
                              <p:par>
                                <p:cTn id="16" presetID="1" presetClass="entr" presetSubtype="0" fill="hold" grpId="0" nodeType="afterEffect">
                                  <p:stCondLst>
                                    <p:cond delay="0"/>
                                  </p:stCondLst>
                                  <p:childTnLst>
                                    <p:set>
                                      <p:cBhvr>
                                        <p:cTn id="17" dur="1" fill="hold">
                                          <p:stCondLst>
                                            <p:cond delay="499"/>
                                          </p:stCondLst>
                                        </p:cTn>
                                        <p:tgtEl>
                                          <p:spTgt spid="163739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637388"/>
                                        </p:tgtEl>
                                        <p:attrNameLst>
                                          <p:attrName>style.visibility</p:attrName>
                                        </p:attrNameLst>
                                      </p:cBhvr>
                                      <p:to>
                                        <p:strVal val="visible"/>
                                      </p:to>
                                    </p:set>
                                    <p:animEffect transition="in" filter="wipe(right)">
                                      <p:cBhvr>
                                        <p:cTn id="22" dur="500"/>
                                        <p:tgtEl>
                                          <p:spTgt spid="1637388"/>
                                        </p:tgtEl>
                                      </p:cBhvr>
                                    </p:animEffect>
                                  </p:childTnLst>
                                </p:cTn>
                              </p:par>
                            </p:childTnLst>
                          </p:cTn>
                        </p:par>
                        <p:par>
                          <p:cTn id="23" fill="hold">
                            <p:stCondLst>
                              <p:cond delay="500"/>
                            </p:stCondLst>
                            <p:childTnLst>
                              <p:par>
                                <p:cTn id="24" presetID="1" presetClass="entr" presetSubtype="0" fill="hold" grpId="0" nodeType="afterEffect">
                                  <p:stCondLst>
                                    <p:cond delay="0"/>
                                  </p:stCondLst>
                                  <p:childTnLst>
                                    <p:set>
                                      <p:cBhvr>
                                        <p:cTn id="25" dur="1" fill="hold">
                                          <p:stCondLst>
                                            <p:cond delay="499"/>
                                          </p:stCondLst>
                                        </p:cTn>
                                        <p:tgtEl>
                                          <p:spTgt spid="1637392"/>
                                        </p:tgtEl>
                                        <p:attrNameLst>
                                          <p:attrName>style.visibility</p:attrName>
                                        </p:attrNameLst>
                                      </p:cBhvr>
                                      <p:to>
                                        <p:strVal val="visible"/>
                                      </p:to>
                                    </p:set>
                                  </p:childTnLst>
                                </p:cTn>
                              </p:par>
                            </p:childTnLst>
                          </p:cTn>
                        </p:par>
                        <p:par>
                          <p:cTn id="26" fill="hold">
                            <p:stCondLst>
                              <p:cond delay="1000"/>
                            </p:stCondLst>
                            <p:childTnLst>
                              <p:par>
                                <p:cTn id="27" presetID="22" presetClass="entr" presetSubtype="1" fill="hold" grpId="0" nodeType="afterEffect">
                                  <p:stCondLst>
                                    <p:cond delay="0"/>
                                  </p:stCondLst>
                                  <p:childTnLst>
                                    <p:set>
                                      <p:cBhvr>
                                        <p:cTn id="28" dur="1" fill="hold">
                                          <p:stCondLst>
                                            <p:cond delay="0"/>
                                          </p:stCondLst>
                                        </p:cTn>
                                        <p:tgtEl>
                                          <p:spTgt spid="1637399"/>
                                        </p:tgtEl>
                                        <p:attrNameLst>
                                          <p:attrName>style.visibility</p:attrName>
                                        </p:attrNameLst>
                                      </p:cBhvr>
                                      <p:to>
                                        <p:strVal val="visible"/>
                                      </p:to>
                                    </p:set>
                                    <p:animEffect transition="in" filter="wipe(up)">
                                      <p:cBhvr>
                                        <p:cTn id="29" dur="500"/>
                                        <p:tgtEl>
                                          <p:spTgt spid="1637399"/>
                                        </p:tgtEl>
                                      </p:cBhvr>
                                    </p:animEffect>
                                  </p:childTnLst>
                                </p:cTn>
                              </p:par>
                            </p:childTnLst>
                          </p:cTn>
                        </p:par>
                        <p:par>
                          <p:cTn id="30" fill="hold">
                            <p:stCondLst>
                              <p:cond delay="1500"/>
                            </p:stCondLst>
                            <p:childTnLst>
                              <p:par>
                                <p:cTn id="31" presetID="1" presetClass="entr" presetSubtype="0" fill="hold" grpId="0" nodeType="afterEffect">
                                  <p:stCondLst>
                                    <p:cond delay="0"/>
                                  </p:stCondLst>
                                  <p:childTnLst>
                                    <p:set>
                                      <p:cBhvr>
                                        <p:cTn id="32" dur="1" fill="hold">
                                          <p:stCondLst>
                                            <p:cond delay="499"/>
                                          </p:stCondLst>
                                        </p:cTn>
                                        <p:tgtEl>
                                          <p:spTgt spid="1637394"/>
                                        </p:tgtEl>
                                        <p:attrNameLst>
                                          <p:attrName>style.visibility</p:attrName>
                                        </p:attrNameLst>
                                      </p:cBhvr>
                                      <p:to>
                                        <p:strVal val="visible"/>
                                      </p:to>
                                    </p:set>
                                  </p:childTnLst>
                                </p:cTn>
                              </p:par>
                            </p:childTnLst>
                          </p:cTn>
                        </p:par>
                        <p:par>
                          <p:cTn id="33" fill="hold">
                            <p:stCondLst>
                              <p:cond delay="2000"/>
                            </p:stCondLst>
                            <p:childTnLst>
                              <p:par>
                                <p:cTn id="34" presetID="22" presetClass="entr" presetSubtype="1" fill="hold" grpId="0" nodeType="afterEffect">
                                  <p:stCondLst>
                                    <p:cond delay="0"/>
                                  </p:stCondLst>
                                  <p:childTnLst>
                                    <p:set>
                                      <p:cBhvr>
                                        <p:cTn id="35" dur="1" fill="hold">
                                          <p:stCondLst>
                                            <p:cond delay="0"/>
                                          </p:stCondLst>
                                        </p:cTn>
                                        <p:tgtEl>
                                          <p:spTgt spid="1637400"/>
                                        </p:tgtEl>
                                        <p:attrNameLst>
                                          <p:attrName>style.visibility</p:attrName>
                                        </p:attrNameLst>
                                      </p:cBhvr>
                                      <p:to>
                                        <p:strVal val="visible"/>
                                      </p:to>
                                    </p:set>
                                    <p:animEffect transition="in" filter="wipe(up)">
                                      <p:cBhvr>
                                        <p:cTn id="36" dur="500"/>
                                        <p:tgtEl>
                                          <p:spTgt spid="163740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1637389"/>
                                        </p:tgtEl>
                                        <p:attrNameLst>
                                          <p:attrName>style.visibility</p:attrName>
                                        </p:attrNameLst>
                                      </p:cBhvr>
                                      <p:to>
                                        <p:strVal val="visible"/>
                                      </p:to>
                                    </p:set>
                                    <p:animEffect transition="in" filter="wipe(down)">
                                      <p:cBhvr>
                                        <p:cTn id="41" dur="500"/>
                                        <p:tgtEl>
                                          <p:spTgt spid="1637389"/>
                                        </p:tgtEl>
                                      </p:cBhvr>
                                    </p:animEffect>
                                  </p:childTnLst>
                                </p:cTn>
                              </p:par>
                            </p:childTnLst>
                          </p:cTn>
                        </p:par>
                        <p:par>
                          <p:cTn id="42" fill="hold">
                            <p:stCondLst>
                              <p:cond delay="500"/>
                            </p:stCondLst>
                            <p:childTnLst>
                              <p:par>
                                <p:cTn id="43" presetID="1" presetClass="entr" presetSubtype="0" fill="hold" grpId="0" nodeType="afterEffect">
                                  <p:stCondLst>
                                    <p:cond delay="0"/>
                                  </p:stCondLst>
                                  <p:childTnLst>
                                    <p:set>
                                      <p:cBhvr>
                                        <p:cTn id="44" dur="1" fill="hold">
                                          <p:stCondLst>
                                            <p:cond delay="499"/>
                                          </p:stCondLst>
                                        </p:cTn>
                                        <p:tgtEl>
                                          <p:spTgt spid="1637393"/>
                                        </p:tgtEl>
                                        <p:attrNameLst>
                                          <p:attrName>style.visibility</p:attrName>
                                        </p:attrNameLst>
                                      </p:cBhvr>
                                      <p:to>
                                        <p:strVal val="visible"/>
                                      </p:to>
                                    </p:set>
                                  </p:childTnLst>
                                </p:cTn>
                              </p:par>
                            </p:childTnLst>
                          </p:cTn>
                        </p:par>
                        <p:par>
                          <p:cTn id="45" fill="hold">
                            <p:stCondLst>
                              <p:cond delay="1000"/>
                            </p:stCondLst>
                            <p:childTnLst>
                              <p:par>
                                <p:cTn id="46" presetID="1" presetClass="entr" presetSubtype="0" fill="hold" grpId="0" nodeType="afterEffect">
                                  <p:stCondLst>
                                    <p:cond delay="0"/>
                                  </p:stCondLst>
                                  <p:childTnLst>
                                    <p:set>
                                      <p:cBhvr>
                                        <p:cTn id="47" dur="1" fill="hold">
                                          <p:stCondLst>
                                            <p:cond delay="499"/>
                                          </p:stCondLst>
                                        </p:cTn>
                                        <p:tgtEl>
                                          <p:spTgt spid="1637396"/>
                                        </p:tgtEl>
                                        <p:attrNameLst>
                                          <p:attrName>style.visibility</p:attrName>
                                        </p:attrNameLst>
                                      </p:cBhvr>
                                      <p:to>
                                        <p:strVal val="visible"/>
                                      </p:to>
                                    </p:set>
                                  </p:childTnLst>
                                </p:cTn>
                              </p:par>
                            </p:childTnLst>
                          </p:cTn>
                        </p:par>
                        <p:par>
                          <p:cTn id="48" fill="hold">
                            <p:stCondLst>
                              <p:cond delay="1500"/>
                            </p:stCondLst>
                            <p:childTnLst>
                              <p:par>
                                <p:cTn id="49" presetID="22" presetClass="entr" presetSubtype="8" fill="hold" grpId="0" nodeType="afterEffect">
                                  <p:stCondLst>
                                    <p:cond delay="0"/>
                                  </p:stCondLst>
                                  <p:childTnLst>
                                    <p:set>
                                      <p:cBhvr>
                                        <p:cTn id="50" dur="1" fill="hold">
                                          <p:stCondLst>
                                            <p:cond delay="0"/>
                                          </p:stCondLst>
                                        </p:cTn>
                                        <p:tgtEl>
                                          <p:spTgt spid="1637397"/>
                                        </p:tgtEl>
                                        <p:attrNameLst>
                                          <p:attrName>style.visibility</p:attrName>
                                        </p:attrNameLst>
                                      </p:cBhvr>
                                      <p:to>
                                        <p:strVal val="visible"/>
                                      </p:to>
                                    </p:set>
                                    <p:animEffect transition="in" filter="wipe(left)">
                                      <p:cBhvr>
                                        <p:cTn id="51" dur="500"/>
                                        <p:tgtEl>
                                          <p:spTgt spid="1637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7388" grpId="0" animBg="1"/>
      <p:bldP spid="1637389" grpId="0" animBg="1"/>
      <p:bldP spid="1637390" grpId="0" animBg="1"/>
      <p:bldP spid="1637391" grpId="0" autoUpdateAnimBg="0"/>
      <p:bldP spid="1637392" grpId="0" autoUpdateAnimBg="0"/>
      <p:bldP spid="1637393" grpId="0" autoUpdateAnimBg="0"/>
      <p:bldP spid="1637394" grpId="0" animBg="1" autoUpdateAnimBg="0"/>
      <p:bldP spid="1637395" grpId="0" animBg="1" autoUpdateAnimBg="0"/>
      <p:bldP spid="1637396" grpId="0" animBg="1" autoUpdateAnimBg="0"/>
      <p:bldP spid="1637397" grpId="0" animBg="1"/>
      <p:bldP spid="1637398" grpId="0" animBg="1"/>
      <p:bldP spid="1637399" grpId="0" animBg="1"/>
      <p:bldP spid="1637400"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1"/>
          </p:nvPr>
        </p:nvSpPr>
        <p:spPr>
          <a:noFill/>
        </p:spPr>
        <p:txBody>
          <a:bodyPr/>
          <a:lstStyle/>
          <a:p>
            <a:fld id="{D96CE0ED-866E-B140-BB4E-A84F7B215A1C}" type="slidenum">
              <a:rPr lang="en-US" smtClean="0">
                <a:latin typeface="Arial" pitchFamily="-65" charset="0"/>
              </a:rPr>
              <a:pPr/>
              <a:t>7</a:t>
            </a:fld>
            <a:endParaRPr lang="en-US" smtClean="0">
              <a:latin typeface="Arial" pitchFamily="-65" charset="0"/>
            </a:endParaRPr>
          </a:p>
        </p:txBody>
      </p:sp>
      <p:pic>
        <p:nvPicPr>
          <p:cNvPr id="32771" name="Picture 4"/>
          <p:cNvPicPr>
            <a:picLocks noChangeAspect="1" noChangeArrowheads="1"/>
          </p:cNvPicPr>
          <p:nvPr/>
        </p:nvPicPr>
        <p:blipFill>
          <a:blip r:embed="rId2"/>
          <a:srcRect/>
          <a:stretch>
            <a:fillRect/>
          </a:stretch>
        </p:blipFill>
        <p:spPr bwMode="auto">
          <a:xfrm>
            <a:off x="1171575" y="882650"/>
            <a:ext cx="6800850" cy="5441950"/>
          </a:xfrm>
          <a:prstGeom prst="rect">
            <a:avLst/>
          </a:prstGeom>
          <a:noFill/>
          <a:ln w="9525">
            <a:noFill/>
            <a:miter lim="800000"/>
            <a:headEnd type="none" w="med" len="lg"/>
            <a:tailEnd/>
          </a:ln>
        </p:spPr>
      </p:pic>
      <p:sp>
        <p:nvSpPr>
          <p:cNvPr id="1709061" name="Rectangle 5"/>
          <p:cNvSpPr>
            <a:spLocks noGrp="1" noChangeArrowheads="1"/>
          </p:cNvSpPr>
          <p:nvPr>
            <p:ph type="title"/>
          </p:nvPr>
        </p:nvSpPr>
        <p:spPr/>
        <p:txBody>
          <a:bodyPr/>
          <a:lstStyle/>
          <a:p>
            <a:pPr>
              <a:defRPr/>
            </a:pPr>
            <a:r>
              <a:rPr lang="en-US">
                <a:ea typeface="+mj-ea"/>
                <a:cs typeface="+mj-cs"/>
              </a:rPr>
              <a:t>OGC Reference Model (ORM)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for Ontology Roles in OGC Standards</a:t>
            </a:r>
            <a:endParaRPr lang="en-US" dirty="0"/>
          </a:p>
        </p:txBody>
      </p:sp>
      <p:sp>
        <p:nvSpPr>
          <p:cNvPr id="4" name="Content Placeholder 3"/>
          <p:cNvSpPr>
            <a:spLocks noGrp="1"/>
          </p:cNvSpPr>
          <p:nvPr>
            <p:ph idx="1"/>
          </p:nvPr>
        </p:nvSpPr>
        <p:spPr>
          <a:xfrm>
            <a:off x="1219199" y="1279525"/>
            <a:ext cx="7585075" cy="4891088"/>
          </a:xfrm>
        </p:spPr>
        <p:txBody>
          <a:bodyPr/>
          <a:lstStyle/>
          <a:p>
            <a:r>
              <a:rPr lang="en-US" dirty="0" smtClean="0"/>
              <a:t>Domain </a:t>
            </a:r>
            <a:r>
              <a:rPr lang="en-US" dirty="0" err="1" smtClean="0"/>
              <a:t>ontologies</a:t>
            </a:r>
            <a:r>
              <a:rPr lang="en-US" dirty="0" smtClean="0"/>
              <a:t> used in </a:t>
            </a:r>
            <a:r>
              <a:rPr lang="en-US" u="sng" dirty="0" smtClean="0"/>
              <a:t>practice </a:t>
            </a:r>
            <a:r>
              <a:rPr lang="en-US" dirty="0" smtClean="0"/>
              <a:t>for implementation of OGC standards</a:t>
            </a:r>
          </a:p>
          <a:p>
            <a:r>
              <a:rPr lang="en-US" dirty="0" smtClean="0"/>
              <a:t>OGC implementation specifications which </a:t>
            </a:r>
            <a:r>
              <a:rPr lang="en-US" u="sng" dirty="0" smtClean="0"/>
              <a:t>specify </a:t>
            </a:r>
            <a:r>
              <a:rPr lang="en-US" dirty="0" err="1" smtClean="0"/>
              <a:t>ontologies</a:t>
            </a:r>
            <a:endParaRPr lang="en-US" dirty="0" smtClean="0"/>
          </a:p>
          <a:p>
            <a:r>
              <a:rPr lang="en-US" dirty="0" smtClean="0"/>
              <a:t>OGC abstract or conceptual standards specified </a:t>
            </a:r>
            <a:r>
              <a:rPr lang="en-US" u="sng" dirty="0" smtClean="0"/>
              <a:t>using </a:t>
            </a:r>
            <a:r>
              <a:rPr lang="en-US" dirty="0" err="1" smtClean="0"/>
              <a:t>ontologies</a:t>
            </a:r>
            <a:endParaRPr lang="en-US" dirty="0" smtClean="0"/>
          </a:p>
          <a:p>
            <a:r>
              <a:rPr lang="en-US" dirty="0" smtClean="0"/>
              <a:t>An ontology for the OGC standards </a:t>
            </a:r>
            <a:r>
              <a:rPr lang="en-US" u="sng" dirty="0" smtClean="0"/>
              <a:t>process</a:t>
            </a:r>
          </a:p>
          <a:p>
            <a:r>
              <a:rPr lang="en-US" dirty="0" err="1" smtClean="0"/>
              <a:t>Ontologizing</a:t>
            </a:r>
            <a:r>
              <a:rPr lang="en-US" dirty="0" smtClean="0"/>
              <a:t> </a:t>
            </a:r>
            <a:r>
              <a:rPr lang="en-US" u="sng" dirty="0" smtClean="0"/>
              <a:t>lessons </a:t>
            </a:r>
            <a:r>
              <a:rPr lang="en-US" dirty="0" smtClean="0"/>
              <a:t>for OGC standards process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OGC Encounters with </a:t>
            </a:r>
            <a:r>
              <a:rPr lang="en-US" dirty="0" err="1" smtClean="0"/>
              <a:t>Ontologies</a:t>
            </a:r>
            <a:endParaRPr lang="en-US" dirty="0"/>
          </a:p>
        </p:txBody>
      </p:sp>
      <p:sp>
        <p:nvSpPr>
          <p:cNvPr id="3" name="Content Placeholder 2"/>
          <p:cNvSpPr>
            <a:spLocks noGrp="1"/>
          </p:cNvSpPr>
          <p:nvPr>
            <p:ph idx="1"/>
          </p:nvPr>
        </p:nvSpPr>
        <p:spPr>
          <a:xfrm>
            <a:off x="1066800" y="1279525"/>
            <a:ext cx="7737474" cy="4891088"/>
          </a:xfrm>
        </p:spPr>
        <p:txBody>
          <a:bodyPr/>
          <a:lstStyle/>
          <a:p>
            <a:r>
              <a:rPr lang="en-US" dirty="0" smtClean="0"/>
              <a:t>Geospatial Semantic Web Interoperability Experiment</a:t>
            </a:r>
          </a:p>
          <a:p>
            <a:r>
              <a:rPr lang="en-US" dirty="0" smtClean="0"/>
              <a:t>W3C Geo 2007 ontology</a:t>
            </a:r>
          </a:p>
          <a:p>
            <a:r>
              <a:rPr lang="en-US" dirty="0" smtClean="0"/>
              <a:t>Drexel OWL </a:t>
            </a:r>
            <a:r>
              <a:rPr lang="en-US" dirty="0" err="1" smtClean="0"/>
              <a:t>ontologies</a:t>
            </a:r>
            <a:r>
              <a:rPr lang="en-US" dirty="0" smtClean="0"/>
              <a:t> for OGC / ISO TC211 schemas</a:t>
            </a:r>
          </a:p>
          <a:p>
            <a:r>
              <a:rPr lang="en-US" dirty="0" smtClean="0"/>
              <a:t>SWING Project semantic annotation</a:t>
            </a:r>
          </a:p>
          <a:p>
            <a:r>
              <a:rPr lang="en-US" dirty="0" smtClean="0"/>
              <a:t>SWE - Oceans IE Semantic mediation between coastal atlases</a:t>
            </a:r>
          </a:p>
        </p:txBody>
      </p:sp>
    </p:spTree>
  </p:cSld>
  <p:clrMapOvr>
    <a:masterClrMapping/>
  </p:clrMapOvr>
</p:sld>
</file>

<file path=ppt/theme/theme1.xml><?xml version="1.0" encoding="utf-8"?>
<a:theme xmlns:a="http://schemas.openxmlformats.org/drawingml/2006/main" name="ogc">
  <a:themeElements>
    <a:clrScheme name="">
      <a:dk1>
        <a:srgbClr val="000000"/>
      </a:dk1>
      <a:lt1>
        <a:srgbClr val="FFFFCC"/>
      </a:lt1>
      <a:dk2>
        <a:srgbClr val="092E5C"/>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2">
      <a:majorFont>
        <a:latin typeface="Calibri"/>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969696"/>
          </a:solidFill>
          <a:prstDash val="solid"/>
          <a:round/>
          <a:headEnd type="stealth" w="med" len="lg"/>
          <a:tailEnd type="none" w="med" len="med"/>
        </a:ln>
        <a:effectLst/>
      </a:spPr>
      <a:bodyPr vert="horz" wrap="none" lIns="0" tIns="45720" rIns="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1" i="0" u="none" strike="noStrike" cap="none" normalizeH="0" baseline="0">
            <a:ln>
              <a:noFill/>
            </a:ln>
            <a:solidFill>
              <a:schemeClr val="tx1"/>
            </a:solidFill>
            <a:effectLst/>
            <a:latin typeface="CG Times" pitchFamily="18" charset="0"/>
          </a:defRPr>
        </a:defPPr>
      </a:lstStyle>
    </a:spDef>
    <a:lnDef>
      <a:spPr bwMode="auto">
        <a:xfrm>
          <a:off x="0" y="0"/>
          <a:ext cx="1" cy="1"/>
        </a:xfrm>
        <a:custGeom>
          <a:avLst/>
          <a:gdLst/>
          <a:ahLst/>
          <a:cxnLst/>
          <a:rect l="0" t="0" r="0" b="0"/>
          <a:pathLst/>
        </a:custGeom>
        <a:noFill/>
        <a:ln w="9525" cap="flat" cmpd="sng" algn="ctr">
          <a:solidFill>
            <a:srgbClr val="969696"/>
          </a:solidFill>
          <a:prstDash val="solid"/>
          <a:round/>
          <a:headEnd type="stealth" w="med" len="lg"/>
          <a:tailEnd type="none" w="med" len="med"/>
        </a:ln>
        <a:effectLst/>
      </a:spPr>
      <a:bodyPr vert="horz" wrap="none" lIns="0" tIns="45720" rIns="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1" i="0" u="none" strike="noStrike" cap="none" normalizeH="0" baseline="0">
            <a:ln>
              <a:noFill/>
            </a:ln>
            <a:solidFill>
              <a:schemeClr val="tx1"/>
            </a:solidFill>
            <a:effectLst/>
            <a:latin typeface="CG Times" pitchFamily="18" charset="0"/>
          </a:defRPr>
        </a:defPPr>
      </a:lstStyle>
    </a:lnDef>
  </a:objectDefaults>
  <a:extraClrSchemeLst>
    <a:extraClrScheme>
      <a:clrScheme name="OGC_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GC_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GC_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GC_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GC_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GC_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GC_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ogc.thmx</Template>
  <TotalTime>810</TotalTime>
  <Words>1585</Words>
  <Application>Microsoft Office PowerPoint</Application>
  <PresentationFormat>On-screen Show (4:3)</PresentationFormat>
  <Paragraphs>229</Paragraphs>
  <Slides>18</Slides>
  <Notes>8</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ogc</vt:lpstr>
      <vt:lpstr>Ontology and Geospatial Standards</vt:lpstr>
      <vt:lpstr>What is the OGC?</vt:lpstr>
      <vt:lpstr>OGC’s Approach for Advancing Interoperability</vt:lpstr>
      <vt:lpstr>OGC Interoperability Program Policies</vt:lpstr>
      <vt:lpstr>Iterative Development Yielding Tested Specifications </vt:lpstr>
      <vt:lpstr>OGC Areas of specification</vt:lpstr>
      <vt:lpstr>OGC Reference Model (ORM)</vt:lpstr>
      <vt:lpstr>Ideas for Ontology Roles in OGC Standards</vt:lpstr>
      <vt:lpstr>OGC Encounters with Ontologies</vt:lpstr>
      <vt:lpstr>Geospatial Ontology Challenges</vt:lpstr>
      <vt:lpstr>GSW IE and Beyond</vt:lpstr>
      <vt:lpstr>W3C Geo 2007</vt:lpstr>
      <vt:lpstr>What Could a Geospatial Ontology Look Like?</vt:lpstr>
      <vt:lpstr>Semantic Annotations in OGC Standards</vt:lpstr>
      <vt:lpstr>Geosemantic Roles Within GeoWeb</vt:lpstr>
      <vt:lpstr>Where Next with Ontologies in OGC Standards</vt:lpstr>
      <vt:lpstr>Geosemantic Web Challenges</vt:lpstr>
      <vt:lpstr>Slide 18</vt:lpstr>
    </vt:vector>
  </TitlesOfParts>
  <Manager/>
  <Company>OGC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DTRIP Update 200812 TC</dc:title>
  <dc:subject/>
  <dc:creator>Raj Singh</dc:creator>
  <cp:keywords/>
  <dc:description/>
  <cp:lastModifiedBy>Lieberman Joshua</cp:lastModifiedBy>
  <cp:revision>44</cp:revision>
  <dcterms:created xsi:type="dcterms:W3CDTF">2009-04-06T02:10:39Z</dcterms:created>
  <dcterms:modified xsi:type="dcterms:W3CDTF">2009-04-06T13:49:01Z</dcterms:modified>
  <cp:category/>
</cp:coreProperties>
</file>