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27"/>
  </p:notesMasterIdLst>
  <p:handoutMasterIdLst>
    <p:handoutMasterId r:id="rId28"/>
  </p:handoutMasterIdLst>
  <p:sldIdLst>
    <p:sldId id="1885" r:id="rId2"/>
    <p:sldId id="2037" r:id="rId3"/>
    <p:sldId id="1960" r:id="rId4"/>
    <p:sldId id="1913" r:id="rId5"/>
    <p:sldId id="2036" r:id="rId6"/>
    <p:sldId id="2032" r:id="rId7"/>
    <p:sldId id="1962" r:id="rId8"/>
    <p:sldId id="2045" r:id="rId9"/>
    <p:sldId id="1988" r:id="rId10"/>
    <p:sldId id="1989" r:id="rId11"/>
    <p:sldId id="2044" r:id="rId12"/>
    <p:sldId id="2043" r:id="rId13"/>
    <p:sldId id="2040" r:id="rId14"/>
    <p:sldId id="2042" r:id="rId15"/>
    <p:sldId id="2033" r:id="rId16"/>
    <p:sldId id="2050" r:id="rId17"/>
    <p:sldId id="2051" r:id="rId18"/>
    <p:sldId id="2038" r:id="rId19"/>
    <p:sldId id="2052" r:id="rId20"/>
    <p:sldId id="2053" r:id="rId21"/>
    <p:sldId id="2054" r:id="rId22"/>
    <p:sldId id="2048" r:id="rId23"/>
    <p:sldId id="2049" r:id="rId24"/>
    <p:sldId id="2039" r:id="rId25"/>
    <p:sldId id="1611" r:id="rId26"/>
  </p:sldIdLst>
  <p:sldSz cx="9144000" cy="6858000" type="screen4x3"/>
  <p:notesSz cx="6856413" cy="9083675"/>
  <p:defaultTextStyle>
    <a:defPPr>
      <a:defRPr lang="en-US"/>
    </a:defPPr>
    <a:lvl1pPr algn="ctr" rtl="0" eaLnBrk="0" fontAlgn="base" hangingPunct="0">
      <a:spcBef>
        <a:spcPct val="0"/>
      </a:spcBef>
      <a:spcAft>
        <a:spcPct val="0"/>
      </a:spcAft>
      <a:defRPr sz="3600" b="1"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ct val="0"/>
      </a:spcBef>
      <a:spcAft>
        <a:spcPct val="0"/>
      </a:spcAft>
      <a:defRPr sz="3600" b="1"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ct val="0"/>
      </a:spcBef>
      <a:spcAft>
        <a:spcPct val="0"/>
      </a:spcAft>
      <a:defRPr sz="3600" b="1"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ct val="0"/>
      </a:spcBef>
      <a:spcAft>
        <a:spcPct val="0"/>
      </a:spcAft>
      <a:defRPr sz="3600" b="1"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ct val="0"/>
      </a:spcBef>
      <a:spcAft>
        <a:spcPct val="0"/>
      </a:spcAft>
      <a:defRPr sz="3600" b="1"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3600" b="1"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3600" b="1"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3600" b="1"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3600" b="1"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rn Rehs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99CCFF"/>
    <a:srgbClr val="3366FF"/>
    <a:srgbClr val="996600"/>
    <a:srgbClr val="CC0000"/>
    <a:srgbClr val="A46200"/>
    <a:srgbClr val="000099"/>
    <a:srgbClr val="000066"/>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autoAdjust="0"/>
    <p:restoredTop sz="94660"/>
  </p:normalViewPr>
  <p:slideViewPr>
    <p:cSldViewPr snapToGrid="0">
      <p:cViewPr>
        <p:scale>
          <a:sx n="80" d="100"/>
          <a:sy n="80" d="100"/>
        </p:scale>
        <p:origin x="-2052"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64"/>
    </p:cViewPr>
  </p:sorterViewPr>
  <p:notesViewPr>
    <p:cSldViewPr snapToGrid="0">
      <p:cViewPr>
        <p:scale>
          <a:sx n="100" d="100"/>
          <a:sy n="100" d="100"/>
        </p:scale>
        <p:origin x="-1878" y="-72"/>
      </p:cViewPr>
      <p:guideLst>
        <p:guide orient="horz" pos="2860"/>
        <p:guide pos="215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hdr" sz="quarter"/>
          </p:nvPr>
        </p:nvSpPr>
        <p:spPr bwMode="auto">
          <a:xfrm>
            <a:off x="0" y="0"/>
            <a:ext cx="2970213" cy="466725"/>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b="0">
                <a:effectLst/>
                <a:latin typeface="Times New Roman" pitchFamily="18" charset="0"/>
              </a:defRPr>
            </a:lvl1pPr>
          </a:lstStyle>
          <a:p>
            <a:endParaRPr lang="en-US"/>
          </a:p>
        </p:txBody>
      </p:sp>
      <p:sp>
        <p:nvSpPr>
          <p:cNvPr id="272387" name="Rectangle 3"/>
          <p:cNvSpPr>
            <a:spLocks noGrp="1" noChangeArrowheads="1"/>
          </p:cNvSpPr>
          <p:nvPr>
            <p:ph type="dt" sz="quarter" idx="1"/>
          </p:nvPr>
        </p:nvSpPr>
        <p:spPr bwMode="auto">
          <a:xfrm>
            <a:off x="3886200" y="0"/>
            <a:ext cx="2970213" cy="466725"/>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b="0">
                <a:effectLst/>
                <a:latin typeface="Times New Roman" pitchFamily="18" charset="0"/>
              </a:defRPr>
            </a:lvl1pPr>
          </a:lstStyle>
          <a:p>
            <a:endParaRPr lang="en-US"/>
          </a:p>
        </p:txBody>
      </p:sp>
      <p:sp>
        <p:nvSpPr>
          <p:cNvPr id="272388" name="Rectangle 4"/>
          <p:cNvSpPr>
            <a:spLocks noGrp="1" noChangeArrowheads="1"/>
          </p:cNvSpPr>
          <p:nvPr>
            <p:ph type="ftr" sz="quarter" idx="2"/>
          </p:nvPr>
        </p:nvSpPr>
        <p:spPr bwMode="auto">
          <a:xfrm>
            <a:off x="0" y="8637588"/>
            <a:ext cx="2970213" cy="466725"/>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b="0">
                <a:effectLst/>
                <a:latin typeface="Times New Roman" pitchFamily="18" charset="0"/>
              </a:defRPr>
            </a:lvl1pPr>
          </a:lstStyle>
          <a:p>
            <a:endParaRPr lang="en-US"/>
          </a:p>
        </p:txBody>
      </p:sp>
      <p:sp>
        <p:nvSpPr>
          <p:cNvPr id="272389" name="Rectangle 5"/>
          <p:cNvSpPr>
            <a:spLocks noGrp="1" noChangeArrowheads="1"/>
          </p:cNvSpPr>
          <p:nvPr>
            <p:ph type="sldNum" sz="quarter" idx="3"/>
          </p:nvPr>
        </p:nvSpPr>
        <p:spPr bwMode="auto">
          <a:xfrm>
            <a:off x="3886200" y="8637588"/>
            <a:ext cx="2970213" cy="466725"/>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b="0">
                <a:effectLst/>
                <a:latin typeface="Times New Roman" pitchFamily="18" charset="0"/>
              </a:defRPr>
            </a:lvl1pPr>
          </a:lstStyle>
          <a:p>
            <a:fld id="{26383381-E2FB-4D20-A5A1-C508CF0D250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62" name="Rectangle 2"/>
          <p:cNvSpPr>
            <a:spLocks noGrp="1" noChangeArrowheads="1"/>
          </p:cNvSpPr>
          <p:nvPr>
            <p:ph type="body" idx="1"/>
          </p:nvPr>
        </p:nvSpPr>
        <p:spPr bwMode="auto">
          <a:xfrm>
            <a:off x="533400" y="5929313"/>
            <a:ext cx="5783263" cy="2506662"/>
          </a:xfrm>
          <a:prstGeom prst="rect">
            <a:avLst/>
          </a:prstGeom>
          <a:noFill/>
          <a:ln w="12700">
            <a:miter lim="800000"/>
            <a:headEnd/>
            <a:tailEnd/>
          </a:ln>
        </p:spPr>
        <p:txBody>
          <a:bodyPr lIns="0" tIns="0" rIns="0" bIns="0"/>
          <a:lstStyle/>
          <a:p>
            <a:pPr defTabSz="911225">
              <a:spcBef>
                <a:spcPct val="0"/>
              </a:spcBef>
            </a:pPr>
            <a:r>
              <a:rPr lang="en-US" sz="2400"/>
              <a:t>Next I would like to say a couple of words about the OAGI in order to better explain the plans of the Group to adopt the various specifications within ebXML.</a:t>
            </a:r>
          </a:p>
          <a:p>
            <a:pPr defTabSz="911225">
              <a:spcBef>
                <a:spcPct val="0"/>
              </a:spcBef>
            </a:pPr>
            <a:endParaRPr lang="en-US" sz="2400"/>
          </a:p>
          <a:p>
            <a:pPr defTabSz="911225">
              <a:spcBef>
                <a:spcPct val="0"/>
              </a:spcBef>
            </a:pPr>
            <a:r>
              <a:rPr lang="en-US" sz="2400"/>
              <a:t>The Open Applications group focuses on an enterprise’s entire need for interoperability.  They call this End to End integration.  This includes B2B, A2A (Internal integration), and A2E (Applications to Execution systems such as Manufacturing Execution or Plant Data Collection systems).</a:t>
            </a:r>
          </a:p>
          <a:p>
            <a:pPr defTabSz="911225">
              <a:spcBef>
                <a:spcPct val="0"/>
              </a:spcBef>
            </a:pPr>
            <a:endParaRPr lang="en-US" sz="2400"/>
          </a:p>
          <a:p>
            <a:pPr defTabSz="911225">
              <a:spcBef>
                <a:spcPct val="0"/>
              </a:spcBef>
            </a:pPr>
            <a:r>
              <a:rPr lang="en-US" sz="2400"/>
              <a:t>The efforts of the OAGI are focused on a horizontal based solution with a strategy to work with the vertical industry groups.</a:t>
            </a:r>
          </a:p>
        </p:txBody>
      </p:sp>
      <p:sp>
        <p:nvSpPr>
          <p:cNvPr id="2549763" name="Rectangle 3"/>
          <p:cNvSpPr>
            <a:spLocks noGrp="1" noRot="1" noChangeAspect="1" noChangeArrowheads="1" noTextEdit="1"/>
          </p:cNvSpPr>
          <p:nvPr>
            <p:ph type="sldImg"/>
          </p:nvPr>
        </p:nvSpPr>
        <p:spPr bwMode="auto">
          <a:xfrm>
            <a:off x="739775" y="474663"/>
            <a:ext cx="5367338" cy="4025900"/>
          </a:xfrm>
          <a:prstGeom prst="rect">
            <a:avLst/>
          </a:prstGeom>
          <a:noFill/>
          <a:ln w="12700" cap="flat">
            <a:solidFill>
              <a:schemeClr val="tx1"/>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2834" name="Rectangle 2"/>
          <p:cNvSpPr>
            <a:spLocks noGrp="1" noRot="1" noChangeAspect="1" noChangeArrowheads="1" noTextEdit="1"/>
          </p:cNvSpPr>
          <p:nvPr>
            <p:ph type="sldImg"/>
          </p:nvPr>
        </p:nvSpPr>
        <p:spPr bwMode="auto">
          <a:xfrm>
            <a:off x="1157288" y="681038"/>
            <a:ext cx="4541837" cy="3406775"/>
          </a:xfrm>
          <a:prstGeom prst="rect">
            <a:avLst/>
          </a:prstGeom>
          <a:noFill/>
          <a:ln>
            <a:solidFill>
              <a:srgbClr val="000000"/>
            </a:solidFill>
            <a:miter lim="800000"/>
            <a:headEnd/>
            <a:tailEnd/>
          </a:ln>
        </p:spPr>
      </p:sp>
      <p:sp>
        <p:nvSpPr>
          <p:cNvPr id="2552835" name="Rectangle 3"/>
          <p:cNvSpPr>
            <a:spLocks noGrp="1" noChangeArrowheads="1"/>
          </p:cNvSpPr>
          <p:nvPr>
            <p:ph type="body" idx="1"/>
          </p:nvPr>
        </p:nvSpPr>
        <p:spPr bwMode="auto">
          <a:xfrm>
            <a:off x="914400" y="4314825"/>
            <a:ext cx="5027613" cy="4087813"/>
          </a:xfrm>
          <a:prstGeom prst="rect">
            <a:avLst/>
          </a:prstGeom>
          <a:noFill/>
          <a:ln>
            <a:miter lim="800000"/>
            <a:headEnd/>
            <a:tailEnd/>
          </a:ln>
        </p:spPr>
        <p:txBody>
          <a:bodyPr lIns="91083" tIns="45542" rIns="91083" bIns="45542"/>
          <a:lstStyle/>
          <a:p>
            <a:r>
              <a:rPr lang="en-US"/>
              <a:t>Most efforts today are focused solely on B2B integration.  We think this is not enough.  </a:t>
            </a:r>
          </a:p>
          <a:p>
            <a:r>
              <a:rPr lang="en-US"/>
              <a:t>Organizations instead need to be looking at End to End integration which connects the B2B efforts with the Application to Application and Application to Execution software efforts.</a:t>
            </a:r>
          </a:p>
          <a:p>
            <a:endParaRPr lang="en-US"/>
          </a:p>
          <a:p>
            <a:r>
              <a:rPr lang="en-US"/>
              <a:t>Without connecting across this continuum, firms will be be missing key capabilities to execute their B2B as well well as getting stuck implementing multiple standards or doing their internal integration the old fashioned point to point way, costing them too much money, too much time, and limiting their ability to be responsive to business needs.</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4034" name="Rectangle 2"/>
          <p:cNvSpPr>
            <a:spLocks noGrp="1" noRot="1" noChangeAspect="1" noChangeArrowheads="1" noTextEdit="1"/>
          </p:cNvSpPr>
          <p:nvPr>
            <p:ph type="sldImg"/>
          </p:nvPr>
        </p:nvSpPr>
        <p:spPr bwMode="auto">
          <a:xfrm>
            <a:off x="1158875" y="682625"/>
            <a:ext cx="4540250" cy="3405188"/>
          </a:xfrm>
          <a:prstGeom prst="rect">
            <a:avLst/>
          </a:prstGeom>
          <a:noFill/>
          <a:ln>
            <a:solidFill>
              <a:srgbClr val="000000"/>
            </a:solidFill>
            <a:miter lim="800000"/>
            <a:headEnd/>
            <a:tailEnd/>
          </a:ln>
        </p:spPr>
      </p:sp>
      <p:sp>
        <p:nvSpPr>
          <p:cNvPr id="2604035" name="Rectangle 3"/>
          <p:cNvSpPr>
            <a:spLocks noGrp="1" noChangeArrowheads="1"/>
          </p:cNvSpPr>
          <p:nvPr>
            <p:ph type="body" idx="1"/>
          </p:nvPr>
        </p:nvSpPr>
        <p:spPr bwMode="auto">
          <a:xfrm>
            <a:off x="685800" y="4314825"/>
            <a:ext cx="5484813" cy="4086225"/>
          </a:xfrm>
          <a:prstGeom prst="rect">
            <a:avLst/>
          </a:prstGeom>
          <a:noFill/>
          <a:ln>
            <a:miter lim="800000"/>
            <a:headEnd/>
            <a:tailEnd/>
          </a:ln>
        </p:spPr>
        <p:txBody>
          <a:bodyPr lIns="91074" tIns="45537" rIns="91074" bIns="45537"/>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160463" y="681038"/>
            <a:ext cx="4540250" cy="3406775"/>
          </a:xfrm>
          <a:prstGeom prst="rect">
            <a:avLst/>
          </a:prstGeom>
          <a:noFill/>
          <a:ln>
            <a:solidFill>
              <a:srgbClr val="000000"/>
            </a:solidFill>
            <a:miter lim="800000"/>
            <a:headEnd/>
            <a:tailEnd/>
          </a:ln>
        </p:spPr>
      </p:sp>
      <p:sp>
        <p:nvSpPr>
          <p:cNvPr id="55299" name="Rectangle 3"/>
          <p:cNvSpPr>
            <a:spLocks noGrp="1" noChangeArrowheads="1"/>
          </p:cNvSpPr>
          <p:nvPr>
            <p:ph type="body" idx="1"/>
          </p:nvPr>
        </p:nvSpPr>
        <p:spPr bwMode="auto">
          <a:xfrm>
            <a:off x="684451" y="4315047"/>
            <a:ext cx="5487511" cy="4088255"/>
          </a:xfrm>
          <a:prstGeom prst="rect">
            <a:avLst/>
          </a:prstGeom>
          <a:noFill/>
          <a:ln>
            <a:miter lim="800000"/>
            <a:headEnd/>
            <a:tailEnd/>
          </a:ln>
        </p:spPr>
        <p:txBody>
          <a:bodyPr lIns="86119" tIns="43060" rIns="86119" bIns="43060"/>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3714" y="8627915"/>
            <a:ext cx="2971112" cy="454184"/>
          </a:xfrm>
          <a:prstGeom prst="rect">
            <a:avLst/>
          </a:prstGeom>
          <a:ln/>
        </p:spPr>
        <p:txBody>
          <a:bodyPr lIns="91083" tIns="45542" rIns="91083" bIns="45542"/>
          <a:lstStyle/>
          <a:p>
            <a:fld id="{6354FC61-A26B-4FE5-9D8B-14D229A14EEE}" type="slidenum">
              <a:rPr lang="en-US"/>
              <a:pPr/>
              <a:t>13</a:t>
            </a:fld>
            <a:endParaRPr lang="en-US"/>
          </a:p>
        </p:txBody>
      </p:sp>
      <p:sp>
        <p:nvSpPr>
          <p:cNvPr id="56322" name="Rectangle 2"/>
          <p:cNvSpPr>
            <a:spLocks noGrp="1" noRot="1" noChangeAspect="1" noChangeArrowheads="1" noTextEdit="1"/>
          </p:cNvSpPr>
          <p:nvPr>
            <p:ph type="sldImg"/>
          </p:nvPr>
        </p:nvSpPr>
        <p:spPr>
          <a:xfrm>
            <a:off x="1157288" y="681038"/>
            <a:ext cx="4541837" cy="3406775"/>
          </a:xfrm>
          <a:prstGeom prst="rect">
            <a:avLst/>
          </a:prstGeom>
          <a:ln/>
        </p:spPr>
      </p:sp>
      <p:sp>
        <p:nvSpPr>
          <p:cNvPr id="56323" name="Rectangle 3"/>
          <p:cNvSpPr>
            <a:spLocks noGrp="1" noChangeArrowheads="1"/>
          </p:cNvSpPr>
          <p:nvPr>
            <p:ph type="body" idx="1"/>
          </p:nvPr>
        </p:nvSpPr>
        <p:spPr>
          <a:xfrm>
            <a:off x="685642" y="4314746"/>
            <a:ext cx="5485130" cy="4087654"/>
          </a:xfrm>
          <a:prstGeom prst="rect">
            <a:avLst/>
          </a:prstGeom>
        </p:spPr>
        <p:txBody>
          <a:bodyPr lIns="91083" tIns="45542" rIns="91083" bIns="45542"/>
          <a:lstStyle/>
          <a:p>
            <a:r>
              <a:rPr lang="en-US" altLang="ja-JP"/>
              <a:t>- We expect that a user seeing the results from the schema discovery engine could make a better and more efficient judgment how to best reuse the existing standard schemas. </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1144323" y="681276"/>
            <a:ext cx="4567768" cy="3404802"/>
          </a:xfrm>
          <a:prstGeom prst="rect">
            <a:avLst/>
          </a:prstGeom>
          <a:noFill/>
          <a:ln>
            <a:solidFill>
              <a:srgbClr val="000000"/>
            </a:solidFill>
            <a:miter lim="800000"/>
            <a:headEnd/>
            <a:tailEnd/>
          </a:ln>
        </p:spPr>
      </p:sp>
      <p:sp>
        <p:nvSpPr>
          <p:cNvPr id="68611" name="Rectangle 3"/>
          <p:cNvSpPr>
            <a:spLocks noGrp="1" noChangeArrowheads="1"/>
          </p:cNvSpPr>
          <p:nvPr>
            <p:ph type="body" idx="1"/>
          </p:nvPr>
        </p:nvSpPr>
        <p:spPr bwMode="auto">
          <a:xfrm>
            <a:off x="685642" y="4313170"/>
            <a:ext cx="5485130" cy="4089230"/>
          </a:xfrm>
          <a:prstGeom prst="rect">
            <a:avLst/>
          </a:prstGeom>
          <a:noFill/>
          <a:ln>
            <a:miter lim="800000"/>
            <a:headEnd/>
            <a:tailEnd/>
          </a:ln>
        </p:spPr>
        <p:txBody>
          <a:bodyPr lIns="91722" tIns="45861" rIns="91722" bIns="45861"/>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4294967295"/>
          </p:nvPr>
        </p:nvSpPr>
        <p:spPr bwMode="auto">
          <a:xfrm>
            <a:off x="3883714" y="8627915"/>
            <a:ext cx="2971112" cy="454184"/>
          </a:xfrm>
          <a:prstGeom prst="rect">
            <a:avLst/>
          </a:prstGeom>
          <a:noFill/>
          <a:ln>
            <a:miter lim="800000"/>
            <a:headEnd/>
            <a:tailEnd/>
          </a:ln>
        </p:spPr>
        <p:txBody>
          <a:bodyPr lIns="91083" tIns="45542" rIns="91083" bIns="45542"/>
          <a:lstStyle/>
          <a:p>
            <a:pPr algn="ctr" eaLnBrk="0" hangingPunct="0"/>
            <a:fld id="{CE13BD78-F4C1-4B77-95F7-229AF7ABC2C3}" type="slidenum">
              <a:rPr lang="en-US"/>
              <a:pPr algn="ctr" eaLnBrk="0" hangingPunct="0"/>
              <a:t>17</a:t>
            </a:fld>
            <a:endParaRPr lang="en-US"/>
          </a:p>
        </p:txBody>
      </p:sp>
      <p:sp>
        <p:nvSpPr>
          <p:cNvPr id="69635" name="Rectangle 2"/>
          <p:cNvSpPr>
            <a:spLocks noGrp="1" noRot="1" noChangeAspect="1" noChangeArrowheads="1" noTextEdit="1"/>
          </p:cNvSpPr>
          <p:nvPr>
            <p:ph type="sldImg"/>
          </p:nvPr>
        </p:nvSpPr>
        <p:spPr bwMode="auto">
          <a:xfrm>
            <a:off x="1144323" y="681276"/>
            <a:ext cx="4569354" cy="3404802"/>
          </a:xfrm>
          <a:prstGeom prst="rect">
            <a:avLst/>
          </a:prstGeom>
          <a:noFill/>
          <a:ln>
            <a:miter lim="800000"/>
            <a:headEnd/>
            <a:tailEnd/>
          </a:ln>
        </p:spPr>
      </p:sp>
      <p:sp>
        <p:nvSpPr>
          <p:cNvPr id="69636" name="Rectangle 3"/>
          <p:cNvSpPr>
            <a:spLocks noGrp="1" noChangeArrowheads="1"/>
          </p:cNvSpPr>
          <p:nvPr>
            <p:ph type="body" idx="1"/>
          </p:nvPr>
        </p:nvSpPr>
        <p:spPr bwMode="auto">
          <a:xfrm>
            <a:off x="685642" y="4313170"/>
            <a:ext cx="5485130" cy="4089230"/>
          </a:xfrm>
          <a:prstGeom prst="rect">
            <a:avLst/>
          </a:prstGeom>
          <a:noFill/>
          <a:ln>
            <a:miter lim="800000"/>
            <a:headEnd/>
            <a:tailEnd/>
          </a:ln>
        </p:spPr>
        <p:txBody>
          <a:bodyPr lIns="91714" tIns="45857" rIns="91714" bIns="45857"/>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4294967295"/>
          </p:nvPr>
        </p:nvSpPr>
        <p:spPr bwMode="auto">
          <a:xfrm>
            <a:off x="3883714" y="8627915"/>
            <a:ext cx="2971112" cy="454184"/>
          </a:xfrm>
          <a:prstGeom prst="rect">
            <a:avLst/>
          </a:prstGeom>
          <a:noFill/>
          <a:ln>
            <a:miter lim="800000"/>
            <a:headEnd/>
            <a:tailEnd/>
          </a:ln>
        </p:spPr>
        <p:txBody>
          <a:bodyPr lIns="91083" tIns="45542" rIns="91083" bIns="45542"/>
          <a:lstStyle/>
          <a:p>
            <a:pPr algn="ctr" eaLnBrk="0" hangingPunct="0"/>
            <a:fld id="{1EE76230-B2DD-4F8E-AD2A-54167F029AD2}" type="slidenum">
              <a:rPr lang="en-US"/>
              <a:pPr algn="ctr" eaLnBrk="0" hangingPunct="0"/>
              <a:t>19</a:t>
            </a:fld>
            <a:endParaRPr lang="en-US"/>
          </a:p>
        </p:txBody>
      </p:sp>
      <p:sp>
        <p:nvSpPr>
          <p:cNvPr id="70659" name="Rectangle 18"/>
          <p:cNvSpPr txBox="1">
            <a:spLocks noGrp="1" noChangeArrowheads="1"/>
          </p:cNvSpPr>
          <p:nvPr/>
        </p:nvSpPr>
        <p:spPr bwMode="auto">
          <a:xfrm>
            <a:off x="0" y="0"/>
            <a:ext cx="6856413" cy="507803"/>
          </a:xfrm>
          <a:prstGeom prst="rect">
            <a:avLst/>
          </a:prstGeom>
          <a:noFill/>
          <a:ln w="9525" algn="ctr">
            <a:noFill/>
            <a:miter lim="800000"/>
            <a:headEnd/>
            <a:tailEnd/>
          </a:ln>
        </p:spPr>
        <p:txBody>
          <a:bodyPr lIns="91083" tIns="45542" rIns="91083" bIns="45542" anchor="ctr"/>
          <a:lstStyle/>
          <a:p>
            <a:pPr algn="ctr"/>
            <a:r>
              <a:rPr lang="en-US" sz="1000" dirty="0">
                <a:solidFill>
                  <a:srgbClr val="333333"/>
                </a:solidFill>
              </a:rPr>
              <a:t>SAP </a:t>
            </a:r>
            <a:r>
              <a:rPr lang="en-US" sz="1000" dirty="0" err="1">
                <a:solidFill>
                  <a:srgbClr val="333333"/>
                </a:solidFill>
              </a:rPr>
              <a:t>TechEd</a:t>
            </a:r>
            <a:r>
              <a:rPr lang="en-US" sz="1000" dirty="0">
                <a:solidFill>
                  <a:srgbClr val="333333"/>
                </a:solidFill>
              </a:rPr>
              <a:t> ‘07</a:t>
            </a:r>
            <a:endParaRPr lang="en-US" sz="1200" dirty="0"/>
          </a:p>
        </p:txBody>
      </p:sp>
      <p:sp>
        <p:nvSpPr>
          <p:cNvPr id="70660" name="Rectangle 2"/>
          <p:cNvSpPr>
            <a:spLocks noGrp="1" noRot="1" noChangeAspect="1" noChangeArrowheads="1" noTextEdit="1"/>
          </p:cNvSpPr>
          <p:nvPr>
            <p:ph type="sldImg"/>
          </p:nvPr>
        </p:nvSpPr>
        <p:spPr bwMode="auto">
          <a:xfrm>
            <a:off x="739604" y="455762"/>
            <a:ext cx="5378793" cy="4008802"/>
          </a:xfrm>
          <a:prstGeom prst="rect">
            <a:avLst/>
          </a:prstGeom>
          <a:noFill/>
          <a:ln>
            <a:miter lim="800000"/>
            <a:headEnd/>
            <a:tailEnd/>
          </a:ln>
        </p:spPr>
      </p:sp>
      <p:sp>
        <p:nvSpPr>
          <p:cNvPr id="70661" name="Rectangle 3"/>
          <p:cNvSpPr>
            <a:spLocks noGrp="1" noChangeArrowheads="1"/>
          </p:cNvSpPr>
          <p:nvPr>
            <p:ph type="body" idx="1"/>
          </p:nvPr>
        </p:nvSpPr>
        <p:spPr bwMode="auto">
          <a:xfrm>
            <a:off x="533277" y="4921901"/>
            <a:ext cx="5715265" cy="3608238"/>
          </a:xfrm>
          <a:prstGeom prst="rect">
            <a:avLst/>
          </a:prstGeom>
          <a:noFill/>
          <a:ln>
            <a:miter lim="800000"/>
            <a:headEnd/>
            <a:tailEnd/>
          </a:ln>
        </p:spPr>
        <p:txBody>
          <a:bodyPr lIns="93025" tIns="45698" rIns="93025" bIns="45698"/>
          <a:lstStyle/>
          <a:p>
            <a:pPr marL="170781" indent="-17078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4294967295"/>
          </p:nvPr>
        </p:nvSpPr>
        <p:spPr bwMode="auto">
          <a:xfrm>
            <a:off x="3883714" y="8627915"/>
            <a:ext cx="2971112" cy="454184"/>
          </a:xfrm>
          <a:prstGeom prst="rect">
            <a:avLst/>
          </a:prstGeom>
          <a:noFill/>
          <a:ln>
            <a:miter lim="800000"/>
            <a:headEnd/>
            <a:tailEnd/>
          </a:ln>
        </p:spPr>
        <p:txBody>
          <a:bodyPr lIns="91083" tIns="45542" rIns="91083" bIns="45542"/>
          <a:lstStyle/>
          <a:p>
            <a:pPr algn="ctr" eaLnBrk="0" hangingPunct="0"/>
            <a:fld id="{67D843AF-4A98-475A-B8E1-26F6495D6A2A}" type="slidenum">
              <a:rPr lang="en-US"/>
              <a:pPr algn="ctr" eaLnBrk="0" hangingPunct="0"/>
              <a:t>20</a:t>
            </a:fld>
            <a:endParaRPr lang="en-US"/>
          </a:p>
        </p:txBody>
      </p:sp>
      <p:sp>
        <p:nvSpPr>
          <p:cNvPr id="71683" name="Rectangle 18"/>
          <p:cNvSpPr txBox="1">
            <a:spLocks noGrp="1" noChangeArrowheads="1"/>
          </p:cNvSpPr>
          <p:nvPr/>
        </p:nvSpPr>
        <p:spPr bwMode="auto">
          <a:xfrm>
            <a:off x="0" y="0"/>
            <a:ext cx="6856413" cy="507803"/>
          </a:xfrm>
          <a:prstGeom prst="rect">
            <a:avLst/>
          </a:prstGeom>
          <a:noFill/>
          <a:ln w="9525" algn="ctr">
            <a:noFill/>
            <a:miter lim="800000"/>
            <a:headEnd/>
            <a:tailEnd/>
          </a:ln>
        </p:spPr>
        <p:txBody>
          <a:bodyPr lIns="91083" tIns="45542" rIns="91083" bIns="45542" anchor="ctr"/>
          <a:lstStyle/>
          <a:p>
            <a:pPr algn="ctr"/>
            <a:r>
              <a:rPr lang="en-US" sz="1000" dirty="0">
                <a:solidFill>
                  <a:srgbClr val="333333"/>
                </a:solidFill>
              </a:rPr>
              <a:t>SAP </a:t>
            </a:r>
            <a:r>
              <a:rPr lang="en-US" sz="1000" dirty="0" err="1">
                <a:solidFill>
                  <a:srgbClr val="333333"/>
                </a:solidFill>
              </a:rPr>
              <a:t>TechEd</a:t>
            </a:r>
            <a:r>
              <a:rPr lang="en-US" sz="1000" dirty="0">
                <a:solidFill>
                  <a:srgbClr val="333333"/>
                </a:solidFill>
              </a:rPr>
              <a:t> ‘07</a:t>
            </a:r>
            <a:endParaRPr lang="en-US" sz="1200" dirty="0"/>
          </a:p>
        </p:txBody>
      </p:sp>
      <p:sp>
        <p:nvSpPr>
          <p:cNvPr id="71684" name="Rectangle 2"/>
          <p:cNvSpPr>
            <a:spLocks noGrp="1" noRot="1" noChangeAspect="1" noChangeArrowheads="1" noTextEdit="1"/>
          </p:cNvSpPr>
          <p:nvPr>
            <p:ph type="sldImg"/>
          </p:nvPr>
        </p:nvSpPr>
        <p:spPr bwMode="auto">
          <a:xfrm>
            <a:off x="739604" y="455762"/>
            <a:ext cx="5378793" cy="4008802"/>
          </a:xfrm>
          <a:prstGeom prst="rect">
            <a:avLst/>
          </a:prstGeom>
          <a:noFill/>
          <a:ln>
            <a:miter lim="800000"/>
            <a:headEnd/>
            <a:tailEnd/>
          </a:ln>
        </p:spPr>
      </p:sp>
      <p:sp>
        <p:nvSpPr>
          <p:cNvPr id="71685" name="Rectangle 3"/>
          <p:cNvSpPr>
            <a:spLocks noGrp="1" noChangeArrowheads="1"/>
          </p:cNvSpPr>
          <p:nvPr>
            <p:ph type="body" idx="1"/>
          </p:nvPr>
        </p:nvSpPr>
        <p:spPr bwMode="auto">
          <a:xfrm>
            <a:off x="533277" y="4921901"/>
            <a:ext cx="5715265" cy="3608238"/>
          </a:xfrm>
          <a:prstGeom prst="rect">
            <a:avLst/>
          </a:prstGeom>
          <a:noFill/>
          <a:ln>
            <a:miter lim="800000"/>
            <a:headEnd/>
            <a:tailEnd/>
          </a:ln>
        </p:spPr>
        <p:txBody>
          <a:bodyPr lIns="93025" tIns="45698" rIns="93025" bIns="45698"/>
          <a:lstStyle/>
          <a:p>
            <a:pPr marL="170781" indent="-170781"/>
            <a:r>
              <a:rPr lang="en-US" dirty="0" smtClean="0"/>
              <a:t>The CCTS methodology is comparable with the syntax (grammar) rules of a human language. Language rules typically govern the way the words in a sentence are arranged. CCTS provides this for data names, but goes much further.  CCTS not only provides the grammar rules, it also defines a methodology for creating unambiguous building blocks that can be understood and interpreted by humans and machines in the same way. The Core Component Technology achieves this by using the following key concepts for the development of business data:</a:t>
            </a:r>
            <a:endParaRPr lang="de-DE" dirty="0" smtClean="0"/>
          </a:p>
          <a:p>
            <a:pPr marL="398490" lvl="1" indent="-113854"/>
            <a:r>
              <a:rPr lang="en-US" b="1" dirty="0" smtClean="0"/>
              <a:t>Logical modeling of objects</a:t>
            </a:r>
            <a:r>
              <a:rPr lang="en-US" dirty="0" smtClean="0"/>
              <a:t>, which is comparable to the logical composition of paragraphs, business letters, articles or even books. This is based on that approaches like OO-approach, </a:t>
            </a:r>
            <a:r>
              <a:rPr lang="en-US" dirty="0" err="1" smtClean="0"/>
              <a:t>Codd’s</a:t>
            </a:r>
            <a:r>
              <a:rPr lang="en-US" dirty="0" smtClean="0"/>
              <a:t> rules for relational databases, normalization forms and structuring according to </a:t>
            </a:r>
            <a:r>
              <a:rPr lang="en-US" dirty="0" err="1" smtClean="0"/>
              <a:t>semantical</a:t>
            </a:r>
            <a:r>
              <a:rPr lang="en-US" dirty="0" smtClean="0"/>
              <a:t> logic.</a:t>
            </a:r>
          </a:p>
          <a:p>
            <a:pPr marL="398490" lvl="1" indent="-113854"/>
            <a:r>
              <a:rPr lang="en-US" b="1" dirty="0" smtClean="0"/>
              <a:t>Naming convention</a:t>
            </a:r>
            <a:r>
              <a:rPr lang="en-US" dirty="0" smtClean="0"/>
              <a:t>, which is a set of rules of grammar, based on ISO 11179 part 5, that govern the formulation of the names of business data elements. It maps pertinent aspects of the business context onto the names of the elements.</a:t>
            </a:r>
          </a:p>
          <a:p>
            <a:pPr marL="398490" lvl="1" indent="-113854"/>
            <a:r>
              <a:rPr lang="en-US" b="1" dirty="0" smtClean="0"/>
              <a:t>The context</a:t>
            </a:r>
            <a:r>
              <a:rPr lang="en-US" dirty="0" smtClean="0"/>
              <a:t> for giving the correct meaning of the business data, which is in relationship to the other parts and perceptions in which the communication of the data occurs. This so-called Context Driver Principle establishes predefined context categories, like geopolitical region, industry, business process etc., that identify and distinguish the usage of an element.</a:t>
            </a:r>
          </a:p>
          <a:p>
            <a:pPr marL="398490" lvl="1" indent="-113854"/>
            <a:r>
              <a:rPr lang="en-US" b="1" dirty="0" smtClean="0"/>
              <a:t>Syntax neutral</a:t>
            </a:r>
            <a:r>
              <a:rPr lang="en-US" dirty="0" smtClean="0"/>
              <a:t> semantic information that can seamlessly be transformed into various kinds of technical representations without any information loss. A natural language can be also used by different media: speech and writing.</a:t>
            </a:r>
          </a:p>
          <a:p>
            <a:pPr marL="170781" indent="-170781"/>
            <a:r>
              <a:rPr lang="en-US" dirty="0" smtClean="0"/>
              <a:t>Beyond these key concepts, the heart of CCTS is its building block system for creating data aggregations. This building block system is an approach to decomposing complex business data structures and business information into modular, unambiguous and reusable building blocks. </a:t>
            </a:r>
            <a:endParaRPr lang="de-DE" dirty="0" smtClean="0"/>
          </a:p>
          <a:p>
            <a:pPr marL="170781" indent="-17078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rtl="0" eaLnBrk="0" fontAlgn="base" hangingPunct="0">
              <a:spcBef>
                <a:spcPct val="0"/>
              </a:spcBef>
              <a:spcAft>
                <a:spcPct val="0"/>
              </a:spcAft>
              <a:defRPr lang="en-US" sz="3600" b="0" smtClean="0">
                <a:solidFill>
                  <a:schemeClr val="tx1"/>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1" y="6578926"/>
            <a:ext cx="4393870" cy="230832"/>
          </a:xfrm>
          <a:prstGeom prst="rect">
            <a:avLst/>
          </a:prstGeom>
          <a:solidFill>
            <a:schemeClr val="bg1"/>
          </a:solidFill>
        </p:spPr>
        <p:txBody>
          <a:bodyPr wrap="square" rtlCol="0">
            <a:spAutoFit/>
          </a:bodyPr>
          <a:lstStyle/>
          <a:p>
            <a:pPr algn="l"/>
            <a:r>
              <a:rPr lang="en-US" sz="800" b="0" i="0" kern="1200" dirty="0" smtClean="0">
                <a:solidFill>
                  <a:schemeClr val="tx1"/>
                </a:solidFill>
                <a:effectLst/>
                <a:latin typeface="Arial" charset="0"/>
                <a:ea typeface="+mn-ea"/>
                <a:cs typeface="+mn-cs"/>
              </a:rPr>
              <a:t>©</a:t>
            </a:r>
            <a:r>
              <a:rPr lang="en-US" sz="100" dirty="0" smtClean="0">
                <a:effectLst/>
              </a:rPr>
              <a:t> </a:t>
            </a:r>
            <a:r>
              <a:rPr lang="en-US" sz="900" b="0" dirty="0" smtClean="0">
                <a:effectLst/>
              </a:rPr>
              <a:t>Copyright 2009 Open Applications Group</a:t>
            </a:r>
            <a:endParaRPr lang="en-US" sz="900" b="0" dirty="0">
              <a:effectLst/>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7400" y="241300"/>
            <a:ext cx="1797050" cy="5854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43075" y="241300"/>
            <a:ext cx="5241925" cy="585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1" y="6578926"/>
            <a:ext cx="4393870" cy="230832"/>
          </a:xfrm>
          <a:prstGeom prst="rect">
            <a:avLst/>
          </a:prstGeom>
          <a:solidFill>
            <a:schemeClr val="bg1"/>
          </a:solidFill>
        </p:spPr>
        <p:txBody>
          <a:bodyPr wrap="square" rtlCol="0">
            <a:spAutoFit/>
          </a:bodyPr>
          <a:lstStyle/>
          <a:p>
            <a:pPr algn="l"/>
            <a:r>
              <a:rPr lang="en-US" sz="800" b="0" i="0" kern="1200" dirty="0" smtClean="0">
                <a:solidFill>
                  <a:schemeClr val="tx1"/>
                </a:solidFill>
                <a:effectLst/>
                <a:latin typeface="Arial" charset="0"/>
                <a:ea typeface="+mn-ea"/>
                <a:cs typeface="+mn-cs"/>
              </a:rPr>
              <a:t>©</a:t>
            </a:r>
            <a:r>
              <a:rPr lang="en-US" sz="100" dirty="0" smtClean="0">
                <a:effectLst/>
              </a:rPr>
              <a:t> </a:t>
            </a:r>
            <a:r>
              <a:rPr lang="en-US" sz="900" b="0" dirty="0" smtClean="0">
                <a:effectLst/>
              </a:rPr>
              <a:t>Copyright 2009 Open Applications Group</a:t>
            </a:r>
            <a:endParaRPr lang="en-US" sz="900" b="0" dirty="0">
              <a:effectLst/>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43075" y="241300"/>
            <a:ext cx="7191375" cy="585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Box 2"/>
          <p:cNvSpPr txBox="1"/>
          <p:nvPr userDrawn="1"/>
        </p:nvSpPr>
        <p:spPr>
          <a:xfrm>
            <a:off x="1" y="6578926"/>
            <a:ext cx="4393870" cy="230832"/>
          </a:xfrm>
          <a:prstGeom prst="rect">
            <a:avLst/>
          </a:prstGeom>
          <a:solidFill>
            <a:schemeClr val="bg1"/>
          </a:solidFill>
        </p:spPr>
        <p:txBody>
          <a:bodyPr wrap="square" rtlCol="0">
            <a:spAutoFit/>
          </a:bodyPr>
          <a:lstStyle/>
          <a:p>
            <a:pPr algn="l"/>
            <a:r>
              <a:rPr lang="en-US" sz="800" b="0" i="0" kern="1200" dirty="0" smtClean="0">
                <a:solidFill>
                  <a:schemeClr val="tx1"/>
                </a:solidFill>
                <a:effectLst/>
                <a:latin typeface="Arial" charset="0"/>
                <a:ea typeface="+mn-ea"/>
                <a:cs typeface="+mn-cs"/>
              </a:rPr>
              <a:t>©</a:t>
            </a:r>
            <a:r>
              <a:rPr lang="en-US" sz="100" dirty="0" smtClean="0">
                <a:effectLst/>
              </a:rPr>
              <a:t> </a:t>
            </a:r>
            <a:r>
              <a:rPr lang="en-US" sz="900" b="0" dirty="0" smtClean="0">
                <a:effectLst/>
              </a:rPr>
              <a:t>Copyright 2009 Open Applications Group</a:t>
            </a:r>
            <a:endParaRPr lang="en-US" sz="900" b="0" dirty="0">
              <a:effectLst/>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1" y="6578926"/>
            <a:ext cx="4393870" cy="230832"/>
          </a:xfrm>
          <a:prstGeom prst="rect">
            <a:avLst/>
          </a:prstGeom>
          <a:solidFill>
            <a:schemeClr val="bg1"/>
          </a:solidFill>
        </p:spPr>
        <p:txBody>
          <a:bodyPr wrap="square" rtlCol="0">
            <a:spAutoFit/>
          </a:bodyPr>
          <a:lstStyle/>
          <a:p>
            <a:pPr algn="l"/>
            <a:r>
              <a:rPr lang="en-US" sz="800" b="0" i="0" kern="1200" dirty="0" smtClean="0">
                <a:solidFill>
                  <a:schemeClr val="tx1"/>
                </a:solidFill>
                <a:effectLst/>
                <a:latin typeface="Arial" charset="0"/>
                <a:ea typeface="+mn-ea"/>
                <a:cs typeface="+mn-cs"/>
              </a:rPr>
              <a:t>©</a:t>
            </a:r>
            <a:r>
              <a:rPr lang="en-US" sz="100" dirty="0" smtClean="0">
                <a:effectLst/>
              </a:rPr>
              <a:t> </a:t>
            </a:r>
            <a:r>
              <a:rPr lang="en-US" sz="900" b="0" dirty="0" smtClean="0">
                <a:effectLst/>
              </a:rPr>
              <a:t>Copyright 2009 Open Applications Group</a:t>
            </a:r>
            <a:endParaRPr lang="en-US" sz="900" b="0" dirty="0">
              <a:effectLst/>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Box 3"/>
          <p:cNvSpPr txBox="1"/>
          <p:nvPr userDrawn="1"/>
        </p:nvSpPr>
        <p:spPr>
          <a:xfrm>
            <a:off x="1" y="6578926"/>
            <a:ext cx="4393870" cy="230832"/>
          </a:xfrm>
          <a:prstGeom prst="rect">
            <a:avLst/>
          </a:prstGeom>
          <a:solidFill>
            <a:schemeClr val="bg1"/>
          </a:solidFill>
        </p:spPr>
        <p:txBody>
          <a:bodyPr wrap="square" rtlCol="0">
            <a:spAutoFit/>
          </a:bodyPr>
          <a:lstStyle/>
          <a:p>
            <a:pPr algn="l"/>
            <a:r>
              <a:rPr lang="en-US" sz="800" b="0" i="0" kern="1200" dirty="0" smtClean="0">
                <a:solidFill>
                  <a:schemeClr val="tx1"/>
                </a:solidFill>
                <a:effectLst/>
                <a:latin typeface="Arial" charset="0"/>
                <a:ea typeface="+mn-ea"/>
                <a:cs typeface="+mn-cs"/>
              </a:rPr>
              <a:t>©</a:t>
            </a:r>
            <a:r>
              <a:rPr lang="en-US" sz="100" dirty="0" smtClean="0">
                <a:effectLst/>
              </a:rPr>
              <a:t> </a:t>
            </a:r>
            <a:r>
              <a:rPr lang="en-US" sz="900" b="0" dirty="0" smtClean="0">
                <a:effectLst/>
              </a:rPr>
              <a:t>Copyright 2009 Open Applications Group</a:t>
            </a:r>
            <a:endParaRPr lang="en-US" sz="900" b="0" dirty="0">
              <a:effectLst/>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vl1pPr>
          </a:lstStyle>
          <a:p>
            <a:r>
              <a:rPr lang="en-US" dirty="0" smtClean="0"/>
              <a:t>Click to edit Master title style</a:t>
            </a:r>
            <a:endParaRPr lang="en-US" dirty="0"/>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1" y="6578926"/>
            <a:ext cx="4393870" cy="230832"/>
          </a:xfrm>
          <a:prstGeom prst="rect">
            <a:avLst/>
          </a:prstGeom>
          <a:solidFill>
            <a:schemeClr val="bg1"/>
          </a:solidFill>
        </p:spPr>
        <p:txBody>
          <a:bodyPr wrap="square" rtlCol="0">
            <a:spAutoFit/>
          </a:bodyPr>
          <a:lstStyle/>
          <a:p>
            <a:pPr algn="l"/>
            <a:r>
              <a:rPr lang="en-US" sz="800" b="0" i="0" kern="1200" dirty="0" smtClean="0">
                <a:solidFill>
                  <a:schemeClr val="tx1"/>
                </a:solidFill>
                <a:effectLst/>
                <a:latin typeface="Arial" charset="0"/>
                <a:ea typeface="+mn-ea"/>
                <a:cs typeface="+mn-cs"/>
              </a:rPr>
              <a:t>©</a:t>
            </a:r>
            <a:r>
              <a:rPr lang="en-US" sz="100" dirty="0" smtClean="0">
                <a:effectLst/>
              </a:rPr>
              <a:t> </a:t>
            </a:r>
            <a:r>
              <a:rPr lang="en-US" sz="900" b="0" dirty="0" smtClean="0">
                <a:effectLst/>
              </a:rPr>
              <a:t>Copyright 2009 Open Applications Group</a:t>
            </a:r>
            <a:endParaRPr lang="en-US" sz="900" b="0" dirty="0">
              <a:effectLst/>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34075" y="239013"/>
            <a:ext cx="8229600" cy="1143000"/>
          </a:xfr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rtl="0" eaLnBrk="0" fontAlgn="base" hangingPunct="0">
              <a:spcBef>
                <a:spcPct val="0"/>
              </a:spcBef>
              <a:spcAft>
                <a:spcPct val="0"/>
              </a:spcAft>
              <a:defRPr lang="en-US" sz="3600" b="0" dirty="0" smtClean="0">
                <a:solidFill>
                  <a:schemeClr val="tx1"/>
                </a:solidFill>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1" y="6578926"/>
            <a:ext cx="4393870" cy="230832"/>
          </a:xfrm>
          <a:prstGeom prst="rect">
            <a:avLst/>
          </a:prstGeom>
          <a:solidFill>
            <a:schemeClr val="bg1"/>
          </a:solidFill>
        </p:spPr>
        <p:txBody>
          <a:bodyPr wrap="square" rtlCol="0">
            <a:spAutoFit/>
          </a:bodyPr>
          <a:lstStyle/>
          <a:p>
            <a:pPr algn="l"/>
            <a:r>
              <a:rPr lang="en-US" sz="800" b="0" i="0" kern="1200" dirty="0" smtClean="0">
                <a:solidFill>
                  <a:schemeClr val="tx1"/>
                </a:solidFill>
                <a:effectLst/>
                <a:latin typeface="Arial" charset="0"/>
                <a:ea typeface="+mn-ea"/>
                <a:cs typeface="+mn-cs"/>
              </a:rPr>
              <a:t>©</a:t>
            </a:r>
            <a:r>
              <a:rPr lang="en-US" sz="100" dirty="0" smtClean="0">
                <a:effectLst/>
              </a:rPr>
              <a:t> </a:t>
            </a:r>
            <a:r>
              <a:rPr lang="en-US" sz="900" b="0" dirty="0" smtClean="0">
                <a:effectLst/>
              </a:rPr>
              <a:t>Copyright 2009 Open Applications Group</a:t>
            </a:r>
            <a:endParaRPr lang="en-US" sz="900" b="0" dirty="0">
              <a:effectLst/>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rtl="0" eaLnBrk="0" fontAlgn="base" hangingPunct="0">
              <a:spcBef>
                <a:spcPct val="0"/>
              </a:spcBef>
              <a:spcAft>
                <a:spcPct val="0"/>
              </a:spcAft>
              <a:defRPr lang="en-US" sz="3600" b="0" smtClean="0">
                <a:solidFill>
                  <a:schemeClr val="tx1"/>
                </a:solidFill>
                <a:latin typeface="+mj-lt"/>
                <a:ea typeface="+mj-ea"/>
                <a:cs typeface="+mj-cs"/>
              </a:defRPr>
            </a:lvl1pPr>
          </a:lstStyle>
          <a:p>
            <a:r>
              <a:rPr lang="en-US" smtClean="0"/>
              <a:t>Click to edit Master title style</a:t>
            </a:r>
            <a:endParaRPr lang="en-US"/>
          </a:p>
        </p:txBody>
      </p:sp>
      <p:sp>
        <p:nvSpPr>
          <p:cNvPr id="3" name="TextBox 2"/>
          <p:cNvSpPr txBox="1"/>
          <p:nvPr userDrawn="1"/>
        </p:nvSpPr>
        <p:spPr>
          <a:xfrm>
            <a:off x="1" y="6578926"/>
            <a:ext cx="4393870" cy="230832"/>
          </a:xfrm>
          <a:prstGeom prst="rect">
            <a:avLst/>
          </a:prstGeom>
          <a:solidFill>
            <a:schemeClr val="bg1"/>
          </a:solidFill>
        </p:spPr>
        <p:txBody>
          <a:bodyPr wrap="square" rtlCol="0">
            <a:spAutoFit/>
          </a:bodyPr>
          <a:lstStyle/>
          <a:p>
            <a:pPr algn="l"/>
            <a:r>
              <a:rPr lang="en-US" sz="800" b="0" i="0" kern="1200" dirty="0" smtClean="0">
                <a:solidFill>
                  <a:schemeClr val="tx1"/>
                </a:solidFill>
                <a:effectLst/>
                <a:latin typeface="Arial" charset="0"/>
                <a:ea typeface="+mn-ea"/>
                <a:cs typeface="+mn-cs"/>
              </a:rPr>
              <a:t>©</a:t>
            </a:r>
            <a:r>
              <a:rPr lang="en-US" sz="100" dirty="0" smtClean="0">
                <a:effectLst/>
              </a:rPr>
              <a:t> </a:t>
            </a:r>
            <a:r>
              <a:rPr lang="en-US" sz="900" b="0" dirty="0" smtClean="0">
                <a:effectLst/>
              </a:rPr>
              <a:t>Copyright 2009 Open Applications Group</a:t>
            </a:r>
            <a:endParaRPr lang="en-US" sz="900" b="0" dirty="0">
              <a:effectLst/>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1" y="6578926"/>
            <a:ext cx="4393870" cy="230832"/>
          </a:xfrm>
          <a:prstGeom prst="rect">
            <a:avLst/>
          </a:prstGeom>
          <a:solidFill>
            <a:schemeClr val="bg1"/>
          </a:solidFill>
        </p:spPr>
        <p:txBody>
          <a:bodyPr wrap="square" rtlCol="0">
            <a:spAutoFit/>
          </a:bodyPr>
          <a:lstStyle/>
          <a:p>
            <a:pPr algn="l"/>
            <a:r>
              <a:rPr lang="en-US" sz="800" b="0" i="0" kern="1200" dirty="0" smtClean="0">
                <a:solidFill>
                  <a:schemeClr val="tx1"/>
                </a:solidFill>
                <a:effectLst/>
                <a:latin typeface="Arial" charset="0"/>
                <a:ea typeface="+mn-ea"/>
                <a:cs typeface="+mn-cs"/>
              </a:rPr>
              <a:t>©</a:t>
            </a:r>
            <a:r>
              <a:rPr lang="en-US" sz="100" dirty="0" smtClean="0">
                <a:effectLst/>
              </a:rPr>
              <a:t> </a:t>
            </a:r>
            <a:r>
              <a:rPr lang="en-US" sz="900" b="0" dirty="0" smtClean="0">
                <a:effectLst/>
              </a:rPr>
              <a:t>Copyright 2009 Open Applications Group</a:t>
            </a:r>
            <a:endParaRPr lang="en-US" sz="900" b="0" dirty="0">
              <a:effectLst/>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Box 4"/>
          <p:cNvSpPr txBox="1"/>
          <p:nvPr userDrawn="1"/>
        </p:nvSpPr>
        <p:spPr>
          <a:xfrm>
            <a:off x="1" y="6578926"/>
            <a:ext cx="4393870" cy="230832"/>
          </a:xfrm>
          <a:prstGeom prst="rect">
            <a:avLst/>
          </a:prstGeom>
          <a:solidFill>
            <a:schemeClr val="bg1"/>
          </a:solidFill>
        </p:spPr>
        <p:txBody>
          <a:bodyPr wrap="square" rtlCol="0">
            <a:spAutoFit/>
          </a:bodyPr>
          <a:lstStyle/>
          <a:p>
            <a:pPr algn="l"/>
            <a:r>
              <a:rPr lang="en-US" sz="800" b="0" i="0" kern="1200" dirty="0" smtClean="0">
                <a:solidFill>
                  <a:schemeClr val="tx1"/>
                </a:solidFill>
                <a:effectLst/>
                <a:latin typeface="Arial" charset="0"/>
                <a:ea typeface="+mn-ea"/>
                <a:cs typeface="+mn-cs"/>
              </a:rPr>
              <a:t>©</a:t>
            </a:r>
            <a:r>
              <a:rPr lang="en-US" sz="100" dirty="0" smtClean="0">
                <a:effectLst/>
              </a:rPr>
              <a:t> </a:t>
            </a:r>
            <a:r>
              <a:rPr lang="en-US" sz="900" b="0" dirty="0" smtClean="0">
                <a:effectLst/>
              </a:rPr>
              <a:t>Copyright 2009 Open Applications Group</a:t>
            </a:r>
            <a:endParaRPr lang="en-US" sz="900" b="0" dirty="0">
              <a:effectLst/>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Box 4"/>
          <p:cNvSpPr txBox="1"/>
          <p:nvPr userDrawn="1"/>
        </p:nvSpPr>
        <p:spPr>
          <a:xfrm>
            <a:off x="1" y="6578926"/>
            <a:ext cx="4393870" cy="230832"/>
          </a:xfrm>
          <a:prstGeom prst="rect">
            <a:avLst/>
          </a:prstGeom>
          <a:solidFill>
            <a:schemeClr val="bg1"/>
          </a:solidFill>
        </p:spPr>
        <p:txBody>
          <a:bodyPr wrap="square" rtlCol="0">
            <a:spAutoFit/>
          </a:bodyPr>
          <a:lstStyle/>
          <a:p>
            <a:pPr algn="l"/>
            <a:r>
              <a:rPr lang="en-US" sz="800" b="0" i="0" kern="1200" dirty="0" smtClean="0">
                <a:solidFill>
                  <a:schemeClr val="tx1"/>
                </a:solidFill>
                <a:effectLst/>
                <a:latin typeface="Arial" charset="0"/>
                <a:ea typeface="+mn-ea"/>
                <a:cs typeface="+mn-cs"/>
              </a:rPr>
              <a:t>©</a:t>
            </a:r>
            <a:r>
              <a:rPr lang="en-US" sz="100" dirty="0" smtClean="0">
                <a:effectLst/>
              </a:rPr>
              <a:t> </a:t>
            </a:r>
            <a:r>
              <a:rPr lang="en-US" sz="900" b="0" dirty="0" smtClean="0">
                <a:effectLst/>
              </a:rPr>
              <a:t>Copyright 2009 Open Applications Group</a:t>
            </a:r>
            <a:endParaRPr lang="en-US" sz="900" b="0" dirty="0">
              <a:effectLst/>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5929" name="Picture 25"/>
          <p:cNvPicPr>
            <a:picLocks noChangeAspect="1" noChangeArrowheads="1"/>
          </p:cNvPicPr>
          <p:nvPr userDrawn="1"/>
        </p:nvPicPr>
        <p:blipFill>
          <a:blip r:embed="rId14"/>
          <a:srcRect/>
          <a:stretch>
            <a:fillRect/>
          </a:stretch>
        </p:blipFill>
        <p:spPr bwMode="auto">
          <a:xfrm>
            <a:off x="0" y="6327775"/>
            <a:ext cx="9144000" cy="371475"/>
          </a:xfrm>
          <a:prstGeom prst="rect">
            <a:avLst/>
          </a:prstGeom>
          <a:noFill/>
          <a:ln w="9525">
            <a:noFill/>
            <a:miter lim="800000"/>
            <a:headEnd/>
            <a:tailEnd/>
          </a:ln>
          <a:effectLst/>
        </p:spPr>
      </p:pic>
      <p:pic>
        <p:nvPicPr>
          <p:cNvPr id="635928" name="Picture 24"/>
          <p:cNvPicPr>
            <a:picLocks noChangeAspect="1" noChangeArrowheads="1"/>
          </p:cNvPicPr>
          <p:nvPr userDrawn="1"/>
        </p:nvPicPr>
        <p:blipFill>
          <a:blip r:embed="rId14"/>
          <a:srcRect/>
          <a:stretch>
            <a:fillRect/>
          </a:stretch>
        </p:blipFill>
        <p:spPr bwMode="auto">
          <a:xfrm>
            <a:off x="12700" y="1122363"/>
            <a:ext cx="9144000" cy="371475"/>
          </a:xfrm>
          <a:prstGeom prst="rect">
            <a:avLst/>
          </a:prstGeom>
          <a:noFill/>
          <a:ln w="9525">
            <a:noFill/>
            <a:miter lim="800000"/>
            <a:headEnd/>
            <a:tailEnd/>
          </a:ln>
          <a:effectLst/>
        </p:spPr>
      </p:pic>
      <p:sp>
        <p:nvSpPr>
          <p:cNvPr id="635917" name="Rectangle 13"/>
          <p:cNvSpPr>
            <a:spLocks noGrp="1" noChangeArrowheads="1"/>
          </p:cNvSpPr>
          <p:nvPr>
            <p:ph type="title"/>
          </p:nvPr>
        </p:nvSpPr>
        <p:spPr bwMode="auto">
          <a:xfrm>
            <a:off x="1743075" y="241300"/>
            <a:ext cx="7191375" cy="7016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635918" name="Rectangle 14"/>
          <p:cNvSpPr>
            <a:spLocks noGrp="1" noChangeArrowheads="1"/>
          </p:cNvSpPr>
          <p:nvPr>
            <p:ph type="body" idx="1"/>
          </p:nvPr>
        </p:nvSpPr>
        <p:spPr bwMode="auto">
          <a:xfrm>
            <a:off x="2819400" y="1981200"/>
            <a:ext cx="60960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5920" name="Rectangle 16"/>
          <p:cNvSpPr>
            <a:spLocks noChangeArrowheads="1"/>
          </p:cNvSpPr>
          <p:nvPr userDrawn="1"/>
        </p:nvSpPr>
        <p:spPr bwMode="auto">
          <a:xfrm>
            <a:off x="1588" y="6613525"/>
            <a:ext cx="3511550" cy="198438"/>
          </a:xfrm>
          <a:prstGeom prst="rect">
            <a:avLst/>
          </a:prstGeom>
          <a:noFill/>
          <a:ln w="12700">
            <a:noFill/>
            <a:miter lim="800000"/>
            <a:headEnd/>
            <a:tailEnd/>
          </a:ln>
          <a:effectLst/>
        </p:spPr>
        <p:txBody>
          <a:bodyPr wrap="none" lIns="90488" tIns="44450" rIns="90488" bIns="44450">
            <a:spAutoFit/>
          </a:bodyPr>
          <a:lstStyle/>
          <a:p>
            <a:pPr algn="l">
              <a:lnSpc>
                <a:spcPct val="90000"/>
              </a:lnSpc>
            </a:pPr>
            <a:r>
              <a:rPr lang="en-US" sz="800" b="0" dirty="0">
                <a:effectLst/>
                <a:latin typeface="Trebuchet MS" pitchFamily="34" charset="0"/>
              </a:rPr>
              <a:t>Copyright © 1995-2007 Open Applications Group, Inc.  All rights reserved</a:t>
            </a:r>
          </a:p>
        </p:txBody>
      </p:sp>
      <p:sp>
        <p:nvSpPr>
          <p:cNvPr id="635932" name="Text Box 28"/>
          <p:cNvSpPr txBox="1">
            <a:spLocks noChangeArrowheads="1"/>
          </p:cNvSpPr>
          <p:nvPr userDrawn="1"/>
        </p:nvSpPr>
        <p:spPr bwMode="auto">
          <a:xfrm>
            <a:off x="4378325" y="6642100"/>
            <a:ext cx="384175" cy="214313"/>
          </a:xfrm>
          <a:prstGeom prst="rect">
            <a:avLst/>
          </a:prstGeom>
          <a:noFill/>
          <a:ln w="12700">
            <a:noFill/>
            <a:miter lim="800000"/>
            <a:headEnd/>
            <a:tailEnd/>
          </a:ln>
          <a:effectLst/>
        </p:spPr>
        <p:txBody>
          <a:bodyPr wrap="none">
            <a:spAutoFit/>
          </a:bodyPr>
          <a:lstStyle/>
          <a:p>
            <a:fld id="{D82AC6EF-FB3F-4861-ADCD-1AF540455C94}" type="slidenum">
              <a:rPr lang="en-US" sz="800">
                <a:effectLst/>
                <a:latin typeface="Verdana" pitchFamily="34" charset="0"/>
              </a:rPr>
              <a:pPr/>
              <a:t>‹#›</a:t>
            </a:fld>
            <a:endParaRPr lang="en-US" sz="3200">
              <a:effectLst>
                <a:outerShdw blurRad="38100" dist="38100" dir="2700000" algn="tl">
                  <a:srgbClr val="C0C0C0"/>
                </a:outerShdw>
              </a:effectLst>
            </a:endParaRPr>
          </a:p>
        </p:txBody>
      </p:sp>
      <p:pic>
        <p:nvPicPr>
          <p:cNvPr id="635970" name="Picture 66" descr="2004 0317 OAGi Logo Work Logo with Name and Circle"/>
          <p:cNvPicPr>
            <a:picLocks noChangeAspect="1" noChangeArrowheads="1"/>
          </p:cNvPicPr>
          <p:nvPr userDrawn="1"/>
        </p:nvPicPr>
        <p:blipFill>
          <a:blip r:embed="rId15"/>
          <a:srcRect/>
          <a:stretch>
            <a:fillRect/>
          </a:stretch>
        </p:blipFill>
        <p:spPr bwMode="auto">
          <a:xfrm>
            <a:off x="166688" y="138113"/>
            <a:ext cx="1584325" cy="817562"/>
          </a:xfrm>
          <a:prstGeom prst="rect">
            <a:avLst/>
          </a:prstGeom>
          <a:noFill/>
        </p:spPr>
      </p:pic>
      <p:sp>
        <p:nvSpPr>
          <p:cNvPr id="9" name="TextBox 8"/>
          <p:cNvSpPr txBox="1"/>
          <p:nvPr userDrawn="1"/>
        </p:nvSpPr>
        <p:spPr>
          <a:xfrm>
            <a:off x="1" y="6578926"/>
            <a:ext cx="4393870" cy="230832"/>
          </a:xfrm>
          <a:prstGeom prst="rect">
            <a:avLst/>
          </a:prstGeom>
          <a:solidFill>
            <a:schemeClr val="bg1"/>
          </a:solidFill>
        </p:spPr>
        <p:txBody>
          <a:bodyPr wrap="square" rtlCol="0">
            <a:spAutoFit/>
          </a:bodyPr>
          <a:lstStyle/>
          <a:p>
            <a:pPr algn="l"/>
            <a:r>
              <a:rPr lang="en-US" sz="800" b="0" i="0" kern="1200" dirty="0" smtClean="0">
                <a:solidFill>
                  <a:schemeClr val="tx1"/>
                </a:solidFill>
                <a:effectLst/>
                <a:latin typeface="Arial" charset="0"/>
                <a:ea typeface="+mn-ea"/>
                <a:cs typeface="+mn-cs"/>
              </a:rPr>
              <a:t>©</a:t>
            </a:r>
            <a:r>
              <a:rPr lang="en-US" sz="100" dirty="0" smtClean="0">
                <a:effectLst/>
              </a:rPr>
              <a:t> </a:t>
            </a:r>
            <a:r>
              <a:rPr lang="en-US" sz="900" b="0" dirty="0" smtClean="0">
                <a:effectLst/>
              </a:rPr>
              <a:t>Copyright 2009 Open Applications Group</a:t>
            </a:r>
            <a:endParaRPr lang="en-US" sz="900" b="0" dirty="0">
              <a:effectLst/>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ransition>
    <p:random/>
  </p:transition>
  <p:timing>
    <p:tnLst>
      <p:par>
        <p:cTn id="1" dur="indefinite" restart="never" nodeType="tmRoot"/>
      </p:par>
    </p:tnLst>
  </p:timing>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eaLnBrk="0" fontAlgn="base" hangingPunct="0">
        <a:spcBef>
          <a:spcPct val="0"/>
        </a:spcBef>
        <a:spcAft>
          <a:spcPct val="0"/>
        </a:spcAft>
        <a:defRPr sz="3200" b="1">
          <a:solidFill>
            <a:schemeClr val="tx1"/>
          </a:solidFill>
          <a:latin typeface="Verdana" pitchFamily="34" charset="0"/>
        </a:defRPr>
      </a:lvl6pPr>
      <a:lvl7pPr marL="914400" algn="ctr" rtl="0" eaLnBrk="0" fontAlgn="base" hangingPunct="0">
        <a:spcBef>
          <a:spcPct val="0"/>
        </a:spcBef>
        <a:spcAft>
          <a:spcPct val="0"/>
        </a:spcAft>
        <a:defRPr sz="3200" b="1">
          <a:solidFill>
            <a:schemeClr val="tx1"/>
          </a:solidFill>
          <a:latin typeface="Verdana" pitchFamily="34" charset="0"/>
        </a:defRPr>
      </a:lvl7pPr>
      <a:lvl8pPr marL="1371600" algn="ctr" rtl="0" eaLnBrk="0" fontAlgn="base" hangingPunct="0">
        <a:spcBef>
          <a:spcPct val="0"/>
        </a:spcBef>
        <a:spcAft>
          <a:spcPct val="0"/>
        </a:spcAft>
        <a:defRPr sz="3200" b="1">
          <a:solidFill>
            <a:schemeClr val="tx1"/>
          </a:solidFill>
          <a:latin typeface="Verdana" pitchFamily="34" charset="0"/>
        </a:defRPr>
      </a:lvl8pPr>
      <a:lvl9pPr marL="1828800" algn="ctr" rtl="0" eaLnBrk="0" fontAlgn="base" hangingPunct="0">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0262AA"/>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lr>
          <a:srgbClr val="339966"/>
        </a:buClr>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wmf"/><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google.com/url?sa=X&amp;start=0&amp;oi=define&amp;ei=M4LLSdW5BobmlQe114nkCQ&amp;sig2=iIRHVlqL3vMaGMMhrjIDvw&amp;q=http://wordnet.princeton.edu/perl/webwn?s=ontology&amp;usg=AFQjCNHorhhXUskIl7SW9_r6WNsWHmzxLQ"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5565" name="Rectangle 13"/>
          <p:cNvSpPr>
            <a:spLocks noGrp="1" noChangeArrowheads="1"/>
          </p:cNvSpPr>
          <p:nvPr>
            <p:ph type="title"/>
          </p:nvPr>
        </p:nvSpPr>
        <p:spPr>
          <a:xfrm>
            <a:off x="1148525" y="2117127"/>
            <a:ext cx="7191375" cy="1326717"/>
          </a:xfrm>
        </p:spPr>
        <p:txBody>
          <a:bodyPr/>
          <a:lstStyle/>
          <a:p>
            <a:r>
              <a:rPr lang="en-US" dirty="0" smtClean="0"/>
              <a:t>Improving OAGIS with </a:t>
            </a:r>
            <a:r>
              <a:rPr lang="en-US" dirty="0" smtClean="0"/>
              <a:t>Ontology Technology</a:t>
            </a:r>
            <a:endParaRPr lang="en-US" dirty="0"/>
          </a:p>
        </p:txBody>
      </p:sp>
      <p:grpSp>
        <p:nvGrpSpPr>
          <p:cNvPr id="2455567" name="Group 15"/>
          <p:cNvGrpSpPr>
            <a:grpSpLocks/>
          </p:cNvGrpSpPr>
          <p:nvPr/>
        </p:nvGrpSpPr>
        <p:grpSpPr bwMode="auto">
          <a:xfrm>
            <a:off x="2119313" y="3492500"/>
            <a:ext cx="5156200" cy="908050"/>
            <a:chOff x="1383" y="3016"/>
            <a:chExt cx="3248" cy="572"/>
          </a:xfrm>
        </p:grpSpPr>
        <p:sp>
          <p:nvSpPr>
            <p:cNvPr id="2455568" name="Text Box 16"/>
            <p:cNvSpPr txBox="1">
              <a:spLocks noChangeArrowheads="1"/>
            </p:cNvSpPr>
            <p:nvPr/>
          </p:nvSpPr>
          <p:spPr bwMode="auto">
            <a:xfrm>
              <a:off x="1414" y="3338"/>
              <a:ext cx="3217" cy="25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2000">
                  <a:solidFill>
                    <a:srgbClr val="CC0000"/>
                  </a:solidFill>
                  <a:effectLst/>
                  <a:latin typeface="Verdana" pitchFamily="34" charset="0"/>
                </a:rPr>
                <a:t>http://www.openapplications.org</a:t>
              </a:r>
            </a:p>
          </p:txBody>
        </p:sp>
        <p:sp>
          <p:nvSpPr>
            <p:cNvPr id="2455569" name="Rectangle 17"/>
            <p:cNvSpPr>
              <a:spLocks noChangeArrowheads="1"/>
            </p:cNvSpPr>
            <p:nvPr/>
          </p:nvSpPr>
          <p:spPr bwMode="auto">
            <a:xfrm>
              <a:off x="1383" y="3016"/>
              <a:ext cx="3158" cy="324"/>
            </a:xfrm>
            <a:prstGeom prst="rect">
              <a:avLst/>
            </a:prstGeom>
            <a:noFill/>
            <a:ln w="12700">
              <a:noFill/>
              <a:miter lim="800000"/>
              <a:headEnd/>
              <a:tailEnd/>
            </a:ln>
            <a:effectLst/>
          </p:spPr>
          <p:txBody>
            <a:bodyPr lIns="90488" tIns="44450" rIns="90488" bIns="44450">
              <a:spAutoFit/>
            </a:bodyPr>
            <a:lstStyle/>
            <a:p>
              <a:pPr>
                <a:lnSpc>
                  <a:spcPct val="55000"/>
                </a:lnSpc>
                <a:spcBef>
                  <a:spcPct val="40000"/>
                </a:spcBef>
                <a:spcAft>
                  <a:spcPct val="5000"/>
                </a:spcAft>
              </a:pPr>
              <a:r>
                <a:rPr lang="en-US" sz="1800" b="0">
                  <a:effectLst/>
                  <a:latin typeface="Verdana" pitchFamily="34" charset="0"/>
                </a:rPr>
                <a:t>David Connelly</a:t>
              </a:r>
            </a:p>
            <a:p>
              <a:pPr>
                <a:lnSpc>
                  <a:spcPct val="55000"/>
                </a:lnSpc>
                <a:spcBef>
                  <a:spcPct val="40000"/>
                </a:spcBef>
                <a:spcAft>
                  <a:spcPct val="5000"/>
                </a:spcAft>
              </a:pPr>
              <a:r>
                <a:rPr lang="en-US" sz="1800" b="0">
                  <a:effectLst/>
                  <a:latin typeface="Verdana" pitchFamily="34" charset="0"/>
                </a:rPr>
                <a:t>CEO, Open Applications Group, Inc.</a:t>
              </a:r>
            </a:p>
          </p:txBody>
        </p:sp>
      </p:gr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3010" name="Rectangle 2"/>
          <p:cNvSpPr>
            <a:spLocks noGrp="1" noChangeArrowheads="1"/>
          </p:cNvSpPr>
          <p:nvPr>
            <p:ph type="title"/>
          </p:nvPr>
        </p:nvSpPr>
        <p:spPr>
          <a:xfrm>
            <a:off x="1657350" y="107950"/>
            <a:ext cx="6632575" cy="1031875"/>
          </a:xfrm>
        </p:spPr>
        <p:txBody>
          <a:bodyPr/>
          <a:lstStyle/>
          <a:p>
            <a:pPr>
              <a:lnSpc>
                <a:spcPct val="90000"/>
              </a:lnSpc>
            </a:pPr>
            <a:r>
              <a:rPr lang="en-US" sz="3600" b="0" dirty="0"/>
              <a:t>OAGIS Convergence Initiatives</a:t>
            </a:r>
          </a:p>
        </p:txBody>
      </p:sp>
      <p:sp>
        <p:nvSpPr>
          <p:cNvPr id="2603011" name="Rectangle 3"/>
          <p:cNvSpPr>
            <a:spLocks noGrp="1" noChangeArrowheads="1"/>
          </p:cNvSpPr>
          <p:nvPr>
            <p:ph type="body" idx="1"/>
          </p:nvPr>
        </p:nvSpPr>
        <p:spPr>
          <a:xfrm>
            <a:off x="2517961" y="1467531"/>
            <a:ext cx="5573712" cy="4324350"/>
          </a:xfrm>
        </p:spPr>
        <p:txBody>
          <a:bodyPr/>
          <a:lstStyle/>
          <a:p>
            <a:r>
              <a:rPr lang="en-US" sz="2400" dirty="0">
                <a:latin typeface="Tahoma" pitchFamily="34" charset="0"/>
              </a:rPr>
              <a:t>UN/CEFACT</a:t>
            </a:r>
          </a:p>
          <a:p>
            <a:r>
              <a:rPr lang="en-US" sz="2400" dirty="0">
                <a:latin typeface="Tahoma" pitchFamily="34" charset="0"/>
              </a:rPr>
              <a:t>MoU MG</a:t>
            </a:r>
          </a:p>
          <a:p>
            <a:r>
              <a:rPr lang="en-US" sz="2400" dirty="0">
                <a:latin typeface="Tahoma" pitchFamily="34" charset="0"/>
              </a:rPr>
              <a:t>Financial Harmonization</a:t>
            </a:r>
          </a:p>
          <a:p>
            <a:r>
              <a:rPr lang="en-US" sz="2400" dirty="0">
                <a:latin typeface="Tahoma" pitchFamily="34" charset="0"/>
              </a:rPr>
              <a:t>AIAG, STAR, Odette, JAMA/JAPIA</a:t>
            </a:r>
          </a:p>
          <a:p>
            <a:r>
              <a:rPr lang="en-US" sz="2400" dirty="0">
                <a:latin typeface="Tahoma" pitchFamily="34" charset="0"/>
              </a:rPr>
              <a:t>ISA SP95</a:t>
            </a:r>
          </a:p>
          <a:p>
            <a:r>
              <a:rPr lang="en-US" sz="2400" dirty="0">
                <a:latin typeface="Tahoma" pitchFamily="34" charset="0"/>
              </a:rPr>
              <a:t>HR-XML</a:t>
            </a:r>
          </a:p>
          <a:p>
            <a:r>
              <a:rPr lang="en-US" sz="2400" dirty="0">
                <a:latin typeface="Tahoma" pitchFamily="34" charset="0"/>
              </a:rPr>
              <a:t>ACORD</a:t>
            </a:r>
          </a:p>
          <a:p>
            <a:r>
              <a:rPr lang="en-US" sz="2400" dirty="0" smtClean="0">
                <a:latin typeface="Tahoma" pitchFamily="34" charset="0"/>
              </a:rPr>
              <a:t>CIDX</a:t>
            </a:r>
          </a:p>
          <a:p>
            <a:r>
              <a:rPr lang="en-US" sz="2400" dirty="0" smtClean="0">
                <a:latin typeface="Tahoma" pitchFamily="34" charset="0"/>
              </a:rPr>
              <a:t>ARTs</a:t>
            </a:r>
          </a:p>
          <a:p>
            <a:r>
              <a:rPr lang="en-US" sz="2400" dirty="0" smtClean="0">
                <a:latin typeface="Tahoma" pitchFamily="34" charset="0"/>
              </a:rPr>
              <a:t>STEP</a:t>
            </a:r>
            <a:endParaRPr lang="en-US" sz="2400" dirty="0">
              <a:latin typeface="Tahoma" pitchFamily="34" charset="0"/>
            </a:endParaRPr>
          </a:p>
          <a:p>
            <a:r>
              <a:rPr lang="en-US" sz="2400" dirty="0">
                <a:latin typeface="Tahoma" pitchFamily="34" charset="0"/>
              </a:rPr>
              <a:t>Others possible</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313049" y="166256"/>
            <a:ext cx="7191375" cy="771896"/>
          </a:xfrm>
        </p:spPr>
        <p:txBody>
          <a:bodyPr/>
          <a:lstStyle/>
          <a:p>
            <a:pPr>
              <a:lnSpc>
                <a:spcPct val="90000"/>
              </a:lnSpc>
            </a:pPr>
            <a:r>
              <a:rPr lang="en-US" b="0" dirty="0" smtClean="0"/>
              <a:t>Problem Description</a:t>
            </a:r>
          </a:p>
        </p:txBody>
      </p:sp>
      <p:sp>
        <p:nvSpPr>
          <p:cNvPr id="32771" name="Rectangle 3"/>
          <p:cNvSpPr>
            <a:spLocks noGrp="1" noChangeArrowheads="1"/>
          </p:cNvSpPr>
          <p:nvPr>
            <p:ph type="body" sz="half" idx="1"/>
          </p:nvPr>
        </p:nvSpPr>
        <p:spPr>
          <a:xfrm>
            <a:off x="513216" y="2516043"/>
            <a:ext cx="3657600" cy="2571750"/>
          </a:xfrm>
          <a:noFill/>
        </p:spPr>
        <p:txBody>
          <a:bodyPr/>
          <a:lstStyle/>
          <a:p>
            <a:pPr marL="384175" indent="-384175"/>
            <a:r>
              <a:rPr lang="en-US" dirty="0" smtClean="0"/>
              <a:t>OAGIS</a:t>
            </a:r>
          </a:p>
          <a:p>
            <a:pPr marL="784225" lvl="1" indent="-384175"/>
            <a:r>
              <a:rPr lang="en-US" dirty="0" smtClean="0"/>
              <a:t>BOM</a:t>
            </a:r>
          </a:p>
          <a:p>
            <a:pPr marL="784225" lvl="1" indent="-384175"/>
            <a:r>
              <a:rPr lang="en-US" dirty="0" smtClean="0"/>
              <a:t>Item Master</a:t>
            </a:r>
          </a:p>
          <a:p>
            <a:pPr marL="784225" lvl="1" indent="-384175"/>
            <a:r>
              <a:rPr lang="en-US" dirty="0" smtClean="0"/>
              <a:t>ECO</a:t>
            </a:r>
            <a:endParaRPr lang="en-US" sz="2000" dirty="0" smtClean="0"/>
          </a:p>
        </p:txBody>
      </p:sp>
      <p:sp>
        <p:nvSpPr>
          <p:cNvPr id="4" name="Rectangle 3"/>
          <p:cNvSpPr txBox="1">
            <a:spLocks noChangeArrowheads="1"/>
          </p:cNvSpPr>
          <p:nvPr/>
        </p:nvSpPr>
        <p:spPr bwMode="auto">
          <a:xfrm>
            <a:off x="4880428" y="2449368"/>
            <a:ext cx="3863975" cy="2571750"/>
          </a:xfrm>
          <a:prstGeom prst="rect">
            <a:avLst/>
          </a:prstGeom>
          <a:noFill/>
          <a:ln w="9525">
            <a:noFill/>
            <a:miter lim="800000"/>
            <a:headEnd/>
            <a:tailEnd/>
          </a:ln>
        </p:spPr>
        <p:txBody>
          <a:bodyPr lIns="92075" tIns="46038" rIns="92075" bIns="46038"/>
          <a:lstStyle/>
          <a:p>
            <a:pPr marL="384175" indent="-384175" algn="l">
              <a:spcBef>
                <a:spcPct val="20000"/>
              </a:spcBef>
              <a:buClr>
                <a:srgbClr val="0262AA"/>
              </a:buClr>
              <a:buFontTx/>
              <a:buChar char="•"/>
              <a:defRPr/>
            </a:pPr>
            <a:r>
              <a:rPr lang="en-US" sz="2800" b="0" kern="0" dirty="0">
                <a:effectLst/>
                <a:latin typeface="+mn-lt"/>
              </a:rPr>
              <a:t>STEP</a:t>
            </a:r>
          </a:p>
          <a:p>
            <a:pPr marL="784225" lvl="1" indent="-384175" algn="l">
              <a:spcBef>
                <a:spcPct val="20000"/>
              </a:spcBef>
              <a:buFontTx/>
              <a:buChar char="–"/>
              <a:defRPr/>
            </a:pPr>
            <a:r>
              <a:rPr lang="en-US" sz="2400" b="0" dirty="0" smtClean="0">
                <a:effectLst/>
                <a:latin typeface="+mn-lt"/>
              </a:rPr>
              <a:t>AP214</a:t>
            </a:r>
          </a:p>
          <a:p>
            <a:pPr marL="784225" lvl="1" indent="-384175" algn="l">
              <a:spcBef>
                <a:spcPct val="20000"/>
              </a:spcBef>
              <a:buFontTx/>
              <a:buChar char="–"/>
              <a:defRPr/>
            </a:pPr>
            <a:r>
              <a:rPr lang="en-US" sz="2400" b="0" dirty="0" smtClean="0">
                <a:effectLst/>
                <a:latin typeface="+mn-lt"/>
              </a:rPr>
              <a:t>OMG PLM Services</a:t>
            </a:r>
          </a:p>
          <a:p>
            <a:pPr marL="784225" lvl="1" indent="-384175" algn="l">
              <a:spcBef>
                <a:spcPct val="20000"/>
              </a:spcBef>
              <a:buFontTx/>
              <a:buChar char="–"/>
              <a:defRPr/>
            </a:pPr>
            <a:r>
              <a:rPr lang="en-US" sz="2400" b="0" dirty="0" smtClean="0">
                <a:effectLst/>
                <a:latin typeface="+mn-lt"/>
              </a:rPr>
              <a:t>OAGIS PLCS (later for Manufacturing)</a:t>
            </a:r>
          </a:p>
        </p:txBody>
      </p:sp>
      <p:sp>
        <p:nvSpPr>
          <p:cNvPr id="32773" name="Left Brace 7"/>
          <p:cNvSpPr>
            <a:spLocks/>
          </p:cNvSpPr>
          <p:nvPr/>
        </p:nvSpPr>
        <p:spPr bwMode="auto">
          <a:xfrm>
            <a:off x="4278766" y="2098531"/>
            <a:ext cx="750887" cy="3070225"/>
          </a:xfrm>
          <a:prstGeom prst="leftBrace">
            <a:avLst>
              <a:gd name="adj1" fmla="val 8329"/>
              <a:gd name="adj2" fmla="val 50000"/>
            </a:avLst>
          </a:prstGeom>
          <a:noFill/>
          <a:ln w="12700" algn="ctr">
            <a:solidFill>
              <a:schemeClr val="tx1"/>
            </a:solidFill>
            <a:round/>
            <a:headEnd/>
            <a:tailEnd/>
          </a:ln>
        </p:spPr>
        <p:txBody>
          <a:bodyPr wrap="none">
            <a:spAutoFit/>
          </a:bodyPr>
          <a:lstStyle/>
          <a:p>
            <a:endParaRPr lang="en-US"/>
          </a:p>
        </p:txBody>
      </p:sp>
      <p:sp>
        <p:nvSpPr>
          <p:cNvPr id="32774" name="Left Brace 8"/>
          <p:cNvSpPr>
            <a:spLocks/>
          </p:cNvSpPr>
          <p:nvPr/>
        </p:nvSpPr>
        <p:spPr bwMode="auto">
          <a:xfrm rot="10800000">
            <a:off x="2972253" y="2100118"/>
            <a:ext cx="749300" cy="3070225"/>
          </a:xfrm>
          <a:prstGeom prst="leftBrace">
            <a:avLst>
              <a:gd name="adj1" fmla="val 8347"/>
              <a:gd name="adj2" fmla="val 50000"/>
            </a:avLst>
          </a:prstGeom>
          <a:noFill/>
          <a:ln w="12700" algn="ctr">
            <a:solidFill>
              <a:schemeClr val="tx1"/>
            </a:solidFill>
            <a:round/>
            <a:headEnd/>
            <a:tailEnd/>
          </a:ln>
        </p:spPr>
        <p:txBody>
          <a:bodyPr wrap="none">
            <a:spAutoFit/>
          </a:bodyPr>
          <a:lstStyle/>
          <a:p>
            <a:endParaRPr lang="en-US"/>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a:t>NIST B2B Testbed Activity Update</a:t>
            </a:r>
          </a:p>
        </p:txBody>
      </p:sp>
      <p:sp>
        <p:nvSpPr>
          <p:cNvPr id="4099" name="Rectangle 3"/>
          <p:cNvSpPr>
            <a:spLocks noGrp="1" noChangeArrowheads="1"/>
          </p:cNvSpPr>
          <p:nvPr>
            <p:ph type="subTitle" idx="1"/>
          </p:nvPr>
        </p:nvSpPr>
        <p:spPr/>
        <p:txBody>
          <a:bodyPr/>
          <a:lstStyle/>
          <a:p>
            <a:r>
              <a:rPr lang="en-US"/>
              <a:t>Serm Kulvatunyou</a:t>
            </a:r>
          </a:p>
          <a:p>
            <a:r>
              <a:rPr lang="en-US"/>
              <a:t>Nenad Ivezic</a:t>
            </a:r>
          </a:p>
          <a:p>
            <a:r>
              <a:rPr lang="en-US"/>
              <a:t>Jungyub Woo</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xfrm>
            <a:off x="1743076" y="241300"/>
            <a:ext cx="6439024" cy="701675"/>
          </a:xfrm>
        </p:spPr>
        <p:txBody>
          <a:bodyPr/>
          <a:lstStyle/>
          <a:p>
            <a:r>
              <a:rPr lang="en-US" dirty="0" smtClean="0"/>
              <a:t>Problem Description</a:t>
            </a:r>
            <a:endParaRPr lang="en-US" dirty="0"/>
          </a:p>
        </p:txBody>
      </p:sp>
      <p:pic>
        <p:nvPicPr>
          <p:cNvPr id="45062" name="Picture 6"/>
          <p:cNvPicPr>
            <a:picLocks noChangeAspect="1" noChangeArrowheads="1"/>
          </p:cNvPicPr>
          <p:nvPr/>
        </p:nvPicPr>
        <p:blipFill>
          <a:blip r:embed="rId3"/>
          <a:srcRect t="717" r="363" b="1077"/>
          <a:stretch>
            <a:fillRect/>
          </a:stretch>
        </p:blipFill>
        <p:spPr bwMode="auto">
          <a:xfrm>
            <a:off x="749095" y="1827968"/>
            <a:ext cx="7706136" cy="4191326"/>
          </a:xfrm>
          <a:prstGeom prst="rect">
            <a:avLst/>
          </a:prstGeom>
          <a:noFill/>
          <a:ln w="9525">
            <a:solidFill>
              <a:schemeClr val="tx1"/>
            </a:solidFill>
            <a:miter lim="800000"/>
            <a:headEnd/>
            <a:tailEnd/>
          </a:ln>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458068" y="217549"/>
            <a:ext cx="6712156" cy="701675"/>
          </a:xfrm>
        </p:spPr>
        <p:txBody>
          <a:bodyPr/>
          <a:lstStyle/>
          <a:p>
            <a:r>
              <a:rPr lang="en-US" sz="3600" b="0" dirty="0" smtClean="0"/>
              <a:t>Research </a:t>
            </a:r>
            <a:r>
              <a:rPr lang="en-US" sz="3600" b="0" dirty="0"/>
              <a:t>Findings</a:t>
            </a:r>
          </a:p>
        </p:txBody>
      </p:sp>
      <p:sp>
        <p:nvSpPr>
          <p:cNvPr id="47107" name="Rectangle 3"/>
          <p:cNvSpPr>
            <a:spLocks noGrp="1" noChangeArrowheads="1"/>
          </p:cNvSpPr>
          <p:nvPr>
            <p:ph type="body" idx="1"/>
          </p:nvPr>
        </p:nvSpPr>
        <p:spPr>
          <a:xfrm>
            <a:off x="492826" y="1647702"/>
            <a:ext cx="8229600" cy="5032375"/>
          </a:xfrm>
        </p:spPr>
        <p:txBody>
          <a:bodyPr/>
          <a:lstStyle/>
          <a:p>
            <a:r>
              <a:rPr lang="en-US" sz="2400" dirty="0"/>
              <a:t>Three levels of similarity measures identified</a:t>
            </a:r>
          </a:p>
          <a:p>
            <a:pPr lvl="1"/>
            <a:r>
              <a:rPr lang="en-US" sz="2000" dirty="0"/>
              <a:t>Lexical similarity measure – Words and terms similarity based on domain independent or specific knowledge</a:t>
            </a:r>
          </a:p>
          <a:p>
            <a:pPr lvl="1"/>
            <a:r>
              <a:rPr lang="en-US" sz="2000" dirty="0"/>
              <a:t>Structural similarity measure – Words and terms similarity based on structural information (what a term contains and how)</a:t>
            </a:r>
          </a:p>
          <a:p>
            <a:pPr lvl="1"/>
            <a:r>
              <a:rPr lang="en-US" sz="2000" dirty="0"/>
              <a:t>Logical similarity measure – Words and terms similarity based on associated formal models</a:t>
            </a:r>
          </a:p>
          <a:p>
            <a:r>
              <a:rPr lang="en-US" sz="2400" dirty="0"/>
              <a:t>Approach to measure the quality of the similarity measure preliminary defined</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4754" name="Rectangle 2"/>
          <p:cNvSpPr>
            <a:spLocks noGrp="1" noChangeArrowheads="1"/>
          </p:cNvSpPr>
          <p:nvPr>
            <p:ph type="title"/>
          </p:nvPr>
        </p:nvSpPr>
        <p:spPr>
          <a:xfrm>
            <a:off x="1743075" y="241300"/>
            <a:ext cx="5880883" cy="701675"/>
          </a:xfrm>
        </p:spPr>
        <p:txBody>
          <a:bodyPr/>
          <a:lstStyle/>
          <a:p>
            <a:r>
              <a:rPr lang="en-US" sz="3600" b="0" dirty="0" smtClean="0"/>
              <a:t>Activities with OAGIS</a:t>
            </a:r>
            <a:endParaRPr lang="en-US" sz="3600" b="0" dirty="0"/>
          </a:p>
        </p:txBody>
      </p:sp>
      <p:sp>
        <p:nvSpPr>
          <p:cNvPr id="2634755" name="Rectangle 3"/>
          <p:cNvSpPr>
            <a:spLocks noGrp="1" noChangeArrowheads="1"/>
          </p:cNvSpPr>
          <p:nvPr>
            <p:ph type="body" idx="1"/>
          </p:nvPr>
        </p:nvSpPr>
        <p:spPr>
          <a:xfrm>
            <a:off x="584200" y="1790700"/>
            <a:ext cx="5486400" cy="3403600"/>
          </a:xfrm>
        </p:spPr>
        <p:txBody>
          <a:bodyPr/>
          <a:lstStyle/>
          <a:p>
            <a:r>
              <a:rPr lang="en-US" sz="2400" dirty="0" smtClean="0"/>
              <a:t>Looking at a Next –Gen Effort</a:t>
            </a:r>
          </a:p>
          <a:p>
            <a:r>
              <a:rPr lang="en-US" sz="2400" dirty="0" smtClean="0"/>
              <a:t>Will Include UN/CEFACT Technologies</a:t>
            </a:r>
          </a:p>
          <a:p>
            <a:r>
              <a:rPr lang="en-US" sz="2400" dirty="0" smtClean="0"/>
              <a:t>Improve Supply Chain Interoperability</a:t>
            </a:r>
          </a:p>
          <a:p>
            <a:r>
              <a:rPr lang="en-US" sz="2400" dirty="0" smtClean="0"/>
              <a:t>Improve Cross-Supply Chain Interoperability</a:t>
            </a:r>
            <a:endParaRPr lang="en-US" sz="2400" dirty="0"/>
          </a:p>
        </p:txBody>
      </p:sp>
      <p:pic>
        <p:nvPicPr>
          <p:cNvPr id="2634756" name="Picture 4"/>
          <p:cNvPicPr>
            <a:picLocks noChangeAspect="1" noChangeArrowheads="1"/>
          </p:cNvPicPr>
          <p:nvPr/>
        </p:nvPicPr>
        <p:blipFill>
          <a:blip r:embed="rId2"/>
          <a:srcRect/>
          <a:stretch>
            <a:fillRect/>
          </a:stretch>
        </p:blipFill>
        <p:spPr bwMode="auto">
          <a:xfrm>
            <a:off x="6302375" y="2028825"/>
            <a:ext cx="2165350" cy="2101850"/>
          </a:xfrm>
          <a:prstGeom prst="rect">
            <a:avLst/>
          </a:prstGeom>
          <a:noFill/>
          <a:ln w="12700">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65238" y="241300"/>
            <a:ext cx="8031162" cy="981075"/>
          </a:xfrm>
        </p:spPr>
        <p:txBody>
          <a:bodyPr/>
          <a:lstStyle/>
          <a:p>
            <a:pPr>
              <a:lnSpc>
                <a:spcPct val="90000"/>
              </a:lnSpc>
            </a:pPr>
            <a:r>
              <a:rPr lang="en-US" sz="3200" smtClean="0"/>
              <a:t>Core Components, The Idea</a:t>
            </a:r>
          </a:p>
        </p:txBody>
      </p:sp>
      <p:sp>
        <p:nvSpPr>
          <p:cNvPr id="36867" name="Rectangle 3"/>
          <p:cNvSpPr>
            <a:spLocks noGrp="1" noChangeArrowheads="1"/>
          </p:cNvSpPr>
          <p:nvPr>
            <p:ph type="body" idx="1"/>
          </p:nvPr>
        </p:nvSpPr>
        <p:spPr>
          <a:xfrm>
            <a:off x="271463" y="2138363"/>
            <a:ext cx="6167437" cy="2919412"/>
          </a:xfrm>
        </p:spPr>
        <p:txBody>
          <a:bodyPr/>
          <a:lstStyle/>
          <a:p>
            <a:r>
              <a:rPr lang="en-US" sz="2400" smtClean="0"/>
              <a:t>Sponsored by the United Nations</a:t>
            </a:r>
          </a:p>
          <a:p>
            <a:r>
              <a:rPr lang="en-US" sz="2400" smtClean="0"/>
              <a:t>Defines the basis for building business languages.</a:t>
            </a:r>
          </a:p>
          <a:p>
            <a:r>
              <a:rPr lang="en-US" sz="2400" smtClean="0"/>
              <a:t>Encourages all business languages to be based on same concepts.</a:t>
            </a:r>
          </a:p>
        </p:txBody>
      </p:sp>
      <p:grpSp>
        <p:nvGrpSpPr>
          <p:cNvPr id="2" name="Group 4"/>
          <p:cNvGrpSpPr>
            <a:grpSpLocks/>
          </p:cNvGrpSpPr>
          <p:nvPr/>
        </p:nvGrpSpPr>
        <p:grpSpPr bwMode="auto">
          <a:xfrm>
            <a:off x="6334125" y="1824038"/>
            <a:ext cx="2432050" cy="3005137"/>
            <a:chOff x="4092" y="867"/>
            <a:chExt cx="1532" cy="1893"/>
          </a:xfrm>
        </p:grpSpPr>
        <p:pic>
          <p:nvPicPr>
            <p:cNvPr id="36869" name="Picture 5"/>
            <p:cNvPicPr>
              <a:picLocks noChangeAspect="1" noChangeArrowheads="1"/>
            </p:cNvPicPr>
            <p:nvPr/>
          </p:nvPicPr>
          <p:blipFill>
            <a:blip r:embed="rId3"/>
            <a:srcRect r="3000"/>
            <a:stretch>
              <a:fillRect/>
            </a:stretch>
          </p:blipFill>
          <p:spPr bwMode="auto">
            <a:xfrm>
              <a:off x="4092" y="1576"/>
              <a:ext cx="1532" cy="1184"/>
            </a:xfrm>
            <a:prstGeom prst="rect">
              <a:avLst/>
            </a:prstGeom>
            <a:noFill/>
            <a:ln w="12700">
              <a:noFill/>
              <a:miter lim="800000"/>
              <a:headEnd/>
              <a:tailEnd/>
            </a:ln>
          </p:spPr>
        </p:pic>
        <p:pic>
          <p:nvPicPr>
            <p:cNvPr id="36870" name="Picture 6" descr="unlog1"/>
            <p:cNvPicPr>
              <a:picLocks noChangeAspect="1" noChangeArrowheads="1"/>
            </p:cNvPicPr>
            <p:nvPr/>
          </p:nvPicPr>
          <p:blipFill>
            <a:blip r:embed="rId4"/>
            <a:srcRect/>
            <a:stretch>
              <a:fillRect/>
            </a:stretch>
          </p:blipFill>
          <p:spPr bwMode="auto">
            <a:xfrm>
              <a:off x="4387" y="867"/>
              <a:ext cx="914" cy="746"/>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257300" y="176213"/>
            <a:ext cx="7667625" cy="765175"/>
          </a:xfrm>
        </p:spPr>
        <p:txBody>
          <a:bodyPr anchorCtr="1"/>
          <a:lstStyle/>
          <a:p>
            <a:pPr>
              <a:lnSpc>
                <a:spcPct val="90000"/>
              </a:lnSpc>
            </a:pPr>
            <a:r>
              <a:rPr lang="en-US" sz="3200" b="0" smtClean="0"/>
              <a:t>Why Did OAGi Adopt Core Components?</a:t>
            </a:r>
          </a:p>
        </p:txBody>
      </p:sp>
      <p:sp>
        <p:nvSpPr>
          <p:cNvPr id="37891" name="Rectangle 3"/>
          <p:cNvSpPr>
            <a:spLocks noGrp="1" noChangeArrowheads="1"/>
          </p:cNvSpPr>
          <p:nvPr>
            <p:ph type="body" idx="4294967295"/>
          </p:nvPr>
        </p:nvSpPr>
        <p:spPr>
          <a:xfrm>
            <a:off x="600075" y="1819275"/>
            <a:ext cx="5556250" cy="3554413"/>
          </a:xfrm>
        </p:spPr>
        <p:txBody>
          <a:bodyPr/>
          <a:lstStyle/>
          <a:p>
            <a:pPr>
              <a:lnSpc>
                <a:spcPct val="90000"/>
              </a:lnSpc>
            </a:pPr>
            <a:r>
              <a:rPr lang="en-US" sz="2400" smtClean="0"/>
              <a:t>Enables all business languages to be based on same concepts and building blocks.</a:t>
            </a:r>
          </a:p>
          <a:p>
            <a:pPr>
              <a:lnSpc>
                <a:spcPct val="90000"/>
              </a:lnSpc>
            </a:pPr>
            <a:r>
              <a:rPr lang="en-US" sz="2400" smtClean="0"/>
              <a:t>Will increase interoperability within supply chains</a:t>
            </a:r>
          </a:p>
          <a:p>
            <a:pPr>
              <a:lnSpc>
                <a:spcPct val="90000"/>
              </a:lnSpc>
            </a:pPr>
            <a:r>
              <a:rPr lang="en-US" sz="2400" smtClean="0"/>
              <a:t>Will increase interoperability across supply chains</a:t>
            </a:r>
          </a:p>
          <a:p>
            <a:pPr>
              <a:lnSpc>
                <a:spcPct val="90000"/>
              </a:lnSpc>
            </a:pPr>
            <a:r>
              <a:rPr lang="en-US" sz="2400" smtClean="0"/>
              <a:t>Excellent base for OAGIS convergence initiatives</a:t>
            </a:r>
          </a:p>
        </p:txBody>
      </p:sp>
      <p:grpSp>
        <p:nvGrpSpPr>
          <p:cNvPr id="2" name="Group 4"/>
          <p:cNvGrpSpPr>
            <a:grpSpLocks/>
          </p:cNvGrpSpPr>
          <p:nvPr/>
        </p:nvGrpSpPr>
        <p:grpSpPr bwMode="auto">
          <a:xfrm>
            <a:off x="6102350" y="2028825"/>
            <a:ext cx="2432050" cy="3005138"/>
            <a:chOff x="4092" y="867"/>
            <a:chExt cx="1532" cy="1893"/>
          </a:xfrm>
        </p:grpSpPr>
        <p:pic>
          <p:nvPicPr>
            <p:cNvPr id="37893" name="Picture 5"/>
            <p:cNvPicPr>
              <a:picLocks noChangeAspect="1" noChangeArrowheads="1"/>
            </p:cNvPicPr>
            <p:nvPr/>
          </p:nvPicPr>
          <p:blipFill>
            <a:blip r:embed="rId3"/>
            <a:srcRect r="3000"/>
            <a:stretch>
              <a:fillRect/>
            </a:stretch>
          </p:blipFill>
          <p:spPr bwMode="auto">
            <a:xfrm>
              <a:off x="4092" y="1576"/>
              <a:ext cx="1532" cy="1184"/>
            </a:xfrm>
            <a:prstGeom prst="rect">
              <a:avLst/>
            </a:prstGeom>
            <a:noFill/>
            <a:ln w="12700">
              <a:noFill/>
              <a:miter lim="800000"/>
              <a:headEnd/>
              <a:tailEnd/>
            </a:ln>
          </p:spPr>
        </p:pic>
        <p:pic>
          <p:nvPicPr>
            <p:cNvPr id="37894" name="Picture 6" descr="unlog1"/>
            <p:cNvPicPr>
              <a:picLocks noChangeAspect="1" noChangeArrowheads="1"/>
            </p:cNvPicPr>
            <p:nvPr/>
          </p:nvPicPr>
          <p:blipFill>
            <a:blip r:embed="rId4"/>
            <a:srcRect/>
            <a:stretch>
              <a:fillRect/>
            </a:stretch>
          </p:blipFill>
          <p:spPr bwMode="auto">
            <a:xfrm>
              <a:off x="4387" y="867"/>
              <a:ext cx="914" cy="746"/>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4754" name="Rectangle 2"/>
          <p:cNvSpPr>
            <a:spLocks noGrp="1" noChangeArrowheads="1"/>
          </p:cNvSpPr>
          <p:nvPr>
            <p:ph type="title"/>
          </p:nvPr>
        </p:nvSpPr>
        <p:spPr>
          <a:xfrm>
            <a:off x="1793175" y="229425"/>
            <a:ext cx="6317672" cy="701675"/>
          </a:xfrm>
        </p:spPr>
        <p:txBody>
          <a:bodyPr/>
          <a:lstStyle/>
          <a:p>
            <a:r>
              <a:rPr lang="en-US" sz="3600" b="0" dirty="0" smtClean="0"/>
              <a:t>UN/CEFACT Technologies</a:t>
            </a:r>
            <a:endParaRPr lang="en-US" sz="3600" b="0" dirty="0"/>
          </a:p>
        </p:txBody>
      </p:sp>
      <p:sp>
        <p:nvSpPr>
          <p:cNvPr id="2634755" name="Rectangle 3"/>
          <p:cNvSpPr>
            <a:spLocks noGrp="1" noChangeArrowheads="1"/>
          </p:cNvSpPr>
          <p:nvPr>
            <p:ph type="body" idx="1"/>
          </p:nvPr>
        </p:nvSpPr>
        <p:spPr>
          <a:xfrm>
            <a:off x="2066306" y="2028207"/>
            <a:ext cx="6436426" cy="3403600"/>
          </a:xfrm>
        </p:spPr>
        <p:txBody>
          <a:bodyPr/>
          <a:lstStyle/>
          <a:p>
            <a:r>
              <a:rPr lang="en-US" sz="2400" dirty="0" smtClean="0"/>
              <a:t>Naming and Design Rules</a:t>
            </a:r>
          </a:p>
          <a:p>
            <a:r>
              <a:rPr lang="en-US" sz="2400" dirty="0" smtClean="0"/>
              <a:t>CCTS</a:t>
            </a:r>
          </a:p>
          <a:p>
            <a:r>
              <a:rPr lang="en-US" sz="2400" dirty="0" smtClean="0"/>
              <a:t>Data Types</a:t>
            </a:r>
            <a:endParaRPr lang="en-US" sz="2000" dirty="0" smtClean="0"/>
          </a:p>
          <a:p>
            <a:r>
              <a:rPr lang="en-US" sz="2400" dirty="0" smtClean="0"/>
              <a:t>Unified Context Methodology (UCM)</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476375" y="228600"/>
            <a:ext cx="7667625" cy="908050"/>
          </a:xfrm>
        </p:spPr>
        <p:txBody>
          <a:bodyPr lIns="0" tIns="0" rIns="0" bIns="0"/>
          <a:lstStyle/>
          <a:p>
            <a:r>
              <a:rPr lang="en-US" sz="3200" b="0" smtClean="0"/>
              <a:t>SDO Adoption of UN/CEFACT</a:t>
            </a:r>
            <a:endParaRPr lang="en-US" sz="4400" b="0" smtClean="0"/>
          </a:p>
        </p:txBody>
      </p:sp>
      <p:pic>
        <p:nvPicPr>
          <p:cNvPr id="38915" name="Picture 21" descr="swift"/>
          <p:cNvPicPr>
            <a:picLocks noChangeAspect="1" noChangeArrowheads="1"/>
          </p:cNvPicPr>
          <p:nvPr/>
        </p:nvPicPr>
        <p:blipFill>
          <a:blip r:embed="rId3"/>
          <a:srcRect/>
          <a:stretch>
            <a:fillRect/>
          </a:stretch>
        </p:blipFill>
        <p:spPr bwMode="gray">
          <a:xfrm>
            <a:off x="5718175" y="2857500"/>
            <a:ext cx="792163" cy="774700"/>
          </a:xfrm>
          <a:prstGeom prst="rect">
            <a:avLst/>
          </a:prstGeom>
          <a:noFill/>
          <a:ln w="9525">
            <a:noFill/>
            <a:miter lim="800000"/>
            <a:headEnd/>
            <a:tailEnd/>
          </a:ln>
        </p:spPr>
      </p:pic>
      <p:pic>
        <p:nvPicPr>
          <p:cNvPr id="38916" name="Picture 51" descr="ACORD_LOGO_GIS_TH.jpg (33611 bytes)"/>
          <p:cNvPicPr>
            <a:picLocks noChangeAspect="1" noChangeArrowheads="1"/>
          </p:cNvPicPr>
          <p:nvPr/>
        </p:nvPicPr>
        <p:blipFill>
          <a:blip r:embed="rId4"/>
          <a:srcRect/>
          <a:stretch>
            <a:fillRect/>
          </a:stretch>
        </p:blipFill>
        <p:spPr bwMode="gray">
          <a:xfrm>
            <a:off x="4337050" y="4086225"/>
            <a:ext cx="1079500" cy="708025"/>
          </a:xfrm>
          <a:prstGeom prst="rect">
            <a:avLst/>
          </a:prstGeom>
          <a:noFill/>
          <a:ln w="9525">
            <a:noFill/>
            <a:miter lim="800000"/>
            <a:headEnd/>
            <a:tailEnd/>
          </a:ln>
        </p:spPr>
      </p:pic>
      <p:pic>
        <p:nvPicPr>
          <p:cNvPr id="38917" name="Picture 54" descr="Welcome to AIAG"/>
          <p:cNvPicPr>
            <a:picLocks noChangeAspect="1" noChangeArrowheads="1"/>
          </p:cNvPicPr>
          <p:nvPr/>
        </p:nvPicPr>
        <p:blipFill>
          <a:blip r:embed="rId5"/>
          <a:srcRect/>
          <a:stretch>
            <a:fillRect/>
          </a:stretch>
        </p:blipFill>
        <p:spPr bwMode="gray">
          <a:xfrm>
            <a:off x="849313" y="3108325"/>
            <a:ext cx="1368425" cy="454025"/>
          </a:xfrm>
          <a:prstGeom prst="rect">
            <a:avLst/>
          </a:prstGeom>
          <a:noFill/>
          <a:ln w="9525">
            <a:noFill/>
            <a:miter lim="800000"/>
            <a:headEnd/>
            <a:tailEnd/>
          </a:ln>
        </p:spPr>
      </p:pic>
      <p:pic>
        <p:nvPicPr>
          <p:cNvPr id="38918" name="Picture 138" descr="hr-xml4"/>
          <p:cNvPicPr>
            <a:picLocks noChangeAspect="1" noChangeArrowheads="1"/>
          </p:cNvPicPr>
          <p:nvPr/>
        </p:nvPicPr>
        <p:blipFill>
          <a:blip r:embed="rId6"/>
          <a:srcRect/>
          <a:stretch>
            <a:fillRect/>
          </a:stretch>
        </p:blipFill>
        <p:spPr bwMode="gray">
          <a:xfrm>
            <a:off x="2970213" y="3125788"/>
            <a:ext cx="1728787" cy="631825"/>
          </a:xfrm>
          <a:prstGeom prst="rect">
            <a:avLst/>
          </a:prstGeom>
          <a:noFill/>
          <a:ln w="9525">
            <a:noFill/>
            <a:miter lim="800000"/>
            <a:headEnd/>
            <a:tailEnd/>
          </a:ln>
        </p:spPr>
      </p:pic>
      <p:pic>
        <p:nvPicPr>
          <p:cNvPr id="38919" name="Picture 21"/>
          <p:cNvPicPr>
            <a:picLocks noChangeAspect="1" noChangeArrowheads="1"/>
          </p:cNvPicPr>
          <p:nvPr/>
        </p:nvPicPr>
        <p:blipFill>
          <a:blip r:embed="rId7"/>
          <a:srcRect/>
          <a:stretch>
            <a:fillRect/>
          </a:stretch>
        </p:blipFill>
        <p:spPr bwMode="auto">
          <a:xfrm>
            <a:off x="1582738" y="4213225"/>
            <a:ext cx="1460500" cy="515938"/>
          </a:xfrm>
          <a:prstGeom prst="rect">
            <a:avLst/>
          </a:prstGeom>
          <a:noFill/>
          <a:ln w="12700">
            <a:noFill/>
            <a:miter lim="800000"/>
            <a:headEnd/>
            <a:tailEnd/>
          </a:ln>
        </p:spPr>
      </p:pic>
      <p:pic>
        <p:nvPicPr>
          <p:cNvPr id="38920" name="Picture 22"/>
          <p:cNvPicPr>
            <a:picLocks noChangeAspect="1" noChangeArrowheads="1"/>
          </p:cNvPicPr>
          <p:nvPr/>
        </p:nvPicPr>
        <p:blipFill>
          <a:blip r:embed="rId8"/>
          <a:srcRect/>
          <a:stretch>
            <a:fillRect/>
          </a:stretch>
        </p:blipFill>
        <p:spPr bwMode="auto">
          <a:xfrm>
            <a:off x="7359650" y="2784475"/>
            <a:ext cx="725488" cy="819150"/>
          </a:xfrm>
          <a:prstGeom prst="rect">
            <a:avLst/>
          </a:prstGeom>
          <a:noFill/>
          <a:ln w="9525">
            <a:noFill/>
            <a:miter lim="800000"/>
            <a:headEnd/>
            <a:tailEnd/>
          </a:ln>
        </p:spPr>
      </p:pic>
      <p:pic>
        <p:nvPicPr>
          <p:cNvPr id="38921" name="Picture 23"/>
          <p:cNvPicPr>
            <a:picLocks noChangeAspect="1" noChangeArrowheads="1"/>
          </p:cNvPicPr>
          <p:nvPr/>
        </p:nvPicPr>
        <p:blipFill>
          <a:blip r:embed="rId9"/>
          <a:srcRect/>
          <a:stretch>
            <a:fillRect/>
          </a:stretch>
        </p:blipFill>
        <p:spPr bwMode="auto">
          <a:xfrm>
            <a:off x="3006725" y="1751013"/>
            <a:ext cx="5121275" cy="611187"/>
          </a:xfrm>
          <a:prstGeom prst="rect">
            <a:avLst/>
          </a:prstGeom>
          <a:noFill/>
          <a:ln w="9525">
            <a:noFill/>
            <a:miter lim="800000"/>
            <a:headEnd/>
            <a:tailEnd/>
          </a:ln>
        </p:spPr>
      </p:pic>
      <p:pic>
        <p:nvPicPr>
          <p:cNvPr id="38922" name="Picture 24"/>
          <p:cNvPicPr>
            <a:picLocks noChangeAspect="1" noChangeArrowheads="1"/>
          </p:cNvPicPr>
          <p:nvPr/>
        </p:nvPicPr>
        <p:blipFill>
          <a:blip r:embed="rId10"/>
          <a:srcRect/>
          <a:stretch>
            <a:fillRect/>
          </a:stretch>
        </p:blipFill>
        <p:spPr bwMode="auto">
          <a:xfrm>
            <a:off x="5127625" y="5448300"/>
            <a:ext cx="1484313" cy="508000"/>
          </a:xfrm>
          <a:prstGeom prst="rect">
            <a:avLst/>
          </a:prstGeom>
          <a:noFill/>
          <a:ln w="12700">
            <a:noFill/>
            <a:miter lim="800000"/>
            <a:headEnd/>
            <a:tailEnd/>
          </a:ln>
        </p:spPr>
      </p:pic>
      <p:pic>
        <p:nvPicPr>
          <p:cNvPr id="38923" name="Picture 20"/>
          <p:cNvPicPr>
            <a:picLocks noChangeAspect="1" noChangeArrowheads="1"/>
          </p:cNvPicPr>
          <p:nvPr/>
        </p:nvPicPr>
        <p:blipFill>
          <a:blip r:embed="rId11"/>
          <a:srcRect/>
          <a:stretch>
            <a:fillRect/>
          </a:stretch>
        </p:blipFill>
        <p:spPr bwMode="auto">
          <a:xfrm>
            <a:off x="7215188" y="1487488"/>
            <a:ext cx="914400" cy="847725"/>
          </a:xfrm>
          <a:prstGeom prst="rect">
            <a:avLst/>
          </a:prstGeom>
          <a:noFill/>
          <a:ln w="9525">
            <a:noFill/>
            <a:miter lim="800000"/>
            <a:headEnd/>
            <a:tailEnd/>
          </a:ln>
        </p:spPr>
      </p:pic>
      <p:pic>
        <p:nvPicPr>
          <p:cNvPr id="38924" name="Picture 25"/>
          <p:cNvPicPr>
            <a:picLocks noChangeAspect="1" noChangeArrowheads="1"/>
          </p:cNvPicPr>
          <p:nvPr/>
        </p:nvPicPr>
        <p:blipFill>
          <a:blip r:embed="rId12"/>
          <a:srcRect/>
          <a:stretch>
            <a:fillRect/>
          </a:stretch>
        </p:blipFill>
        <p:spPr bwMode="auto">
          <a:xfrm>
            <a:off x="6737350" y="4462463"/>
            <a:ext cx="1271588" cy="465137"/>
          </a:xfrm>
          <a:prstGeom prst="rect">
            <a:avLst/>
          </a:prstGeom>
          <a:noFill/>
          <a:ln w="12700">
            <a:noFill/>
            <a:miter lim="800000"/>
            <a:headEnd/>
            <a:tailEnd/>
          </a:ln>
        </p:spPr>
      </p:pic>
      <p:pic>
        <p:nvPicPr>
          <p:cNvPr id="38925" name="Picture 26"/>
          <p:cNvPicPr>
            <a:picLocks noChangeAspect="1" noChangeArrowheads="1"/>
          </p:cNvPicPr>
          <p:nvPr/>
        </p:nvPicPr>
        <p:blipFill>
          <a:blip r:embed="rId13"/>
          <a:srcRect/>
          <a:stretch>
            <a:fillRect/>
          </a:stretch>
        </p:blipFill>
        <p:spPr bwMode="auto">
          <a:xfrm>
            <a:off x="1382713" y="5376863"/>
            <a:ext cx="2911475" cy="484187"/>
          </a:xfrm>
          <a:prstGeom prst="rect">
            <a:avLst/>
          </a:prstGeom>
          <a:noFill/>
          <a:ln w="12700">
            <a:noFill/>
            <a:miter lim="800000"/>
            <a:headEnd/>
            <a:tailEnd/>
          </a:ln>
        </p:spPr>
      </p:pic>
      <p:pic>
        <p:nvPicPr>
          <p:cNvPr id="38926" name="Picture 15" descr="2004 0317 OAGi Logo Work Logo with Name and Circle.jpg"/>
          <p:cNvPicPr>
            <a:picLocks noChangeAspect="1"/>
          </p:cNvPicPr>
          <p:nvPr/>
        </p:nvPicPr>
        <p:blipFill>
          <a:blip r:embed="rId14"/>
          <a:srcRect/>
          <a:stretch>
            <a:fillRect/>
          </a:stretch>
        </p:blipFill>
        <p:spPr bwMode="auto">
          <a:xfrm>
            <a:off x="708025" y="1743075"/>
            <a:ext cx="1366838" cy="7048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4754" name="Rectangle 2"/>
          <p:cNvSpPr>
            <a:spLocks noGrp="1" noChangeArrowheads="1"/>
          </p:cNvSpPr>
          <p:nvPr>
            <p:ph type="title"/>
          </p:nvPr>
        </p:nvSpPr>
        <p:spPr>
          <a:xfrm>
            <a:off x="1743076" y="241300"/>
            <a:ext cx="5203990" cy="701675"/>
          </a:xfrm>
        </p:spPr>
        <p:txBody>
          <a:bodyPr/>
          <a:lstStyle/>
          <a:p>
            <a:r>
              <a:rPr lang="en-US" sz="3600" b="0" dirty="0" smtClean="0"/>
              <a:t>Introduction</a:t>
            </a:r>
            <a:endParaRPr lang="en-US" sz="3600" b="0" dirty="0"/>
          </a:p>
        </p:txBody>
      </p:sp>
      <p:sp>
        <p:nvSpPr>
          <p:cNvPr id="2634755" name="Rectangle 3"/>
          <p:cNvSpPr>
            <a:spLocks noGrp="1" noChangeArrowheads="1"/>
          </p:cNvSpPr>
          <p:nvPr>
            <p:ph type="body" idx="1"/>
          </p:nvPr>
        </p:nvSpPr>
        <p:spPr>
          <a:xfrm>
            <a:off x="1142340" y="2028207"/>
            <a:ext cx="7360392" cy="3403600"/>
          </a:xfrm>
        </p:spPr>
        <p:txBody>
          <a:bodyPr/>
          <a:lstStyle/>
          <a:p>
            <a:r>
              <a:rPr lang="en-US" sz="2400" dirty="0" smtClean="0"/>
              <a:t>I am not an expert in Ontology</a:t>
            </a:r>
          </a:p>
          <a:p>
            <a:r>
              <a:rPr lang="en-US" sz="2400" dirty="0" smtClean="0"/>
              <a:t>I build standards</a:t>
            </a:r>
          </a:p>
          <a:p>
            <a:r>
              <a:rPr lang="en-US" sz="2400" dirty="0" smtClean="0"/>
              <a:t>We can always improve standards</a:t>
            </a:r>
          </a:p>
          <a:p>
            <a:r>
              <a:rPr lang="en-US" sz="2400" dirty="0" smtClean="0"/>
              <a:t>So my context is how to use Ontology technology to do this</a:t>
            </a:r>
          </a:p>
          <a:p>
            <a:r>
              <a:rPr lang="en-US" sz="2400" dirty="0" smtClean="0"/>
              <a:t>We have tried some research in past in partnership with NIST</a:t>
            </a:r>
          </a:p>
          <a:p>
            <a:r>
              <a:rPr lang="en-US" sz="2400" dirty="0" smtClean="0"/>
              <a:t>I will discuss some plans moving forward</a:t>
            </a:r>
            <a:endParaRPr lang="en-US" sz="2400"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419100" y="1936750"/>
            <a:ext cx="5094288" cy="4824413"/>
          </a:xfrm>
        </p:spPr>
        <p:txBody>
          <a:bodyPr lIns="0" tIns="0" rIns="0" bIns="0"/>
          <a:lstStyle/>
          <a:p>
            <a:pPr marL="0" indent="0">
              <a:lnSpc>
                <a:spcPct val="90000"/>
              </a:lnSpc>
              <a:buFontTx/>
              <a:buNone/>
            </a:pPr>
            <a:r>
              <a:rPr lang="en-US" sz="1600" smtClean="0"/>
              <a:t>An implementation of ISO 11179</a:t>
            </a:r>
          </a:p>
          <a:p>
            <a:pPr marL="0" indent="0">
              <a:lnSpc>
                <a:spcPct val="90000"/>
              </a:lnSpc>
              <a:spcBef>
                <a:spcPct val="40000"/>
              </a:spcBef>
              <a:buFontTx/>
              <a:buNone/>
            </a:pPr>
            <a:r>
              <a:rPr lang="en-US" sz="1600" smtClean="0"/>
              <a:t>Creates common re-usable building blocks</a:t>
            </a:r>
          </a:p>
          <a:p>
            <a:pPr marL="358775" lvl="1" indent="-269875">
              <a:lnSpc>
                <a:spcPct val="90000"/>
              </a:lnSpc>
              <a:spcBef>
                <a:spcPct val="10000"/>
              </a:spcBef>
            </a:pPr>
            <a:r>
              <a:rPr lang="en-US" sz="1100" smtClean="0"/>
              <a:t>Conceptual Data Constructs – Core Components</a:t>
            </a:r>
          </a:p>
          <a:p>
            <a:pPr marL="358775" lvl="1" indent="-269875">
              <a:lnSpc>
                <a:spcPct val="90000"/>
              </a:lnSpc>
              <a:spcBef>
                <a:spcPct val="10000"/>
              </a:spcBef>
            </a:pPr>
            <a:r>
              <a:rPr lang="en-US" sz="1100" smtClean="0"/>
              <a:t>Reusable logical/physical Data Constructs – called BIEs </a:t>
            </a:r>
          </a:p>
          <a:p>
            <a:pPr marL="358775" lvl="1" indent="-269875">
              <a:lnSpc>
                <a:spcPct val="90000"/>
              </a:lnSpc>
              <a:spcBef>
                <a:spcPct val="10000"/>
              </a:spcBef>
            </a:pPr>
            <a:r>
              <a:rPr lang="en-US" sz="1100" smtClean="0"/>
              <a:t>Core Data Types, i.e. for “Amount,  Code, Measure,  and Quantity”</a:t>
            </a:r>
          </a:p>
          <a:p>
            <a:pPr marL="0" indent="0">
              <a:lnSpc>
                <a:spcPct val="90000"/>
              </a:lnSpc>
              <a:spcBef>
                <a:spcPct val="40000"/>
              </a:spcBef>
              <a:buFontTx/>
              <a:buNone/>
            </a:pPr>
            <a:r>
              <a:rPr lang="en-US" sz="1600" smtClean="0"/>
              <a:t>Based on Semantic Definitions</a:t>
            </a:r>
          </a:p>
          <a:p>
            <a:pPr marL="358775" lvl="1" indent="-269875">
              <a:lnSpc>
                <a:spcPct val="90000"/>
              </a:lnSpc>
              <a:spcBef>
                <a:spcPct val="10000"/>
              </a:spcBef>
            </a:pPr>
            <a:r>
              <a:rPr lang="en-US" sz="1100" smtClean="0"/>
              <a:t>Clear rules on how to define semantics to explain what items mean</a:t>
            </a:r>
          </a:p>
          <a:p>
            <a:pPr marL="0" indent="0">
              <a:lnSpc>
                <a:spcPct val="90000"/>
              </a:lnSpc>
              <a:spcBef>
                <a:spcPct val="40000"/>
              </a:spcBef>
              <a:buFontTx/>
              <a:buNone/>
            </a:pPr>
            <a:r>
              <a:rPr lang="en-US" sz="1600" smtClean="0"/>
              <a:t>Uses a Context Mechanism that controls how data constructs vary depending on the context</a:t>
            </a:r>
          </a:p>
          <a:p>
            <a:pPr marL="358775" lvl="1" indent="-269875">
              <a:lnSpc>
                <a:spcPct val="90000"/>
              </a:lnSpc>
              <a:spcBef>
                <a:spcPct val="10000"/>
              </a:spcBef>
            </a:pPr>
            <a:r>
              <a:rPr lang="en-US" sz="1100" smtClean="0"/>
              <a:t>e.g. By business process, business process role, industry, country/region, etc.  </a:t>
            </a:r>
          </a:p>
          <a:p>
            <a:pPr marL="0" indent="0">
              <a:lnSpc>
                <a:spcPct val="90000"/>
              </a:lnSpc>
              <a:spcBef>
                <a:spcPct val="40000"/>
              </a:spcBef>
              <a:buFontTx/>
              <a:buNone/>
            </a:pPr>
            <a:r>
              <a:rPr lang="en-US" sz="1600" smtClean="0"/>
              <a:t>Syntax neutral</a:t>
            </a:r>
          </a:p>
          <a:p>
            <a:pPr marL="358775" lvl="1" indent="-269875">
              <a:lnSpc>
                <a:spcPct val="90000"/>
              </a:lnSpc>
              <a:spcBef>
                <a:spcPct val="10000"/>
              </a:spcBef>
            </a:pPr>
            <a:r>
              <a:rPr lang="en-US" sz="1100" smtClean="0"/>
              <a:t>Can be used to define business documents OR business objects/databases</a:t>
            </a:r>
          </a:p>
          <a:p>
            <a:pPr marL="0" indent="0">
              <a:lnSpc>
                <a:spcPct val="90000"/>
              </a:lnSpc>
              <a:spcBef>
                <a:spcPct val="40000"/>
              </a:spcBef>
              <a:buFontTx/>
              <a:buNone/>
            </a:pPr>
            <a:r>
              <a:rPr lang="en-US" sz="1600" smtClean="0"/>
              <a:t>Provides the heavy lifting for syntax specific representations</a:t>
            </a:r>
          </a:p>
          <a:p>
            <a:pPr marL="0" indent="0">
              <a:lnSpc>
                <a:spcPct val="90000"/>
              </a:lnSpc>
              <a:spcBef>
                <a:spcPct val="40000"/>
              </a:spcBef>
              <a:buFontTx/>
              <a:buNone/>
            </a:pPr>
            <a:r>
              <a:rPr lang="en-US" sz="1600" smtClean="0"/>
              <a:t>Artifacts identified in a registry to maximize visibility and reuse </a:t>
            </a:r>
          </a:p>
        </p:txBody>
      </p:sp>
      <p:grpSp>
        <p:nvGrpSpPr>
          <p:cNvPr id="2" name="Group 104"/>
          <p:cNvGrpSpPr>
            <a:grpSpLocks/>
          </p:cNvGrpSpPr>
          <p:nvPr/>
        </p:nvGrpSpPr>
        <p:grpSpPr bwMode="auto">
          <a:xfrm>
            <a:off x="5273675" y="1481138"/>
            <a:ext cx="3811588" cy="4867275"/>
            <a:chOff x="2457" y="465"/>
            <a:chExt cx="3343" cy="3491"/>
          </a:xfrm>
        </p:grpSpPr>
        <p:cxnSp>
          <p:nvCxnSpPr>
            <p:cNvPr id="39943" name="AutoShape 5"/>
            <p:cNvCxnSpPr>
              <a:cxnSpLocks noChangeAspect="1" noChangeShapeType="1"/>
              <a:stCxn id="140322" idx="0"/>
              <a:endCxn id="140382" idx="2"/>
            </p:cNvCxnSpPr>
            <p:nvPr/>
          </p:nvCxnSpPr>
          <p:spPr bwMode="gray">
            <a:xfrm rot="5400000" flipH="1">
              <a:off x="4470" y="1883"/>
              <a:ext cx="539" cy="656"/>
            </a:xfrm>
            <a:prstGeom prst="bentConnector3">
              <a:avLst>
                <a:gd name="adj1" fmla="val 30981"/>
              </a:avLst>
            </a:prstGeom>
            <a:noFill/>
            <a:ln w="28575">
              <a:solidFill>
                <a:schemeClr val="hlink"/>
              </a:solidFill>
              <a:miter lim="800000"/>
              <a:headEnd type="triangle" w="med" len="med"/>
              <a:tailEnd/>
            </a:ln>
          </p:spPr>
        </p:cxnSp>
        <p:sp>
          <p:nvSpPr>
            <p:cNvPr id="39944" name="Rectangle 8"/>
            <p:cNvSpPr>
              <a:spLocks noChangeAspect="1" noChangeArrowheads="1"/>
            </p:cNvSpPr>
            <p:nvPr/>
          </p:nvSpPr>
          <p:spPr bwMode="gray">
            <a:xfrm rot="-5400000">
              <a:off x="4950" y="2458"/>
              <a:ext cx="230" cy="921"/>
            </a:xfrm>
            <a:prstGeom prst="rect">
              <a:avLst/>
            </a:prstGeom>
            <a:solidFill>
              <a:srgbClr val="003366"/>
            </a:solidFill>
            <a:ln w="12700">
              <a:solidFill>
                <a:schemeClr val="hlink"/>
              </a:solidFill>
              <a:miter lim="800000"/>
              <a:headEnd/>
              <a:tailEnd/>
            </a:ln>
          </p:spPr>
          <p:txBody>
            <a:bodyPr rot="10800000" wrap="none" anchor="ctr"/>
            <a:lstStyle/>
            <a:p>
              <a:pPr algn="ctr"/>
              <a:endParaRPr lang="en-US" sz="1800"/>
            </a:p>
          </p:txBody>
        </p:sp>
        <p:sp>
          <p:nvSpPr>
            <p:cNvPr id="39945" name="Freeform 13"/>
            <p:cNvSpPr>
              <a:spLocks noChangeAspect="1"/>
            </p:cNvSpPr>
            <p:nvPr/>
          </p:nvSpPr>
          <p:spPr bwMode="gray">
            <a:xfrm>
              <a:off x="4604" y="3034"/>
              <a:ext cx="921" cy="464"/>
            </a:xfrm>
            <a:custGeom>
              <a:avLst/>
              <a:gdLst>
                <a:gd name="T0" fmla="*/ 571 w 768"/>
                <a:gd name="T1" fmla="*/ 1159 h 386"/>
                <a:gd name="T2" fmla="*/ 0 w 768"/>
                <a:gd name="T3" fmla="*/ 1159 h 386"/>
                <a:gd name="T4" fmla="*/ 0 w 768"/>
                <a:gd name="T5" fmla="*/ 0 h 386"/>
                <a:gd name="T6" fmla="*/ 2283 w 768"/>
                <a:gd name="T7" fmla="*/ 0 h 386"/>
                <a:gd name="T8" fmla="*/ 2283 w 768"/>
                <a:gd name="T9" fmla="*/ 1159 h 386"/>
                <a:gd name="T10" fmla="*/ 1714 w 768"/>
                <a:gd name="T11" fmla="*/ 1159 h 386"/>
                <a:gd name="T12" fmla="*/ 1143 w 768"/>
                <a:gd name="T13" fmla="*/ 579 h 386"/>
                <a:gd name="T14" fmla="*/ 571 w 768"/>
                <a:gd name="T15" fmla="*/ 1159 h 386"/>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386"/>
                <a:gd name="T26" fmla="*/ 768 w 768"/>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386">
                  <a:moveTo>
                    <a:pt x="192" y="384"/>
                  </a:moveTo>
                  <a:cubicBezTo>
                    <a:pt x="96" y="384"/>
                    <a:pt x="0" y="384"/>
                    <a:pt x="0" y="384"/>
                  </a:cubicBezTo>
                  <a:lnTo>
                    <a:pt x="0" y="0"/>
                  </a:lnTo>
                  <a:lnTo>
                    <a:pt x="768" y="0"/>
                  </a:lnTo>
                  <a:lnTo>
                    <a:pt x="768" y="384"/>
                  </a:lnTo>
                  <a:cubicBezTo>
                    <a:pt x="768" y="384"/>
                    <a:pt x="672" y="384"/>
                    <a:pt x="576" y="384"/>
                  </a:cubicBezTo>
                  <a:cubicBezTo>
                    <a:pt x="576" y="384"/>
                    <a:pt x="576" y="190"/>
                    <a:pt x="384" y="192"/>
                  </a:cubicBezTo>
                  <a:cubicBezTo>
                    <a:pt x="190" y="192"/>
                    <a:pt x="188" y="386"/>
                    <a:pt x="192" y="384"/>
                  </a:cubicBezTo>
                  <a:close/>
                </a:path>
              </a:pathLst>
            </a:custGeom>
            <a:solidFill>
              <a:srgbClr val="BE6600"/>
            </a:solidFill>
            <a:ln w="12700">
              <a:solidFill>
                <a:schemeClr val="hlink"/>
              </a:solidFill>
              <a:round/>
              <a:headEnd/>
              <a:tailEnd/>
            </a:ln>
          </p:spPr>
          <p:txBody>
            <a:bodyPr wrap="none" anchor="ctr"/>
            <a:lstStyle/>
            <a:p>
              <a:pPr algn="ctr"/>
              <a:endParaRPr lang="en-US" sz="1800"/>
            </a:p>
          </p:txBody>
        </p:sp>
        <p:sp>
          <p:nvSpPr>
            <p:cNvPr id="39946" name="Oval 20"/>
            <p:cNvSpPr>
              <a:spLocks noChangeAspect="1" noChangeArrowheads="1"/>
            </p:cNvSpPr>
            <p:nvPr/>
          </p:nvSpPr>
          <p:spPr bwMode="gray">
            <a:xfrm>
              <a:off x="4834" y="3264"/>
              <a:ext cx="461" cy="460"/>
            </a:xfrm>
            <a:prstGeom prst="ellipse">
              <a:avLst/>
            </a:prstGeom>
            <a:gradFill rotWithShape="0">
              <a:gsLst>
                <a:gs pos="0">
                  <a:srgbClr val="FFFFCC"/>
                </a:gs>
                <a:gs pos="100000">
                  <a:srgbClr val="FFFF00"/>
                </a:gs>
              </a:gsLst>
              <a:lin ang="2700000" scaled="1"/>
            </a:gradFill>
            <a:ln w="12700">
              <a:solidFill>
                <a:schemeClr val="hlink"/>
              </a:solidFill>
              <a:round/>
              <a:headEnd/>
              <a:tailEnd/>
            </a:ln>
          </p:spPr>
          <p:txBody>
            <a:bodyPr wrap="none" anchor="ctr"/>
            <a:lstStyle/>
            <a:p>
              <a:pPr algn="ctr"/>
              <a:endParaRPr lang="en-US" sz="1800"/>
            </a:p>
          </p:txBody>
        </p:sp>
        <p:sp>
          <p:nvSpPr>
            <p:cNvPr id="39947" name="Freeform 26"/>
            <p:cNvSpPr>
              <a:spLocks noChangeAspect="1"/>
            </p:cNvSpPr>
            <p:nvPr/>
          </p:nvSpPr>
          <p:spPr bwMode="gray">
            <a:xfrm flipV="1">
              <a:off x="4604" y="3494"/>
              <a:ext cx="921" cy="462"/>
            </a:xfrm>
            <a:custGeom>
              <a:avLst/>
              <a:gdLst>
                <a:gd name="T0" fmla="*/ 571 w 768"/>
                <a:gd name="T1" fmla="*/ 1130 h 386"/>
                <a:gd name="T2" fmla="*/ 0 w 768"/>
                <a:gd name="T3" fmla="*/ 1130 h 386"/>
                <a:gd name="T4" fmla="*/ 0 w 768"/>
                <a:gd name="T5" fmla="*/ 0 h 386"/>
                <a:gd name="T6" fmla="*/ 2283 w 768"/>
                <a:gd name="T7" fmla="*/ 0 h 386"/>
                <a:gd name="T8" fmla="*/ 2283 w 768"/>
                <a:gd name="T9" fmla="*/ 1130 h 386"/>
                <a:gd name="T10" fmla="*/ 1714 w 768"/>
                <a:gd name="T11" fmla="*/ 1130 h 386"/>
                <a:gd name="T12" fmla="*/ 1143 w 768"/>
                <a:gd name="T13" fmla="*/ 565 h 386"/>
                <a:gd name="T14" fmla="*/ 571 w 768"/>
                <a:gd name="T15" fmla="*/ 1130 h 386"/>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386"/>
                <a:gd name="T26" fmla="*/ 768 w 768"/>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386">
                  <a:moveTo>
                    <a:pt x="192" y="384"/>
                  </a:moveTo>
                  <a:cubicBezTo>
                    <a:pt x="96" y="384"/>
                    <a:pt x="0" y="384"/>
                    <a:pt x="0" y="384"/>
                  </a:cubicBezTo>
                  <a:lnTo>
                    <a:pt x="0" y="0"/>
                  </a:lnTo>
                  <a:lnTo>
                    <a:pt x="768" y="0"/>
                  </a:lnTo>
                  <a:lnTo>
                    <a:pt x="768" y="384"/>
                  </a:lnTo>
                  <a:cubicBezTo>
                    <a:pt x="768" y="384"/>
                    <a:pt x="672" y="384"/>
                    <a:pt x="576" y="384"/>
                  </a:cubicBezTo>
                  <a:cubicBezTo>
                    <a:pt x="576" y="384"/>
                    <a:pt x="576" y="190"/>
                    <a:pt x="384" y="192"/>
                  </a:cubicBezTo>
                  <a:cubicBezTo>
                    <a:pt x="190" y="192"/>
                    <a:pt x="188" y="386"/>
                    <a:pt x="192" y="384"/>
                  </a:cubicBezTo>
                  <a:close/>
                </a:path>
              </a:pathLst>
            </a:custGeom>
            <a:solidFill>
              <a:srgbClr val="5781AE"/>
            </a:solidFill>
            <a:ln w="12700">
              <a:solidFill>
                <a:schemeClr val="hlink"/>
              </a:solidFill>
              <a:round/>
              <a:headEnd/>
              <a:tailEnd/>
            </a:ln>
          </p:spPr>
          <p:txBody>
            <a:bodyPr rot="10800000" wrap="none" anchor="ctr"/>
            <a:lstStyle/>
            <a:p>
              <a:pPr algn="ctr"/>
              <a:endParaRPr lang="en-US" sz="1800"/>
            </a:p>
          </p:txBody>
        </p:sp>
        <p:sp>
          <p:nvSpPr>
            <p:cNvPr id="39948" name="Text Box 29"/>
            <p:cNvSpPr txBox="1">
              <a:spLocks noChangeAspect="1" noChangeArrowheads="1"/>
            </p:cNvSpPr>
            <p:nvPr/>
          </p:nvSpPr>
          <p:spPr bwMode="gray">
            <a:xfrm>
              <a:off x="4604" y="3682"/>
              <a:ext cx="920" cy="219"/>
            </a:xfrm>
            <a:prstGeom prst="rect">
              <a:avLst/>
            </a:prstGeom>
            <a:noFill/>
            <a:ln w="12700">
              <a:noFill/>
              <a:miter lim="800000"/>
              <a:headEnd/>
              <a:tailEnd/>
            </a:ln>
          </p:spPr>
          <p:txBody>
            <a:bodyPr lIns="0" tIns="0" rIns="0" bIns="0">
              <a:spAutoFit/>
            </a:bodyPr>
            <a:lstStyle/>
            <a:p>
              <a:pPr algn="ctr">
                <a:spcBef>
                  <a:spcPct val="20000"/>
                </a:spcBef>
                <a:buClr>
                  <a:srgbClr val="F48B00"/>
                </a:buClr>
                <a:buFont typeface="Wingdings" pitchFamily="2" charset="2"/>
                <a:buNone/>
              </a:pPr>
              <a:r>
                <a:rPr lang="en-US" sz="1000"/>
                <a:t>Fax_ Communication</a:t>
              </a:r>
            </a:p>
          </p:txBody>
        </p:sp>
        <p:sp>
          <p:nvSpPr>
            <p:cNvPr id="39949" name="Text Box 30"/>
            <p:cNvSpPr txBox="1">
              <a:spLocks noChangeAspect="1" noChangeArrowheads="1"/>
            </p:cNvSpPr>
            <p:nvPr/>
          </p:nvSpPr>
          <p:spPr bwMode="gray">
            <a:xfrm>
              <a:off x="4832" y="3322"/>
              <a:ext cx="463" cy="218"/>
            </a:xfrm>
            <a:prstGeom prst="rect">
              <a:avLst/>
            </a:prstGeom>
            <a:noFill/>
            <a:ln w="12700">
              <a:noFill/>
              <a:miter lim="800000"/>
              <a:headEnd/>
              <a:tailEnd/>
            </a:ln>
          </p:spPr>
          <p:txBody>
            <a:bodyPr lIns="0" tIns="0" rIns="0" bIns="0">
              <a:spAutoFit/>
            </a:bodyPr>
            <a:lstStyle/>
            <a:p>
              <a:pPr algn="ctr">
                <a:spcBef>
                  <a:spcPct val="20000"/>
                </a:spcBef>
                <a:buClr>
                  <a:srgbClr val="F48B00"/>
                </a:buClr>
                <a:buFont typeface="Wingdings" pitchFamily="2" charset="2"/>
                <a:buNone/>
              </a:pPr>
              <a:r>
                <a:rPr lang="en-US" sz="1000"/>
                <a:t>Terciary_Person</a:t>
              </a:r>
            </a:p>
          </p:txBody>
        </p:sp>
        <p:sp>
          <p:nvSpPr>
            <p:cNvPr id="39950" name="Text Box 31"/>
            <p:cNvSpPr txBox="1">
              <a:spLocks noChangeAspect="1" noChangeArrowheads="1"/>
            </p:cNvSpPr>
            <p:nvPr/>
          </p:nvSpPr>
          <p:spPr bwMode="gray">
            <a:xfrm>
              <a:off x="4604" y="3090"/>
              <a:ext cx="920" cy="110"/>
            </a:xfrm>
            <a:prstGeom prst="rect">
              <a:avLst/>
            </a:prstGeom>
            <a:noFill/>
            <a:ln w="12700">
              <a:noFill/>
              <a:miter lim="800000"/>
              <a:headEnd/>
              <a:tailEnd/>
            </a:ln>
          </p:spPr>
          <p:txBody>
            <a:bodyPr lIns="0" tIns="0" rIns="0" bIns="0">
              <a:spAutoFit/>
            </a:bodyPr>
            <a:lstStyle/>
            <a:p>
              <a:pPr algn="ctr">
                <a:spcBef>
                  <a:spcPct val="20000"/>
                </a:spcBef>
                <a:buClr>
                  <a:srgbClr val="F48B00"/>
                </a:buClr>
                <a:buFont typeface="Wingdings" pitchFamily="2" charset="2"/>
                <a:buNone/>
              </a:pPr>
              <a:r>
                <a:rPr lang="en-US" sz="1000"/>
                <a:t>Legal_ Address</a:t>
              </a:r>
            </a:p>
          </p:txBody>
        </p:sp>
        <p:sp>
          <p:nvSpPr>
            <p:cNvPr id="39951" name="Text Box 32"/>
            <p:cNvSpPr txBox="1">
              <a:spLocks noChangeAspect="1" noChangeArrowheads="1"/>
            </p:cNvSpPr>
            <p:nvPr/>
          </p:nvSpPr>
          <p:spPr bwMode="gray">
            <a:xfrm>
              <a:off x="4604" y="2860"/>
              <a:ext cx="920" cy="110"/>
            </a:xfrm>
            <a:prstGeom prst="rect">
              <a:avLst/>
            </a:prstGeom>
            <a:noFill/>
            <a:ln w="12700">
              <a:noFill/>
              <a:miter lim="800000"/>
              <a:headEnd/>
              <a:tailEnd/>
            </a:ln>
          </p:spPr>
          <p:txBody>
            <a:bodyPr lIns="0" tIns="0" rIns="0" bIns="0">
              <a:spAutoFit/>
            </a:bodyPr>
            <a:lstStyle/>
            <a:p>
              <a:pPr algn="ctr">
                <a:spcBef>
                  <a:spcPct val="20000"/>
                </a:spcBef>
                <a:buClr>
                  <a:srgbClr val="F48B00"/>
                </a:buClr>
                <a:buFont typeface="Wingdings" pitchFamily="2" charset="2"/>
                <a:buNone/>
              </a:pPr>
              <a:r>
                <a:rPr lang="en-US" sz="1000">
                  <a:solidFill>
                    <a:schemeClr val="bg1"/>
                  </a:solidFill>
                </a:rPr>
                <a:t>Seller_ Identifier</a:t>
              </a:r>
            </a:p>
          </p:txBody>
        </p:sp>
        <p:sp>
          <p:nvSpPr>
            <p:cNvPr id="140321" name="AutoShape 33"/>
            <p:cNvSpPr>
              <a:spLocks noChangeAspect="1" noChangeArrowheads="1"/>
            </p:cNvSpPr>
            <p:nvPr/>
          </p:nvSpPr>
          <p:spPr bwMode="gray">
            <a:xfrm>
              <a:off x="4557" y="2759"/>
              <a:ext cx="1022" cy="326"/>
            </a:xfrm>
            <a:prstGeom prst="roundRect">
              <a:avLst>
                <a:gd name="adj" fmla="val 16667"/>
              </a:avLst>
            </a:prstGeom>
            <a:noFill/>
            <a:ln w="57150">
              <a:solidFill>
                <a:schemeClr val="hlink"/>
              </a:solidFill>
              <a:round/>
              <a:headEnd/>
              <a:tailEnd/>
            </a:ln>
            <a:effectLst>
              <a:outerShdw dist="35921" dir="2700000" algn="ctr" rotWithShape="0">
                <a:schemeClr val="bg2">
                  <a:alpha val="50000"/>
                </a:schemeClr>
              </a:outerShdw>
            </a:effectLst>
          </p:spPr>
          <p:txBody>
            <a:bodyPr lIns="90000" tIns="46800" rIns="90000" bIns="46800" anchor="ctr">
              <a:spAutoFit/>
            </a:bodyPr>
            <a:lstStyle/>
            <a:p>
              <a:pPr algn="ctr">
                <a:defRPr/>
              </a:pPr>
              <a:endParaRPr lang="en-US" sz="1800">
                <a:cs typeface="+mn-cs"/>
              </a:endParaRPr>
            </a:p>
          </p:txBody>
        </p:sp>
        <p:sp>
          <p:nvSpPr>
            <p:cNvPr id="140322" name="AutoShape 34"/>
            <p:cNvSpPr>
              <a:spLocks noChangeAspect="1" noChangeArrowheads="1"/>
            </p:cNvSpPr>
            <p:nvPr/>
          </p:nvSpPr>
          <p:spPr bwMode="gray">
            <a:xfrm>
              <a:off x="4509" y="3078"/>
              <a:ext cx="1115" cy="326"/>
            </a:xfrm>
            <a:prstGeom prst="roundRect">
              <a:avLst>
                <a:gd name="adj" fmla="val 16667"/>
              </a:avLst>
            </a:prstGeom>
            <a:noFill/>
            <a:ln w="57150">
              <a:solidFill>
                <a:schemeClr val="hlink"/>
              </a:solidFill>
              <a:round/>
              <a:headEnd/>
              <a:tailEnd/>
            </a:ln>
            <a:effectLst>
              <a:outerShdw dist="35921" dir="2700000" algn="ctr" rotWithShape="0">
                <a:schemeClr val="bg2">
                  <a:alpha val="50000"/>
                </a:schemeClr>
              </a:outerShdw>
            </a:effectLst>
          </p:spPr>
          <p:txBody>
            <a:bodyPr lIns="90000" tIns="46800" rIns="90000" bIns="46800" anchor="ctr">
              <a:spAutoFit/>
            </a:bodyPr>
            <a:lstStyle/>
            <a:p>
              <a:pPr algn="ctr">
                <a:defRPr/>
              </a:pPr>
              <a:endParaRPr lang="en-US" sz="1800">
                <a:cs typeface="+mn-cs"/>
              </a:endParaRPr>
            </a:p>
          </p:txBody>
        </p:sp>
        <p:sp>
          <p:nvSpPr>
            <p:cNvPr id="39954" name="Text Box 35"/>
            <p:cNvSpPr txBox="1">
              <a:spLocks noChangeAspect="1" noChangeArrowheads="1"/>
            </p:cNvSpPr>
            <p:nvPr/>
          </p:nvSpPr>
          <p:spPr bwMode="gray">
            <a:xfrm>
              <a:off x="4560" y="2498"/>
              <a:ext cx="1240" cy="242"/>
            </a:xfrm>
            <a:prstGeom prst="rect">
              <a:avLst/>
            </a:prstGeom>
            <a:noFill/>
            <a:ln w="12700">
              <a:noFill/>
              <a:miter lim="800000"/>
              <a:headEnd/>
              <a:tailEnd/>
            </a:ln>
          </p:spPr>
          <p:txBody>
            <a:bodyPr wrap="none" lIns="90000" tIns="46800" rIns="90000" bIns="46800">
              <a:spAutoFit/>
            </a:bodyPr>
            <a:lstStyle/>
            <a:p>
              <a:pPr algn="ctr"/>
              <a:r>
                <a:rPr lang="en-US" sz="1600"/>
                <a:t>Seller_ Party</a:t>
              </a:r>
            </a:p>
          </p:txBody>
        </p:sp>
        <p:sp>
          <p:nvSpPr>
            <p:cNvPr id="39955" name="Rectangle 38"/>
            <p:cNvSpPr>
              <a:spLocks noChangeAspect="1" noChangeArrowheads="1"/>
            </p:cNvSpPr>
            <p:nvPr/>
          </p:nvSpPr>
          <p:spPr bwMode="gray">
            <a:xfrm rot="-5400000">
              <a:off x="3526" y="2486"/>
              <a:ext cx="230" cy="921"/>
            </a:xfrm>
            <a:prstGeom prst="rect">
              <a:avLst/>
            </a:prstGeom>
            <a:solidFill>
              <a:srgbClr val="003366"/>
            </a:solidFill>
            <a:ln w="12700">
              <a:solidFill>
                <a:schemeClr val="hlink"/>
              </a:solidFill>
              <a:miter lim="800000"/>
              <a:headEnd/>
              <a:tailEnd/>
            </a:ln>
          </p:spPr>
          <p:txBody>
            <a:bodyPr rot="10800000" wrap="none" anchor="ctr"/>
            <a:lstStyle/>
            <a:p>
              <a:pPr algn="ctr"/>
              <a:endParaRPr lang="en-US" sz="1800"/>
            </a:p>
          </p:txBody>
        </p:sp>
        <p:sp>
          <p:nvSpPr>
            <p:cNvPr id="39956" name="Freeform 43"/>
            <p:cNvSpPr>
              <a:spLocks noChangeAspect="1"/>
            </p:cNvSpPr>
            <p:nvPr/>
          </p:nvSpPr>
          <p:spPr bwMode="gray">
            <a:xfrm>
              <a:off x="3180" y="3062"/>
              <a:ext cx="921" cy="464"/>
            </a:xfrm>
            <a:custGeom>
              <a:avLst/>
              <a:gdLst>
                <a:gd name="T0" fmla="*/ 571 w 768"/>
                <a:gd name="T1" fmla="*/ 1159 h 386"/>
                <a:gd name="T2" fmla="*/ 0 w 768"/>
                <a:gd name="T3" fmla="*/ 1159 h 386"/>
                <a:gd name="T4" fmla="*/ 0 w 768"/>
                <a:gd name="T5" fmla="*/ 0 h 386"/>
                <a:gd name="T6" fmla="*/ 2283 w 768"/>
                <a:gd name="T7" fmla="*/ 0 h 386"/>
                <a:gd name="T8" fmla="*/ 2283 w 768"/>
                <a:gd name="T9" fmla="*/ 1159 h 386"/>
                <a:gd name="T10" fmla="*/ 1714 w 768"/>
                <a:gd name="T11" fmla="*/ 1159 h 386"/>
                <a:gd name="T12" fmla="*/ 1143 w 768"/>
                <a:gd name="T13" fmla="*/ 579 h 386"/>
                <a:gd name="T14" fmla="*/ 571 w 768"/>
                <a:gd name="T15" fmla="*/ 1159 h 386"/>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386"/>
                <a:gd name="T26" fmla="*/ 768 w 768"/>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386">
                  <a:moveTo>
                    <a:pt x="192" y="384"/>
                  </a:moveTo>
                  <a:cubicBezTo>
                    <a:pt x="96" y="384"/>
                    <a:pt x="0" y="384"/>
                    <a:pt x="0" y="384"/>
                  </a:cubicBezTo>
                  <a:lnTo>
                    <a:pt x="0" y="0"/>
                  </a:lnTo>
                  <a:lnTo>
                    <a:pt x="768" y="0"/>
                  </a:lnTo>
                  <a:lnTo>
                    <a:pt x="768" y="384"/>
                  </a:lnTo>
                  <a:cubicBezTo>
                    <a:pt x="768" y="384"/>
                    <a:pt x="672" y="384"/>
                    <a:pt x="576" y="384"/>
                  </a:cubicBezTo>
                  <a:cubicBezTo>
                    <a:pt x="576" y="384"/>
                    <a:pt x="576" y="190"/>
                    <a:pt x="384" y="192"/>
                  </a:cubicBezTo>
                  <a:cubicBezTo>
                    <a:pt x="190" y="192"/>
                    <a:pt x="188" y="386"/>
                    <a:pt x="192" y="384"/>
                  </a:cubicBezTo>
                  <a:close/>
                </a:path>
              </a:pathLst>
            </a:custGeom>
            <a:solidFill>
              <a:srgbClr val="BE6600"/>
            </a:solidFill>
            <a:ln w="12700">
              <a:solidFill>
                <a:schemeClr val="hlink"/>
              </a:solidFill>
              <a:round/>
              <a:headEnd/>
              <a:tailEnd/>
            </a:ln>
          </p:spPr>
          <p:txBody>
            <a:bodyPr wrap="none" anchor="ctr"/>
            <a:lstStyle/>
            <a:p>
              <a:pPr algn="ctr"/>
              <a:endParaRPr lang="en-US" sz="1800"/>
            </a:p>
          </p:txBody>
        </p:sp>
        <p:sp>
          <p:nvSpPr>
            <p:cNvPr id="39957" name="Freeform 56"/>
            <p:cNvSpPr>
              <a:spLocks noChangeAspect="1"/>
            </p:cNvSpPr>
            <p:nvPr/>
          </p:nvSpPr>
          <p:spPr bwMode="gray">
            <a:xfrm flipV="1">
              <a:off x="3180" y="3514"/>
              <a:ext cx="921" cy="442"/>
            </a:xfrm>
            <a:custGeom>
              <a:avLst/>
              <a:gdLst>
                <a:gd name="T0" fmla="*/ 571 w 768"/>
                <a:gd name="T1" fmla="*/ 867 h 386"/>
                <a:gd name="T2" fmla="*/ 0 w 768"/>
                <a:gd name="T3" fmla="*/ 867 h 386"/>
                <a:gd name="T4" fmla="*/ 0 w 768"/>
                <a:gd name="T5" fmla="*/ 0 h 386"/>
                <a:gd name="T6" fmla="*/ 2283 w 768"/>
                <a:gd name="T7" fmla="*/ 0 h 386"/>
                <a:gd name="T8" fmla="*/ 2283 w 768"/>
                <a:gd name="T9" fmla="*/ 867 h 386"/>
                <a:gd name="T10" fmla="*/ 1714 w 768"/>
                <a:gd name="T11" fmla="*/ 867 h 386"/>
                <a:gd name="T12" fmla="*/ 1143 w 768"/>
                <a:gd name="T13" fmla="*/ 434 h 386"/>
                <a:gd name="T14" fmla="*/ 571 w 768"/>
                <a:gd name="T15" fmla="*/ 867 h 386"/>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386"/>
                <a:gd name="T26" fmla="*/ 768 w 768"/>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386">
                  <a:moveTo>
                    <a:pt x="192" y="384"/>
                  </a:moveTo>
                  <a:cubicBezTo>
                    <a:pt x="96" y="384"/>
                    <a:pt x="0" y="384"/>
                    <a:pt x="0" y="384"/>
                  </a:cubicBezTo>
                  <a:lnTo>
                    <a:pt x="0" y="0"/>
                  </a:lnTo>
                  <a:lnTo>
                    <a:pt x="768" y="0"/>
                  </a:lnTo>
                  <a:lnTo>
                    <a:pt x="768" y="384"/>
                  </a:lnTo>
                  <a:cubicBezTo>
                    <a:pt x="768" y="384"/>
                    <a:pt x="672" y="384"/>
                    <a:pt x="576" y="384"/>
                  </a:cubicBezTo>
                  <a:cubicBezTo>
                    <a:pt x="576" y="384"/>
                    <a:pt x="576" y="190"/>
                    <a:pt x="384" y="192"/>
                  </a:cubicBezTo>
                  <a:cubicBezTo>
                    <a:pt x="190" y="192"/>
                    <a:pt x="188" y="386"/>
                    <a:pt x="192" y="384"/>
                  </a:cubicBezTo>
                  <a:close/>
                </a:path>
              </a:pathLst>
            </a:custGeom>
            <a:solidFill>
              <a:srgbClr val="5781AE"/>
            </a:solidFill>
            <a:ln w="12700">
              <a:solidFill>
                <a:schemeClr val="hlink"/>
              </a:solidFill>
              <a:round/>
              <a:headEnd/>
              <a:tailEnd/>
            </a:ln>
          </p:spPr>
          <p:txBody>
            <a:bodyPr rot="10800000" wrap="none" anchor="ctr"/>
            <a:lstStyle/>
            <a:p>
              <a:pPr algn="ctr"/>
              <a:endParaRPr lang="en-US" sz="1800"/>
            </a:p>
          </p:txBody>
        </p:sp>
        <p:sp>
          <p:nvSpPr>
            <p:cNvPr id="39958" name="Text Box 59"/>
            <p:cNvSpPr txBox="1">
              <a:spLocks noChangeAspect="1" noChangeArrowheads="1"/>
            </p:cNvSpPr>
            <p:nvPr/>
          </p:nvSpPr>
          <p:spPr bwMode="gray">
            <a:xfrm>
              <a:off x="3180" y="3713"/>
              <a:ext cx="921" cy="219"/>
            </a:xfrm>
            <a:prstGeom prst="rect">
              <a:avLst/>
            </a:prstGeom>
            <a:noFill/>
            <a:ln w="12700">
              <a:noFill/>
              <a:miter lim="800000"/>
              <a:headEnd/>
              <a:tailEnd/>
            </a:ln>
          </p:spPr>
          <p:txBody>
            <a:bodyPr lIns="0" tIns="0" rIns="0" bIns="0">
              <a:spAutoFit/>
            </a:bodyPr>
            <a:lstStyle/>
            <a:p>
              <a:pPr algn="ctr">
                <a:spcBef>
                  <a:spcPct val="20000"/>
                </a:spcBef>
                <a:buClr>
                  <a:srgbClr val="F48B00"/>
                </a:buClr>
                <a:buFont typeface="Wingdings" pitchFamily="2" charset="2"/>
                <a:buNone/>
              </a:pPr>
              <a:r>
                <a:rPr lang="en-US" sz="1000"/>
                <a:t>Telephone_ Communication</a:t>
              </a:r>
            </a:p>
          </p:txBody>
        </p:sp>
        <p:sp>
          <p:nvSpPr>
            <p:cNvPr id="39959" name="Text Box 60"/>
            <p:cNvSpPr txBox="1">
              <a:spLocks noChangeAspect="1" noChangeArrowheads="1"/>
            </p:cNvSpPr>
            <p:nvPr/>
          </p:nvSpPr>
          <p:spPr bwMode="gray">
            <a:xfrm>
              <a:off x="3409" y="3349"/>
              <a:ext cx="461" cy="218"/>
            </a:xfrm>
            <a:prstGeom prst="rect">
              <a:avLst/>
            </a:prstGeom>
            <a:noFill/>
            <a:ln w="12700">
              <a:noFill/>
              <a:miter lim="800000"/>
              <a:headEnd/>
              <a:tailEnd/>
            </a:ln>
          </p:spPr>
          <p:txBody>
            <a:bodyPr lIns="0" tIns="0" rIns="0" bIns="0">
              <a:spAutoFit/>
            </a:bodyPr>
            <a:lstStyle/>
            <a:p>
              <a:pPr algn="ctr">
                <a:spcBef>
                  <a:spcPct val="20000"/>
                </a:spcBef>
                <a:buClr>
                  <a:srgbClr val="F48B00"/>
                </a:buClr>
                <a:buFont typeface="Wingdings" pitchFamily="2" charset="2"/>
                <a:buNone/>
              </a:pPr>
              <a:r>
                <a:rPr lang="en-US" sz="1000"/>
                <a:t>Primary_Person</a:t>
              </a:r>
            </a:p>
          </p:txBody>
        </p:sp>
        <p:sp>
          <p:nvSpPr>
            <p:cNvPr id="39960" name="Text Box 61"/>
            <p:cNvSpPr txBox="1">
              <a:spLocks noChangeAspect="1" noChangeArrowheads="1"/>
            </p:cNvSpPr>
            <p:nvPr/>
          </p:nvSpPr>
          <p:spPr bwMode="gray">
            <a:xfrm>
              <a:off x="3180" y="3119"/>
              <a:ext cx="921" cy="109"/>
            </a:xfrm>
            <a:prstGeom prst="rect">
              <a:avLst/>
            </a:prstGeom>
            <a:noFill/>
            <a:ln w="12700">
              <a:noFill/>
              <a:miter lim="800000"/>
              <a:headEnd/>
              <a:tailEnd/>
            </a:ln>
          </p:spPr>
          <p:txBody>
            <a:bodyPr lIns="0" tIns="0" rIns="0" bIns="0">
              <a:spAutoFit/>
            </a:bodyPr>
            <a:lstStyle/>
            <a:p>
              <a:pPr algn="ctr">
                <a:spcBef>
                  <a:spcPct val="20000"/>
                </a:spcBef>
                <a:buClr>
                  <a:srgbClr val="F48B00"/>
                </a:buClr>
                <a:buFont typeface="Wingdings" pitchFamily="2" charset="2"/>
                <a:buNone/>
              </a:pPr>
              <a:r>
                <a:rPr lang="en-US" sz="1000"/>
                <a:t>Home_ Address</a:t>
              </a:r>
            </a:p>
          </p:txBody>
        </p:sp>
        <p:sp>
          <p:nvSpPr>
            <p:cNvPr id="39961" name="Text Box 62"/>
            <p:cNvSpPr txBox="1">
              <a:spLocks noChangeAspect="1" noChangeArrowheads="1"/>
            </p:cNvSpPr>
            <p:nvPr/>
          </p:nvSpPr>
          <p:spPr bwMode="gray">
            <a:xfrm>
              <a:off x="3180" y="2889"/>
              <a:ext cx="921" cy="109"/>
            </a:xfrm>
            <a:prstGeom prst="rect">
              <a:avLst/>
            </a:prstGeom>
            <a:noFill/>
            <a:ln w="12700">
              <a:noFill/>
              <a:miter lim="800000"/>
              <a:headEnd/>
              <a:tailEnd/>
            </a:ln>
          </p:spPr>
          <p:txBody>
            <a:bodyPr lIns="0" tIns="0" rIns="0" bIns="0">
              <a:spAutoFit/>
            </a:bodyPr>
            <a:lstStyle/>
            <a:p>
              <a:pPr algn="ctr">
                <a:spcBef>
                  <a:spcPct val="20000"/>
                </a:spcBef>
                <a:buClr>
                  <a:srgbClr val="F48B00"/>
                </a:buClr>
                <a:buFont typeface="Wingdings" pitchFamily="2" charset="2"/>
                <a:buNone/>
              </a:pPr>
              <a:r>
                <a:rPr lang="en-US" sz="1000">
                  <a:solidFill>
                    <a:schemeClr val="bg1"/>
                  </a:solidFill>
                </a:rPr>
                <a:t>Buyer_ Identifier</a:t>
              </a:r>
            </a:p>
          </p:txBody>
        </p:sp>
        <p:sp>
          <p:nvSpPr>
            <p:cNvPr id="140351" name="AutoShape 63"/>
            <p:cNvSpPr>
              <a:spLocks noChangeAspect="1" noChangeArrowheads="1"/>
            </p:cNvSpPr>
            <p:nvPr/>
          </p:nvSpPr>
          <p:spPr bwMode="gray">
            <a:xfrm>
              <a:off x="3132" y="2787"/>
              <a:ext cx="1023" cy="328"/>
            </a:xfrm>
            <a:prstGeom prst="roundRect">
              <a:avLst>
                <a:gd name="adj" fmla="val 16667"/>
              </a:avLst>
            </a:prstGeom>
            <a:noFill/>
            <a:ln w="57150">
              <a:solidFill>
                <a:schemeClr val="hlink"/>
              </a:solidFill>
              <a:round/>
              <a:headEnd/>
              <a:tailEnd/>
            </a:ln>
            <a:effectLst>
              <a:outerShdw dist="35921" dir="2700000" algn="ctr" rotWithShape="0">
                <a:schemeClr val="bg2">
                  <a:alpha val="50000"/>
                </a:schemeClr>
              </a:outerShdw>
            </a:effectLst>
          </p:spPr>
          <p:txBody>
            <a:bodyPr lIns="90000" tIns="46800" rIns="90000" bIns="46800" anchor="ctr">
              <a:spAutoFit/>
            </a:bodyPr>
            <a:lstStyle/>
            <a:p>
              <a:pPr algn="ctr">
                <a:defRPr/>
              </a:pPr>
              <a:endParaRPr lang="en-US" sz="1800">
                <a:cs typeface="+mn-cs"/>
              </a:endParaRPr>
            </a:p>
          </p:txBody>
        </p:sp>
        <p:sp>
          <p:nvSpPr>
            <p:cNvPr id="140352" name="AutoShape 64"/>
            <p:cNvSpPr>
              <a:spLocks noChangeAspect="1" noChangeArrowheads="1"/>
            </p:cNvSpPr>
            <p:nvPr/>
          </p:nvSpPr>
          <p:spPr bwMode="gray">
            <a:xfrm>
              <a:off x="3086" y="3092"/>
              <a:ext cx="1114" cy="326"/>
            </a:xfrm>
            <a:prstGeom prst="roundRect">
              <a:avLst>
                <a:gd name="adj" fmla="val 16667"/>
              </a:avLst>
            </a:prstGeom>
            <a:noFill/>
            <a:ln w="57150">
              <a:solidFill>
                <a:schemeClr val="hlink"/>
              </a:solidFill>
              <a:round/>
              <a:headEnd/>
              <a:tailEnd/>
            </a:ln>
            <a:effectLst>
              <a:outerShdw dist="35921" dir="2700000" algn="ctr" rotWithShape="0">
                <a:schemeClr val="bg2">
                  <a:alpha val="50000"/>
                </a:schemeClr>
              </a:outerShdw>
            </a:effectLst>
          </p:spPr>
          <p:txBody>
            <a:bodyPr lIns="90000" tIns="46800" rIns="90000" bIns="46800" anchor="ctr">
              <a:spAutoFit/>
            </a:bodyPr>
            <a:lstStyle/>
            <a:p>
              <a:pPr algn="ctr">
                <a:defRPr/>
              </a:pPr>
              <a:endParaRPr lang="en-US" sz="1800">
                <a:cs typeface="+mn-cs"/>
              </a:endParaRPr>
            </a:p>
          </p:txBody>
        </p:sp>
        <p:sp>
          <p:nvSpPr>
            <p:cNvPr id="39964" name="Text Box 65"/>
            <p:cNvSpPr txBox="1">
              <a:spLocks noChangeAspect="1" noChangeArrowheads="1"/>
            </p:cNvSpPr>
            <p:nvPr/>
          </p:nvSpPr>
          <p:spPr bwMode="gray">
            <a:xfrm>
              <a:off x="3136" y="2526"/>
              <a:ext cx="1257" cy="241"/>
            </a:xfrm>
            <a:prstGeom prst="rect">
              <a:avLst/>
            </a:prstGeom>
            <a:noFill/>
            <a:ln w="12700">
              <a:noFill/>
              <a:miter lim="800000"/>
              <a:headEnd/>
              <a:tailEnd/>
            </a:ln>
          </p:spPr>
          <p:txBody>
            <a:bodyPr wrap="none" lIns="90000" tIns="46800" rIns="90000" bIns="46800">
              <a:spAutoFit/>
            </a:bodyPr>
            <a:lstStyle/>
            <a:p>
              <a:pPr algn="ctr"/>
              <a:r>
                <a:rPr lang="en-US" sz="1600"/>
                <a:t>Buyer_ Party</a:t>
              </a:r>
            </a:p>
          </p:txBody>
        </p:sp>
        <p:sp>
          <p:nvSpPr>
            <p:cNvPr id="39965" name="Rectangle 68"/>
            <p:cNvSpPr>
              <a:spLocks noChangeAspect="1" noChangeArrowheads="1"/>
            </p:cNvSpPr>
            <p:nvPr/>
          </p:nvSpPr>
          <p:spPr bwMode="gray">
            <a:xfrm rot="-5400000">
              <a:off x="4294" y="425"/>
              <a:ext cx="230" cy="921"/>
            </a:xfrm>
            <a:prstGeom prst="rect">
              <a:avLst/>
            </a:prstGeom>
            <a:solidFill>
              <a:srgbClr val="003366"/>
            </a:solidFill>
            <a:ln w="12700">
              <a:solidFill>
                <a:schemeClr val="hlink"/>
              </a:solidFill>
              <a:miter lim="800000"/>
              <a:headEnd/>
              <a:tailEnd/>
            </a:ln>
          </p:spPr>
          <p:txBody>
            <a:bodyPr rot="10800000" wrap="none" anchor="ctr"/>
            <a:lstStyle/>
            <a:p>
              <a:pPr algn="ctr"/>
              <a:endParaRPr lang="en-US" sz="1800"/>
            </a:p>
          </p:txBody>
        </p:sp>
        <p:sp>
          <p:nvSpPr>
            <p:cNvPr id="39966" name="Freeform 73"/>
            <p:cNvSpPr>
              <a:spLocks noChangeAspect="1"/>
            </p:cNvSpPr>
            <p:nvPr/>
          </p:nvSpPr>
          <p:spPr bwMode="gray">
            <a:xfrm>
              <a:off x="3948" y="1001"/>
              <a:ext cx="921" cy="464"/>
            </a:xfrm>
            <a:custGeom>
              <a:avLst/>
              <a:gdLst>
                <a:gd name="T0" fmla="*/ 571 w 768"/>
                <a:gd name="T1" fmla="*/ 1159 h 386"/>
                <a:gd name="T2" fmla="*/ 0 w 768"/>
                <a:gd name="T3" fmla="*/ 1159 h 386"/>
                <a:gd name="T4" fmla="*/ 0 w 768"/>
                <a:gd name="T5" fmla="*/ 0 h 386"/>
                <a:gd name="T6" fmla="*/ 2283 w 768"/>
                <a:gd name="T7" fmla="*/ 0 h 386"/>
                <a:gd name="T8" fmla="*/ 2283 w 768"/>
                <a:gd name="T9" fmla="*/ 1159 h 386"/>
                <a:gd name="T10" fmla="*/ 1714 w 768"/>
                <a:gd name="T11" fmla="*/ 1159 h 386"/>
                <a:gd name="T12" fmla="*/ 1143 w 768"/>
                <a:gd name="T13" fmla="*/ 579 h 386"/>
                <a:gd name="T14" fmla="*/ 571 w 768"/>
                <a:gd name="T15" fmla="*/ 1159 h 386"/>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386"/>
                <a:gd name="T26" fmla="*/ 768 w 768"/>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386">
                  <a:moveTo>
                    <a:pt x="192" y="384"/>
                  </a:moveTo>
                  <a:cubicBezTo>
                    <a:pt x="96" y="384"/>
                    <a:pt x="0" y="384"/>
                    <a:pt x="0" y="384"/>
                  </a:cubicBezTo>
                  <a:lnTo>
                    <a:pt x="0" y="0"/>
                  </a:lnTo>
                  <a:lnTo>
                    <a:pt x="768" y="0"/>
                  </a:lnTo>
                  <a:lnTo>
                    <a:pt x="768" y="384"/>
                  </a:lnTo>
                  <a:cubicBezTo>
                    <a:pt x="768" y="384"/>
                    <a:pt x="672" y="384"/>
                    <a:pt x="576" y="384"/>
                  </a:cubicBezTo>
                  <a:cubicBezTo>
                    <a:pt x="576" y="384"/>
                    <a:pt x="576" y="190"/>
                    <a:pt x="384" y="192"/>
                  </a:cubicBezTo>
                  <a:cubicBezTo>
                    <a:pt x="190" y="192"/>
                    <a:pt x="188" y="386"/>
                    <a:pt x="192" y="384"/>
                  </a:cubicBezTo>
                  <a:close/>
                </a:path>
              </a:pathLst>
            </a:custGeom>
            <a:solidFill>
              <a:srgbClr val="BE6600"/>
            </a:solidFill>
            <a:ln w="12700">
              <a:solidFill>
                <a:schemeClr val="hlink"/>
              </a:solidFill>
              <a:round/>
              <a:headEnd/>
              <a:tailEnd/>
            </a:ln>
          </p:spPr>
          <p:txBody>
            <a:bodyPr wrap="none" anchor="ctr"/>
            <a:lstStyle/>
            <a:p>
              <a:pPr algn="ctr"/>
              <a:endParaRPr lang="en-US" sz="1800"/>
            </a:p>
          </p:txBody>
        </p:sp>
        <p:sp>
          <p:nvSpPr>
            <p:cNvPr id="140364" name="Freeform 76"/>
            <p:cNvSpPr>
              <a:spLocks noChangeAspect="1"/>
            </p:cNvSpPr>
            <p:nvPr/>
          </p:nvSpPr>
          <p:spPr bwMode="gray">
            <a:xfrm>
              <a:off x="4351" y="1059"/>
              <a:ext cx="117" cy="173"/>
            </a:xfrm>
            <a:custGeom>
              <a:avLst/>
              <a:gdLst/>
              <a:ahLst/>
              <a:cxnLst>
                <a:cxn ang="0">
                  <a:pos x="0" y="144"/>
                </a:cxn>
                <a:cxn ang="0">
                  <a:pos x="0" y="21"/>
                </a:cxn>
                <a:cxn ang="0">
                  <a:pos x="21" y="0"/>
                </a:cxn>
                <a:cxn ang="0">
                  <a:pos x="72" y="0"/>
                </a:cxn>
                <a:cxn ang="0">
                  <a:pos x="96" y="21"/>
                </a:cxn>
                <a:cxn ang="0">
                  <a:pos x="96" y="144"/>
                </a:cxn>
                <a:cxn ang="0">
                  <a:pos x="0" y="144"/>
                </a:cxn>
              </a:cxnLst>
              <a:rect l="0" t="0" r="r" b="b"/>
              <a:pathLst>
                <a:path w="96" h="144">
                  <a:moveTo>
                    <a:pt x="0" y="144"/>
                  </a:moveTo>
                  <a:lnTo>
                    <a:pt x="0" y="21"/>
                  </a:lnTo>
                  <a:lnTo>
                    <a:pt x="21" y="0"/>
                  </a:lnTo>
                  <a:lnTo>
                    <a:pt x="72" y="0"/>
                  </a:lnTo>
                  <a:lnTo>
                    <a:pt x="96" y="21"/>
                  </a:lnTo>
                  <a:lnTo>
                    <a:pt x="96" y="144"/>
                  </a:lnTo>
                  <a:lnTo>
                    <a:pt x="0" y="144"/>
                  </a:lnTo>
                  <a:close/>
                </a:path>
              </a:pathLst>
            </a:custGeom>
            <a:gradFill rotWithShape="0">
              <a:gsLst>
                <a:gs pos="0">
                  <a:srgbClr val="993366"/>
                </a:gs>
                <a:gs pos="50000">
                  <a:schemeClr val="bg1"/>
                </a:gs>
                <a:gs pos="100000">
                  <a:srgbClr val="993366"/>
                </a:gs>
              </a:gsLst>
              <a:lin ang="0" scaled="1"/>
            </a:gradFill>
            <a:ln w="3175" cap="flat" cmpd="sng">
              <a:solidFill>
                <a:schemeClr val="hlink"/>
              </a:solidFill>
              <a:prstDash val="solid"/>
              <a:round/>
              <a:headEnd/>
              <a:tailEnd/>
            </a:ln>
            <a:effectLst/>
          </p:spPr>
          <p:txBody>
            <a:bodyPr wrap="none" anchor="ctr"/>
            <a:lstStyle/>
            <a:p>
              <a:pPr algn="ctr">
                <a:defRPr/>
              </a:pPr>
              <a:endParaRPr lang="en-US" sz="1800">
                <a:cs typeface="+mn-cs"/>
              </a:endParaRPr>
            </a:p>
          </p:txBody>
        </p:sp>
        <p:sp>
          <p:nvSpPr>
            <p:cNvPr id="39968" name="Oval 80"/>
            <p:cNvSpPr>
              <a:spLocks noChangeAspect="1" noChangeArrowheads="1"/>
            </p:cNvSpPr>
            <p:nvPr/>
          </p:nvSpPr>
          <p:spPr bwMode="gray">
            <a:xfrm>
              <a:off x="4178" y="1231"/>
              <a:ext cx="461" cy="460"/>
            </a:xfrm>
            <a:prstGeom prst="ellipse">
              <a:avLst/>
            </a:prstGeom>
            <a:gradFill rotWithShape="0">
              <a:gsLst>
                <a:gs pos="0">
                  <a:srgbClr val="FFFFCC"/>
                </a:gs>
                <a:gs pos="100000">
                  <a:srgbClr val="FFFF00"/>
                </a:gs>
              </a:gsLst>
              <a:lin ang="2700000" scaled="1"/>
            </a:gradFill>
            <a:ln w="12700">
              <a:solidFill>
                <a:schemeClr val="hlink"/>
              </a:solidFill>
              <a:round/>
              <a:headEnd/>
              <a:tailEnd/>
            </a:ln>
          </p:spPr>
          <p:txBody>
            <a:bodyPr wrap="none" anchor="ctr"/>
            <a:lstStyle/>
            <a:p>
              <a:pPr algn="ctr"/>
              <a:endParaRPr lang="en-US" sz="1800"/>
            </a:p>
          </p:txBody>
        </p:sp>
        <p:sp>
          <p:nvSpPr>
            <p:cNvPr id="39969" name="Freeform 86"/>
            <p:cNvSpPr>
              <a:spLocks noChangeAspect="1"/>
            </p:cNvSpPr>
            <p:nvPr/>
          </p:nvSpPr>
          <p:spPr bwMode="gray">
            <a:xfrm flipV="1">
              <a:off x="3948" y="1461"/>
              <a:ext cx="921" cy="462"/>
            </a:xfrm>
            <a:custGeom>
              <a:avLst/>
              <a:gdLst>
                <a:gd name="T0" fmla="*/ 571 w 768"/>
                <a:gd name="T1" fmla="*/ 1130 h 386"/>
                <a:gd name="T2" fmla="*/ 0 w 768"/>
                <a:gd name="T3" fmla="*/ 1130 h 386"/>
                <a:gd name="T4" fmla="*/ 0 w 768"/>
                <a:gd name="T5" fmla="*/ 0 h 386"/>
                <a:gd name="T6" fmla="*/ 2283 w 768"/>
                <a:gd name="T7" fmla="*/ 0 h 386"/>
                <a:gd name="T8" fmla="*/ 2283 w 768"/>
                <a:gd name="T9" fmla="*/ 1130 h 386"/>
                <a:gd name="T10" fmla="*/ 1714 w 768"/>
                <a:gd name="T11" fmla="*/ 1130 h 386"/>
                <a:gd name="T12" fmla="*/ 1143 w 768"/>
                <a:gd name="T13" fmla="*/ 565 h 386"/>
                <a:gd name="T14" fmla="*/ 571 w 768"/>
                <a:gd name="T15" fmla="*/ 1130 h 386"/>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386"/>
                <a:gd name="T26" fmla="*/ 768 w 768"/>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386">
                  <a:moveTo>
                    <a:pt x="192" y="384"/>
                  </a:moveTo>
                  <a:cubicBezTo>
                    <a:pt x="96" y="384"/>
                    <a:pt x="0" y="384"/>
                    <a:pt x="0" y="384"/>
                  </a:cubicBezTo>
                  <a:lnTo>
                    <a:pt x="0" y="0"/>
                  </a:lnTo>
                  <a:lnTo>
                    <a:pt x="768" y="0"/>
                  </a:lnTo>
                  <a:lnTo>
                    <a:pt x="768" y="384"/>
                  </a:lnTo>
                  <a:cubicBezTo>
                    <a:pt x="768" y="384"/>
                    <a:pt x="672" y="384"/>
                    <a:pt x="576" y="384"/>
                  </a:cubicBezTo>
                  <a:cubicBezTo>
                    <a:pt x="576" y="384"/>
                    <a:pt x="576" y="190"/>
                    <a:pt x="384" y="192"/>
                  </a:cubicBezTo>
                  <a:cubicBezTo>
                    <a:pt x="190" y="192"/>
                    <a:pt x="188" y="386"/>
                    <a:pt x="192" y="384"/>
                  </a:cubicBezTo>
                  <a:close/>
                </a:path>
              </a:pathLst>
            </a:custGeom>
            <a:solidFill>
              <a:srgbClr val="5781AE"/>
            </a:solidFill>
            <a:ln w="12700">
              <a:solidFill>
                <a:schemeClr val="hlink"/>
              </a:solidFill>
              <a:round/>
              <a:headEnd/>
              <a:tailEnd/>
            </a:ln>
          </p:spPr>
          <p:txBody>
            <a:bodyPr rot="10800000" wrap="none" anchor="ctr"/>
            <a:lstStyle/>
            <a:p>
              <a:pPr algn="ctr"/>
              <a:endParaRPr lang="en-US" sz="1800"/>
            </a:p>
          </p:txBody>
        </p:sp>
        <p:sp>
          <p:nvSpPr>
            <p:cNvPr id="39970" name="Text Box 89"/>
            <p:cNvSpPr txBox="1">
              <a:spLocks noChangeAspect="1" noChangeArrowheads="1"/>
            </p:cNvSpPr>
            <p:nvPr/>
          </p:nvSpPr>
          <p:spPr bwMode="gray">
            <a:xfrm>
              <a:off x="3948" y="1649"/>
              <a:ext cx="922" cy="109"/>
            </a:xfrm>
            <a:prstGeom prst="rect">
              <a:avLst/>
            </a:prstGeom>
            <a:noFill/>
            <a:ln w="12700">
              <a:noFill/>
              <a:miter lim="800000"/>
              <a:headEnd/>
              <a:tailEnd/>
            </a:ln>
          </p:spPr>
          <p:txBody>
            <a:bodyPr lIns="0" tIns="0" rIns="0" bIns="0">
              <a:spAutoFit/>
            </a:bodyPr>
            <a:lstStyle/>
            <a:p>
              <a:pPr algn="ctr">
                <a:spcBef>
                  <a:spcPct val="20000"/>
                </a:spcBef>
                <a:buClr>
                  <a:srgbClr val="F48B00"/>
                </a:buClr>
                <a:buFont typeface="Wingdings" pitchFamily="2" charset="2"/>
                <a:buNone/>
              </a:pPr>
              <a:r>
                <a:rPr lang="en-US" sz="1000"/>
                <a:t>Communication</a:t>
              </a:r>
            </a:p>
          </p:txBody>
        </p:sp>
        <p:sp>
          <p:nvSpPr>
            <p:cNvPr id="39971" name="Text Box 90"/>
            <p:cNvSpPr txBox="1">
              <a:spLocks noChangeAspect="1" noChangeArrowheads="1"/>
            </p:cNvSpPr>
            <p:nvPr/>
          </p:nvSpPr>
          <p:spPr bwMode="gray">
            <a:xfrm>
              <a:off x="4179" y="1396"/>
              <a:ext cx="460" cy="131"/>
            </a:xfrm>
            <a:prstGeom prst="rect">
              <a:avLst/>
            </a:prstGeom>
            <a:noFill/>
            <a:ln w="12700">
              <a:noFill/>
              <a:miter lim="800000"/>
              <a:headEnd/>
              <a:tailEnd/>
            </a:ln>
          </p:spPr>
          <p:txBody>
            <a:bodyPr lIns="0" tIns="0" rIns="0" bIns="0">
              <a:spAutoFit/>
            </a:bodyPr>
            <a:lstStyle/>
            <a:p>
              <a:pPr algn="ctr">
                <a:spcBef>
                  <a:spcPct val="20000"/>
                </a:spcBef>
                <a:buClr>
                  <a:srgbClr val="F48B00"/>
                </a:buClr>
                <a:buFont typeface="Wingdings" pitchFamily="2" charset="2"/>
                <a:buNone/>
              </a:pPr>
              <a:r>
                <a:rPr lang="en-US" sz="1200"/>
                <a:t>Person</a:t>
              </a:r>
            </a:p>
          </p:txBody>
        </p:sp>
        <p:sp>
          <p:nvSpPr>
            <p:cNvPr id="39972" name="Text Box 91"/>
            <p:cNvSpPr txBox="1">
              <a:spLocks noChangeAspect="1" noChangeArrowheads="1"/>
            </p:cNvSpPr>
            <p:nvPr/>
          </p:nvSpPr>
          <p:spPr bwMode="gray">
            <a:xfrm>
              <a:off x="3948" y="1058"/>
              <a:ext cx="921" cy="131"/>
            </a:xfrm>
            <a:prstGeom prst="rect">
              <a:avLst/>
            </a:prstGeom>
            <a:noFill/>
            <a:ln w="12700">
              <a:noFill/>
              <a:miter lim="800000"/>
              <a:headEnd/>
              <a:tailEnd/>
            </a:ln>
          </p:spPr>
          <p:txBody>
            <a:bodyPr lIns="0" tIns="0" rIns="0" bIns="0">
              <a:spAutoFit/>
            </a:bodyPr>
            <a:lstStyle/>
            <a:p>
              <a:pPr algn="ctr">
                <a:spcBef>
                  <a:spcPct val="20000"/>
                </a:spcBef>
                <a:buClr>
                  <a:srgbClr val="F48B00"/>
                </a:buClr>
                <a:buFont typeface="Wingdings" pitchFamily="2" charset="2"/>
                <a:buNone/>
              </a:pPr>
              <a:r>
                <a:rPr lang="en-US" sz="1200"/>
                <a:t>Address</a:t>
              </a:r>
            </a:p>
          </p:txBody>
        </p:sp>
        <p:sp>
          <p:nvSpPr>
            <p:cNvPr id="39973" name="Text Box 92"/>
            <p:cNvSpPr txBox="1">
              <a:spLocks noChangeAspect="1" noChangeArrowheads="1"/>
            </p:cNvSpPr>
            <p:nvPr/>
          </p:nvSpPr>
          <p:spPr bwMode="gray">
            <a:xfrm>
              <a:off x="3948" y="828"/>
              <a:ext cx="921" cy="131"/>
            </a:xfrm>
            <a:prstGeom prst="rect">
              <a:avLst/>
            </a:prstGeom>
            <a:noFill/>
            <a:ln w="12700">
              <a:noFill/>
              <a:miter lim="800000"/>
              <a:headEnd/>
              <a:tailEnd/>
            </a:ln>
          </p:spPr>
          <p:txBody>
            <a:bodyPr lIns="0" tIns="0" rIns="0" bIns="0">
              <a:spAutoFit/>
            </a:bodyPr>
            <a:lstStyle/>
            <a:p>
              <a:pPr algn="ctr">
                <a:spcBef>
                  <a:spcPct val="20000"/>
                </a:spcBef>
                <a:buClr>
                  <a:srgbClr val="F48B00"/>
                </a:buClr>
                <a:buFont typeface="Wingdings" pitchFamily="2" charset="2"/>
                <a:buNone/>
              </a:pPr>
              <a:r>
                <a:rPr lang="en-US" sz="1200">
                  <a:solidFill>
                    <a:schemeClr val="bg1"/>
                  </a:solidFill>
                </a:rPr>
                <a:t>Identifier</a:t>
              </a:r>
            </a:p>
          </p:txBody>
        </p:sp>
        <p:sp>
          <p:nvSpPr>
            <p:cNvPr id="140381" name="AutoShape 93"/>
            <p:cNvSpPr>
              <a:spLocks noChangeAspect="1" noChangeArrowheads="1"/>
            </p:cNvSpPr>
            <p:nvPr/>
          </p:nvSpPr>
          <p:spPr bwMode="gray">
            <a:xfrm>
              <a:off x="3899" y="726"/>
              <a:ext cx="1022" cy="327"/>
            </a:xfrm>
            <a:prstGeom prst="roundRect">
              <a:avLst>
                <a:gd name="adj" fmla="val 16667"/>
              </a:avLst>
            </a:prstGeom>
            <a:noFill/>
            <a:ln w="57150">
              <a:solidFill>
                <a:schemeClr val="hlink"/>
              </a:solidFill>
              <a:round/>
              <a:headEnd/>
              <a:tailEnd/>
            </a:ln>
            <a:effectLst>
              <a:outerShdw dist="35921" dir="2700000" algn="ctr" rotWithShape="0">
                <a:schemeClr val="bg2">
                  <a:alpha val="50000"/>
                </a:schemeClr>
              </a:outerShdw>
            </a:effectLst>
          </p:spPr>
          <p:txBody>
            <a:bodyPr lIns="90000" tIns="46800" rIns="90000" bIns="46800" anchor="ctr">
              <a:spAutoFit/>
            </a:bodyPr>
            <a:lstStyle/>
            <a:p>
              <a:pPr algn="ctr">
                <a:defRPr/>
              </a:pPr>
              <a:endParaRPr lang="en-US" sz="1800">
                <a:cs typeface="+mn-cs"/>
              </a:endParaRPr>
            </a:p>
          </p:txBody>
        </p:sp>
        <p:sp>
          <p:nvSpPr>
            <p:cNvPr id="140382" name="AutoShape 94"/>
            <p:cNvSpPr>
              <a:spLocks noChangeAspect="1" noChangeArrowheads="1"/>
            </p:cNvSpPr>
            <p:nvPr/>
          </p:nvSpPr>
          <p:spPr bwMode="gray">
            <a:xfrm>
              <a:off x="3854" y="1031"/>
              <a:ext cx="1114" cy="326"/>
            </a:xfrm>
            <a:prstGeom prst="roundRect">
              <a:avLst>
                <a:gd name="adj" fmla="val 16667"/>
              </a:avLst>
            </a:prstGeom>
            <a:noFill/>
            <a:ln w="57150">
              <a:solidFill>
                <a:schemeClr val="hlink"/>
              </a:solidFill>
              <a:round/>
              <a:headEnd/>
              <a:tailEnd/>
            </a:ln>
            <a:effectLst>
              <a:outerShdw dist="35921" dir="2700000" algn="ctr" rotWithShape="0">
                <a:schemeClr val="bg2">
                  <a:alpha val="50000"/>
                </a:schemeClr>
              </a:outerShdw>
            </a:effectLst>
          </p:spPr>
          <p:txBody>
            <a:bodyPr lIns="90000" tIns="46800" rIns="90000" bIns="46800" anchor="ctr">
              <a:spAutoFit/>
            </a:bodyPr>
            <a:lstStyle/>
            <a:p>
              <a:pPr algn="ctr">
                <a:defRPr/>
              </a:pPr>
              <a:endParaRPr lang="en-US" sz="1800">
                <a:cs typeface="+mn-cs"/>
              </a:endParaRPr>
            </a:p>
          </p:txBody>
        </p:sp>
        <p:sp>
          <p:nvSpPr>
            <p:cNvPr id="39976" name="Text Box 95"/>
            <p:cNvSpPr txBox="1">
              <a:spLocks noChangeAspect="1" noChangeArrowheads="1"/>
            </p:cNvSpPr>
            <p:nvPr/>
          </p:nvSpPr>
          <p:spPr bwMode="gray">
            <a:xfrm>
              <a:off x="4179" y="465"/>
              <a:ext cx="604" cy="241"/>
            </a:xfrm>
            <a:prstGeom prst="rect">
              <a:avLst/>
            </a:prstGeom>
            <a:noFill/>
            <a:ln w="12700">
              <a:noFill/>
              <a:miter lim="800000"/>
              <a:headEnd/>
              <a:tailEnd/>
            </a:ln>
          </p:spPr>
          <p:txBody>
            <a:bodyPr wrap="none" lIns="90000" tIns="46800" rIns="90000" bIns="46800">
              <a:spAutoFit/>
            </a:bodyPr>
            <a:lstStyle/>
            <a:p>
              <a:pPr algn="ctr"/>
              <a:r>
                <a:rPr lang="en-US" sz="1600"/>
                <a:t>Party</a:t>
              </a:r>
            </a:p>
          </p:txBody>
        </p:sp>
        <p:cxnSp>
          <p:nvCxnSpPr>
            <p:cNvPr id="39977" name="AutoShape 96"/>
            <p:cNvCxnSpPr>
              <a:cxnSpLocks noChangeAspect="1" noChangeShapeType="1"/>
              <a:stCxn id="39964" idx="0"/>
              <a:endCxn id="140382" idx="2"/>
            </p:cNvCxnSpPr>
            <p:nvPr/>
          </p:nvCxnSpPr>
          <p:spPr bwMode="gray">
            <a:xfrm rot="-5400000">
              <a:off x="3707" y="1822"/>
              <a:ext cx="585" cy="824"/>
            </a:xfrm>
            <a:prstGeom prst="bentConnector3">
              <a:avLst>
                <a:gd name="adj1" fmla="val 51454"/>
              </a:avLst>
            </a:prstGeom>
            <a:noFill/>
            <a:ln w="28575">
              <a:solidFill>
                <a:schemeClr val="hlink"/>
              </a:solidFill>
              <a:miter lim="800000"/>
              <a:headEnd type="triangle" w="med" len="med"/>
              <a:tailEnd/>
            </a:ln>
          </p:spPr>
        </p:cxnSp>
        <p:sp>
          <p:nvSpPr>
            <p:cNvPr id="39978" name="Text Box 97"/>
            <p:cNvSpPr txBox="1">
              <a:spLocks noChangeArrowheads="1"/>
            </p:cNvSpPr>
            <p:nvPr/>
          </p:nvSpPr>
          <p:spPr bwMode="gray">
            <a:xfrm>
              <a:off x="4058" y="2353"/>
              <a:ext cx="658" cy="197"/>
            </a:xfrm>
            <a:prstGeom prst="rect">
              <a:avLst/>
            </a:prstGeom>
            <a:noFill/>
            <a:ln w="12700" algn="ctr">
              <a:noFill/>
              <a:miter lim="800000"/>
              <a:headEnd/>
              <a:tailEnd/>
            </a:ln>
          </p:spPr>
          <p:txBody>
            <a:bodyPr wrap="none">
              <a:spAutoFit/>
            </a:bodyPr>
            <a:lstStyle/>
            <a:p>
              <a:pPr algn="ctr"/>
              <a:r>
                <a:rPr lang="en-US" sz="1200"/>
                <a:t>Context</a:t>
              </a:r>
            </a:p>
          </p:txBody>
        </p:sp>
        <p:sp>
          <p:nvSpPr>
            <p:cNvPr id="39979" name="Text Box 98"/>
            <p:cNvSpPr txBox="1">
              <a:spLocks noChangeArrowheads="1"/>
            </p:cNvSpPr>
            <p:nvPr/>
          </p:nvSpPr>
          <p:spPr bwMode="gray">
            <a:xfrm>
              <a:off x="2617" y="1024"/>
              <a:ext cx="1188" cy="676"/>
            </a:xfrm>
            <a:prstGeom prst="rect">
              <a:avLst/>
            </a:prstGeom>
            <a:noFill/>
            <a:ln w="12700" algn="ctr">
              <a:noFill/>
              <a:miter lim="800000"/>
              <a:headEnd/>
              <a:tailEnd/>
            </a:ln>
          </p:spPr>
          <p:txBody>
            <a:bodyPr>
              <a:spAutoFit/>
            </a:bodyPr>
            <a:lstStyle/>
            <a:p>
              <a:pPr algn="ctr"/>
              <a:r>
                <a:rPr lang="en-US" sz="1400"/>
                <a:t>Conceptual</a:t>
              </a:r>
            </a:p>
            <a:p>
              <a:pPr algn="ctr"/>
              <a:r>
                <a:rPr lang="en-US" sz="1400"/>
                <a:t> Data Model:</a:t>
              </a:r>
              <a:br>
                <a:rPr lang="en-US" sz="1400"/>
              </a:br>
              <a:r>
                <a:rPr lang="en-US" sz="1400"/>
                <a:t>Core </a:t>
              </a:r>
              <a:br>
                <a:rPr lang="en-US" sz="1400"/>
              </a:br>
              <a:r>
                <a:rPr lang="en-US" sz="1400"/>
                <a:t>Components</a:t>
              </a:r>
            </a:p>
          </p:txBody>
        </p:sp>
        <p:sp>
          <p:nvSpPr>
            <p:cNvPr id="39980" name="Line 99"/>
            <p:cNvSpPr>
              <a:spLocks noChangeShapeType="1"/>
            </p:cNvSpPr>
            <p:nvPr/>
          </p:nvSpPr>
          <p:spPr bwMode="gray">
            <a:xfrm flipH="1">
              <a:off x="2832" y="2016"/>
              <a:ext cx="2832" cy="0"/>
            </a:xfrm>
            <a:prstGeom prst="line">
              <a:avLst/>
            </a:prstGeom>
            <a:noFill/>
            <a:ln w="12700">
              <a:solidFill>
                <a:schemeClr val="tx1"/>
              </a:solidFill>
              <a:prstDash val="dash"/>
              <a:round/>
              <a:headEnd/>
              <a:tailEnd/>
            </a:ln>
          </p:spPr>
          <p:txBody>
            <a:bodyPr wrap="none" anchor="ctr"/>
            <a:lstStyle/>
            <a:p>
              <a:endParaRPr lang="en-US"/>
            </a:p>
          </p:txBody>
        </p:sp>
        <p:sp>
          <p:nvSpPr>
            <p:cNvPr id="39981" name="Text Box 100"/>
            <p:cNvSpPr txBox="1">
              <a:spLocks noChangeArrowheads="1"/>
            </p:cNvSpPr>
            <p:nvPr/>
          </p:nvSpPr>
          <p:spPr bwMode="gray">
            <a:xfrm>
              <a:off x="2457" y="1987"/>
              <a:ext cx="1714" cy="371"/>
            </a:xfrm>
            <a:prstGeom prst="rect">
              <a:avLst/>
            </a:prstGeom>
            <a:noFill/>
            <a:ln w="12700" algn="ctr">
              <a:noFill/>
              <a:miter lim="800000"/>
              <a:headEnd/>
              <a:tailEnd/>
            </a:ln>
          </p:spPr>
          <p:txBody>
            <a:bodyPr wrap="none">
              <a:spAutoFit/>
            </a:bodyPr>
            <a:lstStyle/>
            <a:p>
              <a:pPr algn="ctr"/>
              <a:r>
                <a:rPr lang="en-US" sz="1400"/>
                <a:t>Logical Data Models:</a:t>
              </a:r>
              <a:br>
                <a:rPr lang="en-US" sz="1400"/>
              </a:br>
              <a:r>
                <a:rPr lang="en-US" sz="1400"/>
                <a:t>BIE’s</a:t>
              </a:r>
            </a:p>
          </p:txBody>
        </p:sp>
        <p:sp>
          <p:nvSpPr>
            <p:cNvPr id="140389" name="Rectangle 101"/>
            <p:cNvSpPr>
              <a:spLocks noChangeAspect="1" noChangeArrowheads="1"/>
            </p:cNvSpPr>
            <p:nvPr/>
          </p:nvSpPr>
          <p:spPr bwMode="gray">
            <a:xfrm>
              <a:off x="2759" y="465"/>
              <a:ext cx="841" cy="371"/>
            </a:xfrm>
            <a:prstGeom prst="rect">
              <a:avLst/>
            </a:prstGeom>
            <a:solidFill>
              <a:srgbClr val="EDDC87"/>
            </a:solidFill>
            <a:ln w="12700">
              <a:solidFill>
                <a:schemeClr val="hlink"/>
              </a:solidFill>
              <a:miter lim="800000"/>
              <a:headEnd/>
              <a:tailEnd/>
            </a:ln>
            <a:effectLst>
              <a:outerShdw dist="107763" dir="2700000" algn="ctr" rotWithShape="0">
                <a:schemeClr val="bg2"/>
              </a:outerShdw>
            </a:effectLst>
          </p:spPr>
          <p:txBody>
            <a:bodyPr wrap="none" anchor="ctr"/>
            <a:lstStyle/>
            <a:p>
              <a:pPr algn="ctr">
                <a:spcBef>
                  <a:spcPct val="20000"/>
                </a:spcBef>
                <a:buClr>
                  <a:srgbClr val="F48B00"/>
                </a:buClr>
                <a:buFont typeface="Wingdings" pitchFamily="2" charset="2"/>
                <a:buNone/>
                <a:defRPr/>
              </a:pPr>
              <a:r>
                <a:rPr lang="en-US" sz="1200">
                  <a:cs typeface="+mn-cs"/>
                </a:rPr>
                <a:t>Core</a:t>
              </a:r>
            </a:p>
            <a:p>
              <a:pPr algn="ctr">
                <a:spcBef>
                  <a:spcPct val="20000"/>
                </a:spcBef>
                <a:buClr>
                  <a:srgbClr val="F48B00"/>
                </a:buClr>
                <a:buFont typeface="Wingdings" pitchFamily="2" charset="2"/>
                <a:buNone/>
                <a:defRPr/>
              </a:pPr>
              <a:r>
                <a:rPr lang="en-US" sz="1200">
                  <a:cs typeface="+mn-cs"/>
                </a:rPr>
                <a:t>Data Type</a:t>
              </a:r>
            </a:p>
          </p:txBody>
        </p:sp>
        <p:cxnSp>
          <p:nvCxnSpPr>
            <p:cNvPr id="39983" name="AutoShape 102"/>
            <p:cNvCxnSpPr>
              <a:cxnSpLocks noChangeAspect="1" noChangeShapeType="1"/>
              <a:stCxn id="140382" idx="1"/>
              <a:endCxn id="140389" idx="3"/>
            </p:cNvCxnSpPr>
            <p:nvPr/>
          </p:nvCxnSpPr>
          <p:spPr bwMode="gray">
            <a:xfrm rot="10800000">
              <a:off x="3600" y="651"/>
              <a:ext cx="198" cy="543"/>
            </a:xfrm>
            <a:prstGeom prst="bentConnector3">
              <a:avLst>
                <a:gd name="adj1" fmla="val 45454"/>
              </a:avLst>
            </a:prstGeom>
            <a:noFill/>
            <a:ln w="28575">
              <a:solidFill>
                <a:schemeClr val="hlink"/>
              </a:solidFill>
              <a:miter lim="800000"/>
              <a:headEnd type="triangle" w="med" len="med"/>
              <a:tailEnd/>
            </a:ln>
          </p:spPr>
        </p:cxnSp>
      </p:grpSp>
      <p:sp>
        <p:nvSpPr>
          <p:cNvPr id="39940" name="Rectangle 2"/>
          <p:cNvSpPr>
            <a:spLocks noChangeArrowheads="1"/>
          </p:cNvSpPr>
          <p:nvPr/>
        </p:nvSpPr>
        <p:spPr bwMode="auto">
          <a:xfrm>
            <a:off x="1476375" y="0"/>
            <a:ext cx="7667625" cy="836613"/>
          </a:xfrm>
          <a:prstGeom prst="rect">
            <a:avLst/>
          </a:prstGeom>
          <a:noFill/>
          <a:ln w="9525">
            <a:noFill/>
            <a:miter lim="800000"/>
            <a:headEnd/>
            <a:tailEnd/>
          </a:ln>
        </p:spPr>
        <p:txBody>
          <a:bodyPr lIns="0" tIns="0" rIns="0" bIns="0" anchor="ctr"/>
          <a:lstStyle/>
          <a:p>
            <a:pPr algn="ctr"/>
            <a:r>
              <a:rPr lang="en-US" sz="3200">
                <a:solidFill>
                  <a:schemeClr val="tx2"/>
                </a:solidFill>
                <a:latin typeface="Arial Narrow" pitchFamily="34" charset="0"/>
              </a:rPr>
              <a:t>Software Vendors Adoption of UN/CEFACT</a:t>
            </a:r>
          </a:p>
        </p:txBody>
      </p:sp>
      <p:sp>
        <p:nvSpPr>
          <p:cNvPr id="39941" name="Text Box 48"/>
          <p:cNvSpPr txBox="1">
            <a:spLocks noChangeArrowheads="1"/>
          </p:cNvSpPr>
          <p:nvPr/>
        </p:nvSpPr>
        <p:spPr bwMode="auto">
          <a:xfrm>
            <a:off x="-523875" y="1220788"/>
            <a:ext cx="6408738" cy="523875"/>
          </a:xfrm>
          <a:prstGeom prst="rect">
            <a:avLst/>
          </a:prstGeom>
          <a:noFill/>
          <a:ln w="9525">
            <a:noFill/>
            <a:miter lim="800000"/>
            <a:headEnd/>
            <a:tailEnd/>
          </a:ln>
        </p:spPr>
        <p:txBody>
          <a:bodyPr>
            <a:spAutoFit/>
          </a:bodyPr>
          <a:lstStyle/>
          <a:p>
            <a:pPr algn="ctr" eaLnBrk="0" hangingPunct="0"/>
            <a:r>
              <a:rPr lang="en-US" sz="2800" i="1">
                <a:solidFill>
                  <a:srgbClr val="000066"/>
                </a:solidFill>
                <a:latin typeface="Arial Narrow" pitchFamily="34" charset="0"/>
              </a:rPr>
              <a:t>SAP – Solving the problem: CCTS</a:t>
            </a:r>
          </a:p>
        </p:txBody>
      </p:sp>
      <p:pic>
        <p:nvPicPr>
          <p:cNvPr id="39942" name="Picture 49"/>
          <p:cNvPicPr>
            <a:picLocks noChangeAspect="1" noChangeArrowheads="1"/>
          </p:cNvPicPr>
          <p:nvPr/>
        </p:nvPicPr>
        <p:blipFill>
          <a:blip r:embed="rId3"/>
          <a:srcRect/>
          <a:stretch>
            <a:fillRect/>
          </a:stretch>
        </p:blipFill>
        <p:spPr bwMode="auto">
          <a:xfrm>
            <a:off x="107950" y="115888"/>
            <a:ext cx="1658938" cy="86518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508000" y="2967038"/>
            <a:ext cx="3540125" cy="3097212"/>
          </a:xfrm>
        </p:spPr>
        <p:txBody>
          <a:bodyPr/>
          <a:lstStyle/>
          <a:p>
            <a:pPr marL="114300" indent="-114300">
              <a:lnSpc>
                <a:spcPct val="80000"/>
              </a:lnSpc>
              <a:spcBef>
                <a:spcPct val="45000"/>
              </a:spcBef>
            </a:pPr>
            <a:r>
              <a:rPr lang="en-US" sz="1800" smtClean="0"/>
              <a:t>Based on Open Standards</a:t>
            </a:r>
          </a:p>
          <a:p>
            <a:pPr marL="342900" lvl="1" indent="-114300">
              <a:lnSpc>
                <a:spcPct val="80000"/>
              </a:lnSpc>
              <a:spcBef>
                <a:spcPct val="45000"/>
              </a:spcBef>
            </a:pPr>
            <a:r>
              <a:rPr lang="en-US" sz="1600" smtClean="0"/>
              <a:t>UN/CEFACT CCTS</a:t>
            </a:r>
          </a:p>
          <a:p>
            <a:pPr marL="342900" lvl="1" indent="-114300">
              <a:lnSpc>
                <a:spcPct val="80000"/>
              </a:lnSpc>
              <a:spcBef>
                <a:spcPct val="45000"/>
              </a:spcBef>
            </a:pPr>
            <a:r>
              <a:rPr lang="en-US" sz="1600" smtClean="0"/>
              <a:t>UN/CEFACT XML NDR</a:t>
            </a:r>
          </a:p>
          <a:p>
            <a:pPr marL="342900" lvl="1" indent="-114300">
              <a:lnSpc>
                <a:spcPct val="80000"/>
              </a:lnSpc>
              <a:spcBef>
                <a:spcPct val="45000"/>
              </a:spcBef>
            </a:pPr>
            <a:r>
              <a:rPr lang="en-US" sz="1600" smtClean="0"/>
              <a:t>OAGIS</a:t>
            </a:r>
          </a:p>
          <a:p>
            <a:pPr marL="342900" lvl="1" indent="-114300">
              <a:lnSpc>
                <a:spcPct val="80000"/>
              </a:lnSpc>
              <a:spcBef>
                <a:spcPct val="45000"/>
              </a:spcBef>
            </a:pPr>
            <a:r>
              <a:rPr lang="en-US" sz="1600" smtClean="0"/>
              <a:t>XACML</a:t>
            </a:r>
          </a:p>
          <a:p>
            <a:pPr marL="342900" lvl="1" indent="-114300">
              <a:lnSpc>
                <a:spcPct val="80000"/>
              </a:lnSpc>
              <a:spcBef>
                <a:spcPct val="45000"/>
              </a:spcBef>
            </a:pPr>
            <a:r>
              <a:rPr lang="en-US" sz="1600" smtClean="0"/>
              <a:t>WS-Addressing</a:t>
            </a:r>
          </a:p>
          <a:p>
            <a:pPr marL="114300" indent="-114300">
              <a:lnSpc>
                <a:spcPct val="80000"/>
              </a:lnSpc>
              <a:spcBef>
                <a:spcPct val="45000"/>
              </a:spcBef>
            </a:pPr>
            <a:r>
              <a:rPr lang="en-GB" sz="1800" smtClean="0"/>
              <a:t>Rationalized against Oracle Applications</a:t>
            </a:r>
          </a:p>
          <a:p>
            <a:pPr marL="114300" indent="-114300">
              <a:lnSpc>
                <a:spcPct val="80000"/>
              </a:lnSpc>
              <a:spcBef>
                <a:spcPct val="45000"/>
              </a:spcBef>
            </a:pPr>
            <a:r>
              <a:rPr lang="en-US" sz="1800" smtClean="0"/>
              <a:t>Extensible and Upgradeable</a:t>
            </a:r>
          </a:p>
          <a:p>
            <a:pPr marL="114300" indent="-114300">
              <a:lnSpc>
                <a:spcPct val="80000"/>
              </a:lnSpc>
              <a:spcBef>
                <a:spcPct val="45000"/>
              </a:spcBef>
            </a:pPr>
            <a:endParaRPr lang="en-US" sz="1800" smtClean="0"/>
          </a:p>
        </p:txBody>
      </p:sp>
      <p:grpSp>
        <p:nvGrpSpPr>
          <p:cNvPr id="2" name="Group 23"/>
          <p:cNvGrpSpPr>
            <a:grpSpLocks/>
          </p:cNvGrpSpPr>
          <p:nvPr/>
        </p:nvGrpSpPr>
        <p:grpSpPr bwMode="auto">
          <a:xfrm>
            <a:off x="5489575" y="1865313"/>
            <a:ext cx="3311525" cy="1654175"/>
            <a:chOff x="2833" y="1492"/>
            <a:chExt cx="2859" cy="1862"/>
          </a:xfrm>
        </p:grpSpPr>
        <p:pic>
          <p:nvPicPr>
            <p:cNvPr id="40975" name="Picture 4" descr="FP mar27"/>
            <p:cNvPicPr>
              <a:picLocks noChangeAspect="1" noChangeArrowheads="1"/>
            </p:cNvPicPr>
            <p:nvPr/>
          </p:nvPicPr>
          <p:blipFill>
            <a:blip r:embed="rId2"/>
            <a:srcRect/>
            <a:stretch>
              <a:fillRect/>
            </a:stretch>
          </p:blipFill>
          <p:spPr bwMode="auto">
            <a:xfrm>
              <a:off x="2970" y="1492"/>
              <a:ext cx="2664" cy="1109"/>
            </a:xfrm>
            <a:prstGeom prst="rect">
              <a:avLst/>
            </a:prstGeom>
            <a:noFill/>
            <a:ln w="9525">
              <a:noFill/>
              <a:miter lim="800000"/>
              <a:headEnd/>
              <a:tailEnd/>
            </a:ln>
          </p:spPr>
        </p:pic>
        <p:sp>
          <p:nvSpPr>
            <p:cNvPr id="40976" name="AutoShape 5"/>
            <p:cNvSpPr>
              <a:spLocks noChangeArrowheads="1"/>
            </p:cNvSpPr>
            <p:nvPr/>
          </p:nvSpPr>
          <p:spPr bwMode="auto">
            <a:xfrm rot="10800000">
              <a:off x="3105" y="2168"/>
              <a:ext cx="2382" cy="793"/>
            </a:xfrm>
            <a:custGeom>
              <a:avLst/>
              <a:gdLst>
                <a:gd name="T0" fmla="*/ 3 w 21600"/>
                <a:gd name="T1" fmla="*/ 0 h 21600"/>
                <a:gd name="T2" fmla="*/ 2 w 21600"/>
                <a:gd name="T3" fmla="*/ 0 h 21600"/>
                <a:gd name="T4" fmla="*/ 1 w 21600"/>
                <a:gd name="T5" fmla="*/ 0 h 21600"/>
                <a:gd name="T6" fmla="*/ 2 w 21600"/>
                <a:gd name="T7" fmla="*/ 0 h 21600"/>
                <a:gd name="T8" fmla="*/ 0 60000 65536"/>
                <a:gd name="T9" fmla="*/ 0 60000 65536"/>
                <a:gd name="T10" fmla="*/ 0 60000 65536"/>
                <a:gd name="T11" fmla="*/ 0 60000 65536"/>
                <a:gd name="T12" fmla="*/ 5405 w 21600"/>
                <a:gd name="T13" fmla="*/ 5393 h 21600"/>
                <a:gd name="T14" fmla="*/ 16195 w 21600"/>
                <a:gd name="T15" fmla="*/ 16207 h 21600"/>
              </a:gdLst>
              <a:ahLst/>
              <a:cxnLst>
                <a:cxn ang="T8">
                  <a:pos x="T0" y="T1"/>
                </a:cxn>
                <a:cxn ang="T9">
                  <a:pos x="T2" y="T3"/>
                </a:cxn>
                <a:cxn ang="T10">
                  <a:pos x="T4" y="T5"/>
                </a:cxn>
                <a:cxn ang="T11">
                  <a:pos x="T6" y="T7"/>
                </a:cxn>
              </a:cxnLst>
              <a:rect l="T12" t="T13" r="T14" b="T15"/>
              <a:pathLst>
                <a:path w="21600" h="21600">
                  <a:moveTo>
                    <a:pt x="0" y="0"/>
                  </a:moveTo>
                  <a:lnTo>
                    <a:pt x="7199" y="21600"/>
                  </a:lnTo>
                  <a:lnTo>
                    <a:pt x="14401" y="21600"/>
                  </a:lnTo>
                  <a:lnTo>
                    <a:pt x="21600" y="0"/>
                  </a:lnTo>
                  <a:close/>
                </a:path>
              </a:pathLst>
            </a:custGeom>
            <a:gradFill rotWithShape="1">
              <a:gsLst>
                <a:gs pos="0">
                  <a:srgbClr val="DDDDDD"/>
                </a:gs>
                <a:gs pos="100000">
                  <a:srgbClr val="FCFCFC"/>
                </a:gs>
              </a:gsLst>
              <a:lin ang="5400000" scaled="1"/>
            </a:gradFill>
            <a:ln w="9525" algn="ctr">
              <a:noFill/>
              <a:miter lim="800000"/>
              <a:headEnd/>
              <a:tailEnd/>
            </a:ln>
          </p:spPr>
          <p:txBody>
            <a:bodyPr lIns="92075" tIns="46038" rIns="92075" bIns="46038" anchor="ctr">
              <a:spAutoFit/>
            </a:bodyPr>
            <a:lstStyle/>
            <a:p>
              <a:pPr algn="ctr" eaLnBrk="0" hangingPunct="0"/>
              <a:endParaRPr lang="en-US"/>
            </a:p>
          </p:txBody>
        </p:sp>
        <p:sp>
          <p:nvSpPr>
            <p:cNvPr id="40977" name="AutoShape 6"/>
            <p:cNvSpPr>
              <a:spLocks noChangeArrowheads="1"/>
            </p:cNvSpPr>
            <p:nvPr/>
          </p:nvSpPr>
          <p:spPr bwMode="auto">
            <a:xfrm>
              <a:off x="2833" y="2802"/>
              <a:ext cx="2859" cy="552"/>
            </a:xfrm>
            <a:prstGeom prst="parallelogram">
              <a:avLst>
                <a:gd name="adj" fmla="val 48556"/>
              </a:avLst>
            </a:prstGeom>
            <a:solidFill>
              <a:srgbClr val="EAEAEA"/>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EAEAEA"/>
              </a:extrusionClr>
            </a:sp3d>
          </p:spPr>
          <p:txBody>
            <a:bodyPr lIns="92075" tIns="46038" rIns="92075" bIns="46038" anchor="ctr">
              <a:spAutoFit/>
              <a:flatTx/>
            </a:bodyPr>
            <a:lstStyle/>
            <a:p>
              <a:pPr algn="ctr">
                <a:lnSpc>
                  <a:spcPct val="95000"/>
                </a:lnSpc>
                <a:spcBef>
                  <a:spcPct val="20000"/>
                </a:spcBef>
                <a:buClr>
                  <a:schemeClr val="accent1"/>
                </a:buClr>
              </a:pPr>
              <a:endParaRPr lang="en-US" sz="2000" i="1"/>
            </a:p>
          </p:txBody>
        </p:sp>
        <p:pic>
          <p:nvPicPr>
            <p:cNvPr id="40978" name="Picture 7" descr="cube_blue"/>
            <p:cNvPicPr>
              <a:picLocks noChangeAspect="1" noChangeArrowheads="1"/>
            </p:cNvPicPr>
            <p:nvPr/>
          </p:nvPicPr>
          <p:blipFill>
            <a:blip r:embed="rId3"/>
            <a:srcRect/>
            <a:stretch>
              <a:fillRect/>
            </a:stretch>
          </p:blipFill>
          <p:spPr bwMode="auto">
            <a:xfrm>
              <a:off x="4187" y="2857"/>
              <a:ext cx="290" cy="323"/>
            </a:xfrm>
            <a:prstGeom prst="rect">
              <a:avLst/>
            </a:prstGeom>
            <a:noFill/>
            <a:ln w="9525">
              <a:noFill/>
              <a:miter lim="800000"/>
              <a:headEnd/>
              <a:tailEnd/>
            </a:ln>
          </p:spPr>
        </p:pic>
        <p:pic>
          <p:nvPicPr>
            <p:cNvPr id="40979" name="Picture 8" descr="cube_green"/>
            <p:cNvPicPr>
              <a:picLocks noChangeAspect="1" noChangeArrowheads="1"/>
            </p:cNvPicPr>
            <p:nvPr/>
          </p:nvPicPr>
          <p:blipFill>
            <a:blip r:embed="rId4"/>
            <a:srcRect/>
            <a:stretch>
              <a:fillRect/>
            </a:stretch>
          </p:blipFill>
          <p:spPr bwMode="auto">
            <a:xfrm>
              <a:off x="3643" y="2857"/>
              <a:ext cx="290" cy="323"/>
            </a:xfrm>
            <a:prstGeom prst="rect">
              <a:avLst/>
            </a:prstGeom>
            <a:noFill/>
            <a:ln w="9525">
              <a:noFill/>
              <a:miter lim="800000"/>
              <a:headEnd/>
              <a:tailEnd/>
            </a:ln>
          </p:spPr>
        </p:pic>
        <p:pic>
          <p:nvPicPr>
            <p:cNvPr id="40980" name="Picture 9" descr="cube_red"/>
            <p:cNvPicPr>
              <a:picLocks noChangeAspect="1" noChangeArrowheads="1"/>
            </p:cNvPicPr>
            <p:nvPr/>
          </p:nvPicPr>
          <p:blipFill>
            <a:blip r:embed="rId5"/>
            <a:srcRect/>
            <a:stretch>
              <a:fillRect/>
            </a:stretch>
          </p:blipFill>
          <p:spPr bwMode="auto">
            <a:xfrm>
              <a:off x="4681" y="2857"/>
              <a:ext cx="290" cy="323"/>
            </a:xfrm>
            <a:prstGeom prst="rect">
              <a:avLst/>
            </a:prstGeom>
            <a:noFill/>
            <a:ln w="9525">
              <a:noFill/>
              <a:miter lim="800000"/>
              <a:headEnd/>
              <a:tailEnd/>
            </a:ln>
          </p:spPr>
        </p:pic>
        <p:pic>
          <p:nvPicPr>
            <p:cNvPr id="40981" name="Picture 10" descr="cube_yellow"/>
            <p:cNvPicPr>
              <a:picLocks noChangeAspect="1" noChangeArrowheads="1"/>
            </p:cNvPicPr>
            <p:nvPr/>
          </p:nvPicPr>
          <p:blipFill>
            <a:blip r:embed="rId6"/>
            <a:srcRect/>
            <a:stretch>
              <a:fillRect/>
            </a:stretch>
          </p:blipFill>
          <p:spPr bwMode="auto">
            <a:xfrm>
              <a:off x="3092" y="2857"/>
              <a:ext cx="291" cy="323"/>
            </a:xfrm>
            <a:prstGeom prst="rect">
              <a:avLst/>
            </a:prstGeom>
            <a:noFill/>
            <a:ln w="9525">
              <a:noFill/>
              <a:miter lim="800000"/>
              <a:headEnd/>
              <a:tailEnd/>
            </a:ln>
          </p:spPr>
        </p:pic>
        <p:sp>
          <p:nvSpPr>
            <p:cNvPr id="40982" name="Text Box 12"/>
            <p:cNvSpPr txBox="1">
              <a:spLocks noChangeArrowheads="1"/>
            </p:cNvSpPr>
            <p:nvPr/>
          </p:nvSpPr>
          <p:spPr bwMode="auto">
            <a:xfrm>
              <a:off x="2956" y="2652"/>
              <a:ext cx="569" cy="355"/>
            </a:xfrm>
            <a:prstGeom prst="rect">
              <a:avLst/>
            </a:prstGeom>
            <a:noFill/>
            <a:ln w="9525" algn="ctr">
              <a:noFill/>
              <a:miter lim="800000"/>
              <a:headEnd/>
              <a:tailEnd/>
            </a:ln>
          </p:spPr>
          <p:txBody>
            <a:bodyPr wrap="none" lIns="92075" tIns="46038" rIns="92075" bIns="46038">
              <a:spAutoFit/>
            </a:bodyPr>
            <a:lstStyle/>
            <a:p>
              <a:pPr algn="ctr">
                <a:lnSpc>
                  <a:spcPct val="95000"/>
                </a:lnSpc>
                <a:spcBef>
                  <a:spcPct val="20000"/>
                </a:spcBef>
                <a:buClr>
                  <a:schemeClr val="accent1"/>
                </a:buClr>
              </a:pPr>
              <a:r>
                <a:rPr lang="en-US" sz="700" i="1"/>
                <a:t>Create</a:t>
              </a:r>
            </a:p>
            <a:p>
              <a:pPr algn="ctr">
                <a:lnSpc>
                  <a:spcPct val="95000"/>
                </a:lnSpc>
                <a:spcBef>
                  <a:spcPct val="20000"/>
                </a:spcBef>
                <a:buClr>
                  <a:schemeClr val="accent1"/>
                </a:buClr>
              </a:pPr>
              <a:r>
                <a:rPr lang="en-US" sz="700" i="1"/>
                <a:t>SalesOrder</a:t>
              </a:r>
            </a:p>
          </p:txBody>
        </p:sp>
        <p:sp>
          <p:nvSpPr>
            <p:cNvPr id="40983" name="Text Box 13"/>
            <p:cNvSpPr txBox="1">
              <a:spLocks noChangeArrowheads="1"/>
            </p:cNvSpPr>
            <p:nvPr/>
          </p:nvSpPr>
          <p:spPr bwMode="auto">
            <a:xfrm>
              <a:off x="3506" y="2616"/>
              <a:ext cx="540" cy="470"/>
            </a:xfrm>
            <a:prstGeom prst="rect">
              <a:avLst/>
            </a:prstGeom>
            <a:noFill/>
            <a:ln w="9525" algn="ctr">
              <a:noFill/>
              <a:miter lim="800000"/>
              <a:headEnd/>
              <a:tailEnd/>
            </a:ln>
          </p:spPr>
          <p:txBody>
            <a:bodyPr lIns="92075" tIns="46038" rIns="92075" bIns="46038">
              <a:spAutoFit/>
            </a:bodyPr>
            <a:lstStyle/>
            <a:p>
              <a:pPr algn="ctr">
                <a:lnSpc>
                  <a:spcPct val="95000"/>
                </a:lnSpc>
                <a:spcBef>
                  <a:spcPct val="20000"/>
                </a:spcBef>
                <a:buClr>
                  <a:schemeClr val="accent1"/>
                </a:buClr>
              </a:pPr>
              <a:r>
                <a:rPr lang="en-US" sz="700" i="1"/>
                <a:t>Update</a:t>
              </a:r>
            </a:p>
            <a:p>
              <a:pPr algn="ctr">
                <a:lnSpc>
                  <a:spcPct val="95000"/>
                </a:lnSpc>
                <a:spcBef>
                  <a:spcPct val="20000"/>
                </a:spcBef>
                <a:buClr>
                  <a:schemeClr val="accent1"/>
                </a:buClr>
              </a:pPr>
              <a:r>
                <a:rPr lang="en-US" sz="700" i="1"/>
                <a:t>SalesOrder</a:t>
              </a:r>
            </a:p>
          </p:txBody>
        </p:sp>
        <p:sp>
          <p:nvSpPr>
            <p:cNvPr id="40984" name="Text Box 14"/>
            <p:cNvSpPr txBox="1">
              <a:spLocks noChangeArrowheads="1"/>
            </p:cNvSpPr>
            <p:nvPr/>
          </p:nvSpPr>
          <p:spPr bwMode="auto">
            <a:xfrm>
              <a:off x="4072" y="2523"/>
              <a:ext cx="530" cy="493"/>
            </a:xfrm>
            <a:prstGeom prst="rect">
              <a:avLst/>
            </a:prstGeom>
            <a:noFill/>
            <a:ln w="9525" algn="ctr">
              <a:noFill/>
              <a:miter lim="800000"/>
              <a:headEnd/>
              <a:tailEnd/>
            </a:ln>
          </p:spPr>
          <p:txBody>
            <a:bodyPr lIns="92075" tIns="46038" rIns="92075" bIns="46038">
              <a:spAutoFit/>
            </a:bodyPr>
            <a:lstStyle/>
            <a:p>
              <a:pPr algn="ctr">
                <a:lnSpc>
                  <a:spcPct val="95000"/>
                </a:lnSpc>
                <a:spcBef>
                  <a:spcPct val="20000"/>
                </a:spcBef>
                <a:buClr>
                  <a:schemeClr val="accent1"/>
                </a:buClr>
              </a:pPr>
              <a:r>
                <a:rPr lang="en-US" sz="700" i="1"/>
                <a:t>Query</a:t>
              </a:r>
            </a:p>
            <a:p>
              <a:pPr algn="ctr">
                <a:lnSpc>
                  <a:spcPct val="95000"/>
                </a:lnSpc>
                <a:spcBef>
                  <a:spcPct val="20000"/>
                </a:spcBef>
                <a:buClr>
                  <a:schemeClr val="accent1"/>
                </a:buClr>
              </a:pPr>
              <a:r>
                <a:rPr lang="en-US" sz="700" i="1"/>
                <a:t>Customer</a:t>
              </a:r>
            </a:p>
            <a:p>
              <a:pPr algn="ctr">
                <a:lnSpc>
                  <a:spcPct val="95000"/>
                </a:lnSpc>
                <a:spcBef>
                  <a:spcPct val="20000"/>
                </a:spcBef>
                <a:buClr>
                  <a:schemeClr val="accent1"/>
                </a:buClr>
              </a:pPr>
              <a:r>
                <a:rPr lang="en-US" sz="700" i="1"/>
                <a:t>Account</a:t>
              </a:r>
            </a:p>
          </p:txBody>
        </p:sp>
        <p:sp>
          <p:nvSpPr>
            <p:cNvPr id="40985" name="Text Box 15"/>
            <p:cNvSpPr txBox="1">
              <a:spLocks noChangeArrowheads="1"/>
            </p:cNvSpPr>
            <p:nvPr/>
          </p:nvSpPr>
          <p:spPr bwMode="auto">
            <a:xfrm>
              <a:off x="4631" y="2652"/>
              <a:ext cx="381" cy="355"/>
            </a:xfrm>
            <a:prstGeom prst="rect">
              <a:avLst/>
            </a:prstGeom>
            <a:noFill/>
            <a:ln w="9525" algn="ctr">
              <a:noFill/>
              <a:miter lim="800000"/>
              <a:headEnd/>
              <a:tailEnd/>
            </a:ln>
          </p:spPr>
          <p:txBody>
            <a:bodyPr wrap="none" lIns="92075" tIns="46038" rIns="92075" bIns="46038">
              <a:spAutoFit/>
            </a:bodyPr>
            <a:lstStyle/>
            <a:p>
              <a:pPr algn="ctr">
                <a:lnSpc>
                  <a:spcPct val="95000"/>
                </a:lnSpc>
                <a:spcBef>
                  <a:spcPct val="20000"/>
                </a:spcBef>
                <a:buClr>
                  <a:schemeClr val="accent1"/>
                </a:buClr>
              </a:pPr>
              <a:r>
                <a:rPr lang="en-US" sz="700" i="1"/>
                <a:t>Query</a:t>
              </a:r>
            </a:p>
            <a:p>
              <a:pPr algn="ctr">
                <a:lnSpc>
                  <a:spcPct val="95000"/>
                </a:lnSpc>
                <a:spcBef>
                  <a:spcPct val="20000"/>
                </a:spcBef>
                <a:buClr>
                  <a:schemeClr val="accent1"/>
                </a:buClr>
              </a:pPr>
              <a:r>
                <a:rPr lang="en-US" sz="700" i="1"/>
                <a:t>Item</a:t>
              </a:r>
            </a:p>
          </p:txBody>
        </p:sp>
        <p:pic>
          <p:nvPicPr>
            <p:cNvPr id="40986" name="Picture 16" descr="cube_brown"/>
            <p:cNvPicPr>
              <a:picLocks noChangeAspect="1" noChangeArrowheads="1"/>
            </p:cNvPicPr>
            <p:nvPr/>
          </p:nvPicPr>
          <p:blipFill>
            <a:blip r:embed="rId7"/>
            <a:srcRect/>
            <a:stretch>
              <a:fillRect/>
            </a:stretch>
          </p:blipFill>
          <p:spPr bwMode="auto">
            <a:xfrm>
              <a:off x="5178" y="2869"/>
              <a:ext cx="290" cy="323"/>
            </a:xfrm>
            <a:prstGeom prst="rect">
              <a:avLst/>
            </a:prstGeom>
            <a:noFill/>
            <a:ln w="9525">
              <a:noFill/>
              <a:miter lim="800000"/>
              <a:headEnd/>
              <a:tailEnd/>
            </a:ln>
          </p:spPr>
        </p:pic>
        <p:sp>
          <p:nvSpPr>
            <p:cNvPr id="40987" name="Text Box 17"/>
            <p:cNvSpPr txBox="1">
              <a:spLocks noChangeArrowheads="1"/>
            </p:cNvSpPr>
            <p:nvPr/>
          </p:nvSpPr>
          <p:spPr bwMode="auto">
            <a:xfrm>
              <a:off x="5060" y="2652"/>
              <a:ext cx="551" cy="355"/>
            </a:xfrm>
            <a:prstGeom prst="rect">
              <a:avLst/>
            </a:prstGeom>
            <a:noFill/>
            <a:ln w="9525" algn="ctr">
              <a:noFill/>
              <a:miter lim="800000"/>
              <a:headEnd/>
              <a:tailEnd/>
            </a:ln>
          </p:spPr>
          <p:txBody>
            <a:bodyPr wrap="none" lIns="92075" tIns="46038" rIns="92075" bIns="46038">
              <a:spAutoFit/>
            </a:bodyPr>
            <a:lstStyle/>
            <a:p>
              <a:pPr algn="ctr">
                <a:lnSpc>
                  <a:spcPct val="95000"/>
                </a:lnSpc>
                <a:spcBef>
                  <a:spcPct val="20000"/>
                </a:spcBef>
                <a:buClr>
                  <a:schemeClr val="accent1"/>
                </a:buClr>
              </a:pPr>
              <a:r>
                <a:rPr lang="en-US" sz="700" i="1"/>
                <a:t>Utility</a:t>
              </a:r>
            </a:p>
            <a:p>
              <a:pPr algn="ctr">
                <a:lnSpc>
                  <a:spcPct val="95000"/>
                </a:lnSpc>
                <a:spcBef>
                  <a:spcPct val="20000"/>
                </a:spcBef>
                <a:buClr>
                  <a:schemeClr val="accent1"/>
                </a:buClr>
              </a:pPr>
              <a:r>
                <a:rPr lang="en-US" sz="700" i="1"/>
                <a:t>Services…</a:t>
              </a:r>
            </a:p>
          </p:txBody>
        </p:sp>
      </p:grpSp>
      <p:sp>
        <p:nvSpPr>
          <p:cNvPr id="40964" name="Text Box 19"/>
          <p:cNvSpPr txBox="1">
            <a:spLocks noChangeArrowheads="1"/>
          </p:cNvSpPr>
          <p:nvPr/>
        </p:nvSpPr>
        <p:spPr bwMode="auto">
          <a:xfrm>
            <a:off x="638175" y="1809750"/>
            <a:ext cx="3262313" cy="1006475"/>
          </a:xfrm>
          <a:prstGeom prst="rect">
            <a:avLst/>
          </a:prstGeom>
          <a:noFill/>
          <a:ln w="9525">
            <a:noFill/>
            <a:miter lim="800000"/>
            <a:headEnd/>
            <a:tailEnd/>
          </a:ln>
        </p:spPr>
        <p:txBody>
          <a:bodyPr wrap="none">
            <a:spAutoFit/>
          </a:bodyPr>
          <a:lstStyle/>
          <a:p>
            <a:pPr algn="ctr" eaLnBrk="0" hangingPunct="0"/>
            <a:r>
              <a:rPr lang="en-US" sz="2000" i="1">
                <a:latin typeface="Arial Narrow" pitchFamily="34" charset="0"/>
              </a:rPr>
              <a:t>Standardized Service Payloads</a:t>
            </a:r>
          </a:p>
          <a:p>
            <a:pPr algn="ctr" eaLnBrk="0" hangingPunct="0"/>
            <a:r>
              <a:rPr lang="en-US" sz="2000" i="1">
                <a:latin typeface="Arial Narrow" pitchFamily="34" charset="0"/>
              </a:rPr>
              <a:t>Based on semantics and open</a:t>
            </a:r>
          </a:p>
          <a:p>
            <a:pPr algn="ctr" eaLnBrk="0" hangingPunct="0"/>
            <a:r>
              <a:rPr lang="en-US" sz="2000" i="1">
                <a:latin typeface="Arial Narrow" pitchFamily="34" charset="0"/>
              </a:rPr>
              <a:t>standards</a:t>
            </a:r>
          </a:p>
        </p:txBody>
      </p:sp>
      <p:sp>
        <p:nvSpPr>
          <p:cNvPr id="40965" name="Rectangle 2"/>
          <p:cNvSpPr>
            <a:spLocks noChangeArrowheads="1"/>
          </p:cNvSpPr>
          <p:nvPr/>
        </p:nvSpPr>
        <p:spPr bwMode="auto">
          <a:xfrm>
            <a:off x="1724025" y="95250"/>
            <a:ext cx="7667625" cy="836613"/>
          </a:xfrm>
          <a:prstGeom prst="rect">
            <a:avLst/>
          </a:prstGeom>
          <a:noFill/>
          <a:ln w="9525">
            <a:noFill/>
            <a:miter lim="800000"/>
            <a:headEnd/>
            <a:tailEnd/>
          </a:ln>
        </p:spPr>
        <p:txBody>
          <a:bodyPr lIns="0" tIns="0" rIns="0" bIns="0" anchor="ctr"/>
          <a:lstStyle/>
          <a:p>
            <a:pPr algn="ctr"/>
            <a:r>
              <a:rPr lang="en-US" sz="3200">
                <a:solidFill>
                  <a:schemeClr val="tx2"/>
                </a:solidFill>
                <a:latin typeface="Arial Narrow" pitchFamily="34" charset="0"/>
              </a:rPr>
              <a:t>Software Vendors Adoption of UN/CEFACT</a:t>
            </a:r>
          </a:p>
        </p:txBody>
      </p:sp>
      <p:sp>
        <p:nvSpPr>
          <p:cNvPr id="40966" name="Text Box 21"/>
          <p:cNvSpPr txBox="1">
            <a:spLocks noChangeArrowheads="1"/>
          </p:cNvSpPr>
          <p:nvPr/>
        </p:nvSpPr>
        <p:spPr bwMode="auto">
          <a:xfrm>
            <a:off x="927100" y="1163638"/>
            <a:ext cx="7740650" cy="523875"/>
          </a:xfrm>
          <a:prstGeom prst="rect">
            <a:avLst/>
          </a:prstGeom>
          <a:noFill/>
          <a:ln w="9525">
            <a:noFill/>
            <a:miter lim="800000"/>
            <a:headEnd/>
            <a:tailEnd/>
          </a:ln>
        </p:spPr>
        <p:txBody>
          <a:bodyPr>
            <a:spAutoFit/>
          </a:bodyPr>
          <a:lstStyle/>
          <a:p>
            <a:pPr algn="ctr" eaLnBrk="0" hangingPunct="0"/>
            <a:r>
              <a:rPr lang="en-US" sz="2800" i="1">
                <a:solidFill>
                  <a:srgbClr val="000066"/>
                </a:solidFill>
                <a:latin typeface="Arial Narrow" pitchFamily="34" charset="0"/>
              </a:rPr>
              <a:t>Oracle Enterprise Business Objects</a:t>
            </a:r>
          </a:p>
        </p:txBody>
      </p:sp>
      <p:sp>
        <p:nvSpPr>
          <p:cNvPr id="40967" name="Rectangle 24"/>
          <p:cNvSpPr>
            <a:spLocks noChangeArrowheads="1"/>
          </p:cNvSpPr>
          <p:nvPr/>
        </p:nvSpPr>
        <p:spPr bwMode="auto">
          <a:xfrm>
            <a:off x="5308600" y="4792663"/>
            <a:ext cx="3656013" cy="457200"/>
          </a:xfrm>
          <a:prstGeom prst="rect">
            <a:avLst/>
          </a:prstGeom>
          <a:gradFill rotWithShape="1">
            <a:gsLst>
              <a:gs pos="0">
                <a:srgbClr val="00003B"/>
              </a:gs>
              <a:gs pos="100000">
                <a:srgbClr val="000080"/>
              </a:gs>
            </a:gsLst>
            <a:lin ang="18900000" scaled="1"/>
          </a:gradFill>
          <a:ln w="12700">
            <a:solidFill>
              <a:srgbClr val="000080"/>
            </a:solidFill>
            <a:miter lim="800000"/>
            <a:headEnd/>
            <a:tailEnd/>
          </a:ln>
        </p:spPr>
        <p:txBody>
          <a:bodyPr wrap="none" anchor="ctr"/>
          <a:lstStyle/>
          <a:p>
            <a:pPr algn="ctr" eaLnBrk="0" hangingPunct="0">
              <a:lnSpc>
                <a:spcPct val="93000"/>
              </a:lnSpc>
            </a:pPr>
            <a:r>
              <a:rPr lang="en-US" sz="1400">
                <a:solidFill>
                  <a:schemeClr val="bg1"/>
                </a:solidFill>
                <a:cs typeface="Times New Roman" pitchFamily="18" charset="0"/>
              </a:rPr>
              <a:t>UN/CEFACT XML NDR</a:t>
            </a:r>
          </a:p>
        </p:txBody>
      </p:sp>
      <p:sp>
        <p:nvSpPr>
          <p:cNvPr id="40968" name="Rectangle 25"/>
          <p:cNvSpPr>
            <a:spLocks noChangeArrowheads="1"/>
          </p:cNvSpPr>
          <p:nvPr/>
        </p:nvSpPr>
        <p:spPr bwMode="auto">
          <a:xfrm>
            <a:off x="5292725" y="5297488"/>
            <a:ext cx="1828800" cy="457200"/>
          </a:xfrm>
          <a:prstGeom prst="rect">
            <a:avLst/>
          </a:prstGeom>
          <a:gradFill rotWithShape="1">
            <a:gsLst>
              <a:gs pos="0">
                <a:srgbClr val="000000"/>
              </a:gs>
              <a:gs pos="100000">
                <a:srgbClr val="800000"/>
              </a:gs>
            </a:gsLst>
            <a:lin ang="18900000" scaled="1"/>
          </a:gradFill>
          <a:ln w="12700">
            <a:solidFill>
              <a:srgbClr val="800000"/>
            </a:solidFill>
            <a:miter lim="800000"/>
            <a:headEnd/>
            <a:tailEnd/>
          </a:ln>
        </p:spPr>
        <p:txBody>
          <a:bodyPr wrap="none" anchor="ctr"/>
          <a:lstStyle/>
          <a:p>
            <a:pPr algn="ctr" eaLnBrk="0" hangingPunct="0">
              <a:lnSpc>
                <a:spcPct val="93000"/>
              </a:lnSpc>
            </a:pPr>
            <a:r>
              <a:rPr lang="en-US" sz="1200">
                <a:solidFill>
                  <a:schemeClr val="bg1"/>
                </a:solidFill>
                <a:cs typeface="Times New Roman" pitchFamily="18" charset="0"/>
              </a:rPr>
              <a:t>Oracle Applications</a:t>
            </a:r>
          </a:p>
          <a:p>
            <a:pPr algn="ctr" eaLnBrk="0" hangingPunct="0">
              <a:lnSpc>
                <a:spcPct val="93000"/>
              </a:lnSpc>
            </a:pPr>
            <a:r>
              <a:rPr lang="en-US" sz="1000">
                <a:solidFill>
                  <a:schemeClr val="bg1"/>
                </a:solidFill>
                <a:cs typeface="Times New Roman" pitchFamily="18" charset="0"/>
              </a:rPr>
              <a:t>(eBusiness Suite, Enterprise)</a:t>
            </a:r>
          </a:p>
        </p:txBody>
      </p:sp>
      <p:sp>
        <p:nvSpPr>
          <p:cNvPr id="40969" name="Rectangle 26"/>
          <p:cNvSpPr>
            <a:spLocks noChangeArrowheads="1"/>
          </p:cNvSpPr>
          <p:nvPr/>
        </p:nvSpPr>
        <p:spPr bwMode="auto">
          <a:xfrm>
            <a:off x="5292725" y="5826125"/>
            <a:ext cx="3656013" cy="457200"/>
          </a:xfrm>
          <a:prstGeom prst="rect">
            <a:avLst/>
          </a:prstGeom>
          <a:gradFill rotWithShape="0">
            <a:gsLst>
              <a:gs pos="0">
                <a:srgbClr val="000000"/>
              </a:gs>
              <a:gs pos="100000">
                <a:srgbClr val="FF9900"/>
              </a:gs>
            </a:gsLst>
            <a:lin ang="18900000" scaled="1"/>
          </a:gradFill>
          <a:ln w="12700">
            <a:solidFill>
              <a:srgbClr val="FF9900"/>
            </a:solidFill>
            <a:miter lim="800000"/>
            <a:headEnd/>
            <a:tailEnd/>
          </a:ln>
        </p:spPr>
        <p:txBody>
          <a:bodyPr wrap="none" anchor="ctr"/>
          <a:lstStyle/>
          <a:p>
            <a:pPr algn="ctr" eaLnBrk="0" hangingPunct="0">
              <a:lnSpc>
                <a:spcPct val="93000"/>
              </a:lnSpc>
            </a:pPr>
            <a:r>
              <a:rPr lang="en-US" sz="1400">
                <a:solidFill>
                  <a:schemeClr val="bg1"/>
                </a:solidFill>
                <a:cs typeface="Times New Roman" pitchFamily="18" charset="0"/>
              </a:rPr>
              <a:t>UN/CEFACT CCTS</a:t>
            </a:r>
          </a:p>
        </p:txBody>
      </p:sp>
      <p:sp>
        <p:nvSpPr>
          <p:cNvPr id="40970" name="Rectangle 34"/>
          <p:cNvSpPr>
            <a:spLocks noChangeArrowheads="1"/>
          </p:cNvSpPr>
          <p:nvPr/>
        </p:nvSpPr>
        <p:spPr bwMode="auto">
          <a:xfrm>
            <a:off x="7135813" y="5297488"/>
            <a:ext cx="1828800" cy="457200"/>
          </a:xfrm>
          <a:prstGeom prst="rect">
            <a:avLst/>
          </a:prstGeom>
          <a:gradFill rotWithShape="1">
            <a:gsLst>
              <a:gs pos="0">
                <a:srgbClr val="800000"/>
              </a:gs>
              <a:gs pos="100000">
                <a:srgbClr val="000000"/>
              </a:gs>
            </a:gsLst>
            <a:lin ang="2700000" scaled="1"/>
          </a:gradFill>
          <a:ln w="12700">
            <a:solidFill>
              <a:srgbClr val="800000"/>
            </a:solidFill>
            <a:miter lim="800000"/>
            <a:headEnd/>
            <a:tailEnd/>
          </a:ln>
        </p:spPr>
        <p:txBody>
          <a:bodyPr wrap="none" anchor="ctr"/>
          <a:lstStyle/>
          <a:p>
            <a:pPr algn="ctr" eaLnBrk="0" hangingPunct="0">
              <a:lnSpc>
                <a:spcPct val="93000"/>
              </a:lnSpc>
            </a:pPr>
            <a:r>
              <a:rPr lang="en-US" sz="1200">
                <a:solidFill>
                  <a:schemeClr val="bg1"/>
                </a:solidFill>
                <a:cs typeface="Times New Roman" pitchFamily="18" charset="0"/>
              </a:rPr>
              <a:t>Industry Standards</a:t>
            </a:r>
          </a:p>
          <a:p>
            <a:pPr algn="ctr" eaLnBrk="0" hangingPunct="0">
              <a:lnSpc>
                <a:spcPct val="93000"/>
              </a:lnSpc>
            </a:pPr>
            <a:r>
              <a:rPr lang="en-US" sz="1000">
                <a:solidFill>
                  <a:schemeClr val="bg1"/>
                </a:solidFill>
                <a:cs typeface="Times New Roman" pitchFamily="18" charset="0"/>
              </a:rPr>
              <a:t>(OAGIS, UN/CEFACT CCL)</a:t>
            </a:r>
          </a:p>
        </p:txBody>
      </p:sp>
      <p:sp>
        <p:nvSpPr>
          <p:cNvPr id="40971" name="Rectangle 35"/>
          <p:cNvSpPr>
            <a:spLocks noChangeArrowheads="1"/>
          </p:cNvSpPr>
          <p:nvPr/>
        </p:nvSpPr>
        <p:spPr bwMode="auto">
          <a:xfrm>
            <a:off x="5308600" y="4289425"/>
            <a:ext cx="3656013" cy="457200"/>
          </a:xfrm>
          <a:prstGeom prst="rect">
            <a:avLst/>
          </a:prstGeom>
          <a:gradFill rotWithShape="1">
            <a:gsLst>
              <a:gs pos="0">
                <a:srgbClr val="760000"/>
              </a:gs>
              <a:gs pos="100000">
                <a:srgbClr val="FF0000"/>
              </a:gs>
            </a:gsLst>
            <a:lin ang="18900000" scaled="1"/>
          </a:gradFill>
          <a:ln w="12700">
            <a:solidFill>
              <a:srgbClr val="FF0000"/>
            </a:solidFill>
            <a:miter lim="800000"/>
            <a:headEnd/>
            <a:tailEnd/>
          </a:ln>
        </p:spPr>
        <p:txBody>
          <a:bodyPr wrap="none" anchor="ctr"/>
          <a:lstStyle/>
          <a:p>
            <a:pPr algn="ctr" eaLnBrk="0" hangingPunct="0">
              <a:lnSpc>
                <a:spcPct val="93000"/>
              </a:lnSpc>
            </a:pPr>
            <a:r>
              <a:rPr lang="en-US" sz="1400">
                <a:solidFill>
                  <a:schemeClr val="bg1"/>
                </a:solidFill>
                <a:cs typeface="Times New Roman" pitchFamily="18" charset="0"/>
              </a:rPr>
              <a:t>Oracle Enterprise Business Objects</a:t>
            </a:r>
          </a:p>
        </p:txBody>
      </p:sp>
      <p:sp>
        <p:nvSpPr>
          <p:cNvPr id="40972" name="Rectangle 36"/>
          <p:cNvSpPr>
            <a:spLocks noChangeArrowheads="1"/>
          </p:cNvSpPr>
          <p:nvPr/>
        </p:nvSpPr>
        <p:spPr bwMode="auto">
          <a:xfrm>
            <a:off x="5308600" y="3784600"/>
            <a:ext cx="3656013" cy="457200"/>
          </a:xfrm>
          <a:prstGeom prst="rect">
            <a:avLst/>
          </a:prstGeom>
          <a:gradFill rotWithShape="1">
            <a:gsLst>
              <a:gs pos="0">
                <a:srgbClr val="003B00"/>
              </a:gs>
              <a:gs pos="100000">
                <a:srgbClr val="008000"/>
              </a:gs>
            </a:gsLst>
            <a:lin ang="18900000" scaled="1"/>
          </a:gradFill>
          <a:ln w="12700">
            <a:solidFill>
              <a:srgbClr val="008000"/>
            </a:solidFill>
            <a:miter lim="800000"/>
            <a:headEnd/>
            <a:tailEnd/>
          </a:ln>
        </p:spPr>
        <p:txBody>
          <a:bodyPr wrap="none" anchor="ctr"/>
          <a:lstStyle/>
          <a:p>
            <a:pPr algn="ctr" eaLnBrk="0" hangingPunct="0">
              <a:lnSpc>
                <a:spcPct val="93000"/>
              </a:lnSpc>
            </a:pPr>
            <a:r>
              <a:rPr lang="en-US" sz="1400">
                <a:solidFill>
                  <a:schemeClr val="bg1"/>
                </a:solidFill>
                <a:cs typeface="Times New Roman" pitchFamily="18" charset="0"/>
              </a:rPr>
              <a:t>Oracle Enterprise Business Messages</a:t>
            </a:r>
          </a:p>
        </p:txBody>
      </p:sp>
      <p:sp>
        <p:nvSpPr>
          <p:cNvPr id="27" name="Rectangle 26"/>
          <p:cNvSpPr/>
          <p:nvPr/>
        </p:nvSpPr>
        <p:spPr bwMode="auto">
          <a:xfrm>
            <a:off x="133350" y="123825"/>
            <a:ext cx="1685925" cy="800100"/>
          </a:xfrm>
          <a:prstGeom prst="rect">
            <a:avLst/>
          </a:prstGeom>
          <a:solidFill>
            <a:schemeClr val="bg1"/>
          </a:solidFill>
          <a:ln w="12700" cap="flat" cmpd="sng" algn="ctr">
            <a:noFill/>
            <a:prstDash val="solid"/>
            <a:round/>
            <a:headEnd type="none" w="med" len="med"/>
            <a:tailEnd type="triangle" w="med" len="med"/>
          </a:ln>
          <a:effectLst/>
        </p:spPr>
        <p:txBody>
          <a:bodyPr wrap="none" anchor="ctr"/>
          <a:lstStyle/>
          <a:p>
            <a:pPr algn="ctr" eaLnBrk="0" hangingPunct="0">
              <a:defRPr/>
            </a:pPr>
            <a:endParaRPr lang="en-US">
              <a:effectLst>
                <a:outerShdw blurRad="38100" dist="38100" dir="2700000" algn="tl">
                  <a:srgbClr val="000000">
                    <a:alpha val="43137"/>
                  </a:srgbClr>
                </a:outerShdw>
              </a:effectLst>
              <a:cs typeface="+mn-cs"/>
            </a:endParaRPr>
          </a:p>
        </p:txBody>
      </p:sp>
      <p:pic>
        <p:nvPicPr>
          <p:cNvPr id="40974" name="Picture 22" descr="oracle_sig_clr"/>
          <p:cNvPicPr>
            <a:picLocks noChangeAspect="1" noChangeArrowheads="1"/>
          </p:cNvPicPr>
          <p:nvPr/>
        </p:nvPicPr>
        <p:blipFill>
          <a:blip r:embed="rId8"/>
          <a:srcRect/>
          <a:stretch>
            <a:fillRect/>
          </a:stretch>
        </p:blipFill>
        <p:spPr bwMode="auto">
          <a:xfrm>
            <a:off x="115888" y="309563"/>
            <a:ext cx="1954212" cy="4524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4754" name="Rectangle 2"/>
          <p:cNvSpPr>
            <a:spLocks noGrp="1" noChangeArrowheads="1"/>
          </p:cNvSpPr>
          <p:nvPr>
            <p:ph type="title"/>
          </p:nvPr>
        </p:nvSpPr>
        <p:spPr>
          <a:xfrm>
            <a:off x="1638795" y="229425"/>
            <a:ext cx="7137069" cy="701675"/>
          </a:xfrm>
        </p:spPr>
        <p:txBody>
          <a:bodyPr/>
          <a:lstStyle/>
          <a:p>
            <a:r>
              <a:rPr lang="en-US" sz="3600" b="0" dirty="0" smtClean="0"/>
              <a:t>Unified Context Methodology</a:t>
            </a:r>
            <a:endParaRPr lang="en-US" sz="3600" b="0" dirty="0"/>
          </a:p>
        </p:txBody>
      </p:sp>
      <p:pic>
        <p:nvPicPr>
          <p:cNvPr id="2624514" name="Picture 2"/>
          <p:cNvPicPr>
            <a:picLocks noChangeAspect="1" noChangeArrowheads="1"/>
          </p:cNvPicPr>
          <p:nvPr/>
        </p:nvPicPr>
        <p:blipFill>
          <a:blip r:embed="rId2"/>
          <a:srcRect/>
          <a:stretch>
            <a:fillRect/>
          </a:stretch>
        </p:blipFill>
        <p:spPr bwMode="auto">
          <a:xfrm>
            <a:off x="1401288" y="1090791"/>
            <a:ext cx="7528956" cy="5365186"/>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4754" name="Rectangle 2"/>
          <p:cNvSpPr>
            <a:spLocks noGrp="1" noChangeArrowheads="1"/>
          </p:cNvSpPr>
          <p:nvPr>
            <p:ph type="title"/>
          </p:nvPr>
        </p:nvSpPr>
        <p:spPr>
          <a:xfrm>
            <a:off x="1638795" y="229425"/>
            <a:ext cx="7137069" cy="701675"/>
          </a:xfrm>
        </p:spPr>
        <p:txBody>
          <a:bodyPr/>
          <a:lstStyle/>
          <a:p>
            <a:r>
              <a:rPr lang="en-US" sz="3600" b="0" dirty="0" smtClean="0"/>
              <a:t>Unified Context Methodology</a:t>
            </a:r>
            <a:endParaRPr lang="en-US" sz="3600" b="0" dirty="0"/>
          </a:p>
        </p:txBody>
      </p:sp>
      <p:pic>
        <p:nvPicPr>
          <p:cNvPr id="2625538" name="Picture 2"/>
          <p:cNvPicPr>
            <a:picLocks noChangeAspect="1" noChangeArrowheads="1"/>
          </p:cNvPicPr>
          <p:nvPr/>
        </p:nvPicPr>
        <p:blipFill>
          <a:blip r:embed="rId2"/>
          <a:srcRect/>
          <a:stretch>
            <a:fillRect/>
          </a:stretch>
        </p:blipFill>
        <p:spPr bwMode="auto">
          <a:xfrm>
            <a:off x="1401292" y="926282"/>
            <a:ext cx="7340318" cy="5517461"/>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4754" name="Rectangle 2"/>
          <p:cNvSpPr>
            <a:spLocks noGrp="1" noChangeArrowheads="1"/>
          </p:cNvSpPr>
          <p:nvPr>
            <p:ph type="title"/>
          </p:nvPr>
        </p:nvSpPr>
        <p:spPr>
          <a:xfrm>
            <a:off x="926301" y="241299"/>
            <a:ext cx="6317672" cy="701675"/>
          </a:xfrm>
        </p:spPr>
        <p:txBody>
          <a:bodyPr/>
          <a:lstStyle/>
          <a:p>
            <a:r>
              <a:rPr lang="en-US" sz="3600" b="0" dirty="0" smtClean="0"/>
              <a:t>Final Thoughts</a:t>
            </a:r>
            <a:endParaRPr lang="en-US" sz="3600" b="0" dirty="0"/>
          </a:p>
        </p:txBody>
      </p:sp>
      <p:sp>
        <p:nvSpPr>
          <p:cNvPr id="2634755" name="Rectangle 3"/>
          <p:cNvSpPr>
            <a:spLocks noGrp="1" noChangeArrowheads="1"/>
          </p:cNvSpPr>
          <p:nvPr>
            <p:ph type="body" idx="1"/>
          </p:nvPr>
        </p:nvSpPr>
        <p:spPr>
          <a:xfrm>
            <a:off x="1745673" y="2028207"/>
            <a:ext cx="6768935" cy="3403600"/>
          </a:xfrm>
        </p:spPr>
        <p:txBody>
          <a:bodyPr/>
          <a:lstStyle/>
          <a:p>
            <a:r>
              <a:rPr lang="en-US" sz="2400" dirty="0" smtClean="0"/>
              <a:t>We have been active </a:t>
            </a:r>
            <a:r>
              <a:rPr lang="en-US" sz="2400" dirty="0" smtClean="0"/>
              <a:t>in semantic research for years</a:t>
            </a:r>
          </a:p>
          <a:p>
            <a:r>
              <a:rPr lang="en-US" sz="2400" dirty="0" smtClean="0"/>
              <a:t>Continuously trying to improve the ambiguities in the standard</a:t>
            </a:r>
            <a:endParaRPr lang="en-US" sz="2400" dirty="0" smtClean="0"/>
          </a:p>
          <a:p>
            <a:r>
              <a:rPr lang="en-US" sz="2400" dirty="0" smtClean="0"/>
              <a:t>Thinking of a non-normative OWL version of OAGIS</a:t>
            </a:r>
            <a:endParaRPr lang="en-US" sz="2400" dirty="0" smtClean="0"/>
          </a:p>
          <a:p>
            <a:r>
              <a:rPr lang="en-US" sz="2400" dirty="0" smtClean="0"/>
              <a:t>Open to </a:t>
            </a:r>
            <a:r>
              <a:rPr lang="en-US" sz="2400" dirty="0" smtClean="0"/>
              <a:t>ideas</a:t>
            </a:r>
            <a:endParaRPr lang="en-US" sz="2000"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498" name="Rectangle 2"/>
          <p:cNvSpPr>
            <a:spLocks noGrp="1" noChangeArrowheads="1"/>
          </p:cNvSpPr>
          <p:nvPr>
            <p:ph type="title"/>
          </p:nvPr>
        </p:nvSpPr>
        <p:spPr>
          <a:xfrm>
            <a:off x="1842078" y="2379353"/>
            <a:ext cx="5283118" cy="779483"/>
          </a:xfrm>
        </p:spPr>
        <p:txBody>
          <a:bodyPr/>
          <a:lstStyle/>
          <a:p>
            <a:r>
              <a:rPr lang="en-US" sz="3600" b="0" dirty="0" smtClean="0">
                <a:solidFill>
                  <a:schemeClr val="tx2"/>
                </a:solidFill>
                <a:latin typeface="Tahoma" pitchFamily="34" charset="0"/>
                <a:ea typeface="Tahoma" pitchFamily="34" charset="0"/>
                <a:cs typeface="Tahoma" pitchFamily="34" charset="0"/>
              </a:rPr>
              <a:t>Questions?</a:t>
            </a:r>
            <a:endParaRPr lang="en-US" sz="3600" b="0" dirty="0">
              <a:solidFill>
                <a:srgbClr val="CC0000"/>
              </a:solidFill>
              <a:latin typeface="Tahoma" pitchFamily="34" charset="0"/>
              <a:ea typeface="Tahoma" pitchFamily="34" charset="0"/>
              <a:cs typeface="Tahoma" pitchFamily="34" charset="0"/>
            </a:endParaRPr>
          </a:p>
        </p:txBody>
      </p:sp>
      <p:sp>
        <p:nvSpPr>
          <p:cNvPr id="2026501" name="Text Box 5"/>
          <p:cNvSpPr txBox="1">
            <a:spLocks noChangeArrowheads="1"/>
          </p:cNvSpPr>
          <p:nvPr/>
        </p:nvSpPr>
        <p:spPr bwMode="auto">
          <a:xfrm>
            <a:off x="3209881" y="3200194"/>
            <a:ext cx="2775281" cy="476250"/>
          </a:xfrm>
          <a:prstGeom prst="rect">
            <a:avLst/>
          </a:prstGeom>
          <a:noFill/>
          <a:ln w="12700">
            <a:noFill/>
            <a:miter lim="800000"/>
            <a:headEnd/>
            <a:tailEnd/>
          </a:ln>
          <a:effectLst/>
        </p:spPr>
        <p:txBody>
          <a:bodyPr wrap="square">
            <a:spAutoFit/>
          </a:bodyPr>
          <a:lstStyle/>
          <a:p>
            <a:pPr algn="l">
              <a:lnSpc>
                <a:spcPct val="90000"/>
              </a:lnSpc>
              <a:spcBef>
                <a:spcPct val="50000"/>
              </a:spcBef>
            </a:pPr>
            <a:r>
              <a:rPr lang="en-US" sz="2800" i="1" dirty="0" smtClean="0">
                <a:solidFill>
                  <a:schemeClr val="accent2">
                    <a:lumMod val="50000"/>
                  </a:schemeClr>
                </a:solidFill>
                <a:effectLst/>
              </a:rPr>
              <a:t>www.oagi.org</a:t>
            </a:r>
            <a:endParaRPr lang="en-US" sz="2800" i="1" dirty="0">
              <a:solidFill>
                <a:schemeClr val="accent2">
                  <a:lumMod val="50000"/>
                </a:schemeClr>
              </a:solidFill>
              <a:effectLst/>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8738" name="Rectangle 2"/>
          <p:cNvSpPr>
            <a:spLocks noChangeArrowheads="1"/>
          </p:cNvSpPr>
          <p:nvPr/>
        </p:nvSpPr>
        <p:spPr bwMode="auto">
          <a:xfrm>
            <a:off x="1281113" y="1778000"/>
            <a:ext cx="7253287" cy="3375025"/>
          </a:xfrm>
          <a:prstGeom prst="rect">
            <a:avLst/>
          </a:prstGeom>
          <a:noFill/>
          <a:ln w="12700">
            <a:noFill/>
            <a:miter lim="800000"/>
            <a:headEnd/>
            <a:tailEnd/>
          </a:ln>
          <a:effectLst/>
        </p:spPr>
        <p:txBody>
          <a:bodyPr lIns="90488" tIns="44450" rIns="90488" bIns="44450">
            <a:spAutoFit/>
          </a:bodyPr>
          <a:lstStyle/>
          <a:p>
            <a:pPr algn="l">
              <a:spcBef>
                <a:spcPct val="50000"/>
              </a:spcBef>
            </a:pPr>
            <a:r>
              <a:rPr lang="en-US" sz="2400" b="0">
                <a:effectLst/>
              </a:rPr>
              <a:t>OAGi is a not-for-profit, independent, open standards development organization.</a:t>
            </a:r>
          </a:p>
          <a:p>
            <a:pPr algn="l">
              <a:spcBef>
                <a:spcPct val="50000"/>
              </a:spcBef>
            </a:pPr>
            <a:r>
              <a:rPr lang="en-US" sz="2400" b="0">
                <a:effectLst/>
              </a:rPr>
              <a:t>It was formed to promote interoperability among business software applications and to create or endorse one or more standards for easier business software interoperability.</a:t>
            </a:r>
          </a:p>
          <a:p>
            <a:pPr algn="l">
              <a:spcBef>
                <a:spcPct val="50000"/>
              </a:spcBef>
            </a:pPr>
            <a:r>
              <a:rPr lang="en-US" sz="2400" b="0">
                <a:effectLst/>
              </a:rPr>
              <a:t>The primary technical standard produced by OAGi is OAGIS, the OAG Integration Standard.</a:t>
            </a:r>
            <a:endParaRPr lang="en-US" sz="2400" b="0">
              <a:effectLst/>
              <a:cs typeface="Times New Roman" pitchFamily="18" charset="0"/>
            </a:endParaRPr>
          </a:p>
        </p:txBody>
      </p:sp>
      <p:sp>
        <p:nvSpPr>
          <p:cNvPr id="2548739" name="Rectangle 3"/>
          <p:cNvSpPr>
            <a:spLocks noGrp="1" noChangeArrowheads="1"/>
          </p:cNvSpPr>
          <p:nvPr>
            <p:ph type="title"/>
          </p:nvPr>
        </p:nvSpPr>
        <p:spPr>
          <a:xfrm>
            <a:off x="1604238" y="246125"/>
            <a:ext cx="6705600" cy="533400"/>
          </a:xfrm>
          <a:noFill/>
          <a:ln/>
        </p:spPr>
        <p:txBody>
          <a:bodyPr/>
          <a:lstStyle/>
          <a:p>
            <a:r>
              <a:rPr lang="en-US" sz="3600" b="0" dirty="0"/>
              <a:t>Open Applications Group</a:t>
            </a:r>
          </a:p>
        </p:txBody>
      </p:sp>
      <p:sp>
        <p:nvSpPr>
          <p:cNvPr id="2548740" name="Rectangle 4"/>
          <p:cNvSpPr>
            <a:spLocks noChangeArrowheads="1"/>
          </p:cNvSpPr>
          <p:nvPr/>
        </p:nvSpPr>
        <p:spPr bwMode="auto">
          <a:xfrm>
            <a:off x="6438900" y="749300"/>
            <a:ext cx="2381250" cy="417513"/>
          </a:xfrm>
          <a:prstGeom prst="rect">
            <a:avLst/>
          </a:prstGeom>
          <a:noFill/>
          <a:ln w="12700">
            <a:noFill/>
            <a:miter lim="800000"/>
            <a:headEnd/>
            <a:tailEnd/>
          </a:ln>
          <a:effectLst/>
        </p:spPr>
        <p:txBody>
          <a:bodyPr lIns="90488" tIns="44450" rIns="90488" bIns="44450">
            <a:spAutoFit/>
          </a:bodyPr>
          <a:lstStyle/>
          <a:p>
            <a:pPr algn="l">
              <a:lnSpc>
                <a:spcPct val="90000"/>
              </a:lnSpc>
              <a:spcBef>
                <a:spcPct val="50000"/>
              </a:spcBef>
            </a:pPr>
            <a:r>
              <a:rPr lang="en-US" sz="2400" i="1">
                <a:solidFill>
                  <a:srgbClr val="993300"/>
                </a:solidFill>
                <a:effectLst/>
              </a:rPr>
              <a:t>Who we are</a:t>
            </a:r>
          </a:p>
        </p:txBody>
      </p:sp>
      <p:sp>
        <p:nvSpPr>
          <p:cNvPr id="2548741" name="Text Box 5"/>
          <p:cNvSpPr txBox="1">
            <a:spLocks noChangeArrowheads="1"/>
          </p:cNvSpPr>
          <p:nvPr/>
        </p:nvSpPr>
        <p:spPr bwMode="auto">
          <a:xfrm>
            <a:off x="1979613" y="5529263"/>
            <a:ext cx="5141912" cy="476250"/>
          </a:xfrm>
          <a:prstGeom prst="rect">
            <a:avLst/>
          </a:prstGeom>
          <a:noFill/>
          <a:ln w="12700">
            <a:noFill/>
            <a:miter lim="800000"/>
            <a:headEnd/>
            <a:tailEnd/>
          </a:ln>
          <a:effectLst/>
        </p:spPr>
        <p:txBody>
          <a:bodyPr>
            <a:spAutoFit/>
          </a:bodyPr>
          <a:lstStyle/>
          <a:p>
            <a:pPr algn="l">
              <a:lnSpc>
                <a:spcPct val="90000"/>
              </a:lnSpc>
              <a:spcBef>
                <a:spcPct val="50000"/>
              </a:spcBef>
            </a:pPr>
            <a:r>
              <a:rPr lang="en-US" sz="2800" i="1">
                <a:solidFill>
                  <a:srgbClr val="993300"/>
                </a:solidFill>
                <a:effectLst/>
              </a:rPr>
              <a:t>www.openpplications.org</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0370" name="Rectangle 2"/>
          <p:cNvSpPr>
            <a:spLocks noGrp="1" noChangeArrowheads="1"/>
          </p:cNvSpPr>
          <p:nvPr>
            <p:ph type="title"/>
          </p:nvPr>
        </p:nvSpPr>
        <p:spPr>
          <a:xfrm>
            <a:off x="1612975" y="106363"/>
            <a:ext cx="6275388" cy="931862"/>
          </a:xfrm>
        </p:spPr>
        <p:txBody>
          <a:bodyPr/>
          <a:lstStyle/>
          <a:p>
            <a:pPr>
              <a:lnSpc>
                <a:spcPct val="85000"/>
              </a:lnSpc>
            </a:pPr>
            <a:r>
              <a:rPr lang="en-US" sz="3600" b="0" dirty="0"/>
              <a:t>OAGIS is Process Definitions and Payloads</a:t>
            </a:r>
          </a:p>
        </p:txBody>
      </p:sp>
      <p:pic>
        <p:nvPicPr>
          <p:cNvPr id="2490371" name="Picture 3"/>
          <p:cNvPicPr>
            <a:picLocks noChangeAspect="1" noChangeArrowheads="1"/>
          </p:cNvPicPr>
          <p:nvPr/>
        </p:nvPicPr>
        <p:blipFill>
          <a:blip r:embed="rId2"/>
          <a:srcRect t="883" b="6622"/>
          <a:stretch>
            <a:fillRect/>
          </a:stretch>
        </p:blipFill>
        <p:spPr bwMode="auto">
          <a:xfrm>
            <a:off x="5384800" y="1587500"/>
            <a:ext cx="3565525" cy="4171950"/>
          </a:xfrm>
          <a:prstGeom prst="rect">
            <a:avLst/>
          </a:prstGeom>
          <a:noFill/>
          <a:ln w="12700">
            <a:noFill/>
            <a:miter lim="800000"/>
            <a:headEnd/>
            <a:tailEnd/>
          </a:ln>
          <a:effectLst/>
        </p:spPr>
      </p:pic>
      <p:sp>
        <p:nvSpPr>
          <p:cNvPr id="2490372" name="Rectangle 4"/>
          <p:cNvSpPr>
            <a:spLocks noGrp="1" noChangeArrowheads="1"/>
          </p:cNvSpPr>
          <p:nvPr>
            <p:ph type="body" idx="1"/>
          </p:nvPr>
        </p:nvSpPr>
        <p:spPr>
          <a:xfrm>
            <a:off x="0" y="2122488"/>
            <a:ext cx="5394325" cy="2489200"/>
          </a:xfrm>
        </p:spPr>
        <p:txBody>
          <a:bodyPr/>
          <a:lstStyle/>
          <a:p>
            <a:r>
              <a:rPr lang="en-US" sz="2000"/>
              <a:t>Scenario is process definition</a:t>
            </a:r>
            <a:br>
              <a:rPr lang="en-US" sz="2000"/>
            </a:br>
            <a:endParaRPr lang="en-US" sz="2000"/>
          </a:p>
          <a:p>
            <a:r>
              <a:rPr lang="en-US" sz="2000"/>
              <a:t>Business Object Documents (BODs) are messages within the Collaboration</a:t>
            </a:r>
          </a:p>
          <a:p>
            <a:r>
              <a:rPr lang="en-US" sz="2000"/>
              <a:t>Freely downloadable at:</a:t>
            </a:r>
          </a:p>
        </p:txBody>
      </p:sp>
      <p:sp>
        <p:nvSpPr>
          <p:cNvPr id="2490373" name="Rectangle 5"/>
          <p:cNvSpPr>
            <a:spLocks noChangeArrowheads="1"/>
          </p:cNvSpPr>
          <p:nvPr/>
        </p:nvSpPr>
        <p:spPr bwMode="auto">
          <a:xfrm>
            <a:off x="5191125" y="1397000"/>
            <a:ext cx="3848100" cy="4591050"/>
          </a:xfrm>
          <a:prstGeom prst="rect">
            <a:avLst/>
          </a:prstGeom>
          <a:noFill/>
          <a:ln w="22225">
            <a:solidFill>
              <a:schemeClr val="tx1"/>
            </a:solidFill>
            <a:prstDash val="dash"/>
            <a:miter lim="800000"/>
            <a:headEnd/>
            <a:tailEnd/>
          </a:ln>
          <a:effectLst/>
        </p:spPr>
        <p:txBody>
          <a:bodyPr anchor="ctr">
            <a:spAutoFit/>
          </a:bodyPr>
          <a:lstStyle/>
          <a:p>
            <a:endParaRPr lang="en-US"/>
          </a:p>
        </p:txBody>
      </p:sp>
      <p:sp>
        <p:nvSpPr>
          <p:cNvPr id="2490374" name="Line 6"/>
          <p:cNvSpPr>
            <a:spLocks noChangeShapeType="1"/>
          </p:cNvSpPr>
          <p:nvPr/>
        </p:nvSpPr>
        <p:spPr bwMode="auto">
          <a:xfrm flipV="1">
            <a:off x="2359025" y="1797050"/>
            <a:ext cx="3079750" cy="396875"/>
          </a:xfrm>
          <a:prstGeom prst="line">
            <a:avLst/>
          </a:prstGeom>
          <a:noFill/>
          <a:ln w="19050">
            <a:solidFill>
              <a:schemeClr val="tx1"/>
            </a:solidFill>
            <a:round/>
            <a:headEnd/>
            <a:tailEnd type="triangle" w="med" len="med"/>
          </a:ln>
          <a:effectLst/>
        </p:spPr>
        <p:txBody>
          <a:bodyPr>
            <a:spAutoFit/>
          </a:bodyPr>
          <a:lstStyle/>
          <a:p>
            <a:endParaRPr lang="en-US"/>
          </a:p>
        </p:txBody>
      </p:sp>
      <p:sp>
        <p:nvSpPr>
          <p:cNvPr id="2490375" name="Line 7"/>
          <p:cNvSpPr>
            <a:spLocks noChangeShapeType="1"/>
          </p:cNvSpPr>
          <p:nvPr/>
        </p:nvSpPr>
        <p:spPr bwMode="auto">
          <a:xfrm flipV="1">
            <a:off x="3059113" y="2449513"/>
            <a:ext cx="3341687" cy="479425"/>
          </a:xfrm>
          <a:prstGeom prst="line">
            <a:avLst/>
          </a:prstGeom>
          <a:noFill/>
          <a:ln w="19050">
            <a:solidFill>
              <a:schemeClr val="tx1"/>
            </a:solidFill>
            <a:round/>
            <a:headEnd/>
            <a:tailEnd type="triangle" w="med" len="med"/>
          </a:ln>
          <a:effectLst/>
        </p:spPr>
        <p:txBody>
          <a:bodyPr>
            <a:spAutoFit/>
          </a:bodyPr>
          <a:lstStyle/>
          <a:p>
            <a:endParaRPr lang="en-US"/>
          </a:p>
        </p:txBody>
      </p:sp>
      <p:sp>
        <p:nvSpPr>
          <p:cNvPr id="2490376" name="Text Box 8"/>
          <p:cNvSpPr txBox="1">
            <a:spLocks noChangeArrowheads="1"/>
          </p:cNvSpPr>
          <p:nvPr/>
        </p:nvSpPr>
        <p:spPr bwMode="auto">
          <a:xfrm>
            <a:off x="355600" y="4675188"/>
            <a:ext cx="5316538" cy="369887"/>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1800" i="1">
                <a:solidFill>
                  <a:srgbClr val="CC0000"/>
                </a:solidFill>
                <a:effectLst/>
                <a:latin typeface="Verdana" pitchFamily="34" charset="0"/>
              </a:rPr>
              <a:t>http://www.openapplications.org</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4754" name="Rectangle 2"/>
          <p:cNvSpPr>
            <a:spLocks noGrp="1" noChangeArrowheads="1"/>
          </p:cNvSpPr>
          <p:nvPr>
            <p:ph type="title"/>
          </p:nvPr>
        </p:nvSpPr>
        <p:spPr>
          <a:xfrm>
            <a:off x="1743075" y="241300"/>
            <a:ext cx="5880883" cy="701675"/>
          </a:xfrm>
        </p:spPr>
        <p:txBody>
          <a:bodyPr/>
          <a:lstStyle/>
          <a:p>
            <a:r>
              <a:rPr lang="en-US" sz="3600" b="0" dirty="0" smtClean="0"/>
              <a:t>Definitions </a:t>
            </a:r>
            <a:r>
              <a:rPr lang="en-US" sz="3600" b="0" dirty="0" smtClean="0"/>
              <a:t>of Ontology</a:t>
            </a:r>
            <a:endParaRPr lang="en-US" sz="3600" b="0" dirty="0"/>
          </a:p>
        </p:txBody>
      </p:sp>
      <p:sp>
        <p:nvSpPr>
          <p:cNvPr id="2634755" name="Rectangle 3"/>
          <p:cNvSpPr>
            <a:spLocks noGrp="1" noChangeArrowheads="1"/>
          </p:cNvSpPr>
          <p:nvPr>
            <p:ph type="body" idx="1"/>
          </p:nvPr>
        </p:nvSpPr>
        <p:spPr>
          <a:xfrm>
            <a:off x="881083" y="1778824"/>
            <a:ext cx="7538522" cy="3403600"/>
          </a:xfrm>
        </p:spPr>
        <p:txBody>
          <a:bodyPr/>
          <a:lstStyle/>
          <a:p>
            <a:r>
              <a:rPr lang="en-US" sz="2400" dirty="0" smtClean="0"/>
              <a:t>(computer science) a rigorous and exhaustive organization of some knowledge domain that is usually hierarchical and contains all the relevant ...</a:t>
            </a:r>
          </a:p>
          <a:p>
            <a:r>
              <a:rPr lang="en-US" sz="2400" dirty="0" smtClean="0"/>
              <a:t>the metaphysical study of the nature of being and existence </a:t>
            </a:r>
            <a:br>
              <a:rPr lang="en-US" sz="2400" dirty="0" smtClean="0"/>
            </a:br>
            <a:r>
              <a:rPr lang="en-US" sz="2400" dirty="0" smtClean="0">
                <a:hlinkClick r:id="rId2" action="ppaction://hlinkfile"/>
              </a:rPr>
              <a:t>wordnet.princeton.edu/</a:t>
            </a:r>
            <a:r>
              <a:rPr lang="en-US" sz="2400" dirty="0" err="1" smtClean="0">
                <a:hlinkClick r:id="rId2" action="ppaction://hlinkfile"/>
              </a:rPr>
              <a:t>perl</a:t>
            </a:r>
            <a:r>
              <a:rPr lang="en-US" sz="2400" dirty="0" smtClean="0">
                <a:hlinkClick r:id="rId2" action="ppaction://hlinkfile"/>
              </a:rPr>
              <a:t>/</a:t>
            </a:r>
            <a:r>
              <a:rPr lang="en-US" sz="2400" dirty="0" err="1" smtClean="0">
                <a:hlinkClick r:id="rId2" action="ppaction://hlinkfile"/>
              </a:rPr>
              <a:t>webwn</a:t>
            </a:r>
            <a:endParaRPr lang="en-US" sz="2400"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4754" name="Rectangle 2"/>
          <p:cNvSpPr>
            <a:spLocks noGrp="1" noChangeArrowheads="1"/>
          </p:cNvSpPr>
          <p:nvPr>
            <p:ph type="title"/>
          </p:nvPr>
        </p:nvSpPr>
        <p:spPr>
          <a:xfrm>
            <a:off x="1743075" y="241300"/>
            <a:ext cx="5880883" cy="701675"/>
          </a:xfrm>
        </p:spPr>
        <p:txBody>
          <a:bodyPr/>
          <a:lstStyle/>
          <a:p>
            <a:r>
              <a:rPr lang="en-US" sz="3600" b="0" dirty="0" smtClean="0"/>
              <a:t>Thoughts</a:t>
            </a:r>
            <a:endParaRPr lang="en-US" sz="3600" b="0" dirty="0"/>
          </a:p>
        </p:txBody>
      </p:sp>
      <p:sp>
        <p:nvSpPr>
          <p:cNvPr id="2634755" name="Rectangle 3"/>
          <p:cNvSpPr>
            <a:spLocks noGrp="1" noChangeArrowheads="1"/>
          </p:cNvSpPr>
          <p:nvPr>
            <p:ph type="body" idx="1"/>
          </p:nvPr>
        </p:nvSpPr>
        <p:spPr>
          <a:xfrm>
            <a:off x="584200" y="1790700"/>
            <a:ext cx="5486400" cy="3403600"/>
          </a:xfrm>
        </p:spPr>
        <p:txBody>
          <a:bodyPr/>
          <a:lstStyle/>
          <a:p>
            <a:r>
              <a:rPr lang="en-US" sz="2400" dirty="0" smtClean="0"/>
              <a:t>Goal of OAGIS</a:t>
            </a:r>
          </a:p>
          <a:p>
            <a:r>
              <a:rPr lang="en-US" sz="2400" dirty="0" smtClean="0"/>
              <a:t>Focus on end-user</a:t>
            </a:r>
          </a:p>
          <a:p>
            <a:r>
              <a:rPr lang="en-US" sz="2400" dirty="0" smtClean="0"/>
              <a:t>Focus on Solution Provider</a:t>
            </a:r>
          </a:p>
          <a:p>
            <a:r>
              <a:rPr lang="en-US" sz="2400" dirty="0" smtClean="0"/>
              <a:t>Save Money</a:t>
            </a:r>
          </a:p>
          <a:p>
            <a:r>
              <a:rPr lang="en-US" sz="2400" dirty="0" smtClean="0"/>
              <a:t>Improve agility</a:t>
            </a:r>
          </a:p>
          <a:p>
            <a:r>
              <a:rPr lang="en-US" sz="2400" dirty="0" smtClean="0"/>
              <a:t>Definition of Ontology</a:t>
            </a:r>
          </a:p>
          <a:p>
            <a:r>
              <a:rPr lang="en-US" sz="2400" dirty="0" smtClean="0"/>
              <a:t>How can this improve OAGIS</a:t>
            </a:r>
            <a:endParaRPr lang="en-US" sz="2400" dirty="0"/>
          </a:p>
        </p:txBody>
      </p:sp>
      <p:pic>
        <p:nvPicPr>
          <p:cNvPr id="2634756" name="Picture 4"/>
          <p:cNvPicPr>
            <a:picLocks noChangeAspect="1" noChangeArrowheads="1"/>
          </p:cNvPicPr>
          <p:nvPr/>
        </p:nvPicPr>
        <p:blipFill>
          <a:blip r:embed="rId2"/>
          <a:srcRect/>
          <a:stretch>
            <a:fillRect/>
          </a:stretch>
        </p:blipFill>
        <p:spPr bwMode="auto">
          <a:xfrm>
            <a:off x="6302375" y="2028825"/>
            <a:ext cx="2165350" cy="2101850"/>
          </a:xfrm>
          <a:prstGeom prst="rect">
            <a:avLst/>
          </a:prstGeom>
          <a:noFill/>
          <a:ln w="12700">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1810" name="Picture 2" descr="EndtoEnd integration V2"/>
          <p:cNvPicPr>
            <a:picLocks noChangeAspect="1" noChangeArrowheads="1"/>
          </p:cNvPicPr>
          <p:nvPr/>
        </p:nvPicPr>
        <p:blipFill>
          <a:blip r:embed="rId3"/>
          <a:srcRect/>
          <a:stretch>
            <a:fillRect/>
          </a:stretch>
        </p:blipFill>
        <p:spPr bwMode="auto">
          <a:xfrm>
            <a:off x="736600" y="1317625"/>
            <a:ext cx="7921625" cy="4092575"/>
          </a:xfrm>
          <a:prstGeom prst="rect">
            <a:avLst/>
          </a:prstGeom>
          <a:noFill/>
        </p:spPr>
      </p:pic>
      <p:sp>
        <p:nvSpPr>
          <p:cNvPr id="2551811" name="Rectangle 3"/>
          <p:cNvSpPr>
            <a:spLocks noGrp="1" noChangeArrowheads="1"/>
          </p:cNvSpPr>
          <p:nvPr>
            <p:ph type="title" idx="4294967295"/>
          </p:nvPr>
        </p:nvSpPr>
        <p:spPr>
          <a:xfrm>
            <a:off x="1027113" y="300038"/>
            <a:ext cx="8359775" cy="574675"/>
          </a:xfrm>
        </p:spPr>
        <p:txBody>
          <a:bodyPr/>
          <a:lstStyle/>
          <a:p>
            <a:pPr>
              <a:lnSpc>
                <a:spcPct val="80000"/>
              </a:lnSpc>
            </a:pPr>
            <a:r>
              <a:rPr lang="en-US" sz="3600" b="0" dirty="0"/>
              <a:t>Open Applications Group Goal</a:t>
            </a:r>
            <a:endParaRPr lang="en-US" sz="2400" b="0" i="1" dirty="0">
              <a:solidFill>
                <a:srgbClr val="CC0000"/>
              </a:solidFill>
            </a:endParaRPr>
          </a:p>
        </p:txBody>
      </p:sp>
      <p:grpSp>
        <p:nvGrpSpPr>
          <p:cNvPr id="2551812" name="Group 4"/>
          <p:cNvGrpSpPr>
            <a:grpSpLocks/>
          </p:cNvGrpSpPr>
          <p:nvPr/>
        </p:nvGrpSpPr>
        <p:grpSpPr bwMode="auto">
          <a:xfrm>
            <a:off x="1639888" y="5286375"/>
            <a:ext cx="6508750" cy="1190625"/>
            <a:chOff x="1049" y="3378"/>
            <a:chExt cx="4100" cy="750"/>
          </a:xfrm>
        </p:grpSpPr>
        <p:sp>
          <p:nvSpPr>
            <p:cNvPr id="2551813" name="Rectangle 5"/>
            <p:cNvSpPr>
              <a:spLocks noChangeArrowheads="1"/>
            </p:cNvSpPr>
            <p:nvPr/>
          </p:nvSpPr>
          <p:spPr bwMode="auto">
            <a:xfrm>
              <a:off x="1049" y="3378"/>
              <a:ext cx="4100" cy="750"/>
            </a:xfrm>
            <a:prstGeom prst="rect">
              <a:avLst/>
            </a:prstGeom>
            <a:noFill/>
            <a:ln w="12700">
              <a:noFill/>
              <a:miter lim="800000"/>
              <a:headEnd/>
              <a:tailEnd/>
            </a:ln>
            <a:effectLst/>
          </p:spPr>
          <p:txBody>
            <a:bodyPr>
              <a:spAutoFit/>
            </a:bodyPr>
            <a:lstStyle/>
            <a:p>
              <a:pPr algn="l"/>
              <a:r>
                <a:rPr lang="en-US" dirty="0">
                  <a:solidFill>
                    <a:srgbClr val="000066"/>
                  </a:solidFill>
                  <a:effectLst/>
                  <a:latin typeface="Copperplate Gothic Bold" pitchFamily="34" charset="0"/>
                </a:rPr>
                <a:t>E2E = B2B + A2A + A2E</a:t>
              </a:r>
              <a:r>
                <a:rPr lang="en-US" sz="2000" baseline="70000" dirty="0">
                  <a:solidFill>
                    <a:srgbClr val="000066"/>
                  </a:solidFill>
                  <a:effectLst/>
                  <a:latin typeface="Times New Roman" pitchFamily="18" charset="0"/>
                </a:rPr>
                <a:t>TM</a:t>
              </a:r>
            </a:p>
          </p:txBody>
        </p:sp>
        <p:sp>
          <p:nvSpPr>
            <p:cNvPr id="2551814" name="Rectangle 6"/>
            <p:cNvSpPr>
              <a:spLocks noChangeArrowheads="1"/>
            </p:cNvSpPr>
            <p:nvPr/>
          </p:nvSpPr>
          <p:spPr bwMode="auto">
            <a:xfrm>
              <a:off x="1069" y="3652"/>
              <a:ext cx="3859" cy="291"/>
            </a:xfrm>
            <a:prstGeom prst="rect">
              <a:avLst/>
            </a:prstGeom>
            <a:noFill/>
            <a:ln w="12700">
              <a:noFill/>
              <a:miter lim="800000"/>
              <a:headEnd/>
              <a:tailEnd/>
            </a:ln>
            <a:effectLst/>
          </p:spPr>
          <p:txBody>
            <a:bodyPr wrap="none">
              <a:spAutoFit/>
            </a:bodyPr>
            <a:lstStyle/>
            <a:p>
              <a:r>
                <a:rPr lang="en-US" sz="2400" b="0">
                  <a:solidFill>
                    <a:srgbClr val="000066"/>
                  </a:solidFill>
                  <a:effectLst/>
                  <a:latin typeface="Verdana" pitchFamily="34" charset="0"/>
                </a:rPr>
                <a:t>Everywhere to Everywhere Integration</a:t>
              </a:r>
            </a:p>
          </p:txBody>
        </p:sp>
      </p:gr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2469" name="Picture 5"/>
          <p:cNvPicPr>
            <a:picLocks noChangeAspect="1" noChangeArrowheads="1"/>
          </p:cNvPicPr>
          <p:nvPr/>
        </p:nvPicPr>
        <p:blipFill>
          <a:blip r:embed="rId2"/>
          <a:srcRect/>
          <a:stretch>
            <a:fillRect/>
          </a:stretch>
        </p:blipFill>
        <p:spPr bwMode="auto">
          <a:xfrm>
            <a:off x="1297071" y="1233119"/>
            <a:ext cx="6968358" cy="5132140"/>
          </a:xfrm>
          <a:prstGeom prst="rect">
            <a:avLst/>
          </a:prstGeom>
          <a:noFill/>
          <a:ln w="9525">
            <a:noFill/>
            <a:miter lim="800000"/>
            <a:headEnd/>
            <a:tailEnd/>
          </a:ln>
          <a:effectLst/>
        </p:spPr>
      </p:pic>
      <p:sp>
        <p:nvSpPr>
          <p:cNvPr id="6" name="Rectangle 3"/>
          <p:cNvSpPr txBox="1">
            <a:spLocks noChangeArrowheads="1"/>
          </p:cNvSpPr>
          <p:nvPr/>
        </p:nvSpPr>
        <p:spPr bwMode="auto">
          <a:xfrm>
            <a:off x="1671145" y="315314"/>
            <a:ext cx="5912069" cy="68552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lang="en-US" b="0" kern="0" dirty="0" smtClean="0">
                <a:effectLst/>
                <a:latin typeface="+mj-lt"/>
                <a:ea typeface="+mj-ea"/>
                <a:cs typeface="+mj-cs"/>
              </a:rPr>
              <a:t>Problem Description</a:t>
            </a:r>
            <a:endParaRPr kumimoji="0" lang="en-US" sz="2400" b="0" i="1" u="none" strike="noStrike" kern="0" cap="none" spc="0" normalizeH="0" baseline="0" noProof="0" dirty="0">
              <a:ln>
                <a:noFill/>
              </a:ln>
              <a:solidFill>
                <a:srgbClr val="CC00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986" name="Rectangle 2"/>
          <p:cNvSpPr>
            <a:spLocks noGrp="1" noChangeArrowheads="1"/>
          </p:cNvSpPr>
          <p:nvPr>
            <p:ph type="title"/>
          </p:nvPr>
        </p:nvSpPr>
        <p:spPr>
          <a:xfrm>
            <a:off x="1141213" y="242000"/>
            <a:ext cx="7323137" cy="752475"/>
          </a:xfrm>
        </p:spPr>
        <p:txBody>
          <a:bodyPr/>
          <a:lstStyle/>
          <a:p>
            <a:pPr>
              <a:lnSpc>
                <a:spcPct val="85000"/>
              </a:lnSpc>
            </a:pPr>
            <a:r>
              <a:rPr lang="en-US" sz="3600" b="0" dirty="0"/>
              <a:t>Industry Collaborations</a:t>
            </a:r>
          </a:p>
        </p:txBody>
      </p:sp>
      <p:sp>
        <p:nvSpPr>
          <p:cNvPr id="2601987" name="Rectangle 3"/>
          <p:cNvSpPr>
            <a:spLocks noGrp="1" noChangeArrowheads="1"/>
          </p:cNvSpPr>
          <p:nvPr>
            <p:ph type="body" idx="1"/>
          </p:nvPr>
        </p:nvSpPr>
        <p:spPr>
          <a:xfrm>
            <a:off x="249238" y="1336675"/>
            <a:ext cx="8423275" cy="5021263"/>
          </a:xfrm>
        </p:spPr>
        <p:txBody>
          <a:bodyPr/>
          <a:lstStyle/>
          <a:p>
            <a:pPr>
              <a:lnSpc>
                <a:spcPct val="95000"/>
              </a:lnSpc>
              <a:spcBef>
                <a:spcPct val="0"/>
              </a:spcBef>
            </a:pPr>
            <a:r>
              <a:rPr lang="en-US" sz="1200"/>
              <a:t>UN/CEFACT – United Nations</a:t>
            </a:r>
          </a:p>
          <a:p>
            <a:pPr>
              <a:lnSpc>
                <a:spcPct val="95000"/>
              </a:lnSpc>
              <a:spcBef>
                <a:spcPct val="0"/>
              </a:spcBef>
            </a:pPr>
            <a:r>
              <a:rPr lang="en-US" sz="1200"/>
              <a:t>ISO- International Standards Organization</a:t>
            </a:r>
          </a:p>
          <a:p>
            <a:pPr>
              <a:lnSpc>
                <a:spcPct val="95000"/>
              </a:lnSpc>
              <a:spcBef>
                <a:spcPct val="0"/>
              </a:spcBef>
            </a:pPr>
            <a:r>
              <a:rPr lang="en-US" sz="1200"/>
              <a:t>MoU MG – Memorandum of Understanding Management Group</a:t>
            </a:r>
          </a:p>
          <a:p>
            <a:pPr>
              <a:lnSpc>
                <a:spcPct val="95000"/>
              </a:lnSpc>
              <a:spcBef>
                <a:spcPct val="0"/>
              </a:spcBef>
            </a:pPr>
            <a:r>
              <a:rPr lang="en-US" sz="1200"/>
              <a:t>IEC TC57 WG14 – Electric Utility Standards</a:t>
            </a:r>
          </a:p>
          <a:p>
            <a:pPr>
              <a:lnSpc>
                <a:spcPct val="95000"/>
              </a:lnSpc>
              <a:spcBef>
                <a:spcPct val="0"/>
              </a:spcBef>
            </a:pPr>
            <a:r>
              <a:rPr lang="en-US" sz="1200"/>
              <a:t>KIEC – Korean e-Commerce Consortium</a:t>
            </a:r>
          </a:p>
          <a:p>
            <a:pPr>
              <a:lnSpc>
                <a:spcPct val="95000"/>
              </a:lnSpc>
              <a:spcBef>
                <a:spcPct val="0"/>
              </a:spcBef>
            </a:pPr>
            <a:r>
              <a:rPr lang="en-US" sz="1200"/>
              <a:t>NIST – National Institute of Standards &amp; Technology</a:t>
            </a:r>
          </a:p>
          <a:p>
            <a:pPr>
              <a:lnSpc>
                <a:spcPct val="95000"/>
              </a:lnSpc>
              <a:spcBef>
                <a:spcPct val="0"/>
              </a:spcBef>
            </a:pPr>
            <a:r>
              <a:rPr lang="en-US" sz="1200"/>
              <a:t>AIAG – Auto Supply Chain North America</a:t>
            </a:r>
          </a:p>
          <a:p>
            <a:pPr>
              <a:lnSpc>
                <a:spcPct val="95000"/>
              </a:lnSpc>
              <a:spcBef>
                <a:spcPct val="0"/>
              </a:spcBef>
            </a:pPr>
            <a:r>
              <a:rPr lang="en-US" sz="1200"/>
              <a:t>Odette – Auto in Europe </a:t>
            </a:r>
          </a:p>
          <a:p>
            <a:pPr>
              <a:lnSpc>
                <a:spcPct val="95000"/>
              </a:lnSpc>
              <a:spcBef>
                <a:spcPct val="0"/>
              </a:spcBef>
            </a:pPr>
            <a:r>
              <a:rPr lang="en-US" sz="1200"/>
              <a:t>ITA – Information Technology in Germany</a:t>
            </a:r>
          </a:p>
          <a:p>
            <a:pPr>
              <a:lnSpc>
                <a:spcPct val="95000"/>
              </a:lnSpc>
              <a:spcBef>
                <a:spcPct val="0"/>
              </a:spcBef>
            </a:pPr>
            <a:r>
              <a:rPr lang="en-US" sz="1200"/>
              <a:t>STAR – Auto Retail North America</a:t>
            </a:r>
          </a:p>
          <a:p>
            <a:pPr>
              <a:lnSpc>
                <a:spcPct val="95000"/>
              </a:lnSpc>
              <a:spcBef>
                <a:spcPct val="0"/>
              </a:spcBef>
            </a:pPr>
            <a:r>
              <a:rPr lang="en-US" sz="1200"/>
              <a:t>AAIA – Auto Aftermarket North America</a:t>
            </a:r>
          </a:p>
          <a:p>
            <a:pPr>
              <a:lnSpc>
                <a:spcPct val="95000"/>
              </a:lnSpc>
              <a:spcBef>
                <a:spcPct val="0"/>
              </a:spcBef>
            </a:pPr>
            <a:r>
              <a:rPr lang="en-US" sz="1200"/>
              <a:t>RV Industry – North America</a:t>
            </a:r>
          </a:p>
          <a:p>
            <a:pPr>
              <a:lnSpc>
                <a:spcPct val="95000"/>
              </a:lnSpc>
              <a:spcBef>
                <a:spcPct val="0"/>
              </a:spcBef>
            </a:pPr>
            <a:r>
              <a:rPr lang="en-US" sz="1200"/>
              <a:t>AIA – Aerospace North America</a:t>
            </a:r>
          </a:p>
          <a:p>
            <a:pPr>
              <a:lnSpc>
                <a:spcPct val="95000"/>
              </a:lnSpc>
              <a:spcBef>
                <a:spcPct val="0"/>
              </a:spcBef>
            </a:pPr>
            <a:r>
              <a:rPr lang="en-US" sz="1200"/>
              <a:t>AECMA – Aerospace Europe</a:t>
            </a:r>
          </a:p>
          <a:p>
            <a:pPr>
              <a:lnSpc>
                <a:spcPct val="95000"/>
              </a:lnSpc>
              <a:spcBef>
                <a:spcPct val="0"/>
              </a:spcBef>
            </a:pPr>
            <a:r>
              <a:rPr lang="en-US" sz="1200"/>
              <a:t>OSCRE – Facilities Management</a:t>
            </a:r>
          </a:p>
          <a:p>
            <a:pPr>
              <a:lnSpc>
                <a:spcPct val="95000"/>
              </a:lnSpc>
              <a:spcBef>
                <a:spcPct val="0"/>
              </a:spcBef>
            </a:pPr>
            <a:r>
              <a:rPr lang="en-US" sz="1200"/>
              <a:t>VISION Industry</a:t>
            </a:r>
          </a:p>
          <a:p>
            <a:pPr>
              <a:lnSpc>
                <a:spcPct val="95000"/>
              </a:lnSpc>
              <a:spcBef>
                <a:spcPct val="0"/>
              </a:spcBef>
            </a:pPr>
            <a:r>
              <a:rPr lang="en-US" sz="1200"/>
              <a:t>HR-XML – HR Content, world-wide</a:t>
            </a:r>
          </a:p>
          <a:p>
            <a:pPr>
              <a:lnSpc>
                <a:spcPct val="95000"/>
              </a:lnSpc>
              <a:spcBef>
                <a:spcPct val="0"/>
              </a:spcBef>
            </a:pPr>
            <a:r>
              <a:rPr lang="en-US" sz="1200"/>
              <a:t>SP95 – Enterprise Controls</a:t>
            </a:r>
          </a:p>
          <a:p>
            <a:pPr>
              <a:lnSpc>
                <a:spcPct val="95000"/>
              </a:lnSpc>
              <a:spcBef>
                <a:spcPct val="0"/>
              </a:spcBef>
            </a:pPr>
            <a:r>
              <a:rPr lang="en-US" sz="1200"/>
              <a:t>ARTS (Retail)</a:t>
            </a:r>
          </a:p>
          <a:p>
            <a:pPr>
              <a:lnSpc>
                <a:spcPct val="95000"/>
              </a:lnSpc>
              <a:spcBef>
                <a:spcPct val="0"/>
              </a:spcBef>
            </a:pPr>
            <a:r>
              <a:rPr lang="en-US" sz="1200"/>
              <a:t>STEP – Engineering world-wide</a:t>
            </a:r>
          </a:p>
          <a:p>
            <a:pPr>
              <a:lnSpc>
                <a:spcPct val="95000"/>
              </a:lnSpc>
              <a:spcBef>
                <a:spcPct val="0"/>
              </a:spcBef>
            </a:pPr>
            <a:r>
              <a:rPr lang="en-US" sz="1200"/>
              <a:t>IFX – Interactive Financial Exchange</a:t>
            </a:r>
          </a:p>
          <a:p>
            <a:pPr>
              <a:lnSpc>
                <a:spcPct val="95000"/>
              </a:lnSpc>
              <a:spcBef>
                <a:spcPct val="0"/>
              </a:spcBef>
            </a:pPr>
            <a:r>
              <a:rPr lang="en-US" sz="1200"/>
              <a:t>SWIFT</a:t>
            </a:r>
          </a:p>
          <a:p>
            <a:pPr>
              <a:lnSpc>
                <a:spcPct val="95000"/>
              </a:lnSpc>
              <a:spcBef>
                <a:spcPct val="0"/>
              </a:spcBef>
            </a:pPr>
            <a:r>
              <a:rPr lang="en-US" sz="1200"/>
              <a:t>TWIST</a:t>
            </a:r>
          </a:p>
          <a:p>
            <a:pPr>
              <a:lnSpc>
                <a:spcPct val="95000"/>
              </a:lnSpc>
              <a:spcBef>
                <a:spcPct val="0"/>
              </a:spcBef>
            </a:pPr>
            <a:r>
              <a:rPr lang="en-US" sz="1200"/>
              <a:t>Comptia/EIDX – Electronics and Computer Industry</a:t>
            </a:r>
          </a:p>
          <a:p>
            <a:pPr>
              <a:lnSpc>
                <a:spcPct val="95000"/>
              </a:lnSpc>
              <a:spcBef>
                <a:spcPct val="0"/>
              </a:spcBef>
            </a:pPr>
            <a:r>
              <a:rPr lang="en-US" sz="1200"/>
              <a:t>WS-I</a:t>
            </a:r>
          </a:p>
          <a:p>
            <a:pPr>
              <a:lnSpc>
                <a:spcPct val="95000"/>
              </a:lnSpc>
              <a:spcBef>
                <a:spcPct val="0"/>
              </a:spcBef>
            </a:pPr>
            <a:r>
              <a:rPr lang="en-US" sz="1200"/>
              <a:t>OASIS</a:t>
            </a:r>
          </a:p>
          <a:p>
            <a:pPr>
              <a:lnSpc>
                <a:spcPct val="95000"/>
              </a:lnSpc>
              <a:spcBef>
                <a:spcPct val="0"/>
              </a:spcBef>
            </a:pPr>
            <a:r>
              <a:rPr lang="en-US" sz="1200"/>
              <a:t>Tax-XML</a:t>
            </a:r>
          </a:p>
          <a:p>
            <a:pPr>
              <a:lnSpc>
                <a:spcPct val="95000"/>
              </a:lnSpc>
              <a:spcBef>
                <a:spcPct val="0"/>
              </a:spcBef>
            </a:pPr>
            <a:r>
              <a:rPr lang="en-US" sz="1200"/>
              <a:t>UBL</a:t>
            </a:r>
          </a:p>
        </p:txBody>
      </p:sp>
      <p:pic>
        <p:nvPicPr>
          <p:cNvPr id="2601988" name="Picture 4" descr="j0178540"/>
          <p:cNvPicPr>
            <a:picLocks noChangeAspect="1" noChangeArrowheads="1"/>
          </p:cNvPicPr>
          <p:nvPr/>
        </p:nvPicPr>
        <p:blipFill>
          <a:blip r:embed="rId2"/>
          <a:srcRect/>
          <a:stretch>
            <a:fillRect/>
          </a:stretch>
        </p:blipFill>
        <p:spPr bwMode="auto">
          <a:xfrm>
            <a:off x="5029200" y="2773363"/>
            <a:ext cx="3416300" cy="2397125"/>
          </a:xfrm>
          <a:prstGeom prst="rect">
            <a:avLst/>
          </a:prstGeom>
          <a:noFill/>
        </p:spPr>
      </p:pic>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focus template1">
  <a:themeElements>
    <a:clrScheme name="focus template1 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ocus template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focus template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cus template1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cus template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cus template1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cus template1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cus template1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focus template1 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C:\My Documents\Changed\dcdata1\2000 0618 JDE Meetings\focus template1.ppt</Template>
  <TotalTime>14505</TotalTime>
  <Words>1404</Words>
  <Application>Microsoft PowerPoint</Application>
  <PresentationFormat>On-screen Show (4:3)</PresentationFormat>
  <Paragraphs>217</Paragraphs>
  <Slides>25</Slides>
  <Notes>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focus template1</vt:lpstr>
      <vt:lpstr>Improving OAGIS with Ontology Technology</vt:lpstr>
      <vt:lpstr>Introduction</vt:lpstr>
      <vt:lpstr>Open Applications Group</vt:lpstr>
      <vt:lpstr>OAGIS is Process Definitions and Payloads</vt:lpstr>
      <vt:lpstr>Definitions of Ontology</vt:lpstr>
      <vt:lpstr>Thoughts</vt:lpstr>
      <vt:lpstr>Open Applications Group Goal</vt:lpstr>
      <vt:lpstr>Slide 8</vt:lpstr>
      <vt:lpstr>Industry Collaborations</vt:lpstr>
      <vt:lpstr>OAGIS Convergence Initiatives</vt:lpstr>
      <vt:lpstr>Problem Description</vt:lpstr>
      <vt:lpstr>NIST B2B Testbed Activity Update</vt:lpstr>
      <vt:lpstr>Problem Description</vt:lpstr>
      <vt:lpstr>Research Findings</vt:lpstr>
      <vt:lpstr>Activities with OAGIS</vt:lpstr>
      <vt:lpstr>Core Components, The Idea</vt:lpstr>
      <vt:lpstr>Why Did OAGi Adopt Core Components?</vt:lpstr>
      <vt:lpstr>UN/CEFACT Technologies</vt:lpstr>
      <vt:lpstr>SDO Adoption of UN/CEFACT</vt:lpstr>
      <vt:lpstr>Slide 20</vt:lpstr>
      <vt:lpstr>Slide 21</vt:lpstr>
      <vt:lpstr>Unified Context Methodology</vt:lpstr>
      <vt:lpstr>Unified Context Methodology</vt:lpstr>
      <vt:lpstr>Final Thoughts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OAGIS and SCI</dc:title>
  <dc:subject>OAGi Presentation</dc:subject>
  <dc:creator>David Connelly</dc:creator>
  <cp:lastModifiedBy>dmc</cp:lastModifiedBy>
  <cp:revision>2111</cp:revision>
  <cp:lastPrinted>1999-05-10T20:54:37Z</cp:lastPrinted>
  <dcterms:created xsi:type="dcterms:W3CDTF">1997-03-20T06:46:00Z</dcterms:created>
  <dcterms:modified xsi:type="dcterms:W3CDTF">2009-04-04T18:32:15Z</dcterms:modified>
</cp:coreProperties>
</file>