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21"/>
  </p:notesMasterIdLst>
  <p:handoutMasterIdLst>
    <p:handoutMasterId r:id="rId22"/>
  </p:handoutMasterIdLst>
  <p:sldIdLst>
    <p:sldId id="256" r:id="rId2"/>
    <p:sldId id="289" r:id="rId3"/>
    <p:sldId id="428" r:id="rId4"/>
    <p:sldId id="418" r:id="rId5"/>
    <p:sldId id="426" r:id="rId6"/>
    <p:sldId id="417" r:id="rId7"/>
    <p:sldId id="399" r:id="rId8"/>
    <p:sldId id="390" r:id="rId9"/>
    <p:sldId id="424" r:id="rId10"/>
    <p:sldId id="397" r:id="rId11"/>
    <p:sldId id="425" r:id="rId12"/>
    <p:sldId id="429" r:id="rId13"/>
    <p:sldId id="431" r:id="rId14"/>
    <p:sldId id="432" r:id="rId15"/>
    <p:sldId id="433" r:id="rId16"/>
    <p:sldId id="434" r:id="rId17"/>
    <p:sldId id="435" r:id="rId18"/>
    <p:sldId id="436" r:id="rId19"/>
    <p:sldId id="437" r:id="rId20"/>
  </p:sldIdLst>
  <p:sldSz cx="9144000" cy="6858000" type="screen4x3"/>
  <p:notesSz cx="6858000" cy="9083675"/>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showPr>
  <p:clrMru>
    <a:srgbClr val="FF6600"/>
    <a:srgbClr val="FF0000"/>
    <a:srgbClr val="000000"/>
    <a:srgbClr val="FF3300"/>
    <a:srgbClr val="00CC66"/>
    <a:srgbClr val="0000CC"/>
    <a:srgbClr val="CEDAFF"/>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23" autoAdjust="0"/>
    <p:restoredTop sz="87852" autoAdjust="0"/>
  </p:normalViewPr>
  <p:slideViewPr>
    <p:cSldViewPr>
      <p:cViewPr>
        <p:scale>
          <a:sx n="70" d="100"/>
          <a:sy n="70" d="100"/>
        </p:scale>
        <p:origin x="-1074" y="-552"/>
      </p:cViewPr>
      <p:guideLst>
        <p:guide orient="horz" pos="2160"/>
        <p:guide pos="2880"/>
      </p:guideLst>
    </p:cSldViewPr>
  </p:slideViewPr>
  <p:outlineViewPr>
    <p:cViewPr>
      <p:scale>
        <a:sx n="33" d="100"/>
        <a:sy n="33" d="100"/>
      </p:scale>
      <p:origin x="0" y="8190"/>
    </p:cViewPr>
  </p:outlineViewPr>
  <p:notesTextViewPr>
    <p:cViewPr>
      <p:scale>
        <a:sx n="100" d="100"/>
        <a:sy n="100" d="100"/>
      </p:scale>
      <p:origin x="0" y="0"/>
    </p:cViewPr>
  </p:notesTextViewPr>
  <p:sorterViewPr>
    <p:cViewPr>
      <p:scale>
        <a:sx n="90" d="100"/>
        <a:sy n="90" d="100"/>
      </p:scale>
      <p:origin x="0" y="1092"/>
    </p:cViewPr>
  </p:sorterViewPr>
  <p:notesViewPr>
    <p:cSldViewPr>
      <p:cViewPr varScale="1">
        <p:scale>
          <a:sx n="47" d="100"/>
          <a:sy n="47" d="100"/>
        </p:scale>
        <p:origin x="-1650" y="-96"/>
      </p:cViewPr>
      <p:guideLst>
        <p:guide orient="horz" pos="2861"/>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51203"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51204" name="Rectangle 4"/>
          <p:cNvSpPr>
            <a:spLocks noGrp="1" noChangeArrowheads="1"/>
          </p:cNvSpPr>
          <p:nvPr>
            <p:ph type="ftr" sz="quarter" idx="2"/>
          </p:nvPr>
        </p:nvSpPr>
        <p:spPr bwMode="auto">
          <a:xfrm>
            <a:off x="0"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51205" name="Rectangle 5"/>
          <p:cNvSpPr>
            <a:spLocks noGrp="1" noChangeArrowheads="1"/>
          </p:cNvSpPr>
          <p:nvPr>
            <p:ph type="sldNum" sz="quarter" idx="3"/>
          </p:nvPr>
        </p:nvSpPr>
        <p:spPr bwMode="auto">
          <a:xfrm>
            <a:off x="3884613"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BD7C1305-965B-4733-88EB-4934439B385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43011"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57288" y="681038"/>
            <a:ext cx="4543425" cy="3406775"/>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14825"/>
            <a:ext cx="5486400" cy="408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43015" name="Rectangle 7"/>
          <p:cNvSpPr>
            <a:spLocks noGrp="1" noChangeArrowheads="1"/>
          </p:cNvSpPr>
          <p:nvPr>
            <p:ph type="sldNum" sz="quarter" idx="5"/>
          </p:nvPr>
        </p:nvSpPr>
        <p:spPr bwMode="auto">
          <a:xfrm>
            <a:off x="3884613"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B494793D-AA87-4F15-9987-7ACB0DB43BA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3D120D6F-5E67-410A-AE29-2FF23F277D0E}" type="slidenum">
              <a:rPr lang="en-US" smtClean="0"/>
              <a:pPr>
                <a:defRPr/>
              </a:pPr>
              <a:t>1</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b="1" i="1" smtClean="0"/>
              <a:t>Intro Self</a:t>
            </a:r>
          </a:p>
          <a:p>
            <a:pPr eaLnBrk="1" hangingPunct="1"/>
            <a:endParaRPr lang="en-US" b="1" i="1" smtClean="0"/>
          </a:p>
          <a:p>
            <a:pPr eaLnBrk="1" hangingPunct="1"/>
            <a:r>
              <a:rPr lang="en-US" b="1" i="1" smtClean="0"/>
              <a:t>Innovative Query, Inc.</a:t>
            </a:r>
            <a:r>
              <a:rPr lang="en-US" smtClean="0"/>
              <a:t> is an early stage company in the new rapidly growing field of exploratory search. </a:t>
            </a:r>
          </a:p>
          <a:p>
            <a:pPr eaLnBrk="1" hangingPunct="1"/>
            <a:endParaRPr lang="en-US" smtClean="0"/>
          </a:p>
          <a:p>
            <a:pPr eaLnBrk="1" hangingPunct="1"/>
            <a:r>
              <a:rPr lang="en-US" sz="1800" b="1" u="sng" smtClean="0"/>
              <a:t>We use visualization &amp; Work Flow on top of semantic analysis to make better use of unstructured information.</a:t>
            </a:r>
          </a:p>
          <a:p>
            <a:pPr eaLnBrk="1" hangingPunct="1"/>
            <a:endParaRPr lang="en-US" sz="1800" b="1" u="sng" smtClean="0"/>
          </a:p>
          <a:p>
            <a:pPr eaLnBrk="1" hangingPunct="1"/>
            <a:r>
              <a:rPr lang="en-US" b="1" smtClean="0"/>
              <a:t>We offer a SaaS solution for research management and knowledge discovery.</a:t>
            </a:r>
          </a:p>
          <a:p>
            <a:pPr eaLnBrk="1" hangingPunct="1"/>
            <a:endParaRPr lang="en-US" b="1" smtClean="0"/>
          </a:p>
          <a:p>
            <a:pPr eaLnBrk="1" hangingPunct="1"/>
            <a:r>
              <a:rPr lang="en-US" b="1" smtClean="0"/>
              <a:t>We are seeking seed funding of $750k for product and market validation, and to help establish our sales process.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3377EA-0465-44A7-80A8-D2CD89B45D4B}"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09017-C6D4-48AC-A708-8E946D515D0D}" type="slidenum">
              <a:rPr lang="en-US"/>
              <a:pPr/>
              <a:t>19</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Ontology Driven NLP Semantic Processing</a:t>
            </a:r>
            <a:endParaRPr lang="en-US" dirty="0"/>
          </a:p>
        </p:txBody>
      </p:sp>
      <p:sp>
        <p:nvSpPr>
          <p:cNvPr id="4" name="Slide Number Placeholder 3"/>
          <p:cNvSpPr>
            <a:spLocks noGrp="1"/>
          </p:cNvSpPr>
          <p:nvPr>
            <p:ph type="sldNum" sz="quarter" idx="10"/>
          </p:nvPr>
        </p:nvSpPr>
        <p:spPr/>
        <p:txBody>
          <a:bodyPr/>
          <a:lstStyle/>
          <a:p>
            <a:pPr>
              <a:defRPr/>
            </a:pPr>
            <a:fld id="{B494793D-AA87-4F15-9987-7ACB0DB43BAE}" type="slidenum">
              <a:rPr lang="en-US" smtClean="0"/>
              <a:pPr>
                <a:defRPr/>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solidFill>
                <a:srgbClr val="C00000"/>
              </a:solidFill>
            </a:endParaRPr>
          </a:p>
        </p:txBody>
      </p:sp>
      <p:sp>
        <p:nvSpPr>
          <p:cNvPr id="4" name="Slide Number Placeholder 3"/>
          <p:cNvSpPr>
            <a:spLocks noGrp="1"/>
          </p:cNvSpPr>
          <p:nvPr>
            <p:ph type="sldNum" sz="quarter" idx="5"/>
          </p:nvPr>
        </p:nvSpPr>
        <p:spPr/>
        <p:txBody>
          <a:bodyPr/>
          <a:lstStyle/>
          <a:p>
            <a:pPr>
              <a:defRPr/>
            </a:pPr>
            <a:fld id="{DEF2735A-103A-401B-B1A3-F289BBA837D3}" type="slidenum">
              <a:rPr lang="en-US" smtClean="0"/>
              <a:pPr>
                <a:defRPr/>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charset="0"/>
                <a:ea typeface="+mn-ea"/>
                <a:cs typeface="+mn-cs"/>
              </a:rPr>
              <a:t>Half the time writing blog articles rich with links to sources is lost to the cumbersome process of accumulating quotes, tracking attribution, and incorporating those quotes into your own content, complete with links back to the originals.</a:t>
            </a:r>
          </a:p>
          <a:p>
            <a:r>
              <a:rPr lang="en-US" sz="1200" b="0" i="0" kern="1200" dirty="0" smtClean="0">
                <a:solidFill>
                  <a:schemeClr val="tx1"/>
                </a:solidFill>
                <a:latin typeface="Arial" charset="0"/>
                <a:ea typeface="+mn-ea"/>
                <a:cs typeface="+mn-cs"/>
              </a:rPr>
              <a:t/>
            </a:r>
            <a:br>
              <a:rPr lang="en-US" sz="1200" b="0" i="0" kern="1200" dirty="0" smtClean="0">
                <a:solidFill>
                  <a:schemeClr val="tx1"/>
                </a:solidFill>
                <a:latin typeface="Arial" charset="0"/>
                <a:ea typeface="+mn-ea"/>
                <a:cs typeface="+mn-cs"/>
              </a:rPr>
            </a:br>
            <a:endParaRPr lang="en-US" sz="1200" b="0" i="0" kern="1200" dirty="0" smtClean="0">
              <a:solidFill>
                <a:schemeClr val="tx1"/>
              </a:solidFill>
              <a:latin typeface="Arial" charset="0"/>
              <a:ea typeface="+mn-ea"/>
              <a:cs typeface="+mn-cs"/>
            </a:endParaRPr>
          </a:p>
          <a:p>
            <a:r>
              <a:rPr lang="en-US" sz="1200" b="0" i="0" kern="1200" dirty="0" smtClean="0">
                <a:solidFill>
                  <a:schemeClr val="tx1"/>
                </a:solidFill>
                <a:latin typeface="Arial" charset="0"/>
                <a:ea typeface="+mn-ea"/>
                <a:cs typeface="+mn-cs"/>
              </a:rPr>
              <a:t>Quote My Source is an automated research and content creation tool for writers and bloggers. It provides the content author with targeted and highly relevant source materials drawn from a variety of feeds and web searches using semantic analysis and user defined criteria to both find and select content automatically. Authors can then easily identify and organize quotable content, complete with attribution and source URL.  Then, they can easily export selected quotes directly into their content management system or blogging tool, already formatted for appropriate display.</a:t>
            </a:r>
          </a:p>
          <a:p>
            <a:endParaRPr lang="en-US" dirty="0"/>
          </a:p>
        </p:txBody>
      </p:sp>
      <p:sp>
        <p:nvSpPr>
          <p:cNvPr id="4" name="Slide Number Placeholder 3"/>
          <p:cNvSpPr>
            <a:spLocks noGrp="1"/>
          </p:cNvSpPr>
          <p:nvPr>
            <p:ph type="sldNum" sz="quarter" idx="10"/>
          </p:nvPr>
        </p:nvSpPr>
        <p:spPr/>
        <p:txBody>
          <a:bodyPr/>
          <a:lstStyle/>
          <a:p>
            <a:pPr>
              <a:defRPr/>
            </a:pPr>
            <a:fld id="{B494793D-AA87-4F15-9987-7ACB0DB43BAE}" type="slidenum">
              <a:rPr lang="en-US" smtClean="0"/>
              <a:pPr>
                <a:defRPr/>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B1A0DD-EEE6-4853-806A-1BCAC8756F3D}" type="slidenum">
              <a:rPr lang="en-US"/>
              <a:pPr/>
              <a:t>13</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21B16A-58A6-44B8-B572-F12B7CC2D80B}" type="slidenum">
              <a:rPr lang="en-US"/>
              <a:pPr/>
              <a:t>14</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3377EA-0465-44A7-80A8-D2CD89B45D4B}"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E81863-1921-45D3-AF7A-780E53F4D363}" type="slidenum">
              <a:rPr lang="en-US"/>
              <a:pPr/>
              <a:t>16</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3377EA-0465-44A7-80A8-D2CD89B45D4B}"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cs typeface="+mn-cs"/>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cs typeface="+mn-cs"/>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cs typeface="+mn-cs"/>
              </a:endParaRPr>
            </a:p>
          </p:txBody>
        </p:sp>
      </p:grpSp>
      <p:sp>
        <p:nvSpPr>
          <p:cNvPr id="37899" name="Rectangle 11"/>
          <p:cNvSpPr>
            <a:spLocks noGrp="1" noChangeArrowheads="1"/>
          </p:cNvSpPr>
          <p:nvPr>
            <p:ph type="ctrTitle" sz="quarter"/>
          </p:nvPr>
        </p:nvSpPr>
        <p:spPr>
          <a:xfrm>
            <a:off x="685800" y="1660525"/>
            <a:ext cx="7772400" cy="1920875"/>
          </a:xfrm>
        </p:spPr>
        <p:txBody>
          <a:bodyPr/>
          <a:lstStyle>
            <a:lvl1pPr>
              <a:defRPr sz="6000"/>
            </a:lvl1pPr>
          </a:lstStyle>
          <a:p>
            <a:r>
              <a:rPr lang="en-US" dirty="0"/>
              <a:t>Click to edit Master title style</a:t>
            </a:r>
          </a:p>
        </p:txBody>
      </p:sp>
      <p:sp>
        <p:nvSpPr>
          <p:cNvPr id="379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2"/>
          <p:cNvSpPr>
            <a:spLocks noGrp="1" noChangeArrowheads="1"/>
          </p:cNvSpPr>
          <p:nvPr>
            <p:ph type="dt" sz="quarter" idx="10"/>
          </p:nvPr>
        </p:nvSpPr>
        <p:spPr>
          <a:xfrm>
            <a:off x="457200" y="6248400"/>
            <a:ext cx="2133600" cy="476250"/>
          </a:xfrm>
        </p:spPr>
        <p:txBody>
          <a:bodyPr/>
          <a:lstStyle>
            <a:lvl1pPr>
              <a:defRPr/>
            </a:lvl1pPr>
          </a:lstStyle>
          <a:p>
            <a:pPr>
              <a:defRPr/>
            </a:pPr>
            <a:endParaRPr lang="en-US" dirty="0"/>
          </a:p>
        </p:txBody>
      </p:sp>
      <p:sp>
        <p:nvSpPr>
          <p:cNvPr id="14" name="Rectangle 13"/>
          <p:cNvSpPr>
            <a:spLocks noGrp="1" noChangeArrowheads="1"/>
          </p:cNvSpPr>
          <p:nvPr>
            <p:ph type="ftr" sz="quarter" idx="11"/>
          </p:nvPr>
        </p:nvSpPr>
        <p:spPr>
          <a:xfrm>
            <a:off x="3124200" y="6251575"/>
            <a:ext cx="2895600" cy="476250"/>
          </a:xfrm>
        </p:spPr>
        <p:txBody>
          <a:bodyPr/>
          <a:lstStyle>
            <a:lvl1pPr>
              <a:defRPr/>
            </a:lvl1pPr>
          </a:lstStyle>
          <a:p>
            <a:pPr>
              <a:defRPr/>
            </a:pPr>
            <a:r>
              <a:rPr lang="en-US"/>
              <a:t>www.innovativequery.com</a:t>
            </a:r>
          </a:p>
        </p:txBody>
      </p:sp>
      <p:sp>
        <p:nvSpPr>
          <p:cNvPr id="15" name="Rectangle 14"/>
          <p:cNvSpPr>
            <a:spLocks noGrp="1" noChangeArrowheads="1"/>
          </p:cNvSpPr>
          <p:nvPr>
            <p:ph type="sldNum" sz="quarter" idx="12"/>
          </p:nvPr>
        </p:nvSpPr>
        <p:spPr>
          <a:xfrm>
            <a:off x="6553200" y="6254750"/>
            <a:ext cx="2133600" cy="476250"/>
          </a:xfrm>
        </p:spPr>
        <p:txBody>
          <a:bodyPr/>
          <a:lstStyle>
            <a:lvl1pPr>
              <a:defRPr/>
            </a:lvl1pPr>
          </a:lstStyle>
          <a:p>
            <a:pPr>
              <a:defRPr/>
            </a:pPr>
            <a:fld id="{106DF9C8-B73A-4B86-9C29-B8584B3A8B9D}"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63B4DBEA-8261-4F16-A74B-33564CB01479}" type="datetime1">
              <a:rPr lang="en-US"/>
              <a:pPr>
                <a:defRPr/>
              </a:pPr>
              <a:t>1/25/2011</a:t>
            </a:fld>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F025CBCA-4D26-4CED-BD45-B41E27733537}"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r>
              <a:rPr lang="en-US"/>
              <a:t>www.innovativequery.com</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E8258DFB-3FB2-4290-84D7-368A9F05E29A}" type="datetime1">
              <a:rPr lang="en-US"/>
              <a:pPr>
                <a:defRPr/>
              </a:pPr>
              <a:t>1/25/2011</a:t>
            </a:fld>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E6DFD2B3-D6E9-4CC1-8A9D-F4B9531CF2BF}"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r>
              <a:rPr lang="en-US"/>
              <a:t>www.innovativequery.com</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E93EF36B-B7A6-4C7A-B807-AF50B0DBA697}" type="datetime1">
              <a:rPr lang="en-US"/>
              <a:pPr>
                <a:defRPr/>
              </a:pPr>
              <a:t>1/25/2011</a:t>
            </a:fld>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0675122B-EEE0-470D-B2B1-3C2B47A3437E}"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r>
              <a:rPr lang="en-US"/>
              <a:t>www.innovativequery.com</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fld id="{CD95449A-8C03-4B01-99A6-D0BD1994B3EF}" type="datetime1">
              <a:rPr lang="en-US"/>
              <a:pPr>
                <a:defRPr/>
              </a:pPr>
              <a:t>1/25/2011</a:t>
            </a:fld>
            <a:endParaRPr lang="en-US" dirty="0"/>
          </a:p>
        </p:txBody>
      </p:sp>
      <p:sp>
        <p:nvSpPr>
          <p:cNvPr id="7" name="Rectangle 3"/>
          <p:cNvSpPr>
            <a:spLocks noGrp="1" noChangeArrowheads="1"/>
          </p:cNvSpPr>
          <p:nvPr>
            <p:ph type="sldNum" sz="quarter" idx="11"/>
          </p:nvPr>
        </p:nvSpPr>
        <p:spPr>
          <a:ln/>
        </p:spPr>
        <p:txBody>
          <a:bodyPr/>
          <a:lstStyle>
            <a:lvl1pPr>
              <a:defRPr/>
            </a:lvl1pPr>
          </a:lstStyle>
          <a:p>
            <a:pPr>
              <a:defRPr/>
            </a:pPr>
            <a:fld id="{DDA19BB5-CAA0-47D4-9C8D-7F0C44F3A39B}" type="slidenum">
              <a:rPr lang="en-US"/>
              <a:pPr>
                <a:defRPr/>
              </a:pPr>
              <a:t>‹#›</a:t>
            </a:fld>
            <a:endParaRPr lang="en-US" dirty="0"/>
          </a:p>
        </p:txBody>
      </p:sp>
      <p:sp>
        <p:nvSpPr>
          <p:cNvPr id="8" name="Rectangle 14"/>
          <p:cNvSpPr>
            <a:spLocks noGrp="1" noChangeArrowheads="1"/>
          </p:cNvSpPr>
          <p:nvPr>
            <p:ph type="ftr" sz="quarter" idx="12"/>
          </p:nvPr>
        </p:nvSpPr>
        <p:spPr>
          <a:ln/>
        </p:spPr>
        <p:txBody>
          <a:bodyPr/>
          <a:lstStyle>
            <a:lvl1pPr>
              <a:defRPr/>
            </a:lvl1pPr>
          </a:lstStyle>
          <a:p>
            <a:pPr>
              <a:defRPr/>
            </a:pPr>
            <a:r>
              <a:rPr lang="en-US"/>
              <a:t>www.innovativequery.com</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IQ Logo Only.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135747" y="304801"/>
            <a:ext cx="818393" cy="990599"/>
          </a:xfrm>
          <a:prstGeom prst="rect">
            <a:avLst/>
          </a:prstGeom>
          <a:effectLst>
            <a:innerShdw blurRad="63500" dist="50800">
              <a:prstClr val="black">
                <a:alpha val="50000"/>
              </a:prstClr>
            </a:innerShdw>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p:txBody>
          <a:bodyPr/>
          <a:lstStyle>
            <a:lvl1pPr>
              <a:defRPr/>
            </a:lvl1pPr>
          </a:lstStyle>
          <a:p>
            <a:pPr>
              <a:defRPr/>
            </a:pPr>
            <a:fld id="{860D1B23-684F-4BD1-A498-6E4673188FC3}" type="slidenum">
              <a:rPr lang="en-US"/>
              <a:pPr>
                <a:defRPr/>
              </a:pPr>
              <a:t>‹#›</a:t>
            </a:fld>
            <a:endParaRPr lang="en-US" dirty="0"/>
          </a:p>
        </p:txBody>
      </p:sp>
      <p:sp>
        <p:nvSpPr>
          <p:cNvPr id="7" name="Rectangle 14"/>
          <p:cNvSpPr>
            <a:spLocks noGrp="1" noChangeArrowheads="1"/>
          </p:cNvSpPr>
          <p:nvPr>
            <p:ph type="ftr" sz="quarter" idx="12"/>
          </p:nvPr>
        </p:nvSpPr>
        <p:spPr/>
        <p:txBody>
          <a:bodyPr/>
          <a:lstStyle>
            <a:lvl1pPr>
              <a:defRPr/>
            </a:lvl1pPr>
          </a:lstStyle>
          <a:p>
            <a:pPr>
              <a:defRPr/>
            </a:pPr>
            <a:r>
              <a:rPr lang="en-US"/>
              <a:t>www.innovativequery.com</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8511154F-2BEC-4D65-8419-82F3CBBA6046}" type="datetime1">
              <a:rPr lang="en-US"/>
              <a:pPr>
                <a:defRPr/>
              </a:pPr>
              <a:t>1/25/2011</a:t>
            </a:fld>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C3BF9539-1AAE-481F-82E0-24B500B48F01}"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r>
              <a:rPr lang="en-US"/>
              <a:t>www.innovativequery.com</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FB90D6C6-EA6C-4EE1-9B06-D451691F01D4}" type="datetime1">
              <a:rPr lang="en-US"/>
              <a:pPr>
                <a:defRPr/>
              </a:pPr>
              <a:t>1/25/2011</a:t>
            </a:fld>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9BCAACBF-FD64-4B62-A5A7-9D458EF94C0B}"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r>
              <a:rPr lang="en-US"/>
              <a:t>www.innovativequery.com</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2A90E0FD-98FF-42C6-AF8C-EA9A12588DE0}" type="datetime1">
              <a:rPr lang="en-US"/>
              <a:pPr>
                <a:defRPr/>
              </a:pPr>
              <a:t>1/25/2011</a:t>
            </a:fld>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26B3398A-CD13-4A93-BECA-8391335376CE}" type="slidenum">
              <a:rPr lang="en-US"/>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r>
              <a:rPr lang="en-US"/>
              <a:t>www.innovativequery.com</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0913D4BA-7483-4EF2-82CC-91339E78347A}" type="datetime1">
              <a:rPr lang="en-US"/>
              <a:pPr>
                <a:defRPr/>
              </a:pPr>
              <a:t>1/25/2011</a:t>
            </a:fld>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6EA0B37E-A402-4979-B884-BD0688610055}"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r>
              <a:rPr lang="en-US"/>
              <a:t>www.innovativequery.com</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5887F5DA-4F76-486D-AAAA-E25996727A96}" type="datetime1">
              <a:rPr lang="en-US"/>
              <a:pPr>
                <a:defRPr/>
              </a:pPr>
              <a:t>1/25/2011</a:t>
            </a:fld>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D601D87F-D7C7-4168-AF0E-927AC48B1FD0}" type="slidenum">
              <a:rPr lang="en-US"/>
              <a:pPr>
                <a:defRPr/>
              </a:pPr>
              <a:t>‹#›</a:t>
            </a:fld>
            <a:endParaRPr lang="en-US" dirty="0"/>
          </a:p>
        </p:txBody>
      </p:sp>
      <p:sp>
        <p:nvSpPr>
          <p:cNvPr id="4" name="Rectangle 14"/>
          <p:cNvSpPr>
            <a:spLocks noGrp="1" noChangeArrowheads="1"/>
          </p:cNvSpPr>
          <p:nvPr>
            <p:ph type="ftr" sz="quarter" idx="12"/>
          </p:nvPr>
        </p:nvSpPr>
        <p:spPr>
          <a:ln/>
        </p:spPr>
        <p:txBody>
          <a:bodyPr/>
          <a:lstStyle>
            <a:lvl1pPr>
              <a:defRPr/>
            </a:lvl1pPr>
          </a:lstStyle>
          <a:p>
            <a:pPr>
              <a:defRPr/>
            </a:pPr>
            <a:r>
              <a:rPr lang="en-US"/>
              <a:t>www.innovativequery.com</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BA40247B-B70F-4A03-B93A-56E1746E9D38}" type="datetime1">
              <a:rPr lang="en-US"/>
              <a:pPr>
                <a:defRPr/>
              </a:pPr>
              <a:t>1/25/2011</a:t>
            </a:fld>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CC9A2B2D-4E80-428D-8398-4E5B0E155368}"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r>
              <a:rPr lang="en-US"/>
              <a:t>www.innovativequery.com</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6DD4C32D-A066-4C50-9026-7419F6AE0654}" type="datetime1">
              <a:rPr lang="en-US"/>
              <a:pPr>
                <a:defRPr/>
              </a:pPr>
              <a:t>1/25/2011</a:t>
            </a:fld>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0EBF7B32-B6B6-4FC9-86D4-E7A790285E93}"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r>
              <a:rPr lang="en-US"/>
              <a:t>www.innovativequery.com</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3686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E1984D79-A702-4BBD-8F0E-292899B824CE}" type="slidenum">
              <a:rPr lang="en-US"/>
              <a:pPr>
                <a:defRPr/>
              </a:pPr>
              <a:t>‹#›</a:t>
            </a:fld>
            <a:endParaRPr lang="en-US" dirty="0"/>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3687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cs typeface="+mn-cs"/>
                </a:endParaRPr>
              </a:p>
            </p:txBody>
          </p:sp>
          <p:sp>
            <p:nvSpPr>
              <p:cNvPr id="3687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cs typeface="+mn-cs"/>
                </a:endParaRPr>
              </a:p>
            </p:txBody>
          </p:sp>
          <p:sp>
            <p:nvSpPr>
              <p:cNvPr id="3687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dirty="0">
                  <a:cs typeface="+mn-cs"/>
                </a:endParaRPr>
              </a:p>
            </p:txBody>
          </p:sp>
          <p:sp>
            <p:nvSpPr>
              <p:cNvPr id="3687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cs typeface="+mn-cs"/>
                </a:endParaRPr>
              </a:p>
            </p:txBody>
          </p:sp>
          <p:sp>
            <p:nvSpPr>
              <p:cNvPr id="3687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grpSp>
        <p:sp>
          <p:nvSpPr>
            <p:cNvPr id="3687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dirty="0">
                <a:cs typeface="+mn-cs"/>
              </a:endParaRPr>
            </a:p>
          </p:txBody>
        </p:sp>
        <p:sp>
          <p:nvSpPr>
            <p:cNvPr id="3687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cs typeface="+mn-cs"/>
              </a:endParaRPr>
            </a:p>
          </p:txBody>
        </p:sp>
      </p:grpSp>
      <p:sp>
        <p:nvSpPr>
          <p:cNvPr id="3687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87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mn-cs"/>
              </a:defRPr>
            </a:lvl1pPr>
          </a:lstStyle>
          <a:p>
            <a:pPr>
              <a:defRPr/>
            </a:pPr>
            <a:r>
              <a:rPr lang="en-US"/>
              <a:t>www.innovativequery.com</a:t>
            </a:r>
          </a:p>
        </p:txBody>
      </p:sp>
      <p:sp>
        <p:nvSpPr>
          <p:cNvPr id="3687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146" r:id="rId1"/>
    <p:sldLayoutId id="2147484147"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Lst>
  <p:transition/>
  <p:timing>
    <p:tnLst>
      <p:par>
        <p:cTn id="1" dur="indefinite" restart="never" nodeType="tmRoot"/>
      </p:par>
    </p:tnLst>
  </p:timing>
  <p:hf hdr="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regb@innovativequer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0.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10" Type="http://schemas.openxmlformats.org/officeDocument/2006/relationships/oleObject" Target="../embeddings/oleObject9.bin"/><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447800"/>
            <a:ext cx="7924800" cy="1920875"/>
          </a:xfrm>
        </p:spPr>
        <p:txBody>
          <a:bodyPr/>
          <a:lstStyle/>
          <a:p>
            <a:pPr eaLnBrk="1" hangingPunct="1">
              <a:defRPr/>
            </a:pPr>
            <a:r>
              <a:rPr lang="en-US" sz="4400" dirty="0" smtClean="0">
                <a:latin typeface="Arial" pitchFamily="34" charset="0"/>
                <a:cs typeface="Arial" pitchFamily="34" charset="0"/>
              </a:rPr>
              <a:t/>
            </a:r>
            <a:br>
              <a:rPr lang="en-US" sz="4400" dirty="0" smtClean="0">
                <a:latin typeface="Arial" pitchFamily="34" charset="0"/>
                <a:cs typeface="Arial" pitchFamily="34" charset="0"/>
              </a:rPr>
            </a:br>
            <a:r>
              <a:rPr lang="en-US" sz="4400" dirty="0" smtClean="0">
                <a:latin typeface="Arial" pitchFamily="34" charset="0"/>
                <a:cs typeface="Arial" pitchFamily="34" charset="0"/>
              </a:rPr>
              <a:t>Content Intelligence and </a:t>
            </a:r>
            <a:br>
              <a:rPr lang="en-US" sz="4400" dirty="0" smtClean="0">
                <a:latin typeface="Arial" pitchFamily="34" charset="0"/>
                <a:cs typeface="Arial" pitchFamily="34" charset="0"/>
              </a:rPr>
            </a:br>
            <a:r>
              <a:rPr lang="en-US" sz="4400" dirty="0" smtClean="0">
                <a:latin typeface="Arial" pitchFamily="34" charset="0"/>
                <a:cs typeface="Arial" pitchFamily="34" charset="0"/>
              </a:rPr>
              <a:t>Smart Applications</a:t>
            </a:r>
            <a:r>
              <a:rPr lang="en-US" sz="4800" b="0" dirty="0">
                <a:latin typeface="Arial" charset="0"/>
              </a:rPr>
              <a:t/>
            </a:r>
            <a:br>
              <a:rPr lang="en-US" sz="4800" b="0" dirty="0">
                <a:latin typeface="Arial" charset="0"/>
              </a:rPr>
            </a:br>
            <a:r>
              <a:rPr lang="en-US" sz="5400" b="0" dirty="0">
                <a:latin typeface="Arial Black" pitchFamily="34" charset="0"/>
              </a:rPr>
              <a:t> </a:t>
            </a:r>
            <a:r>
              <a:rPr lang="en-US" sz="2800" b="0" dirty="0">
                <a:solidFill>
                  <a:srgbClr val="FFC000"/>
                </a:solidFill>
                <a:latin typeface="Arial Black" pitchFamily="34" charset="0"/>
              </a:rPr>
              <a:t>Innovative Query, Inc.</a:t>
            </a:r>
            <a:r>
              <a:rPr lang="en-US" sz="2800" dirty="0">
                <a:solidFill>
                  <a:srgbClr val="FFFF00"/>
                </a:solidFill>
              </a:rPr>
              <a:t/>
            </a:r>
            <a:br>
              <a:rPr lang="en-US" sz="2800" dirty="0">
                <a:solidFill>
                  <a:srgbClr val="FFFF00"/>
                </a:solidFill>
              </a:rPr>
            </a:br>
            <a:endParaRPr lang="en-US" sz="2800" dirty="0"/>
          </a:p>
        </p:txBody>
      </p:sp>
      <p:sp>
        <p:nvSpPr>
          <p:cNvPr id="2051" name="Rectangle 3"/>
          <p:cNvSpPr>
            <a:spLocks noGrp="1" noChangeArrowheads="1"/>
          </p:cNvSpPr>
          <p:nvPr>
            <p:ph type="subTitle" idx="1"/>
          </p:nvPr>
        </p:nvSpPr>
        <p:spPr>
          <a:xfrm>
            <a:off x="1524000" y="4191000"/>
            <a:ext cx="6400800" cy="1752600"/>
          </a:xfrm>
        </p:spPr>
        <p:txBody>
          <a:bodyPr/>
          <a:lstStyle/>
          <a:p>
            <a:pPr eaLnBrk="1" hangingPunct="1">
              <a:lnSpc>
                <a:spcPct val="80000"/>
              </a:lnSpc>
              <a:defRPr/>
            </a:pPr>
            <a:r>
              <a:rPr lang="en-US" sz="2000" dirty="0" smtClean="0"/>
              <a:t>Greg Bardwell, </a:t>
            </a:r>
            <a:r>
              <a:rPr lang="en-US" sz="2000" dirty="0" smtClean="0"/>
              <a:t> Founder &amp; CEO</a:t>
            </a:r>
          </a:p>
          <a:p>
            <a:pPr>
              <a:defRPr/>
            </a:pPr>
            <a:r>
              <a:rPr lang="en-US" sz="2000" dirty="0" smtClean="0"/>
              <a:t>Phone:   +1-301-910-2199</a:t>
            </a:r>
          </a:p>
          <a:p>
            <a:pPr>
              <a:defRPr/>
            </a:pPr>
            <a:r>
              <a:rPr lang="en-US" sz="2000" dirty="0" smtClean="0"/>
              <a:t>Email:    </a:t>
            </a:r>
            <a:r>
              <a:rPr lang="en-US" sz="2000" dirty="0" smtClean="0">
                <a:solidFill>
                  <a:srgbClr val="FFC000"/>
                </a:solidFill>
                <a:hlinkClick r:id="rId3"/>
              </a:rPr>
              <a:t>gregb@innovativequery.com</a:t>
            </a:r>
            <a:endParaRPr lang="en-US" sz="2000" dirty="0" smtClean="0">
              <a:solidFill>
                <a:srgbClr val="FFC000"/>
              </a:solidFill>
            </a:endParaRPr>
          </a:p>
          <a:p>
            <a:pPr eaLnBrk="1" hangingPunct="1">
              <a:lnSpc>
                <a:spcPct val="80000"/>
              </a:lnSpc>
              <a:defRPr/>
            </a:pPr>
            <a:endParaRPr lang="en-US" sz="2000" dirty="0" smtClean="0"/>
          </a:p>
          <a:p>
            <a:pPr eaLnBrk="1" hangingPunct="1">
              <a:lnSpc>
                <a:spcPct val="80000"/>
              </a:lnSpc>
              <a:defRPr/>
            </a:pPr>
            <a:endParaRPr lang="en-US" sz="2000" dirty="0"/>
          </a:p>
          <a:p>
            <a:pPr eaLnBrk="1" hangingPunct="1">
              <a:lnSpc>
                <a:spcPct val="80000"/>
              </a:lnSpc>
              <a:defRPr/>
            </a:pPr>
            <a:r>
              <a:rPr lang="en-US" sz="2000" dirty="0">
                <a:solidFill>
                  <a:srgbClr val="FF6600"/>
                </a:solidFill>
              </a:rPr>
              <a:t>www.innovativequery.com</a:t>
            </a:r>
          </a:p>
        </p:txBody>
      </p:sp>
      <p:pic>
        <p:nvPicPr>
          <p:cNvPr id="5124" name="Picture 5" descr="IQ Logo Only.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04800" y="4876800"/>
            <a:ext cx="1411288" cy="1708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p:spPr>
        <p:txBody>
          <a:bodyPr/>
          <a:lstStyle/>
          <a:p>
            <a:pPr>
              <a:defRPr/>
            </a:pPr>
            <a:r>
              <a:rPr lang="en-US" dirty="0" smtClean="0">
                <a:solidFill>
                  <a:srgbClr val="FFC000"/>
                </a:solidFill>
              </a:rPr>
              <a:t>Zero Day Event Detection</a:t>
            </a:r>
            <a:endParaRPr lang="en-US" dirty="0">
              <a:solidFill>
                <a:srgbClr val="FFC000"/>
              </a:solidFill>
            </a:endParaRPr>
          </a:p>
        </p:txBody>
      </p:sp>
      <p:sp>
        <p:nvSpPr>
          <p:cNvPr id="3" name="Content Placeholder 2"/>
          <p:cNvSpPr>
            <a:spLocks noGrp="1"/>
          </p:cNvSpPr>
          <p:nvPr>
            <p:ph idx="1"/>
          </p:nvPr>
        </p:nvSpPr>
        <p:spPr>
          <a:xfrm>
            <a:off x="304800" y="1600200"/>
            <a:ext cx="8610600" cy="4800600"/>
          </a:xfrm>
        </p:spPr>
        <p:txBody>
          <a:bodyPr/>
          <a:lstStyle/>
          <a:p>
            <a:pPr>
              <a:defRPr/>
            </a:pPr>
            <a:r>
              <a:rPr lang="en-US" sz="2400" dirty="0" smtClean="0">
                <a:solidFill>
                  <a:srgbClr val="FF6600"/>
                </a:solidFill>
              </a:rPr>
              <a:t>PROCESS WEB LOGS </a:t>
            </a:r>
            <a:r>
              <a:rPr lang="en-US" sz="2400" dirty="0" smtClean="0"/>
              <a:t>– Ontology Driven processing on cross-domain message traffic</a:t>
            </a:r>
            <a:endParaRPr lang="en-US" sz="2400" dirty="0" smtClean="0">
              <a:solidFill>
                <a:srgbClr val="FF6600"/>
              </a:solidFill>
            </a:endParaRPr>
          </a:p>
          <a:p>
            <a:pPr>
              <a:defRPr/>
            </a:pPr>
            <a:r>
              <a:rPr lang="en-US" sz="2400" dirty="0" smtClean="0">
                <a:solidFill>
                  <a:srgbClr val="FF6600"/>
                </a:solidFill>
              </a:rPr>
              <a:t>CONTEXT</a:t>
            </a:r>
            <a:r>
              <a:rPr lang="en-US" sz="2400" dirty="0" smtClean="0"/>
              <a:t> – </a:t>
            </a:r>
            <a:r>
              <a:rPr lang="en-US" sz="2400" dirty="0" smtClean="0"/>
              <a:t>Identify suspicious relationships &amp; events from multiple sources</a:t>
            </a:r>
            <a:endParaRPr lang="en-US" sz="2400" dirty="0" smtClean="0"/>
          </a:p>
          <a:p>
            <a:pPr>
              <a:defRPr/>
            </a:pPr>
            <a:r>
              <a:rPr lang="en-US" sz="2400" dirty="0" smtClean="0">
                <a:solidFill>
                  <a:srgbClr val="FF6600"/>
                </a:solidFill>
              </a:rPr>
              <a:t>MATCH TO THREAT ONTOLOGIES </a:t>
            </a:r>
            <a:r>
              <a:rPr lang="en-US" sz="2400" dirty="0" smtClean="0"/>
              <a:t>– Use semantic web reasoner to match multi-source patterns to Ontology</a:t>
            </a:r>
            <a:endParaRPr lang="en-US" sz="2400" dirty="0" smtClean="0"/>
          </a:p>
          <a:p>
            <a:pPr>
              <a:defRPr/>
            </a:pPr>
            <a:r>
              <a:rPr lang="en-US" sz="2400" dirty="0" smtClean="0">
                <a:solidFill>
                  <a:srgbClr val="FF6600"/>
                </a:solidFill>
              </a:rPr>
              <a:t>ALERTS </a:t>
            </a:r>
            <a:r>
              <a:rPr lang="en-US" sz="2400" dirty="0" smtClean="0"/>
              <a:t>– If match with Ontology match to threat database and send alert</a:t>
            </a:r>
          </a:p>
          <a:p>
            <a:pPr>
              <a:defRPr/>
            </a:pPr>
            <a:r>
              <a:rPr lang="en-US" sz="2400" dirty="0" smtClean="0">
                <a:solidFill>
                  <a:srgbClr val="FF6600"/>
                </a:solidFill>
              </a:rPr>
              <a:t>ANALYST </a:t>
            </a:r>
            <a:r>
              <a:rPr lang="en-US" sz="2400" dirty="0" smtClean="0"/>
              <a:t>– Pull the original sources of </a:t>
            </a:r>
            <a:r>
              <a:rPr lang="en-US" sz="2400" dirty="0" smtClean="0"/>
              <a:t>the relationships &amp; events </a:t>
            </a:r>
            <a:r>
              <a:rPr lang="en-US" sz="2400" dirty="0" smtClean="0"/>
              <a:t> that match the threat patterns</a:t>
            </a:r>
            <a:endParaRPr lang="en-US" sz="2400" dirty="0" smtClean="0"/>
          </a:p>
          <a:p>
            <a:pPr algn="ctr">
              <a:spcBef>
                <a:spcPts val="2400"/>
              </a:spcBef>
              <a:buFont typeface="Wingdings" pitchFamily="2" charset="2"/>
              <a:buNone/>
              <a:defRPr/>
            </a:pPr>
            <a:r>
              <a:rPr lang="en-US" sz="2400" dirty="0" smtClean="0">
                <a:solidFill>
                  <a:srgbClr val="FF6600"/>
                </a:solidFill>
                <a:sym typeface="Wingdings" pitchFamily="2" charset="2"/>
              </a:rPr>
              <a:t>	</a:t>
            </a:r>
            <a:endParaRPr lang="en-US" sz="2400" u="sng" dirty="0" smtClean="0"/>
          </a:p>
        </p:txBody>
      </p:sp>
      <p:sp>
        <p:nvSpPr>
          <p:cNvPr id="11" name="Slide Number Placeholder 4"/>
          <p:cNvSpPr>
            <a:spLocks noGrp="1"/>
          </p:cNvSpPr>
          <p:nvPr>
            <p:ph type="sldNum" sz="quarter" idx="11"/>
          </p:nvPr>
        </p:nvSpPr>
        <p:spPr/>
        <p:txBody>
          <a:bodyPr/>
          <a:lstStyle/>
          <a:p>
            <a:pPr>
              <a:defRPr/>
            </a:pPr>
            <a:fld id="{9660D5DD-4E8B-44D9-A30E-EFCA061A28E4}" type="slidenum">
              <a:rPr lang="en-US" smtClean="0"/>
              <a:pPr>
                <a:defRPr/>
              </a:pPr>
              <a:t>10</a:t>
            </a:fld>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5"/>
          <p:cNvPicPr>
            <a:picLocks/>
          </p:cNvPicPr>
          <p:nvPr/>
        </p:nvPicPr>
        <p:blipFill>
          <a:blip r:embed="rId2" cstate="print"/>
          <a:srcRect/>
          <a:stretch>
            <a:fillRect/>
          </a:stretch>
        </p:blipFill>
        <p:spPr bwMode="auto">
          <a:xfrm>
            <a:off x="1981200" y="121921"/>
            <a:ext cx="6934200" cy="6736079"/>
          </a:xfrm>
          <a:prstGeom prst="rect">
            <a:avLst/>
          </a:prstGeom>
          <a:solidFill>
            <a:schemeClr val="tx1"/>
          </a:solidFill>
          <a:ln w="9525">
            <a:solidFill>
              <a:schemeClr val="accent1"/>
            </a:solidFill>
            <a:miter lim="800000"/>
            <a:headEnd/>
            <a:tailEnd/>
          </a:ln>
        </p:spPr>
      </p:pic>
      <p:sp>
        <p:nvSpPr>
          <p:cNvPr id="3" name="Title 2"/>
          <p:cNvSpPr>
            <a:spLocks noGrp="1"/>
          </p:cNvSpPr>
          <p:nvPr>
            <p:ph type="title"/>
          </p:nvPr>
        </p:nvSpPr>
        <p:spPr>
          <a:xfrm>
            <a:off x="0" y="0"/>
            <a:ext cx="3124200" cy="1143000"/>
          </a:xfrm>
        </p:spPr>
        <p:txBody>
          <a:bodyPr/>
          <a:lstStyle/>
          <a:p>
            <a:pPr>
              <a:defRPr/>
            </a:pPr>
            <a:r>
              <a:rPr lang="en-US" dirty="0" smtClean="0">
                <a:solidFill>
                  <a:srgbClr val="FFC000"/>
                </a:solidFill>
              </a:rPr>
              <a:t>Process Overview</a:t>
            </a:r>
            <a:endParaRPr lang="en-US" dirty="0">
              <a:solidFill>
                <a:srgbClr val="FFC000"/>
              </a:solidFill>
            </a:endParaRPr>
          </a:p>
        </p:txBody>
      </p:sp>
      <p:sp>
        <p:nvSpPr>
          <p:cNvPr id="5" name="Slide Number Placeholder 4"/>
          <p:cNvSpPr>
            <a:spLocks noGrp="1"/>
          </p:cNvSpPr>
          <p:nvPr>
            <p:ph type="sldNum" sz="quarter" idx="11"/>
          </p:nvPr>
        </p:nvSpPr>
        <p:spPr/>
        <p:txBody>
          <a:bodyPr/>
          <a:lstStyle/>
          <a:p>
            <a:pPr>
              <a:defRPr/>
            </a:pPr>
            <a:fld id="{D99A340B-41CD-4B32-B770-3DDA9C090681}" type="slidenum">
              <a:rPr lang="en-US" smtClean="0"/>
              <a:pPr>
                <a:defRPr/>
              </a:pPr>
              <a:t>11</a:t>
            </a:fld>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 Backup Slides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pPr>
              <a:defRPr/>
            </a:pPr>
            <a:fld id="{8511154F-2BEC-4D65-8419-82F3CBBA6046}" type="datetime1">
              <a:rPr lang="en-US" smtClean="0"/>
              <a:pPr>
                <a:defRPr/>
              </a:pPr>
              <a:t>1/25/2011</a:t>
            </a:fld>
            <a:endParaRPr lang="en-US" dirty="0"/>
          </a:p>
        </p:txBody>
      </p:sp>
      <p:sp>
        <p:nvSpPr>
          <p:cNvPr id="5" name="Slide Number Placeholder 4"/>
          <p:cNvSpPr>
            <a:spLocks noGrp="1"/>
          </p:cNvSpPr>
          <p:nvPr>
            <p:ph type="sldNum" sz="quarter" idx="11"/>
          </p:nvPr>
        </p:nvSpPr>
        <p:spPr/>
        <p:txBody>
          <a:bodyPr/>
          <a:lstStyle/>
          <a:p>
            <a:pPr>
              <a:defRPr/>
            </a:pPr>
            <a:fld id="{C3BF9539-1AAE-481F-82E0-24B500B48F01}" type="slidenum">
              <a:rPr lang="en-US" smtClean="0"/>
              <a:pPr>
                <a:defRPr/>
              </a:pPr>
              <a:t>12</a:t>
            </a:fld>
            <a:endParaRPr lang="en-US" dirty="0"/>
          </a:p>
        </p:txBody>
      </p:sp>
      <p:sp>
        <p:nvSpPr>
          <p:cNvPr id="6" name="Footer Placeholder 5"/>
          <p:cNvSpPr>
            <a:spLocks noGrp="1"/>
          </p:cNvSpPr>
          <p:nvPr>
            <p:ph type="ftr" sz="quarter" idx="12"/>
          </p:nvPr>
        </p:nvSpPr>
        <p:spPr/>
        <p:txBody>
          <a:bodyPr/>
          <a:lstStyle/>
          <a:p>
            <a:pPr>
              <a:defRPr/>
            </a:pPr>
            <a:r>
              <a:rPr lang="en-US" smtClean="0"/>
              <a:t>www.innovativequery.com</a:t>
            </a:r>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7E3C0455-6614-42E2-A81A-7C163D138E8A}" type="datetime1">
              <a:rPr lang="en-US"/>
              <a:pPr/>
              <a:t>1/25/2011</a:t>
            </a:fld>
            <a:endParaRPr lang="en-US"/>
          </a:p>
        </p:txBody>
      </p:sp>
      <p:sp>
        <p:nvSpPr>
          <p:cNvPr id="6" name="Slide Number Placeholder 4"/>
          <p:cNvSpPr>
            <a:spLocks noGrp="1"/>
          </p:cNvSpPr>
          <p:nvPr>
            <p:ph type="sldNum" sz="quarter" idx="11"/>
          </p:nvPr>
        </p:nvSpPr>
        <p:spPr/>
        <p:txBody>
          <a:bodyPr/>
          <a:lstStyle/>
          <a:p>
            <a:fld id="{3925B90E-D8A3-44EF-9749-1598564386F2}" type="slidenum">
              <a:rPr lang="en-US"/>
              <a:pPr/>
              <a:t>13</a:t>
            </a:fld>
            <a:endParaRPr lang="en-US"/>
          </a:p>
        </p:txBody>
      </p:sp>
      <p:sp>
        <p:nvSpPr>
          <p:cNvPr id="7" name="Footer Placeholder 5"/>
          <p:cNvSpPr>
            <a:spLocks noGrp="1"/>
          </p:cNvSpPr>
          <p:nvPr>
            <p:ph type="ftr" sz="quarter" idx="12"/>
          </p:nvPr>
        </p:nvSpPr>
        <p:spPr/>
        <p:txBody>
          <a:bodyPr/>
          <a:lstStyle/>
          <a:p>
            <a:r>
              <a:rPr lang="en-US"/>
              <a:t>www.innovativequery.com</a:t>
            </a:r>
          </a:p>
        </p:txBody>
      </p:sp>
      <p:sp>
        <p:nvSpPr>
          <p:cNvPr id="105474" name="Rectangle 2"/>
          <p:cNvSpPr>
            <a:spLocks noGrp="1" noRot="1" noChangeArrowheads="1"/>
          </p:cNvSpPr>
          <p:nvPr>
            <p:ph type="title"/>
          </p:nvPr>
        </p:nvSpPr>
        <p:spPr/>
        <p:txBody>
          <a:bodyPr/>
          <a:lstStyle/>
          <a:p>
            <a:r>
              <a:rPr lang="en-US"/>
              <a:t>Stage 1: Document Analysis</a:t>
            </a:r>
          </a:p>
        </p:txBody>
      </p:sp>
      <p:pic>
        <p:nvPicPr>
          <p:cNvPr id="105476" name="Picture 4" descr="Stage 1"/>
          <p:cNvPicPr>
            <a:picLocks noGrp="1" noChangeAspect="1" noChangeArrowheads="1"/>
          </p:cNvPicPr>
          <p:nvPr>
            <p:ph idx="1"/>
          </p:nvPr>
        </p:nvPicPr>
        <p:blipFill>
          <a:blip r:embed="rId3" cstate="print"/>
          <a:srcRect/>
          <a:stretch>
            <a:fillRect/>
          </a:stretch>
        </p:blipFill>
        <p:spPr>
          <a:xfrm>
            <a:off x="685800" y="1905000"/>
            <a:ext cx="7621588" cy="2921000"/>
          </a:xfrm>
          <a:solidFill>
            <a:schemeClr val="tx1"/>
          </a:solidFill>
          <a:ln w="38100" cmpd="dbl">
            <a:solidFill>
              <a:schemeClr val="bg2"/>
            </a:solidFill>
          </a:ln>
        </p:spPr>
      </p:pic>
      <p:sp>
        <p:nvSpPr>
          <p:cNvPr id="105478" name="Rectangle 6"/>
          <p:cNvSpPr>
            <a:spLocks noChangeArrowheads="1"/>
          </p:cNvSpPr>
          <p:nvPr/>
        </p:nvSpPr>
        <p:spPr bwMode="auto">
          <a:xfrm>
            <a:off x="609600" y="5441950"/>
            <a:ext cx="7848600" cy="822325"/>
          </a:xfrm>
          <a:prstGeom prst="rect">
            <a:avLst/>
          </a:prstGeom>
          <a:noFill/>
          <a:ln w="9525">
            <a:noFill/>
            <a:miter lim="800000"/>
            <a:headEnd/>
            <a:tailEnd/>
          </a:ln>
          <a:effectLst/>
        </p:spPr>
        <p:txBody>
          <a:bodyPr anchor="ctr">
            <a:spAutoFit/>
          </a:bodyPr>
          <a:lstStyle/>
          <a:p>
            <a:pPr eaLnBrk="1" hangingPunct="1"/>
            <a:r>
              <a:rPr lang="en-US" sz="1200" dirty="0"/>
              <a:t>In stage 1, documents are semantically analyzed using natural language processing for entities, facts and events and their relationships. All the document attributes are captured and all the metadata possible is extracted. Entities, events and facts are extracted based upon contextual analysis, not just keyword searching and they are categorized and relevancy values are assigned to them based upon context.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fld id="{AFD6955D-1FFF-4E34-8538-6E9EBECF82FB}" type="datetime1">
              <a:rPr lang="en-US"/>
              <a:pPr/>
              <a:t>1/25/2011</a:t>
            </a:fld>
            <a:endParaRPr lang="en-US"/>
          </a:p>
        </p:txBody>
      </p:sp>
      <p:sp>
        <p:nvSpPr>
          <p:cNvPr id="24" name="Slide Number Placeholder 4"/>
          <p:cNvSpPr>
            <a:spLocks noGrp="1"/>
          </p:cNvSpPr>
          <p:nvPr>
            <p:ph type="sldNum" sz="quarter" idx="11"/>
          </p:nvPr>
        </p:nvSpPr>
        <p:spPr/>
        <p:txBody>
          <a:bodyPr/>
          <a:lstStyle/>
          <a:p>
            <a:fld id="{26B5E0EE-32D1-4CBC-9027-4A5ABDC25509}" type="slidenum">
              <a:rPr lang="en-US"/>
              <a:pPr/>
              <a:t>14</a:t>
            </a:fld>
            <a:endParaRPr lang="en-US"/>
          </a:p>
        </p:txBody>
      </p:sp>
      <p:sp>
        <p:nvSpPr>
          <p:cNvPr id="25" name="Footer Placeholder 5"/>
          <p:cNvSpPr>
            <a:spLocks noGrp="1"/>
          </p:cNvSpPr>
          <p:nvPr>
            <p:ph type="ftr" sz="quarter" idx="12"/>
          </p:nvPr>
        </p:nvSpPr>
        <p:spPr/>
        <p:txBody>
          <a:bodyPr/>
          <a:lstStyle/>
          <a:p>
            <a:r>
              <a:rPr lang="en-US"/>
              <a:t>www.innovativequery.com</a:t>
            </a:r>
          </a:p>
        </p:txBody>
      </p:sp>
      <p:sp>
        <p:nvSpPr>
          <p:cNvPr id="108546" name="Rectangle 2"/>
          <p:cNvSpPr>
            <a:spLocks noGrp="1" noRot="1" noChangeArrowheads="1"/>
          </p:cNvSpPr>
          <p:nvPr>
            <p:ph type="title"/>
          </p:nvPr>
        </p:nvSpPr>
        <p:spPr/>
        <p:txBody>
          <a:bodyPr/>
          <a:lstStyle/>
          <a:p>
            <a:r>
              <a:rPr lang="en-US" dirty="0"/>
              <a:t>Semantic Relationships</a:t>
            </a:r>
          </a:p>
        </p:txBody>
      </p:sp>
      <p:grpSp>
        <p:nvGrpSpPr>
          <p:cNvPr id="2" name="Group 4"/>
          <p:cNvGrpSpPr>
            <a:grpSpLocks noChangeAspect="1"/>
          </p:cNvGrpSpPr>
          <p:nvPr/>
        </p:nvGrpSpPr>
        <p:grpSpPr bwMode="auto">
          <a:xfrm>
            <a:off x="685800" y="1219200"/>
            <a:ext cx="7391400" cy="4270375"/>
            <a:chOff x="1800" y="7167"/>
            <a:chExt cx="8100" cy="4680"/>
          </a:xfrm>
        </p:grpSpPr>
        <p:sp>
          <p:nvSpPr>
            <p:cNvPr id="108549" name="AutoShape 5"/>
            <p:cNvSpPr>
              <a:spLocks noChangeAspect="1" noChangeArrowheads="1"/>
            </p:cNvSpPr>
            <p:nvPr/>
          </p:nvSpPr>
          <p:spPr bwMode="auto">
            <a:xfrm>
              <a:off x="1800" y="7167"/>
              <a:ext cx="8100" cy="4680"/>
            </a:xfrm>
            <a:prstGeom prst="rect">
              <a:avLst/>
            </a:prstGeom>
            <a:noFill/>
            <a:ln w="9525">
              <a:noFill/>
              <a:miter lim="800000"/>
              <a:headEnd/>
              <a:tailEnd/>
            </a:ln>
          </p:spPr>
          <p:txBody>
            <a:bodyPr/>
            <a:lstStyle/>
            <a:p>
              <a:endParaRPr lang="en-US"/>
            </a:p>
          </p:txBody>
        </p:sp>
        <p:sp>
          <p:nvSpPr>
            <p:cNvPr id="108550" name="Oval 6"/>
            <p:cNvSpPr>
              <a:spLocks noChangeArrowheads="1"/>
            </p:cNvSpPr>
            <p:nvPr/>
          </p:nvSpPr>
          <p:spPr bwMode="auto">
            <a:xfrm>
              <a:off x="2700" y="7526"/>
              <a:ext cx="1440" cy="54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a:r>
                <a:rPr lang="en-US" sz="1600" dirty="0">
                  <a:solidFill>
                    <a:schemeClr val="bg2"/>
                  </a:solidFill>
                </a:rPr>
                <a:t>Entity</a:t>
              </a:r>
              <a:endParaRPr lang="en-US" sz="2400" dirty="0">
                <a:solidFill>
                  <a:schemeClr val="bg2"/>
                </a:solidFill>
              </a:endParaRPr>
            </a:p>
          </p:txBody>
        </p:sp>
        <p:sp>
          <p:nvSpPr>
            <p:cNvPr id="108551" name="Oval 7"/>
            <p:cNvSpPr>
              <a:spLocks noChangeArrowheads="1"/>
            </p:cNvSpPr>
            <p:nvPr/>
          </p:nvSpPr>
          <p:spPr bwMode="auto">
            <a:xfrm>
              <a:off x="8280" y="7527"/>
              <a:ext cx="1440" cy="539"/>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a:r>
                <a:rPr lang="en-US" sz="1600" dirty="0">
                  <a:solidFill>
                    <a:schemeClr val="bg2"/>
                  </a:solidFill>
                </a:rPr>
                <a:t>Entity</a:t>
              </a:r>
              <a:endParaRPr lang="en-US" sz="2400" dirty="0">
                <a:solidFill>
                  <a:schemeClr val="bg2"/>
                </a:solidFill>
              </a:endParaRPr>
            </a:p>
          </p:txBody>
        </p:sp>
        <p:cxnSp>
          <p:nvCxnSpPr>
            <p:cNvPr id="108552" name="AutoShape 8"/>
            <p:cNvCxnSpPr>
              <a:cxnSpLocks noChangeShapeType="1"/>
              <a:stCxn id="108550" idx="6"/>
              <a:endCxn id="108551" idx="2"/>
            </p:cNvCxnSpPr>
            <p:nvPr/>
          </p:nvCxnSpPr>
          <p:spPr bwMode="auto">
            <a:xfrm>
              <a:off x="4140" y="7796"/>
              <a:ext cx="4140" cy="1"/>
            </a:xfrm>
            <a:prstGeom prst="straightConnector1">
              <a:avLst/>
            </a:prstGeom>
            <a:noFill/>
            <a:ln w="9525">
              <a:solidFill>
                <a:srgbClr val="000000"/>
              </a:solidFill>
              <a:round/>
              <a:headEnd type="triangle" w="med" len="med"/>
              <a:tailEnd type="triangle" w="med" len="med"/>
            </a:ln>
          </p:spPr>
        </p:cxnSp>
        <p:sp>
          <p:nvSpPr>
            <p:cNvPr id="108553" name="Text Box 9"/>
            <p:cNvSpPr txBox="1">
              <a:spLocks noChangeArrowheads="1"/>
            </p:cNvSpPr>
            <p:nvPr/>
          </p:nvSpPr>
          <p:spPr bwMode="auto">
            <a:xfrm>
              <a:off x="5580" y="7347"/>
              <a:ext cx="1260" cy="720"/>
            </a:xfrm>
            <a:prstGeom prst="rect">
              <a:avLst/>
            </a:prstGeom>
            <a:noFill/>
            <a:ln w="9525">
              <a:noFill/>
              <a:miter lim="800000"/>
              <a:headEnd/>
              <a:tailEnd/>
            </a:ln>
          </p:spPr>
          <p:txBody>
            <a:bodyPr/>
            <a:lstStyle/>
            <a:p>
              <a:pPr algn="ctr"/>
              <a:r>
                <a:rPr lang="en-US" sz="2000" b="1" dirty="0">
                  <a:solidFill>
                    <a:schemeClr val="bg2"/>
                  </a:solidFill>
                </a:rPr>
                <a:t>Event or</a:t>
              </a:r>
            </a:p>
            <a:p>
              <a:pPr algn="ctr"/>
              <a:r>
                <a:rPr lang="en-US" sz="2000" b="1" dirty="0">
                  <a:solidFill>
                    <a:schemeClr val="bg2"/>
                  </a:solidFill>
                </a:rPr>
                <a:t>Fact</a:t>
              </a:r>
              <a:endParaRPr lang="en-US" sz="3600" b="1" dirty="0">
                <a:solidFill>
                  <a:schemeClr val="bg2"/>
                </a:solidFill>
              </a:endParaRPr>
            </a:p>
          </p:txBody>
        </p:sp>
        <p:sp>
          <p:nvSpPr>
            <p:cNvPr id="108554" name="AutoShape 10"/>
            <p:cNvSpPr>
              <a:spLocks noChangeArrowheads="1"/>
            </p:cNvSpPr>
            <p:nvPr/>
          </p:nvSpPr>
          <p:spPr bwMode="auto">
            <a:xfrm>
              <a:off x="2520" y="8967"/>
              <a:ext cx="900" cy="540"/>
            </a:xfrm>
            <a:prstGeom prst="octagon">
              <a:avLst>
                <a:gd name="adj" fmla="val 29287"/>
              </a:avLst>
            </a:prstGeom>
            <a:ln>
              <a:headEnd/>
              <a:tailEnd/>
            </a:ln>
          </p:spPr>
          <p:style>
            <a:lnRef idx="0">
              <a:schemeClr val="accent1"/>
            </a:lnRef>
            <a:fillRef idx="1003">
              <a:schemeClr val="lt2"/>
            </a:fillRef>
            <a:effectRef idx="3">
              <a:schemeClr val="accent1"/>
            </a:effectRef>
            <a:fontRef idx="minor">
              <a:schemeClr val="lt1"/>
            </a:fontRef>
          </p:style>
          <p:txBody>
            <a:bodyPr/>
            <a:lstStyle/>
            <a:p>
              <a:pPr algn="ctr"/>
              <a:r>
                <a:rPr lang="en-US" sz="1600" dirty="0">
                  <a:solidFill>
                    <a:schemeClr val="bg2"/>
                  </a:solidFill>
                </a:rPr>
                <a:t>IQI</a:t>
              </a:r>
              <a:endParaRPr lang="en-US" sz="2400" dirty="0">
                <a:solidFill>
                  <a:schemeClr val="bg2"/>
                </a:solidFill>
              </a:endParaRPr>
            </a:p>
          </p:txBody>
        </p:sp>
        <p:sp>
          <p:nvSpPr>
            <p:cNvPr id="108555" name="AutoShape 11"/>
            <p:cNvSpPr>
              <a:spLocks noChangeArrowheads="1"/>
            </p:cNvSpPr>
            <p:nvPr/>
          </p:nvSpPr>
          <p:spPr bwMode="auto">
            <a:xfrm>
              <a:off x="7020" y="8787"/>
              <a:ext cx="1080" cy="900"/>
            </a:xfrm>
            <a:prstGeom prst="pentagon">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a:r>
                <a:rPr lang="en-US" sz="1600">
                  <a:solidFill>
                    <a:schemeClr val="bg2"/>
                  </a:solidFill>
                </a:rPr>
                <a:t>DoD</a:t>
              </a:r>
              <a:endParaRPr lang="en-US" sz="2400">
                <a:solidFill>
                  <a:schemeClr val="bg2"/>
                </a:solidFill>
              </a:endParaRPr>
            </a:p>
          </p:txBody>
        </p:sp>
        <p:sp>
          <p:nvSpPr>
            <p:cNvPr id="108556" name="AutoShape 12"/>
            <p:cNvSpPr>
              <a:spLocks noChangeArrowheads="1"/>
            </p:cNvSpPr>
            <p:nvPr/>
          </p:nvSpPr>
          <p:spPr bwMode="auto">
            <a:xfrm>
              <a:off x="7200" y="10227"/>
              <a:ext cx="1447" cy="540"/>
            </a:xfrm>
            <a:prstGeom prst="octagon">
              <a:avLst>
                <a:gd name="adj" fmla="val 29287"/>
              </a:avLst>
            </a:prstGeom>
            <a:ln>
              <a:headEnd/>
              <a:tailEnd/>
            </a:ln>
          </p:spPr>
          <p:style>
            <a:lnRef idx="0">
              <a:schemeClr val="accent1"/>
            </a:lnRef>
            <a:fillRef idx="1003">
              <a:schemeClr val="lt2"/>
            </a:fillRef>
            <a:effectRef idx="3">
              <a:schemeClr val="accent1"/>
            </a:effectRef>
            <a:fontRef idx="minor">
              <a:schemeClr val="lt1"/>
            </a:fontRef>
          </p:style>
          <p:txBody>
            <a:bodyPr/>
            <a:lstStyle/>
            <a:p>
              <a:pPr algn="ctr"/>
              <a:r>
                <a:rPr lang="en-US" sz="1600" dirty="0" smtClean="0">
                  <a:solidFill>
                    <a:schemeClr val="bg2"/>
                  </a:solidFill>
                </a:rPr>
                <a:t>Mark Logic</a:t>
              </a:r>
              <a:endParaRPr lang="en-US" sz="2400" dirty="0">
                <a:solidFill>
                  <a:schemeClr val="bg2"/>
                </a:solidFill>
              </a:endParaRPr>
            </a:p>
          </p:txBody>
        </p:sp>
        <p:sp>
          <p:nvSpPr>
            <p:cNvPr id="108557" name="Oval 13"/>
            <p:cNvSpPr>
              <a:spLocks noChangeArrowheads="1"/>
            </p:cNvSpPr>
            <p:nvPr/>
          </p:nvSpPr>
          <p:spPr bwMode="auto">
            <a:xfrm>
              <a:off x="3600" y="10587"/>
              <a:ext cx="1080" cy="54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a:r>
                <a:rPr lang="en-US" sz="1600">
                  <a:solidFill>
                    <a:schemeClr val="bg2"/>
                  </a:solidFill>
                </a:rPr>
                <a:t>Greg</a:t>
              </a:r>
              <a:endParaRPr lang="en-US" sz="2400">
                <a:solidFill>
                  <a:schemeClr val="bg2"/>
                </a:solidFill>
              </a:endParaRPr>
            </a:p>
          </p:txBody>
        </p:sp>
        <p:sp>
          <p:nvSpPr>
            <p:cNvPr id="108558" name="Text Box 14"/>
            <p:cNvSpPr txBox="1">
              <a:spLocks noChangeArrowheads="1"/>
            </p:cNvSpPr>
            <p:nvPr/>
          </p:nvSpPr>
          <p:spPr bwMode="auto">
            <a:xfrm>
              <a:off x="6300" y="11127"/>
              <a:ext cx="1620" cy="7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a:r>
                <a:rPr lang="en-US" sz="1600">
                  <a:solidFill>
                    <a:schemeClr val="bg2"/>
                  </a:solidFill>
                </a:rPr>
                <a:t>Knowledge</a:t>
              </a:r>
            </a:p>
            <a:p>
              <a:pPr algn="ctr"/>
              <a:r>
                <a:rPr lang="en-US" sz="1600">
                  <a:solidFill>
                    <a:schemeClr val="bg2"/>
                  </a:solidFill>
                </a:rPr>
                <a:t>Expert</a:t>
              </a:r>
              <a:endParaRPr lang="en-US" sz="2400">
                <a:solidFill>
                  <a:schemeClr val="bg2"/>
                </a:solidFill>
              </a:endParaRPr>
            </a:p>
          </p:txBody>
        </p:sp>
        <p:cxnSp>
          <p:nvCxnSpPr>
            <p:cNvPr id="108559" name="AutoShape 15"/>
            <p:cNvCxnSpPr>
              <a:cxnSpLocks noChangeShapeType="1"/>
              <a:stCxn id="108554" idx="3"/>
              <a:endCxn id="108555" idx="1"/>
            </p:cNvCxnSpPr>
            <p:nvPr/>
          </p:nvCxnSpPr>
          <p:spPr bwMode="auto">
            <a:xfrm flipV="1">
              <a:off x="3420" y="9131"/>
              <a:ext cx="3600" cy="106"/>
            </a:xfrm>
            <a:prstGeom prst="straightConnector1">
              <a:avLst/>
            </a:prstGeom>
            <a:noFill/>
            <a:ln w="9525">
              <a:solidFill>
                <a:srgbClr val="000000"/>
              </a:solidFill>
              <a:round/>
              <a:headEnd type="triangle" w="med" len="med"/>
              <a:tailEnd type="triangle" w="med" len="med"/>
            </a:ln>
          </p:spPr>
        </p:cxnSp>
        <p:cxnSp>
          <p:nvCxnSpPr>
            <p:cNvPr id="108560" name="AutoShape 16"/>
            <p:cNvCxnSpPr>
              <a:cxnSpLocks noChangeShapeType="1"/>
              <a:stCxn id="108554" idx="2"/>
              <a:endCxn id="108557" idx="0"/>
            </p:cNvCxnSpPr>
            <p:nvPr/>
          </p:nvCxnSpPr>
          <p:spPr bwMode="auto">
            <a:xfrm>
              <a:off x="2970" y="9507"/>
              <a:ext cx="1170" cy="1080"/>
            </a:xfrm>
            <a:prstGeom prst="straightConnector1">
              <a:avLst/>
            </a:prstGeom>
            <a:noFill/>
            <a:ln w="9525">
              <a:solidFill>
                <a:srgbClr val="000000"/>
              </a:solidFill>
              <a:round/>
              <a:headEnd type="triangle" w="med" len="med"/>
              <a:tailEnd/>
            </a:ln>
          </p:spPr>
        </p:cxnSp>
        <p:cxnSp>
          <p:nvCxnSpPr>
            <p:cNvPr id="108561" name="AutoShape 17"/>
            <p:cNvCxnSpPr>
              <a:cxnSpLocks noChangeShapeType="1"/>
              <a:stCxn id="108557" idx="6"/>
              <a:endCxn id="108558" idx="1"/>
            </p:cNvCxnSpPr>
            <p:nvPr/>
          </p:nvCxnSpPr>
          <p:spPr bwMode="auto">
            <a:xfrm>
              <a:off x="4680" y="10857"/>
              <a:ext cx="1620" cy="630"/>
            </a:xfrm>
            <a:prstGeom prst="straightConnector1">
              <a:avLst/>
            </a:prstGeom>
            <a:noFill/>
            <a:ln w="9525">
              <a:solidFill>
                <a:srgbClr val="000000"/>
              </a:solidFill>
              <a:round/>
              <a:headEnd/>
              <a:tailEnd type="triangle" w="med" len="med"/>
            </a:ln>
          </p:spPr>
        </p:cxnSp>
        <p:cxnSp>
          <p:nvCxnSpPr>
            <p:cNvPr id="108562" name="AutoShape 18"/>
            <p:cNvCxnSpPr>
              <a:cxnSpLocks noChangeShapeType="1"/>
              <a:stCxn id="108554" idx="1"/>
            </p:cNvCxnSpPr>
            <p:nvPr/>
          </p:nvCxnSpPr>
          <p:spPr bwMode="auto">
            <a:xfrm>
              <a:off x="3420" y="9349"/>
              <a:ext cx="3724" cy="992"/>
            </a:xfrm>
            <a:prstGeom prst="straightConnector1">
              <a:avLst/>
            </a:prstGeom>
            <a:noFill/>
            <a:ln w="9525">
              <a:solidFill>
                <a:srgbClr val="000000"/>
              </a:solidFill>
              <a:round/>
              <a:headEnd type="triangle" w="med" len="med"/>
              <a:tailEnd type="triangle" w="med" len="med"/>
            </a:ln>
          </p:spPr>
        </p:cxnSp>
        <p:sp>
          <p:nvSpPr>
            <p:cNvPr id="108563" name="Text Box 19"/>
            <p:cNvSpPr txBox="1">
              <a:spLocks noChangeArrowheads="1"/>
            </p:cNvSpPr>
            <p:nvPr/>
          </p:nvSpPr>
          <p:spPr bwMode="auto">
            <a:xfrm>
              <a:off x="4860" y="8787"/>
              <a:ext cx="1620" cy="360"/>
            </a:xfrm>
            <a:prstGeom prst="rect">
              <a:avLst/>
            </a:prstGeom>
            <a:noFill/>
            <a:ln w="9525">
              <a:noFill/>
              <a:miter lim="800000"/>
              <a:headEnd/>
              <a:tailEnd/>
            </a:ln>
          </p:spPr>
          <p:txBody>
            <a:bodyPr/>
            <a:lstStyle/>
            <a:p>
              <a:r>
                <a:rPr lang="en-US" sz="1600" b="1" dirty="0">
                  <a:solidFill>
                    <a:schemeClr val="bg2"/>
                  </a:solidFill>
                </a:rPr>
                <a:t>Does Business With</a:t>
              </a:r>
              <a:endParaRPr lang="en-US" sz="3600" b="1" dirty="0">
                <a:solidFill>
                  <a:schemeClr val="bg2"/>
                </a:solidFill>
              </a:endParaRPr>
            </a:p>
          </p:txBody>
        </p:sp>
        <p:sp>
          <p:nvSpPr>
            <p:cNvPr id="108564" name="Text Box 20"/>
            <p:cNvSpPr txBox="1">
              <a:spLocks noChangeArrowheads="1"/>
            </p:cNvSpPr>
            <p:nvPr/>
          </p:nvSpPr>
          <p:spPr bwMode="auto">
            <a:xfrm>
              <a:off x="5220" y="9507"/>
              <a:ext cx="1260" cy="360"/>
            </a:xfrm>
            <a:prstGeom prst="rect">
              <a:avLst/>
            </a:prstGeom>
            <a:noFill/>
            <a:ln w="9525">
              <a:noFill/>
              <a:miter lim="800000"/>
              <a:headEnd/>
              <a:tailEnd/>
            </a:ln>
          </p:spPr>
          <p:txBody>
            <a:bodyPr/>
            <a:lstStyle/>
            <a:p>
              <a:r>
                <a:rPr lang="en-US" sz="1600" b="1" dirty="0">
                  <a:solidFill>
                    <a:schemeClr val="bg2"/>
                  </a:solidFill>
                </a:rPr>
                <a:t>Partners With</a:t>
              </a:r>
              <a:endParaRPr lang="en-US" sz="3600" b="1" dirty="0">
                <a:solidFill>
                  <a:schemeClr val="bg2"/>
                </a:solidFill>
              </a:endParaRPr>
            </a:p>
          </p:txBody>
        </p:sp>
        <p:sp>
          <p:nvSpPr>
            <p:cNvPr id="108565" name="Text Box 21"/>
            <p:cNvSpPr txBox="1">
              <a:spLocks noChangeArrowheads="1"/>
            </p:cNvSpPr>
            <p:nvPr/>
          </p:nvSpPr>
          <p:spPr bwMode="auto">
            <a:xfrm>
              <a:off x="5220" y="10767"/>
              <a:ext cx="720" cy="360"/>
            </a:xfrm>
            <a:prstGeom prst="rect">
              <a:avLst/>
            </a:prstGeom>
            <a:noFill/>
            <a:ln w="9525">
              <a:noFill/>
              <a:miter lim="800000"/>
              <a:headEnd/>
              <a:tailEnd/>
            </a:ln>
          </p:spPr>
          <p:txBody>
            <a:bodyPr/>
            <a:lstStyle/>
            <a:p>
              <a:r>
                <a:rPr lang="en-US" sz="1600" b="1" dirty="0">
                  <a:solidFill>
                    <a:schemeClr val="bg2"/>
                  </a:solidFill>
                </a:rPr>
                <a:t>Is A</a:t>
              </a:r>
              <a:endParaRPr lang="en-US" sz="3600" b="1" dirty="0">
                <a:solidFill>
                  <a:schemeClr val="bg2"/>
                </a:solidFill>
              </a:endParaRPr>
            </a:p>
          </p:txBody>
        </p:sp>
        <p:sp>
          <p:nvSpPr>
            <p:cNvPr id="108566" name="Text Box 22"/>
            <p:cNvSpPr txBox="1">
              <a:spLocks noChangeArrowheads="1"/>
            </p:cNvSpPr>
            <p:nvPr/>
          </p:nvSpPr>
          <p:spPr bwMode="auto">
            <a:xfrm>
              <a:off x="3053" y="10006"/>
              <a:ext cx="1086" cy="360"/>
            </a:xfrm>
            <a:prstGeom prst="rect">
              <a:avLst/>
            </a:prstGeom>
            <a:noFill/>
            <a:ln w="9525">
              <a:noFill/>
              <a:miter lim="800000"/>
              <a:headEnd/>
              <a:tailEnd/>
            </a:ln>
          </p:spPr>
          <p:txBody>
            <a:bodyPr/>
            <a:lstStyle/>
            <a:p>
              <a:r>
                <a:rPr lang="en-US" sz="1600" b="1" dirty="0">
                  <a:solidFill>
                    <a:schemeClr val="bg2"/>
                  </a:solidFill>
                </a:rPr>
                <a:t>Is </a:t>
              </a:r>
              <a:r>
                <a:rPr lang="en-US" sz="1600" b="1" dirty="0" smtClean="0">
                  <a:solidFill>
                    <a:schemeClr val="bg2"/>
                  </a:solidFill>
                </a:rPr>
                <a:t>CEO</a:t>
              </a:r>
              <a:endParaRPr lang="en-US" sz="3600" b="1" dirty="0">
                <a:solidFill>
                  <a:schemeClr val="bg2"/>
                </a:solidFill>
              </a:endParaRPr>
            </a:p>
          </p:txBody>
        </p:sp>
      </p:grpSp>
      <p:sp>
        <p:nvSpPr>
          <p:cNvPr id="108567" name="Rectangle 23"/>
          <p:cNvSpPr>
            <a:spLocks noChangeArrowheads="1"/>
          </p:cNvSpPr>
          <p:nvPr/>
        </p:nvSpPr>
        <p:spPr bwMode="auto">
          <a:xfrm>
            <a:off x="609600" y="5791200"/>
            <a:ext cx="7848600" cy="457200"/>
          </a:xfrm>
          <a:prstGeom prst="rect">
            <a:avLst/>
          </a:prstGeom>
          <a:noFill/>
          <a:ln w="9525">
            <a:noFill/>
            <a:miter lim="800000"/>
            <a:headEnd/>
            <a:tailEnd/>
          </a:ln>
          <a:effectLst/>
        </p:spPr>
        <p:txBody>
          <a:bodyPr anchor="ctr">
            <a:spAutoFit/>
          </a:bodyPr>
          <a:lstStyle/>
          <a:p>
            <a:pPr eaLnBrk="1" hangingPunct="1"/>
            <a:r>
              <a:rPr lang="en-US" sz="1200" dirty="0"/>
              <a:t>Semantic relationships simply relate one entity to another. The examples below include Greg is CEO of Innovative Query, Inc. (IQI), Greg is a knowledge expert and IQI does business with the </a:t>
            </a:r>
            <a:r>
              <a:rPr lang="en-US" sz="1200" dirty="0" err="1"/>
              <a:t>DoD</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One Document</a:t>
            </a:r>
            <a:endParaRPr lang="en-US" dirty="0"/>
          </a:p>
        </p:txBody>
      </p:sp>
      <p:sp>
        <p:nvSpPr>
          <p:cNvPr id="12" name="Content Placeholder 11"/>
          <p:cNvSpPr>
            <a:spLocks noGrp="1"/>
          </p:cNvSpPr>
          <p:nvPr>
            <p:ph sz="half" idx="2"/>
          </p:nvPr>
        </p:nvSpPr>
        <p:spPr>
          <a:xfrm>
            <a:off x="6324600" y="1600200"/>
            <a:ext cx="2362200" cy="4525963"/>
          </a:xfrm>
        </p:spPr>
        <p:txBody>
          <a:bodyPr/>
          <a:lstStyle/>
          <a:p>
            <a:pPr>
              <a:buFont typeface="Courier New" pitchFamily="49" charset="0"/>
              <a:buChar char="o"/>
            </a:pPr>
            <a:r>
              <a:rPr lang="en-US" dirty="0" smtClean="0"/>
              <a:t>Entities Extracted</a:t>
            </a:r>
          </a:p>
          <a:p>
            <a:pPr lvl="1">
              <a:buFont typeface="Courier New" pitchFamily="49" charset="0"/>
              <a:buChar char="o"/>
            </a:pPr>
            <a:r>
              <a:rPr lang="en-US" sz="1800" dirty="0" smtClean="0"/>
              <a:t>38 Categories Out of Box</a:t>
            </a:r>
          </a:p>
          <a:p>
            <a:endParaRPr lang="en-US" dirty="0"/>
          </a:p>
          <a:p>
            <a:pPr>
              <a:buFont typeface="Wingdings" pitchFamily="2" charset="2"/>
              <a:buChar char="Ø"/>
            </a:pPr>
            <a:r>
              <a:rPr lang="en-US" dirty="0" smtClean="0"/>
              <a:t>Facts &amp; Events Discovered</a:t>
            </a:r>
          </a:p>
          <a:p>
            <a:pPr lvl="1">
              <a:buFont typeface="Wingdings" pitchFamily="2" charset="2"/>
              <a:buChar char="Ø"/>
            </a:pPr>
            <a:r>
              <a:rPr lang="en-US" sz="1800" dirty="0" smtClean="0"/>
              <a:t>50 Categories Out of Box</a:t>
            </a:r>
            <a:endParaRPr lang="en-US" sz="1800" dirty="0"/>
          </a:p>
        </p:txBody>
      </p:sp>
      <p:sp>
        <p:nvSpPr>
          <p:cNvPr id="4" name="Date Placeholder 3"/>
          <p:cNvSpPr>
            <a:spLocks noGrp="1"/>
          </p:cNvSpPr>
          <p:nvPr>
            <p:ph type="dt" sz="half" idx="10"/>
          </p:nvPr>
        </p:nvSpPr>
        <p:spPr/>
        <p:txBody>
          <a:bodyPr/>
          <a:lstStyle/>
          <a:p>
            <a:fld id="{8E35FADB-68C8-4D24-AC5E-AE23E8B09F67}" type="datetime1">
              <a:rPr lang="en-US" smtClean="0"/>
              <a:pPr/>
              <a:t>1/25/2011</a:t>
            </a:fld>
            <a:endParaRPr lang="en-US"/>
          </a:p>
        </p:txBody>
      </p:sp>
      <p:sp>
        <p:nvSpPr>
          <p:cNvPr id="5" name="Slide Number Placeholder 4"/>
          <p:cNvSpPr>
            <a:spLocks noGrp="1"/>
          </p:cNvSpPr>
          <p:nvPr>
            <p:ph type="sldNum" sz="quarter" idx="11"/>
          </p:nvPr>
        </p:nvSpPr>
        <p:spPr/>
        <p:txBody>
          <a:bodyPr/>
          <a:lstStyle/>
          <a:p>
            <a:fld id="{8CD0E5A7-317B-40F4-BA56-634DBEA19881}" type="slidenum">
              <a:rPr lang="en-US" smtClean="0"/>
              <a:pPr/>
              <a:t>15</a:t>
            </a:fld>
            <a:endParaRPr lang="en-US" dirty="0"/>
          </a:p>
        </p:txBody>
      </p:sp>
      <p:sp>
        <p:nvSpPr>
          <p:cNvPr id="6" name="Footer Placeholder 5"/>
          <p:cNvSpPr>
            <a:spLocks noGrp="1"/>
          </p:cNvSpPr>
          <p:nvPr>
            <p:ph type="ftr" sz="quarter" idx="12"/>
          </p:nvPr>
        </p:nvSpPr>
        <p:spPr/>
        <p:txBody>
          <a:bodyPr/>
          <a:lstStyle/>
          <a:p>
            <a:r>
              <a:rPr lang="en-US" smtClean="0"/>
              <a:t>www.innovativequery.com</a:t>
            </a:r>
            <a:endParaRPr lang="en-US"/>
          </a:p>
        </p:txBody>
      </p:sp>
      <p:graphicFrame>
        <p:nvGraphicFramePr>
          <p:cNvPr id="161798" name="Object 6"/>
          <p:cNvGraphicFramePr>
            <a:graphicFrameLocks noChangeAspect="1"/>
          </p:cNvGraphicFramePr>
          <p:nvPr>
            <p:ph sz="half" idx="1"/>
          </p:nvPr>
        </p:nvGraphicFramePr>
        <p:xfrm>
          <a:off x="457200" y="2384425"/>
          <a:ext cx="5562600" cy="2925763"/>
        </p:xfrm>
        <a:graphic>
          <a:graphicData uri="http://schemas.openxmlformats.org/presentationml/2006/ole">
            <p:oleObj spid="_x0000_s28674" name="Visio" r:id="rId4" imgW="5892406" imgH="3098766" progId="Visio.Drawing.11">
              <p:embed/>
            </p:oleObj>
          </a:graphicData>
        </a:graphic>
      </p:graphicFrame>
      <p:cxnSp>
        <p:nvCxnSpPr>
          <p:cNvPr id="15" name="Straight Arrow Connector 14"/>
          <p:cNvCxnSpPr/>
          <p:nvPr/>
        </p:nvCxnSpPr>
        <p:spPr bwMode="auto">
          <a:xfrm rot="10800000" flipV="1">
            <a:off x="5791200" y="2209800"/>
            <a:ext cx="533400" cy="381000"/>
          </a:xfrm>
          <a:prstGeom prst="straightConnector1">
            <a:avLst/>
          </a:prstGeom>
          <a:solidFill>
            <a:schemeClr val="accent1"/>
          </a:solidFill>
          <a:ln w="38100" cap="flat" cmpd="sng" algn="ctr">
            <a:solidFill>
              <a:schemeClr val="bg2"/>
            </a:solidFill>
            <a:prstDash val="solid"/>
            <a:round/>
            <a:headEnd type="none" w="med" len="med"/>
            <a:tailEnd type="arrow"/>
          </a:ln>
          <a:effectLst/>
        </p:spPr>
      </p:cxnSp>
      <p:cxnSp>
        <p:nvCxnSpPr>
          <p:cNvPr id="17" name="Straight Arrow Connector 16"/>
          <p:cNvCxnSpPr/>
          <p:nvPr/>
        </p:nvCxnSpPr>
        <p:spPr bwMode="auto">
          <a:xfrm rot="10800000" flipV="1">
            <a:off x="5791200" y="4419600"/>
            <a:ext cx="685800" cy="457200"/>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25" name="Straight Arrow Connector 24"/>
          <p:cNvCxnSpPr/>
          <p:nvPr/>
        </p:nvCxnSpPr>
        <p:spPr bwMode="auto">
          <a:xfrm rot="10800000">
            <a:off x="5105400" y="4038600"/>
            <a:ext cx="1371600" cy="381000"/>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116DFAA1-57F3-4BFC-9487-BE41A1C921BC}" type="datetime1">
              <a:rPr lang="en-US"/>
              <a:pPr/>
              <a:t>1/25/2011</a:t>
            </a:fld>
            <a:endParaRPr lang="en-US"/>
          </a:p>
        </p:txBody>
      </p:sp>
      <p:sp>
        <p:nvSpPr>
          <p:cNvPr id="6" name="Slide Number Placeholder 4"/>
          <p:cNvSpPr>
            <a:spLocks noGrp="1"/>
          </p:cNvSpPr>
          <p:nvPr>
            <p:ph type="sldNum" sz="quarter" idx="11"/>
          </p:nvPr>
        </p:nvSpPr>
        <p:spPr/>
        <p:txBody>
          <a:bodyPr/>
          <a:lstStyle/>
          <a:p>
            <a:fld id="{EB51F1B2-C201-4FA9-8459-C4DD501F8CCD}" type="slidenum">
              <a:rPr lang="en-US"/>
              <a:pPr/>
              <a:t>16</a:t>
            </a:fld>
            <a:endParaRPr lang="en-US"/>
          </a:p>
        </p:txBody>
      </p:sp>
      <p:sp>
        <p:nvSpPr>
          <p:cNvPr id="7" name="Footer Placeholder 5"/>
          <p:cNvSpPr>
            <a:spLocks noGrp="1"/>
          </p:cNvSpPr>
          <p:nvPr>
            <p:ph type="ftr" sz="quarter" idx="12"/>
          </p:nvPr>
        </p:nvSpPr>
        <p:spPr/>
        <p:txBody>
          <a:bodyPr/>
          <a:lstStyle/>
          <a:p>
            <a:r>
              <a:rPr lang="en-US"/>
              <a:t>www.innovativequery.com</a:t>
            </a:r>
          </a:p>
        </p:txBody>
      </p:sp>
      <p:sp>
        <p:nvSpPr>
          <p:cNvPr id="107522" name="Rectangle 2"/>
          <p:cNvSpPr>
            <a:spLocks noGrp="1" noRot="1" noChangeArrowheads="1"/>
          </p:cNvSpPr>
          <p:nvPr>
            <p:ph type="title"/>
          </p:nvPr>
        </p:nvSpPr>
        <p:spPr/>
        <p:txBody>
          <a:bodyPr/>
          <a:lstStyle/>
          <a:p>
            <a:r>
              <a:rPr lang="en-US" dirty="0"/>
              <a:t>Stage 2: Building Connections</a:t>
            </a:r>
          </a:p>
        </p:txBody>
      </p:sp>
      <p:sp>
        <p:nvSpPr>
          <p:cNvPr id="107524" name="Rectangle 4"/>
          <p:cNvSpPr>
            <a:spLocks noChangeArrowheads="1"/>
          </p:cNvSpPr>
          <p:nvPr/>
        </p:nvSpPr>
        <p:spPr bwMode="auto">
          <a:xfrm>
            <a:off x="609600" y="5624513"/>
            <a:ext cx="7848600" cy="457200"/>
          </a:xfrm>
          <a:prstGeom prst="rect">
            <a:avLst/>
          </a:prstGeom>
          <a:noFill/>
          <a:ln w="9525">
            <a:noFill/>
            <a:miter lim="800000"/>
            <a:headEnd/>
            <a:tailEnd/>
          </a:ln>
          <a:effectLst/>
        </p:spPr>
        <p:txBody>
          <a:bodyPr anchor="ctr">
            <a:spAutoFit/>
          </a:bodyPr>
          <a:lstStyle/>
          <a:p>
            <a:pPr eaLnBrk="1" hangingPunct="1"/>
            <a:r>
              <a:rPr lang="en-US" sz="1200"/>
              <a:t>IQeXplore uses these relationships to generate knowledge maps – connecting one relationship to another to another and so on. It matches entities and relationships and can connect them and display them in various visual graphs and diagrams.</a:t>
            </a:r>
          </a:p>
        </p:txBody>
      </p:sp>
      <p:pic>
        <p:nvPicPr>
          <p:cNvPr id="107527" name="Picture 7" descr="Stage 2"/>
          <p:cNvPicPr>
            <a:picLocks noGrp="1" noChangeAspect="1" noChangeArrowheads="1"/>
          </p:cNvPicPr>
          <p:nvPr>
            <p:ph idx="1"/>
          </p:nvPr>
        </p:nvPicPr>
        <p:blipFill>
          <a:blip r:embed="rId3" cstate="print"/>
          <a:srcRect/>
          <a:stretch>
            <a:fillRect/>
          </a:stretch>
        </p:blipFill>
        <p:spPr>
          <a:xfrm>
            <a:off x="685800" y="1905000"/>
            <a:ext cx="7467600" cy="2946400"/>
          </a:xfrm>
          <a:solidFill>
            <a:schemeClr val="tx1"/>
          </a:solidFill>
          <a:ln w="38100" cmpd="dbl">
            <a:solidFill>
              <a:schemeClr val="bg2"/>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Documents</a:t>
            </a:r>
            <a:br>
              <a:rPr lang="en-US" dirty="0" smtClean="0"/>
            </a:br>
            <a:r>
              <a:rPr lang="en-US" dirty="0" smtClean="0"/>
              <a:t>Yields Huge Fact Trees</a:t>
            </a:r>
            <a:endParaRPr lang="en-US" dirty="0"/>
          </a:p>
        </p:txBody>
      </p:sp>
      <p:sp>
        <p:nvSpPr>
          <p:cNvPr id="6" name="Slide Number Placeholder 5"/>
          <p:cNvSpPr>
            <a:spLocks noGrp="1"/>
          </p:cNvSpPr>
          <p:nvPr>
            <p:ph type="sldNum" sz="quarter" idx="11"/>
          </p:nvPr>
        </p:nvSpPr>
        <p:spPr/>
        <p:txBody>
          <a:bodyPr/>
          <a:lstStyle/>
          <a:p>
            <a:fld id="{A6540777-6963-45C1-B1EF-5F637BAD65FC}" type="slidenum">
              <a:rPr lang="en-US" smtClean="0"/>
              <a:pPr/>
              <a:t>17</a:t>
            </a:fld>
            <a:endParaRPr lang="en-US"/>
          </a:p>
        </p:txBody>
      </p:sp>
      <p:sp>
        <p:nvSpPr>
          <p:cNvPr id="7" name="Footer Placeholder 6"/>
          <p:cNvSpPr>
            <a:spLocks noGrp="1"/>
          </p:cNvSpPr>
          <p:nvPr>
            <p:ph type="ftr" sz="quarter" idx="12"/>
          </p:nvPr>
        </p:nvSpPr>
        <p:spPr/>
        <p:txBody>
          <a:bodyPr/>
          <a:lstStyle/>
          <a:p>
            <a:r>
              <a:rPr lang="en-US" smtClean="0"/>
              <a:t>www.innovativequery.com</a:t>
            </a:r>
            <a:endParaRPr lang="en-US"/>
          </a:p>
        </p:txBody>
      </p:sp>
      <p:graphicFrame>
        <p:nvGraphicFramePr>
          <p:cNvPr id="162823" name="Object 7"/>
          <p:cNvGraphicFramePr>
            <a:graphicFrameLocks noChangeAspect="1"/>
          </p:cNvGraphicFramePr>
          <p:nvPr/>
        </p:nvGraphicFramePr>
        <p:xfrm>
          <a:off x="533400" y="1752600"/>
          <a:ext cx="8145434" cy="4353923"/>
        </p:xfrm>
        <a:graphic>
          <a:graphicData uri="http://schemas.openxmlformats.org/presentationml/2006/ole">
            <p:oleObj spid="_x0000_s29698" name="Visio" r:id="rId4" imgW="7494765" imgH="4016448" progId="Visio.Drawing.11">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&amp; Relationships</a:t>
            </a:r>
            <a:endParaRPr lang="en-US" dirty="0"/>
          </a:p>
        </p:txBody>
      </p:sp>
      <p:sp>
        <p:nvSpPr>
          <p:cNvPr id="3" name="Content Placeholder 2"/>
          <p:cNvSpPr>
            <a:spLocks noGrp="1"/>
          </p:cNvSpPr>
          <p:nvPr>
            <p:ph idx="1"/>
          </p:nvPr>
        </p:nvSpPr>
        <p:spPr/>
        <p:txBody>
          <a:bodyPr/>
          <a:lstStyle/>
          <a:p>
            <a:r>
              <a:rPr lang="en-US" dirty="0" smtClean="0">
                <a:solidFill>
                  <a:srgbClr val="FFFF00"/>
                </a:solidFill>
              </a:rPr>
              <a:t>UNUSABLE!   </a:t>
            </a:r>
            <a:r>
              <a:rPr lang="en-US" dirty="0" smtClean="0"/>
              <a:t>Normally.</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Except with IQeXplore</a:t>
            </a:r>
            <a:endParaRPr lang="en-US" dirty="0"/>
          </a:p>
        </p:txBody>
      </p:sp>
      <p:sp>
        <p:nvSpPr>
          <p:cNvPr id="4" name="Date Placeholder 3"/>
          <p:cNvSpPr>
            <a:spLocks noGrp="1"/>
          </p:cNvSpPr>
          <p:nvPr>
            <p:ph type="dt" sz="half" idx="10"/>
          </p:nvPr>
        </p:nvSpPr>
        <p:spPr/>
        <p:txBody>
          <a:bodyPr/>
          <a:lstStyle/>
          <a:p>
            <a:fld id="{8E35FADB-68C8-4D24-AC5E-AE23E8B09F67}" type="datetime1">
              <a:rPr lang="en-US" smtClean="0"/>
              <a:pPr/>
              <a:t>1/25/2011</a:t>
            </a:fld>
            <a:endParaRPr lang="en-US"/>
          </a:p>
        </p:txBody>
      </p:sp>
      <p:sp>
        <p:nvSpPr>
          <p:cNvPr id="5" name="Slide Number Placeholder 4"/>
          <p:cNvSpPr>
            <a:spLocks noGrp="1"/>
          </p:cNvSpPr>
          <p:nvPr>
            <p:ph type="sldNum" sz="quarter" idx="11"/>
          </p:nvPr>
        </p:nvSpPr>
        <p:spPr/>
        <p:txBody>
          <a:bodyPr/>
          <a:lstStyle/>
          <a:p>
            <a:fld id="{8CD0E5A7-317B-40F4-BA56-634DBEA19881}" type="slidenum">
              <a:rPr lang="en-US" smtClean="0"/>
              <a:pPr/>
              <a:t>18</a:t>
            </a:fld>
            <a:endParaRPr lang="en-US"/>
          </a:p>
        </p:txBody>
      </p:sp>
      <p:sp>
        <p:nvSpPr>
          <p:cNvPr id="6" name="Footer Placeholder 5"/>
          <p:cNvSpPr>
            <a:spLocks noGrp="1"/>
          </p:cNvSpPr>
          <p:nvPr>
            <p:ph type="ftr" sz="quarter" idx="12"/>
          </p:nvPr>
        </p:nvSpPr>
        <p:spPr/>
        <p:txBody>
          <a:bodyPr/>
          <a:lstStyle/>
          <a:p>
            <a:r>
              <a:rPr lang="en-US" smtClean="0"/>
              <a:t>www.innovativequery.com</a:t>
            </a:r>
            <a:endParaRPr lang="en-US"/>
          </a:p>
        </p:txBody>
      </p:sp>
      <p:graphicFrame>
        <p:nvGraphicFramePr>
          <p:cNvPr id="163843" name="Object 3"/>
          <p:cNvGraphicFramePr>
            <a:graphicFrameLocks noChangeAspect="1"/>
          </p:cNvGraphicFramePr>
          <p:nvPr/>
        </p:nvGraphicFramePr>
        <p:xfrm>
          <a:off x="1600201" y="2438400"/>
          <a:ext cx="3276599" cy="2743200"/>
        </p:xfrm>
        <a:graphic>
          <a:graphicData uri="http://schemas.openxmlformats.org/presentationml/2006/ole">
            <p:oleObj spid="_x0000_s30722" name="Visio" r:id="rId4" imgW="3870163" imgH="4005095" progId="Visio.Drawing.11">
              <p:embed/>
            </p:oleObj>
          </a:graphicData>
        </a:graphic>
      </p:graphicFrame>
      <p:graphicFrame>
        <p:nvGraphicFramePr>
          <p:cNvPr id="163844" name="Object 4"/>
          <p:cNvGraphicFramePr>
            <a:graphicFrameLocks noChangeAspect="1"/>
          </p:cNvGraphicFramePr>
          <p:nvPr/>
        </p:nvGraphicFramePr>
        <p:xfrm>
          <a:off x="3352800" y="2514600"/>
          <a:ext cx="3276600" cy="2743200"/>
        </p:xfrm>
        <a:graphic>
          <a:graphicData uri="http://schemas.openxmlformats.org/presentationml/2006/ole">
            <p:oleObj spid="_x0000_s30723" name="Visio" r:id="rId5" imgW="3870163" imgH="4005095" progId="Visio.Drawing.11">
              <p:embed/>
            </p:oleObj>
          </a:graphicData>
        </a:graphic>
      </p:graphicFrame>
      <p:graphicFrame>
        <p:nvGraphicFramePr>
          <p:cNvPr id="163845" name="Object 5"/>
          <p:cNvGraphicFramePr>
            <a:graphicFrameLocks noChangeAspect="1"/>
          </p:cNvGraphicFramePr>
          <p:nvPr/>
        </p:nvGraphicFramePr>
        <p:xfrm>
          <a:off x="5257800" y="2590800"/>
          <a:ext cx="3276600" cy="2743200"/>
        </p:xfrm>
        <a:graphic>
          <a:graphicData uri="http://schemas.openxmlformats.org/presentationml/2006/ole">
            <p:oleObj spid="_x0000_s30724" name="Visio" r:id="rId6" imgW="3870163" imgH="4005095" progId="Visio.Drawing.11">
              <p:embed/>
            </p:oleObj>
          </a:graphicData>
        </a:graphic>
      </p:graphicFrame>
      <p:graphicFrame>
        <p:nvGraphicFramePr>
          <p:cNvPr id="163846" name="Object 6"/>
          <p:cNvGraphicFramePr>
            <a:graphicFrameLocks noChangeAspect="1"/>
          </p:cNvGraphicFramePr>
          <p:nvPr/>
        </p:nvGraphicFramePr>
        <p:xfrm>
          <a:off x="762000" y="2514600"/>
          <a:ext cx="3276600" cy="2743200"/>
        </p:xfrm>
        <a:graphic>
          <a:graphicData uri="http://schemas.openxmlformats.org/presentationml/2006/ole">
            <p:oleObj spid="_x0000_s30725" name="Visio" r:id="rId7" imgW="3870163" imgH="4005095" progId="Visio.Drawing.11">
              <p:embed/>
            </p:oleObj>
          </a:graphicData>
        </a:graphic>
      </p:graphicFrame>
      <p:graphicFrame>
        <p:nvGraphicFramePr>
          <p:cNvPr id="163847" name="Object 7"/>
          <p:cNvGraphicFramePr>
            <a:graphicFrameLocks noChangeAspect="1"/>
          </p:cNvGraphicFramePr>
          <p:nvPr/>
        </p:nvGraphicFramePr>
        <p:xfrm>
          <a:off x="3962400" y="2514600"/>
          <a:ext cx="3276600" cy="2743200"/>
        </p:xfrm>
        <a:graphic>
          <a:graphicData uri="http://schemas.openxmlformats.org/presentationml/2006/ole">
            <p:oleObj spid="_x0000_s30726" name="Visio" r:id="rId8" imgW="3870163" imgH="4005095" progId="Visio.Drawing.11">
              <p:embed/>
            </p:oleObj>
          </a:graphicData>
        </a:graphic>
      </p:graphicFrame>
      <p:graphicFrame>
        <p:nvGraphicFramePr>
          <p:cNvPr id="163848" name="Object 8"/>
          <p:cNvGraphicFramePr>
            <a:graphicFrameLocks noChangeAspect="1"/>
          </p:cNvGraphicFramePr>
          <p:nvPr/>
        </p:nvGraphicFramePr>
        <p:xfrm>
          <a:off x="6477000" y="2514600"/>
          <a:ext cx="3276600" cy="2743200"/>
        </p:xfrm>
        <a:graphic>
          <a:graphicData uri="http://schemas.openxmlformats.org/presentationml/2006/ole">
            <p:oleObj spid="_x0000_s30727" name="Visio" r:id="rId9" imgW="3870163" imgH="4005095" progId="Visio.Drawing.11">
              <p:embed/>
            </p:oleObj>
          </a:graphicData>
        </a:graphic>
      </p:graphicFrame>
      <p:graphicFrame>
        <p:nvGraphicFramePr>
          <p:cNvPr id="163849" name="Object 9"/>
          <p:cNvGraphicFramePr>
            <a:graphicFrameLocks noChangeAspect="1"/>
          </p:cNvGraphicFramePr>
          <p:nvPr/>
        </p:nvGraphicFramePr>
        <p:xfrm>
          <a:off x="-533400" y="2590800"/>
          <a:ext cx="3276600" cy="2743200"/>
        </p:xfrm>
        <a:graphic>
          <a:graphicData uri="http://schemas.openxmlformats.org/presentationml/2006/ole">
            <p:oleObj spid="_x0000_s30728" name="Visio" r:id="rId10" imgW="3870163" imgH="4005095" progId="Visio.Drawing.11">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E8915411-1A70-4233-961B-40BEDAF53D04}" type="slidenum">
              <a:rPr lang="en-US"/>
              <a:pPr/>
              <a:t>19</a:t>
            </a:fld>
            <a:endParaRPr lang="en-US" dirty="0"/>
          </a:p>
        </p:txBody>
      </p:sp>
      <p:sp>
        <p:nvSpPr>
          <p:cNvPr id="8" name="Footer Placeholder 5"/>
          <p:cNvSpPr>
            <a:spLocks noGrp="1"/>
          </p:cNvSpPr>
          <p:nvPr>
            <p:ph type="ftr" sz="quarter" idx="12"/>
          </p:nvPr>
        </p:nvSpPr>
        <p:spPr/>
        <p:txBody>
          <a:bodyPr/>
          <a:lstStyle/>
          <a:p>
            <a:r>
              <a:rPr lang="en-US" dirty="0"/>
              <a:t>www.innovativequery.com</a:t>
            </a:r>
          </a:p>
        </p:txBody>
      </p:sp>
      <p:sp>
        <p:nvSpPr>
          <p:cNvPr id="109570" name="Rectangle 2"/>
          <p:cNvSpPr>
            <a:spLocks noGrp="1" noRot="1" noChangeArrowheads="1"/>
          </p:cNvSpPr>
          <p:nvPr>
            <p:ph type="title"/>
          </p:nvPr>
        </p:nvSpPr>
        <p:spPr/>
        <p:txBody>
          <a:bodyPr/>
          <a:lstStyle/>
          <a:p>
            <a:r>
              <a:rPr lang="en-US" dirty="0"/>
              <a:t>Stage 3: </a:t>
            </a:r>
            <a:r>
              <a:rPr lang="en-US" dirty="0" smtClean="0"/>
              <a:t>Exploring</a:t>
            </a:r>
            <a:endParaRPr lang="en-US" dirty="0"/>
          </a:p>
        </p:txBody>
      </p:sp>
      <p:sp>
        <p:nvSpPr>
          <p:cNvPr id="109571" name="Rectangle 3"/>
          <p:cNvSpPr>
            <a:spLocks noChangeArrowheads="1"/>
          </p:cNvSpPr>
          <p:nvPr/>
        </p:nvSpPr>
        <p:spPr bwMode="auto">
          <a:xfrm>
            <a:off x="609600" y="5410200"/>
            <a:ext cx="7848600" cy="641350"/>
          </a:xfrm>
          <a:prstGeom prst="rect">
            <a:avLst/>
          </a:prstGeom>
          <a:noFill/>
          <a:ln w="9525">
            <a:noFill/>
            <a:miter lim="800000"/>
            <a:headEnd/>
            <a:tailEnd/>
          </a:ln>
          <a:effectLst/>
        </p:spPr>
        <p:txBody>
          <a:bodyPr anchor="ctr">
            <a:spAutoFit/>
          </a:bodyPr>
          <a:lstStyle/>
          <a:p>
            <a:pPr eaLnBrk="1" hangingPunct="1"/>
            <a:r>
              <a:rPr lang="en-US"/>
              <a:t>IQeXplore has many tools for exploring and filtering to help you turn complex knowledge relationship webs into useful knowledge maps. </a:t>
            </a:r>
          </a:p>
        </p:txBody>
      </p:sp>
      <p:pic>
        <p:nvPicPr>
          <p:cNvPr id="109574" name="Picture 6" descr="Stage 3"/>
          <p:cNvPicPr>
            <a:picLocks noGrp="1" noChangeAspect="1" noChangeArrowheads="1"/>
          </p:cNvPicPr>
          <p:nvPr>
            <p:ph idx="1"/>
          </p:nvPr>
        </p:nvPicPr>
        <p:blipFill>
          <a:blip r:embed="rId3" cstate="print"/>
          <a:srcRect/>
          <a:stretch>
            <a:fillRect/>
          </a:stretch>
        </p:blipFill>
        <p:spPr>
          <a:xfrm>
            <a:off x="457200" y="1905000"/>
            <a:ext cx="8153400" cy="2300288"/>
          </a:xfrm>
          <a:solidFill>
            <a:schemeClr val="tx1"/>
          </a:solidFill>
          <a:ln w="38100" cmpd="dbl">
            <a:solidFill>
              <a:schemeClr val="bg2"/>
            </a:solidFill>
          </a:ln>
        </p:spPr>
      </p:pic>
      <p:sp>
        <p:nvSpPr>
          <p:cNvPr id="109575" name="Text Box 7"/>
          <p:cNvSpPr txBox="1">
            <a:spLocks noChangeArrowheads="1"/>
          </p:cNvSpPr>
          <p:nvPr/>
        </p:nvSpPr>
        <p:spPr bwMode="auto">
          <a:xfrm>
            <a:off x="304800" y="4572000"/>
            <a:ext cx="8712200" cy="579438"/>
          </a:xfrm>
          <a:prstGeom prst="rect">
            <a:avLst/>
          </a:prstGeom>
          <a:noFill/>
          <a:ln w="9525">
            <a:noFill/>
            <a:miter lim="800000"/>
            <a:headEnd/>
            <a:tailEnd/>
          </a:ln>
          <a:effectLst/>
        </p:spPr>
        <p:txBody>
          <a:bodyPr wrap="none">
            <a:spAutoFit/>
          </a:bodyPr>
          <a:lstStyle/>
          <a:p>
            <a:r>
              <a:rPr lang="en-US" sz="3200" b="1" dirty="0"/>
              <a:t>Rules &amp; Filters to Link </a:t>
            </a:r>
            <a:r>
              <a:rPr lang="en-US" sz="3200" b="1" dirty="0" smtClean="0"/>
              <a:t>Data Documents</a:t>
            </a:r>
            <a:r>
              <a:rPr lang="en-US" sz="3200" b="1" dirty="0"/>
              <a:t>, Triples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Introduction</a:t>
            </a:r>
            <a:endParaRPr lang="en-US" dirty="0">
              <a:solidFill>
                <a:srgbClr val="FFC000"/>
              </a:solidFill>
            </a:endParaRPr>
          </a:p>
        </p:txBody>
      </p:sp>
      <p:sp>
        <p:nvSpPr>
          <p:cNvPr id="3" name="Content Placeholder 2"/>
          <p:cNvSpPr>
            <a:spLocks noGrp="1"/>
          </p:cNvSpPr>
          <p:nvPr>
            <p:ph idx="1"/>
          </p:nvPr>
        </p:nvSpPr>
        <p:spPr/>
        <p:txBody>
          <a:bodyPr/>
          <a:lstStyle/>
          <a:p>
            <a:pPr>
              <a:defRPr/>
            </a:pPr>
            <a:r>
              <a:rPr lang="en-US" dirty="0" smtClean="0"/>
              <a:t>What we Do</a:t>
            </a:r>
            <a:endParaRPr lang="en-US" dirty="0" smtClean="0"/>
          </a:p>
          <a:p>
            <a:pPr>
              <a:defRPr/>
            </a:pPr>
            <a:r>
              <a:rPr lang="en-US" dirty="0" smtClean="0"/>
              <a:t>IQeXplore Platform Overview</a:t>
            </a:r>
            <a:endParaRPr lang="en-US" dirty="0" smtClean="0"/>
          </a:p>
          <a:p>
            <a:pPr>
              <a:defRPr/>
            </a:pPr>
            <a:r>
              <a:rPr lang="en-US" dirty="0" smtClean="0"/>
              <a:t>Case 1: Quote My Source</a:t>
            </a:r>
            <a:endParaRPr lang="en-US" dirty="0" smtClean="0"/>
          </a:p>
          <a:p>
            <a:pPr>
              <a:defRPr/>
            </a:pPr>
            <a:r>
              <a:rPr lang="en-US" dirty="0" smtClean="0"/>
              <a:t>Case 2: </a:t>
            </a:r>
            <a:endParaRPr lang="en-US" dirty="0" smtClean="0"/>
          </a:p>
          <a:p>
            <a:pPr>
              <a:defRPr/>
            </a:pPr>
            <a:endParaRPr lang="en-US" dirty="0" smtClean="0"/>
          </a:p>
        </p:txBody>
      </p:sp>
      <p:sp>
        <p:nvSpPr>
          <p:cNvPr id="4101" name="Slide Number Placeholder 4"/>
          <p:cNvSpPr>
            <a:spLocks noGrp="1"/>
          </p:cNvSpPr>
          <p:nvPr>
            <p:ph type="sldNum" sz="quarter" idx="11"/>
          </p:nvPr>
        </p:nvSpPr>
        <p:spPr/>
        <p:txBody>
          <a:bodyPr/>
          <a:lstStyle/>
          <a:p>
            <a:pPr>
              <a:defRPr/>
            </a:pPr>
            <a:fld id="{F7EC7096-817A-4366-8E92-88F3B581EF67}" type="slidenum">
              <a:rPr lang="en-US" smtClean="0"/>
              <a:pPr>
                <a:defRPr/>
              </a:pPr>
              <a:t>2</a:t>
            </a:fld>
            <a:endParaRPr 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Content Intelligence &amp; Smart Applications</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At the highest level Content Intelligence is the ability to generate insights to improve business outcomes with content. </a:t>
            </a:r>
          </a:p>
          <a:p>
            <a:r>
              <a:rPr lang="en-US" dirty="0" smtClean="0"/>
              <a:t>Content Intelligence enables proactively serving up needed information. That is a powerful statement, "</a:t>
            </a:r>
            <a:r>
              <a:rPr lang="en-US" i="1" u="sng" dirty="0" smtClean="0"/>
              <a:t>proactively serving up needed information</a:t>
            </a:r>
            <a:r>
              <a:rPr lang="en-US" dirty="0" smtClean="0"/>
              <a:t>." This drives:</a:t>
            </a:r>
          </a:p>
          <a:p>
            <a:pPr lvl="2"/>
            <a:r>
              <a:rPr lang="en-US" dirty="0" smtClean="0"/>
              <a:t>Improved search, discovery and collaboration</a:t>
            </a:r>
          </a:p>
          <a:p>
            <a:pPr lvl="2"/>
            <a:r>
              <a:rPr lang="en-US" dirty="0" smtClean="0"/>
              <a:t>Pushing the right information to the right users to do their job</a:t>
            </a:r>
          </a:p>
          <a:p>
            <a:pPr lvl="2"/>
            <a:r>
              <a:rPr lang="en-US" dirty="0" smtClean="0"/>
              <a:t>Improved information and content publishing</a:t>
            </a:r>
          </a:p>
          <a:p>
            <a:pPr lvl="2"/>
            <a:r>
              <a:rPr lang="en-US" dirty="0" err="1" smtClean="0"/>
              <a:t>Mashups</a:t>
            </a:r>
            <a:r>
              <a:rPr lang="en-US" dirty="0" smtClean="0"/>
              <a:t> of and with content for new classes of BI and publishing applications </a:t>
            </a:r>
          </a:p>
          <a:p>
            <a:pPr lvl="2"/>
            <a:r>
              <a:rPr lang="en-US" dirty="0" smtClean="0"/>
              <a:t>Unlocking information for actionable insights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defRPr/>
            </a:pPr>
            <a:r>
              <a:rPr lang="en-US" dirty="0" smtClean="0">
                <a:solidFill>
                  <a:srgbClr val="FFC000"/>
                </a:solidFill>
              </a:rPr>
              <a:t>IQeXplore: </a:t>
            </a:r>
            <a:r>
              <a:rPr lang="en-US" dirty="0" err="1" smtClean="0">
                <a:solidFill>
                  <a:srgbClr val="FFC000"/>
                </a:solidFill>
              </a:rPr>
              <a:t>Marketecture</a:t>
            </a:r>
            <a:endParaRPr lang="en-US" dirty="0">
              <a:solidFill>
                <a:srgbClr val="FFC000"/>
              </a:solidFill>
            </a:endParaRPr>
          </a:p>
        </p:txBody>
      </p:sp>
      <p:pic>
        <p:nvPicPr>
          <p:cNvPr id="23555" name="Content Placeholder 6" descr="Conop 1.png"/>
          <p:cNvPicPr>
            <a:picLocks noGrp="1" noChangeAspect="1"/>
          </p:cNvPicPr>
          <p:nvPr>
            <p:ph idx="4294967295"/>
          </p:nvPr>
        </p:nvPicPr>
        <p:blipFill>
          <a:blip r:embed="rId3" cstate="print"/>
          <a:srcRect/>
          <a:stretch>
            <a:fillRect/>
          </a:stretch>
        </p:blipFill>
        <p:spPr>
          <a:xfrm>
            <a:off x="228600" y="1295400"/>
            <a:ext cx="8580438" cy="3200400"/>
          </a:xfrm>
          <a:solidFill>
            <a:schemeClr val="tx1"/>
          </a:solidFill>
        </p:spPr>
      </p:pic>
      <p:sp>
        <p:nvSpPr>
          <p:cNvPr id="23556" name="Rectangle 2"/>
          <p:cNvSpPr>
            <a:spLocks noChangeArrowheads="1"/>
          </p:cNvSpPr>
          <p:nvPr/>
        </p:nvSpPr>
        <p:spPr bwMode="auto">
          <a:xfrm>
            <a:off x="3200400" y="4419600"/>
            <a:ext cx="3586163" cy="2001838"/>
          </a:xfrm>
          <a:prstGeom prst="rect">
            <a:avLst/>
          </a:prstGeom>
          <a:solidFill>
            <a:srgbClr val="FFFFFF"/>
          </a:solidFill>
          <a:ln w="63500" cmpd="thickThin">
            <a:solidFill>
              <a:srgbClr val="0000CC"/>
            </a:solidFill>
            <a:miter lim="800000"/>
            <a:headEnd/>
            <a:tailEnd/>
          </a:ln>
        </p:spPr>
        <p:txBody>
          <a:bodyPr/>
          <a:lstStyle/>
          <a:p>
            <a:endParaRPr lang="en-US">
              <a:solidFill>
                <a:schemeClr val="bg2"/>
              </a:solidFill>
            </a:endParaRPr>
          </a:p>
        </p:txBody>
      </p:sp>
      <p:sp>
        <p:nvSpPr>
          <p:cNvPr id="49160" name="Rectangle 8"/>
          <p:cNvSpPr>
            <a:spLocks noChangeArrowheads="1"/>
          </p:cNvSpPr>
          <p:nvPr/>
        </p:nvSpPr>
        <p:spPr bwMode="auto">
          <a:xfrm>
            <a:off x="3429000" y="5659438"/>
            <a:ext cx="3176588" cy="663575"/>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a:lstStyle/>
          <a:p>
            <a:pPr algn="ctr">
              <a:spcAft>
                <a:spcPts val="1000"/>
              </a:spcAft>
              <a:defRPr/>
            </a:pPr>
            <a:r>
              <a:rPr lang="en-US" sz="1050" dirty="0">
                <a:solidFill>
                  <a:schemeClr val="bg2"/>
                </a:solidFill>
                <a:latin typeface="Calibri" pitchFamily="34" charset="0"/>
              </a:rPr>
              <a:t/>
            </a:r>
            <a:br>
              <a:rPr lang="en-US" sz="1050" dirty="0">
                <a:solidFill>
                  <a:schemeClr val="bg2"/>
                </a:solidFill>
                <a:latin typeface="Calibri" pitchFamily="34" charset="0"/>
              </a:rPr>
            </a:br>
            <a:r>
              <a:rPr lang="en-US" sz="1050" dirty="0">
                <a:solidFill>
                  <a:schemeClr val="bg2"/>
                </a:solidFill>
                <a:latin typeface="Calibri" pitchFamily="34" charset="0"/>
              </a:rPr>
              <a:t>Search, Clustering, Text &amp; Content Analysis, Navigation Methods &amp; Semantic Web Endpoints (SPARQL)</a:t>
            </a:r>
            <a:endParaRPr lang="en-US" sz="2800" dirty="0">
              <a:solidFill>
                <a:schemeClr val="bg2"/>
              </a:solidFill>
              <a:latin typeface="Arial" pitchFamily="34" charset="0"/>
            </a:endParaRPr>
          </a:p>
        </p:txBody>
      </p:sp>
      <p:sp>
        <p:nvSpPr>
          <p:cNvPr id="49156" name="AutoShape 4"/>
          <p:cNvSpPr>
            <a:spLocks noChangeArrowheads="1"/>
          </p:cNvSpPr>
          <p:nvPr/>
        </p:nvSpPr>
        <p:spPr bwMode="auto">
          <a:xfrm>
            <a:off x="3619500" y="4498975"/>
            <a:ext cx="939800" cy="1212850"/>
          </a:xfrm>
          <a:prstGeom prst="can">
            <a:avLst>
              <a:gd name="adj" fmla="val 32251"/>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a:lstStyle/>
          <a:p>
            <a:pPr algn="ctr">
              <a:spcAft>
                <a:spcPts val="1000"/>
              </a:spcAft>
              <a:defRPr/>
            </a:pPr>
            <a:r>
              <a:rPr lang="en-US" sz="1050" dirty="0">
                <a:solidFill>
                  <a:schemeClr val="bg2"/>
                </a:solidFill>
                <a:latin typeface="Calibri" pitchFamily="34" charset="0"/>
              </a:rPr>
              <a:t>Full Text for Search, Content Management</a:t>
            </a:r>
            <a:endParaRPr lang="en-US" sz="3600" dirty="0">
              <a:solidFill>
                <a:schemeClr val="bg2"/>
              </a:solidFill>
              <a:latin typeface="Arial" pitchFamily="34" charset="0"/>
            </a:endParaRPr>
          </a:p>
        </p:txBody>
      </p:sp>
      <p:sp>
        <p:nvSpPr>
          <p:cNvPr id="49157" name="AutoShape 5"/>
          <p:cNvSpPr>
            <a:spLocks noChangeArrowheads="1"/>
          </p:cNvSpPr>
          <p:nvPr/>
        </p:nvSpPr>
        <p:spPr bwMode="auto">
          <a:xfrm>
            <a:off x="4559300" y="4498975"/>
            <a:ext cx="941388" cy="1212850"/>
          </a:xfrm>
          <a:prstGeom prst="can">
            <a:avLst>
              <a:gd name="adj" fmla="val 32181"/>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a:lstStyle/>
          <a:p>
            <a:pPr algn="ctr">
              <a:spcAft>
                <a:spcPts val="1000"/>
              </a:spcAft>
              <a:defRPr/>
            </a:pPr>
            <a:r>
              <a:rPr lang="en-US" sz="1050" dirty="0">
                <a:solidFill>
                  <a:schemeClr val="bg2"/>
                </a:solidFill>
                <a:latin typeface="Calibri" pitchFamily="34" charset="0"/>
              </a:rPr>
              <a:t>Extracted: Entities, Facts, Events, Profiles, Timeline</a:t>
            </a:r>
            <a:endParaRPr lang="en-US" sz="3600" dirty="0">
              <a:solidFill>
                <a:schemeClr val="bg2"/>
              </a:solidFill>
              <a:latin typeface="Arial" pitchFamily="34" charset="0"/>
            </a:endParaRPr>
          </a:p>
        </p:txBody>
      </p:sp>
      <p:sp>
        <p:nvSpPr>
          <p:cNvPr id="49158" name="AutoShape 6"/>
          <p:cNvSpPr>
            <a:spLocks noChangeArrowheads="1"/>
          </p:cNvSpPr>
          <p:nvPr/>
        </p:nvSpPr>
        <p:spPr bwMode="auto">
          <a:xfrm>
            <a:off x="5500688" y="4498975"/>
            <a:ext cx="976312" cy="1212850"/>
          </a:xfrm>
          <a:prstGeom prst="can">
            <a:avLst>
              <a:gd name="adj" fmla="val 36165"/>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a:lstStyle/>
          <a:p>
            <a:pPr algn="ctr">
              <a:spcAft>
                <a:spcPts val="1000"/>
              </a:spcAft>
              <a:defRPr/>
            </a:pPr>
            <a:r>
              <a:rPr lang="en-US" sz="1100" dirty="0">
                <a:solidFill>
                  <a:schemeClr val="bg2"/>
                </a:solidFill>
                <a:latin typeface="Calibri" pitchFamily="34" charset="0"/>
              </a:rPr>
              <a:t>Semantic Triple Store</a:t>
            </a:r>
            <a:endParaRPr lang="en-US" sz="3600" dirty="0">
              <a:solidFill>
                <a:schemeClr val="bg2"/>
              </a:solidFill>
              <a:latin typeface="Arial" pitchFamily="34" charset="0"/>
            </a:endParaRPr>
          </a:p>
        </p:txBody>
      </p:sp>
      <p:sp>
        <p:nvSpPr>
          <p:cNvPr id="14" name="Slide Number Placeholder 4"/>
          <p:cNvSpPr>
            <a:spLocks noGrp="1"/>
          </p:cNvSpPr>
          <p:nvPr>
            <p:ph type="sldNum" sz="quarter" idx="11"/>
          </p:nvPr>
        </p:nvSpPr>
        <p:spPr/>
        <p:txBody>
          <a:bodyPr/>
          <a:lstStyle/>
          <a:p>
            <a:pPr>
              <a:defRPr/>
            </a:pPr>
            <a:fld id="{14560F26-BCF0-453C-8F49-AA9A57D636A5}" type="slidenum">
              <a:rPr lang="en-US" smtClean="0"/>
              <a:pPr>
                <a:defRPr/>
              </a:pPr>
              <a:t>4</a:t>
            </a:fld>
            <a:endParaRPr lang="en-US" dirty="0" smtClean="0"/>
          </a:p>
        </p:txBody>
      </p:sp>
      <p:sp>
        <p:nvSpPr>
          <p:cNvPr id="49155" name="AutoShape 3"/>
          <p:cNvSpPr>
            <a:spLocks noChangeArrowheads="1"/>
          </p:cNvSpPr>
          <p:nvPr/>
        </p:nvSpPr>
        <p:spPr bwMode="auto">
          <a:xfrm rot="5400000">
            <a:off x="5638800" y="3200400"/>
            <a:ext cx="609600" cy="1828800"/>
          </a:xfrm>
          <a:prstGeom prst="rightArrow">
            <a:avLst>
              <a:gd name="adj1" fmla="val 50000"/>
              <a:gd name="adj2" fmla="val 25000"/>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a:lstStyle/>
          <a:p>
            <a:pPr algn="ctr">
              <a:spcAft>
                <a:spcPts val="1000"/>
              </a:spcAft>
              <a:defRPr/>
            </a:pPr>
            <a:endParaRPr lang="en-US" dirty="0">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Content Placeholder 3"/>
          <p:cNvGrpSpPr>
            <a:grpSpLocks noGrp="1" noChangeAspect="1"/>
          </p:cNvGrpSpPr>
          <p:nvPr/>
        </p:nvGrpSpPr>
        <p:grpSpPr bwMode="auto">
          <a:xfrm>
            <a:off x="457200" y="1676400"/>
            <a:ext cx="8229600" cy="4525963"/>
            <a:chOff x="1800" y="7167"/>
            <a:chExt cx="8100" cy="4680"/>
          </a:xfrm>
        </p:grpSpPr>
        <p:sp>
          <p:nvSpPr>
            <p:cNvPr id="20487" name="AutoShape 5"/>
            <p:cNvSpPr>
              <a:spLocks noChangeAspect="1" noChangeArrowheads="1"/>
            </p:cNvSpPr>
            <p:nvPr/>
          </p:nvSpPr>
          <p:spPr bwMode="auto">
            <a:xfrm>
              <a:off x="1800" y="7167"/>
              <a:ext cx="8100" cy="4680"/>
            </a:xfrm>
            <a:prstGeom prst="rect">
              <a:avLst/>
            </a:prstGeom>
            <a:noFill/>
            <a:ln w="9525">
              <a:noFill/>
              <a:miter lim="800000"/>
              <a:headEnd/>
              <a:tailEnd/>
            </a:ln>
          </p:spPr>
          <p:txBody>
            <a:bodyPr/>
            <a:lstStyle/>
            <a:p>
              <a:endParaRPr lang="en-US">
                <a:latin typeface="Franklin Gothic Medium" pitchFamily="34" charset="0"/>
              </a:endParaRPr>
            </a:p>
          </p:txBody>
        </p:sp>
        <p:sp>
          <p:nvSpPr>
            <p:cNvPr id="4" name="Oval 3"/>
            <p:cNvSpPr>
              <a:spLocks noChangeArrowheads="1"/>
            </p:cNvSpPr>
            <p:nvPr/>
          </p:nvSpPr>
          <p:spPr bwMode="auto">
            <a:xfrm>
              <a:off x="2700" y="7526"/>
              <a:ext cx="1440" cy="54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600" dirty="0">
                  <a:solidFill>
                    <a:schemeClr val="tx1"/>
                  </a:solidFill>
                </a:rPr>
                <a:t>Entity</a:t>
              </a:r>
              <a:endParaRPr lang="en-US" sz="2400" dirty="0">
                <a:solidFill>
                  <a:schemeClr val="tx1"/>
                </a:solidFill>
              </a:endParaRPr>
            </a:p>
          </p:txBody>
        </p:sp>
        <p:sp>
          <p:nvSpPr>
            <p:cNvPr id="5" name="Oval 4"/>
            <p:cNvSpPr>
              <a:spLocks noChangeArrowheads="1"/>
            </p:cNvSpPr>
            <p:nvPr/>
          </p:nvSpPr>
          <p:spPr bwMode="auto">
            <a:xfrm>
              <a:off x="8280" y="7527"/>
              <a:ext cx="1440" cy="539"/>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600" dirty="0">
                  <a:solidFill>
                    <a:schemeClr val="tx1"/>
                  </a:solidFill>
                </a:rPr>
                <a:t>Entity</a:t>
              </a:r>
              <a:endParaRPr lang="en-US" sz="2400" dirty="0">
                <a:solidFill>
                  <a:schemeClr val="tx1"/>
                </a:solidFill>
              </a:endParaRPr>
            </a:p>
          </p:txBody>
        </p:sp>
        <p:cxnSp>
          <p:nvCxnSpPr>
            <p:cNvPr id="20494" name="AutoShape 8"/>
            <p:cNvCxnSpPr>
              <a:cxnSpLocks noChangeShapeType="1"/>
            </p:cNvCxnSpPr>
            <p:nvPr/>
          </p:nvCxnSpPr>
          <p:spPr bwMode="auto">
            <a:xfrm>
              <a:off x="4140" y="7796"/>
              <a:ext cx="4140" cy="1"/>
            </a:xfrm>
            <a:prstGeom prst="straightConnector1">
              <a:avLst/>
            </a:prstGeom>
            <a:noFill/>
            <a:ln w="9525">
              <a:solidFill>
                <a:srgbClr val="000000"/>
              </a:solidFill>
              <a:round/>
              <a:headEnd type="triangle" w="med" len="med"/>
              <a:tailEnd type="triangle" w="med" len="med"/>
            </a:ln>
          </p:spPr>
        </p:cxnSp>
        <p:sp>
          <p:nvSpPr>
            <p:cNvPr id="20495" name="Text Box 9"/>
            <p:cNvSpPr txBox="1">
              <a:spLocks noChangeArrowheads="1"/>
            </p:cNvSpPr>
            <p:nvPr/>
          </p:nvSpPr>
          <p:spPr bwMode="auto">
            <a:xfrm>
              <a:off x="5580" y="7403"/>
              <a:ext cx="1260" cy="720"/>
            </a:xfrm>
            <a:prstGeom prst="rect">
              <a:avLst/>
            </a:prstGeom>
            <a:noFill/>
            <a:ln w="9525">
              <a:noFill/>
              <a:miter lim="800000"/>
              <a:headEnd/>
              <a:tailEnd/>
            </a:ln>
          </p:spPr>
          <p:txBody>
            <a:bodyPr/>
            <a:lstStyle/>
            <a:p>
              <a:pPr algn="ctr"/>
              <a:r>
                <a:rPr lang="en-US" sz="2000" b="1">
                  <a:latin typeface="Franklin Gothic Medium" pitchFamily="34" charset="0"/>
                </a:rPr>
                <a:t>Event or</a:t>
              </a:r>
            </a:p>
            <a:p>
              <a:pPr algn="ctr"/>
              <a:r>
                <a:rPr lang="en-US" sz="2000" b="1">
                  <a:latin typeface="Franklin Gothic Medium" pitchFamily="34" charset="0"/>
                </a:rPr>
                <a:t>Fact</a:t>
              </a:r>
              <a:endParaRPr lang="en-US" sz="3600" b="1">
                <a:latin typeface="Franklin Gothic Medium" pitchFamily="34" charset="0"/>
              </a:endParaRPr>
            </a:p>
          </p:txBody>
        </p:sp>
        <p:sp>
          <p:nvSpPr>
            <p:cNvPr id="8" name="AutoShape 10"/>
            <p:cNvSpPr>
              <a:spLocks noChangeArrowheads="1"/>
            </p:cNvSpPr>
            <p:nvPr/>
          </p:nvSpPr>
          <p:spPr bwMode="auto">
            <a:xfrm>
              <a:off x="2250" y="8991"/>
              <a:ext cx="1170" cy="540"/>
            </a:xfrm>
            <a:prstGeom prst="octagon">
              <a:avLst>
                <a:gd name="adj" fmla="val 29287"/>
              </a:avLst>
            </a:prstGeom>
            <a:ln>
              <a:headEnd/>
              <a:tailEnd/>
            </a:ln>
          </p:spPr>
          <p:style>
            <a:lnRef idx="0">
              <a:schemeClr val="accent1"/>
            </a:lnRef>
            <a:fillRef idx="1003">
              <a:schemeClr val="lt2"/>
            </a:fillRef>
            <a:effectRef idx="3">
              <a:schemeClr val="accent1"/>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600" dirty="0" smtClean="0">
                  <a:solidFill>
                    <a:schemeClr val="bg2"/>
                  </a:solidFill>
                </a:rPr>
                <a:t>Person A</a:t>
              </a:r>
              <a:endParaRPr lang="en-US" sz="2400" dirty="0">
                <a:solidFill>
                  <a:schemeClr val="bg2"/>
                </a:solidFill>
              </a:endParaRPr>
            </a:p>
          </p:txBody>
        </p:sp>
        <p:sp>
          <p:nvSpPr>
            <p:cNvPr id="9" name="AutoShape 11"/>
            <p:cNvSpPr>
              <a:spLocks noChangeArrowheads="1"/>
            </p:cNvSpPr>
            <p:nvPr/>
          </p:nvSpPr>
          <p:spPr bwMode="auto">
            <a:xfrm>
              <a:off x="7020" y="8787"/>
              <a:ext cx="1305" cy="900"/>
            </a:xfrm>
            <a:prstGeom prst="pentagon">
              <a:avLst/>
            </a:prstGeom>
            <a:ln>
              <a:headEnd/>
              <a:tailEnd/>
            </a:ln>
          </p:spPr>
          <p:style>
            <a:lnRef idx="0">
              <a:schemeClr val="accent1"/>
            </a:lnRef>
            <a:fillRef idx="3">
              <a:schemeClr val="accent1"/>
            </a:fillRef>
            <a:effectRef idx="3">
              <a:schemeClr val="accent1"/>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600" dirty="0" smtClean="0">
                  <a:solidFill>
                    <a:schemeClr val="tx1"/>
                  </a:solidFill>
                </a:rPr>
                <a:t>Organization</a:t>
              </a:r>
              <a:endParaRPr lang="en-US" sz="2400" dirty="0">
                <a:solidFill>
                  <a:schemeClr val="tx1"/>
                </a:solidFill>
              </a:endParaRPr>
            </a:p>
          </p:txBody>
        </p:sp>
        <p:sp>
          <p:nvSpPr>
            <p:cNvPr id="10" name="AutoShape 12"/>
            <p:cNvSpPr>
              <a:spLocks noChangeArrowheads="1"/>
            </p:cNvSpPr>
            <p:nvPr/>
          </p:nvSpPr>
          <p:spPr bwMode="auto">
            <a:xfrm>
              <a:off x="7200" y="10227"/>
              <a:ext cx="1447" cy="540"/>
            </a:xfrm>
            <a:prstGeom prst="octagon">
              <a:avLst>
                <a:gd name="adj" fmla="val 29287"/>
              </a:avLst>
            </a:prstGeom>
            <a:ln>
              <a:headEnd/>
              <a:tailEnd/>
            </a:ln>
          </p:spPr>
          <p:style>
            <a:lnRef idx="0">
              <a:schemeClr val="accent1"/>
            </a:lnRef>
            <a:fillRef idx="1003">
              <a:schemeClr val="lt2"/>
            </a:fillRef>
            <a:effectRef idx="3">
              <a:schemeClr val="accent1"/>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600" dirty="0" smtClean="0">
                  <a:solidFill>
                    <a:schemeClr val="bg2"/>
                  </a:solidFill>
                </a:rPr>
                <a:t>Person</a:t>
              </a:r>
              <a:r>
                <a:rPr lang="en-US" sz="1600" dirty="0" smtClean="0">
                  <a:solidFill>
                    <a:schemeClr val="tx1"/>
                  </a:solidFill>
                </a:rPr>
                <a:t> </a:t>
              </a:r>
              <a:r>
                <a:rPr lang="en-US" sz="1600" dirty="0" smtClean="0">
                  <a:solidFill>
                    <a:schemeClr val="bg2"/>
                  </a:solidFill>
                </a:rPr>
                <a:t>B</a:t>
              </a:r>
              <a:endParaRPr lang="en-US" sz="2400" dirty="0">
                <a:solidFill>
                  <a:schemeClr val="bg2"/>
                </a:solidFill>
              </a:endParaRPr>
            </a:p>
          </p:txBody>
        </p:sp>
        <p:sp>
          <p:nvSpPr>
            <p:cNvPr id="11" name="Oval 10"/>
            <p:cNvSpPr>
              <a:spLocks noChangeArrowheads="1"/>
            </p:cNvSpPr>
            <p:nvPr/>
          </p:nvSpPr>
          <p:spPr bwMode="auto">
            <a:xfrm>
              <a:off x="3300" y="10587"/>
              <a:ext cx="1575" cy="54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600" dirty="0" smtClean="0">
                  <a:solidFill>
                    <a:schemeClr val="tx1"/>
                  </a:solidFill>
                </a:rPr>
                <a:t>Company A</a:t>
              </a:r>
              <a:endParaRPr lang="en-US" sz="2400" dirty="0">
                <a:solidFill>
                  <a:schemeClr val="tx1"/>
                </a:solidFill>
              </a:endParaRPr>
            </a:p>
          </p:txBody>
        </p:sp>
        <p:sp>
          <p:nvSpPr>
            <p:cNvPr id="12" name="Text Box 14"/>
            <p:cNvSpPr txBox="1">
              <a:spLocks noChangeArrowheads="1"/>
            </p:cNvSpPr>
            <p:nvPr/>
          </p:nvSpPr>
          <p:spPr bwMode="auto">
            <a:xfrm>
              <a:off x="6300" y="11127"/>
              <a:ext cx="1620" cy="7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600" dirty="0" smtClean="0">
                  <a:solidFill>
                    <a:schemeClr val="tx1"/>
                  </a:solidFill>
                </a:rPr>
                <a:t>Person C: Known Threat</a:t>
              </a:r>
              <a:endParaRPr lang="en-US" sz="2400" dirty="0">
                <a:solidFill>
                  <a:schemeClr val="tx1"/>
                </a:solidFill>
              </a:endParaRPr>
            </a:p>
          </p:txBody>
        </p:sp>
        <p:cxnSp>
          <p:nvCxnSpPr>
            <p:cNvPr id="20511" name="AutoShape 15"/>
            <p:cNvCxnSpPr>
              <a:cxnSpLocks noChangeShapeType="1"/>
            </p:cNvCxnSpPr>
            <p:nvPr/>
          </p:nvCxnSpPr>
          <p:spPr bwMode="auto">
            <a:xfrm flipV="1">
              <a:off x="3450" y="9131"/>
              <a:ext cx="3570" cy="85"/>
            </a:xfrm>
            <a:prstGeom prst="straightConnector1">
              <a:avLst/>
            </a:prstGeom>
            <a:noFill/>
            <a:ln w="9525">
              <a:solidFill>
                <a:srgbClr val="000000"/>
              </a:solidFill>
              <a:round/>
              <a:headEnd type="triangle" w="med" len="med"/>
              <a:tailEnd type="triangle" w="med" len="med"/>
            </a:ln>
          </p:spPr>
        </p:cxnSp>
        <p:cxnSp>
          <p:nvCxnSpPr>
            <p:cNvPr id="20512" name="AutoShape 16"/>
            <p:cNvCxnSpPr>
              <a:cxnSpLocks noChangeShapeType="1"/>
            </p:cNvCxnSpPr>
            <p:nvPr/>
          </p:nvCxnSpPr>
          <p:spPr bwMode="auto">
            <a:xfrm rot="16200000" flipH="1">
              <a:off x="3138" y="9638"/>
              <a:ext cx="1080" cy="818"/>
            </a:xfrm>
            <a:prstGeom prst="straightConnector1">
              <a:avLst/>
            </a:prstGeom>
            <a:noFill/>
            <a:ln w="9525">
              <a:solidFill>
                <a:srgbClr val="000000"/>
              </a:solidFill>
              <a:round/>
              <a:headEnd/>
              <a:tailEnd type="triangle" w="med" len="med"/>
            </a:ln>
          </p:spPr>
        </p:cxnSp>
        <p:cxnSp>
          <p:nvCxnSpPr>
            <p:cNvPr id="20513" name="AutoShape 17"/>
            <p:cNvCxnSpPr>
              <a:cxnSpLocks noChangeShapeType="1"/>
            </p:cNvCxnSpPr>
            <p:nvPr/>
          </p:nvCxnSpPr>
          <p:spPr bwMode="auto">
            <a:xfrm>
              <a:off x="4875" y="10857"/>
              <a:ext cx="1425" cy="630"/>
            </a:xfrm>
            <a:prstGeom prst="straightConnector1">
              <a:avLst/>
            </a:prstGeom>
            <a:noFill/>
            <a:ln w="9525">
              <a:solidFill>
                <a:srgbClr val="000000"/>
              </a:solidFill>
              <a:round/>
              <a:headEnd/>
              <a:tailEnd type="triangle" w="med" len="med"/>
            </a:ln>
          </p:spPr>
        </p:cxnSp>
        <p:cxnSp>
          <p:nvCxnSpPr>
            <p:cNvPr id="20514" name="AutoShape 18"/>
            <p:cNvCxnSpPr>
              <a:cxnSpLocks noChangeShapeType="1"/>
            </p:cNvCxnSpPr>
            <p:nvPr/>
          </p:nvCxnSpPr>
          <p:spPr bwMode="auto">
            <a:xfrm>
              <a:off x="3420" y="9349"/>
              <a:ext cx="3724" cy="992"/>
            </a:xfrm>
            <a:prstGeom prst="straightConnector1">
              <a:avLst/>
            </a:prstGeom>
            <a:noFill/>
            <a:ln w="9525">
              <a:solidFill>
                <a:srgbClr val="000000"/>
              </a:solidFill>
              <a:round/>
              <a:headEnd type="triangle" w="med" len="med"/>
              <a:tailEnd type="triangle" w="med" len="med"/>
            </a:ln>
          </p:spPr>
        </p:cxnSp>
        <p:sp>
          <p:nvSpPr>
            <p:cNvPr id="20515" name="Text Box 19"/>
            <p:cNvSpPr txBox="1">
              <a:spLocks noChangeArrowheads="1"/>
            </p:cNvSpPr>
            <p:nvPr/>
          </p:nvSpPr>
          <p:spPr bwMode="auto">
            <a:xfrm>
              <a:off x="4860" y="8856"/>
              <a:ext cx="1620" cy="360"/>
            </a:xfrm>
            <a:prstGeom prst="rect">
              <a:avLst/>
            </a:prstGeom>
            <a:noFill/>
            <a:ln w="9525">
              <a:noFill/>
              <a:miter lim="800000"/>
              <a:headEnd/>
              <a:tailEnd/>
            </a:ln>
          </p:spPr>
          <p:txBody>
            <a:bodyPr/>
            <a:lstStyle/>
            <a:p>
              <a:r>
                <a:rPr lang="en-US" sz="1600" b="1">
                  <a:latin typeface="Franklin Gothic Medium" pitchFamily="34" charset="0"/>
                </a:rPr>
                <a:t>Does Business With</a:t>
              </a:r>
              <a:endParaRPr lang="en-US" sz="3600" b="1">
                <a:latin typeface="Franklin Gothic Medium" pitchFamily="34" charset="0"/>
              </a:endParaRPr>
            </a:p>
          </p:txBody>
        </p:sp>
        <p:sp>
          <p:nvSpPr>
            <p:cNvPr id="20516" name="Text Box 20"/>
            <p:cNvSpPr txBox="1">
              <a:spLocks noChangeArrowheads="1"/>
            </p:cNvSpPr>
            <p:nvPr/>
          </p:nvSpPr>
          <p:spPr bwMode="auto">
            <a:xfrm>
              <a:off x="5250" y="9610"/>
              <a:ext cx="1260" cy="360"/>
            </a:xfrm>
            <a:prstGeom prst="rect">
              <a:avLst/>
            </a:prstGeom>
            <a:noFill/>
            <a:ln w="9525">
              <a:noFill/>
              <a:miter lim="800000"/>
              <a:headEnd/>
              <a:tailEnd/>
            </a:ln>
          </p:spPr>
          <p:txBody>
            <a:bodyPr/>
            <a:lstStyle/>
            <a:p>
              <a:r>
                <a:rPr lang="en-US" sz="1600" b="1">
                  <a:latin typeface="Franklin Gothic Medium" pitchFamily="34" charset="0"/>
                </a:rPr>
                <a:t>Met With</a:t>
              </a:r>
              <a:endParaRPr lang="en-US" sz="3600" b="1">
                <a:latin typeface="Franklin Gothic Medium" pitchFamily="34" charset="0"/>
              </a:endParaRPr>
            </a:p>
          </p:txBody>
        </p:sp>
        <p:sp>
          <p:nvSpPr>
            <p:cNvPr id="20517" name="Text Box 21"/>
            <p:cNvSpPr txBox="1">
              <a:spLocks noChangeArrowheads="1"/>
            </p:cNvSpPr>
            <p:nvPr/>
          </p:nvSpPr>
          <p:spPr bwMode="auto">
            <a:xfrm>
              <a:off x="5100" y="10791"/>
              <a:ext cx="1050" cy="360"/>
            </a:xfrm>
            <a:prstGeom prst="rect">
              <a:avLst/>
            </a:prstGeom>
            <a:noFill/>
            <a:ln w="9525">
              <a:noFill/>
              <a:miter lim="800000"/>
              <a:headEnd/>
              <a:tailEnd/>
            </a:ln>
          </p:spPr>
          <p:txBody>
            <a:bodyPr/>
            <a:lstStyle/>
            <a:p>
              <a:r>
                <a:rPr lang="en-US" sz="1600" b="1">
                  <a:latin typeface="Franklin Gothic Medium" pitchFamily="34" charset="0"/>
                </a:rPr>
                <a:t>Owned By</a:t>
              </a:r>
              <a:endParaRPr lang="en-US" sz="3600" b="1">
                <a:latin typeface="Franklin Gothic Medium" pitchFamily="34" charset="0"/>
              </a:endParaRPr>
            </a:p>
          </p:txBody>
        </p:sp>
        <p:sp>
          <p:nvSpPr>
            <p:cNvPr id="20518" name="Text Box 22"/>
            <p:cNvSpPr txBox="1">
              <a:spLocks noChangeArrowheads="1"/>
            </p:cNvSpPr>
            <p:nvPr/>
          </p:nvSpPr>
          <p:spPr bwMode="auto">
            <a:xfrm>
              <a:off x="3053" y="10006"/>
              <a:ext cx="1086" cy="360"/>
            </a:xfrm>
            <a:prstGeom prst="rect">
              <a:avLst/>
            </a:prstGeom>
            <a:noFill/>
            <a:ln w="9525">
              <a:noFill/>
              <a:miter lim="800000"/>
              <a:headEnd/>
              <a:tailEnd/>
            </a:ln>
          </p:spPr>
          <p:txBody>
            <a:bodyPr/>
            <a:lstStyle/>
            <a:p>
              <a:r>
                <a:rPr lang="en-US" sz="1600" b="1">
                  <a:latin typeface="Franklin Gothic Medium" pitchFamily="34" charset="0"/>
                </a:rPr>
                <a:t>eMailed</a:t>
              </a:r>
              <a:endParaRPr lang="en-US" sz="3600" b="1">
                <a:latin typeface="Franklin Gothic Medium" pitchFamily="34" charset="0"/>
              </a:endParaRPr>
            </a:p>
          </p:txBody>
        </p:sp>
      </p:grpSp>
      <p:sp>
        <p:nvSpPr>
          <p:cNvPr id="21" name="Title 20"/>
          <p:cNvSpPr>
            <a:spLocks noGrp="1"/>
          </p:cNvSpPr>
          <p:nvPr>
            <p:ph type="title"/>
          </p:nvPr>
        </p:nvSpPr>
        <p:spPr/>
        <p:txBody>
          <a:bodyPr/>
          <a:lstStyle/>
          <a:p>
            <a:pPr>
              <a:defRPr/>
            </a:pPr>
            <a:r>
              <a:rPr lang="en-US" dirty="0" smtClean="0">
                <a:solidFill>
                  <a:srgbClr val="FFC000"/>
                </a:solidFill>
              </a:rPr>
              <a:t>Semantic </a:t>
            </a:r>
            <a:r>
              <a:rPr lang="en-US" dirty="0" smtClean="0">
                <a:solidFill>
                  <a:srgbClr val="FFC000"/>
                </a:solidFill>
              </a:rPr>
              <a:t>Ontology/</a:t>
            </a:r>
            <a:br>
              <a:rPr lang="en-US" dirty="0" smtClean="0">
                <a:solidFill>
                  <a:srgbClr val="FFC000"/>
                </a:solidFill>
              </a:rPr>
            </a:br>
            <a:r>
              <a:rPr lang="en-US" dirty="0" smtClean="0">
                <a:solidFill>
                  <a:srgbClr val="FFC000"/>
                </a:solidFill>
              </a:rPr>
              <a:t>NLP Processing</a:t>
            </a:r>
            <a:endParaRPr lang="en-US" dirty="0">
              <a:solidFill>
                <a:srgbClr val="FFC000"/>
              </a:solidFill>
            </a:endParaRPr>
          </a:p>
        </p:txBody>
      </p:sp>
      <p:sp>
        <p:nvSpPr>
          <p:cNvPr id="23" name="Slide Number Placeholder 4"/>
          <p:cNvSpPr>
            <a:spLocks noGrp="1"/>
          </p:cNvSpPr>
          <p:nvPr>
            <p:ph type="sldNum" sz="quarter" idx="11"/>
          </p:nvPr>
        </p:nvSpPr>
        <p:spPr/>
        <p:txBody>
          <a:bodyPr/>
          <a:lstStyle/>
          <a:p>
            <a:pPr>
              <a:defRPr/>
            </a:pPr>
            <a:fld id="{0B9AB142-B907-44DD-A92A-86F84B397DC1}" type="slidenum">
              <a:rPr lang="en-US" smtClean="0"/>
              <a:pPr>
                <a:defRPr/>
              </a:pPr>
              <a:t>5</a:t>
            </a:fld>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solidFill>
                  <a:srgbClr val="FFC000"/>
                </a:solidFill>
              </a:rPr>
              <a:t>End-to-End Process</a:t>
            </a:r>
            <a:br>
              <a:rPr lang="en-US" sz="3600" dirty="0" smtClean="0">
                <a:solidFill>
                  <a:srgbClr val="FFC000"/>
                </a:solidFill>
              </a:rPr>
            </a:br>
            <a:endParaRPr lang="en-US" sz="3600" dirty="0">
              <a:solidFill>
                <a:srgbClr val="FFC000"/>
              </a:solidFill>
            </a:endParaRPr>
          </a:p>
        </p:txBody>
      </p:sp>
      <p:sp>
        <p:nvSpPr>
          <p:cNvPr id="67" name="Rounded Rectangle 66"/>
          <p:cNvSpPr/>
          <p:nvPr/>
        </p:nvSpPr>
        <p:spPr>
          <a:xfrm>
            <a:off x="3962400" y="1600200"/>
            <a:ext cx="1524000" cy="1447800"/>
          </a:xfrm>
          <a:prstGeom prst="roundRect">
            <a:avLst/>
          </a:prstGeom>
          <a:solidFill>
            <a:srgbClr val="DCE6F2">
              <a:alpha val="50196"/>
            </a:srgbClr>
          </a:solidFill>
          <a:ln w="25400" cap="flat" cmpd="sng" algn="ctr">
            <a:solidFill>
              <a:srgbClr val="1F497D">
                <a:lumMod val="20000"/>
                <a:lumOff val="80000"/>
              </a:srgbClr>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Arial Narrow" pitchFamily="34" charset="0"/>
              <a:cs typeface="+mn-cs"/>
            </a:endParaRPr>
          </a:p>
        </p:txBody>
      </p:sp>
      <p:grpSp>
        <p:nvGrpSpPr>
          <p:cNvPr id="21508" name="Group 71"/>
          <p:cNvGrpSpPr>
            <a:grpSpLocks/>
          </p:cNvGrpSpPr>
          <p:nvPr/>
        </p:nvGrpSpPr>
        <p:grpSpPr bwMode="auto">
          <a:xfrm>
            <a:off x="4953000" y="4679950"/>
            <a:ext cx="1981200" cy="1262063"/>
            <a:chOff x="3803650" y="3852862"/>
            <a:chExt cx="1981200" cy="1262062"/>
          </a:xfrm>
        </p:grpSpPr>
        <p:sp>
          <p:nvSpPr>
            <p:cNvPr id="73" name="Freeform 72"/>
            <p:cNvSpPr/>
            <p:nvPr/>
          </p:nvSpPr>
          <p:spPr>
            <a:xfrm>
              <a:off x="3803650" y="3852862"/>
              <a:ext cx="1627188" cy="719137"/>
            </a:xfrm>
            <a:custGeom>
              <a:avLst/>
              <a:gdLst>
                <a:gd name="connsiteX0" fmla="*/ 0 w 1319024"/>
                <a:gd name="connsiteY0" fmla="*/ 71960 h 719597"/>
                <a:gd name="connsiteX1" fmla="*/ 21077 w 1319024"/>
                <a:gd name="connsiteY1" fmla="*/ 21077 h 719597"/>
                <a:gd name="connsiteX2" fmla="*/ 71960 w 1319024"/>
                <a:gd name="connsiteY2" fmla="*/ 0 h 719597"/>
                <a:gd name="connsiteX3" fmla="*/ 1247064 w 1319024"/>
                <a:gd name="connsiteY3" fmla="*/ 0 h 719597"/>
                <a:gd name="connsiteX4" fmla="*/ 1297947 w 1319024"/>
                <a:gd name="connsiteY4" fmla="*/ 21077 h 719597"/>
                <a:gd name="connsiteX5" fmla="*/ 1319024 w 1319024"/>
                <a:gd name="connsiteY5" fmla="*/ 71960 h 719597"/>
                <a:gd name="connsiteX6" fmla="*/ 1319024 w 1319024"/>
                <a:gd name="connsiteY6" fmla="*/ 647637 h 719597"/>
                <a:gd name="connsiteX7" fmla="*/ 1297947 w 1319024"/>
                <a:gd name="connsiteY7" fmla="*/ 698520 h 719597"/>
                <a:gd name="connsiteX8" fmla="*/ 1247064 w 1319024"/>
                <a:gd name="connsiteY8" fmla="*/ 719597 h 719597"/>
                <a:gd name="connsiteX9" fmla="*/ 71960 w 1319024"/>
                <a:gd name="connsiteY9" fmla="*/ 719597 h 719597"/>
                <a:gd name="connsiteX10" fmla="*/ 21077 w 1319024"/>
                <a:gd name="connsiteY10" fmla="*/ 698520 h 719597"/>
                <a:gd name="connsiteX11" fmla="*/ 0 w 1319024"/>
                <a:gd name="connsiteY11" fmla="*/ 647637 h 719597"/>
                <a:gd name="connsiteX12" fmla="*/ 0 w 1319024"/>
                <a:gd name="connsiteY12" fmla="*/ 71960 h 71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024" h="719597">
                  <a:moveTo>
                    <a:pt x="0" y="71960"/>
                  </a:moveTo>
                  <a:cubicBezTo>
                    <a:pt x="0" y="52875"/>
                    <a:pt x="7582" y="34572"/>
                    <a:pt x="21077" y="21077"/>
                  </a:cubicBezTo>
                  <a:cubicBezTo>
                    <a:pt x="34572" y="7582"/>
                    <a:pt x="52875" y="0"/>
                    <a:pt x="71960" y="0"/>
                  </a:cubicBezTo>
                  <a:lnTo>
                    <a:pt x="1247064" y="0"/>
                  </a:lnTo>
                  <a:cubicBezTo>
                    <a:pt x="1266149" y="0"/>
                    <a:pt x="1284452" y="7582"/>
                    <a:pt x="1297947" y="21077"/>
                  </a:cubicBezTo>
                  <a:cubicBezTo>
                    <a:pt x="1311442" y="34572"/>
                    <a:pt x="1319024" y="52875"/>
                    <a:pt x="1319024" y="71960"/>
                  </a:cubicBezTo>
                  <a:lnTo>
                    <a:pt x="1319024" y="647637"/>
                  </a:lnTo>
                  <a:cubicBezTo>
                    <a:pt x="1319024" y="666722"/>
                    <a:pt x="1311443" y="685025"/>
                    <a:pt x="1297947" y="698520"/>
                  </a:cubicBezTo>
                  <a:cubicBezTo>
                    <a:pt x="1284452" y="712015"/>
                    <a:pt x="1266149" y="719597"/>
                    <a:pt x="1247064" y="719597"/>
                  </a:cubicBezTo>
                  <a:lnTo>
                    <a:pt x="71960" y="719597"/>
                  </a:lnTo>
                  <a:cubicBezTo>
                    <a:pt x="52875" y="719597"/>
                    <a:pt x="34572" y="712015"/>
                    <a:pt x="21077" y="698520"/>
                  </a:cubicBezTo>
                  <a:cubicBezTo>
                    <a:pt x="7582" y="685025"/>
                    <a:pt x="0" y="666722"/>
                    <a:pt x="0" y="647637"/>
                  </a:cubicBezTo>
                  <a:lnTo>
                    <a:pt x="0" y="71960"/>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lIns="85344" tIns="85344" rIns="85344" bIns="285586" spcCol="1270"/>
            <a:lstStyle/>
            <a:p>
              <a:pPr defTabSz="533400" fontAlgn="auto">
                <a:lnSpc>
                  <a:spcPct val="90000"/>
                </a:lnSpc>
                <a:spcBef>
                  <a:spcPts val="0"/>
                </a:spcBef>
                <a:spcAft>
                  <a:spcPct val="35000"/>
                </a:spcAft>
                <a:defRPr/>
              </a:pPr>
              <a:r>
                <a:rPr lang="en-US" sz="1600" b="1" kern="0" dirty="0">
                  <a:solidFill>
                    <a:sysClr val="window" lastClr="FFFFFF"/>
                  </a:solidFill>
                  <a:latin typeface="Arial Narrow" pitchFamily="34" charset="0"/>
                  <a:cs typeface="+mn-cs"/>
                </a:rPr>
                <a:t>Knowledge Base</a:t>
              </a:r>
            </a:p>
            <a:p>
              <a:pPr defTabSz="533400" fontAlgn="auto">
                <a:lnSpc>
                  <a:spcPct val="90000"/>
                </a:lnSpc>
                <a:spcBef>
                  <a:spcPts val="0"/>
                </a:spcBef>
                <a:spcAft>
                  <a:spcPct val="35000"/>
                </a:spcAft>
                <a:defRPr/>
              </a:pPr>
              <a:endParaRPr lang="en-US" sz="1600" b="1" kern="0" dirty="0">
                <a:solidFill>
                  <a:sysClr val="window" lastClr="FFFFFF"/>
                </a:solidFill>
                <a:latin typeface="Arial Narrow" pitchFamily="34" charset="0"/>
                <a:cs typeface="+mn-cs"/>
              </a:endParaRPr>
            </a:p>
          </p:txBody>
        </p:sp>
        <p:sp>
          <p:nvSpPr>
            <p:cNvPr id="74" name="Freeform 73"/>
            <p:cNvSpPr/>
            <p:nvPr/>
          </p:nvSpPr>
          <p:spPr>
            <a:xfrm>
              <a:off x="4037013" y="4224337"/>
              <a:ext cx="1747837" cy="890587"/>
            </a:xfrm>
            <a:custGeom>
              <a:avLst/>
              <a:gdLst>
                <a:gd name="connsiteX0" fmla="*/ 0 w 1319024"/>
                <a:gd name="connsiteY0" fmla="*/ 119340 h 1193400"/>
                <a:gd name="connsiteX1" fmla="*/ 34954 w 1319024"/>
                <a:gd name="connsiteY1" fmla="*/ 34954 h 1193400"/>
                <a:gd name="connsiteX2" fmla="*/ 119340 w 1319024"/>
                <a:gd name="connsiteY2" fmla="*/ 0 h 1193400"/>
                <a:gd name="connsiteX3" fmla="*/ 1199684 w 1319024"/>
                <a:gd name="connsiteY3" fmla="*/ 0 h 1193400"/>
                <a:gd name="connsiteX4" fmla="*/ 1284070 w 1319024"/>
                <a:gd name="connsiteY4" fmla="*/ 34954 h 1193400"/>
                <a:gd name="connsiteX5" fmla="*/ 1319024 w 1319024"/>
                <a:gd name="connsiteY5" fmla="*/ 119340 h 1193400"/>
                <a:gd name="connsiteX6" fmla="*/ 1319024 w 1319024"/>
                <a:gd name="connsiteY6" fmla="*/ 1074060 h 1193400"/>
                <a:gd name="connsiteX7" fmla="*/ 1284070 w 1319024"/>
                <a:gd name="connsiteY7" fmla="*/ 1158446 h 1193400"/>
                <a:gd name="connsiteX8" fmla="*/ 1199684 w 1319024"/>
                <a:gd name="connsiteY8" fmla="*/ 1193400 h 1193400"/>
                <a:gd name="connsiteX9" fmla="*/ 119340 w 1319024"/>
                <a:gd name="connsiteY9" fmla="*/ 1193400 h 1193400"/>
                <a:gd name="connsiteX10" fmla="*/ 34954 w 1319024"/>
                <a:gd name="connsiteY10" fmla="*/ 1158446 h 1193400"/>
                <a:gd name="connsiteX11" fmla="*/ 0 w 1319024"/>
                <a:gd name="connsiteY11" fmla="*/ 1074060 h 1193400"/>
                <a:gd name="connsiteX12" fmla="*/ 0 w 1319024"/>
                <a:gd name="connsiteY12" fmla="*/ 119340 h 119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024" h="1193400">
                  <a:moveTo>
                    <a:pt x="0" y="119340"/>
                  </a:moveTo>
                  <a:cubicBezTo>
                    <a:pt x="0" y="87689"/>
                    <a:pt x="12573" y="57334"/>
                    <a:pt x="34954" y="34954"/>
                  </a:cubicBezTo>
                  <a:cubicBezTo>
                    <a:pt x="57335" y="12573"/>
                    <a:pt x="87689" y="0"/>
                    <a:pt x="119340" y="0"/>
                  </a:cubicBezTo>
                  <a:lnTo>
                    <a:pt x="1199684" y="0"/>
                  </a:lnTo>
                  <a:cubicBezTo>
                    <a:pt x="1231335" y="0"/>
                    <a:pt x="1261690" y="12573"/>
                    <a:pt x="1284070" y="34954"/>
                  </a:cubicBezTo>
                  <a:cubicBezTo>
                    <a:pt x="1306451" y="57335"/>
                    <a:pt x="1319024" y="87689"/>
                    <a:pt x="1319024" y="119340"/>
                  </a:cubicBezTo>
                  <a:lnTo>
                    <a:pt x="1319024" y="1074060"/>
                  </a:lnTo>
                  <a:cubicBezTo>
                    <a:pt x="1319024" y="1105711"/>
                    <a:pt x="1306451" y="1136066"/>
                    <a:pt x="1284070" y="1158446"/>
                  </a:cubicBezTo>
                  <a:cubicBezTo>
                    <a:pt x="1261689" y="1180827"/>
                    <a:pt x="1231335" y="1193400"/>
                    <a:pt x="1199684" y="1193400"/>
                  </a:cubicBezTo>
                  <a:lnTo>
                    <a:pt x="119340" y="1193400"/>
                  </a:lnTo>
                  <a:cubicBezTo>
                    <a:pt x="87689" y="1193400"/>
                    <a:pt x="57334" y="1180827"/>
                    <a:pt x="34954" y="1158446"/>
                  </a:cubicBezTo>
                  <a:cubicBezTo>
                    <a:pt x="12573" y="1136065"/>
                    <a:pt x="0" y="1105711"/>
                    <a:pt x="0" y="1074060"/>
                  </a:cubicBezTo>
                  <a:lnTo>
                    <a:pt x="0" y="119340"/>
                  </a:lnTo>
                  <a:close/>
                </a:path>
              </a:pathLst>
            </a:cu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txBody>
            <a:bodyPr lIns="120297" tIns="120297" rIns="120297" bIns="120297" spcCol="1270"/>
            <a:lstStyle/>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Entities &amp; Facts</a:t>
              </a:r>
            </a:p>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Relationships</a:t>
              </a:r>
            </a:p>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Open Standards</a:t>
              </a:r>
            </a:p>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Extensible</a:t>
              </a:r>
            </a:p>
            <a:p>
              <a:pPr marL="114300" lvl="1" indent="-114300" defTabSz="533400" fontAlgn="auto">
                <a:lnSpc>
                  <a:spcPct val="90000"/>
                </a:lnSpc>
                <a:spcBef>
                  <a:spcPts val="0"/>
                </a:spcBef>
                <a:spcAft>
                  <a:spcPct val="15000"/>
                </a:spcAft>
                <a:buFontTx/>
                <a:buChar char="••"/>
                <a:defRPr/>
              </a:pPr>
              <a:endParaRPr lang="en-US" sz="1200" kern="0" dirty="0">
                <a:solidFill>
                  <a:sysClr val="windowText" lastClr="000000">
                    <a:hueOff val="0"/>
                    <a:satOff val="0"/>
                    <a:lumOff val="0"/>
                    <a:alphaOff val="0"/>
                  </a:sysClr>
                </a:solidFill>
                <a:latin typeface="Arial Narrow" pitchFamily="34" charset="0"/>
                <a:cs typeface="+mn-cs"/>
              </a:endParaRPr>
            </a:p>
          </p:txBody>
        </p:sp>
      </p:grpSp>
      <p:grpSp>
        <p:nvGrpSpPr>
          <p:cNvPr id="21509" name="Group 74"/>
          <p:cNvGrpSpPr>
            <a:grpSpLocks/>
          </p:cNvGrpSpPr>
          <p:nvPr/>
        </p:nvGrpSpPr>
        <p:grpSpPr bwMode="auto">
          <a:xfrm>
            <a:off x="6551613" y="3241675"/>
            <a:ext cx="1981200" cy="1482725"/>
            <a:chOff x="7286625" y="3689350"/>
            <a:chExt cx="1981200" cy="1482725"/>
          </a:xfrm>
        </p:grpSpPr>
        <p:sp>
          <p:nvSpPr>
            <p:cNvPr id="76" name="Freeform 75"/>
            <p:cNvSpPr/>
            <p:nvPr/>
          </p:nvSpPr>
          <p:spPr>
            <a:xfrm>
              <a:off x="7286625" y="3689350"/>
              <a:ext cx="1447800" cy="720725"/>
            </a:xfrm>
            <a:custGeom>
              <a:avLst/>
              <a:gdLst>
                <a:gd name="connsiteX0" fmla="*/ 0 w 1319024"/>
                <a:gd name="connsiteY0" fmla="*/ 71960 h 719597"/>
                <a:gd name="connsiteX1" fmla="*/ 21077 w 1319024"/>
                <a:gd name="connsiteY1" fmla="*/ 21077 h 719597"/>
                <a:gd name="connsiteX2" fmla="*/ 71960 w 1319024"/>
                <a:gd name="connsiteY2" fmla="*/ 0 h 719597"/>
                <a:gd name="connsiteX3" fmla="*/ 1247064 w 1319024"/>
                <a:gd name="connsiteY3" fmla="*/ 0 h 719597"/>
                <a:gd name="connsiteX4" fmla="*/ 1297947 w 1319024"/>
                <a:gd name="connsiteY4" fmla="*/ 21077 h 719597"/>
                <a:gd name="connsiteX5" fmla="*/ 1319024 w 1319024"/>
                <a:gd name="connsiteY5" fmla="*/ 71960 h 719597"/>
                <a:gd name="connsiteX6" fmla="*/ 1319024 w 1319024"/>
                <a:gd name="connsiteY6" fmla="*/ 647637 h 719597"/>
                <a:gd name="connsiteX7" fmla="*/ 1297947 w 1319024"/>
                <a:gd name="connsiteY7" fmla="*/ 698520 h 719597"/>
                <a:gd name="connsiteX8" fmla="*/ 1247064 w 1319024"/>
                <a:gd name="connsiteY8" fmla="*/ 719597 h 719597"/>
                <a:gd name="connsiteX9" fmla="*/ 71960 w 1319024"/>
                <a:gd name="connsiteY9" fmla="*/ 719597 h 719597"/>
                <a:gd name="connsiteX10" fmla="*/ 21077 w 1319024"/>
                <a:gd name="connsiteY10" fmla="*/ 698520 h 719597"/>
                <a:gd name="connsiteX11" fmla="*/ 0 w 1319024"/>
                <a:gd name="connsiteY11" fmla="*/ 647637 h 719597"/>
                <a:gd name="connsiteX12" fmla="*/ 0 w 1319024"/>
                <a:gd name="connsiteY12" fmla="*/ 71960 h 71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024" h="719597">
                  <a:moveTo>
                    <a:pt x="0" y="71960"/>
                  </a:moveTo>
                  <a:cubicBezTo>
                    <a:pt x="0" y="52875"/>
                    <a:pt x="7582" y="34572"/>
                    <a:pt x="21077" y="21077"/>
                  </a:cubicBezTo>
                  <a:cubicBezTo>
                    <a:pt x="34572" y="7582"/>
                    <a:pt x="52875" y="0"/>
                    <a:pt x="71960" y="0"/>
                  </a:cubicBezTo>
                  <a:lnTo>
                    <a:pt x="1247064" y="0"/>
                  </a:lnTo>
                  <a:cubicBezTo>
                    <a:pt x="1266149" y="0"/>
                    <a:pt x="1284452" y="7582"/>
                    <a:pt x="1297947" y="21077"/>
                  </a:cubicBezTo>
                  <a:cubicBezTo>
                    <a:pt x="1311442" y="34572"/>
                    <a:pt x="1319024" y="52875"/>
                    <a:pt x="1319024" y="71960"/>
                  </a:cubicBezTo>
                  <a:lnTo>
                    <a:pt x="1319024" y="647637"/>
                  </a:lnTo>
                  <a:cubicBezTo>
                    <a:pt x="1319024" y="666722"/>
                    <a:pt x="1311443" y="685025"/>
                    <a:pt x="1297947" y="698520"/>
                  </a:cubicBezTo>
                  <a:cubicBezTo>
                    <a:pt x="1284452" y="712015"/>
                    <a:pt x="1266149" y="719597"/>
                    <a:pt x="1247064" y="719597"/>
                  </a:cubicBezTo>
                  <a:lnTo>
                    <a:pt x="71960" y="719597"/>
                  </a:lnTo>
                  <a:cubicBezTo>
                    <a:pt x="52875" y="719597"/>
                    <a:pt x="34572" y="712015"/>
                    <a:pt x="21077" y="698520"/>
                  </a:cubicBezTo>
                  <a:cubicBezTo>
                    <a:pt x="7582" y="685025"/>
                    <a:pt x="0" y="666722"/>
                    <a:pt x="0" y="647637"/>
                  </a:cubicBezTo>
                  <a:lnTo>
                    <a:pt x="0" y="71960"/>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lIns="85344" tIns="85344" rIns="85344" bIns="285586" spcCol="1270"/>
            <a:lstStyle/>
            <a:p>
              <a:pPr defTabSz="533400" fontAlgn="auto">
                <a:lnSpc>
                  <a:spcPct val="90000"/>
                </a:lnSpc>
                <a:spcBef>
                  <a:spcPts val="0"/>
                </a:spcBef>
                <a:spcAft>
                  <a:spcPct val="35000"/>
                </a:spcAft>
                <a:defRPr/>
              </a:pPr>
              <a:r>
                <a:rPr lang="en-US" sz="1600" b="1" kern="0" dirty="0">
                  <a:solidFill>
                    <a:sysClr val="window" lastClr="FFFFFF"/>
                  </a:solidFill>
                  <a:latin typeface="Arial Narrow" pitchFamily="34" charset="0"/>
                  <a:cs typeface="+mn-cs"/>
                </a:rPr>
                <a:t>Semantic Tools</a:t>
              </a:r>
            </a:p>
          </p:txBody>
        </p:sp>
        <p:sp>
          <p:nvSpPr>
            <p:cNvPr id="77" name="Freeform 76"/>
            <p:cNvSpPr/>
            <p:nvPr/>
          </p:nvSpPr>
          <p:spPr>
            <a:xfrm>
              <a:off x="7537450" y="4062413"/>
              <a:ext cx="1730375" cy="1109662"/>
            </a:xfrm>
            <a:custGeom>
              <a:avLst/>
              <a:gdLst>
                <a:gd name="connsiteX0" fmla="*/ 0 w 1244948"/>
                <a:gd name="connsiteY0" fmla="*/ 119340 h 1193400"/>
                <a:gd name="connsiteX1" fmla="*/ 34954 w 1244948"/>
                <a:gd name="connsiteY1" fmla="*/ 34954 h 1193400"/>
                <a:gd name="connsiteX2" fmla="*/ 119340 w 1244948"/>
                <a:gd name="connsiteY2" fmla="*/ 0 h 1193400"/>
                <a:gd name="connsiteX3" fmla="*/ 1125608 w 1244948"/>
                <a:gd name="connsiteY3" fmla="*/ 0 h 1193400"/>
                <a:gd name="connsiteX4" fmla="*/ 1209994 w 1244948"/>
                <a:gd name="connsiteY4" fmla="*/ 34954 h 1193400"/>
                <a:gd name="connsiteX5" fmla="*/ 1244948 w 1244948"/>
                <a:gd name="connsiteY5" fmla="*/ 119340 h 1193400"/>
                <a:gd name="connsiteX6" fmla="*/ 1244948 w 1244948"/>
                <a:gd name="connsiteY6" fmla="*/ 1074060 h 1193400"/>
                <a:gd name="connsiteX7" fmla="*/ 1209994 w 1244948"/>
                <a:gd name="connsiteY7" fmla="*/ 1158446 h 1193400"/>
                <a:gd name="connsiteX8" fmla="*/ 1125608 w 1244948"/>
                <a:gd name="connsiteY8" fmla="*/ 1193400 h 1193400"/>
                <a:gd name="connsiteX9" fmla="*/ 119340 w 1244948"/>
                <a:gd name="connsiteY9" fmla="*/ 1193400 h 1193400"/>
                <a:gd name="connsiteX10" fmla="*/ 34954 w 1244948"/>
                <a:gd name="connsiteY10" fmla="*/ 1158446 h 1193400"/>
                <a:gd name="connsiteX11" fmla="*/ 0 w 1244948"/>
                <a:gd name="connsiteY11" fmla="*/ 1074060 h 1193400"/>
                <a:gd name="connsiteX12" fmla="*/ 0 w 1244948"/>
                <a:gd name="connsiteY12" fmla="*/ 119340 h 119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4948" h="1193400">
                  <a:moveTo>
                    <a:pt x="0" y="119340"/>
                  </a:moveTo>
                  <a:cubicBezTo>
                    <a:pt x="0" y="87689"/>
                    <a:pt x="12573" y="57334"/>
                    <a:pt x="34954" y="34954"/>
                  </a:cubicBezTo>
                  <a:cubicBezTo>
                    <a:pt x="57335" y="12573"/>
                    <a:pt x="87689" y="0"/>
                    <a:pt x="119340" y="0"/>
                  </a:cubicBezTo>
                  <a:lnTo>
                    <a:pt x="1125608" y="0"/>
                  </a:lnTo>
                  <a:cubicBezTo>
                    <a:pt x="1157259" y="0"/>
                    <a:pt x="1187614" y="12573"/>
                    <a:pt x="1209994" y="34954"/>
                  </a:cubicBezTo>
                  <a:cubicBezTo>
                    <a:pt x="1232375" y="57335"/>
                    <a:pt x="1244948" y="87689"/>
                    <a:pt x="1244948" y="119340"/>
                  </a:cubicBezTo>
                  <a:lnTo>
                    <a:pt x="1244948" y="1074060"/>
                  </a:lnTo>
                  <a:cubicBezTo>
                    <a:pt x="1244948" y="1105711"/>
                    <a:pt x="1232375" y="1136066"/>
                    <a:pt x="1209994" y="1158446"/>
                  </a:cubicBezTo>
                  <a:cubicBezTo>
                    <a:pt x="1187613" y="1180827"/>
                    <a:pt x="1157259" y="1193400"/>
                    <a:pt x="1125608" y="1193400"/>
                  </a:cubicBezTo>
                  <a:lnTo>
                    <a:pt x="119340" y="1193400"/>
                  </a:lnTo>
                  <a:cubicBezTo>
                    <a:pt x="87689" y="1193400"/>
                    <a:pt x="57334" y="1180827"/>
                    <a:pt x="34954" y="1158446"/>
                  </a:cubicBezTo>
                  <a:cubicBezTo>
                    <a:pt x="12573" y="1136065"/>
                    <a:pt x="0" y="1105711"/>
                    <a:pt x="0" y="1074060"/>
                  </a:cubicBezTo>
                  <a:lnTo>
                    <a:pt x="0" y="119340"/>
                  </a:lnTo>
                  <a:close/>
                </a:path>
              </a:pathLst>
            </a:cu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txBody>
            <a:bodyPr lIns="120297" tIns="120297" rIns="120297" bIns="120297" spcCol="1270"/>
            <a:lstStyle/>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Ontology &amp; Models</a:t>
              </a:r>
            </a:p>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SDK/API </a:t>
              </a:r>
            </a:p>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Filtering</a:t>
              </a:r>
            </a:p>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Collaboration</a:t>
              </a:r>
            </a:p>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Scenario Analysis </a:t>
              </a:r>
            </a:p>
          </p:txBody>
        </p:sp>
      </p:grpSp>
      <p:grpSp>
        <p:nvGrpSpPr>
          <p:cNvPr id="21510" name="Group 77"/>
          <p:cNvGrpSpPr>
            <a:grpSpLocks/>
          </p:cNvGrpSpPr>
          <p:nvPr/>
        </p:nvGrpSpPr>
        <p:grpSpPr bwMode="auto">
          <a:xfrm>
            <a:off x="6551613" y="1412875"/>
            <a:ext cx="1981200" cy="1635125"/>
            <a:chOff x="7361238" y="3851275"/>
            <a:chExt cx="1981200" cy="1635125"/>
          </a:xfrm>
        </p:grpSpPr>
        <p:sp>
          <p:nvSpPr>
            <p:cNvPr id="79" name="Freeform 78"/>
            <p:cNvSpPr/>
            <p:nvPr/>
          </p:nvSpPr>
          <p:spPr>
            <a:xfrm>
              <a:off x="7361238" y="3851275"/>
              <a:ext cx="1319212" cy="720725"/>
            </a:xfrm>
            <a:custGeom>
              <a:avLst/>
              <a:gdLst>
                <a:gd name="connsiteX0" fmla="*/ 0 w 1319024"/>
                <a:gd name="connsiteY0" fmla="*/ 71960 h 719597"/>
                <a:gd name="connsiteX1" fmla="*/ 21077 w 1319024"/>
                <a:gd name="connsiteY1" fmla="*/ 21077 h 719597"/>
                <a:gd name="connsiteX2" fmla="*/ 71960 w 1319024"/>
                <a:gd name="connsiteY2" fmla="*/ 0 h 719597"/>
                <a:gd name="connsiteX3" fmla="*/ 1247064 w 1319024"/>
                <a:gd name="connsiteY3" fmla="*/ 0 h 719597"/>
                <a:gd name="connsiteX4" fmla="*/ 1297947 w 1319024"/>
                <a:gd name="connsiteY4" fmla="*/ 21077 h 719597"/>
                <a:gd name="connsiteX5" fmla="*/ 1319024 w 1319024"/>
                <a:gd name="connsiteY5" fmla="*/ 71960 h 719597"/>
                <a:gd name="connsiteX6" fmla="*/ 1319024 w 1319024"/>
                <a:gd name="connsiteY6" fmla="*/ 647637 h 719597"/>
                <a:gd name="connsiteX7" fmla="*/ 1297947 w 1319024"/>
                <a:gd name="connsiteY7" fmla="*/ 698520 h 719597"/>
                <a:gd name="connsiteX8" fmla="*/ 1247064 w 1319024"/>
                <a:gd name="connsiteY8" fmla="*/ 719597 h 719597"/>
                <a:gd name="connsiteX9" fmla="*/ 71960 w 1319024"/>
                <a:gd name="connsiteY9" fmla="*/ 719597 h 719597"/>
                <a:gd name="connsiteX10" fmla="*/ 21077 w 1319024"/>
                <a:gd name="connsiteY10" fmla="*/ 698520 h 719597"/>
                <a:gd name="connsiteX11" fmla="*/ 0 w 1319024"/>
                <a:gd name="connsiteY11" fmla="*/ 647637 h 719597"/>
                <a:gd name="connsiteX12" fmla="*/ 0 w 1319024"/>
                <a:gd name="connsiteY12" fmla="*/ 71960 h 71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024" h="719597">
                  <a:moveTo>
                    <a:pt x="0" y="71960"/>
                  </a:moveTo>
                  <a:cubicBezTo>
                    <a:pt x="0" y="52875"/>
                    <a:pt x="7582" y="34572"/>
                    <a:pt x="21077" y="21077"/>
                  </a:cubicBezTo>
                  <a:cubicBezTo>
                    <a:pt x="34572" y="7582"/>
                    <a:pt x="52875" y="0"/>
                    <a:pt x="71960" y="0"/>
                  </a:cubicBezTo>
                  <a:lnTo>
                    <a:pt x="1247064" y="0"/>
                  </a:lnTo>
                  <a:cubicBezTo>
                    <a:pt x="1266149" y="0"/>
                    <a:pt x="1284452" y="7582"/>
                    <a:pt x="1297947" y="21077"/>
                  </a:cubicBezTo>
                  <a:cubicBezTo>
                    <a:pt x="1311442" y="34572"/>
                    <a:pt x="1319024" y="52875"/>
                    <a:pt x="1319024" y="71960"/>
                  </a:cubicBezTo>
                  <a:lnTo>
                    <a:pt x="1319024" y="647637"/>
                  </a:lnTo>
                  <a:cubicBezTo>
                    <a:pt x="1319024" y="666722"/>
                    <a:pt x="1311443" y="685025"/>
                    <a:pt x="1297947" y="698520"/>
                  </a:cubicBezTo>
                  <a:cubicBezTo>
                    <a:pt x="1284452" y="712015"/>
                    <a:pt x="1266149" y="719597"/>
                    <a:pt x="1247064" y="719597"/>
                  </a:cubicBezTo>
                  <a:lnTo>
                    <a:pt x="71960" y="719597"/>
                  </a:lnTo>
                  <a:cubicBezTo>
                    <a:pt x="52875" y="719597"/>
                    <a:pt x="34572" y="712015"/>
                    <a:pt x="21077" y="698520"/>
                  </a:cubicBezTo>
                  <a:cubicBezTo>
                    <a:pt x="7582" y="685025"/>
                    <a:pt x="0" y="666722"/>
                    <a:pt x="0" y="647637"/>
                  </a:cubicBezTo>
                  <a:lnTo>
                    <a:pt x="0" y="71960"/>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lIns="85344" tIns="85344" rIns="85344" bIns="285586" spcCol="1270"/>
            <a:lstStyle/>
            <a:p>
              <a:pPr defTabSz="533400" fontAlgn="auto">
                <a:lnSpc>
                  <a:spcPct val="90000"/>
                </a:lnSpc>
                <a:spcBef>
                  <a:spcPts val="0"/>
                </a:spcBef>
                <a:spcAft>
                  <a:spcPct val="35000"/>
                </a:spcAft>
                <a:defRPr/>
              </a:pPr>
              <a:r>
                <a:rPr lang="en-US" sz="1600" b="1" kern="0" dirty="0">
                  <a:solidFill>
                    <a:sysClr val="window" lastClr="FFFFFF"/>
                  </a:solidFill>
                  <a:latin typeface="Arial Narrow" pitchFamily="34" charset="0"/>
                  <a:cs typeface="+mn-cs"/>
                </a:rPr>
                <a:t>Applications</a:t>
              </a:r>
            </a:p>
          </p:txBody>
        </p:sp>
        <p:sp>
          <p:nvSpPr>
            <p:cNvPr id="80" name="Freeform 79"/>
            <p:cNvSpPr/>
            <p:nvPr/>
          </p:nvSpPr>
          <p:spPr>
            <a:xfrm>
              <a:off x="7578725" y="4224338"/>
              <a:ext cx="1763713" cy="1262062"/>
            </a:xfrm>
            <a:custGeom>
              <a:avLst/>
              <a:gdLst>
                <a:gd name="connsiteX0" fmla="*/ 0 w 1319024"/>
                <a:gd name="connsiteY0" fmla="*/ 119340 h 1193400"/>
                <a:gd name="connsiteX1" fmla="*/ 34954 w 1319024"/>
                <a:gd name="connsiteY1" fmla="*/ 34954 h 1193400"/>
                <a:gd name="connsiteX2" fmla="*/ 119340 w 1319024"/>
                <a:gd name="connsiteY2" fmla="*/ 0 h 1193400"/>
                <a:gd name="connsiteX3" fmla="*/ 1199684 w 1319024"/>
                <a:gd name="connsiteY3" fmla="*/ 0 h 1193400"/>
                <a:gd name="connsiteX4" fmla="*/ 1284070 w 1319024"/>
                <a:gd name="connsiteY4" fmla="*/ 34954 h 1193400"/>
                <a:gd name="connsiteX5" fmla="*/ 1319024 w 1319024"/>
                <a:gd name="connsiteY5" fmla="*/ 119340 h 1193400"/>
                <a:gd name="connsiteX6" fmla="*/ 1319024 w 1319024"/>
                <a:gd name="connsiteY6" fmla="*/ 1074060 h 1193400"/>
                <a:gd name="connsiteX7" fmla="*/ 1284070 w 1319024"/>
                <a:gd name="connsiteY7" fmla="*/ 1158446 h 1193400"/>
                <a:gd name="connsiteX8" fmla="*/ 1199684 w 1319024"/>
                <a:gd name="connsiteY8" fmla="*/ 1193400 h 1193400"/>
                <a:gd name="connsiteX9" fmla="*/ 119340 w 1319024"/>
                <a:gd name="connsiteY9" fmla="*/ 1193400 h 1193400"/>
                <a:gd name="connsiteX10" fmla="*/ 34954 w 1319024"/>
                <a:gd name="connsiteY10" fmla="*/ 1158446 h 1193400"/>
                <a:gd name="connsiteX11" fmla="*/ 0 w 1319024"/>
                <a:gd name="connsiteY11" fmla="*/ 1074060 h 1193400"/>
                <a:gd name="connsiteX12" fmla="*/ 0 w 1319024"/>
                <a:gd name="connsiteY12" fmla="*/ 119340 h 119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024" h="1193400">
                  <a:moveTo>
                    <a:pt x="0" y="119340"/>
                  </a:moveTo>
                  <a:cubicBezTo>
                    <a:pt x="0" y="87689"/>
                    <a:pt x="12573" y="57334"/>
                    <a:pt x="34954" y="34954"/>
                  </a:cubicBezTo>
                  <a:cubicBezTo>
                    <a:pt x="57335" y="12573"/>
                    <a:pt x="87689" y="0"/>
                    <a:pt x="119340" y="0"/>
                  </a:cubicBezTo>
                  <a:lnTo>
                    <a:pt x="1199684" y="0"/>
                  </a:lnTo>
                  <a:cubicBezTo>
                    <a:pt x="1231335" y="0"/>
                    <a:pt x="1261690" y="12573"/>
                    <a:pt x="1284070" y="34954"/>
                  </a:cubicBezTo>
                  <a:cubicBezTo>
                    <a:pt x="1306451" y="57335"/>
                    <a:pt x="1319024" y="87689"/>
                    <a:pt x="1319024" y="119340"/>
                  </a:cubicBezTo>
                  <a:lnTo>
                    <a:pt x="1319024" y="1074060"/>
                  </a:lnTo>
                  <a:cubicBezTo>
                    <a:pt x="1319024" y="1105711"/>
                    <a:pt x="1306451" y="1136066"/>
                    <a:pt x="1284070" y="1158446"/>
                  </a:cubicBezTo>
                  <a:cubicBezTo>
                    <a:pt x="1261689" y="1180827"/>
                    <a:pt x="1231335" y="1193400"/>
                    <a:pt x="1199684" y="1193400"/>
                  </a:cubicBezTo>
                  <a:lnTo>
                    <a:pt x="119340" y="1193400"/>
                  </a:lnTo>
                  <a:cubicBezTo>
                    <a:pt x="87689" y="1193400"/>
                    <a:pt x="57334" y="1180827"/>
                    <a:pt x="34954" y="1158446"/>
                  </a:cubicBezTo>
                  <a:cubicBezTo>
                    <a:pt x="12573" y="1136065"/>
                    <a:pt x="0" y="1105711"/>
                    <a:pt x="0" y="1074060"/>
                  </a:cubicBezTo>
                  <a:lnTo>
                    <a:pt x="0" y="119340"/>
                  </a:lnTo>
                  <a:close/>
                </a:path>
              </a:pathLst>
            </a:cu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txBody>
            <a:bodyPr lIns="120297" tIns="120297" rIns="120297" bIns="120297" spcCol="1270"/>
            <a:lstStyle/>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Dashboard &amp; Reports</a:t>
              </a:r>
            </a:p>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Visualizations</a:t>
              </a:r>
            </a:p>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Relationship Trees</a:t>
              </a:r>
            </a:p>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Document  Viewer</a:t>
              </a:r>
            </a:p>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Geographic Displays</a:t>
              </a:r>
            </a:p>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Temporal Filters</a:t>
              </a:r>
            </a:p>
          </p:txBody>
        </p:sp>
      </p:grpSp>
      <p:grpSp>
        <p:nvGrpSpPr>
          <p:cNvPr id="21511" name="Group 96"/>
          <p:cNvGrpSpPr>
            <a:grpSpLocks/>
          </p:cNvGrpSpPr>
          <p:nvPr/>
        </p:nvGrpSpPr>
        <p:grpSpPr bwMode="auto">
          <a:xfrm>
            <a:off x="3046413" y="4695825"/>
            <a:ext cx="1733550" cy="1476375"/>
            <a:chOff x="3898246" y="3852862"/>
            <a:chExt cx="1734204" cy="1476374"/>
          </a:xfrm>
        </p:grpSpPr>
        <p:sp>
          <p:nvSpPr>
            <p:cNvPr id="98" name="Freeform 97"/>
            <p:cNvSpPr/>
            <p:nvPr/>
          </p:nvSpPr>
          <p:spPr>
            <a:xfrm>
              <a:off x="3898246" y="3852862"/>
              <a:ext cx="1229189" cy="914399"/>
            </a:xfrm>
            <a:custGeom>
              <a:avLst/>
              <a:gdLst>
                <a:gd name="connsiteX0" fmla="*/ 0 w 1319024"/>
                <a:gd name="connsiteY0" fmla="*/ 71960 h 719597"/>
                <a:gd name="connsiteX1" fmla="*/ 21077 w 1319024"/>
                <a:gd name="connsiteY1" fmla="*/ 21077 h 719597"/>
                <a:gd name="connsiteX2" fmla="*/ 71960 w 1319024"/>
                <a:gd name="connsiteY2" fmla="*/ 0 h 719597"/>
                <a:gd name="connsiteX3" fmla="*/ 1247064 w 1319024"/>
                <a:gd name="connsiteY3" fmla="*/ 0 h 719597"/>
                <a:gd name="connsiteX4" fmla="*/ 1297947 w 1319024"/>
                <a:gd name="connsiteY4" fmla="*/ 21077 h 719597"/>
                <a:gd name="connsiteX5" fmla="*/ 1319024 w 1319024"/>
                <a:gd name="connsiteY5" fmla="*/ 71960 h 719597"/>
                <a:gd name="connsiteX6" fmla="*/ 1319024 w 1319024"/>
                <a:gd name="connsiteY6" fmla="*/ 647637 h 719597"/>
                <a:gd name="connsiteX7" fmla="*/ 1297947 w 1319024"/>
                <a:gd name="connsiteY7" fmla="*/ 698520 h 719597"/>
                <a:gd name="connsiteX8" fmla="*/ 1247064 w 1319024"/>
                <a:gd name="connsiteY8" fmla="*/ 719597 h 719597"/>
                <a:gd name="connsiteX9" fmla="*/ 71960 w 1319024"/>
                <a:gd name="connsiteY9" fmla="*/ 719597 h 719597"/>
                <a:gd name="connsiteX10" fmla="*/ 21077 w 1319024"/>
                <a:gd name="connsiteY10" fmla="*/ 698520 h 719597"/>
                <a:gd name="connsiteX11" fmla="*/ 0 w 1319024"/>
                <a:gd name="connsiteY11" fmla="*/ 647637 h 719597"/>
                <a:gd name="connsiteX12" fmla="*/ 0 w 1319024"/>
                <a:gd name="connsiteY12" fmla="*/ 71960 h 71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024" h="719597">
                  <a:moveTo>
                    <a:pt x="0" y="71960"/>
                  </a:moveTo>
                  <a:cubicBezTo>
                    <a:pt x="0" y="52875"/>
                    <a:pt x="7582" y="34572"/>
                    <a:pt x="21077" y="21077"/>
                  </a:cubicBezTo>
                  <a:cubicBezTo>
                    <a:pt x="34572" y="7582"/>
                    <a:pt x="52875" y="0"/>
                    <a:pt x="71960" y="0"/>
                  </a:cubicBezTo>
                  <a:lnTo>
                    <a:pt x="1247064" y="0"/>
                  </a:lnTo>
                  <a:cubicBezTo>
                    <a:pt x="1266149" y="0"/>
                    <a:pt x="1284452" y="7582"/>
                    <a:pt x="1297947" y="21077"/>
                  </a:cubicBezTo>
                  <a:cubicBezTo>
                    <a:pt x="1311442" y="34572"/>
                    <a:pt x="1319024" y="52875"/>
                    <a:pt x="1319024" y="71960"/>
                  </a:cubicBezTo>
                  <a:lnTo>
                    <a:pt x="1319024" y="647637"/>
                  </a:lnTo>
                  <a:cubicBezTo>
                    <a:pt x="1319024" y="666722"/>
                    <a:pt x="1311443" y="685025"/>
                    <a:pt x="1297947" y="698520"/>
                  </a:cubicBezTo>
                  <a:cubicBezTo>
                    <a:pt x="1284452" y="712015"/>
                    <a:pt x="1266149" y="719597"/>
                    <a:pt x="1247064" y="719597"/>
                  </a:cubicBezTo>
                  <a:lnTo>
                    <a:pt x="71960" y="719597"/>
                  </a:lnTo>
                  <a:cubicBezTo>
                    <a:pt x="52875" y="719597"/>
                    <a:pt x="34572" y="712015"/>
                    <a:pt x="21077" y="698520"/>
                  </a:cubicBezTo>
                  <a:cubicBezTo>
                    <a:pt x="7582" y="685025"/>
                    <a:pt x="0" y="666722"/>
                    <a:pt x="0" y="647637"/>
                  </a:cubicBezTo>
                  <a:lnTo>
                    <a:pt x="0" y="71960"/>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lIns="85344" tIns="85344" rIns="85344" bIns="285586" spcCol="1270"/>
            <a:lstStyle/>
            <a:p>
              <a:pPr defTabSz="533400" fontAlgn="auto">
                <a:lnSpc>
                  <a:spcPct val="90000"/>
                </a:lnSpc>
                <a:spcBef>
                  <a:spcPts val="0"/>
                </a:spcBef>
                <a:spcAft>
                  <a:spcPct val="35000"/>
                </a:spcAft>
                <a:defRPr/>
              </a:pPr>
              <a:r>
                <a:rPr lang="en-US" sz="1600" b="1" kern="0" dirty="0">
                  <a:solidFill>
                    <a:sysClr val="window" lastClr="FFFFFF"/>
                  </a:solidFill>
                  <a:latin typeface="Arial Narrow" pitchFamily="34" charset="0"/>
                  <a:cs typeface="+mn-cs"/>
                </a:rPr>
                <a:t>Entity Extraction</a:t>
              </a:r>
            </a:p>
            <a:p>
              <a:pPr defTabSz="533400" fontAlgn="auto">
                <a:lnSpc>
                  <a:spcPct val="90000"/>
                </a:lnSpc>
                <a:spcBef>
                  <a:spcPts val="0"/>
                </a:spcBef>
                <a:spcAft>
                  <a:spcPct val="35000"/>
                </a:spcAft>
                <a:defRPr/>
              </a:pPr>
              <a:endParaRPr lang="en-US" sz="1600" b="1" kern="0" dirty="0">
                <a:solidFill>
                  <a:sysClr val="window" lastClr="FFFFFF"/>
                </a:solidFill>
                <a:latin typeface="Arial Narrow" pitchFamily="34" charset="0"/>
                <a:cs typeface="+mn-cs"/>
              </a:endParaRPr>
            </a:p>
          </p:txBody>
        </p:sp>
        <p:sp>
          <p:nvSpPr>
            <p:cNvPr id="99" name="Freeform 98"/>
            <p:cNvSpPr/>
            <p:nvPr/>
          </p:nvSpPr>
          <p:spPr>
            <a:xfrm>
              <a:off x="4036410" y="4438650"/>
              <a:ext cx="1596040" cy="890586"/>
            </a:xfrm>
            <a:custGeom>
              <a:avLst/>
              <a:gdLst>
                <a:gd name="connsiteX0" fmla="*/ 0 w 1319024"/>
                <a:gd name="connsiteY0" fmla="*/ 119340 h 1193400"/>
                <a:gd name="connsiteX1" fmla="*/ 34954 w 1319024"/>
                <a:gd name="connsiteY1" fmla="*/ 34954 h 1193400"/>
                <a:gd name="connsiteX2" fmla="*/ 119340 w 1319024"/>
                <a:gd name="connsiteY2" fmla="*/ 0 h 1193400"/>
                <a:gd name="connsiteX3" fmla="*/ 1199684 w 1319024"/>
                <a:gd name="connsiteY3" fmla="*/ 0 h 1193400"/>
                <a:gd name="connsiteX4" fmla="*/ 1284070 w 1319024"/>
                <a:gd name="connsiteY4" fmla="*/ 34954 h 1193400"/>
                <a:gd name="connsiteX5" fmla="*/ 1319024 w 1319024"/>
                <a:gd name="connsiteY5" fmla="*/ 119340 h 1193400"/>
                <a:gd name="connsiteX6" fmla="*/ 1319024 w 1319024"/>
                <a:gd name="connsiteY6" fmla="*/ 1074060 h 1193400"/>
                <a:gd name="connsiteX7" fmla="*/ 1284070 w 1319024"/>
                <a:gd name="connsiteY7" fmla="*/ 1158446 h 1193400"/>
                <a:gd name="connsiteX8" fmla="*/ 1199684 w 1319024"/>
                <a:gd name="connsiteY8" fmla="*/ 1193400 h 1193400"/>
                <a:gd name="connsiteX9" fmla="*/ 119340 w 1319024"/>
                <a:gd name="connsiteY9" fmla="*/ 1193400 h 1193400"/>
                <a:gd name="connsiteX10" fmla="*/ 34954 w 1319024"/>
                <a:gd name="connsiteY10" fmla="*/ 1158446 h 1193400"/>
                <a:gd name="connsiteX11" fmla="*/ 0 w 1319024"/>
                <a:gd name="connsiteY11" fmla="*/ 1074060 h 1193400"/>
                <a:gd name="connsiteX12" fmla="*/ 0 w 1319024"/>
                <a:gd name="connsiteY12" fmla="*/ 119340 h 119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024" h="1193400">
                  <a:moveTo>
                    <a:pt x="0" y="119340"/>
                  </a:moveTo>
                  <a:cubicBezTo>
                    <a:pt x="0" y="87689"/>
                    <a:pt x="12573" y="57334"/>
                    <a:pt x="34954" y="34954"/>
                  </a:cubicBezTo>
                  <a:cubicBezTo>
                    <a:pt x="57335" y="12573"/>
                    <a:pt x="87689" y="0"/>
                    <a:pt x="119340" y="0"/>
                  </a:cubicBezTo>
                  <a:lnTo>
                    <a:pt x="1199684" y="0"/>
                  </a:lnTo>
                  <a:cubicBezTo>
                    <a:pt x="1231335" y="0"/>
                    <a:pt x="1261690" y="12573"/>
                    <a:pt x="1284070" y="34954"/>
                  </a:cubicBezTo>
                  <a:cubicBezTo>
                    <a:pt x="1306451" y="57335"/>
                    <a:pt x="1319024" y="87689"/>
                    <a:pt x="1319024" y="119340"/>
                  </a:cubicBezTo>
                  <a:lnTo>
                    <a:pt x="1319024" y="1074060"/>
                  </a:lnTo>
                  <a:cubicBezTo>
                    <a:pt x="1319024" y="1105711"/>
                    <a:pt x="1306451" y="1136066"/>
                    <a:pt x="1284070" y="1158446"/>
                  </a:cubicBezTo>
                  <a:cubicBezTo>
                    <a:pt x="1261689" y="1180827"/>
                    <a:pt x="1231335" y="1193400"/>
                    <a:pt x="1199684" y="1193400"/>
                  </a:cubicBezTo>
                  <a:lnTo>
                    <a:pt x="119340" y="1193400"/>
                  </a:lnTo>
                  <a:cubicBezTo>
                    <a:pt x="87689" y="1193400"/>
                    <a:pt x="57334" y="1180827"/>
                    <a:pt x="34954" y="1158446"/>
                  </a:cubicBezTo>
                  <a:cubicBezTo>
                    <a:pt x="12573" y="1136065"/>
                    <a:pt x="0" y="1105711"/>
                    <a:pt x="0" y="1074060"/>
                  </a:cubicBezTo>
                  <a:lnTo>
                    <a:pt x="0" y="119340"/>
                  </a:lnTo>
                  <a:close/>
                </a:path>
              </a:pathLst>
            </a:cu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txBody>
            <a:bodyPr lIns="120297" tIns="120297" rIns="120297" bIns="120297" spcCol="1270"/>
            <a:lstStyle/>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Statistical lexicon</a:t>
              </a:r>
            </a:p>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Rules-based methods</a:t>
              </a:r>
            </a:p>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Modular component</a:t>
              </a:r>
            </a:p>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Custom/Optimized</a:t>
              </a:r>
            </a:p>
            <a:p>
              <a:pPr marL="114300" lvl="1" indent="-114300" defTabSz="533400" fontAlgn="auto">
                <a:lnSpc>
                  <a:spcPct val="90000"/>
                </a:lnSpc>
                <a:spcBef>
                  <a:spcPts val="0"/>
                </a:spcBef>
                <a:spcAft>
                  <a:spcPct val="15000"/>
                </a:spcAft>
                <a:buFontTx/>
                <a:buChar char="••"/>
                <a:defRPr/>
              </a:pPr>
              <a:endParaRPr lang="en-US" sz="1200" kern="0" dirty="0">
                <a:solidFill>
                  <a:sysClr val="windowText" lastClr="000000">
                    <a:hueOff val="0"/>
                    <a:satOff val="0"/>
                    <a:lumOff val="0"/>
                    <a:alphaOff val="0"/>
                  </a:sysClr>
                </a:solidFill>
                <a:latin typeface="Arial Narrow" pitchFamily="34" charset="0"/>
                <a:cs typeface="+mn-cs"/>
              </a:endParaRPr>
            </a:p>
          </p:txBody>
        </p:sp>
      </p:grpSp>
      <p:cxnSp>
        <p:nvCxnSpPr>
          <p:cNvPr id="113" name="Straight Arrow Connector 112"/>
          <p:cNvCxnSpPr/>
          <p:nvPr/>
        </p:nvCxnSpPr>
        <p:spPr>
          <a:xfrm>
            <a:off x="4276725" y="5086350"/>
            <a:ext cx="600075" cy="19050"/>
          </a:xfrm>
          <a:prstGeom prst="straightConnector1">
            <a:avLst/>
          </a:prstGeom>
          <a:noFill/>
          <a:ln w="38100" cap="flat" cmpd="sng" algn="ctr">
            <a:solidFill>
              <a:srgbClr val="F79646"/>
            </a:solidFill>
            <a:prstDash val="solid"/>
            <a:tailEnd type="arrow"/>
          </a:ln>
          <a:effectLst>
            <a:outerShdw blurRad="40000" dist="23000" dir="5400000" rotWithShape="0">
              <a:srgbClr val="000000">
                <a:alpha val="35000"/>
              </a:srgbClr>
            </a:outerShdw>
          </a:effectLst>
        </p:spPr>
      </p:cxnSp>
      <p:cxnSp>
        <p:nvCxnSpPr>
          <p:cNvPr id="114" name="Straight Arrow Connector 113"/>
          <p:cNvCxnSpPr/>
          <p:nvPr/>
        </p:nvCxnSpPr>
        <p:spPr>
          <a:xfrm flipH="1">
            <a:off x="5789613" y="3941763"/>
            <a:ext cx="785812" cy="706437"/>
          </a:xfrm>
          <a:prstGeom prst="straightConnector1">
            <a:avLst/>
          </a:prstGeom>
          <a:noFill/>
          <a:ln w="38100" cap="flat" cmpd="sng" algn="ctr">
            <a:solidFill>
              <a:srgbClr val="F79646"/>
            </a:solidFill>
            <a:prstDash val="solid"/>
            <a:headEnd type="arrow"/>
            <a:tailEnd type="arrow"/>
          </a:ln>
          <a:effectLst>
            <a:outerShdw blurRad="40000" dist="23000" dir="5400000" rotWithShape="0">
              <a:srgbClr val="000000">
                <a:alpha val="35000"/>
              </a:srgbClr>
            </a:outerShdw>
          </a:effectLst>
        </p:spPr>
      </p:cxnSp>
      <p:cxnSp>
        <p:nvCxnSpPr>
          <p:cNvPr id="115" name="Straight Arrow Connector 114"/>
          <p:cNvCxnSpPr/>
          <p:nvPr/>
        </p:nvCxnSpPr>
        <p:spPr>
          <a:xfrm>
            <a:off x="6623050" y="2133600"/>
            <a:ext cx="7938" cy="1108075"/>
          </a:xfrm>
          <a:prstGeom prst="straightConnector1">
            <a:avLst/>
          </a:prstGeom>
          <a:noFill/>
          <a:ln w="38100" cap="flat" cmpd="sng" algn="ctr">
            <a:solidFill>
              <a:srgbClr val="F79646"/>
            </a:solidFill>
            <a:prstDash val="solid"/>
            <a:headEnd type="arrow"/>
            <a:tailEnd type="arrow"/>
          </a:ln>
          <a:effectLst>
            <a:outerShdw blurRad="40000" dist="23000" dir="5400000" rotWithShape="0">
              <a:srgbClr val="000000">
                <a:alpha val="35000"/>
              </a:srgbClr>
            </a:outerShdw>
          </a:effectLst>
        </p:spPr>
      </p:cxnSp>
      <p:pic>
        <p:nvPicPr>
          <p:cNvPr id="21515" name="Picture 5" descr="IQ Logo Only.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343400" y="1747838"/>
            <a:ext cx="661988" cy="801687"/>
          </a:xfrm>
          <a:prstGeom prst="rect">
            <a:avLst/>
          </a:prstGeom>
          <a:noFill/>
          <a:ln w="9525">
            <a:noFill/>
            <a:miter lim="800000"/>
            <a:headEnd/>
            <a:tailEnd/>
          </a:ln>
        </p:spPr>
      </p:pic>
      <p:sp>
        <p:nvSpPr>
          <p:cNvPr id="117" name="TextBox 116"/>
          <p:cNvSpPr txBox="1"/>
          <p:nvPr/>
        </p:nvSpPr>
        <p:spPr>
          <a:xfrm>
            <a:off x="4038600" y="2586038"/>
            <a:ext cx="1524000" cy="461962"/>
          </a:xfrm>
          <a:prstGeom prst="rect">
            <a:avLst/>
          </a:prstGeom>
          <a:noFill/>
        </p:spPr>
        <p:txBody>
          <a:bodyPr>
            <a:spAutoFit/>
          </a:bodyPr>
          <a:lstStyle/>
          <a:p>
            <a:pPr fontAlgn="auto">
              <a:spcBef>
                <a:spcPts val="0"/>
              </a:spcBef>
              <a:spcAft>
                <a:spcPts val="0"/>
              </a:spcAft>
              <a:defRPr/>
            </a:pPr>
            <a:r>
              <a:rPr lang="en-US" sz="2400" kern="0" dirty="0">
                <a:solidFill>
                  <a:sysClr val="windowText" lastClr="000000"/>
                </a:solidFill>
                <a:latin typeface="Arial Narrow" pitchFamily="34" charset="0"/>
              </a:rPr>
              <a:t>IQeXplore</a:t>
            </a:r>
          </a:p>
        </p:txBody>
      </p:sp>
      <p:grpSp>
        <p:nvGrpSpPr>
          <p:cNvPr id="21517" name="Group 64"/>
          <p:cNvGrpSpPr>
            <a:grpSpLocks/>
          </p:cNvGrpSpPr>
          <p:nvPr/>
        </p:nvGrpSpPr>
        <p:grpSpPr bwMode="auto">
          <a:xfrm>
            <a:off x="685800" y="1143000"/>
            <a:ext cx="2208213" cy="3352800"/>
            <a:chOff x="762000" y="2590800"/>
            <a:chExt cx="2208214" cy="3352799"/>
          </a:xfrm>
        </p:grpSpPr>
        <p:grpSp>
          <p:nvGrpSpPr>
            <p:cNvPr id="21524" name="Group 81"/>
            <p:cNvGrpSpPr>
              <a:grpSpLocks/>
            </p:cNvGrpSpPr>
            <p:nvPr/>
          </p:nvGrpSpPr>
          <p:grpSpPr bwMode="auto">
            <a:xfrm>
              <a:off x="762000" y="2590800"/>
              <a:ext cx="2208214" cy="3352799"/>
              <a:chOff x="534986" y="-914400"/>
              <a:chExt cx="2208214" cy="3054773"/>
            </a:xfrm>
          </p:grpSpPr>
          <p:sp>
            <p:nvSpPr>
              <p:cNvPr id="83" name="Freeform 82"/>
              <p:cNvSpPr/>
              <p:nvPr/>
            </p:nvSpPr>
            <p:spPr>
              <a:xfrm>
                <a:off x="534986" y="-914400"/>
                <a:ext cx="2055814" cy="2438611"/>
              </a:xfrm>
              <a:custGeom>
                <a:avLst/>
                <a:gdLst>
                  <a:gd name="connsiteX0" fmla="*/ 0 w 1319024"/>
                  <a:gd name="connsiteY0" fmla="*/ 71960 h 719597"/>
                  <a:gd name="connsiteX1" fmla="*/ 21077 w 1319024"/>
                  <a:gd name="connsiteY1" fmla="*/ 21077 h 719597"/>
                  <a:gd name="connsiteX2" fmla="*/ 71960 w 1319024"/>
                  <a:gd name="connsiteY2" fmla="*/ 0 h 719597"/>
                  <a:gd name="connsiteX3" fmla="*/ 1247064 w 1319024"/>
                  <a:gd name="connsiteY3" fmla="*/ 0 h 719597"/>
                  <a:gd name="connsiteX4" fmla="*/ 1297947 w 1319024"/>
                  <a:gd name="connsiteY4" fmla="*/ 21077 h 719597"/>
                  <a:gd name="connsiteX5" fmla="*/ 1319024 w 1319024"/>
                  <a:gd name="connsiteY5" fmla="*/ 71960 h 719597"/>
                  <a:gd name="connsiteX6" fmla="*/ 1319024 w 1319024"/>
                  <a:gd name="connsiteY6" fmla="*/ 647637 h 719597"/>
                  <a:gd name="connsiteX7" fmla="*/ 1297947 w 1319024"/>
                  <a:gd name="connsiteY7" fmla="*/ 698520 h 719597"/>
                  <a:gd name="connsiteX8" fmla="*/ 1247064 w 1319024"/>
                  <a:gd name="connsiteY8" fmla="*/ 719597 h 719597"/>
                  <a:gd name="connsiteX9" fmla="*/ 71960 w 1319024"/>
                  <a:gd name="connsiteY9" fmla="*/ 719597 h 719597"/>
                  <a:gd name="connsiteX10" fmla="*/ 21077 w 1319024"/>
                  <a:gd name="connsiteY10" fmla="*/ 698520 h 719597"/>
                  <a:gd name="connsiteX11" fmla="*/ 0 w 1319024"/>
                  <a:gd name="connsiteY11" fmla="*/ 647637 h 719597"/>
                  <a:gd name="connsiteX12" fmla="*/ 0 w 1319024"/>
                  <a:gd name="connsiteY12" fmla="*/ 71960 h 71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024" h="719597">
                    <a:moveTo>
                      <a:pt x="0" y="71960"/>
                    </a:moveTo>
                    <a:cubicBezTo>
                      <a:pt x="0" y="52875"/>
                      <a:pt x="7582" y="34572"/>
                      <a:pt x="21077" y="21077"/>
                    </a:cubicBezTo>
                    <a:cubicBezTo>
                      <a:pt x="34572" y="7582"/>
                      <a:pt x="52875" y="0"/>
                      <a:pt x="71960" y="0"/>
                    </a:cubicBezTo>
                    <a:lnTo>
                      <a:pt x="1247064" y="0"/>
                    </a:lnTo>
                    <a:cubicBezTo>
                      <a:pt x="1266149" y="0"/>
                      <a:pt x="1284452" y="7582"/>
                      <a:pt x="1297947" y="21077"/>
                    </a:cubicBezTo>
                    <a:cubicBezTo>
                      <a:pt x="1311442" y="34572"/>
                      <a:pt x="1319024" y="52875"/>
                      <a:pt x="1319024" y="71960"/>
                    </a:cubicBezTo>
                    <a:lnTo>
                      <a:pt x="1319024" y="647637"/>
                    </a:lnTo>
                    <a:cubicBezTo>
                      <a:pt x="1319024" y="666722"/>
                      <a:pt x="1311443" y="685025"/>
                      <a:pt x="1297947" y="698520"/>
                    </a:cubicBezTo>
                    <a:cubicBezTo>
                      <a:pt x="1284452" y="712015"/>
                      <a:pt x="1266149" y="719597"/>
                      <a:pt x="1247064" y="719597"/>
                    </a:cubicBezTo>
                    <a:lnTo>
                      <a:pt x="71960" y="719597"/>
                    </a:lnTo>
                    <a:cubicBezTo>
                      <a:pt x="52875" y="719597"/>
                      <a:pt x="34572" y="712015"/>
                      <a:pt x="21077" y="698520"/>
                    </a:cubicBezTo>
                    <a:cubicBezTo>
                      <a:pt x="7582" y="685025"/>
                      <a:pt x="0" y="666722"/>
                      <a:pt x="0" y="647637"/>
                    </a:cubicBezTo>
                    <a:lnTo>
                      <a:pt x="0" y="71960"/>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lIns="85344" tIns="85344" rIns="85344" bIns="285586" spcCol="1270"/>
              <a:lstStyle/>
              <a:p>
                <a:pPr defTabSz="533400" fontAlgn="auto">
                  <a:lnSpc>
                    <a:spcPct val="90000"/>
                  </a:lnSpc>
                  <a:spcBef>
                    <a:spcPts val="0"/>
                  </a:spcBef>
                  <a:spcAft>
                    <a:spcPct val="35000"/>
                  </a:spcAft>
                  <a:defRPr/>
                </a:pPr>
                <a:r>
                  <a:rPr lang="en-US" sz="1600" b="1" kern="0" dirty="0">
                    <a:solidFill>
                      <a:sysClr val="window" lastClr="FFFFFF"/>
                    </a:solidFill>
                    <a:latin typeface="Arial Narrow" pitchFamily="34" charset="0"/>
                    <a:cs typeface="+mn-cs"/>
                  </a:rPr>
                  <a:t>Capture Wrappers</a:t>
                </a:r>
              </a:p>
              <a:p>
                <a:pPr defTabSz="533400" fontAlgn="auto">
                  <a:lnSpc>
                    <a:spcPct val="90000"/>
                  </a:lnSpc>
                  <a:spcBef>
                    <a:spcPts val="0"/>
                  </a:spcBef>
                  <a:spcAft>
                    <a:spcPct val="35000"/>
                  </a:spcAft>
                  <a:defRPr/>
                </a:pPr>
                <a:endParaRPr lang="en-US" sz="1600" b="1" kern="0" dirty="0">
                  <a:solidFill>
                    <a:sysClr val="window" lastClr="FFFFFF"/>
                  </a:solidFill>
                  <a:latin typeface="Arial Narrow" pitchFamily="34" charset="0"/>
                  <a:cs typeface="+mn-cs"/>
                </a:endParaRPr>
              </a:p>
            </p:txBody>
          </p:sp>
          <p:sp>
            <p:nvSpPr>
              <p:cNvPr id="84" name="Freeform 83"/>
              <p:cNvSpPr/>
              <p:nvPr/>
            </p:nvSpPr>
            <p:spPr>
              <a:xfrm>
                <a:off x="761999" y="1067153"/>
                <a:ext cx="1981201" cy="1073220"/>
              </a:xfrm>
              <a:custGeom>
                <a:avLst/>
                <a:gdLst>
                  <a:gd name="connsiteX0" fmla="*/ 0 w 1319024"/>
                  <a:gd name="connsiteY0" fmla="*/ 119340 h 1193400"/>
                  <a:gd name="connsiteX1" fmla="*/ 34954 w 1319024"/>
                  <a:gd name="connsiteY1" fmla="*/ 34954 h 1193400"/>
                  <a:gd name="connsiteX2" fmla="*/ 119340 w 1319024"/>
                  <a:gd name="connsiteY2" fmla="*/ 0 h 1193400"/>
                  <a:gd name="connsiteX3" fmla="*/ 1199684 w 1319024"/>
                  <a:gd name="connsiteY3" fmla="*/ 0 h 1193400"/>
                  <a:gd name="connsiteX4" fmla="*/ 1284070 w 1319024"/>
                  <a:gd name="connsiteY4" fmla="*/ 34954 h 1193400"/>
                  <a:gd name="connsiteX5" fmla="*/ 1319024 w 1319024"/>
                  <a:gd name="connsiteY5" fmla="*/ 119340 h 1193400"/>
                  <a:gd name="connsiteX6" fmla="*/ 1319024 w 1319024"/>
                  <a:gd name="connsiteY6" fmla="*/ 1074060 h 1193400"/>
                  <a:gd name="connsiteX7" fmla="*/ 1284070 w 1319024"/>
                  <a:gd name="connsiteY7" fmla="*/ 1158446 h 1193400"/>
                  <a:gd name="connsiteX8" fmla="*/ 1199684 w 1319024"/>
                  <a:gd name="connsiteY8" fmla="*/ 1193400 h 1193400"/>
                  <a:gd name="connsiteX9" fmla="*/ 119340 w 1319024"/>
                  <a:gd name="connsiteY9" fmla="*/ 1193400 h 1193400"/>
                  <a:gd name="connsiteX10" fmla="*/ 34954 w 1319024"/>
                  <a:gd name="connsiteY10" fmla="*/ 1158446 h 1193400"/>
                  <a:gd name="connsiteX11" fmla="*/ 0 w 1319024"/>
                  <a:gd name="connsiteY11" fmla="*/ 1074060 h 1193400"/>
                  <a:gd name="connsiteX12" fmla="*/ 0 w 1319024"/>
                  <a:gd name="connsiteY12" fmla="*/ 119340 h 119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024" h="1193400">
                    <a:moveTo>
                      <a:pt x="0" y="119340"/>
                    </a:moveTo>
                    <a:cubicBezTo>
                      <a:pt x="0" y="87689"/>
                      <a:pt x="12573" y="57334"/>
                      <a:pt x="34954" y="34954"/>
                    </a:cubicBezTo>
                    <a:cubicBezTo>
                      <a:pt x="57335" y="12573"/>
                      <a:pt x="87689" y="0"/>
                      <a:pt x="119340" y="0"/>
                    </a:cubicBezTo>
                    <a:lnTo>
                      <a:pt x="1199684" y="0"/>
                    </a:lnTo>
                    <a:cubicBezTo>
                      <a:pt x="1231335" y="0"/>
                      <a:pt x="1261690" y="12573"/>
                      <a:pt x="1284070" y="34954"/>
                    </a:cubicBezTo>
                    <a:cubicBezTo>
                      <a:pt x="1306451" y="57335"/>
                      <a:pt x="1319024" y="87689"/>
                      <a:pt x="1319024" y="119340"/>
                    </a:cubicBezTo>
                    <a:lnTo>
                      <a:pt x="1319024" y="1074060"/>
                    </a:lnTo>
                    <a:cubicBezTo>
                      <a:pt x="1319024" y="1105711"/>
                      <a:pt x="1306451" y="1136066"/>
                      <a:pt x="1284070" y="1158446"/>
                    </a:cubicBezTo>
                    <a:cubicBezTo>
                      <a:pt x="1261689" y="1180827"/>
                      <a:pt x="1231335" y="1193400"/>
                      <a:pt x="1199684" y="1193400"/>
                    </a:cubicBezTo>
                    <a:lnTo>
                      <a:pt x="119340" y="1193400"/>
                    </a:lnTo>
                    <a:cubicBezTo>
                      <a:pt x="87689" y="1193400"/>
                      <a:pt x="57334" y="1180827"/>
                      <a:pt x="34954" y="1158446"/>
                    </a:cubicBezTo>
                    <a:cubicBezTo>
                      <a:pt x="12573" y="1136065"/>
                      <a:pt x="0" y="1105711"/>
                      <a:pt x="0" y="1074060"/>
                    </a:cubicBezTo>
                    <a:lnTo>
                      <a:pt x="0" y="119340"/>
                    </a:lnTo>
                    <a:close/>
                  </a:path>
                </a:pathLst>
              </a:cu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txBody>
              <a:bodyPr lIns="120297" tIns="120297" rIns="120297" bIns="120297" spcCol="1270"/>
              <a:lstStyle/>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Localizes Search</a:t>
                </a:r>
              </a:p>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Translates R</a:t>
                </a:r>
                <a:r>
                  <a:rPr lang="en-US" sz="1200" kern="0" dirty="0" err="1">
                    <a:solidFill>
                      <a:sysClr val="windowText" lastClr="000000">
                        <a:hueOff val="0"/>
                        <a:satOff val="0"/>
                        <a:lumOff val="0"/>
                        <a:alphaOff val="0"/>
                      </a:sysClr>
                    </a:solidFill>
                    <a:latin typeface="Arial Narrow" pitchFamily="34" charset="0"/>
                    <a:cs typeface="+mn-cs"/>
                  </a:rPr>
                  <a:t>esults</a:t>
                </a:r>
                <a:endParaRPr lang="en-US" sz="1200" kern="0" dirty="0">
                  <a:solidFill>
                    <a:sysClr val="windowText" lastClr="000000">
                      <a:hueOff val="0"/>
                      <a:satOff val="0"/>
                      <a:lumOff val="0"/>
                      <a:alphaOff val="0"/>
                    </a:sysClr>
                  </a:solidFill>
                  <a:latin typeface="Arial Narrow" pitchFamily="34" charset="0"/>
                  <a:cs typeface="+mn-cs"/>
                </a:endParaRPr>
              </a:p>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Filters Input / Output</a:t>
                </a:r>
              </a:p>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Applies Ontologies</a:t>
                </a:r>
              </a:p>
              <a:p>
                <a:pPr marL="114300" lvl="1" indent="-114300" defTabSz="533400" fontAlgn="auto">
                  <a:lnSpc>
                    <a:spcPct val="90000"/>
                  </a:lnSpc>
                  <a:spcBef>
                    <a:spcPts val="0"/>
                  </a:spcBef>
                  <a:spcAft>
                    <a:spcPct val="15000"/>
                  </a:spcAft>
                  <a:buFontTx/>
                  <a:buChar char="••"/>
                  <a:defRPr/>
                </a:pPr>
                <a:r>
                  <a:rPr lang="en-US" sz="1200" kern="0" dirty="0">
                    <a:solidFill>
                      <a:sysClr val="windowText" lastClr="000000">
                        <a:hueOff val="0"/>
                        <a:satOff val="0"/>
                        <a:lumOff val="0"/>
                        <a:alphaOff val="0"/>
                      </a:sysClr>
                    </a:solidFill>
                    <a:latin typeface="Arial Narrow" pitchFamily="34" charset="0"/>
                    <a:cs typeface="+mn-cs"/>
                  </a:rPr>
                  <a:t>Stores Configurations</a:t>
                </a:r>
              </a:p>
              <a:p>
                <a:pPr marL="114300" lvl="1" indent="-114300" defTabSz="533400" fontAlgn="auto">
                  <a:lnSpc>
                    <a:spcPct val="90000"/>
                  </a:lnSpc>
                  <a:spcBef>
                    <a:spcPts val="0"/>
                  </a:spcBef>
                  <a:spcAft>
                    <a:spcPct val="15000"/>
                  </a:spcAft>
                  <a:buFontTx/>
                  <a:buChar char="••"/>
                  <a:defRPr/>
                </a:pPr>
                <a:endParaRPr lang="en-US" sz="1200" kern="0" dirty="0">
                  <a:solidFill>
                    <a:sysClr val="windowText" lastClr="000000">
                      <a:hueOff val="0"/>
                      <a:satOff val="0"/>
                      <a:lumOff val="0"/>
                      <a:alphaOff val="0"/>
                    </a:sysClr>
                  </a:solidFill>
                  <a:latin typeface="Arial Narrow" pitchFamily="34" charset="0"/>
                  <a:cs typeface="+mn-cs"/>
                </a:endParaRPr>
              </a:p>
            </p:txBody>
          </p:sp>
        </p:grpSp>
        <p:sp>
          <p:nvSpPr>
            <p:cNvPr id="59" name="Freeform 58"/>
            <p:cNvSpPr/>
            <p:nvPr/>
          </p:nvSpPr>
          <p:spPr>
            <a:xfrm>
              <a:off x="838200" y="2971800"/>
              <a:ext cx="1600201" cy="381000"/>
            </a:xfrm>
            <a:custGeom>
              <a:avLst/>
              <a:gdLst>
                <a:gd name="connsiteX0" fmla="*/ 0 w 1319024"/>
                <a:gd name="connsiteY0" fmla="*/ 71960 h 719597"/>
                <a:gd name="connsiteX1" fmla="*/ 21077 w 1319024"/>
                <a:gd name="connsiteY1" fmla="*/ 21077 h 719597"/>
                <a:gd name="connsiteX2" fmla="*/ 71960 w 1319024"/>
                <a:gd name="connsiteY2" fmla="*/ 0 h 719597"/>
                <a:gd name="connsiteX3" fmla="*/ 1247064 w 1319024"/>
                <a:gd name="connsiteY3" fmla="*/ 0 h 719597"/>
                <a:gd name="connsiteX4" fmla="*/ 1297947 w 1319024"/>
                <a:gd name="connsiteY4" fmla="*/ 21077 h 719597"/>
                <a:gd name="connsiteX5" fmla="*/ 1319024 w 1319024"/>
                <a:gd name="connsiteY5" fmla="*/ 71960 h 719597"/>
                <a:gd name="connsiteX6" fmla="*/ 1319024 w 1319024"/>
                <a:gd name="connsiteY6" fmla="*/ 647637 h 719597"/>
                <a:gd name="connsiteX7" fmla="*/ 1297947 w 1319024"/>
                <a:gd name="connsiteY7" fmla="*/ 698520 h 719597"/>
                <a:gd name="connsiteX8" fmla="*/ 1247064 w 1319024"/>
                <a:gd name="connsiteY8" fmla="*/ 719597 h 719597"/>
                <a:gd name="connsiteX9" fmla="*/ 71960 w 1319024"/>
                <a:gd name="connsiteY9" fmla="*/ 719597 h 719597"/>
                <a:gd name="connsiteX10" fmla="*/ 21077 w 1319024"/>
                <a:gd name="connsiteY10" fmla="*/ 698520 h 719597"/>
                <a:gd name="connsiteX11" fmla="*/ 0 w 1319024"/>
                <a:gd name="connsiteY11" fmla="*/ 647637 h 719597"/>
                <a:gd name="connsiteX12" fmla="*/ 0 w 1319024"/>
                <a:gd name="connsiteY12" fmla="*/ 71960 h 71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024" h="719597">
                  <a:moveTo>
                    <a:pt x="0" y="71960"/>
                  </a:moveTo>
                  <a:cubicBezTo>
                    <a:pt x="0" y="52875"/>
                    <a:pt x="7582" y="34572"/>
                    <a:pt x="21077" y="21077"/>
                  </a:cubicBezTo>
                  <a:cubicBezTo>
                    <a:pt x="34572" y="7582"/>
                    <a:pt x="52875" y="0"/>
                    <a:pt x="71960" y="0"/>
                  </a:cubicBezTo>
                  <a:lnTo>
                    <a:pt x="1247064" y="0"/>
                  </a:lnTo>
                  <a:cubicBezTo>
                    <a:pt x="1266149" y="0"/>
                    <a:pt x="1284452" y="7582"/>
                    <a:pt x="1297947" y="21077"/>
                  </a:cubicBezTo>
                  <a:cubicBezTo>
                    <a:pt x="1311442" y="34572"/>
                    <a:pt x="1319024" y="52875"/>
                    <a:pt x="1319024" y="71960"/>
                  </a:cubicBezTo>
                  <a:lnTo>
                    <a:pt x="1319024" y="647637"/>
                  </a:lnTo>
                  <a:cubicBezTo>
                    <a:pt x="1319024" y="666722"/>
                    <a:pt x="1311443" y="685025"/>
                    <a:pt x="1297947" y="698520"/>
                  </a:cubicBezTo>
                  <a:cubicBezTo>
                    <a:pt x="1284452" y="712015"/>
                    <a:pt x="1266149" y="719597"/>
                    <a:pt x="1247064" y="719597"/>
                  </a:cubicBezTo>
                  <a:lnTo>
                    <a:pt x="71960" y="719597"/>
                  </a:lnTo>
                  <a:cubicBezTo>
                    <a:pt x="52875" y="719597"/>
                    <a:pt x="34572" y="712015"/>
                    <a:pt x="21077" y="698520"/>
                  </a:cubicBezTo>
                  <a:cubicBezTo>
                    <a:pt x="7582" y="685025"/>
                    <a:pt x="0" y="666722"/>
                    <a:pt x="0" y="647637"/>
                  </a:cubicBezTo>
                  <a:lnTo>
                    <a:pt x="0" y="71960"/>
                  </a:lnTo>
                  <a:close/>
                </a:path>
              </a:pathLst>
            </a:custGeom>
            <a:solidFill>
              <a:schemeClr val="tx1">
                <a:lumMod val="65000"/>
              </a:schemeClr>
            </a:solidFill>
            <a:ln w="25400" cap="flat" cmpd="sng" algn="ctr">
              <a:solidFill>
                <a:sysClr val="window" lastClr="FFFFFF">
                  <a:hueOff val="0"/>
                  <a:satOff val="0"/>
                  <a:lumOff val="0"/>
                  <a:alphaOff val="0"/>
                </a:sysClr>
              </a:solidFill>
              <a:prstDash val="solid"/>
            </a:ln>
            <a:effectLst/>
          </p:spPr>
          <p:txBody>
            <a:bodyPr lIns="85344" tIns="85344" rIns="85344" bIns="285586" spcCol="1270"/>
            <a:lstStyle/>
            <a:p>
              <a:pPr defTabSz="533400" fontAlgn="auto">
                <a:lnSpc>
                  <a:spcPct val="90000"/>
                </a:lnSpc>
                <a:spcBef>
                  <a:spcPts val="0"/>
                </a:spcBef>
                <a:spcAft>
                  <a:spcPct val="35000"/>
                </a:spcAft>
                <a:defRPr/>
              </a:pPr>
              <a:r>
                <a:rPr lang="en-US" sz="1600" b="1" kern="0" dirty="0">
                  <a:solidFill>
                    <a:sysClr val="window" lastClr="FFFFFF"/>
                  </a:solidFill>
                  <a:latin typeface="Arial Narrow" pitchFamily="34" charset="0"/>
                  <a:cs typeface="+mn-cs"/>
                </a:rPr>
                <a:t>Search Engines</a:t>
              </a:r>
            </a:p>
          </p:txBody>
        </p:sp>
        <p:sp>
          <p:nvSpPr>
            <p:cNvPr id="62" name="Freeform 61"/>
            <p:cNvSpPr/>
            <p:nvPr/>
          </p:nvSpPr>
          <p:spPr>
            <a:xfrm>
              <a:off x="838200" y="3429000"/>
              <a:ext cx="1600201" cy="381000"/>
            </a:xfrm>
            <a:custGeom>
              <a:avLst/>
              <a:gdLst>
                <a:gd name="connsiteX0" fmla="*/ 0 w 1319024"/>
                <a:gd name="connsiteY0" fmla="*/ 71960 h 719597"/>
                <a:gd name="connsiteX1" fmla="*/ 21077 w 1319024"/>
                <a:gd name="connsiteY1" fmla="*/ 21077 h 719597"/>
                <a:gd name="connsiteX2" fmla="*/ 71960 w 1319024"/>
                <a:gd name="connsiteY2" fmla="*/ 0 h 719597"/>
                <a:gd name="connsiteX3" fmla="*/ 1247064 w 1319024"/>
                <a:gd name="connsiteY3" fmla="*/ 0 h 719597"/>
                <a:gd name="connsiteX4" fmla="*/ 1297947 w 1319024"/>
                <a:gd name="connsiteY4" fmla="*/ 21077 h 719597"/>
                <a:gd name="connsiteX5" fmla="*/ 1319024 w 1319024"/>
                <a:gd name="connsiteY5" fmla="*/ 71960 h 719597"/>
                <a:gd name="connsiteX6" fmla="*/ 1319024 w 1319024"/>
                <a:gd name="connsiteY6" fmla="*/ 647637 h 719597"/>
                <a:gd name="connsiteX7" fmla="*/ 1297947 w 1319024"/>
                <a:gd name="connsiteY7" fmla="*/ 698520 h 719597"/>
                <a:gd name="connsiteX8" fmla="*/ 1247064 w 1319024"/>
                <a:gd name="connsiteY8" fmla="*/ 719597 h 719597"/>
                <a:gd name="connsiteX9" fmla="*/ 71960 w 1319024"/>
                <a:gd name="connsiteY9" fmla="*/ 719597 h 719597"/>
                <a:gd name="connsiteX10" fmla="*/ 21077 w 1319024"/>
                <a:gd name="connsiteY10" fmla="*/ 698520 h 719597"/>
                <a:gd name="connsiteX11" fmla="*/ 0 w 1319024"/>
                <a:gd name="connsiteY11" fmla="*/ 647637 h 719597"/>
                <a:gd name="connsiteX12" fmla="*/ 0 w 1319024"/>
                <a:gd name="connsiteY12" fmla="*/ 71960 h 71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024" h="719597">
                  <a:moveTo>
                    <a:pt x="0" y="71960"/>
                  </a:moveTo>
                  <a:cubicBezTo>
                    <a:pt x="0" y="52875"/>
                    <a:pt x="7582" y="34572"/>
                    <a:pt x="21077" y="21077"/>
                  </a:cubicBezTo>
                  <a:cubicBezTo>
                    <a:pt x="34572" y="7582"/>
                    <a:pt x="52875" y="0"/>
                    <a:pt x="71960" y="0"/>
                  </a:cubicBezTo>
                  <a:lnTo>
                    <a:pt x="1247064" y="0"/>
                  </a:lnTo>
                  <a:cubicBezTo>
                    <a:pt x="1266149" y="0"/>
                    <a:pt x="1284452" y="7582"/>
                    <a:pt x="1297947" y="21077"/>
                  </a:cubicBezTo>
                  <a:cubicBezTo>
                    <a:pt x="1311442" y="34572"/>
                    <a:pt x="1319024" y="52875"/>
                    <a:pt x="1319024" y="71960"/>
                  </a:cubicBezTo>
                  <a:lnTo>
                    <a:pt x="1319024" y="647637"/>
                  </a:lnTo>
                  <a:cubicBezTo>
                    <a:pt x="1319024" y="666722"/>
                    <a:pt x="1311443" y="685025"/>
                    <a:pt x="1297947" y="698520"/>
                  </a:cubicBezTo>
                  <a:cubicBezTo>
                    <a:pt x="1284452" y="712015"/>
                    <a:pt x="1266149" y="719597"/>
                    <a:pt x="1247064" y="719597"/>
                  </a:cubicBezTo>
                  <a:lnTo>
                    <a:pt x="71960" y="719597"/>
                  </a:lnTo>
                  <a:cubicBezTo>
                    <a:pt x="52875" y="719597"/>
                    <a:pt x="34572" y="712015"/>
                    <a:pt x="21077" y="698520"/>
                  </a:cubicBezTo>
                  <a:cubicBezTo>
                    <a:pt x="7582" y="685025"/>
                    <a:pt x="0" y="666722"/>
                    <a:pt x="0" y="647637"/>
                  </a:cubicBezTo>
                  <a:lnTo>
                    <a:pt x="0" y="71960"/>
                  </a:lnTo>
                  <a:close/>
                </a:path>
              </a:pathLst>
            </a:custGeom>
            <a:solidFill>
              <a:schemeClr val="tx1">
                <a:lumMod val="65000"/>
              </a:schemeClr>
            </a:solidFill>
            <a:ln w="25400" cap="flat" cmpd="sng" algn="ctr">
              <a:solidFill>
                <a:sysClr val="window" lastClr="FFFFFF">
                  <a:hueOff val="0"/>
                  <a:satOff val="0"/>
                  <a:lumOff val="0"/>
                  <a:alphaOff val="0"/>
                </a:sysClr>
              </a:solidFill>
              <a:prstDash val="solid"/>
            </a:ln>
            <a:effectLst/>
          </p:spPr>
          <p:txBody>
            <a:bodyPr lIns="85344" tIns="85344" rIns="85344" bIns="285586" spcCol="1270"/>
            <a:lstStyle/>
            <a:p>
              <a:pPr defTabSz="533400" fontAlgn="auto">
                <a:lnSpc>
                  <a:spcPct val="90000"/>
                </a:lnSpc>
                <a:spcBef>
                  <a:spcPts val="0"/>
                </a:spcBef>
                <a:spcAft>
                  <a:spcPct val="35000"/>
                </a:spcAft>
                <a:defRPr/>
              </a:pPr>
              <a:r>
                <a:rPr lang="en-US" sz="1600" b="1" kern="0" dirty="0">
                  <a:solidFill>
                    <a:sysClr val="window" lastClr="FFFFFF"/>
                  </a:solidFill>
                  <a:latin typeface="Arial Narrow" pitchFamily="34" charset="0"/>
                  <a:cs typeface="+mn-cs"/>
                </a:rPr>
                <a:t>Databases</a:t>
              </a:r>
            </a:p>
          </p:txBody>
        </p:sp>
        <p:sp>
          <p:nvSpPr>
            <p:cNvPr id="63" name="Freeform 62"/>
            <p:cNvSpPr/>
            <p:nvPr/>
          </p:nvSpPr>
          <p:spPr>
            <a:xfrm>
              <a:off x="838200" y="3886200"/>
              <a:ext cx="1600201" cy="381000"/>
            </a:xfrm>
            <a:custGeom>
              <a:avLst/>
              <a:gdLst>
                <a:gd name="connsiteX0" fmla="*/ 0 w 1319024"/>
                <a:gd name="connsiteY0" fmla="*/ 71960 h 719597"/>
                <a:gd name="connsiteX1" fmla="*/ 21077 w 1319024"/>
                <a:gd name="connsiteY1" fmla="*/ 21077 h 719597"/>
                <a:gd name="connsiteX2" fmla="*/ 71960 w 1319024"/>
                <a:gd name="connsiteY2" fmla="*/ 0 h 719597"/>
                <a:gd name="connsiteX3" fmla="*/ 1247064 w 1319024"/>
                <a:gd name="connsiteY3" fmla="*/ 0 h 719597"/>
                <a:gd name="connsiteX4" fmla="*/ 1297947 w 1319024"/>
                <a:gd name="connsiteY4" fmla="*/ 21077 h 719597"/>
                <a:gd name="connsiteX5" fmla="*/ 1319024 w 1319024"/>
                <a:gd name="connsiteY5" fmla="*/ 71960 h 719597"/>
                <a:gd name="connsiteX6" fmla="*/ 1319024 w 1319024"/>
                <a:gd name="connsiteY6" fmla="*/ 647637 h 719597"/>
                <a:gd name="connsiteX7" fmla="*/ 1297947 w 1319024"/>
                <a:gd name="connsiteY7" fmla="*/ 698520 h 719597"/>
                <a:gd name="connsiteX8" fmla="*/ 1247064 w 1319024"/>
                <a:gd name="connsiteY8" fmla="*/ 719597 h 719597"/>
                <a:gd name="connsiteX9" fmla="*/ 71960 w 1319024"/>
                <a:gd name="connsiteY9" fmla="*/ 719597 h 719597"/>
                <a:gd name="connsiteX10" fmla="*/ 21077 w 1319024"/>
                <a:gd name="connsiteY10" fmla="*/ 698520 h 719597"/>
                <a:gd name="connsiteX11" fmla="*/ 0 w 1319024"/>
                <a:gd name="connsiteY11" fmla="*/ 647637 h 719597"/>
                <a:gd name="connsiteX12" fmla="*/ 0 w 1319024"/>
                <a:gd name="connsiteY12" fmla="*/ 71960 h 71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024" h="719597">
                  <a:moveTo>
                    <a:pt x="0" y="71960"/>
                  </a:moveTo>
                  <a:cubicBezTo>
                    <a:pt x="0" y="52875"/>
                    <a:pt x="7582" y="34572"/>
                    <a:pt x="21077" y="21077"/>
                  </a:cubicBezTo>
                  <a:cubicBezTo>
                    <a:pt x="34572" y="7582"/>
                    <a:pt x="52875" y="0"/>
                    <a:pt x="71960" y="0"/>
                  </a:cubicBezTo>
                  <a:lnTo>
                    <a:pt x="1247064" y="0"/>
                  </a:lnTo>
                  <a:cubicBezTo>
                    <a:pt x="1266149" y="0"/>
                    <a:pt x="1284452" y="7582"/>
                    <a:pt x="1297947" y="21077"/>
                  </a:cubicBezTo>
                  <a:cubicBezTo>
                    <a:pt x="1311442" y="34572"/>
                    <a:pt x="1319024" y="52875"/>
                    <a:pt x="1319024" y="71960"/>
                  </a:cubicBezTo>
                  <a:lnTo>
                    <a:pt x="1319024" y="647637"/>
                  </a:lnTo>
                  <a:cubicBezTo>
                    <a:pt x="1319024" y="666722"/>
                    <a:pt x="1311443" y="685025"/>
                    <a:pt x="1297947" y="698520"/>
                  </a:cubicBezTo>
                  <a:cubicBezTo>
                    <a:pt x="1284452" y="712015"/>
                    <a:pt x="1266149" y="719597"/>
                    <a:pt x="1247064" y="719597"/>
                  </a:cubicBezTo>
                  <a:lnTo>
                    <a:pt x="71960" y="719597"/>
                  </a:lnTo>
                  <a:cubicBezTo>
                    <a:pt x="52875" y="719597"/>
                    <a:pt x="34572" y="712015"/>
                    <a:pt x="21077" y="698520"/>
                  </a:cubicBezTo>
                  <a:cubicBezTo>
                    <a:pt x="7582" y="685025"/>
                    <a:pt x="0" y="666722"/>
                    <a:pt x="0" y="647637"/>
                  </a:cubicBezTo>
                  <a:lnTo>
                    <a:pt x="0" y="71960"/>
                  </a:lnTo>
                  <a:close/>
                </a:path>
              </a:pathLst>
            </a:custGeom>
            <a:solidFill>
              <a:schemeClr val="tx1">
                <a:lumMod val="65000"/>
              </a:schemeClr>
            </a:solidFill>
            <a:ln w="25400" cap="flat" cmpd="sng" algn="ctr">
              <a:solidFill>
                <a:sysClr val="window" lastClr="FFFFFF">
                  <a:hueOff val="0"/>
                  <a:satOff val="0"/>
                  <a:lumOff val="0"/>
                  <a:alphaOff val="0"/>
                </a:sysClr>
              </a:solidFill>
              <a:prstDash val="solid"/>
            </a:ln>
            <a:effectLst/>
          </p:spPr>
          <p:txBody>
            <a:bodyPr lIns="85344" tIns="85344" rIns="85344" bIns="285586" spcCol="1270"/>
            <a:lstStyle/>
            <a:p>
              <a:pPr defTabSz="533400" fontAlgn="auto">
                <a:lnSpc>
                  <a:spcPct val="90000"/>
                </a:lnSpc>
                <a:spcBef>
                  <a:spcPts val="0"/>
                </a:spcBef>
                <a:spcAft>
                  <a:spcPct val="35000"/>
                </a:spcAft>
                <a:defRPr/>
              </a:pPr>
              <a:r>
                <a:rPr lang="en-US" sz="1600" b="1" kern="0" dirty="0">
                  <a:solidFill>
                    <a:sysClr val="window" lastClr="FFFFFF"/>
                  </a:solidFill>
                  <a:latin typeface="Arial Narrow" pitchFamily="34" charset="0"/>
                  <a:cs typeface="+mn-cs"/>
                </a:rPr>
                <a:t>Email &amp; Desktop</a:t>
              </a:r>
            </a:p>
          </p:txBody>
        </p:sp>
        <p:sp>
          <p:nvSpPr>
            <p:cNvPr id="64" name="Freeform 63"/>
            <p:cNvSpPr/>
            <p:nvPr/>
          </p:nvSpPr>
          <p:spPr>
            <a:xfrm>
              <a:off x="838200" y="4343399"/>
              <a:ext cx="1600201" cy="381000"/>
            </a:xfrm>
            <a:custGeom>
              <a:avLst/>
              <a:gdLst>
                <a:gd name="connsiteX0" fmla="*/ 0 w 1319024"/>
                <a:gd name="connsiteY0" fmla="*/ 71960 h 719597"/>
                <a:gd name="connsiteX1" fmla="*/ 21077 w 1319024"/>
                <a:gd name="connsiteY1" fmla="*/ 21077 h 719597"/>
                <a:gd name="connsiteX2" fmla="*/ 71960 w 1319024"/>
                <a:gd name="connsiteY2" fmla="*/ 0 h 719597"/>
                <a:gd name="connsiteX3" fmla="*/ 1247064 w 1319024"/>
                <a:gd name="connsiteY3" fmla="*/ 0 h 719597"/>
                <a:gd name="connsiteX4" fmla="*/ 1297947 w 1319024"/>
                <a:gd name="connsiteY4" fmla="*/ 21077 h 719597"/>
                <a:gd name="connsiteX5" fmla="*/ 1319024 w 1319024"/>
                <a:gd name="connsiteY5" fmla="*/ 71960 h 719597"/>
                <a:gd name="connsiteX6" fmla="*/ 1319024 w 1319024"/>
                <a:gd name="connsiteY6" fmla="*/ 647637 h 719597"/>
                <a:gd name="connsiteX7" fmla="*/ 1297947 w 1319024"/>
                <a:gd name="connsiteY7" fmla="*/ 698520 h 719597"/>
                <a:gd name="connsiteX8" fmla="*/ 1247064 w 1319024"/>
                <a:gd name="connsiteY8" fmla="*/ 719597 h 719597"/>
                <a:gd name="connsiteX9" fmla="*/ 71960 w 1319024"/>
                <a:gd name="connsiteY9" fmla="*/ 719597 h 719597"/>
                <a:gd name="connsiteX10" fmla="*/ 21077 w 1319024"/>
                <a:gd name="connsiteY10" fmla="*/ 698520 h 719597"/>
                <a:gd name="connsiteX11" fmla="*/ 0 w 1319024"/>
                <a:gd name="connsiteY11" fmla="*/ 647637 h 719597"/>
                <a:gd name="connsiteX12" fmla="*/ 0 w 1319024"/>
                <a:gd name="connsiteY12" fmla="*/ 71960 h 71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024" h="719597">
                  <a:moveTo>
                    <a:pt x="0" y="71960"/>
                  </a:moveTo>
                  <a:cubicBezTo>
                    <a:pt x="0" y="52875"/>
                    <a:pt x="7582" y="34572"/>
                    <a:pt x="21077" y="21077"/>
                  </a:cubicBezTo>
                  <a:cubicBezTo>
                    <a:pt x="34572" y="7582"/>
                    <a:pt x="52875" y="0"/>
                    <a:pt x="71960" y="0"/>
                  </a:cubicBezTo>
                  <a:lnTo>
                    <a:pt x="1247064" y="0"/>
                  </a:lnTo>
                  <a:cubicBezTo>
                    <a:pt x="1266149" y="0"/>
                    <a:pt x="1284452" y="7582"/>
                    <a:pt x="1297947" y="21077"/>
                  </a:cubicBezTo>
                  <a:cubicBezTo>
                    <a:pt x="1311442" y="34572"/>
                    <a:pt x="1319024" y="52875"/>
                    <a:pt x="1319024" y="71960"/>
                  </a:cubicBezTo>
                  <a:lnTo>
                    <a:pt x="1319024" y="647637"/>
                  </a:lnTo>
                  <a:cubicBezTo>
                    <a:pt x="1319024" y="666722"/>
                    <a:pt x="1311443" y="685025"/>
                    <a:pt x="1297947" y="698520"/>
                  </a:cubicBezTo>
                  <a:cubicBezTo>
                    <a:pt x="1284452" y="712015"/>
                    <a:pt x="1266149" y="719597"/>
                    <a:pt x="1247064" y="719597"/>
                  </a:cubicBezTo>
                  <a:lnTo>
                    <a:pt x="71960" y="719597"/>
                  </a:lnTo>
                  <a:cubicBezTo>
                    <a:pt x="52875" y="719597"/>
                    <a:pt x="34572" y="712015"/>
                    <a:pt x="21077" y="698520"/>
                  </a:cubicBezTo>
                  <a:cubicBezTo>
                    <a:pt x="7582" y="685025"/>
                    <a:pt x="0" y="666722"/>
                    <a:pt x="0" y="647637"/>
                  </a:cubicBezTo>
                  <a:lnTo>
                    <a:pt x="0" y="71960"/>
                  </a:lnTo>
                  <a:close/>
                </a:path>
              </a:pathLst>
            </a:custGeom>
            <a:solidFill>
              <a:schemeClr val="tx1">
                <a:lumMod val="65000"/>
              </a:schemeClr>
            </a:solidFill>
            <a:ln w="25400" cap="flat" cmpd="sng" algn="ctr">
              <a:solidFill>
                <a:sysClr val="window" lastClr="FFFFFF">
                  <a:hueOff val="0"/>
                  <a:satOff val="0"/>
                  <a:lumOff val="0"/>
                  <a:alphaOff val="0"/>
                </a:sysClr>
              </a:solidFill>
              <a:prstDash val="solid"/>
            </a:ln>
            <a:effectLst/>
          </p:spPr>
          <p:txBody>
            <a:bodyPr lIns="85344" tIns="85344" rIns="85344" bIns="285586" spcCol="1270"/>
            <a:lstStyle/>
            <a:p>
              <a:pPr defTabSz="533400" fontAlgn="auto">
                <a:lnSpc>
                  <a:spcPct val="90000"/>
                </a:lnSpc>
                <a:spcBef>
                  <a:spcPts val="0"/>
                </a:spcBef>
                <a:spcAft>
                  <a:spcPct val="35000"/>
                </a:spcAft>
                <a:defRPr/>
              </a:pPr>
              <a:r>
                <a:rPr lang="en-US" sz="1600" b="1" kern="0" dirty="0">
                  <a:solidFill>
                    <a:sysClr val="window" lastClr="FFFFFF"/>
                  </a:solidFill>
                  <a:latin typeface="Arial Narrow" pitchFamily="34" charset="0"/>
                  <a:cs typeface="+mn-cs"/>
                </a:rPr>
                <a:t>Connectors</a:t>
              </a:r>
            </a:p>
          </p:txBody>
        </p:sp>
      </p:grpSp>
      <p:cxnSp>
        <p:nvCxnSpPr>
          <p:cNvPr id="66" name="Straight Arrow Connector 65"/>
          <p:cNvCxnSpPr/>
          <p:nvPr/>
        </p:nvCxnSpPr>
        <p:spPr>
          <a:xfrm>
            <a:off x="1827213" y="4495800"/>
            <a:ext cx="1143000" cy="762000"/>
          </a:xfrm>
          <a:prstGeom prst="straightConnector1">
            <a:avLst/>
          </a:prstGeom>
          <a:noFill/>
          <a:ln w="38100" cap="flat" cmpd="sng" algn="ctr">
            <a:solidFill>
              <a:srgbClr val="F79646"/>
            </a:solidFill>
            <a:prstDash val="solid"/>
            <a:headEnd type="arrow"/>
            <a:tailEnd type="arrow"/>
          </a:ln>
          <a:effectLst>
            <a:outerShdw blurRad="40000" dist="23000" dir="5400000" rotWithShape="0">
              <a:srgbClr val="000000">
                <a:alpha val="35000"/>
              </a:srgbClr>
            </a:outerShdw>
          </a:effectLst>
        </p:spPr>
      </p:cxnSp>
      <p:cxnSp>
        <p:nvCxnSpPr>
          <p:cNvPr id="72" name="Straight Arrow Connector 71"/>
          <p:cNvCxnSpPr>
            <a:endCxn id="98" idx="3"/>
          </p:cNvCxnSpPr>
          <p:nvPr/>
        </p:nvCxnSpPr>
        <p:spPr>
          <a:xfrm rot="10800000" flipV="1">
            <a:off x="4208463" y="3659188"/>
            <a:ext cx="2319337" cy="1036637"/>
          </a:xfrm>
          <a:prstGeom prst="straightConnector1">
            <a:avLst/>
          </a:prstGeom>
          <a:noFill/>
          <a:ln w="38100" cap="flat" cmpd="sng" algn="ctr">
            <a:solidFill>
              <a:srgbClr val="F79646"/>
            </a:solidFill>
            <a:prstDash val="sysDot"/>
            <a:headEnd type="arrow"/>
            <a:tailEnd type="arrow"/>
          </a:ln>
          <a:effectLst>
            <a:outerShdw blurRad="40000" dist="23000" dir="5400000" rotWithShape="0">
              <a:srgbClr val="000000">
                <a:alpha val="35000"/>
              </a:srgbClr>
            </a:outerShdw>
          </a:effectLst>
        </p:spPr>
      </p:cxnSp>
      <p:sp>
        <p:nvSpPr>
          <p:cNvPr id="21520" name="TextBox 109"/>
          <p:cNvSpPr txBox="1">
            <a:spLocks noChangeArrowheads="1"/>
          </p:cNvSpPr>
          <p:nvPr/>
        </p:nvSpPr>
        <p:spPr bwMode="auto">
          <a:xfrm rot="-1482165">
            <a:off x="4249738" y="3735388"/>
            <a:ext cx="2819400" cy="339725"/>
          </a:xfrm>
          <a:prstGeom prst="rect">
            <a:avLst/>
          </a:prstGeom>
          <a:noFill/>
          <a:ln w="9525">
            <a:noFill/>
            <a:miter lim="800000"/>
            <a:headEnd/>
            <a:tailEnd/>
          </a:ln>
        </p:spPr>
        <p:txBody>
          <a:bodyPr>
            <a:spAutoFit/>
          </a:bodyPr>
          <a:lstStyle/>
          <a:p>
            <a:r>
              <a:rPr lang="en-US" sz="1600"/>
              <a:t>Learning &amp; User Models</a:t>
            </a:r>
          </a:p>
        </p:txBody>
      </p:sp>
      <p:sp>
        <p:nvSpPr>
          <p:cNvPr id="35" name="Date Placeholder 3"/>
          <p:cNvSpPr>
            <a:spLocks noGrp="1"/>
          </p:cNvSpPr>
          <p:nvPr>
            <p:ph type="dt" sz="quarter" idx="10"/>
          </p:nvPr>
        </p:nvSpPr>
        <p:spPr/>
        <p:txBody>
          <a:bodyPr/>
          <a:lstStyle/>
          <a:p>
            <a:pPr>
              <a:defRPr/>
            </a:pPr>
            <a:r>
              <a:rPr lang="en-US" dirty="0" smtClean="0"/>
              <a:t>Dec 15, 2010</a:t>
            </a:r>
          </a:p>
        </p:txBody>
      </p:sp>
      <p:sp>
        <p:nvSpPr>
          <p:cNvPr id="36" name="Slide Number Placeholder 4"/>
          <p:cNvSpPr>
            <a:spLocks noGrp="1"/>
          </p:cNvSpPr>
          <p:nvPr>
            <p:ph type="sldNum" sz="quarter" idx="11"/>
          </p:nvPr>
        </p:nvSpPr>
        <p:spPr/>
        <p:txBody>
          <a:bodyPr/>
          <a:lstStyle/>
          <a:p>
            <a:pPr>
              <a:defRPr/>
            </a:pPr>
            <a:fld id="{10778E69-55FD-4404-9045-E68B85E280F9}" type="slidenum">
              <a:rPr lang="en-US" smtClean="0"/>
              <a:pPr>
                <a:defRPr/>
              </a:pPr>
              <a:t>6</a:t>
            </a:fld>
            <a:endParaRPr lang="en-US" dirty="0" smtClean="0"/>
          </a:p>
        </p:txBody>
      </p:sp>
      <p:sp>
        <p:nvSpPr>
          <p:cNvPr id="37" name="Footer Placeholder 6"/>
          <p:cNvSpPr txBox="1">
            <a:spLocks/>
          </p:cNvSpPr>
          <p:nvPr/>
        </p:nvSpPr>
        <p:spPr bwMode="auto">
          <a:xfrm>
            <a:off x="3200400" y="6248400"/>
            <a:ext cx="2895600" cy="476250"/>
          </a:xfrm>
          <a:prstGeom prst="rect">
            <a:avLst/>
          </a:prstGeom>
          <a:noFill/>
          <a:ln w="9525">
            <a:noFill/>
            <a:miter lim="800000"/>
            <a:headEnd/>
            <a:tailEnd/>
          </a:ln>
          <a:effectLst/>
        </p:spPr>
        <p:txBody>
          <a:bodyPr anchor="b"/>
          <a:lstStyle/>
          <a:p>
            <a:pPr algn="ctr">
              <a:defRPr/>
            </a:pPr>
            <a:r>
              <a:rPr lang="en-US" sz="1200" dirty="0">
                <a:latin typeface="Arial" charset="0"/>
                <a:cs typeface="+mn-cs"/>
              </a:rPr>
              <a:t>© Copyright 2010</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solidFill>
                  <a:srgbClr val="FFC000"/>
                </a:solidFill>
              </a:rPr>
              <a:t>The Whole Picture for Data</a:t>
            </a:r>
            <a:endParaRPr lang="en-US" dirty="0">
              <a:solidFill>
                <a:srgbClr val="FFC000"/>
              </a:solidFill>
            </a:endParaRPr>
          </a:p>
        </p:txBody>
      </p:sp>
      <p:sp>
        <p:nvSpPr>
          <p:cNvPr id="10" name="Freeform 9"/>
          <p:cNvSpPr/>
          <p:nvPr/>
        </p:nvSpPr>
        <p:spPr bwMode="auto">
          <a:xfrm>
            <a:off x="914400" y="1822450"/>
            <a:ext cx="1524000" cy="1100138"/>
          </a:xfrm>
          <a:custGeom>
            <a:avLst/>
            <a:gdLst>
              <a:gd name="connsiteX0" fmla="*/ 0 w 1221825"/>
              <a:gd name="connsiteY0" fmla="*/ 110040 h 1100397"/>
              <a:gd name="connsiteX1" fmla="*/ 32230 w 1221825"/>
              <a:gd name="connsiteY1" fmla="*/ 32230 h 1100397"/>
              <a:gd name="connsiteX2" fmla="*/ 110040 w 1221825"/>
              <a:gd name="connsiteY2" fmla="*/ 0 h 1100397"/>
              <a:gd name="connsiteX3" fmla="*/ 1111785 w 1221825"/>
              <a:gd name="connsiteY3" fmla="*/ 0 h 1100397"/>
              <a:gd name="connsiteX4" fmla="*/ 1189595 w 1221825"/>
              <a:gd name="connsiteY4" fmla="*/ 32230 h 1100397"/>
              <a:gd name="connsiteX5" fmla="*/ 1221825 w 1221825"/>
              <a:gd name="connsiteY5" fmla="*/ 110040 h 1100397"/>
              <a:gd name="connsiteX6" fmla="*/ 1221825 w 1221825"/>
              <a:gd name="connsiteY6" fmla="*/ 990357 h 1100397"/>
              <a:gd name="connsiteX7" fmla="*/ 1189595 w 1221825"/>
              <a:gd name="connsiteY7" fmla="*/ 1068167 h 1100397"/>
              <a:gd name="connsiteX8" fmla="*/ 1111785 w 1221825"/>
              <a:gd name="connsiteY8" fmla="*/ 1100397 h 1100397"/>
              <a:gd name="connsiteX9" fmla="*/ 110040 w 1221825"/>
              <a:gd name="connsiteY9" fmla="*/ 1100397 h 1100397"/>
              <a:gd name="connsiteX10" fmla="*/ 32230 w 1221825"/>
              <a:gd name="connsiteY10" fmla="*/ 1068167 h 1100397"/>
              <a:gd name="connsiteX11" fmla="*/ 0 w 1221825"/>
              <a:gd name="connsiteY11" fmla="*/ 990357 h 1100397"/>
              <a:gd name="connsiteX12" fmla="*/ 0 w 1221825"/>
              <a:gd name="connsiteY12" fmla="*/ 110040 h 110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1825" h="1100397">
                <a:moveTo>
                  <a:pt x="0" y="110040"/>
                </a:moveTo>
                <a:cubicBezTo>
                  <a:pt x="0" y="80856"/>
                  <a:pt x="11594" y="52866"/>
                  <a:pt x="32230" y="32230"/>
                </a:cubicBezTo>
                <a:cubicBezTo>
                  <a:pt x="52867" y="11594"/>
                  <a:pt x="80856" y="0"/>
                  <a:pt x="110040" y="0"/>
                </a:cubicBezTo>
                <a:lnTo>
                  <a:pt x="1111785" y="0"/>
                </a:lnTo>
                <a:cubicBezTo>
                  <a:pt x="1140969" y="0"/>
                  <a:pt x="1168959" y="11594"/>
                  <a:pt x="1189595" y="32230"/>
                </a:cubicBezTo>
                <a:cubicBezTo>
                  <a:pt x="1210231" y="52867"/>
                  <a:pt x="1221825" y="80856"/>
                  <a:pt x="1221825" y="110040"/>
                </a:cubicBezTo>
                <a:lnTo>
                  <a:pt x="1221825" y="990357"/>
                </a:lnTo>
                <a:cubicBezTo>
                  <a:pt x="1221825" y="1019541"/>
                  <a:pt x="1210232" y="1047531"/>
                  <a:pt x="1189595" y="1068167"/>
                </a:cubicBezTo>
                <a:cubicBezTo>
                  <a:pt x="1168958" y="1088804"/>
                  <a:pt x="1140969" y="1100397"/>
                  <a:pt x="1111785" y="1100397"/>
                </a:cubicBezTo>
                <a:lnTo>
                  <a:pt x="110040" y="1100397"/>
                </a:lnTo>
                <a:cubicBezTo>
                  <a:pt x="80856" y="1100397"/>
                  <a:pt x="52866" y="1088803"/>
                  <a:pt x="32230" y="1068167"/>
                </a:cubicBezTo>
                <a:cubicBezTo>
                  <a:pt x="11594" y="1047530"/>
                  <a:pt x="0" y="1019541"/>
                  <a:pt x="0" y="990357"/>
                </a:cubicBezTo>
                <a:lnTo>
                  <a:pt x="0" y="110040"/>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3190" tIns="93190" rIns="93190" bIns="93190" spcCol="1270" anchor="ctr"/>
          <a:lstStyle/>
          <a:p>
            <a:pPr algn="ctr" defTabSz="711200">
              <a:lnSpc>
                <a:spcPct val="90000"/>
              </a:lnSpc>
              <a:spcAft>
                <a:spcPct val="35000"/>
              </a:spcAft>
              <a:defRPr/>
            </a:pPr>
            <a:r>
              <a:rPr lang="en-US" sz="2000" dirty="0"/>
              <a:t>Business Intelligence</a:t>
            </a:r>
          </a:p>
        </p:txBody>
      </p:sp>
      <p:sp>
        <p:nvSpPr>
          <p:cNvPr id="11" name="Freeform 10"/>
          <p:cNvSpPr/>
          <p:nvPr/>
        </p:nvSpPr>
        <p:spPr bwMode="auto">
          <a:xfrm>
            <a:off x="914400" y="2968625"/>
            <a:ext cx="1524000" cy="1100138"/>
          </a:xfrm>
          <a:custGeom>
            <a:avLst/>
            <a:gdLst>
              <a:gd name="connsiteX0" fmla="*/ 0 w 1778793"/>
              <a:gd name="connsiteY0" fmla="*/ 110040 h 1100397"/>
              <a:gd name="connsiteX1" fmla="*/ 32230 w 1778793"/>
              <a:gd name="connsiteY1" fmla="*/ 32230 h 1100397"/>
              <a:gd name="connsiteX2" fmla="*/ 110040 w 1778793"/>
              <a:gd name="connsiteY2" fmla="*/ 0 h 1100397"/>
              <a:gd name="connsiteX3" fmla="*/ 1668753 w 1778793"/>
              <a:gd name="connsiteY3" fmla="*/ 0 h 1100397"/>
              <a:gd name="connsiteX4" fmla="*/ 1746563 w 1778793"/>
              <a:gd name="connsiteY4" fmla="*/ 32230 h 1100397"/>
              <a:gd name="connsiteX5" fmla="*/ 1778793 w 1778793"/>
              <a:gd name="connsiteY5" fmla="*/ 110040 h 1100397"/>
              <a:gd name="connsiteX6" fmla="*/ 1778793 w 1778793"/>
              <a:gd name="connsiteY6" fmla="*/ 990357 h 1100397"/>
              <a:gd name="connsiteX7" fmla="*/ 1746563 w 1778793"/>
              <a:gd name="connsiteY7" fmla="*/ 1068167 h 1100397"/>
              <a:gd name="connsiteX8" fmla="*/ 1668753 w 1778793"/>
              <a:gd name="connsiteY8" fmla="*/ 1100397 h 1100397"/>
              <a:gd name="connsiteX9" fmla="*/ 110040 w 1778793"/>
              <a:gd name="connsiteY9" fmla="*/ 1100397 h 1100397"/>
              <a:gd name="connsiteX10" fmla="*/ 32230 w 1778793"/>
              <a:gd name="connsiteY10" fmla="*/ 1068167 h 1100397"/>
              <a:gd name="connsiteX11" fmla="*/ 0 w 1778793"/>
              <a:gd name="connsiteY11" fmla="*/ 990357 h 1100397"/>
              <a:gd name="connsiteX12" fmla="*/ 0 w 1778793"/>
              <a:gd name="connsiteY12" fmla="*/ 110040 h 110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793" h="1100397">
                <a:moveTo>
                  <a:pt x="0" y="110040"/>
                </a:moveTo>
                <a:cubicBezTo>
                  <a:pt x="0" y="80856"/>
                  <a:pt x="11594" y="52866"/>
                  <a:pt x="32230" y="32230"/>
                </a:cubicBezTo>
                <a:cubicBezTo>
                  <a:pt x="52867" y="11594"/>
                  <a:pt x="80856" y="0"/>
                  <a:pt x="110040" y="0"/>
                </a:cubicBezTo>
                <a:lnTo>
                  <a:pt x="1668753" y="0"/>
                </a:lnTo>
                <a:cubicBezTo>
                  <a:pt x="1697937" y="0"/>
                  <a:pt x="1725927" y="11594"/>
                  <a:pt x="1746563" y="32230"/>
                </a:cubicBezTo>
                <a:cubicBezTo>
                  <a:pt x="1767199" y="52867"/>
                  <a:pt x="1778793" y="80856"/>
                  <a:pt x="1778793" y="110040"/>
                </a:cubicBezTo>
                <a:lnTo>
                  <a:pt x="1778793" y="990357"/>
                </a:lnTo>
                <a:cubicBezTo>
                  <a:pt x="1778793" y="1019541"/>
                  <a:pt x="1767200" y="1047531"/>
                  <a:pt x="1746563" y="1068167"/>
                </a:cubicBezTo>
                <a:cubicBezTo>
                  <a:pt x="1725926" y="1088804"/>
                  <a:pt x="1697937" y="1100397"/>
                  <a:pt x="1668753" y="1100397"/>
                </a:cubicBezTo>
                <a:lnTo>
                  <a:pt x="110040" y="1100397"/>
                </a:lnTo>
                <a:cubicBezTo>
                  <a:pt x="80856" y="1100397"/>
                  <a:pt x="52866" y="1088803"/>
                  <a:pt x="32230" y="1068167"/>
                </a:cubicBezTo>
                <a:cubicBezTo>
                  <a:pt x="11594" y="1047530"/>
                  <a:pt x="0" y="1019541"/>
                  <a:pt x="0" y="990357"/>
                </a:cubicBezTo>
                <a:lnTo>
                  <a:pt x="0" y="110040"/>
                </a:lnTo>
                <a:close/>
              </a:path>
            </a:pathLst>
          </a:custGeom>
          <a:solidFill>
            <a:srgbClr val="FF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5570" tIns="85570" rIns="85570" bIns="85570" spcCol="1270" anchor="ctr"/>
          <a:lstStyle/>
          <a:p>
            <a:pPr algn="ctr" defTabSz="622300">
              <a:lnSpc>
                <a:spcPct val="90000"/>
              </a:lnSpc>
              <a:spcAft>
                <a:spcPct val="35000"/>
              </a:spcAft>
              <a:defRPr/>
            </a:pPr>
            <a:r>
              <a:rPr lang="en-US" sz="2000" dirty="0"/>
              <a:t>Data Warehouse</a:t>
            </a:r>
          </a:p>
        </p:txBody>
      </p:sp>
      <p:sp>
        <p:nvSpPr>
          <p:cNvPr id="13" name="Freeform 12"/>
          <p:cNvSpPr/>
          <p:nvPr/>
        </p:nvSpPr>
        <p:spPr bwMode="auto">
          <a:xfrm>
            <a:off x="923925" y="5300663"/>
            <a:ext cx="1666875" cy="1100137"/>
          </a:xfrm>
          <a:custGeom>
            <a:avLst/>
            <a:gdLst>
              <a:gd name="connsiteX0" fmla="*/ 0 w 1138782"/>
              <a:gd name="connsiteY0" fmla="*/ 110040 h 1100397"/>
              <a:gd name="connsiteX1" fmla="*/ 32230 w 1138782"/>
              <a:gd name="connsiteY1" fmla="*/ 32230 h 1100397"/>
              <a:gd name="connsiteX2" fmla="*/ 110040 w 1138782"/>
              <a:gd name="connsiteY2" fmla="*/ 0 h 1100397"/>
              <a:gd name="connsiteX3" fmla="*/ 1028742 w 1138782"/>
              <a:gd name="connsiteY3" fmla="*/ 0 h 1100397"/>
              <a:gd name="connsiteX4" fmla="*/ 1106552 w 1138782"/>
              <a:gd name="connsiteY4" fmla="*/ 32230 h 1100397"/>
              <a:gd name="connsiteX5" fmla="*/ 1138782 w 1138782"/>
              <a:gd name="connsiteY5" fmla="*/ 110040 h 1100397"/>
              <a:gd name="connsiteX6" fmla="*/ 1138782 w 1138782"/>
              <a:gd name="connsiteY6" fmla="*/ 990357 h 1100397"/>
              <a:gd name="connsiteX7" fmla="*/ 1106552 w 1138782"/>
              <a:gd name="connsiteY7" fmla="*/ 1068167 h 1100397"/>
              <a:gd name="connsiteX8" fmla="*/ 1028742 w 1138782"/>
              <a:gd name="connsiteY8" fmla="*/ 1100397 h 1100397"/>
              <a:gd name="connsiteX9" fmla="*/ 110040 w 1138782"/>
              <a:gd name="connsiteY9" fmla="*/ 1100397 h 1100397"/>
              <a:gd name="connsiteX10" fmla="*/ 32230 w 1138782"/>
              <a:gd name="connsiteY10" fmla="*/ 1068167 h 1100397"/>
              <a:gd name="connsiteX11" fmla="*/ 0 w 1138782"/>
              <a:gd name="connsiteY11" fmla="*/ 990357 h 1100397"/>
              <a:gd name="connsiteX12" fmla="*/ 0 w 1138782"/>
              <a:gd name="connsiteY12" fmla="*/ 110040 h 110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782" h="1100397">
                <a:moveTo>
                  <a:pt x="0" y="110040"/>
                </a:moveTo>
                <a:cubicBezTo>
                  <a:pt x="0" y="80856"/>
                  <a:pt x="11594" y="52866"/>
                  <a:pt x="32230" y="32230"/>
                </a:cubicBezTo>
                <a:cubicBezTo>
                  <a:pt x="52867" y="11594"/>
                  <a:pt x="80856" y="0"/>
                  <a:pt x="110040" y="0"/>
                </a:cubicBezTo>
                <a:lnTo>
                  <a:pt x="1028742" y="0"/>
                </a:lnTo>
                <a:cubicBezTo>
                  <a:pt x="1057926" y="0"/>
                  <a:pt x="1085916" y="11594"/>
                  <a:pt x="1106552" y="32230"/>
                </a:cubicBezTo>
                <a:cubicBezTo>
                  <a:pt x="1127188" y="52867"/>
                  <a:pt x="1138782" y="80856"/>
                  <a:pt x="1138782" y="110040"/>
                </a:cubicBezTo>
                <a:lnTo>
                  <a:pt x="1138782" y="990357"/>
                </a:lnTo>
                <a:cubicBezTo>
                  <a:pt x="1138782" y="1019541"/>
                  <a:pt x="1127189" y="1047531"/>
                  <a:pt x="1106552" y="1068167"/>
                </a:cubicBezTo>
                <a:cubicBezTo>
                  <a:pt x="1085915" y="1088804"/>
                  <a:pt x="1057926" y="1100397"/>
                  <a:pt x="1028742" y="1100397"/>
                </a:cubicBezTo>
                <a:lnTo>
                  <a:pt x="110040" y="1100397"/>
                </a:lnTo>
                <a:cubicBezTo>
                  <a:pt x="80856" y="1100397"/>
                  <a:pt x="52866" y="1088803"/>
                  <a:pt x="32230" y="1068167"/>
                </a:cubicBezTo>
                <a:cubicBezTo>
                  <a:pt x="11594" y="1047530"/>
                  <a:pt x="0" y="1019541"/>
                  <a:pt x="0" y="990357"/>
                </a:cubicBezTo>
                <a:lnTo>
                  <a:pt x="0" y="1100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0330" tIns="70330" rIns="70330" bIns="70330" spcCol="1270" anchor="ctr"/>
          <a:lstStyle/>
          <a:p>
            <a:pPr algn="ctr" defTabSz="444500">
              <a:lnSpc>
                <a:spcPct val="90000"/>
              </a:lnSpc>
              <a:spcAft>
                <a:spcPct val="35000"/>
              </a:spcAft>
              <a:defRPr/>
            </a:pPr>
            <a:r>
              <a:rPr lang="en-US" sz="2000" dirty="0"/>
              <a:t>Structured Data in Tables</a:t>
            </a:r>
          </a:p>
        </p:txBody>
      </p:sp>
      <p:sp>
        <p:nvSpPr>
          <p:cNvPr id="16" name="Freeform 15"/>
          <p:cNvSpPr/>
          <p:nvPr/>
        </p:nvSpPr>
        <p:spPr bwMode="auto">
          <a:xfrm>
            <a:off x="2590800" y="5284788"/>
            <a:ext cx="4114800" cy="1100137"/>
          </a:xfrm>
          <a:custGeom>
            <a:avLst/>
            <a:gdLst>
              <a:gd name="connsiteX0" fmla="*/ 0 w 1233274"/>
              <a:gd name="connsiteY0" fmla="*/ 110040 h 1100397"/>
              <a:gd name="connsiteX1" fmla="*/ 32230 w 1233274"/>
              <a:gd name="connsiteY1" fmla="*/ 32230 h 1100397"/>
              <a:gd name="connsiteX2" fmla="*/ 110040 w 1233274"/>
              <a:gd name="connsiteY2" fmla="*/ 0 h 1100397"/>
              <a:gd name="connsiteX3" fmla="*/ 1123234 w 1233274"/>
              <a:gd name="connsiteY3" fmla="*/ 0 h 1100397"/>
              <a:gd name="connsiteX4" fmla="*/ 1201044 w 1233274"/>
              <a:gd name="connsiteY4" fmla="*/ 32230 h 1100397"/>
              <a:gd name="connsiteX5" fmla="*/ 1233274 w 1233274"/>
              <a:gd name="connsiteY5" fmla="*/ 110040 h 1100397"/>
              <a:gd name="connsiteX6" fmla="*/ 1233274 w 1233274"/>
              <a:gd name="connsiteY6" fmla="*/ 990357 h 1100397"/>
              <a:gd name="connsiteX7" fmla="*/ 1201044 w 1233274"/>
              <a:gd name="connsiteY7" fmla="*/ 1068167 h 1100397"/>
              <a:gd name="connsiteX8" fmla="*/ 1123234 w 1233274"/>
              <a:gd name="connsiteY8" fmla="*/ 1100397 h 1100397"/>
              <a:gd name="connsiteX9" fmla="*/ 110040 w 1233274"/>
              <a:gd name="connsiteY9" fmla="*/ 1100397 h 1100397"/>
              <a:gd name="connsiteX10" fmla="*/ 32230 w 1233274"/>
              <a:gd name="connsiteY10" fmla="*/ 1068167 h 1100397"/>
              <a:gd name="connsiteX11" fmla="*/ 0 w 1233274"/>
              <a:gd name="connsiteY11" fmla="*/ 990357 h 1100397"/>
              <a:gd name="connsiteX12" fmla="*/ 0 w 1233274"/>
              <a:gd name="connsiteY12" fmla="*/ 110040 h 110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274" h="1100397">
                <a:moveTo>
                  <a:pt x="0" y="110040"/>
                </a:moveTo>
                <a:cubicBezTo>
                  <a:pt x="0" y="80856"/>
                  <a:pt x="11594" y="52866"/>
                  <a:pt x="32230" y="32230"/>
                </a:cubicBezTo>
                <a:cubicBezTo>
                  <a:pt x="52867" y="11594"/>
                  <a:pt x="80856" y="0"/>
                  <a:pt x="110040" y="0"/>
                </a:cubicBezTo>
                <a:lnTo>
                  <a:pt x="1123234" y="0"/>
                </a:lnTo>
                <a:cubicBezTo>
                  <a:pt x="1152418" y="0"/>
                  <a:pt x="1180408" y="11594"/>
                  <a:pt x="1201044" y="32230"/>
                </a:cubicBezTo>
                <a:cubicBezTo>
                  <a:pt x="1221680" y="52867"/>
                  <a:pt x="1233274" y="80856"/>
                  <a:pt x="1233274" y="110040"/>
                </a:cubicBezTo>
                <a:lnTo>
                  <a:pt x="1233274" y="990357"/>
                </a:lnTo>
                <a:cubicBezTo>
                  <a:pt x="1233274" y="1019541"/>
                  <a:pt x="1221681" y="1047531"/>
                  <a:pt x="1201044" y="1068167"/>
                </a:cubicBezTo>
                <a:cubicBezTo>
                  <a:pt x="1180407" y="1088804"/>
                  <a:pt x="1152418" y="1100397"/>
                  <a:pt x="1123234" y="1100397"/>
                </a:cubicBezTo>
                <a:lnTo>
                  <a:pt x="110040" y="1100397"/>
                </a:lnTo>
                <a:cubicBezTo>
                  <a:pt x="80856" y="1100397"/>
                  <a:pt x="52866" y="1088803"/>
                  <a:pt x="32230" y="1068167"/>
                </a:cubicBezTo>
                <a:cubicBezTo>
                  <a:pt x="11594" y="1047530"/>
                  <a:pt x="0" y="1019541"/>
                  <a:pt x="0" y="990357"/>
                </a:cubicBezTo>
                <a:lnTo>
                  <a:pt x="0" y="1100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5570" tIns="85570" rIns="85570" bIns="85570" spcCol="1270" anchor="ctr"/>
          <a:lstStyle/>
          <a:p>
            <a:pPr algn="ctr" defTabSz="622300">
              <a:lnSpc>
                <a:spcPct val="90000"/>
              </a:lnSpc>
              <a:spcAft>
                <a:spcPct val="35000"/>
              </a:spcAft>
              <a:defRPr/>
            </a:pPr>
            <a:r>
              <a:rPr lang="en-US" sz="2000" dirty="0"/>
              <a:t>Unstructured Data/Text</a:t>
            </a:r>
          </a:p>
          <a:p>
            <a:pPr algn="ctr" defTabSz="622300">
              <a:lnSpc>
                <a:spcPct val="90000"/>
              </a:lnSpc>
              <a:spcAft>
                <a:spcPct val="35000"/>
              </a:spcAft>
              <a:defRPr/>
            </a:pPr>
            <a:r>
              <a:rPr lang="en-US" sz="2000" dirty="0"/>
              <a:t>(80% of all information)</a:t>
            </a:r>
          </a:p>
        </p:txBody>
      </p:sp>
      <p:sp>
        <p:nvSpPr>
          <p:cNvPr id="17" name="Freeform 16"/>
          <p:cNvSpPr/>
          <p:nvPr/>
        </p:nvSpPr>
        <p:spPr bwMode="auto">
          <a:xfrm>
            <a:off x="914400" y="4141788"/>
            <a:ext cx="1514475" cy="1100137"/>
          </a:xfrm>
          <a:custGeom>
            <a:avLst/>
            <a:gdLst>
              <a:gd name="connsiteX0" fmla="*/ 0 w 1138782"/>
              <a:gd name="connsiteY0" fmla="*/ 110040 h 1100397"/>
              <a:gd name="connsiteX1" fmla="*/ 32230 w 1138782"/>
              <a:gd name="connsiteY1" fmla="*/ 32230 h 1100397"/>
              <a:gd name="connsiteX2" fmla="*/ 110040 w 1138782"/>
              <a:gd name="connsiteY2" fmla="*/ 0 h 1100397"/>
              <a:gd name="connsiteX3" fmla="*/ 1028742 w 1138782"/>
              <a:gd name="connsiteY3" fmla="*/ 0 h 1100397"/>
              <a:gd name="connsiteX4" fmla="*/ 1106552 w 1138782"/>
              <a:gd name="connsiteY4" fmla="*/ 32230 h 1100397"/>
              <a:gd name="connsiteX5" fmla="*/ 1138782 w 1138782"/>
              <a:gd name="connsiteY5" fmla="*/ 110040 h 1100397"/>
              <a:gd name="connsiteX6" fmla="*/ 1138782 w 1138782"/>
              <a:gd name="connsiteY6" fmla="*/ 990357 h 1100397"/>
              <a:gd name="connsiteX7" fmla="*/ 1106552 w 1138782"/>
              <a:gd name="connsiteY7" fmla="*/ 1068167 h 1100397"/>
              <a:gd name="connsiteX8" fmla="*/ 1028742 w 1138782"/>
              <a:gd name="connsiteY8" fmla="*/ 1100397 h 1100397"/>
              <a:gd name="connsiteX9" fmla="*/ 110040 w 1138782"/>
              <a:gd name="connsiteY9" fmla="*/ 1100397 h 1100397"/>
              <a:gd name="connsiteX10" fmla="*/ 32230 w 1138782"/>
              <a:gd name="connsiteY10" fmla="*/ 1068167 h 1100397"/>
              <a:gd name="connsiteX11" fmla="*/ 0 w 1138782"/>
              <a:gd name="connsiteY11" fmla="*/ 990357 h 1100397"/>
              <a:gd name="connsiteX12" fmla="*/ 0 w 1138782"/>
              <a:gd name="connsiteY12" fmla="*/ 110040 h 110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782" h="1100397">
                <a:moveTo>
                  <a:pt x="0" y="110040"/>
                </a:moveTo>
                <a:cubicBezTo>
                  <a:pt x="0" y="80856"/>
                  <a:pt x="11594" y="52866"/>
                  <a:pt x="32230" y="32230"/>
                </a:cubicBezTo>
                <a:cubicBezTo>
                  <a:pt x="52867" y="11594"/>
                  <a:pt x="80856" y="0"/>
                  <a:pt x="110040" y="0"/>
                </a:cubicBezTo>
                <a:lnTo>
                  <a:pt x="1028742" y="0"/>
                </a:lnTo>
                <a:cubicBezTo>
                  <a:pt x="1057926" y="0"/>
                  <a:pt x="1085916" y="11594"/>
                  <a:pt x="1106552" y="32230"/>
                </a:cubicBezTo>
                <a:cubicBezTo>
                  <a:pt x="1127188" y="52867"/>
                  <a:pt x="1138782" y="80856"/>
                  <a:pt x="1138782" y="110040"/>
                </a:cubicBezTo>
                <a:lnTo>
                  <a:pt x="1138782" y="990357"/>
                </a:lnTo>
                <a:cubicBezTo>
                  <a:pt x="1138782" y="1019541"/>
                  <a:pt x="1127189" y="1047531"/>
                  <a:pt x="1106552" y="1068167"/>
                </a:cubicBezTo>
                <a:cubicBezTo>
                  <a:pt x="1085915" y="1088804"/>
                  <a:pt x="1057926" y="1100397"/>
                  <a:pt x="1028742" y="1100397"/>
                </a:cubicBezTo>
                <a:lnTo>
                  <a:pt x="110040" y="1100397"/>
                </a:lnTo>
                <a:cubicBezTo>
                  <a:pt x="80856" y="1100397"/>
                  <a:pt x="52866" y="1088803"/>
                  <a:pt x="32230" y="1068167"/>
                </a:cubicBezTo>
                <a:cubicBezTo>
                  <a:pt x="11594" y="1047530"/>
                  <a:pt x="0" y="1019541"/>
                  <a:pt x="0" y="990357"/>
                </a:cubicBezTo>
                <a:lnTo>
                  <a:pt x="0" y="110040"/>
                </a:lnTo>
                <a:close/>
              </a:path>
            </a:pathLst>
          </a:custGeom>
          <a:solidFill>
            <a:srgbClr val="00CC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0330" tIns="70330" rIns="70330" bIns="70330" spcCol="1270" anchor="ctr"/>
          <a:lstStyle/>
          <a:p>
            <a:pPr algn="ctr" defTabSz="444500">
              <a:lnSpc>
                <a:spcPct val="90000"/>
              </a:lnSpc>
              <a:spcAft>
                <a:spcPct val="35000"/>
              </a:spcAft>
              <a:defRPr/>
            </a:pPr>
            <a:r>
              <a:rPr lang="en-US" sz="2000" dirty="0"/>
              <a:t>ETL</a:t>
            </a:r>
          </a:p>
        </p:txBody>
      </p:sp>
      <p:sp>
        <p:nvSpPr>
          <p:cNvPr id="31" name="Freeform 30"/>
          <p:cNvSpPr/>
          <p:nvPr/>
        </p:nvSpPr>
        <p:spPr bwMode="auto">
          <a:xfrm>
            <a:off x="6705600" y="4343400"/>
            <a:ext cx="1600200" cy="2057400"/>
          </a:xfrm>
          <a:custGeom>
            <a:avLst/>
            <a:gdLst>
              <a:gd name="connsiteX0" fmla="*/ 0 w 1233274"/>
              <a:gd name="connsiteY0" fmla="*/ 110040 h 1100397"/>
              <a:gd name="connsiteX1" fmla="*/ 32230 w 1233274"/>
              <a:gd name="connsiteY1" fmla="*/ 32230 h 1100397"/>
              <a:gd name="connsiteX2" fmla="*/ 110040 w 1233274"/>
              <a:gd name="connsiteY2" fmla="*/ 0 h 1100397"/>
              <a:gd name="connsiteX3" fmla="*/ 1123234 w 1233274"/>
              <a:gd name="connsiteY3" fmla="*/ 0 h 1100397"/>
              <a:gd name="connsiteX4" fmla="*/ 1201044 w 1233274"/>
              <a:gd name="connsiteY4" fmla="*/ 32230 h 1100397"/>
              <a:gd name="connsiteX5" fmla="*/ 1233274 w 1233274"/>
              <a:gd name="connsiteY5" fmla="*/ 110040 h 1100397"/>
              <a:gd name="connsiteX6" fmla="*/ 1233274 w 1233274"/>
              <a:gd name="connsiteY6" fmla="*/ 990357 h 1100397"/>
              <a:gd name="connsiteX7" fmla="*/ 1201044 w 1233274"/>
              <a:gd name="connsiteY7" fmla="*/ 1068167 h 1100397"/>
              <a:gd name="connsiteX8" fmla="*/ 1123234 w 1233274"/>
              <a:gd name="connsiteY8" fmla="*/ 1100397 h 1100397"/>
              <a:gd name="connsiteX9" fmla="*/ 110040 w 1233274"/>
              <a:gd name="connsiteY9" fmla="*/ 1100397 h 1100397"/>
              <a:gd name="connsiteX10" fmla="*/ 32230 w 1233274"/>
              <a:gd name="connsiteY10" fmla="*/ 1068167 h 1100397"/>
              <a:gd name="connsiteX11" fmla="*/ 0 w 1233274"/>
              <a:gd name="connsiteY11" fmla="*/ 990357 h 1100397"/>
              <a:gd name="connsiteX12" fmla="*/ 0 w 1233274"/>
              <a:gd name="connsiteY12" fmla="*/ 110040 h 110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274" h="1100397">
                <a:moveTo>
                  <a:pt x="0" y="110040"/>
                </a:moveTo>
                <a:cubicBezTo>
                  <a:pt x="0" y="80856"/>
                  <a:pt x="11594" y="52866"/>
                  <a:pt x="32230" y="32230"/>
                </a:cubicBezTo>
                <a:cubicBezTo>
                  <a:pt x="52867" y="11594"/>
                  <a:pt x="80856" y="0"/>
                  <a:pt x="110040" y="0"/>
                </a:cubicBezTo>
                <a:lnTo>
                  <a:pt x="1123234" y="0"/>
                </a:lnTo>
                <a:cubicBezTo>
                  <a:pt x="1152418" y="0"/>
                  <a:pt x="1180408" y="11594"/>
                  <a:pt x="1201044" y="32230"/>
                </a:cubicBezTo>
                <a:cubicBezTo>
                  <a:pt x="1221680" y="52867"/>
                  <a:pt x="1233274" y="80856"/>
                  <a:pt x="1233274" y="110040"/>
                </a:cubicBezTo>
                <a:lnTo>
                  <a:pt x="1233274" y="990357"/>
                </a:lnTo>
                <a:cubicBezTo>
                  <a:pt x="1233274" y="1019541"/>
                  <a:pt x="1221681" y="1047531"/>
                  <a:pt x="1201044" y="1068167"/>
                </a:cubicBezTo>
                <a:cubicBezTo>
                  <a:pt x="1180407" y="1088804"/>
                  <a:pt x="1152418" y="1100397"/>
                  <a:pt x="1123234" y="1100397"/>
                </a:cubicBezTo>
                <a:lnTo>
                  <a:pt x="110040" y="1100397"/>
                </a:lnTo>
                <a:cubicBezTo>
                  <a:pt x="80856" y="1100397"/>
                  <a:pt x="52866" y="1088803"/>
                  <a:pt x="32230" y="1068167"/>
                </a:cubicBezTo>
                <a:cubicBezTo>
                  <a:pt x="11594" y="1047530"/>
                  <a:pt x="0" y="1019541"/>
                  <a:pt x="0" y="990357"/>
                </a:cubicBezTo>
                <a:lnTo>
                  <a:pt x="0" y="110040"/>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5570" tIns="85570" rIns="85570" bIns="85570" spcCol="1270" anchor="ctr"/>
          <a:lstStyle/>
          <a:p>
            <a:pPr algn="ctr" defTabSz="622300">
              <a:lnSpc>
                <a:spcPct val="90000"/>
              </a:lnSpc>
              <a:spcAft>
                <a:spcPct val="35000"/>
              </a:spcAft>
              <a:defRPr/>
            </a:pPr>
            <a:r>
              <a:rPr lang="en-US" sz="2000" dirty="0"/>
              <a:t>Enterprise Content Mgt</a:t>
            </a:r>
          </a:p>
          <a:p>
            <a:pPr algn="ctr" defTabSz="622300">
              <a:lnSpc>
                <a:spcPct val="90000"/>
              </a:lnSpc>
              <a:spcAft>
                <a:spcPct val="35000"/>
              </a:spcAft>
              <a:defRPr/>
            </a:pPr>
            <a:r>
              <a:rPr lang="en-US" sz="2000" dirty="0"/>
              <a:t>(ECM)</a:t>
            </a:r>
          </a:p>
        </p:txBody>
      </p:sp>
      <p:grpSp>
        <p:nvGrpSpPr>
          <p:cNvPr id="13321" name="Group 36"/>
          <p:cNvGrpSpPr>
            <a:grpSpLocks/>
          </p:cNvGrpSpPr>
          <p:nvPr/>
        </p:nvGrpSpPr>
        <p:grpSpPr bwMode="auto">
          <a:xfrm>
            <a:off x="2667000" y="1311275"/>
            <a:ext cx="4267200" cy="4098925"/>
            <a:chOff x="2667000" y="1311275"/>
            <a:chExt cx="4267200" cy="4098925"/>
          </a:xfrm>
        </p:grpSpPr>
        <p:grpSp>
          <p:nvGrpSpPr>
            <p:cNvPr id="13330" name="Group 30"/>
            <p:cNvGrpSpPr>
              <a:grpSpLocks/>
            </p:cNvGrpSpPr>
            <p:nvPr/>
          </p:nvGrpSpPr>
          <p:grpSpPr bwMode="auto">
            <a:xfrm>
              <a:off x="2819400" y="1871663"/>
              <a:ext cx="2438400" cy="3386137"/>
              <a:chOff x="4038600" y="1752600"/>
              <a:chExt cx="2438400" cy="3386138"/>
            </a:xfrm>
          </p:grpSpPr>
          <p:sp>
            <p:nvSpPr>
              <p:cNvPr id="32" name="Freeform 31"/>
              <p:cNvSpPr/>
              <p:nvPr/>
            </p:nvSpPr>
            <p:spPr>
              <a:xfrm>
                <a:off x="4038600" y="2895600"/>
                <a:ext cx="2362200" cy="1100137"/>
              </a:xfrm>
              <a:custGeom>
                <a:avLst/>
                <a:gdLst>
                  <a:gd name="connsiteX0" fmla="*/ 0 w 2517614"/>
                  <a:gd name="connsiteY0" fmla="*/ 110040 h 1100397"/>
                  <a:gd name="connsiteX1" fmla="*/ 32230 w 2517614"/>
                  <a:gd name="connsiteY1" fmla="*/ 32230 h 1100397"/>
                  <a:gd name="connsiteX2" fmla="*/ 110040 w 2517614"/>
                  <a:gd name="connsiteY2" fmla="*/ 0 h 1100397"/>
                  <a:gd name="connsiteX3" fmla="*/ 2407574 w 2517614"/>
                  <a:gd name="connsiteY3" fmla="*/ 0 h 1100397"/>
                  <a:gd name="connsiteX4" fmla="*/ 2485384 w 2517614"/>
                  <a:gd name="connsiteY4" fmla="*/ 32230 h 1100397"/>
                  <a:gd name="connsiteX5" fmla="*/ 2517614 w 2517614"/>
                  <a:gd name="connsiteY5" fmla="*/ 110040 h 1100397"/>
                  <a:gd name="connsiteX6" fmla="*/ 2517614 w 2517614"/>
                  <a:gd name="connsiteY6" fmla="*/ 990357 h 1100397"/>
                  <a:gd name="connsiteX7" fmla="*/ 2485384 w 2517614"/>
                  <a:gd name="connsiteY7" fmla="*/ 1068167 h 1100397"/>
                  <a:gd name="connsiteX8" fmla="*/ 2407574 w 2517614"/>
                  <a:gd name="connsiteY8" fmla="*/ 1100397 h 1100397"/>
                  <a:gd name="connsiteX9" fmla="*/ 110040 w 2517614"/>
                  <a:gd name="connsiteY9" fmla="*/ 1100397 h 1100397"/>
                  <a:gd name="connsiteX10" fmla="*/ 32230 w 2517614"/>
                  <a:gd name="connsiteY10" fmla="*/ 1068167 h 1100397"/>
                  <a:gd name="connsiteX11" fmla="*/ 0 w 2517614"/>
                  <a:gd name="connsiteY11" fmla="*/ 990357 h 1100397"/>
                  <a:gd name="connsiteX12" fmla="*/ 0 w 2517614"/>
                  <a:gd name="connsiteY12" fmla="*/ 110040 h 110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7614" h="1100397">
                    <a:moveTo>
                      <a:pt x="0" y="110040"/>
                    </a:moveTo>
                    <a:cubicBezTo>
                      <a:pt x="0" y="80856"/>
                      <a:pt x="11594" y="52866"/>
                      <a:pt x="32230" y="32230"/>
                    </a:cubicBezTo>
                    <a:cubicBezTo>
                      <a:pt x="52867" y="11594"/>
                      <a:pt x="80856" y="0"/>
                      <a:pt x="110040" y="0"/>
                    </a:cubicBezTo>
                    <a:lnTo>
                      <a:pt x="2407574" y="0"/>
                    </a:lnTo>
                    <a:cubicBezTo>
                      <a:pt x="2436758" y="0"/>
                      <a:pt x="2464748" y="11594"/>
                      <a:pt x="2485384" y="32230"/>
                    </a:cubicBezTo>
                    <a:cubicBezTo>
                      <a:pt x="2506020" y="52867"/>
                      <a:pt x="2517614" y="80856"/>
                      <a:pt x="2517614" y="110040"/>
                    </a:cubicBezTo>
                    <a:lnTo>
                      <a:pt x="2517614" y="990357"/>
                    </a:lnTo>
                    <a:cubicBezTo>
                      <a:pt x="2517614" y="1019541"/>
                      <a:pt x="2506021" y="1047531"/>
                      <a:pt x="2485384" y="1068167"/>
                    </a:cubicBezTo>
                    <a:cubicBezTo>
                      <a:pt x="2464747" y="1088804"/>
                      <a:pt x="2436758" y="1100397"/>
                      <a:pt x="2407574" y="1100397"/>
                    </a:cubicBezTo>
                    <a:lnTo>
                      <a:pt x="110040" y="1100397"/>
                    </a:lnTo>
                    <a:cubicBezTo>
                      <a:pt x="80856" y="1100397"/>
                      <a:pt x="52866" y="1088803"/>
                      <a:pt x="32230" y="1068167"/>
                    </a:cubicBezTo>
                    <a:cubicBezTo>
                      <a:pt x="11594" y="1047530"/>
                      <a:pt x="0" y="1019541"/>
                      <a:pt x="0" y="990357"/>
                    </a:cubicBezTo>
                    <a:lnTo>
                      <a:pt x="0" y="1100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0330" tIns="70330" rIns="70330" bIns="70330" spcCol="1270" anchor="ctr"/>
              <a:lstStyle/>
              <a:p>
                <a:pPr algn="ctr" defTabSz="444500">
                  <a:lnSpc>
                    <a:spcPct val="90000"/>
                  </a:lnSpc>
                  <a:spcAft>
                    <a:spcPct val="35000"/>
                  </a:spcAft>
                  <a:defRPr/>
                </a:pPr>
                <a:r>
                  <a:rPr lang="en-US" sz="2000" dirty="0"/>
                  <a:t>ECM</a:t>
                </a:r>
              </a:p>
            </p:txBody>
          </p:sp>
          <p:sp>
            <p:nvSpPr>
              <p:cNvPr id="33" name="Freeform 32"/>
              <p:cNvSpPr/>
              <p:nvPr/>
            </p:nvSpPr>
            <p:spPr>
              <a:xfrm>
                <a:off x="4038600" y="1752600"/>
                <a:ext cx="1387475" cy="1100137"/>
              </a:xfrm>
              <a:custGeom>
                <a:avLst/>
                <a:gdLst>
                  <a:gd name="connsiteX0" fmla="*/ 0 w 526212"/>
                  <a:gd name="connsiteY0" fmla="*/ 52621 h 1100397"/>
                  <a:gd name="connsiteX1" fmla="*/ 15412 w 526212"/>
                  <a:gd name="connsiteY1" fmla="*/ 15412 h 1100397"/>
                  <a:gd name="connsiteX2" fmla="*/ 52621 w 526212"/>
                  <a:gd name="connsiteY2" fmla="*/ 0 h 1100397"/>
                  <a:gd name="connsiteX3" fmla="*/ 473591 w 526212"/>
                  <a:gd name="connsiteY3" fmla="*/ 0 h 1100397"/>
                  <a:gd name="connsiteX4" fmla="*/ 510800 w 526212"/>
                  <a:gd name="connsiteY4" fmla="*/ 15412 h 1100397"/>
                  <a:gd name="connsiteX5" fmla="*/ 526212 w 526212"/>
                  <a:gd name="connsiteY5" fmla="*/ 52621 h 1100397"/>
                  <a:gd name="connsiteX6" fmla="*/ 526212 w 526212"/>
                  <a:gd name="connsiteY6" fmla="*/ 1047776 h 1100397"/>
                  <a:gd name="connsiteX7" fmla="*/ 510800 w 526212"/>
                  <a:gd name="connsiteY7" fmla="*/ 1084985 h 1100397"/>
                  <a:gd name="connsiteX8" fmla="*/ 473591 w 526212"/>
                  <a:gd name="connsiteY8" fmla="*/ 1100397 h 1100397"/>
                  <a:gd name="connsiteX9" fmla="*/ 52621 w 526212"/>
                  <a:gd name="connsiteY9" fmla="*/ 1100397 h 1100397"/>
                  <a:gd name="connsiteX10" fmla="*/ 15412 w 526212"/>
                  <a:gd name="connsiteY10" fmla="*/ 1084985 h 1100397"/>
                  <a:gd name="connsiteX11" fmla="*/ 0 w 526212"/>
                  <a:gd name="connsiteY11" fmla="*/ 1047776 h 1100397"/>
                  <a:gd name="connsiteX12" fmla="*/ 0 w 526212"/>
                  <a:gd name="connsiteY12" fmla="*/ 52621 h 110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212" h="1100397">
                    <a:moveTo>
                      <a:pt x="0" y="52621"/>
                    </a:moveTo>
                    <a:cubicBezTo>
                      <a:pt x="0" y="38665"/>
                      <a:pt x="5544" y="25281"/>
                      <a:pt x="15412" y="15412"/>
                    </a:cubicBezTo>
                    <a:cubicBezTo>
                      <a:pt x="25280" y="5544"/>
                      <a:pt x="38665" y="0"/>
                      <a:pt x="52621" y="0"/>
                    </a:cubicBezTo>
                    <a:lnTo>
                      <a:pt x="473591" y="0"/>
                    </a:lnTo>
                    <a:cubicBezTo>
                      <a:pt x="487547" y="0"/>
                      <a:pt x="500931" y="5544"/>
                      <a:pt x="510800" y="15412"/>
                    </a:cubicBezTo>
                    <a:cubicBezTo>
                      <a:pt x="520668" y="25280"/>
                      <a:pt x="526212" y="38665"/>
                      <a:pt x="526212" y="52621"/>
                    </a:cubicBezTo>
                    <a:lnTo>
                      <a:pt x="526212" y="1047776"/>
                    </a:lnTo>
                    <a:cubicBezTo>
                      <a:pt x="526212" y="1061732"/>
                      <a:pt x="520668" y="1075116"/>
                      <a:pt x="510800" y="1084985"/>
                    </a:cubicBezTo>
                    <a:cubicBezTo>
                      <a:pt x="500932" y="1094853"/>
                      <a:pt x="487547" y="1100397"/>
                      <a:pt x="473591" y="1100397"/>
                    </a:cubicBezTo>
                    <a:lnTo>
                      <a:pt x="52621" y="1100397"/>
                    </a:lnTo>
                    <a:cubicBezTo>
                      <a:pt x="38665" y="1100397"/>
                      <a:pt x="25281" y="1094853"/>
                      <a:pt x="15412" y="1084985"/>
                    </a:cubicBezTo>
                    <a:cubicBezTo>
                      <a:pt x="5544" y="1075117"/>
                      <a:pt x="0" y="1061732"/>
                      <a:pt x="0" y="1047776"/>
                    </a:cubicBezTo>
                    <a:lnTo>
                      <a:pt x="0" y="526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512" tIns="53512" rIns="53512" bIns="53512" spcCol="1270" anchor="ctr"/>
              <a:lstStyle/>
              <a:p>
                <a:pPr algn="ctr" defTabSz="444500">
                  <a:lnSpc>
                    <a:spcPct val="90000"/>
                  </a:lnSpc>
                  <a:spcAft>
                    <a:spcPct val="35000"/>
                  </a:spcAft>
                  <a:defRPr/>
                </a:pPr>
                <a:r>
                  <a:rPr lang="en-US" sz="2000" dirty="0"/>
                  <a:t>Keyword Search &amp;</a:t>
                </a:r>
              </a:p>
              <a:p>
                <a:pPr algn="ctr" defTabSz="444500">
                  <a:lnSpc>
                    <a:spcPct val="90000"/>
                  </a:lnSpc>
                  <a:spcAft>
                    <a:spcPct val="35000"/>
                  </a:spcAft>
                  <a:defRPr/>
                </a:pPr>
                <a:r>
                  <a:rPr lang="en-US" sz="2000" dirty="0"/>
                  <a:t>Text-mining</a:t>
                </a:r>
              </a:p>
            </p:txBody>
          </p:sp>
          <p:sp>
            <p:nvSpPr>
              <p:cNvPr id="34" name="Freeform 33"/>
              <p:cNvSpPr/>
              <p:nvPr/>
            </p:nvSpPr>
            <p:spPr>
              <a:xfrm>
                <a:off x="4038600" y="4038601"/>
                <a:ext cx="2438400" cy="1100137"/>
              </a:xfrm>
              <a:custGeom>
                <a:avLst/>
                <a:gdLst>
                  <a:gd name="connsiteX0" fmla="*/ 0 w 1138782"/>
                  <a:gd name="connsiteY0" fmla="*/ 110040 h 1100397"/>
                  <a:gd name="connsiteX1" fmla="*/ 32230 w 1138782"/>
                  <a:gd name="connsiteY1" fmla="*/ 32230 h 1100397"/>
                  <a:gd name="connsiteX2" fmla="*/ 110040 w 1138782"/>
                  <a:gd name="connsiteY2" fmla="*/ 0 h 1100397"/>
                  <a:gd name="connsiteX3" fmla="*/ 1028742 w 1138782"/>
                  <a:gd name="connsiteY3" fmla="*/ 0 h 1100397"/>
                  <a:gd name="connsiteX4" fmla="*/ 1106552 w 1138782"/>
                  <a:gd name="connsiteY4" fmla="*/ 32230 h 1100397"/>
                  <a:gd name="connsiteX5" fmla="*/ 1138782 w 1138782"/>
                  <a:gd name="connsiteY5" fmla="*/ 110040 h 1100397"/>
                  <a:gd name="connsiteX6" fmla="*/ 1138782 w 1138782"/>
                  <a:gd name="connsiteY6" fmla="*/ 990357 h 1100397"/>
                  <a:gd name="connsiteX7" fmla="*/ 1106552 w 1138782"/>
                  <a:gd name="connsiteY7" fmla="*/ 1068167 h 1100397"/>
                  <a:gd name="connsiteX8" fmla="*/ 1028742 w 1138782"/>
                  <a:gd name="connsiteY8" fmla="*/ 1100397 h 1100397"/>
                  <a:gd name="connsiteX9" fmla="*/ 110040 w 1138782"/>
                  <a:gd name="connsiteY9" fmla="*/ 1100397 h 1100397"/>
                  <a:gd name="connsiteX10" fmla="*/ 32230 w 1138782"/>
                  <a:gd name="connsiteY10" fmla="*/ 1068167 h 1100397"/>
                  <a:gd name="connsiteX11" fmla="*/ 0 w 1138782"/>
                  <a:gd name="connsiteY11" fmla="*/ 990357 h 1100397"/>
                  <a:gd name="connsiteX12" fmla="*/ 0 w 1138782"/>
                  <a:gd name="connsiteY12" fmla="*/ 110040 h 110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782" h="1100397">
                    <a:moveTo>
                      <a:pt x="0" y="110040"/>
                    </a:moveTo>
                    <a:cubicBezTo>
                      <a:pt x="0" y="80856"/>
                      <a:pt x="11594" y="52866"/>
                      <a:pt x="32230" y="32230"/>
                    </a:cubicBezTo>
                    <a:cubicBezTo>
                      <a:pt x="52867" y="11594"/>
                      <a:pt x="80856" y="0"/>
                      <a:pt x="110040" y="0"/>
                    </a:cubicBezTo>
                    <a:lnTo>
                      <a:pt x="1028742" y="0"/>
                    </a:lnTo>
                    <a:cubicBezTo>
                      <a:pt x="1057926" y="0"/>
                      <a:pt x="1085916" y="11594"/>
                      <a:pt x="1106552" y="32230"/>
                    </a:cubicBezTo>
                    <a:cubicBezTo>
                      <a:pt x="1127188" y="52867"/>
                      <a:pt x="1138782" y="80856"/>
                      <a:pt x="1138782" y="110040"/>
                    </a:cubicBezTo>
                    <a:lnTo>
                      <a:pt x="1138782" y="990357"/>
                    </a:lnTo>
                    <a:cubicBezTo>
                      <a:pt x="1138782" y="1019541"/>
                      <a:pt x="1127189" y="1047531"/>
                      <a:pt x="1106552" y="1068167"/>
                    </a:cubicBezTo>
                    <a:cubicBezTo>
                      <a:pt x="1085915" y="1088804"/>
                      <a:pt x="1057926" y="1100397"/>
                      <a:pt x="1028742" y="1100397"/>
                    </a:cubicBezTo>
                    <a:lnTo>
                      <a:pt x="110040" y="1100397"/>
                    </a:lnTo>
                    <a:cubicBezTo>
                      <a:pt x="80856" y="1100397"/>
                      <a:pt x="52866" y="1088803"/>
                      <a:pt x="32230" y="1068167"/>
                    </a:cubicBezTo>
                    <a:cubicBezTo>
                      <a:pt x="11594" y="1047530"/>
                      <a:pt x="0" y="1019541"/>
                      <a:pt x="0" y="990357"/>
                    </a:cubicBezTo>
                    <a:lnTo>
                      <a:pt x="0" y="1100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0330" tIns="70330" rIns="70330" bIns="70330" spcCol="1270" anchor="ctr"/>
              <a:lstStyle/>
              <a:p>
                <a:pPr algn="ctr" defTabSz="444500">
                  <a:lnSpc>
                    <a:spcPct val="90000"/>
                  </a:lnSpc>
                  <a:spcAft>
                    <a:spcPct val="35000"/>
                  </a:spcAft>
                  <a:defRPr/>
                </a:pPr>
                <a:r>
                  <a:rPr lang="en-US" sz="2000" dirty="0"/>
                  <a:t>Crawlers &amp; Connectors</a:t>
                </a:r>
              </a:p>
            </p:txBody>
          </p:sp>
        </p:grpSp>
        <p:sp>
          <p:nvSpPr>
            <p:cNvPr id="22" name="Freeform 21"/>
            <p:cNvSpPr/>
            <p:nvPr/>
          </p:nvSpPr>
          <p:spPr bwMode="auto">
            <a:xfrm>
              <a:off x="4495800" y="4157663"/>
              <a:ext cx="2209800" cy="1100137"/>
            </a:xfrm>
            <a:custGeom>
              <a:avLst/>
              <a:gdLst>
                <a:gd name="connsiteX0" fmla="*/ 0 w 2517614"/>
                <a:gd name="connsiteY0" fmla="*/ 110040 h 1100397"/>
                <a:gd name="connsiteX1" fmla="*/ 32230 w 2517614"/>
                <a:gd name="connsiteY1" fmla="*/ 32230 h 1100397"/>
                <a:gd name="connsiteX2" fmla="*/ 110040 w 2517614"/>
                <a:gd name="connsiteY2" fmla="*/ 0 h 1100397"/>
                <a:gd name="connsiteX3" fmla="*/ 2407574 w 2517614"/>
                <a:gd name="connsiteY3" fmla="*/ 0 h 1100397"/>
                <a:gd name="connsiteX4" fmla="*/ 2485384 w 2517614"/>
                <a:gd name="connsiteY4" fmla="*/ 32230 h 1100397"/>
                <a:gd name="connsiteX5" fmla="*/ 2517614 w 2517614"/>
                <a:gd name="connsiteY5" fmla="*/ 110040 h 1100397"/>
                <a:gd name="connsiteX6" fmla="*/ 2517614 w 2517614"/>
                <a:gd name="connsiteY6" fmla="*/ 990357 h 1100397"/>
                <a:gd name="connsiteX7" fmla="*/ 2485384 w 2517614"/>
                <a:gd name="connsiteY7" fmla="*/ 1068167 h 1100397"/>
                <a:gd name="connsiteX8" fmla="*/ 2407574 w 2517614"/>
                <a:gd name="connsiteY8" fmla="*/ 1100397 h 1100397"/>
                <a:gd name="connsiteX9" fmla="*/ 110040 w 2517614"/>
                <a:gd name="connsiteY9" fmla="*/ 1100397 h 1100397"/>
                <a:gd name="connsiteX10" fmla="*/ 32230 w 2517614"/>
                <a:gd name="connsiteY10" fmla="*/ 1068167 h 1100397"/>
                <a:gd name="connsiteX11" fmla="*/ 0 w 2517614"/>
                <a:gd name="connsiteY11" fmla="*/ 990357 h 1100397"/>
                <a:gd name="connsiteX12" fmla="*/ 0 w 2517614"/>
                <a:gd name="connsiteY12" fmla="*/ 110040 h 110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7614" h="1100397">
                  <a:moveTo>
                    <a:pt x="0" y="110040"/>
                  </a:moveTo>
                  <a:cubicBezTo>
                    <a:pt x="0" y="80856"/>
                    <a:pt x="11594" y="52866"/>
                    <a:pt x="32230" y="32230"/>
                  </a:cubicBezTo>
                  <a:cubicBezTo>
                    <a:pt x="52867" y="11594"/>
                    <a:pt x="80856" y="0"/>
                    <a:pt x="110040" y="0"/>
                  </a:cubicBezTo>
                  <a:lnTo>
                    <a:pt x="2407574" y="0"/>
                  </a:lnTo>
                  <a:cubicBezTo>
                    <a:pt x="2436758" y="0"/>
                    <a:pt x="2464748" y="11594"/>
                    <a:pt x="2485384" y="32230"/>
                  </a:cubicBezTo>
                  <a:cubicBezTo>
                    <a:pt x="2506020" y="52867"/>
                    <a:pt x="2517614" y="80856"/>
                    <a:pt x="2517614" y="110040"/>
                  </a:cubicBezTo>
                  <a:lnTo>
                    <a:pt x="2517614" y="990357"/>
                  </a:lnTo>
                  <a:cubicBezTo>
                    <a:pt x="2517614" y="1019541"/>
                    <a:pt x="2506021" y="1047531"/>
                    <a:pt x="2485384" y="1068167"/>
                  </a:cubicBezTo>
                  <a:cubicBezTo>
                    <a:pt x="2464747" y="1088804"/>
                    <a:pt x="2436758" y="1100397"/>
                    <a:pt x="2407574" y="1100397"/>
                  </a:cubicBezTo>
                  <a:lnTo>
                    <a:pt x="110040" y="1100397"/>
                  </a:lnTo>
                  <a:cubicBezTo>
                    <a:pt x="80856" y="1100397"/>
                    <a:pt x="52866" y="1088803"/>
                    <a:pt x="32230" y="1068167"/>
                  </a:cubicBezTo>
                  <a:cubicBezTo>
                    <a:pt x="11594" y="1047530"/>
                    <a:pt x="0" y="1019541"/>
                    <a:pt x="0" y="990357"/>
                  </a:cubicBezTo>
                  <a:lnTo>
                    <a:pt x="0" y="110040"/>
                  </a:lnTo>
                  <a:close/>
                </a:path>
              </a:pathLst>
            </a:custGeom>
            <a:solidFill>
              <a:srgbClr val="00CC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0330" tIns="70330" rIns="70330" bIns="70330" spcCol="1270" anchor="ctr"/>
            <a:lstStyle/>
            <a:p>
              <a:pPr algn="ctr" defTabSz="444500">
                <a:lnSpc>
                  <a:spcPct val="90000"/>
                </a:lnSpc>
                <a:spcAft>
                  <a:spcPct val="35000"/>
                </a:spcAft>
                <a:defRPr/>
              </a:pPr>
              <a:r>
                <a:rPr lang="en-US" sz="2000" dirty="0"/>
                <a:t>NLP, Metadata,</a:t>
              </a:r>
            </a:p>
            <a:p>
              <a:pPr algn="ctr" defTabSz="444500">
                <a:lnSpc>
                  <a:spcPct val="90000"/>
                </a:lnSpc>
                <a:spcAft>
                  <a:spcPct val="35000"/>
                </a:spcAft>
                <a:defRPr/>
              </a:pPr>
              <a:r>
                <a:rPr lang="en-US" sz="2000" dirty="0"/>
                <a:t>&amp; Ontology</a:t>
              </a:r>
            </a:p>
          </p:txBody>
        </p:sp>
        <p:sp>
          <p:nvSpPr>
            <p:cNvPr id="14" name="Freeform 13"/>
            <p:cNvSpPr/>
            <p:nvPr/>
          </p:nvSpPr>
          <p:spPr bwMode="auto">
            <a:xfrm>
              <a:off x="2819400" y="4157663"/>
              <a:ext cx="1828800" cy="1100137"/>
            </a:xfrm>
            <a:custGeom>
              <a:avLst/>
              <a:gdLst>
                <a:gd name="connsiteX0" fmla="*/ 0 w 2517614"/>
                <a:gd name="connsiteY0" fmla="*/ 110040 h 1100397"/>
                <a:gd name="connsiteX1" fmla="*/ 32230 w 2517614"/>
                <a:gd name="connsiteY1" fmla="*/ 32230 h 1100397"/>
                <a:gd name="connsiteX2" fmla="*/ 110040 w 2517614"/>
                <a:gd name="connsiteY2" fmla="*/ 0 h 1100397"/>
                <a:gd name="connsiteX3" fmla="*/ 2407574 w 2517614"/>
                <a:gd name="connsiteY3" fmla="*/ 0 h 1100397"/>
                <a:gd name="connsiteX4" fmla="*/ 2485384 w 2517614"/>
                <a:gd name="connsiteY4" fmla="*/ 32230 h 1100397"/>
                <a:gd name="connsiteX5" fmla="*/ 2517614 w 2517614"/>
                <a:gd name="connsiteY5" fmla="*/ 110040 h 1100397"/>
                <a:gd name="connsiteX6" fmla="*/ 2517614 w 2517614"/>
                <a:gd name="connsiteY6" fmla="*/ 990357 h 1100397"/>
                <a:gd name="connsiteX7" fmla="*/ 2485384 w 2517614"/>
                <a:gd name="connsiteY7" fmla="*/ 1068167 h 1100397"/>
                <a:gd name="connsiteX8" fmla="*/ 2407574 w 2517614"/>
                <a:gd name="connsiteY8" fmla="*/ 1100397 h 1100397"/>
                <a:gd name="connsiteX9" fmla="*/ 110040 w 2517614"/>
                <a:gd name="connsiteY9" fmla="*/ 1100397 h 1100397"/>
                <a:gd name="connsiteX10" fmla="*/ 32230 w 2517614"/>
                <a:gd name="connsiteY10" fmla="*/ 1068167 h 1100397"/>
                <a:gd name="connsiteX11" fmla="*/ 0 w 2517614"/>
                <a:gd name="connsiteY11" fmla="*/ 990357 h 1100397"/>
                <a:gd name="connsiteX12" fmla="*/ 0 w 2517614"/>
                <a:gd name="connsiteY12" fmla="*/ 110040 h 110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7614" h="1100397">
                  <a:moveTo>
                    <a:pt x="0" y="110040"/>
                  </a:moveTo>
                  <a:cubicBezTo>
                    <a:pt x="0" y="80856"/>
                    <a:pt x="11594" y="52866"/>
                    <a:pt x="32230" y="32230"/>
                  </a:cubicBezTo>
                  <a:cubicBezTo>
                    <a:pt x="52867" y="11594"/>
                    <a:pt x="80856" y="0"/>
                    <a:pt x="110040" y="0"/>
                  </a:cubicBezTo>
                  <a:lnTo>
                    <a:pt x="2407574" y="0"/>
                  </a:lnTo>
                  <a:cubicBezTo>
                    <a:pt x="2436758" y="0"/>
                    <a:pt x="2464748" y="11594"/>
                    <a:pt x="2485384" y="32230"/>
                  </a:cubicBezTo>
                  <a:cubicBezTo>
                    <a:pt x="2506020" y="52867"/>
                    <a:pt x="2517614" y="80856"/>
                    <a:pt x="2517614" y="110040"/>
                  </a:cubicBezTo>
                  <a:lnTo>
                    <a:pt x="2517614" y="990357"/>
                  </a:lnTo>
                  <a:cubicBezTo>
                    <a:pt x="2517614" y="1019541"/>
                    <a:pt x="2506021" y="1047531"/>
                    <a:pt x="2485384" y="1068167"/>
                  </a:cubicBezTo>
                  <a:cubicBezTo>
                    <a:pt x="2464747" y="1088804"/>
                    <a:pt x="2436758" y="1100397"/>
                    <a:pt x="2407574" y="1100397"/>
                  </a:cubicBezTo>
                  <a:lnTo>
                    <a:pt x="110040" y="1100397"/>
                  </a:lnTo>
                  <a:cubicBezTo>
                    <a:pt x="80856" y="1100397"/>
                    <a:pt x="52866" y="1088803"/>
                    <a:pt x="32230" y="1068167"/>
                  </a:cubicBezTo>
                  <a:cubicBezTo>
                    <a:pt x="11594" y="1047530"/>
                    <a:pt x="0" y="1019541"/>
                    <a:pt x="0" y="990357"/>
                  </a:cubicBezTo>
                  <a:lnTo>
                    <a:pt x="0" y="110040"/>
                  </a:lnTo>
                  <a:close/>
                </a:path>
              </a:pathLst>
            </a:custGeom>
            <a:solidFill>
              <a:srgbClr val="00CC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0330" tIns="70330" rIns="70330" bIns="70330" spcCol="1270" anchor="ctr"/>
            <a:lstStyle/>
            <a:p>
              <a:pPr algn="ctr" defTabSz="444500">
                <a:lnSpc>
                  <a:spcPct val="90000"/>
                </a:lnSpc>
                <a:spcAft>
                  <a:spcPct val="35000"/>
                </a:spcAft>
                <a:defRPr/>
              </a:pPr>
              <a:r>
                <a:rPr lang="en-US" sz="2000" dirty="0"/>
                <a:t>Entity Extraction</a:t>
              </a:r>
            </a:p>
          </p:txBody>
        </p:sp>
        <p:sp>
          <p:nvSpPr>
            <p:cNvPr id="15" name="Freeform 14"/>
            <p:cNvSpPr/>
            <p:nvPr/>
          </p:nvSpPr>
          <p:spPr bwMode="auto">
            <a:xfrm>
              <a:off x="4419600" y="1871663"/>
              <a:ext cx="1295400" cy="1100137"/>
            </a:xfrm>
            <a:custGeom>
              <a:avLst/>
              <a:gdLst>
                <a:gd name="connsiteX0" fmla="*/ 0 w 526212"/>
                <a:gd name="connsiteY0" fmla="*/ 52621 h 1100397"/>
                <a:gd name="connsiteX1" fmla="*/ 15412 w 526212"/>
                <a:gd name="connsiteY1" fmla="*/ 15412 h 1100397"/>
                <a:gd name="connsiteX2" fmla="*/ 52621 w 526212"/>
                <a:gd name="connsiteY2" fmla="*/ 0 h 1100397"/>
                <a:gd name="connsiteX3" fmla="*/ 473591 w 526212"/>
                <a:gd name="connsiteY3" fmla="*/ 0 h 1100397"/>
                <a:gd name="connsiteX4" fmla="*/ 510800 w 526212"/>
                <a:gd name="connsiteY4" fmla="*/ 15412 h 1100397"/>
                <a:gd name="connsiteX5" fmla="*/ 526212 w 526212"/>
                <a:gd name="connsiteY5" fmla="*/ 52621 h 1100397"/>
                <a:gd name="connsiteX6" fmla="*/ 526212 w 526212"/>
                <a:gd name="connsiteY6" fmla="*/ 1047776 h 1100397"/>
                <a:gd name="connsiteX7" fmla="*/ 510800 w 526212"/>
                <a:gd name="connsiteY7" fmla="*/ 1084985 h 1100397"/>
                <a:gd name="connsiteX8" fmla="*/ 473591 w 526212"/>
                <a:gd name="connsiteY8" fmla="*/ 1100397 h 1100397"/>
                <a:gd name="connsiteX9" fmla="*/ 52621 w 526212"/>
                <a:gd name="connsiteY9" fmla="*/ 1100397 h 1100397"/>
                <a:gd name="connsiteX10" fmla="*/ 15412 w 526212"/>
                <a:gd name="connsiteY10" fmla="*/ 1084985 h 1100397"/>
                <a:gd name="connsiteX11" fmla="*/ 0 w 526212"/>
                <a:gd name="connsiteY11" fmla="*/ 1047776 h 1100397"/>
                <a:gd name="connsiteX12" fmla="*/ 0 w 526212"/>
                <a:gd name="connsiteY12" fmla="*/ 52621 h 110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212" h="1100397">
                  <a:moveTo>
                    <a:pt x="0" y="52621"/>
                  </a:moveTo>
                  <a:cubicBezTo>
                    <a:pt x="0" y="38665"/>
                    <a:pt x="5544" y="25281"/>
                    <a:pt x="15412" y="15412"/>
                  </a:cubicBezTo>
                  <a:cubicBezTo>
                    <a:pt x="25280" y="5544"/>
                    <a:pt x="38665" y="0"/>
                    <a:pt x="52621" y="0"/>
                  </a:cubicBezTo>
                  <a:lnTo>
                    <a:pt x="473591" y="0"/>
                  </a:lnTo>
                  <a:cubicBezTo>
                    <a:pt x="487547" y="0"/>
                    <a:pt x="500931" y="5544"/>
                    <a:pt x="510800" y="15412"/>
                  </a:cubicBezTo>
                  <a:cubicBezTo>
                    <a:pt x="520668" y="25280"/>
                    <a:pt x="526212" y="38665"/>
                    <a:pt x="526212" y="52621"/>
                  </a:cubicBezTo>
                  <a:lnTo>
                    <a:pt x="526212" y="1047776"/>
                  </a:lnTo>
                  <a:cubicBezTo>
                    <a:pt x="526212" y="1061732"/>
                    <a:pt x="520668" y="1075116"/>
                    <a:pt x="510800" y="1084985"/>
                  </a:cubicBezTo>
                  <a:cubicBezTo>
                    <a:pt x="500932" y="1094853"/>
                    <a:pt x="487547" y="1100397"/>
                    <a:pt x="473591" y="1100397"/>
                  </a:cubicBezTo>
                  <a:lnTo>
                    <a:pt x="52621" y="1100397"/>
                  </a:lnTo>
                  <a:cubicBezTo>
                    <a:pt x="38665" y="1100397"/>
                    <a:pt x="25281" y="1094853"/>
                    <a:pt x="15412" y="1084985"/>
                  </a:cubicBezTo>
                  <a:cubicBezTo>
                    <a:pt x="5544" y="1075117"/>
                    <a:pt x="0" y="1061732"/>
                    <a:pt x="0" y="1047776"/>
                  </a:cubicBezTo>
                  <a:lnTo>
                    <a:pt x="0" y="52621"/>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512" tIns="53512" rIns="53512" bIns="53512" spcCol="1270" anchor="ctr"/>
            <a:lstStyle/>
            <a:p>
              <a:pPr algn="ctr" defTabSz="444500">
                <a:lnSpc>
                  <a:spcPct val="90000"/>
                </a:lnSpc>
                <a:spcAft>
                  <a:spcPct val="35000"/>
                </a:spcAft>
                <a:defRPr/>
              </a:pPr>
              <a:r>
                <a:rPr lang="en-US" sz="2000" dirty="0"/>
                <a:t>Semantic Discovery </a:t>
              </a:r>
            </a:p>
          </p:txBody>
        </p:sp>
        <p:sp>
          <p:nvSpPr>
            <p:cNvPr id="25" name="Freeform 24"/>
            <p:cNvSpPr/>
            <p:nvPr/>
          </p:nvSpPr>
          <p:spPr bwMode="auto">
            <a:xfrm>
              <a:off x="2819400" y="1871663"/>
              <a:ext cx="1524000" cy="1100137"/>
            </a:xfrm>
            <a:custGeom>
              <a:avLst/>
              <a:gdLst>
                <a:gd name="connsiteX0" fmla="*/ 0 w 526212"/>
                <a:gd name="connsiteY0" fmla="*/ 52621 h 1100397"/>
                <a:gd name="connsiteX1" fmla="*/ 15412 w 526212"/>
                <a:gd name="connsiteY1" fmla="*/ 15412 h 1100397"/>
                <a:gd name="connsiteX2" fmla="*/ 52621 w 526212"/>
                <a:gd name="connsiteY2" fmla="*/ 0 h 1100397"/>
                <a:gd name="connsiteX3" fmla="*/ 473591 w 526212"/>
                <a:gd name="connsiteY3" fmla="*/ 0 h 1100397"/>
                <a:gd name="connsiteX4" fmla="*/ 510800 w 526212"/>
                <a:gd name="connsiteY4" fmla="*/ 15412 h 1100397"/>
                <a:gd name="connsiteX5" fmla="*/ 526212 w 526212"/>
                <a:gd name="connsiteY5" fmla="*/ 52621 h 1100397"/>
                <a:gd name="connsiteX6" fmla="*/ 526212 w 526212"/>
                <a:gd name="connsiteY6" fmla="*/ 1047776 h 1100397"/>
                <a:gd name="connsiteX7" fmla="*/ 510800 w 526212"/>
                <a:gd name="connsiteY7" fmla="*/ 1084985 h 1100397"/>
                <a:gd name="connsiteX8" fmla="*/ 473591 w 526212"/>
                <a:gd name="connsiteY8" fmla="*/ 1100397 h 1100397"/>
                <a:gd name="connsiteX9" fmla="*/ 52621 w 526212"/>
                <a:gd name="connsiteY9" fmla="*/ 1100397 h 1100397"/>
                <a:gd name="connsiteX10" fmla="*/ 15412 w 526212"/>
                <a:gd name="connsiteY10" fmla="*/ 1084985 h 1100397"/>
                <a:gd name="connsiteX11" fmla="*/ 0 w 526212"/>
                <a:gd name="connsiteY11" fmla="*/ 1047776 h 1100397"/>
                <a:gd name="connsiteX12" fmla="*/ 0 w 526212"/>
                <a:gd name="connsiteY12" fmla="*/ 52621 h 110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212" h="1100397">
                  <a:moveTo>
                    <a:pt x="0" y="52621"/>
                  </a:moveTo>
                  <a:cubicBezTo>
                    <a:pt x="0" y="38665"/>
                    <a:pt x="5544" y="25281"/>
                    <a:pt x="15412" y="15412"/>
                  </a:cubicBezTo>
                  <a:cubicBezTo>
                    <a:pt x="25280" y="5544"/>
                    <a:pt x="38665" y="0"/>
                    <a:pt x="52621" y="0"/>
                  </a:cubicBezTo>
                  <a:lnTo>
                    <a:pt x="473591" y="0"/>
                  </a:lnTo>
                  <a:cubicBezTo>
                    <a:pt x="487547" y="0"/>
                    <a:pt x="500931" y="5544"/>
                    <a:pt x="510800" y="15412"/>
                  </a:cubicBezTo>
                  <a:cubicBezTo>
                    <a:pt x="520668" y="25280"/>
                    <a:pt x="526212" y="38665"/>
                    <a:pt x="526212" y="52621"/>
                  </a:cubicBezTo>
                  <a:lnTo>
                    <a:pt x="526212" y="1047776"/>
                  </a:lnTo>
                  <a:cubicBezTo>
                    <a:pt x="526212" y="1061732"/>
                    <a:pt x="520668" y="1075116"/>
                    <a:pt x="510800" y="1084985"/>
                  </a:cubicBezTo>
                  <a:cubicBezTo>
                    <a:pt x="500932" y="1094853"/>
                    <a:pt x="487547" y="1100397"/>
                    <a:pt x="473591" y="1100397"/>
                  </a:cubicBezTo>
                  <a:lnTo>
                    <a:pt x="52621" y="1100397"/>
                  </a:lnTo>
                  <a:cubicBezTo>
                    <a:pt x="38665" y="1100397"/>
                    <a:pt x="25281" y="1094853"/>
                    <a:pt x="15412" y="1084985"/>
                  </a:cubicBezTo>
                  <a:cubicBezTo>
                    <a:pt x="5544" y="1075117"/>
                    <a:pt x="0" y="1061732"/>
                    <a:pt x="0" y="1047776"/>
                  </a:cubicBezTo>
                  <a:lnTo>
                    <a:pt x="0" y="52621"/>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512" tIns="53512" rIns="53512" bIns="53512" spcCol="1270" anchor="ctr"/>
            <a:lstStyle/>
            <a:p>
              <a:pPr algn="ctr" defTabSz="444500">
                <a:lnSpc>
                  <a:spcPct val="90000"/>
                </a:lnSpc>
                <a:spcAft>
                  <a:spcPct val="35000"/>
                </a:spcAft>
                <a:defRPr/>
              </a:pPr>
              <a:r>
                <a:rPr lang="en-US" sz="2000" dirty="0"/>
                <a:t>Semantic Applications</a:t>
              </a:r>
            </a:p>
          </p:txBody>
        </p:sp>
        <p:sp>
          <p:nvSpPr>
            <p:cNvPr id="26" name="Freeform 25"/>
            <p:cNvSpPr/>
            <p:nvPr/>
          </p:nvSpPr>
          <p:spPr bwMode="auto">
            <a:xfrm>
              <a:off x="2819400" y="3014663"/>
              <a:ext cx="3886200" cy="1100137"/>
            </a:xfrm>
            <a:custGeom>
              <a:avLst/>
              <a:gdLst>
                <a:gd name="connsiteX0" fmla="*/ 0 w 526212"/>
                <a:gd name="connsiteY0" fmla="*/ 52621 h 1100397"/>
                <a:gd name="connsiteX1" fmla="*/ 15412 w 526212"/>
                <a:gd name="connsiteY1" fmla="*/ 15412 h 1100397"/>
                <a:gd name="connsiteX2" fmla="*/ 52621 w 526212"/>
                <a:gd name="connsiteY2" fmla="*/ 0 h 1100397"/>
                <a:gd name="connsiteX3" fmla="*/ 473591 w 526212"/>
                <a:gd name="connsiteY3" fmla="*/ 0 h 1100397"/>
                <a:gd name="connsiteX4" fmla="*/ 510800 w 526212"/>
                <a:gd name="connsiteY4" fmla="*/ 15412 h 1100397"/>
                <a:gd name="connsiteX5" fmla="*/ 526212 w 526212"/>
                <a:gd name="connsiteY5" fmla="*/ 52621 h 1100397"/>
                <a:gd name="connsiteX6" fmla="*/ 526212 w 526212"/>
                <a:gd name="connsiteY6" fmla="*/ 1047776 h 1100397"/>
                <a:gd name="connsiteX7" fmla="*/ 510800 w 526212"/>
                <a:gd name="connsiteY7" fmla="*/ 1084985 h 1100397"/>
                <a:gd name="connsiteX8" fmla="*/ 473591 w 526212"/>
                <a:gd name="connsiteY8" fmla="*/ 1100397 h 1100397"/>
                <a:gd name="connsiteX9" fmla="*/ 52621 w 526212"/>
                <a:gd name="connsiteY9" fmla="*/ 1100397 h 1100397"/>
                <a:gd name="connsiteX10" fmla="*/ 15412 w 526212"/>
                <a:gd name="connsiteY10" fmla="*/ 1084985 h 1100397"/>
                <a:gd name="connsiteX11" fmla="*/ 0 w 526212"/>
                <a:gd name="connsiteY11" fmla="*/ 1047776 h 1100397"/>
                <a:gd name="connsiteX12" fmla="*/ 0 w 526212"/>
                <a:gd name="connsiteY12" fmla="*/ 52621 h 110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212" h="1100397">
                  <a:moveTo>
                    <a:pt x="0" y="52621"/>
                  </a:moveTo>
                  <a:cubicBezTo>
                    <a:pt x="0" y="38665"/>
                    <a:pt x="5544" y="25281"/>
                    <a:pt x="15412" y="15412"/>
                  </a:cubicBezTo>
                  <a:cubicBezTo>
                    <a:pt x="25280" y="5544"/>
                    <a:pt x="38665" y="0"/>
                    <a:pt x="52621" y="0"/>
                  </a:cubicBezTo>
                  <a:lnTo>
                    <a:pt x="473591" y="0"/>
                  </a:lnTo>
                  <a:cubicBezTo>
                    <a:pt x="487547" y="0"/>
                    <a:pt x="500931" y="5544"/>
                    <a:pt x="510800" y="15412"/>
                  </a:cubicBezTo>
                  <a:cubicBezTo>
                    <a:pt x="520668" y="25280"/>
                    <a:pt x="526212" y="38665"/>
                    <a:pt x="526212" y="52621"/>
                  </a:cubicBezTo>
                  <a:lnTo>
                    <a:pt x="526212" y="1047776"/>
                  </a:lnTo>
                  <a:cubicBezTo>
                    <a:pt x="526212" y="1061732"/>
                    <a:pt x="520668" y="1075116"/>
                    <a:pt x="510800" y="1084985"/>
                  </a:cubicBezTo>
                  <a:cubicBezTo>
                    <a:pt x="500932" y="1094853"/>
                    <a:pt x="487547" y="1100397"/>
                    <a:pt x="473591" y="1100397"/>
                  </a:cubicBezTo>
                  <a:lnTo>
                    <a:pt x="52621" y="1100397"/>
                  </a:lnTo>
                  <a:cubicBezTo>
                    <a:pt x="38665" y="1100397"/>
                    <a:pt x="25281" y="1094853"/>
                    <a:pt x="15412" y="1084985"/>
                  </a:cubicBezTo>
                  <a:cubicBezTo>
                    <a:pt x="5544" y="1075117"/>
                    <a:pt x="0" y="1061732"/>
                    <a:pt x="0" y="1047776"/>
                  </a:cubicBezTo>
                  <a:lnTo>
                    <a:pt x="0" y="52621"/>
                  </a:lnTo>
                  <a:close/>
                </a:path>
              </a:pathLst>
            </a:custGeom>
            <a:solidFill>
              <a:srgbClr val="FF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512" tIns="53512" rIns="53512" bIns="53512" spcCol="1270" anchor="ctr"/>
            <a:lstStyle/>
            <a:p>
              <a:pPr algn="ctr" defTabSz="444500">
                <a:lnSpc>
                  <a:spcPct val="90000"/>
                </a:lnSpc>
                <a:spcAft>
                  <a:spcPct val="35000"/>
                </a:spcAft>
                <a:defRPr/>
              </a:pPr>
              <a:r>
                <a:rPr lang="en-US" sz="2000" dirty="0"/>
                <a:t>RDF Store (XML)</a:t>
              </a:r>
            </a:p>
          </p:txBody>
        </p:sp>
        <p:sp>
          <p:nvSpPr>
            <p:cNvPr id="23" name="Freeform 22"/>
            <p:cNvSpPr/>
            <p:nvPr/>
          </p:nvSpPr>
          <p:spPr bwMode="auto">
            <a:xfrm>
              <a:off x="5791200" y="1871663"/>
              <a:ext cx="914400" cy="1100137"/>
            </a:xfrm>
            <a:custGeom>
              <a:avLst/>
              <a:gdLst>
                <a:gd name="connsiteX0" fmla="*/ 0 w 526212"/>
                <a:gd name="connsiteY0" fmla="*/ 52621 h 1100397"/>
                <a:gd name="connsiteX1" fmla="*/ 15412 w 526212"/>
                <a:gd name="connsiteY1" fmla="*/ 15412 h 1100397"/>
                <a:gd name="connsiteX2" fmla="*/ 52621 w 526212"/>
                <a:gd name="connsiteY2" fmla="*/ 0 h 1100397"/>
                <a:gd name="connsiteX3" fmla="*/ 473591 w 526212"/>
                <a:gd name="connsiteY3" fmla="*/ 0 h 1100397"/>
                <a:gd name="connsiteX4" fmla="*/ 510800 w 526212"/>
                <a:gd name="connsiteY4" fmla="*/ 15412 h 1100397"/>
                <a:gd name="connsiteX5" fmla="*/ 526212 w 526212"/>
                <a:gd name="connsiteY5" fmla="*/ 52621 h 1100397"/>
                <a:gd name="connsiteX6" fmla="*/ 526212 w 526212"/>
                <a:gd name="connsiteY6" fmla="*/ 1047776 h 1100397"/>
                <a:gd name="connsiteX7" fmla="*/ 510800 w 526212"/>
                <a:gd name="connsiteY7" fmla="*/ 1084985 h 1100397"/>
                <a:gd name="connsiteX8" fmla="*/ 473591 w 526212"/>
                <a:gd name="connsiteY8" fmla="*/ 1100397 h 1100397"/>
                <a:gd name="connsiteX9" fmla="*/ 52621 w 526212"/>
                <a:gd name="connsiteY9" fmla="*/ 1100397 h 1100397"/>
                <a:gd name="connsiteX10" fmla="*/ 15412 w 526212"/>
                <a:gd name="connsiteY10" fmla="*/ 1084985 h 1100397"/>
                <a:gd name="connsiteX11" fmla="*/ 0 w 526212"/>
                <a:gd name="connsiteY11" fmla="*/ 1047776 h 1100397"/>
                <a:gd name="connsiteX12" fmla="*/ 0 w 526212"/>
                <a:gd name="connsiteY12" fmla="*/ 52621 h 110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212" h="1100397">
                  <a:moveTo>
                    <a:pt x="0" y="52621"/>
                  </a:moveTo>
                  <a:cubicBezTo>
                    <a:pt x="0" y="38665"/>
                    <a:pt x="5544" y="25281"/>
                    <a:pt x="15412" y="15412"/>
                  </a:cubicBezTo>
                  <a:cubicBezTo>
                    <a:pt x="25280" y="5544"/>
                    <a:pt x="38665" y="0"/>
                    <a:pt x="52621" y="0"/>
                  </a:cubicBezTo>
                  <a:lnTo>
                    <a:pt x="473591" y="0"/>
                  </a:lnTo>
                  <a:cubicBezTo>
                    <a:pt x="487547" y="0"/>
                    <a:pt x="500931" y="5544"/>
                    <a:pt x="510800" y="15412"/>
                  </a:cubicBezTo>
                  <a:cubicBezTo>
                    <a:pt x="520668" y="25280"/>
                    <a:pt x="526212" y="38665"/>
                    <a:pt x="526212" y="52621"/>
                  </a:cubicBezTo>
                  <a:lnTo>
                    <a:pt x="526212" y="1047776"/>
                  </a:lnTo>
                  <a:cubicBezTo>
                    <a:pt x="526212" y="1061732"/>
                    <a:pt x="520668" y="1075116"/>
                    <a:pt x="510800" y="1084985"/>
                  </a:cubicBezTo>
                  <a:cubicBezTo>
                    <a:pt x="500932" y="1094853"/>
                    <a:pt x="487547" y="1100397"/>
                    <a:pt x="473591" y="1100397"/>
                  </a:cubicBezTo>
                  <a:lnTo>
                    <a:pt x="52621" y="1100397"/>
                  </a:lnTo>
                  <a:cubicBezTo>
                    <a:pt x="38665" y="1100397"/>
                    <a:pt x="25281" y="1094853"/>
                    <a:pt x="15412" y="1084985"/>
                  </a:cubicBezTo>
                  <a:cubicBezTo>
                    <a:pt x="5544" y="1075117"/>
                    <a:pt x="0" y="1061732"/>
                    <a:pt x="0" y="1047776"/>
                  </a:cubicBezTo>
                  <a:lnTo>
                    <a:pt x="0" y="52621"/>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512" tIns="53512" rIns="53512" bIns="53512" spcCol="1270" anchor="ctr"/>
            <a:lstStyle/>
            <a:p>
              <a:pPr algn="ctr" defTabSz="444500">
                <a:lnSpc>
                  <a:spcPct val="90000"/>
                </a:lnSpc>
                <a:spcAft>
                  <a:spcPct val="35000"/>
                </a:spcAft>
                <a:defRPr/>
              </a:pPr>
              <a:r>
                <a:rPr lang="en-US" sz="2000" dirty="0"/>
                <a:t>API</a:t>
              </a:r>
            </a:p>
          </p:txBody>
        </p:sp>
        <p:pic>
          <p:nvPicPr>
            <p:cNvPr id="13337" name="Picture 30" descr="IQ Logo Only.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3429000" y="1387475"/>
              <a:ext cx="387350" cy="469900"/>
            </a:xfrm>
            <a:prstGeom prst="rect">
              <a:avLst/>
            </a:prstGeom>
            <a:noFill/>
            <a:ln w="9525">
              <a:noFill/>
              <a:miter lim="800000"/>
              <a:headEnd/>
              <a:tailEnd/>
            </a:ln>
          </p:spPr>
        </p:pic>
        <p:sp>
          <p:nvSpPr>
            <p:cNvPr id="30" name="TextBox 29"/>
            <p:cNvSpPr txBox="1"/>
            <p:nvPr/>
          </p:nvSpPr>
          <p:spPr bwMode="auto">
            <a:xfrm>
              <a:off x="3962400" y="1336675"/>
              <a:ext cx="2286000" cy="584200"/>
            </a:xfrm>
            <a:prstGeom prst="rect">
              <a:avLst/>
            </a:prstGeom>
            <a:noFill/>
          </p:spPr>
          <p:txBody>
            <a:bodyPr>
              <a:spAutoFit/>
            </a:bodyPr>
            <a:lstStyle/>
            <a:p>
              <a:pPr>
                <a:defRPr/>
              </a:pPr>
              <a:r>
                <a:rPr lang="en-US" sz="3200" dirty="0">
                  <a:latin typeface="+mn-lt"/>
                </a:rPr>
                <a:t>IQeXplore</a:t>
              </a:r>
            </a:p>
          </p:txBody>
        </p:sp>
        <p:sp>
          <p:nvSpPr>
            <p:cNvPr id="29" name="Rounded Rectangle 28"/>
            <p:cNvSpPr/>
            <p:nvPr/>
          </p:nvSpPr>
          <p:spPr bwMode="auto">
            <a:xfrm>
              <a:off x="2667000" y="1311275"/>
              <a:ext cx="4267200" cy="4098925"/>
            </a:xfrm>
            <a:prstGeom prst="roundRect">
              <a:avLst/>
            </a:prstGeom>
            <a:noFill/>
            <a:ln w="38100">
              <a:solidFill>
                <a:srgbClr val="FF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tIns="0"/>
            <a:lstStyle/>
            <a:p>
              <a:pPr eaLnBrk="0" hangingPunct="0">
                <a:defRPr/>
              </a:pPr>
              <a:r>
                <a:rPr lang="en-US" sz="2400" b="1" dirty="0">
                  <a:solidFill>
                    <a:schemeClr val="tx2">
                      <a:lumMod val="50000"/>
                    </a:schemeClr>
                  </a:solidFill>
                </a:rPr>
                <a:t>                </a:t>
              </a:r>
              <a:endParaRPr lang="en-US" sz="2400" b="1" dirty="0">
                <a:solidFill>
                  <a:schemeClr val="tx2">
                    <a:lumMod val="50000"/>
                  </a:schemeClr>
                </a:solidFill>
                <a:effectLst>
                  <a:outerShdw blurRad="50800" dist="38100" dir="5400000" algn="t" rotWithShape="0">
                    <a:prstClr val="black">
                      <a:alpha val="40000"/>
                    </a:prstClr>
                  </a:outerShdw>
                </a:effectLst>
              </a:endParaRPr>
            </a:p>
          </p:txBody>
        </p:sp>
      </p:grpSp>
      <p:sp>
        <p:nvSpPr>
          <p:cNvPr id="24" name="Left-Right Arrow 23"/>
          <p:cNvSpPr/>
          <p:nvPr/>
        </p:nvSpPr>
        <p:spPr bwMode="auto">
          <a:xfrm>
            <a:off x="6726238" y="1871663"/>
            <a:ext cx="2036762" cy="1066800"/>
          </a:xfrm>
          <a:prstGeom prst="leftRightArrow">
            <a:avLst>
              <a:gd name="adj1" fmla="val 67038"/>
              <a:gd name="adj2" fmla="val 36613"/>
            </a:avLst>
          </a:pr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512" tIns="53512" rIns="53512" bIns="53512" spcCol="1270" anchor="ctr"/>
          <a:lstStyle/>
          <a:p>
            <a:pPr algn="ctr" defTabSz="444500">
              <a:lnSpc>
                <a:spcPct val="90000"/>
              </a:lnSpc>
              <a:spcAft>
                <a:spcPct val="35000"/>
              </a:spcAft>
              <a:defRPr/>
            </a:pPr>
            <a:r>
              <a:rPr lang="en-US" sz="2000" dirty="0">
                <a:solidFill>
                  <a:schemeClr val="tx1"/>
                </a:solidFill>
              </a:rPr>
              <a:t>Other Applications</a:t>
            </a:r>
          </a:p>
        </p:txBody>
      </p:sp>
      <p:sp>
        <p:nvSpPr>
          <p:cNvPr id="21" name="Left-Right Arrow 20"/>
          <p:cNvSpPr/>
          <p:nvPr/>
        </p:nvSpPr>
        <p:spPr bwMode="auto">
          <a:xfrm>
            <a:off x="6726237" y="3014662"/>
            <a:ext cx="2036763" cy="1066800"/>
          </a:xfrm>
          <a:prstGeom prst="leftRightArrow">
            <a:avLst>
              <a:gd name="adj1" fmla="val 67038"/>
              <a:gd name="adj2" fmla="val 36613"/>
            </a:avLst>
          </a:pr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512" tIns="53512" rIns="53512" bIns="53512" spcCol="1270" anchor="ctr"/>
          <a:lstStyle/>
          <a:p>
            <a:pPr algn="ctr" defTabSz="444500">
              <a:lnSpc>
                <a:spcPct val="90000"/>
              </a:lnSpc>
              <a:spcAft>
                <a:spcPct val="35000"/>
              </a:spcAft>
              <a:defRPr/>
            </a:pPr>
            <a:r>
              <a:rPr lang="en-US" sz="2000" dirty="0">
                <a:solidFill>
                  <a:schemeClr val="tx1"/>
                </a:solidFill>
              </a:rPr>
              <a:t>Cross-Domain</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Left-Right Arrow 26"/>
          <p:cNvSpPr/>
          <p:nvPr/>
        </p:nvSpPr>
        <p:spPr bwMode="auto">
          <a:xfrm>
            <a:off x="2286000" y="3227388"/>
            <a:ext cx="685800" cy="685800"/>
          </a:xfrm>
          <a:prstGeom prst="leftRightArrow">
            <a:avLst>
              <a:gd name="adj1" fmla="val 67038"/>
              <a:gd name="adj2" fmla="val 36613"/>
            </a:avLst>
          </a:pr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512" tIns="53512" rIns="53512" bIns="53512" spcCol="1270" anchor="ctr"/>
          <a:lstStyle/>
          <a:p>
            <a:pPr algn="ctr" defTabSz="444500">
              <a:lnSpc>
                <a:spcPct val="90000"/>
              </a:lnSpc>
              <a:spcAft>
                <a:spcPct val="35000"/>
              </a:spcAft>
              <a:defRPr/>
            </a:pP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8" name="Left-Right Arrow 27"/>
          <p:cNvSpPr/>
          <p:nvPr/>
        </p:nvSpPr>
        <p:spPr bwMode="auto">
          <a:xfrm>
            <a:off x="2286000" y="2008188"/>
            <a:ext cx="685800" cy="685800"/>
          </a:xfrm>
          <a:prstGeom prst="leftRightArrow">
            <a:avLst>
              <a:gd name="adj1" fmla="val 67038"/>
              <a:gd name="adj2" fmla="val 36613"/>
            </a:avLst>
          </a:pr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512" tIns="53512" rIns="53512" bIns="53512" spcCol="1270" anchor="ctr"/>
          <a:lstStyle/>
          <a:p>
            <a:pPr algn="ctr" defTabSz="444500">
              <a:lnSpc>
                <a:spcPct val="90000"/>
              </a:lnSpc>
              <a:spcAft>
                <a:spcPct val="35000"/>
              </a:spcAft>
              <a:defRPr/>
            </a:pP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9" name="Up Arrow 38"/>
          <p:cNvSpPr/>
          <p:nvPr/>
        </p:nvSpPr>
        <p:spPr bwMode="auto">
          <a:xfrm>
            <a:off x="2819400" y="2743200"/>
            <a:ext cx="3733800" cy="457200"/>
          </a:xfrm>
          <a:prstGeom prst="upArrow">
            <a:avLst>
              <a:gd name="adj1" fmla="val 75455"/>
              <a:gd name="adj2" fmla="val 50000"/>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eaLnBrk="0" hangingPunct="0">
              <a:spcAft>
                <a:spcPts val="600"/>
              </a:spcAft>
              <a:defRPr/>
            </a:pPr>
            <a:r>
              <a:rPr lang="en-US" sz="2000" spc="50" dirty="0">
                <a:solidFill>
                  <a:schemeClr val="lt1"/>
                </a:solidFill>
                <a:latin typeface="+mn-lt"/>
                <a:cs typeface="+mn-cs"/>
              </a:rPr>
              <a:t>Search</a:t>
            </a:r>
          </a:p>
        </p:txBody>
      </p:sp>
      <p:sp>
        <p:nvSpPr>
          <p:cNvPr id="36" name="Slide Number Placeholder 4"/>
          <p:cNvSpPr>
            <a:spLocks noGrp="1"/>
          </p:cNvSpPr>
          <p:nvPr>
            <p:ph type="sldNum" sz="quarter" idx="11"/>
          </p:nvPr>
        </p:nvSpPr>
        <p:spPr/>
        <p:txBody>
          <a:bodyPr/>
          <a:lstStyle/>
          <a:p>
            <a:pPr>
              <a:defRPr/>
            </a:pPr>
            <a:fld id="{D5DFF2A2-2C74-4254-9D86-2911C3B8192B}" type="slidenum">
              <a:rPr lang="en-US" smtClean="0"/>
              <a:pPr>
                <a:defRPr/>
              </a:pPr>
              <a:t>7</a:t>
            </a:fld>
            <a:endParaRPr 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solidFill>
                  <a:srgbClr val="FFC000"/>
                </a:solidFill>
              </a:rPr>
              <a:t>Case 1: </a:t>
            </a:r>
            <a:r>
              <a:rPr lang="en-US" sz="3600" dirty="0" smtClean="0">
                <a:solidFill>
                  <a:srgbClr val="FFC000"/>
                </a:solidFill>
              </a:rPr>
              <a:t>Semantic BI for Blogging</a:t>
            </a:r>
            <a:endParaRPr lang="en-US" sz="3600" dirty="0">
              <a:solidFill>
                <a:srgbClr val="FFC000"/>
              </a:solidFill>
            </a:endParaRPr>
          </a:p>
        </p:txBody>
      </p:sp>
      <p:sp>
        <p:nvSpPr>
          <p:cNvPr id="7" name="Content Placeholder 6"/>
          <p:cNvSpPr>
            <a:spLocks noGrp="1"/>
          </p:cNvSpPr>
          <p:nvPr>
            <p:ph sz="half" idx="1"/>
          </p:nvPr>
        </p:nvSpPr>
        <p:spPr>
          <a:xfrm>
            <a:off x="457200" y="1266825"/>
            <a:ext cx="5638800" cy="2895600"/>
          </a:xfrm>
        </p:spPr>
        <p:txBody>
          <a:bodyPr/>
          <a:lstStyle/>
          <a:p>
            <a:pPr>
              <a:buFont typeface="Wingdings" pitchFamily="2" charset="2"/>
              <a:buNone/>
              <a:defRPr/>
            </a:pPr>
            <a:r>
              <a:rPr lang="en-US" sz="2800" u="sng" dirty="0" smtClean="0"/>
              <a:t>Marketing Company</a:t>
            </a:r>
          </a:p>
          <a:p>
            <a:pPr>
              <a:spcBef>
                <a:spcPts val="0"/>
              </a:spcBef>
              <a:defRPr/>
            </a:pPr>
            <a:r>
              <a:rPr lang="en-US" sz="2800" dirty="0" smtClean="0"/>
              <a:t>Challenge</a:t>
            </a:r>
          </a:p>
          <a:p>
            <a:pPr lvl="1">
              <a:spcBef>
                <a:spcPts val="0"/>
              </a:spcBef>
              <a:defRPr/>
            </a:pPr>
            <a:r>
              <a:rPr lang="en-US" sz="2400" dirty="0" smtClean="0"/>
              <a:t>Utilize data obtained from news,     social media, and internal sources</a:t>
            </a:r>
          </a:p>
          <a:p>
            <a:pPr lvl="1">
              <a:spcBef>
                <a:spcPts val="0"/>
              </a:spcBef>
              <a:defRPr/>
            </a:pPr>
            <a:r>
              <a:rPr lang="en-US" sz="2400" dirty="0" smtClean="0"/>
              <a:t>Optimize and personalize search</a:t>
            </a:r>
          </a:p>
          <a:p>
            <a:pPr lvl="1">
              <a:spcBef>
                <a:spcPts val="0"/>
              </a:spcBef>
              <a:defRPr/>
            </a:pPr>
            <a:r>
              <a:rPr lang="en-US" sz="2400" dirty="0" smtClean="0"/>
              <a:t>Work with open sources</a:t>
            </a:r>
          </a:p>
          <a:p>
            <a:pPr lvl="1">
              <a:spcBef>
                <a:spcPts val="0"/>
              </a:spcBef>
              <a:defRPr/>
            </a:pPr>
            <a:r>
              <a:rPr lang="en-US" sz="2400" dirty="0" smtClean="0"/>
              <a:t>Respond quickly to chatter</a:t>
            </a:r>
            <a:endParaRPr lang="en-US" sz="2400" dirty="0"/>
          </a:p>
        </p:txBody>
      </p:sp>
      <p:sp>
        <p:nvSpPr>
          <p:cNvPr id="8" name="Content Placeholder 7"/>
          <p:cNvSpPr>
            <a:spLocks noGrp="1"/>
          </p:cNvSpPr>
          <p:nvPr>
            <p:ph type="body" sz="half" idx="2"/>
          </p:nvPr>
        </p:nvSpPr>
        <p:spPr>
          <a:xfrm>
            <a:off x="457200" y="4032250"/>
            <a:ext cx="6096000" cy="2187575"/>
          </a:xfrm>
        </p:spPr>
        <p:txBody>
          <a:bodyPr/>
          <a:lstStyle/>
          <a:p>
            <a:pPr>
              <a:spcBef>
                <a:spcPts val="0"/>
              </a:spcBef>
              <a:defRPr/>
            </a:pPr>
            <a:r>
              <a:rPr lang="en-US" sz="2800" dirty="0" smtClean="0"/>
              <a:t>Solution</a:t>
            </a:r>
            <a:endParaRPr lang="en-US" dirty="0" smtClean="0"/>
          </a:p>
          <a:p>
            <a:pPr lvl="1">
              <a:spcBef>
                <a:spcPts val="0"/>
              </a:spcBef>
              <a:defRPr/>
            </a:pPr>
            <a:r>
              <a:rPr lang="en-US" sz="2400" dirty="0" smtClean="0"/>
              <a:t>NLP and Semantic index for unstructured sources</a:t>
            </a:r>
          </a:p>
          <a:p>
            <a:pPr lvl="1">
              <a:spcBef>
                <a:spcPts val="0"/>
              </a:spcBef>
              <a:defRPr/>
            </a:pPr>
            <a:r>
              <a:rPr lang="en-US" sz="2400" dirty="0" smtClean="0"/>
              <a:t>Custom scoring/alerts for results</a:t>
            </a:r>
          </a:p>
          <a:p>
            <a:pPr lvl="1">
              <a:spcBef>
                <a:spcPts val="0"/>
              </a:spcBef>
              <a:defRPr/>
            </a:pPr>
            <a:r>
              <a:rPr lang="en-US" sz="2400" dirty="0" smtClean="0"/>
              <a:t>Authoring tools to expedite content creation and analysis tasks </a:t>
            </a:r>
            <a:endParaRPr lang="en-US" sz="2400" dirty="0"/>
          </a:p>
        </p:txBody>
      </p:sp>
      <p:sp>
        <p:nvSpPr>
          <p:cNvPr id="10" name="Rounded Rectangle 9"/>
          <p:cNvSpPr/>
          <p:nvPr/>
        </p:nvSpPr>
        <p:spPr bwMode="auto">
          <a:xfrm>
            <a:off x="6172200" y="1481948"/>
            <a:ext cx="2743200" cy="3505200"/>
          </a:xfrm>
          <a:prstGeom prst="roundRect">
            <a:avLst>
              <a:gd name="adj" fmla="val 16000"/>
            </a:avLst>
          </a:prstGeom>
          <a:solidFill>
            <a:srgbClr val="FF3300"/>
          </a:solidFill>
          <a:ln>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3">
            <a:schemeClr val="lt1"/>
          </a:lnRef>
          <a:fillRef idx="1">
            <a:schemeClr val="accent1"/>
          </a:fillRef>
          <a:effectRef idx="1">
            <a:schemeClr val="accent1"/>
          </a:effectRef>
          <a:fontRef idx="minor">
            <a:schemeClr val="lt1"/>
          </a:fontRef>
        </p:style>
        <p:txBody>
          <a:bodyPr/>
          <a:lstStyle/>
          <a:p>
            <a:pPr eaLnBrk="0" hangingPunct="0">
              <a:defRPr/>
            </a:pPr>
            <a:r>
              <a:rPr lang="en-US" sz="2800" u="sng" dirty="0">
                <a:solidFill>
                  <a:schemeClr val="tx1"/>
                </a:solidFill>
              </a:rPr>
              <a:t>R</a:t>
            </a:r>
            <a:r>
              <a:rPr lang="en-US" sz="2400" u="sng" dirty="0">
                <a:solidFill>
                  <a:schemeClr val="tx1"/>
                </a:solidFill>
              </a:rPr>
              <a:t>esults</a:t>
            </a:r>
          </a:p>
          <a:p>
            <a:pPr eaLnBrk="0" hangingPunct="0">
              <a:buFont typeface="Wingdings" pitchFamily="2" charset="2"/>
              <a:buChar char="à"/>
              <a:defRPr/>
            </a:pPr>
            <a:r>
              <a:rPr lang="en-US" dirty="0">
                <a:solidFill>
                  <a:schemeClr val="tx1"/>
                </a:solidFill>
                <a:sym typeface="Wingdings" pitchFamily="2" charset="2"/>
              </a:rPr>
              <a:t> Save time on analysis of content</a:t>
            </a:r>
          </a:p>
          <a:p>
            <a:pPr eaLnBrk="0" hangingPunct="0">
              <a:buFont typeface="Wingdings" pitchFamily="2" charset="2"/>
              <a:buChar char="à"/>
              <a:defRPr/>
            </a:pPr>
            <a:r>
              <a:rPr lang="en-US" dirty="0">
                <a:solidFill>
                  <a:schemeClr val="tx1"/>
                </a:solidFill>
                <a:sym typeface="Wingdings" pitchFamily="2" charset="2"/>
              </a:rPr>
              <a:t> More complete </a:t>
            </a:r>
            <a:r>
              <a:rPr lang="en-US" dirty="0" err="1">
                <a:solidFill>
                  <a:schemeClr val="tx1"/>
                </a:solidFill>
                <a:sym typeface="Wingdings" pitchFamily="2" charset="2"/>
              </a:rPr>
              <a:t>intel</a:t>
            </a:r>
            <a:r>
              <a:rPr lang="en-US" dirty="0">
                <a:solidFill>
                  <a:schemeClr val="tx1"/>
                </a:solidFill>
                <a:sym typeface="Wingdings" pitchFamily="2" charset="2"/>
              </a:rPr>
              <a:t> from text sources</a:t>
            </a:r>
          </a:p>
          <a:p>
            <a:pPr eaLnBrk="0" hangingPunct="0">
              <a:buFont typeface="Wingdings" pitchFamily="2" charset="2"/>
              <a:buChar char="à"/>
              <a:defRPr/>
            </a:pPr>
            <a:r>
              <a:rPr lang="en-US" dirty="0">
                <a:solidFill>
                  <a:schemeClr val="tx1"/>
                </a:solidFill>
                <a:sym typeface="Wingdings" pitchFamily="2" charset="2"/>
              </a:rPr>
              <a:t> Quicker and more precise responses to social media</a:t>
            </a:r>
          </a:p>
          <a:p>
            <a:pPr eaLnBrk="0" hangingPunct="0">
              <a:buFont typeface="Wingdings" pitchFamily="2" charset="2"/>
              <a:buChar char="à"/>
              <a:defRPr/>
            </a:pPr>
            <a:r>
              <a:rPr lang="en-US" dirty="0">
                <a:solidFill>
                  <a:schemeClr val="tx1"/>
                </a:solidFill>
                <a:sym typeface="Wingdings" pitchFamily="2" charset="2"/>
              </a:rPr>
              <a:t> Better and faster content creation</a:t>
            </a:r>
            <a:endParaRPr lang="en-US" dirty="0">
              <a:solidFill>
                <a:schemeClr val="tx1"/>
              </a:solidFill>
            </a:endParaRPr>
          </a:p>
        </p:txBody>
      </p:sp>
      <p:sp>
        <p:nvSpPr>
          <p:cNvPr id="11" name="Slide Number Placeholder 4"/>
          <p:cNvSpPr>
            <a:spLocks noGrp="1"/>
          </p:cNvSpPr>
          <p:nvPr>
            <p:ph type="sldNum" sz="quarter" idx="11"/>
          </p:nvPr>
        </p:nvSpPr>
        <p:spPr/>
        <p:txBody>
          <a:bodyPr/>
          <a:lstStyle/>
          <a:p>
            <a:pPr>
              <a:defRPr/>
            </a:pPr>
            <a:fld id="{586E4435-84BF-4AF5-94A5-C7803ED89C67}" type="slidenum">
              <a:rPr lang="en-US" smtClean="0"/>
              <a:pPr>
                <a:defRPr/>
              </a:pPr>
              <a:t>8</a:t>
            </a:fld>
            <a:endParaRPr lang="en-US"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C000"/>
                </a:solidFill>
              </a:rPr>
              <a:t>Case 2:</a:t>
            </a:r>
            <a:r>
              <a:rPr lang="en-US" dirty="0" smtClean="0">
                <a:solidFill>
                  <a:srgbClr val="FFC000"/>
                </a:solidFill>
              </a:rPr>
              <a:t/>
            </a:r>
            <a:br>
              <a:rPr lang="en-US" dirty="0" smtClean="0">
                <a:solidFill>
                  <a:srgbClr val="FFC000"/>
                </a:solidFill>
              </a:rPr>
            </a:br>
            <a:r>
              <a:rPr lang="en-US" dirty="0" smtClean="0">
                <a:solidFill>
                  <a:srgbClr val="FFC000"/>
                </a:solidFill>
              </a:rPr>
              <a:t>Augmented </a:t>
            </a:r>
            <a:r>
              <a:rPr lang="en-US" dirty="0" smtClean="0">
                <a:solidFill>
                  <a:srgbClr val="FFC000"/>
                </a:solidFill>
              </a:rPr>
              <a:t>Governance</a:t>
            </a:r>
            <a:endParaRPr lang="en-US" dirty="0">
              <a:solidFill>
                <a:srgbClr val="FFC000"/>
              </a:solidFill>
            </a:endParaRPr>
          </a:p>
        </p:txBody>
      </p:sp>
      <p:sp>
        <p:nvSpPr>
          <p:cNvPr id="3" name="Content Placeholder 2"/>
          <p:cNvSpPr>
            <a:spLocks noGrp="1"/>
          </p:cNvSpPr>
          <p:nvPr>
            <p:ph idx="1"/>
          </p:nvPr>
        </p:nvSpPr>
        <p:spPr/>
        <p:txBody>
          <a:bodyPr/>
          <a:lstStyle/>
          <a:p>
            <a:pPr>
              <a:defRPr/>
            </a:pPr>
            <a:r>
              <a:rPr lang="en-US" sz="2400" dirty="0" smtClean="0">
                <a:latin typeface="Arial" pitchFamily="34" charset="0"/>
                <a:cs typeface="Arial" pitchFamily="34" charset="0"/>
              </a:rPr>
              <a:t>Supporting UCDMO in Augmented Governance Lab  </a:t>
            </a:r>
            <a:r>
              <a:rPr lang="en-US" sz="2400" dirty="0" smtClean="0">
                <a:latin typeface="Arial" pitchFamily="34" charset="0"/>
                <a:cs typeface="Arial" pitchFamily="34" charset="0"/>
              </a:rPr>
              <a:t>to </a:t>
            </a:r>
            <a:r>
              <a:rPr lang="en-US" sz="2400" dirty="0" smtClean="0">
                <a:latin typeface="Arial" pitchFamily="34" charset="0"/>
                <a:cs typeface="Arial" pitchFamily="34" charset="0"/>
              </a:rPr>
              <a:t>enable cross domain audits</a:t>
            </a:r>
          </a:p>
          <a:p>
            <a:pPr lvl="1">
              <a:defRPr/>
            </a:pPr>
            <a:r>
              <a:rPr lang="en-US" sz="2000" dirty="0" smtClean="0">
                <a:latin typeface="Arial" pitchFamily="34" charset="0"/>
                <a:cs typeface="Arial" pitchFamily="34" charset="0"/>
              </a:rPr>
              <a:t>Paradigm shift from defined architectures to defined data/metadata relationships</a:t>
            </a:r>
          </a:p>
          <a:p>
            <a:pPr lvl="1">
              <a:defRPr/>
            </a:pPr>
            <a:r>
              <a:rPr lang="en-US" sz="2000" dirty="0" smtClean="0">
                <a:latin typeface="Arial" pitchFamily="34" charset="0"/>
                <a:cs typeface="Arial" pitchFamily="34" charset="0"/>
              </a:rPr>
              <a:t>Neither centralization nor normalization is required</a:t>
            </a:r>
          </a:p>
          <a:p>
            <a:pPr lvl="1">
              <a:defRPr/>
            </a:pPr>
            <a:r>
              <a:rPr lang="en-US" sz="2000" dirty="0" smtClean="0">
                <a:latin typeface="Arial" charset="0"/>
              </a:rPr>
              <a:t>Web-scale approach to leveraging ROA-based approaches for linked audit data analysis</a:t>
            </a:r>
            <a:endParaRPr lang="en-US" sz="2000" dirty="0" smtClean="0">
              <a:latin typeface="Arial" pitchFamily="34" charset="0"/>
              <a:cs typeface="Arial" pitchFamily="34" charset="0"/>
            </a:endParaRPr>
          </a:p>
          <a:p>
            <a:pPr>
              <a:defRPr/>
            </a:pPr>
            <a:r>
              <a:rPr lang="en-US" sz="2400" dirty="0" smtClean="0">
                <a:latin typeface="Arial" pitchFamily="34" charset="0"/>
                <a:cs typeface="Arial" pitchFamily="34" charset="0"/>
              </a:rPr>
              <a:t>Au-G connects atomic audit data with graph based dynamic schemas</a:t>
            </a:r>
          </a:p>
          <a:p>
            <a:pPr>
              <a:defRPr/>
            </a:pPr>
            <a:r>
              <a:rPr lang="en-US" sz="2400" dirty="0" smtClean="0">
                <a:latin typeface="Arial" pitchFamily="34" charset="0"/>
                <a:cs typeface="Arial" pitchFamily="34" charset="0"/>
              </a:rPr>
              <a:t>Data and metadata (including audit data) are managed in compliance with EO 13526</a:t>
            </a:r>
          </a:p>
        </p:txBody>
      </p:sp>
      <p:sp>
        <p:nvSpPr>
          <p:cNvPr id="8" name="Slide Number Placeholder 4"/>
          <p:cNvSpPr>
            <a:spLocks noGrp="1"/>
          </p:cNvSpPr>
          <p:nvPr>
            <p:ph type="sldNum" sz="quarter" idx="11"/>
          </p:nvPr>
        </p:nvSpPr>
        <p:spPr/>
        <p:txBody>
          <a:bodyPr/>
          <a:lstStyle/>
          <a:p>
            <a:pPr>
              <a:defRPr/>
            </a:pPr>
            <a:fld id="{7915998C-D9D1-4275-8C26-DDF1090106C3}" type="slidenum">
              <a:rPr lang="en-US" smtClean="0"/>
              <a:pPr>
                <a:defRPr/>
              </a:pPr>
              <a:t>9</a:t>
            </a:fld>
            <a:endParaRPr lang="en-US" dirty="0" smtClean="0"/>
          </a:p>
        </p:txBody>
      </p:sp>
    </p:spTree>
  </p:cSld>
  <p:clrMapOvr>
    <a:masterClrMapping/>
  </p:clrMapOvr>
  <p:transition/>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69524</TotalTime>
  <Words>938</Words>
  <Application>Microsoft Office PowerPoint</Application>
  <PresentationFormat>On-screen Show (4:3)</PresentationFormat>
  <Paragraphs>228</Paragraphs>
  <Slides>19</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Stream</vt:lpstr>
      <vt:lpstr>Visio</vt:lpstr>
      <vt:lpstr> Content Intelligence and  Smart Applications  Innovative Query, Inc. </vt:lpstr>
      <vt:lpstr>Introduction</vt:lpstr>
      <vt:lpstr>Content Intelligence &amp; Smart Applications</vt:lpstr>
      <vt:lpstr>IQeXplore: Marketecture</vt:lpstr>
      <vt:lpstr>Semantic Ontology/ NLP Processing</vt:lpstr>
      <vt:lpstr>End-to-End Process </vt:lpstr>
      <vt:lpstr>The Whole Picture for Data</vt:lpstr>
      <vt:lpstr>Case 1: Semantic BI for Blogging</vt:lpstr>
      <vt:lpstr>Case 2: Augmented Governance</vt:lpstr>
      <vt:lpstr>Zero Day Event Detection</vt:lpstr>
      <vt:lpstr>Process Overview</vt:lpstr>
      <vt:lpstr>TECH Backup Slides</vt:lpstr>
      <vt:lpstr>Stage 1: Document Analysis</vt:lpstr>
      <vt:lpstr>Semantic Relationships</vt:lpstr>
      <vt:lpstr>From One Document</vt:lpstr>
      <vt:lpstr>Stage 2: Building Connections</vt:lpstr>
      <vt:lpstr>Multiple Documents Yields Huge Fact Trees</vt:lpstr>
      <vt:lpstr>Facts &amp; Relationships</vt:lpstr>
      <vt:lpstr>Stage 3: Exploring</vt:lpstr>
    </vt:vector>
  </TitlesOfParts>
  <Company>CTC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Query</dc:title>
  <dc:creator>Charlie</dc:creator>
  <cp:lastModifiedBy>Greg</cp:lastModifiedBy>
  <cp:revision>590</cp:revision>
  <dcterms:created xsi:type="dcterms:W3CDTF">2008-07-25T22:19:16Z</dcterms:created>
  <dcterms:modified xsi:type="dcterms:W3CDTF">2011-01-26T03:20:26Z</dcterms:modified>
</cp:coreProperties>
</file>