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5" r:id="rId1"/>
  </p:sldMasterIdLst>
  <p:notesMasterIdLst>
    <p:notesMasterId r:id="rId13"/>
  </p:notesMasterIdLst>
  <p:handoutMasterIdLst>
    <p:handoutMasterId r:id="rId14"/>
  </p:handoutMasterIdLst>
  <p:sldIdLst>
    <p:sldId id="1085" r:id="rId2"/>
    <p:sldId id="1042" r:id="rId3"/>
    <p:sldId id="1018" r:id="rId4"/>
    <p:sldId id="1060" r:id="rId5"/>
    <p:sldId id="1058" r:id="rId6"/>
    <p:sldId id="1089" r:id="rId7"/>
    <p:sldId id="1066" r:id="rId8"/>
    <p:sldId id="1059" r:id="rId9"/>
    <p:sldId id="1075" r:id="rId10"/>
    <p:sldId id="1017" r:id="rId11"/>
    <p:sldId id="1113" r:id="rId12"/>
  </p:sldIdLst>
  <p:sldSz cx="9902825" cy="6858000"/>
  <p:notesSz cx="6934200" cy="92329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Welsh - BAH"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0000FF"/>
    <a:srgbClr val="8000FF"/>
    <a:srgbClr val="FF0000"/>
    <a:srgbClr val="4C5BBB"/>
    <a:srgbClr val="505FCB"/>
    <a:srgbClr val="6B80F3"/>
    <a:srgbClr val="6666FF"/>
    <a:srgbClr val="A9ADFB"/>
    <a:srgbClr val="264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3" autoAdjust="0"/>
    <p:restoredTop sz="80938" autoAdjust="0"/>
  </p:normalViewPr>
  <p:slideViewPr>
    <p:cSldViewPr snapToGrid="0">
      <p:cViewPr>
        <p:scale>
          <a:sx n="85" d="100"/>
          <a:sy n="85" d="100"/>
        </p:scale>
        <p:origin x="-312" y="-304"/>
      </p:cViewPr>
      <p:guideLst>
        <p:guide orient="horz" pos="2208"/>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515100" y="9037638"/>
            <a:ext cx="376238" cy="157162"/>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6527" eaLnBrk="0" hangingPunct="0">
              <a:defRPr sz="800">
                <a:latin typeface="Arial" charset="0"/>
                <a:cs typeface="+mn-cs"/>
              </a:defRPr>
            </a:lvl1pPr>
          </a:lstStyle>
          <a:p>
            <a:pPr>
              <a:defRPr/>
            </a:pPr>
            <a:fld id="{AB8F8554-F69D-41CD-8A37-0C51BF4375F7}" type="slidenum">
              <a:rPr lang="en-US"/>
              <a:pPr>
                <a:defRPr/>
              </a:pPr>
              <a:t>‹#›</a:t>
            </a:fld>
            <a:endParaRPr lang="en-US"/>
          </a:p>
        </p:txBody>
      </p:sp>
    </p:spTree>
    <p:extLst>
      <p:ext uri="{BB962C8B-B14F-4D97-AF65-F5344CB8AC3E}">
        <p14:creationId xmlns:p14="http://schemas.microsoft.com/office/powerpoint/2010/main" val="82563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55638" y="4387850"/>
            <a:ext cx="5622925" cy="4554538"/>
          </a:xfrm>
          <a:prstGeom prst="rect">
            <a:avLst/>
          </a:prstGeom>
          <a:noFill/>
          <a:ln w="12700">
            <a:noFill/>
            <a:miter lim="800000"/>
            <a:headEnd/>
            <a:tailEnd/>
          </a:ln>
          <a:effectLst/>
        </p:spPr>
        <p:txBody>
          <a:bodyPr vert="horz" wrap="square" lIns="91988" tIns="45186" rIns="91988" bIns="45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69635" name="Rectangle 3"/>
          <p:cNvSpPr>
            <a:spLocks noGrp="1" noRot="1" noChangeAspect="1" noChangeArrowheads="1" noTextEdit="1"/>
          </p:cNvSpPr>
          <p:nvPr>
            <p:ph type="sldImg" idx="2"/>
          </p:nvPr>
        </p:nvSpPr>
        <p:spPr bwMode="auto">
          <a:xfrm>
            <a:off x="601663" y="211138"/>
            <a:ext cx="5683250" cy="3937000"/>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6661150" y="9055100"/>
            <a:ext cx="230188" cy="139700"/>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6527" eaLnBrk="0" hangingPunct="0">
              <a:defRPr sz="800">
                <a:latin typeface="Arial" charset="0"/>
                <a:cs typeface="+mn-cs"/>
              </a:defRPr>
            </a:lvl1pPr>
          </a:lstStyle>
          <a:p>
            <a:pPr>
              <a:defRPr/>
            </a:pPr>
            <a:fld id="{382A2E35-78BE-4EC4-8572-94B1BCEDC00B}" type="slidenum">
              <a:rPr lang="en-US"/>
              <a:pPr>
                <a:defRPr/>
              </a:pPr>
              <a:t>‹#›</a:t>
            </a:fld>
            <a:endParaRPr lang="en-US"/>
          </a:p>
        </p:txBody>
      </p:sp>
    </p:spTree>
    <p:extLst>
      <p:ext uri="{BB962C8B-B14F-4D97-AF65-F5344CB8AC3E}">
        <p14:creationId xmlns:p14="http://schemas.microsoft.com/office/powerpoint/2010/main" val="3752759072"/>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ebdings" pitchFamily="18" charset="2"/>
      <a:buChar char="4"/>
      <a:defRPr sz="1000" kern="1200">
        <a:solidFill>
          <a:schemeClr val="tx1"/>
        </a:solidFill>
        <a:latin typeface="Arial" charset="0"/>
        <a:ea typeface="+mn-ea"/>
        <a:cs typeface="+mn-cs"/>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mn-ea"/>
        <a:cs typeface="+mn-cs"/>
      </a:defRPr>
    </a:lvl2pPr>
    <a:lvl3pPr marL="520700" indent="-176213" algn="l" rtl="0" eaLnBrk="0" fontAlgn="base" hangingPunct="0">
      <a:lnSpc>
        <a:spcPct val="85000"/>
      </a:lnSpc>
      <a:spcBef>
        <a:spcPct val="45000"/>
      </a:spcBef>
      <a:spcAft>
        <a:spcPct val="0"/>
      </a:spcAft>
      <a:buSzPct val="70000"/>
      <a:buFont typeface="Webdings" pitchFamily="18" charset="2"/>
      <a:buChar char="4"/>
      <a:defRPr sz="1000" kern="1200">
        <a:solidFill>
          <a:schemeClr val="tx1"/>
        </a:solidFill>
        <a:latin typeface="Arial" charset="0"/>
        <a:ea typeface="+mn-ea"/>
        <a:cs typeface="+mn-cs"/>
      </a:defRPr>
    </a:lvl3pPr>
    <a:lvl4pPr marL="685800" indent="-163513" algn="l" rtl="0" eaLnBrk="0" fontAlgn="base" hangingPunct="0">
      <a:lnSpc>
        <a:spcPct val="85000"/>
      </a:lnSpc>
      <a:spcBef>
        <a:spcPct val="45000"/>
      </a:spcBef>
      <a:spcAft>
        <a:spcPct val="0"/>
      </a:spcAft>
      <a:buChar char="­"/>
      <a:defRPr sz="10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www.toeslagen.nl/" TargetMode="External"/><Relationship Id="rId12" Type="http://schemas.openxmlformats.org/officeDocument/2006/relationships/hyperlink" Target="http://www.e-overheid.nl/" TargetMode="External"/><Relationship Id="rId13" Type="http://schemas.openxmlformats.org/officeDocument/2006/relationships/hyperlink" Target="http://almanak.overheid.nl/" TargetMode="External"/><Relationship Id="rId14" Type="http://schemas.openxmlformats.org/officeDocument/2006/relationships/hyperlink" Target="http://www.onderwijsenbijverdienen.overheid.nl/" TargetMode="External"/><Relationship Id="rId15" Type="http://schemas.openxmlformats.org/officeDocument/2006/relationships/hyperlink" Target="http://www.overlijden.overheid.nl/" TargetMode="External"/><Relationship Id="rId16" Type="http://schemas.openxmlformats.org/officeDocument/2006/relationships/hyperlink" Target="http://www.newtoholland.nl/" TargetMode="External"/><Relationship Id="rId17" Type="http://schemas.openxmlformats.org/officeDocument/2006/relationships/hyperlink" Target="http://www.vertreknaarhetbuitenland.overheid.nl/" TargetMode="External"/><Relationship Id="rId18" Type="http://schemas.openxmlformats.org/officeDocument/2006/relationships/hyperlink" Target="http://www.overlijdeninhetbuitenland.nl/"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overheid.nl/" TargetMode="External"/><Relationship Id="rId4" Type="http://schemas.openxmlformats.org/officeDocument/2006/relationships/hyperlink" Target="http://www.minbzk.nl/" TargetMode="External"/><Relationship Id="rId5" Type="http://schemas.openxmlformats.org/officeDocument/2006/relationships/hyperlink" Target="http://www.minvrom.nl/" TargetMode="External"/><Relationship Id="rId6" Type="http://schemas.openxmlformats.org/officeDocument/2006/relationships/hyperlink" Target="http://www.minocw.nl/" TargetMode="External"/><Relationship Id="rId7" Type="http://schemas.openxmlformats.org/officeDocument/2006/relationships/hyperlink" Target="http://www.minfin.nl/" TargetMode="External"/><Relationship Id="rId8" Type="http://schemas.openxmlformats.org/officeDocument/2006/relationships/hyperlink" Target="http://www.minaz.nl/" TargetMode="External"/><Relationship Id="rId9" Type="http://schemas.openxmlformats.org/officeDocument/2006/relationships/hyperlink" Target="http://www.belastingdienst.nl/" TargetMode="External"/><Relationship Id="rId10" Type="http://schemas.openxmlformats.org/officeDocument/2006/relationships/hyperlink" Target="http://www.douane.n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hangingPunct="1"/>
            <a:endParaRPr lang="en-US" sz="1000" u="none" kern="1200" baseline="0" dirty="0" smtClean="0">
              <a:solidFill>
                <a:schemeClr val="tx1"/>
              </a:solidFill>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r>
              <a:rPr lang="en-US" sz="1000" kern="1200" dirty="0" smtClean="0">
                <a:solidFill>
                  <a:schemeClr val="tx1"/>
                </a:solidFill>
                <a:latin typeface="Arial" charset="0"/>
                <a:ea typeface="+mn-ea"/>
                <a:cs typeface="+mn-cs"/>
              </a:rPr>
              <a:t>This slide illustrates structuring unstructured data (specifically,</a:t>
            </a:r>
            <a:r>
              <a:rPr lang="en-US" sz="1000" kern="1200" baseline="0" dirty="0" smtClean="0">
                <a:solidFill>
                  <a:schemeClr val="tx1"/>
                </a:solidFill>
                <a:latin typeface="Arial" charset="0"/>
                <a:ea typeface="+mn-ea"/>
                <a:cs typeface="+mn-cs"/>
              </a:rPr>
              <a:t> documents in the Edgar database</a:t>
            </a:r>
            <a:r>
              <a:rPr lang="en-US" sz="1000" kern="1200" dirty="0" smtClean="0">
                <a:solidFill>
                  <a:schemeClr val="tx1"/>
                </a:solidFill>
                <a:latin typeface="Arial" charset="0"/>
                <a:ea typeface="+mn-ea"/>
                <a:cs typeface="+mn-cs"/>
              </a:rPr>
              <a:t>)</a:t>
            </a:r>
            <a:r>
              <a:rPr lang="en-US" sz="1000" kern="1200" baseline="0" dirty="0" smtClean="0">
                <a:solidFill>
                  <a:schemeClr val="tx1"/>
                </a:solidFill>
                <a:latin typeface="Arial" charset="0"/>
                <a:ea typeface="+mn-ea"/>
                <a:cs typeface="+mn-cs"/>
              </a:rPr>
              <a:t> </a:t>
            </a:r>
            <a:r>
              <a:rPr lang="en-US" sz="1000" kern="1200" dirty="0" smtClean="0">
                <a:solidFill>
                  <a:schemeClr val="tx1"/>
                </a:solidFill>
                <a:latin typeface="Arial" charset="0"/>
                <a:ea typeface="+mn-ea"/>
                <a:cs typeface="+mn-cs"/>
              </a:rPr>
              <a:t>and how this enhances citizen access</a:t>
            </a:r>
            <a:r>
              <a:rPr lang="en-US" sz="1000" kern="1200" baseline="0" dirty="0" smtClean="0">
                <a:solidFill>
                  <a:schemeClr val="tx1"/>
                </a:solidFill>
                <a:latin typeface="Arial" charset="0"/>
                <a:ea typeface="+mn-ea"/>
                <a:cs typeface="+mn-cs"/>
              </a:rPr>
              <a:t> to information</a:t>
            </a:r>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It shows a Mutual Fund Prospectus that was filed with the SEC. </a:t>
            </a:r>
          </a:p>
          <a:p>
            <a:r>
              <a:rPr lang="en-US" sz="1000" kern="1200" dirty="0" smtClean="0">
                <a:solidFill>
                  <a:schemeClr val="tx1"/>
                </a:solidFill>
                <a:latin typeface="Arial" charset="0"/>
                <a:ea typeface="+mn-ea"/>
                <a:cs typeface="+mn-cs"/>
              </a:rPr>
              <a:t>The left panel of the screen displays a taxonomy associated with Mutual Funds. It is widely used and was developed by the Investment Company Institute. </a:t>
            </a:r>
          </a:p>
          <a:p>
            <a:r>
              <a:rPr lang="en-US" sz="1000" kern="1200" dirty="0" smtClean="0">
                <a:solidFill>
                  <a:schemeClr val="tx1"/>
                </a:solidFill>
                <a:latin typeface="Arial" charset="0"/>
                <a:ea typeface="+mn-ea"/>
                <a:cs typeface="+mn-cs"/>
              </a:rPr>
              <a:t>The right panel displays the actual filed document with the selected field value highlighted within the body of the document itself. </a:t>
            </a:r>
          </a:p>
          <a:p>
            <a:r>
              <a:rPr lang="en-US" sz="1000" kern="1200" dirty="0" smtClean="0">
                <a:solidFill>
                  <a:schemeClr val="tx1"/>
                </a:solidFill>
                <a:latin typeface="Arial" charset="0"/>
                <a:ea typeface="+mn-ea"/>
                <a:cs typeface="+mn-cs"/>
              </a:rPr>
              <a:t>The screen shot highlights how the taxonomy maps to the point in the document where the topic occurs.</a:t>
            </a:r>
          </a:p>
          <a:p>
            <a:r>
              <a:rPr lang="en-US" sz="1000" kern="1200" dirty="0" smtClean="0">
                <a:solidFill>
                  <a:schemeClr val="tx1"/>
                </a:solidFill>
                <a:latin typeface="Arial" charset="0"/>
                <a:ea typeface="+mn-ea"/>
                <a:cs typeface="+mn-cs"/>
              </a:rPr>
              <a:t>This mapping is automated. Semantic processing of the text results in clean data (as received directly from the source of the data) with all standard data elements identified and extracted from the document without being touched by human hands (no data entry). Automated semantic extraction maintains the integrity of the data.</a:t>
            </a:r>
          </a:p>
          <a:p>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More ways to add value to financial documents and improve information accessibility:</a:t>
            </a:r>
          </a:p>
          <a:p>
            <a:r>
              <a:rPr lang="en-US" sz="1000" kern="1200" dirty="0" smtClean="0">
                <a:solidFill>
                  <a:schemeClr val="tx1"/>
                </a:solidFill>
                <a:latin typeface="Arial" charset="0"/>
                <a:ea typeface="+mn-ea"/>
                <a:cs typeface="+mn-cs"/>
              </a:rPr>
              <a:t>If 80% of all data in organizations is unstructured then the applications for this technology within the financial services industry are endless. It can be used to identify and extract specific required information from not only Prospectus Documents but from:</a:t>
            </a:r>
          </a:p>
          <a:p>
            <a:r>
              <a:rPr lang="en-US" sz="1000" kern="1200" dirty="0" smtClean="0">
                <a:solidFill>
                  <a:schemeClr val="tx1"/>
                </a:solidFill>
                <a:latin typeface="Arial" charset="0"/>
                <a:ea typeface="+mn-ea"/>
                <a:cs typeface="+mn-cs"/>
              </a:rPr>
              <a:t>Loan Agreements			Dividend Announcements</a:t>
            </a:r>
          </a:p>
          <a:p>
            <a:r>
              <a:rPr lang="en-US" sz="1000" kern="1200" dirty="0" smtClean="0">
                <a:solidFill>
                  <a:schemeClr val="tx1"/>
                </a:solidFill>
                <a:latin typeface="Arial" charset="0"/>
                <a:ea typeface="+mn-ea"/>
                <a:cs typeface="+mn-cs"/>
              </a:rPr>
              <a:t>Letters of Credit			Corporate Actions</a:t>
            </a:r>
          </a:p>
          <a:p>
            <a:r>
              <a:rPr lang="en-US" sz="1000" kern="1200" dirty="0" smtClean="0">
                <a:solidFill>
                  <a:schemeClr val="tx1"/>
                </a:solidFill>
                <a:latin typeface="Arial" charset="0"/>
                <a:ea typeface="+mn-ea"/>
                <a:cs typeface="+mn-cs"/>
              </a:rPr>
              <a:t>Loan Applications			Asset Servicing Agreements</a:t>
            </a:r>
          </a:p>
          <a:p>
            <a:r>
              <a:rPr lang="en-US" sz="1000" kern="1200" dirty="0" smtClean="0">
                <a:solidFill>
                  <a:schemeClr val="tx1"/>
                </a:solidFill>
                <a:latin typeface="Arial" charset="0"/>
                <a:ea typeface="+mn-ea"/>
                <a:cs typeface="+mn-cs"/>
              </a:rPr>
              <a:t>Client Agreements			News Articles</a:t>
            </a:r>
          </a:p>
          <a:p>
            <a:r>
              <a:rPr lang="en-US" sz="1000" kern="1200" dirty="0" smtClean="0">
                <a:solidFill>
                  <a:schemeClr val="tx1"/>
                </a:solidFill>
                <a:latin typeface="Arial" charset="0"/>
                <a:ea typeface="+mn-ea"/>
                <a:cs typeface="+mn-cs"/>
              </a:rPr>
              <a:t>Contracts				Any text document germane to a specific function.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a:lnSpc>
                <a:spcPts val="1800"/>
              </a:lnSpc>
            </a:pPr>
            <a:r>
              <a:rPr lang="en-US" dirty="0" smtClean="0">
                <a:latin typeface="Trebuchet MS" charset="0"/>
                <a:cs typeface="Arial" charset="0"/>
              </a:rPr>
              <a:t>Citizen centric:</a:t>
            </a:r>
          </a:p>
          <a:p>
            <a:pPr lvl="1">
              <a:lnSpc>
                <a:spcPts val="1800"/>
              </a:lnSpc>
            </a:pPr>
            <a:r>
              <a:rPr lang="en-US" dirty="0" smtClean="0">
                <a:latin typeface="Trebuchet MS" charset="0"/>
                <a:cs typeface="Arial" charset="0"/>
              </a:rPr>
              <a:t>no wrong door, all the right answers; </a:t>
            </a:r>
          </a:p>
          <a:p>
            <a:pPr lvl="1">
              <a:lnSpc>
                <a:spcPts val="1800"/>
              </a:lnSpc>
            </a:pPr>
            <a:r>
              <a:rPr lang="en-US" dirty="0" smtClean="0">
                <a:latin typeface="Trebuchet MS" charset="0"/>
                <a:cs typeface="Arial" charset="0"/>
              </a:rPr>
              <a:t>no unnecessary questions;</a:t>
            </a:r>
          </a:p>
          <a:p>
            <a:pPr lvl="1">
              <a:lnSpc>
                <a:spcPts val="1800"/>
              </a:lnSpc>
            </a:pPr>
            <a:r>
              <a:rPr lang="en-US" dirty="0" smtClean="0">
                <a:latin typeface="Trebuchet MS" charset="0"/>
                <a:cs typeface="Arial" charset="0"/>
              </a:rPr>
              <a:t>correct advice based upon the citizen's personal context;</a:t>
            </a:r>
          </a:p>
          <a:p>
            <a:pPr lvl="1">
              <a:lnSpc>
                <a:spcPts val="1800"/>
              </a:lnSpc>
            </a:pPr>
            <a:r>
              <a:rPr lang="en-US" dirty="0" smtClean="0">
                <a:latin typeface="Trebuchet MS" charset="0"/>
                <a:cs typeface="Arial" charset="0"/>
              </a:rPr>
              <a:t>pro-active service;</a:t>
            </a:r>
          </a:p>
          <a:p>
            <a:pPr lvl="1">
              <a:lnSpc>
                <a:spcPts val="1800"/>
              </a:lnSpc>
            </a:pPr>
            <a:r>
              <a:rPr lang="en-US" dirty="0" smtClean="0">
                <a:latin typeface="Trebuchet MS" charset="0"/>
                <a:cs typeface="Arial" charset="0"/>
              </a:rPr>
              <a:t>tailor made.</a:t>
            </a:r>
          </a:p>
          <a:p>
            <a:pPr lvl="1">
              <a:lnSpc>
                <a:spcPts val="1800"/>
              </a:lnSpc>
            </a:pPr>
            <a:endParaRPr lang="en-US" dirty="0" smtClean="0">
              <a:latin typeface="Trebuchet MS" charset="0"/>
              <a:cs typeface="Arial" charset="0"/>
            </a:endParaRPr>
          </a:p>
          <a:p>
            <a:pPr lvl="1">
              <a:lnSpc>
                <a:spcPts val="1800"/>
              </a:lnSpc>
            </a:pPr>
            <a:endParaRPr lang="en-US" dirty="0" smtClean="0">
              <a:latin typeface="Trebuchet MS" charset="0"/>
              <a:cs typeface="Arial" charset="0"/>
            </a:endParaRPr>
          </a:p>
          <a:p>
            <a:pPr>
              <a:lnSpc>
                <a:spcPts val="1800"/>
              </a:lnSpc>
            </a:pPr>
            <a:r>
              <a:rPr lang="en-US" dirty="0" smtClean="0">
                <a:latin typeface="Trebuchet MS" charset="0"/>
                <a:cs typeface="Arial" charset="0"/>
              </a:rPr>
              <a:t>One government</a:t>
            </a:r>
          </a:p>
          <a:p>
            <a:pPr lvl="1">
              <a:lnSpc>
                <a:spcPts val="1800"/>
              </a:lnSpc>
            </a:pPr>
            <a:r>
              <a:rPr lang="en-US" dirty="0" smtClean="0">
                <a:latin typeface="Trebuchet MS" charset="0"/>
                <a:cs typeface="Arial" charset="0"/>
              </a:rPr>
              <a:t>One application;</a:t>
            </a:r>
          </a:p>
          <a:p>
            <a:pPr lvl="1">
              <a:lnSpc>
                <a:spcPts val="1800"/>
              </a:lnSpc>
            </a:pPr>
            <a:r>
              <a:rPr lang="en-US" dirty="0" smtClean="0">
                <a:latin typeface="Trebuchet MS" charset="0"/>
                <a:cs typeface="Arial" charset="0"/>
              </a:rPr>
              <a:t>One front office;</a:t>
            </a:r>
          </a:p>
          <a:p>
            <a:pPr lvl="1">
              <a:lnSpc>
                <a:spcPts val="1800"/>
              </a:lnSpc>
            </a:pPr>
            <a:r>
              <a:rPr lang="en-US" dirty="0" smtClean="0">
                <a:latin typeface="Trebuchet MS" charset="0"/>
                <a:cs typeface="Arial" charset="0"/>
              </a:rPr>
              <a:t>One process, but also; </a:t>
            </a:r>
          </a:p>
          <a:p>
            <a:pPr lvl="1">
              <a:lnSpc>
                <a:spcPts val="1800"/>
              </a:lnSpc>
            </a:pPr>
            <a:r>
              <a:rPr lang="en-US" dirty="0" smtClean="0">
                <a:latin typeface="Trebuchet MS" charset="0"/>
                <a:cs typeface="Arial" charset="0"/>
              </a:rPr>
              <a:t>One inspection; </a:t>
            </a:r>
          </a:p>
          <a:p>
            <a:pPr lvl="1">
              <a:lnSpc>
                <a:spcPts val="1800"/>
              </a:lnSpc>
            </a:pPr>
            <a:endParaRPr lang="en-US" dirty="0" smtClean="0">
              <a:latin typeface="Trebuchet MS" charset="0"/>
              <a:cs typeface="Arial" charset="0"/>
            </a:endParaRPr>
          </a:p>
          <a:p>
            <a:pPr lvl="1">
              <a:lnSpc>
                <a:spcPts val="1800"/>
              </a:lnSpc>
            </a:pPr>
            <a:r>
              <a:rPr lang="en-US" dirty="0" smtClean="0">
                <a:latin typeface="Trebuchet MS" charset="0"/>
                <a:cs typeface="Arial" charset="0"/>
              </a:rPr>
              <a:t>Despite the number of</a:t>
            </a:r>
            <a:br>
              <a:rPr lang="en-US" dirty="0" smtClean="0">
                <a:latin typeface="Trebuchet MS" charset="0"/>
                <a:cs typeface="Arial" charset="0"/>
              </a:rPr>
            </a:br>
            <a:r>
              <a:rPr lang="en-US" dirty="0" smtClean="0">
                <a:latin typeface="Trebuchet MS" charset="0"/>
                <a:cs typeface="Arial" charset="0"/>
              </a:rPr>
              <a:t>institutions involved</a:t>
            </a:r>
          </a:p>
          <a:p>
            <a:pPr lvl="1">
              <a:lnSpc>
                <a:spcPts val="1800"/>
              </a:lnSpc>
            </a:pPr>
            <a:endParaRPr lang="en-US" dirty="0" smtClean="0">
              <a:latin typeface="Trebuchet MS" charset="0"/>
              <a:cs typeface="Arial" charset="0"/>
            </a:endParaRPr>
          </a:p>
          <a:p>
            <a:pPr>
              <a:lnSpc>
                <a:spcPts val="1500"/>
              </a:lnSpc>
            </a:pPr>
            <a:endParaRPr lang="nl-NL" sz="1400" dirty="0" smtClean="0">
              <a:latin typeface="Trebuchet MS" charset="0"/>
              <a:cs typeface="Arial" charset="0"/>
            </a:endParaRPr>
          </a:p>
          <a:p>
            <a:pPr>
              <a:lnSpc>
                <a:spcPts val="1500"/>
              </a:lnSpc>
            </a:pPr>
            <a:endParaRPr lang="nl-NL" sz="1400" dirty="0" smtClean="0">
              <a:latin typeface="Trebuchet MS" charset="0"/>
              <a:cs typeface="Arial" charset="0"/>
            </a:endParaRPr>
          </a:p>
          <a:p>
            <a:pPr>
              <a:lnSpc>
                <a:spcPts val="1500"/>
              </a:lnSpc>
            </a:pPr>
            <a:r>
              <a:rPr lang="nl-NL" sz="1400" dirty="0" err="1" smtClean="0">
                <a:latin typeface="Trebuchet MS" charset="0"/>
                <a:cs typeface="Arial" charset="0"/>
              </a:rPr>
              <a:t>Semantic</a:t>
            </a:r>
            <a:r>
              <a:rPr lang="nl-NL" sz="1400" dirty="0" smtClean="0">
                <a:latin typeface="Trebuchet MS" charset="0"/>
                <a:cs typeface="Arial" charset="0"/>
              </a:rPr>
              <a:t> search</a:t>
            </a:r>
            <a:br>
              <a:rPr lang="nl-NL" sz="1400" dirty="0" smtClean="0">
                <a:latin typeface="Trebuchet MS" charset="0"/>
                <a:cs typeface="Arial" charset="0"/>
              </a:rPr>
            </a:br>
            <a:r>
              <a:rPr lang="nl-NL" sz="1400" dirty="0" smtClean="0">
                <a:solidFill>
                  <a:srgbClr val="7F7F7F"/>
                </a:solidFill>
                <a:latin typeface="Trebuchet MS" charset="0"/>
                <a:cs typeface="Arial" charset="0"/>
                <a:hlinkClick r:id="rId3"/>
              </a:rPr>
              <a:t>www.overheid.nl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4"/>
              </a:rPr>
              <a:t>www.minbzk.nl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5"/>
              </a:rPr>
              <a:t>www.minvrom.nl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6"/>
              </a:rPr>
              <a:t>www.minocw.nl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7"/>
              </a:rPr>
              <a:t>www.minfin.nl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8"/>
              </a:rPr>
              <a:t>www.minaz.nl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9"/>
              </a:rPr>
              <a:t>www.belastingdienst.nl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10"/>
              </a:rPr>
              <a:t>www.douane.nl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11"/>
              </a:rPr>
              <a:t>www.toeslagen.nl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12"/>
              </a:rPr>
              <a:t>www.e-overheid.nl</a:t>
            </a:r>
            <a:r>
              <a:rPr lang="nl-NL" sz="1400" dirty="0" smtClean="0">
                <a:solidFill>
                  <a:srgbClr val="7F7F7F"/>
                </a:solidFill>
                <a:latin typeface="Trebuchet MS" charset="0"/>
                <a:cs typeface="Arial" charset="0"/>
              </a:rPr>
              <a:t>, </a:t>
            </a:r>
            <a:r>
              <a:rPr lang="nl-NL" sz="1400" dirty="0" smtClean="0">
                <a:solidFill>
                  <a:srgbClr val="7F7F7F"/>
                </a:solidFill>
                <a:latin typeface="Trebuchet MS" charset="0"/>
                <a:cs typeface="Arial" charset="0"/>
                <a:hlinkClick r:id="rId13"/>
              </a:rPr>
              <a:t>http://almanak.overheid.nl</a:t>
            </a:r>
            <a:r>
              <a:rPr lang="nl-NL" sz="1400" dirty="0" smtClean="0">
                <a:solidFill>
                  <a:srgbClr val="7F7F7F"/>
                </a:solidFill>
                <a:latin typeface="Trebuchet MS" charset="0"/>
                <a:cs typeface="Arial" charset="0"/>
              </a:rPr>
              <a:t>  </a:t>
            </a:r>
            <a:br>
              <a:rPr lang="nl-NL" sz="1400" dirty="0" smtClean="0">
                <a:solidFill>
                  <a:srgbClr val="7F7F7F"/>
                </a:solidFill>
                <a:latin typeface="Trebuchet MS" charset="0"/>
                <a:cs typeface="Arial" charset="0"/>
              </a:rPr>
            </a:br>
            <a:endParaRPr lang="nl-NL" sz="1400" dirty="0" smtClean="0">
              <a:latin typeface="Trebuchet MS" charset="0"/>
              <a:cs typeface="Arial" charset="0"/>
            </a:endParaRPr>
          </a:p>
          <a:p>
            <a:pPr>
              <a:lnSpc>
                <a:spcPts val="1500"/>
              </a:lnSpc>
            </a:pPr>
            <a:r>
              <a:rPr lang="nl-NL" sz="1400" dirty="0" smtClean="0">
                <a:latin typeface="Trebuchet MS" charset="0"/>
                <a:cs typeface="Arial" charset="0"/>
              </a:rPr>
              <a:t>Life events</a:t>
            </a:r>
            <a:br>
              <a:rPr lang="nl-NL" sz="1400" dirty="0" smtClean="0">
                <a:latin typeface="Trebuchet MS" charset="0"/>
                <a:cs typeface="Arial" charset="0"/>
              </a:rPr>
            </a:br>
            <a:r>
              <a:rPr lang="nl-NL" sz="1400" u="sng" dirty="0" smtClean="0">
                <a:latin typeface="Trebuchet MS" charset="0"/>
                <a:cs typeface="Arial" charset="0"/>
                <a:hlinkClick r:id="rId14"/>
              </a:rPr>
              <a:t>www.onderwijsenbijverdienen.overheid.nl</a:t>
            </a:r>
            <a:r>
              <a:rPr lang="nl-NL" sz="1400" u="sng" dirty="0" smtClean="0">
                <a:latin typeface="Trebuchet MS" charset="0"/>
                <a:cs typeface="Arial" charset="0"/>
              </a:rPr>
              <a:t>, </a:t>
            </a:r>
            <a:r>
              <a:rPr lang="nl-NL" sz="1400" u="sng" dirty="0" smtClean="0">
                <a:latin typeface="Trebuchet MS" charset="0"/>
                <a:cs typeface="Arial" charset="0"/>
                <a:hlinkClick r:id="rId15"/>
              </a:rPr>
              <a:t>www.overlijden.overheid.nl</a:t>
            </a:r>
            <a:r>
              <a:rPr lang="nl-NL" sz="1400" u="sng" dirty="0" smtClean="0">
                <a:latin typeface="Trebuchet MS" charset="0"/>
                <a:cs typeface="Arial" charset="0"/>
              </a:rPr>
              <a:t>, </a:t>
            </a:r>
            <a:r>
              <a:rPr lang="nl-NL" sz="1400" u="sng" dirty="0" smtClean="0">
                <a:latin typeface="Trebuchet MS" charset="0"/>
                <a:cs typeface="Arial" charset="0"/>
                <a:hlinkClick r:id="rId16"/>
              </a:rPr>
              <a:t>www.newtoholland.nl</a:t>
            </a:r>
            <a:r>
              <a:rPr lang="nl-NL" sz="1400" u="sng" dirty="0" smtClean="0">
                <a:latin typeface="Trebuchet MS" charset="0"/>
                <a:cs typeface="Arial" charset="0"/>
              </a:rPr>
              <a:t>,   </a:t>
            </a:r>
            <a:r>
              <a:rPr lang="nl-NL" sz="1400" u="sng" dirty="0" smtClean="0">
                <a:latin typeface="Trebuchet MS" charset="0"/>
                <a:cs typeface="Arial" charset="0"/>
                <a:hlinkClick r:id="rId17"/>
              </a:rPr>
              <a:t>www.vertreknaarhetbuitenland.overheid.nl</a:t>
            </a:r>
            <a:r>
              <a:rPr lang="nl-NL" sz="1400" u="sng" dirty="0" smtClean="0">
                <a:latin typeface="Trebuchet MS" charset="0"/>
                <a:cs typeface="Arial" charset="0"/>
              </a:rPr>
              <a:t>, </a:t>
            </a:r>
            <a:r>
              <a:rPr lang="nl-NL" sz="1400" u="sng" dirty="0" smtClean="0">
                <a:latin typeface="Trebuchet MS" charset="0"/>
                <a:cs typeface="Arial" charset="0"/>
                <a:hlinkClick r:id="rId18"/>
              </a:rPr>
              <a:t>www.overlijdeninhetbuitenland.nl</a:t>
            </a:r>
            <a:r>
              <a:rPr lang="nl-NL" sz="1400" u="sng" dirty="0" smtClean="0">
                <a:latin typeface="Trebuchet MS" charset="0"/>
                <a:cs typeface="Arial" charset="0"/>
              </a:rPr>
              <a:t> </a:t>
            </a:r>
            <a:endParaRPr lang="nl-NL" sz="1400" dirty="0" smtClean="0">
              <a:latin typeface="Trebuchet MS" charset="0"/>
              <a:cs typeface="Arial" charset="0"/>
            </a:endParaRPr>
          </a:p>
          <a:p>
            <a:pPr>
              <a:lnSpc>
                <a:spcPts val="1500"/>
              </a:lnSpc>
            </a:pPr>
            <a:endParaRPr lang="nl-NL" sz="1400" dirty="0" smtClean="0">
              <a:latin typeface="Trebuchet MS" charset="0"/>
              <a:cs typeface="Arial" charset="0"/>
            </a:endParaRPr>
          </a:p>
          <a:p>
            <a:pPr>
              <a:lnSpc>
                <a:spcPts val="1500"/>
              </a:lnSpc>
            </a:pPr>
            <a:r>
              <a:rPr lang="nl-NL" sz="1400" dirty="0" smtClean="0">
                <a:latin typeface="Trebuchet MS" charset="0"/>
                <a:cs typeface="Arial" charset="0"/>
              </a:rPr>
              <a:t>Virtual </a:t>
            </a:r>
            <a:r>
              <a:rPr lang="nl-NL" sz="1400" dirty="0" err="1" smtClean="0">
                <a:latin typeface="Trebuchet MS" charset="0"/>
                <a:cs typeface="Arial" charset="0"/>
              </a:rPr>
              <a:t>Integrated</a:t>
            </a:r>
            <a:r>
              <a:rPr lang="nl-NL" sz="1400" dirty="0" smtClean="0">
                <a:latin typeface="Trebuchet MS" charset="0"/>
                <a:cs typeface="Arial" charset="0"/>
              </a:rPr>
              <a:t> Front Office</a:t>
            </a:r>
            <a:br>
              <a:rPr lang="nl-NL" sz="1400" dirty="0" smtClean="0">
                <a:latin typeface="Trebuchet MS" charset="0"/>
                <a:cs typeface="Arial" charset="0"/>
              </a:rPr>
            </a:br>
            <a:r>
              <a:rPr lang="nl-NL" sz="1400" dirty="0" err="1" smtClean="0">
                <a:solidFill>
                  <a:srgbClr val="7F7F7F"/>
                </a:solidFill>
                <a:latin typeface="Trebuchet MS" charset="0"/>
                <a:cs typeface="Arial" charset="0"/>
              </a:rPr>
              <a:t>Department</a:t>
            </a:r>
            <a:r>
              <a:rPr lang="nl-NL" sz="1400" dirty="0" smtClean="0">
                <a:solidFill>
                  <a:srgbClr val="7F7F7F"/>
                </a:solidFill>
                <a:latin typeface="Trebuchet MS" charset="0"/>
                <a:cs typeface="Arial" charset="0"/>
              </a:rPr>
              <a:t> of VROM, </a:t>
            </a:r>
            <a:r>
              <a:rPr lang="nl-NL" sz="1400" dirty="0" err="1" smtClean="0">
                <a:solidFill>
                  <a:srgbClr val="7F7F7F"/>
                </a:solidFill>
                <a:latin typeface="Trebuchet MS" charset="0"/>
                <a:cs typeface="Arial" charset="0"/>
              </a:rPr>
              <a:t>Department</a:t>
            </a:r>
            <a:r>
              <a:rPr lang="nl-NL" sz="1400" dirty="0" smtClean="0">
                <a:solidFill>
                  <a:srgbClr val="7F7F7F"/>
                </a:solidFill>
                <a:latin typeface="Trebuchet MS" charset="0"/>
                <a:cs typeface="Arial" charset="0"/>
              </a:rPr>
              <a:t> of V&amp;W, CWIIND, WMO-front office, </a:t>
            </a:r>
            <a:r>
              <a:rPr lang="nl-NL" sz="1400" dirty="0" err="1" smtClean="0">
                <a:solidFill>
                  <a:srgbClr val="7F7F7F"/>
                </a:solidFill>
                <a:latin typeface="Trebuchet MS" charset="0"/>
                <a:cs typeface="Arial" charset="0"/>
              </a:rPr>
              <a:t>Rechtwijzer</a:t>
            </a:r>
            <a:r>
              <a:rPr lang="nl-NL" sz="1400" dirty="0" smtClean="0">
                <a:solidFill>
                  <a:srgbClr val="7F7F7F"/>
                </a:solidFill>
                <a:latin typeface="Trebuchet MS" charset="0"/>
                <a:cs typeface="Arial" charset="0"/>
              </a:rPr>
              <a:t>;</a:t>
            </a:r>
            <a:br>
              <a:rPr lang="nl-NL" sz="1400" dirty="0" smtClean="0">
                <a:solidFill>
                  <a:srgbClr val="7F7F7F"/>
                </a:solidFill>
                <a:latin typeface="Trebuchet MS" charset="0"/>
                <a:cs typeface="Arial" charset="0"/>
              </a:rPr>
            </a:br>
            <a:endParaRPr lang="nl-NL" sz="1600" dirty="0" smtClean="0">
              <a:solidFill>
                <a:srgbClr val="7F7F7F"/>
              </a:solidFill>
              <a:latin typeface="Trebuchet MS" charset="0"/>
              <a:cs typeface="Arial" charset="0"/>
            </a:endParaRPr>
          </a:p>
          <a:p>
            <a:pPr>
              <a:lnSpc>
                <a:spcPts val="1500"/>
              </a:lnSpc>
            </a:pPr>
            <a:r>
              <a:rPr lang="nl-NL" sz="1400" dirty="0" smtClean="0">
                <a:latin typeface="Trebuchet MS" charset="0"/>
                <a:cs typeface="Arial" charset="0"/>
              </a:rPr>
              <a:t>Knowledge </a:t>
            </a:r>
            <a:r>
              <a:rPr lang="nl-NL" sz="1400" dirty="0" err="1" smtClean="0">
                <a:latin typeface="Trebuchet MS" charset="0"/>
                <a:cs typeface="Arial" charset="0"/>
              </a:rPr>
              <a:t>infrastructure</a:t>
            </a:r>
            <a:r>
              <a:rPr lang="nl-NL" sz="1400" dirty="0" smtClean="0">
                <a:latin typeface="Trebuchet MS" charset="0"/>
                <a:cs typeface="Arial" charset="0"/>
              </a:rPr>
              <a:t> </a:t>
            </a:r>
            <a:br>
              <a:rPr lang="nl-NL" sz="1400" dirty="0" smtClean="0">
                <a:latin typeface="Trebuchet MS" charset="0"/>
                <a:cs typeface="Arial" charset="0"/>
              </a:rPr>
            </a:br>
            <a:r>
              <a:rPr lang="nl-NL" sz="1400" dirty="0" err="1" smtClean="0">
                <a:solidFill>
                  <a:srgbClr val="7F7F7F"/>
                </a:solidFill>
                <a:latin typeface="Trebuchet MS" charset="0"/>
                <a:cs typeface="Arial" charset="0"/>
              </a:rPr>
              <a:t>Immigrations</a:t>
            </a:r>
            <a:r>
              <a:rPr lang="nl-NL" sz="1400" dirty="0" smtClean="0">
                <a:solidFill>
                  <a:srgbClr val="7F7F7F"/>
                </a:solidFill>
                <a:latin typeface="Trebuchet MS" charset="0"/>
                <a:cs typeface="Arial" charset="0"/>
              </a:rPr>
              <a:t> Office, Port of Rotterdam</a:t>
            </a:r>
          </a:p>
          <a:p>
            <a:pPr>
              <a:lnSpc>
                <a:spcPts val="1500"/>
              </a:lnSpc>
            </a:pPr>
            <a:endParaRPr lang="nl-NL" sz="1400" dirty="0" smtClean="0">
              <a:latin typeface="Trebuchet MS" charset="0"/>
              <a:cs typeface="Arial" charset="0"/>
            </a:endParaRPr>
          </a:p>
          <a:p>
            <a:pPr>
              <a:lnSpc>
                <a:spcPts val="1500"/>
              </a:lnSpc>
            </a:pPr>
            <a:r>
              <a:rPr lang="nl-NL" sz="1400" dirty="0" err="1" smtClean="0">
                <a:latin typeface="Trebuchet MS" charset="0"/>
                <a:cs typeface="Arial" charset="0"/>
              </a:rPr>
              <a:t>Government</a:t>
            </a:r>
            <a:r>
              <a:rPr lang="nl-NL" sz="1400" dirty="0" smtClean="0">
                <a:latin typeface="Trebuchet MS" charset="0"/>
                <a:cs typeface="Arial" charset="0"/>
              </a:rPr>
              <a:t> </a:t>
            </a:r>
            <a:r>
              <a:rPr lang="nl-NL" sz="1400" dirty="0" err="1" smtClean="0">
                <a:latin typeface="Trebuchet MS" charset="0"/>
                <a:cs typeface="Arial" charset="0"/>
              </a:rPr>
              <a:t>metadatamanagement</a:t>
            </a:r>
            <a:r>
              <a:rPr lang="nl-NL" sz="1400" dirty="0" smtClean="0">
                <a:latin typeface="Trebuchet MS" charset="0"/>
                <a:cs typeface="Arial" charset="0"/>
              </a:rPr>
              <a:t/>
            </a:r>
            <a:br>
              <a:rPr lang="nl-NL" sz="1400" dirty="0" smtClean="0">
                <a:latin typeface="Trebuchet MS" charset="0"/>
                <a:cs typeface="Arial" charset="0"/>
              </a:rPr>
            </a:br>
            <a:r>
              <a:rPr lang="nl-NL" sz="1400" dirty="0" smtClean="0">
                <a:solidFill>
                  <a:srgbClr val="7F7F7F"/>
                </a:solidFill>
                <a:latin typeface="Trebuchet MS" charset="0"/>
                <a:cs typeface="Arial" charset="0"/>
              </a:rPr>
              <a:t>ICTU, OWMS, VROM</a:t>
            </a:r>
            <a:r>
              <a:rPr lang="nl-NL" sz="1400" dirty="0" smtClean="0">
                <a:latin typeface="Trebuchet MS" charset="0"/>
                <a:cs typeface="Arial" charset="0"/>
              </a:rPr>
              <a:t/>
            </a:r>
            <a:br>
              <a:rPr lang="nl-NL" sz="1400" dirty="0" smtClean="0">
                <a:latin typeface="Trebuchet MS" charset="0"/>
                <a:cs typeface="Arial" charset="0"/>
              </a:rPr>
            </a:br>
            <a:endParaRPr lang="nl-NL" sz="1400" dirty="0" smtClean="0">
              <a:latin typeface="Trebuchet MS" charset="0"/>
              <a:cs typeface="Arial" charset="0"/>
            </a:endParaRPr>
          </a:p>
          <a:p>
            <a:pPr>
              <a:lnSpc>
                <a:spcPts val="1500"/>
              </a:lnSpc>
            </a:pPr>
            <a:r>
              <a:rPr lang="nl-NL" sz="1400" dirty="0" err="1" smtClean="0">
                <a:latin typeface="Trebuchet MS" charset="0"/>
                <a:cs typeface="Arial" charset="0"/>
              </a:rPr>
              <a:t>Combined</a:t>
            </a:r>
            <a:r>
              <a:rPr lang="nl-NL" sz="1400" dirty="0" smtClean="0">
                <a:latin typeface="Trebuchet MS" charset="0"/>
                <a:cs typeface="Arial" charset="0"/>
              </a:rPr>
              <a:t> </a:t>
            </a:r>
            <a:r>
              <a:rPr lang="nl-NL" sz="1400" dirty="0" err="1" smtClean="0">
                <a:latin typeface="Trebuchet MS" charset="0"/>
                <a:cs typeface="Arial" charset="0"/>
              </a:rPr>
              <a:t>inspections</a:t>
            </a:r>
            <a:r>
              <a:rPr lang="nl-NL" sz="1400" dirty="0" smtClean="0">
                <a:latin typeface="Trebuchet MS" charset="0"/>
                <a:cs typeface="Arial" charset="0"/>
              </a:rPr>
              <a:t/>
            </a:r>
            <a:br>
              <a:rPr lang="nl-NL" sz="1400" dirty="0" smtClean="0">
                <a:latin typeface="Trebuchet MS" charset="0"/>
                <a:cs typeface="Arial" charset="0"/>
              </a:rPr>
            </a:br>
            <a:r>
              <a:rPr lang="nl-NL" sz="1400" dirty="0" smtClean="0">
                <a:solidFill>
                  <a:srgbClr val="7F7F7F"/>
                </a:solidFill>
                <a:latin typeface="Trebuchet MS" charset="0"/>
                <a:cs typeface="Arial" charset="0"/>
              </a:rPr>
              <a:t>Port of Rotterdam, </a:t>
            </a:r>
            <a:r>
              <a:rPr lang="nl-NL" sz="1400" dirty="0" err="1" smtClean="0">
                <a:solidFill>
                  <a:srgbClr val="7F7F7F"/>
                </a:solidFill>
                <a:latin typeface="Trebuchet MS" charset="0"/>
                <a:cs typeface="Arial" charset="0"/>
              </a:rPr>
              <a:t>Customs</a:t>
            </a:r>
            <a:r>
              <a:rPr lang="nl-NL" sz="1400" dirty="0" smtClean="0">
                <a:solidFill>
                  <a:srgbClr val="7F7F7F"/>
                </a:solidFill>
                <a:latin typeface="Trebuchet MS" charset="0"/>
                <a:cs typeface="Arial" charset="0"/>
              </a:rPr>
              <a:t>, </a:t>
            </a:r>
            <a:r>
              <a:rPr lang="nl-NL" sz="1400" dirty="0" err="1" smtClean="0">
                <a:solidFill>
                  <a:srgbClr val="7F7F7F"/>
                </a:solidFill>
                <a:latin typeface="Trebuchet MS" charset="0"/>
                <a:cs typeface="Arial" charset="0"/>
              </a:rPr>
              <a:t>Immigrations</a:t>
            </a:r>
            <a:r>
              <a:rPr lang="nl-NL" sz="1400" dirty="0" smtClean="0">
                <a:solidFill>
                  <a:srgbClr val="7F7F7F"/>
                </a:solidFill>
                <a:latin typeface="Trebuchet MS" charset="0"/>
                <a:cs typeface="Arial" charset="0"/>
              </a:rPr>
              <a:t> Office</a:t>
            </a:r>
          </a:p>
          <a:p>
            <a:pPr>
              <a:lnSpc>
                <a:spcPts val="1500"/>
              </a:lnSpc>
            </a:pPr>
            <a:endParaRPr lang="nl-NL" sz="1400" dirty="0" smtClean="0">
              <a:latin typeface="Trebuchet MS" charset="0"/>
              <a:cs typeface="Arial" charset="0"/>
            </a:endParaRPr>
          </a:p>
          <a:p>
            <a:pPr>
              <a:lnSpc>
                <a:spcPts val="1500"/>
              </a:lnSpc>
            </a:pPr>
            <a:r>
              <a:rPr lang="nl-NL" sz="1400" dirty="0" smtClean="0">
                <a:latin typeface="Trebuchet MS" charset="0"/>
                <a:cs typeface="Arial" charset="0"/>
              </a:rPr>
              <a:t>Policy </a:t>
            </a:r>
            <a:r>
              <a:rPr lang="nl-NL" sz="1400" dirty="0" err="1" smtClean="0">
                <a:latin typeface="Trebuchet MS" charset="0"/>
                <a:cs typeface="Arial" charset="0"/>
              </a:rPr>
              <a:t>formulation</a:t>
            </a:r>
            <a:r>
              <a:rPr lang="nl-NL" sz="1400" dirty="0" smtClean="0">
                <a:latin typeface="Trebuchet MS" charset="0"/>
                <a:cs typeface="Arial" charset="0"/>
              </a:rPr>
              <a:t/>
            </a:r>
            <a:br>
              <a:rPr lang="nl-NL" sz="1400" dirty="0" smtClean="0">
                <a:latin typeface="Trebuchet MS" charset="0"/>
                <a:cs typeface="Arial" charset="0"/>
              </a:rPr>
            </a:br>
            <a:r>
              <a:rPr lang="nl-NL" sz="1400" dirty="0" err="1" smtClean="0">
                <a:solidFill>
                  <a:srgbClr val="7F7F7F"/>
                </a:solidFill>
                <a:latin typeface="Trebuchet MS" charset="0"/>
                <a:cs typeface="Arial" charset="0"/>
              </a:rPr>
              <a:t>Department</a:t>
            </a:r>
            <a:r>
              <a:rPr lang="nl-NL" sz="1400" dirty="0" smtClean="0">
                <a:solidFill>
                  <a:srgbClr val="7F7F7F"/>
                </a:solidFill>
                <a:latin typeface="Trebuchet MS" charset="0"/>
                <a:cs typeface="Arial" charset="0"/>
              </a:rPr>
              <a:t> of </a:t>
            </a:r>
            <a:r>
              <a:rPr lang="nl-NL" sz="1400" dirty="0" err="1" smtClean="0">
                <a:solidFill>
                  <a:srgbClr val="7F7F7F"/>
                </a:solidFill>
                <a:latin typeface="Trebuchet MS" charset="0"/>
                <a:cs typeface="Arial" charset="0"/>
              </a:rPr>
              <a:t>Justice</a:t>
            </a:r>
            <a:r>
              <a:rPr lang="nl-NL" sz="1400" dirty="0" smtClean="0">
                <a:solidFill>
                  <a:srgbClr val="7F7F7F"/>
                </a:solidFill>
                <a:latin typeface="Trebuchet MS" charset="0"/>
                <a:cs typeface="Arial" charset="0"/>
              </a:rPr>
              <a:t> (Legis </a:t>
            </a:r>
            <a:r>
              <a:rPr lang="nl-NL" sz="1400" dirty="0" err="1" smtClean="0">
                <a:solidFill>
                  <a:srgbClr val="7F7F7F"/>
                </a:solidFill>
                <a:latin typeface="Trebuchet MS" charset="0"/>
                <a:cs typeface="Arial" charset="0"/>
              </a:rPr>
              <a:t>Duplis</a:t>
            </a:r>
            <a:r>
              <a:rPr lang="nl-NL" sz="1400" dirty="0" smtClean="0">
                <a:solidFill>
                  <a:srgbClr val="7F7F7F"/>
                </a:solidFill>
                <a:latin typeface="Trebuchet MS" charset="0"/>
                <a:cs typeface="Arial" charset="0"/>
              </a:rPr>
              <a:t>)</a:t>
            </a:r>
          </a:p>
          <a:p>
            <a:pPr marL="0" indent="0">
              <a:buNone/>
            </a:pPr>
            <a:endParaRPr lang="en-US" sz="1400" kern="1200" dirty="0" smtClean="0">
              <a:solidFill>
                <a:schemeClr val="tx1"/>
              </a:solidFill>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hangingPunct="1"/>
            <a:r>
              <a:rPr lang="en-US" sz="1000" i="1" u="none" kern="1200" baseline="0" dirty="0" smtClean="0">
                <a:solidFill>
                  <a:schemeClr val="tx1"/>
                </a:solidFill>
                <a:latin typeface="Arial" charset="0"/>
                <a:ea typeface="+mn-ea"/>
                <a:cs typeface="+mn-cs"/>
              </a:rPr>
              <a:t>Risk, compliance and policy-driven processes</a:t>
            </a:r>
            <a:r>
              <a:rPr lang="en-US" sz="1000" i="0" u="none" kern="1200" baseline="0" dirty="0" smtClean="0">
                <a:solidFill>
                  <a:schemeClr val="tx1"/>
                </a:solidFill>
                <a:latin typeface="Arial" charset="0"/>
                <a:ea typeface="+mn-ea"/>
                <a:cs typeface="+mn-cs"/>
              </a:rPr>
              <a:t> include situation awareness, exceptions, fraud, case management, emergency response.</a:t>
            </a:r>
          </a:p>
          <a:p>
            <a:pPr eaLnBrk="1" hangingPunct="1"/>
            <a:r>
              <a:rPr lang="en-US" sz="1000" i="0" u="none" kern="1200" baseline="0" dirty="0" smtClean="0">
                <a:solidFill>
                  <a:schemeClr val="tx1"/>
                </a:solidFill>
                <a:latin typeface="Arial" charset="0"/>
                <a:ea typeface="+mn-ea"/>
                <a:cs typeface="+mn-cs"/>
              </a:rPr>
              <a:t>Semantic technologies map the external (legal) requirements to policies (expressed as documents) to semantic models (defining information structures, processes, and user responsibilities) to system infrastructure, behaviors, and analytics (measures of performance). This provides visibility and traceability from mandate to manifestation to compliance reporting.</a:t>
            </a:r>
          </a:p>
          <a:p>
            <a:r>
              <a:rPr lang="en-US" sz="1000" u="none" kern="1200" baseline="0" dirty="0" smtClean="0">
                <a:solidFill>
                  <a:schemeClr val="tx1"/>
                </a:solidFill>
                <a:latin typeface="Arial" charset="0"/>
                <a:ea typeface="+mn-ea"/>
                <a:cs typeface="+mn-cs"/>
              </a:rPr>
              <a:t>For example, semantic technologies prevent unauthorized user access to systems, data, or other resources by defining access rules and mapping these to various security systems. Transactional recording and rules to determine if fraudulent or other "bad" behavior is occurring.</a:t>
            </a:r>
          </a:p>
          <a:p>
            <a:r>
              <a:rPr lang="en-US" sz="1000" u="none" kern="1200" baseline="0" dirty="0" smtClean="0">
                <a:solidFill>
                  <a:schemeClr val="tx1"/>
                </a:solidFill>
                <a:latin typeface="Arial" charset="0"/>
                <a:ea typeface="+mn-ea"/>
                <a:cs typeface="+mn-cs"/>
              </a:rPr>
              <a:t>Development is collaborative, iterative, incremental, rapid and relatively inexpensive. (Information webs are dramatically cheaper to build than data warehouses, less brittle, and far less expensive to change.</a:t>
            </a:r>
          </a:p>
          <a:p>
            <a:r>
              <a:rPr lang="en-US" sz="1000" u="none" kern="1200" baseline="0" dirty="0" smtClean="0">
                <a:solidFill>
                  <a:schemeClr val="tx1"/>
                </a:solidFill>
                <a:latin typeface="Arial" charset="0"/>
                <a:ea typeface="+mn-ea"/>
                <a:cs typeface="+mn-cs"/>
              </a:rPr>
              <a:t>Operations become substantially less labor intensive, and less error prone. </a:t>
            </a:r>
          </a:p>
          <a:p>
            <a:r>
              <a:rPr lang="en-US" sz="1000" u="none" kern="1200" baseline="0" dirty="0" smtClean="0">
                <a:solidFill>
                  <a:schemeClr val="tx1"/>
                </a:solidFill>
                <a:latin typeface="Arial" charset="0"/>
                <a:ea typeface="+mn-ea"/>
                <a:cs typeface="+mn-cs"/>
              </a:rPr>
              <a:t>When policies change, evolution of capabilities is more agile. </a:t>
            </a:r>
          </a:p>
          <a:p>
            <a:r>
              <a:rPr lang="en-US" sz="1000" u="none" kern="1200" baseline="0" dirty="0" smtClean="0">
                <a:solidFill>
                  <a:schemeClr val="tx1"/>
                </a:solidFill>
                <a:latin typeface="Arial" charset="0"/>
                <a:ea typeface="+mn-ea"/>
                <a:cs typeface="+mn-cs"/>
              </a:rPr>
              <a:t>For example, queries across the knowledgebase help automate assessment of impacts to all dimensions of the system.</a:t>
            </a:r>
          </a:p>
          <a:p>
            <a:endParaRPr lang="en-US" sz="1000" u="none" kern="1200" baseline="0" dirty="0" smtClean="0">
              <a:solidFill>
                <a:schemeClr val="tx1"/>
              </a:solidFill>
              <a:latin typeface="Arial" charset="0"/>
              <a:ea typeface="+mn-ea"/>
              <a:cs typeface="+mn-cs"/>
            </a:endParaRPr>
          </a:p>
          <a:p>
            <a:r>
              <a:rPr lang="en-US" sz="1000" u="none" kern="1200" baseline="0" dirty="0" smtClean="0">
                <a:solidFill>
                  <a:schemeClr val="tx1"/>
                </a:solidFill>
                <a:latin typeface="Arial" charset="0"/>
                <a:ea typeface="+mn-ea"/>
                <a:cs typeface="+mn-cs"/>
              </a:rPr>
              <a:t>How do semantic technologies enable integration and interoperability of different forms of knowledge? Common machine representation interrelates them. </a:t>
            </a:r>
          </a:p>
          <a:p>
            <a:r>
              <a:rPr lang="en-US" sz="1000" u="none" kern="1200" baseline="0" dirty="0" smtClean="0">
                <a:solidFill>
                  <a:schemeClr val="tx1"/>
                </a:solidFill>
                <a:latin typeface="Arial" charset="0"/>
                <a:ea typeface="+mn-ea"/>
                <a:cs typeface="+mn-cs"/>
              </a:rPr>
              <a:t>Using semantic technologies, we can specify, interrelate, and manage knowledge at the level of individual concepts and relationships independently of its source artifact, whether this knowledge comes from: </a:t>
            </a:r>
          </a:p>
          <a:p>
            <a:pPr lvl="1"/>
            <a:r>
              <a:rPr lang="en-US" sz="1000" u="none" kern="1200" baseline="0" dirty="0" smtClean="0">
                <a:solidFill>
                  <a:schemeClr val="tx1"/>
                </a:solidFill>
                <a:latin typeface="Arial" charset="0"/>
                <a:ea typeface="+mn-ea"/>
                <a:cs typeface="+mn-cs"/>
              </a:rPr>
              <a:t>(a) Documents via natural language or visual language understanding, and semantic tagging; </a:t>
            </a:r>
          </a:p>
          <a:p>
            <a:pPr lvl="1"/>
            <a:r>
              <a:rPr lang="en-US" sz="1000" u="none" kern="1200" baseline="0" dirty="0" smtClean="0">
                <a:solidFill>
                  <a:schemeClr val="tx1"/>
                </a:solidFill>
                <a:latin typeface="Arial" charset="0"/>
                <a:ea typeface="+mn-ea"/>
                <a:cs typeface="+mn-cs"/>
              </a:rPr>
              <a:t>(b) Models including file formats, database schema, object models, content semantics, policies, event and process models, context models, domain ontologies, etc. </a:t>
            </a:r>
          </a:p>
          <a:p>
            <a:pPr lvl="1"/>
            <a:r>
              <a:rPr lang="en-US" sz="1000" u="none" kern="1200" baseline="0" dirty="0" smtClean="0">
                <a:solidFill>
                  <a:schemeClr val="tx1"/>
                </a:solidFill>
                <a:latin typeface="Arial" charset="0"/>
                <a:ea typeface="+mn-ea"/>
                <a:cs typeface="+mn-cs"/>
              </a:rPr>
              <a:t>(c) Behaviors including software source libraries, directories, frameworks, methods, subroutines, objects, semantic agents, and infrastructure standards.</a:t>
            </a:r>
          </a:p>
          <a:p>
            <a:r>
              <a:rPr lang="en-US" sz="1000" u="none" kern="1200" baseline="0" dirty="0" smtClean="0">
                <a:solidFill>
                  <a:schemeClr val="tx1"/>
                </a:solidFill>
                <a:latin typeface="Arial" charset="0"/>
                <a:ea typeface="+mn-ea"/>
                <a:cs typeface="+mn-cs"/>
              </a:rPr>
              <a:t>A common computer interpretable representation of knowledge from these different source formats is possible in much the same way that different forms of logic can always be translated to and expressed in a subset of natural language (e.g. English) that can be readily understood by people who speak this language, without specialized training in the notational formalisms used by logicians.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hangingPunct="1"/>
            <a:endParaRPr lang="en-US" sz="1000" u="none" kern="1200" baseline="0" dirty="0" smtClean="0">
              <a:solidFill>
                <a:schemeClr val="tx1"/>
              </a:solidFill>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6"/>
          <p:cNvSpPr>
            <a:spLocks noChangeShapeType="1"/>
          </p:cNvSpPr>
          <p:nvPr/>
        </p:nvSpPr>
        <p:spPr bwMode="auto">
          <a:xfrm>
            <a:off x="1422400" y="1905000"/>
            <a:ext cx="0" cy="457200"/>
          </a:xfrm>
          <a:prstGeom prst="line">
            <a:avLst/>
          </a:prstGeom>
          <a:noFill/>
          <a:ln w="76200">
            <a:solidFill>
              <a:srgbClr val="0B1F65"/>
            </a:solidFill>
            <a:round/>
            <a:headEnd/>
            <a:tailEnd/>
          </a:ln>
          <a:effectLst/>
        </p:spPr>
        <p:txBody>
          <a:bodyPr wrap="none" anchor="ctr"/>
          <a:lstStyle/>
          <a:p>
            <a:pPr eaLnBrk="0" hangingPunct="0">
              <a:defRPr/>
            </a:pPr>
            <a:endParaRPr lang="en-US">
              <a:cs typeface="+mn-cs"/>
            </a:endParaRPr>
          </a:p>
        </p:txBody>
      </p:sp>
      <p:sp>
        <p:nvSpPr>
          <p:cNvPr id="7" name="Text Box 7"/>
          <p:cNvSpPr txBox="1">
            <a:spLocks noChangeArrowheads="1"/>
          </p:cNvSpPr>
          <p:nvPr/>
        </p:nvSpPr>
        <p:spPr bwMode="auto">
          <a:xfrm>
            <a:off x="9383713" y="6565715"/>
            <a:ext cx="141287" cy="138113"/>
          </a:xfrm>
          <a:prstGeom prst="rect">
            <a:avLst/>
          </a:prstGeom>
          <a:noFill/>
          <a:ln w="9525">
            <a:noFill/>
            <a:miter lim="800000"/>
            <a:headEnd/>
            <a:tailEnd/>
          </a:ln>
          <a:effectLst/>
        </p:spPr>
        <p:txBody>
          <a:bodyPr wrap="none" lIns="0" tIns="0" rIns="0" bIns="0">
            <a:spAutoFit/>
          </a:bodyPr>
          <a:lstStyle/>
          <a:p>
            <a:pPr algn="r" eaLnBrk="0" hangingPunct="0">
              <a:defRPr/>
            </a:pPr>
            <a:fld id="{157880A2-5C0E-4B4E-A648-201E442D6F2C}" type="slidenum">
              <a:rPr lang="en-US" sz="900">
                <a:cs typeface="+mn-cs"/>
              </a:rPr>
              <a:pPr algn="r" eaLnBrk="0" hangingPunct="0">
                <a:defRPr/>
              </a:pPr>
              <a:t>‹#›</a:t>
            </a:fld>
            <a:endParaRPr lang="en-US" sz="900" dirty="0">
              <a:cs typeface="+mn-cs"/>
            </a:endParaRPr>
          </a:p>
        </p:txBody>
      </p:sp>
      <p:sp>
        <p:nvSpPr>
          <p:cNvPr id="8" name="TextBox 8"/>
          <p:cNvSpPr txBox="1"/>
          <p:nvPr userDrawn="1"/>
        </p:nvSpPr>
        <p:spPr>
          <a:xfrm>
            <a:off x="158750" y="6305550"/>
            <a:ext cx="3160713" cy="276225"/>
          </a:xfrm>
          <a:prstGeom prst="rect">
            <a:avLst/>
          </a:prstGeom>
          <a:noFill/>
        </p:spPr>
        <p:txBody>
          <a:bodyPr wrap="none">
            <a:spAutoFit/>
          </a:bodyPr>
          <a:lstStyle/>
          <a:p>
            <a:pPr>
              <a:defRPr/>
            </a:pPr>
            <a:r>
              <a:rPr lang="en-US" b="1" dirty="0">
                <a:solidFill>
                  <a:schemeClr val="bg1"/>
                </a:solidFill>
              </a:rPr>
              <a:t>BOOZ ALLEN HAMILTON PROPRIETARY</a:t>
            </a:r>
          </a:p>
        </p:txBody>
      </p:sp>
      <p:sp>
        <p:nvSpPr>
          <p:cNvPr id="835588" name="Rectangle 4"/>
          <p:cNvSpPr>
            <a:spLocks noGrp="1" noChangeArrowheads="1"/>
          </p:cNvSpPr>
          <p:nvPr>
            <p:ph type="subTitle" idx="1"/>
          </p:nvPr>
        </p:nvSpPr>
        <p:spPr>
          <a:xfrm>
            <a:off x="1600200" y="2743200"/>
            <a:ext cx="6705600" cy="2971800"/>
          </a:xfrm>
        </p:spPr>
        <p:txBody>
          <a:bodyPr/>
          <a:lstStyle>
            <a:lvl1pPr>
              <a:defRPr/>
            </a:lvl1pPr>
            <a:lvl2pPr marL="452438" lvl="1" indent="-215900">
              <a:defRPr/>
            </a:lvl2pPr>
          </a:lstStyle>
          <a:p>
            <a:r>
              <a:rPr lang="en-US"/>
              <a:t>Click to edit Master subtitle style</a:t>
            </a:r>
          </a:p>
          <a:p>
            <a:pPr lvl="1"/>
            <a:r>
              <a:rPr lang="en-US"/>
              <a:t>Second level</a:t>
            </a:r>
          </a:p>
        </p:txBody>
      </p:sp>
      <p:sp>
        <p:nvSpPr>
          <p:cNvPr id="835589" name="Rectangle 5"/>
          <p:cNvSpPr>
            <a:spLocks noGrp="1" noChangeArrowheads="1"/>
          </p:cNvSpPr>
          <p:nvPr>
            <p:ph type="ctrTitle"/>
          </p:nvPr>
        </p:nvSpPr>
        <p:spPr>
          <a:xfrm>
            <a:off x="1600200" y="1219200"/>
            <a:ext cx="6705600" cy="1143000"/>
          </a:xfrm>
        </p:spPr>
        <p:txBody>
          <a:bodyPr tIns="45720" bIns="45720"/>
          <a:lstStyle>
            <a:lvl1pPr>
              <a:defRPr/>
            </a:lvl1pPr>
          </a:lstStyle>
          <a:p>
            <a:r>
              <a:rPr lang="en-US"/>
              <a:t>Click to edit Master title style</a:t>
            </a:r>
          </a:p>
        </p:txBody>
      </p:sp>
      <p:pic>
        <p:nvPicPr>
          <p:cNvPr id="12" name="Picture 11" descr="P10X_bubbl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65" y="6286352"/>
            <a:ext cx="459340" cy="4593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75"/>
            <a:ext cx="8985250" cy="838200"/>
          </a:xfrm>
        </p:spPr>
        <p:txBody>
          <a:bodyPr anchor="t"/>
          <a:lstStyle/>
          <a:p>
            <a:r>
              <a:rPr lang="en-US" smtClean="0"/>
              <a:t>Click to edit Master title style</a:t>
            </a:r>
            <a:endParaRPr lang="en-US"/>
          </a:p>
        </p:txBody>
      </p:sp>
      <p:sp>
        <p:nvSpPr>
          <p:cNvPr id="3" name="Content Placeholder 2"/>
          <p:cNvSpPr>
            <a:spLocks noGrp="1"/>
          </p:cNvSpPr>
          <p:nvPr>
            <p:ph idx="1"/>
          </p:nvPr>
        </p:nvSpPr>
        <p:spPr>
          <a:xfrm>
            <a:off x="558214" y="1056167"/>
            <a:ext cx="8763001"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98525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10" y="1524000"/>
            <a:ext cx="8763001" cy="4191000"/>
          </a:xfrm>
        </p:spPr>
        <p:txBody>
          <a:bodyPr/>
          <a:lstStyle/>
          <a:p>
            <a:pPr lvl="0"/>
            <a:endParaRPr lang="en-US" noProof="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985250" cy="838200"/>
          </a:xfrm>
        </p:spPr>
        <p:txBody>
          <a:bodyPr/>
          <a:lstStyle/>
          <a:p>
            <a:r>
              <a:rPr lang="en-US" dirty="0"/>
              <a:t>Click to edit Master title style</a:t>
            </a:r>
          </a:p>
        </p:txBody>
      </p:sp>
      <p:sp>
        <p:nvSpPr>
          <p:cNvPr id="3" name="Content Placeholder 2"/>
          <p:cNvSpPr>
            <a:spLocks noGrp="1"/>
          </p:cNvSpPr>
          <p:nvPr>
            <p:ph sz="half" idx="1"/>
          </p:nvPr>
        </p:nvSpPr>
        <p:spPr>
          <a:xfrm>
            <a:off x="685800" y="1524000"/>
            <a:ext cx="4305300" cy="4191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43501" y="1524000"/>
            <a:ext cx="4305300" cy="41910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auto">
          <a:xfrm>
            <a:off x="685800" y="1524000"/>
            <a:ext cx="87630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  Fourth level</a:t>
            </a:r>
          </a:p>
        </p:txBody>
      </p:sp>
      <p:sp>
        <p:nvSpPr>
          <p:cNvPr id="1029" name="Rectangle 5"/>
          <p:cNvSpPr>
            <a:spLocks noGrp="1" noChangeArrowheads="1"/>
          </p:cNvSpPr>
          <p:nvPr>
            <p:ph type="title"/>
          </p:nvPr>
        </p:nvSpPr>
        <p:spPr bwMode="auto">
          <a:xfrm>
            <a:off x="457200" y="381000"/>
            <a:ext cx="8985250"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834566" name="Text Box 6"/>
          <p:cNvSpPr txBox="1">
            <a:spLocks noChangeArrowheads="1"/>
          </p:cNvSpPr>
          <p:nvPr/>
        </p:nvSpPr>
        <p:spPr bwMode="auto">
          <a:xfrm>
            <a:off x="9383713" y="6580656"/>
            <a:ext cx="141287" cy="138113"/>
          </a:xfrm>
          <a:prstGeom prst="rect">
            <a:avLst/>
          </a:prstGeom>
          <a:noFill/>
          <a:ln w="9525">
            <a:noFill/>
            <a:miter lim="800000"/>
            <a:headEnd/>
            <a:tailEnd/>
          </a:ln>
          <a:effectLst/>
        </p:spPr>
        <p:txBody>
          <a:bodyPr wrap="none" lIns="0" tIns="0" rIns="0" bIns="0">
            <a:spAutoFit/>
          </a:bodyPr>
          <a:lstStyle/>
          <a:p>
            <a:pPr algn="r" eaLnBrk="0" hangingPunct="0">
              <a:defRPr/>
            </a:pPr>
            <a:fld id="{87A12F38-8F1F-4DC6-914C-C92EDA614CCF}" type="slidenum">
              <a:rPr lang="en-US" sz="900">
                <a:cs typeface="+mn-cs"/>
              </a:rPr>
              <a:pPr algn="r" eaLnBrk="0" hangingPunct="0">
                <a:defRPr/>
              </a:pPr>
              <a:t>‹#›</a:t>
            </a:fld>
            <a:endParaRPr lang="en-US" sz="900" dirty="0">
              <a:cs typeface="+mn-cs"/>
            </a:endParaRPr>
          </a:p>
        </p:txBody>
      </p:sp>
      <p:pic>
        <p:nvPicPr>
          <p:cNvPr id="2" name="Picture 1" descr="P10X_bubbles.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6306072"/>
            <a:ext cx="470725" cy="470725"/>
          </a:xfrm>
          <a:prstGeom prst="rect">
            <a:avLst/>
          </a:prstGeom>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Lst>
  <p:hf sldNum="0" hd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200" b="1">
          <a:solidFill>
            <a:schemeClr val="tx1"/>
          </a:solidFill>
          <a:latin typeface="Arial" charset="0"/>
        </a:defRPr>
      </a:lvl2pPr>
      <a:lvl3pPr algn="l" rtl="0" eaLnBrk="0" fontAlgn="base" hangingPunct="0">
        <a:lnSpc>
          <a:spcPct val="90000"/>
        </a:lnSpc>
        <a:spcBef>
          <a:spcPct val="0"/>
        </a:spcBef>
        <a:spcAft>
          <a:spcPct val="0"/>
        </a:spcAft>
        <a:defRPr sz="2200" b="1">
          <a:solidFill>
            <a:schemeClr val="tx1"/>
          </a:solidFill>
          <a:latin typeface="Arial" charset="0"/>
        </a:defRPr>
      </a:lvl3pPr>
      <a:lvl4pPr algn="l" rtl="0" eaLnBrk="0" fontAlgn="base" hangingPunct="0">
        <a:lnSpc>
          <a:spcPct val="90000"/>
        </a:lnSpc>
        <a:spcBef>
          <a:spcPct val="0"/>
        </a:spcBef>
        <a:spcAft>
          <a:spcPct val="0"/>
        </a:spcAft>
        <a:defRPr sz="2200" b="1">
          <a:solidFill>
            <a:schemeClr val="tx1"/>
          </a:solidFill>
          <a:latin typeface="Arial" charset="0"/>
        </a:defRPr>
      </a:lvl4pPr>
      <a:lvl5pPr algn="l" rtl="0" eaLnBrk="0" fontAlgn="base" hangingPunct="0">
        <a:lnSpc>
          <a:spcPct val="90000"/>
        </a:lnSpc>
        <a:spcBef>
          <a:spcPct val="0"/>
        </a:spcBef>
        <a:spcAft>
          <a:spcPct val="0"/>
        </a:spcAft>
        <a:defRPr sz="2200" b="1">
          <a:solidFill>
            <a:schemeClr val="tx1"/>
          </a:solidFill>
          <a:latin typeface="Arial" charset="0"/>
        </a:defRPr>
      </a:lvl5pPr>
      <a:lvl6pPr marL="457200" algn="l" rtl="0" eaLnBrk="0" fontAlgn="base" hangingPunct="0">
        <a:lnSpc>
          <a:spcPct val="90000"/>
        </a:lnSpc>
        <a:spcBef>
          <a:spcPct val="0"/>
        </a:spcBef>
        <a:spcAft>
          <a:spcPct val="0"/>
        </a:spcAft>
        <a:defRPr sz="2200" b="1">
          <a:solidFill>
            <a:schemeClr val="tx1"/>
          </a:solidFill>
          <a:latin typeface="Arial" charset="0"/>
        </a:defRPr>
      </a:lvl6pPr>
      <a:lvl7pPr marL="914400" algn="l" rtl="0" eaLnBrk="0" fontAlgn="base" hangingPunct="0">
        <a:lnSpc>
          <a:spcPct val="90000"/>
        </a:lnSpc>
        <a:spcBef>
          <a:spcPct val="0"/>
        </a:spcBef>
        <a:spcAft>
          <a:spcPct val="0"/>
        </a:spcAft>
        <a:defRPr sz="2200" b="1">
          <a:solidFill>
            <a:schemeClr val="tx1"/>
          </a:solidFill>
          <a:latin typeface="Arial" charset="0"/>
        </a:defRPr>
      </a:lvl7pPr>
      <a:lvl8pPr marL="1371600" algn="l" rtl="0" eaLnBrk="0" fontAlgn="base" hangingPunct="0">
        <a:lnSpc>
          <a:spcPct val="90000"/>
        </a:lnSpc>
        <a:spcBef>
          <a:spcPct val="0"/>
        </a:spcBef>
        <a:spcAft>
          <a:spcPct val="0"/>
        </a:spcAft>
        <a:defRPr sz="2200" b="1">
          <a:solidFill>
            <a:schemeClr val="tx1"/>
          </a:solidFill>
          <a:latin typeface="Arial" charset="0"/>
        </a:defRPr>
      </a:lvl8pPr>
      <a:lvl9pPr marL="1828800" algn="l" rtl="0" eaLnBrk="0" fontAlgn="base" hangingPunct="0">
        <a:lnSpc>
          <a:spcPct val="90000"/>
        </a:lnSpc>
        <a:spcBef>
          <a:spcPct val="0"/>
        </a:spcBef>
        <a:spcAft>
          <a:spcPct val="0"/>
        </a:spcAft>
        <a:defRPr sz="2200" b="1">
          <a:solidFill>
            <a:schemeClr val="tx1"/>
          </a:solidFill>
          <a:latin typeface="Arial" charset="0"/>
        </a:defRPr>
      </a:lvl9pPr>
    </p:titleStyle>
    <p:bodyStyle>
      <a:lvl1pPr marL="234950" indent="-234950" algn="l" rtl="0" eaLnBrk="0" fontAlgn="base" hangingPunct="0">
        <a:spcBef>
          <a:spcPct val="100000"/>
        </a:spcBef>
        <a:spcAft>
          <a:spcPct val="0"/>
        </a:spcAft>
        <a:buClr>
          <a:srgbClr val="0B1F65"/>
        </a:buClr>
        <a:buFont typeface="Webdings" pitchFamily="18" charset="2"/>
        <a:buChar char="4"/>
        <a:defRPr sz="200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Char char="–"/>
        <a:defRPr sz="1800">
          <a:solidFill>
            <a:schemeClr val="tx1"/>
          </a:solidFill>
          <a:latin typeface="+mn-lt"/>
        </a:defRPr>
      </a:lvl2pPr>
      <a:lvl3pPr marL="688975" indent="-225425" algn="l" rtl="0" eaLnBrk="0" fontAlgn="base" hangingPunct="0">
        <a:lnSpc>
          <a:spcPct val="90000"/>
        </a:lnSpc>
        <a:spcBef>
          <a:spcPct val="40000"/>
        </a:spcBef>
        <a:spcAft>
          <a:spcPct val="0"/>
        </a:spcAft>
        <a:buClr>
          <a:srgbClr val="0B1F65"/>
        </a:buClr>
        <a:buFont typeface="Webdings" pitchFamily="18" charset="2"/>
        <a:buChar char="4"/>
        <a:defRPr sz="1600" b="0">
          <a:solidFill>
            <a:schemeClr val="tx1"/>
          </a:solidFill>
          <a:latin typeface="+mn-lt"/>
        </a:defRPr>
      </a:lvl3pPr>
      <a:lvl4pPr marL="914400" indent="-225425" algn="l" rtl="0" eaLnBrk="0" fontAlgn="base" hangingPunct="0">
        <a:lnSpc>
          <a:spcPct val="90000"/>
        </a:lnSpc>
        <a:spcBef>
          <a:spcPct val="40000"/>
        </a:spcBef>
        <a:spcAft>
          <a:spcPct val="0"/>
        </a:spcAft>
        <a:buClr>
          <a:srgbClr val="0B1F65"/>
        </a:buClr>
        <a:buChar char="–"/>
        <a:defRPr sz="1400">
          <a:solidFill>
            <a:schemeClr val="tx1"/>
          </a:solidFill>
          <a:latin typeface="+mn-lt"/>
        </a:defRPr>
      </a:lvl4pPr>
      <a:lvl5pPr marL="2517775" indent="-688975" algn="l" rtl="0" eaLnBrk="0" fontAlgn="base" hangingPunct="0">
        <a:lnSpc>
          <a:spcPct val="90000"/>
        </a:lnSpc>
        <a:spcBef>
          <a:spcPct val="0"/>
        </a:spcBef>
        <a:spcAft>
          <a:spcPct val="40000"/>
        </a:spcAft>
        <a:buClr>
          <a:schemeClr val="tx1"/>
        </a:buClr>
        <a:buSzPct val="40000"/>
        <a:buFont typeface="Arial" charset="0"/>
        <a:buChar char="»"/>
        <a:defRPr sz="1600">
          <a:solidFill>
            <a:schemeClr val="tx1"/>
          </a:solidFill>
          <a:latin typeface="+mn-lt"/>
        </a:defRPr>
      </a:lvl5pPr>
      <a:lvl6pPr marL="2974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7305" y="4452471"/>
            <a:ext cx="8756496" cy="926353"/>
          </a:xfrm>
        </p:spPr>
        <p:txBody>
          <a:bodyPr rIns="132080"/>
          <a:lstStyle/>
          <a:p>
            <a:pPr algn="ctr">
              <a:lnSpc>
                <a:spcPct val="100000"/>
              </a:lnSpc>
              <a:tabLst>
                <a:tab pos="457200" algn="l"/>
                <a:tab pos="914400" algn="l"/>
                <a:tab pos="1371600" algn="l"/>
                <a:tab pos="1816100" algn="l"/>
                <a:tab pos="2273300" algn="l"/>
                <a:tab pos="2730500" algn="l"/>
                <a:tab pos="3187700" algn="l"/>
                <a:tab pos="3644900" algn="l"/>
                <a:tab pos="4102100" algn="l"/>
                <a:tab pos="4546600" algn="l"/>
                <a:tab pos="5003800" algn="l"/>
                <a:tab pos="5461000" algn="l"/>
              </a:tabLst>
            </a:pPr>
            <a:r>
              <a:rPr lang="en-US" sz="3200" b="0" dirty="0" smtClean="0">
                <a:latin typeface="Helvetica" charset="0"/>
                <a:ea typeface="ＭＳ Ｐゴシック" charset="0"/>
                <a:cs typeface="Helvetica" charset="0"/>
                <a:sym typeface="Helvetica" charset="0"/>
              </a:rPr>
              <a:t>Harvesting the Business Value of Ontologies:</a:t>
            </a:r>
            <a:br>
              <a:rPr lang="en-US" sz="3200" b="0" dirty="0" smtClean="0">
                <a:latin typeface="Helvetica" charset="0"/>
                <a:ea typeface="ＭＳ Ｐゴシック" charset="0"/>
                <a:cs typeface="Helvetica" charset="0"/>
                <a:sym typeface="Helvetica" charset="0"/>
              </a:rPr>
            </a:br>
            <a:r>
              <a:rPr lang="en-US" sz="2600" b="0" dirty="0" smtClean="0">
                <a:latin typeface="Helvetica" charset="0"/>
                <a:ea typeface="ＭＳ Ｐゴシック" charset="0"/>
                <a:cs typeface="Helvetica" charset="0"/>
                <a:sym typeface="Helvetica" charset="0"/>
              </a:rPr>
              <a:t>Recent Case Examples (Part-1)</a:t>
            </a:r>
            <a:endParaRPr lang="en-US" sz="2600" b="0" dirty="0">
              <a:latin typeface="Helvetica" charset="0"/>
              <a:ea typeface="ＭＳ Ｐゴシック" charset="0"/>
              <a:cs typeface="Helvetica" charset="0"/>
              <a:sym typeface="Helvetica" charset="0"/>
            </a:endParaRPr>
          </a:p>
        </p:txBody>
      </p:sp>
      <p:sp>
        <p:nvSpPr>
          <p:cNvPr id="16" name="TextBox 15"/>
          <p:cNvSpPr txBox="1"/>
          <p:nvPr/>
        </p:nvSpPr>
        <p:spPr>
          <a:xfrm>
            <a:off x="595030" y="5570035"/>
            <a:ext cx="8641047" cy="995144"/>
          </a:xfrm>
          <a:prstGeom prst="rect">
            <a:avLst/>
          </a:prstGeom>
          <a:noFill/>
        </p:spPr>
        <p:txBody>
          <a:bodyPr wrap="square" rtlCol="0">
            <a:spAutoFit/>
          </a:bodyPr>
          <a:lstStyle/>
          <a:p>
            <a:pPr algn="ctr">
              <a:spcBef>
                <a:spcPts val="800"/>
              </a:spcBef>
            </a:pPr>
            <a:r>
              <a:rPr lang="en-US" sz="1800" dirty="0" smtClean="0">
                <a:latin typeface="Helvetica" charset="0"/>
                <a:ea typeface="ＭＳ Ｐゴシック" charset="0"/>
                <a:cs typeface="Helvetica" charset="0"/>
                <a:sym typeface="Helvetica" charset="0"/>
              </a:rPr>
              <a:t>Mills Davis</a:t>
            </a:r>
            <a:r>
              <a:rPr lang="en-US" sz="1800" dirty="0">
                <a:latin typeface="Helvetica" charset="0"/>
                <a:ea typeface="ＭＳ Ｐゴシック" charset="0"/>
                <a:cs typeface="Helvetica" charset="0"/>
                <a:sym typeface="Helvetica" charset="0"/>
              </a:rPr>
              <a:t/>
            </a:r>
            <a:br>
              <a:rPr lang="en-US" sz="1800" dirty="0">
                <a:latin typeface="Helvetica" charset="0"/>
                <a:ea typeface="ＭＳ Ｐゴシック" charset="0"/>
                <a:cs typeface="Helvetica" charset="0"/>
                <a:sym typeface="Helvetica" charset="0"/>
              </a:rPr>
            </a:br>
            <a:r>
              <a:rPr lang="en-US" sz="1800" dirty="0" smtClean="0">
                <a:latin typeface="Helvetica" charset="0"/>
                <a:ea typeface="ＭＳ Ｐゴシック" charset="0"/>
                <a:cs typeface="Helvetica" charset="0"/>
                <a:sym typeface="Helvetica" charset="0"/>
              </a:rPr>
              <a:t>Project10X</a:t>
            </a:r>
          </a:p>
          <a:p>
            <a:pPr algn="ctr">
              <a:spcBef>
                <a:spcPts val="800"/>
              </a:spcBef>
            </a:pPr>
            <a:r>
              <a:rPr lang="en-US" sz="1600" dirty="0" smtClean="0">
                <a:latin typeface="Helvetica" charset="0"/>
                <a:ea typeface="ＭＳ Ｐゴシック" charset="0"/>
                <a:cs typeface="Helvetica" charset="0"/>
                <a:sym typeface="Helvetica" charset="0"/>
              </a:rPr>
              <a:t>mdavis@project10x.com</a:t>
            </a:r>
          </a:p>
        </p:txBody>
      </p:sp>
      <p:pic>
        <p:nvPicPr>
          <p:cNvPr id="3" name="Picture 2" descr="charliebrown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022" y="228446"/>
            <a:ext cx="5127062" cy="4020859"/>
          </a:xfrm>
          <a:prstGeom prst="rect">
            <a:avLst/>
          </a:prstGeom>
        </p:spPr>
      </p:pic>
      <p:sp>
        <p:nvSpPr>
          <p:cNvPr id="4" name="Rectangle 3"/>
          <p:cNvSpPr/>
          <p:nvPr/>
        </p:nvSpPr>
        <p:spPr bwMode="auto">
          <a:xfrm>
            <a:off x="9308880" y="6484471"/>
            <a:ext cx="433318" cy="373529"/>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929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235577" y="239970"/>
            <a:ext cx="9550524" cy="432444"/>
          </a:xfrm>
        </p:spPr>
        <p:txBody>
          <a:bodyPr rIns="132080"/>
          <a:lstStyle/>
          <a:p>
            <a:pPr indent="0" eaLnBrk="1" hangingPunct="1"/>
            <a:r>
              <a:rPr lang="en-US" sz="2800" b="0" dirty="0" smtClean="0">
                <a:latin typeface="Trebuchet MS" charset="0"/>
                <a:ea typeface="ヒラギノ角ゴ ProN W3" charset="0"/>
              </a:rPr>
              <a:t>Where else can we apply ontology-driven approaches?</a:t>
            </a:r>
            <a:endParaRPr lang="en-US" sz="2800" b="0" dirty="0">
              <a:latin typeface="Trebuchet MS" charset="0"/>
              <a:ea typeface="ヒラギノ角ゴ ProN W3" charset="0"/>
            </a:endParaRPr>
          </a:p>
        </p:txBody>
      </p:sp>
      <p:sp>
        <p:nvSpPr>
          <p:cNvPr id="5125" name="Rectangle 3"/>
          <p:cNvSpPr>
            <a:spLocks noGrp="1" noChangeArrowheads="1"/>
          </p:cNvSpPr>
          <p:nvPr>
            <p:ph type="body" idx="1"/>
          </p:nvPr>
        </p:nvSpPr>
        <p:spPr>
          <a:xfrm>
            <a:off x="243722" y="743048"/>
            <a:ext cx="9505173" cy="1565555"/>
          </a:xfrm>
        </p:spPr>
        <p:txBody>
          <a:bodyPr rIns="132080"/>
          <a:lstStyle/>
          <a:p>
            <a:pPr marL="0" indent="0">
              <a:buNone/>
            </a:pPr>
            <a:r>
              <a:rPr lang="en-US" dirty="0"/>
              <a:t>J</a:t>
            </a:r>
            <a:r>
              <a:rPr lang="en-US" dirty="0" smtClean="0"/>
              <a:t>ust about everywhere you look..</a:t>
            </a:r>
            <a:endParaRPr lang="en-US" dirty="0">
              <a:latin typeface="Trebuchet MS" charset="0"/>
              <a:ea typeface="ヒラギノ角ゴ ProN W3" charset="0"/>
            </a:endParaRP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pic>
        <p:nvPicPr>
          <p:cNvPr id="17" name="Picture 16" descr="k-centric technologies in enterpri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42" y="1095786"/>
            <a:ext cx="8511473" cy="5433508"/>
          </a:xfrm>
          <a:prstGeom prst="rect">
            <a:avLst/>
          </a:prstGeom>
        </p:spPr>
      </p:pic>
    </p:spTree>
    <p:extLst>
      <p:ext uri="{BB962C8B-B14F-4D97-AF65-F5344CB8AC3E}">
        <p14:creationId xmlns:p14="http://schemas.microsoft.com/office/powerpoint/2010/main" val="63621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2400" dirty="0" smtClean="0"/>
              <a:t>Questions?</a:t>
            </a:r>
            <a:endParaRPr lang="en-US" sz="2400" dirty="0"/>
          </a:p>
        </p:txBody>
      </p:sp>
      <p:pic>
        <p:nvPicPr>
          <p:cNvPr id="3" name="Picture 2" descr="press but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77" y="1134087"/>
            <a:ext cx="4560842" cy="3728488"/>
          </a:xfrm>
          <a:prstGeom prst="rect">
            <a:avLst/>
          </a:prstGeom>
        </p:spPr>
      </p:pic>
    </p:spTree>
    <p:extLst>
      <p:ext uri="{BB962C8B-B14F-4D97-AF65-F5344CB8AC3E}">
        <p14:creationId xmlns:p14="http://schemas.microsoft.com/office/powerpoint/2010/main" val="30920630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sp>
        <p:nvSpPr>
          <p:cNvPr id="9" name="Rectangle 1"/>
          <p:cNvSpPr>
            <a:spLocks noGrp="1" noChangeArrowheads="1"/>
          </p:cNvSpPr>
          <p:nvPr>
            <p:ph type="title"/>
          </p:nvPr>
        </p:nvSpPr>
        <p:spPr bwMode="auto">
          <a:xfrm>
            <a:off x="567881" y="258224"/>
            <a:ext cx="9193844" cy="7784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0800" tIns="50800" rIns="40639" bIns="50800" numCol="1" anchor="t" anchorCtr="0" compatLnSpc="1">
            <a:prstTxWarp prst="textNoShape">
              <a:avLst/>
            </a:prstTxWarp>
          </a:bodyPr>
          <a:lstStyle/>
          <a:p>
            <a:pPr>
              <a:spcBef>
                <a:spcPts val="1000"/>
              </a:spcBef>
            </a:pPr>
            <a:r>
              <a:rPr lang="en-US" sz="2800" b="0" dirty="0" smtClean="0">
                <a:latin typeface="Helvetica" charset="0"/>
                <a:ea typeface="ＭＳ Ｐゴシック" charset="0"/>
                <a:cs typeface="Helvetica" charset="0"/>
                <a:sym typeface="Helvetica" charset="0"/>
              </a:rPr>
              <a:t>Smart platforms, smart devices</a:t>
            </a:r>
            <a:r>
              <a:rPr lang="en-US" sz="2800" b="0" dirty="0">
                <a:latin typeface="Helvetica" charset="0"/>
                <a:ea typeface="ＭＳ Ｐゴシック" charset="0"/>
                <a:cs typeface="Helvetica" charset="0"/>
                <a:sym typeface="Helvetica" charset="0"/>
              </a:rPr>
              <a:t/>
            </a:r>
            <a:br>
              <a:rPr lang="en-US" sz="2800" b="0" dirty="0">
                <a:latin typeface="Helvetica" charset="0"/>
                <a:ea typeface="ＭＳ Ｐゴシック" charset="0"/>
                <a:cs typeface="Helvetica" charset="0"/>
                <a:sym typeface="Helvetica" charset="0"/>
              </a:rPr>
            </a:br>
            <a:r>
              <a:rPr lang="en-US" sz="2800" b="0" dirty="0"/>
              <a:t/>
            </a:r>
            <a:br>
              <a:rPr lang="en-US" sz="2800" b="0" dirty="0"/>
            </a:br>
            <a:endParaRPr lang="en-US" sz="2400" b="0" dirty="0"/>
          </a:p>
        </p:txBody>
      </p:sp>
      <p:sp>
        <p:nvSpPr>
          <p:cNvPr id="10" name="TextBox 9"/>
          <p:cNvSpPr txBox="1"/>
          <p:nvPr/>
        </p:nvSpPr>
        <p:spPr>
          <a:xfrm>
            <a:off x="567881" y="790240"/>
            <a:ext cx="8446243" cy="830997"/>
          </a:xfrm>
          <a:prstGeom prst="rect">
            <a:avLst/>
          </a:prstGeom>
          <a:noFill/>
        </p:spPr>
        <p:txBody>
          <a:bodyPr wrap="none" rtlCol="0">
            <a:spAutoFit/>
          </a:bodyPr>
          <a:lstStyle/>
          <a:p>
            <a:pPr>
              <a:spcBef>
                <a:spcPts val="600"/>
              </a:spcBef>
            </a:pPr>
            <a:r>
              <a:rPr lang="en-US" sz="2400" dirty="0">
                <a:latin typeface="Helvetica" charset="0"/>
                <a:ea typeface="ＭＳ Ｐゴシック" charset="0"/>
                <a:cs typeface="Helvetica" charset="0"/>
                <a:sym typeface="Helvetica" charset="0"/>
              </a:rPr>
              <a:t>Context-aware services, semantic browsing, expert systems, </a:t>
            </a:r>
            <a:r>
              <a:rPr lang="en-US" sz="2400" dirty="0" smtClean="0">
                <a:latin typeface="Helvetica" charset="0"/>
                <a:ea typeface="ＭＳ Ｐゴシック" charset="0"/>
                <a:cs typeface="Helvetica" charset="0"/>
                <a:sym typeface="Helvetica" charset="0"/>
              </a:rPr>
              <a:t/>
            </a:r>
            <a:br>
              <a:rPr lang="en-US" sz="2400" dirty="0" smtClean="0">
                <a:latin typeface="Helvetica" charset="0"/>
                <a:ea typeface="ＭＳ Ｐゴシック" charset="0"/>
                <a:cs typeface="Helvetica" charset="0"/>
                <a:sym typeface="Helvetica" charset="0"/>
              </a:rPr>
            </a:br>
            <a:r>
              <a:rPr lang="en-US" sz="2400" dirty="0" smtClean="0">
                <a:latin typeface="Helvetica" charset="0"/>
                <a:ea typeface="ＭＳ Ｐゴシック" charset="0"/>
                <a:cs typeface="Helvetica" charset="0"/>
                <a:sym typeface="Helvetica" charset="0"/>
              </a:rPr>
              <a:t>and virtual </a:t>
            </a:r>
            <a:r>
              <a:rPr lang="en-US" sz="2400" dirty="0">
                <a:latin typeface="Helvetica" charset="0"/>
                <a:ea typeface="ＭＳ Ｐゴシック" charset="0"/>
                <a:cs typeface="Helvetica" charset="0"/>
                <a:sym typeface="Helvetica" charset="0"/>
              </a:rPr>
              <a:t>assistants that complete tasks for you.</a:t>
            </a:r>
          </a:p>
        </p:txBody>
      </p:sp>
      <p:grpSp>
        <p:nvGrpSpPr>
          <p:cNvPr id="11" name="Group 10"/>
          <p:cNvGrpSpPr/>
          <p:nvPr/>
        </p:nvGrpSpPr>
        <p:grpSpPr>
          <a:xfrm>
            <a:off x="644849" y="1731738"/>
            <a:ext cx="8614695" cy="4399892"/>
            <a:chOff x="-6351" y="2695575"/>
            <a:chExt cx="13034964" cy="6540500"/>
          </a:xfrm>
        </p:grpSpPr>
        <p:sp>
          <p:nvSpPr>
            <p:cNvPr id="12" name="Rectangle 11"/>
            <p:cNvSpPr/>
            <p:nvPr/>
          </p:nvSpPr>
          <p:spPr bwMode="auto">
            <a:xfrm>
              <a:off x="0" y="2695575"/>
              <a:ext cx="4368800" cy="3276600"/>
            </a:xfrm>
            <a:prstGeom prst="rect">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 y="5948363"/>
              <a:ext cx="4346046"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346" y="5965825"/>
              <a:ext cx="4358745"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997" y="2695575"/>
              <a:ext cx="435874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7806" y="5972175"/>
              <a:ext cx="4350807" cy="326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9391" y="2695575"/>
              <a:ext cx="434922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 name="Picture 17" descr="siri logo on black.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064595"/>
              <a:ext cx="4368800" cy="2650405"/>
            </a:xfrm>
            <a:prstGeom prst="rect">
              <a:avLst/>
            </a:prstGeom>
          </p:spPr>
        </p:pic>
      </p:grpSp>
    </p:spTree>
    <p:extLst>
      <p:ext uri="{BB962C8B-B14F-4D97-AF65-F5344CB8AC3E}">
        <p14:creationId xmlns:p14="http://schemas.microsoft.com/office/powerpoint/2010/main" val="79012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2120" y="239969"/>
            <a:ext cx="9740705" cy="733697"/>
          </a:xfrm>
        </p:spPr>
        <p:txBody>
          <a:bodyPr rIns="132080"/>
          <a:lstStyle/>
          <a:p>
            <a:pPr indent="0" eaLnBrk="1" hangingPunct="1"/>
            <a:r>
              <a:rPr lang="en-US" b="0" dirty="0">
                <a:latin typeface="Trebuchet MS" charset="0"/>
                <a:ea typeface="ヒラギノ角ゴ ProN W3" charset="0"/>
              </a:rPr>
              <a:t>Do-it-yourself data exploration</a:t>
            </a:r>
            <a:endParaRPr lang="en-US" sz="2400" b="0" dirty="0">
              <a:latin typeface="Trebuchet MS" charset="0"/>
              <a:ea typeface="ヒラギノ角ゴ ProN W3" charset="0"/>
            </a:endParaRP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cxnSp>
        <p:nvCxnSpPr>
          <p:cNvPr id="13" name="Straight Connector 12"/>
          <p:cNvCxnSpPr/>
          <p:nvPr/>
        </p:nvCxnSpPr>
        <p:spPr bwMode="auto">
          <a:xfrm>
            <a:off x="0" y="3145896"/>
            <a:ext cx="10015748" cy="13094"/>
          </a:xfrm>
          <a:prstGeom prst="line">
            <a:avLst/>
          </a:prstGeom>
          <a:solidFill>
            <a:schemeClr val="bg1"/>
          </a:solidFill>
          <a:ln w="38100" cap="flat" cmpd="sng" algn="ctr">
            <a:solidFill>
              <a:srgbClr val="ADB3F9"/>
            </a:solidFill>
            <a:prstDash val="sysDash"/>
            <a:round/>
            <a:headEnd type="none" w="med" len="med"/>
            <a:tailEnd type="none" w="med" len="med"/>
          </a:ln>
          <a:effectLst/>
        </p:spPr>
      </p:cxnSp>
      <p:cxnSp>
        <p:nvCxnSpPr>
          <p:cNvPr id="14" name="Straight Connector 13"/>
          <p:cNvCxnSpPr/>
          <p:nvPr/>
        </p:nvCxnSpPr>
        <p:spPr bwMode="auto">
          <a:xfrm flipH="1">
            <a:off x="4975147" y="746360"/>
            <a:ext cx="13088" cy="5434024"/>
          </a:xfrm>
          <a:prstGeom prst="line">
            <a:avLst/>
          </a:prstGeom>
          <a:solidFill>
            <a:schemeClr val="bg1"/>
          </a:solidFill>
          <a:ln w="38100" cap="flat" cmpd="sng" algn="ctr">
            <a:solidFill>
              <a:srgbClr val="ADB3F9"/>
            </a:solidFill>
            <a:prstDash val="sysDash"/>
            <a:round/>
            <a:headEnd type="none" w="med" len="med"/>
            <a:tailEnd type="none" w="med" len="med"/>
          </a:ln>
          <a:effectLst/>
        </p:spPr>
      </p:cxnSp>
      <p:sp>
        <p:nvSpPr>
          <p:cNvPr id="19" name="TextBox 18"/>
          <p:cNvSpPr txBox="1"/>
          <p:nvPr/>
        </p:nvSpPr>
        <p:spPr>
          <a:xfrm>
            <a:off x="5058608" y="3159822"/>
            <a:ext cx="4844217" cy="2687916"/>
          </a:xfrm>
          <a:prstGeom prst="rect">
            <a:avLst/>
          </a:prstGeom>
          <a:noFill/>
        </p:spPr>
        <p:txBody>
          <a:bodyPr wrap="square" rtlCol="0">
            <a:spAutoFit/>
          </a:bodyPr>
          <a:lstStyle/>
          <a:p>
            <a:pPr>
              <a:spcBef>
                <a:spcPts val="800"/>
              </a:spcBef>
            </a:pPr>
            <a:r>
              <a:rPr lang="en-US" sz="1600" dirty="0" smtClean="0"/>
              <a:t>BENEFITS</a:t>
            </a:r>
            <a:endParaRPr lang="en-US" sz="1600" dirty="0"/>
          </a:p>
          <a:p>
            <a:pPr marL="285750" indent="-285750">
              <a:spcBef>
                <a:spcPts val="800"/>
              </a:spcBef>
              <a:buFont typeface="Arial"/>
              <a:buChar char="•"/>
            </a:pPr>
            <a:r>
              <a:rPr lang="en-US" sz="1400" dirty="0" smtClean="0"/>
              <a:t>Focuses on ease of use for end-users with tools they know how to use; minimum IT involvement, if at all.</a:t>
            </a:r>
          </a:p>
          <a:p>
            <a:pPr marL="285750" indent="-285750">
              <a:spcBef>
                <a:spcPts val="800"/>
              </a:spcBef>
              <a:buFont typeface="Arial"/>
              <a:buChar char="•"/>
            </a:pPr>
            <a:r>
              <a:rPr lang="en-US" sz="1400" dirty="0" smtClean="0"/>
              <a:t>Rapid and low-cost to solution (hours/days), vs. slow and time-consuming for RDBMS, data warehouse, or manual</a:t>
            </a:r>
          </a:p>
          <a:p>
            <a:pPr marL="285750" indent="-285750">
              <a:spcBef>
                <a:spcPts val="800"/>
              </a:spcBef>
              <a:buFont typeface="Arial"/>
              <a:buChar char="•"/>
            </a:pPr>
            <a:r>
              <a:rPr lang="en-US" sz="1400" dirty="0" smtClean="0"/>
              <a:t>Flexibility in the face of inevitable change: rapid, low-cost, incremental modification vs. time-consuming costly, and difficult revision of conventional stores.</a:t>
            </a:r>
          </a:p>
          <a:p>
            <a:pPr marL="285750" indent="-285750">
              <a:spcBef>
                <a:spcPts val="800"/>
              </a:spcBef>
              <a:buFont typeface="Arial"/>
              <a:buChar char="•"/>
            </a:pPr>
            <a:r>
              <a:rPr lang="en-US" sz="1400" dirty="0" smtClean="0"/>
              <a:t>“Low-hanging fruit” for many agencies and programs..</a:t>
            </a:r>
          </a:p>
        </p:txBody>
      </p:sp>
      <p:sp>
        <p:nvSpPr>
          <p:cNvPr id="20" name="TextBox 19"/>
          <p:cNvSpPr txBox="1"/>
          <p:nvPr/>
        </p:nvSpPr>
        <p:spPr>
          <a:xfrm>
            <a:off x="104745" y="830945"/>
            <a:ext cx="4844217" cy="2164695"/>
          </a:xfrm>
          <a:prstGeom prst="rect">
            <a:avLst/>
          </a:prstGeom>
          <a:noFill/>
        </p:spPr>
        <p:txBody>
          <a:bodyPr wrap="square" rtlCol="0">
            <a:spAutoFit/>
          </a:bodyPr>
          <a:lstStyle/>
          <a:p>
            <a:pPr>
              <a:spcBef>
                <a:spcPts val="800"/>
              </a:spcBef>
            </a:pPr>
            <a:r>
              <a:rPr lang="en-US" sz="1600" dirty="0" smtClean="0"/>
              <a:t>CHALLENGE</a:t>
            </a:r>
            <a:endParaRPr lang="en-US" sz="1600" dirty="0"/>
          </a:p>
          <a:p>
            <a:pPr marL="285750" indent="-285750">
              <a:spcBef>
                <a:spcPts val="800"/>
              </a:spcBef>
              <a:buFont typeface="Arial"/>
              <a:buChar char="•"/>
            </a:pPr>
            <a:r>
              <a:rPr lang="en-US" sz="1400" dirty="0" smtClean="0"/>
              <a:t>When events trigger action, researchers and analysts examine the data. Combining information from multiple spread sheets and databases is tedious and manual. Desktop tools do not know the categories and properties expressed by column (or row) headings. Moreover, for IT to create a new database or data warehouse is time-consuming, costly, and assumes that all requirements are knowable in advance..</a:t>
            </a:r>
            <a:endParaRPr lang="en-US" sz="1400" dirty="0"/>
          </a:p>
        </p:txBody>
      </p:sp>
      <p:sp>
        <p:nvSpPr>
          <p:cNvPr id="21" name="TextBox 20"/>
          <p:cNvSpPr txBox="1"/>
          <p:nvPr/>
        </p:nvSpPr>
        <p:spPr>
          <a:xfrm>
            <a:off x="5058608" y="830945"/>
            <a:ext cx="4844217" cy="1949252"/>
          </a:xfrm>
          <a:prstGeom prst="rect">
            <a:avLst/>
          </a:prstGeom>
          <a:noFill/>
        </p:spPr>
        <p:txBody>
          <a:bodyPr wrap="square" rtlCol="0">
            <a:spAutoFit/>
          </a:bodyPr>
          <a:lstStyle/>
          <a:p>
            <a:pPr>
              <a:spcBef>
                <a:spcPts val="800"/>
              </a:spcBef>
            </a:pPr>
            <a:r>
              <a:rPr lang="en-US" sz="1600" dirty="0" smtClean="0"/>
              <a:t>SOLUTION</a:t>
            </a:r>
            <a:endParaRPr lang="en-US" sz="1600" dirty="0"/>
          </a:p>
          <a:p>
            <a:pPr marL="285750" indent="-285750">
              <a:spcBef>
                <a:spcPts val="800"/>
              </a:spcBef>
              <a:buFont typeface="Arial"/>
              <a:buChar char="•"/>
            </a:pPr>
            <a:r>
              <a:rPr lang="en-US" sz="1400" dirty="0" smtClean="0"/>
              <a:t>Knowledge-centric solution for data exploration links source data from spreadsheets, files, or database tables to a standard (semantic) model stored on a server. There’s an app for that. Works on desktop or via browser. Selecting data to add to a spreadsheet is a pull-down menu option. Filters apply easily. Numerous lenses for visualizing data.</a:t>
            </a:r>
          </a:p>
        </p:txBody>
      </p:sp>
      <p:pic>
        <p:nvPicPr>
          <p:cNvPr id="17" name="Picture 16"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48" y="3253538"/>
            <a:ext cx="4351520" cy="2907431"/>
          </a:xfrm>
          <a:prstGeom prst="rect">
            <a:avLst/>
          </a:prstGeom>
        </p:spPr>
      </p:pic>
      <p:sp>
        <p:nvSpPr>
          <p:cNvPr id="22" name="TextBox 21"/>
          <p:cNvSpPr txBox="1"/>
          <p:nvPr/>
        </p:nvSpPr>
        <p:spPr>
          <a:xfrm rot="16200000">
            <a:off x="3753465" y="5068994"/>
            <a:ext cx="1953722" cy="246221"/>
          </a:xfrm>
          <a:prstGeom prst="rect">
            <a:avLst/>
          </a:prstGeom>
          <a:noFill/>
        </p:spPr>
        <p:txBody>
          <a:bodyPr wrap="none" rtlCol="0">
            <a:spAutoFit/>
          </a:bodyPr>
          <a:lstStyle/>
          <a:p>
            <a:r>
              <a:rPr lang="en-US" sz="1000" i="1" dirty="0" smtClean="0"/>
              <a:t>Source: Cambridge Semantics</a:t>
            </a:r>
            <a:endParaRPr lang="en-US" sz="1000" i="1" dirty="0"/>
          </a:p>
        </p:txBody>
      </p:sp>
    </p:spTree>
    <p:extLst>
      <p:ext uri="{BB962C8B-B14F-4D97-AF65-F5344CB8AC3E}">
        <p14:creationId xmlns:p14="http://schemas.microsoft.com/office/powerpoint/2010/main" val="466112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2120" y="239969"/>
            <a:ext cx="9740705" cy="733697"/>
          </a:xfrm>
        </p:spPr>
        <p:txBody>
          <a:bodyPr rIns="132080"/>
          <a:lstStyle/>
          <a:p>
            <a:pPr indent="0" eaLnBrk="1" hangingPunct="1"/>
            <a:r>
              <a:rPr lang="en-US" sz="2200" b="0" dirty="0">
                <a:latin typeface="Trebuchet MS" charset="0"/>
                <a:ea typeface="ヒラギノ角ゴ ProN W3" charset="0"/>
              </a:rPr>
              <a:t>Better access with semantic search, navigation, query &amp; question answering</a:t>
            </a: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cxnSp>
        <p:nvCxnSpPr>
          <p:cNvPr id="13" name="Straight Connector 12"/>
          <p:cNvCxnSpPr/>
          <p:nvPr/>
        </p:nvCxnSpPr>
        <p:spPr bwMode="auto">
          <a:xfrm>
            <a:off x="0" y="3145896"/>
            <a:ext cx="10015748" cy="13094"/>
          </a:xfrm>
          <a:prstGeom prst="line">
            <a:avLst/>
          </a:prstGeom>
          <a:solidFill>
            <a:schemeClr val="bg1"/>
          </a:solidFill>
          <a:ln w="38100" cap="flat" cmpd="sng" algn="ctr">
            <a:solidFill>
              <a:srgbClr val="ADB3F9"/>
            </a:solidFill>
            <a:prstDash val="sysDash"/>
            <a:round/>
            <a:headEnd type="none" w="med" len="med"/>
            <a:tailEnd type="none" w="med" len="med"/>
          </a:ln>
          <a:effectLst/>
        </p:spPr>
      </p:cxnSp>
      <p:cxnSp>
        <p:nvCxnSpPr>
          <p:cNvPr id="14" name="Straight Connector 13"/>
          <p:cNvCxnSpPr/>
          <p:nvPr/>
        </p:nvCxnSpPr>
        <p:spPr bwMode="auto">
          <a:xfrm flipH="1">
            <a:off x="4975147" y="746360"/>
            <a:ext cx="13088" cy="5434024"/>
          </a:xfrm>
          <a:prstGeom prst="line">
            <a:avLst/>
          </a:prstGeom>
          <a:solidFill>
            <a:schemeClr val="bg1"/>
          </a:solidFill>
          <a:ln w="38100" cap="flat" cmpd="sng" algn="ctr">
            <a:solidFill>
              <a:srgbClr val="ADB3F9"/>
            </a:solidFill>
            <a:prstDash val="sysDash"/>
            <a:round/>
            <a:headEnd type="none" w="med" len="med"/>
            <a:tailEnd type="none" w="med" len="med"/>
          </a:ln>
          <a:effectLst/>
        </p:spPr>
      </p:cxnSp>
      <p:sp>
        <p:nvSpPr>
          <p:cNvPr id="19" name="TextBox 18"/>
          <p:cNvSpPr txBox="1"/>
          <p:nvPr/>
        </p:nvSpPr>
        <p:spPr>
          <a:xfrm>
            <a:off x="5058608" y="3159822"/>
            <a:ext cx="4844217" cy="2913618"/>
          </a:xfrm>
          <a:prstGeom prst="rect">
            <a:avLst/>
          </a:prstGeom>
          <a:noFill/>
        </p:spPr>
        <p:txBody>
          <a:bodyPr wrap="square" rtlCol="0">
            <a:spAutoFit/>
          </a:bodyPr>
          <a:lstStyle/>
          <a:p>
            <a:pPr>
              <a:spcBef>
                <a:spcPts val="800"/>
              </a:spcBef>
            </a:pPr>
            <a:r>
              <a:rPr lang="en-US" sz="1600" dirty="0" smtClean="0"/>
              <a:t>BENEFITS</a:t>
            </a:r>
            <a:endParaRPr lang="en-US" sz="1600" dirty="0"/>
          </a:p>
          <a:p>
            <a:pPr marL="285750" indent="-285750">
              <a:spcBef>
                <a:spcPts val="800"/>
              </a:spcBef>
              <a:buFont typeface="Arial"/>
              <a:buChar char="•"/>
            </a:pPr>
            <a:r>
              <a:rPr lang="en-US" sz="1400" dirty="0" smtClean="0"/>
              <a:t>Concept-based faceted navigation uses semantic analysis of content to reduce cognitive burden for users including extract specific data from tables (e.g., the amount of a specific type of fee). Question answering allows users to express questions in their own words and get the right answer.</a:t>
            </a:r>
          </a:p>
          <a:p>
            <a:pPr marL="285750" indent="-285750">
              <a:spcBef>
                <a:spcPts val="800"/>
              </a:spcBef>
              <a:buFont typeface="Arial"/>
              <a:buChar char="•"/>
            </a:pPr>
            <a:r>
              <a:rPr lang="en-US" sz="1400" dirty="0" smtClean="0"/>
              <a:t>Automated semantic indexing</a:t>
            </a:r>
            <a:r>
              <a:rPr lang="en-US" sz="1400" dirty="0"/>
              <a:t> </a:t>
            </a:r>
            <a:r>
              <a:rPr lang="en-US" sz="1400" dirty="0" smtClean="0"/>
              <a:t>and analysis is more consistent, accurate, and cost-effective than comparable manual methods. Since, 80</a:t>
            </a:r>
            <a:r>
              <a:rPr lang="en-US" sz="1400" dirty="0"/>
              <a:t>% of all data in organizations is </a:t>
            </a:r>
            <a:r>
              <a:rPr lang="en-US" sz="1400" dirty="0" smtClean="0"/>
              <a:t>unstructured, applications within government and industry </a:t>
            </a:r>
            <a:r>
              <a:rPr lang="en-US" sz="1400" dirty="0"/>
              <a:t>are </a:t>
            </a:r>
            <a:r>
              <a:rPr lang="en-US" sz="1400" dirty="0" smtClean="0"/>
              <a:t>massive.</a:t>
            </a:r>
          </a:p>
        </p:txBody>
      </p:sp>
      <p:sp>
        <p:nvSpPr>
          <p:cNvPr id="20" name="TextBox 19"/>
          <p:cNvSpPr txBox="1"/>
          <p:nvPr/>
        </p:nvSpPr>
        <p:spPr>
          <a:xfrm>
            <a:off x="104745" y="722865"/>
            <a:ext cx="4844217" cy="2380139"/>
          </a:xfrm>
          <a:prstGeom prst="rect">
            <a:avLst/>
          </a:prstGeom>
          <a:noFill/>
        </p:spPr>
        <p:txBody>
          <a:bodyPr wrap="square" rtlCol="0">
            <a:spAutoFit/>
          </a:bodyPr>
          <a:lstStyle/>
          <a:p>
            <a:pPr>
              <a:spcBef>
                <a:spcPts val="800"/>
              </a:spcBef>
            </a:pPr>
            <a:r>
              <a:rPr lang="en-US" sz="1600" dirty="0" smtClean="0"/>
              <a:t>CHALLENGE</a:t>
            </a:r>
            <a:endParaRPr lang="en-US" sz="1600" dirty="0"/>
          </a:p>
          <a:p>
            <a:pPr marL="285750" indent="-285750">
              <a:spcBef>
                <a:spcPts val="800"/>
              </a:spcBef>
              <a:buFont typeface="Arial"/>
              <a:buChar char="•"/>
            </a:pPr>
            <a:r>
              <a:rPr lang="en-US" sz="1400" dirty="0" smtClean="0"/>
              <a:t>Mutual fund industry rules change requires consumer friendly interactive access to 250,000 mandated plan documents. While the industry’s trade association has developed a standard taxonomy for key topics, (a) buyers do not know industry jargon, (b) often related data is not adjacent to topic, and (c) buyer lacks a way to hone in on answers to questions. Conventional DB and CMS approaches are labor intensive, error prone and costly to update.</a:t>
            </a:r>
            <a:endParaRPr lang="en-US" sz="1400" dirty="0"/>
          </a:p>
        </p:txBody>
      </p:sp>
      <p:sp>
        <p:nvSpPr>
          <p:cNvPr id="21" name="TextBox 20"/>
          <p:cNvSpPr txBox="1"/>
          <p:nvPr/>
        </p:nvSpPr>
        <p:spPr>
          <a:xfrm>
            <a:off x="5058608" y="722865"/>
            <a:ext cx="4844217" cy="1949252"/>
          </a:xfrm>
          <a:prstGeom prst="rect">
            <a:avLst/>
          </a:prstGeom>
          <a:noFill/>
        </p:spPr>
        <p:txBody>
          <a:bodyPr wrap="square" rtlCol="0">
            <a:spAutoFit/>
          </a:bodyPr>
          <a:lstStyle/>
          <a:p>
            <a:pPr>
              <a:spcBef>
                <a:spcPts val="800"/>
              </a:spcBef>
            </a:pPr>
            <a:r>
              <a:rPr lang="en-US" sz="1600" dirty="0" smtClean="0"/>
              <a:t>SOLUTION</a:t>
            </a:r>
            <a:endParaRPr lang="en-US" sz="1600" dirty="0"/>
          </a:p>
          <a:p>
            <a:pPr marL="285750" indent="-285750">
              <a:spcBef>
                <a:spcPts val="800"/>
              </a:spcBef>
              <a:buFont typeface="Arial"/>
              <a:buChar char="•"/>
            </a:pPr>
            <a:r>
              <a:rPr lang="en-US" sz="1400" dirty="0" smtClean="0"/>
              <a:t>Knowledge-centric solution semantically analyzes and indexes the database corpus using deep linguistics and domain knowledge to extract data, link information to topics, and find answers to questions. Consumers can navigate by topic (faceted search) pose questions in natural language, and query data contained in documents as though it were a database.</a:t>
            </a:r>
          </a:p>
        </p:txBody>
      </p:sp>
      <p:sp>
        <p:nvSpPr>
          <p:cNvPr id="22" name="TextBox 21"/>
          <p:cNvSpPr txBox="1"/>
          <p:nvPr/>
        </p:nvSpPr>
        <p:spPr>
          <a:xfrm rot="16200000">
            <a:off x="3840989" y="5068994"/>
            <a:ext cx="1818468" cy="246221"/>
          </a:xfrm>
          <a:prstGeom prst="rect">
            <a:avLst/>
          </a:prstGeom>
          <a:noFill/>
        </p:spPr>
        <p:txBody>
          <a:bodyPr wrap="none" rtlCol="0">
            <a:spAutoFit/>
          </a:bodyPr>
          <a:lstStyle/>
          <a:p>
            <a:r>
              <a:rPr lang="en-US" sz="1000" i="1" dirty="0" smtClean="0"/>
              <a:t>Source: </a:t>
            </a:r>
            <a:r>
              <a:rPr lang="en-US" sz="1000" i="1" dirty="0" err="1" smtClean="0"/>
              <a:t>Recognos</a:t>
            </a:r>
            <a:r>
              <a:rPr lang="en-US" sz="1000" i="1" dirty="0" smtClean="0"/>
              <a:t> Financial</a:t>
            </a:r>
            <a:endParaRPr lang="en-US" sz="1000" i="1" dirty="0"/>
          </a:p>
        </p:txBody>
      </p:sp>
      <p:pic>
        <p:nvPicPr>
          <p:cNvPr id="2" name="Picture 1"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40" y="3249285"/>
            <a:ext cx="4161077" cy="2896580"/>
          </a:xfrm>
          <a:prstGeom prst="rect">
            <a:avLst/>
          </a:prstGeom>
        </p:spPr>
      </p:pic>
    </p:spTree>
    <p:extLst>
      <p:ext uri="{BB962C8B-B14F-4D97-AF65-F5344CB8AC3E}">
        <p14:creationId xmlns:p14="http://schemas.microsoft.com/office/powerpoint/2010/main" val="3856355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p:nvPr/>
        </p:nvCxnSpPr>
        <p:spPr bwMode="auto">
          <a:xfrm>
            <a:off x="0" y="2972345"/>
            <a:ext cx="9902825" cy="26189"/>
          </a:xfrm>
          <a:prstGeom prst="line">
            <a:avLst/>
          </a:prstGeom>
          <a:solidFill>
            <a:schemeClr val="bg1"/>
          </a:solidFill>
          <a:ln w="38100" cap="flat" cmpd="sng" algn="ctr">
            <a:solidFill>
              <a:srgbClr val="ADB3F9"/>
            </a:solidFill>
            <a:prstDash val="sysDash"/>
            <a:round/>
            <a:headEnd type="none" w="med" len="med"/>
            <a:tailEnd type="none" w="med" len="med"/>
          </a:ln>
          <a:effectLst/>
        </p:spPr>
      </p:cxnSp>
      <p:grpSp>
        <p:nvGrpSpPr>
          <p:cNvPr id="75" name="Group 74"/>
          <p:cNvGrpSpPr/>
          <p:nvPr/>
        </p:nvGrpSpPr>
        <p:grpSpPr>
          <a:xfrm>
            <a:off x="78560" y="3053254"/>
            <a:ext cx="4752566" cy="3022377"/>
            <a:chOff x="144018" y="2869021"/>
            <a:chExt cx="4935863" cy="3217611"/>
          </a:xfrm>
        </p:grpSpPr>
        <p:cxnSp>
          <p:nvCxnSpPr>
            <p:cNvPr id="41" name="Straight Arrow Connector 40"/>
            <p:cNvCxnSpPr/>
            <p:nvPr/>
          </p:nvCxnSpPr>
          <p:spPr bwMode="auto">
            <a:xfrm flipH="1">
              <a:off x="902110" y="4669296"/>
              <a:ext cx="1415" cy="441114"/>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1239215" y="3971424"/>
              <a:ext cx="654722" cy="11881"/>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flipH="1" flipV="1">
              <a:off x="3377209" y="3983304"/>
              <a:ext cx="442600" cy="11741"/>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a:off x="1600485" y="3592508"/>
              <a:ext cx="320258" cy="270035"/>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56" name="Straight Arrow Connector 55"/>
            <p:cNvCxnSpPr/>
            <p:nvPr/>
          </p:nvCxnSpPr>
          <p:spPr bwMode="auto">
            <a:xfrm flipH="1">
              <a:off x="3314662" y="3562317"/>
              <a:ext cx="332025" cy="290162"/>
            </a:xfrm>
            <a:prstGeom prst="straightConnector1">
              <a:avLst/>
            </a:prstGeom>
            <a:solidFill>
              <a:schemeClr val="bg1"/>
            </a:solidFill>
            <a:ln w="28575" cap="flat" cmpd="sng" algn="ctr">
              <a:solidFill>
                <a:schemeClr val="tx1"/>
              </a:solidFill>
              <a:prstDash val="solid"/>
              <a:round/>
              <a:headEnd type="none" w="med" len="med"/>
              <a:tailEnd type="arrow"/>
            </a:ln>
            <a:effectLst/>
          </p:spPr>
        </p:cxnSp>
        <p:sp>
          <p:nvSpPr>
            <p:cNvPr id="28" name="Rounded Rectangle 27"/>
            <p:cNvSpPr/>
            <p:nvPr/>
          </p:nvSpPr>
          <p:spPr bwMode="auto">
            <a:xfrm>
              <a:off x="144018" y="3260414"/>
              <a:ext cx="1510079" cy="382411"/>
            </a:xfrm>
            <a:prstGeom prst="roundRect">
              <a:avLst/>
            </a:prstGeom>
            <a:solidFill>
              <a:srgbClr val="ADB3F9"/>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Discussion Ontology</a:t>
              </a:r>
            </a:p>
          </p:txBody>
        </p:sp>
        <p:sp>
          <p:nvSpPr>
            <p:cNvPr id="29" name="Rounded Rectangle 28"/>
            <p:cNvSpPr/>
            <p:nvPr/>
          </p:nvSpPr>
          <p:spPr bwMode="auto">
            <a:xfrm>
              <a:off x="3569802" y="3260414"/>
              <a:ext cx="1510079" cy="382411"/>
            </a:xfrm>
            <a:prstGeom prst="roundRect">
              <a:avLst/>
            </a:prstGeom>
            <a:solidFill>
              <a:srgbClr val="ADB3F9"/>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Community Ontology</a:t>
              </a:r>
            </a:p>
          </p:txBody>
        </p:sp>
        <p:sp>
          <p:nvSpPr>
            <p:cNvPr id="30" name="Rounded Rectangle 29"/>
            <p:cNvSpPr/>
            <p:nvPr/>
          </p:nvSpPr>
          <p:spPr bwMode="auto">
            <a:xfrm>
              <a:off x="3569802" y="3783713"/>
              <a:ext cx="1510079" cy="382411"/>
            </a:xfrm>
            <a:prstGeom prst="roundRect">
              <a:avLst/>
            </a:prstGeom>
            <a:solidFill>
              <a:srgbClr val="ADB3F9"/>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rPr>
                <a:t>Analytics Ontology</a:t>
              </a:r>
              <a:endParaRPr lang="en-US" dirty="0">
                <a:solidFill>
                  <a:srgbClr val="000000"/>
                </a:solidFill>
              </a:endParaRPr>
            </a:p>
          </p:txBody>
        </p:sp>
        <p:sp>
          <p:nvSpPr>
            <p:cNvPr id="31" name="Rounded Rectangle 30"/>
            <p:cNvSpPr/>
            <p:nvPr/>
          </p:nvSpPr>
          <p:spPr bwMode="auto">
            <a:xfrm>
              <a:off x="144018" y="3783713"/>
              <a:ext cx="1510079" cy="382411"/>
            </a:xfrm>
            <a:prstGeom prst="roundRect">
              <a:avLst/>
            </a:prstGeom>
            <a:solidFill>
              <a:srgbClr val="ADB3F9"/>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Process Ontology</a:t>
              </a:r>
            </a:p>
          </p:txBody>
        </p:sp>
        <p:cxnSp>
          <p:nvCxnSpPr>
            <p:cNvPr id="58" name="Straight Arrow Connector 57"/>
            <p:cNvCxnSpPr/>
            <p:nvPr/>
          </p:nvCxnSpPr>
          <p:spPr bwMode="auto">
            <a:xfrm flipH="1" flipV="1">
              <a:off x="1661618" y="4717936"/>
              <a:ext cx="492861" cy="1678"/>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flipV="1">
              <a:off x="2998561" y="4717936"/>
              <a:ext cx="561514" cy="11740"/>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62" name="Straight Arrow Connector 61"/>
            <p:cNvCxnSpPr/>
            <p:nvPr/>
          </p:nvCxnSpPr>
          <p:spPr bwMode="auto">
            <a:xfrm flipH="1">
              <a:off x="911046" y="5222785"/>
              <a:ext cx="1415" cy="441114"/>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63" name="Straight Arrow Connector 62"/>
            <p:cNvCxnSpPr/>
            <p:nvPr/>
          </p:nvCxnSpPr>
          <p:spPr bwMode="auto">
            <a:xfrm flipH="1">
              <a:off x="4324360" y="5222785"/>
              <a:ext cx="1415" cy="441114"/>
            </a:xfrm>
            <a:prstGeom prst="straightConnector1">
              <a:avLst/>
            </a:prstGeom>
            <a:solidFill>
              <a:schemeClr val="bg1"/>
            </a:solidFill>
            <a:ln w="28575" cap="flat" cmpd="sng" algn="ctr">
              <a:solidFill>
                <a:schemeClr val="tx1"/>
              </a:solidFill>
              <a:prstDash val="solid"/>
              <a:round/>
              <a:headEnd type="none" w="med" len="med"/>
              <a:tailEnd type="arrow"/>
            </a:ln>
            <a:effectLst/>
          </p:spPr>
        </p:cxnSp>
        <p:cxnSp>
          <p:nvCxnSpPr>
            <p:cNvPr id="64" name="Straight Arrow Connector 63"/>
            <p:cNvCxnSpPr/>
            <p:nvPr/>
          </p:nvCxnSpPr>
          <p:spPr bwMode="auto">
            <a:xfrm flipH="1">
              <a:off x="4315425" y="4669296"/>
              <a:ext cx="1415" cy="441114"/>
            </a:xfrm>
            <a:prstGeom prst="straightConnector1">
              <a:avLst/>
            </a:prstGeom>
            <a:solidFill>
              <a:schemeClr val="bg1"/>
            </a:solidFill>
            <a:ln w="28575" cap="flat" cmpd="sng" algn="ctr">
              <a:solidFill>
                <a:schemeClr val="tx1"/>
              </a:solidFill>
              <a:prstDash val="solid"/>
              <a:round/>
              <a:headEnd type="none" w="med" len="med"/>
              <a:tailEnd type="arrow"/>
            </a:ln>
            <a:effectLst/>
          </p:spPr>
        </p:cxnSp>
        <p:sp>
          <p:nvSpPr>
            <p:cNvPr id="10" name="AutoShape 6"/>
            <p:cNvSpPr>
              <a:spLocks noChangeArrowheads="1"/>
            </p:cNvSpPr>
            <p:nvPr/>
          </p:nvSpPr>
          <p:spPr bwMode="auto">
            <a:xfrm>
              <a:off x="144018" y="5655512"/>
              <a:ext cx="1501143" cy="431120"/>
            </a:xfrm>
            <a:prstGeom prst="can">
              <a:avLst>
                <a:gd name="adj" fmla="val 25000"/>
              </a:avLst>
            </a:prstGeom>
            <a:solidFill>
              <a:schemeClr val="accent5">
                <a:lumMod val="50000"/>
              </a:schemeClr>
            </a:solidFill>
            <a:ln w="9525">
              <a:noFill/>
              <a:round/>
              <a:headEnd/>
              <a:tailEnd/>
            </a:ln>
            <a:effectLst/>
          </p:spPr>
          <p:txBody>
            <a:bodyPr wrap="none"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bg1"/>
                  </a:solidFill>
                </a:rPr>
                <a:t>RDBMS</a:t>
              </a:r>
            </a:p>
          </p:txBody>
        </p:sp>
        <p:sp>
          <p:nvSpPr>
            <p:cNvPr id="34" name="Rounded Rectangle 33"/>
            <p:cNvSpPr/>
            <p:nvPr/>
          </p:nvSpPr>
          <p:spPr bwMode="auto">
            <a:xfrm>
              <a:off x="144018" y="4465065"/>
              <a:ext cx="1510079" cy="455817"/>
            </a:xfrm>
            <a:prstGeom prst="roundRect">
              <a:avLst/>
            </a:prstGeom>
            <a:solidFill>
              <a:srgbClr val="6666FF"/>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Relational Mapping</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Ontology</a:t>
              </a:r>
            </a:p>
          </p:txBody>
        </p:sp>
        <p:sp>
          <p:nvSpPr>
            <p:cNvPr id="35" name="Rounded Rectangle 34"/>
            <p:cNvSpPr/>
            <p:nvPr/>
          </p:nvSpPr>
          <p:spPr bwMode="auto">
            <a:xfrm>
              <a:off x="144018" y="5091960"/>
              <a:ext cx="1510079" cy="382411"/>
            </a:xfrm>
            <a:prstGeom prst="roundRect">
              <a:avLst/>
            </a:prstGeom>
            <a:solidFill>
              <a:srgbClr val="6666FF"/>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rPr>
                <a:t>Source Ontology</a:t>
              </a:r>
              <a:endParaRPr lang="en-US" dirty="0">
                <a:solidFill>
                  <a:srgbClr val="000000"/>
                </a:solidFill>
              </a:endParaRPr>
            </a:p>
          </p:txBody>
        </p:sp>
        <p:sp>
          <p:nvSpPr>
            <p:cNvPr id="37" name="AutoShape 6"/>
            <p:cNvSpPr>
              <a:spLocks noChangeArrowheads="1"/>
            </p:cNvSpPr>
            <p:nvPr/>
          </p:nvSpPr>
          <p:spPr bwMode="auto">
            <a:xfrm>
              <a:off x="3569803" y="5655512"/>
              <a:ext cx="1510078" cy="431120"/>
            </a:xfrm>
            <a:prstGeom prst="can">
              <a:avLst>
                <a:gd name="adj" fmla="val 25000"/>
              </a:avLst>
            </a:prstGeom>
            <a:solidFill>
              <a:schemeClr val="accent5">
                <a:lumMod val="50000"/>
              </a:schemeClr>
            </a:solidFill>
            <a:ln w="9525">
              <a:noFill/>
              <a:round/>
              <a:headEnd/>
              <a:tailEnd/>
            </a:ln>
            <a:effectLst/>
          </p:spPr>
          <p:txBody>
            <a:bodyPr wrap="none" lIns="90000" tIns="45000" rIns="90000" bIns="450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bg1"/>
                  </a:solidFill>
                </a:rPr>
                <a:t>RDBMS</a:t>
              </a:r>
            </a:p>
          </p:txBody>
        </p:sp>
        <p:sp>
          <p:nvSpPr>
            <p:cNvPr id="38" name="Rounded Rectangle 37"/>
            <p:cNvSpPr/>
            <p:nvPr/>
          </p:nvSpPr>
          <p:spPr bwMode="auto">
            <a:xfrm>
              <a:off x="3569802" y="4465065"/>
              <a:ext cx="1510079" cy="455817"/>
            </a:xfrm>
            <a:prstGeom prst="roundRect">
              <a:avLst/>
            </a:prstGeom>
            <a:solidFill>
              <a:srgbClr val="6666FF"/>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Relational Mapping</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Ontology</a:t>
              </a:r>
            </a:p>
          </p:txBody>
        </p:sp>
        <p:sp>
          <p:nvSpPr>
            <p:cNvPr id="39" name="Rounded Rectangle 38"/>
            <p:cNvSpPr/>
            <p:nvPr/>
          </p:nvSpPr>
          <p:spPr bwMode="auto">
            <a:xfrm>
              <a:off x="3569802" y="5091960"/>
              <a:ext cx="1510079" cy="382411"/>
            </a:xfrm>
            <a:prstGeom prst="roundRect">
              <a:avLst/>
            </a:prstGeom>
            <a:solidFill>
              <a:srgbClr val="6666FF"/>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rgbClr val="000000"/>
                  </a:solidFill>
                </a:rPr>
                <a:t>Source Ontology</a:t>
              </a:r>
              <a:endParaRPr lang="en-US" dirty="0">
                <a:solidFill>
                  <a:srgbClr val="000000"/>
                </a:solidFill>
              </a:endParaRPr>
            </a:p>
          </p:txBody>
        </p:sp>
        <p:sp>
          <p:nvSpPr>
            <p:cNvPr id="33" name="Rounded Rectangle 32"/>
            <p:cNvSpPr/>
            <p:nvPr/>
          </p:nvSpPr>
          <p:spPr bwMode="auto">
            <a:xfrm>
              <a:off x="1868545" y="3783712"/>
              <a:ext cx="1510079" cy="1147233"/>
            </a:xfrm>
            <a:prstGeom prst="roundRect">
              <a:avLst/>
            </a:prstGeom>
            <a:solidFill>
              <a:srgbClr val="2647F6"/>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chemeClr val="bg1"/>
                  </a:solidFill>
                </a:rPr>
                <a:t>Domain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chemeClr val="bg1"/>
                  </a:solidFill>
                </a:rPr>
                <a:t>Ontology</a:t>
              </a:r>
              <a:endParaRPr lang="en-US" sz="1400" dirty="0">
                <a:solidFill>
                  <a:schemeClr val="bg1"/>
                </a:solidFill>
              </a:endParaRPr>
            </a:p>
          </p:txBody>
        </p:sp>
        <p:cxnSp>
          <p:nvCxnSpPr>
            <p:cNvPr id="69" name="Straight Arrow Connector 68"/>
            <p:cNvCxnSpPr/>
            <p:nvPr/>
          </p:nvCxnSpPr>
          <p:spPr bwMode="auto">
            <a:xfrm>
              <a:off x="2618496" y="3378261"/>
              <a:ext cx="12443" cy="434822"/>
            </a:xfrm>
            <a:prstGeom prst="straightConnector1">
              <a:avLst/>
            </a:prstGeom>
            <a:solidFill>
              <a:schemeClr val="bg1"/>
            </a:solidFill>
            <a:ln w="28575" cap="flat" cmpd="sng" algn="ctr">
              <a:solidFill>
                <a:schemeClr val="tx1"/>
              </a:solidFill>
              <a:prstDash val="solid"/>
              <a:round/>
              <a:headEnd type="none" w="med" len="med"/>
              <a:tailEnd type="arrow"/>
            </a:ln>
            <a:effectLst/>
          </p:spPr>
        </p:cxnSp>
        <p:sp>
          <p:nvSpPr>
            <p:cNvPr id="32" name="Rounded Rectangle 31"/>
            <p:cNvSpPr/>
            <p:nvPr/>
          </p:nvSpPr>
          <p:spPr bwMode="auto">
            <a:xfrm>
              <a:off x="1850674" y="3260414"/>
              <a:ext cx="1510079" cy="382411"/>
            </a:xfrm>
            <a:prstGeom prst="roundRect">
              <a:avLst/>
            </a:prstGeom>
            <a:solidFill>
              <a:srgbClr val="ADB3F9"/>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Standards Ontology</a:t>
              </a:r>
            </a:p>
          </p:txBody>
        </p:sp>
        <p:sp>
          <p:nvSpPr>
            <p:cNvPr id="74" name="TextBox 73"/>
            <p:cNvSpPr txBox="1"/>
            <p:nvPr/>
          </p:nvSpPr>
          <p:spPr>
            <a:xfrm>
              <a:off x="170204" y="2869021"/>
              <a:ext cx="4857309" cy="345596"/>
            </a:xfrm>
            <a:prstGeom prst="rect">
              <a:avLst/>
            </a:prstGeom>
            <a:noFill/>
          </p:spPr>
          <p:txBody>
            <a:bodyPr wrap="square" rtlCol="0">
              <a:spAutoFit/>
            </a:bodyPr>
            <a:lstStyle/>
            <a:p>
              <a:pPr algn="ctr"/>
              <a:r>
                <a:rPr lang="en-US" sz="1400" b="1" dirty="0"/>
                <a:t>Enterprise Information Web Ontology Architecture</a:t>
              </a:r>
            </a:p>
          </p:txBody>
        </p:sp>
      </p:grpSp>
      <p:cxnSp>
        <p:nvCxnSpPr>
          <p:cNvPr id="79" name="Straight Connector 78"/>
          <p:cNvCxnSpPr/>
          <p:nvPr/>
        </p:nvCxnSpPr>
        <p:spPr bwMode="auto">
          <a:xfrm flipH="1">
            <a:off x="4975147" y="746360"/>
            <a:ext cx="13088" cy="5434024"/>
          </a:xfrm>
          <a:prstGeom prst="line">
            <a:avLst/>
          </a:prstGeom>
          <a:solidFill>
            <a:schemeClr val="bg1"/>
          </a:solidFill>
          <a:ln w="38100" cap="flat" cmpd="sng" algn="ctr">
            <a:solidFill>
              <a:srgbClr val="ADB3F9"/>
            </a:solidFill>
            <a:prstDash val="sysDash"/>
            <a:round/>
            <a:headEnd type="none" w="med" len="med"/>
            <a:tailEnd type="none" w="med" len="med"/>
          </a:ln>
          <a:effectLst/>
        </p:spPr>
      </p:cxnSp>
      <p:sp>
        <p:nvSpPr>
          <p:cNvPr id="82" name="TextBox 81"/>
          <p:cNvSpPr txBox="1"/>
          <p:nvPr/>
        </p:nvSpPr>
        <p:spPr>
          <a:xfrm>
            <a:off x="104745" y="830945"/>
            <a:ext cx="4844217" cy="1836400"/>
          </a:xfrm>
          <a:prstGeom prst="rect">
            <a:avLst/>
          </a:prstGeom>
          <a:noFill/>
        </p:spPr>
        <p:txBody>
          <a:bodyPr wrap="square" rtlCol="0">
            <a:spAutoFit/>
          </a:bodyPr>
          <a:lstStyle/>
          <a:p>
            <a:pPr>
              <a:spcBef>
                <a:spcPts val="800"/>
              </a:spcBef>
            </a:pPr>
            <a:r>
              <a:rPr lang="en-US" sz="1600" dirty="0" smtClean="0"/>
              <a:t>CHALLENGE</a:t>
            </a:r>
            <a:endParaRPr lang="en-US" sz="1600" dirty="0"/>
          </a:p>
          <a:p>
            <a:pPr marL="285750" indent="-285750">
              <a:spcBef>
                <a:spcPts val="800"/>
              </a:spcBef>
              <a:buFont typeface="Arial"/>
              <a:buChar char="•"/>
            </a:pPr>
            <a:r>
              <a:rPr lang="en-US" sz="1400" dirty="0" err="1" smtClean="0"/>
              <a:t>DoD</a:t>
            </a:r>
            <a:r>
              <a:rPr lang="en-US" sz="1400" dirty="0" smtClean="0"/>
              <a:t> </a:t>
            </a:r>
            <a:r>
              <a:rPr lang="en-US" sz="1400" dirty="0"/>
              <a:t>attempted to build a data </a:t>
            </a:r>
            <a:r>
              <a:rPr lang="en-US" sz="1400" dirty="0" smtClean="0"/>
              <a:t>warehouse to connect HR systems and information across the Department. After 11 years and $1B dollars expended, had nothing to show for it.</a:t>
            </a:r>
            <a:endParaRPr lang="en-US" sz="1400" dirty="0"/>
          </a:p>
          <a:p>
            <a:pPr marL="285750" indent="-285750">
              <a:spcBef>
                <a:spcPts val="800"/>
              </a:spcBef>
              <a:buFont typeface="Arial"/>
              <a:buChar char="•"/>
            </a:pPr>
            <a:r>
              <a:rPr lang="en-US" sz="1400" dirty="0" smtClean="0"/>
              <a:t>“We’ve tried everything else and failed.”</a:t>
            </a:r>
            <a:br>
              <a:rPr lang="en-US" sz="1400" dirty="0" smtClean="0"/>
            </a:br>
            <a:r>
              <a:rPr lang="en-US" sz="1400" dirty="0" smtClean="0"/>
              <a:t>— </a:t>
            </a:r>
            <a:r>
              <a:rPr lang="en-US" sz="1400" dirty="0" err="1" smtClean="0"/>
              <a:t>DoD</a:t>
            </a:r>
            <a:r>
              <a:rPr lang="en-US" sz="1400" dirty="0" smtClean="0"/>
              <a:t> CTO for Business Mission</a:t>
            </a:r>
          </a:p>
        </p:txBody>
      </p:sp>
      <p:sp>
        <p:nvSpPr>
          <p:cNvPr id="83" name="TextBox 82"/>
          <p:cNvSpPr txBox="1"/>
          <p:nvPr/>
        </p:nvSpPr>
        <p:spPr>
          <a:xfrm>
            <a:off x="5058608" y="830945"/>
            <a:ext cx="4844217" cy="1836400"/>
          </a:xfrm>
          <a:prstGeom prst="rect">
            <a:avLst/>
          </a:prstGeom>
          <a:noFill/>
        </p:spPr>
        <p:txBody>
          <a:bodyPr wrap="square" rtlCol="0">
            <a:spAutoFit/>
          </a:bodyPr>
          <a:lstStyle/>
          <a:p>
            <a:pPr>
              <a:spcBef>
                <a:spcPts val="800"/>
              </a:spcBef>
            </a:pPr>
            <a:r>
              <a:rPr lang="en-US" sz="1600" dirty="0" smtClean="0"/>
              <a:t>SOLUTION</a:t>
            </a:r>
            <a:endParaRPr lang="en-US" sz="1600" dirty="0"/>
          </a:p>
          <a:p>
            <a:pPr marL="285750" indent="-285750">
              <a:spcBef>
                <a:spcPts val="800"/>
              </a:spcBef>
              <a:buFont typeface="Arial"/>
              <a:buChar char="•"/>
            </a:pPr>
            <a:r>
              <a:rPr lang="en-US" sz="1400" dirty="0" smtClean="0"/>
              <a:t>Built a semantic </a:t>
            </a:r>
            <a:r>
              <a:rPr lang="en-US" sz="1400" b="1" dirty="0" smtClean="0"/>
              <a:t>information web </a:t>
            </a:r>
            <a:r>
              <a:rPr lang="en-US" sz="1400" dirty="0" smtClean="0"/>
              <a:t>that connected existing systems of record using a common domain ontology connected to relational mapping and source (metadata) ontologies </a:t>
            </a:r>
          </a:p>
          <a:p>
            <a:pPr marL="285750" indent="-285750">
              <a:spcBef>
                <a:spcPts val="800"/>
              </a:spcBef>
              <a:buFont typeface="Arial"/>
              <a:buChar char="•"/>
            </a:pPr>
            <a:r>
              <a:rPr lang="en-US" sz="1400" dirty="0" smtClean="0"/>
              <a:t>After 9 months (and very modest dollars expended), </a:t>
            </a:r>
            <a:r>
              <a:rPr lang="en-US" sz="1400" dirty="0" err="1" smtClean="0"/>
              <a:t>DoD</a:t>
            </a:r>
            <a:r>
              <a:rPr lang="en-US" sz="1400" dirty="0" smtClean="0"/>
              <a:t> had demonstrated a solution</a:t>
            </a:r>
          </a:p>
        </p:txBody>
      </p:sp>
      <p:sp>
        <p:nvSpPr>
          <p:cNvPr id="85" name="TextBox 84"/>
          <p:cNvSpPr txBox="1"/>
          <p:nvPr/>
        </p:nvSpPr>
        <p:spPr>
          <a:xfrm>
            <a:off x="5058608" y="3024722"/>
            <a:ext cx="4844217" cy="2800767"/>
          </a:xfrm>
          <a:prstGeom prst="rect">
            <a:avLst/>
          </a:prstGeom>
          <a:noFill/>
        </p:spPr>
        <p:txBody>
          <a:bodyPr wrap="square" rtlCol="0">
            <a:spAutoFit/>
          </a:bodyPr>
          <a:lstStyle/>
          <a:p>
            <a:pPr>
              <a:spcBef>
                <a:spcPts val="800"/>
              </a:spcBef>
            </a:pPr>
            <a:r>
              <a:rPr lang="en-US" sz="1600" dirty="0" smtClean="0"/>
              <a:t>BENEFITS</a:t>
            </a:r>
            <a:endParaRPr lang="en-US" sz="1600" dirty="0"/>
          </a:p>
          <a:p>
            <a:pPr marL="285750" indent="-285750">
              <a:spcBef>
                <a:spcPts val="800"/>
              </a:spcBef>
              <a:buFont typeface="Arial"/>
              <a:buChar char="•"/>
            </a:pPr>
            <a:r>
              <a:rPr lang="en-US" sz="1400" dirty="0" smtClean="0"/>
              <a:t>Semantic information web ontology patterns enable federated search, information sharing, and SQL-like querying across heterogeneous business databases.</a:t>
            </a:r>
          </a:p>
          <a:p>
            <a:pPr marL="285750" indent="-285750">
              <a:spcBef>
                <a:spcPts val="800"/>
              </a:spcBef>
              <a:buFont typeface="Arial"/>
              <a:buChar char="•"/>
            </a:pPr>
            <a:r>
              <a:rPr lang="en-US" sz="1400" dirty="0" smtClean="0"/>
              <a:t>Basic to very complex analytics </a:t>
            </a:r>
            <a:r>
              <a:rPr lang="en-US" sz="1400" dirty="0"/>
              <a:t>and reporting</a:t>
            </a:r>
            <a:r>
              <a:rPr lang="en-US" sz="1400" dirty="0" smtClean="0"/>
              <a:t> across all systems become end-user generated queries that reference analytics ontology(s) connected to the domain ontology.</a:t>
            </a:r>
          </a:p>
          <a:p>
            <a:pPr marL="285750" indent="-285750">
              <a:spcBef>
                <a:spcPts val="800"/>
              </a:spcBef>
              <a:buFont typeface="Arial"/>
              <a:buChar char="•"/>
            </a:pPr>
            <a:r>
              <a:rPr lang="en-US" sz="1400" dirty="0" smtClean="0"/>
              <a:t>Development, extension, and upgrades to the “system of systems” is rapid, incremental, iterative, non-invasive and low-</a:t>
            </a:r>
            <a:r>
              <a:rPr lang="en-US" sz="1400" dirty="0" smtClean="0"/>
              <a:t>risk.</a:t>
            </a:r>
            <a:endParaRPr lang="en-US" sz="1400" dirty="0" smtClean="0"/>
          </a:p>
        </p:txBody>
      </p:sp>
      <p:sp>
        <p:nvSpPr>
          <p:cNvPr id="87" name="TextBox 86"/>
          <p:cNvSpPr txBox="1"/>
          <p:nvPr/>
        </p:nvSpPr>
        <p:spPr>
          <a:xfrm>
            <a:off x="130926" y="170222"/>
            <a:ext cx="9376798" cy="492443"/>
          </a:xfrm>
          <a:prstGeom prst="rect">
            <a:avLst/>
          </a:prstGeom>
          <a:noFill/>
        </p:spPr>
        <p:txBody>
          <a:bodyPr wrap="none" rtlCol="0">
            <a:spAutoFit/>
          </a:bodyPr>
          <a:lstStyle/>
          <a:p>
            <a:r>
              <a:rPr lang="en-US" sz="2600" dirty="0"/>
              <a:t>Knowledge-centric information webs &amp; process interoperability</a:t>
            </a:r>
          </a:p>
        </p:txBody>
      </p:sp>
    </p:spTree>
    <p:extLst>
      <p:ext uri="{BB962C8B-B14F-4D97-AF65-F5344CB8AC3E}">
        <p14:creationId xmlns:p14="http://schemas.microsoft.com/office/powerpoint/2010/main" val="32455192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2120" y="239969"/>
            <a:ext cx="9740705" cy="733697"/>
          </a:xfrm>
        </p:spPr>
        <p:txBody>
          <a:bodyPr rIns="132080"/>
          <a:lstStyle/>
          <a:p>
            <a:pPr indent="0" eaLnBrk="1" hangingPunct="1"/>
            <a:r>
              <a:rPr lang="en-US" sz="2000" b="0" dirty="0">
                <a:latin typeface="Trebuchet MS" charset="0"/>
                <a:ea typeface="ヒラギノ角ゴ ProN W3" charset="0"/>
              </a:rPr>
              <a:t>Do-it-yourself semantic agents to discover, aggregate, analyze &amp; </a:t>
            </a:r>
            <a:r>
              <a:rPr lang="en-US" sz="2000" b="0" dirty="0" smtClean="0">
                <a:latin typeface="Trebuchet MS" charset="0"/>
                <a:ea typeface="ヒラギノ角ゴ ProN W3" charset="0"/>
              </a:rPr>
              <a:t>report </a:t>
            </a:r>
            <a:r>
              <a:rPr lang="en-US" sz="2000" b="0" dirty="0">
                <a:latin typeface="Trebuchet MS" charset="0"/>
                <a:ea typeface="ヒラギノ角ゴ ProN W3" charset="0"/>
              </a:rPr>
              <a:t>information</a:t>
            </a: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cxnSp>
        <p:nvCxnSpPr>
          <p:cNvPr id="13" name="Straight Connector 12"/>
          <p:cNvCxnSpPr/>
          <p:nvPr/>
        </p:nvCxnSpPr>
        <p:spPr bwMode="auto">
          <a:xfrm>
            <a:off x="0" y="3145896"/>
            <a:ext cx="10015748" cy="13094"/>
          </a:xfrm>
          <a:prstGeom prst="line">
            <a:avLst/>
          </a:prstGeom>
          <a:solidFill>
            <a:schemeClr val="bg1"/>
          </a:solidFill>
          <a:ln w="38100" cap="flat" cmpd="sng" algn="ctr">
            <a:solidFill>
              <a:srgbClr val="ADB3F9"/>
            </a:solidFill>
            <a:prstDash val="sysDash"/>
            <a:round/>
            <a:headEnd type="none" w="med" len="med"/>
            <a:tailEnd type="none" w="med" len="med"/>
          </a:ln>
          <a:effectLst/>
        </p:spPr>
      </p:cxnSp>
      <p:cxnSp>
        <p:nvCxnSpPr>
          <p:cNvPr id="14" name="Straight Connector 13"/>
          <p:cNvCxnSpPr/>
          <p:nvPr/>
        </p:nvCxnSpPr>
        <p:spPr bwMode="auto">
          <a:xfrm flipH="1">
            <a:off x="4975147" y="746360"/>
            <a:ext cx="13088" cy="5434024"/>
          </a:xfrm>
          <a:prstGeom prst="line">
            <a:avLst/>
          </a:prstGeom>
          <a:solidFill>
            <a:schemeClr val="bg1"/>
          </a:solidFill>
          <a:ln w="38100" cap="flat" cmpd="sng" algn="ctr">
            <a:solidFill>
              <a:srgbClr val="ADB3F9"/>
            </a:solidFill>
            <a:prstDash val="sysDash"/>
            <a:round/>
            <a:headEnd type="none" w="med" len="med"/>
            <a:tailEnd type="none" w="med" len="med"/>
          </a:ln>
          <a:effectLst/>
        </p:spPr>
      </p:cxnSp>
      <p:sp>
        <p:nvSpPr>
          <p:cNvPr id="19" name="TextBox 18"/>
          <p:cNvSpPr txBox="1"/>
          <p:nvPr/>
        </p:nvSpPr>
        <p:spPr>
          <a:xfrm>
            <a:off x="5058608" y="3159822"/>
            <a:ext cx="4844217" cy="2267287"/>
          </a:xfrm>
          <a:prstGeom prst="rect">
            <a:avLst/>
          </a:prstGeom>
          <a:noFill/>
        </p:spPr>
        <p:txBody>
          <a:bodyPr wrap="square" rtlCol="0">
            <a:spAutoFit/>
          </a:bodyPr>
          <a:lstStyle/>
          <a:p>
            <a:pPr>
              <a:spcBef>
                <a:spcPts val="800"/>
              </a:spcBef>
            </a:pPr>
            <a:r>
              <a:rPr lang="en-US" sz="1600" dirty="0" smtClean="0"/>
              <a:t>BENEFITS</a:t>
            </a:r>
            <a:endParaRPr lang="en-US" sz="1600" dirty="0"/>
          </a:p>
          <a:p>
            <a:pPr marL="285750" indent="-285750">
              <a:spcBef>
                <a:spcPts val="800"/>
              </a:spcBef>
              <a:buFont typeface="Arial"/>
              <a:buChar char="•"/>
            </a:pPr>
            <a:r>
              <a:rPr lang="en-US" sz="1400" dirty="0" smtClean="0"/>
              <a:t>360 degree views on topics, issues, etc. combining information from internal and external sources including web pages, blogs, local news, message boards, social media, databases, email, intranets, enterprise applications, etc.</a:t>
            </a:r>
          </a:p>
          <a:p>
            <a:pPr marL="285750" indent="-285750">
              <a:spcBef>
                <a:spcPts val="800"/>
              </a:spcBef>
              <a:buFont typeface="Arial"/>
              <a:buChar char="•"/>
            </a:pPr>
            <a:r>
              <a:rPr lang="en-US" sz="1400" dirty="0"/>
              <a:t>Productivity improvements </a:t>
            </a:r>
            <a:r>
              <a:rPr lang="en-US" sz="1400" dirty="0" smtClean="0"/>
              <a:t>from automated gathering, monitoring, and alerting for needed information events that is 24/7/365 or other frequency.</a:t>
            </a:r>
          </a:p>
        </p:txBody>
      </p:sp>
      <p:sp>
        <p:nvSpPr>
          <p:cNvPr id="20" name="TextBox 19"/>
          <p:cNvSpPr txBox="1"/>
          <p:nvPr/>
        </p:nvSpPr>
        <p:spPr>
          <a:xfrm>
            <a:off x="104745" y="722865"/>
            <a:ext cx="4844217" cy="1733808"/>
          </a:xfrm>
          <a:prstGeom prst="rect">
            <a:avLst/>
          </a:prstGeom>
          <a:noFill/>
        </p:spPr>
        <p:txBody>
          <a:bodyPr wrap="square" rtlCol="0">
            <a:spAutoFit/>
          </a:bodyPr>
          <a:lstStyle/>
          <a:p>
            <a:pPr>
              <a:spcBef>
                <a:spcPts val="800"/>
              </a:spcBef>
            </a:pPr>
            <a:r>
              <a:rPr lang="en-US" sz="1600" dirty="0" smtClean="0"/>
              <a:t>CHALLENGE</a:t>
            </a:r>
            <a:endParaRPr lang="en-US" sz="1600" dirty="0"/>
          </a:p>
          <a:p>
            <a:pPr marL="285750" indent="-285750">
              <a:spcBef>
                <a:spcPts val="800"/>
              </a:spcBef>
              <a:buFont typeface="Arial"/>
              <a:buChar char="•"/>
            </a:pPr>
            <a:r>
              <a:rPr lang="en-US" sz="1400" dirty="0"/>
              <a:t>A</a:t>
            </a:r>
            <a:r>
              <a:rPr lang="en-US" sz="1400" dirty="0" smtClean="0"/>
              <a:t>gencies need to find, monitor, aggregate and make sense of information from a great many sources across the web as well as internally within government. The manual effort involved can consume 25-45% of an analysts time. Also, it is costly to custom program and update searches and analytics as needs change.</a:t>
            </a:r>
          </a:p>
        </p:txBody>
      </p:sp>
      <p:sp>
        <p:nvSpPr>
          <p:cNvPr id="21" name="TextBox 20"/>
          <p:cNvSpPr txBox="1"/>
          <p:nvPr/>
        </p:nvSpPr>
        <p:spPr>
          <a:xfrm>
            <a:off x="5058608" y="722865"/>
            <a:ext cx="4844217" cy="2380139"/>
          </a:xfrm>
          <a:prstGeom prst="rect">
            <a:avLst/>
          </a:prstGeom>
          <a:noFill/>
        </p:spPr>
        <p:txBody>
          <a:bodyPr wrap="square" rtlCol="0">
            <a:spAutoFit/>
          </a:bodyPr>
          <a:lstStyle/>
          <a:p>
            <a:pPr>
              <a:spcBef>
                <a:spcPts val="800"/>
              </a:spcBef>
            </a:pPr>
            <a:r>
              <a:rPr lang="en-US" sz="1600" dirty="0" smtClean="0"/>
              <a:t>SOLUTION</a:t>
            </a:r>
            <a:endParaRPr lang="en-US" sz="1600" dirty="0"/>
          </a:p>
          <a:p>
            <a:pPr marL="285750" indent="-285750">
              <a:spcBef>
                <a:spcPts val="800"/>
              </a:spcBef>
              <a:buFont typeface="Arial"/>
              <a:buChar char="•"/>
            </a:pPr>
            <a:r>
              <a:rPr lang="en-US" sz="1400" dirty="0" smtClean="0"/>
              <a:t>Intelligent semantic software agents to access, harvest, tag, and standardize information that are easy to create by anyone and can be shared and reused. Train agents to capture site information, content elements, and take action to extract specific data, capture files, define schemas. Agents “speak” HTML, XML, RSS, RDF, PDF, database and Excel. Mash-ups create new data by element and schema, in time periods, across sources and time periods, and put data into context.</a:t>
            </a:r>
          </a:p>
        </p:txBody>
      </p:sp>
      <p:sp>
        <p:nvSpPr>
          <p:cNvPr id="22" name="TextBox 21"/>
          <p:cNvSpPr txBox="1"/>
          <p:nvPr/>
        </p:nvSpPr>
        <p:spPr>
          <a:xfrm rot="16200000">
            <a:off x="4174288" y="5338376"/>
            <a:ext cx="1283967" cy="246221"/>
          </a:xfrm>
          <a:prstGeom prst="rect">
            <a:avLst/>
          </a:prstGeom>
          <a:noFill/>
        </p:spPr>
        <p:txBody>
          <a:bodyPr wrap="none" rtlCol="0">
            <a:spAutoFit/>
          </a:bodyPr>
          <a:lstStyle/>
          <a:p>
            <a:r>
              <a:rPr lang="en-US" sz="1000" i="1" dirty="0" smtClean="0"/>
              <a:t>Source: </a:t>
            </a:r>
            <a:r>
              <a:rPr lang="en-US" sz="1000" i="1" dirty="0" err="1" smtClean="0"/>
              <a:t>Connotate</a:t>
            </a:r>
            <a:endParaRPr lang="en-US" sz="1000" i="1" dirty="0"/>
          </a:p>
        </p:txBody>
      </p:sp>
      <p:pic>
        <p:nvPicPr>
          <p:cNvPr id="12" name="Picture 5" descr="CT_Access-Share-Deli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040" y="3257409"/>
            <a:ext cx="4833432" cy="278154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52625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2120" y="239969"/>
            <a:ext cx="9740705" cy="733697"/>
          </a:xfrm>
        </p:spPr>
        <p:txBody>
          <a:bodyPr rIns="132080"/>
          <a:lstStyle/>
          <a:p>
            <a:pPr indent="0" eaLnBrk="1" hangingPunct="1"/>
            <a:r>
              <a:rPr lang="en-US" b="0" dirty="0">
                <a:latin typeface="Trebuchet MS" charset="0"/>
                <a:ea typeface="ヒラギノ角ゴ ProN W3" charset="0"/>
              </a:rPr>
              <a:t>Smart </a:t>
            </a:r>
            <a:r>
              <a:rPr lang="en-US" b="0" dirty="0" smtClean="0">
                <a:latin typeface="Trebuchet MS" charset="0"/>
                <a:ea typeface="ヒラギノ角ゴ ProN W3" charset="0"/>
              </a:rPr>
              <a:t>knowledge-driven citizen</a:t>
            </a:r>
            <a:r>
              <a:rPr lang="en-US" b="0" dirty="0">
                <a:latin typeface="Trebuchet MS" charset="0"/>
                <a:ea typeface="ヒラギノ角ゴ ProN W3" charset="0"/>
              </a:rPr>
              <a:t>-centric services </a:t>
            </a: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cxnSp>
        <p:nvCxnSpPr>
          <p:cNvPr id="13" name="Straight Connector 12"/>
          <p:cNvCxnSpPr/>
          <p:nvPr/>
        </p:nvCxnSpPr>
        <p:spPr bwMode="auto">
          <a:xfrm>
            <a:off x="0" y="3145896"/>
            <a:ext cx="10015748" cy="13094"/>
          </a:xfrm>
          <a:prstGeom prst="line">
            <a:avLst/>
          </a:prstGeom>
          <a:solidFill>
            <a:schemeClr val="bg1"/>
          </a:solidFill>
          <a:ln w="38100" cap="flat" cmpd="sng" algn="ctr">
            <a:solidFill>
              <a:srgbClr val="ADB3F9"/>
            </a:solidFill>
            <a:prstDash val="sysDash"/>
            <a:round/>
            <a:headEnd type="none" w="med" len="med"/>
            <a:tailEnd type="none" w="med" len="med"/>
          </a:ln>
          <a:effectLst/>
        </p:spPr>
      </p:cxnSp>
      <p:cxnSp>
        <p:nvCxnSpPr>
          <p:cNvPr id="14" name="Straight Connector 13"/>
          <p:cNvCxnSpPr/>
          <p:nvPr/>
        </p:nvCxnSpPr>
        <p:spPr bwMode="auto">
          <a:xfrm flipH="1">
            <a:off x="4975147" y="746360"/>
            <a:ext cx="13088" cy="5434024"/>
          </a:xfrm>
          <a:prstGeom prst="line">
            <a:avLst/>
          </a:prstGeom>
          <a:solidFill>
            <a:schemeClr val="bg1"/>
          </a:solidFill>
          <a:ln w="38100" cap="flat" cmpd="sng" algn="ctr">
            <a:solidFill>
              <a:srgbClr val="ADB3F9"/>
            </a:solidFill>
            <a:prstDash val="sysDash"/>
            <a:round/>
            <a:headEnd type="none" w="med" len="med"/>
            <a:tailEnd type="none" w="med" len="med"/>
          </a:ln>
          <a:effectLst/>
        </p:spPr>
      </p:cxnSp>
      <p:sp>
        <p:nvSpPr>
          <p:cNvPr id="19" name="TextBox 18"/>
          <p:cNvSpPr txBox="1"/>
          <p:nvPr/>
        </p:nvSpPr>
        <p:spPr>
          <a:xfrm>
            <a:off x="5058608" y="3159822"/>
            <a:ext cx="4844217" cy="2913618"/>
          </a:xfrm>
          <a:prstGeom prst="rect">
            <a:avLst/>
          </a:prstGeom>
          <a:noFill/>
        </p:spPr>
        <p:txBody>
          <a:bodyPr wrap="square" rtlCol="0">
            <a:spAutoFit/>
          </a:bodyPr>
          <a:lstStyle/>
          <a:p>
            <a:pPr>
              <a:spcBef>
                <a:spcPts val="800"/>
              </a:spcBef>
            </a:pPr>
            <a:r>
              <a:rPr lang="en-US" sz="1600" dirty="0" smtClean="0"/>
              <a:t>BENEFITS</a:t>
            </a:r>
            <a:endParaRPr lang="en-US" sz="1600" dirty="0"/>
          </a:p>
          <a:p>
            <a:pPr marL="285750" indent="-285750">
              <a:spcBef>
                <a:spcPts val="800"/>
              </a:spcBef>
              <a:buFont typeface="Arial"/>
              <a:buChar char="•"/>
            </a:pPr>
            <a:r>
              <a:rPr lang="en-US" sz="1400" dirty="0" smtClean="0">
                <a:cs typeface="MS PGothic" charset="0"/>
              </a:rPr>
              <a:t>“Open knowledge as a service” bridges the gap between government and citizens and facilitates effective cooperation between independent institutions – both public and private.</a:t>
            </a:r>
          </a:p>
          <a:p>
            <a:pPr marL="285750" indent="-285750">
              <a:spcBef>
                <a:spcPts val="800"/>
              </a:spcBef>
              <a:buFont typeface="Arial"/>
              <a:buChar char="•"/>
            </a:pPr>
            <a:r>
              <a:rPr lang="en-US" sz="1400" dirty="0" smtClean="0"/>
              <a:t>Provides automated </a:t>
            </a:r>
            <a:r>
              <a:rPr lang="en-US" sz="1400" dirty="0"/>
              <a:t>decisions and decision support</a:t>
            </a:r>
            <a:r>
              <a:rPr lang="en-US" sz="1400" dirty="0" smtClean="0"/>
              <a:t>; means for agencies to </a:t>
            </a:r>
            <a:r>
              <a:rPr lang="en-US" sz="1400" dirty="0"/>
              <a:t>manage their knowledge / </a:t>
            </a:r>
            <a:r>
              <a:rPr lang="en-US" sz="1400" dirty="0" smtClean="0"/>
              <a:t>rules; ability </a:t>
            </a:r>
            <a:r>
              <a:rPr lang="en-US" sz="1400" dirty="0"/>
              <a:t>to quickly adapt to external events / implement new legislation</a:t>
            </a:r>
            <a:r>
              <a:rPr lang="en-US" sz="1400" dirty="0" smtClean="0"/>
              <a:t>; improved </a:t>
            </a:r>
            <a:r>
              <a:rPr lang="en-US" sz="1400" dirty="0"/>
              <a:t>decision making, guaranteed compliancy, less errors</a:t>
            </a:r>
            <a:r>
              <a:rPr lang="en-US" sz="1400" dirty="0" smtClean="0"/>
              <a:t>; improved </a:t>
            </a:r>
            <a:r>
              <a:rPr lang="en-US" sz="1400" dirty="0"/>
              <a:t>service delivery to the public</a:t>
            </a:r>
            <a:r>
              <a:rPr lang="en-US" sz="1400" dirty="0" smtClean="0"/>
              <a:t>; and substantial </a:t>
            </a:r>
            <a:r>
              <a:rPr lang="en-US" sz="1400" dirty="0"/>
              <a:t>cost reductions.</a:t>
            </a:r>
            <a:br>
              <a:rPr lang="en-US" sz="1400" dirty="0"/>
            </a:br>
            <a:endParaRPr lang="en-US" sz="1400" dirty="0"/>
          </a:p>
        </p:txBody>
      </p:sp>
      <p:sp>
        <p:nvSpPr>
          <p:cNvPr id="20" name="TextBox 19"/>
          <p:cNvSpPr txBox="1"/>
          <p:nvPr/>
        </p:nvSpPr>
        <p:spPr>
          <a:xfrm>
            <a:off x="104745" y="722865"/>
            <a:ext cx="4844217" cy="2051844"/>
          </a:xfrm>
          <a:prstGeom prst="rect">
            <a:avLst/>
          </a:prstGeom>
          <a:noFill/>
        </p:spPr>
        <p:txBody>
          <a:bodyPr wrap="square" rtlCol="0">
            <a:spAutoFit/>
          </a:bodyPr>
          <a:lstStyle/>
          <a:p>
            <a:pPr>
              <a:spcBef>
                <a:spcPts val="800"/>
              </a:spcBef>
            </a:pPr>
            <a:r>
              <a:rPr lang="en-US" sz="1600" dirty="0"/>
              <a:t>CHALLENGE</a:t>
            </a:r>
            <a:endParaRPr lang="en-US" sz="1400" dirty="0" smtClean="0"/>
          </a:p>
          <a:p>
            <a:pPr marL="285750" indent="-285750">
              <a:spcBef>
                <a:spcPts val="800"/>
              </a:spcBef>
              <a:buFont typeface="Arial"/>
              <a:buChar char="•"/>
            </a:pPr>
            <a:r>
              <a:rPr lang="en-US" sz="1400" dirty="0" smtClean="0"/>
              <a:t>Permitting site synthesizes requirements, processes, and information across multiple jurisdictions and 14 independent institutions into a unified user experience.</a:t>
            </a:r>
            <a:endParaRPr lang="en-US" altLang="ja-JP" sz="1400" dirty="0" smtClean="0"/>
          </a:p>
          <a:p>
            <a:pPr marL="285750" indent="-285750">
              <a:spcBef>
                <a:spcPts val="800"/>
              </a:spcBef>
              <a:buFont typeface="Arial"/>
              <a:buChar char="•"/>
            </a:pPr>
            <a:r>
              <a:rPr lang="en-US" sz="1400" dirty="0"/>
              <a:t>I</a:t>
            </a:r>
            <a:r>
              <a:rPr lang="en-US" sz="1400" dirty="0" smtClean="0"/>
              <a:t>mmigration site helps </a:t>
            </a:r>
            <a:r>
              <a:rPr lang="en-US" sz="1400" dirty="0"/>
              <a:t>new arrivals </a:t>
            </a:r>
            <a:r>
              <a:rPr lang="en-US" sz="1400" dirty="0" smtClean="0"/>
              <a:t>solve varied </a:t>
            </a:r>
            <a:r>
              <a:rPr lang="en-US" sz="1400" dirty="0"/>
              <a:t>problems of </a:t>
            </a:r>
            <a:r>
              <a:rPr lang="en-US" sz="1400" dirty="0" smtClean="0"/>
              <a:t>relocation. It combines information, and decision logic from 12 agencies into an easy to use single point of service delivery. </a:t>
            </a:r>
            <a:endParaRPr lang="en-US" sz="1400" dirty="0"/>
          </a:p>
        </p:txBody>
      </p:sp>
      <p:sp>
        <p:nvSpPr>
          <p:cNvPr id="21" name="TextBox 20"/>
          <p:cNvSpPr txBox="1"/>
          <p:nvPr/>
        </p:nvSpPr>
        <p:spPr>
          <a:xfrm>
            <a:off x="5058608" y="722865"/>
            <a:ext cx="4844217" cy="2380139"/>
          </a:xfrm>
          <a:prstGeom prst="rect">
            <a:avLst/>
          </a:prstGeom>
          <a:noFill/>
        </p:spPr>
        <p:txBody>
          <a:bodyPr wrap="square" rtlCol="0">
            <a:spAutoFit/>
          </a:bodyPr>
          <a:lstStyle/>
          <a:p>
            <a:pPr>
              <a:spcBef>
                <a:spcPts val="800"/>
              </a:spcBef>
            </a:pPr>
            <a:r>
              <a:rPr lang="en-US" sz="1600" dirty="0" smtClean="0">
                <a:latin typeface="+mn-lt"/>
              </a:rPr>
              <a:t>SOLUTION</a:t>
            </a:r>
            <a:endParaRPr lang="en-US" sz="1600" dirty="0">
              <a:latin typeface="+mn-lt"/>
            </a:endParaRPr>
          </a:p>
          <a:p>
            <a:pPr marL="285750" indent="-285750">
              <a:spcBef>
                <a:spcPts val="800"/>
              </a:spcBef>
              <a:buFont typeface="Arial"/>
              <a:buChar char="•"/>
            </a:pPr>
            <a:r>
              <a:rPr lang="en-US" sz="1400" dirty="0" smtClean="0">
                <a:latin typeface="+mn-lt"/>
              </a:rPr>
              <a:t>Knowledge-centric solution separates </a:t>
            </a:r>
            <a:r>
              <a:rPr lang="en-US" sz="1400" dirty="0">
                <a:latin typeface="+mn-lt"/>
              </a:rPr>
              <a:t>the </a:t>
            </a:r>
            <a:r>
              <a:rPr lang="en-US" sz="1400" b="1" dirty="0">
                <a:solidFill>
                  <a:srgbClr val="FF0000"/>
                </a:solidFill>
                <a:latin typeface="+mn-lt"/>
              </a:rPr>
              <a:t>know</a:t>
            </a:r>
            <a:r>
              <a:rPr lang="en-US" sz="1400" dirty="0">
                <a:solidFill>
                  <a:srgbClr val="FF0000"/>
                </a:solidFill>
                <a:latin typeface="+mn-lt"/>
              </a:rPr>
              <a:t> </a:t>
            </a:r>
            <a:r>
              <a:rPr lang="en-US" sz="1400" dirty="0">
                <a:latin typeface="+mn-lt"/>
              </a:rPr>
              <a:t>from the </a:t>
            </a:r>
            <a:r>
              <a:rPr lang="en-US" sz="1400" dirty="0" smtClean="0">
                <a:solidFill>
                  <a:srgbClr val="FF0000"/>
                </a:solidFill>
                <a:latin typeface="+mn-lt"/>
              </a:rPr>
              <a:t>f</a:t>
            </a:r>
            <a:r>
              <a:rPr lang="en-US" sz="1400" b="1" dirty="0" smtClean="0">
                <a:solidFill>
                  <a:srgbClr val="FF0000"/>
                </a:solidFill>
                <a:latin typeface="+mn-lt"/>
              </a:rPr>
              <a:t>low</a:t>
            </a:r>
            <a:r>
              <a:rPr lang="en-US" sz="1400" dirty="0" smtClean="0">
                <a:latin typeface="+mn-lt"/>
              </a:rPr>
              <a:t> and </a:t>
            </a:r>
            <a:r>
              <a:rPr lang="en-US" sz="1400" dirty="0">
                <a:latin typeface="+mn-lt"/>
              </a:rPr>
              <a:t>the</a:t>
            </a:r>
            <a:r>
              <a:rPr lang="en-US" sz="1400" dirty="0">
                <a:solidFill>
                  <a:srgbClr val="FF0000"/>
                </a:solidFill>
                <a:latin typeface="+mn-lt"/>
              </a:rPr>
              <a:t> </a:t>
            </a:r>
            <a:r>
              <a:rPr lang="en-US" sz="1400" b="1" dirty="0">
                <a:solidFill>
                  <a:srgbClr val="FF0000"/>
                </a:solidFill>
                <a:latin typeface="+mn-lt"/>
              </a:rPr>
              <a:t>function </a:t>
            </a:r>
            <a:r>
              <a:rPr lang="en-US" sz="1400" dirty="0" smtClean="0">
                <a:latin typeface="+mn-lt"/>
              </a:rPr>
              <a:t>to </a:t>
            </a:r>
            <a:r>
              <a:rPr lang="en-US" sz="1400" dirty="0">
                <a:latin typeface="+mn-lt"/>
              </a:rPr>
              <a:t>create declarative </a:t>
            </a:r>
            <a:r>
              <a:rPr lang="en-US" sz="1400" dirty="0" smtClean="0">
                <a:latin typeface="+mn-lt"/>
              </a:rPr>
              <a:t>applications </a:t>
            </a:r>
            <a:r>
              <a:rPr lang="en-US" sz="1400" dirty="0" smtClean="0">
                <a:solidFill>
                  <a:srgbClr val="2F2F2F"/>
                </a:solidFill>
                <a:latin typeface="+mn-lt"/>
              </a:rPr>
              <a:t>configured by users with </a:t>
            </a:r>
            <a:r>
              <a:rPr lang="en-US" sz="1400" dirty="0">
                <a:solidFill>
                  <a:srgbClr val="2F2F2F"/>
                </a:solidFill>
                <a:latin typeface="+mn-lt"/>
              </a:rPr>
              <a:t>semantic models of legislation, knowledge, processes, </a:t>
            </a:r>
            <a:r>
              <a:rPr lang="en-US" sz="1400" dirty="0" smtClean="0">
                <a:solidFill>
                  <a:srgbClr val="2F2F2F"/>
                </a:solidFill>
                <a:latin typeface="+mn-lt"/>
              </a:rPr>
              <a:t>data, and UI. The </a:t>
            </a:r>
            <a:r>
              <a:rPr lang="en-US" sz="1400" dirty="0">
                <a:solidFill>
                  <a:srgbClr val="2F2F2F"/>
                </a:solidFill>
                <a:latin typeface="+mn-lt"/>
              </a:rPr>
              <a:t>core </a:t>
            </a:r>
            <a:r>
              <a:rPr lang="en-US" sz="1400" dirty="0" smtClean="0">
                <a:solidFill>
                  <a:srgbClr val="2F2F2F"/>
                </a:solidFill>
                <a:latin typeface="+mn-lt"/>
              </a:rPr>
              <a:t>infrastructure consists of </a:t>
            </a:r>
            <a:r>
              <a:rPr lang="en-US" sz="1400" dirty="0">
                <a:solidFill>
                  <a:srgbClr val="2F2F2F"/>
                </a:solidFill>
                <a:latin typeface="+mn-lt"/>
              </a:rPr>
              <a:t>an ontology, which is enriched with business rules. </a:t>
            </a:r>
            <a:r>
              <a:rPr lang="en-US" sz="1400" dirty="0" smtClean="0">
                <a:solidFill>
                  <a:srgbClr val="2F2F2F"/>
                </a:solidFill>
                <a:latin typeface="+mn-lt"/>
              </a:rPr>
              <a:t>All </a:t>
            </a:r>
            <a:r>
              <a:rPr lang="en-US" sz="1400" dirty="0">
                <a:solidFill>
                  <a:srgbClr val="2F2F2F"/>
                </a:solidFill>
                <a:latin typeface="+mn-lt"/>
              </a:rPr>
              <a:t>functions use the same </a:t>
            </a:r>
            <a:r>
              <a:rPr lang="en-US" sz="1400" dirty="0" smtClean="0">
                <a:solidFill>
                  <a:srgbClr val="2F2F2F"/>
                </a:solidFill>
                <a:latin typeface="+mn-lt"/>
              </a:rPr>
              <a:t>ontology, e.g., semantic search, information access, automated </a:t>
            </a:r>
            <a:r>
              <a:rPr lang="en-US" sz="1400" dirty="0">
                <a:solidFill>
                  <a:srgbClr val="2F2F2F"/>
                </a:solidFill>
                <a:latin typeface="+mn-lt"/>
              </a:rPr>
              <a:t>decision </a:t>
            </a:r>
            <a:r>
              <a:rPr lang="en-US" sz="1400" dirty="0" smtClean="0">
                <a:solidFill>
                  <a:srgbClr val="2F2F2F"/>
                </a:solidFill>
                <a:latin typeface="+mn-lt"/>
              </a:rPr>
              <a:t>making, decision support, and dynamic processes.</a:t>
            </a:r>
            <a:endParaRPr lang="en-US" sz="1400" dirty="0">
              <a:solidFill>
                <a:srgbClr val="2F2F2F"/>
              </a:solidFill>
              <a:latin typeface="+mn-lt"/>
            </a:endParaRPr>
          </a:p>
        </p:txBody>
      </p:sp>
      <p:sp>
        <p:nvSpPr>
          <p:cNvPr id="22" name="TextBox 21"/>
          <p:cNvSpPr txBox="1"/>
          <p:nvPr/>
        </p:nvSpPr>
        <p:spPr>
          <a:xfrm rot="16200000">
            <a:off x="3871866" y="5158278"/>
            <a:ext cx="1697053" cy="246221"/>
          </a:xfrm>
          <a:prstGeom prst="rect">
            <a:avLst/>
          </a:prstGeom>
          <a:noFill/>
        </p:spPr>
        <p:txBody>
          <a:bodyPr wrap="none" rtlCol="0">
            <a:spAutoFit/>
          </a:bodyPr>
          <a:lstStyle/>
          <a:p>
            <a:r>
              <a:rPr lang="en-US" sz="1000" i="1" dirty="0" smtClean="0"/>
              <a:t>Source: OSD (Readiness)</a:t>
            </a:r>
            <a:endParaRPr lang="en-US" sz="1000" i="1" dirty="0"/>
          </a:p>
        </p:txBody>
      </p:sp>
      <p:pic>
        <p:nvPicPr>
          <p:cNvPr id="3" name="Picture 2" descr="beinformed_architect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3" y="3269413"/>
            <a:ext cx="4726695" cy="2859043"/>
          </a:xfrm>
          <a:prstGeom prst="rect">
            <a:avLst/>
          </a:prstGeom>
        </p:spPr>
      </p:pic>
      <p:sp>
        <p:nvSpPr>
          <p:cNvPr id="12" name="TextBox 11"/>
          <p:cNvSpPr txBox="1"/>
          <p:nvPr/>
        </p:nvSpPr>
        <p:spPr>
          <a:xfrm rot="16200000">
            <a:off x="4138725" y="5338376"/>
            <a:ext cx="1355100" cy="246221"/>
          </a:xfrm>
          <a:prstGeom prst="rect">
            <a:avLst/>
          </a:prstGeom>
          <a:noFill/>
        </p:spPr>
        <p:txBody>
          <a:bodyPr wrap="none" rtlCol="0">
            <a:spAutoFit/>
          </a:bodyPr>
          <a:lstStyle/>
          <a:p>
            <a:r>
              <a:rPr lang="en-US" sz="1000" i="1" dirty="0" smtClean="0"/>
              <a:t>Source: </a:t>
            </a:r>
            <a:r>
              <a:rPr lang="en-US" sz="1000" i="1" dirty="0" err="1" smtClean="0"/>
              <a:t>BeInformed</a:t>
            </a:r>
            <a:endParaRPr lang="en-US" sz="1000" i="1" dirty="0"/>
          </a:p>
        </p:txBody>
      </p:sp>
    </p:spTree>
    <p:extLst>
      <p:ext uri="{BB962C8B-B14F-4D97-AF65-F5344CB8AC3E}">
        <p14:creationId xmlns:p14="http://schemas.microsoft.com/office/powerpoint/2010/main" val="53835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62120" y="239969"/>
            <a:ext cx="9740705" cy="733697"/>
          </a:xfrm>
        </p:spPr>
        <p:txBody>
          <a:bodyPr rIns="132080"/>
          <a:lstStyle/>
          <a:p>
            <a:pPr indent="0" eaLnBrk="1" hangingPunct="1"/>
            <a:r>
              <a:rPr lang="en-US" sz="2400" b="0" dirty="0" smtClean="0">
                <a:latin typeface="Trebuchet MS" charset="0"/>
                <a:ea typeface="ヒラギノ角ゴ ProN W3" charset="0"/>
              </a:rPr>
              <a:t>Policy-driven compliance, risk, and change management</a:t>
            </a:r>
            <a:endParaRPr lang="en-US" sz="2400" b="0" dirty="0">
              <a:latin typeface="Trebuchet MS" charset="0"/>
              <a:ea typeface="ヒラギノ角ゴ ProN W3" charset="0"/>
            </a:endParaRP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grpSp>
        <p:nvGrpSpPr>
          <p:cNvPr id="9" name="Group 8"/>
          <p:cNvGrpSpPr/>
          <p:nvPr/>
        </p:nvGrpSpPr>
        <p:grpSpPr>
          <a:xfrm>
            <a:off x="301126" y="3363883"/>
            <a:ext cx="4278762" cy="2764124"/>
            <a:chOff x="432051" y="3260414"/>
            <a:chExt cx="4418661" cy="2854500"/>
          </a:xfrm>
        </p:grpSpPr>
        <p:pic>
          <p:nvPicPr>
            <p:cNvPr id="3" name="Picture 2" descr="rcsa-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029" y="3260414"/>
              <a:ext cx="3855683" cy="2854500"/>
            </a:xfrm>
            <a:prstGeom prst="rect">
              <a:avLst/>
            </a:prstGeom>
          </p:spPr>
        </p:pic>
        <p:grpSp>
          <p:nvGrpSpPr>
            <p:cNvPr id="4" name="Group 3"/>
            <p:cNvGrpSpPr/>
            <p:nvPr/>
          </p:nvGrpSpPr>
          <p:grpSpPr>
            <a:xfrm>
              <a:off x="432051" y="3476976"/>
              <a:ext cx="614037" cy="2533974"/>
              <a:chOff x="1128929" y="2342444"/>
              <a:chExt cx="804362" cy="3386667"/>
            </a:xfrm>
          </p:grpSpPr>
          <p:cxnSp>
            <p:nvCxnSpPr>
              <p:cNvPr id="8" name="Straight Connector 7"/>
              <p:cNvCxnSpPr/>
              <p:nvPr/>
            </p:nvCxnSpPr>
            <p:spPr bwMode="auto">
              <a:xfrm flipH="1">
                <a:off x="1157153" y="5715000"/>
                <a:ext cx="776138" cy="14111"/>
              </a:xfrm>
              <a:prstGeom prst="line">
                <a:avLst/>
              </a:prstGeom>
              <a:solidFill>
                <a:schemeClr val="bg1"/>
              </a:solidFill>
              <a:ln w="28575" cap="flat" cmpd="sng" algn="ctr">
                <a:solidFill>
                  <a:schemeClr val="accent5">
                    <a:lumMod val="50000"/>
                  </a:schemeClr>
                </a:solidFill>
                <a:prstDash val="sysDash"/>
                <a:round/>
                <a:headEnd type="none" w="med" len="med"/>
                <a:tailEnd type="none" w="med" len="med"/>
              </a:ln>
              <a:effectLst/>
            </p:spPr>
          </p:cxnSp>
          <p:cxnSp>
            <p:nvCxnSpPr>
              <p:cNvPr id="12" name="Straight Connector 11"/>
              <p:cNvCxnSpPr/>
              <p:nvPr/>
            </p:nvCxnSpPr>
            <p:spPr bwMode="auto">
              <a:xfrm>
                <a:off x="1143041" y="2342444"/>
                <a:ext cx="14113" cy="3372556"/>
              </a:xfrm>
              <a:prstGeom prst="line">
                <a:avLst/>
              </a:prstGeom>
              <a:solidFill>
                <a:schemeClr val="bg1"/>
              </a:solidFill>
              <a:ln w="28575" cap="flat" cmpd="sng" algn="ctr">
                <a:solidFill>
                  <a:schemeClr val="accent5">
                    <a:lumMod val="50000"/>
                  </a:schemeClr>
                </a:solidFill>
                <a:prstDash val="sysDash"/>
                <a:round/>
                <a:headEnd type="none" w="med" len="med"/>
                <a:tailEnd type="none" w="med" len="med"/>
              </a:ln>
              <a:effectLst/>
            </p:spPr>
          </p:cxnSp>
          <p:cxnSp>
            <p:nvCxnSpPr>
              <p:cNvPr id="11" name="Straight Arrow Connector 10"/>
              <p:cNvCxnSpPr/>
              <p:nvPr/>
            </p:nvCxnSpPr>
            <p:spPr bwMode="auto">
              <a:xfrm>
                <a:off x="1128929" y="2356556"/>
                <a:ext cx="733804" cy="0"/>
              </a:xfrm>
              <a:prstGeom prst="straightConnector1">
                <a:avLst/>
              </a:prstGeom>
              <a:solidFill>
                <a:schemeClr val="bg1"/>
              </a:solidFill>
              <a:ln w="28575" cap="flat" cmpd="sng" algn="ctr">
                <a:solidFill>
                  <a:schemeClr val="accent5">
                    <a:lumMod val="50000"/>
                  </a:schemeClr>
                </a:solidFill>
                <a:prstDash val="sysDash"/>
                <a:round/>
                <a:headEnd type="none" w="med" len="med"/>
                <a:tailEnd type="arrow"/>
              </a:ln>
              <a:effectLst/>
            </p:spPr>
          </p:cxnSp>
        </p:grpSp>
        <p:sp>
          <p:nvSpPr>
            <p:cNvPr id="16" name="TextBox 15"/>
            <p:cNvSpPr txBox="1"/>
            <p:nvPr/>
          </p:nvSpPr>
          <p:spPr>
            <a:xfrm rot="16200000">
              <a:off x="134649" y="4510781"/>
              <a:ext cx="1214648" cy="317840"/>
            </a:xfrm>
            <a:prstGeom prst="rect">
              <a:avLst/>
            </a:prstGeom>
            <a:noFill/>
          </p:spPr>
          <p:txBody>
            <a:bodyPr wrap="none" rtlCol="0">
              <a:spAutoFit/>
            </a:bodyPr>
            <a:lstStyle/>
            <a:p>
              <a:r>
                <a:rPr lang="en-US" sz="1400" i="1" dirty="0" smtClean="0"/>
                <a:t>Compliance</a:t>
              </a:r>
              <a:endParaRPr lang="en-US" sz="1400" i="1" dirty="0"/>
            </a:p>
          </p:txBody>
        </p:sp>
      </p:grpSp>
      <p:cxnSp>
        <p:nvCxnSpPr>
          <p:cNvPr id="13" name="Straight Connector 12"/>
          <p:cNvCxnSpPr/>
          <p:nvPr/>
        </p:nvCxnSpPr>
        <p:spPr bwMode="auto">
          <a:xfrm>
            <a:off x="0" y="3145896"/>
            <a:ext cx="10015748" cy="13094"/>
          </a:xfrm>
          <a:prstGeom prst="line">
            <a:avLst/>
          </a:prstGeom>
          <a:solidFill>
            <a:schemeClr val="bg1"/>
          </a:solidFill>
          <a:ln w="38100" cap="flat" cmpd="sng" algn="ctr">
            <a:solidFill>
              <a:srgbClr val="ADB3F9"/>
            </a:solidFill>
            <a:prstDash val="sysDash"/>
            <a:round/>
            <a:headEnd type="none" w="med" len="med"/>
            <a:tailEnd type="none" w="med" len="med"/>
          </a:ln>
          <a:effectLst/>
        </p:spPr>
      </p:cxnSp>
      <p:cxnSp>
        <p:nvCxnSpPr>
          <p:cNvPr id="14" name="Straight Connector 13"/>
          <p:cNvCxnSpPr/>
          <p:nvPr/>
        </p:nvCxnSpPr>
        <p:spPr bwMode="auto">
          <a:xfrm flipH="1">
            <a:off x="4975147" y="746360"/>
            <a:ext cx="13088" cy="5434024"/>
          </a:xfrm>
          <a:prstGeom prst="line">
            <a:avLst/>
          </a:prstGeom>
          <a:solidFill>
            <a:schemeClr val="bg1"/>
          </a:solidFill>
          <a:ln w="38100" cap="flat" cmpd="sng" algn="ctr">
            <a:solidFill>
              <a:srgbClr val="ADB3F9"/>
            </a:solidFill>
            <a:prstDash val="sysDash"/>
            <a:round/>
            <a:headEnd type="none" w="med" len="med"/>
            <a:tailEnd type="none" w="med" len="med"/>
          </a:ln>
          <a:effectLst/>
        </p:spPr>
      </p:cxnSp>
      <p:sp>
        <p:nvSpPr>
          <p:cNvPr id="18" name="TextBox 17"/>
          <p:cNvSpPr txBox="1"/>
          <p:nvPr/>
        </p:nvSpPr>
        <p:spPr>
          <a:xfrm>
            <a:off x="104745" y="3159822"/>
            <a:ext cx="1263888" cy="338554"/>
          </a:xfrm>
          <a:prstGeom prst="rect">
            <a:avLst/>
          </a:prstGeom>
          <a:noFill/>
        </p:spPr>
        <p:txBody>
          <a:bodyPr wrap="none" rtlCol="0">
            <a:spAutoFit/>
          </a:bodyPr>
          <a:lstStyle/>
          <a:p>
            <a:r>
              <a:rPr lang="en-US" sz="1600" dirty="0" smtClean="0"/>
              <a:t>FEATURES</a:t>
            </a:r>
            <a:endParaRPr lang="en-US" sz="1600" dirty="0"/>
          </a:p>
        </p:txBody>
      </p:sp>
      <p:sp>
        <p:nvSpPr>
          <p:cNvPr id="19" name="TextBox 18"/>
          <p:cNvSpPr txBox="1"/>
          <p:nvPr/>
        </p:nvSpPr>
        <p:spPr>
          <a:xfrm>
            <a:off x="5058608" y="3159822"/>
            <a:ext cx="4844217" cy="2800767"/>
          </a:xfrm>
          <a:prstGeom prst="rect">
            <a:avLst/>
          </a:prstGeom>
          <a:noFill/>
        </p:spPr>
        <p:txBody>
          <a:bodyPr wrap="square" rtlCol="0">
            <a:spAutoFit/>
          </a:bodyPr>
          <a:lstStyle/>
          <a:p>
            <a:pPr>
              <a:spcBef>
                <a:spcPts val="800"/>
              </a:spcBef>
            </a:pPr>
            <a:r>
              <a:rPr lang="en-US" sz="1600" dirty="0" smtClean="0"/>
              <a:t>BENEFITS</a:t>
            </a:r>
            <a:endParaRPr lang="en-US" sz="1600" dirty="0"/>
          </a:p>
          <a:p>
            <a:pPr marL="285750" indent="-285750">
              <a:spcBef>
                <a:spcPts val="800"/>
              </a:spcBef>
              <a:buFont typeface="Arial"/>
              <a:buChar char="•"/>
            </a:pPr>
            <a:r>
              <a:rPr lang="en-US" sz="1400" dirty="0" smtClean="0"/>
              <a:t>Development of knowledge-centric compliance solution requires fewer resources, is more rapid, less costly, quicker to show value.</a:t>
            </a:r>
          </a:p>
          <a:p>
            <a:pPr marL="285750" indent="-285750">
              <a:spcBef>
                <a:spcPts val="800"/>
              </a:spcBef>
              <a:buFont typeface="Arial"/>
              <a:buChar char="•"/>
            </a:pPr>
            <a:r>
              <a:rPr lang="en-US" sz="1400" dirty="0" smtClean="0"/>
              <a:t>Operation of knowledge-centric solution requires less labor, is more reliable and less error prone. </a:t>
            </a:r>
          </a:p>
          <a:p>
            <a:pPr marL="285750" indent="-285750">
              <a:spcBef>
                <a:spcPts val="800"/>
              </a:spcBef>
              <a:buFont typeface="Arial"/>
              <a:buChar char="•"/>
            </a:pPr>
            <a:r>
              <a:rPr lang="en-US" sz="1400" dirty="0" smtClean="0"/>
              <a:t>Maintenance and upgrades are less costly and time consuming. Assessing impact of changes on documentation, systems, and procedures is more automated. Change management and version control is automated.</a:t>
            </a:r>
          </a:p>
        </p:txBody>
      </p:sp>
      <p:sp>
        <p:nvSpPr>
          <p:cNvPr id="20" name="TextBox 19"/>
          <p:cNvSpPr txBox="1"/>
          <p:nvPr/>
        </p:nvSpPr>
        <p:spPr>
          <a:xfrm>
            <a:off x="104745" y="830945"/>
            <a:ext cx="4844217" cy="2267287"/>
          </a:xfrm>
          <a:prstGeom prst="rect">
            <a:avLst/>
          </a:prstGeom>
          <a:noFill/>
        </p:spPr>
        <p:txBody>
          <a:bodyPr wrap="square" rtlCol="0">
            <a:spAutoFit/>
          </a:bodyPr>
          <a:lstStyle/>
          <a:p>
            <a:pPr>
              <a:spcBef>
                <a:spcPts val="800"/>
              </a:spcBef>
            </a:pPr>
            <a:r>
              <a:rPr lang="en-US" sz="1600" dirty="0" smtClean="0"/>
              <a:t>OPPORTUNITY</a:t>
            </a:r>
            <a:endParaRPr lang="en-US" sz="1600" dirty="0"/>
          </a:p>
          <a:p>
            <a:pPr marL="285750" indent="-285750">
              <a:spcBef>
                <a:spcPts val="800"/>
              </a:spcBef>
              <a:buFont typeface="Arial"/>
              <a:buChar char="•"/>
            </a:pPr>
            <a:r>
              <a:rPr lang="en-US" sz="1400" dirty="0" smtClean="0"/>
              <a:t>Global financial services firm was $600B behind in M&amp;A because it could not keep up with compliance requirements. Knowledge to track and report regulatory mandates comprehensively across the business was fragmented in separate documents, systems, and data stores, thus slow, prone to error, and difficult to change.</a:t>
            </a:r>
            <a:endParaRPr lang="en-US" sz="1400" dirty="0"/>
          </a:p>
          <a:p>
            <a:pPr marL="285750" indent="-285750">
              <a:spcBef>
                <a:spcPts val="800"/>
              </a:spcBef>
              <a:buFont typeface="Arial"/>
              <a:buChar char="•"/>
            </a:pPr>
            <a:r>
              <a:rPr lang="en-US" sz="1400" dirty="0" smtClean="0"/>
              <a:t>“Our only solution is to add more belly buttons, which means committing thousands of people to compliance.”</a:t>
            </a:r>
          </a:p>
        </p:txBody>
      </p:sp>
      <p:sp>
        <p:nvSpPr>
          <p:cNvPr id="21" name="TextBox 20"/>
          <p:cNvSpPr txBox="1"/>
          <p:nvPr/>
        </p:nvSpPr>
        <p:spPr>
          <a:xfrm>
            <a:off x="5058608" y="830945"/>
            <a:ext cx="4844217" cy="1949252"/>
          </a:xfrm>
          <a:prstGeom prst="rect">
            <a:avLst/>
          </a:prstGeom>
          <a:noFill/>
        </p:spPr>
        <p:txBody>
          <a:bodyPr wrap="square" rtlCol="0">
            <a:spAutoFit/>
          </a:bodyPr>
          <a:lstStyle/>
          <a:p>
            <a:pPr>
              <a:spcBef>
                <a:spcPts val="800"/>
              </a:spcBef>
            </a:pPr>
            <a:r>
              <a:rPr lang="en-US" sz="1600" dirty="0" smtClean="0"/>
              <a:t>SOLUTION</a:t>
            </a:r>
            <a:endParaRPr lang="en-US" sz="1600" dirty="0"/>
          </a:p>
          <a:p>
            <a:pPr marL="285750" indent="-285750">
              <a:spcBef>
                <a:spcPts val="800"/>
              </a:spcBef>
              <a:buFont typeface="Arial"/>
              <a:buChar char="•"/>
            </a:pPr>
            <a:r>
              <a:rPr lang="en-US" sz="1400" dirty="0" smtClean="0"/>
              <a:t>Knowledge centric collaborative solution that captures all of the regulatory mandates, maps them to policy documents, then to semantic models defining schemas, processes, and decision-making rules, to deployed operational systems and procedures, to analytics that track, assess, and report human and system behavior and ensure compliance.</a:t>
            </a:r>
          </a:p>
        </p:txBody>
      </p:sp>
    </p:spTree>
    <p:extLst>
      <p:ext uri="{BB962C8B-B14F-4D97-AF65-F5344CB8AC3E}">
        <p14:creationId xmlns:p14="http://schemas.microsoft.com/office/powerpoint/2010/main" val="31469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381000"/>
            <a:ext cx="8985250" cy="838200"/>
          </a:xfrm>
        </p:spPr>
        <p:txBody>
          <a:bodyPr rIns="132080"/>
          <a:lstStyle/>
          <a:p>
            <a:pPr indent="0" eaLnBrk="1" hangingPunct="1"/>
            <a:r>
              <a:rPr lang="en-US" sz="2800" b="0" dirty="0" smtClean="0">
                <a:latin typeface="Trebuchet MS" charset="0"/>
                <a:ea typeface="ヒラギノ角ゴ ProN W3" charset="0"/>
              </a:rPr>
              <a:t>Ontology-driven application and process themes</a:t>
            </a:r>
            <a:endParaRPr lang="en-US" sz="2800" b="0" dirty="0">
              <a:latin typeface="Trebuchet MS" charset="0"/>
              <a:ea typeface="ヒラギノ角ゴ ProN W3" charset="0"/>
            </a:endParaRPr>
          </a:p>
        </p:txBody>
      </p:sp>
      <p:sp>
        <p:nvSpPr>
          <p:cNvPr id="5125" name="Rectangle 3"/>
          <p:cNvSpPr>
            <a:spLocks noGrp="1" noChangeArrowheads="1"/>
          </p:cNvSpPr>
          <p:nvPr>
            <p:ph sz="half" idx="1"/>
          </p:nvPr>
        </p:nvSpPr>
        <p:spPr>
          <a:xfrm>
            <a:off x="457200" y="1524000"/>
            <a:ext cx="4305300" cy="4514958"/>
          </a:xfrm>
        </p:spPr>
        <p:txBody>
          <a:bodyPr rIns="132080"/>
          <a:lstStyle/>
          <a:p>
            <a:pPr>
              <a:spcBef>
                <a:spcPts val="600"/>
              </a:spcBef>
            </a:pPr>
            <a:r>
              <a:rPr lang="en-US" sz="1800" dirty="0"/>
              <a:t>Semantics in commercial off the shelf </a:t>
            </a:r>
            <a:r>
              <a:rPr lang="en-US" sz="1800" dirty="0" smtClean="0"/>
              <a:t>software such </a:t>
            </a:r>
            <a:r>
              <a:rPr lang="en-US" sz="1800" dirty="0"/>
              <a:t>as </a:t>
            </a:r>
            <a:r>
              <a:rPr lang="en-US" sz="1800" dirty="0" smtClean="0"/>
              <a:t>BI, ERP</a:t>
            </a:r>
            <a:r>
              <a:rPr lang="en-US" sz="1800" dirty="0"/>
              <a:t>, CRM, SCM, PLM, and </a:t>
            </a:r>
            <a:r>
              <a:rPr lang="en-US" sz="1800" dirty="0" smtClean="0"/>
              <a:t>HR </a:t>
            </a:r>
            <a:endParaRPr lang="en-US" sz="1800" dirty="0"/>
          </a:p>
          <a:p>
            <a:pPr>
              <a:spcBef>
                <a:spcPts val="600"/>
              </a:spcBef>
            </a:pPr>
            <a:r>
              <a:rPr lang="en-US" sz="1800" dirty="0" smtClean="0"/>
              <a:t>Ontology</a:t>
            </a:r>
            <a:r>
              <a:rPr lang="en-US" sz="1800" dirty="0"/>
              <a:t>-driven discovery in law, medicine, science</a:t>
            </a:r>
            <a:r>
              <a:rPr lang="en-US" sz="1800" dirty="0" smtClean="0"/>
              <a:t>, defense</a:t>
            </a:r>
            <a:r>
              <a:rPr lang="en-US" sz="1800" dirty="0"/>
              <a:t>, intelligence, research, investigation</a:t>
            </a:r>
            <a:r>
              <a:rPr lang="en-US" sz="1800" dirty="0" smtClean="0"/>
              <a:t>, and </a:t>
            </a:r>
            <a:r>
              <a:rPr lang="en-US" sz="1800" dirty="0"/>
              <a:t>real-time document </a:t>
            </a:r>
            <a:r>
              <a:rPr lang="en-US" sz="1800" dirty="0" smtClean="0"/>
              <a:t>analysis</a:t>
            </a:r>
          </a:p>
          <a:p>
            <a:pPr>
              <a:spcBef>
                <a:spcPts val="600"/>
              </a:spcBef>
            </a:pPr>
            <a:r>
              <a:rPr lang="en-US" sz="1800" dirty="0" smtClean="0"/>
              <a:t>Advanced (collaborative) analytics for hindsight, insight, and foresight</a:t>
            </a:r>
            <a:endParaRPr lang="en-US" sz="1800" dirty="0"/>
          </a:p>
          <a:p>
            <a:pPr>
              <a:spcBef>
                <a:spcPts val="600"/>
              </a:spcBef>
            </a:pPr>
            <a:r>
              <a:rPr lang="en-US" sz="1800" dirty="0" smtClean="0"/>
              <a:t>Risk</a:t>
            </a:r>
            <a:r>
              <a:rPr lang="en-US" sz="1800" dirty="0"/>
              <a:t>, compliance and policy-driven </a:t>
            </a:r>
            <a:r>
              <a:rPr lang="en-US" sz="1800" dirty="0" smtClean="0"/>
              <a:t>processes such </a:t>
            </a:r>
            <a:r>
              <a:rPr lang="en-US" sz="1800" dirty="0"/>
              <a:t>as situation assessment, exceptions, fraud</a:t>
            </a:r>
            <a:r>
              <a:rPr lang="en-US" sz="1800" dirty="0" smtClean="0"/>
              <a:t>, case </a:t>
            </a:r>
            <a:r>
              <a:rPr lang="en-US" sz="1800" dirty="0"/>
              <a:t>management</a:t>
            </a:r>
            <a:r>
              <a:rPr lang="en-US" sz="1800" dirty="0" smtClean="0"/>
              <a:t>, predictive analytics, and  emergency response</a:t>
            </a:r>
            <a:endParaRPr lang="en-US" sz="1800" dirty="0"/>
          </a:p>
        </p:txBody>
      </p:sp>
      <p:sp>
        <p:nvSpPr>
          <p:cNvPr id="2" name="Content Placeholder 1"/>
          <p:cNvSpPr>
            <a:spLocks noGrp="1"/>
          </p:cNvSpPr>
          <p:nvPr>
            <p:ph sz="half" idx="2"/>
          </p:nvPr>
        </p:nvSpPr>
        <p:spPr>
          <a:xfrm>
            <a:off x="4994891" y="1524000"/>
            <a:ext cx="4305300" cy="4596018"/>
          </a:xfrm>
        </p:spPr>
        <p:txBody>
          <a:bodyPr/>
          <a:lstStyle/>
          <a:p>
            <a:pPr>
              <a:spcBef>
                <a:spcPts val="600"/>
              </a:spcBef>
            </a:pPr>
            <a:r>
              <a:rPr lang="en-US" sz="1800" dirty="0"/>
              <a:t>Knowledge-intensive processes such as </a:t>
            </a:r>
            <a:r>
              <a:rPr lang="nl-NL" sz="1800" dirty="0" err="1"/>
              <a:t>modeling</a:t>
            </a:r>
            <a:r>
              <a:rPr lang="nl-NL" sz="1800" dirty="0"/>
              <a:t> &amp; </a:t>
            </a:r>
            <a:r>
              <a:rPr lang="nl-NL" sz="1800" dirty="0" err="1"/>
              <a:t>simulation</a:t>
            </a:r>
            <a:r>
              <a:rPr lang="nl-NL" sz="1800" dirty="0"/>
              <a:t>, </a:t>
            </a:r>
            <a:r>
              <a:rPr lang="nl-NL" sz="1800" dirty="0" err="1"/>
              <a:t>acquisition</a:t>
            </a:r>
            <a:r>
              <a:rPr lang="nl-NL" sz="1800" dirty="0"/>
              <a:t>, design, </a:t>
            </a:r>
            <a:r>
              <a:rPr lang="en-US" sz="1800" dirty="0"/>
              <a:t>engineering, and virtual manufacturing</a:t>
            </a:r>
          </a:p>
          <a:p>
            <a:pPr>
              <a:spcBef>
                <a:spcPts val="600"/>
              </a:spcBef>
            </a:pPr>
            <a:r>
              <a:rPr lang="en-US" sz="1800" dirty="0" smtClean="0"/>
              <a:t>Network </a:t>
            </a:r>
            <a:r>
              <a:rPr lang="en-US" sz="1800" dirty="0"/>
              <a:t>&amp; process management such as diagnostics, logistics, planning, scheduling, </a:t>
            </a:r>
            <a:r>
              <a:rPr lang="en-US" sz="1800" dirty="0" smtClean="0"/>
              <a:t>cyber-security</a:t>
            </a:r>
            <a:r>
              <a:rPr lang="en-US" sz="1800" dirty="0"/>
              <a:t>, and event-driven processes</a:t>
            </a:r>
          </a:p>
          <a:p>
            <a:pPr>
              <a:spcBef>
                <a:spcPts val="600"/>
              </a:spcBef>
            </a:pPr>
            <a:r>
              <a:rPr lang="en-US" sz="1800" dirty="0" smtClean="0"/>
              <a:t>Adaptive</a:t>
            </a:r>
            <a:r>
              <a:rPr lang="en-US" sz="1800" dirty="0"/>
              <a:t>, autonomic, &amp; autonomous </a:t>
            </a:r>
            <a:r>
              <a:rPr lang="en-US" sz="1800" dirty="0" smtClean="0"/>
              <a:t>processes such </a:t>
            </a:r>
            <a:r>
              <a:rPr lang="en-US" sz="1800" dirty="0"/>
              <a:t>as </a:t>
            </a:r>
            <a:r>
              <a:rPr lang="en-US" sz="1800" dirty="0" smtClean="0"/>
              <a:t>robotics, intelligent systems, and smart infrastructure</a:t>
            </a:r>
            <a:endParaRPr lang="en-US" sz="1800" dirty="0"/>
          </a:p>
          <a:p>
            <a:pPr>
              <a:spcBef>
                <a:spcPts val="600"/>
              </a:spcBef>
            </a:pPr>
            <a:r>
              <a:rPr lang="en-US" sz="1800" dirty="0" smtClean="0"/>
              <a:t>Systems </a:t>
            </a:r>
            <a:r>
              <a:rPr lang="en-US" sz="1800" dirty="0"/>
              <a:t>that know, learn &amp; reason as people do such </a:t>
            </a:r>
            <a:r>
              <a:rPr lang="en-US" sz="1800" dirty="0" smtClean="0"/>
              <a:t>as e</a:t>
            </a:r>
            <a:r>
              <a:rPr lang="en-US" sz="1800" dirty="0"/>
              <a:t>-learning, tutors, advisors, cognitive agents, and games.</a:t>
            </a:r>
            <a:endParaRPr lang="en-US" sz="1800" dirty="0">
              <a:latin typeface="Trebuchet MS" charset="0"/>
              <a:ea typeface="ヒラギノ角ゴ ProN W3" charset="0"/>
            </a:endParaRPr>
          </a:p>
        </p:txBody>
      </p:sp>
      <p:sp>
        <p:nvSpPr>
          <p:cNvPr id="5126" name="Text Box 4"/>
          <p:cNvSpPr txBox="1">
            <a:spLocks noChangeArrowheads="1"/>
          </p:cNvSpPr>
          <p:nvPr/>
        </p:nvSpPr>
        <p:spPr bwMode="auto">
          <a:xfrm>
            <a:off x="9373300" y="6483350"/>
            <a:ext cx="3696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a:solidFill>
                  <a:srgbClr val="000000"/>
                </a:solidFill>
                <a:latin typeface="Arial" charset="0"/>
                <a:ea typeface="ヒラギノ角ゴ ProN W3" charset="0"/>
                <a:cs typeface="ヒラギノ角ゴ ProN W3" charset="0"/>
                <a:sym typeface="Arial" charset="0"/>
              </a:defRPr>
            </a:lvl1pPr>
            <a:lvl2pPr marL="742950" indent="-285750" eaLnBrk="0" hangingPunct="0">
              <a:defRPr>
                <a:solidFill>
                  <a:srgbClr val="000000"/>
                </a:solidFill>
                <a:latin typeface="Arial" charset="0"/>
                <a:ea typeface="ヒラギノ角ゴ ProN W3" charset="0"/>
                <a:cs typeface="ヒラギノ角ゴ ProN W3" charset="0"/>
                <a:sym typeface="Arial" charset="0"/>
              </a:defRPr>
            </a:lvl2pPr>
            <a:lvl3pPr marL="1143000" indent="-228600" eaLnBrk="0" hangingPunct="0">
              <a:defRPr>
                <a:solidFill>
                  <a:srgbClr val="000000"/>
                </a:solidFill>
                <a:latin typeface="Arial" charset="0"/>
                <a:ea typeface="ヒラギノ角ゴ ProN W3" charset="0"/>
                <a:cs typeface="ヒラギノ角ゴ ProN W3" charset="0"/>
                <a:sym typeface="Arial" charset="0"/>
              </a:defRPr>
            </a:lvl3pPr>
            <a:lvl4pPr marL="1600200" indent="-228600" eaLnBrk="0" hangingPunct="0">
              <a:defRPr>
                <a:solidFill>
                  <a:srgbClr val="000000"/>
                </a:solidFill>
                <a:latin typeface="Arial" charset="0"/>
                <a:ea typeface="ヒラギノ角ゴ ProN W3" charset="0"/>
                <a:cs typeface="ヒラギノ角ゴ ProN W3" charset="0"/>
                <a:sym typeface="Arial" charset="0"/>
              </a:defRPr>
            </a:lvl4pPr>
            <a:lvl5pPr marL="2057400" indent="-228600" eaLnBrk="0" hangingPunct="0">
              <a:defRPr>
                <a:solidFill>
                  <a:srgbClr val="000000"/>
                </a:solidFill>
                <a:latin typeface="Arial" charset="0"/>
                <a:ea typeface="ヒラギノ角ゴ ProN W3" charset="0"/>
                <a:cs typeface="ヒラギノ角ゴ ProN W3" charset="0"/>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0"/>
                <a:cs typeface="ヒラギノ角ゴ ProN W3" charset="0"/>
                <a:sym typeface="Arial" charset="0"/>
              </a:defRPr>
            </a:lvl9pPr>
          </a:lstStyle>
          <a:p>
            <a:pPr algn="ctr" eaLnBrk="1" hangingPunct="1"/>
            <a:endParaRPr lang="en-US" sz="1600" dirty="0">
              <a:solidFill>
                <a:srgbClr val="FFFFFF"/>
              </a:solidFill>
              <a:latin typeface="Helvetica" charset="0"/>
              <a:cs typeface="Helvetica" charset="0"/>
              <a:sym typeface="Helvetica" charset="0"/>
            </a:endParaRPr>
          </a:p>
        </p:txBody>
      </p:sp>
    </p:spTree>
    <p:extLst>
      <p:ext uri="{BB962C8B-B14F-4D97-AF65-F5344CB8AC3E}">
        <p14:creationId xmlns:p14="http://schemas.microsoft.com/office/powerpoint/2010/main" val="3437996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333333"/>
      </a:lt2>
      <a:accent1>
        <a:srgbClr val="FFFFFF"/>
      </a:accent1>
      <a:accent2>
        <a:srgbClr val="808080"/>
      </a:accent2>
      <a:accent3>
        <a:srgbClr val="FFFFFF"/>
      </a:accent3>
      <a:accent4>
        <a:srgbClr val="000000"/>
      </a:accent4>
      <a:accent5>
        <a:srgbClr val="FFFFFF"/>
      </a:accent5>
      <a:accent6>
        <a:srgbClr val="737373"/>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Settings\025841\Application Data\Microsoft\Templates\Firm Templates\1 Blue Spot Color.pot</Template>
  <TotalTime>37919</TotalTime>
  <Pages>8</Pages>
  <Words>1814</Words>
  <Application>Microsoft Macintosh PowerPoint</Application>
  <PresentationFormat>Custom</PresentationFormat>
  <Paragraphs>152</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 Blue Spot Color</vt:lpstr>
      <vt:lpstr>Harvesting the Business Value of Ontologies: Recent Case Examples (Part-1)</vt:lpstr>
      <vt:lpstr>Smart platforms, smart devices  </vt:lpstr>
      <vt:lpstr>Do-it-yourself data exploration</vt:lpstr>
      <vt:lpstr>Better access with semantic search, navigation, query &amp; question answering</vt:lpstr>
      <vt:lpstr>PowerPoint Presentation</vt:lpstr>
      <vt:lpstr>Do-it-yourself semantic agents to discover, aggregate, analyze &amp; report information</vt:lpstr>
      <vt:lpstr>Smart knowledge-driven citizen-centric services </vt:lpstr>
      <vt:lpstr>Policy-driven compliance, risk, and change management</vt:lpstr>
      <vt:lpstr>Ontology-driven application and process themes</vt:lpstr>
      <vt:lpstr>Where else can we apply ontology-driven approaches?</vt:lpstr>
      <vt:lpstr> Questions?</vt:lpstr>
    </vt:vector>
  </TitlesOfParts>
  <Company>Booz Allen &amp; Hamilton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BA&amp;H User</dc:creator>
  <cp:lastModifiedBy>Mills Davis</cp:lastModifiedBy>
  <cp:revision>4411</cp:revision>
  <cp:lastPrinted>2011-01-06T20:12:59Z</cp:lastPrinted>
  <dcterms:created xsi:type="dcterms:W3CDTF">2001-10-22T14:55:09Z</dcterms:created>
  <dcterms:modified xsi:type="dcterms:W3CDTF">2011-01-25T17:24:40Z</dcterms:modified>
</cp:coreProperties>
</file>