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514" r:id="rId5"/>
    <p:sldId id="515" r:id="rId6"/>
    <p:sldId id="455" r:id="rId7"/>
    <p:sldId id="511" r:id="rId8"/>
    <p:sldId id="481" r:id="rId9"/>
    <p:sldId id="485" r:id="rId10"/>
    <p:sldId id="513" r:id="rId11"/>
    <p:sldId id="509" r:id="rId12"/>
    <p:sldId id="510" r:id="rId13"/>
    <p:sldId id="443" r:id="rId14"/>
    <p:sldId id="486" r:id="rId15"/>
    <p:sldId id="470" r:id="rId16"/>
    <p:sldId id="483" r:id="rId17"/>
    <p:sldId id="42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docs"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7878"/>
    <a:srgbClr val="0C84E8"/>
    <a:srgbClr val="898989"/>
    <a:srgbClr val="19BDFF"/>
    <a:srgbClr val="5781AE"/>
    <a:srgbClr val="3875CE"/>
    <a:srgbClr val="1B558A"/>
    <a:srgbClr val="000000"/>
    <a:srgbClr val="0096D2"/>
    <a:srgbClr val="0C7DE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4" autoAdjust="0"/>
    <p:restoredTop sz="88483" autoAdjust="0"/>
  </p:normalViewPr>
  <p:slideViewPr>
    <p:cSldViewPr snapToGrid="0" showGuides="1">
      <p:cViewPr>
        <p:scale>
          <a:sx n="70" d="100"/>
          <a:sy n="70" d="100"/>
        </p:scale>
        <p:origin x="-1254" y="-912"/>
      </p:cViewPr>
      <p:guideLst>
        <p:guide orient="horz" pos="2160"/>
        <p:guide orient="horz" pos="3057"/>
        <p:guide orient="horz" pos="4203"/>
        <p:guide orient="horz" pos="1072"/>
        <p:guide orient="horz" pos="311"/>
        <p:guide orient="horz" pos="1228"/>
        <p:guide orient="horz" pos="4153"/>
        <p:guide pos="2751"/>
        <p:guide pos="5567"/>
        <p:guide pos="192"/>
        <p:guide pos="5759"/>
        <p:guide pos="3018"/>
      </p:guideLst>
    </p:cSldViewPr>
  </p:slideViewPr>
  <p:outlineViewPr>
    <p:cViewPr>
      <p:scale>
        <a:sx n="33" d="100"/>
        <a:sy n="33" d="100"/>
      </p:scale>
      <p:origin x="48" y="8868"/>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8" d="100"/>
          <a:sy n="78" d="100"/>
        </p:scale>
        <p:origin x="-2748"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2E8726-10A4-458F-9B9B-A28099ED872E}" type="datetimeFigureOut">
              <a:rPr lang="en-US" smtClean="0"/>
              <a:pPr/>
              <a:t>12/6/2010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1D9F1C-0913-4BD2-9907-433683CAC7F7}"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B10B16-2A7E-420A-AD80-5450730754CE}" type="datetimeFigureOut">
              <a:rPr lang="en-US" smtClean="0"/>
              <a:pPr/>
              <a:t>12/6/2010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35AB41-FFA8-4208-95EB-818BE3B36B2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lgn="l"/>
            <a:r>
              <a:rPr lang="en-US" baseline="0" dirty="0" smtClean="0"/>
              <a:t>In today’s market, it is important to form relationships with companies that you know will be there for the long-term, have the resources to support your business needs and can be a trusted advisor. Amdocs is such a company. </a:t>
            </a:r>
          </a:p>
          <a:p>
            <a:pPr algn="l"/>
            <a:endParaRPr lang="en-US" baseline="0" dirty="0" smtClean="0"/>
          </a:p>
          <a:p>
            <a:pPr defTabSz="941100">
              <a:defRPr/>
            </a:pPr>
            <a:r>
              <a:rPr lang="en-US" dirty="0" smtClean="0"/>
              <a:t>We</a:t>
            </a:r>
            <a:r>
              <a:rPr lang="en-US" baseline="0" dirty="0" smtClean="0"/>
              <a:t> are </a:t>
            </a:r>
            <a:r>
              <a:rPr lang="en-US" dirty="0" smtClean="0"/>
              <a:t>the market leader in Customer Experience Systems (CES), providing support for the complete</a:t>
            </a:r>
            <a:r>
              <a:rPr lang="en-US" baseline="0" dirty="0" smtClean="0"/>
              <a:t> customer lifecycle across business support systems (BSS), operational (or operations) support systems (OSS), and service delivery. </a:t>
            </a:r>
            <a:r>
              <a:rPr lang="en-US" dirty="0" smtClean="0"/>
              <a:t> Amdocs</a:t>
            </a:r>
            <a:r>
              <a:rPr lang="en-US" baseline="0" dirty="0" smtClean="0"/>
              <a:t> CES enables service providers to deliver an experience that is intentional, not an afterthought or a by-product of technology, integrated which means streamlined for cost-efficient operations and innovative enabling new revenue streams and business models. As a matter of fact, Amdocs CES is the first to transcend traditional business- and operational-support systems and service delivery platforms to enable service providers to focus not on technology, but on business growth. Amdocs CES  approach combines our singular industry focus on the communications market, our leading B/OSS and service delivery products, and strategic services, combined with our 25+ years of experience, to ensure our customers successfully execute on their strategies.</a:t>
            </a:r>
          </a:p>
          <a:p>
            <a:pPr algn="l"/>
            <a:endParaRPr lang="en-US" baseline="0" dirty="0" smtClean="0"/>
          </a:p>
          <a:p>
            <a:pPr algn="l"/>
            <a:r>
              <a:rPr lang="en-US" baseline="0" dirty="0" smtClean="0"/>
              <a:t>We are a global company with revenue of US$3.0 billion in fiscal 2010 and more than 19,000 employees to serve our worldwide customer base. With a very strong cash position US$1.4 billion in fiscal year 2010, Amdocs is a company with excellent resources for continued investment in our customers’ success. And, our comprehensive understanding of our customers’ businesses and the relationships we develop with them enable us to offer greater value by providing them with best practices, insights and solutions gathered from across the communications industry and different geographies. </a:t>
            </a:r>
          </a:p>
          <a:p>
            <a:pPr algn="l"/>
            <a:endParaRPr lang="en-US" baseline="0" dirty="0" smtClean="0"/>
          </a:p>
          <a:p>
            <a:pPr algn="l"/>
            <a:r>
              <a:rPr lang="en-US" baseline="0" dirty="0" smtClean="0"/>
              <a:t>As you can see, industry analysts and leaders have verified our leading market position.  </a:t>
            </a:r>
            <a:r>
              <a:rPr lang="en-US" i="1" baseline="0" dirty="0" smtClean="0"/>
              <a:t>[Read analyst confirmation from slide or quotes below in notes] </a:t>
            </a:r>
          </a:p>
          <a:p>
            <a:pPr algn="l"/>
            <a:endParaRPr lang="en-US" baseline="0" dirty="0" smtClean="0"/>
          </a:p>
          <a:p>
            <a:pPr algn="l"/>
            <a:r>
              <a:rPr lang="en-US" baseline="0" dirty="0" smtClean="0"/>
              <a:t>Let’s take a look at Amdocs’ history and how we got to where we are today.  </a:t>
            </a:r>
            <a:r>
              <a:rPr lang="en-US" b="1" baseline="0" dirty="0" smtClean="0"/>
              <a:t>&lt;&lt;Next Slide&gt;&gt;</a:t>
            </a:r>
          </a:p>
          <a:p>
            <a:pPr algn="l"/>
            <a:r>
              <a:rPr lang="en-US" baseline="0" dirty="0" smtClean="0"/>
              <a:t> </a:t>
            </a:r>
          </a:p>
          <a:p>
            <a:pPr algn="l"/>
            <a:r>
              <a:rPr lang="en-US" u="sng" baseline="0" dirty="0" smtClean="0"/>
              <a:t>Additional 2010 Analyst Accolades &amp; Pull Quotes by Portfolio Offering</a:t>
            </a:r>
          </a:p>
          <a:p>
            <a:r>
              <a:rPr lang="en-US" dirty="0" smtClean="0"/>
              <a:t>OSS:</a:t>
            </a:r>
          </a:p>
          <a:p>
            <a:pPr>
              <a:buFont typeface="Arial" pitchFamily="34" charset="0"/>
              <a:buChar char="•"/>
            </a:pPr>
            <a:r>
              <a:rPr lang="en-US" dirty="0" smtClean="0"/>
              <a:t> Very strong rating:</a:t>
            </a:r>
            <a:r>
              <a:rPr lang="en-US" baseline="0" dirty="0" smtClean="0"/>
              <a:t> Gartner OSS Scorecard, Jan 2010 </a:t>
            </a:r>
            <a:r>
              <a:rPr lang="en-US" i="1" baseline="0" dirty="0" smtClean="0"/>
              <a:t>“Amdocs’ dedicated OSS road map elaborates on continuous amalgamation of those assets, in order to create more flexible, modular, out-of-the-box, next-generation network (NGN) and service fulfillment solution.” </a:t>
            </a:r>
            <a:r>
              <a:rPr lang="en-US" baseline="0" dirty="0" smtClean="0"/>
              <a:t>Gartner Dataquest Insight: Operations Support Systems Market Overview and Strategic Scorecard for Vendors, January 2010</a:t>
            </a:r>
          </a:p>
          <a:p>
            <a:pPr>
              <a:buFont typeface="Arial" pitchFamily="34" charset="0"/>
              <a:buChar char="•"/>
            </a:pPr>
            <a:r>
              <a:rPr lang="en-US" baseline="0" dirty="0" smtClean="0"/>
              <a:t> Ranked #1 in Inventory Management (Gartner TOMS) April 2010</a:t>
            </a:r>
            <a:endParaRPr lang="en-US" dirty="0" smtClean="0"/>
          </a:p>
          <a:p>
            <a:endParaRPr lang="en-US" dirty="0" smtClean="0"/>
          </a:p>
          <a:p>
            <a:r>
              <a:rPr lang="en-US" dirty="0" smtClean="0"/>
              <a:t>Revenue Management:</a:t>
            </a:r>
          </a:p>
          <a:p>
            <a:pPr>
              <a:buFont typeface="Arial" pitchFamily="34" charset="0"/>
              <a:buChar char="•"/>
            </a:pPr>
            <a:r>
              <a:rPr lang="en-US" baseline="0" dirty="0" smtClean="0"/>
              <a:t> Undisputed billing leader with 27% market share; Amdocs is the only vendor ranked as market leader in all regions and service segments. </a:t>
            </a:r>
            <a:r>
              <a:rPr lang="en-US" baseline="0" dirty="0" err="1" smtClean="0"/>
              <a:t>Analysys</a:t>
            </a:r>
            <a:r>
              <a:rPr lang="en-US" baseline="0" dirty="0" smtClean="0"/>
              <a:t> Mason, July 2010</a:t>
            </a:r>
          </a:p>
          <a:p>
            <a:pPr>
              <a:buFont typeface="Arial" pitchFamily="34" charset="0"/>
              <a:buChar char="•"/>
            </a:pPr>
            <a:r>
              <a:rPr lang="en-US" baseline="0" dirty="0" smtClean="0"/>
              <a:t> Ranked #1 in rating and charging and other core billing, </a:t>
            </a:r>
            <a:r>
              <a:rPr lang="en-US" baseline="0" dirty="0" err="1" smtClean="0"/>
              <a:t>Stratecast</a:t>
            </a:r>
            <a:r>
              <a:rPr lang="en-US" baseline="0" dirty="0" smtClean="0"/>
              <a:t> Partners, August 2010</a:t>
            </a:r>
          </a:p>
          <a:p>
            <a:pPr>
              <a:buFont typeface="Arial" pitchFamily="34" charset="0"/>
              <a:buNone/>
            </a:pPr>
            <a:endParaRPr lang="en-US" baseline="0" dirty="0" smtClean="0"/>
          </a:p>
          <a:p>
            <a:pPr>
              <a:buFont typeface="Arial" pitchFamily="34" charset="0"/>
              <a:buNone/>
            </a:pPr>
            <a:r>
              <a:rPr lang="en-US" baseline="0" dirty="0" smtClean="0"/>
              <a:t>Customer Management:</a:t>
            </a:r>
          </a:p>
          <a:p>
            <a:pPr>
              <a:buFont typeface="Arial" pitchFamily="34" charset="0"/>
              <a:buChar char="•"/>
            </a:pPr>
            <a:r>
              <a:rPr lang="en-US" baseline="0" dirty="0" smtClean="0"/>
              <a:t> </a:t>
            </a:r>
            <a:r>
              <a:rPr lang="en-US" i="1" baseline="0" dirty="0" smtClean="0"/>
              <a:t>“Amdocs remains a Strong Performer in this edition of the Forrester Wave and delivers advanced leading capabilities for most of the business processes in the order management cycle.”  </a:t>
            </a:r>
            <a:r>
              <a:rPr lang="en-US" baseline="0" dirty="0" smtClean="0"/>
              <a:t>The Forrester Wave: order Management Hubs, Q2 2010, Forrester Research, Aug 2010</a:t>
            </a:r>
          </a:p>
          <a:p>
            <a:pPr>
              <a:buFont typeface="Arial" pitchFamily="34" charset="0"/>
              <a:buNone/>
            </a:pPr>
            <a:endParaRPr lang="en-US" baseline="0" dirty="0" smtClean="0"/>
          </a:p>
          <a:p>
            <a:pPr>
              <a:buFont typeface="Arial" pitchFamily="34" charset="0"/>
              <a:buNone/>
            </a:pPr>
            <a:r>
              <a:rPr lang="en-US" baseline="0" dirty="0" smtClean="0"/>
              <a:t>Service Delivery:</a:t>
            </a:r>
          </a:p>
          <a:p>
            <a:pPr>
              <a:buFont typeface="Arial" pitchFamily="34" charset="0"/>
              <a:buNone/>
            </a:pPr>
            <a:r>
              <a:rPr lang="en-US" i="1" baseline="0" dirty="0" smtClean="0"/>
              <a:t>“With </a:t>
            </a:r>
            <a:r>
              <a:rPr lang="en-US" i="1" baseline="0" dirty="0" err="1" smtClean="0"/>
              <a:t>ChangingWorlds</a:t>
            </a:r>
            <a:r>
              <a:rPr lang="en-US" i="1" baseline="0" dirty="0" smtClean="0"/>
              <a:t>, Amdocs gained key mobile personalization and intelligent portal capabilities, enabling operators that partner with Amdocs to enhance their mobile portal navigation, mobile advertising and also provide better content search and recommendations for subscribers.”</a:t>
            </a:r>
            <a:r>
              <a:rPr lang="en-US" baseline="0" dirty="0" smtClean="0"/>
              <a:t>  Data Traffic Growth Drives the Content Delivery Platform Market, Yankee Group, May 2010</a:t>
            </a:r>
          </a:p>
          <a:p>
            <a:pPr>
              <a:buFont typeface="Arial" pitchFamily="34" charset="0"/>
              <a:buChar char="•"/>
            </a:pPr>
            <a:r>
              <a:rPr lang="en-US" baseline="0" dirty="0" smtClean="0"/>
              <a:t> </a:t>
            </a:r>
            <a:r>
              <a:rPr lang="en-US" i="1" baseline="0" dirty="0" smtClean="0"/>
              <a:t>“Amdocs gained 5 percentage points in market share to become the market leader, largely as a result of its acquisition of </a:t>
            </a:r>
            <a:r>
              <a:rPr lang="en-US" i="1" baseline="0" dirty="0" err="1" smtClean="0"/>
              <a:t>ChangingWorlds</a:t>
            </a:r>
            <a:r>
              <a:rPr lang="en-US" i="1" baseline="0" dirty="0" smtClean="0"/>
              <a:t> and strong growth in its customer base.”  </a:t>
            </a:r>
            <a:r>
              <a:rPr lang="en-US" baseline="0" dirty="0" smtClean="0"/>
              <a:t>Service Delivery Platform Market Share Report 2009, </a:t>
            </a:r>
            <a:r>
              <a:rPr lang="en-US" baseline="0" dirty="0" err="1" smtClean="0"/>
              <a:t>analysys</a:t>
            </a:r>
            <a:r>
              <a:rPr lang="en-US" baseline="0" dirty="0" smtClean="0"/>
              <a:t> mason, May 2010</a:t>
            </a:r>
          </a:p>
          <a:p>
            <a:pPr>
              <a:buFont typeface="Arial" pitchFamily="34" charset="0"/>
              <a:buNone/>
            </a:pPr>
            <a:endParaRPr lang="en-US" baseline="0" dirty="0" smtClean="0"/>
          </a:p>
          <a:p>
            <a:pPr>
              <a:buFont typeface="Arial" pitchFamily="34" charset="0"/>
              <a:buNone/>
            </a:pPr>
            <a:r>
              <a:rPr lang="en-US" baseline="0" dirty="0" smtClean="0"/>
              <a:t>Services:</a:t>
            </a:r>
          </a:p>
          <a:p>
            <a:pPr>
              <a:buFont typeface="Arial" pitchFamily="34" charset="0"/>
              <a:buNone/>
            </a:pPr>
            <a:r>
              <a:rPr lang="en-US" i="1" baseline="0" dirty="0" smtClean="0"/>
              <a:t>“As telecoms services increasingly move to an IP foundation, and as the numbers of user types, </a:t>
            </a:r>
            <a:r>
              <a:rPr lang="en-US" i="1" baseline="0" dirty="0" err="1" smtClean="0"/>
              <a:t>QoS</a:t>
            </a:r>
            <a:r>
              <a:rPr lang="en-US" i="1" baseline="0" dirty="0" smtClean="0"/>
              <a:t> levels, billing relationships, and value added services explode, service providers will choose to outsource their IT functions to full-service specialists in carrier software. Amdocs is well positioned for this shift, thanks to its broad expertise in </a:t>
            </a:r>
            <a:r>
              <a:rPr lang="en-US" i="1" baseline="0" dirty="0" err="1" smtClean="0"/>
              <a:t>telco</a:t>
            </a:r>
            <a:r>
              <a:rPr lang="en-US" i="1" baseline="0" dirty="0" smtClean="0"/>
              <a:t> IT, global reach, mature service offerings, and the flexibility afforded by its strong balance sheet.”  </a:t>
            </a:r>
            <a:r>
              <a:rPr lang="en-US" baseline="0" dirty="0" smtClean="0"/>
              <a:t>Amdocs EMEA Managed Services: A focus on Business Benefits, IDC, March 2010</a:t>
            </a:r>
            <a:endParaRPr lang="en-US" dirty="0"/>
          </a:p>
        </p:txBody>
      </p:sp>
      <p:sp>
        <p:nvSpPr>
          <p:cNvPr id="4" name="Slide Number Placeholder 3"/>
          <p:cNvSpPr>
            <a:spLocks noGrp="1"/>
          </p:cNvSpPr>
          <p:nvPr>
            <p:ph type="sldNum" sz="quarter" idx="10"/>
          </p:nvPr>
        </p:nvSpPr>
        <p:spPr/>
        <p:txBody>
          <a:bodyPr/>
          <a:lstStyle/>
          <a:p>
            <a:fld id="{DE35AB41-FFA8-4208-95EB-818BE3B36B22}"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endParaRPr lang="en-GB" dirty="0" smtClean="0"/>
          </a:p>
          <a:p>
            <a:pPr>
              <a:defRPr/>
            </a:pPr>
            <a:endParaRPr lang="en-GB" dirty="0" smtClean="0"/>
          </a:p>
        </p:txBody>
      </p:sp>
      <p:sp>
        <p:nvSpPr>
          <p:cNvPr id="4" name="Slide Number Placeholder 3"/>
          <p:cNvSpPr>
            <a:spLocks noGrp="1"/>
          </p:cNvSpPr>
          <p:nvPr>
            <p:ph type="sldNum" sz="quarter" idx="5"/>
          </p:nvPr>
        </p:nvSpPr>
        <p:spPr/>
        <p:txBody>
          <a:bodyPr/>
          <a:lstStyle/>
          <a:p>
            <a:pPr>
              <a:defRPr/>
            </a:pPr>
            <a:fld id="{1818F120-5242-4AAB-A77E-844D4BF9A446}"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09B5CC-6CC3-4291-A465-CC4FC8D981E9}"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09B5CC-6CC3-4291-A465-CC4FC8D981E9}"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 the connected world, we know that are going to be flooded with more and more data…</a:t>
            </a:r>
          </a:p>
          <a:p>
            <a:endParaRPr lang="en-US" dirty="0" smtClean="0"/>
          </a:p>
          <a:p>
            <a:r>
              <a:rPr lang="en-US" dirty="0" smtClean="0"/>
              <a:t>(Networks are being utilized like never before and social networking is creating more and more connections between people…)</a:t>
            </a:r>
          </a:p>
          <a:p>
            <a:endParaRPr lang="en-US" dirty="0" smtClean="0"/>
          </a:p>
          <a:p>
            <a:r>
              <a:rPr lang="en-US" dirty="0" smtClean="0"/>
              <a:t>But more data doesn’t mean that we are going to have an easier time making decisions about what to do in our businesses…</a:t>
            </a:r>
          </a:p>
          <a:p>
            <a:endParaRPr lang="en-US" dirty="0" smtClean="0"/>
          </a:p>
          <a:p>
            <a:r>
              <a:rPr lang="en-US" dirty="0" smtClean="0"/>
              <a:t>More information about the customer doesn’t mean we make the contact centre interaction more efficient or more rewarding…</a:t>
            </a:r>
          </a:p>
          <a:p>
            <a:r>
              <a:rPr lang="en-US" dirty="0" smtClean="0"/>
              <a:t>More information about what’s going in the network doesn’t mean we mean can plan the development of our networks better…</a:t>
            </a:r>
          </a:p>
          <a:p>
            <a:r>
              <a:rPr lang="en-US" dirty="0" smtClean="0"/>
              <a:t>More information about customer loyalty doesn’t mean we can truly address customer churn…</a:t>
            </a:r>
          </a:p>
          <a:p>
            <a:endParaRPr lang="en-US" dirty="0" smtClean="0"/>
          </a:p>
          <a:p>
            <a:r>
              <a:rPr lang="en-US" dirty="0" smtClean="0"/>
              <a:t>SO in the age of more information, decision making is likely to suffer…</a:t>
            </a:r>
          </a:p>
          <a:p>
            <a:endParaRPr lang="en-US" dirty="0" smtClean="0"/>
          </a:p>
          <a:p>
            <a:r>
              <a:rPr lang="en-US" dirty="0" smtClean="0"/>
              <a:t>Amdocs believe a new approach to decision making is needed…enter Intelligent Decision Automation</a:t>
            </a:r>
          </a:p>
          <a:p>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DE35AB41-FFA8-4208-95EB-818BE3B36B22}" type="slidenum">
              <a:rPr lang="en-US" smtClean="0"/>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100" dirty="0" smtClean="0"/>
              <a:t>GIA brings in bills as an event. </a:t>
            </a:r>
          </a:p>
          <a:p>
            <a:pPr lvl="0"/>
            <a:r>
              <a:rPr lang="en-US" sz="1100" dirty="0" smtClean="0"/>
              <a:t> Bills have charges that include fees.  </a:t>
            </a:r>
          </a:p>
          <a:p>
            <a:pPr lvl="0"/>
            <a:r>
              <a:rPr lang="en-US" sz="1100" dirty="0" smtClean="0"/>
              <a:t>GIA examines all fees and identifies abnormal fees  ( Returned check Fee) </a:t>
            </a:r>
          </a:p>
          <a:p>
            <a:pPr lvl="0"/>
            <a:r>
              <a:rPr lang="en-US" sz="1100" dirty="0" smtClean="0"/>
              <a:t>GIA then determines the probability that a customer would be calling on this vs. other possible reasons for the call.  </a:t>
            </a:r>
          </a:p>
          <a:p>
            <a:pPr lvl="0"/>
            <a:r>
              <a:rPr lang="en-US" sz="1100" dirty="0" smtClean="0"/>
              <a:t>If the call is a high probability that the interaction is for an abnormal fee motivation. </a:t>
            </a:r>
          </a:p>
          <a:p>
            <a:pPr lvl="0"/>
            <a:r>
              <a:rPr lang="en-US" sz="1100" dirty="0" smtClean="0"/>
              <a:t>Based on high level concepts ( Customer value, longevity, payment patter) GIA examines the company policy to determine the best actions.   </a:t>
            </a:r>
          </a:p>
          <a:p>
            <a:pPr lvl="0"/>
            <a:r>
              <a:rPr lang="en-US" sz="1100" dirty="0" smtClean="0"/>
              <a:t>GIA tells the front end the  (contextually relevant information, Once click action</a:t>
            </a:r>
          </a:p>
          <a:p>
            <a:pPr lvl="1"/>
            <a:r>
              <a:rPr lang="en-US" sz="1100" dirty="0" smtClean="0"/>
              <a:t>Relative probability</a:t>
            </a:r>
          </a:p>
          <a:p>
            <a:pPr lvl="1"/>
            <a:r>
              <a:rPr lang="en-US" sz="1100" dirty="0" smtClean="0"/>
              <a:t>Motivation</a:t>
            </a:r>
          </a:p>
          <a:p>
            <a:pPr lvl="1"/>
            <a:r>
              <a:rPr lang="en-US" sz="1100" dirty="0" smtClean="0"/>
              <a:t>Recommended actions</a:t>
            </a:r>
          </a:p>
          <a:p>
            <a:pPr lvl="2"/>
            <a:r>
              <a:rPr lang="en-US" sz="1100" dirty="0" smtClean="0"/>
              <a:t>Display the bill</a:t>
            </a:r>
          </a:p>
          <a:p>
            <a:pPr lvl="2"/>
            <a:r>
              <a:rPr lang="en-US" sz="1100" dirty="0" smtClean="0"/>
              <a:t>Highlight the fee, type, reason code</a:t>
            </a:r>
          </a:p>
          <a:p>
            <a:pPr lvl="1"/>
            <a:r>
              <a:rPr lang="en-US" sz="1100" dirty="0" smtClean="0"/>
              <a:t>Policy outcome</a:t>
            </a:r>
          </a:p>
          <a:p>
            <a:pPr lvl="2"/>
            <a:r>
              <a:rPr lang="en-US" sz="1100" dirty="0" smtClean="0"/>
              <a:t>How much they can credit them back,….</a:t>
            </a:r>
          </a:p>
          <a:p>
            <a:pPr lvl="1"/>
            <a:r>
              <a:rPr lang="en-US" sz="1100" dirty="0" smtClean="0"/>
              <a:t>Script </a:t>
            </a:r>
          </a:p>
          <a:p>
            <a:pPr lvl="1"/>
            <a:r>
              <a:rPr lang="en-US" sz="1100" dirty="0" smtClean="0"/>
              <a:t>Can populate any forms highlight one click actions </a:t>
            </a:r>
            <a:endParaRPr lang="en-US" dirty="0"/>
          </a:p>
        </p:txBody>
      </p:sp>
      <p:sp>
        <p:nvSpPr>
          <p:cNvPr id="4" name="Slide Number Placeholder 3"/>
          <p:cNvSpPr>
            <a:spLocks noGrp="1"/>
          </p:cNvSpPr>
          <p:nvPr>
            <p:ph type="sldNum" sz="quarter" idx="10"/>
          </p:nvPr>
        </p:nvSpPr>
        <p:spPr/>
        <p:txBody>
          <a:bodyPr/>
          <a:lstStyle/>
          <a:p>
            <a:fld id="{DE35AB41-FFA8-4208-95EB-818BE3B36B22}"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1.gif"/><Relationship Id="rId4" Type="http://schemas.openxmlformats.org/officeDocument/2006/relationships/image" Target="../media/image10.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179388" y="1389888"/>
            <a:ext cx="8782050" cy="5464349"/>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mdocs_logo_white.png"/>
          <p:cNvPicPr>
            <a:picLocks noChangeAspect="1"/>
          </p:cNvPicPr>
          <p:nvPr userDrawn="1"/>
        </p:nvPicPr>
        <p:blipFill>
          <a:blip r:embed="rId3" cstate="print"/>
          <a:stretch>
            <a:fillRect/>
          </a:stretch>
        </p:blipFill>
        <p:spPr>
          <a:xfrm>
            <a:off x="7685698" y="6452649"/>
            <a:ext cx="1161288" cy="231909"/>
          </a:xfrm>
          <a:prstGeom prst="rect">
            <a:avLst/>
          </a:prstGeom>
        </p:spPr>
      </p:pic>
      <p:sp>
        <p:nvSpPr>
          <p:cNvPr id="8" name="Title 7"/>
          <p:cNvSpPr>
            <a:spLocks noGrp="1"/>
          </p:cNvSpPr>
          <p:nvPr>
            <p:ph type="title"/>
          </p:nvPr>
        </p:nvSpPr>
        <p:spPr>
          <a:xfrm>
            <a:off x="284164" y="1701800"/>
            <a:ext cx="4754562" cy="997196"/>
          </a:xfrm>
        </p:spPr>
        <p:txBody>
          <a:bodyPr>
            <a:spAutoFit/>
          </a:bodyPr>
          <a:lstStyle>
            <a:lvl1pPr>
              <a:defRPr sz="3600" b="1">
                <a:solidFill>
                  <a:schemeClr val="accent6"/>
                </a:solidFill>
                <a:effectLst>
                  <a:outerShdw blurRad="50800" dist="50800" dir="2700000" algn="ctr" rotWithShape="0">
                    <a:schemeClr val="tx1"/>
                  </a:outerShdw>
                </a:effectLst>
              </a:defRPr>
            </a:lvl1pPr>
          </a:lstStyle>
          <a:p>
            <a:r>
              <a:rPr lang="en-US" dirty="0" smtClean="0"/>
              <a:t>Click to edit Master title style</a:t>
            </a:r>
            <a:endParaRPr lang="en-US" dirty="0"/>
          </a:p>
        </p:txBody>
      </p:sp>
      <p:sp>
        <p:nvSpPr>
          <p:cNvPr id="10" name="Text Placeholder 9"/>
          <p:cNvSpPr>
            <a:spLocks noGrp="1"/>
          </p:cNvSpPr>
          <p:nvPr>
            <p:ph type="body" sz="quarter" idx="13" hasCustomPrompt="1"/>
          </p:nvPr>
        </p:nvSpPr>
        <p:spPr>
          <a:xfrm>
            <a:off x="298450" y="5866626"/>
            <a:ext cx="4740275" cy="276999"/>
          </a:xfrm>
        </p:spPr>
        <p:txBody>
          <a:bodyPr>
            <a:spAutoFit/>
          </a:bodyPr>
          <a:lstStyle>
            <a:lvl1pPr marL="0" indent="0">
              <a:spcBef>
                <a:spcPts val="0"/>
              </a:spcBef>
              <a:buNone/>
              <a:defRPr sz="1800" b="0" cap="none" baseline="0">
                <a:solidFill>
                  <a:schemeClr val="bg1"/>
                </a:solidFill>
              </a:defRPr>
            </a:lvl1pPr>
          </a:lstStyle>
          <a:p>
            <a:pPr lvl="0"/>
            <a:r>
              <a:rPr lang="en-US" dirty="0" smtClean="0"/>
              <a:t>Presentation Date</a:t>
            </a:r>
            <a:endParaRPr lang="en-US" dirty="0"/>
          </a:p>
        </p:txBody>
      </p:sp>
      <p:sp>
        <p:nvSpPr>
          <p:cNvPr id="21" name="Text Placeholder 20"/>
          <p:cNvSpPr>
            <a:spLocks noGrp="1"/>
          </p:cNvSpPr>
          <p:nvPr>
            <p:ph type="body" sz="quarter" idx="14" hasCustomPrompt="1"/>
          </p:nvPr>
        </p:nvSpPr>
        <p:spPr>
          <a:xfrm>
            <a:off x="298450" y="4070350"/>
            <a:ext cx="4740275" cy="369332"/>
          </a:xfrm>
        </p:spPr>
        <p:txBody>
          <a:bodyPr>
            <a:spAutoFit/>
          </a:bodyPr>
          <a:lstStyle>
            <a:lvl1pPr marL="0" indent="0">
              <a:buFontTx/>
              <a:buNone/>
              <a:defRPr sz="2400" cap="none" baseline="0">
                <a:solidFill>
                  <a:schemeClr val="bg1"/>
                </a:solidFill>
              </a:defRPr>
            </a:lvl1pPr>
            <a:lvl2pPr>
              <a:buFontTx/>
              <a:buNone/>
              <a:defRPr sz="2800">
                <a:solidFill>
                  <a:schemeClr val="bg1"/>
                </a:solidFill>
              </a:defRPr>
            </a:lvl2pPr>
            <a:lvl3pPr>
              <a:buFontTx/>
              <a:buNone/>
              <a:defRPr sz="2400">
                <a:solidFill>
                  <a:schemeClr val="bg1"/>
                </a:solidFill>
              </a:defRPr>
            </a:lvl3pPr>
            <a:lvl4pPr>
              <a:buFontTx/>
              <a:buNone/>
              <a:defRPr sz="2400">
                <a:solidFill>
                  <a:schemeClr val="bg1"/>
                </a:solidFill>
              </a:defRPr>
            </a:lvl4pPr>
            <a:lvl5pPr>
              <a:buFontTx/>
              <a:buNone/>
              <a:defRPr sz="2400">
                <a:solidFill>
                  <a:schemeClr val="bg1"/>
                </a:solidFill>
              </a:defRPr>
            </a:lvl5pPr>
          </a:lstStyle>
          <a:p>
            <a:pPr lvl="0"/>
            <a:r>
              <a:rPr lang="en-US" dirty="0" smtClean="0"/>
              <a:t>Presenter Name</a:t>
            </a:r>
          </a:p>
        </p:txBody>
      </p:sp>
      <p:sp>
        <p:nvSpPr>
          <p:cNvPr id="22" name="Text Placeholder 20"/>
          <p:cNvSpPr>
            <a:spLocks noGrp="1"/>
          </p:cNvSpPr>
          <p:nvPr>
            <p:ph type="body" sz="quarter" idx="15" hasCustomPrompt="1"/>
          </p:nvPr>
        </p:nvSpPr>
        <p:spPr>
          <a:xfrm>
            <a:off x="298450" y="4457212"/>
            <a:ext cx="4740275" cy="369332"/>
          </a:xfrm>
        </p:spPr>
        <p:txBody>
          <a:bodyPr>
            <a:spAutoFit/>
          </a:bodyPr>
          <a:lstStyle>
            <a:lvl1pPr marL="0" indent="0">
              <a:buFontTx/>
              <a:buNone/>
              <a:defRPr sz="2400" b="0" cap="none" baseline="0">
                <a:solidFill>
                  <a:schemeClr val="bg1"/>
                </a:solidFill>
              </a:defRPr>
            </a:lvl1pPr>
            <a:lvl2pPr>
              <a:buFontTx/>
              <a:buNone/>
              <a:defRPr sz="2800">
                <a:solidFill>
                  <a:schemeClr val="bg1"/>
                </a:solidFill>
              </a:defRPr>
            </a:lvl2pPr>
            <a:lvl3pPr>
              <a:buFontTx/>
              <a:buNone/>
              <a:defRPr sz="2400">
                <a:solidFill>
                  <a:schemeClr val="bg1"/>
                </a:solidFill>
              </a:defRPr>
            </a:lvl3pPr>
            <a:lvl4pPr>
              <a:buFontTx/>
              <a:buNone/>
              <a:defRPr sz="2400">
                <a:solidFill>
                  <a:schemeClr val="bg1"/>
                </a:solidFill>
              </a:defRPr>
            </a:lvl4pPr>
            <a:lvl5pPr>
              <a:buFontTx/>
              <a:buNone/>
              <a:defRPr sz="2400">
                <a:solidFill>
                  <a:schemeClr val="bg1"/>
                </a:solidFill>
              </a:defRPr>
            </a:lvl5pPr>
          </a:lstStyle>
          <a:p>
            <a:pPr lvl="0"/>
            <a:r>
              <a:rPr lang="en-US" dirty="0" smtClean="0"/>
              <a:t>Presenter Title</a:t>
            </a:r>
          </a:p>
        </p:txBody>
      </p:sp>
      <p:sp>
        <p:nvSpPr>
          <p:cNvPr id="12" name="Rectangle 11"/>
          <p:cNvSpPr/>
          <p:nvPr userDrawn="1"/>
        </p:nvSpPr>
        <p:spPr>
          <a:xfrm>
            <a:off x="179388" y="179388"/>
            <a:ext cx="8782050" cy="11658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Placeholder 1"/>
          <p:cNvSpPr txBox="1">
            <a:spLocks/>
          </p:cNvSpPr>
          <p:nvPr userDrawn="1"/>
        </p:nvSpPr>
        <p:spPr bwMode="white">
          <a:xfrm>
            <a:off x="293688" y="267019"/>
            <a:ext cx="8507412" cy="138499"/>
          </a:xfrm>
          <a:prstGeom prst="rect">
            <a:avLst/>
          </a:prstGeom>
        </p:spPr>
        <p:txBody>
          <a:bodyPr vert="horz"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900" b="0" i="0" u="none" strike="noStrike" kern="1200" cap="none" spc="0" normalizeH="0" baseline="0" noProof="0" dirty="0" smtClean="0">
                <a:ln>
                  <a:noFill/>
                </a:ln>
                <a:solidFill>
                  <a:srgbClr val="FFF200"/>
                </a:solidFill>
                <a:effectLst/>
                <a:uLnTx/>
                <a:uFillTx/>
                <a:latin typeface="Arial" pitchFamily="34" charset="0"/>
                <a:ea typeface="+mj-ea"/>
                <a:cs typeface="Arial" pitchFamily="34" charset="0"/>
              </a:rPr>
              <a:t>AMDOCS &gt; CUSTOMER EXPERIENCE SYSTEMS INNOVATION</a:t>
            </a:r>
          </a:p>
        </p:txBody>
      </p:sp>
      <p:sp>
        <p:nvSpPr>
          <p:cNvPr id="24" name="TextBox 23"/>
          <p:cNvSpPr txBox="1"/>
          <p:nvPr userDrawn="1"/>
        </p:nvSpPr>
        <p:spPr>
          <a:xfrm>
            <a:off x="911225" y="6516043"/>
            <a:ext cx="5905143" cy="230832"/>
          </a:xfrm>
          <a:prstGeom prst="rect">
            <a:avLst/>
          </a:prstGeom>
          <a:noFill/>
        </p:spPr>
        <p:txBody>
          <a:bodyPr wrap="none" anchor="b">
            <a:spAutoFit/>
          </a:bodyPr>
          <a:lstStyle/>
          <a:p>
            <a:pPr defTabSz="914363" fontAlgn="auto">
              <a:spcBef>
                <a:spcPts val="0"/>
              </a:spcBef>
              <a:spcAft>
                <a:spcPts val="0"/>
              </a:spcAft>
              <a:tabLst>
                <a:tab pos="2577600" algn="l"/>
              </a:tabLst>
              <a:defRPr/>
            </a:pPr>
            <a:r>
              <a:rPr lang="en-US" sz="900" smtClean="0">
                <a:solidFill>
                  <a:schemeClr val="bg1"/>
                </a:solidFill>
                <a:latin typeface="Arial" pitchFamily="34" charset="0"/>
                <a:cs typeface="Arial" pitchFamily="34" charset="0"/>
              </a:rPr>
              <a:t>Information Security Level 1 – Confidential	© 2010 – Proprietary and Confidential Information of Amdocs</a:t>
            </a:r>
            <a:endParaRPr lang="en-US" sz="900" dirty="0">
              <a:solidFill>
                <a:schemeClr val="bg1"/>
              </a:solidFill>
              <a:latin typeface="Arial" pitchFamily="34" charset="0"/>
              <a:cs typeface="Arial" pitchFamily="34" charset="0"/>
            </a:endParaRPr>
          </a:p>
        </p:txBody>
      </p:sp>
      <p:sp>
        <p:nvSpPr>
          <p:cNvPr id="25" name="TextBox 24"/>
          <p:cNvSpPr txBox="1"/>
          <p:nvPr userDrawn="1"/>
        </p:nvSpPr>
        <p:spPr>
          <a:xfrm>
            <a:off x="199751" y="6513513"/>
            <a:ext cx="596900" cy="230832"/>
          </a:xfrm>
          <a:prstGeom prst="rect">
            <a:avLst/>
          </a:prstGeom>
          <a:noFill/>
        </p:spPr>
        <p:txBody>
          <a:bodyPr>
            <a:spAutoFit/>
          </a:bodyPr>
          <a:lstStyle/>
          <a:p>
            <a:pPr fontAlgn="auto">
              <a:spcBef>
                <a:spcPts val="0"/>
              </a:spcBef>
              <a:spcAft>
                <a:spcPts val="0"/>
              </a:spcAft>
              <a:defRPr/>
            </a:pPr>
            <a:fld id="{AF493491-1056-4860-A657-E79ED59ECB6A}" type="slidenum">
              <a:rPr lang="en-US" sz="900">
                <a:solidFill>
                  <a:schemeClr val="bg1"/>
                </a:solidFill>
                <a:latin typeface="Arial" pitchFamily="34" charset="0"/>
                <a:cs typeface="Arial" pitchFamily="34" charset="0"/>
              </a:rPr>
              <a:pPr fontAlgn="auto">
                <a:spcBef>
                  <a:spcPts val="0"/>
                </a:spcBef>
                <a:spcAft>
                  <a:spcPts val="0"/>
                </a:spcAft>
                <a:defRPr/>
              </a:pPr>
              <a:t>‹#›</a:t>
            </a:fld>
            <a:endParaRPr lang="en-US" sz="900" dirty="0">
              <a:solidFill>
                <a:schemeClr val="bg1"/>
              </a:solidFill>
              <a:latin typeface="Arial" pitchFamily="34" charset="0"/>
              <a:cs typeface="Arial" pitchFamily="34" charset="0"/>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No Top Bar">
    <p:spTree>
      <p:nvGrpSpPr>
        <p:cNvPr id="1" name=""/>
        <p:cNvGrpSpPr/>
        <p:nvPr/>
      </p:nvGrpSpPr>
      <p:grpSpPr>
        <a:xfrm>
          <a:off x="0" y="0"/>
          <a:ext cx="0" cy="0"/>
          <a:chOff x="0" y="0"/>
          <a:chExt cx="0" cy="0"/>
        </a:xfrm>
      </p:grpSpPr>
      <p:pic>
        <p:nvPicPr>
          <p:cNvPr id="4" name="Picture 3" descr="Amdocs_logo.png"/>
          <p:cNvPicPr>
            <a:picLocks noChangeAspect="1"/>
          </p:cNvPicPr>
          <p:nvPr userDrawn="1"/>
        </p:nvPicPr>
        <p:blipFill>
          <a:blip r:embed="rId2" cstate="print"/>
          <a:stretch>
            <a:fillRect/>
          </a:stretch>
        </p:blipFill>
        <p:spPr>
          <a:xfrm>
            <a:off x="7696199" y="6451344"/>
            <a:ext cx="1159669" cy="230715"/>
          </a:xfrm>
          <a:prstGeom prst="rect">
            <a:avLst/>
          </a:prstGeom>
        </p:spPr>
      </p:pic>
      <p:sp>
        <p:nvSpPr>
          <p:cNvPr id="5" name="TextBox 4"/>
          <p:cNvSpPr txBox="1"/>
          <p:nvPr userDrawn="1"/>
        </p:nvSpPr>
        <p:spPr>
          <a:xfrm>
            <a:off x="911225" y="6516043"/>
            <a:ext cx="5905143" cy="230832"/>
          </a:xfrm>
          <a:prstGeom prst="rect">
            <a:avLst/>
          </a:prstGeom>
          <a:noFill/>
        </p:spPr>
        <p:txBody>
          <a:bodyPr wrap="none" anchor="b">
            <a:spAutoFit/>
          </a:bodyPr>
          <a:lstStyle/>
          <a:p>
            <a:pPr defTabSz="914363" fontAlgn="auto">
              <a:spcBef>
                <a:spcPts val="0"/>
              </a:spcBef>
              <a:spcAft>
                <a:spcPts val="0"/>
              </a:spcAft>
              <a:tabLst>
                <a:tab pos="2577600" algn="l"/>
              </a:tabLst>
              <a:defRPr/>
            </a:pPr>
            <a:r>
              <a:rPr lang="en-US" sz="900" smtClean="0">
                <a:solidFill>
                  <a:srgbClr val="898989"/>
                </a:solidFill>
                <a:latin typeface="Arial" pitchFamily="34" charset="0"/>
                <a:cs typeface="Arial" pitchFamily="34" charset="0"/>
              </a:rPr>
              <a:t>Information Security Level 1 – Confidential	© 2010 – Proprietary and Confidential Information of Amdocs</a:t>
            </a:r>
            <a:endParaRPr lang="en-US" sz="900" dirty="0">
              <a:solidFill>
                <a:srgbClr val="898989"/>
              </a:solidFill>
              <a:latin typeface="Arial" pitchFamily="34" charset="0"/>
              <a:cs typeface="Arial" pitchFamily="34" charset="0"/>
            </a:endParaRPr>
          </a:p>
        </p:txBody>
      </p:sp>
      <p:sp>
        <p:nvSpPr>
          <p:cNvPr id="6" name="TextBox 5"/>
          <p:cNvSpPr txBox="1"/>
          <p:nvPr userDrawn="1"/>
        </p:nvSpPr>
        <p:spPr>
          <a:xfrm>
            <a:off x="208218" y="6513513"/>
            <a:ext cx="596900" cy="230832"/>
          </a:xfrm>
          <a:prstGeom prst="rect">
            <a:avLst/>
          </a:prstGeom>
          <a:noFill/>
        </p:spPr>
        <p:txBody>
          <a:bodyPr>
            <a:spAutoFit/>
          </a:bodyPr>
          <a:lstStyle/>
          <a:p>
            <a:pPr fontAlgn="auto">
              <a:spcBef>
                <a:spcPts val="0"/>
              </a:spcBef>
              <a:spcAft>
                <a:spcPts val="0"/>
              </a:spcAft>
              <a:defRPr/>
            </a:pPr>
            <a:fld id="{AF493491-1056-4860-A657-E79ED59ECB6A}" type="slidenum">
              <a:rPr lang="en-US" sz="900">
                <a:solidFill>
                  <a:srgbClr val="898989"/>
                </a:solidFill>
                <a:latin typeface="Arial" pitchFamily="34" charset="0"/>
                <a:cs typeface="Arial" pitchFamily="34" charset="0"/>
              </a:rPr>
              <a:pPr fontAlgn="auto">
                <a:spcBef>
                  <a:spcPts val="0"/>
                </a:spcBef>
                <a:spcAft>
                  <a:spcPts val="0"/>
                </a:spcAft>
                <a:defRPr/>
              </a:pPr>
              <a:t>‹#›</a:t>
            </a:fld>
            <a:endParaRPr lang="en-US" sz="900" dirty="0">
              <a:solidFill>
                <a:srgbClr val="898989"/>
              </a:solidFill>
              <a:latin typeface="Arial" pitchFamily="34" charset="0"/>
              <a:cs typeface="Arial" pitchFamily="34" charset="0"/>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or Alternate Title Option 1">
    <p:bg bwMode="auto">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179388" y="1389888"/>
            <a:ext cx="8782050" cy="546811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pic>
        <p:nvPicPr>
          <p:cNvPr id="13" name="Picture 12" descr="Amdocs_logo_white.png"/>
          <p:cNvPicPr>
            <a:picLocks noChangeAspect="1"/>
          </p:cNvPicPr>
          <p:nvPr userDrawn="1"/>
        </p:nvPicPr>
        <p:blipFill>
          <a:blip r:embed="rId3" cstate="print"/>
          <a:stretch>
            <a:fillRect/>
          </a:stretch>
        </p:blipFill>
        <p:spPr>
          <a:xfrm>
            <a:off x="7685698" y="6452649"/>
            <a:ext cx="1161288" cy="231909"/>
          </a:xfrm>
          <a:prstGeom prst="rect">
            <a:avLst/>
          </a:prstGeom>
        </p:spPr>
      </p:pic>
      <p:sp>
        <p:nvSpPr>
          <p:cNvPr id="8" name="Title 7"/>
          <p:cNvSpPr>
            <a:spLocks noGrp="1"/>
          </p:cNvSpPr>
          <p:nvPr>
            <p:ph type="title"/>
          </p:nvPr>
        </p:nvSpPr>
        <p:spPr>
          <a:xfrm>
            <a:off x="284163" y="1701800"/>
            <a:ext cx="4754880" cy="997196"/>
          </a:xfrm>
        </p:spPr>
        <p:txBody>
          <a:bodyPr>
            <a:spAutoFit/>
          </a:bodyPr>
          <a:lstStyle>
            <a:lvl1pPr>
              <a:defRPr sz="3600" b="1">
                <a:solidFill>
                  <a:schemeClr val="accent6"/>
                </a:solidFill>
                <a:effectLst>
                  <a:outerShdw blurRad="50800" dist="50800" dir="2700000" algn="ctr" rotWithShape="0">
                    <a:schemeClr val="tx1"/>
                  </a:outerShdw>
                </a:effectLst>
              </a:defRPr>
            </a:lvl1pPr>
          </a:lstStyle>
          <a:p>
            <a:r>
              <a:rPr lang="en-US" dirty="0" smtClean="0"/>
              <a:t>Click to edit Master title style</a:t>
            </a:r>
            <a:endParaRPr lang="en-US" dirty="0"/>
          </a:p>
        </p:txBody>
      </p:sp>
      <p:sp>
        <p:nvSpPr>
          <p:cNvPr id="9" name="Text Placeholder 9"/>
          <p:cNvSpPr>
            <a:spLocks noGrp="1"/>
          </p:cNvSpPr>
          <p:nvPr>
            <p:ph type="body" sz="quarter" idx="13" hasCustomPrompt="1"/>
          </p:nvPr>
        </p:nvSpPr>
        <p:spPr>
          <a:xfrm>
            <a:off x="298450" y="5866626"/>
            <a:ext cx="4740275" cy="276999"/>
          </a:xfrm>
        </p:spPr>
        <p:txBody>
          <a:bodyPr>
            <a:spAutoFit/>
          </a:bodyPr>
          <a:lstStyle>
            <a:lvl1pPr marL="0" indent="0">
              <a:spcBef>
                <a:spcPts val="0"/>
              </a:spcBef>
              <a:buNone/>
              <a:defRPr sz="1800" b="0" cap="none" baseline="0">
                <a:solidFill>
                  <a:schemeClr val="bg1"/>
                </a:solidFill>
              </a:defRPr>
            </a:lvl1pPr>
          </a:lstStyle>
          <a:p>
            <a:pPr lvl="0"/>
            <a:r>
              <a:rPr lang="en-US" dirty="0" smtClean="0"/>
              <a:t>Presentation Date</a:t>
            </a:r>
            <a:endParaRPr lang="en-US" dirty="0"/>
          </a:p>
        </p:txBody>
      </p:sp>
      <p:sp>
        <p:nvSpPr>
          <p:cNvPr id="10" name="Text Placeholder 20"/>
          <p:cNvSpPr>
            <a:spLocks noGrp="1"/>
          </p:cNvSpPr>
          <p:nvPr>
            <p:ph type="body" sz="quarter" idx="14" hasCustomPrompt="1"/>
          </p:nvPr>
        </p:nvSpPr>
        <p:spPr>
          <a:xfrm>
            <a:off x="298450" y="4070350"/>
            <a:ext cx="4740275" cy="369332"/>
          </a:xfrm>
        </p:spPr>
        <p:txBody>
          <a:bodyPr>
            <a:spAutoFit/>
          </a:bodyPr>
          <a:lstStyle>
            <a:lvl1pPr marL="0" indent="0">
              <a:buFontTx/>
              <a:buNone/>
              <a:defRPr sz="2400" cap="none" baseline="0">
                <a:solidFill>
                  <a:schemeClr val="bg1"/>
                </a:solidFill>
              </a:defRPr>
            </a:lvl1pPr>
            <a:lvl2pPr>
              <a:buFontTx/>
              <a:buNone/>
              <a:defRPr sz="2800">
                <a:solidFill>
                  <a:schemeClr val="bg1"/>
                </a:solidFill>
              </a:defRPr>
            </a:lvl2pPr>
            <a:lvl3pPr>
              <a:buFontTx/>
              <a:buNone/>
              <a:defRPr sz="2400">
                <a:solidFill>
                  <a:schemeClr val="bg1"/>
                </a:solidFill>
              </a:defRPr>
            </a:lvl3pPr>
            <a:lvl4pPr>
              <a:buFontTx/>
              <a:buNone/>
              <a:defRPr sz="2400">
                <a:solidFill>
                  <a:schemeClr val="bg1"/>
                </a:solidFill>
              </a:defRPr>
            </a:lvl4pPr>
            <a:lvl5pPr>
              <a:buFontTx/>
              <a:buNone/>
              <a:defRPr sz="2400">
                <a:solidFill>
                  <a:schemeClr val="bg1"/>
                </a:solidFill>
              </a:defRPr>
            </a:lvl5pPr>
          </a:lstStyle>
          <a:p>
            <a:pPr lvl="0"/>
            <a:r>
              <a:rPr lang="en-US" dirty="0" smtClean="0"/>
              <a:t>Presenter Name</a:t>
            </a:r>
          </a:p>
        </p:txBody>
      </p:sp>
      <p:sp>
        <p:nvSpPr>
          <p:cNvPr id="11" name="Text Placeholder 20"/>
          <p:cNvSpPr>
            <a:spLocks noGrp="1"/>
          </p:cNvSpPr>
          <p:nvPr>
            <p:ph type="body" sz="quarter" idx="15" hasCustomPrompt="1"/>
          </p:nvPr>
        </p:nvSpPr>
        <p:spPr>
          <a:xfrm>
            <a:off x="298450" y="4457212"/>
            <a:ext cx="4740275" cy="369332"/>
          </a:xfrm>
        </p:spPr>
        <p:txBody>
          <a:bodyPr>
            <a:spAutoFit/>
          </a:bodyPr>
          <a:lstStyle>
            <a:lvl1pPr marL="0" indent="0">
              <a:buFontTx/>
              <a:buNone/>
              <a:defRPr sz="2400" b="0" cap="none" baseline="0">
                <a:solidFill>
                  <a:schemeClr val="bg1"/>
                </a:solidFill>
              </a:defRPr>
            </a:lvl1pPr>
            <a:lvl2pPr>
              <a:buFontTx/>
              <a:buNone/>
              <a:defRPr sz="2800">
                <a:solidFill>
                  <a:schemeClr val="bg1"/>
                </a:solidFill>
              </a:defRPr>
            </a:lvl2pPr>
            <a:lvl3pPr>
              <a:buFontTx/>
              <a:buNone/>
              <a:defRPr sz="2400">
                <a:solidFill>
                  <a:schemeClr val="bg1"/>
                </a:solidFill>
              </a:defRPr>
            </a:lvl3pPr>
            <a:lvl4pPr>
              <a:buFontTx/>
              <a:buNone/>
              <a:defRPr sz="2400">
                <a:solidFill>
                  <a:schemeClr val="bg1"/>
                </a:solidFill>
              </a:defRPr>
            </a:lvl4pPr>
            <a:lvl5pPr>
              <a:buFontTx/>
              <a:buNone/>
              <a:defRPr sz="2400">
                <a:solidFill>
                  <a:schemeClr val="bg1"/>
                </a:solidFill>
              </a:defRPr>
            </a:lvl5pPr>
          </a:lstStyle>
          <a:p>
            <a:pPr lvl="0"/>
            <a:r>
              <a:rPr lang="en-US" dirty="0" smtClean="0"/>
              <a:t>Presenter Title</a:t>
            </a:r>
          </a:p>
        </p:txBody>
      </p:sp>
      <p:sp>
        <p:nvSpPr>
          <p:cNvPr id="15" name="Rectangle 14"/>
          <p:cNvSpPr/>
          <p:nvPr userDrawn="1"/>
        </p:nvSpPr>
        <p:spPr>
          <a:xfrm>
            <a:off x="179388" y="179388"/>
            <a:ext cx="8782050" cy="11658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Placeholder 1"/>
          <p:cNvSpPr txBox="1">
            <a:spLocks/>
          </p:cNvSpPr>
          <p:nvPr userDrawn="1"/>
        </p:nvSpPr>
        <p:spPr bwMode="white">
          <a:xfrm>
            <a:off x="293688" y="267019"/>
            <a:ext cx="8507412" cy="138499"/>
          </a:xfrm>
          <a:prstGeom prst="rect">
            <a:avLst/>
          </a:prstGeom>
        </p:spPr>
        <p:txBody>
          <a:bodyPr vert="horz"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900" b="0" i="0" u="none" strike="noStrike" kern="1200" cap="none" spc="0" normalizeH="0" baseline="0" noProof="0" dirty="0" smtClean="0">
                <a:ln>
                  <a:noFill/>
                </a:ln>
                <a:solidFill>
                  <a:srgbClr val="FFF200"/>
                </a:solidFill>
                <a:effectLst/>
                <a:uLnTx/>
                <a:uFillTx/>
                <a:latin typeface="Arial" pitchFamily="34" charset="0"/>
                <a:ea typeface="+mj-ea"/>
                <a:cs typeface="Arial" pitchFamily="34" charset="0"/>
              </a:rPr>
              <a:t>AMDOCS &gt; CUSTOMER EXPERIENCE SYSTEMS INNOVATION</a:t>
            </a:r>
          </a:p>
        </p:txBody>
      </p:sp>
      <p:sp>
        <p:nvSpPr>
          <p:cNvPr id="19" name="TextBox 18"/>
          <p:cNvSpPr txBox="1"/>
          <p:nvPr userDrawn="1"/>
        </p:nvSpPr>
        <p:spPr>
          <a:xfrm>
            <a:off x="911225" y="6516043"/>
            <a:ext cx="5905143" cy="230832"/>
          </a:xfrm>
          <a:prstGeom prst="rect">
            <a:avLst/>
          </a:prstGeom>
          <a:noFill/>
        </p:spPr>
        <p:txBody>
          <a:bodyPr wrap="none" anchor="b">
            <a:spAutoFit/>
          </a:bodyPr>
          <a:lstStyle/>
          <a:p>
            <a:pPr defTabSz="914363" fontAlgn="auto">
              <a:spcBef>
                <a:spcPts val="0"/>
              </a:spcBef>
              <a:spcAft>
                <a:spcPts val="0"/>
              </a:spcAft>
              <a:tabLst>
                <a:tab pos="2577600" algn="l"/>
              </a:tabLst>
              <a:defRPr/>
            </a:pPr>
            <a:r>
              <a:rPr lang="en-US" sz="900" smtClean="0">
                <a:solidFill>
                  <a:schemeClr val="bg1"/>
                </a:solidFill>
                <a:latin typeface="Arial" pitchFamily="34" charset="0"/>
                <a:cs typeface="Arial" pitchFamily="34" charset="0"/>
              </a:rPr>
              <a:t>Information Security Level 1 – Confidential	© 2010 – Proprietary and Confidential Information of Amdocs</a:t>
            </a:r>
            <a:endParaRPr lang="en-US" sz="900" dirty="0">
              <a:solidFill>
                <a:schemeClr val="bg1"/>
              </a:solidFill>
              <a:latin typeface="Arial" pitchFamily="34" charset="0"/>
              <a:cs typeface="Arial" pitchFamily="34" charset="0"/>
            </a:endParaRPr>
          </a:p>
        </p:txBody>
      </p:sp>
      <p:sp>
        <p:nvSpPr>
          <p:cNvPr id="20" name="TextBox 19"/>
          <p:cNvSpPr txBox="1"/>
          <p:nvPr userDrawn="1"/>
        </p:nvSpPr>
        <p:spPr>
          <a:xfrm>
            <a:off x="211393" y="6513513"/>
            <a:ext cx="596900" cy="230832"/>
          </a:xfrm>
          <a:prstGeom prst="rect">
            <a:avLst/>
          </a:prstGeom>
          <a:noFill/>
        </p:spPr>
        <p:txBody>
          <a:bodyPr>
            <a:spAutoFit/>
          </a:bodyPr>
          <a:lstStyle/>
          <a:p>
            <a:pPr fontAlgn="auto">
              <a:spcBef>
                <a:spcPts val="0"/>
              </a:spcBef>
              <a:spcAft>
                <a:spcPts val="0"/>
              </a:spcAft>
              <a:defRPr/>
            </a:pPr>
            <a:fld id="{AF493491-1056-4860-A657-E79ED59ECB6A}" type="slidenum">
              <a:rPr lang="en-US" sz="900">
                <a:solidFill>
                  <a:schemeClr val="bg1"/>
                </a:solidFill>
                <a:latin typeface="Arial" pitchFamily="34" charset="0"/>
                <a:cs typeface="Arial" pitchFamily="34" charset="0"/>
              </a:rPr>
              <a:pPr fontAlgn="auto">
                <a:spcBef>
                  <a:spcPts val="0"/>
                </a:spcBef>
                <a:spcAft>
                  <a:spcPts val="0"/>
                </a:spcAft>
                <a:defRPr/>
              </a:pPr>
              <a:t>‹#›</a:t>
            </a:fld>
            <a:endParaRPr lang="en-US" sz="900" dirty="0">
              <a:solidFill>
                <a:schemeClr val="bg1"/>
              </a:solidFill>
              <a:latin typeface="Arial" pitchFamily="34" charset="0"/>
              <a:cs typeface="Arial" pitchFamily="34" charset="0"/>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ank You or Alternate Title Option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179388" y="1389888"/>
            <a:ext cx="8782050" cy="546811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pic>
        <p:nvPicPr>
          <p:cNvPr id="13" name="Picture 12" descr="Amdocs_logo_white.png"/>
          <p:cNvPicPr>
            <a:picLocks noChangeAspect="1"/>
          </p:cNvPicPr>
          <p:nvPr userDrawn="1"/>
        </p:nvPicPr>
        <p:blipFill>
          <a:blip r:embed="rId3" cstate="print"/>
          <a:stretch>
            <a:fillRect/>
          </a:stretch>
        </p:blipFill>
        <p:spPr>
          <a:xfrm>
            <a:off x="7685698" y="6452649"/>
            <a:ext cx="1161288" cy="231909"/>
          </a:xfrm>
          <a:prstGeom prst="rect">
            <a:avLst/>
          </a:prstGeom>
        </p:spPr>
      </p:pic>
      <p:sp>
        <p:nvSpPr>
          <p:cNvPr id="8" name="Text Placeholder 9"/>
          <p:cNvSpPr>
            <a:spLocks noGrp="1"/>
          </p:cNvSpPr>
          <p:nvPr>
            <p:ph type="body" sz="quarter" idx="13" hasCustomPrompt="1"/>
          </p:nvPr>
        </p:nvSpPr>
        <p:spPr>
          <a:xfrm>
            <a:off x="298450" y="5866626"/>
            <a:ext cx="4740275" cy="276999"/>
          </a:xfrm>
        </p:spPr>
        <p:txBody>
          <a:bodyPr>
            <a:spAutoFit/>
          </a:bodyPr>
          <a:lstStyle>
            <a:lvl1pPr marL="0" indent="0">
              <a:spcBef>
                <a:spcPts val="0"/>
              </a:spcBef>
              <a:buNone/>
              <a:defRPr sz="1800" b="0" cap="none" baseline="0">
                <a:solidFill>
                  <a:schemeClr val="bg1"/>
                </a:solidFill>
              </a:defRPr>
            </a:lvl1pPr>
          </a:lstStyle>
          <a:p>
            <a:pPr lvl="0"/>
            <a:r>
              <a:rPr lang="en-US" dirty="0" smtClean="0"/>
              <a:t>Presentation Date</a:t>
            </a:r>
            <a:endParaRPr lang="en-US" dirty="0"/>
          </a:p>
        </p:txBody>
      </p:sp>
      <p:sp>
        <p:nvSpPr>
          <p:cNvPr id="9" name="Text Placeholder 20"/>
          <p:cNvSpPr>
            <a:spLocks noGrp="1"/>
          </p:cNvSpPr>
          <p:nvPr>
            <p:ph type="body" sz="quarter" idx="14" hasCustomPrompt="1"/>
          </p:nvPr>
        </p:nvSpPr>
        <p:spPr>
          <a:xfrm>
            <a:off x="298450" y="4070350"/>
            <a:ext cx="4740275" cy="369332"/>
          </a:xfrm>
        </p:spPr>
        <p:txBody>
          <a:bodyPr>
            <a:spAutoFit/>
          </a:bodyPr>
          <a:lstStyle>
            <a:lvl1pPr marL="0" indent="0">
              <a:buFontTx/>
              <a:buNone/>
              <a:defRPr sz="2400" cap="none" baseline="0">
                <a:solidFill>
                  <a:schemeClr val="bg1"/>
                </a:solidFill>
              </a:defRPr>
            </a:lvl1pPr>
            <a:lvl2pPr>
              <a:buFontTx/>
              <a:buNone/>
              <a:defRPr sz="2800">
                <a:solidFill>
                  <a:schemeClr val="bg1"/>
                </a:solidFill>
              </a:defRPr>
            </a:lvl2pPr>
            <a:lvl3pPr>
              <a:buFontTx/>
              <a:buNone/>
              <a:defRPr sz="2400">
                <a:solidFill>
                  <a:schemeClr val="bg1"/>
                </a:solidFill>
              </a:defRPr>
            </a:lvl3pPr>
            <a:lvl4pPr>
              <a:buFontTx/>
              <a:buNone/>
              <a:defRPr sz="2400">
                <a:solidFill>
                  <a:schemeClr val="bg1"/>
                </a:solidFill>
              </a:defRPr>
            </a:lvl4pPr>
            <a:lvl5pPr>
              <a:buFontTx/>
              <a:buNone/>
              <a:defRPr sz="2400">
                <a:solidFill>
                  <a:schemeClr val="bg1"/>
                </a:solidFill>
              </a:defRPr>
            </a:lvl5pPr>
          </a:lstStyle>
          <a:p>
            <a:pPr lvl="0"/>
            <a:r>
              <a:rPr lang="en-US" dirty="0" smtClean="0"/>
              <a:t>Presenter Name</a:t>
            </a:r>
          </a:p>
        </p:txBody>
      </p:sp>
      <p:sp>
        <p:nvSpPr>
          <p:cNvPr id="10" name="Text Placeholder 20"/>
          <p:cNvSpPr>
            <a:spLocks noGrp="1"/>
          </p:cNvSpPr>
          <p:nvPr>
            <p:ph type="body" sz="quarter" idx="15" hasCustomPrompt="1"/>
          </p:nvPr>
        </p:nvSpPr>
        <p:spPr>
          <a:xfrm>
            <a:off x="298450" y="4457212"/>
            <a:ext cx="4740275" cy="369332"/>
          </a:xfrm>
        </p:spPr>
        <p:txBody>
          <a:bodyPr>
            <a:spAutoFit/>
          </a:bodyPr>
          <a:lstStyle>
            <a:lvl1pPr marL="0" indent="0">
              <a:buFontTx/>
              <a:buNone/>
              <a:defRPr sz="2400" b="0" cap="none" baseline="0">
                <a:solidFill>
                  <a:schemeClr val="bg1"/>
                </a:solidFill>
              </a:defRPr>
            </a:lvl1pPr>
            <a:lvl2pPr>
              <a:buFontTx/>
              <a:buNone/>
              <a:defRPr sz="2800">
                <a:solidFill>
                  <a:schemeClr val="bg1"/>
                </a:solidFill>
              </a:defRPr>
            </a:lvl2pPr>
            <a:lvl3pPr>
              <a:buFontTx/>
              <a:buNone/>
              <a:defRPr sz="2400">
                <a:solidFill>
                  <a:schemeClr val="bg1"/>
                </a:solidFill>
              </a:defRPr>
            </a:lvl3pPr>
            <a:lvl4pPr>
              <a:buFontTx/>
              <a:buNone/>
              <a:defRPr sz="2400">
                <a:solidFill>
                  <a:schemeClr val="bg1"/>
                </a:solidFill>
              </a:defRPr>
            </a:lvl4pPr>
            <a:lvl5pPr>
              <a:buFontTx/>
              <a:buNone/>
              <a:defRPr sz="2400">
                <a:solidFill>
                  <a:schemeClr val="bg1"/>
                </a:solidFill>
              </a:defRPr>
            </a:lvl5pPr>
          </a:lstStyle>
          <a:p>
            <a:pPr lvl="0"/>
            <a:r>
              <a:rPr lang="en-US" dirty="0" smtClean="0"/>
              <a:t>Presenter Title</a:t>
            </a:r>
          </a:p>
        </p:txBody>
      </p:sp>
      <p:sp>
        <p:nvSpPr>
          <p:cNvPr id="11" name="Title 10"/>
          <p:cNvSpPr>
            <a:spLocks noGrp="1"/>
          </p:cNvSpPr>
          <p:nvPr>
            <p:ph type="title"/>
          </p:nvPr>
        </p:nvSpPr>
        <p:spPr>
          <a:xfrm>
            <a:off x="284163" y="1701800"/>
            <a:ext cx="4754880" cy="997196"/>
          </a:xfrm>
        </p:spPr>
        <p:txBody>
          <a:bodyPr>
            <a:spAutoFit/>
          </a:bodyPr>
          <a:lstStyle>
            <a:lvl1pPr>
              <a:defRPr sz="3600" b="1">
                <a:solidFill>
                  <a:schemeClr val="accent6"/>
                </a:solidFill>
                <a:effectLst>
                  <a:outerShdw blurRad="50800" dist="50800" dir="2700000" algn="ctr" rotWithShape="0">
                    <a:schemeClr val="tx1"/>
                  </a:outerShdw>
                </a:effectLst>
              </a:defRPr>
            </a:lvl1pPr>
          </a:lstStyle>
          <a:p>
            <a:r>
              <a:rPr lang="en-US" dirty="0" smtClean="0"/>
              <a:t>Click to edit Master title style</a:t>
            </a:r>
            <a:endParaRPr lang="en-US" dirty="0"/>
          </a:p>
        </p:txBody>
      </p:sp>
      <p:sp>
        <p:nvSpPr>
          <p:cNvPr id="15" name="Rectangle 14"/>
          <p:cNvSpPr/>
          <p:nvPr userDrawn="1"/>
        </p:nvSpPr>
        <p:spPr>
          <a:xfrm>
            <a:off x="179388" y="179388"/>
            <a:ext cx="8782050" cy="11658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Placeholder 1"/>
          <p:cNvSpPr txBox="1">
            <a:spLocks/>
          </p:cNvSpPr>
          <p:nvPr userDrawn="1"/>
        </p:nvSpPr>
        <p:spPr bwMode="white">
          <a:xfrm>
            <a:off x="293688" y="267019"/>
            <a:ext cx="8507412" cy="138499"/>
          </a:xfrm>
          <a:prstGeom prst="rect">
            <a:avLst/>
          </a:prstGeom>
        </p:spPr>
        <p:txBody>
          <a:bodyPr vert="horz"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900" b="0" i="0" u="none" strike="noStrike" kern="1200" cap="none" spc="0" normalizeH="0" baseline="0" noProof="0" dirty="0" smtClean="0">
                <a:ln>
                  <a:noFill/>
                </a:ln>
                <a:solidFill>
                  <a:srgbClr val="FFF200"/>
                </a:solidFill>
                <a:effectLst/>
                <a:uLnTx/>
                <a:uFillTx/>
                <a:latin typeface="Arial" pitchFamily="34" charset="0"/>
                <a:ea typeface="+mj-ea"/>
                <a:cs typeface="Arial" pitchFamily="34" charset="0"/>
              </a:rPr>
              <a:t>AMDOCS &gt; CUSTOMER EXPERIENCE SYSTEMS INNOVATION</a:t>
            </a:r>
          </a:p>
        </p:txBody>
      </p:sp>
      <p:sp>
        <p:nvSpPr>
          <p:cNvPr id="19" name="TextBox 18"/>
          <p:cNvSpPr txBox="1"/>
          <p:nvPr userDrawn="1"/>
        </p:nvSpPr>
        <p:spPr>
          <a:xfrm>
            <a:off x="911225" y="6516043"/>
            <a:ext cx="5905143" cy="230832"/>
          </a:xfrm>
          <a:prstGeom prst="rect">
            <a:avLst/>
          </a:prstGeom>
          <a:noFill/>
        </p:spPr>
        <p:txBody>
          <a:bodyPr wrap="none" anchor="b">
            <a:spAutoFit/>
          </a:bodyPr>
          <a:lstStyle/>
          <a:p>
            <a:pPr defTabSz="914363" fontAlgn="auto">
              <a:spcBef>
                <a:spcPts val="0"/>
              </a:spcBef>
              <a:spcAft>
                <a:spcPts val="0"/>
              </a:spcAft>
              <a:tabLst>
                <a:tab pos="2577600" algn="l"/>
              </a:tabLst>
              <a:defRPr/>
            </a:pPr>
            <a:r>
              <a:rPr lang="en-US" sz="900" smtClean="0">
                <a:solidFill>
                  <a:schemeClr val="bg1"/>
                </a:solidFill>
                <a:latin typeface="Arial" pitchFamily="34" charset="0"/>
                <a:cs typeface="Arial" pitchFamily="34" charset="0"/>
              </a:rPr>
              <a:t>Information Security Level 1 – Confidential	© 2010 – Proprietary and Confidential Information of Amdocs</a:t>
            </a:r>
            <a:endParaRPr lang="en-US" sz="900" dirty="0">
              <a:solidFill>
                <a:schemeClr val="bg1"/>
              </a:solidFill>
              <a:latin typeface="Arial" pitchFamily="34" charset="0"/>
              <a:cs typeface="Arial" pitchFamily="34" charset="0"/>
            </a:endParaRPr>
          </a:p>
        </p:txBody>
      </p:sp>
      <p:sp>
        <p:nvSpPr>
          <p:cNvPr id="20" name="TextBox 19"/>
          <p:cNvSpPr txBox="1"/>
          <p:nvPr userDrawn="1"/>
        </p:nvSpPr>
        <p:spPr>
          <a:xfrm>
            <a:off x="211393" y="6513513"/>
            <a:ext cx="596900" cy="230832"/>
          </a:xfrm>
          <a:prstGeom prst="rect">
            <a:avLst/>
          </a:prstGeom>
          <a:noFill/>
        </p:spPr>
        <p:txBody>
          <a:bodyPr>
            <a:spAutoFit/>
          </a:bodyPr>
          <a:lstStyle/>
          <a:p>
            <a:pPr fontAlgn="auto">
              <a:spcBef>
                <a:spcPts val="0"/>
              </a:spcBef>
              <a:spcAft>
                <a:spcPts val="0"/>
              </a:spcAft>
              <a:defRPr/>
            </a:pPr>
            <a:fld id="{AF493491-1056-4860-A657-E79ED59ECB6A}" type="slidenum">
              <a:rPr lang="en-US" sz="900">
                <a:solidFill>
                  <a:schemeClr val="bg1"/>
                </a:solidFill>
                <a:latin typeface="Arial" pitchFamily="34" charset="0"/>
                <a:cs typeface="Arial" pitchFamily="34" charset="0"/>
              </a:rPr>
              <a:pPr fontAlgn="auto">
                <a:spcBef>
                  <a:spcPts val="0"/>
                </a:spcBef>
                <a:spcAft>
                  <a:spcPts val="0"/>
                </a:spcAft>
                <a:defRPr/>
              </a:pPr>
              <a:t>‹#›</a:t>
            </a:fld>
            <a:endParaRPr lang="en-US" sz="900" dirty="0">
              <a:solidFill>
                <a:schemeClr val="bg1"/>
              </a:solidFill>
              <a:latin typeface="Arial" pitchFamily="34" charset="0"/>
              <a:cs typeface="Arial" pitchFamily="34" charset="0"/>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Dark">
    <p:spTree>
      <p:nvGrpSpPr>
        <p:cNvPr id="1" name=""/>
        <p:cNvGrpSpPr/>
        <p:nvPr/>
      </p:nvGrpSpPr>
      <p:grpSpPr>
        <a:xfrm>
          <a:off x="0" y="0"/>
          <a:ext cx="0" cy="0"/>
          <a:chOff x="0" y="0"/>
          <a:chExt cx="0" cy="0"/>
        </a:xfrm>
      </p:grpSpPr>
      <p:sp>
        <p:nvSpPr>
          <p:cNvPr id="12" name="Rectangle 11"/>
          <p:cNvSpPr/>
          <p:nvPr userDrawn="1"/>
        </p:nvSpPr>
        <p:spPr>
          <a:xfrm>
            <a:off x="179388" y="179388"/>
            <a:ext cx="8782050" cy="11658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Placeholder 1"/>
          <p:cNvSpPr txBox="1">
            <a:spLocks/>
          </p:cNvSpPr>
          <p:nvPr userDrawn="1"/>
        </p:nvSpPr>
        <p:spPr bwMode="white">
          <a:xfrm>
            <a:off x="293688" y="267019"/>
            <a:ext cx="8507412" cy="138499"/>
          </a:xfrm>
          <a:prstGeom prst="rect">
            <a:avLst/>
          </a:prstGeom>
        </p:spPr>
        <p:txBody>
          <a:bodyPr vert="horz"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900" b="0" i="0" u="none" strike="noStrike" kern="1200" cap="none" spc="0" normalizeH="0" baseline="0" noProof="0" dirty="0" smtClean="0">
                <a:ln>
                  <a:noFill/>
                </a:ln>
                <a:solidFill>
                  <a:srgbClr val="FFF200"/>
                </a:solidFill>
                <a:effectLst/>
                <a:uLnTx/>
                <a:uFillTx/>
                <a:latin typeface="Arial" pitchFamily="34" charset="0"/>
                <a:ea typeface="+mj-ea"/>
                <a:cs typeface="Arial" pitchFamily="34" charset="0"/>
              </a:rPr>
              <a:t>AMDOCS &gt; CUSTOMER EXPERIENCE SYSTEMS INNOVATION</a:t>
            </a:r>
          </a:p>
        </p:txBody>
      </p:sp>
      <p:sp>
        <p:nvSpPr>
          <p:cNvPr id="8" name="Rectangle 7"/>
          <p:cNvSpPr/>
          <p:nvPr userDrawn="1"/>
        </p:nvSpPr>
        <p:spPr>
          <a:xfrm>
            <a:off x="179388" y="1389888"/>
            <a:ext cx="8782050" cy="546811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mdocs_logo_white.png"/>
          <p:cNvPicPr>
            <a:picLocks noChangeAspect="1"/>
          </p:cNvPicPr>
          <p:nvPr userDrawn="1"/>
        </p:nvPicPr>
        <p:blipFill>
          <a:blip r:embed="rId2" cstate="print"/>
          <a:stretch>
            <a:fillRect/>
          </a:stretch>
        </p:blipFill>
        <p:spPr>
          <a:xfrm>
            <a:off x="7685698" y="6452649"/>
            <a:ext cx="1161288" cy="231909"/>
          </a:xfrm>
          <a:prstGeom prst="rect">
            <a:avLst/>
          </a:prstGeom>
        </p:spPr>
      </p:pic>
      <p:sp>
        <p:nvSpPr>
          <p:cNvPr id="14" name="Content Placeholder 13"/>
          <p:cNvSpPr>
            <a:spLocks noGrp="1"/>
          </p:cNvSpPr>
          <p:nvPr>
            <p:ph sz="quarter" idx="13"/>
          </p:nvPr>
        </p:nvSpPr>
        <p:spPr>
          <a:xfrm>
            <a:off x="298450" y="1617664"/>
            <a:ext cx="8547100" cy="4525962"/>
          </a:xfrm>
        </p:spPr>
        <p:txBody>
          <a:bodyPr/>
          <a:lstStyle>
            <a:lvl1pPr>
              <a:lnSpc>
                <a:spcPct val="100000"/>
              </a:lnSpc>
              <a:spcBef>
                <a:spcPts val="1200"/>
              </a:spcBef>
              <a:defRPr>
                <a:solidFill>
                  <a:schemeClr val="accent6"/>
                </a:solidFill>
              </a:defRPr>
            </a:lvl1pPr>
            <a:lvl2pPr>
              <a:lnSpc>
                <a:spcPct val="100000"/>
              </a:lnSpc>
              <a:spcBef>
                <a:spcPts val="600"/>
              </a:spcBef>
              <a:defRPr>
                <a:solidFill>
                  <a:schemeClr val="accent6"/>
                </a:solidFill>
              </a:defRPr>
            </a:lvl2pPr>
            <a:lvl3pPr>
              <a:lnSpc>
                <a:spcPct val="100000"/>
              </a:lnSpc>
              <a:spcBef>
                <a:spcPts val="600"/>
              </a:spcBef>
              <a:defRPr>
                <a:solidFill>
                  <a:schemeClr val="accent6"/>
                </a:solidFill>
              </a:defRPr>
            </a:lvl3pPr>
            <a:lvl4pPr>
              <a:lnSpc>
                <a:spcPct val="100000"/>
              </a:lnSpc>
              <a:spcBef>
                <a:spcPts val="600"/>
              </a:spcBef>
              <a:defRPr>
                <a:solidFill>
                  <a:schemeClr val="accent6"/>
                </a:solidFill>
              </a:defRPr>
            </a:lvl4pPr>
            <a:lvl5pPr>
              <a:lnSpc>
                <a:spcPct val="100000"/>
              </a:lnSpc>
              <a:spcBef>
                <a:spcPts val="600"/>
              </a:spcBef>
              <a:defRPr>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23" name="TextBox 22"/>
          <p:cNvSpPr txBox="1"/>
          <p:nvPr userDrawn="1"/>
        </p:nvSpPr>
        <p:spPr>
          <a:xfrm>
            <a:off x="911225" y="6516043"/>
            <a:ext cx="5905143" cy="230832"/>
          </a:xfrm>
          <a:prstGeom prst="rect">
            <a:avLst/>
          </a:prstGeom>
          <a:noFill/>
        </p:spPr>
        <p:txBody>
          <a:bodyPr wrap="none" anchor="b">
            <a:spAutoFit/>
          </a:bodyPr>
          <a:lstStyle/>
          <a:p>
            <a:pPr defTabSz="914363" fontAlgn="auto">
              <a:spcBef>
                <a:spcPts val="0"/>
              </a:spcBef>
              <a:spcAft>
                <a:spcPts val="0"/>
              </a:spcAft>
              <a:tabLst>
                <a:tab pos="2577600" algn="l"/>
              </a:tabLst>
              <a:defRPr/>
            </a:pPr>
            <a:r>
              <a:rPr lang="en-US" sz="900" smtClean="0">
                <a:solidFill>
                  <a:schemeClr val="bg1"/>
                </a:solidFill>
                <a:latin typeface="Arial" pitchFamily="34" charset="0"/>
                <a:cs typeface="Arial" pitchFamily="34" charset="0"/>
              </a:rPr>
              <a:t>Information Security Level 1 – Confidential	© 2010 – Proprietary and Confidential Information of Amdocs</a:t>
            </a:r>
            <a:endParaRPr lang="en-US" sz="900" dirty="0">
              <a:solidFill>
                <a:schemeClr val="bg1"/>
              </a:solidFill>
              <a:latin typeface="Arial" pitchFamily="34" charset="0"/>
              <a:cs typeface="Arial" pitchFamily="34" charset="0"/>
            </a:endParaRPr>
          </a:p>
        </p:txBody>
      </p:sp>
      <p:sp>
        <p:nvSpPr>
          <p:cNvPr id="24" name="TextBox 23"/>
          <p:cNvSpPr txBox="1"/>
          <p:nvPr userDrawn="1"/>
        </p:nvSpPr>
        <p:spPr>
          <a:xfrm>
            <a:off x="207185" y="6513513"/>
            <a:ext cx="596900" cy="230832"/>
          </a:xfrm>
          <a:prstGeom prst="rect">
            <a:avLst/>
          </a:prstGeom>
          <a:noFill/>
        </p:spPr>
        <p:txBody>
          <a:bodyPr>
            <a:spAutoFit/>
          </a:bodyPr>
          <a:lstStyle/>
          <a:p>
            <a:pPr fontAlgn="auto">
              <a:spcBef>
                <a:spcPts val="0"/>
              </a:spcBef>
              <a:spcAft>
                <a:spcPts val="0"/>
              </a:spcAft>
              <a:defRPr/>
            </a:pPr>
            <a:fld id="{AF493491-1056-4860-A657-E79ED59ECB6A}" type="slidenum">
              <a:rPr lang="en-US" sz="900">
                <a:solidFill>
                  <a:schemeClr val="bg1"/>
                </a:solidFill>
                <a:latin typeface="Arial" pitchFamily="34" charset="0"/>
                <a:cs typeface="Arial" pitchFamily="34" charset="0"/>
              </a:rPr>
              <a:pPr fontAlgn="auto">
                <a:spcBef>
                  <a:spcPts val="0"/>
                </a:spcBef>
                <a:spcAft>
                  <a:spcPts val="0"/>
                </a:spcAft>
                <a:defRPr/>
              </a:pPr>
              <a:t>‹#›</a:t>
            </a:fld>
            <a:endParaRPr lang="en-US" sz="900" dirty="0">
              <a:solidFill>
                <a:schemeClr val="bg1"/>
              </a:solidFill>
              <a:latin typeface="Arial" pitchFamily="34" charset="0"/>
              <a:cs typeface="Arial" pitchFamily="34" charset="0"/>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mphasis - Quote">
    <p:spTree>
      <p:nvGrpSpPr>
        <p:cNvPr id="1" name=""/>
        <p:cNvGrpSpPr/>
        <p:nvPr/>
      </p:nvGrpSpPr>
      <p:grpSpPr>
        <a:xfrm>
          <a:off x="0" y="0"/>
          <a:ext cx="0" cy="0"/>
          <a:chOff x="0" y="0"/>
          <a:chExt cx="0" cy="0"/>
        </a:xfrm>
      </p:grpSpPr>
      <p:sp>
        <p:nvSpPr>
          <p:cNvPr id="15" name="Rectangle 14"/>
          <p:cNvSpPr/>
          <p:nvPr userDrawn="1"/>
        </p:nvSpPr>
        <p:spPr>
          <a:xfrm>
            <a:off x="179388" y="179388"/>
            <a:ext cx="8782050" cy="11658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Placeholder 1"/>
          <p:cNvSpPr txBox="1">
            <a:spLocks/>
          </p:cNvSpPr>
          <p:nvPr userDrawn="1"/>
        </p:nvSpPr>
        <p:spPr bwMode="white">
          <a:xfrm>
            <a:off x="293688" y="267019"/>
            <a:ext cx="8507412" cy="138499"/>
          </a:xfrm>
          <a:prstGeom prst="rect">
            <a:avLst/>
          </a:prstGeom>
        </p:spPr>
        <p:txBody>
          <a:bodyPr vert="horz"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900" b="0" i="0" u="none" strike="noStrike" kern="1200" cap="none" spc="0" normalizeH="0" baseline="0" noProof="0" dirty="0" smtClean="0">
                <a:ln>
                  <a:noFill/>
                </a:ln>
                <a:solidFill>
                  <a:srgbClr val="FFF200"/>
                </a:solidFill>
                <a:effectLst/>
                <a:uLnTx/>
                <a:uFillTx/>
                <a:latin typeface="Arial" pitchFamily="34" charset="0"/>
                <a:ea typeface="+mj-ea"/>
                <a:cs typeface="Arial" pitchFamily="34" charset="0"/>
              </a:rPr>
              <a:t>AMDOCS &gt; CUSTOMER EXPERIENCE SYSTEMS INNOVATION</a:t>
            </a:r>
          </a:p>
        </p:txBody>
      </p:sp>
      <p:sp>
        <p:nvSpPr>
          <p:cNvPr id="8" name="Rectangle 7"/>
          <p:cNvSpPr/>
          <p:nvPr userDrawn="1"/>
        </p:nvSpPr>
        <p:spPr>
          <a:xfrm>
            <a:off x="179388" y="1389888"/>
            <a:ext cx="8782050" cy="546811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mdocs_logo_white.png"/>
          <p:cNvPicPr>
            <a:picLocks noChangeAspect="1"/>
          </p:cNvPicPr>
          <p:nvPr userDrawn="1"/>
        </p:nvPicPr>
        <p:blipFill>
          <a:blip r:embed="rId2" cstate="print"/>
          <a:stretch>
            <a:fillRect/>
          </a:stretch>
        </p:blipFill>
        <p:spPr>
          <a:xfrm>
            <a:off x="7685698" y="6452649"/>
            <a:ext cx="1161288" cy="231909"/>
          </a:xfrm>
          <a:prstGeom prst="rect">
            <a:avLst/>
          </a:prstGeom>
        </p:spPr>
      </p:pic>
      <p:sp>
        <p:nvSpPr>
          <p:cNvPr id="11" name="Text Placeholder 10"/>
          <p:cNvSpPr>
            <a:spLocks noGrp="1"/>
          </p:cNvSpPr>
          <p:nvPr>
            <p:ph type="body" sz="quarter" idx="13"/>
          </p:nvPr>
        </p:nvSpPr>
        <p:spPr/>
        <p:txBody>
          <a:bodyPr/>
          <a:lstStyle>
            <a:lvl1pPr marL="457200" indent="-457200">
              <a:lnSpc>
                <a:spcPct val="100000"/>
              </a:lnSpc>
              <a:spcBef>
                <a:spcPts val="1200"/>
              </a:spcBef>
              <a:defRPr sz="3800" cap="none" baseline="0">
                <a:solidFill>
                  <a:schemeClr val="accent6"/>
                </a:solidFill>
              </a:defRPr>
            </a:lvl1pPr>
            <a:lvl2pPr>
              <a:spcBef>
                <a:spcPts val="900"/>
              </a:spcBef>
              <a:defRPr sz="3600">
                <a:solidFill>
                  <a:schemeClr val="accent1"/>
                </a:solidFill>
              </a:defRPr>
            </a:lvl2pPr>
            <a:lvl3pPr>
              <a:spcBef>
                <a:spcPts val="800"/>
              </a:spcBef>
              <a:defRPr sz="3200">
                <a:solidFill>
                  <a:schemeClr val="accent1"/>
                </a:solidFill>
              </a:defRPr>
            </a:lvl3pPr>
            <a:lvl4pPr>
              <a:spcBef>
                <a:spcPts val="800"/>
              </a:spcBef>
              <a:defRPr sz="3200">
                <a:solidFill>
                  <a:schemeClr val="accent1"/>
                </a:solidFill>
              </a:defRPr>
            </a:lvl4pPr>
            <a:lvl5pPr>
              <a:spcBef>
                <a:spcPts val="800"/>
              </a:spcBef>
              <a:defRPr sz="3200">
                <a:solidFill>
                  <a:schemeClr val="accent1"/>
                </a:solidFill>
              </a:defRPr>
            </a:lvl5pPr>
          </a:lstStyle>
          <a:p>
            <a:pPr lvl="0"/>
            <a:r>
              <a:rPr lang="en-US" smtClean="0"/>
              <a:t>Click to edit Master text styles</a:t>
            </a:r>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27" name="TextBox 26"/>
          <p:cNvSpPr txBox="1"/>
          <p:nvPr userDrawn="1"/>
        </p:nvSpPr>
        <p:spPr>
          <a:xfrm>
            <a:off x="911225" y="6516043"/>
            <a:ext cx="5905143" cy="230832"/>
          </a:xfrm>
          <a:prstGeom prst="rect">
            <a:avLst/>
          </a:prstGeom>
          <a:noFill/>
        </p:spPr>
        <p:txBody>
          <a:bodyPr wrap="none" anchor="b">
            <a:spAutoFit/>
          </a:bodyPr>
          <a:lstStyle/>
          <a:p>
            <a:pPr defTabSz="914363" fontAlgn="auto">
              <a:spcBef>
                <a:spcPts val="0"/>
              </a:spcBef>
              <a:spcAft>
                <a:spcPts val="0"/>
              </a:spcAft>
              <a:tabLst>
                <a:tab pos="2577600" algn="l"/>
              </a:tabLst>
              <a:defRPr/>
            </a:pPr>
            <a:r>
              <a:rPr lang="en-US" sz="900" smtClean="0">
                <a:solidFill>
                  <a:schemeClr val="bg1"/>
                </a:solidFill>
                <a:latin typeface="Arial" pitchFamily="34" charset="0"/>
                <a:cs typeface="Arial" pitchFamily="34" charset="0"/>
              </a:rPr>
              <a:t>Information Security Level 1 – Confidential	© 2010 – Proprietary and Confidential Information of Amdocs</a:t>
            </a:r>
            <a:endParaRPr lang="en-US" sz="900" dirty="0">
              <a:solidFill>
                <a:schemeClr val="bg1"/>
              </a:solidFill>
              <a:latin typeface="Arial" pitchFamily="34" charset="0"/>
              <a:cs typeface="Arial" pitchFamily="34" charset="0"/>
            </a:endParaRPr>
          </a:p>
        </p:txBody>
      </p:sp>
      <p:sp>
        <p:nvSpPr>
          <p:cNvPr id="28" name="TextBox 27"/>
          <p:cNvSpPr txBox="1"/>
          <p:nvPr userDrawn="1"/>
        </p:nvSpPr>
        <p:spPr>
          <a:xfrm>
            <a:off x="207299" y="6513513"/>
            <a:ext cx="596900" cy="230832"/>
          </a:xfrm>
          <a:prstGeom prst="rect">
            <a:avLst/>
          </a:prstGeom>
          <a:noFill/>
        </p:spPr>
        <p:txBody>
          <a:bodyPr>
            <a:spAutoFit/>
          </a:bodyPr>
          <a:lstStyle/>
          <a:p>
            <a:pPr fontAlgn="auto">
              <a:spcBef>
                <a:spcPts val="0"/>
              </a:spcBef>
              <a:spcAft>
                <a:spcPts val="0"/>
              </a:spcAft>
              <a:defRPr/>
            </a:pPr>
            <a:fld id="{AF493491-1056-4860-A657-E79ED59ECB6A}" type="slidenum">
              <a:rPr lang="en-US" sz="900">
                <a:solidFill>
                  <a:schemeClr val="bg1"/>
                </a:solidFill>
                <a:latin typeface="Arial" pitchFamily="34" charset="0"/>
                <a:cs typeface="Arial" pitchFamily="34" charset="0"/>
              </a:rPr>
              <a:pPr fontAlgn="auto">
                <a:spcBef>
                  <a:spcPts val="0"/>
                </a:spcBef>
                <a:spcAft>
                  <a:spcPts val="0"/>
                </a:spcAft>
                <a:defRPr/>
              </a:pPr>
              <a:t>‹#›</a:t>
            </a:fld>
            <a:endParaRPr lang="en-US" sz="900" dirty="0">
              <a:solidFill>
                <a:schemeClr val="bg1"/>
              </a:solidFill>
              <a:latin typeface="Arial" pitchFamily="34" charset="0"/>
              <a:cs typeface="Arial" pitchFamily="34" charset="0"/>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wo Content - Dark">
    <p:spTree>
      <p:nvGrpSpPr>
        <p:cNvPr id="1" name=""/>
        <p:cNvGrpSpPr/>
        <p:nvPr/>
      </p:nvGrpSpPr>
      <p:grpSpPr>
        <a:xfrm>
          <a:off x="0" y="0"/>
          <a:ext cx="0" cy="0"/>
          <a:chOff x="0" y="0"/>
          <a:chExt cx="0" cy="0"/>
        </a:xfrm>
      </p:grpSpPr>
      <p:sp>
        <p:nvSpPr>
          <p:cNvPr id="11" name="Rectangle 10"/>
          <p:cNvSpPr/>
          <p:nvPr userDrawn="1"/>
        </p:nvSpPr>
        <p:spPr>
          <a:xfrm>
            <a:off x="179388" y="179388"/>
            <a:ext cx="8782050" cy="11658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Placeholder 1"/>
          <p:cNvSpPr txBox="1">
            <a:spLocks/>
          </p:cNvSpPr>
          <p:nvPr userDrawn="1"/>
        </p:nvSpPr>
        <p:spPr bwMode="white">
          <a:xfrm>
            <a:off x="293688" y="267019"/>
            <a:ext cx="8507412" cy="138499"/>
          </a:xfrm>
          <a:prstGeom prst="rect">
            <a:avLst/>
          </a:prstGeom>
        </p:spPr>
        <p:txBody>
          <a:bodyPr vert="horz"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900" b="0" i="0" u="none" strike="noStrike" kern="1200" cap="none" spc="0" normalizeH="0" baseline="0" noProof="0" dirty="0" smtClean="0">
                <a:ln>
                  <a:noFill/>
                </a:ln>
                <a:solidFill>
                  <a:srgbClr val="FFF200"/>
                </a:solidFill>
                <a:effectLst/>
                <a:uLnTx/>
                <a:uFillTx/>
                <a:latin typeface="Arial" pitchFamily="34" charset="0"/>
                <a:ea typeface="+mj-ea"/>
                <a:cs typeface="Arial" pitchFamily="34" charset="0"/>
              </a:rPr>
              <a:t>AMDOCS &gt; CUSTOMER EXPERIENCE SYSTEMS INNOVATION</a:t>
            </a:r>
          </a:p>
        </p:txBody>
      </p:sp>
      <p:sp>
        <p:nvSpPr>
          <p:cNvPr id="9" name="Rectangle 8"/>
          <p:cNvSpPr/>
          <p:nvPr userDrawn="1"/>
        </p:nvSpPr>
        <p:spPr>
          <a:xfrm>
            <a:off x="179388" y="1389888"/>
            <a:ext cx="8782050" cy="546811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pic>
        <p:nvPicPr>
          <p:cNvPr id="10" name="Picture 9" descr="Amdocs_logo_white.png"/>
          <p:cNvPicPr>
            <a:picLocks noChangeAspect="1"/>
          </p:cNvPicPr>
          <p:nvPr userDrawn="1"/>
        </p:nvPicPr>
        <p:blipFill>
          <a:blip r:embed="rId2" cstate="print"/>
          <a:stretch>
            <a:fillRect/>
          </a:stretch>
        </p:blipFill>
        <p:spPr>
          <a:xfrm>
            <a:off x="7685698" y="6452649"/>
            <a:ext cx="1161288" cy="231909"/>
          </a:xfrm>
          <a:prstGeom prst="rect">
            <a:avLst/>
          </a:prstGeom>
        </p:spPr>
      </p:pic>
      <p:sp>
        <p:nvSpPr>
          <p:cNvPr id="12" name="Text Placeholder 11"/>
          <p:cNvSpPr>
            <a:spLocks noGrp="1"/>
          </p:cNvSpPr>
          <p:nvPr>
            <p:ph type="body" sz="quarter" idx="13"/>
          </p:nvPr>
        </p:nvSpPr>
        <p:spPr>
          <a:xfrm>
            <a:off x="298450" y="1605088"/>
            <a:ext cx="4273550" cy="4600450"/>
          </a:xfrm>
        </p:spPr>
        <p:txBody>
          <a:bodyPr/>
          <a:lstStyle>
            <a:lvl1pPr>
              <a:lnSpc>
                <a:spcPct val="100000"/>
              </a:lnSpc>
              <a:spcBef>
                <a:spcPts val="1200"/>
              </a:spcBef>
              <a:defRPr>
                <a:solidFill>
                  <a:schemeClr val="accent6"/>
                </a:solidFill>
              </a:defRPr>
            </a:lvl1pPr>
            <a:lvl2pPr>
              <a:lnSpc>
                <a:spcPct val="100000"/>
              </a:lnSpc>
              <a:spcBef>
                <a:spcPts val="600"/>
              </a:spcBef>
              <a:defRPr>
                <a:solidFill>
                  <a:schemeClr val="accent6"/>
                </a:solidFill>
              </a:defRPr>
            </a:lvl2pPr>
            <a:lvl3pPr>
              <a:lnSpc>
                <a:spcPct val="100000"/>
              </a:lnSpc>
              <a:spcBef>
                <a:spcPts val="600"/>
              </a:spcBef>
              <a:defRPr>
                <a:solidFill>
                  <a:schemeClr val="accent6"/>
                </a:solidFill>
              </a:defRPr>
            </a:lvl3pPr>
            <a:lvl4pPr>
              <a:lnSpc>
                <a:spcPct val="100000"/>
              </a:lnSpc>
              <a:spcBef>
                <a:spcPts val="600"/>
              </a:spcBef>
              <a:defRPr>
                <a:solidFill>
                  <a:schemeClr val="accent6"/>
                </a:solidFill>
              </a:defRPr>
            </a:lvl4pPr>
            <a:lvl5pPr>
              <a:lnSpc>
                <a:spcPct val="100000"/>
              </a:lnSpc>
              <a:spcBef>
                <a:spcPts val="600"/>
              </a:spcBef>
              <a:defRPr>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p:cNvSpPr>
            <a:spLocks noGrp="1"/>
          </p:cNvSpPr>
          <p:nvPr>
            <p:ph type="body" sz="quarter" idx="14" hasCustomPrompt="1"/>
          </p:nvPr>
        </p:nvSpPr>
        <p:spPr>
          <a:xfrm>
            <a:off x="4572000" y="1994892"/>
            <a:ext cx="4198938" cy="3717925"/>
          </a:xfrm>
        </p:spPr>
        <p:txBody>
          <a:bodyPr/>
          <a:lstStyle>
            <a:lvl1pPr>
              <a:defRPr>
                <a:solidFill>
                  <a:schemeClr val="accent1"/>
                </a:solidFill>
              </a:defRPr>
            </a:lvl1pPr>
            <a:lvl2pPr>
              <a:lnSpc>
                <a:spcPct val="100000"/>
              </a:lnSpc>
              <a:spcBef>
                <a:spcPts val="600"/>
              </a:spcBef>
              <a:defRPr>
                <a:solidFill>
                  <a:schemeClr val="accent6"/>
                </a:solidFill>
              </a:defRPr>
            </a:lvl2pPr>
            <a:lvl3pPr>
              <a:lnSpc>
                <a:spcPct val="100000"/>
              </a:lnSpc>
              <a:spcBef>
                <a:spcPts val="600"/>
              </a:spcBef>
              <a:defRPr>
                <a:solidFill>
                  <a:schemeClr val="accent6"/>
                </a:solidFill>
              </a:defRPr>
            </a:lvl3pPr>
            <a:lvl4pPr>
              <a:lnSpc>
                <a:spcPct val="100000"/>
              </a:lnSpc>
              <a:spcBef>
                <a:spcPts val="600"/>
              </a:spcBef>
              <a:defRPr>
                <a:solidFill>
                  <a:schemeClr val="accent6"/>
                </a:solidFill>
              </a:defRPr>
            </a:lvl4pPr>
            <a:lvl5pPr>
              <a:lnSpc>
                <a:spcPct val="100000"/>
              </a:lnSpc>
              <a:spcBef>
                <a:spcPts val="600"/>
              </a:spcBef>
              <a:defRPr>
                <a:solidFill>
                  <a:schemeClr val="accent6"/>
                </a:solidFill>
              </a:defRPr>
            </a:lvl5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28" name="TextBox 27"/>
          <p:cNvSpPr txBox="1"/>
          <p:nvPr userDrawn="1"/>
        </p:nvSpPr>
        <p:spPr>
          <a:xfrm>
            <a:off x="911225" y="6516043"/>
            <a:ext cx="5905143" cy="230832"/>
          </a:xfrm>
          <a:prstGeom prst="rect">
            <a:avLst/>
          </a:prstGeom>
          <a:noFill/>
        </p:spPr>
        <p:txBody>
          <a:bodyPr wrap="none" anchor="b">
            <a:spAutoFit/>
          </a:bodyPr>
          <a:lstStyle/>
          <a:p>
            <a:pPr defTabSz="914363" fontAlgn="auto">
              <a:spcBef>
                <a:spcPts val="0"/>
              </a:spcBef>
              <a:spcAft>
                <a:spcPts val="0"/>
              </a:spcAft>
              <a:tabLst>
                <a:tab pos="2577600" algn="l"/>
              </a:tabLst>
              <a:defRPr/>
            </a:pPr>
            <a:r>
              <a:rPr lang="en-US" sz="900" smtClean="0">
                <a:solidFill>
                  <a:schemeClr val="bg1"/>
                </a:solidFill>
                <a:latin typeface="Arial" pitchFamily="34" charset="0"/>
                <a:cs typeface="Arial" pitchFamily="34" charset="0"/>
              </a:rPr>
              <a:t>Information Security Level 1 – Confidential	© 2010 – Proprietary and Confidential Information of Amdocs</a:t>
            </a:r>
            <a:endParaRPr lang="en-US" sz="900" dirty="0">
              <a:solidFill>
                <a:schemeClr val="bg1"/>
              </a:solidFill>
              <a:latin typeface="Arial" pitchFamily="34" charset="0"/>
              <a:cs typeface="Arial" pitchFamily="34" charset="0"/>
            </a:endParaRPr>
          </a:p>
        </p:txBody>
      </p:sp>
      <p:sp>
        <p:nvSpPr>
          <p:cNvPr id="29" name="TextBox 28"/>
          <p:cNvSpPr txBox="1"/>
          <p:nvPr userDrawn="1"/>
        </p:nvSpPr>
        <p:spPr>
          <a:xfrm>
            <a:off x="207299" y="6513513"/>
            <a:ext cx="596900" cy="230832"/>
          </a:xfrm>
          <a:prstGeom prst="rect">
            <a:avLst/>
          </a:prstGeom>
          <a:noFill/>
        </p:spPr>
        <p:txBody>
          <a:bodyPr>
            <a:spAutoFit/>
          </a:bodyPr>
          <a:lstStyle/>
          <a:p>
            <a:pPr fontAlgn="auto">
              <a:spcBef>
                <a:spcPts val="0"/>
              </a:spcBef>
              <a:spcAft>
                <a:spcPts val="0"/>
              </a:spcAft>
              <a:defRPr/>
            </a:pPr>
            <a:fld id="{AF493491-1056-4860-A657-E79ED59ECB6A}" type="slidenum">
              <a:rPr lang="en-US" sz="900">
                <a:solidFill>
                  <a:schemeClr val="bg1"/>
                </a:solidFill>
                <a:latin typeface="Arial" pitchFamily="34" charset="0"/>
                <a:cs typeface="Arial" pitchFamily="34" charset="0"/>
              </a:rPr>
              <a:pPr fontAlgn="auto">
                <a:spcBef>
                  <a:spcPts val="0"/>
                </a:spcBef>
                <a:spcAft>
                  <a:spcPts val="0"/>
                </a:spcAft>
                <a:defRPr/>
              </a:pPr>
              <a:t>‹#›</a:t>
            </a:fld>
            <a:endParaRPr lang="en-US" sz="900" dirty="0">
              <a:solidFill>
                <a:schemeClr val="bg1"/>
              </a:solidFill>
              <a:latin typeface="Arial" pitchFamily="34" charset="0"/>
              <a:cs typeface="Arial" pitchFamily="34" charset="0"/>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p:bg bwMode="auto">
      <p:bgRef idx="1001">
        <a:schemeClr val="bg1"/>
      </p:bgRef>
    </p:bg>
    <p:spTree>
      <p:nvGrpSpPr>
        <p:cNvPr id="1" name=""/>
        <p:cNvGrpSpPr/>
        <p:nvPr/>
      </p:nvGrpSpPr>
      <p:grpSpPr>
        <a:xfrm>
          <a:off x="0" y="0"/>
          <a:ext cx="0" cy="0"/>
          <a:chOff x="0" y="0"/>
          <a:chExt cx="0" cy="0"/>
        </a:xfrm>
      </p:grpSpPr>
      <p:sp>
        <p:nvSpPr>
          <p:cNvPr id="11" name="Title Placeholder 1"/>
          <p:cNvSpPr txBox="1">
            <a:spLocks/>
          </p:cNvSpPr>
          <p:nvPr/>
        </p:nvSpPr>
        <p:spPr bwMode="white">
          <a:xfrm>
            <a:off x="293688" y="266700"/>
            <a:ext cx="8507412" cy="138113"/>
          </a:xfrm>
          <a:prstGeom prst="rect">
            <a:avLst/>
          </a:prstGeom>
        </p:spPr>
        <p:txBody>
          <a:bodyPr lIns="0" tIns="0" rIns="0" bIns="0">
            <a:spAutoFit/>
          </a:bodyPr>
          <a:lstStyle/>
          <a:p>
            <a:pPr fontAlgn="auto">
              <a:spcAft>
                <a:spcPts val="0"/>
              </a:spcAft>
              <a:defRPr/>
            </a:pPr>
            <a:r>
              <a:rPr lang="en-US" sz="900" dirty="0">
                <a:solidFill>
                  <a:srgbClr val="404040"/>
                </a:solidFill>
                <a:latin typeface="Arial" pitchFamily="34" charset="0"/>
                <a:ea typeface="+mj-ea"/>
                <a:cs typeface="Arial" pitchFamily="34" charset="0"/>
              </a:rPr>
              <a:t>AMDOCS &gt; CUSTOMER EXPERIENCE SYSTEMS INNOVATION</a:t>
            </a:r>
          </a:p>
        </p:txBody>
      </p:sp>
      <p:sp>
        <p:nvSpPr>
          <p:cNvPr id="8" name="Title 7"/>
          <p:cNvSpPr>
            <a:spLocks noGrp="1"/>
          </p:cNvSpPr>
          <p:nvPr>
            <p:ph type="title"/>
          </p:nvPr>
        </p:nvSpPr>
        <p:spPr>
          <a:xfrm>
            <a:off x="284163" y="3966672"/>
            <a:ext cx="8691561" cy="498598"/>
          </a:xfrm>
          <a:effectLst/>
        </p:spPr>
        <p:txBody>
          <a:bodyPr wrap="square" anchor="t" anchorCtr="0">
            <a:spAutoFit/>
          </a:bodyPr>
          <a:lstStyle>
            <a:lvl1pPr>
              <a:defRPr sz="3600" b="1">
                <a:solidFill>
                  <a:srgbClr val="404040"/>
                </a:solidFill>
                <a:effectLst/>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98450" y="5866626"/>
            <a:ext cx="4740275" cy="276999"/>
          </a:xfrm>
        </p:spPr>
        <p:txBody>
          <a:bodyPr>
            <a:spAutoFit/>
          </a:bodyPr>
          <a:lstStyle>
            <a:lvl1pPr marL="0" indent="0">
              <a:spcBef>
                <a:spcPts val="0"/>
              </a:spcBef>
              <a:buNone/>
              <a:defRPr sz="1800" b="0" cap="none" baseline="0">
                <a:solidFill>
                  <a:srgbClr val="404040"/>
                </a:solidFill>
              </a:defRPr>
            </a:lvl1pPr>
          </a:lstStyle>
          <a:p>
            <a:pPr lvl="0"/>
            <a:r>
              <a:rPr lang="en-US" smtClean="0"/>
              <a:t>Click to edit Master text styles</a:t>
            </a:r>
          </a:p>
        </p:txBody>
      </p:sp>
      <p:sp>
        <p:nvSpPr>
          <p:cNvPr id="21" name="Text Placeholder 20"/>
          <p:cNvSpPr>
            <a:spLocks noGrp="1"/>
          </p:cNvSpPr>
          <p:nvPr>
            <p:ph type="body" sz="quarter" idx="14"/>
          </p:nvPr>
        </p:nvSpPr>
        <p:spPr>
          <a:xfrm>
            <a:off x="298450" y="5254376"/>
            <a:ext cx="4740275" cy="369332"/>
          </a:xfrm>
        </p:spPr>
        <p:txBody>
          <a:bodyPr>
            <a:spAutoFit/>
          </a:bodyPr>
          <a:lstStyle>
            <a:lvl1pPr marL="0" indent="0">
              <a:buFontTx/>
              <a:buNone/>
              <a:defRPr sz="2400" cap="none" baseline="0">
                <a:solidFill>
                  <a:srgbClr val="404040"/>
                </a:solidFill>
              </a:defRPr>
            </a:lvl1pPr>
            <a:lvl2pPr>
              <a:buFontTx/>
              <a:buNone/>
              <a:defRPr sz="2800">
                <a:solidFill>
                  <a:schemeClr val="bg1"/>
                </a:solidFill>
              </a:defRPr>
            </a:lvl2pPr>
            <a:lvl3pPr>
              <a:buFontTx/>
              <a:buNone/>
              <a:defRPr sz="2400">
                <a:solidFill>
                  <a:schemeClr val="bg1"/>
                </a:solidFill>
              </a:defRPr>
            </a:lvl3pPr>
            <a:lvl4pPr>
              <a:buFontTx/>
              <a:buNone/>
              <a:defRPr sz="2400">
                <a:solidFill>
                  <a:schemeClr val="bg1"/>
                </a:solidFill>
              </a:defRPr>
            </a:lvl4pPr>
            <a:lvl5pPr>
              <a:buFontTx/>
              <a:buNone/>
              <a:defRPr sz="2400">
                <a:solidFill>
                  <a:schemeClr val="bg1"/>
                </a:solidFill>
              </a:defRPr>
            </a:lvl5pPr>
          </a:lstStyle>
          <a:p>
            <a:pPr lvl="0"/>
            <a:r>
              <a:rPr lang="en-US" smtClean="0"/>
              <a:t>Click to edit Master text styles</a:t>
            </a:r>
          </a:p>
        </p:txBody>
      </p:sp>
      <p:pic>
        <p:nvPicPr>
          <p:cNvPr id="14" name="Picture 13" descr="Amdocs_logo.png"/>
          <p:cNvPicPr>
            <a:picLocks noChangeAspect="1"/>
          </p:cNvPicPr>
          <p:nvPr userDrawn="1"/>
        </p:nvPicPr>
        <p:blipFill>
          <a:blip r:embed="rId2" cstate="print"/>
          <a:srcRect/>
          <a:stretch>
            <a:fillRect/>
          </a:stretch>
        </p:blipFill>
        <p:spPr bwMode="auto">
          <a:xfrm>
            <a:off x="7696200" y="6451600"/>
            <a:ext cx="1158875" cy="230188"/>
          </a:xfrm>
          <a:prstGeom prst="rect">
            <a:avLst/>
          </a:prstGeom>
          <a:noFill/>
          <a:ln w="9525">
            <a:noFill/>
            <a:miter lim="800000"/>
            <a:headEnd/>
            <a:tailEnd/>
          </a:ln>
        </p:spPr>
      </p:pic>
      <p:sp>
        <p:nvSpPr>
          <p:cNvPr id="15" name="TextBox 14"/>
          <p:cNvSpPr txBox="1"/>
          <p:nvPr userDrawn="1"/>
        </p:nvSpPr>
        <p:spPr>
          <a:xfrm>
            <a:off x="911225" y="6516688"/>
            <a:ext cx="5905143" cy="230832"/>
          </a:xfrm>
          <a:prstGeom prst="rect">
            <a:avLst/>
          </a:prstGeom>
          <a:noFill/>
        </p:spPr>
        <p:txBody>
          <a:bodyPr wrap="none" anchor="b">
            <a:spAutoFit/>
          </a:bodyPr>
          <a:lstStyle/>
          <a:p>
            <a:pPr algn="l" defTabSz="914363" fontAlgn="auto">
              <a:spcBef>
                <a:spcPts val="0"/>
              </a:spcBef>
              <a:spcAft>
                <a:spcPts val="0"/>
              </a:spcAft>
              <a:tabLst>
                <a:tab pos="2577600" algn="l"/>
              </a:tabLst>
              <a:defRPr/>
            </a:pPr>
            <a:r>
              <a:rPr lang="en-US" sz="900" smtClean="0">
                <a:solidFill>
                  <a:srgbClr val="898989"/>
                </a:solidFill>
                <a:latin typeface="Arial" pitchFamily="34" charset="0"/>
                <a:cs typeface="Arial" pitchFamily="34" charset="0"/>
              </a:rPr>
              <a:t>Information Security Level 1 – Confidential	© 2010 – Proprietary and Confidential Information of Amdocs</a:t>
            </a:r>
            <a:endParaRPr lang="en-US" sz="900" dirty="0">
              <a:solidFill>
                <a:srgbClr val="898989"/>
              </a:solidFill>
              <a:latin typeface="Arial" pitchFamily="34" charset="0"/>
              <a:cs typeface="Arial" pitchFamily="34" charset="0"/>
            </a:endParaRPr>
          </a:p>
        </p:txBody>
      </p:sp>
      <p:sp>
        <p:nvSpPr>
          <p:cNvPr id="16" name="TextBox 15"/>
          <p:cNvSpPr txBox="1"/>
          <p:nvPr userDrawn="1"/>
        </p:nvSpPr>
        <p:spPr>
          <a:xfrm>
            <a:off x="207963" y="6513513"/>
            <a:ext cx="596900" cy="230187"/>
          </a:xfrm>
          <a:prstGeom prst="rect">
            <a:avLst/>
          </a:prstGeom>
          <a:noFill/>
        </p:spPr>
        <p:txBody>
          <a:bodyPr>
            <a:spAutoFit/>
          </a:bodyPr>
          <a:lstStyle/>
          <a:p>
            <a:pPr fontAlgn="auto">
              <a:spcBef>
                <a:spcPts val="0"/>
              </a:spcBef>
              <a:spcAft>
                <a:spcPts val="0"/>
              </a:spcAft>
              <a:defRPr/>
            </a:pPr>
            <a:fld id="{2052D708-4193-491A-86DB-5D98D5C2AC06}" type="slidenum">
              <a:rPr lang="en-US" sz="900">
                <a:solidFill>
                  <a:srgbClr val="898989"/>
                </a:solidFill>
                <a:latin typeface="Arial" pitchFamily="34" charset="0"/>
                <a:cs typeface="Arial" pitchFamily="34" charset="0"/>
              </a:rPr>
              <a:pPr fontAlgn="auto">
                <a:spcBef>
                  <a:spcPts val="0"/>
                </a:spcBef>
                <a:spcAft>
                  <a:spcPts val="0"/>
                </a:spcAft>
                <a:defRPr/>
              </a:pPr>
              <a:t>‹#›</a:t>
            </a:fld>
            <a:endParaRPr lang="en-US" sz="900" dirty="0">
              <a:solidFill>
                <a:srgbClr val="898989"/>
              </a:solidFill>
              <a:latin typeface="Arial" pitchFamily="34" charset="0"/>
              <a:cs typeface="Arial" pitchFamily="34" charset="0"/>
            </a:endParaRPr>
          </a:p>
        </p:txBody>
      </p:sp>
      <p:grpSp>
        <p:nvGrpSpPr>
          <p:cNvPr id="2" name="Group 32"/>
          <p:cNvGrpSpPr/>
          <p:nvPr userDrawn="1"/>
        </p:nvGrpSpPr>
        <p:grpSpPr>
          <a:xfrm>
            <a:off x="180975" y="684213"/>
            <a:ext cx="8785225" cy="2975505"/>
            <a:chOff x="180975" y="684213"/>
            <a:chExt cx="8785225" cy="2975505"/>
          </a:xfrm>
        </p:grpSpPr>
        <p:grpSp>
          <p:nvGrpSpPr>
            <p:cNvPr id="3" name="Group 27"/>
            <p:cNvGrpSpPr/>
            <p:nvPr userDrawn="1"/>
          </p:nvGrpSpPr>
          <p:grpSpPr>
            <a:xfrm>
              <a:off x="180975" y="684213"/>
              <a:ext cx="8785225" cy="2975505"/>
              <a:chOff x="180975" y="684213"/>
              <a:chExt cx="8785225" cy="2975505"/>
            </a:xfrm>
          </p:grpSpPr>
          <p:pic>
            <p:nvPicPr>
              <p:cNvPr id="19" name="Picture 18" descr="title_photo.jpg"/>
              <p:cNvPicPr>
                <a:picLocks noChangeAspect="1"/>
              </p:cNvPicPr>
              <p:nvPr userDrawn="1"/>
            </p:nvPicPr>
            <p:blipFill>
              <a:blip r:embed="rId3" cstate="print"/>
              <a:stretch>
                <a:fillRect/>
              </a:stretch>
            </p:blipFill>
            <p:spPr>
              <a:xfrm>
                <a:off x="180975" y="684213"/>
                <a:ext cx="5327650" cy="2975505"/>
              </a:xfrm>
              <a:prstGeom prst="rect">
                <a:avLst/>
              </a:prstGeom>
            </p:spPr>
          </p:pic>
          <p:sp>
            <p:nvSpPr>
              <p:cNvPr id="23" name="Rectangle 22"/>
              <p:cNvSpPr/>
              <p:nvPr userDrawn="1"/>
            </p:nvSpPr>
            <p:spPr>
              <a:xfrm>
                <a:off x="5579135" y="684213"/>
                <a:ext cx="1655624" cy="2971800"/>
              </a:xfrm>
              <a:prstGeom prst="rect">
                <a:avLst/>
              </a:prstGeom>
              <a:solidFill>
                <a:srgbClr val="4C4C4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smtClean="0">
                  <a:solidFill>
                    <a:schemeClr val="tx1"/>
                  </a:solidFill>
                  <a:latin typeface="Arial" pitchFamily="34" charset="0"/>
                  <a:cs typeface="Arial" pitchFamily="34" charset="0"/>
                </a:endParaRPr>
              </a:p>
            </p:txBody>
          </p:sp>
          <p:sp>
            <p:nvSpPr>
              <p:cNvPr id="25" name="Rectangle 24"/>
              <p:cNvSpPr/>
              <p:nvPr userDrawn="1"/>
            </p:nvSpPr>
            <p:spPr>
              <a:xfrm>
                <a:off x="7310576" y="684213"/>
                <a:ext cx="1655624" cy="2971800"/>
              </a:xfrm>
              <a:prstGeom prst="rect">
                <a:avLst/>
              </a:prstGeom>
              <a:solidFill>
                <a:srgbClr val="4C4C4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smtClean="0">
                  <a:solidFill>
                    <a:schemeClr val="tx1"/>
                  </a:solidFill>
                  <a:latin typeface="Arial" pitchFamily="34" charset="0"/>
                  <a:cs typeface="Arial" pitchFamily="34" charset="0"/>
                </a:endParaRPr>
              </a:p>
            </p:txBody>
          </p:sp>
        </p:grpSp>
        <p:pic>
          <p:nvPicPr>
            <p:cNvPr id="31" name="Picture 30" descr="do_more.gif"/>
            <p:cNvPicPr>
              <a:picLocks noChangeAspect="1"/>
            </p:cNvPicPr>
            <p:nvPr userDrawn="1"/>
          </p:nvPicPr>
          <p:blipFill>
            <a:blip r:embed="rId4" cstate="print"/>
            <a:stretch>
              <a:fillRect/>
            </a:stretch>
          </p:blipFill>
          <p:spPr>
            <a:xfrm>
              <a:off x="5638800" y="760413"/>
              <a:ext cx="1333500" cy="899908"/>
            </a:xfrm>
            <a:prstGeom prst="rect">
              <a:avLst/>
            </a:prstGeom>
          </p:spPr>
        </p:pic>
        <p:pic>
          <p:nvPicPr>
            <p:cNvPr id="32" name="Picture 31" descr="bullets.gif"/>
            <p:cNvPicPr>
              <a:picLocks noChangeAspect="1"/>
            </p:cNvPicPr>
            <p:nvPr userDrawn="1"/>
          </p:nvPicPr>
          <p:blipFill>
            <a:blip r:embed="rId5" cstate="print"/>
            <a:stretch>
              <a:fillRect/>
            </a:stretch>
          </p:blipFill>
          <p:spPr>
            <a:xfrm>
              <a:off x="7372989" y="765340"/>
              <a:ext cx="1376363" cy="611279"/>
            </a:xfrm>
            <a:prstGeom prst="rect">
              <a:avLst/>
            </a:prstGeom>
          </p:spPr>
        </p:pic>
      </p:grpSp>
    </p:spTree>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298450" y="1596321"/>
            <a:ext cx="8540496" cy="4572000"/>
          </a:xfrm>
        </p:spPr>
        <p:txBody>
          <a:bodyPr/>
          <a:lstStyle>
            <a:lvl1pPr>
              <a:lnSpc>
                <a:spcPct val="100000"/>
              </a:lnSpc>
              <a:spcBef>
                <a:spcPts val="12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pic>
        <p:nvPicPr>
          <p:cNvPr id="9" name="Picture 8" descr="4-02137_Utility_Image.jpg"/>
          <p:cNvPicPr>
            <a:picLocks noChangeAspect="1"/>
          </p:cNvPicPr>
          <p:nvPr userDrawn="1"/>
        </p:nvPicPr>
        <p:blipFill>
          <a:blip r:embed="rId2" cstate="print"/>
          <a:stretch>
            <a:fillRect/>
          </a:stretch>
        </p:blipFill>
        <p:spPr>
          <a:xfrm>
            <a:off x="6046787" y="0"/>
            <a:ext cx="3095625" cy="6858000"/>
          </a:xfrm>
          <a:prstGeom prst="rect">
            <a:avLst/>
          </a:prstGeom>
        </p:spPr>
      </p:pic>
      <p:sp>
        <p:nvSpPr>
          <p:cNvPr id="12" name="Rectangle 11"/>
          <p:cNvSpPr/>
          <p:nvPr userDrawn="1"/>
        </p:nvSpPr>
        <p:spPr>
          <a:xfrm>
            <a:off x="179388" y="179388"/>
            <a:ext cx="8782050" cy="11658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Placeholder 1"/>
          <p:cNvSpPr txBox="1">
            <a:spLocks/>
          </p:cNvSpPr>
          <p:nvPr userDrawn="1"/>
        </p:nvSpPr>
        <p:spPr bwMode="white">
          <a:xfrm>
            <a:off x="293688" y="267019"/>
            <a:ext cx="8507412" cy="138499"/>
          </a:xfrm>
          <a:prstGeom prst="rect">
            <a:avLst/>
          </a:prstGeom>
        </p:spPr>
        <p:txBody>
          <a:bodyPr vert="horz"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900" b="0" i="0" u="none" strike="noStrike" kern="1200" cap="none" spc="0" normalizeH="0" baseline="0" noProof="0" dirty="0" smtClean="0">
                <a:ln>
                  <a:noFill/>
                </a:ln>
                <a:solidFill>
                  <a:srgbClr val="FFF200"/>
                </a:solidFill>
                <a:effectLst/>
                <a:uLnTx/>
                <a:uFillTx/>
                <a:latin typeface="Arial" pitchFamily="34" charset="0"/>
                <a:ea typeface="+mj-ea"/>
                <a:cs typeface="Arial" pitchFamily="34" charset="0"/>
              </a:rPr>
              <a:t>AMDOCS &gt; CUSTOMER EXPERIENCE SYSTEMS INNOVATION</a:t>
            </a:r>
          </a:p>
        </p:txBody>
      </p:sp>
      <p:sp>
        <p:nvSpPr>
          <p:cNvPr id="8" name="Rectangle 7"/>
          <p:cNvSpPr/>
          <p:nvPr userDrawn="1"/>
        </p:nvSpPr>
        <p:spPr>
          <a:xfrm>
            <a:off x="179388" y="1389888"/>
            <a:ext cx="8782050" cy="546811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mdocs_logo_white.png"/>
          <p:cNvPicPr>
            <a:picLocks noChangeAspect="1"/>
          </p:cNvPicPr>
          <p:nvPr userDrawn="1"/>
        </p:nvPicPr>
        <p:blipFill>
          <a:blip r:embed="rId3" cstate="print"/>
          <a:stretch>
            <a:fillRect/>
          </a:stretch>
        </p:blipFill>
        <p:spPr>
          <a:xfrm>
            <a:off x="7685698" y="6452649"/>
            <a:ext cx="1161288" cy="231909"/>
          </a:xfrm>
          <a:prstGeom prst="rect">
            <a:avLst/>
          </a:prstGeom>
        </p:spPr>
      </p:pic>
      <p:sp>
        <p:nvSpPr>
          <p:cNvPr id="15" name="Content Placeholder 14"/>
          <p:cNvSpPr>
            <a:spLocks noGrp="1"/>
          </p:cNvSpPr>
          <p:nvPr>
            <p:ph sz="quarter" idx="13"/>
          </p:nvPr>
        </p:nvSpPr>
        <p:spPr>
          <a:xfrm>
            <a:off x="298450" y="1618487"/>
            <a:ext cx="5641848" cy="4572000"/>
          </a:xfrm>
        </p:spPr>
        <p:txBody>
          <a:bodyPr/>
          <a:lstStyle>
            <a:lvl1pPr>
              <a:lnSpc>
                <a:spcPct val="100000"/>
              </a:lnSpc>
              <a:spcBef>
                <a:spcPts val="1200"/>
              </a:spcBef>
              <a:defRPr>
                <a:solidFill>
                  <a:schemeClr val="accent6"/>
                </a:solidFill>
              </a:defRPr>
            </a:lvl1pPr>
            <a:lvl2pPr>
              <a:lnSpc>
                <a:spcPct val="100000"/>
              </a:lnSpc>
              <a:spcBef>
                <a:spcPts val="600"/>
              </a:spcBef>
              <a:defRPr>
                <a:solidFill>
                  <a:schemeClr val="accent6"/>
                </a:solidFill>
              </a:defRPr>
            </a:lvl2pPr>
            <a:lvl3pPr>
              <a:lnSpc>
                <a:spcPct val="100000"/>
              </a:lnSpc>
              <a:spcBef>
                <a:spcPts val="600"/>
              </a:spcBef>
              <a:defRPr>
                <a:solidFill>
                  <a:schemeClr val="accent6"/>
                </a:solidFill>
              </a:defRPr>
            </a:lvl3pPr>
            <a:lvl4pPr>
              <a:lnSpc>
                <a:spcPct val="100000"/>
              </a:lnSpc>
              <a:spcBef>
                <a:spcPts val="600"/>
              </a:spcBef>
              <a:defRPr>
                <a:solidFill>
                  <a:schemeClr val="accent6"/>
                </a:solidFill>
              </a:defRPr>
            </a:lvl4pPr>
            <a:lvl5pPr>
              <a:lnSpc>
                <a:spcPct val="100000"/>
              </a:lnSpc>
              <a:spcBef>
                <a:spcPts val="600"/>
              </a:spcBef>
              <a:defRPr>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a:xfrm>
            <a:off x="298231" y="466598"/>
            <a:ext cx="5639922" cy="809456"/>
          </a:xfrm>
        </p:spPr>
        <p:txBody>
          <a:bodyPr/>
          <a:lstStyle/>
          <a:p>
            <a:r>
              <a:rPr lang="en-US" smtClean="0"/>
              <a:t>Click to edit Master title style</a:t>
            </a:r>
            <a:endParaRPr lang="en-US"/>
          </a:p>
        </p:txBody>
      </p:sp>
      <p:sp>
        <p:nvSpPr>
          <p:cNvPr id="19" name="TextBox 18"/>
          <p:cNvSpPr txBox="1"/>
          <p:nvPr userDrawn="1"/>
        </p:nvSpPr>
        <p:spPr>
          <a:xfrm>
            <a:off x="911225" y="6516043"/>
            <a:ext cx="5905143" cy="230832"/>
          </a:xfrm>
          <a:prstGeom prst="rect">
            <a:avLst/>
          </a:prstGeom>
          <a:noFill/>
        </p:spPr>
        <p:txBody>
          <a:bodyPr wrap="none" anchor="b">
            <a:spAutoFit/>
          </a:bodyPr>
          <a:lstStyle/>
          <a:p>
            <a:pPr defTabSz="914363" fontAlgn="auto">
              <a:spcBef>
                <a:spcPts val="0"/>
              </a:spcBef>
              <a:spcAft>
                <a:spcPts val="0"/>
              </a:spcAft>
              <a:tabLst>
                <a:tab pos="2577600" algn="l"/>
              </a:tabLst>
              <a:defRPr/>
            </a:pPr>
            <a:r>
              <a:rPr lang="en-US" sz="900" smtClean="0">
                <a:solidFill>
                  <a:schemeClr val="bg1"/>
                </a:solidFill>
                <a:latin typeface="Arial" pitchFamily="34" charset="0"/>
                <a:cs typeface="Arial" pitchFamily="34" charset="0"/>
              </a:rPr>
              <a:t>Information Security Level 1 – Confidential	© 2010 – Proprietary and Confidential Information of Amdocs</a:t>
            </a:r>
            <a:endParaRPr lang="en-US" sz="900" dirty="0">
              <a:solidFill>
                <a:schemeClr val="bg1"/>
              </a:solidFill>
              <a:latin typeface="Arial" pitchFamily="34" charset="0"/>
              <a:cs typeface="Arial" pitchFamily="34" charset="0"/>
            </a:endParaRPr>
          </a:p>
        </p:txBody>
      </p:sp>
      <p:sp>
        <p:nvSpPr>
          <p:cNvPr id="20" name="TextBox 19"/>
          <p:cNvSpPr txBox="1"/>
          <p:nvPr userDrawn="1"/>
        </p:nvSpPr>
        <p:spPr>
          <a:xfrm>
            <a:off x="204118" y="6513513"/>
            <a:ext cx="596900" cy="230832"/>
          </a:xfrm>
          <a:prstGeom prst="rect">
            <a:avLst/>
          </a:prstGeom>
          <a:noFill/>
        </p:spPr>
        <p:txBody>
          <a:bodyPr>
            <a:spAutoFit/>
          </a:bodyPr>
          <a:lstStyle/>
          <a:p>
            <a:pPr fontAlgn="auto">
              <a:spcBef>
                <a:spcPts val="0"/>
              </a:spcBef>
              <a:spcAft>
                <a:spcPts val="0"/>
              </a:spcAft>
              <a:defRPr/>
            </a:pPr>
            <a:fld id="{AF493491-1056-4860-A657-E79ED59ECB6A}" type="slidenum">
              <a:rPr lang="en-US" sz="900">
                <a:solidFill>
                  <a:schemeClr val="bg1"/>
                </a:solidFill>
                <a:latin typeface="Arial" pitchFamily="34" charset="0"/>
                <a:cs typeface="Arial" pitchFamily="34" charset="0"/>
              </a:rPr>
              <a:pPr fontAlgn="auto">
                <a:spcBef>
                  <a:spcPts val="0"/>
                </a:spcBef>
                <a:spcAft>
                  <a:spcPts val="0"/>
                </a:spcAft>
                <a:defRPr/>
              </a:pPr>
              <a:t>‹#›</a:t>
            </a:fld>
            <a:endParaRPr lang="en-US" sz="900" dirty="0">
              <a:solidFill>
                <a:schemeClr val="bg1"/>
              </a:solidFill>
              <a:latin typeface="Arial" pitchFamily="34" charset="0"/>
              <a:cs typeface="Arial" pitchFamily="34" charset="0"/>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pic>
        <p:nvPicPr>
          <p:cNvPr id="13" name="Picture 12" descr="Utility_Slide_Sidebar.jpg"/>
          <p:cNvPicPr>
            <a:picLocks noChangeAspect="1"/>
          </p:cNvPicPr>
          <p:nvPr userDrawn="1"/>
        </p:nvPicPr>
        <p:blipFill>
          <a:blip r:embed="rId2" cstate="print"/>
          <a:stretch>
            <a:fillRect/>
          </a:stretch>
        </p:blipFill>
        <p:spPr>
          <a:xfrm>
            <a:off x="7501890" y="0"/>
            <a:ext cx="1638299" cy="6858000"/>
          </a:xfrm>
          <a:prstGeom prst="rect">
            <a:avLst/>
          </a:prstGeom>
        </p:spPr>
      </p:pic>
      <p:sp>
        <p:nvSpPr>
          <p:cNvPr id="18" name="Rectangle 17"/>
          <p:cNvSpPr/>
          <p:nvPr userDrawn="1"/>
        </p:nvSpPr>
        <p:spPr>
          <a:xfrm>
            <a:off x="179388" y="179388"/>
            <a:ext cx="8782050" cy="11658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Placeholder 1"/>
          <p:cNvSpPr txBox="1">
            <a:spLocks/>
          </p:cNvSpPr>
          <p:nvPr userDrawn="1"/>
        </p:nvSpPr>
        <p:spPr bwMode="white">
          <a:xfrm>
            <a:off x="293688" y="267019"/>
            <a:ext cx="8507412" cy="138499"/>
          </a:xfrm>
          <a:prstGeom prst="rect">
            <a:avLst/>
          </a:prstGeom>
        </p:spPr>
        <p:txBody>
          <a:bodyPr vert="horz"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900" b="0" i="0" u="none" strike="noStrike" kern="1200" cap="none" spc="0" normalizeH="0" baseline="0" noProof="0" dirty="0" smtClean="0">
                <a:ln>
                  <a:noFill/>
                </a:ln>
                <a:solidFill>
                  <a:srgbClr val="FFF200"/>
                </a:solidFill>
                <a:effectLst/>
                <a:uLnTx/>
                <a:uFillTx/>
                <a:latin typeface="Arial" pitchFamily="34" charset="0"/>
                <a:ea typeface="+mj-ea"/>
                <a:cs typeface="Arial" pitchFamily="34" charset="0"/>
              </a:rPr>
              <a:t>AMDOCS &gt; CUSTOMER EXPERIENCE SYSTEMS INNOVATION</a:t>
            </a:r>
          </a:p>
        </p:txBody>
      </p:sp>
      <p:pic>
        <p:nvPicPr>
          <p:cNvPr id="10" name="Picture 9" descr="Amdocs_logo_white.png"/>
          <p:cNvPicPr>
            <a:picLocks noChangeAspect="1"/>
          </p:cNvPicPr>
          <p:nvPr userDrawn="1"/>
        </p:nvPicPr>
        <p:blipFill>
          <a:blip r:embed="rId3" cstate="print"/>
          <a:stretch>
            <a:fillRect/>
          </a:stretch>
        </p:blipFill>
        <p:spPr>
          <a:xfrm>
            <a:off x="7685698" y="6452649"/>
            <a:ext cx="1161288" cy="231909"/>
          </a:xfrm>
          <a:prstGeom prst="rect">
            <a:avLst/>
          </a:prstGeom>
        </p:spPr>
      </p:pic>
      <p:sp>
        <p:nvSpPr>
          <p:cNvPr id="14" name="Content Placeholder 13"/>
          <p:cNvSpPr>
            <a:spLocks noGrp="1"/>
          </p:cNvSpPr>
          <p:nvPr>
            <p:ph sz="quarter" idx="13"/>
          </p:nvPr>
        </p:nvSpPr>
        <p:spPr>
          <a:xfrm>
            <a:off x="301752" y="1594424"/>
            <a:ext cx="7082244" cy="4572824"/>
          </a:xfrm>
        </p:spPr>
        <p:txBody>
          <a:bodyPr/>
          <a:lstStyle>
            <a:lvl1pPr>
              <a:lnSpc>
                <a:spcPct val="100000"/>
              </a:lnSpc>
              <a:spcBef>
                <a:spcPts val="12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28" name="TextBox 27"/>
          <p:cNvSpPr txBox="1"/>
          <p:nvPr userDrawn="1"/>
        </p:nvSpPr>
        <p:spPr>
          <a:xfrm>
            <a:off x="911225" y="6516043"/>
            <a:ext cx="5905143" cy="230832"/>
          </a:xfrm>
          <a:prstGeom prst="rect">
            <a:avLst/>
          </a:prstGeom>
          <a:noFill/>
        </p:spPr>
        <p:txBody>
          <a:bodyPr wrap="none" anchor="b">
            <a:spAutoFit/>
          </a:bodyPr>
          <a:lstStyle/>
          <a:p>
            <a:pPr defTabSz="914363" fontAlgn="auto">
              <a:spcBef>
                <a:spcPts val="0"/>
              </a:spcBef>
              <a:spcAft>
                <a:spcPts val="0"/>
              </a:spcAft>
              <a:tabLst>
                <a:tab pos="2577600" algn="l"/>
              </a:tabLst>
              <a:defRPr/>
            </a:pPr>
            <a:r>
              <a:rPr lang="en-US" sz="900" smtClean="0">
                <a:solidFill>
                  <a:srgbClr val="898989"/>
                </a:solidFill>
                <a:latin typeface="Arial" pitchFamily="34" charset="0"/>
                <a:cs typeface="Arial" pitchFamily="34" charset="0"/>
              </a:rPr>
              <a:t>Information Security Level 1 – Confidential	© 2010 – Proprietary and Confidential Information of Amdocs</a:t>
            </a:r>
            <a:endParaRPr lang="en-US" sz="900" dirty="0">
              <a:solidFill>
                <a:srgbClr val="898989"/>
              </a:solidFill>
              <a:latin typeface="Arial" pitchFamily="34" charset="0"/>
              <a:cs typeface="Arial" pitchFamily="34" charset="0"/>
            </a:endParaRPr>
          </a:p>
        </p:txBody>
      </p:sp>
      <p:sp>
        <p:nvSpPr>
          <p:cNvPr id="29" name="TextBox 28"/>
          <p:cNvSpPr txBox="1"/>
          <p:nvPr userDrawn="1"/>
        </p:nvSpPr>
        <p:spPr>
          <a:xfrm>
            <a:off x="208218" y="6513513"/>
            <a:ext cx="596900" cy="230832"/>
          </a:xfrm>
          <a:prstGeom prst="rect">
            <a:avLst/>
          </a:prstGeom>
          <a:noFill/>
        </p:spPr>
        <p:txBody>
          <a:bodyPr>
            <a:spAutoFit/>
          </a:bodyPr>
          <a:lstStyle/>
          <a:p>
            <a:pPr fontAlgn="auto">
              <a:spcBef>
                <a:spcPts val="0"/>
              </a:spcBef>
              <a:spcAft>
                <a:spcPts val="0"/>
              </a:spcAft>
              <a:defRPr/>
            </a:pPr>
            <a:fld id="{AF493491-1056-4860-A657-E79ED59ECB6A}" type="slidenum">
              <a:rPr lang="en-US" sz="900">
                <a:solidFill>
                  <a:srgbClr val="898989"/>
                </a:solidFill>
                <a:latin typeface="Arial" pitchFamily="34" charset="0"/>
                <a:cs typeface="Arial" pitchFamily="34" charset="0"/>
              </a:rPr>
              <a:pPr fontAlgn="auto">
                <a:spcBef>
                  <a:spcPts val="0"/>
                </a:spcBef>
                <a:spcAft>
                  <a:spcPts val="0"/>
                </a:spcAft>
                <a:defRPr/>
              </a:pPr>
              <a:t>‹#›</a:t>
            </a:fld>
            <a:endParaRPr lang="en-US" sz="900" dirty="0">
              <a:solidFill>
                <a:srgbClr val="898989"/>
              </a:solidFill>
              <a:latin typeface="Arial" pitchFamily="34" charset="0"/>
              <a:cs typeface="Arial" pitchFamily="34" charset="0"/>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pic>
        <p:nvPicPr>
          <p:cNvPr id="12" name="Picture 11" descr="4-02137_Utility_Image_White.jpg"/>
          <p:cNvPicPr>
            <a:picLocks noChangeAspect="1"/>
          </p:cNvPicPr>
          <p:nvPr userDrawn="1"/>
        </p:nvPicPr>
        <p:blipFill>
          <a:blip r:embed="rId2" cstate="print"/>
          <a:stretch>
            <a:fillRect/>
          </a:stretch>
        </p:blipFill>
        <p:spPr>
          <a:xfrm>
            <a:off x="7505700" y="0"/>
            <a:ext cx="1638300" cy="6858000"/>
          </a:xfrm>
          <a:prstGeom prst="rect">
            <a:avLst/>
          </a:prstGeom>
        </p:spPr>
      </p:pic>
      <p:sp>
        <p:nvSpPr>
          <p:cNvPr id="18" name="Rectangle 17"/>
          <p:cNvSpPr/>
          <p:nvPr userDrawn="1"/>
        </p:nvSpPr>
        <p:spPr>
          <a:xfrm>
            <a:off x="179388" y="179388"/>
            <a:ext cx="8782050" cy="11658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Placeholder 1"/>
          <p:cNvSpPr txBox="1">
            <a:spLocks/>
          </p:cNvSpPr>
          <p:nvPr userDrawn="1"/>
        </p:nvSpPr>
        <p:spPr bwMode="white">
          <a:xfrm>
            <a:off x="293688" y="267019"/>
            <a:ext cx="8507412" cy="138499"/>
          </a:xfrm>
          <a:prstGeom prst="rect">
            <a:avLst/>
          </a:prstGeom>
        </p:spPr>
        <p:txBody>
          <a:bodyPr vert="horz"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900" b="0" i="0" u="none" strike="noStrike" kern="1200" cap="none" spc="0" normalizeH="0" baseline="0" noProof="0" dirty="0" smtClean="0">
                <a:ln>
                  <a:noFill/>
                </a:ln>
                <a:solidFill>
                  <a:srgbClr val="FFF200"/>
                </a:solidFill>
                <a:effectLst/>
                <a:uLnTx/>
                <a:uFillTx/>
                <a:latin typeface="Arial" pitchFamily="34" charset="0"/>
                <a:ea typeface="+mj-ea"/>
                <a:cs typeface="Arial" pitchFamily="34" charset="0"/>
              </a:rPr>
              <a:t>AMDOCS &gt; CUSTOMER EXPERIENCE SYSTEMS INNOVATION</a:t>
            </a:r>
          </a:p>
        </p:txBody>
      </p:sp>
      <p:pic>
        <p:nvPicPr>
          <p:cNvPr id="10" name="Picture 9" descr="Amdocs_logo_white.png"/>
          <p:cNvPicPr>
            <a:picLocks noChangeAspect="1"/>
          </p:cNvPicPr>
          <p:nvPr userDrawn="1"/>
        </p:nvPicPr>
        <p:blipFill>
          <a:blip r:embed="rId3" cstate="print"/>
          <a:stretch>
            <a:fillRect/>
          </a:stretch>
        </p:blipFill>
        <p:spPr>
          <a:xfrm>
            <a:off x="7685698" y="6452649"/>
            <a:ext cx="1161288" cy="231909"/>
          </a:xfrm>
          <a:prstGeom prst="rect">
            <a:avLst/>
          </a:prstGeom>
        </p:spPr>
      </p:pic>
      <p:sp>
        <p:nvSpPr>
          <p:cNvPr id="14" name="Content Placeholder 13"/>
          <p:cNvSpPr>
            <a:spLocks noGrp="1"/>
          </p:cNvSpPr>
          <p:nvPr>
            <p:ph sz="quarter" idx="13"/>
          </p:nvPr>
        </p:nvSpPr>
        <p:spPr>
          <a:xfrm>
            <a:off x="298450" y="1594423"/>
            <a:ext cx="7086600" cy="4572000"/>
          </a:xfrm>
        </p:spPr>
        <p:txBody>
          <a:bodyPr/>
          <a:lstStyle>
            <a:lvl1pPr>
              <a:lnSpc>
                <a:spcPct val="100000"/>
              </a:lnSpc>
              <a:spcBef>
                <a:spcPts val="12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28" name="TextBox 27"/>
          <p:cNvSpPr txBox="1"/>
          <p:nvPr userDrawn="1"/>
        </p:nvSpPr>
        <p:spPr>
          <a:xfrm>
            <a:off x="911225" y="6516043"/>
            <a:ext cx="5905143" cy="230832"/>
          </a:xfrm>
          <a:prstGeom prst="rect">
            <a:avLst/>
          </a:prstGeom>
          <a:noFill/>
        </p:spPr>
        <p:txBody>
          <a:bodyPr wrap="none" anchor="b">
            <a:spAutoFit/>
          </a:bodyPr>
          <a:lstStyle/>
          <a:p>
            <a:pPr defTabSz="914363" fontAlgn="auto">
              <a:spcBef>
                <a:spcPts val="0"/>
              </a:spcBef>
              <a:spcAft>
                <a:spcPts val="0"/>
              </a:spcAft>
              <a:tabLst>
                <a:tab pos="2577600" algn="l"/>
              </a:tabLst>
              <a:defRPr/>
            </a:pPr>
            <a:r>
              <a:rPr lang="en-US" sz="900" smtClean="0">
                <a:solidFill>
                  <a:srgbClr val="898989"/>
                </a:solidFill>
                <a:latin typeface="Arial" pitchFamily="34" charset="0"/>
                <a:cs typeface="Arial" pitchFamily="34" charset="0"/>
              </a:rPr>
              <a:t>Information Security Level 1 – Confidential	© 2010 – Proprietary and Confidential Information of Amdocs</a:t>
            </a:r>
            <a:endParaRPr lang="en-US" sz="900" dirty="0">
              <a:solidFill>
                <a:srgbClr val="898989"/>
              </a:solidFill>
              <a:latin typeface="Arial" pitchFamily="34" charset="0"/>
              <a:cs typeface="Arial" pitchFamily="34" charset="0"/>
            </a:endParaRPr>
          </a:p>
        </p:txBody>
      </p:sp>
      <p:sp>
        <p:nvSpPr>
          <p:cNvPr id="29" name="TextBox 28"/>
          <p:cNvSpPr txBox="1"/>
          <p:nvPr userDrawn="1"/>
        </p:nvSpPr>
        <p:spPr>
          <a:xfrm>
            <a:off x="208218" y="6513513"/>
            <a:ext cx="596900" cy="230832"/>
          </a:xfrm>
          <a:prstGeom prst="rect">
            <a:avLst/>
          </a:prstGeom>
          <a:noFill/>
        </p:spPr>
        <p:txBody>
          <a:bodyPr>
            <a:spAutoFit/>
          </a:bodyPr>
          <a:lstStyle/>
          <a:p>
            <a:pPr fontAlgn="auto">
              <a:spcBef>
                <a:spcPts val="0"/>
              </a:spcBef>
              <a:spcAft>
                <a:spcPts val="0"/>
              </a:spcAft>
              <a:defRPr/>
            </a:pPr>
            <a:fld id="{AF493491-1056-4860-A657-E79ED59ECB6A}" type="slidenum">
              <a:rPr lang="en-US" sz="900">
                <a:solidFill>
                  <a:srgbClr val="898989"/>
                </a:solidFill>
                <a:latin typeface="Arial" pitchFamily="34" charset="0"/>
                <a:cs typeface="Arial" pitchFamily="34" charset="0"/>
              </a:rPr>
              <a:pPr fontAlgn="auto">
                <a:spcBef>
                  <a:spcPts val="0"/>
                </a:spcBef>
                <a:spcAft>
                  <a:spcPts val="0"/>
                </a:spcAft>
                <a:defRPr/>
              </a:pPr>
              <a:t>‹#›</a:t>
            </a:fld>
            <a:endParaRPr lang="en-US" sz="900" dirty="0">
              <a:solidFill>
                <a:srgbClr val="898989"/>
              </a:solidFill>
              <a:latin typeface="Arial" pitchFamily="34" charset="0"/>
              <a:cs typeface="Arial" pitchFamily="34" charset="0"/>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304800" y="1688186"/>
            <a:ext cx="4039200" cy="3168000"/>
          </a:xfrm>
        </p:spPr>
        <p:txBody>
          <a:bodyPr/>
          <a:lstStyle>
            <a:lvl1pPr>
              <a:spcBef>
                <a:spcPts val="1200"/>
              </a:spcBef>
              <a:defRPr sz="2400"/>
            </a:lvl1pPr>
            <a:lvl2pPr>
              <a:spcBef>
                <a:spcPts val="500"/>
              </a:spcBef>
              <a:defRPr sz="2000"/>
            </a:lvl2pPr>
            <a:lvl3pPr>
              <a:spcBef>
                <a:spcPts val="500"/>
              </a:spcBef>
              <a:defRPr sz="1800"/>
            </a:lvl3pPr>
            <a:lvl4pPr>
              <a:spcBef>
                <a:spcPts val="500"/>
              </a:spcBef>
              <a:defRPr sz="1800"/>
            </a:lvl4pPr>
            <a:lvl5pPr>
              <a:spcBef>
                <a:spcPts val="50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7"/>
          <p:cNvSpPr>
            <a:spLocks noGrp="1"/>
          </p:cNvSpPr>
          <p:nvPr>
            <p:ph sz="quarter" idx="11"/>
          </p:nvPr>
        </p:nvSpPr>
        <p:spPr>
          <a:xfrm>
            <a:off x="4787527" y="1688186"/>
            <a:ext cx="4039200" cy="3168000"/>
          </a:xfrm>
        </p:spPr>
        <p:txBody>
          <a:bodyPr/>
          <a:lstStyle>
            <a:lvl1pPr>
              <a:spcBef>
                <a:spcPts val="1200"/>
              </a:spcBef>
              <a:defRPr sz="2400"/>
            </a:lvl1pPr>
            <a:lvl2pPr>
              <a:spcBef>
                <a:spcPts val="500"/>
              </a:spcBef>
              <a:defRPr sz="2000"/>
            </a:lvl2pPr>
            <a:lvl3pPr>
              <a:spcBef>
                <a:spcPts val="500"/>
              </a:spcBef>
              <a:defRPr sz="1800"/>
            </a:lvl3pPr>
            <a:lvl4pPr>
              <a:spcBef>
                <a:spcPts val="500"/>
              </a:spcBef>
              <a:defRPr sz="1800"/>
            </a:lvl4pPr>
            <a:lvl5pPr>
              <a:spcBef>
                <a:spcPts val="50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304800" y="2274817"/>
            <a:ext cx="4039200" cy="3168000"/>
          </a:xfrm>
        </p:spPr>
        <p:txBody>
          <a:bodyPr tIns="46800"/>
          <a:lstStyle>
            <a:lvl1pPr>
              <a:spcBef>
                <a:spcPts val="1200"/>
              </a:spcBef>
              <a:defRPr sz="2400"/>
            </a:lvl1pPr>
            <a:lvl2pPr>
              <a:spcBef>
                <a:spcPts val="500"/>
              </a:spcBef>
              <a:defRPr sz="2000"/>
            </a:lvl2pPr>
            <a:lvl3pPr>
              <a:spcBef>
                <a:spcPts val="500"/>
              </a:spcBef>
              <a:defRPr sz="1800"/>
            </a:lvl3pPr>
            <a:lvl4pPr>
              <a:spcBef>
                <a:spcPts val="500"/>
              </a:spcBef>
              <a:defRPr sz="1800"/>
            </a:lvl4pPr>
            <a:lvl5pPr>
              <a:spcBef>
                <a:spcPts val="50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1"/>
          </p:nvPr>
        </p:nvSpPr>
        <p:spPr>
          <a:xfrm>
            <a:off x="4791075" y="2274817"/>
            <a:ext cx="4039200" cy="3168000"/>
          </a:xfrm>
        </p:spPr>
        <p:txBody>
          <a:bodyPr tIns="46800"/>
          <a:lstStyle>
            <a:lvl1pPr>
              <a:spcBef>
                <a:spcPts val="1200"/>
              </a:spcBef>
              <a:defRPr sz="2400"/>
            </a:lvl1pPr>
            <a:lvl2pPr>
              <a:spcBef>
                <a:spcPts val="500"/>
              </a:spcBef>
              <a:defRPr sz="2000"/>
            </a:lvl2pPr>
            <a:lvl3pPr>
              <a:spcBef>
                <a:spcPts val="500"/>
              </a:spcBef>
              <a:defRPr sz="1800"/>
            </a:lvl3pPr>
            <a:lvl4pPr>
              <a:spcBef>
                <a:spcPts val="500"/>
              </a:spcBef>
              <a:defRPr sz="1800"/>
            </a:lvl4pPr>
            <a:lvl5pPr>
              <a:spcBef>
                <a:spcPts val="50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2"/>
          </p:nvPr>
        </p:nvSpPr>
        <p:spPr>
          <a:xfrm>
            <a:off x="304800" y="1625598"/>
            <a:ext cx="4039200" cy="640800"/>
          </a:xfrm>
        </p:spPr>
        <p:txBody>
          <a:bodyPr tIns="0" bIns="46800" anchor="b" anchorCtr="0"/>
          <a:lstStyle>
            <a:lvl1pPr marL="0" indent="0">
              <a:spcBef>
                <a:spcPts val="0"/>
              </a:spcBef>
              <a:buNone/>
              <a:defRPr sz="2400"/>
            </a:lvl1pPr>
          </a:lstStyle>
          <a:p>
            <a:pPr lvl="0"/>
            <a:r>
              <a:rPr lang="en-US" smtClean="0"/>
              <a:t>Click to edit Master text styles</a:t>
            </a:r>
            <a:endParaRPr lang="en-US"/>
          </a:p>
        </p:txBody>
      </p:sp>
      <p:sp>
        <p:nvSpPr>
          <p:cNvPr id="10" name="Text Placeholder 9"/>
          <p:cNvSpPr>
            <a:spLocks noGrp="1"/>
          </p:cNvSpPr>
          <p:nvPr>
            <p:ph type="body" sz="quarter" idx="13"/>
          </p:nvPr>
        </p:nvSpPr>
        <p:spPr>
          <a:xfrm>
            <a:off x="4783913" y="1625598"/>
            <a:ext cx="4039200" cy="640800"/>
          </a:xfrm>
        </p:spPr>
        <p:txBody>
          <a:bodyPr bIns="46800" anchor="b" anchorCtr="0"/>
          <a:lstStyle>
            <a:lvl1pPr marL="0" indent="0">
              <a:buNone/>
              <a:defRPr sz="2400"/>
            </a:lvl1pPr>
          </a:lstStyle>
          <a:p>
            <a:pPr lvl="0"/>
            <a:r>
              <a:rPr lang="en-US" smtClean="0"/>
              <a:t>Click to edit Master text styles</a:t>
            </a:r>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a:xfrm>
            <a:off x="179388" y="179388"/>
            <a:ext cx="8782050" cy="11658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Placeholder 1"/>
          <p:cNvSpPr txBox="1">
            <a:spLocks/>
          </p:cNvSpPr>
          <p:nvPr/>
        </p:nvSpPr>
        <p:spPr bwMode="white">
          <a:xfrm>
            <a:off x="293688" y="267019"/>
            <a:ext cx="8507412" cy="138499"/>
          </a:xfrm>
          <a:prstGeom prst="rect">
            <a:avLst/>
          </a:prstGeom>
        </p:spPr>
        <p:txBody>
          <a:bodyPr vert="horz"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900" b="0" i="0" u="none" strike="noStrike" kern="1200" cap="none" spc="0" normalizeH="0" baseline="0" noProof="0" dirty="0" smtClean="0">
                <a:ln>
                  <a:noFill/>
                </a:ln>
                <a:solidFill>
                  <a:srgbClr val="FFF200"/>
                </a:solidFill>
                <a:effectLst/>
                <a:uLnTx/>
                <a:uFillTx/>
                <a:latin typeface="Arial" pitchFamily="34" charset="0"/>
                <a:ea typeface="+mj-ea"/>
                <a:cs typeface="Arial" pitchFamily="34" charset="0"/>
              </a:rPr>
              <a:t>AMDOCS &gt; CUSTOMER EXPERIENCE SYSTEMS INNOVATION</a:t>
            </a:r>
          </a:p>
        </p:txBody>
      </p:sp>
      <p:sp>
        <p:nvSpPr>
          <p:cNvPr id="2" name="Title Placeholder 1"/>
          <p:cNvSpPr>
            <a:spLocks noGrp="1"/>
          </p:cNvSpPr>
          <p:nvPr>
            <p:ph type="title"/>
          </p:nvPr>
        </p:nvSpPr>
        <p:spPr bwMode="white">
          <a:xfrm>
            <a:off x="304800" y="466598"/>
            <a:ext cx="8540749" cy="809456"/>
          </a:xfrm>
          <a:prstGeom prst="rect">
            <a:avLst/>
          </a:prstGeom>
        </p:spPr>
        <p:txBody>
          <a:bodyPr vert="horz" lIns="0" tIns="0" rIns="0" bIns="0" rtlCol="0" anchor="ctr" anchorCtr="0">
            <a:noAutofit/>
          </a:bodyPr>
          <a:lstStyle/>
          <a:p>
            <a:r>
              <a:rPr lang="en-US" smtClean="0"/>
              <a:t>Click to edit Master title style</a:t>
            </a:r>
            <a:endParaRPr lang="en-US" dirty="0"/>
          </a:p>
        </p:txBody>
      </p:sp>
      <p:sp>
        <p:nvSpPr>
          <p:cNvPr id="10" name="Text Placeholder 9"/>
          <p:cNvSpPr>
            <a:spLocks noGrp="1"/>
          </p:cNvSpPr>
          <p:nvPr>
            <p:ph type="body" idx="1"/>
          </p:nvPr>
        </p:nvSpPr>
        <p:spPr>
          <a:xfrm>
            <a:off x="301752" y="1618488"/>
            <a:ext cx="8540750"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Amdocs_logo.png"/>
          <p:cNvPicPr>
            <a:picLocks noChangeAspect="1"/>
          </p:cNvPicPr>
          <p:nvPr/>
        </p:nvPicPr>
        <p:blipFill>
          <a:blip r:embed="rId18" cstate="print"/>
          <a:stretch>
            <a:fillRect/>
          </a:stretch>
        </p:blipFill>
        <p:spPr>
          <a:xfrm>
            <a:off x="7696199" y="6451344"/>
            <a:ext cx="1159669" cy="230715"/>
          </a:xfrm>
          <a:prstGeom prst="rect">
            <a:avLst/>
          </a:prstGeom>
        </p:spPr>
      </p:pic>
      <p:sp>
        <p:nvSpPr>
          <p:cNvPr id="19" name="TextBox 18"/>
          <p:cNvSpPr txBox="1"/>
          <p:nvPr/>
        </p:nvSpPr>
        <p:spPr>
          <a:xfrm>
            <a:off x="911225" y="6516043"/>
            <a:ext cx="5905143" cy="230832"/>
          </a:xfrm>
          <a:prstGeom prst="rect">
            <a:avLst/>
          </a:prstGeom>
          <a:noFill/>
        </p:spPr>
        <p:txBody>
          <a:bodyPr wrap="none" anchor="b">
            <a:spAutoFit/>
          </a:bodyPr>
          <a:lstStyle/>
          <a:p>
            <a:pPr defTabSz="914363" fontAlgn="auto">
              <a:spcBef>
                <a:spcPts val="0"/>
              </a:spcBef>
              <a:spcAft>
                <a:spcPts val="0"/>
              </a:spcAft>
              <a:tabLst>
                <a:tab pos="2577600" algn="l"/>
              </a:tabLst>
              <a:defRPr/>
            </a:pPr>
            <a:r>
              <a:rPr lang="en-US" sz="900" smtClean="0">
                <a:solidFill>
                  <a:srgbClr val="898989"/>
                </a:solidFill>
                <a:latin typeface="Arial" pitchFamily="34" charset="0"/>
                <a:cs typeface="Arial" pitchFamily="34" charset="0"/>
              </a:rPr>
              <a:t>Information Security Level 1 – Confidential	© 2010 – Proprietary and Confidential Information of Amdocs</a:t>
            </a:r>
            <a:endParaRPr lang="en-US" sz="900" dirty="0">
              <a:solidFill>
                <a:srgbClr val="898989"/>
              </a:solidFill>
              <a:latin typeface="Arial" pitchFamily="34" charset="0"/>
              <a:cs typeface="Arial" pitchFamily="34" charset="0"/>
            </a:endParaRPr>
          </a:p>
        </p:txBody>
      </p:sp>
      <p:sp>
        <p:nvSpPr>
          <p:cNvPr id="20" name="TextBox 19"/>
          <p:cNvSpPr txBox="1"/>
          <p:nvPr/>
        </p:nvSpPr>
        <p:spPr>
          <a:xfrm>
            <a:off x="208218" y="6513513"/>
            <a:ext cx="596900" cy="230832"/>
          </a:xfrm>
          <a:prstGeom prst="rect">
            <a:avLst/>
          </a:prstGeom>
          <a:noFill/>
        </p:spPr>
        <p:txBody>
          <a:bodyPr>
            <a:spAutoFit/>
          </a:bodyPr>
          <a:lstStyle/>
          <a:p>
            <a:pPr fontAlgn="auto">
              <a:spcBef>
                <a:spcPts val="0"/>
              </a:spcBef>
              <a:spcAft>
                <a:spcPts val="0"/>
              </a:spcAft>
              <a:defRPr/>
            </a:pPr>
            <a:fld id="{AF493491-1056-4860-A657-E79ED59ECB6A}" type="slidenum">
              <a:rPr lang="en-US" sz="900">
                <a:solidFill>
                  <a:srgbClr val="898989"/>
                </a:solidFill>
                <a:latin typeface="Arial" pitchFamily="34" charset="0"/>
                <a:cs typeface="Arial" pitchFamily="34" charset="0"/>
              </a:rPr>
              <a:pPr fontAlgn="auto">
                <a:spcBef>
                  <a:spcPts val="0"/>
                </a:spcBef>
                <a:spcAft>
                  <a:spcPts val="0"/>
                </a:spcAft>
                <a:defRPr/>
              </a:pPr>
              <a:t>‹#›</a:t>
            </a:fld>
            <a:endParaRPr lang="en-US" sz="900" dirty="0">
              <a:solidFill>
                <a:srgbClr val="898989"/>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61" r:id="rId5"/>
    <p:sldLayoutId id="2147483688" r:id="rId6"/>
    <p:sldLayoutId id="2147483665" r:id="rId7"/>
    <p:sldLayoutId id="2147483690" r:id="rId8"/>
    <p:sldLayoutId id="2147483691" r:id="rId9"/>
    <p:sldLayoutId id="2147483689" r:id="rId10"/>
    <p:sldLayoutId id="2147483670" r:id="rId11"/>
    <p:sldLayoutId id="2147483663" r:id="rId12"/>
    <p:sldLayoutId id="2147483660" r:id="rId13"/>
    <p:sldLayoutId id="2147483662" r:id="rId14"/>
    <p:sldLayoutId id="2147483652" r:id="rId15"/>
    <p:sldLayoutId id="2147483692" r:id="rId16"/>
  </p:sldLayoutIdLst>
  <p:transition>
    <p:fade/>
  </p:transition>
  <p:hf sldNum="0" hdr="0" ftr="0" dt="0"/>
  <p:txStyles>
    <p:titleStyle>
      <a:lvl1pPr algn="l" defTabSz="914400" rtl="0" eaLnBrk="1" latinLnBrk="0" hangingPunct="1">
        <a:lnSpc>
          <a:spcPct val="90000"/>
        </a:lnSpc>
        <a:spcBef>
          <a:spcPct val="0"/>
        </a:spcBef>
        <a:buNone/>
        <a:defRPr sz="3200" b="0" kern="1200" cap="none" baseline="0">
          <a:solidFill>
            <a:schemeClr val="bg1"/>
          </a:solidFill>
          <a:latin typeface="+mj-lt"/>
          <a:ea typeface="+mj-ea"/>
          <a:cs typeface="Arial" pitchFamily="34" charset="0"/>
        </a:defRPr>
      </a:lvl1pPr>
    </p:titleStyle>
    <p:bodyStyle>
      <a:lvl1pPr marL="404813" indent="-404813" algn="l" defTabSz="914400" rtl="0" eaLnBrk="1" latinLnBrk="0" hangingPunct="1">
        <a:lnSpc>
          <a:spcPct val="90000"/>
        </a:lnSpc>
        <a:spcBef>
          <a:spcPts val="1400"/>
        </a:spcBef>
        <a:buClrTx/>
        <a:buFont typeface="Arial" pitchFamily="34" charset="0"/>
        <a:buChar char="&gt;"/>
        <a:defRPr lang="en-US" sz="2800" b="0" kern="1200" cap="none" baseline="0" dirty="0" smtClean="0">
          <a:solidFill>
            <a:schemeClr val="tx1">
              <a:lumMod val="75000"/>
              <a:lumOff val="25000"/>
            </a:schemeClr>
          </a:solidFill>
          <a:latin typeface="+mn-lt"/>
          <a:ea typeface="+mn-ea"/>
          <a:cs typeface="Arial" pitchFamily="34" charset="0"/>
        </a:defRPr>
      </a:lvl1pPr>
      <a:lvl2pPr marL="914400" indent="-395288" algn="l" defTabSz="914400" rtl="0" eaLnBrk="1" latinLnBrk="0" hangingPunct="1">
        <a:lnSpc>
          <a:spcPct val="90000"/>
        </a:lnSpc>
        <a:spcBef>
          <a:spcPts val="575"/>
        </a:spcBef>
        <a:buFont typeface="Arial" pitchFamily="34" charset="0"/>
        <a:buChar char="&gt;"/>
        <a:defRPr lang="en-US" sz="2400" b="0" kern="1200" dirty="0" smtClean="0">
          <a:solidFill>
            <a:schemeClr val="tx1">
              <a:lumMod val="75000"/>
              <a:lumOff val="25000"/>
            </a:schemeClr>
          </a:solidFill>
          <a:latin typeface="+mn-lt"/>
          <a:ea typeface="+mn-ea"/>
          <a:cs typeface="Arial" pitchFamily="34" charset="0"/>
        </a:defRPr>
      </a:lvl2pPr>
      <a:lvl3pPr marL="1371600" indent="-342900" algn="l" defTabSz="914400" rtl="0" eaLnBrk="1" latinLnBrk="0" hangingPunct="1">
        <a:lnSpc>
          <a:spcPct val="90000"/>
        </a:lnSpc>
        <a:spcBef>
          <a:spcPts val="450"/>
        </a:spcBef>
        <a:buFont typeface="Arial" pitchFamily="34" charset="0"/>
        <a:buChar char="&gt;"/>
        <a:defRPr lang="en-US" sz="2000" b="0" kern="1200" dirty="0" smtClean="0">
          <a:solidFill>
            <a:schemeClr val="tx1">
              <a:lumMod val="75000"/>
              <a:lumOff val="25000"/>
            </a:schemeClr>
          </a:solidFill>
          <a:latin typeface="+mn-lt"/>
          <a:ea typeface="+mn-ea"/>
          <a:cs typeface="Arial" pitchFamily="34" charset="0"/>
        </a:defRPr>
      </a:lvl3pPr>
      <a:lvl4pPr marL="1828800" indent="-342900" algn="l" defTabSz="914400" rtl="0" eaLnBrk="1" latinLnBrk="0" hangingPunct="1">
        <a:lnSpc>
          <a:spcPct val="90000"/>
        </a:lnSpc>
        <a:spcBef>
          <a:spcPts val="450"/>
        </a:spcBef>
        <a:buFont typeface="Arial" pitchFamily="34" charset="0"/>
        <a:buChar char="&gt;"/>
        <a:defRPr lang="en-US" sz="2000" b="0" kern="1200" dirty="0" smtClean="0">
          <a:solidFill>
            <a:schemeClr val="tx1">
              <a:lumMod val="75000"/>
              <a:lumOff val="25000"/>
            </a:schemeClr>
          </a:solidFill>
          <a:latin typeface="+mn-lt"/>
          <a:ea typeface="+mn-ea"/>
          <a:cs typeface="Arial" pitchFamily="34" charset="0"/>
        </a:defRPr>
      </a:lvl4pPr>
      <a:lvl5pPr marL="2286000" indent="-342900" algn="l" defTabSz="914400" rtl="0" eaLnBrk="1" latinLnBrk="0" hangingPunct="1">
        <a:lnSpc>
          <a:spcPct val="90000"/>
        </a:lnSpc>
        <a:spcBef>
          <a:spcPts val="450"/>
        </a:spcBef>
        <a:buFont typeface="Arial" pitchFamily="34" charset="0"/>
        <a:buChar char="&gt;"/>
        <a:defRPr lang="en-US" sz="2000" b="0" kern="1200" dirty="0" smtClean="0">
          <a:solidFill>
            <a:schemeClr val="tx1">
              <a:lumMod val="75000"/>
              <a:lumOff val="25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wmf"/></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hyperlink" Target="file:///\\Users\aj_austinson\Desktop\Amdocs\amdocs_relationships-view.key?id=BGSlide-42" TargetMode="External"/><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hyperlink" Target="file:///\\Users\aj_austinson\Desktop\Amdocs\amdocs_relationships-view.key?id=BGSlide-42" TargetMode="External"/><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4163" y="4026047"/>
            <a:ext cx="8691561" cy="443198"/>
          </a:xfrm>
        </p:spPr>
        <p:txBody>
          <a:bodyPr/>
          <a:lstStyle/>
          <a:p>
            <a:r>
              <a:rPr lang="en-US" sz="3200" dirty="0" smtClean="0"/>
              <a:t>Amdocs Intelligent Decision Automation</a:t>
            </a:r>
            <a:endParaRPr lang="en-US" sz="3200" dirty="0"/>
          </a:p>
        </p:txBody>
      </p:sp>
      <p:sp>
        <p:nvSpPr>
          <p:cNvPr id="12293" name="Text Placeholder 8"/>
          <p:cNvSpPr>
            <a:spLocks noGrp="1"/>
          </p:cNvSpPr>
          <p:nvPr>
            <p:ph type="body" sz="quarter" idx="13"/>
          </p:nvPr>
        </p:nvSpPr>
        <p:spPr>
          <a:xfrm>
            <a:off x="298450" y="5866626"/>
            <a:ext cx="5639212" cy="747897"/>
          </a:xfrm>
        </p:spPr>
        <p:txBody>
          <a:bodyPr/>
          <a:lstStyle/>
          <a:p>
            <a:r>
              <a:rPr lang="en-US" dirty="0" smtClean="0"/>
              <a:t>Amdocs – Bill Guinn, Mike Lurye, Susan MacCall</a:t>
            </a:r>
          </a:p>
          <a:p>
            <a:r>
              <a:rPr lang="en-US" dirty="0" smtClean="0"/>
              <a:t>December 7, 2010</a:t>
            </a:r>
          </a:p>
        </p:txBody>
      </p:sp>
      <p:sp>
        <p:nvSpPr>
          <p:cNvPr id="10" name="Text Placeholder 9"/>
          <p:cNvSpPr>
            <a:spLocks noGrp="1"/>
          </p:cNvSpPr>
          <p:nvPr>
            <p:ph type="body" sz="quarter" idx="14"/>
          </p:nvPr>
        </p:nvSpPr>
        <p:spPr>
          <a:xfrm>
            <a:off x="274699" y="4470603"/>
            <a:ext cx="4740275" cy="332399"/>
          </a:xfrm>
        </p:spPr>
        <p:txBody>
          <a:bodyPr/>
          <a:lstStyle/>
          <a:p>
            <a:r>
              <a:rPr lang="en-US" dirty="0" smtClean="0"/>
              <a:t>Overview for Gartner </a:t>
            </a:r>
            <a:endParaRPr lang="en-US" dirty="0"/>
          </a:p>
        </p:txBody>
      </p:sp>
      <p:sp>
        <p:nvSpPr>
          <p:cNvPr id="5" name="TextBox 4"/>
          <p:cNvSpPr txBox="1"/>
          <p:nvPr/>
        </p:nvSpPr>
        <p:spPr>
          <a:xfrm>
            <a:off x="4548250" y="4975760"/>
            <a:ext cx="4346370" cy="646331"/>
          </a:xfrm>
          <a:prstGeom prst="rect">
            <a:avLst/>
          </a:prstGeom>
          <a:solidFill>
            <a:srgbClr val="FF0000"/>
          </a:solidFill>
        </p:spPr>
        <p:txBody>
          <a:bodyPr wrap="square" rtlCol="0">
            <a:spAutoFit/>
          </a:bodyPr>
          <a:lstStyle/>
          <a:p>
            <a:r>
              <a:rPr lang="en-US" sz="1800" b="0" kern="1200" dirty="0" smtClean="0">
                <a:solidFill>
                  <a:schemeClr val="bg1"/>
                </a:solidFill>
                <a:latin typeface="Arial" pitchFamily="34" charset="0"/>
                <a:ea typeface="+mn-ea"/>
                <a:cs typeface="Arial" pitchFamily="34" charset="0"/>
              </a:rPr>
              <a:t>AIDA and Guided Interaction Advisor to be announced Feb 14, 2011</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en-US" dirty="0"/>
          </a:p>
        </p:txBody>
      </p:sp>
      <p:sp>
        <p:nvSpPr>
          <p:cNvPr id="7" name="Text Placeholder 6"/>
          <p:cNvSpPr>
            <a:spLocks noGrp="1"/>
          </p:cNvSpPr>
          <p:nvPr>
            <p:ph type="body" sz="quarter" idx="14"/>
          </p:nvPr>
        </p:nvSpPr>
        <p:spPr>
          <a:xfrm>
            <a:off x="298450" y="4070350"/>
            <a:ext cx="6771090" cy="332399"/>
          </a:xfrm>
        </p:spPr>
        <p:txBody>
          <a:bodyPr/>
          <a:lstStyle/>
          <a:p>
            <a:r>
              <a:rPr lang="en-US" dirty="0" smtClean="0"/>
              <a:t>Guided Interaction Advisor  (GA in May)</a:t>
            </a:r>
            <a:endParaRPr lang="en-US" dirty="0"/>
          </a:p>
        </p:txBody>
      </p:sp>
      <p:sp>
        <p:nvSpPr>
          <p:cNvPr id="8" name="Text Placeholder 7"/>
          <p:cNvSpPr>
            <a:spLocks noGrp="1"/>
          </p:cNvSpPr>
          <p:nvPr>
            <p:ph type="body" sz="quarter" idx="15"/>
          </p:nvPr>
        </p:nvSpPr>
        <p:spPr>
          <a:xfrm>
            <a:off x="298450" y="4457212"/>
            <a:ext cx="4740275" cy="332399"/>
          </a:xfrm>
        </p:spPr>
        <p:txBody>
          <a:bodyPr/>
          <a:lstStyle/>
          <a:p>
            <a:r>
              <a:rPr lang="en-US" dirty="0" smtClean="0"/>
              <a:t>Virtual Agent (GA in September) </a:t>
            </a:r>
            <a:endParaRPr lang="en-US" dirty="0"/>
          </a:p>
        </p:txBody>
      </p:sp>
      <p:sp>
        <p:nvSpPr>
          <p:cNvPr id="4" name="Title 3"/>
          <p:cNvSpPr>
            <a:spLocks noGrp="1"/>
          </p:cNvSpPr>
          <p:nvPr>
            <p:ph type="title"/>
          </p:nvPr>
        </p:nvSpPr>
        <p:spPr>
          <a:xfrm>
            <a:off x="284163" y="1701800"/>
            <a:ext cx="4754880" cy="498598"/>
          </a:xfrm>
        </p:spPr>
        <p:txBody>
          <a:bodyPr/>
          <a:lstStyle/>
          <a:p>
            <a:r>
              <a:rPr lang="en-US" dirty="0" smtClean="0"/>
              <a:t>The Applications </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rcRect/>
          <a:stretch>
            <a:fillRect/>
          </a:stretch>
        </p:blipFill>
        <p:spPr bwMode="auto">
          <a:xfrm>
            <a:off x="6071251" y="1519761"/>
            <a:ext cx="2833051" cy="3219664"/>
          </a:xfrm>
          <a:prstGeom prst="rect">
            <a:avLst/>
          </a:prstGeom>
          <a:noFill/>
          <a:ln w="9525">
            <a:noFill/>
            <a:miter lim="800000"/>
            <a:headEnd/>
            <a:tailEnd/>
          </a:ln>
          <a:effectLst/>
        </p:spPr>
      </p:pic>
      <p:sp>
        <p:nvSpPr>
          <p:cNvPr id="7" name="Text Placeholder 6"/>
          <p:cNvSpPr>
            <a:spLocks noGrp="1"/>
          </p:cNvSpPr>
          <p:nvPr>
            <p:ph type="body" sz="quarter" idx="4294967295"/>
          </p:nvPr>
        </p:nvSpPr>
        <p:spPr>
          <a:xfrm>
            <a:off x="381000" y="1524000"/>
            <a:ext cx="6148388" cy="4735132"/>
          </a:xfrm>
          <a:prstGeom prst="rect">
            <a:avLst/>
          </a:prstGeom>
        </p:spPr>
        <p:txBody>
          <a:bodyPr/>
          <a:lstStyle/>
          <a:p>
            <a:r>
              <a:rPr lang="en-US" sz="2000" dirty="0" smtClean="0"/>
              <a:t>A pre-built Ontology and rule set in AIDA designed  to address key issues in call center interaction</a:t>
            </a:r>
          </a:p>
          <a:p>
            <a:r>
              <a:rPr lang="en-US" sz="2000" dirty="0" smtClean="0"/>
              <a:t>Amdocs Guided Interaction Advisor</a:t>
            </a:r>
          </a:p>
          <a:p>
            <a:pPr lvl="1"/>
            <a:r>
              <a:rPr lang="en-US" sz="1600" b="1" i="1" dirty="0" smtClean="0"/>
              <a:t>Anticipates</a:t>
            </a:r>
            <a:r>
              <a:rPr lang="en-US" sz="1600" dirty="0" smtClean="0"/>
              <a:t> reason for the customer interaction</a:t>
            </a:r>
          </a:p>
          <a:p>
            <a:pPr lvl="1"/>
            <a:r>
              <a:rPr lang="en-US" sz="1600" dirty="0" smtClean="0"/>
              <a:t>Then</a:t>
            </a:r>
            <a:r>
              <a:rPr lang="en-US" sz="1600" b="1" i="1" dirty="0" smtClean="0"/>
              <a:t> Automates</a:t>
            </a:r>
            <a:r>
              <a:rPr lang="en-US" sz="1600" dirty="0" smtClean="0"/>
              <a:t> access to the required information and </a:t>
            </a:r>
            <a:r>
              <a:rPr lang="en-US" sz="1600" b="1" i="1" dirty="0" smtClean="0"/>
              <a:t>Guides</a:t>
            </a:r>
            <a:r>
              <a:rPr lang="en-US" sz="1600" b="1" dirty="0" smtClean="0"/>
              <a:t>  </a:t>
            </a:r>
            <a:r>
              <a:rPr lang="en-US" sz="1600" dirty="0" smtClean="0"/>
              <a:t>the flow of action and decision making</a:t>
            </a:r>
          </a:p>
          <a:p>
            <a:pPr marL="406400" lvl="1" indent="-406400">
              <a:lnSpc>
                <a:spcPct val="90000"/>
              </a:lnSpc>
              <a:spcBef>
                <a:spcPts val="1400"/>
              </a:spcBef>
            </a:pPr>
            <a:r>
              <a:rPr lang="en-US" sz="2000" dirty="0" smtClean="0"/>
              <a:t>Business Benefits</a:t>
            </a:r>
          </a:p>
          <a:p>
            <a:pPr lvl="1"/>
            <a:r>
              <a:rPr lang="en-US" sz="1600" dirty="0" smtClean="0"/>
              <a:t>Eliminates system and agent diagnosis time</a:t>
            </a:r>
          </a:p>
          <a:p>
            <a:pPr lvl="1"/>
            <a:r>
              <a:rPr lang="en-US" sz="1600" dirty="0" smtClean="0"/>
              <a:t>Provides consistent and efficient call handling</a:t>
            </a:r>
          </a:p>
          <a:p>
            <a:pPr lvl="1"/>
            <a:r>
              <a:rPr lang="en-US" sz="1600" dirty="0" smtClean="0"/>
              <a:t>Increases agent and customer satisfaction</a:t>
            </a:r>
          </a:p>
          <a:p>
            <a:r>
              <a:rPr lang="en-US" sz="2000" dirty="0" smtClean="0">
                <a:cs typeface="Arial" charset="0"/>
              </a:rPr>
              <a:t>Anticipated benefits based on 100K actual accounts assessment:</a:t>
            </a:r>
          </a:p>
          <a:p>
            <a:pPr lvl="1"/>
            <a:r>
              <a:rPr lang="en-US" sz="1600" dirty="0" smtClean="0">
                <a:cs typeface="Arial" charset="0"/>
              </a:rPr>
              <a:t>AHT reduction of 10-15% </a:t>
            </a:r>
          </a:p>
          <a:p>
            <a:pPr lvl="1"/>
            <a:r>
              <a:rPr lang="en-US" sz="1600" dirty="0" smtClean="0">
                <a:cs typeface="Arial" charset="0"/>
              </a:rPr>
              <a:t>FCR improvement of 10-15%</a:t>
            </a:r>
          </a:p>
          <a:p>
            <a:pPr lvl="1"/>
            <a:r>
              <a:rPr lang="en-US" sz="1600" dirty="0" smtClean="0">
                <a:cs typeface="Arial" charset="0"/>
              </a:rPr>
              <a:t>CSR training time reduction of 15-20%</a:t>
            </a:r>
            <a:endParaRPr lang="en-US" sz="1600" dirty="0">
              <a:cs typeface="Arial" charset="0"/>
            </a:endParaRPr>
          </a:p>
          <a:p>
            <a:endParaRPr lang="en-US" sz="2000" dirty="0" smtClean="0"/>
          </a:p>
        </p:txBody>
      </p:sp>
      <p:sp>
        <p:nvSpPr>
          <p:cNvPr id="5" name="Title 2"/>
          <p:cNvSpPr>
            <a:spLocks noGrp="1"/>
          </p:cNvSpPr>
          <p:nvPr>
            <p:ph type="title"/>
          </p:nvPr>
        </p:nvSpPr>
        <p:spPr>
          <a:xfrm>
            <a:off x="304800" y="466598"/>
            <a:ext cx="8540749" cy="809456"/>
          </a:xfrm>
        </p:spPr>
        <p:txBody>
          <a:bodyPr/>
          <a:lstStyle/>
          <a:p>
            <a:r>
              <a:rPr lang="en-US" dirty="0" smtClean="0">
                <a:cs typeface="Arial" charset="0"/>
              </a:rPr>
              <a:t>Guided Interaction Advisor (GIA)</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p:cNvSpPr/>
          <p:nvPr/>
        </p:nvSpPr>
        <p:spPr>
          <a:xfrm>
            <a:off x="190500" y="4238625"/>
            <a:ext cx="8734425" cy="2466975"/>
          </a:xfrm>
          <a:prstGeom prst="rect">
            <a:avLst/>
          </a:prstGeom>
          <a:solidFill>
            <a:schemeClr val="bg1"/>
          </a:solidFill>
          <a:ln/>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endParaRPr lang="en-US" sz="2000" smtClean="0">
              <a:solidFill>
                <a:schemeClr val="tx1"/>
              </a:solidFill>
              <a:latin typeface="Arial" pitchFamily="34" charset="0"/>
              <a:cs typeface="Arial" pitchFamily="34" charset="0"/>
            </a:endParaRPr>
          </a:p>
        </p:txBody>
      </p:sp>
      <p:cxnSp>
        <p:nvCxnSpPr>
          <p:cNvPr id="546" name="Straight Connector 545"/>
          <p:cNvCxnSpPr/>
          <p:nvPr/>
        </p:nvCxnSpPr>
        <p:spPr>
          <a:xfrm rot="16200000" flipH="1">
            <a:off x="6863096" y="4691395"/>
            <a:ext cx="4297" cy="290311"/>
          </a:xfrm>
          <a:prstGeom prst="line">
            <a:avLst/>
          </a:prstGeom>
          <a:ln/>
        </p:spPr>
        <p:style>
          <a:lnRef idx="1">
            <a:schemeClr val="accent5"/>
          </a:lnRef>
          <a:fillRef idx="0">
            <a:schemeClr val="accent5"/>
          </a:fillRef>
          <a:effectRef idx="0">
            <a:schemeClr val="accent5"/>
          </a:effectRef>
          <a:fontRef idx="minor">
            <a:schemeClr val="tx1"/>
          </a:fontRef>
        </p:style>
      </p:cxnSp>
      <p:sp>
        <p:nvSpPr>
          <p:cNvPr id="42" name="Oval 41"/>
          <p:cNvSpPr/>
          <p:nvPr/>
        </p:nvSpPr>
        <p:spPr>
          <a:xfrm>
            <a:off x="371533" y="4501386"/>
            <a:ext cx="1966590" cy="1659724"/>
          </a:xfrm>
          <a:prstGeom prst="ellipse">
            <a:avLst/>
          </a:prstGeom>
          <a:solidFill>
            <a:schemeClr val="accent2">
              <a:lumMod val="20000"/>
              <a:lumOff val="80000"/>
              <a:alpha val="21000"/>
            </a:schemeClr>
          </a:solidFill>
          <a:ln/>
        </p:spPr>
        <p:style>
          <a:lnRef idx="2">
            <a:schemeClr val="accent5"/>
          </a:lnRef>
          <a:fillRef idx="1">
            <a:schemeClr val="lt1"/>
          </a:fillRef>
          <a:effectRef idx="0">
            <a:schemeClr val="accent5"/>
          </a:effectRef>
          <a:fontRef idx="minor">
            <a:schemeClr val="dk1"/>
          </a:fontRef>
        </p:style>
        <p:txBody>
          <a:bodyPr lIns="36000" tIns="36000" rIns="36000" bIns="36000" rtlCol="0" anchor="ctr"/>
          <a:lstStyle/>
          <a:p>
            <a:pPr algn="ctr"/>
            <a:endParaRPr lang="en-US" sz="1400" smtClean="0">
              <a:solidFill>
                <a:schemeClr val="tx1"/>
              </a:solidFill>
              <a:latin typeface="Arial" pitchFamily="34" charset="0"/>
              <a:cs typeface="Arial" pitchFamily="34" charset="0"/>
            </a:endParaRPr>
          </a:p>
        </p:txBody>
      </p:sp>
      <p:grpSp>
        <p:nvGrpSpPr>
          <p:cNvPr id="2" name="Group 33"/>
          <p:cNvGrpSpPr/>
          <p:nvPr/>
        </p:nvGrpSpPr>
        <p:grpSpPr>
          <a:xfrm>
            <a:off x="2646676" y="5453422"/>
            <a:ext cx="676371" cy="779229"/>
            <a:chOff x="768408" y="3272590"/>
            <a:chExt cx="1842445" cy="2237874"/>
          </a:xfrm>
        </p:grpSpPr>
        <p:sp>
          <p:nvSpPr>
            <p:cNvPr id="68" name="Rounded Rectangle 67"/>
            <p:cNvSpPr/>
            <p:nvPr/>
          </p:nvSpPr>
          <p:spPr>
            <a:xfrm>
              <a:off x="842211" y="3272590"/>
              <a:ext cx="1768642" cy="2237874"/>
            </a:xfrm>
            <a:prstGeom prst="roundRect">
              <a:avLst/>
            </a:prstGeom>
            <a:ln/>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lIns="36000" tIns="36000" rIns="36000" bIns="36000" rtlCol="0" anchor="ctr"/>
            <a:lstStyle/>
            <a:p>
              <a:pPr algn="ctr"/>
              <a:endParaRPr lang="en-US" sz="2000" smtClean="0">
                <a:solidFill>
                  <a:schemeClr val="tx1"/>
                </a:solidFill>
                <a:latin typeface="Arial" pitchFamily="34" charset="0"/>
                <a:cs typeface="Arial" pitchFamily="34" charset="0"/>
              </a:endParaRPr>
            </a:p>
          </p:txBody>
        </p:sp>
        <p:grpSp>
          <p:nvGrpSpPr>
            <p:cNvPr id="6" name="Group 31"/>
            <p:cNvGrpSpPr/>
            <p:nvPr/>
          </p:nvGrpSpPr>
          <p:grpSpPr>
            <a:xfrm>
              <a:off x="768408" y="3561347"/>
              <a:ext cx="1750202" cy="1920667"/>
              <a:chOff x="1887345" y="4247147"/>
              <a:chExt cx="1750202" cy="1920667"/>
            </a:xfrm>
          </p:grpSpPr>
          <p:sp>
            <p:nvSpPr>
              <p:cNvPr id="70" name="Oval 69"/>
              <p:cNvSpPr/>
              <p:nvPr/>
            </p:nvSpPr>
            <p:spPr>
              <a:xfrm>
                <a:off x="2129589" y="4884821"/>
                <a:ext cx="324853" cy="240632"/>
              </a:xfrm>
              <a:prstGeom prst="ellipse">
                <a:avLst/>
              </a:prstGeom>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endParaRPr lang="en-US" sz="2000" smtClean="0">
                  <a:solidFill>
                    <a:schemeClr val="tx1"/>
                  </a:solidFill>
                  <a:latin typeface="Arial" pitchFamily="34" charset="0"/>
                  <a:cs typeface="Arial" pitchFamily="34" charset="0"/>
                </a:endParaRPr>
              </a:p>
            </p:txBody>
          </p:sp>
          <p:sp>
            <p:nvSpPr>
              <p:cNvPr id="71" name="Oval 70"/>
              <p:cNvSpPr/>
              <p:nvPr/>
            </p:nvSpPr>
            <p:spPr>
              <a:xfrm>
                <a:off x="3007895" y="4247147"/>
                <a:ext cx="188494" cy="140367"/>
              </a:xfrm>
              <a:prstGeom prst="ellipse">
                <a:avLst/>
              </a:prstGeom>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endParaRPr lang="en-US" sz="2000" smtClean="0">
                  <a:solidFill>
                    <a:schemeClr val="tx1"/>
                  </a:solidFill>
                  <a:latin typeface="Arial" pitchFamily="34" charset="0"/>
                  <a:cs typeface="Arial" pitchFamily="34" charset="0"/>
                </a:endParaRPr>
              </a:p>
            </p:txBody>
          </p:sp>
          <p:sp>
            <p:nvSpPr>
              <p:cNvPr id="72" name="Oval 71"/>
              <p:cNvSpPr/>
              <p:nvPr/>
            </p:nvSpPr>
            <p:spPr>
              <a:xfrm>
                <a:off x="3312694" y="4756484"/>
                <a:ext cx="324853" cy="240632"/>
              </a:xfrm>
              <a:prstGeom prst="ellipse">
                <a:avLst/>
              </a:prstGeom>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endParaRPr lang="en-US" sz="2000" smtClean="0">
                  <a:solidFill>
                    <a:schemeClr val="tx1"/>
                  </a:solidFill>
                  <a:latin typeface="Arial" pitchFamily="34" charset="0"/>
                  <a:cs typeface="Arial" pitchFamily="34" charset="0"/>
                </a:endParaRPr>
              </a:p>
            </p:txBody>
          </p:sp>
          <p:sp>
            <p:nvSpPr>
              <p:cNvPr id="73" name="Oval 72"/>
              <p:cNvSpPr/>
              <p:nvPr/>
            </p:nvSpPr>
            <p:spPr>
              <a:xfrm>
                <a:off x="2574758" y="5041232"/>
                <a:ext cx="324853" cy="240632"/>
              </a:xfrm>
              <a:prstGeom prst="ellipse">
                <a:avLst/>
              </a:prstGeom>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endParaRPr lang="en-US" sz="2000" smtClean="0">
                  <a:solidFill>
                    <a:schemeClr val="tx1"/>
                  </a:solidFill>
                  <a:latin typeface="Arial" pitchFamily="34" charset="0"/>
                  <a:cs typeface="Arial" pitchFamily="34" charset="0"/>
                </a:endParaRPr>
              </a:p>
            </p:txBody>
          </p:sp>
          <p:sp>
            <p:nvSpPr>
              <p:cNvPr id="74" name="Oval 73"/>
              <p:cNvSpPr/>
              <p:nvPr/>
            </p:nvSpPr>
            <p:spPr>
              <a:xfrm>
                <a:off x="2875547" y="4824663"/>
                <a:ext cx="212558" cy="152400"/>
              </a:xfrm>
              <a:prstGeom prst="ellipse">
                <a:avLst/>
              </a:prstGeom>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endParaRPr lang="en-US" sz="2000" smtClean="0">
                  <a:solidFill>
                    <a:schemeClr val="tx1"/>
                  </a:solidFill>
                  <a:latin typeface="Arial" pitchFamily="34" charset="0"/>
                  <a:cs typeface="Arial" pitchFamily="34" charset="0"/>
                </a:endParaRPr>
              </a:p>
            </p:txBody>
          </p:sp>
          <p:sp>
            <p:nvSpPr>
              <p:cNvPr id="75" name="Oval 74"/>
              <p:cNvSpPr/>
              <p:nvPr/>
            </p:nvSpPr>
            <p:spPr>
              <a:xfrm>
                <a:off x="2482515" y="4431631"/>
                <a:ext cx="324853" cy="240632"/>
              </a:xfrm>
              <a:prstGeom prst="ellipse">
                <a:avLst/>
              </a:prstGeom>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endParaRPr lang="en-US" sz="2000" smtClean="0">
                  <a:solidFill>
                    <a:schemeClr val="tx1"/>
                  </a:solidFill>
                  <a:latin typeface="Arial" pitchFamily="34" charset="0"/>
                  <a:cs typeface="Arial" pitchFamily="34" charset="0"/>
                </a:endParaRPr>
              </a:p>
            </p:txBody>
          </p:sp>
          <p:cxnSp>
            <p:nvCxnSpPr>
              <p:cNvPr id="76" name="Straight Connector 75"/>
              <p:cNvCxnSpPr>
                <a:stCxn id="75" idx="5"/>
                <a:endCxn id="74" idx="1"/>
              </p:cNvCxnSpPr>
              <p:nvPr/>
            </p:nvCxnSpPr>
            <p:spPr>
              <a:xfrm rot="16200000" flipH="1">
                <a:off x="2728255" y="4668561"/>
                <a:ext cx="209958" cy="146881"/>
              </a:xfrm>
              <a:prstGeom prst="line">
                <a:avLst/>
              </a:prstGeom>
              <a:ln>
                <a:solidFill>
                  <a:schemeClr val="tx1"/>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70" idx="7"/>
                <a:endCxn id="75" idx="3"/>
              </p:cNvCxnSpPr>
              <p:nvPr/>
            </p:nvCxnSpPr>
            <p:spPr>
              <a:xfrm rot="5400000" flipH="1" flipV="1">
                <a:off x="2326959" y="4716932"/>
                <a:ext cx="283038" cy="123221"/>
              </a:xfrm>
              <a:prstGeom prst="line">
                <a:avLst/>
              </a:prstGeom>
              <a:ln>
                <a:solidFill>
                  <a:schemeClr val="tx1"/>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73" idx="7"/>
                <a:endCxn id="74" idx="3"/>
              </p:cNvCxnSpPr>
              <p:nvPr/>
            </p:nvCxnSpPr>
            <p:spPr>
              <a:xfrm rot="5400000" flipH="1" flipV="1">
                <a:off x="2818493" y="4988290"/>
                <a:ext cx="121727" cy="54638"/>
              </a:xfrm>
              <a:prstGeom prst="line">
                <a:avLst/>
              </a:prstGeom>
              <a:ln>
                <a:solidFill>
                  <a:schemeClr val="tx1"/>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0" idx="5"/>
                <a:endCxn id="73" idx="2"/>
              </p:cNvCxnSpPr>
              <p:nvPr/>
            </p:nvCxnSpPr>
            <p:spPr>
              <a:xfrm rot="16200000" flipH="1">
                <a:off x="2455146" y="5041935"/>
                <a:ext cx="71335" cy="167890"/>
              </a:xfrm>
              <a:prstGeom prst="line">
                <a:avLst/>
              </a:prstGeom>
              <a:ln>
                <a:solidFill>
                  <a:schemeClr val="tx1"/>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75" idx="7"/>
                <a:endCxn id="71" idx="3"/>
              </p:cNvCxnSpPr>
              <p:nvPr/>
            </p:nvCxnSpPr>
            <p:spPr>
              <a:xfrm rot="5400000" flipH="1" flipV="1">
                <a:off x="2847690" y="4279063"/>
                <a:ext cx="99913" cy="275705"/>
              </a:xfrm>
              <a:prstGeom prst="line">
                <a:avLst/>
              </a:prstGeom>
              <a:ln>
                <a:solidFill>
                  <a:schemeClr val="tx1"/>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71" idx="5"/>
                <a:endCxn id="72" idx="0"/>
              </p:cNvCxnSpPr>
              <p:nvPr/>
            </p:nvCxnSpPr>
            <p:spPr>
              <a:xfrm rot="16200000" flipH="1">
                <a:off x="3127190" y="4408553"/>
                <a:ext cx="389526" cy="306336"/>
              </a:xfrm>
              <a:prstGeom prst="line">
                <a:avLst/>
              </a:prstGeom>
              <a:ln>
                <a:solidFill>
                  <a:schemeClr val="tx1"/>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1887345" y="5195519"/>
                <a:ext cx="1716954" cy="972295"/>
              </a:xfrm>
              <a:prstGeom prst="rect">
                <a:avLst/>
              </a:prstGeom>
              <a:noFill/>
              <a:scene3d>
                <a:camera prst="orthographicFront"/>
                <a:lightRig rig="threePt" dir="t"/>
              </a:scene3d>
              <a:sp3d>
                <a:bevelT w="165100" prst="coolSlant"/>
              </a:sp3d>
            </p:spPr>
            <p:txBody>
              <a:bodyPr wrap="none" rtlCol="0">
                <a:spAutoFit/>
              </a:bodyPr>
              <a:lstStyle/>
              <a:p>
                <a:pPr algn="ctr"/>
                <a:r>
                  <a:rPr lang="en-US" sz="800" dirty="0" smtClean="0">
                    <a:latin typeface="Arial" pitchFamily="34" charset="0"/>
                    <a:cs typeface="Arial" pitchFamily="34" charset="0"/>
                  </a:rPr>
                  <a:t>Customer</a:t>
                </a:r>
              </a:p>
              <a:p>
                <a:pPr algn="ctr"/>
                <a:r>
                  <a:rPr lang="en-US" sz="800" dirty="0" smtClean="0">
                    <a:latin typeface="Arial" pitchFamily="34" charset="0"/>
                    <a:cs typeface="Arial" pitchFamily="34" charset="0"/>
                  </a:rPr>
                  <a:t>Graph </a:t>
                </a:r>
                <a:endParaRPr lang="en-US" sz="800" b="0" kern="1200" dirty="0" smtClean="0">
                  <a:solidFill>
                    <a:schemeClr val="tx1"/>
                  </a:solidFill>
                  <a:latin typeface="Arial" pitchFamily="34" charset="0"/>
                  <a:ea typeface="+mn-ea"/>
                  <a:cs typeface="Arial" pitchFamily="34" charset="0"/>
                </a:endParaRPr>
              </a:p>
            </p:txBody>
          </p:sp>
        </p:grpSp>
      </p:grpSp>
      <p:sp>
        <p:nvSpPr>
          <p:cNvPr id="3" name="Title 2"/>
          <p:cNvSpPr>
            <a:spLocks noGrp="1"/>
          </p:cNvSpPr>
          <p:nvPr>
            <p:ph type="title"/>
          </p:nvPr>
        </p:nvSpPr>
        <p:spPr/>
        <p:txBody>
          <a:bodyPr/>
          <a:lstStyle/>
          <a:p>
            <a:r>
              <a:rPr lang="en-US" dirty="0" smtClean="0"/>
              <a:t>How Guided Interaction Advisor Reduces AHT</a:t>
            </a:r>
            <a:br>
              <a:rPr lang="en-US" dirty="0" smtClean="0"/>
            </a:br>
            <a:r>
              <a:rPr lang="en-US" sz="2400" dirty="0" smtClean="0"/>
              <a:t>Example </a:t>
            </a:r>
            <a:endParaRPr lang="en-US" dirty="0"/>
          </a:p>
        </p:txBody>
      </p:sp>
      <p:sp>
        <p:nvSpPr>
          <p:cNvPr id="46" name="Rounded Rectangle 45"/>
          <p:cNvSpPr/>
          <p:nvPr/>
        </p:nvSpPr>
        <p:spPr>
          <a:xfrm>
            <a:off x="76113" y="1879228"/>
            <a:ext cx="2821851" cy="219950"/>
          </a:xfrm>
          <a:prstGeom prst="roundRect">
            <a:avLst/>
          </a:prstGeom>
          <a:ln/>
        </p:spPr>
        <p:style>
          <a:lnRef idx="1">
            <a:schemeClr val="accent2"/>
          </a:lnRef>
          <a:fillRef idx="2">
            <a:schemeClr val="accent2"/>
          </a:fillRef>
          <a:effectRef idx="1">
            <a:schemeClr val="accent2"/>
          </a:effectRef>
          <a:fontRef idx="minor">
            <a:schemeClr val="dk1"/>
          </a:fontRef>
        </p:style>
        <p:txBody>
          <a:bodyPr lIns="36000" tIns="36000" rIns="36000" bIns="36000" rtlCol="0" anchor="ctr"/>
          <a:lstStyle/>
          <a:p>
            <a:r>
              <a:rPr lang="en-US" sz="1050" dirty="0" smtClean="0">
                <a:solidFill>
                  <a:schemeClr val="tx1">
                    <a:lumMod val="75000"/>
                    <a:lumOff val="25000"/>
                  </a:schemeClr>
                </a:solidFill>
                <a:latin typeface="Arial" pitchFamily="34" charset="0"/>
                <a:cs typeface="Arial" pitchFamily="34" charset="0"/>
              </a:rPr>
              <a:t> GIA Looks at events including bill sent event</a:t>
            </a:r>
          </a:p>
        </p:txBody>
      </p:sp>
      <p:sp>
        <p:nvSpPr>
          <p:cNvPr id="47" name="Rounded Rectangle 46"/>
          <p:cNvSpPr/>
          <p:nvPr/>
        </p:nvSpPr>
        <p:spPr>
          <a:xfrm>
            <a:off x="730304" y="2145595"/>
            <a:ext cx="2834625" cy="219950"/>
          </a:xfrm>
          <a:prstGeom prst="roundRect">
            <a:avLst/>
          </a:prstGeom>
          <a:ln/>
        </p:spPr>
        <p:style>
          <a:lnRef idx="1">
            <a:schemeClr val="accent2"/>
          </a:lnRef>
          <a:fillRef idx="2">
            <a:schemeClr val="accent2"/>
          </a:fillRef>
          <a:effectRef idx="1">
            <a:schemeClr val="accent2"/>
          </a:effectRef>
          <a:fontRef idx="minor">
            <a:schemeClr val="dk1"/>
          </a:fontRef>
        </p:style>
        <p:txBody>
          <a:bodyPr lIns="36000" tIns="36000" rIns="36000" bIns="36000" rtlCol="0" anchor="ctr"/>
          <a:lstStyle/>
          <a:p>
            <a:r>
              <a:rPr lang="en-US" sz="1050" dirty="0" smtClean="0">
                <a:solidFill>
                  <a:schemeClr val="tx1">
                    <a:lumMod val="75000"/>
                    <a:lumOff val="25000"/>
                  </a:schemeClr>
                </a:solidFill>
                <a:latin typeface="Arial" pitchFamily="34" charset="0"/>
                <a:cs typeface="Arial" pitchFamily="34" charset="0"/>
              </a:rPr>
              <a:t> Finds abnormal fee – Returned Check</a:t>
            </a:r>
          </a:p>
        </p:txBody>
      </p:sp>
      <p:sp>
        <p:nvSpPr>
          <p:cNvPr id="48" name="Rounded Rectangle 47"/>
          <p:cNvSpPr/>
          <p:nvPr/>
        </p:nvSpPr>
        <p:spPr>
          <a:xfrm>
            <a:off x="1397269" y="2431012"/>
            <a:ext cx="3774968" cy="206016"/>
          </a:xfrm>
          <a:prstGeom prst="roundRect">
            <a:avLst/>
          </a:prstGeom>
          <a:ln/>
        </p:spPr>
        <p:style>
          <a:lnRef idx="1">
            <a:schemeClr val="accent2"/>
          </a:lnRef>
          <a:fillRef idx="2">
            <a:schemeClr val="accent2"/>
          </a:fillRef>
          <a:effectRef idx="1">
            <a:schemeClr val="accent2"/>
          </a:effectRef>
          <a:fontRef idx="minor">
            <a:schemeClr val="dk1"/>
          </a:fontRef>
        </p:style>
        <p:txBody>
          <a:bodyPr lIns="36000" tIns="36000" rIns="36000" bIns="36000" rtlCol="0" anchor="ctr"/>
          <a:lstStyle/>
          <a:p>
            <a:r>
              <a:rPr lang="en-US" sz="1050" dirty="0" smtClean="0">
                <a:solidFill>
                  <a:schemeClr val="tx1">
                    <a:lumMod val="75000"/>
                    <a:lumOff val="25000"/>
                  </a:schemeClr>
                </a:solidFill>
                <a:latin typeface="Arial" pitchFamily="34" charset="0"/>
                <a:cs typeface="Arial" pitchFamily="34" charset="0"/>
              </a:rPr>
              <a:t> Probability that the call is motivated by fee vs. other issues</a:t>
            </a:r>
          </a:p>
        </p:txBody>
      </p:sp>
      <p:sp>
        <p:nvSpPr>
          <p:cNvPr id="49" name="Rounded Rectangle 48"/>
          <p:cNvSpPr/>
          <p:nvPr/>
        </p:nvSpPr>
        <p:spPr>
          <a:xfrm>
            <a:off x="3004577" y="2683445"/>
            <a:ext cx="2826491" cy="219950"/>
          </a:xfrm>
          <a:prstGeom prst="roundRect">
            <a:avLst/>
          </a:prstGeom>
          <a:ln/>
        </p:spPr>
        <p:style>
          <a:lnRef idx="1">
            <a:schemeClr val="accent2"/>
          </a:lnRef>
          <a:fillRef idx="2">
            <a:schemeClr val="accent2"/>
          </a:fillRef>
          <a:effectRef idx="1">
            <a:schemeClr val="accent2"/>
          </a:effectRef>
          <a:fontRef idx="minor">
            <a:schemeClr val="dk1"/>
          </a:fontRef>
        </p:style>
        <p:txBody>
          <a:bodyPr lIns="36000" tIns="36000" rIns="36000" bIns="36000" rtlCol="0" anchor="ctr"/>
          <a:lstStyle/>
          <a:p>
            <a:r>
              <a:rPr lang="en-US" sz="1050" dirty="0" smtClean="0">
                <a:solidFill>
                  <a:schemeClr val="tx1">
                    <a:lumMod val="75000"/>
                    <a:lumOff val="25000"/>
                  </a:schemeClr>
                </a:solidFill>
                <a:latin typeface="Arial" pitchFamily="34" charset="0"/>
                <a:cs typeface="Arial" pitchFamily="34" charset="0"/>
              </a:rPr>
              <a:t> Compute High-level concepts</a:t>
            </a:r>
          </a:p>
        </p:txBody>
      </p:sp>
      <p:sp>
        <p:nvSpPr>
          <p:cNvPr id="5" name="TextBox 4"/>
          <p:cNvSpPr txBox="1"/>
          <p:nvPr/>
        </p:nvSpPr>
        <p:spPr>
          <a:xfrm>
            <a:off x="627100" y="4634458"/>
            <a:ext cx="1820851" cy="1723549"/>
          </a:xfrm>
          <a:prstGeom prst="rect">
            <a:avLst/>
          </a:prstGeom>
          <a:noFill/>
        </p:spPr>
        <p:txBody>
          <a:bodyPr wrap="square" rtlCol="0">
            <a:spAutoFit/>
          </a:bodyPr>
          <a:lstStyle/>
          <a:p>
            <a:pPr lvl="0">
              <a:lnSpc>
                <a:spcPct val="150000"/>
              </a:lnSpc>
            </a:pPr>
            <a:r>
              <a:rPr lang="en-US" sz="800" dirty="0" smtClean="0">
                <a:solidFill>
                  <a:schemeClr val="bg1">
                    <a:lumMod val="65000"/>
                  </a:schemeClr>
                </a:solidFill>
              </a:rPr>
              <a:t>Bill Due Date is Oct 1</a:t>
            </a:r>
          </a:p>
          <a:p>
            <a:pPr lvl="0">
              <a:lnSpc>
                <a:spcPct val="150000"/>
              </a:lnSpc>
            </a:pPr>
            <a:r>
              <a:rPr lang="en-US" sz="800" dirty="0" smtClean="0">
                <a:solidFill>
                  <a:schemeClr val="bg1">
                    <a:lumMod val="65000"/>
                  </a:schemeClr>
                </a:solidFill>
              </a:rPr>
              <a:t>Third Party Charges are normal</a:t>
            </a:r>
          </a:p>
          <a:p>
            <a:pPr lvl="0">
              <a:lnSpc>
                <a:spcPct val="150000"/>
              </a:lnSpc>
            </a:pPr>
            <a:r>
              <a:rPr lang="en-US" sz="900" dirty="0" smtClean="0"/>
              <a:t>Charges are not typical</a:t>
            </a:r>
          </a:p>
          <a:p>
            <a:pPr lvl="0">
              <a:lnSpc>
                <a:spcPct val="150000"/>
              </a:lnSpc>
            </a:pPr>
            <a:r>
              <a:rPr lang="en-US" sz="900" dirty="0" smtClean="0"/>
              <a:t>Bill has charges for fees. </a:t>
            </a:r>
          </a:p>
          <a:p>
            <a:pPr lvl="0">
              <a:lnSpc>
                <a:spcPct val="150000"/>
              </a:lnSpc>
            </a:pPr>
            <a:r>
              <a:rPr lang="en-US" sz="900" b="1" dirty="0" smtClean="0"/>
              <a:t>Bill has abnormal fee  </a:t>
            </a:r>
          </a:p>
          <a:p>
            <a:pPr lvl="0">
              <a:lnSpc>
                <a:spcPct val="150000"/>
              </a:lnSpc>
            </a:pPr>
            <a:r>
              <a:rPr lang="en-US" sz="900" dirty="0" smtClean="0"/>
              <a:t>fee is “Returned check</a:t>
            </a:r>
            <a:r>
              <a:rPr lang="en-US" sz="800" dirty="0" smtClean="0"/>
              <a:t>”</a:t>
            </a:r>
          </a:p>
          <a:p>
            <a:pPr lvl="0">
              <a:lnSpc>
                <a:spcPct val="150000"/>
              </a:lnSpc>
            </a:pPr>
            <a:r>
              <a:rPr lang="en-US" sz="800" dirty="0" smtClean="0">
                <a:solidFill>
                  <a:schemeClr val="bg1">
                    <a:lumMod val="65000"/>
                  </a:schemeClr>
                </a:solidFill>
              </a:rPr>
              <a:t>Tax amount is normal</a:t>
            </a:r>
          </a:p>
          <a:p>
            <a:endParaRPr lang="en-US" sz="1600" b="0" kern="1200" dirty="0" smtClean="0">
              <a:solidFill>
                <a:schemeClr val="tx1"/>
              </a:solidFill>
              <a:latin typeface="Arial" pitchFamily="34" charset="0"/>
              <a:ea typeface="+mn-ea"/>
              <a:cs typeface="Arial" pitchFamily="34" charset="0"/>
            </a:endParaRPr>
          </a:p>
        </p:txBody>
      </p:sp>
      <p:sp>
        <p:nvSpPr>
          <p:cNvPr id="50" name="Rounded Rectangle 49"/>
          <p:cNvSpPr/>
          <p:nvPr/>
        </p:nvSpPr>
        <p:spPr>
          <a:xfrm>
            <a:off x="3663408" y="2959337"/>
            <a:ext cx="3446976" cy="210169"/>
          </a:xfrm>
          <a:prstGeom prst="roundRect">
            <a:avLst/>
          </a:prstGeom>
          <a:ln/>
        </p:spPr>
        <p:style>
          <a:lnRef idx="1">
            <a:schemeClr val="accent2"/>
          </a:lnRef>
          <a:fillRef idx="2">
            <a:schemeClr val="accent2"/>
          </a:fillRef>
          <a:effectRef idx="1">
            <a:schemeClr val="accent2"/>
          </a:effectRef>
          <a:fontRef idx="minor">
            <a:schemeClr val="dk1"/>
          </a:fontRef>
        </p:style>
        <p:txBody>
          <a:bodyPr lIns="36000" tIns="36000" rIns="36000" bIns="36000" rtlCol="0" anchor="ctr"/>
          <a:lstStyle/>
          <a:p>
            <a:r>
              <a:rPr lang="en-US" sz="1050" dirty="0" smtClean="0">
                <a:solidFill>
                  <a:schemeClr val="tx1">
                    <a:lumMod val="75000"/>
                    <a:lumOff val="25000"/>
                  </a:schemeClr>
                </a:solidFill>
                <a:latin typeface="Arial" pitchFamily="34" charset="0"/>
                <a:cs typeface="Arial" pitchFamily="34" charset="0"/>
              </a:rPr>
              <a:t> Examine company policy for treating this customer</a:t>
            </a:r>
          </a:p>
        </p:txBody>
      </p:sp>
      <p:sp>
        <p:nvSpPr>
          <p:cNvPr id="41" name="Oval 40"/>
          <p:cNvSpPr/>
          <p:nvPr/>
        </p:nvSpPr>
        <p:spPr>
          <a:xfrm>
            <a:off x="364705" y="4483387"/>
            <a:ext cx="1966590" cy="1659724"/>
          </a:xfrm>
          <a:prstGeom prst="ellipse">
            <a:avLst/>
          </a:prstGeom>
          <a:noFill/>
          <a:ln w="82550"/>
          <a:effectLst>
            <a:outerShdw blurRad="50800" dist="38100" dir="8100000" algn="tr" rotWithShape="0">
              <a:prstClr val="black">
                <a:alpha val="40000"/>
              </a:prstClr>
            </a:outerShdw>
          </a:effectLst>
          <a:scene3d>
            <a:camera prst="orthographicFront"/>
            <a:lightRig rig="threePt" dir="t"/>
          </a:scene3d>
          <a:sp3d>
            <a:bevelT prst="relaxedInset"/>
          </a:sp3d>
        </p:spPr>
        <p:style>
          <a:lnRef idx="2">
            <a:schemeClr val="accent5"/>
          </a:lnRef>
          <a:fillRef idx="1">
            <a:schemeClr val="lt1"/>
          </a:fillRef>
          <a:effectRef idx="0">
            <a:schemeClr val="accent5"/>
          </a:effectRef>
          <a:fontRef idx="minor">
            <a:schemeClr val="dk1"/>
          </a:fontRef>
        </p:style>
        <p:txBody>
          <a:bodyPr lIns="36000" tIns="36000" rIns="36000" bIns="36000" rtlCol="0" anchor="ctr"/>
          <a:lstStyle/>
          <a:p>
            <a:pPr algn="ctr"/>
            <a:endParaRPr lang="en-US" smtClean="0">
              <a:solidFill>
                <a:schemeClr val="tx1"/>
              </a:solidFill>
              <a:latin typeface="Arial" pitchFamily="34" charset="0"/>
              <a:cs typeface="Arial" pitchFamily="34" charset="0"/>
            </a:endParaRPr>
          </a:p>
        </p:txBody>
      </p:sp>
      <p:pic>
        <p:nvPicPr>
          <p:cNvPr id="1031" name="Picture 7" descr="computer hardware,computers,flat screen monitors,monitors,PCs,percent signs,symbols,technology"/>
          <p:cNvPicPr>
            <a:picLocks noChangeAspect="1" noChangeArrowheads="1"/>
          </p:cNvPicPr>
          <p:nvPr/>
        </p:nvPicPr>
        <p:blipFill>
          <a:blip r:embed="rId3" cstate="print"/>
          <a:stretch>
            <a:fillRect/>
          </a:stretch>
        </p:blipFill>
        <p:spPr bwMode="auto">
          <a:xfrm>
            <a:off x="2726706" y="4483383"/>
            <a:ext cx="469129" cy="469129"/>
          </a:xfrm>
          <a:prstGeom prst="rect">
            <a:avLst/>
          </a:prstGeom>
          <a:noFill/>
          <a:ln>
            <a:noFill/>
          </a:ln>
          <a:effectLst>
            <a:outerShdw blurRad="50800" dist="50800" dir="5400000" algn="ctr" rotWithShape="0">
              <a:schemeClr val="bg1">
                <a:alpha val="0"/>
              </a:schemeClr>
            </a:outerShdw>
          </a:effectLst>
          <a:scene3d>
            <a:camera prst="orthographicFront">
              <a:rot lat="0" lon="0" rev="0"/>
            </a:camera>
            <a:lightRig rig="threePt" dir="t">
              <a:rot lat="0" lon="0" rev="1200000"/>
            </a:lightRig>
          </a:scene3d>
          <a:sp3d prstMaterial="matte">
            <a:extrusionClr>
              <a:schemeClr val="bg1"/>
            </a:extrusionClr>
            <a:contourClr>
              <a:schemeClr val="bg1"/>
            </a:contourClr>
          </a:sp3d>
        </p:spPr>
        <p:style>
          <a:lnRef idx="0">
            <a:schemeClr val="accent2"/>
          </a:lnRef>
          <a:fillRef idx="3">
            <a:schemeClr val="accent2"/>
          </a:fillRef>
          <a:effectRef idx="3">
            <a:schemeClr val="accent2"/>
          </a:effectRef>
          <a:fontRef idx="minor">
            <a:schemeClr val="lt1"/>
          </a:fontRef>
        </p:style>
      </p:pic>
      <p:sp>
        <p:nvSpPr>
          <p:cNvPr id="53" name="Rounded Rectangle 52"/>
          <p:cNvSpPr/>
          <p:nvPr/>
        </p:nvSpPr>
        <p:spPr>
          <a:xfrm>
            <a:off x="2623334" y="4372053"/>
            <a:ext cx="2258171" cy="946205"/>
          </a:xfrm>
          <a:prstGeom prst="roundRect">
            <a:avLst/>
          </a:prstGeom>
          <a:solidFill>
            <a:schemeClr val="bg2">
              <a:lumMod val="50000"/>
              <a:alpha val="11000"/>
            </a:schemeClr>
          </a:solidFill>
          <a:ln/>
        </p:spPr>
        <p:style>
          <a:lnRef idx="0">
            <a:schemeClr val="accent2"/>
          </a:lnRef>
          <a:fillRef idx="3">
            <a:schemeClr val="accent2"/>
          </a:fillRef>
          <a:effectRef idx="3">
            <a:schemeClr val="accent2"/>
          </a:effectRef>
          <a:fontRef idx="minor">
            <a:schemeClr val="lt1"/>
          </a:fontRef>
        </p:style>
        <p:txBody>
          <a:bodyPr lIns="36000" tIns="36000" rIns="36000" bIns="36000" rtlCol="0" anchor="ctr"/>
          <a:lstStyle/>
          <a:p>
            <a:pPr algn="ctr"/>
            <a:endParaRPr lang="en-US" sz="2000" smtClean="0">
              <a:solidFill>
                <a:schemeClr val="tx1"/>
              </a:solidFill>
              <a:latin typeface="Arial" pitchFamily="34" charset="0"/>
              <a:cs typeface="Arial" pitchFamily="34" charset="0"/>
            </a:endParaRPr>
          </a:p>
        </p:txBody>
      </p:sp>
      <p:sp>
        <p:nvSpPr>
          <p:cNvPr id="56" name="TextBox 55"/>
          <p:cNvSpPr txBox="1"/>
          <p:nvPr/>
        </p:nvSpPr>
        <p:spPr>
          <a:xfrm>
            <a:off x="2591536" y="4944563"/>
            <a:ext cx="755335" cy="369332"/>
          </a:xfrm>
          <a:prstGeom prst="rect">
            <a:avLst/>
          </a:prstGeom>
          <a:noFill/>
        </p:spPr>
        <p:txBody>
          <a:bodyPr wrap="none" rtlCol="0">
            <a:spAutoFit/>
          </a:bodyPr>
          <a:lstStyle/>
          <a:p>
            <a:pPr algn="ctr"/>
            <a:r>
              <a:rPr lang="en-US" sz="900" b="0" kern="1200" dirty="0" smtClean="0">
                <a:latin typeface="Arial" pitchFamily="34" charset="0"/>
                <a:ea typeface="+mn-ea"/>
                <a:cs typeface="Arial" pitchFamily="34" charset="0"/>
              </a:rPr>
              <a:t>Assess </a:t>
            </a:r>
          </a:p>
          <a:p>
            <a:pPr algn="ctr"/>
            <a:r>
              <a:rPr lang="en-US" sz="900" b="0" kern="1200" dirty="0" smtClean="0">
                <a:latin typeface="Arial" pitchFamily="34" charset="0"/>
                <a:ea typeface="+mn-ea"/>
                <a:cs typeface="Arial" pitchFamily="34" charset="0"/>
              </a:rPr>
              <a:t>Probability </a:t>
            </a:r>
          </a:p>
        </p:txBody>
      </p:sp>
      <p:sp>
        <p:nvSpPr>
          <p:cNvPr id="58" name="TextBox 57"/>
          <p:cNvSpPr txBox="1"/>
          <p:nvPr/>
        </p:nvSpPr>
        <p:spPr>
          <a:xfrm>
            <a:off x="3315104" y="4602655"/>
            <a:ext cx="1577676" cy="646331"/>
          </a:xfrm>
          <a:prstGeom prst="rect">
            <a:avLst/>
          </a:prstGeom>
          <a:noFill/>
        </p:spPr>
        <p:txBody>
          <a:bodyPr wrap="none" rtlCol="0">
            <a:spAutoFit/>
          </a:bodyPr>
          <a:lstStyle/>
          <a:p>
            <a:pPr>
              <a:buFont typeface="Arial" pitchFamily="34" charset="0"/>
              <a:buChar char="•"/>
            </a:pPr>
            <a:r>
              <a:rPr lang="en-US" sz="900" b="0" kern="1200" dirty="0" smtClean="0">
                <a:solidFill>
                  <a:schemeClr val="tx1"/>
                </a:solidFill>
                <a:latin typeface="Arial" pitchFamily="34" charset="0"/>
                <a:ea typeface="+mn-ea"/>
                <a:cs typeface="Arial" pitchFamily="34" charset="0"/>
              </a:rPr>
              <a:t> </a:t>
            </a:r>
            <a:r>
              <a:rPr lang="en-US" sz="900" b="1" kern="1200" dirty="0" smtClean="0">
                <a:solidFill>
                  <a:schemeClr val="tx1"/>
                </a:solidFill>
                <a:latin typeface="Arial" pitchFamily="34" charset="0"/>
                <a:ea typeface="+mn-ea"/>
                <a:cs typeface="Arial" pitchFamily="34" charset="0"/>
              </a:rPr>
              <a:t>Abnormal Fee         47%</a:t>
            </a:r>
          </a:p>
          <a:p>
            <a:pPr>
              <a:buFont typeface="Arial" pitchFamily="34" charset="0"/>
              <a:buChar char="•"/>
            </a:pPr>
            <a:r>
              <a:rPr lang="en-US" sz="900" dirty="0" smtClean="0">
                <a:solidFill>
                  <a:schemeClr val="bg1">
                    <a:lumMod val="65000"/>
                  </a:schemeClr>
                </a:solidFill>
                <a:latin typeface="Arial" pitchFamily="34" charset="0"/>
                <a:cs typeface="Arial" pitchFamily="34" charset="0"/>
              </a:rPr>
              <a:t> Pay Bill                     23%</a:t>
            </a:r>
          </a:p>
          <a:p>
            <a:pPr>
              <a:buFont typeface="Arial" pitchFamily="34" charset="0"/>
              <a:buChar char="•"/>
            </a:pPr>
            <a:r>
              <a:rPr lang="en-US" sz="900" b="0" kern="1200" dirty="0" smtClean="0">
                <a:solidFill>
                  <a:schemeClr val="bg1">
                    <a:lumMod val="65000"/>
                  </a:schemeClr>
                </a:solidFill>
                <a:latin typeface="Arial" pitchFamily="34" charset="0"/>
                <a:ea typeface="+mn-ea"/>
                <a:cs typeface="Arial" pitchFamily="34" charset="0"/>
              </a:rPr>
              <a:t> Device Exchange     12%</a:t>
            </a:r>
          </a:p>
          <a:p>
            <a:pPr>
              <a:buFont typeface="Arial" pitchFamily="34" charset="0"/>
              <a:buChar char="•"/>
            </a:pPr>
            <a:r>
              <a:rPr lang="en-US" sz="900" dirty="0" smtClean="0">
                <a:solidFill>
                  <a:schemeClr val="bg1">
                    <a:lumMod val="65000"/>
                  </a:schemeClr>
                </a:solidFill>
                <a:latin typeface="Arial" pitchFamily="34" charset="0"/>
                <a:cs typeface="Arial" pitchFamily="34" charset="0"/>
              </a:rPr>
              <a:t> Customer Cancel        5%</a:t>
            </a:r>
            <a:endParaRPr lang="en-US" sz="900" b="0" kern="1200" dirty="0" smtClean="0">
              <a:solidFill>
                <a:schemeClr val="bg1">
                  <a:lumMod val="65000"/>
                </a:schemeClr>
              </a:solidFill>
              <a:latin typeface="Arial" pitchFamily="34" charset="0"/>
              <a:ea typeface="+mn-ea"/>
              <a:cs typeface="Arial" pitchFamily="34" charset="0"/>
            </a:endParaRPr>
          </a:p>
        </p:txBody>
      </p:sp>
      <p:sp>
        <p:nvSpPr>
          <p:cNvPr id="61" name="Rectangle 60"/>
          <p:cNvSpPr/>
          <p:nvPr/>
        </p:nvSpPr>
        <p:spPr>
          <a:xfrm>
            <a:off x="3180004" y="4408672"/>
            <a:ext cx="1562431" cy="246221"/>
          </a:xfrm>
          <a:prstGeom prst="rect">
            <a:avLst/>
          </a:prstGeom>
        </p:spPr>
        <p:txBody>
          <a:bodyPr wrap="square">
            <a:spAutoFit/>
          </a:bodyPr>
          <a:lstStyle/>
          <a:p>
            <a:pPr algn="ctr"/>
            <a:r>
              <a:rPr lang="en-US" sz="1000" u="sng" dirty="0" smtClean="0">
                <a:solidFill>
                  <a:schemeClr val="bg1">
                    <a:lumMod val="65000"/>
                  </a:schemeClr>
                </a:solidFill>
                <a:latin typeface="Arial" pitchFamily="34" charset="0"/>
                <a:cs typeface="Arial" pitchFamily="34" charset="0"/>
              </a:rPr>
              <a:t>Motivation for call</a:t>
            </a:r>
            <a:endParaRPr lang="en-US" sz="1100" u="sng" dirty="0" smtClean="0">
              <a:solidFill>
                <a:schemeClr val="bg1">
                  <a:lumMod val="65000"/>
                </a:schemeClr>
              </a:solidFill>
              <a:latin typeface="Arial" pitchFamily="34" charset="0"/>
              <a:cs typeface="Arial" pitchFamily="34" charset="0"/>
            </a:endParaRPr>
          </a:p>
        </p:txBody>
      </p:sp>
      <p:sp>
        <p:nvSpPr>
          <p:cNvPr id="63" name="Rounded Rectangle 62"/>
          <p:cNvSpPr/>
          <p:nvPr/>
        </p:nvSpPr>
        <p:spPr>
          <a:xfrm>
            <a:off x="2616714" y="5359308"/>
            <a:ext cx="2258171" cy="946205"/>
          </a:xfrm>
          <a:prstGeom prst="roundRect">
            <a:avLst/>
          </a:prstGeom>
          <a:solidFill>
            <a:schemeClr val="bg2">
              <a:lumMod val="50000"/>
              <a:alpha val="11000"/>
            </a:schemeClr>
          </a:solidFill>
          <a:ln/>
        </p:spPr>
        <p:style>
          <a:lnRef idx="0">
            <a:schemeClr val="accent2"/>
          </a:lnRef>
          <a:fillRef idx="3">
            <a:schemeClr val="accent2"/>
          </a:fillRef>
          <a:effectRef idx="3">
            <a:schemeClr val="accent2"/>
          </a:effectRef>
          <a:fontRef idx="minor">
            <a:schemeClr val="lt1"/>
          </a:fontRef>
        </p:style>
        <p:txBody>
          <a:bodyPr lIns="36000" tIns="36000" rIns="36000" bIns="36000" rtlCol="0" anchor="ctr"/>
          <a:lstStyle/>
          <a:p>
            <a:pPr algn="ctr"/>
            <a:endParaRPr lang="en-US" sz="2000" smtClean="0">
              <a:solidFill>
                <a:schemeClr val="tx1"/>
              </a:solidFill>
              <a:latin typeface="Arial" pitchFamily="34" charset="0"/>
              <a:cs typeface="Arial" pitchFamily="34" charset="0"/>
            </a:endParaRPr>
          </a:p>
        </p:txBody>
      </p:sp>
      <p:sp>
        <p:nvSpPr>
          <p:cNvPr id="65" name="TextBox 64"/>
          <p:cNvSpPr txBox="1"/>
          <p:nvPr/>
        </p:nvSpPr>
        <p:spPr>
          <a:xfrm>
            <a:off x="3308484" y="5589910"/>
            <a:ext cx="1391728" cy="646331"/>
          </a:xfrm>
          <a:prstGeom prst="rect">
            <a:avLst/>
          </a:prstGeom>
          <a:noFill/>
        </p:spPr>
        <p:txBody>
          <a:bodyPr wrap="none" rtlCol="0">
            <a:spAutoFit/>
          </a:bodyPr>
          <a:lstStyle/>
          <a:p>
            <a:pPr>
              <a:buFont typeface="Arial" pitchFamily="34" charset="0"/>
              <a:buChar char="•"/>
            </a:pPr>
            <a:r>
              <a:rPr lang="en-US" sz="900" b="1" kern="1200" dirty="0" smtClean="0">
                <a:solidFill>
                  <a:schemeClr val="tx1"/>
                </a:solidFill>
                <a:latin typeface="Arial" pitchFamily="34" charset="0"/>
                <a:ea typeface="+mn-ea"/>
                <a:cs typeface="Arial" pitchFamily="34" charset="0"/>
              </a:rPr>
              <a:t> High value customer</a:t>
            </a:r>
          </a:p>
          <a:p>
            <a:pPr>
              <a:buFont typeface="Arial" pitchFamily="34" charset="0"/>
              <a:buChar char="•"/>
            </a:pPr>
            <a:r>
              <a:rPr lang="en-US" sz="900" b="1" dirty="0" smtClean="0">
                <a:latin typeface="Arial" pitchFamily="34" charset="0"/>
                <a:cs typeface="Arial" pitchFamily="34" charset="0"/>
              </a:rPr>
              <a:t> Long time customer</a:t>
            </a:r>
          </a:p>
          <a:p>
            <a:pPr>
              <a:buFont typeface="Arial" pitchFamily="34" charset="0"/>
              <a:buChar char="•"/>
            </a:pPr>
            <a:r>
              <a:rPr lang="en-US" sz="900" b="1" kern="1200" dirty="0" smtClean="0">
                <a:solidFill>
                  <a:schemeClr val="tx1"/>
                </a:solidFill>
                <a:latin typeface="Arial" pitchFamily="34" charset="0"/>
                <a:ea typeface="+mn-ea"/>
                <a:cs typeface="Arial" pitchFamily="34" charset="0"/>
              </a:rPr>
              <a:t> Improving payer</a:t>
            </a:r>
          </a:p>
          <a:p>
            <a:pPr>
              <a:buFont typeface="Arial" pitchFamily="34" charset="0"/>
              <a:buChar char="•"/>
            </a:pPr>
            <a:r>
              <a:rPr lang="en-US" sz="900" b="1" dirty="0" smtClean="0">
                <a:latin typeface="Arial" pitchFamily="34" charset="0"/>
                <a:cs typeface="Arial" pitchFamily="34" charset="0"/>
              </a:rPr>
              <a:t> Contract expiring</a:t>
            </a:r>
            <a:endParaRPr lang="en-US" sz="900" b="1" kern="1200" dirty="0" smtClean="0">
              <a:solidFill>
                <a:schemeClr val="tx1"/>
              </a:solidFill>
              <a:latin typeface="Arial" pitchFamily="34" charset="0"/>
              <a:ea typeface="+mn-ea"/>
              <a:cs typeface="Arial" pitchFamily="34" charset="0"/>
            </a:endParaRPr>
          </a:p>
        </p:txBody>
      </p:sp>
      <p:sp>
        <p:nvSpPr>
          <p:cNvPr id="66" name="Rectangle 65"/>
          <p:cNvSpPr/>
          <p:nvPr/>
        </p:nvSpPr>
        <p:spPr>
          <a:xfrm>
            <a:off x="3221009" y="5395927"/>
            <a:ext cx="1562431" cy="246221"/>
          </a:xfrm>
          <a:prstGeom prst="rect">
            <a:avLst/>
          </a:prstGeom>
        </p:spPr>
        <p:txBody>
          <a:bodyPr wrap="square">
            <a:spAutoFit/>
          </a:bodyPr>
          <a:lstStyle/>
          <a:p>
            <a:pPr algn="ctr"/>
            <a:r>
              <a:rPr lang="en-US" sz="1000" u="sng" dirty="0" smtClean="0">
                <a:solidFill>
                  <a:schemeClr val="bg1">
                    <a:lumMod val="65000"/>
                  </a:schemeClr>
                </a:solidFill>
                <a:latin typeface="Arial" pitchFamily="34" charset="0"/>
                <a:cs typeface="Arial" pitchFamily="34" charset="0"/>
              </a:rPr>
              <a:t>High level Concepts</a:t>
            </a:r>
            <a:endParaRPr lang="en-US" sz="1100" u="sng" dirty="0" smtClean="0">
              <a:solidFill>
                <a:schemeClr val="bg1">
                  <a:lumMod val="65000"/>
                </a:schemeClr>
              </a:solidFill>
              <a:latin typeface="Arial" pitchFamily="34" charset="0"/>
              <a:cs typeface="Arial" pitchFamily="34" charset="0"/>
            </a:endParaRPr>
          </a:p>
        </p:txBody>
      </p:sp>
      <p:sp>
        <p:nvSpPr>
          <p:cNvPr id="83" name="Rounded Rectangle 82"/>
          <p:cNvSpPr/>
          <p:nvPr/>
        </p:nvSpPr>
        <p:spPr>
          <a:xfrm>
            <a:off x="4942724" y="3225448"/>
            <a:ext cx="2826491" cy="219950"/>
          </a:xfrm>
          <a:prstGeom prst="roundRect">
            <a:avLst/>
          </a:prstGeom>
          <a:ln/>
        </p:spPr>
        <p:style>
          <a:lnRef idx="1">
            <a:schemeClr val="accent2"/>
          </a:lnRef>
          <a:fillRef idx="2">
            <a:schemeClr val="accent2"/>
          </a:fillRef>
          <a:effectRef idx="1">
            <a:schemeClr val="accent2"/>
          </a:effectRef>
          <a:fontRef idx="minor">
            <a:schemeClr val="dk1"/>
          </a:fontRef>
        </p:style>
        <p:txBody>
          <a:bodyPr lIns="36000" tIns="36000" rIns="36000" bIns="36000" rtlCol="0" anchor="ctr"/>
          <a:lstStyle/>
          <a:p>
            <a:r>
              <a:rPr lang="en-US" sz="1050" dirty="0" smtClean="0">
                <a:solidFill>
                  <a:schemeClr val="tx1">
                    <a:lumMod val="75000"/>
                    <a:lumOff val="25000"/>
                  </a:schemeClr>
                </a:solidFill>
                <a:latin typeface="Arial" pitchFamily="34" charset="0"/>
                <a:cs typeface="Arial" pitchFamily="34" charset="0"/>
              </a:rPr>
              <a:t> Determine actions for each probable issues </a:t>
            </a:r>
          </a:p>
        </p:txBody>
      </p:sp>
      <p:sp>
        <p:nvSpPr>
          <p:cNvPr id="86" name="TextBox 85"/>
          <p:cNvSpPr txBox="1"/>
          <p:nvPr/>
        </p:nvSpPr>
        <p:spPr>
          <a:xfrm>
            <a:off x="6977112" y="4684891"/>
            <a:ext cx="1866217" cy="1815882"/>
          </a:xfrm>
          <a:prstGeom prst="rect">
            <a:avLst/>
          </a:prstGeom>
          <a:noFill/>
        </p:spPr>
        <p:txBody>
          <a:bodyPr wrap="none" rtlCol="0">
            <a:spAutoFit/>
          </a:bodyPr>
          <a:lstStyle/>
          <a:p>
            <a:r>
              <a:rPr lang="en-US" sz="1200" b="1" dirty="0" smtClean="0">
                <a:latin typeface="Arial" pitchFamily="34" charset="0"/>
                <a:cs typeface="Arial" pitchFamily="34" charset="0"/>
              </a:rPr>
              <a:t>Abnormal fee</a:t>
            </a:r>
            <a:endParaRPr lang="en-US" sz="1200" b="1" kern="1200" dirty="0" smtClean="0">
              <a:solidFill>
                <a:schemeClr val="tx1"/>
              </a:solidFill>
              <a:latin typeface="Arial" pitchFamily="34" charset="0"/>
              <a:ea typeface="+mn-ea"/>
              <a:cs typeface="Arial" pitchFamily="34" charset="0"/>
            </a:endParaRPr>
          </a:p>
          <a:p>
            <a:r>
              <a:rPr lang="en-US" sz="1100" b="0" kern="1200" dirty="0" smtClean="0">
                <a:solidFill>
                  <a:schemeClr val="tx1"/>
                </a:solidFill>
                <a:latin typeface="Arial" pitchFamily="34" charset="0"/>
                <a:ea typeface="+mn-ea"/>
                <a:cs typeface="Arial" pitchFamily="34" charset="0"/>
              </a:rPr>
              <a:t>   Display bill</a:t>
            </a:r>
          </a:p>
          <a:p>
            <a:r>
              <a:rPr lang="en-US" sz="1100" dirty="0" smtClean="0">
                <a:latin typeface="Arial" pitchFamily="34" charset="0"/>
                <a:cs typeface="Arial" pitchFamily="34" charset="0"/>
              </a:rPr>
              <a:t>   Highlight fee on bill</a:t>
            </a:r>
          </a:p>
          <a:p>
            <a:r>
              <a:rPr lang="en-US" sz="1100" b="0" kern="1200" dirty="0" smtClean="0">
                <a:solidFill>
                  <a:schemeClr val="tx1"/>
                </a:solidFill>
                <a:latin typeface="Arial" pitchFamily="34" charset="0"/>
                <a:ea typeface="+mn-ea"/>
                <a:cs typeface="Arial" pitchFamily="34" charset="0"/>
              </a:rPr>
              <a:t>   Script message</a:t>
            </a:r>
          </a:p>
          <a:p>
            <a:r>
              <a:rPr lang="en-US" sz="1100" dirty="0" smtClean="0">
                <a:latin typeface="Arial" pitchFamily="34" charset="0"/>
                <a:cs typeface="Arial" pitchFamily="34" charset="0"/>
              </a:rPr>
              <a:t>   Prepare one click action</a:t>
            </a:r>
            <a:endParaRPr lang="en-US" sz="1100" b="0" kern="1200" dirty="0" smtClean="0">
              <a:solidFill>
                <a:schemeClr val="tx1"/>
              </a:solidFill>
              <a:latin typeface="Arial" pitchFamily="34" charset="0"/>
              <a:ea typeface="+mn-ea"/>
              <a:cs typeface="Arial" pitchFamily="34" charset="0"/>
            </a:endParaRPr>
          </a:p>
          <a:p>
            <a:r>
              <a:rPr lang="en-US" sz="1100" dirty="0" smtClean="0">
                <a:latin typeface="Arial" pitchFamily="34" charset="0"/>
                <a:cs typeface="Arial" pitchFamily="34" charset="0"/>
              </a:rPr>
              <a:t>   Highlight one click action</a:t>
            </a:r>
          </a:p>
          <a:p>
            <a:endParaRPr lang="en-US" sz="1100" dirty="0" smtClean="0">
              <a:latin typeface="Arial" pitchFamily="34" charset="0"/>
              <a:cs typeface="Arial" pitchFamily="34" charset="0"/>
            </a:endParaRPr>
          </a:p>
          <a:p>
            <a:r>
              <a:rPr lang="en-US" sz="1200" b="1" dirty="0" smtClean="0">
                <a:solidFill>
                  <a:schemeClr val="bg1">
                    <a:lumMod val="75000"/>
                  </a:schemeClr>
                </a:solidFill>
                <a:latin typeface="Arial" pitchFamily="34" charset="0"/>
                <a:cs typeface="Arial" pitchFamily="34" charset="0"/>
              </a:rPr>
              <a:t>Pay Bill</a:t>
            </a:r>
          </a:p>
          <a:p>
            <a:r>
              <a:rPr lang="en-US" sz="1100" dirty="0" smtClean="0">
                <a:solidFill>
                  <a:schemeClr val="bg1">
                    <a:lumMod val="75000"/>
                  </a:schemeClr>
                </a:solidFill>
                <a:latin typeface="Arial" pitchFamily="34" charset="0"/>
                <a:cs typeface="Arial" pitchFamily="34" charset="0"/>
              </a:rPr>
              <a:t>   Educate free on-line pay </a:t>
            </a:r>
          </a:p>
          <a:p>
            <a:r>
              <a:rPr lang="en-US" sz="1100" dirty="0" smtClean="0">
                <a:solidFill>
                  <a:schemeClr val="bg1">
                    <a:lumMod val="75000"/>
                  </a:schemeClr>
                </a:solidFill>
                <a:latin typeface="Arial" pitchFamily="34" charset="0"/>
                <a:cs typeface="Arial" pitchFamily="34" charset="0"/>
              </a:rPr>
              <a:t>   Prepare one click pay</a:t>
            </a:r>
            <a:endParaRPr lang="en-US" sz="1100" b="0" kern="1200" dirty="0" smtClean="0">
              <a:solidFill>
                <a:schemeClr val="tx1"/>
              </a:solidFill>
              <a:latin typeface="Arial" pitchFamily="34" charset="0"/>
              <a:ea typeface="+mn-ea"/>
              <a:cs typeface="Arial" pitchFamily="34" charset="0"/>
            </a:endParaRPr>
          </a:p>
        </p:txBody>
      </p:sp>
      <p:cxnSp>
        <p:nvCxnSpPr>
          <p:cNvPr id="89" name="Straight Connector 88"/>
          <p:cNvCxnSpPr>
            <a:stCxn id="58" idx="3"/>
            <a:endCxn id="473" idx="0"/>
          </p:cNvCxnSpPr>
          <p:nvPr/>
        </p:nvCxnSpPr>
        <p:spPr>
          <a:xfrm>
            <a:off x="4892780" y="4925821"/>
            <a:ext cx="538959" cy="1132"/>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91" name="Straight Connector 90"/>
          <p:cNvCxnSpPr>
            <a:stCxn id="63" idx="3"/>
          </p:cNvCxnSpPr>
          <p:nvPr/>
        </p:nvCxnSpPr>
        <p:spPr>
          <a:xfrm>
            <a:off x="4874885" y="5832411"/>
            <a:ext cx="539311" cy="2681"/>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8" name="Group 98"/>
          <p:cNvGrpSpPr/>
          <p:nvPr/>
        </p:nvGrpSpPr>
        <p:grpSpPr>
          <a:xfrm>
            <a:off x="190829" y="3387585"/>
            <a:ext cx="2957885" cy="792151"/>
            <a:chOff x="190829" y="3597135"/>
            <a:chExt cx="2957885" cy="792151"/>
          </a:xfrm>
        </p:grpSpPr>
        <p:sp>
          <p:nvSpPr>
            <p:cNvPr id="96" name="Rectangle 95"/>
            <p:cNvSpPr/>
            <p:nvPr/>
          </p:nvSpPr>
          <p:spPr>
            <a:xfrm>
              <a:off x="190829" y="3597135"/>
              <a:ext cx="2957885" cy="787180"/>
            </a:xfrm>
            <a:prstGeom prst="rect">
              <a:avLst/>
            </a:prstGeom>
            <a:solidFill>
              <a:schemeClr val="bg1"/>
            </a:solidFill>
            <a:ln/>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endParaRPr lang="en-US" sz="2000" smtClean="0">
                <a:solidFill>
                  <a:schemeClr val="tx1"/>
                </a:solidFill>
                <a:latin typeface="Arial" pitchFamily="34" charset="0"/>
                <a:cs typeface="Arial" pitchFamily="34" charset="0"/>
              </a:endParaRPr>
            </a:p>
          </p:txBody>
        </p:sp>
        <p:grpSp>
          <p:nvGrpSpPr>
            <p:cNvPr id="10" name="Group 22"/>
            <p:cNvGrpSpPr/>
            <p:nvPr/>
          </p:nvGrpSpPr>
          <p:grpSpPr>
            <a:xfrm>
              <a:off x="1970778" y="3816629"/>
              <a:ext cx="509653" cy="220488"/>
              <a:chOff x="326003" y="3029446"/>
              <a:chExt cx="795132" cy="333955"/>
            </a:xfrm>
            <a:effectLst>
              <a:outerShdw blurRad="50800" dist="50800" dir="5400000" algn="ctr" rotWithShape="0">
                <a:srgbClr val="000000">
                  <a:alpha val="0"/>
                </a:srgbClr>
              </a:outerShdw>
            </a:effectLst>
          </p:grpSpPr>
          <p:sp>
            <p:nvSpPr>
              <p:cNvPr id="7" name="Rectangle 6"/>
              <p:cNvSpPr/>
              <p:nvPr/>
            </p:nvSpPr>
            <p:spPr>
              <a:xfrm>
                <a:off x="326003" y="3029446"/>
                <a:ext cx="795132" cy="333955"/>
              </a:xfrm>
              <a:prstGeom prst="rect">
                <a:avLst/>
              </a:prstGeom>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endParaRPr lang="en-US" sz="2000" smtClean="0">
                  <a:solidFill>
                    <a:schemeClr val="tx1"/>
                  </a:solidFill>
                  <a:latin typeface="Arial" pitchFamily="34" charset="0"/>
                  <a:cs typeface="Arial" pitchFamily="34" charset="0"/>
                </a:endParaRPr>
              </a:p>
            </p:txBody>
          </p:sp>
          <p:cxnSp>
            <p:nvCxnSpPr>
              <p:cNvPr id="9" name="Straight Connector 8"/>
              <p:cNvCxnSpPr/>
              <p:nvPr/>
            </p:nvCxnSpPr>
            <p:spPr>
              <a:xfrm>
                <a:off x="903361" y="3094243"/>
                <a:ext cx="136742" cy="9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2488" y="3173994"/>
                <a:ext cx="430485" cy="9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23619" y="3144087"/>
                <a:ext cx="126614" cy="3987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smtClean="0">
                  <a:solidFill>
                    <a:schemeClr val="tx1"/>
                  </a:solidFill>
                  <a:latin typeface="Arial" pitchFamily="34" charset="0"/>
                  <a:cs typeface="Arial" pitchFamily="34" charset="0"/>
                </a:endParaRPr>
              </a:p>
            </p:txBody>
          </p:sp>
          <p:cxnSp>
            <p:nvCxnSpPr>
              <p:cNvPr id="14" name="Straight Connector 13"/>
              <p:cNvCxnSpPr/>
              <p:nvPr/>
            </p:nvCxnSpPr>
            <p:spPr>
              <a:xfrm>
                <a:off x="447553" y="3228822"/>
                <a:ext cx="430485" cy="9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76011" y="3139937"/>
                <a:ext cx="320921" cy="153888"/>
              </a:xfrm>
              <a:prstGeom prst="rect">
                <a:avLst/>
              </a:prstGeom>
              <a:noFill/>
              <a:ln>
                <a:noFill/>
              </a:ln>
            </p:spPr>
            <p:txBody>
              <a:bodyPr wrap="none" rtlCol="0">
                <a:spAutoFit/>
              </a:bodyPr>
              <a:lstStyle/>
              <a:p>
                <a:r>
                  <a:rPr lang="en-US" sz="400" b="0" kern="1200" dirty="0" smtClean="0">
                    <a:solidFill>
                      <a:schemeClr val="bg1">
                        <a:lumMod val="65000"/>
                      </a:schemeClr>
                    </a:solidFill>
                    <a:latin typeface="Blackadder ITC" pitchFamily="82" charset="0"/>
                    <a:cs typeface="Arial" pitchFamily="34" charset="0"/>
                  </a:rPr>
                  <a:t>Dollars</a:t>
                </a:r>
                <a:endParaRPr lang="en-US" sz="600" b="0" kern="1200" dirty="0" smtClean="0">
                  <a:solidFill>
                    <a:schemeClr val="bg1">
                      <a:lumMod val="65000"/>
                    </a:schemeClr>
                  </a:solidFill>
                  <a:latin typeface="Blackadder ITC" pitchFamily="82" charset="0"/>
                  <a:cs typeface="Arial" pitchFamily="34" charset="0"/>
                </a:endParaRPr>
              </a:p>
            </p:txBody>
          </p:sp>
          <p:cxnSp>
            <p:nvCxnSpPr>
              <p:cNvPr id="17" name="Straight Connector 16"/>
              <p:cNvCxnSpPr/>
              <p:nvPr/>
            </p:nvCxnSpPr>
            <p:spPr>
              <a:xfrm>
                <a:off x="822328" y="3313557"/>
                <a:ext cx="232969" cy="9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683" y="3308573"/>
                <a:ext cx="146872" cy="9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1876524" y="4173842"/>
              <a:ext cx="643125" cy="215444"/>
            </a:xfrm>
            <a:prstGeom prst="rect">
              <a:avLst/>
            </a:prstGeom>
            <a:noFill/>
          </p:spPr>
          <p:txBody>
            <a:bodyPr wrap="none" rtlCol="0">
              <a:spAutoFit/>
            </a:bodyPr>
            <a:lstStyle/>
            <a:p>
              <a:r>
                <a:rPr lang="en-US" sz="800" dirty="0" smtClean="0">
                  <a:solidFill>
                    <a:schemeClr val="bg1">
                      <a:lumMod val="65000"/>
                    </a:schemeClr>
                  </a:solidFill>
                  <a:latin typeface="Arial" pitchFamily="34" charset="0"/>
                  <a:cs typeface="Arial" pitchFamily="34" charset="0"/>
                </a:rPr>
                <a:t>Payments</a:t>
              </a:r>
            </a:p>
          </p:txBody>
        </p:sp>
        <p:grpSp>
          <p:nvGrpSpPr>
            <p:cNvPr id="13" name="Group 28"/>
            <p:cNvGrpSpPr/>
            <p:nvPr/>
          </p:nvGrpSpPr>
          <p:grpSpPr>
            <a:xfrm>
              <a:off x="326020" y="3705310"/>
              <a:ext cx="780983" cy="612725"/>
              <a:chOff x="1487268" y="1381582"/>
              <a:chExt cx="1616641" cy="1291064"/>
            </a:xfrm>
          </p:grpSpPr>
          <p:pic>
            <p:nvPicPr>
              <p:cNvPr id="1027" name="Picture 3" descr="C:\Program Files\Microsoft Office\MEDIA\CAGCAT10\j0195384.wmf"/>
              <p:cNvPicPr>
                <a:picLocks noChangeAspect="1" noChangeArrowheads="1"/>
              </p:cNvPicPr>
              <p:nvPr/>
            </p:nvPicPr>
            <p:blipFill>
              <a:blip r:embed="rId4">
                <a:lum bright="85000"/>
              </a:blip>
              <a:srcRect/>
              <a:stretch>
                <a:fillRect/>
              </a:stretch>
            </p:blipFill>
            <p:spPr bwMode="auto">
              <a:xfrm>
                <a:off x="1789256" y="1381582"/>
                <a:ext cx="881733" cy="900443"/>
              </a:xfrm>
              <a:prstGeom prst="rect">
                <a:avLst/>
              </a:prstGeom>
              <a:noFill/>
              <a:effectLst>
                <a:outerShdw blurRad="50800" dist="50800" dir="5400000" algn="ctr" rotWithShape="0">
                  <a:srgbClr val="000000">
                    <a:alpha val="20000"/>
                  </a:srgbClr>
                </a:outerShdw>
              </a:effectLst>
            </p:spPr>
          </p:pic>
          <p:sp>
            <p:nvSpPr>
              <p:cNvPr id="27" name="TextBox 26"/>
              <p:cNvSpPr txBox="1"/>
              <p:nvPr/>
            </p:nvSpPr>
            <p:spPr>
              <a:xfrm>
                <a:off x="1487268" y="2305406"/>
                <a:ext cx="1616641" cy="367240"/>
              </a:xfrm>
              <a:prstGeom prst="rect">
                <a:avLst/>
              </a:prstGeom>
              <a:noFill/>
            </p:spPr>
            <p:txBody>
              <a:bodyPr wrap="none" rtlCol="0">
                <a:spAutoFit/>
              </a:bodyPr>
              <a:lstStyle/>
              <a:p>
                <a:r>
                  <a:rPr lang="en-US" sz="900" dirty="0" smtClean="0">
                    <a:solidFill>
                      <a:schemeClr val="bg1">
                        <a:lumMod val="65000"/>
                      </a:schemeClr>
                    </a:solidFill>
                    <a:latin typeface="Arial" pitchFamily="34" charset="0"/>
                    <a:cs typeface="Arial" pitchFamily="34" charset="0"/>
                  </a:rPr>
                  <a:t>Interactions</a:t>
                </a:r>
              </a:p>
            </p:txBody>
          </p:sp>
        </p:grpSp>
        <p:sp>
          <p:nvSpPr>
            <p:cNvPr id="31" name="TextBox 30"/>
            <p:cNvSpPr txBox="1"/>
            <p:nvPr/>
          </p:nvSpPr>
          <p:spPr>
            <a:xfrm>
              <a:off x="2520569" y="3808675"/>
              <a:ext cx="569387" cy="276999"/>
            </a:xfrm>
            <a:prstGeom prst="rect">
              <a:avLst/>
            </a:prstGeom>
            <a:noFill/>
          </p:spPr>
          <p:txBody>
            <a:bodyPr wrap="none" rtlCol="0">
              <a:spAutoFit/>
            </a:bodyPr>
            <a:lstStyle/>
            <a:p>
              <a:r>
                <a:rPr lang="en-US" sz="1200" b="0" kern="1200" dirty="0" smtClean="0">
                  <a:solidFill>
                    <a:schemeClr val="bg1">
                      <a:lumMod val="65000"/>
                    </a:schemeClr>
                  </a:solidFill>
                  <a:latin typeface="Arial" pitchFamily="34" charset="0"/>
                  <a:ea typeface="+mn-ea"/>
                  <a:cs typeface="Arial" pitchFamily="34" charset="0"/>
                </a:rPr>
                <a:t>Other</a:t>
              </a:r>
            </a:p>
          </p:txBody>
        </p:sp>
        <p:grpSp>
          <p:nvGrpSpPr>
            <p:cNvPr id="16" name="Group 93"/>
            <p:cNvGrpSpPr/>
            <p:nvPr/>
          </p:nvGrpSpPr>
          <p:grpSpPr>
            <a:xfrm>
              <a:off x="1065478" y="3681453"/>
              <a:ext cx="684112" cy="676621"/>
              <a:chOff x="938277" y="3760975"/>
              <a:chExt cx="795411" cy="740224"/>
            </a:xfrm>
          </p:grpSpPr>
          <p:sp>
            <p:nvSpPr>
              <p:cNvPr id="4" name="Flowchart: Multidocument 3"/>
              <p:cNvSpPr/>
              <p:nvPr/>
            </p:nvSpPr>
            <p:spPr>
              <a:xfrm>
                <a:off x="1073447" y="3760975"/>
                <a:ext cx="596346" cy="508885"/>
              </a:xfrm>
              <a:prstGeom prst="flowChartMultidocument">
                <a:avLst/>
              </a:prstGeom>
              <a:ln/>
            </p:spPr>
            <p:style>
              <a:lnRef idx="1">
                <a:schemeClr val="dk1"/>
              </a:lnRef>
              <a:fillRef idx="2">
                <a:schemeClr val="dk1"/>
              </a:fillRef>
              <a:effectRef idx="1">
                <a:schemeClr val="dk1"/>
              </a:effectRef>
              <a:fontRef idx="minor">
                <a:schemeClr val="dk1"/>
              </a:fontRef>
            </p:style>
            <p:txBody>
              <a:bodyPr lIns="36000" tIns="36000" rIns="36000" bIns="36000" rtlCol="0" anchor="ctr"/>
              <a:lstStyle/>
              <a:p>
                <a:pPr algn="ctr"/>
                <a:endParaRPr lang="en-US" sz="1400" dirty="0" smtClean="0">
                  <a:solidFill>
                    <a:schemeClr val="tx1"/>
                  </a:solidFill>
                  <a:latin typeface="Arial" pitchFamily="34" charset="0"/>
                  <a:cs typeface="Arial" pitchFamily="34" charset="0"/>
                </a:endParaRPr>
              </a:p>
            </p:txBody>
          </p:sp>
          <p:sp>
            <p:nvSpPr>
              <p:cNvPr id="93" name="TextBox 92"/>
              <p:cNvSpPr txBox="1"/>
              <p:nvPr/>
            </p:nvSpPr>
            <p:spPr>
              <a:xfrm>
                <a:off x="938277" y="4285755"/>
                <a:ext cx="795411" cy="215444"/>
              </a:xfrm>
              <a:prstGeom prst="rect">
                <a:avLst/>
              </a:prstGeom>
              <a:noFill/>
            </p:spPr>
            <p:txBody>
              <a:bodyPr wrap="none" rtlCol="0">
                <a:spAutoFit/>
              </a:bodyPr>
              <a:lstStyle/>
              <a:p>
                <a:r>
                  <a:rPr lang="en-US" sz="800" b="0" kern="1200" dirty="0" smtClean="0">
                    <a:solidFill>
                      <a:schemeClr val="tx1"/>
                    </a:solidFill>
                    <a:latin typeface="Arial" pitchFamily="34" charset="0"/>
                    <a:ea typeface="+mn-ea"/>
                    <a:cs typeface="Arial" pitchFamily="34" charset="0"/>
                  </a:rPr>
                  <a:t>Customer Bill</a:t>
                </a:r>
              </a:p>
            </p:txBody>
          </p:sp>
        </p:grpSp>
      </p:grpSp>
      <p:cxnSp>
        <p:nvCxnSpPr>
          <p:cNvPr id="106" name="Straight Connector 105"/>
          <p:cNvCxnSpPr>
            <a:stCxn id="41" idx="6"/>
            <a:endCxn id="53" idx="1"/>
          </p:cNvCxnSpPr>
          <p:nvPr/>
        </p:nvCxnSpPr>
        <p:spPr>
          <a:xfrm flipV="1">
            <a:off x="2331295" y="4845156"/>
            <a:ext cx="292039" cy="468093"/>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108" name="Straight Connector 107"/>
          <p:cNvCxnSpPr>
            <a:stCxn id="41" idx="6"/>
            <a:endCxn id="63" idx="1"/>
          </p:cNvCxnSpPr>
          <p:nvPr/>
        </p:nvCxnSpPr>
        <p:spPr>
          <a:xfrm>
            <a:off x="2331295" y="5313249"/>
            <a:ext cx="285419" cy="519162"/>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18" name="Group 365"/>
          <p:cNvGrpSpPr/>
          <p:nvPr/>
        </p:nvGrpSpPr>
        <p:grpSpPr>
          <a:xfrm>
            <a:off x="5116580" y="4611429"/>
            <a:ext cx="1481448" cy="1476375"/>
            <a:chOff x="3632895" y="2743200"/>
            <a:chExt cx="1481448" cy="1476375"/>
          </a:xfrm>
          <a:effectLst>
            <a:outerShdw blurRad="50800" dist="38100" dir="5400000" algn="t" rotWithShape="0">
              <a:prstClr val="black">
                <a:alpha val="40000"/>
              </a:prstClr>
            </a:outerShdw>
          </a:effectLst>
        </p:grpSpPr>
        <p:sp>
          <p:nvSpPr>
            <p:cNvPr id="367" name="AutoShape 3"/>
            <p:cNvSpPr>
              <a:spLocks/>
            </p:cNvSpPr>
            <p:nvPr/>
          </p:nvSpPr>
          <p:spPr bwMode="auto">
            <a:xfrm>
              <a:off x="3632895" y="2743200"/>
              <a:ext cx="1480355" cy="1476375"/>
            </a:xfrm>
            <a:prstGeom prst="roundRect">
              <a:avLst>
                <a:gd name="adj" fmla="val 1014"/>
              </a:avLst>
            </a:prstGeom>
            <a:solidFill>
              <a:srgbClr val="CDCDCD"/>
            </a:solidFill>
            <a:ln w="12700" cap="flat">
              <a:solidFill>
                <a:srgbClr val="5E5E5E"/>
              </a:solidFill>
              <a:prstDash val="solid"/>
              <a:miter lim="800000"/>
              <a:headEnd type="none" w="med" len="med"/>
              <a:tailEnd type="none" w="med" len="med"/>
            </a:ln>
            <a:effectLst>
              <a:outerShdw dist="38099" dir="5400000" algn="ctr" rotWithShape="0">
                <a:srgbClr val="000000">
                  <a:alpha val="50000"/>
                </a:srgbClr>
              </a:outerShdw>
            </a:effectLst>
          </p:spPr>
          <p:txBody>
            <a:bodyPr lIns="29305" tIns="29305" rIns="29305" bIns="29305"/>
            <a:lstStyle/>
            <a:p>
              <a:pPr algn="l">
                <a:defRPr/>
              </a:pPr>
              <a:r>
                <a:rPr lang="en-US" sz="400" dirty="0">
                  <a:solidFill>
                    <a:srgbClr val="333333"/>
                  </a:solidFill>
                  <a:latin typeface="Calibri Bold" charset="0"/>
                  <a:ea typeface="Calibri Bold" charset="0"/>
                  <a:cs typeface="Calibri Bold" charset="0"/>
                  <a:sym typeface="Calibri Bold" charset="0"/>
                </a:rPr>
                <a:t> </a:t>
              </a:r>
            </a:p>
          </p:txBody>
        </p:sp>
        <p:sp>
          <p:nvSpPr>
            <p:cNvPr id="368" name="AutoShape 4"/>
            <p:cNvSpPr>
              <a:spLocks/>
            </p:cNvSpPr>
            <p:nvPr/>
          </p:nvSpPr>
          <p:spPr bwMode="auto">
            <a:xfrm>
              <a:off x="3636016" y="2820228"/>
              <a:ext cx="1478327" cy="117682"/>
            </a:xfrm>
            <a:prstGeom prst="roundRect">
              <a:avLst>
                <a:gd name="adj" fmla="val 0"/>
              </a:avLst>
            </a:prstGeom>
            <a:gradFill rotWithShape="0">
              <a:gsLst>
                <a:gs pos="0">
                  <a:srgbClr val="E6E6E6"/>
                </a:gs>
                <a:gs pos="100000">
                  <a:srgbClr val="CCCCCC"/>
                </a:gs>
              </a:gsLst>
              <a:lin ang="5400000" scaled="1"/>
            </a:gradFill>
            <a:ln w="12700">
              <a:noFill/>
              <a:miter lim="800000"/>
              <a:headEnd/>
              <a:tailEnd/>
            </a:ln>
          </p:spPr>
          <p:txBody>
            <a:bodyPr lIns="58611" tIns="58611" rIns="58611" bIns="58611"/>
            <a:lstStyle/>
            <a:p>
              <a:pPr algn="l"/>
              <a:r>
                <a:rPr lang="en-US" sz="400" dirty="0">
                  <a:solidFill>
                    <a:srgbClr val="4C4C4C"/>
                  </a:solidFill>
                  <a:latin typeface="Calibri Bold" charset="0"/>
                  <a:ea typeface="Calibri Bold" charset="0"/>
                  <a:cs typeface="Calibri Bold" charset="0"/>
                  <a:sym typeface="Calibri Bold" charset="0"/>
                </a:rPr>
                <a:t> </a:t>
              </a:r>
            </a:p>
          </p:txBody>
        </p:sp>
        <p:grpSp>
          <p:nvGrpSpPr>
            <p:cNvPr id="20" name="Group 196"/>
            <p:cNvGrpSpPr>
              <a:grpSpLocks/>
            </p:cNvGrpSpPr>
            <p:nvPr/>
          </p:nvGrpSpPr>
          <p:grpSpPr bwMode="auto">
            <a:xfrm>
              <a:off x="5081644" y="2922665"/>
              <a:ext cx="30672" cy="868972"/>
              <a:chOff x="0" y="0"/>
              <a:chExt cx="120" cy="3248"/>
            </a:xfrm>
          </p:grpSpPr>
          <p:sp>
            <p:nvSpPr>
              <p:cNvPr id="443" name="AutoShape 6"/>
              <p:cNvSpPr>
                <a:spLocks/>
              </p:cNvSpPr>
              <p:nvPr/>
            </p:nvSpPr>
            <p:spPr bwMode="auto">
              <a:xfrm>
                <a:off x="8" y="80"/>
                <a:ext cx="112" cy="3160"/>
              </a:xfrm>
              <a:prstGeom prst="roundRect">
                <a:avLst>
                  <a:gd name="adj" fmla="val 42856"/>
                </a:avLst>
              </a:prstGeom>
              <a:gradFill rotWithShape="0">
                <a:gsLst>
                  <a:gs pos="0">
                    <a:srgbClr val="B3B3B3"/>
                  </a:gs>
                  <a:gs pos="100000">
                    <a:srgbClr val="FFFFFF"/>
                  </a:gs>
                </a:gsLst>
                <a:lin ang="0" scaled="1"/>
              </a:gradFill>
              <a:ln w="12700" cap="flat">
                <a:solidFill>
                  <a:srgbClr val="B3B3B3"/>
                </a:solidFill>
                <a:prstDash val="solid"/>
                <a:miter lim="800000"/>
                <a:headEnd type="none" w="med" len="med"/>
                <a:tailEnd type="none" w="med" len="med"/>
              </a:ln>
              <a:effectLst>
                <a:outerShdw dist="25400" dir="10740039" algn="ctr" rotWithShape="0">
                  <a:srgbClr val="000000">
                    <a:alpha val="50999"/>
                  </a:srgbClr>
                </a:outerShdw>
              </a:effectLst>
            </p:spPr>
            <p:txBody>
              <a:bodyPr lIns="0" tIns="0" rIns="0" bIns="0"/>
              <a:lstStyle/>
              <a:p>
                <a:pPr>
                  <a:defRPr/>
                </a:pPr>
                <a:endParaRPr lang="en-US" sz="1100"/>
              </a:p>
            </p:txBody>
          </p:sp>
          <p:sp>
            <p:nvSpPr>
              <p:cNvPr id="444" name="AutoShape 7"/>
              <p:cNvSpPr>
                <a:spLocks/>
              </p:cNvSpPr>
              <p:nvPr/>
            </p:nvSpPr>
            <p:spPr bwMode="auto">
              <a:xfrm>
                <a:off x="0" y="136"/>
                <a:ext cx="112" cy="344"/>
              </a:xfrm>
              <a:prstGeom prst="roundRect">
                <a:avLst>
                  <a:gd name="adj" fmla="val 50000"/>
                </a:avLst>
              </a:prstGeom>
              <a:gradFill rotWithShape="0">
                <a:gsLst>
                  <a:gs pos="0">
                    <a:srgbClr val="E8E8E8"/>
                  </a:gs>
                  <a:gs pos="100000">
                    <a:srgbClr val="BCBCBC"/>
                  </a:gs>
                </a:gsLst>
                <a:lin ang="0" scaled="1"/>
              </a:gradFill>
              <a:ln w="12700">
                <a:solidFill>
                  <a:srgbClr val="5E5E5E"/>
                </a:solidFill>
                <a:miter lim="800000"/>
                <a:headEnd/>
                <a:tailEnd/>
              </a:ln>
            </p:spPr>
            <p:txBody>
              <a:bodyPr lIns="0" tIns="0" rIns="0" bIns="0"/>
              <a:lstStyle/>
              <a:p>
                <a:endParaRPr lang="en-US" sz="1100"/>
              </a:p>
            </p:txBody>
          </p:sp>
          <p:grpSp>
            <p:nvGrpSpPr>
              <p:cNvPr id="21" name="Group 8"/>
              <p:cNvGrpSpPr>
                <a:grpSpLocks/>
              </p:cNvGrpSpPr>
              <p:nvPr/>
            </p:nvGrpSpPr>
            <p:grpSpPr bwMode="auto">
              <a:xfrm>
                <a:off x="0" y="3120"/>
                <a:ext cx="120" cy="128"/>
                <a:chOff x="0" y="0"/>
                <a:chExt cx="120" cy="128"/>
              </a:xfrm>
            </p:grpSpPr>
            <p:sp>
              <p:nvSpPr>
                <p:cNvPr id="449" name="Rectangle 9"/>
                <p:cNvSpPr>
                  <a:spLocks/>
                </p:cNvSpPr>
                <p:nvPr/>
              </p:nvSpPr>
              <p:spPr bwMode="auto">
                <a:xfrm>
                  <a:off x="0" y="0"/>
                  <a:ext cx="120" cy="128"/>
                </a:xfrm>
                <a:prstGeom prst="rect">
                  <a:avLst/>
                </a:prstGeom>
                <a:gradFill rotWithShape="0">
                  <a:gsLst>
                    <a:gs pos="0">
                      <a:srgbClr val="B3B3B3"/>
                    </a:gs>
                    <a:gs pos="100000">
                      <a:srgbClr val="FFFFFF"/>
                    </a:gs>
                  </a:gsLst>
                  <a:lin ang="0" scaled="1"/>
                </a:gradFill>
                <a:ln w="12700">
                  <a:solidFill>
                    <a:srgbClr val="808080"/>
                  </a:solidFill>
                  <a:miter lim="800000"/>
                  <a:headEnd/>
                  <a:tailEnd/>
                </a:ln>
              </p:spPr>
              <p:txBody>
                <a:bodyPr lIns="0" tIns="0" rIns="0" bIns="0"/>
                <a:lstStyle/>
                <a:p>
                  <a:endParaRPr lang="en-US" sz="1100"/>
                </a:p>
              </p:txBody>
            </p:sp>
            <p:pic>
              <p:nvPicPr>
                <p:cNvPr id="450" name="Picture 10"/>
                <p:cNvPicPr>
                  <a:picLocks noChangeArrowheads="1"/>
                </p:cNvPicPr>
                <p:nvPr/>
              </p:nvPicPr>
              <p:blipFill>
                <a:blip r:embed="rId5" cstate="print">
                  <a:lum bright="70000" contrast="-70000"/>
                </a:blip>
                <a:srcRect/>
                <a:stretch>
                  <a:fillRect/>
                </a:stretch>
              </p:blipFill>
              <p:spPr bwMode="auto">
                <a:xfrm>
                  <a:off x="32" y="40"/>
                  <a:ext cx="72" cy="56"/>
                </a:xfrm>
                <a:prstGeom prst="rect">
                  <a:avLst/>
                </a:prstGeom>
                <a:noFill/>
                <a:ln w="12700">
                  <a:noFill/>
                  <a:miter lim="800000"/>
                  <a:headEnd/>
                  <a:tailEnd/>
                </a:ln>
              </p:spPr>
            </p:pic>
          </p:grpSp>
          <p:grpSp>
            <p:nvGrpSpPr>
              <p:cNvPr id="23" name="Group 11"/>
              <p:cNvGrpSpPr>
                <a:grpSpLocks/>
              </p:cNvGrpSpPr>
              <p:nvPr/>
            </p:nvGrpSpPr>
            <p:grpSpPr bwMode="auto">
              <a:xfrm>
                <a:off x="0" y="0"/>
                <a:ext cx="120" cy="128"/>
                <a:chOff x="0" y="0"/>
                <a:chExt cx="120" cy="128"/>
              </a:xfrm>
            </p:grpSpPr>
            <p:sp>
              <p:nvSpPr>
                <p:cNvPr id="447" name="Rectangle 12"/>
                <p:cNvSpPr>
                  <a:spLocks/>
                </p:cNvSpPr>
                <p:nvPr/>
              </p:nvSpPr>
              <p:spPr bwMode="auto">
                <a:xfrm>
                  <a:off x="0" y="0"/>
                  <a:ext cx="120" cy="128"/>
                </a:xfrm>
                <a:prstGeom prst="rect">
                  <a:avLst/>
                </a:prstGeom>
                <a:gradFill rotWithShape="0">
                  <a:gsLst>
                    <a:gs pos="0">
                      <a:srgbClr val="B3B3B3"/>
                    </a:gs>
                    <a:gs pos="100000">
                      <a:srgbClr val="FFFFFF"/>
                    </a:gs>
                  </a:gsLst>
                  <a:lin ang="0" scaled="1"/>
                </a:gradFill>
                <a:ln w="12700">
                  <a:solidFill>
                    <a:srgbClr val="808080"/>
                  </a:solidFill>
                  <a:miter lim="800000"/>
                  <a:headEnd/>
                  <a:tailEnd/>
                </a:ln>
              </p:spPr>
              <p:txBody>
                <a:bodyPr lIns="0" tIns="0" rIns="0" bIns="0"/>
                <a:lstStyle/>
                <a:p>
                  <a:endParaRPr lang="en-US" sz="1100"/>
                </a:p>
              </p:txBody>
            </p:sp>
            <p:pic>
              <p:nvPicPr>
                <p:cNvPr id="448" name="Picture 13"/>
                <p:cNvPicPr>
                  <a:picLocks noChangeArrowheads="1"/>
                </p:cNvPicPr>
                <p:nvPr/>
              </p:nvPicPr>
              <p:blipFill>
                <a:blip r:embed="rId6" cstate="print">
                  <a:lum bright="70000" contrast="-70000"/>
                </a:blip>
                <a:srcRect/>
                <a:stretch>
                  <a:fillRect/>
                </a:stretch>
              </p:blipFill>
              <p:spPr bwMode="auto">
                <a:xfrm>
                  <a:off x="32" y="40"/>
                  <a:ext cx="72" cy="56"/>
                </a:xfrm>
                <a:prstGeom prst="rect">
                  <a:avLst/>
                </a:prstGeom>
                <a:noFill/>
                <a:ln w="12700">
                  <a:noFill/>
                  <a:miter lim="800000"/>
                  <a:headEnd/>
                  <a:tailEnd/>
                </a:ln>
              </p:spPr>
            </p:pic>
          </p:grpSp>
        </p:grpSp>
        <p:sp>
          <p:nvSpPr>
            <p:cNvPr id="370" name="Line 14"/>
            <p:cNvSpPr>
              <a:spLocks noChangeShapeType="1"/>
            </p:cNvSpPr>
            <p:nvPr/>
          </p:nvSpPr>
          <p:spPr bwMode="auto">
            <a:xfrm rot="10800000" flipH="1">
              <a:off x="3633481" y="2817821"/>
              <a:ext cx="1480862" cy="0"/>
            </a:xfrm>
            <a:prstGeom prst="line">
              <a:avLst/>
            </a:prstGeom>
            <a:noFill/>
            <a:ln w="12700">
              <a:solidFill>
                <a:srgbClr val="5E5E5E"/>
              </a:solidFill>
              <a:miter lim="800000"/>
              <a:headEnd/>
              <a:tailEnd/>
            </a:ln>
          </p:spPr>
          <p:txBody>
            <a:bodyPr lIns="0" tIns="0" rIns="0" bIns="0"/>
            <a:lstStyle/>
            <a:p>
              <a:endParaRPr lang="en-US" sz="1100"/>
            </a:p>
          </p:txBody>
        </p:sp>
        <p:sp>
          <p:nvSpPr>
            <p:cNvPr id="371" name="Rectangle 370"/>
            <p:cNvSpPr>
              <a:spLocks/>
            </p:cNvSpPr>
            <p:nvPr/>
          </p:nvSpPr>
          <p:spPr bwMode="auto">
            <a:xfrm>
              <a:off x="3633988" y="3791640"/>
              <a:ext cx="1480355" cy="14978"/>
            </a:xfrm>
            <a:prstGeom prst="rect">
              <a:avLst/>
            </a:prstGeom>
            <a:gradFill rotWithShape="0">
              <a:gsLst>
                <a:gs pos="0">
                  <a:srgbClr val="FFFFFF"/>
                </a:gs>
                <a:gs pos="100000">
                  <a:srgbClr val="CCCCCC"/>
                </a:gs>
              </a:gsLst>
              <a:lin ang="5400000" scaled="1"/>
            </a:gradFill>
            <a:ln w="12700">
              <a:solidFill>
                <a:srgbClr val="4E4E4E">
                  <a:alpha val="45097"/>
                </a:srgbClr>
              </a:solidFill>
              <a:miter lim="800000"/>
              <a:headEnd/>
              <a:tailEnd/>
            </a:ln>
          </p:spPr>
          <p:txBody>
            <a:bodyPr lIns="0" tIns="0" rIns="0" bIns="0"/>
            <a:lstStyle/>
            <a:p>
              <a:endParaRPr lang="en-US" sz="1100"/>
            </a:p>
          </p:txBody>
        </p:sp>
        <p:grpSp>
          <p:nvGrpSpPr>
            <p:cNvPr id="24" name="Group 16"/>
            <p:cNvGrpSpPr>
              <a:grpSpLocks/>
            </p:cNvGrpSpPr>
            <p:nvPr/>
          </p:nvGrpSpPr>
          <p:grpSpPr bwMode="auto">
            <a:xfrm>
              <a:off x="5071757" y="2768876"/>
              <a:ext cx="24334" cy="25676"/>
              <a:chOff x="0" y="0"/>
              <a:chExt cx="96" cy="96"/>
            </a:xfrm>
          </p:grpSpPr>
          <p:sp>
            <p:nvSpPr>
              <p:cNvPr id="441" name="Line 17"/>
              <p:cNvSpPr>
                <a:spLocks noChangeShapeType="1"/>
              </p:cNvSpPr>
              <p:nvPr/>
            </p:nvSpPr>
            <p:spPr bwMode="auto">
              <a:xfrm>
                <a:off x="0" y="0"/>
                <a:ext cx="96" cy="95"/>
              </a:xfrm>
              <a:prstGeom prst="line">
                <a:avLst/>
              </a:prstGeom>
              <a:noFill/>
              <a:ln w="25400">
                <a:solidFill>
                  <a:srgbClr val="5E5E5E"/>
                </a:solidFill>
                <a:miter lim="800000"/>
                <a:headEnd/>
                <a:tailEnd/>
              </a:ln>
            </p:spPr>
            <p:txBody>
              <a:bodyPr lIns="0" tIns="0" rIns="0" bIns="0"/>
              <a:lstStyle/>
              <a:p>
                <a:endParaRPr lang="en-US" sz="1100"/>
              </a:p>
            </p:txBody>
          </p:sp>
          <p:sp>
            <p:nvSpPr>
              <p:cNvPr id="442" name="Line 18"/>
              <p:cNvSpPr>
                <a:spLocks noChangeShapeType="1"/>
              </p:cNvSpPr>
              <p:nvPr/>
            </p:nvSpPr>
            <p:spPr bwMode="auto">
              <a:xfrm rot="10800000" flipH="1">
                <a:off x="0" y="0"/>
                <a:ext cx="96" cy="96"/>
              </a:xfrm>
              <a:prstGeom prst="line">
                <a:avLst/>
              </a:prstGeom>
              <a:noFill/>
              <a:ln w="25400">
                <a:solidFill>
                  <a:srgbClr val="5E5E5E"/>
                </a:solidFill>
                <a:miter lim="800000"/>
                <a:headEnd/>
                <a:tailEnd/>
              </a:ln>
            </p:spPr>
            <p:txBody>
              <a:bodyPr lIns="0" tIns="0" rIns="0" bIns="0"/>
              <a:lstStyle/>
              <a:p>
                <a:endParaRPr lang="en-US" sz="1100"/>
              </a:p>
            </p:txBody>
          </p:sp>
        </p:grpSp>
        <p:grpSp>
          <p:nvGrpSpPr>
            <p:cNvPr id="25" name="Group 19"/>
            <p:cNvGrpSpPr>
              <a:grpSpLocks/>
            </p:cNvGrpSpPr>
            <p:nvPr/>
          </p:nvGrpSpPr>
          <p:grpSpPr bwMode="auto">
            <a:xfrm>
              <a:off x="5019033" y="2766737"/>
              <a:ext cx="28390" cy="29955"/>
              <a:chOff x="0" y="0"/>
              <a:chExt cx="112" cy="112"/>
            </a:xfrm>
          </p:grpSpPr>
          <p:sp>
            <p:nvSpPr>
              <p:cNvPr id="439" name="Rectangle 438"/>
              <p:cNvSpPr>
                <a:spLocks/>
              </p:cNvSpPr>
              <p:nvPr/>
            </p:nvSpPr>
            <p:spPr bwMode="auto">
              <a:xfrm>
                <a:off x="0" y="0"/>
                <a:ext cx="112" cy="112"/>
              </a:xfrm>
              <a:prstGeom prst="rect">
                <a:avLst/>
              </a:prstGeom>
              <a:noFill/>
              <a:ln w="25400">
                <a:solidFill>
                  <a:srgbClr val="5E5E5E"/>
                </a:solidFill>
                <a:miter lim="800000"/>
                <a:headEnd/>
                <a:tailEnd/>
              </a:ln>
            </p:spPr>
            <p:txBody>
              <a:bodyPr lIns="0" tIns="0" rIns="0" bIns="0"/>
              <a:lstStyle/>
              <a:p>
                <a:endParaRPr lang="en-US" sz="1100"/>
              </a:p>
            </p:txBody>
          </p:sp>
          <p:sp>
            <p:nvSpPr>
              <p:cNvPr id="440" name="Rectangle 439"/>
              <p:cNvSpPr>
                <a:spLocks/>
              </p:cNvSpPr>
              <p:nvPr/>
            </p:nvSpPr>
            <p:spPr bwMode="auto">
              <a:xfrm>
                <a:off x="0" y="0"/>
                <a:ext cx="112" cy="29"/>
              </a:xfrm>
              <a:prstGeom prst="rect">
                <a:avLst/>
              </a:prstGeom>
              <a:noFill/>
              <a:ln w="25400">
                <a:solidFill>
                  <a:srgbClr val="5E5E5E"/>
                </a:solidFill>
                <a:miter lim="800000"/>
                <a:headEnd/>
                <a:tailEnd/>
              </a:ln>
            </p:spPr>
            <p:txBody>
              <a:bodyPr lIns="0" tIns="0" rIns="0" bIns="0"/>
              <a:lstStyle/>
              <a:p>
                <a:endParaRPr lang="en-US" sz="1100"/>
              </a:p>
            </p:txBody>
          </p:sp>
        </p:grpSp>
        <p:grpSp>
          <p:nvGrpSpPr>
            <p:cNvPr id="26" name="Group 22"/>
            <p:cNvGrpSpPr>
              <a:grpSpLocks/>
            </p:cNvGrpSpPr>
            <p:nvPr/>
          </p:nvGrpSpPr>
          <p:grpSpPr bwMode="auto">
            <a:xfrm>
              <a:off x="5047170" y="2863022"/>
              <a:ext cx="50444" cy="25678"/>
              <a:chOff x="0" y="0"/>
              <a:chExt cx="198" cy="95"/>
            </a:xfrm>
          </p:grpSpPr>
          <p:sp>
            <p:nvSpPr>
              <p:cNvPr id="434" name="AutoShape 23"/>
              <p:cNvSpPr>
                <a:spLocks/>
              </p:cNvSpPr>
              <p:nvPr/>
            </p:nvSpPr>
            <p:spPr bwMode="auto">
              <a:xfrm rot="10800000">
                <a:off x="0" y="24"/>
                <a:ext cx="64" cy="48"/>
              </a:xfrm>
              <a:prstGeom prst="triangle">
                <a:avLst>
                  <a:gd name="adj" fmla="val 50000"/>
                </a:avLst>
              </a:prstGeom>
              <a:solidFill>
                <a:srgbClr val="5E5E5E"/>
              </a:solidFill>
              <a:ln w="25400">
                <a:noFill/>
                <a:miter lim="800000"/>
                <a:headEnd/>
                <a:tailEnd/>
              </a:ln>
            </p:spPr>
            <p:txBody>
              <a:bodyPr lIns="0" tIns="0" rIns="0" bIns="0"/>
              <a:lstStyle/>
              <a:p>
                <a:endParaRPr lang="en-US" sz="1100"/>
              </a:p>
            </p:txBody>
          </p:sp>
          <p:grpSp>
            <p:nvGrpSpPr>
              <p:cNvPr id="28" name="Group 24"/>
              <p:cNvGrpSpPr>
                <a:grpSpLocks/>
              </p:cNvGrpSpPr>
              <p:nvPr/>
            </p:nvGrpSpPr>
            <p:grpSpPr bwMode="auto">
              <a:xfrm>
                <a:off x="94" y="0"/>
                <a:ext cx="104" cy="95"/>
                <a:chOff x="0" y="0"/>
                <a:chExt cx="103" cy="95"/>
              </a:xfrm>
            </p:grpSpPr>
            <p:sp>
              <p:nvSpPr>
                <p:cNvPr id="436" name="Rectangle 435"/>
                <p:cNvSpPr>
                  <a:spLocks/>
                </p:cNvSpPr>
                <p:nvPr/>
              </p:nvSpPr>
              <p:spPr bwMode="auto">
                <a:xfrm>
                  <a:off x="0" y="0"/>
                  <a:ext cx="103" cy="14"/>
                </a:xfrm>
                <a:prstGeom prst="rect">
                  <a:avLst/>
                </a:prstGeom>
                <a:solidFill>
                  <a:srgbClr val="5E5E5E"/>
                </a:solidFill>
                <a:ln w="25400">
                  <a:noFill/>
                  <a:miter lim="800000"/>
                  <a:headEnd/>
                  <a:tailEnd/>
                </a:ln>
              </p:spPr>
              <p:txBody>
                <a:bodyPr lIns="0" tIns="0" rIns="0" bIns="0"/>
                <a:lstStyle/>
                <a:p>
                  <a:endParaRPr lang="en-US" sz="1100"/>
                </a:p>
              </p:txBody>
            </p:sp>
            <p:sp>
              <p:nvSpPr>
                <p:cNvPr id="437" name="Rectangle 436"/>
                <p:cNvSpPr>
                  <a:spLocks/>
                </p:cNvSpPr>
                <p:nvPr/>
              </p:nvSpPr>
              <p:spPr bwMode="auto">
                <a:xfrm>
                  <a:off x="0" y="40"/>
                  <a:ext cx="103" cy="15"/>
                </a:xfrm>
                <a:prstGeom prst="rect">
                  <a:avLst/>
                </a:prstGeom>
                <a:solidFill>
                  <a:srgbClr val="5E5E5E"/>
                </a:solidFill>
                <a:ln w="25400">
                  <a:noFill/>
                  <a:miter lim="800000"/>
                  <a:headEnd/>
                  <a:tailEnd/>
                </a:ln>
              </p:spPr>
              <p:txBody>
                <a:bodyPr lIns="0" tIns="0" rIns="0" bIns="0"/>
                <a:lstStyle/>
                <a:p>
                  <a:endParaRPr lang="en-US" sz="1100"/>
                </a:p>
              </p:txBody>
            </p:sp>
            <p:sp>
              <p:nvSpPr>
                <p:cNvPr id="438" name="Rectangle 437"/>
                <p:cNvSpPr>
                  <a:spLocks/>
                </p:cNvSpPr>
                <p:nvPr/>
              </p:nvSpPr>
              <p:spPr bwMode="auto">
                <a:xfrm>
                  <a:off x="0" y="81"/>
                  <a:ext cx="103" cy="14"/>
                </a:xfrm>
                <a:prstGeom prst="rect">
                  <a:avLst/>
                </a:prstGeom>
                <a:solidFill>
                  <a:srgbClr val="5E5E5E"/>
                </a:solidFill>
                <a:ln w="25400">
                  <a:noFill/>
                  <a:miter lim="800000"/>
                  <a:headEnd/>
                  <a:tailEnd/>
                </a:ln>
              </p:spPr>
              <p:txBody>
                <a:bodyPr lIns="0" tIns="0" rIns="0" bIns="0"/>
                <a:lstStyle/>
                <a:p>
                  <a:endParaRPr lang="en-US" sz="1100"/>
                </a:p>
              </p:txBody>
            </p:sp>
          </p:grpSp>
        </p:grpSp>
        <p:sp>
          <p:nvSpPr>
            <p:cNvPr id="375" name="Line 28"/>
            <p:cNvSpPr>
              <a:spLocks noChangeShapeType="1"/>
            </p:cNvSpPr>
            <p:nvPr/>
          </p:nvSpPr>
          <p:spPr bwMode="auto">
            <a:xfrm rot="10800000" flipH="1">
              <a:off x="4351352" y="3800199"/>
              <a:ext cx="77566" cy="0"/>
            </a:xfrm>
            <a:prstGeom prst="line">
              <a:avLst/>
            </a:prstGeom>
            <a:noFill/>
            <a:ln w="12700" cap="rnd">
              <a:solidFill>
                <a:srgbClr val="5E5E5E"/>
              </a:solidFill>
              <a:prstDash val="sysDot"/>
              <a:miter lim="800000"/>
              <a:headEnd/>
              <a:tailEnd/>
            </a:ln>
          </p:spPr>
          <p:txBody>
            <a:bodyPr lIns="0" tIns="0" rIns="0" bIns="0"/>
            <a:lstStyle/>
            <a:p>
              <a:endParaRPr lang="en-US" sz="1100"/>
            </a:p>
          </p:txBody>
        </p:sp>
        <p:sp>
          <p:nvSpPr>
            <p:cNvPr id="376" name="Rectangle 375"/>
            <p:cNvSpPr>
              <a:spLocks/>
            </p:cNvSpPr>
            <p:nvPr/>
          </p:nvSpPr>
          <p:spPr bwMode="auto">
            <a:xfrm>
              <a:off x="3636016" y="2922933"/>
              <a:ext cx="1445881" cy="868708"/>
            </a:xfrm>
            <a:prstGeom prst="rect">
              <a:avLst/>
            </a:prstGeom>
            <a:solidFill>
              <a:srgbClr val="FFFFFF"/>
            </a:solidFill>
            <a:ln w="25400">
              <a:noFill/>
              <a:miter lim="800000"/>
              <a:headEnd/>
              <a:tailEnd/>
            </a:ln>
          </p:spPr>
          <p:txBody>
            <a:bodyPr lIns="0" tIns="0" rIns="0" bIns="0"/>
            <a:lstStyle/>
            <a:p>
              <a:endParaRPr lang="en-US" sz="1100"/>
            </a:p>
          </p:txBody>
        </p:sp>
        <p:sp>
          <p:nvSpPr>
            <p:cNvPr id="377" name="Line 30"/>
            <p:cNvSpPr>
              <a:spLocks noChangeShapeType="1"/>
            </p:cNvSpPr>
            <p:nvPr/>
          </p:nvSpPr>
          <p:spPr bwMode="auto">
            <a:xfrm rot="10800000" flipH="1">
              <a:off x="3636016" y="2922665"/>
              <a:ext cx="1478327" cy="0"/>
            </a:xfrm>
            <a:prstGeom prst="line">
              <a:avLst/>
            </a:prstGeom>
            <a:noFill/>
            <a:ln w="12700">
              <a:solidFill>
                <a:srgbClr val="5E5E5E"/>
              </a:solidFill>
              <a:miter lim="800000"/>
              <a:headEnd/>
              <a:tailEnd/>
            </a:ln>
          </p:spPr>
          <p:txBody>
            <a:bodyPr lIns="0" tIns="0" rIns="0" bIns="0"/>
            <a:lstStyle/>
            <a:p>
              <a:endParaRPr lang="en-US" sz="1100"/>
            </a:p>
          </p:txBody>
        </p:sp>
        <p:sp>
          <p:nvSpPr>
            <p:cNvPr id="378" name="Rectangle 377"/>
            <p:cNvSpPr>
              <a:spLocks/>
            </p:cNvSpPr>
            <p:nvPr/>
          </p:nvSpPr>
          <p:spPr bwMode="auto">
            <a:xfrm>
              <a:off x="3636016" y="3808758"/>
              <a:ext cx="1476299" cy="391560"/>
            </a:xfrm>
            <a:prstGeom prst="rect">
              <a:avLst/>
            </a:prstGeom>
            <a:solidFill>
              <a:srgbClr val="FFFFFF"/>
            </a:solidFill>
            <a:ln w="25400">
              <a:noFill/>
              <a:miter lim="800000"/>
              <a:headEnd/>
              <a:tailEnd/>
            </a:ln>
          </p:spPr>
          <p:txBody>
            <a:bodyPr lIns="0" tIns="0" rIns="0" bIns="0"/>
            <a:lstStyle/>
            <a:p>
              <a:endParaRPr lang="en-US" sz="1100"/>
            </a:p>
          </p:txBody>
        </p:sp>
        <p:grpSp>
          <p:nvGrpSpPr>
            <p:cNvPr id="29" name="Group 32"/>
            <p:cNvGrpSpPr>
              <a:grpSpLocks/>
            </p:cNvGrpSpPr>
            <p:nvPr/>
          </p:nvGrpSpPr>
          <p:grpSpPr bwMode="auto">
            <a:xfrm>
              <a:off x="5047170" y="3823736"/>
              <a:ext cx="50444" cy="25678"/>
              <a:chOff x="0" y="0"/>
              <a:chExt cx="198" cy="95"/>
            </a:xfrm>
          </p:grpSpPr>
          <p:sp>
            <p:nvSpPr>
              <p:cNvPr id="429" name="AutoShape 33"/>
              <p:cNvSpPr>
                <a:spLocks/>
              </p:cNvSpPr>
              <p:nvPr/>
            </p:nvSpPr>
            <p:spPr bwMode="auto">
              <a:xfrm rot="10800000">
                <a:off x="0" y="24"/>
                <a:ext cx="64" cy="48"/>
              </a:xfrm>
              <a:prstGeom prst="triangle">
                <a:avLst>
                  <a:gd name="adj" fmla="val 50000"/>
                </a:avLst>
              </a:prstGeom>
              <a:solidFill>
                <a:srgbClr val="5E5E5E"/>
              </a:solidFill>
              <a:ln w="25400">
                <a:noFill/>
                <a:miter lim="800000"/>
                <a:headEnd/>
                <a:tailEnd/>
              </a:ln>
            </p:spPr>
            <p:txBody>
              <a:bodyPr lIns="0" tIns="0" rIns="0" bIns="0"/>
              <a:lstStyle/>
              <a:p>
                <a:endParaRPr lang="en-US" sz="1100"/>
              </a:p>
            </p:txBody>
          </p:sp>
          <p:grpSp>
            <p:nvGrpSpPr>
              <p:cNvPr id="30" name="Group 34"/>
              <p:cNvGrpSpPr>
                <a:grpSpLocks/>
              </p:cNvGrpSpPr>
              <p:nvPr/>
            </p:nvGrpSpPr>
            <p:grpSpPr bwMode="auto">
              <a:xfrm>
                <a:off x="94" y="0"/>
                <a:ext cx="104" cy="95"/>
                <a:chOff x="0" y="0"/>
                <a:chExt cx="103" cy="95"/>
              </a:xfrm>
            </p:grpSpPr>
            <p:sp>
              <p:nvSpPr>
                <p:cNvPr id="431" name="Rectangle 430"/>
                <p:cNvSpPr>
                  <a:spLocks/>
                </p:cNvSpPr>
                <p:nvPr/>
              </p:nvSpPr>
              <p:spPr bwMode="auto">
                <a:xfrm>
                  <a:off x="0" y="0"/>
                  <a:ext cx="103" cy="14"/>
                </a:xfrm>
                <a:prstGeom prst="rect">
                  <a:avLst/>
                </a:prstGeom>
                <a:solidFill>
                  <a:srgbClr val="5E5E5E"/>
                </a:solidFill>
                <a:ln w="25400">
                  <a:noFill/>
                  <a:miter lim="800000"/>
                  <a:headEnd/>
                  <a:tailEnd/>
                </a:ln>
              </p:spPr>
              <p:txBody>
                <a:bodyPr lIns="0" tIns="0" rIns="0" bIns="0"/>
                <a:lstStyle/>
                <a:p>
                  <a:endParaRPr lang="en-US" sz="1100"/>
                </a:p>
              </p:txBody>
            </p:sp>
            <p:sp>
              <p:nvSpPr>
                <p:cNvPr id="432" name="Rectangle 431"/>
                <p:cNvSpPr>
                  <a:spLocks/>
                </p:cNvSpPr>
                <p:nvPr/>
              </p:nvSpPr>
              <p:spPr bwMode="auto">
                <a:xfrm>
                  <a:off x="0" y="40"/>
                  <a:ext cx="103" cy="15"/>
                </a:xfrm>
                <a:prstGeom prst="rect">
                  <a:avLst/>
                </a:prstGeom>
                <a:solidFill>
                  <a:srgbClr val="5E5E5E"/>
                </a:solidFill>
                <a:ln w="25400">
                  <a:noFill/>
                  <a:miter lim="800000"/>
                  <a:headEnd/>
                  <a:tailEnd/>
                </a:ln>
              </p:spPr>
              <p:txBody>
                <a:bodyPr lIns="0" tIns="0" rIns="0" bIns="0"/>
                <a:lstStyle/>
                <a:p>
                  <a:endParaRPr lang="en-US" sz="1100"/>
                </a:p>
              </p:txBody>
            </p:sp>
            <p:sp>
              <p:nvSpPr>
                <p:cNvPr id="433" name="Rectangle 432"/>
                <p:cNvSpPr>
                  <a:spLocks/>
                </p:cNvSpPr>
                <p:nvPr/>
              </p:nvSpPr>
              <p:spPr bwMode="auto">
                <a:xfrm>
                  <a:off x="0" y="81"/>
                  <a:ext cx="103" cy="14"/>
                </a:xfrm>
                <a:prstGeom prst="rect">
                  <a:avLst/>
                </a:prstGeom>
                <a:solidFill>
                  <a:srgbClr val="5E5E5E"/>
                </a:solidFill>
                <a:ln w="25400">
                  <a:noFill/>
                  <a:miter lim="800000"/>
                  <a:headEnd/>
                  <a:tailEnd/>
                </a:ln>
              </p:spPr>
              <p:txBody>
                <a:bodyPr lIns="0" tIns="0" rIns="0" bIns="0"/>
                <a:lstStyle/>
                <a:p>
                  <a:endParaRPr lang="en-US" sz="1100"/>
                </a:p>
              </p:txBody>
            </p:sp>
          </p:grpSp>
        </p:grpSp>
        <p:sp>
          <p:nvSpPr>
            <p:cNvPr id="380" name="Rectangle 379"/>
            <p:cNvSpPr>
              <a:spLocks/>
            </p:cNvSpPr>
            <p:nvPr/>
          </p:nvSpPr>
          <p:spPr bwMode="auto">
            <a:xfrm>
              <a:off x="4972391" y="2788133"/>
              <a:ext cx="28390" cy="7757"/>
            </a:xfrm>
            <a:prstGeom prst="rect">
              <a:avLst/>
            </a:prstGeom>
            <a:noFill/>
            <a:ln w="25400">
              <a:solidFill>
                <a:srgbClr val="5E5E5E"/>
              </a:solidFill>
              <a:miter lim="800000"/>
              <a:headEnd/>
              <a:tailEnd/>
            </a:ln>
          </p:spPr>
          <p:txBody>
            <a:bodyPr lIns="0" tIns="0" rIns="0" bIns="0"/>
            <a:lstStyle/>
            <a:p>
              <a:endParaRPr lang="en-US" sz="1100"/>
            </a:p>
          </p:txBody>
        </p:sp>
        <p:sp>
          <p:nvSpPr>
            <p:cNvPr id="381" name="Rectangle 380"/>
            <p:cNvSpPr>
              <a:spLocks/>
            </p:cNvSpPr>
            <p:nvPr/>
          </p:nvSpPr>
          <p:spPr bwMode="auto">
            <a:xfrm>
              <a:off x="3701670" y="2963983"/>
              <a:ext cx="891180" cy="123111"/>
            </a:xfrm>
            <a:prstGeom prst="rect">
              <a:avLst/>
            </a:prstGeom>
            <a:noFill/>
            <a:ln w="12700">
              <a:noFill/>
              <a:miter lim="800000"/>
              <a:headEnd/>
              <a:tailEnd/>
            </a:ln>
          </p:spPr>
          <p:txBody>
            <a:bodyPr wrap="square" lIns="0" tIns="0" rIns="0" bIns="0" anchor="ctr">
              <a:spAutoFit/>
            </a:bodyPr>
            <a:lstStyle/>
            <a:p>
              <a:pPr algn="l"/>
              <a:r>
                <a:rPr lang="en-US" sz="800" dirty="0" smtClean="0">
                  <a:solidFill>
                    <a:srgbClr val="5E5E5E"/>
                  </a:solidFill>
                  <a:latin typeface="Calibri" charset="0"/>
                  <a:ea typeface="Calibri" charset="0"/>
                  <a:cs typeface="Calibri" charset="0"/>
                  <a:sym typeface="Calibri" charset="0"/>
                </a:rPr>
                <a:t>Late</a:t>
              </a:r>
              <a:endParaRPr lang="en-US" sz="800" dirty="0">
                <a:solidFill>
                  <a:srgbClr val="5E5E5E"/>
                </a:solidFill>
                <a:latin typeface="Calibri" charset="0"/>
                <a:ea typeface="Calibri" charset="0"/>
                <a:cs typeface="Calibri" charset="0"/>
                <a:sym typeface="Calibri" charset="0"/>
              </a:endParaRPr>
            </a:p>
          </p:txBody>
        </p:sp>
        <p:sp>
          <p:nvSpPr>
            <p:cNvPr id="382" name="Rectangle 381"/>
            <p:cNvSpPr>
              <a:spLocks/>
            </p:cNvSpPr>
            <p:nvPr/>
          </p:nvSpPr>
          <p:spPr bwMode="auto">
            <a:xfrm>
              <a:off x="3636016" y="2820228"/>
              <a:ext cx="267681" cy="102704"/>
            </a:xfrm>
            <a:prstGeom prst="rect">
              <a:avLst/>
            </a:prstGeom>
            <a:gradFill rotWithShape="0">
              <a:gsLst>
                <a:gs pos="0">
                  <a:srgbClr val="FFFFFF">
                    <a:alpha val="0"/>
                  </a:srgbClr>
                </a:gs>
                <a:gs pos="100000">
                  <a:srgbClr val="FFFFFF"/>
                </a:gs>
              </a:gsLst>
              <a:lin ang="5400000" scaled="1"/>
            </a:gradFill>
            <a:ln w="25400">
              <a:noFill/>
              <a:miter lim="800000"/>
              <a:headEnd/>
              <a:tailEnd/>
            </a:ln>
          </p:spPr>
          <p:txBody>
            <a:bodyPr lIns="0" tIns="0" rIns="0" bIns="0"/>
            <a:lstStyle/>
            <a:p>
              <a:endParaRPr lang="en-US" sz="1100"/>
            </a:p>
          </p:txBody>
        </p:sp>
        <p:sp>
          <p:nvSpPr>
            <p:cNvPr id="383" name="Line 41"/>
            <p:cNvSpPr>
              <a:spLocks noChangeShapeType="1"/>
            </p:cNvSpPr>
            <p:nvPr/>
          </p:nvSpPr>
          <p:spPr bwMode="auto">
            <a:xfrm rot="10800000" flipH="1">
              <a:off x="3903697" y="2822368"/>
              <a:ext cx="0" cy="98158"/>
            </a:xfrm>
            <a:prstGeom prst="line">
              <a:avLst/>
            </a:prstGeom>
            <a:noFill/>
            <a:ln w="12700" cap="flat">
              <a:solidFill>
                <a:srgbClr val="B3B3B3"/>
              </a:solidFill>
              <a:prstDash val="solid"/>
              <a:miter lim="800000"/>
              <a:headEnd type="none" w="med" len="med"/>
              <a:tailEnd type="none" w="med" len="med"/>
            </a:ln>
            <a:effectLst>
              <a:outerShdw dist="12699" dir="10800000" algn="ctr" rotWithShape="0">
                <a:srgbClr val="FFFFFF">
                  <a:alpha val="53000"/>
                </a:srgbClr>
              </a:outerShdw>
            </a:effectLst>
          </p:spPr>
          <p:txBody>
            <a:bodyPr lIns="0" tIns="0" rIns="0" bIns="0"/>
            <a:lstStyle/>
            <a:p>
              <a:pPr>
                <a:defRPr/>
              </a:pPr>
              <a:endParaRPr lang="en-US" sz="1100"/>
            </a:p>
          </p:txBody>
        </p:sp>
        <p:sp>
          <p:nvSpPr>
            <p:cNvPr id="384" name="AutoShape 42"/>
            <p:cNvSpPr>
              <a:spLocks/>
            </p:cNvSpPr>
            <p:nvPr/>
          </p:nvSpPr>
          <p:spPr bwMode="auto">
            <a:xfrm>
              <a:off x="3917892" y="2843765"/>
              <a:ext cx="227123" cy="55631"/>
            </a:xfrm>
            <a:prstGeom prst="roundRect">
              <a:avLst>
                <a:gd name="adj" fmla="val 0"/>
              </a:avLst>
            </a:prstGeom>
            <a:noFill/>
            <a:ln w="12700">
              <a:noFill/>
              <a:miter lim="800000"/>
              <a:headEnd/>
              <a:tailEnd/>
            </a:ln>
          </p:spPr>
          <p:txBody>
            <a:bodyPr lIns="0" tIns="0" rIns="0" bIns="0" anchor="ctr"/>
            <a:lstStyle/>
            <a:p>
              <a:r>
                <a:rPr lang="en-US" sz="200" dirty="0">
                  <a:latin typeface="Calibri Bold" charset="0"/>
                  <a:ea typeface="Calibri Bold" charset="0"/>
                  <a:cs typeface="Calibri Bold" charset="0"/>
                  <a:sym typeface="Calibri Bold" charset="0"/>
                </a:rPr>
                <a:t>EDIT</a:t>
              </a:r>
            </a:p>
          </p:txBody>
        </p:sp>
        <p:sp>
          <p:nvSpPr>
            <p:cNvPr id="385" name="Line 43"/>
            <p:cNvSpPr>
              <a:spLocks noChangeShapeType="1"/>
            </p:cNvSpPr>
            <p:nvPr/>
          </p:nvSpPr>
          <p:spPr bwMode="auto">
            <a:xfrm rot="10800000" flipH="1">
              <a:off x="4159210" y="2822368"/>
              <a:ext cx="0" cy="98158"/>
            </a:xfrm>
            <a:prstGeom prst="line">
              <a:avLst/>
            </a:prstGeom>
            <a:noFill/>
            <a:ln w="12700" cap="flat">
              <a:solidFill>
                <a:srgbClr val="B3B3B3"/>
              </a:solidFill>
              <a:prstDash val="solid"/>
              <a:miter lim="800000"/>
              <a:headEnd type="none" w="med" len="med"/>
              <a:tailEnd type="none" w="med" len="med"/>
            </a:ln>
            <a:effectLst>
              <a:outerShdw dist="12699" dir="10800000" algn="ctr" rotWithShape="0">
                <a:srgbClr val="FFFFFF">
                  <a:alpha val="53000"/>
                </a:srgbClr>
              </a:outerShdw>
            </a:effectLst>
          </p:spPr>
          <p:txBody>
            <a:bodyPr lIns="0" tIns="0" rIns="0" bIns="0"/>
            <a:lstStyle/>
            <a:p>
              <a:pPr>
                <a:defRPr/>
              </a:pPr>
              <a:endParaRPr lang="en-US" sz="1100"/>
            </a:p>
          </p:txBody>
        </p:sp>
        <p:sp>
          <p:nvSpPr>
            <p:cNvPr id="386" name="Line 44"/>
            <p:cNvSpPr>
              <a:spLocks noChangeShapeType="1"/>
            </p:cNvSpPr>
            <p:nvPr/>
          </p:nvSpPr>
          <p:spPr bwMode="auto">
            <a:xfrm rot="10800000" flipH="1">
              <a:off x="4414724" y="2822368"/>
              <a:ext cx="0" cy="98158"/>
            </a:xfrm>
            <a:prstGeom prst="line">
              <a:avLst/>
            </a:prstGeom>
            <a:noFill/>
            <a:ln w="12700" cap="flat">
              <a:solidFill>
                <a:srgbClr val="B3B3B3"/>
              </a:solidFill>
              <a:prstDash val="solid"/>
              <a:miter lim="800000"/>
              <a:headEnd type="none" w="med" len="med"/>
              <a:tailEnd type="none" w="med" len="med"/>
            </a:ln>
            <a:effectLst>
              <a:outerShdw dist="12699" dir="10800000" algn="ctr" rotWithShape="0">
                <a:srgbClr val="FFFFFF">
                  <a:alpha val="53000"/>
                </a:srgbClr>
              </a:outerShdw>
            </a:effectLst>
          </p:spPr>
          <p:txBody>
            <a:bodyPr lIns="0" tIns="0" rIns="0" bIns="0"/>
            <a:lstStyle/>
            <a:p>
              <a:pPr>
                <a:defRPr/>
              </a:pPr>
              <a:endParaRPr lang="en-US" sz="1100"/>
            </a:p>
          </p:txBody>
        </p:sp>
        <p:sp>
          <p:nvSpPr>
            <p:cNvPr id="387" name="AutoShape 45"/>
            <p:cNvSpPr>
              <a:spLocks/>
            </p:cNvSpPr>
            <p:nvPr/>
          </p:nvSpPr>
          <p:spPr bwMode="auto">
            <a:xfrm>
              <a:off x="4163266" y="2843765"/>
              <a:ext cx="247402" cy="55631"/>
            </a:xfrm>
            <a:prstGeom prst="roundRect">
              <a:avLst>
                <a:gd name="adj" fmla="val 0"/>
              </a:avLst>
            </a:prstGeom>
            <a:noFill/>
            <a:ln w="12700">
              <a:noFill/>
              <a:miter lim="800000"/>
              <a:headEnd/>
              <a:tailEnd/>
            </a:ln>
          </p:spPr>
          <p:txBody>
            <a:bodyPr lIns="0" tIns="0" rIns="0" bIns="0" anchor="ctr"/>
            <a:lstStyle/>
            <a:p>
              <a:r>
                <a:rPr lang="en-US" sz="200" dirty="0">
                  <a:latin typeface="Calibri Bold" charset="0"/>
                  <a:ea typeface="Calibri Bold" charset="0"/>
                  <a:cs typeface="Calibri Bold" charset="0"/>
                  <a:sym typeface="Calibri Bold" charset="0"/>
                </a:rPr>
                <a:t>DEPLOY</a:t>
              </a:r>
            </a:p>
          </p:txBody>
        </p:sp>
        <p:sp>
          <p:nvSpPr>
            <p:cNvPr id="388" name="AutoShape 46"/>
            <p:cNvSpPr>
              <a:spLocks/>
            </p:cNvSpPr>
            <p:nvPr/>
          </p:nvSpPr>
          <p:spPr bwMode="auto">
            <a:xfrm>
              <a:off x="3646156" y="2843765"/>
              <a:ext cx="245374" cy="55631"/>
            </a:xfrm>
            <a:prstGeom prst="roundRect">
              <a:avLst>
                <a:gd name="adj" fmla="val 0"/>
              </a:avLst>
            </a:prstGeom>
            <a:noFill/>
            <a:ln w="12700">
              <a:noFill/>
              <a:miter lim="800000"/>
              <a:headEnd/>
              <a:tailEnd/>
            </a:ln>
          </p:spPr>
          <p:txBody>
            <a:bodyPr lIns="0" tIns="0" rIns="0" bIns="0" anchor="ctr"/>
            <a:lstStyle/>
            <a:p>
              <a:r>
                <a:rPr lang="en-US" sz="200" dirty="0">
                  <a:latin typeface="Calibri Bold" charset="0"/>
                  <a:ea typeface="Calibri Bold" charset="0"/>
                  <a:cs typeface="Calibri Bold" charset="0"/>
                  <a:sym typeface="Calibri Bold" charset="0"/>
                </a:rPr>
                <a:t>VIEW</a:t>
              </a:r>
            </a:p>
          </p:txBody>
        </p:sp>
        <p:sp>
          <p:nvSpPr>
            <p:cNvPr id="389" name="AutoShape 84"/>
            <p:cNvSpPr>
              <a:spLocks/>
            </p:cNvSpPr>
            <p:nvPr/>
          </p:nvSpPr>
          <p:spPr bwMode="auto">
            <a:xfrm>
              <a:off x="4530313" y="3879367"/>
              <a:ext cx="221039" cy="70609"/>
            </a:xfrm>
            <a:prstGeom prst="roundRect">
              <a:avLst>
                <a:gd name="adj" fmla="val 21208"/>
              </a:avLst>
            </a:prstGeom>
            <a:gradFill rotWithShape="0">
              <a:gsLst>
                <a:gs pos="0">
                  <a:srgbClr val="EBF4C3"/>
                </a:gs>
                <a:gs pos="100000">
                  <a:srgbClr val="CBD99C"/>
                </a:gs>
              </a:gsLst>
              <a:lin ang="5400000" scaled="1"/>
            </a:gradFill>
            <a:ln w="12700" cap="flat">
              <a:solidFill>
                <a:srgbClr val="A2B559"/>
              </a:solidFill>
              <a:prstDash val="solid"/>
              <a:miter lim="800000"/>
              <a:headEnd type="none" w="med" len="med"/>
              <a:tailEnd type="none" w="med" len="med"/>
            </a:ln>
            <a:effectLst>
              <a:outerShdw dist="38099" dir="5400000" algn="ctr" rotWithShape="0">
                <a:srgbClr val="000000">
                  <a:alpha val="25000"/>
                </a:srgbClr>
              </a:outerShdw>
            </a:effectLst>
          </p:spPr>
          <p:txBody>
            <a:bodyPr lIns="0" tIns="0" rIns="0" bIns="0" anchor="ctr"/>
            <a:lstStyle/>
            <a:p>
              <a:pPr>
                <a:defRPr/>
              </a:pPr>
              <a:r>
                <a:rPr lang="en-US" sz="200" dirty="0">
                  <a:solidFill>
                    <a:srgbClr val="557209"/>
                  </a:solidFill>
                  <a:latin typeface="Calibri" charset="0"/>
                  <a:ea typeface="Calibri" charset="0"/>
                  <a:cs typeface="Calibri" charset="0"/>
                  <a:sym typeface="Calibri" charset="0"/>
                </a:rPr>
                <a:t>Partial Payment</a:t>
              </a:r>
            </a:p>
          </p:txBody>
        </p:sp>
        <p:sp>
          <p:nvSpPr>
            <p:cNvPr id="390" name="AutoShape 85"/>
            <p:cNvSpPr>
              <a:spLocks/>
            </p:cNvSpPr>
            <p:nvPr/>
          </p:nvSpPr>
          <p:spPr bwMode="auto">
            <a:xfrm>
              <a:off x="3867195" y="3900764"/>
              <a:ext cx="170342" cy="70609"/>
            </a:xfrm>
            <a:prstGeom prst="roundRect">
              <a:avLst>
                <a:gd name="adj" fmla="val 21208"/>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rgbClr val="000000">
                  <a:alpha val="25000"/>
                </a:srgbClr>
              </a:outerShdw>
            </a:effectLst>
          </p:spPr>
          <p:txBody>
            <a:bodyPr lIns="0" tIns="0" rIns="0" bIns="0" anchor="ctr"/>
            <a:lstStyle/>
            <a:p>
              <a:pPr>
                <a:defRPr/>
              </a:pPr>
              <a:r>
                <a:rPr lang="en-US" sz="200" dirty="0">
                  <a:solidFill>
                    <a:srgbClr val="FFFFFF"/>
                  </a:solidFill>
                  <a:latin typeface="Calibri Bold" charset="0"/>
                  <a:ea typeface="Calibri Bold" charset="0"/>
                  <a:cs typeface="Calibri Bold" charset="0"/>
                  <a:sym typeface="Calibri Bold" charset="0"/>
                </a:rPr>
                <a:t>Payment</a:t>
              </a:r>
            </a:p>
          </p:txBody>
        </p:sp>
        <p:sp>
          <p:nvSpPr>
            <p:cNvPr id="391" name="AutoShape 86"/>
            <p:cNvSpPr>
              <a:spLocks/>
            </p:cNvSpPr>
            <p:nvPr/>
          </p:nvSpPr>
          <p:spPr bwMode="auto">
            <a:xfrm>
              <a:off x="4137917" y="3853691"/>
              <a:ext cx="245374" cy="70609"/>
            </a:xfrm>
            <a:prstGeom prst="roundRect">
              <a:avLst>
                <a:gd name="adj" fmla="val 21208"/>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rgbClr val="000000">
                  <a:alpha val="25000"/>
                </a:srgbClr>
              </a:outerShdw>
            </a:effectLst>
          </p:spPr>
          <p:txBody>
            <a:bodyPr lIns="0" tIns="0" rIns="0" bIns="0" anchor="ctr"/>
            <a:lstStyle/>
            <a:p>
              <a:pPr>
                <a:defRPr/>
              </a:pPr>
              <a:r>
                <a:rPr lang="en-US" sz="200" dirty="0">
                  <a:solidFill>
                    <a:srgbClr val="FFFFFF"/>
                  </a:solidFill>
                  <a:latin typeface="Calibri Bold" charset="0"/>
                  <a:ea typeface="Calibri Bold" charset="0"/>
                  <a:cs typeface="Calibri Bold" charset="0"/>
                  <a:sym typeface="Calibri Bold" charset="0"/>
                </a:rPr>
                <a:t>Amount Received</a:t>
              </a:r>
            </a:p>
          </p:txBody>
        </p:sp>
        <p:sp>
          <p:nvSpPr>
            <p:cNvPr id="392" name="AutoShape 87"/>
            <p:cNvSpPr>
              <a:spLocks/>
            </p:cNvSpPr>
            <p:nvPr/>
          </p:nvSpPr>
          <p:spPr bwMode="auto">
            <a:xfrm>
              <a:off x="4122708" y="4005608"/>
              <a:ext cx="170342" cy="70609"/>
            </a:xfrm>
            <a:prstGeom prst="roundRect">
              <a:avLst>
                <a:gd name="adj" fmla="val 21208"/>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rgbClr val="000000">
                  <a:alpha val="25000"/>
                </a:srgbClr>
              </a:outerShdw>
            </a:effectLst>
          </p:spPr>
          <p:txBody>
            <a:bodyPr lIns="0" tIns="0" rIns="0" bIns="0" anchor="ctr"/>
            <a:lstStyle/>
            <a:p>
              <a:pPr>
                <a:defRPr/>
              </a:pPr>
              <a:r>
                <a:rPr lang="en-US" sz="200" dirty="0">
                  <a:solidFill>
                    <a:srgbClr val="FFFFFF"/>
                  </a:solidFill>
                  <a:latin typeface="Calibri Bold" charset="0"/>
                  <a:ea typeface="Calibri Bold" charset="0"/>
                  <a:cs typeface="Calibri Bold" charset="0"/>
                  <a:sym typeface="Calibri Bold" charset="0"/>
                </a:rPr>
                <a:t>Method</a:t>
              </a:r>
            </a:p>
          </p:txBody>
        </p:sp>
        <p:sp>
          <p:nvSpPr>
            <p:cNvPr id="393" name="AutoShape 88"/>
            <p:cNvSpPr>
              <a:spLocks/>
            </p:cNvSpPr>
            <p:nvPr/>
          </p:nvSpPr>
          <p:spPr bwMode="auto">
            <a:xfrm>
              <a:off x="4783798" y="3879367"/>
              <a:ext cx="198733" cy="70609"/>
            </a:xfrm>
            <a:prstGeom prst="roundRect">
              <a:avLst>
                <a:gd name="adj" fmla="val 21208"/>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rgbClr val="000000">
                  <a:alpha val="25000"/>
                </a:srgbClr>
              </a:outerShdw>
            </a:effectLst>
          </p:spPr>
          <p:txBody>
            <a:bodyPr lIns="0" tIns="0" rIns="0" bIns="0" anchor="ctr"/>
            <a:lstStyle/>
            <a:p>
              <a:pPr>
                <a:defRPr/>
              </a:pPr>
              <a:r>
                <a:rPr lang="en-US" sz="200" dirty="0">
                  <a:solidFill>
                    <a:srgbClr val="FFFFFF"/>
                  </a:solidFill>
                  <a:latin typeface="Calibri Bold" charset="0"/>
                  <a:ea typeface="Calibri Bold" charset="0"/>
                  <a:cs typeface="Calibri Bold" charset="0"/>
                  <a:sym typeface="Calibri Bold" charset="0"/>
                </a:rPr>
                <a:t>Late Fee</a:t>
              </a:r>
            </a:p>
          </p:txBody>
        </p:sp>
        <p:sp>
          <p:nvSpPr>
            <p:cNvPr id="394" name="AutoShape 89"/>
            <p:cNvSpPr>
              <a:spLocks/>
            </p:cNvSpPr>
            <p:nvPr/>
          </p:nvSpPr>
          <p:spPr bwMode="auto">
            <a:xfrm>
              <a:off x="4660097" y="4024865"/>
              <a:ext cx="369075" cy="70609"/>
            </a:xfrm>
            <a:prstGeom prst="roundRect">
              <a:avLst>
                <a:gd name="adj" fmla="val 21208"/>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rgbClr val="000000">
                  <a:alpha val="25000"/>
                </a:srgbClr>
              </a:outerShdw>
            </a:effectLst>
          </p:spPr>
          <p:txBody>
            <a:bodyPr lIns="0" tIns="0" rIns="0" bIns="0" anchor="ctr"/>
            <a:lstStyle/>
            <a:p>
              <a:pPr>
                <a:defRPr/>
              </a:pPr>
              <a:r>
                <a:rPr lang="en-US" sz="200" dirty="0">
                  <a:solidFill>
                    <a:srgbClr val="FFFFFF"/>
                  </a:solidFill>
                  <a:latin typeface="Calibri Bold" charset="0"/>
                  <a:ea typeface="Calibri Bold" charset="0"/>
                  <a:cs typeface="Calibri Bold" charset="0"/>
                  <a:sym typeface="Calibri Bold" charset="0"/>
                </a:rPr>
                <a:t>Customer Payment Pattern</a:t>
              </a:r>
            </a:p>
          </p:txBody>
        </p:sp>
        <p:grpSp>
          <p:nvGrpSpPr>
            <p:cNvPr id="32" name="Group 90"/>
            <p:cNvGrpSpPr>
              <a:grpSpLocks/>
            </p:cNvGrpSpPr>
            <p:nvPr/>
          </p:nvGrpSpPr>
          <p:grpSpPr bwMode="auto">
            <a:xfrm>
              <a:off x="3709017" y="3962815"/>
              <a:ext cx="113565" cy="89866"/>
              <a:chOff x="0" y="0"/>
              <a:chExt cx="448" cy="336"/>
            </a:xfrm>
          </p:grpSpPr>
          <p:sp>
            <p:nvSpPr>
              <p:cNvPr id="425" name="AutoShape 91"/>
              <p:cNvSpPr>
                <a:spLocks/>
              </p:cNvSpPr>
              <p:nvPr/>
            </p:nvSpPr>
            <p:spPr bwMode="auto">
              <a:xfrm>
                <a:off x="72" y="72"/>
                <a:ext cx="376" cy="264"/>
              </a:xfrm>
              <a:prstGeom prst="roundRect">
                <a:avLst>
                  <a:gd name="adj" fmla="val 21208"/>
                </a:avLst>
              </a:prstGeom>
              <a:gradFill rotWithShape="0">
                <a:gsLst>
                  <a:gs pos="0">
                    <a:srgbClr val="E6E6E6"/>
                  </a:gs>
                  <a:gs pos="100000">
                    <a:srgbClr val="B3B3B3"/>
                  </a:gs>
                </a:gsLst>
                <a:lin ang="5400000" scaled="1"/>
              </a:gradFill>
              <a:ln w="12700" cap="flat">
                <a:solidFill>
                  <a:srgbClr val="5E5E5E"/>
                </a:solidFill>
                <a:prstDash val="solid"/>
                <a:miter lim="800000"/>
                <a:headEnd type="none" w="med" len="med"/>
                <a:tailEnd type="none" w="med" len="med"/>
              </a:ln>
              <a:effectLst>
                <a:outerShdw dist="38099" dir="5400000" algn="ctr" rotWithShape="0">
                  <a:srgbClr val="000000">
                    <a:alpha val="25000"/>
                  </a:srgbClr>
                </a:outerShdw>
              </a:effectLst>
            </p:spPr>
            <p:txBody>
              <a:bodyPr lIns="0" tIns="0" rIns="0" bIns="0" anchor="ctr"/>
              <a:lstStyle/>
              <a:p>
                <a:pPr>
                  <a:defRPr/>
                </a:pPr>
                <a:r>
                  <a:rPr lang="en-US" sz="200" dirty="0">
                    <a:latin typeface="Calibri" charset="0"/>
                    <a:ea typeface="Calibri" charset="0"/>
                    <a:cs typeface="Calibri" charset="0"/>
                    <a:sym typeface="Calibri" charset="0"/>
                  </a:rPr>
                  <a:t>and</a:t>
                </a:r>
              </a:p>
            </p:txBody>
          </p:sp>
          <p:sp>
            <p:nvSpPr>
              <p:cNvPr id="426" name="AutoShape 92"/>
              <p:cNvSpPr>
                <a:spLocks/>
              </p:cNvSpPr>
              <p:nvPr/>
            </p:nvSpPr>
            <p:spPr bwMode="auto">
              <a:xfrm>
                <a:off x="48" y="48"/>
                <a:ext cx="376" cy="264"/>
              </a:xfrm>
              <a:prstGeom prst="roundRect">
                <a:avLst>
                  <a:gd name="adj" fmla="val 21208"/>
                </a:avLst>
              </a:prstGeom>
              <a:gradFill rotWithShape="0">
                <a:gsLst>
                  <a:gs pos="0">
                    <a:srgbClr val="E6E6E6"/>
                  </a:gs>
                  <a:gs pos="100000">
                    <a:srgbClr val="B3B3B3"/>
                  </a:gs>
                </a:gsLst>
                <a:lin ang="5400000" scaled="1"/>
              </a:gradFill>
              <a:ln w="12700" cap="flat">
                <a:solidFill>
                  <a:srgbClr val="5E5E5E"/>
                </a:solidFill>
                <a:prstDash val="solid"/>
                <a:miter lim="800000"/>
                <a:headEnd type="none" w="med" len="med"/>
                <a:tailEnd type="none" w="med" len="med"/>
              </a:ln>
              <a:effectLst>
                <a:outerShdw dist="38099" dir="5400000" algn="ctr" rotWithShape="0">
                  <a:srgbClr val="000000">
                    <a:alpha val="25000"/>
                  </a:srgbClr>
                </a:outerShdw>
              </a:effectLst>
            </p:spPr>
            <p:txBody>
              <a:bodyPr lIns="0" tIns="0" rIns="0" bIns="0" anchor="ctr"/>
              <a:lstStyle/>
              <a:p>
                <a:pPr>
                  <a:defRPr/>
                </a:pPr>
                <a:r>
                  <a:rPr lang="en-US" sz="200" dirty="0">
                    <a:latin typeface="Calibri" charset="0"/>
                    <a:ea typeface="Calibri" charset="0"/>
                    <a:cs typeface="Calibri" charset="0"/>
                    <a:sym typeface="Calibri" charset="0"/>
                  </a:rPr>
                  <a:t>and</a:t>
                </a:r>
              </a:p>
            </p:txBody>
          </p:sp>
          <p:sp>
            <p:nvSpPr>
              <p:cNvPr id="427" name="AutoShape 93"/>
              <p:cNvSpPr>
                <a:spLocks/>
              </p:cNvSpPr>
              <p:nvPr/>
            </p:nvSpPr>
            <p:spPr bwMode="auto">
              <a:xfrm>
                <a:off x="24" y="24"/>
                <a:ext cx="376" cy="264"/>
              </a:xfrm>
              <a:prstGeom prst="roundRect">
                <a:avLst>
                  <a:gd name="adj" fmla="val 21208"/>
                </a:avLst>
              </a:prstGeom>
              <a:gradFill rotWithShape="0">
                <a:gsLst>
                  <a:gs pos="0">
                    <a:srgbClr val="E6E6E6"/>
                  </a:gs>
                  <a:gs pos="100000">
                    <a:srgbClr val="B3B3B3"/>
                  </a:gs>
                </a:gsLst>
                <a:lin ang="5400000" scaled="1"/>
              </a:gradFill>
              <a:ln w="12700" cap="flat">
                <a:solidFill>
                  <a:srgbClr val="5E5E5E"/>
                </a:solidFill>
                <a:prstDash val="solid"/>
                <a:miter lim="800000"/>
                <a:headEnd type="none" w="med" len="med"/>
                <a:tailEnd type="none" w="med" len="med"/>
              </a:ln>
              <a:effectLst>
                <a:outerShdw dist="38099" dir="5400000" algn="ctr" rotWithShape="0">
                  <a:srgbClr val="000000">
                    <a:alpha val="25000"/>
                  </a:srgbClr>
                </a:outerShdw>
              </a:effectLst>
            </p:spPr>
            <p:txBody>
              <a:bodyPr lIns="0" tIns="0" rIns="0" bIns="0" anchor="ctr"/>
              <a:lstStyle/>
              <a:p>
                <a:pPr>
                  <a:defRPr/>
                </a:pPr>
                <a:r>
                  <a:rPr lang="en-US" sz="200" dirty="0">
                    <a:latin typeface="Calibri" charset="0"/>
                    <a:ea typeface="Calibri" charset="0"/>
                    <a:cs typeface="Calibri" charset="0"/>
                    <a:sym typeface="Calibri" charset="0"/>
                  </a:rPr>
                  <a:t>and</a:t>
                </a:r>
              </a:p>
            </p:txBody>
          </p:sp>
          <p:sp>
            <p:nvSpPr>
              <p:cNvPr id="428" name="AutoShape 94"/>
              <p:cNvSpPr>
                <a:spLocks/>
              </p:cNvSpPr>
              <p:nvPr/>
            </p:nvSpPr>
            <p:spPr bwMode="auto">
              <a:xfrm>
                <a:off x="0" y="0"/>
                <a:ext cx="376" cy="264"/>
              </a:xfrm>
              <a:prstGeom prst="roundRect">
                <a:avLst>
                  <a:gd name="adj" fmla="val 21208"/>
                </a:avLst>
              </a:prstGeom>
              <a:gradFill rotWithShape="0">
                <a:gsLst>
                  <a:gs pos="0">
                    <a:srgbClr val="E6E6E6"/>
                  </a:gs>
                  <a:gs pos="100000">
                    <a:srgbClr val="B3B3B3"/>
                  </a:gs>
                </a:gsLst>
                <a:lin ang="5400000" scaled="1"/>
              </a:gradFill>
              <a:ln w="12700" cap="flat">
                <a:solidFill>
                  <a:srgbClr val="5E5E5E"/>
                </a:solidFill>
                <a:prstDash val="solid"/>
                <a:miter lim="800000"/>
                <a:headEnd type="none" w="med" len="med"/>
                <a:tailEnd type="none" w="med" len="med"/>
              </a:ln>
              <a:effectLst>
                <a:outerShdw dist="38099" dir="5400000" algn="ctr" rotWithShape="0">
                  <a:srgbClr val="000000">
                    <a:alpha val="25000"/>
                  </a:srgbClr>
                </a:outerShdw>
              </a:effectLst>
            </p:spPr>
            <p:txBody>
              <a:bodyPr lIns="0" tIns="0" rIns="0" bIns="0" anchor="ctr"/>
              <a:lstStyle/>
              <a:p>
                <a:pPr>
                  <a:defRPr/>
                </a:pPr>
                <a:r>
                  <a:rPr lang="en-US" sz="200" dirty="0">
                    <a:latin typeface="Calibri" charset="0"/>
                    <a:ea typeface="Calibri" charset="0"/>
                    <a:cs typeface="Calibri" charset="0"/>
                    <a:sym typeface="Calibri" charset="0"/>
                  </a:rPr>
                  <a:t>and</a:t>
                </a:r>
              </a:p>
            </p:txBody>
          </p:sp>
        </p:grpSp>
        <p:sp>
          <p:nvSpPr>
            <p:cNvPr id="396" name="AutoShape 95"/>
            <p:cNvSpPr>
              <a:spLocks/>
            </p:cNvSpPr>
            <p:nvPr/>
          </p:nvSpPr>
          <p:spPr bwMode="auto">
            <a:xfrm>
              <a:off x="4333608" y="3969233"/>
              <a:ext cx="235234" cy="70609"/>
            </a:xfrm>
            <a:prstGeom prst="roundRect">
              <a:avLst>
                <a:gd name="adj" fmla="val 21208"/>
              </a:avLst>
            </a:prstGeom>
            <a:gradFill rotWithShape="0">
              <a:gsLst>
                <a:gs pos="0">
                  <a:srgbClr val="DEE3BE"/>
                </a:gs>
                <a:gs pos="100000">
                  <a:srgbClr val="D4CD70"/>
                </a:gs>
              </a:gsLst>
              <a:lin ang="5400000" scaled="1"/>
            </a:gradFill>
            <a:ln w="12700" cap="flat">
              <a:solidFill>
                <a:srgbClr val="8D7F47"/>
              </a:solidFill>
              <a:prstDash val="solid"/>
              <a:miter lim="800000"/>
              <a:headEnd type="none" w="med" len="med"/>
              <a:tailEnd type="none" w="med" len="med"/>
            </a:ln>
            <a:effectLst>
              <a:outerShdw dist="38099" dir="5400000" algn="ctr" rotWithShape="0">
                <a:srgbClr val="000000">
                  <a:alpha val="25000"/>
                </a:srgbClr>
              </a:outerShdw>
            </a:effectLst>
          </p:spPr>
          <p:txBody>
            <a:bodyPr lIns="0" tIns="0" rIns="0" bIns="0" anchor="ctr"/>
            <a:lstStyle/>
            <a:p>
              <a:pPr>
                <a:defRPr/>
              </a:pPr>
              <a:r>
                <a:rPr lang="en-US" sz="200" dirty="0">
                  <a:latin typeface="Calibri" charset="0"/>
                  <a:ea typeface="Calibri" charset="0"/>
                  <a:cs typeface="Calibri" charset="0"/>
                  <a:sym typeface="Calibri" charset="0"/>
                </a:rPr>
                <a:t>Credit Fee</a:t>
              </a:r>
            </a:p>
          </p:txBody>
        </p:sp>
        <p:grpSp>
          <p:nvGrpSpPr>
            <p:cNvPr id="33" name="Group 175"/>
            <p:cNvGrpSpPr/>
            <p:nvPr/>
          </p:nvGrpSpPr>
          <p:grpSpPr>
            <a:xfrm>
              <a:off x="3704255" y="3291245"/>
              <a:ext cx="1374144" cy="319981"/>
              <a:chOff x="3705216" y="3204840"/>
              <a:chExt cx="1133335" cy="287246"/>
            </a:xfrm>
          </p:grpSpPr>
          <p:sp>
            <p:nvSpPr>
              <p:cNvPr id="408" name="Rectangle 59"/>
              <p:cNvSpPr>
                <a:spLocks/>
              </p:cNvSpPr>
              <p:nvPr/>
            </p:nvSpPr>
            <p:spPr bwMode="auto">
              <a:xfrm>
                <a:off x="3705216" y="3204840"/>
                <a:ext cx="44951" cy="124330"/>
              </a:xfrm>
              <a:prstGeom prst="rect">
                <a:avLst/>
              </a:prstGeom>
              <a:noFill/>
              <a:ln w="12700">
                <a:noFill/>
                <a:miter lim="800000"/>
                <a:headEnd/>
                <a:tailEnd/>
              </a:ln>
            </p:spPr>
            <p:txBody>
              <a:bodyPr wrap="none" lIns="0" tIns="0" rIns="0" bIns="0" anchor="ctr">
                <a:spAutoFit/>
              </a:bodyPr>
              <a:lstStyle/>
              <a:p>
                <a:pPr algn="r"/>
                <a:r>
                  <a:rPr lang="en-US" sz="400" dirty="0">
                    <a:solidFill>
                      <a:srgbClr val="5E5E5E"/>
                    </a:solidFill>
                    <a:latin typeface="Calibri" charset="0"/>
                    <a:ea typeface="Calibri" charset="0"/>
                    <a:cs typeface="Calibri" charset="0"/>
                    <a:sym typeface="Calibri" charset="0"/>
                  </a:rPr>
                  <a:t>1</a:t>
                </a:r>
                <a:r>
                  <a:rPr lang="en-US" sz="900" dirty="0">
                    <a:solidFill>
                      <a:srgbClr val="5E5E5E"/>
                    </a:solidFill>
                    <a:latin typeface="Calibri" charset="0"/>
                    <a:ea typeface="Calibri" charset="0"/>
                    <a:cs typeface="Calibri" charset="0"/>
                    <a:sym typeface="Calibri" charset="0"/>
                  </a:rPr>
                  <a:t>.</a:t>
                </a:r>
              </a:p>
            </p:txBody>
          </p:sp>
          <p:sp>
            <p:nvSpPr>
              <p:cNvPr id="409" name="AutoShape 60"/>
              <p:cNvSpPr>
                <a:spLocks/>
              </p:cNvSpPr>
              <p:nvPr/>
            </p:nvSpPr>
            <p:spPr bwMode="auto">
              <a:xfrm>
                <a:off x="3771884" y="3228906"/>
                <a:ext cx="62865" cy="70609"/>
              </a:xfrm>
              <a:prstGeom prst="roundRect">
                <a:avLst>
                  <a:gd name="adj" fmla="val 22579"/>
                </a:avLst>
              </a:prstGeom>
              <a:gradFill rotWithShape="0">
                <a:gsLst>
                  <a:gs pos="0">
                    <a:srgbClr val="FEFFFE"/>
                  </a:gs>
                  <a:gs pos="100000">
                    <a:srgbClr val="E6E6E6"/>
                  </a:gs>
                </a:gsLst>
                <a:lin ang="5400000" scaled="1"/>
              </a:gradFill>
              <a:ln w="12700">
                <a:solidFill>
                  <a:srgbClr val="C2C2C2"/>
                </a:solidFill>
                <a:miter lim="800000"/>
                <a:headEnd/>
                <a:tailEnd/>
              </a:ln>
            </p:spPr>
            <p:txBody>
              <a:bodyPr lIns="0" tIns="0" rIns="0" bIns="0" anchor="ctr"/>
              <a:lstStyle/>
              <a:p>
                <a:r>
                  <a:rPr lang="en-US" sz="300" dirty="0">
                    <a:latin typeface="Calibri" charset="0"/>
                    <a:ea typeface="Calibri" charset="0"/>
                    <a:cs typeface="Calibri" charset="0"/>
                    <a:sym typeface="Calibri" charset="0"/>
                  </a:rPr>
                  <a:t>If</a:t>
                </a:r>
              </a:p>
            </p:txBody>
          </p:sp>
          <p:sp>
            <p:nvSpPr>
              <p:cNvPr id="410" name="AutoShape 61"/>
              <p:cNvSpPr>
                <a:spLocks/>
              </p:cNvSpPr>
              <p:nvPr/>
            </p:nvSpPr>
            <p:spPr bwMode="auto">
              <a:xfrm>
                <a:off x="3836777" y="3228906"/>
                <a:ext cx="352852" cy="70609"/>
              </a:xfrm>
              <a:prstGeom prst="roundRect">
                <a:avLst>
                  <a:gd name="adj" fmla="val 21208"/>
                </a:avLst>
              </a:prstGeom>
              <a:gradFill rotWithShape="0">
                <a:gsLst>
                  <a:gs pos="0">
                    <a:srgbClr val="FEFFFE"/>
                  </a:gs>
                  <a:gs pos="100000">
                    <a:srgbClr val="E6E6E6"/>
                  </a:gs>
                </a:gsLst>
                <a:lin ang="5400000" scaled="1"/>
              </a:gradFill>
              <a:ln w="12700">
                <a:solidFill>
                  <a:srgbClr val="C2C2C2"/>
                </a:solidFill>
                <a:miter lim="800000"/>
                <a:headEnd/>
                <a:tailEnd/>
              </a:ln>
            </p:spPr>
            <p:txBody>
              <a:bodyPr lIns="0" tIns="0" rIns="0" bIns="0" anchor="ctr"/>
              <a:lstStyle/>
              <a:p>
                <a:r>
                  <a:rPr lang="en-US" sz="300" dirty="0">
                    <a:latin typeface="Calibri" charset="0"/>
                    <a:ea typeface="Calibri" charset="0"/>
                    <a:cs typeface="Calibri" charset="0"/>
                    <a:sym typeface="Calibri" charset="0"/>
                  </a:rPr>
                  <a:t>Customer has a late Fee</a:t>
                </a:r>
              </a:p>
            </p:txBody>
          </p:sp>
          <p:sp>
            <p:nvSpPr>
              <p:cNvPr id="411" name="AutoShape 65"/>
              <p:cNvSpPr>
                <a:spLocks/>
              </p:cNvSpPr>
              <p:nvPr/>
            </p:nvSpPr>
            <p:spPr bwMode="auto">
              <a:xfrm>
                <a:off x="4189629" y="3228906"/>
                <a:ext cx="66920" cy="70609"/>
              </a:xfrm>
              <a:prstGeom prst="roundRect">
                <a:avLst>
                  <a:gd name="adj" fmla="val 21208"/>
                </a:avLst>
              </a:prstGeom>
              <a:gradFill rotWithShape="0">
                <a:gsLst>
                  <a:gs pos="0">
                    <a:srgbClr val="FEFFFE"/>
                  </a:gs>
                  <a:gs pos="100000">
                    <a:srgbClr val="E6E6E6"/>
                  </a:gs>
                </a:gsLst>
                <a:lin ang="5400000" scaled="1"/>
              </a:gradFill>
              <a:ln w="12700">
                <a:solidFill>
                  <a:srgbClr val="C2C2C2"/>
                </a:solidFill>
                <a:miter lim="800000"/>
                <a:headEnd/>
                <a:tailEnd/>
              </a:ln>
            </p:spPr>
            <p:txBody>
              <a:bodyPr lIns="0" tIns="0" rIns="0" bIns="0" anchor="ctr"/>
              <a:lstStyle/>
              <a:p>
                <a:r>
                  <a:rPr lang="en-US" sz="300" dirty="0">
                    <a:latin typeface="Calibri" charset="0"/>
                    <a:ea typeface="Calibri" charset="0"/>
                    <a:cs typeface="Calibri" charset="0"/>
                    <a:sym typeface="Calibri" charset="0"/>
                  </a:rPr>
                  <a:t>and</a:t>
                </a:r>
              </a:p>
            </p:txBody>
          </p:sp>
          <p:sp>
            <p:nvSpPr>
              <p:cNvPr id="412" name="AutoShape 66"/>
              <p:cNvSpPr>
                <a:spLocks/>
              </p:cNvSpPr>
              <p:nvPr/>
            </p:nvSpPr>
            <p:spPr bwMode="auto">
              <a:xfrm>
                <a:off x="4256549" y="3228906"/>
                <a:ext cx="354880" cy="70609"/>
              </a:xfrm>
              <a:prstGeom prst="roundRect">
                <a:avLst>
                  <a:gd name="adj" fmla="val 21208"/>
                </a:avLst>
              </a:prstGeom>
              <a:gradFill rotWithShape="0">
                <a:gsLst>
                  <a:gs pos="0">
                    <a:srgbClr val="FEFFFE"/>
                  </a:gs>
                  <a:gs pos="100000">
                    <a:srgbClr val="E6E6E6"/>
                  </a:gs>
                </a:gsLst>
                <a:lin ang="5400000" scaled="1"/>
              </a:gradFill>
              <a:ln w="12700">
                <a:solidFill>
                  <a:srgbClr val="C2C2C2"/>
                </a:solidFill>
                <a:miter lim="800000"/>
                <a:headEnd/>
                <a:tailEnd/>
              </a:ln>
            </p:spPr>
            <p:txBody>
              <a:bodyPr lIns="0" tIns="0" rIns="0" bIns="0" anchor="ctr"/>
              <a:lstStyle/>
              <a:p>
                <a:r>
                  <a:rPr lang="en-US" sz="300" dirty="0">
                    <a:latin typeface="Calibri" charset="0"/>
                    <a:ea typeface="Calibri" charset="0"/>
                    <a:cs typeface="Calibri" charset="0"/>
                    <a:sym typeface="Calibri" charset="0"/>
                  </a:rPr>
                  <a:t>Customer Payment Pattern</a:t>
                </a:r>
              </a:p>
            </p:txBody>
          </p:sp>
          <p:sp>
            <p:nvSpPr>
              <p:cNvPr id="413" name="AutoShape 67"/>
              <p:cNvSpPr>
                <a:spLocks/>
              </p:cNvSpPr>
              <p:nvPr/>
            </p:nvSpPr>
            <p:spPr bwMode="auto">
              <a:xfrm>
                <a:off x="4613456" y="3228906"/>
                <a:ext cx="48669" cy="70609"/>
              </a:xfrm>
              <a:prstGeom prst="roundRect">
                <a:avLst>
                  <a:gd name="adj" fmla="val 29167"/>
                </a:avLst>
              </a:prstGeom>
              <a:gradFill rotWithShape="0">
                <a:gsLst>
                  <a:gs pos="0">
                    <a:srgbClr val="FEFFFE"/>
                  </a:gs>
                  <a:gs pos="100000">
                    <a:srgbClr val="E6E6E6"/>
                  </a:gs>
                </a:gsLst>
                <a:lin ang="5400000" scaled="1"/>
              </a:gradFill>
              <a:ln w="12700">
                <a:solidFill>
                  <a:srgbClr val="C2C2C2"/>
                </a:solidFill>
                <a:miter lim="800000"/>
                <a:headEnd/>
                <a:tailEnd/>
              </a:ln>
            </p:spPr>
            <p:txBody>
              <a:bodyPr lIns="0" tIns="0" rIns="0" bIns="0" anchor="ctr"/>
              <a:lstStyle/>
              <a:p>
                <a:r>
                  <a:rPr lang="en-US" sz="300" dirty="0">
                    <a:latin typeface="Calibri" charset="0"/>
                    <a:ea typeface="Calibri" charset="0"/>
                    <a:cs typeface="Calibri" charset="0"/>
                    <a:sym typeface="Calibri" charset="0"/>
                  </a:rPr>
                  <a:t>is</a:t>
                </a:r>
              </a:p>
            </p:txBody>
          </p:sp>
          <p:sp>
            <p:nvSpPr>
              <p:cNvPr id="414" name="AutoShape 68"/>
              <p:cNvSpPr>
                <a:spLocks/>
              </p:cNvSpPr>
              <p:nvPr/>
            </p:nvSpPr>
            <p:spPr bwMode="auto">
              <a:xfrm>
                <a:off x="3838805" y="3325191"/>
                <a:ext cx="170342" cy="70609"/>
              </a:xfrm>
              <a:prstGeom prst="roundRect">
                <a:avLst>
                  <a:gd name="adj" fmla="val 21208"/>
                </a:avLst>
              </a:prstGeom>
              <a:gradFill rotWithShape="0">
                <a:gsLst>
                  <a:gs pos="0">
                    <a:srgbClr val="FEFFFE"/>
                  </a:gs>
                  <a:gs pos="100000">
                    <a:srgbClr val="E6E6E6"/>
                  </a:gs>
                </a:gsLst>
                <a:lin ang="5400000" scaled="1"/>
              </a:gradFill>
              <a:ln w="12700">
                <a:solidFill>
                  <a:srgbClr val="C2C2C2"/>
                </a:solidFill>
                <a:miter lim="800000"/>
                <a:headEnd/>
                <a:tailEnd/>
              </a:ln>
            </p:spPr>
            <p:txBody>
              <a:bodyPr lIns="0" tIns="0" rIns="0" bIns="0" anchor="ctr"/>
              <a:lstStyle/>
              <a:p>
                <a:r>
                  <a:rPr lang="en-US" sz="300" dirty="0">
                    <a:latin typeface="Calibri" charset="0"/>
                    <a:ea typeface="Calibri" charset="0"/>
                    <a:cs typeface="Calibri" charset="0"/>
                    <a:sym typeface="Calibri" charset="0"/>
                  </a:rPr>
                  <a:t>Good Payer</a:t>
                </a:r>
              </a:p>
            </p:txBody>
          </p:sp>
          <p:sp>
            <p:nvSpPr>
              <p:cNvPr id="415" name="AutoShape 69"/>
              <p:cNvSpPr>
                <a:spLocks/>
              </p:cNvSpPr>
              <p:nvPr/>
            </p:nvSpPr>
            <p:spPr bwMode="auto">
              <a:xfrm>
                <a:off x="4009147" y="3325191"/>
                <a:ext cx="48669" cy="70609"/>
              </a:xfrm>
              <a:prstGeom prst="roundRect">
                <a:avLst>
                  <a:gd name="adj" fmla="val 29167"/>
                </a:avLst>
              </a:prstGeom>
              <a:gradFill rotWithShape="0">
                <a:gsLst>
                  <a:gs pos="0">
                    <a:srgbClr val="FEFFFE"/>
                  </a:gs>
                  <a:gs pos="100000">
                    <a:srgbClr val="E6E6E6"/>
                  </a:gs>
                </a:gsLst>
                <a:lin ang="5400000" scaled="1"/>
              </a:gradFill>
              <a:ln w="12700">
                <a:solidFill>
                  <a:srgbClr val="C2C2C2"/>
                </a:solidFill>
                <a:miter lim="800000"/>
                <a:headEnd/>
                <a:tailEnd/>
              </a:ln>
            </p:spPr>
            <p:txBody>
              <a:bodyPr lIns="0" tIns="0" rIns="0" bIns="0" anchor="ctr"/>
              <a:lstStyle/>
              <a:p>
                <a:r>
                  <a:rPr lang="en-US" sz="300" dirty="0">
                    <a:latin typeface="Calibri" charset="0"/>
                    <a:ea typeface="Calibri" charset="0"/>
                    <a:cs typeface="Calibri" charset="0"/>
                    <a:sym typeface="Calibri" charset="0"/>
                  </a:rPr>
                  <a:t>or</a:t>
                </a:r>
              </a:p>
            </p:txBody>
          </p:sp>
          <p:sp>
            <p:nvSpPr>
              <p:cNvPr id="416" name="AutoShape 70"/>
              <p:cNvSpPr>
                <a:spLocks/>
              </p:cNvSpPr>
              <p:nvPr/>
            </p:nvSpPr>
            <p:spPr bwMode="auto">
              <a:xfrm>
                <a:off x="4278855" y="3325191"/>
                <a:ext cx="66920" cy="70609"/>
              </a:xfrm>
              <a:prstGeom prst="roundRect">
                <a:avLst>
                  <a:gd name="adj" fmla="val 21208"/>
                </a:avLst>
              </a:prstGeom>
              <a:gradFill rotWithShape="0">
                <a:gsLst>
                  <a:gs pos="0">
                    <a:srgbClr val="FEFFFE"/>
                  </a:gs>
                  <a:gs pos="100000">
                    <a:srgbClr val="E6E6E6"/>
                  </a:gs>
                </a:gsLst>
                <a:lin ang="5400000" scaled="1"/>
              </a:gradFill>
              <a:ln w="12700">
                <a:solidFill>
                  <a:srgbClr val="C2C2C2"/>
                </a:solidFill>
                <a:miter lim="800000"/>
                <a:headEnd/>
                <a:tailEnd/>
              </a:ln>
            </p:spPr>
            <p:txBody>
              <a:bodyPr lIns="0" tIns="0" rIns="0" bIns="0" anchor="ctr"/>
              <a:lstStyle/>
              <a:p>
                <a:r>
                  <a:rPr lang="en-US" sz="300" dirty="0">
                    <a:latin typeface="Calibri" charset="0"/>
                    <a:ea typeface="Calibri" charset="0"/>
                    <a:cs typeface="Calibri" charset="0"/>
                    <a:sym typeface="Calibri" charset="0"/>
                  </a:rPr>
                  <a:t>and</a:t>
                </a:r>
              </a:p>
            </p:txBody>
          </p:sp>
          <p:sp>
            <p:nvSpPr>
              <p:cNvPr id="417" name="AutoShape 71"/>
              <p:cNvSpPr>
                <a:spLocks/>
              </p:cNvSpPr>
              <p:nvPr/>
            </p:nvSpPr>
            <p:spPr bwMode="auto">
              <a:xfrm>
                <a:off x="4347804" y="3325191"/>
                <a:ext cx="235234" cy="70609"/>
              </a:xfrm>
              <a:prstGeom prst="roundRect">
                <a:avLst>
                  <a:gd name="adj" fmla="val 21208"/>
                </a:avLst>
              </a:prstGeom>
              <a:gradFill rotWithShape="0">
                <a:gsLst>
                  <a:gs pos="0">
                    <a:srgbClr val="FEFFFE"/>
                  </a:gs>
                  <a:gs pos="100000">
                    <a:srgbClr val="E6E6E6"/>
                  </a:gs>
                </a:gsLst>
                <a:lin ang="5400000" scaled="1"/>
              </a:gradFill>
              <a:ln w="12700">
                <a:solidFill>
                  <a:srgbClr val="C2C2C2"/>
                </a:solidFill>
                <a:miter lim="800000"/>
                <a:headEnd/>
                <a:tailEnd/>
              </a:ln>
            </p:spPr>
            <p:txBody>
              <a:bodyPr lIns="0" tIns="0" rIns="0" bIns="0" anchor="ctr"/>
              <a:lstStyle/>
              <a:p>
                <a:r>
                  <a:rPr lang="en-US" sz="300" dirty="0">
                    <a:latin typeface="Calibri" charset="0"/>
                    <a:ea typeface="Calibri" charset="0"/>
                    <a:cs typeface="Calibri" charset="0"/>
                    <a:sym typeface="Calibri" charset="0"/>
                  </a:rPr>
                  <a:t>Customer Value</a:t>
                </a:r>
              </a:p>
            </p:txBody>
          </p:sp>
          <p:sp>
            <p:nvSpPr>
              <p:cNvPr id="418" name="AutoShape 72"/>
              <p:cNvSpPr>
                <a:spLocks/>
              </p:cNvSpPr>
              <p:nvPr/>
            </p:nvSpPr>
            <p:spPr bwMode="auto">
              <a:xfrm>
                <a:off x="4585066" y="3325191"/>
                <a:ext cx="95310" cy="70609"/>
              </a:xfrm>
              <a:prstGeom prst="roundRect">
                <a:avLst>
                  <a:gd name="adj" fmla="val 21208"/>
                </a:avLst>
              </a:prstGeom>
              <a:gradFill rotWithShape="0">
                <a:gsLst>
                  <a:gs pos="0">
                    <a:srgbClr val="FEFFFE"/>
                  </a:gs>
                  <a:gs pos="100000">
                    <a:srgbClr val="E6E6E6"/>
                  </a:gs>
                </a:gsLst>
                <a:lin ang="5400000" scaled="1"/>
              </a:gradFill>
              <a:ln w="12700">
                <a:solidFill>
                  <a:srgbClr val="C2C2C2"/>
                </a:solidFill>
                <a:miter lim="800000"/>
                <a:headEnd/>
                <a:tailEnd/>
              </a:ln>
            </p:spPr>
            <p:txBody>
              <a:bodyPr lIns="0" tIns="0" rIns="0" bIns="0" anchor="ctr"/>
              <a:lstStyle/>
              <a:p>
                <a:r>
                  <a:rPr lang="en-US" sz="300" dirty="0">
                    <a:latin typeface="Calibri" charset="0"/>
                    <a:ea typeface="Calibri" charset="0"/>
                    <a:cs typeface="Calibri" charset="0"/>
                    <a:sym typeface="Calibri" charset="0"/>
                  </a:rPr>
                  <a:t>is not</a:t>
                </a:r>
              </a:p>
            </p:txBody>
          </p:sp>
          <p:sp>
            <p:nvSpPr>
              <p:cNvPr id="419" name="AutoShape 73"/>
              <p:cNvSpPr>
                <a:spLocks/>
              </p:cNvSpPr>
              <p:nvPr/>
            </p:nvSpPr>
            <p:spPr bwMode="auto">
              <a:xfrm>
                <a:off x="4680376" y="3325191"/>
                <a:ext cx="89227" cy="70609"/>
              </a:xfrm>
              <a:prstGeom prst="roundRect">
                <a:avLst>
                  <a:gd name="adj" fmla="val 21208"/>
                </a:avLst>
              </a:prstGeom>
              <a:gradFill rotWithShape="0">
                <a:gsLst>
                  <a:gs pos="0">
                    <a:srgbClr val="FEFFFE"/>
                  </a:gs>
                  <a:gs pos="100000">
                    <a:srgbClr val="E6E6E6"/>
                  </a:gs>
                </a:gsLst>
                <a:lin ang="5400000" scaled="1"/>
              </a:gradFill>
              <a:ln w="12700">
                <a:solidFill>
                  <a:srgbClr val="C2C2C2"/>
                </a:solidFill>
                <a:miter lim="800000"/>
                <a:headEnd/>
                <a:tailEnd/>
              </a:ln>
            </p:spPr>
            <p:txBody>
              <a:bodyPr lIns="0" tIns="0" rIns="0" bIns="0" anchor="ctr"/>
              <a:lstStyle/>
              <a:p>
                <a:r>
                  <a:rPr lang="en-US" sz="300" dirty="0">
                    <a:latin typeface="Calibri" charset="0"/>
                    <a:ea typeface="Calibri" charset="0"/>
                    <a:cs typeface="Calibri" charset="0"/>
                    <a:sym typeface="Calibri" charset="0"/>
                  </a:rPr>
                  <a:t>Low</a:t>
                </a:r>
              </a:p>
            </p:txBody>
          </p:sp>
          <p:sp>
            <p:nvSpPr>
              <p:cNvPr id="420" name="AutoShape 74"/>
              <p:cNvSpPr>
                <a:spLocks/>
              </p:cNvSpPr>
              <p:nvPr/>
            </p:nvSpPr>
            <p:spPr bwMode="auto">
              <a:xfrm>
                <a:off x="3838805" y="3421477"/>
                <a:ext cx="95310" cy="70609"/>
              </a:xfrm>
              <a:prstGeom prst="roundRect">
                <a:avLst>
                  <a:gd name="adj" fmla="val 21208"/>
                </a:avLst>
              </a:prstGeom>
              <a:gradFill rotWithShape="0">
                <a:gsLst>
                  <a:gs pos="0">
                    <a:srgbClr val="FEFFFE"/>
                  </a:gs>
                  <a:gs pos="100000">
                    <a:srgbClr val="E6E6E6"/>
                  </a:gs>
                </a:gsLst>
                <a:lin ang="5400000" scaled="1"/>
              </a:gradFill>
              <a:ln w="12700">
                <a:solidFill>
                  <a:srgbClr val="C2C2C2"/>
                </a:solidFill>
                <a:miter lim="800000"/>
                <a:headEnd/>
                <a:tailEnd/>
              </a:ln>
            </p:spPr>
            <p:txBody>
              <a:bodyPr lIns="0" tIns="0" rIns="0" bIns="0" anchor="ctr"/>
              <a:lstStyle/>
              <a:p>
                <a:r>
                  <a:rPr lang="en-US" sz="300" dirty="0">
                    <a:latin typeface="Calibri" charset="0"/>
                    <a:ea typeface="Calibri" charset="0"/>
                    <a:cs typeface="Calibri" charset="0"/>
                    <a:sym typeface="Calibri" charset="0"/>
                  </a:rPr>
                  <a:t>then</a:t>
                </a:r>
              </a:p>
            </p:txBody>
          </p:sp>
          <p:sp>
            <p:nvSpPr>
              <p:cNvPr id="421" name="AutoShape 75"/>
              <p:cNvSpPr>
                <a:spLocks/>
              </p:cNvSpPr>
              <p:nvPr/>
            </p:nvSpPr>
            <p:spPr bwMode="auto">
              <a:xfrm>
                <a:off x="3936143" y="3421477"/>
                <a:ext cx="235234" cy="70609"/>
              </a:xfrm>
              <a:prstGeom prst="roundRect">
                <a:avLst>
                  <a:gd name="adj" fmla="val 21208"/>
                </a:avLst>
              </a:prstGeom>
              <a:gradFill rotWithShape="0">
                <a:gsLst>
                  <a:gs pos="0">
                    <a:srgbClr val="FEFFFE"/>
                  </a:gs>
                  <a:gs pos="100000">
                    <a:srgbClr val="E6E6E6"/>
                  </a:gs>
                </a:gsLst>
                <a:lin ang="5400000" scaled="1"/>
              </a:gradFill>
              <a:ln w="12700">
                <a:solidFill>
                  <a:srgbClr val="C2C2C2"/>
                </a:solidFill>
                <a:miter lim="800000"/>
                <a:headEnd/>
                <a:tailEnd/>
              </a:ln>
            </p:spPr>
            <p:txBody>
              <a:bodyPr lIns="0" tIns="0" rIns="0" bIns="0" anchor="ctr"/>
              <a:lstStyle/>
              <a:p>
                <a:r>
                  <a:rPr lang="en-US" sz="300" dirty="0">
                    <a:latin typeface="Calibri" charset="0"/>
                    <a:ea typeface="Calibri" charset="0"/>
                    <a:cs typeface="Calibri" charset="0"/>
                    <a:sym typeface="Calibri" charset="0"/>
                  </a:rPr>
                  <a:t>Credit Fee</a:t>
                </a:r>
              </a:p>
            </p:txBody>
          </p:sp>
          <p:sp>
            <p:nvSpPr>
              <p:cNvPr id="422" name="AutoShape 76"/>
              <p:cNvSpPr>
                <a:spLocks/>
              </p:cNvSpPr>
              <p:nvPr/>
            </p:nvSpPr>
            <p:spPr bwMode="auto">
              <a:xfrm>
                <a:off x="4059844" y="3325191"/>
                <a:ext cx="216984" cy="70609"/>
              </a:xfrm>
              <a:prstGeom prst="roundRect">
                <a:avLst>
                  <a:gd name="adj" fmla="val 21208"/>
                </a:avLst>
              </a:prstGeom>
              <a:gradFill rotWithShape="0">
                <a:gsLst>
                  <a:gs pos="0">
                    <a:srgbClr val="FEFFFE"/>
                  </a:gs>
                  <a:gs pos="100000">
                    <a:srgbClr val="E6E6E6"/>
                  </a:gs>
                </a:gsLst>
                <a:lin ang="5400000" scaled="1"/>
              </a:gradFill>
              <a:ln w="12700">
                <a:solidFill>
                  <a:srgbClr val="C2C2C2"/>
                </a:solidFill>
                <a:miter lim="800000"/>
                <a:headEnd/>
                <a:tailEnd/>
              </a:ln>
            </p:spPr>
            <p:txBody>
              <a:bodyPr lIns="0" tIns="0" rIns="0" bIns="0" anchor="ctr"/>
              <a:lstStyle/>
              <a:p>
                <a:r>
                  <a:rPr lang="en-US" sz="300" dirty="0">
                    <a:latin typeface="Calibri" charset="0"/>
                    <a:ea typeface="Calibri" charset="0"/>
                    <a:cs typeface="Calibri" charset="0"/>
                    <a:sym typeface="Calibri" charset="0"/>
                  </a:rPr>
                  <a:t>Improving Payer</a:t>
                </a:r>
              </a:p>
            </p:txBody>
          </p:sp>
          <p:sp>
            <p:nvSpPr>
              <p:cNvPr id="423" name="AutoShape 77"/>
              <p:cNvSpPr>
                <a:spLocks/>
              </p:cNvSpPr>
              <p:nvPr/>
            </p:nvSpPr>
            <p:spPr bwMode="auto">
              <a:xfrm>
                <a:off x="4173405" y="3421477"/>
                <a:ext cx="44613" cy="70609"/>
              </a:xfrm>
              <a:prstGeom prst="roundRect">
                <a:avLst>
                  <a:gd name="adj" fmla="val 31815"/>
                </a:avLst>
              </a:prstGeom>
              <a:gradFill rotWithShape="0">
                <a:gsLst>
                  <a:gs pos="0">
                    <a:srgbClr val="FEFFFE"/>
                  </a:gs>
                  <a:gs pos="100000">
                    <a:srgbClr val="E6E6E6"/>
                  </a:gs>
                </a:gsLst>
                <a:lin ang="5400000" scaled="1"/>
              </a:gradFill>
              <a:ln w="12700">
                <a:solidFill>
                  <a:srgbClr val="C2C2C2"/>
                </a:solidFill>
                <a:miter lim="800000"/>
                <a:headEnd/>
                <a:tailEnd/>
              </a:ln>
            </p:spPr>
            <p:txBody>
              <a:bodyPr lIns="0" tIns="0" rIns="0" bIns="0" anchor="ctr"/>
              <a:lstStyle/>
              <a:p>
                <a:r>
                  <a:rPr lang="en-US" sz="300" dirty="0">
                    <a:latin typeface="Calibri" charset="0"/>
                    <a:ea typeface="Calibri" charset="0"/>
                    <a:cs typeface="Calibri" charset="0"/>
                    <a:sym typeface="Calibri" charset="0"/>
                  </a:rPr>
                  <a:t>.</a:t>
                </a:r>
              </a:p>
            </p:txBody>
          </p:sp>
          <p:sp>
            <p:nvSpPr>
              <p:cNvPr id="424" name="AutoShape 106"/>
              <p:cNvSpPr>
                <a:spLocks/>
              </p:cNvSpPr>
              <p:nvPr/>
            </p:nvSpPr>
            <p:spPr bwMode="auto">
              <a:xfrm rot="10800000" flipH="1">
                <a:off x="4797993" y="3346588"/>
                <a:ext cx="40558" cy="34235"/>
              </a:xfrm>
              <a:custGeom>
                <a:avLst/>
                <a:gdLst>
                  <a:gd name="T0" fmla="*/ 10800 w 21600"/>
                  <a:gd name="T1" fmla="+- 0 10800 4320"/>
                  <a:gd name="T2" fmla="*/ 10800 h 17280"/>
                </a:gdLst>
                <a:ahLst/>
                <a:cxnLst>
                  <a:cxn ang="0">
                    <a:pos x="T0" y="T2"/>
                  </a:cxn>
                </a:cxnLst>
                <a:rect l="0" t="0" r="r" b="b"/>
                <a:pathLst>
                  <a:path w="21600" h="17280">
                    <a:moveTo>
                      <a:pt x="6480" y="-4320"/>
                    </a:moveTo>
                    <a:lnTo>
                      <a:pt x="3949" y="0"/>
                    </a:lnTo>
                    <a:lnTo>
                      <a:pt x="3240" y="0"/>
                    </a:lnTo>
                    <a:cubicBezTo>
                      <a:pt x="1451" y="0"/>
                      <a:pt x="0" y="1451"/>
                      <a:pt x="0" y="3240"/>
                    </a:cubicBezTo>
                    <a:lnTo>
                      <a:pt x="0" y="14040"/>
                    </a:lnTo>
                    <a:cubicBezTo>
                      <a:pt x="0" y="15829"/>
                      <a:pt x="1451" y="17280"/>
                      <a:pt x="3240" y="17280"/>
                    </a:cubicBezTo>
                    <a:lnTo>
                      <a:pt x="18360" y="17280"/>
                    </a:lnTo>
                    <a:cubicBezTo>
                      <a:pt x="20149" y="17280"/>
                      <a:pt x="21600" y="15829"/>
                      <a:pt x="21600" y="14040"/>
                    </a:cubicBezTo>
                    <a:lnTo>
                      <a:pt x="21600" y="3240"/>
                    </a:lnTo>
                    <a:cubicBezTo>
                      <a:pt x="21600" y="1451"/>
                      <a:pt x="20149" y="0"/>
                      <a:pt x="18360" y="0"/>
                    </a:cubicBezTo>
                    <a:lnTo>
                      <a:pt x="9011" y="0"/>
                    </a:lnTo>
                    <a:lnTo>
                      <a:pt x="6480" y="-4320"/>
                    </a:lnTo>
                    <a:close/>
                    <a:moveTo>
                      <a:pt x="6480" y="-4320"/>
                    </a:moveTo>
                  </a:path>
                </a:pathLst>
              </a:custGeom>
              <a:gradFill rotWithShape="0">
                <a:gsLst>
                  <a:gs pos="0">
                    <a:srgbClr val="E6E6E6"/>
                  </a:gs>
                  <a:gs pos="100000">
                    <a:srgbClr val="B3B3B3"/>
                  </a:gs>
                </a:gsLst>
                <a:lin ang="5400000" scaled="1"/>
              </a:gradFill>
              <a:ln w="12700" cap="flat">
                <a:solidFill>
                  <a:srgbClr val="5E5E5E"/>
                </a:solidFill>
                <a:prstDash val="solid"/>
                <a:miter lim="800000"/>
                <a:headEnd type="none" w="med" len="med"/>
                <a:tailEnd type="none" w="med" len="med"/>
              </a:ln>
              <a:effectLst>
                <a:outerShdw dist="12699" dir="5400000" algn="ctr" rotWithShape="0">
                  <a:srgbClr val="000000">
                    <a:alpha val="25000"/>
                  </a:srgbClr>
                </a:outerShdw>
              </a:effectLst>
            </p:spPr>
            <p:txBody>
              <a:bodyPr lIns="0" tIns="0" rIns="0" bIns="0" anchor="ctr"/>
              <a:lstStyle/>
              <a:p>
                <a:pPr>
                  <a:defRPr/>
                </a:pPr>
                <a:r>
                  <a:rPr lang="en-US" sz="300" dirty="0">
                    <a:solidFill>
                      <a:srgbClr val="5E5E5E"/>
                    </a:solidFill>
                    <a:latin typeface="Calibri" charset="0"/>
                    <a:ea typeface="Calibri" charset="0"/>
                    <a:cs typeface="Calibri" charset="0"/>
                    <a:sym typeface="Calibri" charset="0"/>
                  </a:rPr>
                  <a:t>3</a:t>
                </a:r>
              </a:p>
            </p:txBody>
          </p:sp>
        </p:grpSp>
        <p:sp>
          <p:nvSpPr>
            <p:cNvPr id="398" name="Rectangle 113"/>
            <p:cNvSpPr>
              <a:spLocks/>
            </p:cNvSpPr>
            <p:nvPr/>
          </p:nvSpPr>
          <p:spPr bwMode="auto">
            <a:xfrm>
              <a:off x="4414743" y="2826741"/>
              <a:ext cx="62113" cy="10083"/>
            </a:xfrm>
            <a:prstGeom prst="rect">
              <a:avLst/>
            </a:prstGeom>
            <a:noFill/>
            <a:ln w="12700">
              <a:noFill/>
              <a:miter lim="800000"/>
              <a:headEnd/>
              <a:tailEnd/>
            </a:ln>
          </p:spPr>
          <p:txBody>
            <a:bodyPr wrap="none" lIns="0" tIns="0" rIns="0" bIns="0" anchor="ctr">
              <a:spAutoFit/>
            </a:bodyPr>
            <a:lstStyle/>
            <a:p>
              <a:pPr algn="l"/>
              <a:r>
                <a:rPr lang="en-US" sz="200" dirty="0">
                  <a:solidFill>
                    <a:srgbClr val="5E5E5E"/>
                  </a:solidFill>
                  <a:latin typeface="Calibri Bold" charset="0"/>
                  <a:ea typeface="Calibri Bold" charset="0"/>
                  <a:cs typeface="Calibri Bold" charset="0"/>
                  <a:sym typeface="Calibri Bold" charset="0"/>
                </a:rPr>
                <a:t>LOGIC ZOOM:</a:t>
              </a:r>
            </a:p>
          </p:txBody>
        </p:sp>
        <p:sp>
          <p:nvSpPr>
            <p:cNvPr id="399" name="AutoShape 115"/>
            <p:cNvSpPr>
              <a:spLocks/>
            </p:cNvSpPr>
            <p:nvPr/>
          </p:nvSpPr>
          <p:spPr bwMode="auto">
            <a:xfrm rot="16200000">
              <a:off x="4803630" y="2772326"/>
              <a:ext cx="17117" cy="202788"/>
            </a:xfrm>
            <a:prstGeom prst="triangle">
              <a:avLst>
                <a:gd name="adj" fmla="val 50000"/>
              </a:avLst>
            </a:prstGeom>
            <a:noFill/>
            <a:ln w="12700">
              <a:solidFill>
                <a:srgbClr val="5E5E5E"/>
              </a:solidFill>
              <a:miter lim="800000"/>
              <a:headEnd/>
              <a:tailEnd/>
            </a:ln>
          </p:spPr>
          <p:txBody>
            <a:bodyPr lIns="0" tIns="0" rIns="0" bIns="0"/>
            <a:lstStyle/>
            <a:p>
              <a:endParaRPr lang="en-US" sz="1100"/>
            </a:p>
          </p:txBody>
        </p:sp>
        <p:sp>
          <p:nvSpPr>
            <p:cNvPr id="400" name="AutoShape 116"/>
            <p:cNvSpPr>
              <a:spLocks/>
            </p:cNvSpPr>
            <p:nvPr/>
          </p:nvSpPr>
          <p:spPr bwMode="auto">
            <a:xfrm>
              <a:off x="4710794" y="2856603"/>
              <a:ext cx="32446" cy="34235"/>
            </a:xfrm>
            <a:prstGeom prst="roundRect">
              <a:avLst>
                <a:gd name="adj" fmla="val 50000"/>
              </a:avLst>
            </a:prstGeom>
            <a:gradFill rotWithShape="0">
              <a:gsLst>
                <a:gs pos="0">
                  <a:srgbClr val="FFFFFF"/>
                </a:gs>
                <a:gs pos="100000">
                  <a:srgbClr val="CCCCCC"/>
                </a:gs>
              </a:gsLst>
              <a:lin ang="5400000" scaled="1"/>
            </a:gradFill>
            <a:ln w="12700" cap="flat">
              <a:solidFill>
                <a:srgbClr val="5E5E5E"/>
              </a:solidFill>
              <a:prstDash val="solid"/>
              <a:miter lim="800000"/>
              <a:headEnd type="none" w="med" len="med"/>
              <a:tailEnd type="none" w="med" len="med"/>
            </a:ln>
            <a:effectLst>
              <a:outerShdw dist="25399" dir="5400000" algn="ctr" rotWithShape="0">
                <a:srgbClr val="000000">
                  <a:alpha val="29999"/>
                </a:srgbClr>
              </a:outerShdw>
            </a:effectLst>
          </p:spPr>
          <p:txBody>
            <a:bodyPr lIns="0" tIns="0" rIns="0" bIns="0"/>
            <a:lstStyle/>
            <a:p>
              <a:pPr>
                <a:defRPr/>
              </a:pPr>
              <a:endParaRPr lang="en-US" sz="1100"/>
            </a:p>
          </p:txBody>
        </p:sp>
        <p:sp>
          <p:nvSpPr>
            <p:cNvPr id="401" name="Rectangle 117"/>
            <p:cNvSpPr>
              <a:spLocks/>
            </p:cNvSpPr>
            <p:nvPr/>
          </p:nvSpPr>
          <p:spPr bwMode="auto">
            <a:xfrm>
              <a:off x="4593037" y="2855393"/>
              <a:ext cx="25682" cy="10083"/>
            </a:xfrm>
            <a:prstGeom prst="rect">
              <a:avLst/>
            </a:prstGeom>
            <a:noFill/>
            <a:ln w="12700">
              <a:noFill/>
              <a:miter lim="800000"/>
              <a:headEnd/>
              <a:tailEnd/>
            </a:ln>
          </p:spPr>
          <p:txBody>
            <a:bodyPr wrap="none" lIns="0" tIns="0" rIns="0" bIns="0" anchor="ctr">
              <a:spAutoFit/>
            </a:bodyPr>
            <a:lstStyle/>
            <a:p>
              <a:pPr algn="l"/>
              <a:r>
                <a:rPr lang="en-US" sz="200" dirty="0">
                  <a:solidFill>
                    <a:srgbClr val="5E5E5E"/>
                  </a:solidFill>
                  <a:latin typeface="Calibri" charset="0"/>
                  <a:ea typeface="Calibri" charset="0"/>
                  <a:cs typeface="Calibri" charset="0"/>
                  <a:sym typeface="Calibri" charset="0"/>
                </a:rPr>
                <a:t>simple</a:t>
              </a:r>
            </a:p>
          </p:txBody>
        </p:sp>
        <p:sp>
          <p:nvSpPr>
            <p:cNvPr id="402" name="Rectangle 118"/>
            <p:cNvSpPr>
              <a:spLocks/>
            </p:cNvSpPr>
            <p:nvPr/>
          </p:nvSpPr>
          <p:spPr bwMode="auto">
            <a:xfrm>
              <a:off x="4917639" y="2855393"/>
              <a:ext cx="37029" cy="10083"/>
            </a:xfrm>
            <a:prstGeom prst="rect">
              <a:avLst/>
            </a:prstGeom>
            <a:noFill/>
            <a:ln w="12700">
              <a:noFill/>
              <a:miter lim="800000"/>
              <a:headEnd/>
              <a:tailEnd/>
            </a:ln>
          </p:spPr>
          <p:txBody>
            <a:bodyPr wrap="none" lIns="0" tIns="0" rIns="0" bIns="0" anchor="ctr">
              <a:spAutoFit/>
            </a:bodyPr>
            <a:lstStyle/>
            <a:p>
              <a:pPr algn="l"/>
              <a:r>
                <a:rPr lang="en-US" sz="200" dirty="0">
                  <a:solidFill>
                    <a:srgbClr val="5E5E5E"/>
                  </a:solidFill>
                  <a:latin typeface="Calibri" charset="0"/>
                  <a:ea typeface="Calibri" charset="0"/>
                  <a:cs typeface="Calibri" charset="0"/>
                  <a:sym typeface="Calibri" charset="0"/>
                </a:rPr>
                <a:t>advanced</a:t>
              </a:r>
            </a:p>
          </p:txBody>
        </p:sp>
        <p:sp>
          <p:nvSpPr>
            <p:cNvPr id="403" name="AutoShape 67"/>
            <p:cNvSpPr>
              <a:spLocks/>
            </p:cNvSpPr>
            <p:nvPr/>
          </p:nvSpPr>
          <p:spPr bwMode="auto">
            <a:xfrm rot="10800000">
              <a:off x="3635875" y="3017964"/>
              <a:ext cx="24334" cy="19257"/>
            </a:xfrm>
            <a:prstGeom prst="triangle">
              <a:avLst>
                <a:gd name="adj" fmla="val 50000"/>
              </a:avLst>
            </a:prstGeom>
            <a:solidFill>
              <a:srgbClr val="5E5E5E"/>
            </a:solidFill>
            <a:ln w="25400">
              <a:noFill/>
              <a:miter lim="800000"/>
              <a:headEnd/>
              <a:tailEnd/>
            </a:ln>
          </p:spPr>
          <p:txBody>
            <a:bodyPr lIns="0" tIns="0" rIns="0" bIns="0"/>
            <a:lstStyle/>
            <a:p>
              <a:endParaRPr lang="en-US" sz="1100"/>
            </a:p>
          </p:txBody>
        </p:sp>
        <p:sp>
          <p:nvSpPr>
            <p:cNvPr id="404" name="Rectangle 68"/>
            <p:cNvSpPr>
              <a:spLocks/>
            </p:cNvSpPr>
            <p:nvPr/>
          </p:nvSpPr>
          <p:spPr bwMode="auto">
            <a:xfrm>
              <a:off x="3678714" y="3137602"/>
              <a:ext cx="267780" cy="33962"/>
            </a:xfrm>
            <a:prstGeom prst="rect">
              <a:avLst/>
            </a:prstGeom>
            <a:noFill/>
            <a:ln w="12700">
              <a:noFill/>
              <a:miter lim="800000"/>
              <a:headEnd/>
              <a:tailEnd/>
            </a:ln>
          </p:spPr>
          <p:txBody>
            <a:bodyPr lIns="0" tIns="0" rIns="0" bIns="0" anchor="ctr"/>
            <a:lstStyle/>
            <a:p>
              <a:pPr algn="l"/>
              <a:r>
                <a:rPr lang="en-US" sz="200" dirty="0">
                  <a:solidFill>
                    <a:srgbClr val="5E5E5E"/>
                  </a:solidFill>
                  <a:latin typeface="Calibri Bold" charset="0"/>
                  <a:ea typeface="Calibri Bold" charset="0"/>
                  <a:cs typeface="Calibri Bold" charset="0"/>
                  <a:sym typeface="Calibri Bold" charset="0"/>
                </a:rPr>
                <a:t>OWNER: </a:t>
              </a:r>
              <a:r>
                <a:rPr lang="en-US" sz="200" dirty="0">
                  <a:solidFill>
                    <a:srgbClr val="5E5E5E"/>
                  </a:solidFill>
                  <a:latin typeface="Calibri" charset="0"/>
                  <a:ea typeface="Calibri" charset="0"/>
                  <a:cs typeface="Calibri" charset="0"/>
                  <a:sym typeface="Calibri" charset="0"/>
                </a:rPr>
                <a:t>User Name</a:t>
              </a:r>
            </a:p>
          </p:txBody>
        </p:sp>
        <p:sp>
          <p:nvSpPr>
            <p:cNvPr id="405" name="Rectangle 71"/>
            <p:cNvSpPr>
              <a:spLocks/>
            </p:cNvSpPr>
            <p:nvPr/>
          </p:nvSpPr>
          <p:spPr bwMode="auto">
            <a:xfrm>
              <a:off x="4617408" y="3142812"/>
              <a:ext cx="354880" cy="29955"/>
            </a:xfrm>
            <a:prstGeom prst="rect">
              <a:avLst/>
            </a:prstGeom>
            <a:noFill/>
            <a:ln w="12700">
              <a:noFill/>
              <a:miter lim="800000"/>
              <a:headEnd/>
              <a:tailEnd/>
            </a:ln>
          </p:spPr>
          <p:txBody>
            <a:bodyPr lIns="0" tIns="0" rIns="0" bIns="0" anchor="ctr"/>
            <a:lstStyle/>
            <a:p>
              <a:pPr algn="l"/>
              <a:r>
                <a:rPr lang="en-US" sz="200" dirty="0">
                  <a:solidFill>
                    <a:srgbClr val="5E5E5E"/>
                  </a:solidFill>
                  <a:latin typeface="Calibri Bold" charset="0"/>
                  <a:ea typeface="Calibri Bold" charset="0"/>
                  <a:cs typeface="Calibri Bold" charset="0"/>
                  <a:sym typeface="Calibri Bold" charset="0"/>
                </a:rPr>
                <a:t>MODIFIED BY: </a:t>
              </a:r>
              <a:r>
                <a:rPr lang="en-US" sz="200" dirty="0">
                  <a:solidFill>
                    <a:srgbClr val="5E5E5E"/>
                  </a:solidFill>
                  <a:latin typeface="Calibri" charset="0"/>
                  <a:ea typeface="Calibri" charset="0"/>
                  <a:cs typeface="Calibri" charset="0"/>
                  <a:sym typeface="Calibri" charset="0"/>
                </a:rPr>
                <a:t>User Name</a:t>
              </a:r>
            </a:p>
          </p:txBody>
        </p:sp>
        <p:sp>
          <p:nvSpPr>
            <p:cNvPr id="406" name="Rectangle 72"/>
            <p:cNvSpPr>
              <a:spLocks/>
            </p:cNvSpPr>
            <p:nvPr/>
          </p:nvSpPr>
          <p:spPr bwMode="auto">
            <a:xfrm>
              <a:off x="4767176" y="3088125"/>
              <a:ext cx="245374" cy="29955"/>
            </a:xfrm>
            <a:prstGeom prst="rect">
              <a:avLst/>
            </a:prstGeom>
            <a:noFill/>
            <a:ln w="12700">
              <a:noFill/>
              <a:miter lim="800000"/>
              <a:headEnd/>
              <a:tailEnd/>
            </a:ln>
          </p:spPr>
          <p:txBody>
            <a:bodyPr lIns="0" tIns="0" rIns="0" bIns="0" anchor="ctr"/>
            <a:lstStyle/>
            <a:p>
              <a:pPr algn="l"/>
              <a:r>
                <a:rPr lang="en-US" sz="200" dirty="0">
                  <a:solidFill>
                    <a:srgbClr val="5E5E5E"/>
                  </a:solidFill>
                  <a:latin typeface="Calibri Bold" charset="0"/>
                  <a:ea typeface="Calibri Bold" charset="0"/>
                  <a:cs typeface="Calibri Bold" charset="0"/>
                  <a:sym typeface="Calibri Bold" charset="0"/>
                </a:rPr>
                <a:t>VERSION: </a:t>
              </a:r>
              <a:r>
                <a:rPr lang="en-US" sz="200" dirty="0">
                  <a:solidFill>
                    <a:srgbClr val="5E5E5E"/>
                  </a:solidFill>
                  <a:latin typeface="Calibri" charset="0"/>
                  <a:ea typeface="Calibri" charset="0"/>
                  <a:cs typeface="Calibri" charset="0"/>
                  <a:sym typeface="Calibri" charset="0"/>
                </a:rPr>
                <a:t>1.3</a:t>
              </a:r>
            </a:p>
          </p:txBody>
        </p:sp>
        <p:sp>
          <p:nvSpPr>
            <p:cNvPr id="407" name="Rectangle 73"/>
            <p:cNvSpPr>
              <a:spLocks/>
            </p:cNvSpPr>
            <p:nvPr/>
          </p:nvSpPr>
          <p:spPr bwMode="auto">
            <a:xfrm>
              <a:off x="3678714" y="3178256"/>
              <a:ext cx="1226870" cy="59911"/>
            </a:xfrm>
            <a:prstGeom prst="rect">
              <a:avLst/>
            </a:prstGeom>
            <a:noFill/>
            <a:ln w="12700">
              <a:noFill/>
              <a:miter lim="800000"/>
              <a:headEnd/>
              <a:tailEnd/>
            </a:ln>
          </p:spPr>
          <p:txBody>
            <a:bodyPr lIns="0" tIns="0" rIns="0" bIns="0"/>
            <a:lstStyle/>
            <a:p>
              <a:pPr algn="l"/>
              <a:r>
                <a:rPr lang="en-US" sz="200" dirty="0">
                  <a:solidFill>
                    <a:srgbClr val="5E5E5E"/>
                  </a:solidFill>
                  <a:latin typeface="Calibri Bold" charset="0"/>
                  <a:ea typeface="Calibri Bold" charset="0"/>
                  <a:cs typeface="Calibri Bold" charset="0"/>
                  <a:sym typeface="Calibri Bold" charset="0"/>
                </a:rPr>
                <a:t>DESCRIPTION: </a:t>
              </a:r>
              <a:r>
                <a:rPr lang="en-US" sz="200" dirty="0" err="1">
                  <a:solidFill>
                    <a:srgbClr val="5E5E5E"/>
                  </a:solidFill>
                  <a:latin typeface="Calibri" charset="0"/>
                  <a:ea typeface="Calibri" charset="0"/>
                  <a:cs typeface="Calibri" charset="0"/>
                  <a:sym typeface="Calibri" charset="0"/>
                </a:rPr>
                <a:t>Lorem</a:t>
              </a:r>
              <a:r>
                <a:rPr lang="en-US" sz="200" dirty="0">
                  <a:solidFill>
                    <a:srgbClr val="5E5E5E"/>
                  </a:solidFill>
                  <a:latin typeface="Calibri" charset="0"/>
                  <a:ea typeface="Calibri" charset="0"/>
                  <a:cs typeface="Calibri" charset="0"/>
                  <a:sym typeface="Calibri" charset="0"/>
                </a:rPr>
                <a:t> </a:t>
              </a:r>
              <a:r>
                <a:rPr lang="en-US" sz="200" dirty="0" err="1">
                  <a:solidFill>
                    <a:srgbClr val="5E5E5E"/>
                  </a:solidFill>
                  <a:latin typeface="Calibri" charset="0"/>
                  <a:ea typeface="Calibri" charset="0"/>
                  <a:cs typeface="Calibri" charset="0"/>
                  <a:sym typeface="Calibri" charset="0"/>
                </a:rPr>
                <a:t>ipsum</a:t>
              </a:r>
              <a:r>
                <a:rPr lang="en-US" sz="200" dirty="0">
                  <a:solidFill>
                    <a:srgbClr val="5E5E5E"/>
                  </a:solidFill>
                  <a:latin typeface="Calibri" charset="0"/>
                  <a:ea typeface="Calibri" charset="0"/>
                  <a:cs typeface="Calibri" charset="0"/>
                  <a:sym typeface="Calibri" charset="0"/>
                </a:rPr>
                <a:t> dolor sit </a:t>
              </a:r>
              <a:r>
                <a:rPr lang="en-US" sz="200" dirty="0" err="1">
                  <a:solidFill>
                    <a:srgbClr val="5E5E5E"/>
                  </a:solidFill>
                  <a:latin typeface="Calibri" charset="0"/>
                  <a:ea typeface="Calibri" charset="0"/>
                  <a:cs typeface="Calibri" charset="0"/>
                  <a:sym typeface="Calibri" charset="0"/>
                </a:rPr>
                <a:t>amet</a:t>
              </a:r>
              <a:r>
                <a:rPr lang="en-US" sz="200" dirty="0">
                  <a:solidFill>
                    <a:srgbClr val="5E5E5E"/>
                  </a:solidFill>
                  <a:latin typeface="Calibri" charset="0"/>
                  <a:ea typeface="Calibri" charset="0"/>
                  <a:cs typeface="Calibri" charset="0"/>
                  <a:sym typeface="Calibri" charset="0"/>
                </a:rPr>
                <a:t>, </a:t>
              </a:r>
              <a:r>
                <a:rPr lang="en-US" sz="200" dirty="0" err="1">
                  <a:solidFill>
                    <a:srgbClr val="5E5E5E"/>
                  </a:solidFill>
                  <a:latin typeface="Calibri" charset="0"/>
                  <a:ea typeface="Calibri" charset="0"/>
                  <a:cs typeface="Calibri" charset="0"/>
                  <a:sym typeface="Calibri" charset="0"/>
                </a:rPr>
                <a:t>consectetur</a:t>
              </a:r>
              <a:r>
                <a:rPr lang="en-US" sz="200" dirty="0">
                  <a:solidFill>
                    <a:srgbClr val="5E5E5E"/>
                  </a:solidFill>
                  <a:latin typeface="Calibri" charset="0"/>
                  <a:ea typeface="Calibri" charset="0"/>
                  <a:cs typeface="Calibri" charset="0"/>
                  <a:sym typeface="Calibri" charset="0"/>
                </a:rPr>
                <a:t> </a:t>
              </a:r>
              <a:r>
                <a:rPr lang="en-US" sz="200" dirty="0" err="1">
                  <a:solidFill>
                    <a:srgbClr val="5E5E5E"/>
                  </a:solidFill>
                  <a:latin typeface="Calibri" charset="0"/>
                  <a:ea typeface="Calibri" charset="0"/>
                  <a:cs typeface="Calibri" charset="0"/>
                  <a:sym typeface="Calibri" charset="0"/>
                </a:rPr>
                <a:t>adipiscing</a:t>
              </a:r>
              <a:r>
                <a:rPr lang="en-US" sz="200" dirty="0">
                  <a:solidFill>
                    <a:srgbClr val="5E5E5E"/>
                  </a:solidFill>
                  <a:latin typeface="Calibri" charset="0"/>
                  <a:ea typeface="Calibri" charset="0"/>
                  <a:cs typeface="Calibri" charset="0"/>
                  <a:sym typeface="Calibri" charset="0"/>
                </a:rPr>
                <a:t> </a:t>
              </a:r>
              <a:r>
                <a:rPr lang="en-US" sz="200" dirty="0" err="1">
                  <a:solidFill>
                    <a:srgbClr val="5E5E5E"/>
                  </a:solidFill>
                  <a:latin typeface="Calibri" charset="0"/>
                  <a:ea typeface="Calibri" charset="0"/>
                  <a:cs typeface="Calibri" charset="0"/>
                  <a:sym typeface="Calibri" charset="0"/>
                </a:rPr>
                <a:t>elit</a:t>
              </a:r>
              <a:r>
                <a:rPr lang="en-US" sz="200" dirty="0">
                  <a:solidFill>
                    <a:srgbClr val="5E5E5E"/>
                  </a:solidFill>
                  <a:latin typeface="Calibri" charset="0"/>
                  <a:ea typeface="Calibri" charset="0"/>
                  <a:cs typeface="Calibri" charset="0"/>
                  <a:sym typeface="Calibri" charset="0"/>
                </a:rPr>
                <a:t>. </a:t>
              </a:r>
              <a:r>
                <a:rPr lang="en-US" sz="200" dirty="0" err="1">
                  <a:solidFill>
                    <a:srgbClr val="5E5E5E"/>
                  </a:solidFill>
                  <a:latin typeface="Calibri" charset="0"/>
                  <a:ea typeface="Calibri" charset="0"/>
                  <a:cs typeface="Calibri" charset="0"/>
                  <a:sym typeface="Calibri" charset="0"/>
                </a:rPr>
                <a:t>Sed</a:t>
              </a:r>
              <a:r>
                <a:rPr lang="en-US" sz="200" dirty="0">
                  <a:solidFill>
                    <a:srgbClr val="5E5E5E"/>
                  </a:solidFill>
                  <a:latin typeface="Calibri" charset="0"/>
                  <a:ea typeface="Calibri" charset="0"/>
                  <a:cs typeface="Calibri" charset="0"/>
                  <a:sym typeface="Calibri" charset="0"/>
                </a:rPr>
                <a:t> </a:t>
              </a:r>
              <a:r>
                <a:rPr lang="en-US" sz="200" dirty="0" err="1">
                  <a:solidFill>
                    <a:srgbClr val="5E5E5E"/>
                  </a:solidFill>
                  <a:latin typeface="Calibri" charset="0"/>
                  <a:ea typeface="Calibri" charset="0"/>
                  <a:cs typeface="Calibri" charset="0"/>
                  <a:sym typeface="Calibri" charset="0"/>
                </a:rPr>
                <a:t>condimentum</a:t>
              </a:r>
              <a:r>
                <a:rPr lang="en-US" sz="200" dirty="0">
                  <a:solidFill>
                    <a:srgbClr val="5E5E5E"/>
                  </a:solidFill>
                  <a:latin typeface="Calibri" charset="0"/>
                  <a:ea typeface="Calibri" charset="0"/>
                  <a:cs typeface="Calibri" charset="0"/>
                  <a:sym typeface="Calibri" charset="0"/>
                </a:rPr>
                <a:t> ante </a:t>
              </a:r>
              <a:r>
                <a:rPr lang="en-US" sz="200" dirty="0" err="1">
                  <a:solidFill>
                    <a:srgbClr val="5E5E5E"/>
                  </a:solidFill>
                  <a:latin typeface="Calibri" charset="0"/>
                  <a:ea typeface="Calibri" charset="0"/>
                  <a:cs typeface="Calibri" charset="0"/>
                  <a:sym typeface="Calibri" charset="0"/>
                </a:rPr>
                <a:t>eu</a:t>
              </a:r>
              <a:r>
                <a:rPr lang="en-US" sz="200" dirty="0">
                  <a:solidFill>
                    <a:srgbClr val="5E5E5E"/>
                  </a:solidFill>
                  <a:latin typeface="Calibri" charset="0"/>
                  <a:ea typeface="Calibri" charset="0"/>
                  <a:cs typeface="Calibri" charset="0"/>
                  <a:sym typeface="Calibri" charset="0"/>
                </a:rPr>
                <a:t> </a:t>
              </a:r>
              <a:r>
                <a:rPr lang="en-US" sz="200" dirty="0" err="1">
                  <a:solidFill>
                    <a:srgbClr val="5E5E5E"/>
                  </a:solidFill>
                  <a:latin typeface="Calibri" charset="0"/>
                  <a:ea typeface="Calibri" charset="0"/>
                  <a:cs typeface="Calibri" charset="0"/>
                  <a:sym typeface="Calibri" charset="0"/>
                </a:rPr>
                <a:t>turpis</a:t>
              </a:r>
              <a:r>
                <a:rPr lang="en-US" sz="200" dirty="0">
                  <a:solidFill>
                    <a:srgbClr val="5E5E5E"/>
                  </a:solidFill>
                  <a:latin typeface="Calibri" charset="0"/>
                  <a:ea typeface="Calibri" charset="0"/>
                  <a:cs typeface="Calibri" charset="0"/>
                  <a:sym typeface="Calibri" charset="0"/>
                </a:rPr>
                <a:t> </a:t>
              </a:r>
              <a:r>
                <a:rPr lang="en-US" sz="200" dirty="0" err="1">
                  <a:solidFill>
                    <a:srgbClr val="5E5E5E"/>
                  </a:solidFill>
                  <a:latin typeface="Calibri" charset="0"/>
                  <a:ea typeface="Calibri" charset="0"/>
                  <a:cs typeface="Calibri" charset="0"/>
                  <a:sym typeface="Calibri" charset="0"/>
                </a:rPr>
                <a:t>placerat</a:t>
              </a:r>
              <a:r>
                <a:rPr lang="en-US" sz="200" dirty="0">
                  <a:solidFill>
                    <a:srgbClr val="5E5E5E"/>
                  </a:solidFill>
                  <a:latin typeface="Calibri" charset="0"/>
                  <a:ea typeface="Calibri" charset="0"/>
                  <a:cs typeface="Calibri" charset="0"/>
                  <a:sym typeface="Calibri" charset="0"/>
                </a:rPr>
                <a:t> </a:t>
              </a:r>
              <a:r>
                <a:rPr lang="en-US" sz="200" dirty="0" err="1">
                  <a:solidFill>
                    <a:srgbClr val="5E5E5E"/>
                  </a:solidFill>
                  <a:latin typeface="Calibri" charset="0"/>
                  <a:ea typeface="Calibri" charset="0"/>
                  <a:cs typeface="Calibri" charset="0"/>
                  <a:sym typeface="Calibri" charset="0"/>
                </a:rPr>
                <a:t>porttitor</a:t>
              </a:r>
              <a:r>
                <a:rPr lang="en-US" sz="200" dirty="0">
                  <a:solidFill>
                    <a:srgbClr val="5E5E5E"/>
                  </a:solidFill>
                  <a:latin typeface="Calibri" charset="0"/>
                  <a:ea typeface="Calibri" charset="0"/>
                  <a:cs typeface="Calibri" charset="0"/>
                  <a:sym typeface="Calibri" charset="0"/>
                </a:rPr>
                <a:t>. Maecenas vitae </a:t>
              </a:r>
              <a:r>
                <a:rPr lang="en-US" sz="200" dirty="0" err="1">
                  <a:solidFill>
                    <a:srgbClr val="5E5E5E"/>
                  </a:solidFill>
                  <a:latin typeface="Calibri" charset="0"/>
                  <a:ea typeface="Calibri" charset="0"/>
                  <a:cs typeface="Calibri" charset="0"/>
                  <a:sym typeface="Calibri" charset="0"/>
                </a:rPr>
                <a:t>lectus</a:t>
              </a:r>
              <a:r>
                <a:rPr lang="en-US" sz="200" dirty="0">
                  <a:solidFill>
                    <a:srgbClr val="5E5E5E"/>
                  </a:solidFill>
                  <a:latin typeface="Calibri" charset="0"/>
                  <a:ea typeface="Calibri" charset="0"/>
                  <a:cs typeface="Calibri" charset="0"/>
                  <a:sym typeface="Calibri" charset="0"/>
                </a:rPr>
                <a:t> non </a:t>
              </a:r>
              <a:r>
                <a:rPr lang="en-US" sz="200" dirty="0" err="1">
                  <a:solidFill>
                    <a:srgbClr val="5E5E5E"/>
                  </a:solidFill>
                  <a:latin typeface="Calibri" charset="0"/>
                  <a:ea typeface="Calibri" charset="0"/>
                  <a:cs typeface="Calibri" charset="0"/>
                  <a:sym typeface="Calibri" charset="0"/>
                </a:rPr>
                <a:t>justo</a:t>
              </a:r>
              <a:r>
                <a:rPr lang="en-US" sz="200" dirty="0">
                  <a:solidFill>
                    <a:srgbClr val="5E5E5E"/>
                  </a:solidFill>
                  <a:latin typeface="Calibri" charset="0"/>
                  <a:ea typeface="Calibri" charset="0"/>
                  <a:cs typeface="Calibri" charset="0"/>
                  <a:sym typeface="Calibri" charset="0"/>
                </a:rPr>
                <a:t> </a:t>
              </a:r>
              <a:r>
                <a:rPr lang="en-US" sz="200" dirty="0" err="1">
                  <a:solidFill>
                    <a:srgbClr val="5E5E5E"/>
                  </a:solidFill>
                  <a:latin typeface="Calibri" charset="0"/>
                  <a:ea typeface="Calibri" charset="0"/>
                  <a:cs typeface="Calibri" charset="0"/>
                  <a:sym typeface="Calibri" charset="0"/>
                </a:rPr>
                <a:t>mollis</a:t>
              </a:r>
              <a:r>
                <a:rPr lang="en-US" sz="200" dirty="0">
                  <a:solidFill>
                    <a:srgbClr val="5E5E5E"/>
                  </a:solidFill>
                  <a:latin typeface="Calibri" charset="0"/>
                  <a:ea typeface="Calibri" charset="0"/>
                  <a:cs typeface="Calibri" charset="0"/>
                  <a:sym typeface="Calibri" charset="0"/>
                </a:rPr>
                <a:t> </a:t>
              </a:r>
              <a:r>
                <a:rPr lang="en-US" sz="200" dirty="0" err="1">
                  <a:solidFill>
                    <a:srgbClr val="5E5E5E"/>
                  </a:solidFill>
                  <a:latin typeface="Calibri" charset="0"/>
                  <a:ea typeface="Calibri" charset="0"/>
                  <a:cs typeface="Calibri" charset="0"/>
                  <a:sym typeface="Calibri" charset="0"/>
                </a:rPr>
                <a:t>rutrum</a:t>
              </a:r>
              <a:r>
                <a:rPr lang="en-US" sz="200" dirty="0">
                  <a:solidFill>
                    <a:srgbClr val="5E5E5E"/>
                  </a:solidFill>
                  <a:latin typeface="Calibri" charset="0"/>
                  <a:ea typeface="Calibri" charset="0"/>
                  <a:cs typeface="Calibri" charset="0"/>
                  <a:sym typeface="Calibri" charset="0"/>
                </a:rPr>
                <a:t> at </a:t>
              </a:r>
              <a:r>
                <a:rPr lang="en-US" sz="200" dirty="0" err="1">
                  <a:solidFill>
                    <a:srgbClr val="5E5E5E"/>
                  </a:solidFill>
                  <a:latin typeface="Calibri" charset="0"/>
                  <a:ea typeface="Calibri" charset="0"/>
                  <a:cs typeface="Calibri" charset="0"/>
                  <a:sym typeface="Calibri" charset="0"/>
                </a:rPr>
                <a:t>condimentum</a:t>
              </a:r>
              <a:r>
                <a:rPr lang="en-US" sz="200" dirty="0">
                  <a:solidFill>
                    <a:srgbClr val="5E5E5E"/>
                  </a:solidFill>
                  <a:latin typeface="Calibri" charset="0"/>
                  <a:ea typeface="Calibri" charset="0"/>
                  <a:cs typeface="Calibri" charset="0"/>
                  <a:sym typeface="Calibri" charset="0"/>
                </a:rPr>
                <a:t> mi. </a:t>
              </a:r>
              <a:r>
                <a:rPr lang="en-US" sz="200" dirty="0" smtClean="0">
                  <a:solidFill>
                    <a:srgbClr val="5E5E5E"/>
                  </a:solidFill>
                  <a:latin typeface="Calibri" charset="0"/>
                  <a:ea typeface="Calibri" charset="0"/>
                  <a:cs typeface="Calibri" charset="0"/>
                  <a:sym typeface="Calibri" charset="0"/>
                </a:rPr>
                <a:t> [</a:t>
              </a:r>
              <a:r>
                <a:rPr lang="en-US" sz="200" u="sng" dirty="0">
                  <a:solidFill>
                    <a:srgbClr val="5E5E5E"/>
                  </a:solidFill>
                  <a:latin typeface="Calibri" charset="0"/>
                  <a:ea typeface="Calibri" charset="0"/>
                  <a:cs typeface="Calibri" charset="0"/>
                  <a:sym typeface="Calibri" charset="0"/>
                </a:rPr>
                <a:t>Edit</a:t>
              </a:r>
              <a:r>
                <a:rPr lang="en-US" sz="200" dirty="0">
                  <a:solidFill>
                    <a:srgbClr val="5E5E5E"/>
                  </a:solidFill>
                  <a:latin typeface="Calibri" charset="0"/>
                  <a:ea typeface="Calibri" charset="0"/>
                  <a:cs typeface="Calibri" charset="0"/>
                  <a:sym typeface="Calibri" charset="0"/>
                </a:rPr>
                <a:t>]</a:t>
              </a:r>
            </a:p>
          </p:txBody>
        </p:sp>
      </p:grpSp>
      <p:sp>
        <p:nvSpPr>
          <p:cNvPr id="536" name="TextBox 535"/>
          <p:cNvSpPr txBox="1"/>
          <p:nvPr/>
        </p:nvSpPr>
        <p:spPr>
          <a:xfrm>
            <a:off x="3162300" y="6429375"/>
            <a:ext cx="2284343" cy="307777"/>
          </a:xfrm>
          <a:prstGeom prst="rect">
            <a:avLst/>
          </a:prstGeom>
          <a:noFill/>
        </p:spPr>
        <p:txBody>
          <a:bodyPr wrap="none" rtlCol="0">
            <a:spAutoFit/>
          </a:bodyPr>
          <a:lstStyle/>
          <a:p>
            <a:r>
              <a:rPr lang="en-US" sz="1400" b="0" kern="1200" dirty="0" smtClean="0">
                <a:solidFill>
                  <a:schemeClr val="bg1">
                    <a:lumMod val="50000"/>
                  </a:schemeClr>
                </a:solidFill>
                <a:latin typeface="Arial" pitchFamily="34" charset="0"/>
                <a:ea typeface="+mn-ea"/>
                <a:cs typeface="Arial" pitchFamily="34" charset="0"/>
              </a:rPr>
              <a:t>Guided Interaction Advisor</a:t>
            </a:r>
          </a:p>
        </p:txBody>
      </p:sp>
      <p:sp>
        <p:nvSpPr>
          <p:cNvPr id="537" name="Rounded Rectangle 536"/>
          <p:cNvSpPr/>
          <p:nvPr/>
        </p:nvSpPr>
        <p:spPr>
          <a:xfrm>
            <a:off x="5448300" y="3501673"/>
            <a:ext cx="3581400" cy="241652"/>
          </a:xfrm>
          <a:prstGeom prst="roundRect">
            <a:avLst/>
          </a:prstGeom>
          <a:ln/>
        </p:spPr>
        <p:style>
          <a:lnRef idx="1">
            <a:schemeClr val="accent2"/>
          </a:lnRef>
          <a:fillRef idx="2">
            <a:schemeClr val="accent2"/>
          </a:fillRef>
          <a:effectRef idx="1">
            <a:schemeClr val="accent2"/>
          </a:effectRef>
          <a:fontRef idx="minor">
            <a:schemeClr val="dk1"/>
          </a:fontRef>
        </p:style>
        <p:txBody>
          <a:bodyPr lIns="36000" tIns="36000" rIns="36000" bIns="36000" rtlCol="0" anchor="ctr"/>
          <a:lstStyle/>
          <a:p>
            <a:r>
              <a:rPr lang="en-US" sz="1050" dirty="0" smtClean="0">
                <a:solidFill>
                  <a:schemeClr val="tx1">
                    <a:lumMod val="75000"/>
                    <a:lumOff val="25000"/>
                  </a:schemeClr>
                </a:solidFill>
                <a:latin typeface="Arial" pitchFamily="34" charset="0"/>
                <a:cs typeface="Arial" pitchFamily="34" charset="0"/>
              </a:rPr>
              <a:t> Presents contextually relevant info, streamlined action</a:t>
            </a:r>
          </a:p>
        </p:txBody>
      </p:sp>
      <p:sp>
        <p:nvSpPr>
          <p:cNvPr id="538" name="TextBox 537"/>
          <p:cNvSpPr txBox="1"/>
          <p:nvPr/>
        </p:nvSpPr>
        <p:spPr>
          <a:xfrm>
            <a:off x="7181850" y="4257675"/>
            <a:ext cx="1130438" cy="307777"/>
          </a:xfrm>
          <a:prstGeom prst="rect">
            <a:avLst/>
          </a:prstGeom>
          <a:noFill/>
        </p:spPr>
        <p:txBody>
          <a:bodyPr wrap="none" rtlCol="0">
            <a:spAutoFit/>
          </a:bodyPr>
          <a:lstStyle/>
          <a:p>
            <a:r>
              <a:rPr lang="en-US" sz="1400" b="0" u="sng" kern="1200" dirty="0" smtClean="0">
                <a:solidFill>
                  <a:schemeClr val="bg1">
                    <a:lumMod val="75000"/>
                  </a:schemeClr>
                </a:solidFill>
                <a:latin typeface="Arial" pitchFamily="34" charset="0"/>
                <a:ea typeface="+mn-ea"/>
                <a:cs typeface="Arial" pitchFamily="34" charset="0"/>
              </a:rPr>
              <a:t>CIM actions</a:t>
            </a:r>
          </a:p>
        </p:txBody>
      </p:sp>
      <p:cxnSp>
        <p:nvCxnSpPr>
          <p:cNvPr id="541" name="Straight Connector 540"/>
          <p:cNvCxnSpPr/>
          <p:nvPr/>
        </p:nvCxnSpPr>
        <p:spPr>
          <a:xfrm rot="16200000" flipH="1">
            <a:off x="1220691" y="4335366"/>
            <a:ext cx="385376" cy="11691"/>
          </a:xfrm>
          <a:prstGeom prst="line">
            <a:avLst/>
          </a:prstGeom>
          <a:ln/>
        </p:spPr>
        <p:style>
          <a:lnRef idx="1">
            <a:schemeClr val="accent5"/>
          </a:lnRef>
          <a:fillRef idx="0">
            <a:schemeClr val="accent5"/>
          </a:fillRef>
          <a:effectRef idx="0">
            <a:schemeClr val="accent5"/>
          </a:effectRef>
          <a:fontRef idx="minor">
            <a:schemeClr val="tx1"/>
          </a:fontRef>
        </p:style>
      </p:cxnSp>
      <p:sp>
        <p:nvSpPr>
          <p:cNvPr id="543" name="TextBox 542"/>
          <p:cNvSpPr txBox="1"/>
          <p:nvPr/>
        </p:nvSpPr>
        <p:spPr>
          <a:xfrm>
            <a:off x="5086350" y="4257675"/>
            <a:ext cx="1628972" cy="307777"/>
          </a:xfrm>
          <a:prstGeom prst="rect">
            <a:avLst/>
          </a:prstGeom>
          <a:noFill/>
        </p:spPr>
        <p:txBody>
          <a:bodyPr wrap="none" rtlCol="0">
            <a:spAutoFit/>
          </a:bodyPr>
          <a:lstStyle/>
          <a:p>
            <a:r>
              <a:rPr lang="en-US" sz="1400" b="0" u="sng" kern="1200" dirty="0" smtClean="0">
                <a:solidFill>
                  <a:schemeClr val="bg1">
                    <a:lumMod val="75000"/>
                  </a:schemeClr>
                </a:solidFill>
                <a:latin typeface="Arial" pitchFamily="34" charset="0"/>
                <a:ea typeface="+mn-ea"/>
                <a:cs typeface="Arial" pitchFamily="34" charset="0"/>
              </a:rPr>
              <a:t>Policy action rules</a:t>
            </a:r>
          </a:p>
        </p:txBody>
      </p:sp>
      <p:sp>
        <p:nvSpPr>
          <p:cNvPr id="544" name="Rectangle 543"/>
          <p:cNvSpPr/>
          <p:nvPr/>
        </p:nvSpPr>
        <p:spPr>
          <a:xfrm>
            <a:off x="5114925" y="4629150"/>
            <a:ext cx="1504950" cy="1485900"/>
          </a:xfrm>
          <a:prstGeom prst="rect">
            <a:avLst/>
          </a:prstGeom>
          <a:solidFill>
            <a:schemeClr val="bg1">
              <a:alpha val="74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smtClean="0">
              <a:solidFill>
                <a:schemeClr val="tx1"/>
              </a:solidFill>
              <a:latin typeface="Arial" pitchFamily="34" charset="0"/>
              <a:cs typeface="Arial" pitchFamily="34" charset="0"/>
            </a:endParaRPr>
          </a:p>
        </p:txBody>
      </p:sp>
      <p:grpSp>
        <p:nvGrpSpPr>
          <p:cNvPr id="34" name="Group 450"/>
          <p:cNvGrpSpPr/>
          <p:nvPr/>
        </p:nvGrpSpPr>
        <p:grpSpPr>
          <a:xfrm>
            <a:off x="5295791" y="4826388"/>
            <a:ext cx="1481448" cy="1476375"/>
            <a:chOff x="3632895" y="2743200"/>
            <a:chExt cx="1481448" cy="1476375"/>
          </a:xfrm>
          <a:effectLst>
            <a:outerShdw blurRad="50800" dist="38100" dir="5400000" algn="t" rotWithShape="0">
              <a:prstClr val="black">
                <a:alpha val="40000"/>
              </a:prstClr>
            </a:outerShdw>
          </a:effectLst>
        </p:grpSpPr>
        <p:sp>
          <p:nvSpPr>
            <p:cNvPr id="452" name="AutoShape 3"/>
            <p:cNvSpPr>
              <a:spLocks/>
            </p:cNvSpPr>
            <p:nvPr/>
          </p:nvSpPr>
          <p:spPr bwMode="auto">
            <a:xfrm>
              <a:off x="3632895" y="2743200"/>
              <a:ext cx="1480355" cy="1476375"/>
            </a:xfrm>
            <a:prstGeom prst="roundRect">
              <a:avLst>
                <a:gd name="adj" fmla="val 1014"/>
              </a:avLst>
            </a:prstGeom>
            <a:solidFill>
              <a:srgbClr val="CDCDCD"/>
            </a:solidFill>
            <a:ln w="12700" cap="flat">
              <a:solidFill>
                <a:srgbClr val="5E5E5E"/>
              </a:solidFill>
              <a:prstDash val="solid"/>
              <a:miter lim="800000"/>
              <a:headEnd type="none" w="med" len="med"/>
              <a:tailEnd type="none" w="med" len="med"/>
            </a:ln>
            <a:effectLst>
              <a:outerShdw dist="38099" dir="5400000" algn="ctr" rotWithShape="0">
                <a:srgbClr val="000000">
                  <a:alpha val="50000"/>
                </a:srgbClr>
              </a:outerShdw>
            </a:effectLst>
          </p:spPr>
          <p:txBody>
            <a:bodyPr lIns="29305" tIns="29305" rIns="29305" bIns="29305"/>
            <a:lstStyle/>
            <a:p>
              <a:pPr algn="l">
                <a:defRPr/>
              </a:pPr>
              <a:r>
                <a:rPr lang="en-US" sz="400" dirty="0">
                  <a:solidFill>
                    <a:srgbClr val="333333"/>
                  </a:solidFill>
                  <a:latin typeface="Calibri Bold" charset="0"/>
                  <a:ea typeface="Calibri Bold" charset="0"/>
                  <a:cs typeface="Calibri Bold" charset="0"/>
                  <a:sym typeface="Calibri Bold" charset="0"/>
                </a:rPr>
                <a:t> </a:t>
              </a:r>
            </a:p>
          </p:txBody>
        </p:sp>
        <p:sp>
          <p:nvSpPr>
            <p:cNvPr id="453" name="AutoShape 4"/>
            <p:cNvSpPr>
              <a:spLocks/>
            </p:cNvSpPr>
            <p:nvPr/>
          </p:nvSpPr>
          <p:spPr bwMode="auto">
            <a:xfrm>
              <a:off x="3636016" y="2820228"/>
              <a:ext cx="1478327" cy="117682"/>
            </a:xfrm>
            <a:prstGeom prst="roundRect">
              <a:avLst>
                <a:gd name="adj" fmla="val 0"/>
              </a:avLst>
            </a:prstGeom>
            <a:gradFill rotWithShape="0">
              <a:gsLst>
                <a:gs pos="0">
                  <a:srgbClr val="E6E6E6"/>
                </a:gs>
                <a:gs pos="100000">
                  <a:srgbClr val="CCCCCC"/>
                </a:gs>
              </a:gsLst>
              <a:lin ang="5400000" scaled="1"/>
            </a:gradFill>
            <a:ln w="12700">
              <a:noFill/>
              <a:miter lim="800000"/>
              <a:headEnd/>
              <a:tailEnd/>
            </a:ln>
          </p:spPr>
          <p:txBody>
            <a:bodyPr lIns="58611" tIns="58611" rIns="58611" bIns="58611"/>
            <a:lstStyle/>
            <a:p>
              <a:pPr algn="l"/>
              <a:r>
                <a:rPr lang="en-US" sz="400" dirty="0">
                  <a:solidFill>
                    <a:srgbClr val="4C4C4C"/>
                  </a:solidFill>
                  <a:latin typeface="Calibri Bold" charset="0"/>
                  <a:ea typeface="Calibri Bold" charset="0"/>
                  <a:cs typeface="Calibri Bold" charset="0"/>
                  <a:sym typeface="Calibri Bold" charset="0"/>
                </a:rPr>
                <a:t> </a:t>
              </a:r>
            </a:p>
          </p:txBody>
        </p:sp>
        <p:grpSp>
          <p:nvGrpSpPr>
            <p:cNvPr id="35" name="Group 196"/>
            <p:cNvGrpSpPr>
              <a:grpSpLocks/>
            </p:cNvGrpSpPr>
            <p:nvPr/>
          </p:nvGrpSpPr>
          <p:grpSpPr bwMode="auto">
            <a:xfrm>
              <a:off x="5081644" y="2922665"/>
              <a:ext cx="30672" cy="868970"/>
              <a:chOff x="0" y="0"/>
              <a:chExt cx="120" cy="3248"/>
            </a:xfrm>
          </p:grpSpPr>
          <p:sp>
            <p:nvSpPr>
              <p:cNvPr id="528" name="AutoShape 6"/>
              <p:cNvSpPr>
                <a:spLocks/>
              </p:cNvSpPr>
              <p:nvPr/>
            </p:nvSpPr>
            <p:spPr bwMode="auto">
              <a:xfrm>
                <a:off x="8" y="80"/>
                <a:ext cx="112" cy="3160"/>
              </a:xfrm>
              <a:prstGeom prst="roundRect">
                <a:avLst>
                  <a:gd name="adj" fmla="val 42856"/>
                </a:avLst>
              </a:prstGeom>
              <a:gradFill rotWithShape="0">
                <a:gsLst>
                  <a:gs pos="0">
                    <a:srgbClr val="B3B3B3"/>
                  </a:gs>
                  <a:gs pos="100000">
                    <a:srgbClr val="FFFFFF"/>
                  </a:gs>
                </a:gsLst>
                <a:lin ang="0" scaled="1"/>
              </a:gradFill>
              <a:ln w="12700" cap="flat">
                <a:solidFill>
                  <a:srgbClr val="B3B3B3"/>
                </a:solidFill>
                <a:prstDash val="solid"/>
                <a:miter lim="800000"/>
                <a:headEnd type="none" w="med" len="med"/>
                <a:tailEnd type="none" w="med" len="med"/>
              </a:ln>
              <a:effectLst>
                <a:outerShdw dist="25400" dir="10740039" algn="ctr" rotWithShape="0">
                  <a:srgbClr val="000000">
                    <a:alpha val="50999"/>
                  </a:srgbClr>
                </a:outerShdw>
              </a:effectLst>
            </p:spPr>
            <p:txBody>
              <a:bodyPr lIns="0" tIns="0" rIns="0" bIns="0"/>
              <a:lstStyle/>
              <a:p>
                <a:pPr>
                  <a:defRPr/>
                </a:pPr>
                <a:endParaRPr lang="en-US" sz="1100"/>
              </a:p>
            </p:txBody>
          </p:sp>
          <p:sp>
            <p:nvSpPr>
              <p:cNvPr id="529" name="AutoShape 7"/>
              <p:cNvSpPr>
                <a:spLocks/>
              </p:cNvSpPr>
              <p:nvPr/>
            </p:nvSpPr>
            <p:spPr bwMode="auto">
              <a:xfrm>
                <a:off x="0" y="136"/>
                <a:ext cx="112" cy="344"/>
              </a:xfrm>
              <a:prstGeom prst="roundRect">
                <a:avLst>
                  <a:gd name="adj" fmla="val 50000"/>
                </a:avLst>
              </a:prstGeom>
              <a:gradFill rotWithShape="0">
                <a:gsLst>
                  <a:gs pos="0">
                    <a:srgbClr val="E8E8E8"/>
                  </a:gs>
                  <a:gs pos="100000">
                    <a:srgbClr val="BCBCBC"/>
                  </a:gs>
                </a:gsLst>
                <a:lin ang="0" scaled="1"/>
              </a:gradFill>
              <a:ln w="12700">
                <a:solidFill>
                  <a:srgbClr val="5E5E5E"/>
                </a:solidFill>
                <a:miter lim="800000"/>
                <a:headEnd/>
                <a:tailEnd/>
              </a:ln>
            </p:spPr>
            <p:txBody>
              <a:bodyPr lIns="0" tIns="0" rIns="0" bIns="0"/>
              <a:lstStyle/>
              <a:p>
                <a:endParaRPr lang="en-US" sz="1100"/>
              </a:p>
            </p:txBody>
          </p:sp>
          <p:grpSp>
            <p:nvGrpSpPr>
              <p:cNvPr id="36" name="Group 8"/>
              <p:cNvGrpSpPr>
                <a:grpSpLocks/>
              </p:cNvGrpSpPr>
              <p:nvPr/>
            </p:nvGrpSpPr>
            <p:grpSpPr bwMode="auto">
              <a:xfrm>
                <a:off x="0" y="3120"/>
                <a:ext cx="120" cy="128"/>
                <a:chOff x="0" y="0"/>
                <a:chExt cx="120" cy="128"/>
              </a:xfrm>
            </p:grpSpPr>
            <p:sp>
              <p:nvSpPr>
                <p:cNvPr id="534" name="Rectangle 9"/>
                <p:cNvSpPr>
                  <a:spLocks/>
                </p:cNvSpPr>
                <p:nvPr/>
              </p:nvSpPr>
              <p:spPr bwMode="auto">
                <a:xfrm>
                  <a:off x="0" y="0"/>
                  <a:ext cx="120" cy="128"/>
                </a:xfrm>
                <a:prstGeom prst="rect">
                  <a:avLst/>
                </a:prstGeom>
                <a:gradFill rotWithShape="0">
                  <a:gsLst>
                    <a:gs pos="0">
                      <a:srgbClr val="B3B3B3"/>
                    </a:gs>
                    <a:gs pos="100000">
                      <a:srgbClr val="FFFFFF"/>
                    </a:gs>
                  </a:gsLst>
                  <a:lin ang="0" scaled="1"/>
                </a:gradFill>
                <a:ln w="12700">
                  <a:solidFill>
                    <a:srgbClr val="808080"/>
                  </a:solidFill>
                  <a:miter lim="800000"/>
                  <a:headEnd/>
                  <a:tailEnd/>
                </a:ln>
              </p:spPr>
              <p:txBody>
                <a:bodyPr lIns="0" tIns="0" rIns="0" bIns="0"/>
                <a:lstStyle/>
                <a:p>
                  <a:endParaRPr lang="en-US" sz="1100"/>
                </a:p>
              </p:txBody>
            </p:sp>
            <p:pic>
              <p:nvPicPr>
                <p:cNvPr id="535" name="Picture 10"/>
                <p:cNvPicPr>
                  <a:picLocks noChangeArrowheads="1"/>
                </p:cNvPicPr>
                <p:nvPr/>
              </p:nvPicPr>
              <p:blipFill>
                <a:blip r:embed="rId5" cstate="print"/>
                <a:srcRect/>
                <a:stretch>
                  <a:fillRect/>
                </a:stretch>
              </p:blipFill>
              <p:spPr bwMode="auto">
                <a:xfrm>
                  <a:off x="32" y="40"/>
                  <a:ext cx="72" cy="56"/>
                </a:xfrm>
                <a:prstGeom prst="rect">
                  <a:avLst/>
                </a:prstGeom>
                <a:noFill/>
                <a:ln w="12700">
                  <a:noFill/>
                  <a:miter lim="800000"/>
                  <a:headEnd/>
                  <a:tailEnd/>
                </a:ln>
              </p:spPr>
            </p:pic>
          </p:grpSp>
          <p:grpSp>
            <p:nvGrpSpPr>
              <p:cNvPr id="37" name="Group 11"/>
              <p:cNvGrpSpPr>
                <a:grpSpLocks/>
              </p:cNvGrpSpPr>
              <p:nvPr/>
            </p:nvGrpSpPr>
            <p:grpSpPr bwMode="auto">
              <a:xfrm>
                <a:off x="0" y="0"/>
                <a:ext cx="120" cy="128"/>
                <a:chOff x="0" y="0"/>
                <a:chExt cx="120" cy="128"/>
              </a:xfrm>
            </p:grpSpPr>
            <p:sp>
              <p:nvSpPr>
                <p:cNvPr id="532" name="Rectangle 12"/>
                <p:cNvSpPr>
                  <a:spLocks/>
                </p:cNvSpPr>
                <p:nvPr/>
              </p:nvSpPr>
              <p:spPr bwMode="auto">
                <a:xfrm>
                  <a:off x="0" y="0"/>
                  <a:ext cx="120" cy="128"/>
                </a:xfrm>
                <a:prstGeom prst="rect">
                  <a:avLst/>
                </a:prstGeom>
                <a:gradFill rotWithShape="0">
                  <a:gsLst>
                    <a:gs pos="0">
                      <a:srgbClr val="B3B3B3"/>
                    </a:gs>
                    <a:gs pos="100000">
                      <a:srgbClr val="FFFFFF"/>
                    </a:gs>
                  </a:gsLst>
                  <a:lin ang="0" scaled="1"/>
                </a:gradFill>
                <a:ln w="12700">
                  <a:solidFill>
                    <a:srgbClr val="808080"/>
                  </a:solidFill>
                  <a:miter lim="800000"/>
                  <a:headEnd/>
                  <a:tailEnd/>
                </a:ln>
              </p:spPr>
              <p:txBody>
                <a:bodyPr lIns="0" tIns="0" rIns="0" bIns="0"/>
                <a:lstStyle/>
                <a:p>
                  <a:endParaRPr lang="en-US" sz="1100"/>
                </a:p>
              </p:txBody>
            </p:sp>
            <p:pic>
              <p:nvPicPr>
                <p:cNvPr id="533" name="Picture 13"/>
                <p:cNvPicPr>
                  <a:picLocks noChangeArrowheads="1"/>
                </p:cNvPicPr>
                <p:nvPr/>
              </p:nvPicPr>
              <p:blipFill>
                <a:blip r:embed="rId6" cstate="print"/>
                <a:srcRect/>
                <a:stretch>
                  <a:fillRect/>
                </a:stretch>
              </p:blipFill>
              <p:spPr bwMode="auto">
                <a:xfrm>
                  <a:off x="32" y="40"/>
                  <a:ext cx="72" cy="56"/>
                </a:xfrm>
                <a:prstGeom prst="rect">
                  <a:avLst/>
                </a:prstGeom>
                <a:noFill/>
                <a:ln w="12700">
                  <a:noFill/>
                  <a:miter lim="800000"/>
                  <a:headEnd/>
                  <a:tailEnd/>
                </a:ln>
              </p:spPr>
            </p:pic>
          </p:grpSp>
        </p:grpSp>
        <p:sp>
          <p:nvSpPr>
            <p:cNvPr id="455" name="Line 14"/>
            <p:cNvSpPr>
              <a:spLocks noChangeShapeType="1"/>
            </p:cNvSpPr>
            <p:nvPr/>
          </p:nvSpPr>
          <p:spPr bwMode="auto">
            <a:xfrm rot="10800000" flipH="1">
              <a:off x="3633481" y="2817821"/>
              <a:ext cx="1480862" cy="0"/>
            </a:xfrm>
            <a:prstGeom prst="line">
              <a:avLst/>
            </a:prstGeom>
            <a:noFill/>
            <a:ln w="12700">
              <a:solidFill>
                <a:srgbClr val="5E5E5E"/>
              </a:solidFill>
              <a:miter lim="800000"/>
              <a:headEnd/>
              <a:tailEnd/>
            </a:ln>
          </p:spPr>
          <p:txBody>
            <a:bodyPr lIns="0" tIns="0" rIns="0" bIns="0"/>
            <a:lstStyle/>
            <a:p>
              <a:endParaRPr lang="en-US" sz="1100"/>
            </a:p>
          </p:txBody>
        </p:sp>
        <p:sp>
          <p:nvSpPr>
            <p:cNvPr id="456" name="Rectangle 455"/>
            <p:cNvSpPr>
              <a:spLocks/>
            </p:cNvSpPr>
            <p:nvPr/>
          </p:nvSpPr>
          <p:spPr bwMode="auto">
            <a:xfrm>
              <a:off x="3633988" y="3791640"/>
              <a:ext cx="1480355" cy="14978"/>
            </a:xfrm>
            <a:prstGeom prst="rect">
              <a:avLst/>
            </a:prstGeom>
            <a:gradFill rotWithShape="0">
              <a:gsLst>
                <a:gs pos="0">
                  <a:srgbClr val="FFFFFF"/>
                </a:gs>
                <a:gs pos="100000">
                  <a:srgbClr val="CCCCCC"/>
                </a:gs>
              </a:gsLst>
              <a:lin ang="5400000" scaled="1"/>
            </a:gradFill>
            <a:ln w="12700">
              <a:solidFill>
                <a:srgbClr val="4E4E4E">
                  <a:alpha val="45097"/>
                </a:srgbClr>
              </a:solidFill>
              <a:miter lim="800000"/>
              <a:headEnd/>
              <a:tailEnd/>
            </a:ln>
          </p:spPr>
          <p:txBody>
            <a:bodyPr lIns="0" tIns="0" rIns="0" bIns="0"/>
            <a:lstStyle/>
            <a:p>
              <a:endParaRPr lang="en-US" sz="1100"/>
            </a:p>
          </p:txBody>
        </p:sp>
        <p:grpSp>
          <p:nvGrpSpPr>
            <p:cNvPr id="38" name="Group 16"/>
            <p:cNvGrpSpPr>
              <a:grpSpLocks/>
            </p:cNvGrpSpPr>
            <p:nvPr/>
          </p:nvGrpSpPr>
          <p:grpSpPr bwMode="auto">
            <a:xfrm>
              <a:off x="5071757" y="2768876"/>
              <a:ext cx="24334" cy="25676"/>
              <a:chOff x="0" y="0"/>
              <a:chExt cx="96" cy="96"/>
            </a:xfrm>
          </p:grpSpPr>
          <p:sp>
            <p:nvSpPr>
              <p:cNvPr id="526" name="Line 17"/>
              <p:cNvSpPr>
                <a:spLocks noChangeShapeType="1"/>
              </p:cNvSpPr>
              <p:nvPr/>
            </p:nvSpPr>
            <p:spPr bwMode="auto">
              <a:xfrm>
                <a:off x="0" y="0"/>
                <a:ext cx="96" cy="95"/>
              </a:xfrm>
              <a:prstGeom prst="line">
                <a:avLst/>
              </a:prstGeom>
              <a:noFill/>
              <a:ln w="25400">
                <a:solidFill>
                  <a:srgbClr val="5E5E5E"/>
                </a:solidFill>
                <a:miter lim="800000"/>
                <a:headEnd/>
                <a:tailEnd/>
              </a:ln>
            </p:spPr>
            <p:txBody>
              <a:bodyPr lIns="0" tIns="0" rIns="0" bIns="0"/>
              <a:lstStyle/>
              <a:p>
                <a:endParaRPr lang="en-US" sz="1100"/>
              </a:p>
            </p:txBody>
          </p:sp>
          <p:sp>
            <p:nvSpPr>
              <p:cNvPr id="527" name="Line 18"/>
              <p:cNvSpPr>
                <a:spLocks noChangeShapeType="1"/>
              </p:cNvSpPr>
              <p:nvPr/>
            </p:nvSpPr>
            <p:spPr bwMode="auto">
              <a:xfrm rot="10800000" flipH="1">
                <a:off x="0" y="0"/>
                <a:ext cx="96" cy="96"/>
              </a:xfrm>
              <a:prstGeom prst="line">
                <a:avLst/>
              </a:prstGeom>
              <a:noFill/>
              <a:ln w="25400">
                <a:solidFill>
                  <a:srgbClr val="5E5E5E"/>
                </a:solidFill>
                <a:miter lim="800000"/>
                <a:headEnd/>
                <a:tailEnd/>
              </a:ln>
            </p:spPr>
            <p:txBody>
              <a:bodyPr lIns="0" tIns="0" rIns="0" bIns="0"/>
              <a:lstStyle/>
              <a:p>
                <a:endParaRPr lang="en-US" sz="1100"/>
              </a:p>
            </p:txBody>
          </p:sp>
        </p:grpSp>
        <p:grpSp>
          <p:nvGrpSpPr>
            <p:cNvPr id="39" name="Group 19"/>
            <p:cNvGrpSpPr>
              <a:grpSpLocks/>
            </p:cNvGrpSpPr>
            <p:nvPr/>
          </p:nvGrpSpPr>
          <p:grpSpPr bwMode="auto">
            <a:xfrm>
              <a:off x="5019033" y="2766737"/>
              <a:ext cx="28390" cy="29955"/>
              <a:chOff x="0" y="0"/>
              <a:chExt cx="112" cy="112"/>
            </a:xfrm>
          </p:grpSpPr>
          <p:sp>
            <p:nvSpPr>
              <p:cNvPr id="524" name="Rectangle 523"/>
              <p:cNvSpPr>
                <a:spLocks/>
              </p:cNvSpPr>
              <p:nvPr/>
            </p:nvSpPr>
            <p:spPr bwMode="auto">
              <a:xfrm>
                <a:off x="0" y="0"/>
                <a:ext cx="112" cy="112"/>
              </a:xfrm>
              <a:prstGeom prst="rect">
                <a:avLst/>
              </a:prstGeom>
              <a:noFill/>
              <a:ln w="25400">
                <a:solidFill>
                  <a:srgbClr val="5E5E5E"/>
                </a:solidFill>
                <a:miter lim="800000"/>
                <a:headEnd/>
                <a:tailEnd/>
              </a:ln>
            </p:spPr>
            <p:txBody>
              <a:bodyPr lIns="0" tIns="0" rIns="0" bIns="0"/>
              <a:lstStyle/>
              <a:p>
                <a:endParaRPr lang="en-US" sz="1100"/>
              </a:p>
            </p:txBody>
          </p:sp>
          <p:sp>
            <p:nvSpPr>
              <p:cNvPr id="525" name="Rectangle 524"/>
              <p:cNvSpPr>
                <a:spLocks/>
              </p:cNvSpPr>
              <p:nvPr/>
            </p:nvSpPr>
            <p:spPr bwMode="auto">
              <a:xfrm>
                <a:off x="0" y="0"/>
                <a:ext cx="112" cy="29"/>
              </a:xfrm>
              <a:prstGeom prst="rect">
                <a:avLst/>
              </a:prstGeom>
              <a:noFill/>
              <a:ln w="25400">
                <a:solidFill>
                  <a:srgbClr val="5E5E5E"/>
                </a:solidFill>
                <a:miter lim="800000"/>
                <a:headEnd/>
                <a:tailEnd/>
              </a:ln>
            </p:spPr>
            <p:txBody>
              <a:bodyPr lIns="0" tIns="0" rIns="0" bIns="0"/>
              <a:lstStyle/>
              <a:p>
                <a:endParaRPr lang="en-US" sz="1100"/>
              </a:p>
            </p:txBody>
          </p:sp>
        </p:grpSp>
        <p:grpSp>
          <p:nvGrpSpPr>
            <p:cNvPr id="40" name="Group 22"/>
            <p:cNvGrpSpPr>
              <a:grpSpLocks/>
            </p:cNvGrpSpPr>
            <p:nvPr/>
          </p:nvGrpSpPr>
          <p:grpSpPr bwMode="auto">
            <a:xfrm>
              <a:off x="5047170" y="2863022"/>
              <a:ext cx="50444" cy="25678"/>
              <a:chOff x="0" y="0"/>
              <a:chExt cx="198" cy="95"/>
            </a:xfrm>
          </p:grpSpPr>
          <p:sp>
            <p:nvSpPr>
              <p:cNvPr id="519" name="AutoShape 23"/>
              <p:cNvSpPr>
                <a:spLocks/>
              </p:cNvSpPr>
              <p:nvPr/>
            </p:nvSpPr>
            <p:spPr bwMode="auto">
              <a:xfrm rot="10800000">
                <a:off x="0" y="24"/>
                <a:ext cx="64" cy="48"/>
              </a:xfrm>
              <a:prstGeom prst="triangle">
                <a:avLst>
                  <a:gd name="adj" fmla="val 50000"/>
                </a:avLst>
              </a:prstGeom>
              <a:solidFill>
                <a:srgbClr val="5E5E5E"/>
              </a:solidFill>
              <a:ln w="25400">
                <a:noFill/>
                <a:miter lim="800000"/>
                <a:headEnd/>
                <a:tailEnd/>
              </a:ln>
            </p:spPr>
            <p:txBody>
              <a:bodyPr lIns="0" tIns="0" rIns="0" bIns="0"/>
              <a:lstStyle/>
              <a:p>
                <a:endParaRPr lang="en-US" sz="1100"/>
              </a:p>
            </p:txBody>
          </p:sp>
          <p:grpSp>
            <p:nvGrpSpPr>
              <p:cNvPr id="43" name="Group 24"/>
              <p:cNvGrpSpPr>
                <a:grpSpLocks/>
              </p:cNvGrpSpPr>
              <p:nvPr/>
            </p:nvGrpSpPr>
            <p:grpSpPr bwMode="auto">
              <a:xfrm>
                <a:off x="94" y="0"/>
                <a:ext cx="104" cy="95"/>
                <a:chOff x="0" y="0"/>
                <a:chExt cx="103" cy="95"/>
              </a:xfrm>
            </p:grpSpPr>
            <p:sp>
              <p:nvSpPr>
                <p:cNvPr id="521" name="Rectangle 520"/>
                <p:cNvSpPr>
                  <a:spLocks/>
                </p:cNvSpPr>
                <p:nvPr/>
              </p:nvSpPr>
              <p:spPr bwMode="auto">
                <a:xfrm>
                  <a:off x="0" y="0"/>
                  <a:ext cx="103" cy="14"/>
                </a:xfrm>
                <a:prstGeom prst="rect">
                  <a:avLst/>
                </a:prstGeom>
                <a:solidFill>
                  <a:srgbClr val="5E5E5E"/>
                </a:solidFill>
                <a:ln w="25400">
                  <a:noFill/>
                  <a:miter lim="800000"/>
                  <a:headEnd/>
                  <a:tailEnd/>
                </a:ln>
              </p:spPr>
              <p:txBody>
                <a:bodyPr lIns="0" tIns="0" rIns="0" bIns="0"/>
                <a:lstStyle/>
                <a:p>
                  <a:endParaRPr lang="en-US" sz="1100"/>
                </a:p>
              </p:txBody>
            </p:sp>
            <p:sp>
              <p:nvSpPr>
                <p:cNvPr id="522" name="Rectangle 521"/>
                <p:cNvSpPr>
                  <a:spLocks/>
                </p:cNvSpPr>
                <p:nvPr/>
              </p:nvSpPr>
              <p:spPr bwMode="auto">
                <a:xfrm>
                  <a:off x="0" y="40"/>
                  <a:ext cx="103" cy="15"/>
                </a:xfrm>
                <a:prstGeom prst="rect">
                  <a:avLst/>
                </a:prstGeom>
                <a:solidFill>
                  <a:srgbClr val="5E5E5E"/>
                </a:solidFill>
                <a:ln w="25400">
                  <a:noFill/>
                  <a:miter lim="800000"/>
                  <a:headEnd/>
                  <a:tailEnd/>
                </a:ln>
              </p:spPr>
              <p:txBody>
                <a:bodyPr lIns="0" tIns="0" rIns="0" bIns="0"/>
                <a:lstStyle/>
                <a:p>
                  <a:endParaRPr lang="en-US" sz="1100"/>
                </a:p>
              </p:txBody>
            </p:sp>
            <p:sp>
              <p:nvSpPr>
                <p:cNvPr id="523" name="Rectangle 522"/>
                <p:cNvSpPr>
                  <a:spLocks/>
                </p:cNvSpPr>
                <p:nvPr/>
              </p:nvSpPr>
              <p:spPr bwMode="auto">
                <a:xfrm>
                  <a:off x="0" y="81"/>
                  <a:ext cx="103" cy="14"/>
                </a:xfrm>
                <a:prstGeom prst="rect">
                  <a:avLst/>
                </a:prstGeom>
                <a:solidFill>
                  <a:srgbClr val="5E5E5E"/>
                </a:solidFill>
                <a:ln w="25400">
                  <a:noFill/>
                  <a:miter lim="800000"/>
                  <a:headEnd/>
                  <a:tailEnd/>
                </a:ln>
              </p:spPr>
              <p:txBody>
                <a:bodyPr lIns="0" tIns="0" rIns="0" bIns="0"/>
                <a:lstStyle/>
                <a:p>
                  <a:endParaRPr lang="en-US" sz="1100"/>
                </a:p>
              </p:txBody>
            </p:sp>
          </p:grpSp>
        </p:grpSp>
        <p:sp>
          <p:nvSpPr>
            <p:cNvPr id="460" name="Line 28"/>
            <p:cNvSpPr>
              <a:spLocks noChangeShapeType="1"/>
            </p:cNvSpPr>
            <p:nvPr/>
          </p:nvSpPr>
          <p:spPr bwMode="auto">
            <a:xfrm rot="10800000" flipH="1">
              <a:off x="4351352" y="3800199"/>
              <a:ext cx="77566" cy="0"/>
            </a:xfrm>
            <a:prstGeom prst="line">
              <a:avLst/>
            </a:prstGeom>
            <a:noFill/>
            <a:ln w="12700" cap="rnd">
              <a:solidFill>
                <a:srgbClr val="5E5E5E"/>
              </a:solidFill>
              <a:prstDash val="sysDot"/>
              <a:miter lim="800000"/>
              <a:headEnd/>
              <a:tailEnd/>
            </a:ln>
          </p:spPr>
          <p:txBody>
            <a:bodyPr lIns="0" tIns="0" rIns="0" bIns="0"/>
            <a:lstStyle/>
            <a:p>
              <a:endParaRPr lang="en-US" sz="1100"/>
            </a:p>
          </p:txBody>
        </p:sp>
        <p:sp>
          <p:nvSpPr>
            <p:cNvPr id="461" name="Rectangle 460"/>
            <p:cNvSpPr>
              <a:spLocks/>
            </p:cNvSpPr>
            <p:nvPr/>
          </p:nvSpPr>
          <p:spPr bwMode="auto">
            <a:xfrm>
              <a:off x="3636016" y="2922933"/>
              <a:ext cx="1445881" cy="868708"/>
            </a:xfrm>
            <a:prstGeom prst="rect">
              <a:avLst/>
            </a:prstGeom>
            <a:solidFill>
              <a:srgbClr val="FFFFFF"/>
            </a:solidFill>
            <a:ln w="25400">
              <a:noFill/>
              <a:miter lim="800000"/>
              <a:headEnd/>
              <a:tailEnd/>
            </a:ln>
          </p:spPr>
          <p:txBody>
            <a:bodyPr lIns="0" tIns="0" rIns="0" bIns="0"/>
            <a:lstStyle/>
            <a:p>
              <a:endParaRPr lang="en-US" sz="1100"/>
            </a:p>
          </p:txBody>
        </p:sp>
        <p:sp>
          <p:nvSpPr>
            <p:cNvPr id="462" name="Line 30"/>
            <p:cNvSpPr>
              <a:spLocks noChangeShapeType="1"/>
            </p:cNvSpPr>
            <p:nvPr/>
          </p:nvSpPr>
          <p:spPr bwMode="auto">
            <a:xfrm rot="10800000" flipH="1">
              <a:off x="3636016" y="2922665"/>
              <a:ext cx="1478327" cy="0"/>
            </a:xfrm>
            <a:prstGeom prst="line">
              <a:avLst/>
            </a:prstGeom>
            <a:noFill/>
            <a:ln w="12700">
              <a:solidFill>
                <a:srgbClr val="5E5E5E"/>
              </a:solidFill>
              <a:miter lim="800000"/>
              <a:headEnd/>
              <a:tailEnd/>
            </a:ln>
          </p:spPr>
          <p:txBody>
            <a:bodyPr lIns="0" tIns="0" rIns="0" bIns="0"/>
            <a:lstStyle/>
            <a:p>
              <a:endParaRPr lang="en-US" sz="1100"/>
            </a:p>
          </p:txBody>
        </p:sp>
        <p:sp>
          <p:nvSpPr>
            <p:cNvPr id="463" name="Rectangle 462"/>
            <p:cNvSpPr>
              <a:spLocks/>
            </p:cNvSpPr>
            <p:nvPr/>
          </p:nvSpPr>
          <p:spPr bwMode="auto">
            <a:xfrm>
              <a:off x="3636016" y="3808758"/>
              <a:ext cx="1476299" cy="391560"/>
            </a:xfrm>
            <a:prstGeom prst="rect">
              <a:avLst/>
            </a:prstGeom>
            <a:solidFill>
              <a:srgbClr val="FFFFFF"/>
            </a:solidFill>
            <a:ln w="25400">
              <a:noFill/>
              <a:miter lim="800000"/>
              <a:headEnd/>
              <a:tailEnd/>
            </a:ln>
          </p:spPr>
          <p:txBody>
            <a:bodyPr lIns="0" tIns="0" rIns="0" bIns="0"/>
            <a:lstStyle/>
            <a:p>
              <a:endParaRPr lang="en-US" sz="1100"/>
            </a:p>
          </p:txBody>
        </p:sp>
        <p:grpSp>
          <p:nvGrpSpPr>
            <p:cNvPr id="44" name="Group 32"/>
            <p:cNvGrpSpPr>
              <a:grpSpLocks/>
            </p:cNvGrpSpPr>
            <p:nvPr/>
          </p:nvGrpSpPr>
          <p:grpSpPr bwMode="auto">
            <a:xfrm>
              <a:off x="5047170" y="3823736"/>
              <a:ext cx="50444" cy="25678"/>
              <a:chOff x="0" y="0"/>
              <a:chExt cx="198" cy="95"/>
            </a:xfrm>
          </p:grpSpPr>
          <p:sp>
            <p:nvSpPr>
              <p:cNvPr id="514" name="AutoShape 33"/>
              <p:cNvSpPr>
                <a:spLocks/>
              </p:cNvSpPr>
              <p:nvPr/>
            </p:nvSpPr>
            <p:spPr bwMode="auto">
              <a:xfrm rot="10800000">
                <a:off x="0" y="24"/>
                <a:ext cx="64" cy="48"/>
              </a:xfrm>
              <a:prstGeom prst="triangle">
                <a:avLst>
                  <a:gd name="adj" fmla="val 50000"/>
                </a:avLst>
              </a:prstGeom>
              <a:solidFill>
                <a:srgbClr val="5E5E5E"/>
              </a:solidFill>
              <a:ln w="25400">
                <a:noFill/>
                <a:miter lim="800000"/>
                <a:headEnd/>
                <a:tailEnd/>
              </a:ln>
            </p:spPr>
            <p:txBody>
              <a:bodyPr lIns="0" tIns="0" rIns="0" bIns="0"/>
              <a:lstStyle/>
              <a:p>
                <a:endParaRPr lang="en-US" sz="1100"/>
              </a:p>
            </p:txBody>
          </p:sp>
          <p:grpSp>
            <p:nvGrpSpPr>
              <p:cNvPr id="45" name="Group 34"/>
              <p:cNvGrpSpPr>
                <a:grpSpLocks/>
              </p:cNvGrpSpPr>
              <p:nvPr/>
            </p:nvGrpSpPr>
            <p:grpSpPr bwMode="auto">
              <a:xfrm>
                <a:off x="94" y="0"/>
                <a:ext cx="104" cy="95"/>
                <a:chOff x="0" y="0"/>
                <a:chExt cx="103" cy="95"/>
              </a:xfrm>
            </p:grpSpPr>
            <p:sp>
              <p:nvSpPr>
                <p:cNvPr id="516" name="Rectangle 515"/>
                <p:cNvSpPr>
                  <a:spLocks/>
                </p:cNvSpPr>
                <p:nvPr/>
              </p:nvSpPr>
              <p:spPr bwMode="auto">
                <a:xfrm>
                  <a:off x="0" y="0"/>
                  <a:ext cx="103" cy="14"/>
                </a:xfrm>
                <a:prstGeom prst="rect">
                  <a:avLst/>
                </a:prstGeom>
                <a:solidFill>
                  <a:srgbClr val="5E5E5E"/>
                </a:solidFill>
                <a:ln w="25400">
                  <a:noFill/>
                  <a:miter lim="800000"/>
                  <a:headEnd/>
                  <a:tailEnd/>
                </a:ln>
              </p:spPr>
              <p:txBody>
                <a:bodyPr lIns="0" tIns="0" rIns="0" bIns="0"/>
                <a:lstStyle/>
                <a:p>
                  <a:endParaRPr lang="en-US" sz="1100"/>
                </a:p>
              </p:txBody>
            </p:sp>
            <p:sp>
              <p:nvSpPr>
                <p:cNvPr id="517" name="Rectangle 516"/>
                <p:cNvSpPr>
                  <a:spLocks/>
                </p:cNvSpPr>
                <p:nvPr/>
              </p:nvSpPr>
              <p:spPr bwMode="auto">
                <a:xfrm>
                  <a:off x="0" y="40"/>
                  <a:ext cx="103" cy="15"/>
                </a:xfrm>
                <a:prstGeom prst="rect">
                  <a:avLst/>
                </a:prstGeom>
                <a:solidFill>
                  <a:srgbClr val="5E5E5E"/>
                </a:solidFill>
                <a:ln w="25400">
                  <a:noFill/>
                  <a:miter lim="800000"/>
                  <a:headEnd/>
                  <a:tailEnd/>
                </a:ln>
              </p:spPr>
              <p:txBody>
                <a:bodyPr lIns="0" tIns="0" rIns="0" bIns="0"/>
                <a:lstStyle/>
                <a:p>
                  <a:endParaRPr lang="en-US" sz="1100"/>
                </a:p>
              </p:txBody>
            </p:sp>
            <p:sp>
              <p:nvSpPr>
                <p:cNvPr id="518" name="Rectangle 517"/>
                <p:cNvSpPr>
                  <a:spLocks/>
                </p:cNvSpPr>
                <p:nvPr/>
              </p:nvSpPr>
              <p:spPr bwMode="auto">
                <a:xfrm>
                  <a:off x="0" y="81"/>
                  <a:ext cx="103" cy="14"/>
                </a:xfrm>
                <a:prstGeom prst="rect">
                  <a:avLst/>
                </a:prstGeom>
                <a:solidFill>
                  <a:srgbClr val="5E5E5E"/>
                </a:solidFill>
                <a:ln w="25400">
                  <a:noFill/>
                  <a:miter lim="800000"/>
                  <a:headEnd/>
                  <a:tailEnd/>
                </a:ln>
              </p:spPr>
              <p:txBody>
                <a:bodyPr lIns="0" tIns="0" rIns="0" bIns="0"/>
                <a:lstStyle/>
                <a:p>
                  <a:endParaRPr lang="en-US" sz="1100"/>
                </a:p>
              </p:txBody>
            </p:sp>
          </p:grpSp>
        </p:grpSp>
        <p:sp>
          <p:nvSpPr>
            <p:cNvPr id="465" name="Rectangle 464"/>
            <p:cNvSpPr>
              <a:spLocks/>
            </p:cNvSpPr>
            <p:nvPr/>
          </p:nvSpPr>
          <p:spPr bwMode="auto">
            <a:xfrm>
              <a:off x="4972391" y="2788133"/>
              <a:ext cx="28390" cy="7757"/>
            </a:xfrm>
            <a:prstGeom prst="rect">
              <a:avLst/>
            </a:prstGeom>
            <a:noFill/>
            <a:ln w="25400">
              <a:solidFill>
                <a:srgbClr val="5E5E5E"/>
              </a:solidFill>
              <a:miter lim="800000"/>
              <a:headEnd/>
              <a:tailEnd/>
            </a:ln>
          </p:spPr>
          <p:txBody>
            <a:bodyPr lIns="0" tIns="0" rIns="0" bIns="0"/>
            <a:lstStyle/>
            <a:p>
              <a:endParaRPr lang="en-US" sz="1100"/>
            </a:p>
          </p:txBody>
        </p:sp>
        <p:sp>
          <p:nvSpPr>
            <p:cNvPr id="466" name="Rectangle 465"/>
            <p:cNvSpPr>
              <a:spLocks/>
            </p:cNvSpPr>
            <p:nvPr/>
          </p:nvSpPr>
          <p:spPr bwMode="auto">
            <a:xfrm>
              <a:off x="3701670" y="2963983"/>
              <a:ext cx="891180" cy="123111"/>
            </a:xfrm>
            <a:prstGeom prst="rect">
              <a:avLst/>
            </a:prstGeom>
            <a:noFill/>
            <a:ln w="12700">
              <a:noFill/>
              <a:miter lim="800000"/>
              <a:headEnd/>
              <a:tailEnd/>
            </a:ln>
          </p:spPr>
          <p:txBody>
            <a:bodyPr wrap="square" lIns="0" tIns="0" rIns="0" bIns="0" anchor="ctr">
              <a:spAutoFit/>
            </a:bodyPr>
            <a:lstStyle/>
            <a:p>
              <a:pPr algn="l"/>
              <a:r>
                <a:rPr lang="en-US" sz="800" dirty="0" smtClean="0">
                  <a:solidFill>
                    <a:srgbClr val="5E5E5E"/>
                  </a:solidFill>
                  <a:latin typeface="Calibri" charset="0"/>
                  <a:ea typeface="Calibri" charset="0"/>
                  <a:cs typeface="Calibri" charset="0"/>
                  <a:sym typeface="Calibri" charset="0"/>
                </a:rPr>
                <a:t>Abnormal Fee Policy</a:t>
              </a:r>
              <a:endParaRPr lang="en-US" sz="800" dirty="0">
                <a:solidFill>
                  <a:srgbClr val="5E5E5E"/>
                </a:solidFill>
                <a:latin typeface="Calibri" charset="0"/>
                <a:ea typeface="Calibri" charset="0"/>
                <a:cs typeface="Calibri" charset="0"/>
                <a:sym typeface="Calibri" charset="0"/>
              </a:endParaRPr>
            </a:p>
          </p:txBody>
        </p:sp>
        <p:sp>
          <p:nvSpPr>
            <p:cNvPr id="467" name="Rectangle 466"/>
            <p:cNvSpPr>
              <a:spLocks/>
            </p:cNvSpPr>
            <p:nvPr/>
          </p:nvSpPr>
          <p:spPr bwMode="auto">
            <a:xfrm>
              <a:off x="3636016" y="2820228"/>
              <a:ext cx="267681" cy="102704"/>
            </a:xfrm>
            <a:prstGeom prst="rect">
              <a:avLst/>
            </a:prstGeom>
            <a:gradFill rotWithShape="0">
              <a:gsLst>
                <a:gs pos="0">
                  <a:srgbClr val="FFFFFF">
                    <a:alpha val="0"/>
                  </a:srgbClr>
                </a:gs>
                <a:gs pos="100000">
                  <a:srgbClr val="FFFFFF"/>
                </a:gs>
              </a:gsLst>
              <a:lin ang="5400000" scaled="1"/>
            </a:gradFill>
            <a:ln w="25400">
              <a:noFill/>
              <a:miter lim="800000"/>
              <a:headEnd/>
              <a:tailEnd/>
            </a:ln>
          </p:spPr>
          <p:txBody>
            <a:bodyPr lIns="0" tIns="0" rIns="0" bIns="0"/>
            <a:lstStyle/>
            <a:p>
              <a:endParaRPr lang="en-US" sz="1100"/>
            </a:p>
          </p:txBody>
        </p:sp>
        <p:sp>
          <p:nvSpPr>
            <p:cNvPr id="468" name="Line 41"/>
            <p:cNvSpPr>
              <a:spLocks noChangeShapeType="1"/>
            </p:cNvSpPr>
            <p:nvPr/>
          </p:nvSpPr>
          <p:spPr bwMode="auto">
            <a:xfrm rot="10800000" flipH="1">
              <a:off x="3903697" y="2822368"/>
              <a:ext cx="0" cy="98158"/>
            </a:xfrm>
            <a:prstGeom prst="line">
              <a:avLst/>
            </a:prstGeom>
            <a:noFill/>
            <a:ln w="12700" cap="flat">
              <a:solidFill>
                <a:srgbClr val="B3B3B3"/>
              </a:solidFill>
              <a:prstDash val="solid"/>
              <a:miter lim="800000"/>
              <a:headEnd type="none" w="med" len="med"/>
              <a:tailEnd type="none" w="med" len="med"/>
            </a:ln>
            <a:effectLst>
              <a:outerShdw dist="12699" dir="10800000" algn="ctr" rotWithShape="0">
                <a:srgbClr val="FFFFFF">
                  <a:alpha val="53000"/>
                </a:srgbClr>
              </a:outerShdw>
            </a:effectLst>
          </p:spPr>
          <p:txBody>
            <a:bodyPr lIns="0" tIns="0" rIns="0" bIns="0"/>
            <a:lstStyle/>
            <a:p>
              <a:pPr>
                <a:defRPr/>
              </a:pPr>
              <a:endParaRPr lang="en-US" sz="1100"/>
            </a:p>
          </p:txBody>
        </p:sp>
        <p:sp>
          <p:nvSpPr>
            <p:cNvPr id="469" name="AutoShape 42"/>
            <p:cNvSpPr>
              <a:spLocks/>
            </p:cNvSpPr>
            <p:nvPr/>
          </p:nvSpPr>
          <p:spPr bwMode="auto">
            <a:xfrm>
              <a:off x="3917892" y="2843765"/>
              <a:ext cx="227123" cy="55631"/>
            </a:xfrm>
            <a:prstGeom prst="roundRect">
              <a:avLst>
                <a:gd name="adj" fmla="val 0"/>
              </a:avLst>
            </a:prstGeom>
            <a:noFill/>
            <a:ln w="12700">
              <a:noFill/>
              <a:miter lim="800000"/>
              <a:headEnd/>
              <a:tailEnd/>
            </a:ln>
          </p:spPr>
          <p:txBody>
            <a:bodyPr lIns="0" tIns="0" rIns="0" bIns="0" anchor="ctr"/>
            <a:lstStyle/>
            <a:p>
              <a:r>
                <a:rPr lang="en-US" sz="200" dirty="0">
                  <a:latin typeface="Calibri Bold" charset="0"/>
                  <a:ea typeface="Calibri Bold" charset="0"/>
                  <a:cs typeface="Calibri Bold" charset="0"/>
                  <a:sym typeface="Calibri Bold" charset="0"/>
                </a:rPr>
                <a:t>EDIT</a:t>
              </a:r>
            </a:p>
          </p:txBody>
        </p:sp>
        <p:sp>
          <p:nvSpPr>
            <p:cNvPr id="470" name="Line 43"/>
            <p:cNvSpPr>
              <a:spLocks noChangeShapeType="1"/>
            </p:cNvSpPr>
            <p:nvPr/>
          </p:nvSpPr>
          <p:spPr bwMode="auto">
            <a:xfrm rot="10800000" flipH="1">
              <a:off x="4159210" y="2822368"/>
              <a:ext cx="0" cy="98158"/>
            </a:xfrm>
            <a:prstGeom prst="line">
              <a:avLst/>
            </a:prstGeom>
            <a:noFill/>
            <a:ln w="12700" cap="flat">
              <a:solidFill>
                <a:srgbClr val="B3B3B3"/>
              </a:solidFill>
              <a:prstDash val="solid"/>
              <a:miter lim="800000"/>
              <a:headEnd type="none" w="med" len="med"/>
              <a:tailEnd type="none" w="med" len="med"/>
            </a:ln>
            <a:effectLst>
              <a:outerShdw dist="12699" dir="10800000" algn="ctr" rotWithShape="0">
                <a:srgbClr val="FFFFFF">
                  <a:alpha val="53000"/>
                </a:srgbClr>
              </a:outerShdw>
            </a:effectLst>
          </p:spPr>
          <p:txBody>
            <a:bodyPr lIns="0" tIns="0" rIns="0" bIns="0"/>
            <a:lstStyle/>
            <a:p>
              <a:pPr>
                <a:defRPr/>
              </a:pPr>
              <a:endParaRPr lang="en-US" sz="1100"/>
            </a:p>
          </p:txBody>
        </p:sp>
        <p:sp>
          <p:nvSpPr>
            <p:cNvPr id="471" name="Line 44"/>
            <p:cNvSpPr>
              <a:spLocks noChangeShapeType="1"/>
            </p:cNvSpPr>
            <p:nvPr/>
          </p:nvSpPr>
          <p:spPr bwMode="auto">
            <a:xfrm rot="10800000" flipH="1">
              <a:off x="4414724" y="2822368"/>
              <a:ext cx="0" cy="98158"/>
            </a:xfrm>
            <a:prstGeom prst="line">
              <a:avLst/>
            </a:prstGeom>
            <a:noFill/>
            <a:ln w="12700" cap="flat">
              <a:solidFill>
                <a:srgbClr val="B3B3B3"/>
              </a:solidFill>
              <a:prstDash val="solid"/>
              <a:miter lim="800000"/>
              <a:headEnd type="none" w="med" len="med"/>
              <a:tailEnd type="none" w="med" len="med"/>
            </a:ln>
            <a:effectLst>
              <a:outerShdw dist="12699" dir="10800000" algn="ctr" rotWithShape="0">
                <a:srgbClr val="FFFFFF">
                  <a:alpha val="53000"/>
                </a:srgbClr>
              </a:outerShdw>
            </a:effectLst>
          </p:spPr>
          <p:txBody>
            <a:bodyPr lIns="0" tIns="0" rIns="0" bIns="0"/>
            <a:lstStyle/>
            <a:p>
              <a:pPr>
                <a:defRPr/>
              </a:pPr>
              <a:endParaRPr lang="en-US" sz="1100"/>
            </a:p>
          </p:txBody>
        </p:sp>
        <p:sp>
          <p:nvSpPr>
            <p:cNvPr id="472" name="AutoShape 45"/>
            <p:cNvSpPr>
              <a:spLocks/>
            </p:cNvSpPr>
            <p:nvPr/>
          </p:nvSpPr>
          <p:spPr bwMode="auto">
            <a:xfrm>
              <a:off x="4163266" y="2843765"/>
              <a:ext cx="247402" cy="55631"/>
            </a:xfrm>
            <a:prstGeom prst="roundRect">
              <a:avLst>
                <a:gd name="adj" fmla="val 0"/>
              </a:avLst>
            </a:prstGeom>
            <a:noFill/>
            <a:ln w="12700">
              <a:noFill/>
              <a:miter lim="800000"/>
              <a:headEnd/>
              <a:tailEnd/>
            </a:ln>
          </p:spPr>
          <p:txBody>
            <a:bodyPr lIns="0" tIns="0" rIns="0" bIns="0" anchor="ctr"/>
            <a:lstStyle/>
            <a:p>
              <a:r>
                <a:rPr lang="en-US" sz="200" dirty="0">
                  <a:latin typeface="Calibri Bold" charset="0"/>
                  <a:ea typeface="Calibri Bold" charset="0"/>
                  <a:cs typeface="Calibri Bold" charset="0"/>
                  <a:sym typeface="Calibri Bold" charset="0"/>
                </a:rPr>
                <a:t>DEPLOY</a:t>
              </a:r>
            </a:p>
          </p:txBody>
        </p:sp>
        <p:sp>
          <p:nvSpPr>
            <p:cNvPr id="473" name="AutoShape 46"/>
            <p:cNvSpPr>
              <a:spLocks/>
            </p:cNvSpPr>
            <p:nvPr/>
          </p:nvSpPr>
          <p:spPr bwMode="auto">
            <a:xfrm>
              <a:off x="3646156" y="2843765"/>
              <a:ext cx="245374" cy="55631"/>
            </a:xfrm>
            <a:prstGeom prst="roundRect">
              <a:avLst>
                <a:gd name="adj" fmla="val 0"/>
              </a:avLst>
            </a:prstGeom>
            <a:noFill/>
            <a:ln w="12700">
              <a:noFill/>
              <a:miter lim="800000"/>
              <a:headEnd/>
              <a:tailEnd/>
            </a:ln>
          </p:spPr>
          <p:txBody>
            <a:bodyPr lIns="0" tIns="0" rIns="0" bIns="0" anchor="ctr"/>
            <a:lstStyle/>
            <a:p>
              <a:r>
                <a:rPr lang="en-US" sz="200" dirty="0">
                  <a:latin typeface="Calibri Bold" charset="0"/>
                  <a:ea typeface="Calibri Bold" charset="0"/>
                  <a:cs typeface="Calibri Bold" charset="0"/>
                  <a:sym typeface="Calibri Bold" charset="0"/>
                </a:rPr>
                <a:t>VIEW</a:t>
              </a:r>
            </a:p>
          </p:txBody>
        </p:sp>
        <p:sp>
          <p:nvSpPr>
            <p:cNvPr id="474" name="AutoShape 84"/>
            <p:cNvSpPr>
              <a:spLocks/>
            </p:cNvSpPr>
            <p:nvPr/>
          </p:nvSpPr>
          <p:spPr bwMode="auto">
            <a:xfrm>
              <a:off x="4530313" y="3879367"/>
              <a:ext cx="221039" cy="70609"/>
            </a:xfrm>
            <a:prstGeom prst="roundRect">
              <a:avLst>
                <a:gd name="adj" fmla="val 21208"/>
              </a:avLst>
            </a:prstGeom>
            <a:gradFill rotWithShape="0">
              <a:gsLst>
                <a:gs pos="0">
                  <a:srgbClr val="EBF4C3"/>
                </a:gs>
                <a:gs pos="100000">
                  <a:srgbClr val="CBD99C"/>
                </a:gs>
              </a:gsLst>
              <a:lin ang="5400000" scaled="1"/>
            </a:gradFill>
            <a:ln w="12700" cap="flat">
              <a:solidFill>
                <a:srgbClr val="A2B559"/>
              </a:solidFill>
              <a:prstDash val="solid"/>
              <a:miter lim="800000"/>
              <a:headEnd type="none" w="med" len="med"/>
              <a:tailEnd type="none" w="med" len="med"/>
            </a:ln>
            <a:effectLst>
              <a:outerShdw dist="38099" dir="5400000" algn="ctr" rotWithShape="0">
                <a:srgbClr val="000000">
                  <a:alpha val="25000"/>
                </a:srgbClr>
              </a:outerShdw>
            </a:effectLst>
          </p:spPr>
          <p:txBody>
            <a:bodyPr lIns="0" tIns="0" rIns="0" bIns="0" anchor="ctr"/>
            <a:lstStyle/>
            <a:p>
              <a:pPr>
                <a:defRPr/>
              </a:pPr>
              <a:r>
                <a:rPr lang="en-US" sz="200" dirty="0">
                  <a:solidFill>
                    <a:srgbClr val="557209"/>
                  </a:solidFill>
                  <a:latin typeface="Calibri" charset="0"/>
                  <a:ea typeface="Calibri" charset="0"/>
                  <a:cs typeface="Calibri" charset="0"/>
                  <a:sym typeface="Calibri" charset="0"/>
                </a:rPr>
                <a:t>Partial Payment</a:t>
              </a:r>
            </a:p>
          </p:txBody>
        </p:sp>
        <p:sp>
          <p:nvSpPr>
            <p:cNvPr id="475" name="AutoShape 85"/>
            <p:cNvSpPr>
              <a:spLocks/>
            </p:cNvSpPr>
            <p:nvPr/>
          </p:nvSpPr>
          <p:spPr bwMode="auto">
            <a:xfrm>
              <a:off x="3867195" y="3900764"/>
              <a:ext cx="170342" cy="70609"/>
            </a:xfrm>
            <a:prstGeom prst="roundRect">
              <a:avLst>
                <a:gd name="adj" fmla="val 21208"/>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rgbClr val="000000">
                  <a:alpha val="25000"/>
                </a:srgbClr>
              </a:outerShdw>
            </a:effectLst>
          </p:spPr>
          <p:txBody>
            <a:bodyPr lIns="0" tIns="0" rIns="0" bIns="0" anchor="ctr"/>
            <a:lstStyle/>
            <a:p>
              <a:pPr>
                <a:defRPr/>
              </a:pPr>
              <a:r>
                <a:rPr lang="en-US" sz="200" dirty="0">
                  <a:solidFill>
                    <a:srgbClr val="FFFFFF"/>
                  </a:solidFill>
                  <a:latin typeface="Calibri Bold" charset="0"/>
                  <a:ea typeface="Calibri Bold" charset="0"/>
                  <a:cs typeface="Calibri Bold" charset="0"/>
                  <a:sym typeface="Calibri Bold" charset="0"/>
                </a:rPr>
                <a:t>Payment</a:t>
              </a:r>
            </a:p>
          </p:txBody>
        </p:sp>
        <p:sp>
          <p:nvSpPr>
            <p:cNvPr id="476" name="AutoShape 86"/>
            <p:cNvSpPr>
              <a:spLocks/>
            </p:cNvSpPr>
            <p:nvPr/>
          </p:nvSpPr>
          <p:spPr bwMode="auto">
            <a:xfrm>
              <a:off x="4137917" y="3853691"/>
              <a:ext cx="245374" cy="70609"/>
            </a:xfrm>
            <a:prstGeom prst="roundRect">
              <a:avLst>
                <a:gd name="adj" fmla="val 21208"/>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rgbClr val="000000">
                  <a:alpha val="25000"/>
                </a:srgbClr>
              </a:outerShdw>
            </a:effectLst>
          </p:spPr>
          <p:txBody>
            <a:bodyPr lIns="0" tIns="0" rIns="0" bIns="0" anchor="ctr"/>
            <a:lstStyle/>
            <a:p>
              <a:pPr>
                <a:defRPr/>
              </a:pPr>
              <a:r>
                <a:rPr lang="en-US" sz="200" dirty="0">
                  <a:solidFill>
                    <a:srgbClr val="FFFFFF"/>
                  </a:solidFill>
                  <a:latin typeface="Calibri Bold" charset="0"/>
                  <a:ea typeface="Calibri Bold" charset="0"/>
                  <a:cs typeface="Calibri Bold" charset="0"/>
                  <a:sym typeface="Calibri Bold" charset="0"/>
                </a:rPr>
                <a:t>Amount Received</a:t>
              </a:r>
            </a:p>
          </p:txBody>
        </p:sp>
        <p:sp>
          <p:nvSpPr>
            <p:cNvPr id="477" name="AutoShape 87"/>
            <p:cNvSpPr>
              <a:spLocks/>
            </p:cNvSpPr>
            <p:nvPr/>
          </p:nvSpPr>
          <p:spPr bwMode="auto">
            <a:xfrm>
              <a:off x="4122708" y="4005608"/>
              <a:ext cx="170342" cy="70609"/>
            </a:xfrm>
            <a:prstGeom prst="roundRect">
              <a:avLst>
                <a:gd name="adj" fmla="val 21208"/>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rgbClr val="000000">
                  <a:alpha val="25000"/>
                </a:srgbClr>
              </a:outerShdw>
            </a:effectLst>
          </p:spPr>
          <p:txBody>
            <a:bodyPr lIns="0" tIns="0" rIns="0" bIns="0" anchor="ctr"/>
            <a:lstStyle/>
            <a:p>
              <a:pPr>
                <a:defRPr/>
              </a:pPr>
              <a:r>
                <a:rPr lang="en-US" sz="200" dirty="0">
                  <a:solidFill>
                    <a:srgbClr val="FFFFFF"/>
                  </a:solidFill>
                  <a:latin typeface="Calibri Bold" charset="0"/>
                  <a:ea typeface="Calibri Bold" charset="0"/>
                  <a:cs typeface="Calibri Bold" charset="0"/>
                  <a:sym typeface="Calibri Bold" charset="0"/>
                </a:rPr>
                <a:t>Method</a:t>
              </a:r>
            </a:p>
          </p:txBody>
        </p:sp>
        <p:sp>
          <p:nvSpPr>
            <p:cNvPr id="478" name="AutoShape 88"/>
            <p:cNvSpPr>
              <a:spLocks/>
            </p:cNvSpPr>
            <p:nvPr/>
          </p:nvSpPr>
          <p:spPr bwMode="auto">
            <a:xfrm>
              <a:off x="4783798" y="3879367"/>
              <a:ext cx="198733" cy="70609"/>
            </a:xfrm>
            <a:prstGeom prst="roundRect">
              <a:avLst>
                <a:gd name="adj" fmla="val 21208"/>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rgbClr val="000000">
                  <a:alpha val="25000"/>
                </a:srgbClr>
              </a:outerShdw>
            </a:effectLst>
          </p:spPr>
          <p:txBody>
            <a:bodyPr lIns="0" tIns="0" rIns="0" bIns="0" anchor="ctr"/>
            <a:lstStyle/>
            <a:p>
              <a:pPr>
                <a:defRPr/>
              </a:pPr>
              <a:r>
                <a:rPr lang="en-US" sz="200" dirty="0">
                  <a:solidFill>
                    <a:srgbClr val="FFFFFF"/>
                  </a:solidFill>
                  <a:latin typeface="Calibri Bold" charset="0"/>
                  <a:ea typeface="Calibri Bold" charset="0"/>
                  <a:cs typeface="Calibri Bold" charset="0"/>
                  <a:sym typeface="Calibri Bold" charset="0"/>
                </a:rPr>
                <a:t>Late Fee</a:t>
              </a:r>
            </a:p>
          </p:txBody>
        </p:sp>
        <p:sp>
          <p:nvSpPr>
            <p:cNvPr id="479" name="AutoShape 89"/>
            <p:cNvSpPr>
              <a:spLocks/>
            </p:cNvSpPr>
            <p:nvPr/>
          </p:nvSpPr>
          <p:spPr bwMode="auto">
            <a:xfrm>
              <a:off x="4660097" y="4024865"/>
              <a:ext cx="369075" cy="70609"/>
            </a:xfrm>
            <a:prstGeom prst="roundRect">
              <a:avLst>
                <a:gd name="adj" fmla="val 21208"/>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rgbClr val="000000">
                  <a:alpha val="25000"/>
                </a:srgbClr>
              </a:outerShdw>
            </a:effectLst>
          </p:spPr>
          <p:txBody>
            <a:bodyPr lIns="0" tIns="0" rIns="0" bIns="0" anchor="ctr"/>
            <a:lstStyle/>
            <a:p>
              <a:pPr>
                <a:defRPr/>
              </a:pPr>
              <a:r>
                <a:rPr lang="en-US" sz="200" dirty="0">
                  <a:solidFill>
                    <a:srgbClr val="FFFFFF"/>
                  </a:solidFill>
                  <a:latin typeface="Calibri Bold" charset="0"/>
                  <a:ea typeface="Calibri Bold" charset="0"/>
                  <a:cs typeface="Calibri Bold" charset="0"/>
                  <a:sym typeface="Calibri Bold" charset="0"/>
                </a:rPr>
                <a:t>Customer Payment Pattern</a:t>
              </a:r>
            </a:p>
          </p:txBody>
        </p:sp>
        <p:grpSp>
          <p:nvGrpSpPr>
            <p:cNvPr id="51" name="Group 90"/>
            <p:cNvGrpSpPr>
              <a:grpSpLocks/>
            </p:cNvGrpSpPr>
            <p:nvPr/>
          </p:nvGrpSpPr>
          <p:grpSpPr bwMode="auto">
            <a:xfrm>
              <a:off x="3709015" y="3962815"/>
              <a:ext cx="113565" cy="89866"/>
              <a:chOff x="0" y="0"/>
              <a:chExt cx="448" cy="336"/>
            </a:xfrm>
          </p:grpSpPr>
          <p:sp>
            <p:nvSpPr>
              <p:cNvPr id="510" name="AutoShape 91"/>
              <p:cNvSpPr>
                <a:spLocks/>
              </p:cNvSpPr>
              <p:nvPr/>
            </p:nvSpPr>
            <p:spPr bwMode="auto">
              <a:xfrm>
                <a:off x="72" y="72"/>
                <a:ext cx="376" cy="264"/>
              </a:xfrm>
              <a:prstGeom prst="roundRect">
                <a:avLst>
                  <a:gd name="adj" fmla="val 21208"/>
                </a:avLst>
              </a:prstGeom>
              <a:gradFill rotWithShape="0">
                <a:gsLst>
                  <a:gs pos="0">
                    <a:srgbClr val="E6E6E6"/>
                  </a:gs>
                  <a:gs pos="100000">
                    <a:srgbClr val="B3B3B3"/>
                  </a:gs>
                </a:gsLst>
                <a:lin ang="5400000" scaled="1"/>
              </a:gradFill>
              <a:ln w="12700" cap="flat">
                <a:solidFill>
                  <a:srgbClr val="5E5E5E"/>
                </a:solidFill>
                <a:prstDash val="solid"/>
                <a:miter lim="800000"/>
                <a:headEnd type="none" w="med" len="med"/>
                <a:tailEnd type="none" w="med" len="med"/>
              </a:ln>
              <a:effectLst>
                <a:outerShdw dist="38099" dir="5400000" algn="ctr" rotWithShape="0">
                  <a:srgbClr val="000000">
                    <a:alpha val="25000"/>
                  </a:srgbClr>
                </a:outerShdw>
              </a:effectLst>
            </p:spPr>
            <p:txBody>
              <a:bodyPr lIns="0" tIns="0" rIns="0" bIns="0" anchor="ctr"/>
              <a:lstStyle/>
              <a:p>
                <a:pPr>
                  <a:defRPr/>
                </a:pPr>
                <a:r>
                  <a:rPr lang="en-US" sz="200" dirty="0">
                    <a:latin typeface="Calibri" charset="0"/>
                    <a:ea typeface="Calibri" charset="0"/>
                    <a:cs typeface="Calibri" charset="0"/>
                    <a:sym typeface="Calibri" charset="0"/>
                  </a:rPr>
                  <a:t>and</a:t>
                </a:r>
              </a:p>
            </p:txBody>
          </p:sp>
          <p:sp>
            <p:nvSpPr>
              <p:cNvPr id="511" name="AutoShape 92"/>
              <p:cNvSpPr>
                <a:spLocks/>
              </p:cNvSpPr>
              <p:nvPr/>
            </p:nvSpPr>
            <p:spPr bwMode="auto">
              <a:xfrm>
                <a:off x="48" y="48"/>
                <a:ext cx="376" cy="264"/>
              </a:xfrm>
              <a:prstGeom prst="roundRect">
                <a:avLst>
                  <a:gd name="adj" fmla="val 21208"/>
                </a:avLst>
              </a:prstGeom>
              <a:gradFill rotWithShape="0">
                <a:gsLst>
                  <a:gs pos="0">
                    <a:srgbClr val="E6E6E6"/>
                  </a:gs>
                  <a:gs pos="100000">
                    <a:srgbClr val="B3B3B3"/>
                  </a:gs>
                </a:gsLst>
                <a:lin ang="5400000" scaled="1"/>
              </a:gradFill>
              <a:ln w="12700" cap="flat">
                <a:solidFill>
                  <a:srgbClr val="5E5E5E"/>
                </a:solidFill>
                <a:prstDash val="solid"/>
                <a:miter lim="800000"/>
                <a:headEnd type="none" w="med" len="med"/>
                <a:tailEnd type="none" w="med" len="med"/>
              </a:ln>
              <a:effectLst>
                <a:outerShdw dist="38099" dir="5400000" algn="ctr" rotWithShape="0">
                  <a:srgbClr val="000000">
                    <a:alpha val="25000"/>
                  </a:srgbClr>
                </a:outerShdw>
              </a:effectLst>
            </p:spPr>
            <p:txBody>
              <a:bodyPr lIns="0" tIns="0" rIns="0" bIns="0" anchor="ctr"/>
              <a:lstStyle/>
              <a:p>
                <a:pPr>
                  <a:defRPr/>
                </a:pPr>
                <a:r>
                  <a:rPr lang="en-US" sz="200" dirty="0">
                    <a:latin typeface="Calibri" charset="0"/>
                    <a:ea typeface="Calibri" charset="0"/>
                    <a:cs typeface="Calibri" charset="0"/>
                    <a:sym typeface="Calibri" charset="0"/>
                  </a:rPr>
                  <a:t>and</a:t>
                </a:r>
              </a:p>
            </p:txBody>
          </p:sp>
          <p:sp>
            <p:nvSpPr>
              <p:cNvPr id="512" name="AutoShape 93"/>
              <p:cNvSpPr>
                <a:spLocks/>
              </p:cNvSpPr>
              <p:nvPr/>
            </p:nvSpPr>
            <p:spPr bwMode="auto">
              <a:xfrm>
                <a:off x="24" y="24"/>
                <a:ext cx="376" cy="264"/>
              </a:xfrm>
              <a:prstGeom prst="roundRect">
                <a:avLst>
                  <a:gd name="adj" fmla="val 21208"/>
                </a:avLst>
              </a:prstGeom>
              <a:gradFill rotWithShape="0">
                <a:gsLst>
                  <a:gs pos="0">
                    <a:srgbClr val="E6E6E6"/>
                  </a:gs>
                  <a:gs pos="100000">
                    <a:srgbClr val="B3B3B3"/>
                  </a:gs>
                </a:gsLst>
                <a:lin ang="5400000" scaled="1"/>
              </a:gradFill>
              <a:ln w="12700" cap="flat">
                <a:solidFill>
                  <a:srgbClr val="5E5E5E"/>
                </a:solidFill>
                <a:prstDash val="solid"/>
                <a:miter lim="800000"/>
                <a:headEnd type="none" w="med" len="med"/>
                <a:tailEnd type="none" w="med" len="med"/>
              </a:ln>
              <a:effectLst>
                <a:outerShdw dist="38099" dir="5400000" algn="ctr" rotWithShape="0">
                  <a:srgbClr val="000000">
                    <a:alpha val="25000"/>
                  </a:srgbClr>
                </a:outerShdw>
              </a:effectLst>
            </p:spPr>
            <p:txBody>
              <a:bodyPr lIns="0" tIns="0" rIns="0" bIns="0" anchor="ctr"/>
              <a:lstStyle/>
              <a:p>
                <a:pPr>
                  <a:defRPr/>
                </a:pPr>
                <a:r>
                  <a:rPr lang="en-US" sz="200" dirty="0">
                    <a:latin typeface="Calibri" charset="0"/>
                    <a:ea typeface="Calibri" charset="0"/>
                    <a:cs typeface="Calibri" charset="0"/>
                    <a:sym typeface="Calibri" charset="0"/>
                  </a:rPr>
                  <a:t>and</a:t>
                </a:r>
              </a:p>
            </p:txBody>
          </p:sp>
          <p:sp>
            <p:nvSpPr>
              <p:cNvPr id="513" name="AutoShape 94"/>
              <p:cNvSpPr>
                <a:spLocks/>
              </p:cNvSpPr>
              <p:nvPr/>
            </p:nvSpPr>
            <p:spPr bwMode="auto">
              <a:xfrm>
                <a:off x="0" y="0"/>
                <a:ext cx="376" cy="264"/>
              </a:xfrm>
              <a:prstGeom prst="roundRect">
                <a:avLst>
                  <a:gd name="adj" fmla="val 21208"/>
                </a:avLst>
              </a:prstGeom>
              <a:gradFill rotWithShape="0">
                <a:gsLst>
                  <a:gs pos="0">
                    <a:srgbClr val="E6E6E6"/>
                  </a:gs>
                  <a:gs pos="100000">
                    <a:srgbClr val="B3B3B3"/>
                  </a:gs>
                </a:gsLst>
                <a:lin ang="5400000" scaled="1"/>
              </a:gradFill>
              <a:ln w="12700" cap="flat">
                <a:solidFill>
                  <a:srgbClr val="5E5E5E"/>
                </a:solidFill>
                <a:prstDash val="solid"/>
                <a:miter lim="800000"/>
                <a:headEnd type="none" w="med" len="med"/>
                <a:tailEnd type="none" w="med" len="med"/>
              </a:ln>
              <a:effectLst>
                <a:outerShdw dist="38099" dir="5400000" algn="ctr" rotWithShape="0">
                  <a:srgbClr val="000000">
                    <a:alpha val="25000"/>
                  </a:srgbClr>
                </a:outerShdw>
              </a:effectLst>
            </p:spPr>
            <p:txBody>
              <a:bodyPr lIns="0" tIns="0" rIns="0" bIns="0" anchor="ctr"/>
              <a:lstStyle/>
              <a:p>
                <a:pPr>
                  <a:defRPr/>
                </a:pPr>
                <a:r>
                  <a:rPr lang="en-US" sz="200" dirty="0">
                    <a:latin typeface="Calibri" charset="0"/>
                    <a:ea typeface="Calibri" charset="0"/>
                    <a:cs typeface="Calibri" charset="0"/>
                    <a:sym typeface="Calibri" charset="0"/>
                  </a:rPr>
                  <a:t>and</a:t>
                </a:r>
              </a:p>
            </p:txBody>
          </p:sp>
        </p:grpSp>
        <p:sp>
          <p:nvSpPr>
            <p:cNvPr id="481" name="AutoShape 95"/>
            <p:cNvSpPr>
              <a:spLocks/>
            </p:cNvSpPr>
            <p:nvPr/>
          </p:nvSpPr>
          <p:spPr bwMode="auto">
            <a:xfrm>
              <a:off x="4333608" y="3969233"/>
              <a:ext cx="235234" cy="70609"/>
            </a:xfrm>
            <a:prstGeom prst="roundRect">
              <a:avLst>
                <a:gd name="adj" fmla="val 21208"/>
              </a:avLst>
            </a:prstGeom>
            <a:gradFill rotWithShape="0">
              <a:gsLst>
                <a:gs pos="0">
                  <a:srgbClr val="DEE3BE"/>
                </a:gs>
                <a:gs pos="100000">
                  <a:srgbClr val="D4CD70"/>
                </a:gs>
              </a:gsLst>
              <a:lin ang="5400000" scaled="1"/>
            </a:gradFill>
            <a:ln w="12700" cap="flat">
              <a:solidFill>
                <a:srgbClr val="8D7F47"/>
              </a:solidFill>
              <a:prstDash val="solid"/>
              <a:miter lim="800000"/>
              <a:headEnd type="none" w="med" len="med"/>
              <a:tailEnd type="none" w="med" len="med"/>
            </a:ln>
            <a:effectLst>
              <a:outerShdw dist="38099" dir="5400000" algn="ctr" rotWithShape="0">
                <a:srgbClr val="000000">
                  <a:alpha val="25000"/>
                </a:srgbClr>
              </a:outerShdw>
            </a:effectLst>
          </p:spPr>
          <p:txBody>
            <a:bodyPr lIns="0" tIns="0" rIns="0" bIns="0" anchor="ctr"/>
            <a:lstStyle/>
            <a:p>
              <a:pPr>
                <a:defRPr/>
              </a:pPr>
              <a:r>
                <a:rPr lang="en-US" sz="200" dirty="0">
                  <a:latin typeface="Calibri" charset="0"/>
                  <a:ea typeface="Calibri" charset="0"/>
                  <a:cs typeface="Calibri" charset="0"/>
                  <a:sym typeface="Calibri" charset="0"/>
                </a:rPr>
                <a:t>Credit Fee</a:t>
              </a:r>
            </a:p>
          </p:txBody>
        </p:sp>
        <p:grpSp>
          <p:nvGrpSpPr>
            <p:cNvPr id="52" name="Group 175"/>
            <p:cNvGrpSpPr/>
            <p:nvPr/>
          </p:nvGrpSpPr>
          <p:grpSpPr>
            <a:xfrm>
              <a:off x="3704257" y="3291245"/>
              <a:ext cx="1374144" cy="319981"/>
              <a:chOff x="3705216" y="3204840"/>
              <a:chExt cx="1133335" cy="287246"/>
            </a:xfrm>
          </p:grpSpPr>
          <p:sp>
            <p:nvSpPr>
              <p:cNvPr id="493" name="Rectangle 59"/>
              <p:cNvSpPr>
                <a:spLocks/>
              </p:cNvSpPr>
              <p:nvPr/>
            </p:nvSpPr>
            <p:spPr bwMode="auto">
              <a:xfrm>
                <a:off x="3705216" y="3204840"/>
                <a:ext cx="44951" cy="124330"/>
              </a:xfrm>
              <a:prstGeom prst="rect">
                <a:avLst/>
              </a:prstGeom>
              <a:noFill/>
              <a:ln w="12700">
                <a:noFill/>
                <a:miter lim="800000"/>
                <a:headEnd/>
                <a:tailEnd/>
              </a:ln>
            </p:spPr>
            <p:txBody>
              <a:bodyPr wrap="none" lIns="0" tIns="0" rIns="0" bIns="0" anchor="ctr">
                <a:spAutoFit/>
              </a:bodyPr>
              <a:lstStyle/>
              <a:p>
                <a:pPr algn="r"/>
                <a:r>
                  <a:rPr lang="en-US" sz="400" dirty="0">
                    <a:solidFill>
                      <a:srgbClr val="5E5E5E"/>
                    </a:solidFill>
                    <a:latin typeface="Calibri" charset="0"/>
                    <a:ea typeface="Calibri" charset="0"/>
                    <a:cs typeface="Calibri" charset="0"/>
                    <a:sym typeface="Calibri" charset="0"/>
                  </a:rPr>
                  <a:t>1</a:t>
                </a:r>
                <a:r>
                  <a:rPr lang="en-US" sz="900" dirty="0">
                    <a:solidFill>
                      <a:srgbClr val="5E5E5E"/>
                    </a:solidFill>
                    <a:latin typeface="Calibri" charset="0"/>
                    <a:ea typeface="Calibri" charset="0"/>
                    <a:cs typeface="Calibri" charset="0"/>
                    <a:sym typeface="Calibri" charset="0"/>
                  </a:rPr>
                  <a:t>.</a:t>
                </a:r>
              </a:p>
            </p:txBody>
          </p:sp>
          <p:sp>
            <p:nvSpPr>
              <p:cNvPr id="494" name="AutoShape 60"/>
              <p:cNvSpPr>
                <a:spLocks/>
              </p:cNvSpPr>
              <p:nvPr/>
            </p:nvSpPr>
            <p:spPr bwMode="auto">
              <a:xfrm>
                <a:off x="3771884" y="3228906"/>
                <a:ext cx="62865" cy="70609"/>
              </a:xfrm>
              <a:prstGeom prst="roundRect">
                <a:avLst>
                  <a:gd name="adj" fmla="val 22579"/>
                </a:avLst>
              </a:prstGeom>
              <a:gradFill rotWithShape="0">
                <a:gsLst>
                  <a:gs pos="0">
                    <a:srgbClr val="FEFFFE"/>
                  </a:gs>
                  <a:gs pos="100000">
                    <a:srgbClr val="E6E6E6"/>
                  </a:gs>
                </a:gsLst>
                <a:lin ang="5400000" scaled="1"/>
              </a:gradFill>
              <a:ln w="12700">
                <a:solidFill>
                  <a:srgbClr val="C2C2C2"/>
                </a:solidFill>
                <a:miter lim="800000"/>
                <a:headEnd/>
                <a:tailEnd/>
              </a:ln>
            </p:spPr>
            <p:txBody>
              <a:bodyPr lIns="0" tIns="0" rIns="0" bIns="0" anchor="ctr"/>
              <a:lstStyle/>
              <a:p>
                <a:r>
                  <a:rPr lang="en-US" sz="300" dirty="0">
                    <a:latin typeface="Calibri" charset="0"/>
                    <a:ea typeface="Calibri" charset="0"/>
                    <a:cs typeface="Calibri" charset="0"/>
                    <a:sym typeface="Calibri" charset="0"/>
                  </a:rPr>
                  <a:t>If</a:t>
                </a:r>
              </a:p>
            </p:txBody>
          </p:sp>
          <p:sp>
            <p:nvSpPr>
              <p:cNvPr id="495" name="AutoShape 61"/>
              <p:cNvSpPr>
                <a:spLocks/>
              </p:cNvSpPr>
              <p:nvPr/>
            </p:nvSpPr>
            <p:spPr bwMode="auto">
              <a:xfrm>
                <a:off x="3836777" y="3228906"/>
                <a:ext cx="352852" cy="70609"/>
              </a:xfrm>
              <a:prstGeom prst="roundRect">
                <a:avLst>
                  <a:gd name="adj" fmla="val 21208"/>
                </a:avLst>
              </a:prstGeom>
              <a:gradFill rotWithShape="0">
                <a:gsLst>
                  <a:gs pos="0">
                    <a:srgbClr val="FEFFFE"/>
                  </a:gs>
                  <a:gs pos="100000">
                    <a:srgbClr val="E6E6E6"/>
                  </a:gs>
                </a:gsLst>
                <a:lin ang="5400000" scaled="1"/>
              </a:gradFill>
              <a:ln w="12700">
                <a:solidFill>
                  <a:srgbClr val="C2C2C2"/>
                </a:solidFill>
                <a:miter lim="800000"/>
                <a:headEnd/>
                <a:tailEnd/>
              </a:ln>
            </p:spPr>
            <p:txBody>
              <a:bodyPr lIns="0" tIns="0" rIns="0" bIns="0" anchor="ctr"/>
              <a:lstStyle/>
              <a:p>
                <a:r>
                  <a:rPr lang="en-US" sz="300" dirty="0">
                    <a:latin typeface="Calibri" charset="0"/>
                    <a:ea typeface="Calibri" charset="0"/>
                    <a:cs typeface="Calibri" charset="0"/>
                    <a:sym typeface="Calibri" charset="0"/>
                  </a:rPr>
                  <a:t>Customer has a late Fee</a:t>
                </a:r>
              </a:p>
            </p:txBody>
          </p:sp>
          <p:sp>
            <p:nvSpPr>
              <p:cNvPr id="496" name="AutoShape 65"/>
              <p:cNvSpPr>
                <a:spLocks/>
              </p:cNvSpPr>
              <p:nvPr/>
            </p:nvSpPr>
            <p:spPr bwMode="auto">
              <a:xfrm>
                <a:off x="4189629" y="3228906"/>
                <a:ext cx="66920" cy="70609"/>
              </a:xfrm>
              <a:prstGeom prst="roundRect">
                <a:avLst>
                  <a:gd name="adj" fmla="val 21208"/>
                </a:avLst>
              </a:prstGeom>
              <a:gradFill rotWithShape="0">
                <a:gsLst>
                  <a:gs pos="0">
                    <a:srgbClr val="FEFFFE"/>
                  </a:gs>
                  <a:gs pos="100000">
                    <a:srgbClr val="E6E6E6"/>
                  </a:gs>
                </a:gsLst>
                <a:lin ang="5400000" scaled="1"/>
              </a:gradFill>
              <a:ln w="12700">
                <a:solidFill>
                  <a:srgbClr val="C2C2C2"/>
                </a:solidFill>
                <a:miter lim="800000"/>
                <a:headEnd/>
                <a:tailEnd/>
              </a:ln>
            </p:spPr>
            <p:txBody>
              <a:bodyPr lIns="0" tIns="0" rIns="0" bIns="0" anchor="ctr"/>
              <a:lstStyle/>
              <a:p>
                <a:r>
                  <a:rPr lang="en-US" sz="300" dirty="0">
                    <a:latin typeface="Calibri" charset="0"/>
                    <a:ea typeface="Calibri" charset="0"/>
                    <a:cs typeface="Calibri" charset="0"/>
                    <a:sym typeface="Calibri" charset="0"/>
                  </a:rPr>
                  <a:t>and</a:t>
                </a:r>
              </a:p>
            </p:txBody>
          </p:sp>
          <p:sp>
            <p:nvSpPr>
              <p:cNvPr id="497" name="AutoShape 66"/>
              <p:cNvSpPr>
                <a:spLocks/>
              </p:cNvSpPr>
              <p:nvPr/>
            </p:nvSpPr>
            <p:spPr bwMode="auto">
              <a:xfrm>
                <a:off x="4256549" y="3228906"/>
                <a:ext cx="354880" cy="70609"/>
              </a:xfrm>
              <a:prstGeom prst="roundRect">
                <a:avLst>
                  <a:gd name="adj" fmla="val 21208"/>
                </a:avLst>
              </a:prstGeom>
              <a:gradFill rotWithShape="0">
                <a:gsLst>
                  <a:gs pos="0">
                    <a:srgbClr val="FEFFFE"/>
                  </a:gs>
                  <a:gs pos="100000">
                    <a:srgbClr val="E6E6E6"/>
                  </a:gs>
                </a:gsLst>
                <a:lin ang="5400000" scaled="1"/>
              </a:gradFill>
              <a:ln w="12700">
                <a:solidFill>
                  <a:srgbClr val="C2C2C2"/>
                </a:solidFill>
                <a:miter lim="800000"/>
                <a:headEnd/>
                <a:tailEnd/>
              </a:ln>
            </p:spPr>
            <p:txBody>
              <a:bodyPr lIns="0" tIns="0" rIns="0" bIns="0" anchor="ctr"/>
              <a:lstStyle/>
              <a:p>
                <a:r>
                  <a:rPr lang="en-US" sz="300" dirty="0">
                    <a:latin typeface="Calibri" charset="0"/>
                    <a:ea typeface="Calibri" charset="0"/>
                    <a:cs typeface="Calibri" charset="0"/>
                    <a:sym typeface="Calibri" charset="0"/>
                  </a:rPr>
                  <a:t>Customer Payment Pattern</a:t>
                </a:r>
              </a:p>
            </p:txBody>
          </p:sp>
          <p:sp>
            <p:nvSpPr>
              <p:cNvPr id="498" name="AutoShape 67"/>
              <p:cNvSpPr>
                <a:spLocks/>
              </p:cNvSpPr>
              <p:nvPr/>
            </p:nvSpPr>
            <p:spPr bwMode="auto">
              <a:xfrm>
                <a:off x="4613456" y="3228906"/>
                <a:ext cx="48669" cy="70609"/>
              </a:xfrm>
              <a:prstGeom prst="roundRect">
                <a:avLst>
                  <a:gd name="adj" fmla="val 29167"/>
                </a:avLst>
              </a:prstGeom>
              <a:gradFill rotWithShape="0">
                <a:gsLst>
                  <a:gs pos="0">
                    <a:srgbClr val="FEFFFE"/>
                  </a:gs>
                  <a:gs pos="100000">
                    <a:srgbClr val="E6E6E6"/>
                  </a:gs>
                </a:gsLst>
                <a:lin ang="5400000" scaled="1"/>
              </a:gradFill>
              <a:ln w="12700">
                <a:solidFill>
                  <a:srgbClr val="C2C2C2"/>
                </a:solidFill>
                <a:miter lim="800000"/>
                <a:headEnd/>
                <a:tailEnd/>
              </a:ln>
            </p:spPr>
            <p:txBody>
              <a:bodyPr lIns="0" tIns="0" rIns="0" bIns="0" anchor="ctr"/>
              <a:lstStyle/>
              <a:p>
                <a:r>
                  <a:rPr lang="en-US" sz="300" dirty="0">
                    <a:latin typeface="Calibri" charset="0"/>
                    <a:ea typeface="Calibri" charset="0"/>
                    <a:cs typeface="Calibri" charset="0"/>
                    <a:sym typeface="Calibri" charset="0"/>
                  </a:rPr>
                  <a:t>is</a:t>
                </a:r>
              </a:p>
            </p:txBody>
          </p:sp>
          <p:sp>
            <p:nvSpPr>
              <p:cNvPr id="499" name="AutoShape 68"/>
              <p:cNvSpPr>
                <a:spLocks/>
              </p:cNvSpPr>
              <p:nvPr/>
            </p:nvSpPr>
            <p:spPr bwMode="auto">
              <a:xfrm>
                <a:off x="3838805" y="3325191"/>
                <a:ext cx="170342" cy="70609"/>
              </a:xfrm>
              <a:prstGeom prst="roundRect">
                <a:avLst>
                  <a:gd name="adj" fmla="val 21208"/>
                </a:avLst>
              </a:prstGeom>
              <a:gradFill rotWithShape="0">
                <a:gsLst>
                  <a:gs pos="0">
                    <a:srgbClr val="FEFFFE"/>
                  </a:gs>
                  <a:gs pos="100000">
                    <a:srgbClr val="E6E6E6"/>
                  </a:gs>
                </a:gsLst>
                <a:lin ang="5400000" scaled="1"/>
              </a:gradFill>
              <a:ln w="12700">
                <a:solidFill>
                  <a:srgbClr val="C2C2C2"/>
                </a:solidFill>
                <a:miter lim="800000"/>
                <a:headEnd/>
                <a:tailEnd/>
              </a:ln>
            </p:spPr>
            <p:txBody>
              <a:bodyPr lIns="0" tIns="0" rIns="0" bIns="0" anchor="ctr"/>
              <a:lstStyle/>
              <a:p>
                <a:r>
                  <a:rPr lang="en-US" sz="300" dirty="0">
                    <a:latin typeface="Calibri" charset="0"/>
                    <a:ea typeface="Calibri" charset="0"/>
                    <a:cs typeface="Calibri" charset="0"/>
                    <a:sym typeface="Calibri" charset="0"/>
                  </a:rPr>
                  <a:t>Good Payer</a:t>
                </a:r>
              </a:p>
            </p:txBody>
          </p:sp>
          <p:sp>
            <p:nvSpPr>
              <p:cNvPr id="500" name="AutoShape 69"/>
              <p:cNvSpPr>
                <a:spLocks/>
              </p:cNvSpPr>
              <p:nvPr/>
            </p:nvSpPr>
            <p:spPr bwMode="auto">
              <a:xfrm>
                <a:off x="4009147" y="3325191"/>
                <a:ext cx="48669" cy="70609"/>
              </a:xfrm>
              <a:prstGeom prst="roundRect">
                <a:avLst>
                  <a:gd name="adj" fmla="val 29167"/>
                </a:avLst>
              </a:prstGeom>
              <a:gradFill rotWithShape="0">
                <a:gsLst>
                  <a:gs pos="0">
                    <a:srgbClr val="FEFFFE"/>
                  </a:gs>
                  <a:gs pos="100000">
                    <a:srgbClr val="E6E6E6"/>
                  </a:gs>
                </a:gsLst>
                <a:lin ang="5400000" scaled="1"/>
              </a:gradFill>
              <a:ln w="12700">
                <a:solidFill>
                  <a:srgbClr val="C2C2C2"/>
                </a:solidFill>
                <a:miter lim="800000"/>
                <a:headEnd/>
                <a:tailEnd/>
              </a:ln>
            </p:spPr>
            <p:txBody>
              <a:bodyPr lIns="0" tIns="0" rIns="0" bIns="0" anchor="ctr"/>
              <a:lstStyle/>
              <a:p>
                <a:r>
                  <a:rPr lang="en-US" sz="300" dirty="0">
                    <a:latin typeface="Calibri" charset="0"/>
                    <a:ea typeface="Calibri" charset="0"/>
                    <a:cs typeface="Calibri" charset="0"/>
                    <a:sym typeface="Calibri" charset="0"/>
                  </a:rPr>
                  <a:t>or</a:t>
                </a:r>
              </a:p>
            </p:txBody>
          </p:sp>
          <p:sp>
            <p:nvSpPr>
              <p:cNvPr id="501" name="AutoShape 70"/>
              <p:cNvSpPr>
                <a:spLocks/>
              </p:cNvSpPr>
              <p:nvPr/>
            </p:nvSpPr>
            <p:spPr bwMode="auto">
              <a:xfrm>
                <a:off x="4278855" y="3325191"/>
                <a:ext cx="66920" cy="70609"/>
              </a:xfrm>
              <a:prstGeom prst="roundRect">
                <a:avLst>
                  <a:gd name="adj" fmla="val 21208"/>
                </a:avLst>
              </a:prstGeom>
              <a:gradFill rotWithShape="0">
                <a:gsLst>
                  <a:gs pos="0">
                    <a:srgbClr val="FEFFFE"/>
                  </a:gs>
                  <a:gs pos="100000">
                    <a:srgbClr val="E6E6E6"/>
                  </a:gs>
                </a:gsLst>
                <a:lin ang="5400000" scaled="1"/>
              </a:gradFill>
              <a:ln w="12700">
                <a:solidFill>
                  <a:srgbClr val="C2C2C2"/>
                </a:solidFill>
                <a:miter lim="800000"/>
                <a:headEnd/>
                <a:tailEnd/>
              </a:ln>
            </p:spPr>
            <p:txBody>
              <a:bodyPr lIns="0" tIns="0" rIns="0" bIns="0" anchor="ctr"/>
              <a:lstStyle/>
              <a:p>
                <a:r>
                  <a:rPr lang="en-US" sz="300" dirty="0">
                    <a:latin typeface="Calibri" charset="0"/>
                    <a:ea typeface="Calibri" charset="0"/>
                    <a:cs typeface="Calibri" charset="0"/>
                    <a:sym typeface="Calibri" charset="0"/>
                  </a:rPr>
                  <a:t>and</a:t>
                </a:r>
              </a:p>
            </p:txBody>
          </p:sp>
          <p:sp>
            <p:nvSpPr>
              <p:cNvPr id="502" name="AutoShape 71"/>
              <p:cNvSpPr>
                <a:spLocks/>
              </p:cNvSpPr>
              <p:nvPr/>
            </p:nvSpPr>
            <p:spPr bwMode="auto">
              <a:xfrm>
                <a:off x="4347804" y="3325191"/>
                <a:ext cx="235234" cy="70609"/>
              </a:xfrm>
              <a:prstGeom prst="roundRect">
                <a:avLst>
                  <a:gd name="adj" fmla="val 21208"/>
                </a:avLst>
              </a:prstGeom>
              <a:gradFill rotWithShape="0">
                <a:gsLst>
                  <a:gs pos="0">
                    <a:srgbClr val="FEFFFE"/>
                  </a:gs>
                  <a:gs pos="100000">
                    <a:srgbClr val="E6E6E6"/>
                  </a:gs>
                </a:gsLst>
                <a:lin ang="5400000" scaled="1"/>
              </a:gradFill>
              <a:ln w="12700">
                <a:solidFill>
                  <a:srgbClr val="C2C2C2"/>
                </a:solidFill>
                <a:miter lim="800000"/>
                <a:headEnd/>
                <a:tailEnd/>
              </a:ln>
            </p:spPr>
            <p:txBody>
              <a:bodyPr lIns="0" tIns="0" rIns="0" bIns="0" anchor="ctr"/>
              <a:lstStyle/>
              <a:p>
                <a:r>
                  <a:rPr lang="en-US" sz="300" dirty="0">
                    <a:latin typeface="Calibri" charset="0"/>
                    <a:ea typeface="Calibri" charset="0"/>
                    <a:cs typeface="Calibri" charset="0"/>
                    <a:sym typeface="Calibri" charset="0"/>
                  </a:rPr>
                  <a:t>Customer Value</a:t>
                </a:r>
              </a:p>
            </p:txBody>
          </p:sp>
          <p:sp>
            <p:nvSpPr>
              <p:cNvPr id="503" name="AutoShape 72"/>
              <p:cNvSpPr>
                <a:spLocks/>
              </p:cNvSpPr>
              <p:nvPr/>
            </p:nvSpPr>
            <p:spPr bwMode="auto">
              <a:xfrm>
                <a:off x="4585066" y="3325191"/>
                <a:ext cx="95310" cy="70609"/>
              </a:xfrm>
              <a:prstGeom prst="roundRect">
                <a:avLst>
                  <a:gd name="adj" fmla="val 21208"/>
                </a:avLst>
              </a:prstGeom>
              <a:gradFill rotWithShape="0">
                <a:gsLst>
                  <a:gs pos="0">
                    <a:srgbClr val="FEFFFE"/>
                  </a:gs>
                  <a:gs pos="100000">
                    <a:srgbClr val="E6E6E6"/>
                  </a:gs>
                </a:gsLst>
                <a:lin ang="5400000" scaled="1"/>
              </a:gradFill>
              <a:ln w="12700">
                <a:solidFill>
                  <a:srgbClr val="C2C2C2"/>
                </a:solidFill>
                <a:miter lim="800000"/>
                <a:headEnd/>
                <a:tailEnd/>
              </a:ln>
            </p:spPr>
            <p:txBody>
              <a:bodyPr lIns="0" tIns="0" rIns="0" bIns="0" anchor="ctr"/>
              <a:lstStyle/>
              <a:p>
                <a:r>
                  <a:rPr lang="en-US" sz="300" dirty="0">
                    <a:latin typeface="Calibri" charset="0"/>
                    <a:ea typeface="Calibri" charset="0"/>
                    <a:cs typeface="Calibri" charset="0"/>
                    <a:sym typeface="Calibri" charset="0"/>
                  </a:rPr>
                  <a:t>is not</a:t>
                </a:r>
              </a:p>
            </p:txBody>
          </p:sp>
          <p:sp>
            <p:nvSpPr>
              <p:cNvPr id="504" name="AutoShape 73"/>
              <p:cNvSpPr>
                <a:spLocks/>
              </p:cNvSpPr>
              <p:nvPr/>
            </p:nvSpPr>
            <p:spPr bwMode="auto">
              <a:xfrm>
                <a:off x="4680376" y="3325191"/>
                <a:ext cx="89227" cy="70609"/>
              </a:xfrm>
              <a:prstGeom prst="roundRect">
                <a:avLst>
                  <a:gd name="adj" fmla="val 21208"/>
                </a:avLst>
              </a:prstGeom>
              <a:gradFill rotWithShape="0">
                <a:gsLst>
                  <a:gs pos="0">
                    <a:srgbClr val="FEFFFE"/>
                  </a:gs>
                  <a:gs pos="100000">
                    <a:srgbClr val="E6E6E6"/>
                  </a:gs>
                </a:gsLst>
                <a:lin ang="5400000" scaled="1"/>
              </a:gradFill>
              <a:ln w="12700">
                <a:solidFill>
                  <a:srgbClr val="C2C2C2"/>
                </a:solidFill>
                <a:miter lim="800000"/>
                <a:headEnd/>
                <a:tailEnd/>
              </a:ln>
            </p:spPr>
            <p:txBody>
              <a:bodyPr lIns="0" tIns="0" rIns="0" bIns="0" anchor="ctr"/>
              <a:lstStyle/>
              <a:p>
                <a:r>
                  <a:rPr lang="en-US" sz="300" dirty="0">
                    <a:latin typeface="Calibri" charset="0"/>
                    <a:ea typeface="Calibri" charset="0"/>
                    <a:cs typeface="Calibri" charset="0"/>
                    <a:sym typeface="Calibri" charset="0"/>
                  </a:rPr>
                  <a:t>Low</a:t>
                </a:r>
              </a:p>
            </p:txBody>
          </p:sp>
          <p:sp>
            <p:nvSpPr>
              <p:cNvPr id="505" name="AutoShape 74"/>
              <p:cNvSpPr>
                <a:spLocks/>
              </p:cNvSpPr>
              <p:nvPr/>
            </p:nvSpPr>
            <p:spPr bwMode="auto">
              <a:xfrm>
                <a:off x="3838805" y="3421477"/>
                <a:ext cx="95310" cy="70609"/>
              </a:xfrm>
              <a:prstGeom prst="roundRect">
                <a:avLst>
                  <a:gd name="adj" fmla="val 21208"/>
                </a:avLst>
              </a:prstGeom>
              <a:gradFill rotWithShape="0">
                <a:gsLst>
                  <a:gs pos="0">
                    <a:srgbClr val="FEFFFE"/>
                  </a:gs>
                  <a:gs pos="100000">
                    <a:srgbClr val="E6E6E6"/>
                  </a:gs>
                </a:gsLst>
                <a:lin ang="5400000" scaled="1"/>
              </a:gradFill>
              <a:ln w="12700">
                <a:solidFill>
                  <a:srgbClr val="C2C2C2"/>
                </a:solidFill>
                <a:miter lim="800000"/>
                <a:headEnd/>
                <a:tailEnd/>
              </a:ln>
            </p:spPr>
            <p:txBody>
              <a:bodyPr lIns="0" tIns="0" rIns="0" bIns="0" anchor="ctr"/>
              <a:lstStyle/>
              <a:p>
                <a:r>
                  <a:rPr lang="en-US" sz="300" dirty="0">
                    <a:latin typeface="Calibri" charset="0"/>
                    <a:ea typeface="Calibri" charset="0"/>
                    <a:cs typeface="Calibri" charset="0"/>
                    <a:sym typeface="Calibri" charset="0"/>
                  </a:rPr>
                  <a:t>then</a:t>
                </a:r>
              </a:p>
            </p:txBody>
          </p:sp>
          <p:sp>
            <p:nvSpPr>
              <p:cNvPr id="506" name="AutoShape 75"/>
              <p:cNvSpPr>
                <a:spLocks/>
              </p:cNvSpPr>
              <p:nvPr/>
            </p:nvSpPr>
            <p:spPr bwMode="auto">
              <a:xfrm>
                <a:off x="3936143" y="3421477"/>
                <a:ext cx="235234" cy="70609"/>
              </a:xfrm>
              <a:prstGeom prst="roundRect">
                <a:avLst>
                  <a:gd name="adj" fmla="val 21208"/>
                </a:avLst>
              </a:prstGeom>
              <a:gradFill rotWithShape="0">
                <a:gsLst>
                  <a:gs pos="0">
                    <a:srgbClr val="FEFFFE"/>
                  </a:gs>
                  <a:gs pos="100000">
                    <a:srgbClr val="E6E6E6"/>
                  </a:gs>
                </a:gsLst>
                <a:lin ang="5400000" scaled="1"/>
              </a:gradFill>
              <a:ln w="12700">
                <a:solidFill>
                  <a:srgbClr val="C2C2C2"/>
                </a:solidFill>
                <a:miter lim="800000"/>
                <a:headEnd/>
                <a:tailEnd/>
              </a:ln>
            </p:spPr>
            <p:txBody>
              <a:bodyPr lIns="0" tIns="0" rIns="0" bIns="0" anchor="ctr"/>
              <a:lstStyle/>
              <a:p>
                <a:r>
                  <a:rPr lang="en-US" sz="300" dirty="0">
                    <a:latin typeface="Calibri" charset="0"/>
                    <a:ea typeface="Calibri" charset="0"/>
                    <a:cs typeface="Calibri" charset="0"/>
                    <a:sym typeface="Calibri" charset="0"/>
                  </a:rPr>
                  <a:t>Credit Fee</a:t>
                </a:r>
              </a:p>
            </p:txBody>
          </p:sp>
          <p:sp>
            <p:nvSpPr>
              <p:cNvPr id="507" name="AutoShape 76"/>
              <p:cNvSpPr>
                <a:spLocks/>
              </p:cNvSpPr>
              <p:nvPr/>
            </p:nvSpPr>
            <p:spPr bwMode="auto">
              <a:xfrm>
                <a:off x="4059844" y="3325191"/>
                <a:ext cx="216984" cy="70609"/>
              </a:xfrm>
              <a:prstGeom prst="roundRect">
                <a:avLst>
                  <a:gd name="adj" fmla="val 21208"/>
                </a:avLst>
              </a:prstGeom>
              <a:gradFill rotWithShape="0">
                <a:gsLst>
                  <a:gs pos="0">
                    <a:srgbClr val="FEFFFE"/>
                  </a:gs>
                  <a:gs pos="100000">
                    <a:srgbClr val="E6E6E6"/>
                  </a:gs>
                </a:gsLst>
                <a:lin ang="5400000" scaled="1"/>
              </a:gradFill>
              <a:ln w="12700">
                <a:solidFill>
                  <a:srgbClr val="C2C2C2"/>
                </a:solidFill>
                <a:miter lim="800000"/>
                <a:headEnd/>
                <a:tailEnd/>
              </a:ln>
            </p:spPr>
            <p:txBody>
              <a:bodyPr lIns="0" tIns="0" rIns="0" bIns="0" anchor="ctr"/>
              <a:lstStyle/>
              <a:p>
                <a:r>
                  <a:rPr lang="en-US" sz="300" dirty="0">
                    <a:latin typeface="Calibri" charset="0"/>
                    <a:ea typeface="Calibri" charset="0"/>
                    <a:cs typeface="Calibri" charset="0"/>
                    <a:sym typeface="Calibri" charset="0"/>
                  </a:rPr>
                  <a:t>Improving Payer</a:t>
                </a:r>
              </a:p>
            </p:txBody>
          </p:sp>
          <p:sp>
            <p:nvSpPr>
              <p:cNvPr id="508" name="AutoShape 77"/>
              <p:cNvSpPr>
                <a:spLocks/>
              </p:cNvSpPr>
              <p:nvPr/>
            </p:nvSpPr>
            <p:spPr bwMode="auto">
              <a:xfrm>
                <a:off x="4173405" y="3421477"/>
                <a:ext cx="44613" cy="70609"/>
              </a:xfrm>
              <a:prstGeom prst="roundRect">
                <a:avLst>
                  <a:gd name="adj" fmla="val 31815"/>
                </a:avLst>
              </a:prstGeom>
              <a:gradFill rotWithShape="0">
                <a:gsLst>
                  <a:gs pos="0">
                    <a:srgbClr val="FEFFFE"/>
                  </a:gs>
                  <a:gs pos="100000">
                    <a:srgbClr val="E6E6E6"/>
                  </a:gs>
                </a:gsLst>
                <a:lin ang="5400000" scaled="1"/>
              </a:gradFill>
              <a:ln w="12700">
                <a:solidFill>
                  <a:srgbClr val="C2C2C2"/>
                </a:solidFill>
                <a:miter lim="800000"/>
                <a:headEnd/>
                <a:tailEnd/>
              </a:ln>
            </p:spPr>
            <p:txBody>
              <a:bodyPr lIns="0" tIns="0" rIns="0" bIns="0" anchor="ctr"/>
              <a:lstStyle/>
              <a:p>
                <a:r>
                  <a:rPr lang="en-US" sz="300" dirty="0">
                    <a:latin typeface="Calibri" charset="0"/>
                    <a:ea typeface="Calibri" charset="0"/>
                    <a:cs typeface="Calibri" charset="0"/>
                    <a:sym typeface="Calibri" charset="0"/>
                  </a:rPr>
                  <a:t>.</a:t>
                </a:r>
              </a:p>
            </p:txBody>
          </p:sp>
          <p:sp>
            <p:nvSpPr>
              <p:cNvPr id="509" name="AutoShape 106"/>
              <p:cNvSpPr>
                <a:spLocks/>
              </p:cNvSpPr>
              <p:nvPr/>
            </p:nvSpPr>
            <p:spPr bwMode="auto">
              <a:xfrm rot="10800000" flipH="1">
                <a:off x="4797993" y="3346588"/>
                <a:ext cx="40558" cy="34235"/>
              </a:xfrm>
              <a:custGeom>
                <a:avLst/>
                <a:gdLst>
                  <a:gd name="T0" fmla="*/ 10800 w 21600"/>
                  <a:gd name="T1" fmla="+- 0 10800 4320"/>
                  <a:gd name="T2" fmla="*/ 10800 h 17280"/>
                </a:gdLst>
                <a:ahLst/>
                <a:cxnLst>
                  <a:cxn ang="0">
                    <a:pos x="T0" y="T2"/>
                  </a:cxn>
                </a:cxnLst>
                <a:rect l="0" t="0" r="r" b="b"/>
                <a:pathLst>
                  <a:path w="21600" h="17280">
                    <a:moveTo>
                      <a:pt x="6480" y="-4320"/>
                    </a:moveTo>
                    <a:lnTo>
                      <a:pt x="3949" y="0"/>
                    </a:lnTo>
                    <a:lnTo>
                      <a:pt x="3240" y="0"/>
                    </a:lnTo>
                    <a:cubicBezTo>
                      <a:pt x="1451" y="0"/>
                      <a:pt x="0" y="1451"/>
                      <a:pt x="0" y="3240"/>
                    </a:cubicBezTo>
                    <a:lnTo>
                      <a:pt x="0" y="14040"/>
                    </a:lnTo>
                    <a:cubicBezTo>
                      <a:pt x="0" y="15829"/>
                      <a:pt x="1451" y="17280"/>
                      <a:pt x="3240" y="17280"/>
                    </a:cubicBezTo>
                    <a:lnTo>
                      <a:pt x="18360" y="17280"/>
                    </a:lnTo>
                    <a:cubicBezTo>
                      <a:pt x="20149" y="17280"/>
                      <a:pt x="21600" y="15829"/>
                      <a:pt x="21600" y="14040"/>
                    </a:cubicBezTo>
                    <a:lnTo>
                      <a:pt x="21600" y="3240"/>
                    </a:lnTo>
                    <a:cubicBezTo>
                      <a:pt x="21600" y="1451"/>
                      <a:pt x="20149" y="0"/>
                      <a:pt x="18360" y="0"/>
                    </a:cubicBezTo>
                    <a:lnTo>
                      <a:pt x="9011" y="0"/>
                    </a:lnTo>
                    <a:lnTo>
                      <a:pt x="6480" y="-4320"/>
                    </a:lnTo>
                    <a:close/>
                    <a:moveTo>
                      <a:pt x="6480" y="-4320"/>
                    </a:moveTo>
                  </a:path>
                </a:pathLst>
              </a:custGeom>
              <a:gradFill rotWithShape="0">
                <a:gsLst>
                  <a:gs pos="0">
                    <a:srgbClr val="E6E6E6"/>
                  </a:gs>
                  <a:gs pos="100000">
                    <a:srgbClr val="B3B3B3"/>
                  </a:gs>
                </a:gsLst>
                <a:lin ang="5400000" scaled="1"/>
              </a:gradFill>
              <a:ln w="12700" cap="flat">
                <a:solidFill>
                  <a:srgbClr val="5E5E5E"/>
                </a:solidFill>
                <a:prstDash val="solid"/>
                <a:miter lim="800000"/>
                <a:headEnd type="none" w="med" len="med"/>
                <a:tailEnd type="none" w="med" len="med"/>
              </a:ln>
              <a:effectLst>
                <a:outerShdw dist="12699" dir="5400000" algn="ctr" rotWithShape="0">
                  <a:srgbClr val="000000">
                    <a:alpha val="25000"/>
                  </a:srgbClr>
                </a:outerShdw>
              </a:effectLst>
            </p:spPr>
            <p:txBody>
              <a:bodyPr lIns="0" tIns="0" rIns="0" bIns="0" anchor="ctr"/>
              <a:lstStyle/>
              <a:p>
                <a:pPr>
                  <a:defRPr/>
                </a:pPr>
                <a:r>
                  <a:rPr lang="en-US" sz="300" dirty="0">
                    <a:solidFill>
                      <a:srgbClr val="5E5E5E"/>
                    </a:solidFill>
                    <a:latin typeface="Calibri" charset="0"/>
                    <a:ea typeface="Calibri" charset="0"/>
                    <a:cs typeface="Calibri" charset="0"/>
                    <a:sym typeface="Calibri" charset="0"/>
                  </a:rPr>
                  <a:t>3</a:t>
                </a:r>
              </a:p>
            </p:txBody>
          </p:sp>
        </p:grpSp>
        <p:sp>
          <p:nvSpPr>
            <p:cNvPr id="483" name="Rectangle 113"/>
            <p:cNvSpPr>
              <a:spLocks/>
            </p:cNvSpPr>
            <p:nvPr/>
          </p:nvSpPr>
          <p:spPr bwMode="auto">
            <a:xfrm>
              <a:off x="4414743" y="2826741"/>
              <a:ext cx="62113" cy="10083"/>
            </a:xfrm>
            <a:prstGeom prst="rect">
              <a:avLst/>
            </a:prstGeom>
            <a:noFill/>
            <a:ln w="12700">
              <a:noFill/>
              <a:miter lim="800000"/>
              <a:headEnd/>
              <a:tailEnd/>
            </a:ln>
          </p:spPr>
          <p:txBody>
            <a:bodyPr wrap="none" lIns="0" tIns="0" rIns="0" bIns="0" anchor="ctr">
              <a:spAutoFit/>
            </a:bodyPr>
            <a:lstStyle/>
            <a:p>
              <a:pPr algn="l"/>
              <a:r>
                <a:rPr lang="en-US" sz="200" dirty="0">
                  <a:solidFill>
                    <a:srgbClr val="5E5E5E"/>
                  </a:solidFill>
                  <a:latin typeface="Calibri Bold" charset="0"/>
                  <a:ea typeface="Calibri Bold" charset="0"/>
                  <a:cs typeface="Calibri Bold" charset="0"/>
                  <a:sym typeface="Calibri Bold" charset="0"/>
                </a:rPr>
                <a:t>LOGIC ZOOM:</a:t>
              </a:r>
            </a:p>
          </p:txBody>
        </p:sp>
        <p:sp>
          <p:nvSpPr>
            <p:cNvPr id="484" name="AutoShape 115"/>
            <p:cNvSpPr>
              <a:spLocks/>
            </p:cNvSpPr>
            <p:nvPr/>
          </p:nvSpPr>
          <p:spPr bwMode="auto">
            <a:xfrm rot="16200000">
              <a:off x="4803630" y="2772326"/>
              <a:ext cx="17117" cy="202788"/>
            </a:xfrm>
            <a:prstGeom prst="triangle">
              <a:avLst>
                <a:gd name="adj" fmla="val 50000"/>
              </a:avLst>
            </a:prstGeom>
            <a:noFill/>
            <a:ln w="12700">
              <a:solidFill>
                <a:srgbClr val="5E5E5E"/>
              </a:solidFill>
              <a:miter lim="800000"/>
              <a:headEnd/>
              <a:tailEnd/>
            </a:ln>
          </p:spPr>
          <p:txBody>
            <a:bodyPr lIns="0" tIns="0" rIns="0" bIns="0"/>
            <a:lstStyle/>
            <a:p>
              <a:endParaRPr lang="en-US" sz="1100"/>
            </a:p>
          </p:txBody>
        </p:sp>
        <p:sp>
          <p:nvSpPr>
            <p:cNvPr id="485" name="AutoShape 116"/>
            <p:cNvSpPr>
              <a:spLocks/>
            </p:cNvSpPr>
            <p:nvPr/>
          </p:nvSpPr>
          <p:spPr bwMode="auto">
            <a:xfrm>
              <a:off x="4710794" y="2856603"/>
              <a:ext cx="32446" cy="34235"/>
            </a:xfrm>
            <a:prstGeom prst="roundRect">
              <a:avLst>
                <a:gd name="adj" fmla="val 50000"/>
              </a:avLst>
            </a:prstGeom>
            <a:gradFill rotWithShape="0">
              <a:gsLst>
                <a:gs pos="0">
                  <a:srgbClr val="FFFFFF"/>
                </a:gs>
                <a:gs pos="100000">
                  <a:srgbClr val="CCCCCC"/>
                </a:gs>
              </a:gsLst>
              <a:lin ang="5400000" scaled="1"/>
            </a:gradFill>
            <a:ln w="12700" cap="flat">
              <a:solidFill>
                <a:srgbClr val="5E5E5E"/>
              </a:solidFill>
              <a:prstDash val="solid"/>
              <a:miter lim="800000"/>
              <a:headEnd type="none" w="med" len="med"/>
              <a:tailEnd type="none" w="med" len="med"/>
            </a:ln>
            <a:effectLst>
              <a:outerShdw dist="25399" dir="5400000" algn="ctr" rotWithShape="0">
                <a:srgbClr val="000000">
                  <a:alpha val="29999"/>
                </a:srgbClr>
              </a:outerShdw>
            </a:effectLst>
          </p:spPr>
          <p:txBody>
            <a:bodyPr lIns="0" tIns="0" rIns="0" bIns="0"/>
            <a:lstStyle/>
            <a:p>
              <a:pPr>
                <a:defRPr/>
              </a:pPr>
              <a:endParaRPr lang="en-US" sz="1100"/>
            </a:p>
          </p:txBody>
        </p:sp>
        <p:sp>
          <p:nvSpPr>
            <p:cNvPr id="486" name="Rectangle 117"/>
            <p:cNvSpPr>
              <a:spLocks/>
            </p:cNvSpPr>
            <p:nvPr/>
          </p:nvSpPr>
          <p:spPr bwMode="auto">
            <a:xfrm>
              <a:off x="4593037" y="2855393"/>
              <a:ext cx="25682" cy="10083"/>
            </a:xfrm>
            <a:prstGeom prst="rect">
              <a:avLst/>
            </a:prstGeom>
            <a:noFill/>
            <a:ln w="12700">
              <a:noFill/>
              <a:miter lim="800000"/>
              <a:headEnd/>
              <a:tailEnd/>
            </a:ln>
          </p:spPr>
          <p:txBody>
            <a:bodyPr wrap="none" lIns="0" tIns="0" rIns="0" bIns="0" anchor="ctr">
              <a:spAutoFit/>
            </a:bodyPr>
            <a:lstStyle/>
            <a:p>
              <a:pPr algn="l"/>
              <a:r>
                <a:rPr lang="en-US" sz="200" dirty="0">
                  <a:solidFill>
                    <a:srgbClr val="5E5E5E"/>
                  </a:solidFill>
                  <a:latin typeface="Calibri" charset="0"/>
                  <a:ea typeface="Calibri" charset="0"/>
                  <a:cs typeface="Calibri" charset="0"/>
                  <a:sym typeface="Calibri" charset="0"/>
                </a:rPr>
                <a:t>simple</a:t>
              </a:r>
            </a:p>
          </p:txBody>
        </p:sp>
        <p:sp>
          <p:nvSpPr>
            <p:cNvPr id="487" name="Rectangle 118"/>
            <p:cNvSpPr>
              <a:spLocks/>
            </p:cNvSpPr>
            <p:nvPr/>
          </p:nvSpPr>
          <p:spPr bwMode="auto">
            <a:xfrm>
              <a:off x="4917639" y="2855393"/>
              <a:ext cx="37029" cy="10083"/>
            </a:xfrm>
            <a:prstGeom prst="rect">
              <a:avLst/>
            </a:prstGeom>
            <a:noFill/>
            <a:ln w="12700">
              <a:noFill/>
              <a:miter lim="800000"/>
              <a:headEnd/>
              <a:tailEnd/>
            </a:ln>
          </p:spPr>
          <p:txBody>
            <a:bodyPr wrap="none" lIns="0" tIns="0" rIns="0" bIns="0" anchor="ctr">
              <a:spAutoFit/>
            </a:bodyPr>
            <a:lstStyle/>
            <a:p>
              <a:pPr algn="l"/>
              <a:r>
                <a:rPr lang="en-US" sz="200" dirty="0">
                  <a:solidFill>
                    <a:srgbClr val="5E5E5E"/>
                  </a:solidFill>
                  <a:latin typeface="Calibri" charset="0"/>
                  <a:ea typeface="Calibri" charset="0"/>
                  <a:cs typeface="Calibri" charset="0"/>
                  <a:sym typeface="Calibri" charset="0"/>
                </a:rPr>
                <a:t>advanced</a:t>
              </a:r>
            </a:p>
          </p:txBody>
        </p:sp>
        <p:sp>
          <p:nvSpPr>
            <p:cNvPr id="488" name="AutoShape 67"/>
            <p:cNvSpPr>
              <a:spLocks/>
            </p:cNvSpPr>
            <p:nvPr/>
          </p:nvSpPr>
          <p:spPr bwMode="auto">
            <a:xfrm rot="10800000">
              <a:off x="3635875" y="3017964"/>
              <a:ext cx="24334" cy="19257"/>
            </a:xfrm>
            <a:prstGeom prst="triangle">
              <a:avLst>
                <a:gd name="adj" fmla="val 50000"/>
              </a:avLst>
            </a:prstGeom>
            <a:solidFill>
              <a:srgbClr val="5E5E5E"/>
            </a:solidFill>
            <a:ln w="25400">
              <a:noFill/>
              <a:miter lim="800000"/>
              <a:headEnd/>
              <a:tailEnd/>
            </a:ln>
          </p:spPr>
          <p:txBody>
            <a:bodyPr lIns="0" tIns="0" rIns="0" bIns="0"/>
            <a:lstStyle/>
            <a:p>
              <a:endParaRPr lang="en-US" sz="1100"/>
            </a:p>
          </p:txBody>
        </p:sp>
        <p:sp>
          <p:nvSpPr>
            <p:cNvPr id="489" name="Rectangle 68"/>
            <p:cNvSpPr>
              <a:spLocks/>
            </p:cNvSpPr>
            <p:nvPr/>
          </p:nvSpPr>
          <p:spPr bwMode="auto">
            <a:xfrm>
              <a:off x="3678714" y="3137602"/>
              <a:ext cx="267780" cy="33962"/>
            </a:xfrm>
            <a:prstGeom prst="rect">
              <a:avLst/>
            </a:prstGeom>
            <a:noFill/>
            <a:ln w="12700">
              <a:noFill/>
              <a:miter lim="800000"/>
              <a:headEnd/>
              <a:tailEnd/>
            </a:ln>
          </p:spPr>
          <p:txBody>
            <a:bodyPr lIns="0" tIns="0" rIns="0" bIns="0" anchor="ctr"/>
            <a:lstStyle/>
            <a:p>
              <a:pPr algn="l"/>
              <a:r>
                <a:rPr lang="en-US" sz="200" dirty="0">
                  <a:solidFill>
                    <a:srgbClr val="5E5E5E"/>
                  </a:solidFill>
                  <a:latin typeface="Calibri Bold" charset="0"/>
                  <a:ea typeface="Calibri Bold" charset="0"/>
                  <a:cs typeface="Calibri Bold" charset="0"/>
                  <a:sym typeface="Calibri Bold" charset="0"/>
                </a:rPr>
                <a:t>OWNER: </a:t>
              </a:r>
              <a:r>
                <a:rPr lang="en-US" sz="200" dirty="0">
                  <a:solidFill>
                    <a:srgbClr val="5E5E5E"/>
                  </a:solidFill>
                  <a:latin typeface="Calibri" charset="0"/>
                  <a:ea typeface="Calibri" charset="0"/>
                  <a:cs typeface="Calibri" charset="0"/>
                  <a:sym typeface="Calibri" charset="0"/>
                </a:rPr>
                <a:t>User Name</a:t>
              </a:r>
            </a:p>
          </p:txBody>
        </p:sp>
        <p:sp>
          <p:nvSpPr>
            <p:cNvPr id="490" name="Rectangle 71"/>
            <p:cNvSpPr>
              <a:spLocks/>
            </p:cNvSpPr>
            <p:nvPr/>
          </p:nvSpPr>
          <p:spPr bwMode="auto">
            <a:xfrm>
              <a:off x="4617408" y="3142812"/>
              <a:ext cx="354880" cy="29955"/>
            </a:xfrm>
            <a:prstGeom prst="rect">
              <a:avLst/>
            </a:prstGeom>
            <a:noFill/>
            <a:ln w="12700">
              <a:noFill/>
              <a:miter lim="800000"/>
              <a:headEnd/>
              <a:tailEnd/>
            </a:ln>
          </p:spPr>
          <p:txBody>
            <a:bodyPr lIns="0" tIns="0" rIns="0" bIns="0" anchor="ctr"/>
            <a:lstStyle/>
            <a:p>
              <a:pPr algn="l"/>
              <a:r>
                <a:rPr lang="en-US" sz="200" dirty="0">
                  <a:solidFill>
                    <a:srgbClr val="5E5E5E"/>
                  </a:solidFill>
                  <a:latin typeface="Calibri Bold" charset="0"/>
                  <a:ea typeface="Calibri Bold" charset="0"/>
                  <a:cs typeface="Calibri Bold" charset="0"/>
                  <a:sym typeface="Calibri Bold" charset="0"/>
                </a:rPr>
                <a:t>MODIFIED BY: </a:t>
              </a:r>
              <a:r>
                <a:rPr lang="en-US" sz="200" dirty="0">
                  <a:solidFill>
                    <a:srgbClr val="5E5E5E"/>
                  </a:solidFill>
                  <a:latin typeface="Calibri" charset="0"/>
                  <a:ea typeface="Calibri" charset="0"/>
                  <a:cs typeface="Calibri" charset="0"/>
                  <a:sym typeface="Calibri" charset="0"/>
                </a:rPr>
                <a:t>User Name</a:t>
              </a:r>
            </a:p>
          </p:txBody>
        </p:sp>
        <p:sp>
          <p:nvSpPr>
            <p:cNvPr id="491" name="Rectangle 72"/>
            <p:cNvSpPr>
              <a:spLocks/>
            </p:cNvSpPr>
            <p:nvPr/>
          </p:nvSpPr>
          <p:spPr bwMode="auto">
            <a:xfrm>
              <a:off x="4767176" y="3088125"/>
              <a:ext cx="245374" cy="29955"/>
            </a:xfrm>
            <a:prstGeom prst="rect">
              <a:avLst/>
            </a:prstGeom>
            <a:noFill/>
            <a:ln w="12700">
              <a:noFill/>
              <a:miter lim="800000"/>
              <a:headEnd/>
              <a:tailEnd/>
            </a:ln>
          </p:spPr>
          <p:txBody>
            <a:bodyPr lIns="0" tIns="0" rIns="0" bIns="0" anchor="ctr"/>
            <a:lstStyle/>
            <a:p>
              <a:pPr algn="l"/>
              <a:r>
                <a:rPr lang="en-US" sz="200" dirty="0">
                  <a:solidFill>
                    <a:srgbClr val="5E5E5E"/>
                  </a:solidFill>
                  <a:latin typeface="Calibri Bold" charset="0"/>
                  <a:ea typeface="Calibri Bold" charset="0"/>
                  <a:cs typeface="Calibri Bold" charset="0"/>
                  <a:sym typeface="Calibri Bold" charset="0"/>
                </a:rPr>
                <a:t>VERSION: </a:t>
              </a:r>
              <a:r>
                <a:rPr lang="en-US" sz="200" dirty="0">
                  <a:solidFill>
                    <a:srgbClr val="5E5E5E"/>
                  </a:solidFill>
                  <a:latin typeface="Calibri" charset="0"/>
                  <a:ea typeface="Calibri" charset="0"/>
                  <a:cs typeface="Calibri" charset="0"/>
                  <a:sym typeface="Calibri" charset="0"/>
                </a:rPr>
                <a:t>1.3</a:t>
              </a:r>
            </a:p>
          </p:txBody>
        </p:sp>
        <p:sp>
          <p:nvSpPr>
            <p:cNvPr id="492" name="Rectangle 73"/>
            <p:cNvSpPr>
              <a:spLocks/>
            </p:cNvSpPr>
            <p:nvPr/>
          </p:nvSpPr>
          <p:spPr bwMode="auto">
            <a:xfrm>
              <a:off x="3678714" y="3178256"/>
              <a:ext cx="1226870" cy="59911"/>
            </a:xfrm>
            <a:prstGeom prst="rect">
              <a:avLst/>
            </a:prstGeom>
            <a:noFill/>
            <a:ln w="12700">
              <a:noFill/>
              <a:miter lim="800000"/>
              <a:headEnd/>
              <a:tailEnd/>
            </a:ln>
          </p:spPr>
          <p:txBody>
            <a:bodyPr lIns="0" tIns="0" rIns="0" bIns="0"/>
            <a:lstStyle/>
            <a:p>
              <a:pPr algn="l"/>
              <a:r>
                <a:rPr lang="en-US" sz="200" dirty="0">
                  <a:solidFill>
                    <a:srgbClr val="5E5E5E"/>
                  </a:solidFill>
                  <a:latin typeface="Calibri Bold" charset="0"/>
                  <a:ea typeface="Calibri Bold" charset="0"/>
                  <a:cs typeface="Calibri Bold" charset="0"/>
                  <a:sym typeface="Calibri Bold" charset="0"/>
                </a:rPr>
                <a:t>DESCRIPTION: </a:t>
              </a:r>
              <a:r>
                <a:rPr lang="en-US" sz="200" dirty="0" err="1">
                  <a:solidFill>
                    <a:srgbClr val="5E5E5E"/>
                  </a:solidFill>
                  <a:latin typeface="Calibri" charset="0"/>
                  <a:ea typeface="Calibri" charset="0"/>
                  <a:cs typeface="Calibri" charset="0"/>
                  <a:sym typeface="Calibri" charset="0"/>
                </a:rPr>
                <a:t>Lorem</a:t>
              </a:r>
              <a:r>
                <a:rPr lang="en-US" sz="200" dirty="0">
                  <a:solidFill>
                    <a:srgbClr val="5E5E5E"/>
                  </a:solidFill>
                  <a:latin typeface="Calibri" charset="0"/>
                  <a:ea typeface="Calibri" charset="0"/>
                  <a:cs typeface="Calibri" charset="0"/>
                  <a:sym typeface="Calibri" charset="0"/>
                </a:rPr>
                <a:t> </a:t>
              </a:r>
              <a:r>
                <a:rPr lang="en-US" sz="200" dirty="0" err="1">
                  <a:solidFill>
                    <a:srgbClr val="5E5E5E"/>
                  </a:solidFill>
                  <a:latin typeface="Calibri" charset="0"/>
                  <a:ea typeface="Calibri" charset="0"/>
                  <a:cs typeface="Calibri" charset="0"/>
                  <a:sym typeface="Calibri" charset="0"/>
                </a:rPr>
                <a:t>ipsum</a:t>
              </a:r>
              <a:r>
                <a:rPr lang="en-US" sz="200" dirty="0">
                  <a:solidFill>
                    <a:srgbClr val="5E5E5E"/>
                  </a:solidFill>
                  <a:latin typeface="Calibri" charset="0"/>
                  <a:ea typeface="Calibri" charset="0"/>
                  <a:cs typeface="Calibri" charset="0"/>
                  <a:sym typeface="Calibri" charset="0"/>
                </a:rPr>
                <a:t> dolor sit </a:t>
              </a:r>
              <a:r>
                <a:rPr lang="en-US" sz="200" dirty="0" err="1">
                  <a:solidFill>
                    <a:srgbClr val="5E5E5E"/>
                  </a:solidFill>
                  <a:latin typeface="Calibri" charset="0"/>
                  <a:ea typeface="Calibri" charset="0"/>
                  <a:cs typeface="Calibri" charset="0"/>
                  <a:sym typeface="Calibri" charset="0"/>
                </a:rPr>
                <a:t>amet</a:t>
              </a:r>
              <a:r>
                <a:rPr lang="en-US" sz="200" dirty="0">
                  <a:solidFill>
                    <a:srgbClr val="5E5E5E"/>
                  </a:solidFill>
                  <a:latin typeface="Calibri" charset="0"/>
                  <a:ea typeface="Calibri" charset="0"/>
                  <a:cs typeface="Calibri" charset="0"/>
                  <a:sym typeface="Calibri" charset="0"/>
                </a:rPr>
                <a:t>, </a:t>
              </a:r>
              <a:r>
                <a:rPr lang="en-US" sz="200" dirty="0" err="1">
                  <a:solidFill>
                    <a:srgbClr val="5E5E5E"/>
                  </a:solidFill>
                  <a:latin typeface="Calibri" charset="0"/>
                  <a:ea typeface="Calibri" charset="0"/>
                  <a:cs typeface="Calibri" charset="0"/>
                  <a:sym typeface="Calibri" charset="0"/>
                </a:rPr>
                <a:t>consectetur</a:t>
              </a:r>
              <a:r>
                <a:rPr lang="en-US" sz="200" dirty="0">
                  <a:solidFill>
                    <a:srgbClr val="5E5E5E"/>
                  </a:solidFill>
                  <a:latin typeface="Calibri" charset="0"/>
                  <a:ea typeface="Calibri" charset="0"/>
                  <a:cs typeface="Calibri" charset="0"/>
                  <a:sym typeface="Calibri" charset="0"/>
                </a:rPr>
                <a:t> </a:t>
              </a:r>
              <a:r>
                <a:rPr lang="en-US" sz="200" dirty="0" err="1">
                  <a:solidFill>
                    <a:srgbClr val="5E5E5E"/>
                  </a:solidFill>
                  <a:latin typeface="Calibri" charset="0"/>
                  <a:ea typeface="Calibri" charset="0"/>
                  <a:cs typeface="Calibri" charset="0"/>
                  <a:sym typeface="Calibri" charset="0"/>
                </a:rPr>
                <a:t>adipiscing</a:t>
              </a:r>
              <a:r>
                <a:rPr lang="en-US" sz="200" dirty="0">
                  <a:solidFill>
                    <a:srgbClr val="5E5E5E"/>
                  </a:solidFill>
                  <a:latin typeface="Calibri" charset="0"/>
                  <a:ea typeface="Calibri" charset="0"/>
                  <a:cs typeface="Calibri" charset="0"/>
                  <a:sym typeface="Calibri" charset="0"/>
                </a:rPr>
                <a:t> </a:t>
              </a:r>
              <a:r>
                <a:rPr lang="en-US" sz="200" dirty="0" err="1">
                  <a:solidFill>
                    <a:srgbClr val="5E5E5E"/>
                  </a:solidFill>
                  <a:latin typeface="Calibri" charset="0"/>
                  <a:ea typeface="Calibri" charset="0"/>
                  <a:cs typeface="Calibri" charset="0"/>
                  <a:sym typeface="Calibri" charset="0"/>
                </a:rPr>
                <a:t>elit</a:t>
              </a:r>
              <a:r>
                <a:rPr lang="en-US" sz="200" dirty="0">
                  <a:solidFill>
                    <a:srgbClr val="5E5E5E"/>
                  </a:solidFill>
                  <a:latin typeface="Calibri" charset="0"/>
                  <a:ea typeface="Calibri" charset="0"/>
                  <a:cs typeface="Calibri" charset="0"/>
                  <a:sym typeface="Calibri" charset="0"/>
                </a:rPr>
                <a:t>. </a:t>
              </a:r>
              <a:r>
                <a:rPr lang="en-US" sz="200" dirty="0" err="1">
                  <a:solidFill>
                    <a:srgbClr val="5E5E5E"/>
                  </a:solidFill>
                  <a:latin typeface="Calibri" charset="0"/>
                  <a:ea typeface="Calibri" charset="0"/>
                  <a:cs typeface="Calibri" charset="0"/>
                  <a:sym typeface="Calibri" charset="0"/>
                </a:rPr>
                <a:t>Sed</a:t>
              </a:r>
              <a:r>
                <a:rPr lang="en-US" sz="200" dirty="0">
                  <a:solidFill>
                    <a:srgbClr val="5E5E5E"/>
                  </a:solidFill>
                  <a:latin typeface="Calibri" charset="0"/>
                  <a:ea typeface="Calibri" charset="0"/>
                  <a:cs typeface="Calibri" charset="0"/>
                  <a:sym typeface="Calibri" charset="0"/>
                </a:rPr>
                <a:t> </a:t>
              </a:r>
              <a:r>
                <a:rPr lang="en-US" sz="200" dirty="0" err="1">
                  <a:solidFill>
                    <a:srgbClr val="5E5E5E"/>
                  </a:solidFill>
                  <a:latin typeface="Calibri" charset="0"/>
                  <a:ea typeface="Calibri" charset="0"/>
                  <a:cs typeface="Calibri" charset="0"/>
                  <a:sym typeface="Calibri" charset="0"/>
                </a:rPr>
                <a:t>condimentum</a:t>
              </a:r>
              <a:r>
                <a:rPr lang="en-US" sz="200" dirty="0">
                  <a:solidFill>
                    <a:srgbClr val="5E5E5E"/>
                  </a:solidFill>
                  <a:latin typeface="Calibri" charset="0"/>
                  <a:ea typeface="Calibri" charset="0"/>
                  <a:cs typeface="Calibri" charset="0"/>
                  <a:sym typeface="Calibri" charset="0"/>
                </a:rPr>
                <a:t> ante </a:t>
              </a:r>
              <a:r>
                <a:rPr lang="en-US" sz="200" dirty="0" err="1">
                  <a:solidFill>
                    <a:srgbClr val="5E5E5E"/>
                  </a:solidFill>
                  <a:latin typeface="Calibri" charset="0"/>
                  <a:ea typeface="Calibri" charset="0"/>
                  <a:cs typeface="Calibri" charset="0"/>
                  <a:sym typeface="Calibri" charset="0"/>
                </a:rPr>
                <a:t>eu</a:t>
              </a:r>
              <a:r>
                <a:rPr lang="en-US" sz="200" dirty="0">
                  <a:solidFill>
                    <a:srgbClr val="5E5E5E"/>
                  </a:solidFill>
                  <a:latin typeface="Calibri" charset="0"/>
                  <a:ea typeface="Calibri" charset="0"/>
                  <a:cs typeface="Calibri" charset="0"/>
                  <a:sym typeface="Calibri" charset="0"/>
                </a:rPr>
                <a:t> </a:t>
              </a:r>
              <a:r>
                <a:rPr lang="en-US" sz="200" dirty="0" err="1">
                  <a:solidFill>
                    <a:srgbClr val="5E5E5E"/>
                  </a:solidFill>
                  <a:latin typeface="Calibri" charset="0"/>
                  <a:ea typeface="Calibri" charset="0"/>
                  <a:cs typeface="Calibri" charset="0"/>
                  <a:sym typeface="Calibri" charset="0"/>
                </a:rPr>
                <a:t>turpis</a:t>
              </a:r>
              <a:r>
                <a:rPr lang="en-US" sz="200" dirty="0">
                  <a:solidFill>
                    <a:srgbClr val="5E5E5E"/>
                  </a:solidFill>
                  <a:latin typeface="Calibri" charset="0"/>
                  <a:ea typeface="Calibri" charset="0"/>
                  <a:cs typeface="Calibri" charset="0"/>
                  <a:sym typeface="Calibri" charset="0"/>
                </a:rPr>
                <a:t> </a:t>
              </a:r>
              <a:r>
                <a:rPr lang="en-US" sz="200" dirty="0" err="1">
                  <a:solidFill>
                    <a:srgbClr val="5E5E5E"/>
                  </a:solidFill>
                  <a:latin typeface="Calibri" charset="0"/>
                  <a:ea typeface="Calibri" charset="0"/>
                  <a:cs typeface="Calibri" charset="0"/>
                  <a:sym typeface="Calibri" charset="0"/>
                </a:rPr>
                <a:t>placerat</a:t>
              </a:r>
              <a:r>
                <a:rPr lang="en-US" sz="200" dirty="0">
                  <a:solidFill>
                    <a:srgbClr val="5E5E5E"/>
                  </a:solidFill>
                  <a:latin typeface="Calibri" charset="0"/>
                  <a:ea typeface="Calibri" charset="0"/>
                  <a:cs typeface="Calibri" charset="0"/>
                  <a:sym typeface="Calibri" charset="0"/>
                </a:rPr>
                <a:t> </a:t>
              </a:r>
              <a:r>
                <a:rPr lang="en-US" sz="200" dirty="0" err="1">
                  <a:solidFill>
                    <a:srgbClr val="5E5E5E"/>
                  </a:solidFill>
                  <a:latin typeface="Calibri" charset="0"/>
                  <a:ea typeface="Calibri" charset="0"/>
                  <a:cs typeface="Calibri" charset="0"/>
                  <a:sym typeface="Calibri" charset="0"/>
                </a:rPr>
                <a:t>porttitor</a:t>
              </a:r>
              <a:r>
                <a:rPr lang="en-US" sz="200" dirty="0">
                  <a:solidFill>
                    <a:srgbClr val="5E5E5E"/>
                  </a:solidFill>
                  <a:latin typeface="Calibri" charset="0"/>
                  <a:ea typeface="Calibri" charset="0"/>
                  <a:cs typeface="Calibri" charset="0"/>
                  <a:sym typeface="Calibri" charset="0"/>
                </a:rPr>
                <a:t>. Maecenas vitae </a:t>
              </a:r>
              <a:r>
                <a:rPr lang="en-US" sz="200" dirty="0" err="1">
                  <a:solidFill>
                    <a:srgbClr val="5E5E5E"/>
                  </a:solidFill>
                  <a:latin typeface="Calibri" charset="0"/>
                  <a:ea typeface="Calibri" charset="0"/>
                  <a:cs typeface="Calibri" charset="0"/>
                  <a:sym typeface="Calibri" charset="0"/>
                </a:rPr>
                <a:t>lectus</a:t>
              </a:r>
              <a:r>
                <a:rPr lang="en-US" sz="200" dirty="0">
                  <a:solidFill>
                    <a:srgbClr val="5E5E5E"/>
                  </a:solidFill>
                  <a:latin typeface="Calibri" charset="0"/>
                  <a:ea typeface="Calibri" charset="0"/>
                  <a:cs typeface="Calibri" charset="0"/>
                  <a:sym typeface="Calibri" charset="0"/>
                </a:rPr>
                <a:t> non </a:t>
              </a:r>
              <a:r>
                <a:rPr lang="en-US" sz="200" dirty="0" err="1">
                  <a:solidFill>
                    <a:srgbClr val="5E5E5E"/>
                  </a:solidFill>
                  <a:latin typeface="Calibri" charset="0"/>
                  <a:ea typeface="Calibri" charset="0"/>
                  <a:cs typeface="Calibri" charset="0"/>
                  <a:sym typeface="Calibri" charset="0"/>
                </a:rPr>
                <a:t>justo</a:t>
              </a:r>
              <a:r>
                <a:rPr lang="en-US" sz="200" dirty="0">
                  <a:solidFill>
                    <a:srgbClr val="5E5E5E"/>
                  </a:solidFill>
                  <a:latin typeface="Calibri" charset="0"/>
                  <a:ea typeface="Calibri" charset="0"/>
                  <a:cs typeface="Calibri" charset="0"/>
                  <a:sym typeface="Calibri" charset="0"/>
                </a:rPr>
                <a:t> </a:t>
              </a:r>
              <a:r>
                <a:rPr lang="en-US" sz="200" dirty="0" err="1">
                  <a:solidFill>
                    <a:srgbClr val="5E5E5E"/>
                  </a:solidFill>
                  <a:latin typeface="Calibri" charset="0"/>
                  <a:ea typeface="Calibri" charset="0"/>
                  <a:cs typeface="Calibri" charset="0"/>
                  <a:sym typeface="Calibri" charset="0"/>
                </a:rPr>
                <a:t>mollis</a:t>
              </a:r>
              <a:r>
                <a:rPr lang="en-US" sz="200" dirty="0">
                  <a:solidFill>
                    <a:srgbClr val="5E5E5E"/>
                  </a:solidFill>
                  <a:latin typeface="Calibri" charset="0"/>
                  <a:ea typeface="Calibri" charset="0"/>
                  <a:cs typeface="Calibri" charset="0"/>
                  <a:sym typeface="Calibri" charset="0"/>
                </a:rPr>
                <a:t> </a:t>
              </a:r>
              <a:r>
                <a:rPr lang="en-US" sz="200" dirty="0" err="1">
                  <a:solidFill>
                    <a:srgbClr val="5E5E5E"/>
                  </a:solidFill>
                  <a:latin typeface="Calibri" charset="0"/>
                  <a:ea typeface="Calibri" charset="0"/>
                  <a:cs typeface="Calibri" charset="0"/>
                  <a:sym typeface="Calibri" charset="0"/>
                </a:rPr>
                <a:t>rutrum</a:t>
              </a:r>
              <a:r>
                <a:rPr lang="en-US" sz="200" dirty="0">
                  <a:solidFill>
                    <a:srgbClr val="5E5E5E"/>
                  </a:solidFill>
                  <a:latin typeface="Calibri" charset="0"/>
                  <a:ea typeface="Calibri" charset="0"/>
                  <a:cs typeface="Calibri" charset="0"/>
                  <a:sym typeface="Calibri" charset="0"/>
                </a:rPr>
                <a:t> at </a:t>
              </a:r>
              <a:r>
                <a:rPr lang="en-US" sz="200" dirty="0" err="1">
                  <a:solidFill>
                    <a:srgbClr val="5E5E5E"/>
                  </a:solidFill>
                  <a:latin typeface="Calibri" charset="0"/>
                  <a:ea typeface="Calibri" charset="0"/>
                  <a:cs typeface="Calibri" charset="0"/>
                  <a:sym typeface="Calibri" charset="0"/>
                </a:rPr>
                <a:t>condimentum</a:t>
              </a:r>
              <a:r>
                <a:rPr lang="en-US" sz="200" dirty="0">
                  <a:solidFill>
                    <a:srgbClr val="5E5E5E"/>
                  </a:solidFill>
                  <a:latin typeface="Calibri" charset="0"/>
                  <a:ea typeface="Calibri" charset="0"/>
                  <a:cs typeface="Calibri" charset="0"/>
                  <a:sym typeface="Calibri" charset="0"/>
                </a:rPr>
                <a:t> mi. </a:t>
              </a:r>
              <a:r>
                <a:rPr lang="en-US" sz="200" dirty="0" smtClean="0">
                  <a:solidFill>
                    <a:srgbClr val="5E5E5E"/>
                  </a:solidFill>
                  <a:latin typeface="Calibri" charset="0"/>
                  <a:ea typeface="Calibri" charset="0"/>
                  <a:cs typeface="Calibri" charset="0"/>
                  <a:sym typeface="Calibri" charset="0"/>
                </a:rPr>
                <a:t> [</a:t>
              </a:r>
              <a:r>
                <a:rPr lang="en-US" sz="200" u="sng" dirty="0">
                  <a:solidFill>
                    <a:srgbClr val="5E5E5E"/>
                  </a:solidFill>
                  <a:latin typeface="Calibri" charset="0"/>
                  <a:ea typeface="Calibri" charset="0"/>
                  <a:cs typeface="Calibri" charset="0"/>
                  <a:sym typeface="Calibri" charset="0"/>
                </a:rPr>
                <a:t>Edit</a:t>
              </a:r>
              <a:r>
                <a:rPr lang="en-US" sz="200" dirty="0">
                  <a:solidFill>
                    <a:srgbClr val="5E5E5E"/>
                  </a:solidFill>
                  <a:latin typeface="Calibri" charset="0"/>
                  <a:ea typeface="Calibri" charset="0"/>
                  <a:cs typeface="Calibri" charset="0"/>
                  <a:sym typeface="Calibri" charset="0"/>
                </a:rPr>
                <a:t>]</a:t>
              </a:r>
            </a:p>
          </p:txBody>
        </p:sp>
      </p:grpSp>
      <p:sp>
        <p:nvSpPr>
          <p:cNvPr id="238" name="TextBox 237"/>
          <p:cNvSpPr txBox="1"/>
          <p:nvPr/>
        </p:nvSpPr>
        <p:spPr>
          <a:xfrm>
            <a:off x="4752976" y="1457325"/>
            <a:ext cx="4038600" cy="677108"/>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en-US" sz="1600" dirty="0" smtClean="0">
                <a:latin typeface="Arial" pitchFamily="34" charset="0"/>
                <a:cs typeface="Arial" pitchFamily="34" charset="0"/>
              </a:rPr>
              <a:t>* </a:t>
            </a:r>
            <a:r>
              <a:rPr lang="en-US" sz="1100" dirty="0" smtClean="0">
                <a:latin typeface="Arial" pitchFamily="34" charset="0"/>
                <a:cs typeface="Arial" pitchFamily="34" charset="0"/>
              </a:rPr>
              <a:t>In addition to displaying the bill, GIA returns multiple “next” actions such as d</a:t>
            </a:r>
            <a:r>
              <a:rPr lang="en-US" sz="1100" b="0" kern="1200" dirty="0" smtClean="0">
                <a:solidFill>
                  <a:schemeClr val="tx1"/>
                </a:solidFill>
                <a:latin typeface="Arial" pitchFamily="34" charset="0"/>
                <a:ea typeface="+mn-ea"/>
                <a:cs typeface="Arial" pitchFamily="34" charset="0"/>
              </a:rPr>
              <a:t>ispute charge, adjust the fee, make </a:t>
            </a:r>
            <a:r>
              <a:rPr lang="en-US" sz="1100" dirty="0" smtClean="0">
                <a:latin typeface="Arial" pitchFamily="34" charset="0"/>
                <a:cs typeface="Arial" pitchFamily="34" charset="0"/>
              </a:rPr>
              <a:t>payment d</a:t>
            </a:r>
            <a:r>
              <a:rPr lang="en-US" sz="1100" b="0" kern="1200" dirty="0" smtClean="0">
                <a:solidFill>
                  <a:schemeClr val="tx1"/>
                </a:solidFill>
                <a:latin typeface="Arial" pitchFamily="34" charset="0"/>
                <a:ea typeface="+mn-ea"/>
                <a:cs typeface="Arial" pitchFamily="34" charset="0"/>
              </a:rPr>
              <a:t>epending on high level concepts and policy</a:t>
            </a:r>
          </a:p>
        </p:txBody>
      </p:sp>
      <p:sp>
        <p:nvSpPr>
          <p:cNvPr id="239" name="Rectangle 238"/>
          <p:cNvSpPr/>
          <p:nvPr/>
        </p:nvSpPr>
        <p:spPr>
          <a:xfrm>
            <a:off x="8060323" y="4673084"/>
            <a:ext cx="338554" cy="369332"/>
          </a:xfrm>
          <a:prstGeom prst="rect">
            <a:avLst/>
          </a:prstGeom>
        </p:spPr>
        <p:txBody>
          <a:bodyPr wrap="square">
            <a:spAutoFit/>
          </a:bodyPr>
          <a:lstStyle/>
          <a:p>
            <a:r>
              <a:rPr lang="en-US" dirty="0" smtClean="0">
                <a:latin typeface="Arial" pitchFamily="34" charset="0"/>
                <a:cs typeface="Arial" pitchFamily="34" charset="0"/>
              </a:rPr>
              <a:t>*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fade">
                                      <p:cBhvr>
                                        <p:cTn id="26" dur="500"/>
                                        <p:tgtEl>
                                          <p:spTgt spid="8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37"/>
                                        </p:tgtEl>
                                        <p:attrNameLst>
                                          <p:attrName>style.visibility</p:attrName>
                                        </p:attrNameLst>
                                      </p:cBhvr>
                                      <p:to>
                                        <p:strVal val="visible"/>
                                      </p:to>
                                    </p:set>
                                    <p:animEffect transition="in" filter="fade">
                                      <p:cBhvr>
                                        <p:cTn id="29" dur="500"/>
                                        <p:tgtEl>
                                          <p:spTgt spid="537"/>
                                        </p:tgtEl>
                                      </p:cBhvr>
                                    </p:animEffect>
                                  </p:childTnLst>
                                </p:cTn>
                              </p:par>
                            </p:childTnLst>
                          </p:cTn>
                        </p:par>
                        <p:par>
                          <p:cTn id="30" fill="hold">
                            <p:stCondLst>
                              <p:cond delay="500"/>
                            </p:stCondLst>
                            <p:childTnLst>
                              <p:par>
                                <p:cTn id="31" presetID="10" presetClass="entr" presetSubtype="0" fill="hold" grpId="0" nodeType="afterEffect">
                                  <p:stCondLst>
                                    <p:cond delay="1000"/>
                                  </p:stCondLst>
                                  <p:childTnLst>
                                    <p:set>
                                      <p:cBhvr>
                                        <p:cTn id="32" dur="1" fill="hold">
                                          <p:stCondLst>
                                            <p:cond delay="0"/>
                                          </p:stCondLst>
                                        </p:cTn>
                                        <p:tgtEl>
                                          <p:spTgt spid="238"/>
                                        </p:tgtEl>
                                        <p:attrNameLst>
                                          <p:attrName>style.visibility</p:attrName>
                                        </p:attrNameLst>
                                      </p:cBhvr>
                                      <p:to>
                                        <p:strVal val="visible"/>
                                      </p:to>
                                    </p:set>
                                    <p:animEffect transition="in" filter="fade">
                                      <p:cBhvr>
                                        <p:cTn id="33" dur="10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83" grpId="0" animBg="1"/>
      <p:bldP spid="537" grpId="0" animBg="1"/>
      <p:bldP spid="2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3213" y="466725"/>
            <a:ext cx="8540750" cy="809625"/>
          </a:xfrm>
        </p:spPr>
        <p:txBody>
          <a:bodyPr/>
          <a:lstStyle/>
          <a:p>
            <a:pPr eaLnBrk="1" hangingPunct="1"/>
            <a:r>
              <a:rPr lang="en-US" dirty="0" smtClean="0">
                <a:cs typeface="Arial" charset="0"/>
              </a:rPr>
              <a:t>Guided Interaction Advisor </a:t>
            </a:r>
            <a:endParaRPr lang="en-US" sz="2800" dirty="0" smtClean="0">
              <a:cs typeface="Arial" charset="0"/>
            </a:endParaRPr>
          </a:p>
        </p:txBody>
      </p:sp>
      <p:grpSp>
        <p:nvGrpSpPr>
          <p:cNvPr id="2" name="Group 19"/>
          <p:cNvGrpSpPr/>
          <p:nvPr/>
        </p:nvGrpSpPr>
        <p:grpSpPr>
          <a:xfrm>
            <a:off x="1905087" y="2045780"/>
            <a:ext cx="4557900" cy="3301340"/>
            <a:chOff x="2888856" y="2039193"/>
            <a:chExt cx="6166131" cy="3317734"/>
          </a:xfrm>
        </p:grpSpPr>
        <p:pic>
          <p:nvPicPr>
            <p:cNvPr id="2050" name="Picture 2"/>
            <p:cNvPicPr preferRelativeResize="0">
              <a:picLocks noChangeAspect="1" noChangeArrowheads="1"/>
            </p:cNvPicPr>
            <p:nvPr/>
          </p:nvPicPr>
          <p:blipFill>
            <a:blip r:embed="rId2"/>
            <a:srcRect l="6822" t="27429" r="4961" b="12800"/>
            <a:stretch>
              <a:fillRect/>
            </a:stretch>
          </p:blipFill>
          <p:spPr bwMode="auto">
            <a:xfrm>
              <a:off x="3023952" y="2230531"/>
              <a:ext cx="5990575" cy="2753040"/>
            </a:xfrm>
            <a:prstGeom prst="rect">
              <a:avLst/>
            </a:prstGeom>
            <a:noFill/>
            <a:ln w="9525">
              <a:noFill/>
              <a:miter lim="800000"/>
              <a:headEnd/>
              <a:tailEnd/>
            </a:ln>
          </p:spPr>
        </p:pic>
        <p:sp>
          <p:nvSpPr>
            <p:cNvPr id="19" name="Rounded Rectangle 18"/>
            <p:cNvSpPr/>
            <p:nvPr/>
          </p:nvSpPr>
          <p:spPr>
            <a:xfrm>
              <a:off x="2888856" y="2039193"/>
              <a:ext cx="6166131" cy="3317734"/>
            </a:xfrm>
            <a:prstGeom prst="roundRect">
              <a:avLst/>
            </a:prstGeom>
            <a:gradFill>
              <a:gsLst>
                <a:gs pos="0">
                  <a:schemeClr val="accent5">
                    <a:shade val="51000"/>
                    <a:satMod val="130000"/>
                    <a:alpha val="15000"/>
                  </a:schemeClr>
                </a:gs>
                <a:gs pos="53000">
                  <a:schemeClr val="accent5">
                    <a:shade val="93000"/>
                    <a:satMod val="130000"/>
                    <a:alpha val="0"/>
                  </a:schemeClr>
                </a:gs>
                <a:gs pos="100000">
                  <a:schemeClr val="accent5">
                    <a:shade val="94000"/>
                    <a:satMod val="135000"/>
                    <a:alpha val="15000"/>
                  </a:schemeClr>
                </a:gs>
              </a:gsLst>
            </a:gradFill>
            <a:ln>
              <a:solidFill>
                <a:schemeClr val="dk1"/>
              </a:solidFill>
            </a:ln>
            <a:scene3d>
              <a:camera prst="orthographicFront">
                <a:rot lat="0" lon="0"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lIns="36000" tIns="36000" rIns="36000" bIns="36000" rtlCol="0" anchor="ctr"/>
            <a:lstStyle/>
            <a:p>
              <a:pPr algn="ctr"/>
              <a:endParaRPr lang="en-US" sz="2000" smtClean="0">
                <a:solidFill>
                  <a:schemeClr val="tx1"/>
                </a:solidFill>
                <a:latin typeface="Arial" pitchFamily="34" charset="0"/>
                <a:cs typeface="Arial" pitchFamily="34" charset="0"/>
              </a:endParaRPr>
            </a:p>
          </p:txBody>
        </p:sp>
      </p:grpSp>
      <p:grpSp>
        <p:nvGrpSpPr>
          <p:cNvPr id="3" name="Group 52"/>
          <p:cNvGrpSpPr/>
          <p:nvPr/>
        </p:nvGrpSpPr>
        <p:grpSpPr>
          <a:xfrm>
            <a:off x="3068715" y="5073726"/>
            <a:ext cx="2407784" cy="216803"/>
            <a:chOff x="3252999" y="5313773"/>
            <a:chExt cx="2929317" cy="229279"/>
          </a:xfrm>
        </p:grpSpPr>
        <p:sp>
          <p:nvSpPr>
            <p:cNvPr id="39" name="Rounded Rectangle 38"/>
            <p:cNvSpPr/>
            <p:nvPr/>
          </p:nvSpPr>
          <p:spPr>
            <a:xfrm>
              <a:off x="3252999" y="5316474"/>
              <a:ext cx="2929317" cy="226578"/>
            </a:xfrm>
            <a:prstGeom prst="roundRect">
              <a:avLst/>
            </a:prstGeom>
            <a:gradFill>
              <a:gsLst>
                <a:gs pos="0">
                  <a:srgbClr val="8488C4"/>
                </a:gs>
                <a:gs pos="53000">
                  <a:srgbClr val="D4DEFF"/>
                </a:gs>
                <a:gs pos="83000">
                  <a:srgbClr val="D4DEFF"/>
                </a:gs>
                <a:gs pos="100000">
                  <a:srgbClr val="96AB94"/>
                </a:gs>
              </a:gsLst>
              <a:lin ang="16200000" scaled="0"/>
            </a:gra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dirty="0" smtClean="0">
                  <a:solidFill>
                    <a:schemeClr val="bg2">
                      <a:lumMod val="50000"/>
                    </a:schemeClr>
                  </a:solidFill>
                  <a:latin typeface="Baskerville Old Face" pitchFamily="18" charset="0"/>
                  <a:cs typeface="Arial" pitchFamily="34" charset="0"/>
                </a:rPr>
                <a:t>Chronology of events</a:t>
              </a:r>
            </a:p>
          </p:txBody>
        </p:sp>
        <p:cxnSp>
          <p:nvCxnSpPr>
            <p:cNvPr id="47" name="Straight Connector 46"/>
            <p:cNvCxnSpPr/>
            <p:nvPr/>
          </p:nvCxnSpPr>
          <p:spPr>
            <a:xfrm rot="5400000">
              <a:off x="3313689" y="5425712"/>
              <a:ext cx="210393" cy="8092"/>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48" name="Straight Connector 47"/>
            <p:cNvCxnSpPr/>
            <p:nvPr/>
          </p:nvCxnSpPr>
          <p:spPr>
            <a:xfrm rot="5400000">
              <a:off x="3498457" y="5432456"/>
              <a:ext cx="210393" cy="8092"/>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49" name="Straight Connector 48"/>
            <p:cNvCxnSpPr/>
            <p:nvPr/>
          </p:nvCxnSpPr>
          <p:spPr>
            <a:xfrm rot="5400000">
              <a:off x="3684573" y="5424364"/>
              <a:ext cx="210393" cy="8092"/>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50" name="Straight Connector 49"/>
            <p:cNvCxnSpPr/>
            <p:nvPr/>
          </p:nvCxnSpPr>
          <p:spPr>
            <a:xfrm rot="5400000">
              <a:off x="5545733" y="5416272"/>
              <a:ext cx="210393" cy="8092"/>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51" name="Straight Connector 50"/>
            <p:cNvCxnSpPr/>
            <p:nvPr/>
          </p:nvCxnSpPr>
          <p:spPr>
            <a:xfrm rot="5400000">
              <a:off x="5714317" y="5423016"/>
              <a:ext cx="210393" cy="8092"/>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52" name="Straight Connector 51"/>
            <p:cNvCxnSpPr/>
            <p:nvPr/>
          </p:nvCxnSpPr>
          <p:spPr>
            <a:xfrm rot="5400000">
              <a:off x="5900433" y="5414924"/>
              <a:ext cx="210393" cy="8092"/>
            </a:xfrm>
            <a:prstGeom prst="line">
              <a:avLst/>
            </a:prstGeom>
            <a:ln/>
          </p:spPr>
          <p:style>
            <a:lnRef idx="1">
              <a:schemeClr val="accent2"/>
            </a:lnRef>
            <a:fillRef idx="0">
              <a:schemeClr val="accent2"/>
            </a:fillRef>
            <a:effectRef idx="0">
              <a:schemeClr val="accent2"/>
            </a:effectRef>
            <a:fontRef idx="minor">
              <a:schemeClr val="tx1"/>
            </a:fontRef>
          </p:style>
        </p:cxnSp>
      </p:grpSp>
      <p:sp>
        <p:nvSpPr>
          <p:cNvPr id="66" name="Rounded Rectangle 65"/>
          <p:cNvSpPr/>
          <p:nvPr/>
        </p:nvSpPr>
        <p:spPr>
          <a:xfrm>
            <a:off x="90840" y="2014063"/>
            <a:ext cx="1284711" cy="3629904"/>
          </a:xfrm>
          <a:prstGeom prst="roundRect">
            <a:avLst/>
          </a:prstGeom>
          <a:ln/>
        </p:spPr>
        <p:style>
          <a:lnRef idx="1">
            <a:schemeClr val="accent5"/>
          </a:lnRef>
          <a:fillRef idx="3">
            <a:schemeClr val="accent5"/>
          </a:fillRef>
          <a:effectRef idx="2">
            <a:schemeClr val="accent5"/>
          </a:effectRef>
          <a:fontRef idx="minor">
            <a:schemeClr val="lt1"/>
          </a:fontRef>
        </p:style>
        <p:txBody>
          <a:bodyPr lIns="36000" tIns="36000" rIns="36000" bIns="36000" rtlCol="0" anchor="ctr"/>
          <a:lstStyle/>
          <a:p>
            <a:pPr algn="ctr"/>
            <a:endParaRPr lang="en-US" smtClean="0">
              <a:solidFill>
                <a:schemeClr val="tx1"/>
              </a:solidFill>
              <a:latin typeface="Arial" pitchFamily="34" charset="0"/>
              <a:cs typeface="Arial" pitchFamily="34" charset="0"/>
            </a:endParaRPr>
          </a:p>
        </p:txBody>
      </p:sp>
      <p:sp>
        <p:nvSpPr>
          <p:cNvPr id="29" name="Snip Diagonal Corner Rectangle 28"/>
          <p:cNvSpPr/>
          <p:nvPr/>
        </p:nvSpPr>
        <p:spPr>
          <a:xfrm>
            <a:off x="167921" y="2174139"/>
            <a:ext cx="1159910" cy="199517"/>
          </a:xfrm>
          <a:prstGeom prst="snip2DiagRect">
            <a:avLst/>
          </a:prstGeom>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lang="en-US" sz="1100" dirty="0" smtClean="0">
                <a:solidFill>
                  <a:schemeClr val="tx1"/>
                </a:solidFill>
                <a:latin typeface="Baskerville Old Face" pitchFamily="18" charset="0"/>
                <a:cs typeface="Arial" pitchFamily="34" charset="0"/>
              </a:rPr>
              <a:t>Interactions</a:t>
            </a:r>
          </a:p>
        </p:txBody>
      </p:sp>
      <p:sp>
        <p:nvSpPr>
          <p:cNvPr id="27" name="Snip Diagonal Corner Rectangle 26"/>
          <p:cNvSpPr/>
          <p:nvPr/>
        </p:nvSpPr>
        <p:spPr>
          <a:xfrm>
            <a:off x="167921" y="2682491"/>
            <a:ext cx="1159910" cy="190565"/>
          </a:xfrm>
          <a:prstGeom prst="snip2DiagRect">
            <a:avLst/>
          </a:prstGeom>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lang="en-US" sz="1050" dirty="0" smtClean="0">
                <a:solidFill>
                  <a:schemeClr val="tx1"/>
                </a:solidFill>
                <a:latin typeface="Baskerville Old Face" pitchFamily="18" charset="0"/>
                <a:cs typeface="Arial" pitchFamily="34" charset="0"/>
              </a:rPr>
              <a:t>Bills</a:t>
            </a:r>
            <a:endParaRPr lang="en-US" sz="1200" dirty="0" smtClean="0">
              <a:solidFill>
                <a:schemeClr val="tx1"/>
              </a:solidFill>
              <a:latin typeface="Baskerville Old Face" pitchFamily="18" charset="0"/>
              <a:cs typeface="Arial" pitchFamily="34" charset="0"/>
            </a:endParaRPr>
          </a:p>
        </p:txBody>
      </p:sp>
      <p:sp>
        <p:nvSpPr>
          <p:cNvPr id="30" name="Snip Diagonal Corner Rectangle 29"/>
          <p:cNvSpPr/>
          <p:nvPr/>
        </p:nvSpPr>
        <p:spPr>
          <a:xfrm>
            <a:off x="167921" y="2438212"/>
            <a:ext cx="1159910" cy="191538"/>
          </a:xfrm>
          <a:prstGeom prst="snip2DiagRect">
            <a:avLst/>
          </a:prstGeom>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lang="en-US" sz="1100" dirty="0" smtClean="0">
                <a:solidFill>
                  <a:schemeClr val="tx1"/>
                </a:solidFill>
                <a:latin typeface="Baskerville Old Face" pitchFamily="18" charset="0"/>
                <a:cs typeface="Arial" pitchFamily="34" charset="0"/>
              </a:rPr>
              <a:t>Orders</a:t>
            </a:r>
          </a:p>
        </p:txBody>
      </p:sp>
      <p:sp>
        <p:nvSpPr>
          <p:cNvPr id="31" name="Snip Diagonal Corner Rectangle 30"/>
          <p:cNvSpPr/>
          <p:nvPr/>
        </p:nvSpPr>
        <p:spPr>
          <a:xfrm>
            <a:off x="167921" y="2946945"/>
            <a:ext cx="1159910" cy="175490"/>
          </a:xfrm>
          <a:prstGeom prst="snip2DiagRect">
            <a:avLst/>
          </a:prstGeom>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lang="en-US" sz="1050" dirty="0" smtClean="0">
                <a:solidFill>
                  <a:schemeClr val="tx1"/>
                </a:solidFill>
                <a:latin typeface="Baskerville Old Face" pitchFamily="18" charset="0"/>
                <a:cs typeface="Arial" pitchFamily="34" charset="0"/>
              </a:rPr>
              <a:t>Payments</a:t>
            </a:r>
          </a:p>
        </p:txBody>
      </p:sp>
      <p:sp>
        <p:nvSpPr>
          <p:cNvPr id="32" name="Snip Diagonal Corner Rectangle 31"/>
          <p:cNvSpPr/>
          <p:nvPr/>
        </p:nvSpPr>
        <p:spPr>
          <a:xfrm>
            <a:off x="167921" y="3182086"/>
            <a:ext cx="1159910" cy="175874"/>
          </a:xfrm>
          <a:prstGeom prst="snip2DiagRect">
            <a:avLst/>
          </a:prstGeom>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lang="en-US" sz="1050" dirty="0" smtClean="0">
                <a:solidFill>
                  <a:schemeClr val="tx1"/>
                </a:solidFill>
                <a:latin typeface="Baskerville Old Face" pitchFamily="18" charset="0"/>
                <a:cs typeface="Arial" pitchFamily="34" charset="0"/>
              </a:rPr>
              <a:t>Collections</a:t>
            </a:r>
            <a:endParaRPr lang="en-US" dirty="0" smtClean="0">
              <a:solidFill>
                <a:schemeClr val="tx1"/>
              </a:solidFill>
              <a:latin typeface="Baskerville Old Face" pitchFamily="18" charset="0"/>
              <a:cs typeface="Arial" pitchFamily="34" charset="0"/>
            </a:endParaRPr>
          </a:p>
        </p:txBody>
      </p:sp>
      <p:sp>
        <p:nvSpPr>
          <p:cNvPr id="33" name="Snip Diagonal Corner Rectangle 32"/>
          <p:cNvSpPr/>
          <p:nvPr/>
        </p:nvSpPr>
        <p:spPr>
          <a:xfrm>
            <a:off x="167921" y="3412947"/>
            <a:ext cx="1159910" cy="194739"/>
          </a:xfrm>
          <a:prstGeom prst="snip2DiagRect">
            <a:avLst/>
          </a:prstGeom>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lang="en-US" sz="1100" dirty="0" smtClean="0">
                <a:solidFill>
                  <a:schemeClr val="tx1"/>
                </a:solidFill>
                <a:latin typeface="Baskerville Old Face" pitchFamily="18" charset="0"/>
                <a:cs typeface="Arial" pitchFamily="34" charset="0"/>
              </a:rPr>
              <a:t>Charge dispute</a:t>
            </a:r>
            <a:endParaRPr lang="en-US" dirty="0" smtClean="0">
              <a:solidFill>
                <a:schemeClr val="tx1"/>
              </a:solidFill>
              <a:latin typeface="Baskerville Old Face" pitchFamily="18" charset="0"/>
              <a:cs typeface="Arial" pitchFamily="34" charset="0"/>
            </a:endParaRPr>
          </a:p>
        </p:txBody>
      </p:sp>
      <p:sp>
        <p:nvSpPr>
          <p:cNvPr id="54" name="Snip Diagonal Corner Rectangle 53"/>
          <p:cNvSpPr/>
          <p:nvPr/>
        </p:nvSpPr>
        <p:spPr>
          <a:xfrm>
            <a:off x="167921" y="4281661"/>
            <a:ext cx="1159910" cy="212369"/>
          </a:xfrm>
          <a:prstGeom prst="snip2DiagRect">
            <a:avLst/>
          </a:prstGeom>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lang="en-US" sz="1050" dirty="0" smtClean="0">
                <a:solidFill>
                  <a:schemeClr val="tx1"/>
                </a:solidFill>
                <a:latin typeface="Baskerville Old Face" pitchFamily="18" charset="0"/>
                <a:cs typeface="Arial" pitchFamily="34" charset="0"/>
              </a:rPr>
              <a:t>Individual</a:t>
            </a:r>
            <a:endParaRPr lang="en-US" sz="1200" dirty="0" smtClean="0">
              <a:solidFill>
                <a:schemeClr val="tx1"/>
              </a:solidFill>
              <a:latin typeface="Baskerville Old Face" pitchFamily="18" charset="0"/>
              <a:cs typeface="Arial" pitchFamily="34" charset="0"/>
            </a:endParaRPr>
          </a:p>
        </p:txBody>
      </p:sp>
      <p:sp>
        <p:nvSpPr>
          <p:cNvPr id="55" name="Snip Diagonal Corner Rectangle 54"/>
          <p:cNvSpPr/>
          <p:nvPr/>
        </p:nvSpPr>
        <p:spPr>
          <a:xfrm>
            <a:off x="167921" y="3701993"/>
            <a:ext cx="1159910" cy="199517"/>
          </a:xfrm>
          <a:prstGeom prst="snip2DiagRect">
            <a:avLst/>
          </a:prstGeom>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lang="en-US" sz="1100" dirty="0" smtClean="0">
                <a:solidFill>
                  <a:schemeClr val="tx1"/>
                </a:solidFill>
                <a:latin typeface="Baskerville Old Face" pitchFamily="18" charset="0"/>
                <a:cs typeface="Arial" pitchFamily="34" charset="0"/>
              </a:rPr>
              <a:t> Customer</a:t>
            </a:r>
          </a:p>
        </p:txBody>
      </p:sp>
      <p:sp>
        <p:nvSpPr>
          <p:cNvPr id="56" name="Snip Diagonal Corner Rectangle 55"/>
          <p:cNvSpPr/>
          <p:nvPr/>
        </p:nvSpPr>
        <p:spPr>
          <a:xfrm>
            <a:off x="167921" y="3995817"/>
            <a:ext cx="1159910" cy="191538"/>
          </a:xfrm>
          <a:prstGeom prst="snip2DiagRect">
            <a:avLst/>
          </a:prstGeom>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lang="en-US" sz="1100" dirty="0" smtClean="0">
                <a:solidFill>
                  <a:schemeClr val="tx1"/>
                </a:solidFill>
                <a:latin typeface="Baskerville Old Face" pitchFamily="18" charset="0"/>
                <a:cs typeface="Arial" pitchFamily="34" charset="0"/>
              </a:rPr>
              <a:t>Pay instructions</a:t>
            </a:r>
          </a:p>
        </p:txBody>
      </p:sp>
      <p:sp>
        <p:nvSpPr>
          <p:cNvPr id="57" name="Snip Diagonal Corner Rectangle 56"/>
          <p:cNvSpPr/>
          <p:nvPr/>
        </p:nvSpPr>
        <p:spPr>
          <a:xfrm>
            <a:off x="167921" y="4546115"/>
            <a:ext cx="1159910" cy="197293"/>
          </a:xfrm>
          <a:prstGeom prst="snip2DiagRect">
            <a:avLst/>
          </a:prstGeom>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lang="en-US" sz="1050" dirty="0" smtClean="0">
                <a:solidFill>
                  <a:schemeClr val="tx1"/>
                </a:solidFill>
                <a:latin typeface="Baskerville Old Face" pitchFamily="18" charset="0"/>
                <a:cs typeface="Arial" pitchFamily="34" charset="0"/>
              </a:rPr>
              <a:t>Device Activated</a:t>
            </a:r>
          </a:p>
        </p:txBody>
      </p:sp>
      <p:sp>
        <p:nvSpPr>
          <p:cNvPr id="58" name="Snip Diagonal Corner Rectangle 57"/>
          <p:cNvSpPr/>
          <p:nvPr/>
        </p:nvSpPr>
        <p:spPr>
          <a:xfrm>
            <a:off x="167921" y="4795111"/>
            <a:ext cx="1159910" cy="247394"/>
          </a:xfrm>
          <a:prstGeom prst="snip2DiagRect">
            <a:avLst/>
          </a:prstGeom>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lang="en-US" sz="1050" dirty="0" smtClean="0">
                <a:solidFill>
                  <a:schemeClr val="tx1"/>
                </a:solidFill>
                <a:latin typeface="Baskerville Old Face" pitchFamily="18" charset="0"/>
                <a:cs typeface="Arial" pitchFamily="34" charset="0"/>
              </a:rPr>
              <a:t>Device heartbeat</a:t>
            </a:r>
            <a:endParaRPr lang="en-US" dirty="0" smtClean="0">
              <a:solidFill>
                <a:schemeClr val="tx1"/>
              </a:solidFill>
              <a:latin typeface="Baskerville Old Face" pitchFamily="18" charset="0"/>
              <a:cs typeface="Arial" pitchFamily="34" charset="0"/>
            </a:endParaRPr>
          </a:p>
        </p:txBody>
      </p:sp>
      <p:sp>
        <p:nvSpPr>
          <p:cNvPr id="59" name="Snip Diagonal Corner Rectangle 58"/>
          <p:cNvSpPr/>
          <p:nvPr/>
        </p:nvSpPr>
        <p:spPr>
          <a:xfrm>
            <a:off x="167921" y="5095247"/>
            <a:ext cx="1159910" cy="194739"/>
          </a:xfrm>
          <a:prstGeom prst="snip2DiagRect">
            <a:avLst/>
          </a:prstGeom>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lang="en-US" sz="1100" dirty="0" smtClean="0">
                <a:solidFill>
                  <a:schemeClr val="tx1"/>
                </a:solidFill>
                <a:latin typeface="Baskerville Old Face" pitchFamily="18" charset="0"/>
                <a:cs typeface="Arial" pitchFamily="34" charset="0"/>
              </a:rPr>
              <a:t>Subscriptions</a:t>
            </a:r>
            <a:endParaRPr lang="en-US" dirty="0" smtClean="0">
              <a:solidFill>
                <a:schemeClr val="tx1"/>
              </a:solidFill>
              <a:latin typeface="Baskerville Old Face" pitchFamily="18" charset="0"/>
              <a:cs typeface="Arial" pitchFamily="34" charset="0"/>
            </a:endParaRPr>
          </a:p>
        </p:txBody>
      </p:sp>
      <p:sp>
        <p:nvSpPr>
          <p:cNvPr id="61" name="Snip Diagonal Corner Rectangle 60"/>
          <p:cNvSpPr/>
          <p:nvPr/>
        </p:nvSpPr>
        <p:spPr>
          <a:xfrm>
            <a:off x="167921" y="5328874"/>
            <a:ext cx="1159910" cy="199517"/>
          </a:xfrm>
          <a:prstGeom prst="snip2DiagRect">
            <a:avLst/>
          </a:prstGeom>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lang="en-US" sz="1100" dirty="0" smtClean="0">
                <a:solidFill>
                  <a:schemeClr val="tx1"/>
                </a:solidFill>
                <a:latin typeface="Baskerville Old Face" pitchFamily="18" charset="0"/>
                <a:cs typeface="Arial" pitchFamily="34" charset="0"/>
              </a:rPr>
              <a:t>Device changes</a:t>
            </a:r>
          </a:p>
        </p:txBody>
      </p:sp>
      <p:sp>
        <p:nvSpPr>
          <p:cNvPr id="71" name="Rounded Rectangle 70"/>
          <p:cNvSpPr/>
          <p:nvPr/>
        </p:nvSpPr>
        <p:spPr>
          <a:xfrm>
            <a:off x="2298874" y="1444573"/>
            <a:ext cx="4101926" cy="327808"/>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dirty="0" smtClean="0">
                <a:solidFill>
                  <a:schemeClr val="bg2">
                    <a:lumMod val="50000"/>
                  </a:schemeClr>
                </a:solidFill>
                <a:latin typeface="Baskerville Old Face" pitchFamily="18" charset="0"/>
                <a:cs typeface="Arial" pitchFamily="34" charset="0"/>
              </a:rPr>
              <a:t>Transformed into a connected </a:t>
            </a:r>
          </a:p>
          <a:p>
            <a:pPr algn="ctr"/>
            <a:r>
              <a:rPr lang="en-US" sz="1400" dirty="0" smtClean="0">
                <a:solidFill>
                  <a:schemeClr val="bg2">
                    <a:lumMod val="50000"/>
                  </a:schemeClr>
                </a:solidFill>
                <a:latin typeface="Baskerville Old Face" pitchFamily="18" charset="0"/>
                <a:cs typeface="Arial" pitchFamily="34" charset="0"/>
              </a:rPr>
              <a:t>graph of business concepts</a:t>
            </a:r>
          </a:p>
        </p:txBody>
      </p:sp>
      <p:sp>
        <p:nvSpPr>
          <p:cNvPr id="37" name="Right Arrow 36"/>
          <p:cNvSpPr/>
          <p:nvPr/>
        </p:nvSpPr>
        <p:spPr>
          <a:xfrm>
            <a:off x="1375965" y="3296208"/>
            <a:ext cx="491472" cy="411480"/>
          </a:xfrm>
          <a:prstGeom prst="rightArrow">
            <a:avLst/>
          </a:prstGeom>
          <a:ln/>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algn="ctr"/>
            <a:endParaRPr lang="en-US" sz="2000" smtClean="0">
              <a:solidFill>
                <a:schemeClr val="tx1"/>
              </a:solidFill>
              <a:latin typeface="Arial" pitchFamily="34" charset="0"/>
              <a:cs typeface="Arial" pitchFamily="34" charset="0"/>
            </a:endParaRPr>
          </a:p>
        </p:txBody>
      </p:sp>
      <p:sp>
        <p:nvSpPr>
          <p:cNvPr id="34" name="TextBox 33"/>
          <p:cNvSpPr txBox="1"/>
          <p:nvPr/>
        </p:nvSpPr>
        <p:spPr>
          <a:xfrm>
            <a:off x="2282673" y="5403660"/>
            <a:ext cx="3810659" cy="1323439"/>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fontAlgn="ctr"/>
            <a:r>
              <a:rPr lang="en-US" sz="1000" dirty="0"/>
              <a:t>Subjective </a:t>
            </a:r>
            <a:r>
              <a:rPr lang="en-US" sz="1000" dirty="0" smtClean="0"/>
              <a:t>		"good payer"</a:t>
            </a:r>
          </a:p>
          <a:p>
            <a:pPr fontAlgn="ctr"/>
            <a:r>
              <a:rPr lang="en-US" sz="1000" dirty="0" smtClean="0"/>
              <a:t>Patterns 		"</a:t>
            </a:r>
            <a:r>
              <a:rPr lang="en-US" sz="1000" dirty="0"/>
              <a:t>always pays 2 days late"</a:t>
            </a:r>
            <a:endParaRPr lang="en-US" sz="1000" dirty="0" smtClean="0"/>
          </a:p>
          <a:p>
            <a:pPr fontAlgn="ctr"/>
            <a:r>
              <a:rPr lang="en-US" sz="1000" dirty="0" smtClean="0"/>
              <a:t>Trends</a:t>
            </a:r>
            <a:r>
              <a:rPr lang="en-US" sz="1000" dirty="0"/>
              <a:t>	</a:t>
            </a:r>
            <a:r>
              <a:rPr lang="en-US" sz="1000" dirty="0" smtClean="0"/>
              <a:t>	“improving </a:t>
            </a:r>
            <a:r>
              <a:rPr lang="en-US" sz="1000" dirty="0"/>
              <a:t>payer"</a:t>
            </a:r>
            <a:endParaRPr lang="en-US" sz="1000" dirty="0" smtClean="0"/>
          </a:p>
          <a:p>
            <a:pPr fontAlgn="ctr"/>
            <a:r>
              <a:rPr lang="en-US" sz="1000" dirty="0"/>
              <a:t>Geospatial 	</a:t>
            </a:r>
            <a:r>
              <a:rPr lang="en-US" sz="1000" dirty="0" smtClean="0"/>
              <a:t>	“within </a:t>
            </a:r>
            <a:r>
              <a:rPr lang="en-US" sz="1000" dirty="0"/>
              <a:t>5 miles of the tower"</a:t>
            </a:r>
            <a:endParaRPr lang="en-US" sz="1000" dirty="0" smtClean="0"/>
          </a:p>
          <a:p>
            <a:pPr fontAlgn="ctr"/>
            <a:r>
              <a:rPr lang="en-US" sz="1000" dirty="0"/>
              <a:t>Time 	</a:t>
            </a:r>
            <a:r>
              <a:rPr lang="en-US" sz="1000" dirty="0" smtClean="0"/>
              <a:t>	“within </a:t>
            </a:r>
            <a:r>
              <a:rPr lang="en-US" sz="1000" dirty="0"/>
              <a:t>5 minutes of an outage" </a:t>
            </a:r>
            <a:endParaRPr lang="en-US" sz="1000" dirty="0" smtClean="0"/>
          </a:p>
          <a:p>
            <a:pPr fontAlgn="ctr"/>
            <a:r>
              <a:rPr lang="en-US" sz="1000" dirty="0" smtClean="0"/>
              <a:t>Probability </a:t>
            </a:r>
            <a:r>
              <a:rPr lang="en-US" sz="1000" dirty="0"/>
              <a:t>	</a:t>
            </a:r>
            <a:r>
              <a:rPr lang="en-US" sz="1000" dirty="0" smtClean="0"/>
              <a:t>	“probably </a:t>
            </a:r>
            <a:r>
              <a:rPr lang="en-US" sz="1000" dirty="0"/>
              <a:t>will call </a:t>
            </a:r>
            <a:r>
              <a:rPr lang="en-US" sz="1000" dirty="0" smtClean="0"/>
              <a:t>about </a:t>
            </a:r>
            <a:r>
              <a:rPr lang="en-US" sz="1000" dirty="0"/>
              <a:t>the bill"</a:t>
            </a:r>
            <a:endParaRPr lang="en-US" sz="1000" dirty="0" smtClean="0"/>
          </a:p>
          <a:p>
            <a:pPr fontAlgn="ctr"/>
            <a:r>
              <a:rPr lang="en-US" sz="1000" dirty="0"/>
              <a:t>Absence of </a:t>
            </a:r>
            <a:r>
              <a:rPr lang="en-US" sz="1000" dirty="0" smtClean="0"/>
              <a:t>occurrence 	“missed payment”</a:t>
            </a:r>
          </a:p>
          <a:p>
            <a:pPr fontAlgn="ctr"/>
            <a:r>
              <a:rPr lang="en-US" sz="1000" dirty="0" smtClean="0">
                <a:solidFill>
                  <a:srgbClr val="00B050"/>
                </a:solidFill>
              </a:rPr>
              <a:t>Highly User extensible …</a:t>
            </a:r>
          </a:p>
        </p:txBody>
      </p:sp>
      <p:sp>
        <p:nvSpPr>
          <p:cNvPr id="46" name="TextBox 45"/>
          <p:cNvSpPr txBox="1"/>
          <p:nvPr/>
        </p:nvSpPr>
        <p:spPr>
          <a:xfrm>
            <a:off x="0" y="1393058"/>
            <a:ext cx="1651379" cy="523220"/>
          </a:xfrm>
          <a:prstGeom prst="rect">
            <a:avLst/>
          </a:prstGeom>
          <a:noFill/>
        </p:spPr>
        <p:txBody>
          <a:bodyPr wrap="square" rtlCol="0">
            <a:spAutoFit/>
          </a:bodyPr>
          <a:lstStyle/>
          <a:p>
            <a:pPr algn="ctr"/>
            <a:r>
              <a:rPr lang="en-US" sz="1400" dirty="0" smtClean="0">
                <a:solidFill>
                  <a:schemeClr val="bg2">
                    <a:lumMod val="50000"/>
                  </a:schemeClr>
                </a:solidFill>
                <a:latin typeface="Baskerville Old Face" pitchFamily="18" charset="0"/>
                <a:cs typeface="Arial" pitchFamily="34" charset="0"/>
              </a:rPr>
              <a:t>Events collected in real time</a:t>
            </a:r>
          </a:p>
        </p:txBody>
      </p:sp>
      <p:sp>
        <p:nvSpPr>
          <p:cNvPr id="35" name="Right Arrow 34"/>
          <p:cNvSpPr/>
          <p:nvPr/>
        </p:nvSpPr>
        <p:spPr>
          <a:xfrm>
            <a:off x="6474525" y="3323918"/>
            <a:ext cx="351278" cy="411480"/>
          </a:xfrm>
          <a:prstGeom prst="rightArrow">
            <a:avLst/>
          </a:prstGeom>
          <a:noFill/>
          <a:ln/>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algn="ctr"/>
            <a:endParaRPr lang="en-US" sz="2000" smtClean="0">
              <a:solidFill>
                <a:schemeClr val="tx1"/>
              </a:solidFill>
              <a:latin typeface="Arial" pitchFamily="34" charset="0"/>
              <a:cs typeface="Arial" pitchFamily="34" charset="0"/>
            </a:endParaRPr>
          </a:p>
        </p:txBody>
      </p:sp>
      <p:grpSp>
        <p:nvGrpSpPr>
          <p:cNvPr id="4" name="Group 128"/>
          <p:cNvGrpSpPr/>
          <p:nvPr/>
        </p:nvGrpSpPr>
        <p:grpSpPr>
          <a:xfrm>
            <a:off x="6314293" y="1854558"/>
            <a:ext cx="588786" cy="4505094"/>
            <a:chOff x="3293456" y="1725773"/>
            <a:chExt cx="588786" cy="4505094"/>
          </a:xfrm>
        </p:grpSpPr>
        <p:cxnSp>
          <p:nvCxnSpPr>
            <p:cNvPr id="63" name="Straight Connector 62"/>
            <p:cNvCxnSpPr/>
            <p:nvPr/>
          </p:nvCxnSpPr>
          <p:spPr>
            <a:xfrm flipV="1">
              <a:off x="3317736" y="1725773"/>
              <a:ext cx="564506" cy="434803"/>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2553036" y="5013015"/>
              <a:ext cx="1958272" cy="477432"/>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65" name="Rounded Rectangle 64"/>
          <p:cNvSpPr/>
          <p:nvPr/>
        </p:nvSpPr>
        <p:spPr>
          <a:xfrm>
            <a:off x="6807910" y="1719598"/>
            <a:ext cx="2168665" cy="5074496"/>
          </a:xfrm>
          <a:prstGeom prst="roundRect">
            <a:avLst/>
          </a:prstGeom>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algn="ctr"/>
            <a:endParaRPr lang="en-US" sz="2000" smtClean="0">
              <a:solidFill>
                <a:schemeClr val="bg2">
                  <a:lumMod val="25000"/>
                </a:schemeClr>
              </a:solidFill>
              <a:latin typeface="Arial" pitchFamily="34" charset="0"/>
              <a:cs typeface="Arial" pitchFamily="34" charset="0"/>
            </a:endParaRPr>
          </a:p>
        </p:txBody>
      </p:sp>
      <p:sp>
        <p:nvSpPr>
          <p:cNvPr id="67" name="TextBox 66"/>
          <p:cNvSpPr txBox="1"/>
          <p:nvPr/>
        </p:nvSpPr>
        <p:spPr>
          <a:xfrm>
            <a:off x="7161391" y="1721090"/>
            <a:ext cx="1010213" cy="253916"/>
          </a:xfrm>
          <a:prstGeom prst="rect">
            <a:avLst/>
          </a:prstGeom>
          <a:noFill/>
        </p:spPr>
        <p:txBody>
          <a:bodyPr wrap="none" rtlCol="0">
            <a:spAutoFit/>
          </a:bodyPr>
          <a:lstStyle/>
          <a:p>
            <a:r>
              <a:rPr lang="en-US" sz="1050" dirty="0" smtClean="0">
                <a:solidFill>
                  <a:schemeClr val="bg2">
                    <a:lumMod val="25000"/>
                  </a:schemeClr>
                </a:solidFill>
                <a:latin typeface="Arial" pitchFamily="34" charset="0"/>
                <a:cs typeface="Arial" pitchFamily="34" charset="0"/>
              </a:rPr>
              <a:t>Plan Overage</a:t>
            </a:r>
            <a:endParaRPr lang="en-US" sz="1050" b="0" kern="1200" dirty="0" smtClean="0">
              <a:solidFill>
                <a:schemeClr val="bg2">
                  <a:lumMod val="25000"/>
                </a:schemeClr>
              </a:solidFill>
              <a:latin typeface="Arial" pitchFamily="34" charset="0"/>
              <a:ea typeface="+mn-ea"/>
              <a:cs typeface="Arial" pitchFamily="34" charset="0"/>
            </a:endParaRPr>
          </a:p>
        </p:txBody>
      </p:sp>
      <p:sp>
        <p:nvSpPr>
          <p:cNvPr id="68" name="TextBox 67"/>
          <p:cNvSpPr txBox="1"/>
          <p:nvPr/>
        </p:nvSpPr>
        <p:spPr>
          <a:xfrm>
            <a:off x="7153299" y="1921183"/>
            <a:ext cx="1789272" cy="253916"/>
          </a:xfrm>
          <a:prstGeom prst="rect">
            <a:avLst/>
          </a:prstGeom>
          <a:noFill/>
        </p:spPr>
        <p:txBody>
          <a:bodyPr wrap="none" rtlCol="0">
            <a:spAutoFit/>
          </a:bodyPr>
          <a:lstStyle/>
          <a:p>
            <a:r>
              <a:rPr lang="en-US" sz="1050" b="0" kern="1200" dirty="0" smtClean="0">
                <a:solidFill>
                  <a:schemeClr val="bg2">
                    <a:lumMod val="25000"/>
                  </a:schemeClr>
                </a:solidFill>
                <a:latin typeface="Arial" pitchFamily="34" charset="0"/>
                <a:ea typeface="+mn-ea"/>
                <a:cs typeface="Arial" pitchFamily="34" charset="0"/>
              </a:rPr>
              <a:t>Bill greater than last month</a:t>
            </a:r>
          </a:p>
        </p:txBody>
      </p:sp>
      <p:sp>
        <p:nvSpPr>
          <p:cNvPr id="69" name="TextBox 68"/>
          <p:cNvSpPr txBox="1"/>
          <p:nvPr/>
        </p:nvSpPr>
        <p:spPr>
          <a:xfrm>
            <a:off x="7161391" y="2124979"/>
            <a:ext cx="694421" cy="253916"/>
          </a:xfrm>
          <a:prstGeom prst="rect">
            <a:avLst/>
          </a:prstGeom>
          <a:noFill/>
        </p:spPr>
        <p:txBody>
          <a:bodyPr wrap="none" rtlCol="0">
            <a:spAutoFit/>
          </a:bodyPr>
          <a:lstStyle/>
          <a:p>
            <a:r>
              <a:rPr lang="en-US" sz="1050" b="0" kern="1200" dirty="0" smtClean="0">
                <a:solidFill>
                  <a:schemeClr val="bg2">
                    <a:lumMod val="25000"/>
                  </a:schemeClr>
                </a:solidFill>
                <a:latin typeface="Arial" pitchFamily="34" charset="0"/>
                <a:ea typeface="+mn-ea"/>
                <a:cs typeface="Arial" pitchFamily="34" charset="0"/>
              </a:rPr>
              <a:t>Prorates</a:t>
            </a:r>
          </a:p>
        </p:txBody>
      </p:sp>
      <p:sp>
        <p:nvSpPr>
          <p:cNvPr id="70" name="TextBox 69"/>
          <p:cNvSpPr txBox="1"/>
          <p:nvPr/>
        </p:nvSpPr>
        <p:spPr>
          <a:xfrm>
            <a:off x="7161391" y="2330257"/>
            <a:ext cx="1244251" cy="253916"/>
          </a:xfrm>
          <a:prstGeom prst="rect">
            <a:avLst/>
          </a:prstGeom>
          <a:noFill/>
        </p:spPr>
        <p:txBody>
          <a:bodyPr wrap="none" rtlCol="0">
            <a:spAutoFit/>
          </a:bodyPr>
          <a:lstStyle/>
          <a:p>
            <a:r>
              <a:rPr lang="en-US" sz="1050" b="0" kern="1200" dirty="0" smtClean="0">
                <a:solidFill>
                  <a:schemeClr val="bg2">
                    <a:lumMod val="25000"/>
                  </a:schemeClr>
                </a:solidFill>
                <a:latin typeface="Arial" pitchFamily="34" charset="0"/>
                <a:ea typeface="+mn-ea"/>
                <a:cs typeface="Arial" pitchFamily="34" charset="0"/>
              </a:rPr>
              <a:t>Roaming charges</a:t>
            </a:r>
          </a:p>
        </p:txBody>
      </p:sp>
      <p:sp>
        <p:nvSpPr>
          <p:cNvPr id="72" name="TextBox 71"/>
          <p:cNvSpPr txBox="1"/>
          <p:nvPr/>
        </p:nvSpPr>
        <p:spPr>
          <a:xfrm>
            <a:off x="7161391" y="2524138"/>
            <a:ext cx="1391728" cy="253916"/>
          </a:xfrm>
          <a:prstGeom prst="rect">
            <a:avLst/>
          </a:prstGeom>
          <a:noFill/>
        </p:spPr>
        <p:txBody>
          <a:bodyPr wrap="none" rtlCol="0">
            <a:spAutoFit/>
          </a:bodyPr>
          <a:lstStyle/>
          <a:p>
            <a:r>
              <a:rPr lang="en-US" sz="1050" b="0" kern="1200" dirty="0" smtClean="0">
                <a:solidFill>
                  <a:schemeClr val="bg2">
                    <a:lumMod val="25000"/>
                  </a:schemeClr>
                </a:solidFill>
                <a:latin typeface="Arial" pitchFamily="34" charset="0"/>
                <a:ea typeface="+mn-ea"/>
                <a:cs typeface="Arial" pitchFamily="34" charset="0"/>
              </a:rPr>
              <a:t>Third Party Charges</a:t>
            </a:r>
          </a:p>
        </p:txBody>
      </p:sp>
      <p:sp>
        <p:nvSpPr>
          <p:cNvPr id="73" name="TextBox 72"/>
          <p:cNvSpPr txBox="1"/>
          <p:nvPr/>
        </p:nvSpPr>
        <p:spPr>
          <a:xfrm>
            <a:off x="7161391" y="2737508"/>
            <a:ext cx="987771" cy="253916"/>
          </a:xfrm>
          <a:prstGeom prst="rect">
            <a:avLst/>
          </a:prstGeom>
          <a:noFill/>
        </p:spPr>
        <p:txBody>
          <a:bodyPr wrap="none" rtlCol="0">
            <a:spAutoFit/>
          </a:bodyPr>
          <a:lstStyle/>
          <a:p>
            <a:r>
              <a:rPr lang="en-US" sz="1050" dirty="0" smtClean="0">
                <a:solidFill>
                  <a:schemeClr val="bg2">
                    <a:lumMod val="25000"/>
                  </a:schemeClr>
                </a:solidFill>
                <a:latin typeface="Arial" pitchFamily="34" charset="0"/>
                <a:cs typeface="Arial" pitchFamily="34" charset="0"/>
              </a:rPr>
              <a:t>Abnormal fee</a:t>
            </a:r>
            <a:endParaRPr lang="en-US" sz="1050" b="0" kern="1200" dirty="0" smtClean="0">
              <a:solidFill>
                <a:schemeClr val="bg2">
                  <a:lumMod val="25000"/>
                </a:schemeClr>
              </a:solidFill>
              <a:latin typeface="Arial" pitchFamily="34" charset="0"/>
              <a:ea typeface="+mn-ea"/>
              <a:cs typeface="Arial" pitchFamily="34" charset="0"/>
            </a:endParaRPr>
          </a:p>
        </p:txBody>
      </p:sp>
      <p:sp>
        <p:nvSpPr>
          <p:cNvPr id="74" name="TextBox 73"/>
          <p:cNvSpPr txBox="1"/>
          <p:nvPr/>
        </p:nvSpPr>
        <p:spPr>
          <a:xfrm>
            <a:off x="7161391" y="2947573"/>
            <a:ext cx="1085554" cy="253916"/>
          </a:xfrm>
          <a:prstGeom prst="rect">
            <a:avLst/>
          </a:prstGeom>
          <a:noFill/>
        </p:spPr>
        <p:txBody>
          <a:bodyPr wrap="none" rtlCol="0">
            <a:spAutoFit/>
          </a:bodyPr>
          <a:lstStyle/>
          <a:p>
            <a:r>
              <a:rPr lang="en-US" sz="1050" b="0" kern="1200" dirty="0" smtClean="0">
                <a:solidFill>
                  <a:schemeClr val="bg2">
                    <a:lumMod val="25000"/>
                  </a:schemeClr>
                </a:solidFill>
                <a:latin typeface="Arial" pitchFamily="34" charset="0"/>
                <a:ea typeface="+mn-ea"/>
                <a:cs typeface="Arial" pitchFamily="34" charset="0"/>
              </a:rPr>
              <a:t>Rate increases</a:t>
            </a:r>
          </a:p>
        </p:txBody>
      </p:sp>
      <p:sp>
        <p:nvSpPr>
          <p:cNvPr id="75" name="TextBox 74"/>
          <p:cNvSpPr txBox="1"/>
          <p:nvPr/>
        </p:nvSpPr>
        <p:spPr>
          <a:xfrm>
            <a:off x="7161391" y="3157636"/>
            <a:ext cx="1101584" cy="253916"/>
          </a:xfrm>
          <a:prstGeom prst="rect">
            <a:avLst/>
          </a:prstGeom>
          <a:noFill/>
        </p:spPr>
        <p:txBody>
          <a:bodyPr wrap="none" rtlCol="0">
            <a:spAutoFit/>
          </a:bodyPr>
          <a:lstStyle/>
          <a:p>
            <a:r>
              <a:rPr lang="en-US" sz="1050" b="0" kern="1200" dirty="0" smtClean="0">
                <a:solidFill>
                  <a:schemeClr val="bg2">
                    <a:lumMod val="25000"/>
                  </a:schemeClr>
                </a:solidFill>
                <a:latin typeface="Arial" pitchFamily="34" charset="0"/>
                <a:ea typeface="+mn-ea"/>
                <a:cs typeface="Arial" pitchFamily="34" charset="0"/>
              </a:rPr>
              <a:t>Charge dispute</a:t>
            </a:r>
          </a:p>
        </p:txBody>
      </p:sp>
      <p:sp>
        <p:nvSpPr>
          <p:cNvPr id="76" name="TextBox 75"/>
          <p:cNvSpPr txBox="1"/>
          <p:nvPr/>
        </p:nvSpPr>
        <p:spPr>
          <a:xfrm>
            <a:off x="7168135" y="3383730"/>
            <a:ext cx="649537" cy="253916"/>
          </a:xfrm>
          <a:prstGeom prst="rect">
            <a:avLst/>
          </a:prstGeom>
          <a:noFill/>
        </p:spPr>
        <p:txBody>
          <a:bodyPr wrap="none" rtlCol="0">
            <a:spAutoFit/>
          </a:bodyPr>
          <a:lstStyle/>
          <a:p>
            <a:r>
              <a:rPr lang="en-US" sz="1050" b="0" kern="1200" dirty="0" smtClean="0">
                <a:solidFill>
                  <a:schemeClr val="bg2">
                    <a:lumMod val="25000"/>
                  </a:schemeClr>
                </a:solidFill>
                <a:latin typeface="Arial" pitchFamily="34" charset="0"/>
                <a:ea typeface="+mn-ea"/>
                <a:cs typeface="Arial" pitchFamily="34" charset="0"/>
              </a:rPr>
              <a:t>First bill</a:t>
            </a:r>
          </a:p>
        </p:txBody>
      </p:sp>
      <p:sp>
        <p:nvSpPr>
          <p:cNvPr id="77" name="TextBox 76"/>
          <p:cNvSpPr txBox="1"/>
          <p:nvPr/>
        </p:nvSpPr>
        <p:spPr>
          <a:xfrm>
            <a:off x="7168135" y="3558065"/>
            <a:ext cx="1204176" cy="253916"/>
          </a:xfrm>
          <a:prstGeom prst="rect">
            <a:avLst/>
          </a:prstGeom>
          <a:noFill/>
        </p:spPr>
        <p:txBody>
          <a:bodyPr wrap="none" rtlCol="0">
            <a:spAutoFit/>
          </a:bodyPr>
          <a:lstStyle/>
          <a:p>
            <a:r>
              <a:rPr lang="en-US" sz="1050" b="0" kern="1200" dirty="0" smtClean="0">
                <a:solidFill>
                  <a:schemeClr val="bg2">
                    <a:lumMod val="25000"/>
                  </a:schemeClr>
                </a:solidFill>
                <a:latin typeface="Arial" pitchFamily="34" charset="0"/>
                <a:ea typeface="+mn-ea"/>
                <a:cs typeface="Arial" pitchFamily="34" charset="0"/>
              </a:rPr>
              <a:t>Past </a:t>
            </a:r>
            <a:r>
              <a:rPr lang="en-US" sz="1050" dirty="0" smtClean="0">
                <a:solidFill>
                  <a:schemeClr val="bg2">
                    <a:lumMod val="25000"/>
                  </a:schemeClr>
                </a:solidFill>
                <a:latin typeface="Arial" pitchFamily="34" charset="0"/>
                <a:cs typeface="Arial" pitchFamily="34" charset="0"/>
              </a:rPr>
              <a:t>d</a:t>
            </a:r>
            <a:r>
              <a:rPr lang="en-US" sz="1050" b="0" kern="1200" dirty="0" smtClean="0">
                <a:solidFill>
                  <a:schemeClr val="bg2">
                    <a:lumMod val="25000"/>
                  </a:schemeClr>
                </a:solidFill>
                <a:latin typeface="Arial" pitchFamily="34" charset="0"/>
                <a:ea typeface="+mn-ea"/>
                <a:cs typeface="Arial" pitchFamily="34" charset="0"/>
              </a:rPr>
              <a:t>ue amount</a:t>
            </a:r>
          </a:p>
        </p:txBody>
      </p:sp>
      <p:sp>
        <p:nvSpPr>
          <p:cNvPr id="78" name="TextBox 77"/>
          <p:cNvSpPr txBox="1"/>
          <p:nvPr/>
        </p:nvSpPr>
        <p:spPr>
          <a:xfrm>
            <a:off x="7168135" y="3776222"/>
            <a:ext cx="620683" cy="253916"/>
          </a:xfrm>
          <a:prstGeom prst="rect">
            <a:avLst/>
          </a:prstGeom>
          <a:noFill/>
        </p:spPr>
        <p:txBody>
          <a:bodyPr wrap="none" rtlCol="0">
            <a:spAutoFit/>
          </a:bodyPr>
          <a:lstStyle/>
          <a:p>
            <a:r>
              <a:rPr lang="en-US" sz="1050" dirty="0" smtClean="0">
                <a:solidFill>
                  <a:schemeClr val="bg2">
                    <a:lumMod val="25000"/>
                  </a:schemeClr>
                </a:solidFill>
                <a:latin typeface="Arial" pitchFamily="34" charset="0"/>
                <a:cs typeface="Arial" pitchFamily="34" charset="0"/>
              </a:rPr>
              <a:t>Pay bill</a:t>
            </a:r>
            <a:endParaRPr lang="en-US" sz="1050" b="0" kern="1200" dirty="0" smtClean="0">
              <a:solidFill>
                <a:schemeClr val="bg2">
                  <a:lumMod val="25000"/>
                </a:schemeClr>
              </a:solidFill>
              <a:latin typeface="Arial" pitchFamily="34" charset="0"/>
              <a:ea typeface="+mn-ea"/>
              <a:cs typeface="Arial" pitchFamily="34" charset="0"/>
            </a:endParaRPr>
          </a:p>
        </p:txBody>
      </p:sp>
      <p:sp>
        <p:nvSpPr>
          <p:cNvPr id="79" name="TextBox 78"/>
          <p:cNvSpPr txBox="1"/>
          <p:nvPr/>
        </p:nvSpPr>
        <p:spPr>
          <a:xfrm>
            <a:off x="7168135" y="3994379"/>
            <a:ext cx="1552028" cy="253916"/>
          </a:xfrm>
          <a:prstGeom prst="rect">
            <a:avLst/>
          </a:prstGeom>
          <a:noFill/>
        </p:spPr>
        <p:txBody>
          <a:bodyPr wrap="none" rtlCol="0">
            <a:spAutoFit/>
          </a:bodyPr>
          <a:lstStyle/>
          <a:p>
            <a:r>
              <a:rPr lang="en-US" sz="1050" b="0" kern="1200" dirty="0" smtClean="0">
                <a:solidFill>
                  <a:schemeClr val="bg2">
                    <a:lumMod val="25000"/>
                  </a:schemeClr>
                </a:solidFill>
                <a:latin typeface="Arial" pitchFamily="34" charset="0"/>
                <a:ea typeface="+mn-ea"/>
                <a:cs typeface="Arial" pitchFamily="34" charset="0"/>
              </a:rPr>
              <a:t>Customer Cancellation</a:t>
            </a:r>
          </a:p>
        </p:txBody>
      </p:sp>
      <p:sp>
        <p:nvSpPr>
          <p:cNvPr id="80" name="TextBox 79"/>
          <p:cNvSpPr txBox="1"/>
          <p:nvPr/>
        </p:nvSpPr>
        <p:spPr>
          <a:xfrm>
            <a:off x="7168135" y="4212536"/>
            <a:ext cx="928459" cy="253916"/>
          </a:xfrm>
          <a:prstGeom prst="rect">
            <a:avLst/>
          </a:prstGeom>
          <a:noFill/>
        </p:spPr>
        <p:txBody>
          <a:bodyPr wrap="none" rtlCol="0">
            <a:spAutoFit/>
          </a:bodyPr>
          <a:lstStyle/>
          <a:p>
            <a:r>
              <a:rPr lang="en-US" sz="1050" b="0" kern="1200" dirty="0" smtClean="0">
                <a:solidFill>
                  <a:schemeClr val="bg2">
                    <a:lumMod val="25000"/>
                  </a:schemeClr>
                </a:solidFill>
                <a:latin typeface="Arial" pitchFamily="34" charset="0"/>
                <a:ea typeface="+mn-ea"/>
                <a:cs typeface="Arial" pitchFamily="34" charset="0"/>
              </a:rPr>
              <a:t>Reactivation</a:t>
            </a:r>
          </a:p>
        </p:txBody>
      </p:sp>
      <p:sp>
        <p:nvSpPr>
          <p:cNvPr id="81" name="TextBox 80"/>
          <p:cNvSpPr txBox="1"/>
          <p:nvPr/>
        </p:nvSpPr>
        <p:spPr>
          <a:xfrm>
            <a:off x="7168135" y="4430693"/>
            <a:ext cx="1205779" cy="253916"/>
          </a:xfrm>
          <a:prstGeom prst="rect">
            <a:avLst/>
          </a:prstGeom>
          <a:noFill/>
        </p:spPr>
        <p:txBody>
          <a:bodyPr wrap="none" rtlCol="0">
            <a:spAutoFit/>
          </a:bodyPr>
          <a:lstStyle/>
          <a:p>
            <a:r>
              <a:rPr lang="en-US" sz="1050" dirty="0" smtClean="0">
                <a:solidFill>
                  <a:schemeClr val="bg2">
                    <a:lumMod val="25000"/>
                  </a:schemeClr>
                </a:solidFill>
                <a:latin typeface="Arial" pitchFamily="34" charset="0"/>
                <a:cs typeface="Arial" pitchFamily="34" charset="0"/>
              </a:rPr>
              <a:t>Device activation</a:t>
            </a:r>
            <a:endParaRPr lang="en-US" sz="1050" b="0" kern="1200" dirty="0" smtClean="0">
              <a:solidFill>
                <a:schemeClr val="bg2">
                  <a:lumMod val="25000"/>
                </a:schemeClr>
              </a:solidFill>
              <a:latin typeface="Arial" pitchFamily="34" charset="0"/>
              <a:ea typeface="+mn-ea"/>
              <a:cs typeface="Arial" pitchFamily="34" charset="0"/>
            </a:endParaRPr>
          </a:p>
        </p:txBody>
      </p:sp>
      <p:sp>
        <p:nvSpPr>
          <p:cNvPr id="82" name="TextBox 81"/>
          <p:cNvSpPr txBox="1"/>
          <p:nvPr/>
        </p:nvSpPr>
        <p:spPr>
          <a:xfrm>
            <a:off x="7174879" y="4640718"/>
            <a:ext cx="1221809" cy="253916"/>
          </a:xfrm>
          <a:prstGeom prst="rect">
            <a:avLst/>
          </a:prstGeom>
          <a:noFill/>
        </p:spPr>
        <p:txBody>
          <a:bodyPr wrap="none" rtlCol="0">
            <a:spAutoFit/>
          </a:bodyPr>
          <a:lstStyle/>
          <a:p>
            <a:r>
              <a:rPr lang="en-US" sz="1050" dirty="0" smtClean="0">
                <a:solidFill>
                  <a:schemeClr val="bg2">
                    <a:lumMod val="25000"/>
                  </a:schemeClr>
                </a:solidFill>
                <a:latin typeface="Arial" pitchFamily="34" charset="0"/>
                <a:cs typeface="Arial" pitchFamily="34" charset="0"/>
              </a:rPr>
              <a:t>Device education</a:t>
            </a:r>
            <a:endParaRPr lang="en-US" sz="1050" b="0" kern="1200" dirty="0" smtClean="0">
              <a:solidFill>
                <a:schemeClr val="bg2">
                  <a:lumMod val="25000"/>
                </a:schemeClr>
              </a:solidFill>
              <a:latin typeface="Arial" pitchFamily="34" charset="0"/>
              <a:ea typeface="+mn-ea"/>
              <a:cs typeface="Arial" pitchFamily="34" charset="0"/>
            </a:endParaRPr>
          </a:p>
        </p:txBody>
      </p:sp>
      <p:sp>
        <p:nvSpPr>
          <p:cNvPr id="83" name="TextBox 82"/>
          <p:cNvSpPr txBox="1"/>
          <p:nvPr/>
        </p:nvSpPr>
        <p:spPr>
          <a:xfrm>
            <a:off x="7174879" y="4858875"/>
            <a:ext cx="1221809" cy="253916"/>
          </a:xfrm>
          <a:prstGeom prst="rect">
            <a:avLst/>
          </a:prstGeom>
          <a:noFill/>
        </p:spPr>
        <p:txBody>
          <a:bodyPr wrap="none" rtlCol="0">
            <a:spAutoFit/>
          </a:bodyPr>
          <a:lstStyle/>
          <a:p>
            <a:r>
              <a:rPr lang="en-US" sz="1050" b="0" kern="1200" dirty="0" smtClean="0">
                <a:solidFill>
                  <a:schemeClr val="bg2">
                    <a:lumMod val="25000"/>
                  </a:schemeClr>
                </a:solidFill>
                <a:latin typeface="Arial" pitchFamily="34" charset="0"/>
                <a:ea typeface="+mn-ea"/>
                <a:cs typeface="Arial" pitchFamily="34" charset="0"/>
              </a:rPr>
              <a:t>Device exchange</a:t>
            </a:r>
          </a:p>
        </p:txBody>
      </p:sp>
      <p:sp>
        <p:nvSpPr>
          <p:cNvPr id="84" name="TextBox 83"/>
          <p:cNvSpPr txBox="1"/>
          <p:nvPr/>
        </p:nvSpPr>
        <p:spPr>
          <a:xfrm>
            <a:off x="7174879" y="5085124"/>
            <a:ext cx="889987" cy="253916"/>
          </a:xfrm>
          <a:prstGeom prst="rect">
            <a:avLst/>
          </a:prstGeom>
          <a:noFill/>
        </p:spPr>
        <p:txBody>
          <a:bodyPr wrap="none" rtlCol="0">
            <a:spAutoFit/>
          </a:bodyPr>
          <a:lstStyle/>
          <a:p>
            <a:r>
              <a:rPr lang="en-US" sz="1050" b="0" kern="1200" dirty="0" smtClean="0">
                <a:solidFill>
                  <a:schemeClr val="bg2">
                    <a:lumMod val="25000"/>
                  </a:schemeClr>
                </a:solidFill>
                <a:latin typeface="Arial" pitchFamily="34" charset="0"/>
                <a:ea typeface="+mn-ea"/>
                <a:cs typeface="Arial" pitchFamily="34" charset="0"/>
              </a:rPr>
              <a:t>Device Lost</a:t>
            </a:r>
          </a:p>
        </p:txBody>
      </p:sp>
      <p:sp>
        <p:nvSpPr>
          <p:cNvPr id="85" name="TextBox 84"/>
          <p:cNvSpPr txBox="1"/>
          <p:nvPr/>
        </p:nvSpPr>
        <p:spPr>
          <a:xfrm>
            <a:off x="7174879" y="5303281"/>
            <a:ext cx="1326004" cy="253916"/>
          </a:xfrm>
          <a:prstGeom prst="rect">
            <a:avLst/>
          </a:prstGeom>
          <a:noFill/>
        </p:spPr>
        <p:txBody>
          <a:bodyPr wrap="none" rtlCol="0">
            <a:spAutoFit/>
          </a:bodyPr>
          <a:lstStyle/>
          <a:p>
            <a:r>
              <a:rPr lang="en-US" sz="1050" dirty="0" smtClean="0">
                <a:solidFill>
                  <a:schemeClr val="bg2">
                    <a:lumMod val="25000"/>
                  </a:schemeClr>
                </a:solidFill>
                <a:latin typeface="Arial" pitchFamily="34" charset="0"/>
                <a:cs typeface="Arial" pitchFamily="34" charset="0"/>
              </a:rPr>
              <a:t>Device not working</a:t>
            </a:r>
            <a:endParaRPr lang="en-US" sz="1050" b="0" kern="1200" dirty="0" smtClean="0">
              <a:solidFill>
                <a:schemeClr val="bg2">
                  <a:lumMod val="25000"/>
                </a:schemeClr>
              </a:solidFill>
              <a:latin typeface="Arial" pitchFamily="34" charset="0"/>
              <a:ea typeface="+mn-ea"/>
              <a:cs typeface="Arial" pitchFamily="34" charset="0"/>
            </a:endParaRPr>
          </a:p>
        </p:txBody>
      </p:sp>
      <p:sp>
        <p:nvSpPr>
          <p:cNvPr id="86" name="TextBox 85"/>
          <p:cNvSpPr txBox="1"/>
          <p:nvPr/>
        </p:nvSpPr>
        <p:spPr>
          <a:xfrm>
            <a:off x="7182971" y="5505581"/>
            <a:ext cx="1085554" cy="253916"/>
          </a:xfrm>
          <a:prstGeom prst="rect">
            <a:avLst/>
          </a:prstGeom>
          <a:noFill/>
        </p:spPr>
        <p:txBody>
          <a:bodyPr wrap="none" rtlCol="0">
            <a:spAutoFit/>
          </a:bodyPr>
          <a:lstStyle/>
          <a:p>
            <a:r>
              <a:rPr lang="en-US" sz="1050" dirty="0" smtClean="0">
                <a:solidFill>
                  <a:schemeClr val="bg2">
                    <a:lumMod val="25000"/>
                  </a:schemeClr>
                </a:solidFill>
                <a:latin typeface="Arial" pitchFamily="34" charset="0"/>
                <a:cs typeface="Arial" pitchFamily="34" charset="0"/>
              </a:rPr>
              <a:t>Device resume</a:t>
            </a:r>
            <a:endParaRPr lang="en-US" sz="1050" b="0" kern="1200" dirty="0" smtClean="0">
              <a:solidFill>
                <a:schemeClr val="bg2">
                  <a:lumMod val="25000"/>
                </a:schemeClr>
              </a:solidFill>
              <a:latin typeface="Arial" pitchFamily="34" charset="0"/>
              <a:ea typeface="+mn-ea"/>
              <a:cs typeface="Arial" pitchFamily="34" charset="0"/>
            </a:endParaRPr>
          </a:p>
        </p:txBody>
      </p:sp>
      <p:sp>
        <p:nvSpPr>
          <p:cNvPr id="87" name="TextBox 86"/>
          <p:cNvSpPr txBox="1"/>
          <p:nvPr/>
        </p:nvSpPr>
        <p:spPr>
          <a:xfrm>
            <a:off x="7189715" y="5715606"/>
            <a:ext cx="1662635" cy="253916"/>
          </a:xfrm>
          <a:prstGeom prst="rect">
            <a:avLst/>
          </a:prstGeom>
          <a:noFill/>
        </p:spPr>
        <p:txBody>
          <a:bodyPr wrap="none" rtlCol="0">
            <a:spAutoFit/>
          </a:bodyPr>
          <a:lstStyle/>
          <a:p>
            <a:r>
              <a:rPr lang="en-US" sz="1050" dirty="0" smtClean="0">
                <a:solidFill>
                  <a:schemeClr val="bg2">
                    <a:lumMod val="25000"/>
                  </a:schemeClr>
                </a:solidFill>
                <a:latin typeface="Arial" pitchFamily="34" charset="0"/>
                <a:cs typeface="Arial" pitchFamily="34" charset="0"/>
              </a:rPr>
              <a:t>Service data not working</a:t>
            </a:r>
            <a:endParaRPr lang="en-US" sz="1050" b="0" kern="1200" dirty="0" smtClean="0">
              <a:solidFill>
                <a:schemeClr val="bg2">
                  <a:lumMod val="25000"/>
                </a:schemeClr>
              </a:solidFill>
              <a:latin typeface="Arial" pitchFamily="34" charset="0"/>
              <a:ea typeface="+mn-ea"/>
              <a:cs typeface="Arial" pitchFamily="34" charset="0"/>
            </a:endParaRPr>
          </a:p>
        </p:txBody>
      </p:sp>
      <p:sp>
        <p:nvSpPr>
          <p:cNvPr id="88" name="TextBox 87"/>
          <p:cNvSpPr txBox="1"/>
          <p:nvPr/>
        </p:nvSpPr>
        <p:spPr>
          <a:xfrm>
            <a:off x="7189715" y="5933763"/>
            <a:ext cx="1616148" cy="253916"/>
          </a:xfrm>
          <a:prstGeom prst="rect">
            <a:avLst/>
          </a:prstGeom>
          <a:noFill/>
        </p:spPr>
        <p:txBody>
          <a:bodyPr wrap="none" rtlCol="0">
            <a:spAutoFit/>
          </a:bodyPr>
          <a:lstStyle/>
          <a:p>
            <a:r>
              <a:rPr lang="en-US" sz="1050" b="0" kern="1200" dirty="0" smtClean="0">
                <a:solidFill>
                  <a:schemeClr val="bg2">
                    <a:lumMod val="25000"/>
                  </a:schemeClr>
                </a:solidFill>
                <a:latin typeface="Arial" pitchFamily="34" charset="0"/>
                <a:ea typeface="+mn-ea"/>
                <a:cs typeface="Arial" pitchFamily="34" charset="0"/>
              </a:rPr>
              <a:t>Service text not working</a:t>
            </a:r>
          </a:p>
        </p:txBody>
      </p:sp>
      <p:sp>
        <p:nvSpPr>
          <p:cNvPr id="89" name="TextBox 88"/>
          <p:cNvSpPr txBox="1"/>
          <p:nvPr/>
        </p:nvSpPr>
        <p:spPr>
          <a:xfrm>
            <a:off x="7189715" y="6160012"/>
            <a:ext cx="1715534" cy="253916"/>
          </a:xfrm>
          <a:prstGeom prst="rect">
            <a:avLst/>
          </a:prstGeom>
          <a:noFill/>
        </p:spPr>
        <p:txBody>
          <a:bodyPr wrap="none" rtlCol="0">
            <a:spAutoFit/>
          </a:bodyPr>
          <a:lstStyle/>
          <a:p>
            <a:r>
              <a:rPr lang="en-US" sz="1050" dirty="0" smtClean="0">
                <a:solidFill>
                  <a:schemeClr val="bg2">
                    <a:lumMod val="25000"/>
                  </a:schemeClr>
                </a:solidFill>
                <a:latin typeface="Arial" pitchFamily="34" charset="0"/>
                <a:cs typeface="Arial" pitchFamily="34" charset="0"/>
              </a:rPr>
              <a:t>Service voice not working</a:t>
            </a:r>
            <a:endParaRPr lang="en-US" sz="1050" b="0" kern="1200" dirty="0" smtClean="0">
              <a:solidFill>
                <a:schemeClr val="bg2">
                  <a:lumMod val="25000"/>
                </a:schemeClr>
              </a:solidFill>
              <a:latin typeface="Arial" pitchFamily="34" charset="0"/>
              <a:ea typeface="+mn-ea"/>
              <a:cs typeface="Arial" pitchFamily="34" charset="0"/>
            </a:endParaRPr>
          </a:p>
        </p:txBody>
      </p:sp>
      <p:sp>
        <p:nvSpPr>
          <p:cNvPr id="91" name="TextBox 90"/>
          <p:cNvSpPr txBox="1"/>
          <p:nvPr/>
        </p:nvSpPr>
        <p:spPr>
          <a:xfrm>
            <a:off x="7196459" y="6587213"/>
            <a:ext cx="1475084" cy="253916"/>
          </a:xfrm>
          <a:prstGeom prst="rect">
            <a:avLst/>
          </a:prstGeom>
          <a:noFill/>
        </p:spPr>
        <p:txBody>
          <a:bodyPr wrap="none" rtlCol="0">
            <a:spAutoFit/>
          </a:bodyPr>
          <a:lstStyle/>
          <a:p>
            <a:r>
              <a:rPr lang="en-US" sz="1050" dirty="0" smtClean="0">
                <a:solidFill>
                  <a:srgbClr val="00B050"/>
                </a:solidFill>
                <a:latin typeface="Arial" pitchFamily="34" charset="0"/>
                <a:cs typeface="Arial" pitchFamily="34" charset="0"/>
              </a:rPr>
              <a:t>Use Case Extensions</a:t>
            </a:r>
            <a:endParaRPr lang="en-US" sz="1050" b="0" kern="1200" dirty="0" smtClean="0">
              <a:solidFill>
                <a:srgbClr val="00B050"/>
              </a:solidFill>
              <a:latin typeface="Arial" pitchFamily="34" charset="0"/>
              <a:ea typeface="+mn-ea"/>
              <a:cs typeface="Arial" pitchFamily="34" charset="0"/>
            </a:endParaRPr>
          </a:p>
        </p:txBody>
      </p:sp>
      <p:sp>
        <p:nvSpPr>
          <p:cNvPr id="92" name="Rectangle 91"/>
          <p:cNvSpPr/>
          <p:nvPr/>
        </p:nvSpPr>
        <p:spPr>
          <a:xfrm rot="16200000">
            <a:off x="4865815" y="3955415"/>
            <a:ext cx="4386137" cy="461665"/>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Probability </a:t>
            </a: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of </a:t>
            </a:r>
            <a:r>
              <a:rPr lang="en-US" sz="2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call motivation</a:t>
            </a:r>
            <a:endParaRPr lang="en-US"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96" name="TextBox 95"/>
          <p:cNvSpPr txBox="1"/>
          <p:nvPr/>
        </p:nvSpPr>
        <p:spPr>
          <a:xfrm>
            <a:off x="7018987" y="1378033"/>
            <a:ext cx="1778021" cy="307777"/>
          </a:xfrm>
          <a:prstGeom prst="rect">
            <a:avLst/>
          </a:prstGeom>
          <a:noFill/>
        </p:spPr>
        <p:txBody>
          <a:bodyPr wrap="square" rtlCol="0">
            <a:spAutoFit/>
          </a:bodyPr>
          <a:lstStyle/>
          <a:p>
            <a:pPr algn="ctr"/>
            <a:r>
              <a:rPr lang="en-US" sz="1400" dirty="0" smtClean="0">
                <a:solidFill>
                  <a:schemeClr val="bg2">
                    <a:lumMod val="50000"/>
                  </a:schemeClr>
                </a:solidFill>
                <a:latin typeface="Baskerville Old Face" pitchFamily="18" charset="0"/>
                <a:cs typeface="Arial" pitchFamily="34" charset="0"/>
              </a:rPr>
              <a:t>Predictions &amp; Actions </a:t>
            </a:r>
          </a:p>
        </p:txBody>
      </p:sp>
      <p:sp>
        <p:nvSpPr>
          <p:cNvPr id="93" name="Down Arrow Callout 92"/>
          <p:cNvSpPr/>
          <p:nvPr/>
        </p:nvSpPr>
        <p:spPr>
          <a:xfrm>
            <a:off x="180975" y="5600700"/>
            <a:ext cx="1095375" cy="609600"/>
          </a:xfrm>
          <a:prstGeom prst="downArrowCallout">
            <a:avLst/>
          </a:prstGeom>
          <a:solidFill>
            <a:schemeClr val="accent2">
              <a:lumMod val="60000"/>
              <a:lumOff val="40000"/>
            </a:schemeClr>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dirty="0" smtClean="0">
                <a:solidFill>
                  <a:srgbClr val="00B050"/>
                </a:solidFill>
                <a:latin typeface="Arial" pitchFamily="34" charset="0"/>
                <a:cs typeface="Arial" pitchFamily="34" charset="0"/>
              </a:rPr>
              <a:t>Extensible</a:t>
            </a:r>
          </a:p>
        </p:txBody>
      </p:sp>
      <p:sp>
        <p:nvSpPr>
          <p:cNvPr id="94" name="Down Arrow 93"/>
          <p:cNvSpPr/>
          <p:nvPr/>
        </p:nvSpPr>
        <p:spPr>
          <a:xfrm>
            <a:off x="7772400" y="6410325"/>
            <a:ext cx="219075" cy="219075"/>
          </a:xfrm>
          <a:prstGeom prst="down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smtClean="0">
              <a:solidFill>
                <a:schemeClr val="tx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03213" y="466725"/>
            <a:ext cx="8540750" cy="809625"/>
          </a:xfrm>
        </p:spPr>
        <p:txBody>
          <a:bodyPr/>
          <a:lstStyle/>
          <a:p>
            <a:pPr eaLnBrk="1" hangingPunct="1"/>
            <a:r>
              <a:rPr lang="en-US" dirty="0" smtClean="0">
                <a:cs typeface="Arial" charset="0"/>
              </a:rPr>
              <a:t>Presenting Insight to CSR</a:t>
            </a:r>
          </a:p>
        </p:txBody>
      </p:sp>
      <p:pic>
        <p:nvPicPr>
          <p:cNvPr id="21507" name="Picture 4" descr="image004"/>
          <p:cNvPicPr>
            <a:picLocks noChangeAspect="1" noChangeArrowheads="1"/>
          </p:cNvPicPr>
          <p:nvPr/>
        </p:nvPicPr>
        <p:blipFill>
          <a:blip r:embed="rId2" cstate="print"/>
          <a:srcRect/>
          <a:stretch>
            <a:fillRect/>
          </a:stretch>
        </p:blipFill>
        <p:spPr bwMode="auto">
          <a:xfrm>
            <a:off x="979488" y="1495425"/>
            <a:ext cx="6497637" cy="4899025"/>
          </a:xfrm>
          <a:prstGeom prst="rect">
            <a:avLst/>
          </a:prstGeom>
          <a:noFill/>
          <a:ln w="9525">
            <a:noFill/>
            <a:miter lim="800000"/>
            <a:headEnd/>
            <a:tailEnd/>
          </a:ln>
        </p:spPr>
      </p:pic>
      <p:grpSp>
        <p:nvGrpSpPr>
          <p:cNvPr id="2" name="Group 4"/>
          <p:cNvGrpSpPr>
            <a:grpSpLocks/>
          </p:cNvGrpSpPr>
          <p:nvPr/>
        </p:nvGrpSpPr>
        <p:grpSpPr bwMode="auto">
          <a:xfrm>
            <a:off x="979488" y="2859929"/>
            <a:ext cx="4446587" cy="1070625"/>
            <a:chOff x="1021978" y="2745827"/>
            <a:chExt cx="4447394" cy="1069708"/>
          </a:xfrm>
        </p:grpSpPr>
        <p:sp>
          <p:nvSpPr>
            <p:cNvPr id="6" name="Rounded Rectangular Callout 5"/>
            <p:cNvSpPr/>
            <p:nvPr/>
          </p:nvSpPr>
          <p:spPr>
            <a:xfrm>
              <a:off x="2501797" y="2745827"/>
              <a:ext cx="2967575" cy="735969"/>
            </a:xfrm>
            <a:prstGeom prst="wedgeRoundRectCallout">
              <a:avLst>
                <a:gd name="adj1" fmla="val -55527"/>
                <a:gd name="adj2" fmla="val 79849"/>
                <a:gd name="adj3" fmla="val 16667"/>
              </a:avLst>
            </a:prstGeom>
            <a:solidFill>
              <a:schemeClr val="bg1">
                <a:lumMod val="85000"/>
              </a:schemeClr>
            </a:solidFill>
            <a:ln w="9525">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dirty="0" smtClean="0">
                  <a:solidFill>
                    <a:schemeClr val="tx1"/>
                  </a:solidFill>
                  <a:cs typeface="Arial" pitchFamily="34" charset="0"/>
                </a:rPr>
                <a:t>Recommended actions – based on best ROI</a:t>
              </a:r>
              <a:endParaRPr lang="en-US" dirty="0">
                <a:solidFill>
                  <a:schemeClr val="tx1"/>
                </a:solidFill>
                <a:cs typeface="Arial" pitchFamily="34" charset="0"/>
              </a:endParaRPr>
            </a:p>
          </p:txBody>
        </p:sp>
        <p:sp>
          <p:nvSpPr>
            <p:cNvPr id="7" name="Rectangle 6"/>
            <p:cNvSpPr/>
            <p:nvPr/>
          </p:nvSpPr>
          <p:spPr>
            <a:xfrm>
              <a:off x="1021978" y="3164568"/>
              <a:ext cx="1268642" cy="650967"/>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en-US" sz="2000">
                <a:solidFill>
                  <a:schemeClr val="tx1"/>
                </a:solidFill>
                <a:cs typeface="Arial" pitchFamily="34" charset="0"/>
              </a:endParaRPr>
            </a:p>
          </p:txBody>
        </p:sp>
      </p:grpSp>
      <p:grpSp>
        <p:nvGrpSpPr>
          <p:cNvPr id="3" name="Group 7"/>
          <p:cNvGrpSpPr>
            <a:grpSpLocks/>
          </p:cNvGrpSpPr>
          <p:nvPr/>
        </p:nvGrpSpPr>
        <p:grpSpPr bwMode="auto">
          <a:xfrm>
            <a:off x="973138" y="1722438"/>
            <a:ext cx="4513262" cy="1536700"/>
            <a:chOff x="1049062" y="1744694"/>
            <a:chExt cx="4513244" cy="1536388"/>
          </a:xfrm>
        </p:grpSpPr>
        <p:sp>
          <p:nvSpPr>
            <p:cNvPr id="9" name="Rectangle 8"/>
            <p:cNvSpPr/>
            <p:nvPr/>
          </p:nvSpPr>
          <p:spPr>
            <a:xfrm>
              <a:off x="1049062" y="2622403"/>
              <a:ext cx="1263645" cy="658679"/>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en-US" sz="2000">
                <a:solidFill>
                  <a:schemeClr val="tx1"/>
                </a:solidFill>
                <a:cs typeface="Arial" pitchFamily="34" charset="0"/>
              </a:endParaRPr>
            </a:p>
          </p:txBody>
        </p:sp>
        <p:sp>
          <p:nvSpPr>
            <p:cNvPr id="10" name="Rounded Rectangular Callout 9"/>
            <p:cNvSpPr/>
            <p:nvPr/>
          </p:nvSpPr>
          <p:spPr>
            <a:xfrm>
              <a:off x="2593693" y="1744694"/>
              <a:ext cx="2968613" cy="765020"/>
            </a:xfrm>
            <a:prstGeom prst="wedgeRoundRectCallout">
              <a:avLst>
                <a:gd name="adj1" fmla="val -60243"/>
                <a:gd name="adj2" fmla="val 110777"/>
                <a:gd name="adj3" fmla="val 16667"/>
              </a:avLst>
            </a:prstGeom>
            <a:solidFill>
              <a:schemeClr val="bg1">
                <a:lumMod val="85000"/>
              </a:schemeClr>
            </a:solidFill>
            <a:ln w="9525">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dirty="0">
                  <a:solidFill>
                    <a:schemeClr val="tx1"/>
                  </a:solidFill>
                  <a:cs typeface="Arial" pitchFamily="34" charset="0"/>
                </a:rPr>
                <a:t>Prediction on reason for the call – ranked by probability</a:t>
              </a:r>
            </a:p>
          </p:txBody>
        </p:sp>
      </p:grpSp>
      <p:grpSp>
        <p:nvGrpSpPr>
          <p:cNvPr id="4" name="Group 10"/>
          <p:cNvGrpSpPr>
            <a:grpSpLocks/>
          </p:cNvGrpSpPr>
          <p:nvPr/>
        </p:nvGrpSpPr>
        <p:grpSpPr bwMode="auto">
          <a:xfrm>
            <a:off x="968375" y="4765675"/>
            <a:ext cx="4545013" cy="1279525"/>
            <a:chOff x="1021980" y="4572000"/>
            <a:chExt cx="4544867" cy="1280160"/>
          </a:xfrm>
        </p:grpSpPr>
        <p:sp>
          <p:nvSpPr>
            <p:cNvPr id="12" name="Rectangle 11"/>
            <p:cNvSpPr/>
            <p:nvPr/>
          </p:nvSpPr>
          <p:spPr>
            <a:xfrm>
              <a:off x="1021980" y="4572000"/>
              <a:ext cx="1258848" cy="128016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en-US" sz="2000">
                <a:solidFill>
                  <a:schemeClr val="tx1"/>
                </a:solidFill>
                <a:cs typeface="Arial" pitchFamily="34" charset="0"/>
              </a:endParaRPr>
            </a:p>
          </p:txBody>
        </p:sp>
        <p:sp>
          <p:nvSpPr>
            <p:cNvPr id="13" name="Rounded Rectangular Callout 12"/>
            <p:cNvSpPr/>
            <p:nvPr/>
          </p:nvSpPr>
          <p:spPr>
            <a:xfrm>
              <a:off x="2598317" y="4689533"/>
              <a:ext cx="2968530" cy="697259"/>
            </a:xfrm>
            <a:prstGeom prst="wedgeRoundRectCallout">
              <a:avLst>
                <a:gd name="adj1" fmla="val -60731"/>
                <a:gd name="adj2" fmla="val 51398"/>
                <a:gd name="adj3" fmla="val 16667"/>
              </a:avLst>
            </a:prstGeom>
            <a:solidFill>
              <a:schemeClr val="bg1">
                <a:lumMod val="85000"/>
              </a:schemeClr>
            </a:solidFill>
            <a:ln w="9525">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dirty="0">
                  <a:solidFill>
                    <a:schemeClr val="tx1"/>
                  </a:solidFill>
                  <a:cs typeface="Arial" pitchFamily="34" charset="0"/>
                </a:rPr>
                <a:t>Prioritized Recommended treatment and script</a:t>
              </a:r>
            </a:p>
          </p:txBody>
        </p:sp>
      </p:grpSp>
      <p:grpSp>
        <p:nvGrpSpPr>
          <p:cNvPr id="5" name="Group 15"/>
          <p:cNvGrpSpPr>
            <a:grpSpLocks/>
          </p:cNvGrpSpPr>
          <p:nvPr/>
        </p:nvGrpSpPr>
        <p:grpSpPr bwMode="auto">
          <a:xfrm>
            <a:off x="2301875" y="1657350"/>
            <a:ext cx="6551613" cy="4291013"/>
            <a:chOff x="2302136" y="1656678"/>
            <a:chExt cx="6551407" cy="4292301"/>
          </a:xfrm>
        </p:grpSpPr>
        <p:sp>
          <p:nvSpPr>
            <p:cNvPr id="14" name="Rectangle 13"/>
            <p:cNvSpPr/>
            <p:nvPr/>
          </p:nvSpPr>
          <p:spPr>
            <a:xfrm>
              <a:off x="2302136" y="2591997"/>
              <a:ext cx="5141751" cy="335698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en-US" sz="2000">
                <a:solidFill>
                  <a:schemeClr val="tx1"/>
                </a:solidFill>
                <a:cs typeface="Arial" pitchFamily="34" charset="0"/>
              </a:endParaRPr>
            </a:p>
          </p:txBody>
        </p:sp>
        <p:sp>
          <p:nvSpPr>
            <p:cNvPr id="15" name="Rounded Rectangular Callout 14"/>
            <p:cNvSpPr/>
            <p:nvPr/>
          </p:nvSpPr>
          <p:spPr>
            <a:xfrm>
              <a:off x="6412045" y="1656678"/>
              <a:ext cx="2441498" cy="892443"/>
            </a:xfrm>
            <a:prstGeom prst="wedgeRoundRectCallout">
              <a:avLst>
                <a:gd name="adj1" fmla="val -54313"/>
                <a:gd name="adj2" fmla="val 104754"/>
                <a:gd name="adj3" fmla="val 16667"/>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dirty="0">
                  <a:solidFill>
                    <a:schemeClr val="tx1"/>
                  </a:solidFill>
                  <a:cs typeface="Arial" pitchFamily="34" charset="0"/>
                </a:rPr>
                <a:t>Process opens </a:t>
              </a:r>
            </a:p>
            <a:p>
              <a:pPr algn="ctr">
                <a:defRPr/>
              </a:pPr>
              <a:r>
                <a:rPr lang="en-US" dirty="0">
                  <a:solidFill>
                    <a:schemeClr val="tx1"/>
                  </a:solidFill>
                  <a:cs typeface="Arial" pitchFamily="34" charset="0"/>
                </a:rPr>
                <a:t>relevant screen for reference and action</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2"/>
                                        </p:tgtEl>
                                      </p:cBhvr>
                                    </p:animEffect>
                                    <p:set>
                                      <p:cBhvr>
                                        <p:cTn id="22" dur="1" fill="hold">
                                          <p:stCondLst>
                                            <p:cond delay="19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000"/>
                                        <p:tgtEl>
                                          <p:spTgt spid="4"/>
                                        </p:tgtEl>
                                      </p:cBhvr>
                                    </p:animEffect>
                                    <p:set>
                                      <p:cBhvr>
                                        <p:cTn id="32" dur="1" fill="hold">
                                          <p:stCondLst>
                                            <p:cond delay="19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Leader in Customer Experience Systems Innovation</a:t>
            </a:r>
            <a:endParaRPr lang="en-US" dirty="0"/>
          </a:p>
        </p:txBody>
      </p:sp>
      <p:sp>
        <p:nvSpPr>
          <p:cNvPr id="4" name="Rounded Rectangle 3"/>
          <p:cNvSpPr/>
          <p:nvPr/>
        </p:nvSpPr>
        <p:spPr bwMode="auto">
          <a:xfrm>
            <a:off x="381000" y="1595565"/>
            <a:ext cx="8382000" cy="4752975"/>
          </a:xfrm>
          <a:prstGeom prst="roundRect">
            <a:avLst>
              <a:gd name="adj" fmla="val 2123"/>
            </a:avLst>
          </a:prstGeom>
          <a:gradFill>
            <a:gsLst>
              <a:gs pos="0">
                <a:srgbClr val="2D486B"/>
              </a:gs>
              <a:gs pos="100000">
                <a:srgbClr val="003158"/>
              </a:gs>
            </a:gsLst>
            <a:lin ang="5400000" scaled="0"/>
          </a:gradFill>
          <a:ln w="12700" cap="flat">
            <a:noFill/>
            <a:round/>
            <a:headEnd/>
            <a:tailEnd/>
          </a:ln>
          <a:effectLst/>
          <a:scene3d>
            <a:camera prst="orthographicFront">
              <a:rot lat="0" lon="0" rev="0"/>
            </a:camera>
            <a:lightRig rig="threePt" dir="t"/>
          </a:scene3d>
          <a:sp3d prstMaterial="softEdge">
            <a:extrusionClr>
              <a:schemeClr val="accent1"/>
            </a:extrusionClr>
          </a:sp3d>
        </p:spPr>
        <p:style>
          <a:lnRef idx="0">
            <a:schemeClr val="accent4"/>
          </a:lnRef>
          <a:fillRef idx="3">
            <a:schemeClr val="accent4"/>
          </a:fillRef>
          <a:effectRef idx="3">
            <a:schemeClr val="accent4"/>
          </a:effectRef>
          <a:fontRef idx="minor">
            <a:schemeClr val="lt1"/>
          </a:fontRef>
        </p:style>
        <p:txBody>
          <a:bodyPr wrap="none" rtlCol="0" anchor="t" anchorCtr="0">
            <a:noAutofit/>
          </a:bodyPr>
          <a:lstStyle/>
          <a:p>
            <a:pPr marR="0" lvl="0" indent="0" fontAlgn="base">
              <a:lnSpc>
                <a:spcPct val="80000"/>
              </a:lnSpc>
              <a:spcBef>
                <a:spcPct val="0"/>
              </a:spcBef>
              <a:spcAft>
                <a:spcPct val="0"/>
              </a:spcAft>
              <a:buClrTx/>
              <a:buSzTx/>
              <a:buFontTx/>
              <a:buNone/>
              <a:tabLst/>
              <a:defRPr/>
            </a:pPr>
            <a:endParaRPr lang="en-US" sz="1000" spc="-20" dirty="0" smtClean="0">
              <a:solidFill>
                <a:schemeClr val="bg1"/>
              </a:solidFill>
              <a:latin typeface="Bell Gothic Std Black" pitchFamily="34" charset="0"/>
            </a:endParaRPr>
          </a:p>
        </p:txBody>
      </p:sp>
      <p:sp>
        <p:nvSpPr>
          <p:cNvPr id="8" name="TextBox 7"/>
          <p:cNvSpPr txBox="1"/>
          <p:nvPr/>
        </p:nvSpPr>
        <p:spPr bwMode="gray">
          <a:xfrm>
            <a:off x="381000" y="1796440"/>
            <a:ext cx="4191000" cy="23698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FFFFFF"/>
                </a:solidFill>
                <a:effectLst/>
                <a:uLnTx/>
                <a:uFillTx/>
                <a:latin typeface="Arial" pitchFamily="34" charset="0"/>
              </a:rPr>
              <a:t>A Unique Business Model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FFFFFF"/>
              </a:solidFill>
              <a:effectLst/>
              <a:uLnTx/>
              <a:uFillTx/>
              <a:latin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Arial" pitchFamily="34" charset="0"/>
              </a:rPr>
              <a:t>Service </a:t>
            </a:r>
            <a:r>
              <a:rPr lang="en-US" kern="0" dirty="0" smtClean="0">
                <a:solidFill>
                  <a:srgbClr val="FFFFFF"/>
                </a:solidFill>
                <a:latin typeface="Arial" pitchFamily="34" charset="0"/>
              </a:rPr>
              <a:t>Provider </a:t>
            </a:r>
            <a:r>
              <a:rPr kumimoji="0" lang="en-US" sz="1800" b="0" i="0" u="none" strike="noStrike" kern="0" cap="none" spc="0" normalizeH="0" baseline="0" noProof="0" dirty="0" smtClean="0">
                <a:ln>
                  <a:noFill/>
                </a:ln>
                <a:solidFill>
                  <a:srgbClr val="FFFFFF"/>
                </a:solidFill>
                <a:effectLst/>
                <a:uLnTx/>
                <a:uFillTx/>
                <a:latin typeface="Arial" pitchFamily="34" charset="0"/>
              </a:rPr>
              <a:t>Industry Focus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Arial" pitchFamily="34" charset="0"/>
              </a:rPr>
              <a:t>Leading BSS, OSS &amp; Service Delivery Products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Arial" pitchFamily="34" charset="0"/>
              </a:rPr>
              <a:t>Strategic Services</a:t>
            </a:r>
            <a:endParaRPr kumimoji="0" lang="en-US" sz="1800" b="0" i="0" u="none" strike="noStrike" kern="0" cap="none" spc="0" normalizeH="0" baseline="0" noProof="0" dirty="0">
              <a:ln>
                <a:noFill/>
              </a:ln>
              <a:solidFill>
                <a:srgbClr val="FFFFFF"/>
              </a:solidFill>
              <a:effectLst/>
              <a:uLnTx/>
              <a:uFillTx/>
              <a:latin typeface="Arial" pitchFamily="34" charset="0"/>
            </a:endParaRPr>
          </a:p>
        </p:txBody>
      </p:sp>
      <p:sp>
        <p:nvSpPr>
          <p:cNvPr id="9" name="Rounded Rectangle 8"/>
          <p:cNvSpPr/>
          <p:nvPr/>
        </p:nvSpPr>
        <p:spPr bwMode="auto">
          <a:xfrm>
            <a:off x="4572000" y="1745033"/>
            <a:ext cx="4014785" cy="2469295"/>
          </a:xfrm>
          <a:prstGeom prst="roundRect">
            <a:avLst>
              <a:gd name="adj" fmla="val 3137"/>
            </a:avLst>
          </a:prstGeom>
          <a:gradFill>
            <a:gsLst>
              <a:gs pos="0">
                <a:srgbClr val="8FB2D9"/>
              </a:gs>
              <a:gs pos="100000">
                <a:schemeClr val="accent2">
                  <a:lumMod val="20000"/>
                  <a:lumOff val="80000"/>
                </a:schemeClr>
              </a:gs>
            </a:gsLst>
            <a:lin ang="5400000" scaled="0"/>
          </a:gradFill>
          <a:ln w="19050" cap="flat">
            <a:noFill/>
            <a:round/>
            <a:headEnd/>
            <a:tailEnd/>
          </a:ln>
          <a:effectLst/>
          <a:scene3d>
            <a:camera prst="orthographicFront">
              <a:rot lat="0" lon="0" rev="0"/>
            </a:camera>
            <a:lightRig rig="threePt" dir="t"/>
          </a:scene3d>
          <a:sp3d prstMaterial="softEdge">
            <a:extrusionClr>
              <a:schemeClr val="accent1"/>
            </a:extrusionClr>
          </a:sp3d>
        </p:spPr>
        <p:style>
          <a:lnRef idx="0">
            <a:schemeClr val="accent4"/>
          </a:lnRef>
          <a:fillRef idx="3">
            <a:schemeClr val="accent4"/>
          </a:fillRef>
          <a:effectRef idx="3">
            <a:schemeClr val="accent4"/>
          </a:effectRef>
          <a:fontRef idx="minor">
            <a:schemeClr val="lt1"/>
          </a:fontRef>
        </p:style>
        <p:txBody>
          <a:bodyPr wrap="none" rtlCol="0" anchor="ctr">
            <a:noAutofit/>
          </a:bodyPr>
          <a:lstStyle/>
          <a:p>
            <a:pPr marR="0" lvl="0" indent="0" algn="ctr" defTabSz="912813" eaLnBrk="0" fontAlgn="base" hangingPunct="0">
              <a:lnSpc>
                <a:spcPct val="80000"/>
              </a:lnSpc>
              <a:spcBef>
                <a:spcPct val="0"/>
              </a:spcBef>
              <a:spcAft>
                <a:spcPct val="0"/>
              </a:spcAft>
              <a:buClr>
                <a:srgbClr val="ED8000"/>
              </a:buClr>
              <a:buSzTx/>
              <a:buFontTx/>
              <a:buNone/>
              <a:tabLst/>
              <a:defRPr/>
            </a:pPr>
            <a:endParaRPr lang="en-US" sz="1600" b="1" dirty="0" smtClean="0">
              <a:solidFill>
                <a:schemeClr val="tx1"/>
              </a:solidFill>
              <a:latin typeface="Arial" pitchFamily="34" charset="0"/>
              <a:cs typeface="Arial" pitchFamily="34" charset="0"/>
            </a:endParaRPr>
          </a:p>
        </p:txBody>
      </p:sp>
      <p:grpSp>
        <p:nvGrpSpPr>
          <p:cNvPr id="2" name="Group 27"/>
          <p:cNvGrpSpPr/>
          <p:nvPr/>
        </p:nvGrpSpPr>
        <p:grpSpPr>
          <a:xfrm>
            <a:off x="573577" y="4403425"/>
            <a:ext cx="2511348" cy="1775802"/>
            <a:chOff x="573577" y="4403425"/>
            <a:chExt cx="2511348" cy="1775802"/>
          </a:xfrm>
        </p:grpSpPr>
        <p:sp>
          <p:nvSpPr>
            <p:cNvPr id="6" name="Rounded Rectangle 5"/>
            <p:cNvSpPr/>
            <p:nvPr/>
          </p:nvSpPr>
          <p:spPr bwMode="auto">
            <a:xfrm>
              <a:off x="573577" y="4403425"/>
              <a:ext cx="2511348" cy="1775802"/>
            </a:xfrm>
            <a:prstGeom prst="roundRect">
              <a:avLst>
                <a:gd name="adj" fmla="val 6128"/>
              </a:avLst>
            </a:prstGeom>
            <a:gradFill>
              <a:gsLst>
                <a:gs pos="0">
                  <a:srgbClr val="8FB2D9"/>
                </a:gs>
                <a:gs pos="100000">
                  <a:schemeClr val="accent2">
                    <a:lumMod val="20000"/>
                    <a:lumOff val="80000"/>
                  </a:schemeClr>
                </a:gs>
              </a:gsLst>
              <a:lin ang="5400000" scaled="0"/>
            </a:gradFill>
            <a:ln w="19050" cap="flat">
              <a:noFill/>
              <a:round/>
              <a:headEnd/>
              <a:tailEnd/>
            </a:ln>
            <a:effectLst/>
            <a:scene3d>
              <a:camera prst="orthographicFront">
                <a:rot lat="0" lon="0" rev="0"/>
              </a:camera>
              <a:lightRig rig="threePt" dir="t"/>
            </a:scene3d>
            <a:sp3d prstMaterial="softEdge">
              <a:extrusionClr>
                <a:schemeClr val="accent1"/>
              </a:extrusionClr>
            </a:sp3d>
          </p:spPr>
          <p:style>
            <a:lnRef idx="0">
              <a:schemeClr val="accent4"/>
            </a:lnRef>
            <a:fillRef idx="3">
              <a:schemeClr val="accent4"/>
            </a:fillRef>
            <a:effectRef idx="3">
              <a:schemeClr val="accent4"/>
            </a:effectRef>
            <a:fontRef idx="minor">
              <a:schemeClr val="lt1"/>
            </a:fontRef>
          </p:style>
          <p:txBody>
            <a:bodyPr wrap="none" rtlCol="0" anchor="ctr">
              <a:noAutofit/>
            </a:bodyPr>
            <a:lstStyle/>
            <a:p>
              <a:pPr algn="ctr" defTabSz="912813" eaLnBrk="0" fontAlgn="base" hangingPunct="0">
                <a:lnSpc>
                  <a:spcPct val="80000"/>
                </a:lnSpc>
                <a:spcBef>
                  <a:spcPct val="0"/>
                </a:spcBef>
                <a:spcAft>
                  <a:spcPct val="0"/>
                </a:spcAft>
                <a:buClr>
                  <a:srgbClr val="ED8000"/>
                </a:buClr>
                <a:defRPr/>
              </a:pPr>
              <a:endParaRPr lang="en-US" sz="1600" b="1" dirty="0" smtClean="0">
                <a:solidFill>
                  <a:schemeClr val="tx1"/>
                </a:solidFill>
                <a:latin typeface="Arial" pitchFamily="34" charset="0"/>
                <a:cs typeface="Arial" pitchFamily="34" charset="0"/>
              </a:endParaRPr>
            </a:p>
          </p:txBody>
        </p:sp>
        <p:sp>
          <p:nvSpPr>
            <p:cNvPr id="13" name="TextBox 12"/>
            <p:cNvSpPr txBox="1"/>
            <p:nvPr/>
          </p:nvSpPr>
          <p:spPr>
            <a:xfrm>
              <a:off x="675230" y="4533911"/>
              <a:ext cx="2252951" cy="1177245"/>
            </a:xfrm>
            <a:prstGeom prst="rect">
              <a:avLst/>
            </a:prstGeom>
            <a:noFill/>
          </p:spPr>
          <p:txBody>
            <a:bodyPr wrap="square" lIns="0" tIns="0" rIns="0" bIns="0" rtlCol="0">
              <a:spAutoFit/>
            </a:bodyPr>
            <a:lstStyle/>
            <a:p>
              <a:pPr>
                <a:lnSpc>
                  <a:spcPct val="110000"/>
                </a:lnSpc>
                <a:spcBef>
                  <a:spcPts val="600"/>
                </a:spcBef>
              </a:pPr>
              <a:r>
                <a:rPr lang="en-US" sz="1400" b="1" dirty="0" smtClean="0">
                  <a:latin typeface="Arial" pitchFamily="34" charset="0"/>
                </a:rPr>
                <a:t>Leading Telecom Operations Management Systems Vendor Worldwide.</a:t>
              </a:r>
            </a:p>
            <a:p>
              <a:pPr>
                <a:lnSpc>
                  <a:spcPct val="110000"/>
                </a:lnSpc>
                <a:spcBef>
                  <a:spcPts val="600"/>
                </a:spcBef>
              </a:pPr>
              <a:r>
                <a:rPr lang="en-US" sz="900" i="1" dirty="0" smtClean="0">
                  <a:latin typeface="Arial" pitchFamily="34" charset="0"/>
                </a:rPr>
                <a:t>(May 2010)</a:t>
              </a:r>
              <a:endParaRPr lang="en-US" sz="900" i="1" dirty="0">
                <a:latin typeface="Arial" pitchFamily="34" charset="0"/>
              </a:endParaRPr>
            </a:p>
          </p:txBody>
        </p:sp>
        <p:pic>
          <p:nvPicPr>
            <p:cNvPr id="15" name="Picture 7" descr="gartner_logo_0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9383" y="5719637"/>
              <a:ext cx="1103539" cy="333622"/>
            </a:xfrm>
            <a:prstGeom prst="rect">
              <a:avLst/>
            </a:prstGeom>
            <a:noFill/>
            <a:ln w="9525">
              <a:noFill/>
              <a:miter lim="800000"/>
              <a:headEnd/>
              <a:tailEnd/>
            </a:ln>
          </p:spPr>
        </p:pic>
      </p:grpSp>
      <p:sp>
        <p:nvSpPr>
          <p:cNvPr id="22" name="Content Placeholder 1"/>
          <p:cNvSpPr>
            <a:spLocks noGrp="1"/>
          </p:cNvSpPr>
          <p:nvPr>
            <p:ph sz="quarter" idx="13"/>
          </p:nvPr>
        </p:nvSpPr>
        <p:spPr>
          <a:xfrm>
            <a:off x="4787153" y="1974805"/>
            <a:ext cx="3738282" cy="2009751"/>
          </a:xfrm>
        </p:spPr>
        <p:txBody>
          <a:bodyPr anchor="ctr" anchorCtr="0"/>
          <a:lstStyle/>
          <a:p>
            <a:r>
              <a:rPr sz="1800" b="1" smtClean="0"/>
              <a:t>$3.0B in revenue</a:t>
            </a:r>
          </a:p>
          <a:p>
            <a:r>
              <a:rPr sz="1800" b="1" smtClean="0"/>
              <a:t>$410M operating income</a:t>
            </a:r>
          </a:p>
          <a:p>
            <a:r>
              <a:rPr sz="1800" b="1" smtClean="0"/>
              <a:t>$1.4B in cash</a:t>
            </a:r>
          </a:p>
          <a:p>
            <a:r>
              <a:rPr sz="1800" b="1" smtClean="0"/>
              <a:t>More than 19,000 employees</a:t>
            </a:r>
          </a:p>
          <a:p>
            <a:r>
              <a:rPr sz="1800" b="1" smtClean="0"/>
              <a:t>Over 60 countries</a:t>
            </a:r>
          </a:p>
        </p:txBody>
      </p:sp>
      <p:grpSp>
        <p:nvGrpSpPr>
          <p:cNvPr id="5" name="Group 17"/>
          <p:cNvGrpSpPr/>
          <p:nvPr/>
        </p:nvGrpSpPr>
        <p:grpSpPr>
          <a:xfrm>
            <a:off x="6122074" y="4408177"/>
            <a:ext cx="2464719" cy="1775802"/>
            <a:chOff x="3131128" y="4389137"/>
            <a:chExt cx="2887946" cy="1775802"/>
          </a:xfrm>
        </p:grpSpPr>
        <p:sp>
          <p:nvSpPr>
            <p:cNvPr id="29" name="Rounded Rectangle 28"/>
            <p:cNvSpPr/>
            <p:nvPr/>
          </p:nvSpPr>
          <p:spPr bwMode="auto">
            <a:xfrm>
              <a:off x="3131128" y="4389137"/>
              <a:ext cx="2887946" cy="1775802"/>
            </a:xfrm>
            <a:prstGeom prst="roundRect">
              <a:avLst>
                <a:gd name="adj" fmla="val 6128"/>
              </a:avLst>
            </a:prstGeom>
            <a:gradFill>
              <a:gsLst>
                <a:gs pos="0">
                  <a:srgbClr val="8FB2D9"/>
                </a:gs>
                <a:gs pos="100000">
                  <a:schemeClr val="accent2">
                    <a:lumMod val="20000"/>
                    <a:lumOff val="80000"/>
                  </a:schemeClr>
                </a:gs>
              </a:gsLst>
              <a:lin ang="5400000" scaled="0"/>
            </a:gradFill>
            <a:ln w="19050" cap="flat">
              <a:noFill/>
              <a:round/>
              <a:headEnd/>
              <a:tailEnd/>
            </a:ln>
            <a:effectLst/>
            <a:scene3d>
              <a:camera prst="orthographicFront">
                <a:rot lat="0" lon="0" rev="0"/>
              </a:camera>
              <a:lightRig rig="threePt" dir="t"/>
            </a:scene3d>
            <a:sp3d prstMaterial="softEdge">
              <a:extrusionClr>
                <a:schemeClr val="accent1"/>
              </a:extrusionClr>
            </a:sp3d>
          </p:spPr>
          <p:style>
            <a:lnRef idx="0">
              <a:schemeClr val="accent4"/>
            </a:lnRef>
            <a:fillRef idx="3">
              <a:schemeClr val="accent4"/>
            </a:fillRef>
            <a:effectRef idx="3">
              <a:schemeClr val="accent4"/>
            </a:effectRef>
            <a:fontRef idx="minor">
              <a:schemeClr val="lt1"/>
            </a:fontRef>
          </p:style>
          <p:txBody>
            <a:bodyPr wrap="none" rtlCol="0" anchor="ctr">
              <a:noAutofit/>
            </a:bodyPr>
            <a:lstStyle/>
            <a:p>
              <a:pPr algn="ctr" defTabSz="912813" eaLnBrk="0" fontAlgn="base" hangingPunct="0">
                <a:lnSpc>
                  <a:spcPct val="80000"/>
                </a:lnSpc>
                <a:spcBef>
                  <a:spcPct val="0"/>
                </a:spcBef>
                <a:spcAft>
                  <a:spcPct val="0"/>
                </a:spcAft>
                <a:buClr>
                  <a:srgbClr val="ED8000"/>
                </a:buClr>
                <a:defRPr/>
              </a:pPr>
              <a:endParaRPr lang="en-US" sz="1600" b="1" dirty="0" smtClean="0">
                <a:solidFill>
                  <a:schemeClr val="tx1"/>
                </a:solidFill>
                <a:latin typeface="Arial" pitchFamily="34" charset="0"/>
                <a:cs typeface="Arial" pitchFamily="34" charset="0"/>
              </a:endParaRPr>
            </a:p>
          </p:txBody>
        </p:sp>
        <p:sp>
          <p:nvSpPr>
            <p:cNvPr id="30" name="TextBox 29"/>
            <p:cNvSpPr txBox="1"/>
            <p:nvPr/>
          </p:nvSpPr>
          <p:spPr>
            <a:xfrm>
              <a:off x="3248025" y="4519623"/>
              <a:ext cx="2590800" cy="703269"/>
            </a:xfrm>
            <a:prstGeom prst="rect">
              <a:avLst/>
            </a:prstGeom>
            <a:noFill/>
          </p:spPr>
          <p:txBody>
            <a:bodyPr wrap="square" lIns="0" tIns="0" rIns="0" bIns="0" rtlCol="0">
              <a:spAutoFit/>
            </a:bodyPr>
            <a:lstStyle/>
            <a:p>
              <a:pPr>
                <a:lnSpc>
                  <a:spcPct val="110000"/>
                </a:lnSpc>
                <a:spcBef>
                  <a:spcPts val="600"/>
                </a:spcBef>
              </a:pPr>
              <a:r>
                <a:rPr lang="en-US" sz="1400" b="1" dirty="0" smtClean="0">
                  <a:latin typeface="Arial" pitchFamily="34" charset="0"/>
                </a:rPr>
                <a:t>TM Forum’s “Industry Leadership” award.</a:t>
              </a:r>
            </a:p>
            <a:p>
              <a:pPr>
                <a:lnSpc>
                  <a:spcPct val="110000"/>
                </a:lnSpc>
                <a:spcBef>
                  <a:spcPts val="600"/>
                </a:spcBef>
              </a:pPr>
              <a:r>
                <a:rPr lang="en-US" sz="900" i="1" dirty="0" smtClean="0">
                  <a:latin typeface="Arial" pitchFamily="34" charset="0"/>
                </a:rPr>
                <a:t>(June 2010)</a:t>
              </a:r>
              <a:endParaRPr lang="en-US" sz="900" i="1" dirty="0">
                <a:latin typeface="Arial" pitchFamily="34" charset="0"/>
              </a:endParaRPr>
            </a:p>
          </p:txBody>
        </p:sp>
      </p:grpSp>
      <p:pic>
        <p:nvPicPr>
          <p:cNvPr id="63490" name="Picture 2" descr="TM Forum Leadership Award "/>
          <p:cNvPicPr>
            <a:picLocks noChangeAspect="1" noChangeArrowheads="1"/>
          </p:cNvPicPr>
          <p:nvPr/>
        </p:nvPicPr>
        <p:blipFill>
          <a:blip r:embed="rId4"/>
          <a:srcRect/>
          <a:stretch>
            <a:fillRect/>
          </a:stretch>
        </p:blipFill>
        <p:spPr bwMode="auto">
          <a:xfrm>
            <a:off x="7315200" y="5510940"/>
            <a:ext cx="1203324" cy="594584"/>
          </a:xfrm>
          <a:prstGeom prst="rect">
            <a:avLst/>
          </a:prstGeom>
          <a:noFill/>
        </p:spPr>
      </p:pic>
      <p:grpSp>
        <p:nvGrpSpPr>
          <p:cNvPr id="7" name="Group 30"/>
          <p:cNvGrpSpPr/>
          <p:nvPr/>
        </p:nvGrpSpPr>
        <p:grpSpPr>
          <a:xfrm>
            <a:off x="3302922" y="4401445"/>
            <a:ext cx="2511348" cy="1775802"/>
            <a:chOff x="3302922" y="4401445"/>
            <a:chExt cx="2511348" cy="1775802"/>
          </a:xfrm>
        </p:grpSpPr>
        <p:sp>
          <p:nvSpPr>
            <p:cNvPr id="21" name="Rounded Rectangle 20"/>
            <p:cNvSpPr/>
            <p:nvPr/>
          </p:nvSpPr>
          <p:spPr bwMode="auto">
            <a:xfrm>
              <a:off x="3302922" y="4401445"/>
              <a:ext cx="2511348" cy="1775802"/>
            </a:xfrm>
            <a:prstGeom prst="roundRect">
              <a:avLst>
                <a:gd name="adj" fmla="val 6128"/>
              </a:avLst>
            </a:prstGeom>
            <a:gradFill>
              <a:gsLst>
                <a:gs pos="0">
                  <a:srgbClr val="8FB2D9"/>
                </a:gs>
                <a:gs pos="100000">
                  <a:schemeClr val="accent2">
                    <a:lumMod val="20000"/>
                    <a:lumOff val="80000"/>
                  </a:schemeClr>
                </a:gs>
              </a:gsLst>
              <a:lin ang="5400000" scaled="0"/>
            </a:gradFill>
            <a:ln w="19050" cap="flat">
              <a:noFill/>
              <a:round/>
              <a:headEnd/>
              <a:tailEnd/>
            </a:ln>
            <a:effectLst/>
            <a:scene3d>
              <a:camera prst="orthographicFront">
                <a:rot lat="0" lon="0" rev="0"/>
              </a:camera>
              <a:lightRig rig="threePt" dir="t"/>
            </a:scene3d>
            <a:sp3d prstMaterial="softEdge">
              <a:extrusionClr>
                <a:schemeClr val="accent1"/>
              </a:extrusionClr>
            </a:sp3d>
          </p:spPr>
          <p:style>
            <a:lnRef idx="0">
              <a:schemeClr val="accent4"/>
            </a:lnRef>
            <a:fillRef idx="3">
              <a:schemeClr val="accent4"/>
            </a:fillRef>
            <a:effectRef idx="3">
              <a:schemeClr val="accent4"/>
            </a:effectRef>
            <a:fontRef idx="minor">
              <a:schemeClr val="lt1"/>
            </a:fontRef>
          </p:style>
          <p:txBody>
            <a:bodyPr wrap="none" rtlCol="0" anchor="ctr">
              <a:noAutofit/>
            </a:bodyPr>
            <a:lstStyle/>
            <a:p>
              <a:pPr algn="ctr" defTabSz="912813" eaLnBrk="0" fontAlgn="base" hangingPunct="0">
                <a:lnSpc>
                  <a:spcPct val="80000"/>
                </a:lnSpc>
                <a:spcBef>
                  <a:spcPct val="0"/>
                </a:spcBef>
                <a:spcAft>
                  <a:spcPct val="0"/>
                </a:spcAft>
                <a:buClr>
                  <a:srgbClr val="ED8000"/>
                </a:buClr>
                <a:defRPr/>
              </a:pPr>
              <a:endParaRPr lang="en-US" sz="1600" b="1" dirty="0" smtClean="0">
                <a:solidFill>
                  <a:schemeClr val="tx1"/>
                </a:solidFill>
                <a:latin typeface="Arial" pitchFamily="34" charset="0"/>
                <a:cs typeface="Arial" pitchFamily="34" charset="0"/>
              </a:endParaRPr>
            </a:p>
          </p:txBody>
        </p:sp>
        <p:sp>
          <p:nvSpPr>
            <p:cNvPr id="24" name="TextBox 23"/>
            <p:cNvSpPr txBox="1"/>
            <p:nvPr/>
          </p:nvSpPr>
          <p:spPr>
            <a:xfrm>
              <a:off x="3404575" y="4531931"/>
              <a:ext cx="2252951" cy="1177245"/>
            </a:xfrm>
            <a:prstGeom prst="rect">
              <a:avLst/>
            </a:prstGeom>
            <a:noFill/>
          </p:spPr>
          <p:txBody>
            <a:bodyPr wrap="square" lIns="0" tIns="0" rIns="0" bIns="0" rtlCol="0">
              <a:spAutoFit/>
            </a:bodyPr>
            <a:lstStyle/>
            <a:p>
              <a:pPr>
                <a:lnSpc>
                  <a:spcPct val="110000"/>
                </a:lnSpc>
                <a:spcBef>
                  <a:spcPts val="600"/>
                </a:spcBef>
              </a:pPr>
              <a:r>
                <a:rPr lang="en-US" sz="1400" b="1" dirty="0" smtClean="0">
                  <a:latin typeface="Arial" pitchFamily="34" charset="0"/>
                </a:rPr>
                <a:t>Highest Possible Overall Rating in BSS Scorecard and OSS Scorecard Reports.</a:t>
              </a:r>
            </a:p>
            <a:p>
              <a:pPr>
                <a:lnSpc>
                  <a:spcPct val="110000"/>
                </a:lnSpc>
                <a:spcBef>
                  <a:spcPts val="600"/>
                </a:spcBef>
              </a:pPr>
              <a:r>
                <a:rPr lang="en-US" sz="900" i="1" dirty="0" smtClean="0">
                  <a:latin typeface="Arial" pitchFamily="34" charset="0"/>
                </a:rPr>
                <a:t>(Dec 2009, Jan 2010)</a:t>
              </a:r>
              <a:endParaRPr lang="en-US" sz="900" i="1" dirty="0">
                <a:latin typeface="Arial" pitchFamily="34" charset="0"/>
              </a:endParaRPr>
            </a:p>
          </p:txBody>
        </p:sp>
        <p:pic>
          <p:nvPicPr>
            <p:cNvPr id="26" name="Picture 7" descr="gartner_logo_0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38728" y="5717657"/>
              <a:ext cx="1103539" cy="333622"/>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4"/>
          <p:cNvSpPr>
            <a:spLocks noGrp="1"/>
          </p:cNvSpPr>
          <p:nvPr>
            <p:ph sz="quarter" idx="13"/>
          </p:nvPr>
        </p:nvSpPr>
        <p:spPr/>
        <p:txBody>
          <a:bodyPr/>
          <a:lstStyle/>
          <a:p>
            <a:pPr>
              <a:spcBef>
                <a:spcPts val="600"/>
              </a:spcBef>
              <a:spcAft>
                <a:spcPts val="0"/>
              </a:spcAft>
            </a:pPr>
            <a:r>
              <a:rPr lang="en-US" sz="1800" b="1" dirty="0" smtClean="0">
                <a:solidFill>
                  <a:schemeClr val="accent3"/>
                </a:solidFill>
                <a:effectLst>
                  <a:outerShdw blurRad="38100" dist="38100" dir="2700000" algn="tl">
                    <a:srgbClr val="000000">
                      <a:alpha val="43137"/>
                    </a:srgbClr>
                  </a:outerShdw>
                </a:effectLst>
              </a:rPr>
              <a:t>Amdocs Intelligent Decision Automation (AIDA)</a:t>
            </a:r>
            <a:r>
              <a:rPr lang="en-US" sz="1800" dirty="0" smtClean="0"/>
              <a:t> is a closed-loop, self-learning system that lets you…</a:t>
            </a:r>
            <a:endParaRPr sz="1800" dirty="0" smtClean="0">
              <a:cs typeface="Arial" charset="0"/>
            </a:endParaRPr>
          </a:p>
          <a:p>
            <a:pPr lvl="1">
              <a:spcBef>
                <a:spcPts val="600"/>
              </a:spcBef>
              <a:spcAft>
                <a:spcPts val="0"/>
              </a:spcAft>
            </a:pPr>
            <a:r>
              <a:rPr sz="1600" b="1" dirty="0" smtClean="0">
                <a:cs typeface="Arial" charset="0"/>
              </a:rPr>
              <a:t>See</a:t>
            </a:r>
            <a:r>
              <a:rPr sz="1600" dirty="0" smtClean="0">
                <a:cs typeface="Arial" charset="0"/>
              </a:rPr>
              <a:t> what happens, when it happens</a:t>
            </a:r>
          </a:p>
          <a:p>
            <a:pPr lvl="1">
              <a:spcBef>
                <a:spcPts val="600"/>
              </a:spcBef>
              <a:spcAft>
                <a:spcPts val="0"/>
              </a:spcAft>
            </a:pPr>
            <a:r>
              <a:rPr sz="1600" b="1" dirty="0" smtClean="0">
                <a:cs typeface="Arial" charset="0"/>
              </a:rPr>
              <a:t>Understand </a:t>
            </a:r>
            <a:r>
              <a:rPr sz="1600" dirty="0" smtClean="0">
                <a:cs typeface="Arial" charset="0"/>
              </a:rPr>
              <a:t>what it means to your business</a:t>
            </a:r>
          </a:p>
          <a:p>
            <a:pPr lvl="1">
              <a:spcBef>
                <a:spcPts val="600"/>
              </a:spcBef>
              <a:spcAft>
                <a:spcPts val="0"/>
              </a:spcAft>
            </a:pPr>
            <a:r>
              <a:rPr sz="1600" b="1" dirty="0" smtClean="0">
                <a:cs typeface="Arial" charset="0"/>
              </a:rPr>
              <a:t>Take action </a:t>
            </a:r>
            <a:r>
              <a:rPr sz="1600" dirty="0" smtClean="0">
                <a:cs typeface="Arial" charset="0"/>
              </a:rPr>
              <a:t>and</a:t>
            </a:r>
            <a:r>
              <a:rPr sz="1600" b="1" dirty="0" smtClean="0">
                <a:cs typeface="Arial" charset="0"/>
              </a:rPr>
              <a:t> </a:t>
            </a:r>
            <a:r>
              <a:rPr sz="1600" dirty="0" smtClean="0">
                <a:cs typeface="Arial" charset="0"/>
              </a:rPr>
              <a:t>enforce business </a:t>
            </a:r>
            <a:r>
              <a:rPr sz="1600" smtClean="0">
                <a:cs typeface="Arial" charset="0"/>
              </a:rPr>
              <a:t>policy </a:t>
            </a:r>
            <a:r>
              <a:rPr lang="en-US" sz="1600" dirty="0" smtClean="0">
                <a:cs typeface="Arial" charset="0"/>
              </a:rPr>
              <a:t>– </a:t>
            </a:r>
            <a:br>
              <a:rPr lang="en-US" sz="1600" dirty="0" smtClean="0">
                <a:cs typeface="Arial" charset="0"/>
              </a:rPr>
            </a:br>
            <a:r>
              <a:rPr sz="1600" smtClean="0">
                <a:cs typeface="Arial" charset="0"/>
              </a:rPr>
              <a:t>automatically</a:t>
            </a:r>
            <a:r>
              <a:rPr sz="1600" dirty="0" smtClean="0">
                <a:cs typeface="Arial" charset="0"/>
              </a:rPr>
              <a:t>, intelligently and </a:t>
            </a:r>
            <a:r>
              <a:rPr sz="1600" smtClean="0">
                <a:cs typeface="Arial" charset="0"/>
              </a:rPr>
              <a:t>in business real-time</a:t>
            </a:r>
          </a:p>
          <a:p>
            <a:pPr lvl="1">
              <a:spcBef>
                <a:spcPts val="600"/>
              </a:spcBef>
              <a:spcAft>
                <a:spcPts val="0"/>
              </a:spcAft>
            </a:pPr>
            <a:endParaRPr lang="en-US" sz="1600" dirty="0" smtClean="0">
              <a:cs typeface="Arial" charset="0"/>
            </a:endParaRPr>
          </a:p>
          <a:p>
            <a:pPr>
              <a:spcBef>
                <a:spcPts val="600"/>
              </a:spcBef>
            </a:pPr>
            <a:endParaRPr sz="2000" dirty="0" smtClean="0">
              <a:cs typeface="Arial" charset="0"/>
            </a:endParaRPr>
          </a:p>
        </p:txBody>
      </p:sp>
      <p:sp>
        <p:nvSpPr>
          <p:cNvPr id="16387" name="Title 3"/>
          <p:cNvSpPr>
            <a:spLocks noGrp="1"/>
          </p:cNvSpPr>
          <p:nvPr>
            <p:ph type="title"/>
          </p:nvPr>
        </p:nvSpPr>
        <p:spPr/>
        <p:txBody>
          <a:bodyPr/>
          <a:lstStyle/>
          <a:p>
            <a:r>
              <a:rPr lang="en-US" dirty="0" smtClean="0">
                <a:cs typeface="Arial" charset="0"/>
              </a:rPr>
              <a:t>What Is Amdocs Intelligent Decision Automation (AIDA)?</a:t>
            </a:r>
          </a:p>
        </p:txBody>
      </p:sp>
      <p:sp>
        <p:nvSpPr>
          <p:cNvPr id="5" name="Content Placeholder 4"/>
          <p:cNvSpPr txBox="1">
            <a:spLocks/>
          </p:cNvSpPr>
          <p:nvPr/>
        </p:nvSpPr>
        <p:spPr>
          <a:xfrm>
            <a:off x="293686" y="1606550"/>
            <a:ext cx="8459790" cy="4695825"/>
          </a:xfrm>
          <a:prstGeom prst="rect">
            <a:avLst/>
          </a:prstGeom>
        </p:spPr>
        <p:txBody>
          <a:bodyPr vert="horz" lIns="0" tIns="0" rIns="0" bIns="0" rtlCol="0">
            <a:noAutofit/>
          </a:bodyPr>
          <a:lstStyle/>
          <a:p>
            <a:pPr marL="457200" indent="-395288">
              <a:spcBef>
                <a:spcPts val="600"/>
              </a:spcBef>
              <a:buFont typeface="Arial" pitchFamily="34" charset="0"/>
              <a:buChar char="&gt;"/>
            </a:pPr>
            <a:endPar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Arial" charset="0"/>
            </a:endParaRPr>
          </a:p>
          <a:p>
            <a:pPr marL="457200" indent="-395288">
              <a:spcBef>
                <a:spcPts val="600"/>
              </a:spcBef>
              <a:buFont typeface="Arial" pitchFamily="34" charset="0"/>
              <a:buChar char="&gt;"/>
            </a:pPr>
            <a:endParaRPr lang="en-US" sz="1600" dirty="0" smtClean="0">
              <a:solidFill>
                <a:schemeClr val="tx1">
                  <a:lumMod val="75000"/>
                  <a:lumOff val="25000"/>
                </a:schemeClr>
              </a:solidFill>
              <a:cs typeface="Arial" charset="0"/>
            </a:endParaRPr>
          </a:p>
          <a:p>
            <a:pPr marL="457200" indent="-395288">
              <a:spcBef>
                <a:spcPts val="600"/>
              </a:spcBef>
              <a:buFont typeface="Arial" pitchFamily="34" charset="0"/>
              <a:buChar char="&gt;"/>
            </a:pPr>
            <a:endPar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Arial" charset="0"/>
            </a:endParaRPr>
          </a:p>
          <a:p>
            <a:pPr marL="457200" indent="-395288">
              <a:spcBef>
                <a:spcPts val="600"/>
              </a:spcBef>
              <a:buFont typeface="Arial" pitchFamily="34" charset="0"/>
              <a:buChar char="&gt;"/>
            </a:pPr>
            <a:endParaRPr lang="en-US" sz="1600" dirty="0" smtClean="0">
              <a:solidFill>
                <a:schemeClr val="tx1">
                  <a:lumMod val="75000"/>
                  <a:lumOff val="25000"/>
                </a:schemeClr>
              </a:solidFill>
              <a:cs typeface="Arial" charset="0"/>
            </a:endParaRPr>
          </a:p>
          <a:p>
            <a:pPr marL="457200" indent="-395288">
              <a:spcBef>
                <a:spcPts val="600"/>
              </a:spcBef>
              <a:buFont typeface="Arial" pitchFamily="34" charset="0"/>
              <a:buChar char="&gt;"/>
            </a:pPr>
            <a:endPar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Arial" charset="0"/>
            </a:endParaRPr>
          </a:p>
          <a:p>
            <a:pPr marL="457200" indent="-395288">
              <a:spcBef>
                <a:spcPts val="600"/>
              </a:spcBef>
              <a:buFont typeface="Arial" pitchFamily="34" charset="0"/>
              <a:buChar char="&gt;"/>
            </a:pPr>
            <a:endParaRPr lang="en-US" sz="1600" dirty="0" smtClean="0">
              <a:solidFill>
                <a:schemeClr val="tx1">
                  <a:lumMod val="75000"/>
                  <a:lumOff val="25000"/>
                </a:schemeClr>
              </a:solidFill>
              <a:cs typeface="Arial" charset="0"/>
            </a:endParaRPr>
          </a:p>
          <a:p>
            <a:pPr marL="457200" indent="-395288">
              <a:spcBef>
                <a:spcPts val="600"/>
              </a:spcBef>
              <a:buFont typeface="Arial" pitchFamily="34" charset="0"/>
              <a:buChar char="&gt;"/>
            </a:pPr>
            <a:endPar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Arial" charset="0"/>
            </a:endParaRPr>
          </a:p>
          <a:p>
            <a:pPr marL="457200" indent="-395288">
              <a:spcBef>
                <a:spcPts val="600"/>
              </a:spcBef>
              <a:buFont typeface="Arial" pitchFamily="34" charset="0"/>
              <a:buChar char="&gt;"/>
            </a:pPr>
            <a:endParaRPr lang="en-US" sz="1600" dirty="0" smtClean="0">
              <a:solidFill>
                <a:schemeClr val="tx1">
                  <a:lumMod val="75000"/>
                  <a:lumOff val="25000"/>
                </a:schemeClr>
              </a:solidFill>
              <a:cs typeface="Arial" charset="0"/>
            </a:endParaRPr>
          </a:p>
          <a:p>
            <a:pPr marL="457200" indent="-395288">
              <a:spcBef>
                <a:spcPts val="600"/>
              </a:spcBef>
              <a:buFont typeface="Arial" pitchFamily="34" charset="0"/>
              <a:buChar char="&gt;"/>
            </a:pPr>
            <a:endParaRPr kumimoji="0" lang="en-US" b="0" i="0" u="none" strike="noStrike" kern="1200" cap="none" spc="0" normalizeH="0" baseline="0" noProof="0" dirty="0" smtClean="0">
              <a:ln>
                <a:noFill/>
              </a:ln>
              <a:solidFill>
                <a:schemeClr val="tx1">
                  <a:lumMod val="75000"/>
                  <a:lumOff val="25000"/>
                </a:schemeClr>
              </a:solidFill>
              <a:effectLst/>
              <a:uLnTx/>
              <a:uFillTx/>
              <a:latin typeface="+mn-lt"/>
              <a:ea typeface="+mn-ea"/>
              <a:cs typeface="Arial" charset="0"/>
            </a:endParaRPr>
          </a:p>
        </p:txBody>
      </p:sp>
      <p:sp>
        <p:nvSpPr>
          <p:cNvPr id="6" name="Rectangle 5"/>
          <p:cNvSpPr/>
          <p:nvPr/>
        </p:nvSpPr>
        <p:spPr>
          <a:xfrm>
            <a:off x="5594914" y="3185484"/>
            <a:ext cx="2608318" cy="1323439"/>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8000" b="1" cap="none" spc="0" dirty="0" smtClean="0">
                <a:ln/>
                <a:solidFill>
                  <a:schemeClr val="accent6">
                    <a:lumMod val="75000"/>
                  </a:schemeClr>
                </a:solidFill>
                <a:effectLst>
                  <a:outerShdw blurRad="38100" dist="38100" dir="2700000" algn="tl">
                    <a:srgbClr val="000000">
                      <a:alpha val="43137"/>
                    </a:srgbClr>
                  </a:outerShdw>
                </a:effectLst>
              </a:rPr>
              <a:t>See</a:t>
            </a:r>
            <a:endParaRPr lang="en-US" sz="8000" b="1" cap="none" spc="0" dirty="0">
              <a:ln/>
              <a:solidFill>
                <a:schemeClr val="accent6">
                  <a:lumMod val="75000"/>
                </a:schemeClr>
              </a:solidFill>
              <a:effectLst>
                <a:outerShdw blurRad="38100" dist="38100" dir="2700000" algn="tl">
                  <a:srgbClr val="000000">
                    <a:alpha val="43137"/>
                  </a:srgbClr>
                </a:outerShdw>
              </a:effectLst>
            </a:endParaRPr>
          </a:p>
        </p:txBody>
      </p:sp>
      <p:sp>
        <p:nvSpPr>
          <p:cNvPr id="10" name="Rectangle 9"/>
          <p:cNvSpPr/>
          <p:nvPr/>
        </p:nvSpPr>
        <p:spPr>
          <a:xfrm>
            <a:off x="6198951" y="4122811"/>
            <a:ext cx="2900978" cy="1323439"/>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8000" b="1" cap="none" spc="0" dirty="0" smtClean="0">
                <a:ln/>
                <a:solidFill>
                  <a:schemeClr val="accent1">
                    <a:lumMod val="60000"/>
                    <a:lumOff val="40000"/>
                  </a:schemeClr>
                </a:solidFill>
                <a:effectLst>
                  <a:outerShdw blurRad="38100" dist="38100" dir="2700000" algn="tl">
                    <a:srgbClr val="000000">
                      <a:alpha val="43137"/>
                    </a:srgbClr>
                  </a:outerShdw>
                </a:effectLst>
              </a:rPr>
              <a:t>Think</a:t>
            </a:r>
            <a:endParaRPr lang="en-US" sz="8000" b="1" cap="none" spc="0" dirty="0">
              <a:ln/>
              <a:solidFill>
                <a:schemeClr val="accent1">
                  <a:lumMod val="60000"/>
                  <a:lumOff val="40000"/>
                </a:schemeClr>
              </a:solidFill>
              <a:effectLst>
                <a:outerShdw blurRad="38100" dist="38100" dir="2700000" algn="tl">
                  <a:srgbClr val="000000">
                    <a:alpha val="43137"/>
                  </a:srgbClr>
                </a:outerShdw>
              </a:effectLst>
            </a:endParaRPr>
          </a:p>
        </p:txBody>
      </p:sp>
      <p:sp>
        <p:nvSpPr>
          <p:cNvPr id="11" name="Rectangle 10"/>
          <p:cNvSpPr/>
          <p:nvPr/>
        </p:nvSpPr>
        <p:spPr>
          <a:xfrm>
            <a:off x="5493259" y="4995402"/>
            <a:ext cx="2900978" cy="1323439"/>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8000" b="1" cap="none" spc="0" dirty="0" smtClean="0">
                <a:ln/>
                <a:solidFill>
                  <a:schemeClr val="accent1"/>
                </a:solidFill>
                <a:effectLst>
                  <a:outerShdw blurRad="38100" dist="38100" dir="2700000" algn="tl">
                    <a:srgbClr val="000000">
                      <a:alpha val="43137"/>
                    </a:srgbClr>
                  </a:outerShdw>
                </a:effectLst>
              </a:rPr>
              <a:t>Act</a:t>
            </a:r>
            <a:endParaRPr lang="en-US" sz="8000" b="1" cap="none" spc="0" dirty="0">
              <a:ln/>
              <a:solidFill>
                <a:schemeClr val="accent1"/>
              </a:solidFill>
              <a:effectLst>
                <a:outerShdw blurRad="38100" dist="38100" dir="2700000" algn="tl">
                  <a:srgbClr val="000000">
                    <a:alpha val="43137"/>
                  </a:srgbClr>
                </a:outerShdw>
              </a:effectLst>
            </a:endParaRPr>
          </a:p>
        </p:txBody>
      </p:sp>
      <p:sp>
        <p:nvSpPr>
          <p:cNvPr id="8" name="Content Placeholder 1"/>
          <p:cNvSpPr txBox="1">
            <a:spLocks/>
          </p:cNvSpPr>
          <p:nvPr/>
        </p:nvSpPr>
        <p:spPr>
          <a:xfrm>
            <a:off x="298451" y="3606096"/>
            <a:ext cx="5530849" cy="2775654"/>
          </a:xfrm>
          <a:prstGeom prst="rect">
            <a:avLst/>
          </a:prstGeom>
        </p:spPr>
        <p:txBody>
          <a:bodyPr vert="horz" lIns="0" tIns="0" rIns="0" bIns="0" rtlCol="0">
            <a:noAutofit/>
          </a:bodyPr>
          <a:lstStyle/>
          <a:p>
            <a:pPr marL="404813" marR="0" lvl="0" indent="-404813" algn="l" defTabSz="914400" rtl="0" eaLnBrk="1" fontAlgn="auto" latinLnBrk="0" hangingPunct="1">
              <a:lnSpc>
                <a:spcPct val="100000"/>
              </a:lnSpc>
              <a:spcBef>
                <a:spcPts val="1200"/>
              </a:spcBef>
              <a:spcAft>
                <a:spcPts val="0"/>
              </a:spcAft>
              <a:buClrTx/>
              <a:buSzTx/>
              <a:buFont typeface="Arial" pitchFamily="34" charset="0"/>
              <a:buChar char="&gt;"/>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Arial" charset="0"/>
              </a:rPr>
              <a:t>By uniquely combining technologies AIDA is able to better understand and predict the behavior of customers, providing individualized treatment to achieve specific business targets:</a:t>
            </a:r>
          </a:p>
          <a:p>
            <a:pPr marL="914400" marR="0" lvl="1" indent="-395288" algn="l" defTabSz="914400" rtl="0" eaLnBrk="1" fontAlgn="auto" latinLnBrk="0" hangingPunct="1">
              <a:lnSpc>
                <a:spcPct val="100000"/>
              </a:lnSpc>
              <a:spcBef>
                <a:spcPts val="600"/>
              </a:spcBef>
              <a:spcAft>
                <a:spcPts val="0"/>
              </a:spcAft>
              <a:buClrTx/>
              <a:buSzTx/>
              <a:buFont typeface="Arial" pitchFamily="34" charset="0"/>
              <a:buChar char="&gt;"/>
              <a:tabLst/>
              <a:defRPr/>
            </a:pPr>
            <a:r>
              <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Arial" charset="0"/>
              </a:rPr>
              <a:t>Increasing RPU by selling them the right products</a:t>
            </a:r>
          </a:p>
          <a:p>
            <a:pPr marL="914400" marR="0" lvl="1" indent="-395288" algn="l" defTabSz="914400" rtl="0" eaLnBrk="1" fontAlgn="auto" latinLnBrk="0" hangingPunct="1">
              <a:lnSpc>
                <a:spcPct val="100000"/>
              </a:lnSpc>
              <a:spcBef>
                <a:spcPts val="600"/>
              </a:spcBef>
              <a:spcAft>
                <a:spcPts val="0"/>
              </a:spcAft>
              <a:buClrTx/>
              <a:buSzTx/>
              <a:buFont typeface="Arial" pitchFamily="34" charset="0"/>
              <a:buChar char="&gt;"/>
              <a:tabLst/>
              <a:defRPr/>
            </a:pPr>
            <a:r>
              <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Arial" charset="0"/>
              </a:rPr>
              <a:t>Decreasing churn by treating customers based on their specific likes, needs, and recent issues</a:t>
            </a:r>
          </a:p>
          <a:p>
            <a:pPr marL="914400" marR="0" lvl="1" indent="-395288" algn="l" defTabSz="914400" rtl="0" eaLnBrk="1" fontAlgn="auto" latinLnBrk="0" hangingPunct="1">
              <a:lnSpc>
                <a:spcPct val="100000"/>
              </a:lnSpc>
              <a:spcBef>
                <a:spcPts val="600"/>
              </a:spcBef>
              <a:spcAft>
                <a:spcPts val="0"/>
              </a:spcAft>
              <a:buClrTx/>
              <a:buSzTx/>
              <a:buFont typeface="Arial" pitchFamily="34" charset="0"/>
              <a:buChar char="&gt;"/>
              <a:tabLst/>
              <a:defRPr/>
            </a:pPr>
            <a:r>
              <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Arial" charset="0"/>
              </a:rPr>
              <a:t>Reducing cost of operations by proactively preventing  issues and optimizing cross-channel care functions</a:t>
            </a:r>
          </a:p>
          <a:p>
            <a:pPr marL="404813" marR="0" lvl="0" indent="-404813" algn="l" defTabSz="914400" rtl="0" eaLnBrk="1" fontAlgn="auto" latinLnBrk="0" hangingPunct="1">
              <a:lnSpc>
                <a:spcPct val="100000"/>
              </a:lnSpc>
              <a:spcBef>
                <a:spcPts val="12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Arial"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2000" dirty="0" smtClean="0"/>
              <a:t>Massive scale, billions of events/day -&gt; 100M customers</a:t>
            </a:r>
          </a:p>
          <a:p>
            <a:r>
              <a:rPr lang="en-US" sz="2000" dirty="0" smtClean="0"/>
              <a:t>Business real time </a:t>
            </a:r>
            <a:r>
              <a:rPr lang="en-US" sz="2000" dirty="0" err="1" smtClean="0"/>
              <a:t>infrencing</a:t>
            </a:r>
            <a:r>
              <a:rPr lang="en-US" sz="2000" dirty="0" smtClean="0"/>
              <a:t> and </a:t>
            </a:r>
            <a:r>
              <a:rPr lang="en-US" sz="2000" dirty="0" err="1" smtClean="0"/>
              <a:t>decisioning</a:t>
            </a:r>
            <a:r>
              <a:rPr lang="en-US" sz="2000" dirty="0" smtClean="0"/>
              <a:t> (100ms response time)</a:t>
            </a:r>
          </a:p>
          <a:p>
            <a:r>
              <a:rPr lang="en-US" sz="2000" dirty="0" smtClean="0"/>
              <a:t>Uncoupled integration – open world model – </a:t>
            </a:r>
          </a:p>
          <a:p>
            <a:r>
              <a:rPr lang="en-US" sz="2000" dirty="0" smtClean="0"/>
              <a:t>M:M:M :  atomic -&gt;abstraction : structured and unstructured data</a:t>
            </a:r>
          </a:p>
          <a:p>
            <a:r>
              <a:rPr lang="en-US" sz="2000" dirty="0" smtClean="0"/>
              <a:t>Cohesive past, present, and real time view World View </a:t>
            </a:r>
          </a:p>
          <a:p>
            <a:r>
              <a:rPr lang="en-US" sz="2000" dirty="0" smtClean="0"/>
              <a:t>True user managed and defined schema and decision factors </a:t>
            </a:r>
            <a:r>
              <a:rPr lang="en-US" sz="1800" dirty="0" smtClean="0"/>
              <a:t>(concepts)</a:t>
            </a:r>
            <a:endParaRPr lang="en-US" sz="2000" dirty="0" smtClean="0"/>
          </a:p>
          <a:p>
            <a:r>
              <a:rPr lang="en-US" sz="2000" dirty="0" smtClean="0"/>
              <a:t>User defined policy, decisions, and the logic to manage concepts </a:t>
            </a:r>
          </a:p>
          <a:p>
            <a:r>
              <a:rPr lang="en-US" sz="2000" dirty="0" smtClean="0"/>
              <a:t>Closed loop learning: decision-&gt;actions-&gt;effect-&gt;learning </a:t>
            </a:r>
          </a:p>
          <a:p>
            <a:r>
              <a:rPr lang="en-US" sz="2000" dirty="0" smtClean="0"/>
              <a:t>Low cost  .05 customer/year</a:t>
            </a:r>
          </a:p>
          <a:p>
            <a:endParaRPr lang="en-US" sz="2000" dirty="0"/>
          </a:p>
        </p:txBody>
      </p:sp>
      <p:sp>
        <p:nvSpPr>
          <p:cNvPr id="3" name="Title 2"/>
          <p:cNvSpPr>
            <a:spLocks noGrp="1"/>
          </p:cNvSpPr>
          <p:nvPr>
            <p:ph type="title"/>
          </p:nvPr>
        </p:nvSpPr>
        <p:spPr/>
        <p:txBody>
          <a:bodyPr/>
          <a:lstStyle/>
          <a:p>
            <a:r>
              <a:rPr lang="en-US" dirty="0" smtClean="0"/>
              <a:t>Requirements</a:t>
            </a:r>
            <a:endParaRPr lang="en-US"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auto">
          <a:xfrm>
            <a:off x="143764" y="1535243"/>
            <a:ext cx="2521258" cy="5193437"/>
          </a:xfrm>
          <a:prstGeom prst="rect">
            <a:avLst/>
          </a:prstGeom>
          <a:ln w="9525" algn="ctr">
            <a:solidFill>
              <a:schemeClr val="bg1">
                <a:lumMod val="75000"/>
              </a:schemeClr>
            </a:solidFill>
            <a:prstDash val="solid"/>
            <a:miter lim="800000"/>
            <a:headEnd/>
            <a:tailEnd/>
          </a:ln>
          <a:effectLst/>
        </p:spPr>
        <p:style>
          <a:lnRef idx="0">
            <a:scrgbClr r="0" g="0" b="0"/>
          </a:lnRef>
          <a:fillRef idx="1003">
            <a:schemeClr val="lt2"/>
          </a:fillRef>
          <a:effectRef idx="0">
            <a:scrgbClr r="0" g="0" b="0"/>
          </a:effectRef>
          <a:fontRef idx="major"/>
        </p:style>
        <p:txBody>
          <a:bodyPr wrap="none" rtlCol="0" anchor="t">
            <a:noAutofit/>
          </a:bodyPr>
          <a:lstStyle/>
          <a:p>
            <a:pPr algn="ctr" fontAlgn="auto">
              <a:lnSpc>
                <a:spcPct val="90000"/>
              </a:lnSpc>
              <a:spcBef>
                <a:spcPct val="20000"/>
              </a:spcBef>
              <a:spcAft>
                <a:spcPts val="0"/>
              </a:spcAft>
              <a:buClr>
                <a:schemeClr val="accent1"/>
              </a:buClr>
            </a:pPr>
            <a:r>
              <a:rPr lang="en-US" u="sng" dirty="0" smtClean="0">
                <a:latin typeface="Arial" pitchFamily="34" charset="0"/>
                <a:cs typeface="Arial" pitchFamily="34" charset="0"/>
              </a:rPr>
              <a:t>Events</a:t>
            </a:r>
          </a:p>
        </p:txBody>
      </p:sp>
      <p:sp>
        <p:nvSpPr>
          <p:cNvPr id="38" name="Rectangle 37"/>
          <p:cNvSpPr/>
          <p:nvPr/>
        </p:nvSpPr>
        <p:spPr bwMode="auto">
          <a:xfrm>
            <a:off x="2707689" y="1528156"/>
            <a:ext cx="3817397" cy="5193437"/>
          </a:xfrm>
          <a:prstGeom prst="rect">
            <a:avLst/>
          </a:prstGeom>
          <a:ln w="9525" algn="ctr">
            <a:solidFill>
              <a:schemeClr val="bg1">
                <a:lumMod val="75000"/>
              </a:schemeClr>
            </a:solidFill>
            <a:prstDash val="solid"/>
            <a:miter lim="800000"/>
            <a:headEnd/>
            <a:tailEnd/>
          </a:ln>
          <a:effectLst/>
        </p:spPr>
        <p:style>
          <a:lnRef idx="0">
            <a:scrgbClr r="0" g="0" b="0"/>
          </a:lnRef>
          <a:fillRef idx="1003">
            <a:schemeClr val="dk2"/>
          </a:fillRef>
          <a:effectRef idx="0">
            <a:scrgbClr r="0" g="0" b="0"/>
          </a:effectRef>
          <a:fontRef idx="major"/>
        </p:style>
        <p:txBody>
          <a:bodyPr wrap="none" rtlCol="0" anchor="t">
            <a:noAutofit/>
          </a:bodyPr>
          <a:lstStyle/>
          <a:p>
            <a:pPr algn="ctr" fontAlgn="auto">
              <a:lnSpc>
                <a:spcPct val="90000"/>
              </a:lnSpc>
              <a:spcBef>
                <a:spcPct val="20000"/>
              </a:spcBef>
              <a:spcAft>
                <a:spcPts val="0"/>
              </a:spcAft>
              <a:buClr>
                <a:schemeClr val="accent1"/>
              </a:buClr>
            </a:pPr>
            <a:r>
              <a:rPr lang="en-US" u="sng" dirty="0" smtClean="0">
                <a:latin typeface="Arial" pitchFamily="34" charset="0"/>
                <a:cs typeface="Arial" pitchFamily="34" charset="0"/>
              </a:rPr>
              <a:t>Decision Engine</a:t>
            </a:r>
          </a:p>
        </p:txBody>
      </p:sp>
      <p:sp>
        <p:nvSpPr>
          <p:cNvPr id="53" name="Rectangle 52"/>
          <p:cNvSpPr/>
          <p:nvPr/>
        </p:nvSpPr>
        <p:spPr bwMode="auto">
          <a:xfrm>
            <a:off x="2978300" y="2134799"/>
            <a:ext cx="3488924" cy="3337996"/>
          </a:xfrm>
          <a:prstGeom prst="rect">
            <a:avLst/>
          </a:prstGeom>
          <a:ln>
            <a:noFill/>
            <a:headEnd/>
            <a:tailEnd/>
          </a:ln>
          <a:effectLst/>
          <a:scene3d>
            <a:camera prst="orthographicFront">
              <a:rot lat="0" lon="0" rev="0"/>
            </a:camera>
            <a:lightRig rig="contrasting" dir="t">
              <a:rot lat="0" lon="0" rev="1500000"/>
            </a:lightRig>
          </a:scene3d>
          <a:sp3d prstMaterial="metal">
            <a:bevelT w="88900" h="88900"/>
          </a:sp3d>
        </p:spPr>
        <p:style>
          <a:lnRef idx="1">
            <a:schemeClr val="accent2"/>
          </a:lnRef>
          <a:fillRef idx="1003">
            <a:schemeClr val="dk2"/>
          </a:fillRef>
          <a:effectRef idx="1">
            <a:schemeClr val="accent2"/>
          </a:effectRef>
          <a:fontRef idx="minor">
            <a:schemeClr val="dk1"/>
          </a:fontRef>
        </p:style>
        <p:txBody>
          <a:bodyPr wrap="none" rtlCol="0" anchor="ctr">
            <a:noAutofit/>
          </a:bodyPr>
          <a:lstStyle/>
          <a:p>
            <a:pPr algn="ctr"/>
            <a:r>
              <a:rPr lang="en-US" sz="1200" dirty="0" smtClean="0">
                <a:solidFill>
                  <a:schemeClr val="dk1"/>
                </a:solidFill>
              </a:rPr>
              <a:t>Container</a:t>
            </a:r>
            <a:endParaRPr lang="en-US" sz="1200" dirty="0">
              <a:solidFill>
                <a:schemeClr val="dk1"/>
              </a:solidFill>
            </a:endParaRPr>
          </a:p>
        </p:txBody>
      </p:sp>
      <p:sp>
        <p:nvSpPr>
          <p:cNvPr id="50" name="Rectangle 49"/>
          <p:cNvSpPr/>
          <p:nvPr/>
        </p:nvSpPr>
        <p:spPr bwMode="auto">
          <a:xfrm>
            <a:off x="2905802" y="2053423"/>
            <a:ext cx="3488924" cy="3337996"/>
          </a:xfrm>
          <a:prstGeom prst="rect">
            <a:avLst/>
          </a:prstGeom>
          <a:ln>
            <a:noFill/>
            <a:headEnd/>
            <a:tailEnd/>
          </a:ln>
          <a:effectLst/>
          <a:scene3d>
            <a:camera prst="orthographicFront">
              <a:rot lat="0" lon="0" rev="0"/>
            </a:camera>
            <a:lightRig rig="contrasting" dir="t">
              <a:rot lat="0" lon="0" rev="1500000"/>
            </a:lightRig>
          </a:scene3d>
          <a:sp3d prstMaterial="metal">
            <a:bevelT w="88900" h="88900"/>
          </a:sp3d>
        </p:spPr>
        <p:style>
          <a:lnRef idx="1">
            <a:schemeClr val="accent2"/>
          </a:lnRef>
          <a:fillRef idx="1003">
            <a:schemeClr val="dk2"/>
          </a:fillRef>
          <a:effectRef idx="1">
            <a:schemeClr val="accent2"/>
          </a:effectRef>
          <a:fontRef idx="minor">
            <a:schemeClr val="dk1"/>
          </a:fontRef>
        </p:style>
        <p:txBody>
          <a:bodyPr wrap="none" rtlCol="0" anchor="ctr">
            <a:noAutofit/>
          </a:bodyPr>
          <a:lstStyle/>
          <a:p>
            <a:pPr algn="ctr"/>
            <a:r>
              <a:rPr lang="en-US" sz="1200" dirty="0" smtClean="0">
                <a:solidFill>
                  <a:schemeClr val="dk1"/>
                </a:solidFill>
              </a:rPr>
              <a:t>Container</a:t>
            </a:r>
            <a:endParaRPr lang="en-US" sz="1200" dirty="0">
              <a:solidFill>
                <a:schemeClr val="dk1"/>
              </a:solidFill>
            </a:endParaRPr>
          </a:p>
        </p:txBody>
      </p:sp>
      <p:sp>
        <p:nvSpPr>
          <p:cNvPr id="39" name="Rectangle 38"/>
          <p:cNvSpPr/>
          <p:nvPr/>
        </p:nvSpPr>
        <p:spPr bwMode="auto">
          <a:xfrm>
            <a:off x="6577283" y="1527795"/>
            <a:ext cx="2389573" cy="5193437"/>
          </a:xfrm>
          <a:prstGeom prst="rect">
            <a:avLst/>
          </a:prstGeom>
          <a:ln w="9525" algn="ctr">
            <a:solidFill>
              <a:schemeClr val="bg1">
                <a:lumMod val="75000"/>
              </a:schemeClr>
            </a:solidFill>
            <a:prstDash val="solid"/>
            <a:miter lim="800000"/>
            <a:headEnd/>
            <a:tailEnd/>
          </a:ln>
          <a:effectLst/>
        </p:spPr>
        <p:style>
          <a:lnRef idx="0">
            <a:scrgbClr r="0" g="0" b="0"/>
          </a:lnRef>
          <a:fillRef idx="1003">
            <a:schemeClr val="lt1"/>
          </a:fillRef>
          <a:effectRef idx="0">
            <a:scrgbClr r="0" g="0" b="0"/>
          </a:effectRef>
          <a:fontRef idx="major"/>
        </p:style>
        <p:txBody>
          <a:bodyPr wrap="none" rtlCol="0" anchor="t">
            <a:noAutofit/>
          </a:bodyPr>
          <a:lstStyle/>
          <a:p>
            <a:pPr algn="ctr" fontAlgn="auto">
              <a:lnSpc>
                <a:spcPct val="90000"/>
              </a:lnSpc>
              <a:spcBef>
                <a:spcPct val="20000"/>
              </a:spcBef>
              <a:spcAft>
                <a:spcPts val="0"/>
              </a:spcAft>
              <a:buClr>
                <a:schemeClr val="accent1"/>
              </a:buClr>
            </a:pPr>
            <a:r>
              <a:rPr lang="en-US" u="sng" dirty="0" smtClean="0">
                <a:latin typeface="Arial" pitchFamily="34" charset="0"/>
                <a:cs typeface="Arial" pitchFamily="34" charset="0"/>
              </a:rPr>
              <a:t>Actions</a:t>
            </a:r>
          </a:p>
        </p:txBody>
      </p:sp>
      <p:sp>
        <p:nvSpPr>
          <p:cNvPr id="36" name="Rectangle 35">
            <a:hlinkClick r:id="" action="ppaction://noaction"/>
            <a:hlinkHover r:id="" action="ppaction://noaction" highlightClick="1"/>
          </p:cNvPr>
          <p:cNvSpPr/>
          <p:nvPr/>
        </p:nvSpPr>
        <p:spPr bwMode="auto">
          <a:xfrm>
            <a:off x="2754859" y="1972047"/>
            <a:ext cx="3577702" cy="3337996"/>
          </a:xfrm>
          <a:prstGeom prst="rect">
            <a:avLst/>
          </a:prstGeom>
          <a:ln>
            <a:noFill/>
            <a:headEnd/>
            <a:tailEnd/>
          </a:ln>
          <a:effectLst/>
          <a:scene3d>
            <a:camera prst="orthographicFront">
              <a:rot lat="0" lon="0" rev="0"/>
            </a:camera>
            <a:lightRig rig="contrasting" dir="t">
              <a:rot lat="0" lon="0" rev="1500000"/>
            </a:lightRig>
          </a:scene3d>
          <a:sp3d prstMaterial="metal">
            <a:bevelT w="88900" h="88900"/>
          </a:sp3d>
        </p:spPr>
        <p:style>
          <a:lnRef idx="1">
            <a:schemeClr val="accent2"/>
          </a:lnRef>
          <a:fillRef idx="1003">
            <a:schemeClr val="dk2"/>
          </a:fillRef>
          <a:effectRef idx="1">
            <a:schemeClr val="accent2"/>
          </a:effectRef>
          <a:fontRef idx="minor">
            <a:schemeClr val="dk1"/>
          </a:fontRef>
        </p:style>
        <p:txBody>
          <a:bodyPr wrap="none" rtlCol="0" anchor="ctr">
            <a:noAutofit/>
          </a:bodyPr>
          <a:lstStyle/>
          <a:p>
            <a:pPr algn="ctr"/>
            <a:r>
              <a:rPr lang="en-US" sz="1200" dirty="0" smtClean="0"/>
              <a:t>Application Server - Space Based  </a:t>
            </a:r>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a:p>
        </p:txBody>
      </p:sp>
      <p:sp>
        <p:nvSpPr>
          <p:cNvPr id="2" name="Title 1"/>
          <p:cNvSpPr>
            <a:spLocks noGrp="1"/>
          </p:cNvSpPr>
          <p:nvPr>
            <p:ph type="title"/>
          </p:nvPr>
        </p:nvSpPr>
        <p:spPr/>
        <p:txBody>
          <a:bodyPr/>
          <a:lstStyle/>
          <a:p>
            <a:r>
              <a:rPr lang="en-US" dirty="0" smtClean="0">
                <a:latin typeface="Arial" charset="0"/>
                <a:cs typeface="Arial" charset="0"/>
              </a:rPr>
              <a:t>AIDA Runtime Architecture</a:t>
            </a:r>
            <a:endParaRPr lang="en-US" dirty="0"/>
          </a:p>
        </p:txBody>
      </p:sp>
      <p:sp>
        <p:nvSpPr>
          <p:cNvPr id="6" name="Rectangle 5">
            <a:hlinkClick r:id="" action="ppaction://noaction"/>
            <a:hlinkHover r:id="" action="ppaction://noaction" highlightClick="1"/>
          </p:cNvPr>
          <p:cNvSpPr/>
          <p:nvPr/>
        </p:nvSpPr>
        <p:spPr bwMode="auto">
          <a:xfrm>
            <a:off x="3728637" y="4866166"/>
            <a:ext cx="1544714" cy="415521"/>
          </a:xfrm>
          <a:prstGeom prst="rect">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algn="ctr"/>
            <a:r>
              <a:rPr lang="en-US" sz="1200" dirty="0" smtClean="0"/>
              <a:t>“Sesame”</a:t>
            </a:r>
          </a:p>
          <a:p>
            <a:pPr algn="ctr"/>
            <a:r>
              <a:rPr lang="en-US" sz="1050" dirty="0" smtClean="0"/>
              <a:t>Performance cache</a:t>
            </a:r>
          </a:p>
        </p:txBody>
      </p:sp>
      <p:sp>
        <p:nvSpPr>
          <p:cNvPr id="7" name="Flowchart: Magnetic Disk 6">
            <a:hlinkClick r:id="" action="ppaction://noaction"/>
            <a:hlinkHover r:id="" action="ppaction://noaction" highlightClick="1"/>
          </p:cNvPr>
          <p:cNvSpPr/>
          <p:nvPr/>
        </p:nvSpPr>
        <p:spPr bwMode="auto">
          <a:xfrm>
            <a:off x="3750831" y="5682920"/>
            <a:ext cx="1500326" cy="852252"/>
          </a:xfrm>
          <a:prstGeom prst="flowChartMagneticDisk">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algn="ctr"/>
            <a:r>
              <a:rPr lang="en-US" sz="1200" dirty="0" smtClean="0"/>
              <a:t>RDF</a:t>
            </a:r>
          </a:p>
          <a:p>
            <a:pPr algn="ctr"/>
            <a:r>
              <a:rPr lang="en-US" sz="1200" dirty="0" smtClean="0"/>
              <a:t>Triple Store DB</a:t>
            </a:r>
            <a:endParaRPr lang="en-US" sz="1200" dirty="0"/>
          </a:p>
        </p:txBody>
      </p:sp>
      <p:sp>
        <p:nvSpPr>
          <p:cNvPr id="10" name="Rectangle 9"/>
          <p:cNvSpPr/>
          <p:nvPr/>
        </p:nvSpPr>
        <p:spPr bwMode="auto">
          <a:xfrm>
            <a:off x="2904494" y="2327146"/>
            <a:ext cx="763480" cy="1333137"/>
          </a:xfrm>
          <a:prstGeom prst="rect">
            <a:avLst/>
          </a:prstGeom>
          <a:ln>
            <a:headEnd/>
            <a:tailEnd/>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none" rtlCol="0" anchor="ctr">
            <a:noAutofit/>
          </a:bodyPr>
          <a:lstStyle/>
          <a:p>
            <a:pPr algn="ctr"/>
            <a:r>
              <a:rPr lang="en-US" sz="1200" dirty="0" smtClean="0">
                <a:solidFill>
                  <a:schemeClr val="dk1"/>
                </a:solidFill>
                <a:latin typeface="+mn-lt"/>
                <a:cs typeface="+mn-cs"/>
              </a:rPr>
              <a:t>Event</a:t>
            </a:r>
          </a:p>
          <a:p>
            <a:pPr algn="ctr"/>
            <a:r>
              <a:rPr lang="en-US" sz="1200" dirty="0" smtClean="0">
                <a:solidFill>
                  <a:schemeClr val="dk1"/>
                </a:solidFill>
                <a:latin typeface="+mn-lt"/>
                <a:cs typeface="+mn-cs"/>
              </a:rPr>
              <a:t>Ingestion</a:t>
            </a:r>
            <a:endParaRPr lang="en-US" sz="1200" dirty="0">
              <a:solidFill>
                <a:schemeClr val="dk1"/>
              </a:solidFill>
              <a:latin typeface="+mn-lt"/>
              <a:cs typeface="+mn-cs"/>
            </a:endParaRPr>
          </a:p>
        </p:txBody>
      </p:sp>
      <p:sp>
        <p:nvSpPr>
          <p:cNvPr id="11" name="Rectangle 10"/>
          <p:cNvSpPr/>
          <p:nvPr/>
        </p:nvSpPr>
        <p:spPr bwMode="auto">
          <a:xfrm>
            <a:off x="2895614" y="3917732"/>
            <a:ext cx="763480" cy="665825"/>
          </a:xfrm>
          <a:prstGeom prst="rect">
            <a:avLst/>
          </a:prstGeom>
          <a:ln>
            <a:headEnd/>
            <a:tailEnd/>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none" rtlCol="0" anchor="ctr">
            <a:noAutofit/>
          </a:bodyPr>
          <a:lstStyle/>
          <a:p>
            <a:pPr algn="ctr"/>
            <a:r>
              <a:rPr lang="en-US" sz="1100" dirty="0" smtClean="0">
                <a:solidFill>
                  <a:schemeClr val="dk1"/>
                </a:solidFill>
                <a:latin typeface="+mn-lt"/>
                <a:cs typeface="+mn-cs"/>
              </a:rPr>
              <a:t>Scheduled</a:t>
            </a:r>
          </a:p>
          <a:p>
            <a:pPr algn="ctr"/>
            <a:r>
              <a:rPr lang="en-US" sz="1100" dirty="0" smtClean="0">
                <a:solidFill>
                  <a:schemeClr val="dk1"/>
                </a:solidFill>
                <a:latin typeface="+mn-lt"/>
                <a:cs typeface="+mn-cs"/>
              </a:rPr>
              <a:t>Events</a:t>
            </a:r>
            <a:endParaRPr lang="en-US" sz="1100" dirty="0">
              <a:solidFill>
                <a:schemeClr val="dk1"/>
              </a:solidFill>
              <a:latin typeface="+mn-lt"/>
              <a:cs typeface="+mn-cs"/>
            </a:endParaRPr>
          </a:p>
        </p:txBody>
      </p:sp>
      <p:sp>
        <p:nvSpPr>
          <p:cNvPr id="34" name="Rectangle 33">
            <a:hlinkClick r:id="" action="ppaction://noaction"/>
            <a:hlinkHover r:id="" action="ppaction://noaction" highlightClick="1"/>
          </p:cNvPr>
          <p:cNvSpPr/>
          <p:nvPr/>
        </p:nvSpPr>
        <p:spPr bwMode="auto">
          <a:xfrm>
            <a:off x="3919507" y="2318268"/>
            <a:ext cx="1162974" cy="2268248"/>
          </a:xfrm>
          <a:prstGeom prst="rect">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algn="ctr"/>
            <a:r>
              <a:rPr lang="en-US" sz="1200" dirty="0" smtClean="0">
                <a:solidFill>
                  <a:schemeClr val="dk1"/>
                </a:solidFill>
                <a:latin typeface="+mn-lt"/>
                <a:cs typeface="+mn-cs"/>
              </a:rPr>
              <a:t>Semantic Inference </a:t>
            </a:r>
          </a:p>
          <a:p>
            <a:pPr algn="ctr"/>
            <a:r>
              <a:rPr lang="en-US" sz="1200" dirty="0" smtClean="0">
                <a:solidFill>
                  <a:schemeClr val="dk1"/>
                </a:solidFill>
                <a:latin typeface="+mn-lt"/>
                <a:cs typeface="+mn-cs"/>
              </a:rPr>
              <a:t>Engine</a:t>
            </a:r>
          </a:p>
          <a:p>
            <a:pPr algn="ctr"/>
            <a:r>
              <a:rPr lang="en-US" sz="1200" dirty="0" smtClean="0"/>
              <a:t>and</a:t>
            </a:r>
            <a:r>
              <a:rPr lang="en-US" sz="1200" dirty="0" smtClean="0">
                <a:solidFill>
                  <a:schemeClr val="dk1"/>
                </a:solidFill>
                <a:latin typeface="+mn-lt"/>
                <a:cs typeface="+mn-cs"/>
              </a:rPr>
              <a:t/>
            </a:r>
            <a:br>
              <a:rPr lang="en-US" sz="1200" dirty="0" smtClean="0">
                <a:solidFill>
                  <a:schemeClr val="dk1"/>
                </a:solidFill>
                <a:latin typeface="+mn-lt"/>
                <a:cs typeface="+mn-cs"/>
              </a:rPr>
            </a:br>
            <a:r>
              <a:rPr lang="en-US" sz="1200" dirty="0" smtClean="0">
                <a:solidFill>
                  <a:schemeClr val="dk1"/>
                </a:solidFill>
                <a:latin typeface="+mn-lt"/>
                <a:cs typeface="+mn-cs"/>
              </a:rPr>
              <a:t>Business </a:t>
            </a:r>
          </a:p>
          <a:p>
            <a:pPr algn="ctr"/>
            <a:r>
              <a:rPr lang="en-US" sz="1200" dirty="0" smtClean="0">
                <a:solidFill>
                  <a:schemeClr val="dk1"/>
                </a:solidFill>
                <a:latin typeface="+mn-lt"/>
                <a:cs typeface="+mn-cs"/>
              </a:rPr>
              <a:t>Rules</a:t>
            </a:r>
            <a:endParaRPr lang="en-US" sz="1200" dirty="0">
              <a:solidFill>
                <a:schemeClr val="dk1"/>
              </a:solidFill>
              <a:latin typeface="+mn-lt"/>
              <a:cs typeface="+mn-cs"/>
            </a:endParaRPr>
          </a:p>
        </p:txBody>
      </p:sp>
      <p:sp>
        <p:nvSpPr>
          <p:cNvPr id="35" name="Rectangle 34">
            <a:hlinkClick r:id="" action="ppaction://noaction"/>
            <a:hlinkHover r:id="" action="ppaction://noaction" highlightClick="1"/>
          </p:cNvPr>
          <p:cNvSpPr/>
          <p:nvPr/>
        </p:nvSpPr>
        <p:spPr bwMode="auto">
          <a:xfrm>
            <a:off x="5339962" y="3920691"/>
            <a:ext cx="873059" cy="665825"/>
          </a:xfrm>
          <a:prstGeom prst="rect">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algn="ctr"/>
            <a:r>
              <a:rPr lang="en-US" sz="1200" dirty="0" smtClean="0"/>
              <a:t>Bayesian</a:t>
            </a:r>
          </a:p>
          <a:p>
            <a:pPr algn="ctr"/>
            <a:r>
              <a:rPr lang="en-US" sz="1200" dirty="0" smtClean="0"/>
              <a:t>Belief</a:t>
            </a:r>
          </a:p>
          <a:p>
            <a:pPr algn="ctr"/>
            <a:r>
              <a:rPr lang="en-US" sz="1200" dirty="0" smtClean="0"/>
              <a:t>Network</a:t>
            </a:r>
            <a:endParaRPr lang="en-US" sz="1200" dirty="0"/>
          </a:p>
        </p:txBody>
      </p:sp>
      <p:sp>
        <p:nvSpPr>
          <p:cNvPr id="52" name="Up Arrow 51"/>
          <p:cNvSpPr/>
          <p:nvPr/>
        </p:nvSpPr>
        <p:spPr bwMode="auto">
          <a:xfrm>
            <a:off x="878889" y="3206042"/>
            <a:ext cx="1065320" cy="727969"/>
          </a:xfrm>
          <a:prstGeom prst="upArrow">
            <a:avLst/>
          </a:prstGeom>
          <a:noFill/>
          <a:ln w="9525" algn="ctr">
            <a:solidFill>
              <a:schemeClr val="bg1">
                <a:lumMod val="50000"/>
              </a:schemeClr>
            </a:solidFill>
            <a:prstDash val="sysDash"/>
            <a:miter lim="800000"/>
            <a:headEnd/>
            <a:tailEnd/>
          </a:ln>
          <a:effectLst/>
        </p:spPr>
        <p:txBody>
          <a:bodyPr wrap="none" rtlCol="0" anchor="ctr">
            <a:noAutofit/>
          </a:bodyPr>
          <a:lstStyle/>
          <a:p>
            <a:pPr algn="ctr"/>
            <a:r>
              <a:rPr lang="en-US" sz="1200" i="1" dirty="0" smtClean="0">
                <a:solidFill>
                  <a:schemeClr val="bg1">
                    <a:lumMod val="65000"/>
                  </a:schemeClr>
                </a:solidFill>
              </a:rPr>
              <a:t>Events</a:t>
            </a:r>
            <a:endParaRPr lang="en-US" sz="1200" i="1" dirty="0">
              <a:solidFill>
                <a:schemeClr val="bg1">
                  <a:lumMod val="65000"/>
                </a:schemeClr>
              </a:solidFill>
            </a:endParaRPr>
          </a:p>
        </p:txBody>
      </p:sp>
      <p:cxnSp>
        <p:nvCxnSpPr>
          <p:cNvPr id="64" name="Straight Arrow Connector 63"/>
          <p:cNvCxnSpPr/>
          <p:nvPr/>
        </p:nvCxnSpPr>
        <p:spPr>
          <a:xfrm>
            <a:off x="2375809" y="2553533"/>
            <a:ext cx="526002" cy="1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34" idx="2"/>
            <a:endCxn id="6" idx="0"/>
          </p:cNvCxnSpPr>
          <p:nvPr/>
        </p:nvCxnSpPr>
        <p:spPr>
          <a:xfrm rot="5400000">
            <a:off x="4361169" y="4726341"/>
            <a:ext cx="279650" cy="158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6" idx="2"/>
            <a:endCxn id="7" idx="1"/>
          </p:cNvCxnSpPr>
          <p:nvPr/>
        </p:nvCxnSpPr>
        <p:spPr>
          <a:xfrm rot="5400000">
            <a:off x="4300378" y="5482303"/>
            <a:ext cx="401233" cy="158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35" idx="1"/>
          </p:cNvCxnSpPr>
          <p:nvPr/>
        </p:nvCxnSpPr>
        <p:spPr>
          <a:xfrm rot="10800000" flipV="1">
            <a:off x="5078040" y="4253604"/>
            <a:ext cx="261923" cy="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10800000" flipV="1">
            <a:off x="3663192" y="3155044"/>
            <a:ext cx="261930" cy="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10800000" flipV="1">
            <a:off x="3650208" y="4255084"/>
            <a:ext cx="261930" cy="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bwMode="auto">
          <a:xfrm>
            <a:off x="7130417" y="4246895"/>
            <a:ext cx="710214" cy="710213"/>
          </a:xfrm>
          <a:prstGeom prst="rect">
            <a:avLst/>
          </a:prstGeom>
          <a:solidFill>
            <a:srgbClr val="F2F2F2"/>
          </a:solidFill>
          <a:ln w="9525" algn="ctr">
            <a:solidFill>
              <a:schemeClr val="tx1"/>
            </a:solidFill>
            <a:miter lim="800000"/>
            <a:headEnd/>
            <a:tailEnd/>
          </a:ln>
          <a:effectLst/>
        </p:spPr>
        <p:txBody>
          <a:bodyPr wrap="none" rtlCol="0" anchor="ctr">
            <a:noAutofit/>
          </a:bodyPr>
          <a:lstStyle/>
          <a:p>
            <a:pPr algn="ctr"/>
            <a:endParaRPr lang="en-US" dirty="0"/>
          </a:p>
        </p:txBody>
      </p:sp>
      <p:sp>
        <p:nvSpPr>
          <p:cNvPr id="100" name="TextBox 99"/>
          <p:cNvSpPr txBox="1"/>
          <p:nvPr/>
        </p:nvSpPr>
        <p:spPr>
          <a:xfrm>
            <a:off x="6514055" y="6038712"/>
            <a:ext cx="2385134" cy="367670"/>
          </a:xfrm>
          <a:prstGeom prst="rect">
            <a:avLst/>
          </a:prstGeom>
        </p:spPr>
        <p:txBody>
          <a:bodyPr vert="horz" wrap="square" lIns="91440" tIns="45720" rIns="91440" bIns="45720" rtlCol="0">
            <a:normAutofit fontScale="47500" lnSpcReduction="20000"/>
          </a:bodyPr>
          <a:lstStyle/>
          <a:p>
            <a:pPr marR="0" algn="ctr" defTabSz="914400" rtl="0" eaLnBrk="1" fontAlgn="auto" latinLnBrk="0" hangingPunct="1">
              <a:lnSpc>
                <a:spcPct val="90000"/>
              </a:lnSpc>
              <a:spcBef>
                <a:spcPct val="20000"/>
              </a:spcBef>
              <a:spcAft>
                <a:spcPts val="0"/>
              </a:spcAft>
              <a:buClr>
                <a:schemeClr val="accent1"/>
              </a:buClr>
              <a:buSzTx/>
              <a:tabLst/>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Operational Systems</a:t>
            </a:r>
          </a:p>
          <a:p>
            <a:pPr marR="0" algn="ctr" defTabSz="914400" rtl="0" eaLnBrk="1" fontAlgn="auto" latinLnBrk="0" hangingPunct="1">
              <a:lnSpc>
                <a:spcPct val="90000"/>
              </a:lnSpc>
              <a:spcBef>
                <a:spcPct val="20000"/>
              </a:spcBef>
              <a:spcAft>
                <a:spcPts val="0"/>
              </a:spcAft>
              <a:buClr>
                <a:schemeClr val="accent1"/>
              </a:buClr>
              <a:buSzTx/>
              <a:tabLst/>
            </a:pPr>
            <a:r>
              <a:rPr lang="en-US" sz="1900" dirty="0" smtClean="0">
                <a:latin typeface="Arial" pitchFamily="34" charset="0"/>
                <a:cs typeface="Arial" pitchFamily="34" charset="0"/>
              </a:rPr>
              <a:t>Any operational system</a:t>
            </a:r>
            <a:endParaRPr kumimoji="0" lang="en-US" sz="1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05" name="TextBox 104"/>
          <p:cNvSpPr txBox="1"/>
          <p:nvPr/>
        </p:nvSpPr>
        <p:spPr>
          <a:xfrm>
            <a:off x="187925" y="6004316"/>
            <a:ext cx="2385134" cy="481543"/>
          </a:xfrm>
          <a:prstGeom prst="rect">
            <a:avLst/>
          </a:prstGeom>
        </p:spPr>
        <p:txBody>
          <a:bodyPr vert="horz" wrap="square" lIns="91440" tIns="45720" rIns="91440" bIns="45720" rtlCol="0">
            <a:normAutofit fontScale="47500" lnSpcReduction="20000"/>
          </a:bodyPr>
          <a:lstStyle/>
          <a:p>
            <a:pPr marR="0" algn="ctr" defTabSz="914400" rtl="0" eaLnBrk="1" fontAlgn="auto" latinLnBrk="0" hangingPunct="1">
              <a:lnSpc>
                <a:spcPct val="90000"/>
              </a:lnSpc>
              <a:spcBef>
                <a:spcPct val="20000"/>
              </a:spcBef>
              <a:spcAft>
                <a:spcPts val="0"/>
              </a:spcAft>
              <a:buClr>
                <a:schemeClr val="accent1"/>
              </a:buClr>
              <a:buSzTx/>
              <a:tabLst/>
            </a:pPr>
            <a:r>
              <a:rPr kumimoji="0" lang="en-US" sz="2500" b="0" i="0" u="none" strike="noStrike" kern="1200" cap="none" spc="0" normalizeH="0" baseline="0" noProof="0" dirty="0" smtClean="0">
                <a:ln>
                  <a:noFill/>
                </a:ln>
                <a:effectLst/>
                <a:uLnTx/>
                <a:uFillTx/>
                <a:latin typeface="Arial" pitchFamily="34" charset="0"/>
                <a:ea typeface="+mn-ea"/>
                <a:cs typeface="Arial" pitchFamily="34" charset="0"/>
              </a:rPr>
              <a:t>Data Sources</a:t>
            </a:r>
          </a:p>
          <a:p>
            <a:pPr marR="0" algn="ctr" defTabSz="914400" rtl="0" eaLnBrk="1" fontAlgn="auto" latinLnBrk="0" hangingPunct="1">
              <a:lnSpc>
                <a:spcPct val="90000"/>
              </a:lnSpc>
              <a:spcBef>
                <a:spcPct val="20000"/>
              </a:spcBef>
              <a:spcAft>
                <a:spcPts val="0"/>
              </a:spcAft>
              <a:buClr>
                <a:schemeClr val="accent1"/>
              </a:buClr>
              <a:buSzTx/>
              <a:tabLst/>
            </a:pPr>
            <a:r>
              <a:rPr lang="en-US" sz="1600" dirty="0" smtClean="0">
                <a:latin typeface="Arial" pitchFamily="34" charset="0"/>
                <a:cs typeface="Arial" pitchFamily="34" charset="0"/>
              </a:rPr>
              <a:t>Any internal or external system</a:t>
            </a:r>
          </a:p>
          <a:p>
            <a:pPr marR="0" algn="ctr" defTabSz="914400" rtl="0" eaLnBrk="1" fontAlgn="auto" latinLnBrk="0" hangingPunct="1">
              <a:lnSpc>
                <a:spcPct val="90000"/>
              </a:lnSpc>
              <a:spcBef>
                <a:spcPct val="20000"/>
              </a:spcBef>
              <a:spcAft>
                <a:spcPts val="0"/>
              </a:spcAft>
              <a:buClr>
                <a:schemeClr val="accent1"/>
              </a:buClr>
              <a:buSzTx/>
              <a:tabLst/>
            </a:pPr>
            <a:r>
              <a:rPr kumimoji="0" lang="en-US" sz="1600" b="0" i="0" u="none" strike="noStrike" kern="1200" cap="none" spc="0" normalizeH="0" baseline="0" noProof="0" dirty="0" smtClean="0">
                <a:ln>
                  <a:noFill/>
                </a:ln>
                <a:effectLst/>
                <a:uLnTx/>
                <a:uFillTx/>
                <a:latin typeface="Arial" pitchFamily="34" charset="0"/>
                <a:ea typeface="+mn-ea"/>
                <a:cs typeface="Arial" pitchFamily="34" charset="0"/>
              </a:rPr>
              <a:t>Structured or </a:t>
            </a:r>
            <a:r>
              <a:rPr lang="en-US" sz="1600" dirty="0" smtClean="0">
                <a:latin typeface="Arial" pitchFamily="34" charset="0"/>
                <a:cs typeface="Arial" pitchFamily="34" charset="0"/>
              </a:rPr>
              <a:t>Unstructured</a:t>
            </a:r>
            <a:endParaRPr kumimoji="0" lang="en-US" sz="1600" b="0" i="0" u="none" strike="noStrike" kern="1200" cap="none" spc="0" normalizeH="0" baseline="0" noProof="0" dirty="0" smtClean="0">
              <a:ln>
                <a:noFill/>
              </a:ln>
              <a:effectLst/>
              <a:uLnTx/>
              <a:uFillTx/>
              <a:latin typeface="Arial" pitchFamily="34" charset="0"/>
              <a:ea typeface="+mn-ea"/>
              <a:cs typeface="Arial" pitchFamily="34" charset="0"/>
            </a:endParaRPr>
          </a:p>
        </p:txBody>
      </p:sp>
      <p:cxnSp>
        <p:nvCxnSpPr>
          <p:cNvPr id="51" name="Shape 50"/>
          <p:cNvCxnSpPr>
            <a:stCxn id="45" idx="3"/>
            <a:endCxn id="44" idx="0"/>
          </p:cNvCxnSpPr>
          <p:nvPr/>
        </p:nvCxnSpPr>
        <p:spPr>
          <a:xfrm>
            <a:off x="6250428" y="2674038"/>
            <a:ext cx="2305852" cy="1572857"/>
          </a:xfrm>
          <a:prstGeom prst="bentConnector2">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Rectangle 39">
            <a:hlinkClick r:id="" action="ppaction://noaction"/>
            <a:hlinkHover r:id="" action="ppaction://noaction" highlightClick="1"/>
          </p:cNvPr>
          <p:cNvSpPr/>
          <p:nvPr/>
        </p:nvSpPr>
        <p:spPr bwMode="auto">
          <a:xfrm>
            <a:off x="426135" y="2096333"/>
            <a:ext cx="1953087" cy="914400"/>
          </a:xfrm>
          <a:prstGeom prst="rect">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algn="ctr"/>
            <a:r>
              <a:rPr lang="en-US" sz="1200" dirty="0" smtClean="0">
                <a:solidFill>
                  <a:schemeClr val="dk1"/>
                </a:solidFill>
                <a:latin typeface="+mn-lt"/>
                <a:cs typeface="+mn-cs"/>
              </a:rPr>
              <a:t>Amdocs </a:t>
            </a:r>
          </a:p>
          <a:p>
            <a:pPr algn="ctr"/>
            <a:r>
              <a:rPr lang="en-US" sz="1200" dirty="0" smtClean="0">
                <a:solidFill>
                  <a:schemeClr val="dk1"/>
                </a:solidFill>
                <a:latin typeface="+mn-lt"/>
                <a:cs typeface="+mn-cs"/>
              </a:rPr>
              <a:t>Event Collector</a:t>
            </a:r>
            <a:endParaRPr lang="en-US" sz="1200" dirty="0">
              <a:solidFill>
                <a:schemeClr val="dk1"/>
              </a:solidFill>
              <a:latin typeface="+mn-lt"/>
              <a:cs typeface="+mn-cs"/>
            </a:endParaRPr>
          </a:p>
        </p:txBody>
      </p:sp>
      <p:sp>
        <p:nvSpPr>
          <p:cNvPr id="44" name="Rectangle 43"/>
          <p:cNvSpPr/>
          <p:nvPr/>
        </p:nvSpPr>
        <p:spPr bwMode="auto">
          <a:xfrm>
            <a:off x="8201173" y="4246895"/>
            <a:ext cx="710214" cy="71021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algn="ctr"/>
            <a:r>
              <a:rPr lang="en-US" sz="1200" b="1" dirty="0" smtClean="0">
                <a:solidFill>
                  <a:schemeClr val="dk1"/>
                </a:solidFill>
                <a:latin typeface="+mn-lt"/>
                <a:cs typeface="+mn-cs"/>
              </a:rPr>
              <a:t>C</a:t>
            </a:r>
            <a:r>
              <a:rPr lang="en-US" sz="1200" dirty="0" smtClean="0">
                <a:solidFill>
                  <a:schemeClr val="dk1"/>
                </a:solidFill>
                <a:latin typeface="+mn-lt"/>
                <a:cs typeface="+mn-cs"/>
              </a:rPr>
              <a:t>RM</a:t>
            </a:r>
            <a:endParaRPr lang="en-US" sz="1200" dirty="0">
              <a:solidFill>
                <a:schemeClr val="dk1"/>
              </a:solidFill>
              <a:latin typeface="+mn-lt"/>
              <a:cs typeface="+mn-cs"/>
            </a:endParaRPr>
          </a:p>
        </p:txBody>
      </p:sp>
      <p:sp>
        <p:nvSpPr>
          <p:cNvPr id="46" name="Rectangle 45"/>
          <p:cNvSpPr/>
          <p:nvPr/>
        </p:nvSpPr>
        <p:spPr bwMode="auto">
          <a:xfrm>
            <a:off x="1900317" y="4235109"/>
            <a:ext cx="710214" cy="71021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algn="ctr"/>
            <a:r>
              <a:rPr lang="en-US" sz="1200" dirty="0" smtClean="0">
                <a:solidFill>
                  <a:schemeClr val="dk1"/>
                </a:solidFill>
                <a:latin typeface="+mn-lt"/>
                <a:cs typeface="+mn-cs"/>
              </a:rPr>
              <a:t>CRM</a:t>
            </a:r>
            <a:endParaRPr lang="en-US" sz="1200" dirty="0">
              <a:solidFill>
                <a:schemeClr val="dk1"/>
              </a:solidFill>
              <a:latin typeface="+mn-lt"/>
              <a:cs typeface="+mn-cs"/>
            </a:endParaRPr>
          </a:p>
        </p:txBody>
      </p:sp>
      <p:sp>
        <p:nvSpPr>
          <p:cNvPr id="47" name="Rectangle 46"/>
          <p:cNvSpPr/>
          <p:nvPr/>
        </p:nvSpPr>
        <p:spPr bwMode="auto">
          <a:xfrm>
            <a:off x="298848" y="4235109"/>
            <a:ext cx="710214" cy="71021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algn="ctr"/>
            <a:r>
              <a:rPr lang="en-US" sz="1200" dirty="0" smtClean="0">
                <a:solidFill>
                  <a:schemeClr val="dk1"/>
                </a:solidFill>
                <a:latin typeface="+mn-lt"/>
                <a:cs typeface="+mn-cs"/>
              </a:rPr>
              <a:t>Revenue </a:t>
            </a:r>
          </a:p>
          <a:p>
            <a:pPr algn="ctr"/>
            <a:r>
              <a:rPr lang="en-US" sz="1200" dirty="0" smtClean="0">
                <a:solidFill>
                  <a:schemeClr val="dk1"/>
                </a:solidFill>
                <a:latin typeface="+mn-lt"/>
                <a:cs typeface="+mn-cs"/>
              </a:rPr>
              <a:t>Mgt</a:t>
            </a:r>
            <a:endParaRPr lang="en-US" sz="1200" dirty="0">
              <a:solidFill>
                <a:schemeClr val="dk1"/>
              </a:solidFill>
              <a:latin typeface="+mn-lt"/>
              <a:cs typeface="+mn-cs"/>
            </a:endParaRPr>
          </a:p>
        </p:txBody>
      </p:sp>
      <p:sp>
        <p:nvSpPr>
          <p:cNvPr id="45" name="Rectangle 44">
            <a:hlinkClick r:id="" action="ppaction://noaction"/>
            <a:hlinkHover r:id="" action="ppaction://noaction" highlightClick="1"/>
          </p:cNvPr>
          <p:cNvSpPr/>
          <p:nvPr/>
        </p:nvSpPr>
        <p:spPr bwMode="auto">
          <a:xfrm>
            <a:off x="5308733" y="2318268"/>
            <a:ext cx="941695" cy="711539"/>
          </a:xfrm>
          <a:prstGeom prst="rect">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algn="ctr"/>
            <a:r>
              <a:rPr lang="en-US" sz="1200" dirty="0" smtClean="0">
                <a:solidFill>
                  <a:schemeClr val="dk1"/>
                </a:solidFill>
                <a:latin typeface="+mn-lt"/>
                <a:cs typeface="+mn-cs"/>
              </a:rPr>
              <a:t>Amdocs </a:t>
            </a:r>
          </a:p>
          <a:p>
            <a:pPr algn="ctr"/>
            <a:r>
              <a:rPr lang="en-US" sz="1200" dirty="0" smtClean="0">
                <a:solidFill>
                  <a:schemeClr val="dk1"/>
                </a:solidFill>
                <a:latin typeface="+mn-lt"/>
                <a:cs typeface="+mn-cs"/>
              </a:rPr>
              <a:t>Integration </a:t>
            </a:r>
          </a:p>
          <a:p>
            <a:pPr algn="ctr"/>
            <a:r>
              <a:rPr lang="en-US" sz="1200" dirty="0" smtClean="0">
                <a:solidFill>
                  <a:schemeClr val="dk1"/>
                </a:solidFill>
                <a:latin typeface="+mn-lt"/>
                <a:cs typeface="+mn-cs"/>
              </a:rPr>
              <a:t>Framework</a:t>
            </a:r>
            <a:endParaRPr lang="en-US" sz="1200" dirty="0">
              <a:solidFill>
                <a:schemeClr val="dk1"/>
              </a:solidFill>
              <a:latin typeface="+mn-lt"/>
              <a:cs typeface="+mn-cs"/>
            </a:endParaRPr>
          </a:p>
        </p:txBody>
      </p:sp>
      <p:sp>
        <p:nvSpPr>
          <p:cNvPr id="41" name="Rectangle 40"/>
          <p:cNvSpPr/>
          <p:nvPr/>
        </p:nvSpPr>
        <p:spPr bwMode="auto">
          <a:xfrm>
            <a:off x="1097159" y="4235109"/>
            <a:ext cx="710214" cy="71021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algn="ctr"/>
            <a:r>
              <a:rPr lang="en-US" sz="1200" dirty="0" smtClean="0">
                <a:solidFill>
                  <a:schemeClr val="dk1"/>
                </a:solidFill>
                <a:latin typeface="+mn-lt"/>
                <a:cs typeface="+mn-cs"/>
              </a:rPr>
              <a:t>Ordering</a:t>
            </a:r>
            <a:endParaRPr lang="en-US" sz="1200" dirty="0">
              <a:solidFill>
                <a:schemeClr val="dk1"/>
              </a:solidFill>
              <a:latin typeface="+mn-lt"/>
              <a:cs typeface="+mn-cs"/>
            </a:endParaRPr>
          </a:p>
        </p:txBody>
      </p:sp>
      <p:cxnSp>
        <p:nvCxnSpPr>
          <p:cNvPr id="42" name="Straight Arrow Connector 41"/>
          <p:cNvCxnSpPr/>
          <p:nvPr/>
        </p:nvCxnSpPr>
        <p:spPr>
          <a:xfrm>
            <a:off x="2375809" y="2655891"/>
            <a:ext cx="526002" cy="1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375809" y="2758249"/>
            <a:ext cx="526002" cy="1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2375809" y="2860607"/>
            <a:ext cx="526002" cy="1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5" idx="1"/>
          </p:cNvCxnSpPr>
          <p:nvPr/>
        </p:nvCxnSpPr>
        <p:spPr>
          <a:xfrm rot="10800000" flipV="1">
            <a:off x="5076721" y="2674037"/>
            <a:ext cx="232012" cy="92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bwMode="auto">
          <a:xfrm>
            <a:off x="1102274" y="5043811"/>
            <a:ext cx="710214" cy="71021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algn="ctr"/>
            <a:r>
              <a:rPr lang="en-US" sz="1200" dirty="0" smtClean="0">
                <a:solidFill>
                  <a:schemeClr val="dk1"/>
                </a:solidFill>
              </a:rPr>
              <a:t>Network</a:t>
            </a:r>
            <a:endParaRPr lang="en-US" sz="1200" dirty="0">
              <a:solidFill>
                <a:schemeClr val="dk1"/>
              </a:solidFill>
            </a:endParaRPr>
          </a:p>
        </p:txBody>
      </p:sp>
      <p:cxnSp>
        <p:nvCxnSpPr>
          <p:cNvPr id="55" name="Straight Arrow Connector 54"/>
          <p:cNvCxnSpPr/>
          <p:nvPr/>
        </p:nvCxnSpPr>
        <p:spPr>
          <a:xfrm rot="16200000" flipH="1">
            <a:off x="6728529" y="3440508"/>
            <a:ext cx="1537486" cy="8092"/>
          </a:xfrm>
          <a:prstGeom prst="straightConnector1">
            <a:avLst/>
          </a:prstGeom>
          <a:ln>
            <a:solidFill>
              <a:schemeClr val="tx1">
                <a:alpha val="3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bwMode="auto">
          <a:xfrm>
            <a:off x="1909384" y="5043811"/>
            <a:ext cx="710214" cy="71021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algn="ctr"/>
            <a:r>
              <a:rPr lang="en-US" sz="1050" dirty="0" smtClean="0"/>
              <a:t>Business</a:t>
            </a:r>
          </a:p>
          <a:p>
            <a:pPr algn="ctr"/>
            <a:r>
              <a:rPr lang="en-US" sz="1000" dirty="0" smtClean="0"/>
              <a:t>I</a:t>
            </a:r>
            <a:r>
              <a:rPr lang="en-US" sz="900" dirty="0" smtClean="0"/>
              <a:t>ntelligenc</a:t>
            </a:r>
            <a:r>
              <a:rPr lang="en-US" sz="1000" dirty="0" smtClean="0"/>
              <a:t>e</a:t>
            </a:r>
            <a:endParaRPr lang="en-US" sz="1050" dirty="0" smtClean="0"/>
          </a:p>
        </p:txBody>
      </p:sp>
      <p:sp>
        <p:nvSpPr>
          <p:cNvPr id="60" name="Rectangle 59"/>
          <p:cNvSpPr/>
          <p:nvPr/>
        </p:nvSpPr>
        <p:spPr bwMode="auto">
          <a:xfrm>
            <a:off x="7073600" y="4305552"/>
            <a:ext cx="710214" cy="710213"/>
          </a:xfrm>
          <a:prstGeom prst="rect">
            <a:avLst/>
          </a:prstGeom>
          <a:gradFill>
            <a:gsLst>
              <a:gs pos="0">
                <a:schemeClr val="accent2">
                  <a:tint val="50000"/>
                  <a:satMod val="300000"/>
                  <a:alpha val="37000"/>
                </a:schemeClr>
              </a:gs>
              <a:gs pos="35000">
                <a:schemeClr val="accent2">
                  <a:tint val="37000"/>
                  <a:satMod val="300000"/>
                </a:schemeClr>
              </a:gs>
              <a:gs pos="100000">
                <a:schemeClr val="accent2">
                  <a:tint val="15000"/>
                  <a:satMod val="350000"/>
                </a:schemeClr>
              </a:gs>
            </a:gsLst>
          </a:gradFill>
          <a:ln>
            <a:prstDash val="dash"/>
            <a:headEnd/>
            <a:tailEnd/>
          </a:ln>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algn="ctr"/>
            <a:r>
              <a:rPr lang="en-US" sz="1200" dirty="0" smtClean="0">
                <a:solidFill>
                  <a:schemeClr val="dk1"/>
                </a:solidFill>
              </a:rPr>
              <a:t>Other</a:t>
            </a:r>
          </a:p>
          <a:p>
            <a:pPr algn="ctr"/>
            <a:r>
              <a:rPr lang="en-US" sz="1200" dirty="0" smtClean="0">
                <a:solidFill>
                  <a:schemeClr val="dk1"/>
                </a:solidFill>
              </a:rPr>
              <a:t> System</a:t>
            </a:r>
            <a:endParaRPr lang="en-US" sz="1200" dirty="0">
              <a:solidFill>
                <a:schemeClr val="dk1"/>
              </a:solidFill>
            </a:endParaRPr>
          </a:p>
        </p:txBody>
      </p:sp>
      <p:sp>
        <p:nvSpPr>
          <p:cNvPr id="61" name="Rectangle 60"/>
          <p:cNvSpPr/>
          <p:nvPr/>
        </p:nvSpPr>
        <p:spPr bwMode="auto">
          <a:xfrm>
            <a:off x="7015608" y="4368940"/>
            <a:ext cx="710214" cy="710213"/>
          </a:xfrm>
          <a:prstGeom prst="rect">
            <a:avLst/>
          </a:prstGeom>
          <a:gradFill>
            <a:gsLst>
              <a:gs pos="0">
                <a:schemeClr val="accent2">
                  <a:tint val="50000"/>
                  <a:satMod val="300000"/>
                  <a:alpha val="37000"/>
                </a:schemeClr>
              </a:gs>
              <a:gs pos="35000">
                <a:schemeClr val="accent2">
                  <a:tint val="37000"/>
                  <a:satMod val="300000"/>
                </a:schemeClr>
              </a:gs>
              <a:gs pos="100000">
                <a:schemeClr val="accent2">
                  <a:tint val="15000"/>
                  <a:satMod val="350000"/>
                </a:schemeClr>
              </a:gs>
            </a:gsLst>
          </a:gradFill>
          <a:ln>
            <a:prstDash val="dash"/>
            <a:headEnd/>
            <a:tailEnd/>
          </a:ln>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algn="ctr"/>
            <a:r>
              <a:rPr lang="en-US" sz="1200" dirty="0" smtClean="0">
                <a:solidFill>
                  <a:schemeClr val="dk1"/>
                </a:solidFill>
              </a:rPr>
              <a:t>Other</a:t>
            </a:r>
          </a:p>
          <a:p>
            <a:pPr algn="ctr"/>
            <a:r>
              <a:rPr lang="en-US" sz="1200" dirty="0" smtClean="0">
                <a:solidFill>
                  <a:schemeClr val="dk1"/>
                </a:solidFill>
              </a:rPr>
              <a:t> System</a:t>
            </a:r>
            <a:endParaRPr lang="en-US" sz="1200" dirty="0">
              <a:solidFill>
                <a:schemeClr val="dk1"/>
              </a:solidFill>
            </a:endParaRPr>
          </a:p>
        </p:txBody>
      </p:sp>
      <p:sp>
        <p:nvSpPr>
          <p:cNvPr id="62" name="Rectangle 61"/>
          <p:cNvSpPr/>
          <p:nvPr/>
        </p:nvSpPr>
        <p:spPr bwMode="auto">
          <a:xfrm>
            <a:off x="6965708" y="4432328"/>
            <a:ext cx="710214" cy="710213"/>
          </a:xfrm>
          <a:prstGeom prst="rect">
            <a:avLst/>
          </a:prstGeom>
          <a:gradFill>
            <a:gsLst>
              <a:gs pos="0">
                <a:schemeClr val="accent2">
                  <a:tint val="50000"/>
                  <a:satMod val="300000"/>
                  <a:alpha val="37000"/>
                </a:schemeClr>
              </a:gs>
              <a:gs pos="35000">
                <a:schemeClr val="accent2">
                  <a:tint val="37000"/>
                  <a:satMod val="300000"/>
                </a:schemeClr>
              </a:gs>
              <a:gs pos="100000">
                <a:schemeClr val="accent2">
                  <a:tint val="15000"/>
                  <a:satMod val="350000"/>
                </a:schemeClr>
              </a:gs>
            </a:gsLst>
          </a:gradFill>
          <a:ln>
            <a:prstDash val="dash"/>
            <a:headEnd/>
            <a:tailEnd/>
          </a:ln>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algn="ctr"/>
            <a:r>
              <a:rPr lang="en-US" sz="1100" dirty="0" smtClean="0">
                <a:solidFill>
                  <a:schemeClr val="bg1">
                    <a:lumMod val="50000"/>
                  </a:schemeClr>
                </a:solidFill>
              </a:rPr>
              <a:t>Other</a:t>
            </a:r>
          </a:p>
          <a:p>
            <a:pPr algn="ctr"/>
            <a:r>
              <a:rPr lang="en-US" sz="1100" dirty="0" smtClean="0">
                <a:solidFill>
                  <a:schemeClr val="bg1">
                    <a:lumMod val="50000"/>
                  </a:schemeClr>
                </a:solidFill>
              </a:rPr>
              <a:t> Systems</a:t>
            </a:r>
            <a:endParaRPr lang="en-US" sz="1100" dirty="0">
              <a:solidFill>
                <a:schemeClr val="bg1">
                  <a:lumMod val="50000"/>
                </a:schemeClr>
              </a:solidFill>
            </a:endParaRPr>
          </a:p>
        </p:txBody>
      </p:sp>
      <p:sp>
        <p:nvSpPr>
          <p:cNvPr id="65" name="Rectangle 64"/>
          <p:cNvSpPr/>
          <p:nvPr/>
        </p:nvSpPr>
        <p:spPr bwMode="auto">
          <a:xfrm>
            <a:off x="302361" y="5043811"/>
            <a:ext cx="710214" cy="710213"/>
          </a:xfrm>
          <a:prstGeom prst="rect">
            <a:avLst/>
          </a:prstGeom>
          <a:solidFill>
            <a:srgbClr val="F2F2F2"/>
          </a:solidFill>
          <a:ln w="9525" algn="ctr">
            <a:solidFill>
              <a:schemeClr val="tx1"/>
            </a:solidFill>
            <a:miter lim="800000"/>
            <a:headEnd/>
            <a:tailEnd/>
          </a:ln>
          <a:effectLst/>
        </p:spPr>
        <p:txBody>
          <a:bodyPr wrap="none" rtlCol="0" anchor="ctr">
            <a:noAutofit/>
          </a:bodyPr>
          <a:lstStyle/>
          <a:p>
            <a:pPr algn="ctr"/>
            <a:endParaRPr lang="en-US" dirty="0"/>
          </a:p>
        </p:txBody>
      </p:sp>
      <p:sp>
        <p:nvSpPr>
          <p:cNvPr id="67" name="Rectangle 66"/>
          <p:cNvSpPr/>
          <p:nvPr/>
        </p:nvSpPr>
        <p:spPr bwMode="auto">
          <a:xfrm>
            <a:off x="245544" y="5111095"/>
            <a:ext cx="710214" cy="710213"/>
          </a:xfrm>
          <a:prstGeom prst="rect">
            <a:avLst/>
          </a:prstGeom>
          <a:gradFill>
            <a:gsLst>
              <a:gs pos="0">
                <a:schemeClr val="accent2">
                  <a:tint val="50000"/>
                  <a:satMod val="300000"/>
                  <a:alpha val="37000"/>
                </a:schemeClr>
              </a:gs>
              <a:gs pos="35000">
                <a:schemeClr val="accent2">
                  <a:tint val="37000"/>
                  <a:satMod val="300000"/>
                </a:schemeClr>
              </a:gs>
              <a:gs pos="100000">
                <a:schemeClr val="accent2">
                  <a:tint val="15000"/>
                  <a:satMod val="350000"/>
                </a:schemeClr>
              </a:gs>
            </a:gsLst>
          </a:gradFill>
          <a:ln>
            <a:prstDash val="dash"/>
            <a:headEnd/>
            <a:tailEnd/>
          </a:ln>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algn="ctr"/>
            <a:r>
              <a:rPr lang="en-US" sz="1200" dirty="0" smtClean="0">
                <a:solidFill>
                  <a:schemeClr val="dk1"/>
                </a:solidFill>
              </a:rPr>
              <a:t>Other</a:t>
            </a:r>
          </a:p>
          <a:p>
            <a:pPr algn="ctr"/>
            <a:r>
              <a:rPr lang="en-US" sz="1200" dirty="0" smtClean="0">
                <a:solidFill>
                  <a:schemeClr val="dk1"/>
                </a:solidFill>
              </a:rPr>
              <a:t> System</a:t>
            </a:r>
            <a:endParaRPr lang="en-US" sz="1200" dirty="0">
              <a:solidFill>
                <a:schemeClr val="dk1"/>
              </a:solidFill>
            </a:endParaRPr>
          </a:p>
        </p:txBody>
      </p:sp>
      <p:sp>
        <p:nvSpPr>
          <p:cNvPr id="68" name="Rectangle 67"/>
          <p:cNvSpPr/>
          <p:nvPr/>
        </p:nvSpPr>
        <p:spPr bwMode="auto">
          <a:xfrm>
            <a:off x="187552" y="5174483"/>
            <a:ext cx="710214" cy="710213"/>
          </a:xfrm>
          <a:prstGeom prst="rect">
            <a:avLst/>
          </a:prstGeom>
          <a:gradFill>
            <a:gsLst>
              <a:gs pos="0">
                <a:schemeClr val="accent2">
                  <a:tint val="50000"/>
                  <a:satMod val="300000"/>
                  <a:alpha val="37000"/>
                </a:schemeClr>
              </a:gs>
              <a:gs pos="35000">
                <a:schemeClr val="accent2">
                  <a:tint val="37000"/>
                  <a:satMod val="300000"/>
                </a:schemeClr>
              </a:gs>
              <a:gs pos="100000">
                <a:schemeClr val="accent2">
                  <a:tint val="15000"/>
                  <a:satMod val="350000"/>
                </a:schemeClr>
              </a:gs>
            </a:gsLst>
          </a:gradFill>
          <a:ln>
            <a:prstDash val="dash"/>
            <a:headEnd/>
            <a:tailEnd/>
          </a:ln>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algn="ctr"/>
            <a:r>
              <a:rPr lang="en-US" sz="1100" dirty="0" smtClean="0">
                <a:solidFill>
                  <a:schemeClr val="bg1">
                    <a:lumMod val="50000"/>
                  </a:schemeClr>
                </a:solidFill>
              </a:rPr>
              <a:t>Other</a:t>
            </a:r>
          </a:p>
          <a:p>
            <a:pPr algn="ctr"/>
            <a:r>
              <a:rPr lang="en-US" sz="1100" dirty="0" smtClean="0">
                <a:solidFill>
                  <a:schemeClr val="bg1">
                    <a:lumMod val="50000"/>
                  </a:schemeClr>
                </a:solidFill>
              </a:rPr>
              <a:t> Systems</a:t>
            </a:r>
            <a:endParaRPr lang="en-US" sz="1100" dirty="0">
              <a:solidFill>
                <a:schemeClr val="bg1">
                  <a:lumMod val="50000"/>
                </a:schemeClr>
              </a:solidFill>
            </a:endParaRPr>
          </a:p>
        </p:txBody>
      </p:sp>
      <p:sp>
        <p:nvSpPr>
          <p:cNvPr id="54" name="Rectangle 53"/>
          <p:cNvSpPr/>
          <p:nvPr/>
        </p:nvSpPr>
        <p:spPr>
          <a:xfrm rot="20143094">
            <a:off x="-384973" y="1328227"/>
            <a:ext cx="1836400" cy="7078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cap="none" spc="0" dirty="0" smtClean="0">
                <a:ln/>
                <a:solidFill>
                  <a:schemeClr val="accent6">
                    <a:lumMod val="75000"/>
                  </a:schemeClr>
                </a:solidFill>
                <a:effectLst>
                  <a:outerShdw blurRad="38100" dist="38100" dir="2700000" algn="tl">
                    <a:srgbClr val="000000">
                      <a:alpha val="43137"/>
                    </a:srgbClr>
                  </a:outerShdw>
                </a:effectLst>
              </a:rPr>
              <a:t>See</a:t>
            </a:r>
            <a:endParaRPr lang="en-US" sz="4000" b="1" cap="none" spc="0" dirty="0">
              <a:ln/>
              <a:solidFill>
                <a:schemeClr val="accent6">
                  <a:lumMod val="75000"/>
                </a:schemeClr>
              </a:solidFill>
              <a:effectLst>
                <a:outerShdw blurRad="38100" dist="38100" dir="2700000" algn="tl">
                  <a:srgbClr val="000000">
                    <a:alpha val="43137"/>
                  </a:srgbClr>
                </a:outerShdw>
              </a:effectLst>
            </a:endParaRPr>
          </a:p>
        </p:txBody>
      </p:sp>
      <p:sp>
        <p:nvSpPr>
          <p:cNvPr id="57" name="Rectangle 56"/>
          <p:cNvSpPr/>
          <p:nvPr/>
        </p:nvSpPr>
        <p:spPr>
          <a:xfrm rot="20035991">
            <a:off x="2070773" y="1217227"/>
            <a:ext cx="2132863" cy="7078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cap="none" spc="0" dirty="0" smtClean="0">
                <a:ln/>
                <a:solidFill>
                  <a:schemeClr val="accent1">
                    <a:lumMod val="60000"/>
                    <a:lumOff val="40000"/>
                  </a:schemeClr>
                </a:solidFill>
                <a:effectLst>
                  <a:outerShdw blurRad="38100" dist="38100" dir="2700000" algn="tl">
                    <a:srgbClr val="000000">
                      <a:alpha val="43137"/>
                    </a:srgbClr>
                  </a:outerShdw>
                </a:effectLst>
              </a:rPr>
              <a:t>Think</a:t>
            </a:r>
            <a:endParaRPr lang="en-US" sz="4000" b="1" cap="none" spc="0" dirty="0">
              <a:ln/>
              <a:solidFill>
                <a:schemeClr val="accent1">
                  <a:lumMod val="60000"/>
                  <a:lumOff val="40000"/>
                </a:schemeClr>
              </a:solidFill>
              <a:effectLst>
                <a:outerShdw blurRad="38100" dist="38100" dir="2700000" algn="tl">
                  <a:srgbClr val="000000">
                    <a:alpha val="43137"/>
                  </a:srgbClr>
                </a:outerShdw>
              </a:effectLst>
            </a:endParaRPr>
          </a:p>
        </p:txBody>
      </p:sp>
      <p:sp>
        <p:nvSpPr>
          <p:cNvPr id="59" name="Rectangle 58"/>
          <p:cNvSpPr/>
          <p:nvPr/>
        </p:nvSpPr>
        <p:spPr>
          <a:xfrm rot="20080010">
            <a:off x="5987309" y="1267777"/>
            <a:ext cx="1681820" cy="7078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cap="none" spc="0" dirty="0" smtClean="0">
                <a:ln/>
                <a:solidFill>
                  <a:schemeClr val="accent1"/>
                </a:solidFill>
                <a:effectLst>
                  <a:outerShdw blurRad="38100" dist="38100" dir="2700000" algn="tl">
                    <a:srgbClr val="000000">
                      <a:alpha val="43137"/>
                    </a:srgbClr>
                  </a:outerShdw>
                </a:effectLst>
              </a:rPr>
              <a:t>Act</a:t>
            </a:r>
            <a:endParaRPr lang="en-US" sz="4000" b="1" cap="none" spc="0" dirty="0">
              <a:ln/>
              <a:solidFill>
                <a:schemeClr val="accent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ounded Rectangle 101"/>
          <p:cNvSpPr/>
          <p:nvPr/>
        </p:nvSpPr>
        <p:spPr>
          <a:xfrm>
            <a:off x="206727" y="1431248"/>
            <a:ext cx="4245997" cy="507690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lIns="36000" tIns="36000" rIns="36000" bIns="36000" rtlCol="0" anchor="ctr"/>
          <a:lstStyle/>
          <a:p>
            <a:pPr algn="ctr"/>
            <a:endParaRPr lang="en-US" sz="2000" smtClean="0">
              <a:solidFill>
                <a:schemeClr val="tx1"/>
              </a:solidFill>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t>How the AIDA Inference Engine Works</a:t>
            </a:r>
            <a:endParaRPr lang="en-US" dirty="0"/>
          </a:p>
        </p:txBody>
      </p:sp>
      <p:grpSp>
        <p:nvGrpSpPr>
          <p:cNvPr id="3" name="Group 96"/>
          <p:cNvGrpSpPr/>
          <p:nvPr/>
        </p:nvGrpSpPr>
        <p:grpSpPr>
          <a:xfrm>
            <a:off x="1390991" y="3228238"/>
            <a:ext cx="1606643" cy="1444313"/>
            <a:chOff x="508405" y="1720483"/>
            <a:chExt cx="2293514" cy="2268248"/>
          </a:xfrm>
        </p:grpSpPr>
        <p:sp>
          <p:nvSpPr>
            <p:cNvPr id="66" name="Rectangle 65">
              <a:hlinkClick r:id="" action="ppaction://noaction"/>
              <a:hlinkHover r:id="" action="ppaction://noaction" highlightClick="1"/>
            </p:cNvPr>
            <p:cNvSpPr/>
            <p:nvPr/>
          </p:nvSpPr>
          <p:spPr bwMode="auto">
            <a:xfrm>
              <a:off x="508405" y="1720483"/>
              <a:ext cx="1162974" cy="2268248"/>
            </a:xfrm>
            <a:prstGeom prst="rect">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algn="ctr"/>
              <a:r>
                <a:rPr lang="en-US" sz="900" dirty="0" smtClean="0">
                  <a:solidFill>
                    <a:schemeClr val="dk1"/>
                  </a:solidFill>
                  <a:latin typeface="+mn-lt"/>
                  <a:cs typeface="+mn-cs"/>
                </a:rPr>
                <a:t>Inference </a:t>
              </a:r>
            </a:p>
            <a:p>
              <a:pPr algn="ctr"/>
              <a:r>
                <a:rPr lang="en-US" sz="900" dirty="0" smtClean="0">
                  <a:solidFill>
                    <a:schemeClr val="dk1"/>
                  </a:solidFill>
                  <a:latin typeface="+mn-lt"/>
                  <a:cs typeface="+mn-cs"/>
                </a:rPr>
                <a:t>Engine</a:t>
              </a:r>
            </a:p>
            <a:p>
              <a:pPr algn="ctr"/>
              <a:r>
                <a:rPr lang="en-US" sz="900" dirty="0" smtClean="0"/>
                <a:t>and</a:t>
              </a:r>
              <a:r>
                <a:rPr lang="en-US" sz="900" dirty="0" smtClean="0">
                  <a:solidFill>
                    <a:schemeClr val="dk1"/>
                  </a:solidFill>
                  <a:latin typeface="+mn-lt"/>
                  <a:cs typeface="+mn-cs"/>
                </a:rPr>
                <a:t/>
              </a:r>
              <a:br>
                <a:rPr lang="en-US" sz="900" dirty="0" smtClean="0">
                  <a:solidFill>
                    <a:schemeClr val="dk1"/>
                  </a:solidFill>
                  <a:latin typeface="+mn-lt"/>
                  <a:cs typeface="+mn-cs"/>
                </a:rPr>
              </a:br>
              <a:r>
                <a:rPr lang="en-US" sz="900" dirty="0" smtClean="0">
                  <a:solidFill>
                    <a:schemeClr val="dk1"/>
                  </a:solidFill>
                  <a:latin typeface="+mn-lt"/>
                  <a:cs typeface="+mn-cs"/>
                </a:rPr>
                <a:t>Business </a:t>
              </a:r>
            </a:p>
            <a:p>
              <a:pPr algn="ctr"/>
              <a:r>
                <a:rPr lang="en-US" sz="900" dirty="0" smtClean="0">
                  <a:solidFill>
                    <a:schemeClr val="dk1"/>
                  </a:solidFill>
                  <a:latin typeface="+mn-lt"/>
                  <a:cs typeface="+mn-cs"/>
                </a:rPr>
                <a:t>Rules</a:t>
              </a:r>
              <a:endParaRPr lang="en-US" sz="900" dirty="0">
                <a:solidFill>
                  <a:schemeClr val="dk1"/>
                </a:solidFill>
                <a:latin typeface="+mn-lt"/>
                <a:cs typeface="+mn-cs"/>
              </a:endParaRPr>
            </a:p>
          </p:txBody>
        </p:sp>
        <p:sp>
          <p:nvSpPr>
            <p:cNvPr id="67" name="Rectangle 66">
              <a:hlinkClick r:id="" action="ppaction://noaction"/>
              <a:hlinkHover r:id="" action="ppaction://noaction" highlightClick="1"/>
            </p:cNvPr>
            <p:cNvSpPr/>
            <p:nvPr/>
          </p:nvSpPr>
          <p:spPr bwMode="auto">
            <a:xfrm>
              <a:off x="1928860" y="3322906"/>
              <a:ext cx="873059" cy="665825"/>
            </a:xfrm>
            <a:prstGeom prst="rect">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algn="ctr"/>
              <a:r>
                <a:rPr lang="en-US" sz="800" dirty="0" smtClean="0"/>
                <a:t>Bayesian</a:t>
              </a:r>
            </a:p>
            <a:p>
              <a:pPr algn="ctr"/>
              <a:r>
                <a:rPr lang="en-US" sz="800" dirty="0" smtClean="0"/>
                <a:t>Belief</a:t>
              </a:r>
            </a:p>
            <a:p>
              <a:pPr algn="ctr"/>
              <a:r>
                <a:rPr lang="en-US" sz="800" dirty="0" smtClean="0"/>
                <a:t>Network</a:t>
              </a:r>
              <a:endParaRPr lang="en-US" sz="800" dirty="0"/>
            </a:p>
          </p:txBody>
        </p:sp>
        <p:cxnSp>
          <p:nvCxnSpPr>
            <p:cNvPr id="70" name="Straight Arrow Connector 69"/>
            <p:cNvCxnSpPr>
              <a:stCxn id="67" idx="1"/>
            </p:cNvCxnSpPr>
            <p:nvPr/>
          </p:nvCxnSpPr>
          <p:spPr>
            <a:xfrm rot="10800000" flipV="1">
              <a:off x="1666938" y="3655819"/>
              <a:ext cx="261923" cy="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68"/>
          <p:cNvGrpSpPr/>
          <p:nvPr/>
        </p:nvGrpSpPr>
        <p:grpSpPr>
          <a:xfrm>
            <a:off x="206726" y="1448456"/>
            <a:ext cx="8126907" cy="1571041"/>
            <a:chOff x="206726" y="1448456"/>
            <a:chExt cx="8126907" cy="1571041"/>
          </a:xfrm>
        </p:grpSpPr>
        <p:grpSp>
          <p:nvGrpSpPr>
            <p:cNvPr id="6" name="Group 58"/>
            <p:cNvGrpSpPr/>
            <p:nvPr/>
          </p:nvGrpSpPr>
          <p:grpSpPr>
            <a:xfrm>
              <a:off x="206726" y="1622071"/>
              <a:ext cx="2111123" cy="1397426"/>
              <a:chOff x="290224" y="5041127"/>
              <a:chExt cx="2182632" cy="1397426"/>
            </a:xfrm>
          </p:grpSpPr>
          <p:grpSp>
            <p:nvGrpSpPr>
              <p:cNvPr id="8" name="Group 57"/>
              <p:cNvGrpSpPr/>
              <p:nvPr/>
            </p:nvGrpSpPr>
            <p:grpSpPr>
              <a:xfrm>
                <a:off x="704023" y="5326327"/>
                <a:ext cx="1013277" cy="598508"/>
                <a:chOff x="704023" y="5326327"/>
                <a:chExt cx="1013277" cy="598508"/>
              </a:xfrm>
            </p:grpSpPr>
            <p:sp>
              <p:nvSpPr>
                <p:cNvPr id="43" name="Oval 42"/>
                <p:cNvSpPr/>
                <p:nvPr/>
              </p:nvSpPr>
              <p:spPr>
                <a:xfrm>
                  <a:off x="704023" y="5695175"/>
                  <a:ext cx="218286" cy="139188"/>
                </a:xfrm>
                <a:prstGeom prst="ellipse">
                  <a:avLst/>
                </a:prstGeom>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endParaRPr lang="en-US" sz="2000" smtClean="0">
                    <a:solidFill>
                      <a:schemeClr val="tx1"/>
                    </a:solidFill>
                    <a:latin typeface="Arial" pitchFamily="34" charset="0"/>
                    <a:cs typeface="Arial" pitchFamily="34" charset="0"/>
                  </a:endParaRPr>
                </a:p>
              </p:txBody>
            </p:sp>
            <p:sp>
              <p:nvSpPr>
                <p:cNvPr id="44" name="Oval 43"/>
                <p:cNvSpPr/>
                <p:nvPr/>
              </p:nvSpPr>
              <p:spPr>
                <a:xfrm>
                  <a:off x="1294204" y="5326327"/>
                  <a:ext cx="126659" cy="81192"/>
                </a:xfrm>
                <a:prstGeom prst="ellipse">
                  <a:avLst/>
                </a:prstGeom>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endParaRPr lang="en-US" sz="2000" smtClean="0">
                    <a:solidFill>
                      <a:schemeClr val="tx1"/>
                    </a:solidFill>
                    <a:latin typeface="Arial" pitchFamily="34" charset="0"/>
                    <a:cs typeface="Arial" pitchFamily="34" charset="0"/>
                  </a:endParaRPr>
                </a:p>
              </p:txBody>
            </p:sp>
            <p:sp>
              <p:nvSpPr>
                <p:cNvPr id="45" name="Oval 44"/>
                <p:cNvSpPr/>
                <p:nvPr/>
              </p:nvSpPr>
              <p:spPr>
                <a:xfrm>
                  <a:off x="1499014" y="5620941"/>
                  <a:ext cx="218286" cy="139188"/>
                </a:xfrm>
                <a:prstGeom prst="ellipse">
                  <a:avLst/>
                </a:prstGeom>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endParaRPr lang="en-US" sz="2000" smtClean="0">
                    <a:solidFill>
                      <a:schemeClr val="tx1"/>
                    </a:solidFill>
                    <a:latin typeface="Arial" pitchFamily="34" charset="0"/>
                    <a:cs typeface="Arial" pitchFamily="34" charset="0"/>
                  </a:endParaRPr>
                </a:p>
              </p:txBody>
            </p:sp>
            <p:sp>
              <p:nvSpPr>
                <p:cNvPr id="46" name="Oval 45"/>
                <p:cNvSpPr/>
                <p:nvPr/>
              </p:nvSpPr>
              <p:spPr>
                <a:xfrm>
                  <a:off x="1003156" y="5785647"/>
                  <a:ext cx="218286" cy="139188"/>
                </a:xfrm>
                <a:prstGeom prst="ellipse">
                  <a:avLst/>
                </a:prstGeom>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endParaRPr lang="en-US" sz="2000" smtClean="0">
                    <a:solidFill>
                      <a:schemeClr val="tx1"/>
                    </a:solidFill>
                    <a:latin typeface="Arial" pitchFamily="34" charset="0"/>
                    <a:cs typeface="Arial" pitchFamily="34" charset="0"/>
                  </a:endParaRPr>
                </a:p>
              </p:txBody>
            </p:sp>
            <p:sp>
              <p:nvSpPr>
                <p:cNvPr id="47" name="Oval 46"/>
                <p:cNvSpPr/>
                <p:nvPr/>
              </p:nvSpPr>
              <p:spPr>
                <a:xfrm>
                  <a:off x="1205273" y="5660378"/>
                  <a:ext cx="142829" cy="88153"/>
                </a:xfrm>
                <a:prstGeom prst="ellipse">
                  <a:avLst/>
                </a:prstGeom>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endParaRPr lang="en-US" sz="2000" smtClean="0">
                    <a:solidFill>
                      <a:schemeClr val="tx1"/>
                    </a:solidFill>
                    <a:latin typeface="Arial" pitchFamily="34" charset="0"/>
                    <a:cs typeface="Arial" pitchFamily="34" charset="0"/>
                  </a:endParaRPr>
                </a:p>
              </p:txBody>
            </p:sp>
            <p:sp>
              <p:nvSpPr>
                <p:cNvPr id="48" name="Oval 47"/>
                <p:cNvSpPr/>
                <p:nvPr/>
              </p:nvSpPr>
              <p:spPr>
                <a:xfrm>
                  <a:off x="941173" y="5433038"/>
                  <a:ext cx="218286" cy="139188"/>
                </a:xfrm>
                <a:prstGeom prst="ellipse">
                  <a:avLst/>
                </a:prstGeom>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endParaRPr lang="en-US" sz="2000" smtClean="0">
                    <a:solidFill>
                      <a:schemeClr val="tx1"/>
                    </a:solidFill>
                    <a:latin typeface="Arial" pitchFamily="34" charset="0"/>
                    <a:cs typeface="Arial" pitchFamily="34" charset="0"/>
                  </a:endParaRPr>
                </a:p>
              </p:txBody>
            </p:sp>
            <p:cxnSp>
              <p:nvCxnSpPr>
                <p:cNvPr id="49" name="Straight Connector 48"/>
                <p:cNvCxnSpPr>
                  <a:stCxn id="48" idx="5"/>
                  <a:endCxn id="47" idx="1"/>
                </p:cNvCxnSpPr>
                <p:nvPr/>
              </p:nvCxnSpPr>
              <p:spPr>
                <a:xfrm rot="16200000" flipH="1">
                  <a:off x="1116117" y="5563216"/>
                  <a:ext cx="121445" cy="98697"/>
                </a:xfrm>
                <a:prstGeom prst="line">
                  <a:avLst/>
                </a:prstGeom>
                <a:ln>
                  <a:solidFill>
                    <a:schemeClr val="tx1"/>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3" idx="7"/>
                  <a:endCxn id="48" idx="3"/>
                </p:cNvCxnSpPr>
                <p:nvPr/>
              </p:nvCxnSpPr>
              <p:spPr>
                <a:xfrm rot="5400000" flipH="1" flipV="1">
                  <a:off x="849883" y="5592301"/>
                  <a:ext cx="163717" cy="82798"/>
                </a:xfrm>
                <a:prstGeom prst="line">
                  <a:avLst/>
                </a:prstGeom>
                <a:ln>
                  <a:solidFill>
                    <a:schemeClr val="tx1"/>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6" idx="7"/>
                  <a:endCxn id="47" idx="3"/>
                </p:cNvCxnSpPr>
                <p:nvPr/>
              </p:nvCxnSpPr>
              <p:spPr>
                <a:xfrm rot="5400000" flipH="1" flipV="1">
                  <a:off x="1172627" y="5752469"/>
                  <a:ext cx="70410" cy="36714"/>
                </a:xfrm>
                <a:prstGeom prst="line">
                  <a:avLst/>
                </a:prstGeom>
                <a:ln>
                  <a:solidFill>
                    <a:schemeClr val="tx1"/>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3" idx="5"/>
                  <a:endCxn id="46" idx="2"/>
                </p:cNvCxnSpPr>
                <p:nvPr/>
              </p:nvCxnSpPr>
              <p:spPr>
                <a:xfrm rot="16200000" flipH="1">
                  <a:off x="926118" y="5778202"/>
                  <a:ext cx="41262" cy="112814"/>
                </a:xfrm>
                <a:prstGeom prst="line">
                  <a:avLst/>
                </a:prstGeom>
                <a:ln>
                  <a:solidFill>
                    <a:schemeClr val="tx1"/>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8" idx="7"/>
                  <a:endCxn id="44" idx="3"/>
                </p:cNvCxnSpPr>
                <p:nvPr/>
              </p:nvCxnSpPr>
              <p:spPr>
                <a:xfrm rot="5400000" flipH="1" flipV="1">
                  <a:off x="1191226" y="5331895"/>
                  <a:ext cx="57793" cy="185261"/>
                </a:xfrm>
                <a:prstGeom prst="line">
                  <a:avLst/>
                </a:prstGeom>
                <a:ln>
                  <a:solidFill>
                    <a:schemeClr val="tx1"/>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4" idx="5"/>
                  <a:endCxn id="45" idx="0"/>
                </p:cNvCxnSpPr>
                <p:nvPr/>
              </p:nvCxnSpPr>
              <p:spPr>
                <a:xfrm rot="16200000" flipH="1">
                  <a:off x="1392580" y="5405364"/>
                  <a:ext cx="225312" cy="205843"/>
                </a:xfrm>
                <a:prstGeom prst="line">
                  <a:avLst/>
                </a:prstGeom>
                <a:ln>
                  <a:solidFill>
                    <a:schemeClr val="tx1"/>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a:xfrm>
                <a:off x="401528" y="5041127"/>
                <a:ext cx="1523390" cy="230832"/>
              </a:xfrm>
              <a:prstGeom prst="rect">
                <a:avLst/>
              </a:prstGeom>
              <a:noFill/>
              <a:scene3d>
                <a:camera prst="orthographicFront"/>
                <a:lightRig rig="threePt" dir="t"/>
              </a:scene3d>
              <a:sp3d>
                <a:bevelT w="165100" prst="coolSlant"/>
              </a:sp3d>
            </p:spPr>
            <p:txBody>
              <a:bodyPr wrap="none" rtlCol="0">
                <a:spAutoFit/>
              </a:bodyPr>
              <a:lstStyle/>
              <a:p>
                <a:r>
                  <a:rPr lang="en-US" sz="900" dirty="0" smtClean="0"/>
                  <a:t>Semantic Concept Model</a:t>
                </a:r>
              </a:p>
            </p:txBody>
          </p:sp>
          <p:sp>
            <p:nvSpPr>
              <p:cNvPr id="56" name="Rectangle 55"/>
              <p:cNvSpPr/>
              <p:nvPr/>
            </p:nvSpPr>
            <p:spPr>
              <a:xfrm>
                <a:off x="290224" y="5976888"/>
                <a:ext cx="2182632" cy="461665"/>
              </a:xfrm>
              <a:prstGeom prst="rect">
                <a:avLst/>
              </a:prstGeom>
            </p:spPr>
            <p:txBody>
              <a:bodyPr wrap="square">
                <a:spAutoFit/>
              </a:bodyPr>
              <a:lstStyle/>
              <a:p>
                <a:r>
                  <a:rPr lang="en-US" sz="800" dirty="0" smtClean="0"/>
                  <a:t>Defines concepts and meaning</a:t>
                </a:r>
              </a:p>
              <a:p>
                <a:r>
                  <a:rPr lang="en-US" sz="800" dirty="0" smtClean="0"/>
                  <a:t>Defines relationships between concepts</a:t>
                </a:r>
              </a:p>
              <a:p>
                <a:r>
                  <a:rPr lang="en-US" sz="800" dirty="0" smtClean="0"/>
                  <a:t>Semantic model capabilities reasoning</a:t>
                </a:r>
              </a:p>
            </p:txBody>
          </p:sp>
        </p:grpSp>
        <p:grpSp>
          <p:nvGrpSpPr>
            <p:cNvPr id="10" name="Group 62"/>
            <p:cNvGrpSpPr/>
            <p:nvPr/>
          </p:nvGrpSpPr>
          <p:grpSpPr>
            <a:xfrm>
              <a:off x="4843704" y="1448456"/>
              <a:ext cx="3489929" cy="1138693"/>
              <a:chOff x="4843704" y="1448456"/>
              <a:chExt cx="3489929" cy="1138693"/>
            </a:xfrm>
          </p:grpSpPr>
          <p:sp>
            <p:nvSpPr>
              <p:cNvPr id="75" name="Rectangle 74"/>
              <p:cNvSpPr/>
              <p:nvPr/>
            </p:nvSpPr>
            <p:spPr>
              <a:xfrm>
                <a:off x="4843704" y="2156262"/>
                <a:ext cx="3489929" cy="430887"/>
              </a:xfrm>
              <a:prstGeom prst="rect">
                <a:avLst/>
              </a:prstGeom>
            </p:spPr>
            <p:txBody>
              <a:bodyPr wrap="square">
                <a:spAutoFit/>
              </a:bodyPr>
              <a:lstStyle/>
              <a:p>
                <a:r>
                  <a:rPr lang="en-US" sz="1100" dirty="0" smtClean="0"/>
                  <a:t>The model contains the relationship between concepts including the dependencies</a:t>
                </a:r>
              </a:p>
            </p:txBody>
          </p:sp>
          <p:sp>
            <p:nvSpPr>
              <p:cNvPr id="57" name="Rectangle 56"/>
              <p:cNvSpPr/>
              <p:nvPr/>
            </p:nvSpPr>
            <p:spPr>
              <a:xfrm>
                <a:off x="4843704" y="1712337"/>
                <a:ext cx="3489929" cy="430887"/>
              </a:xfrm>
              <a:prstGeom prst="rect">
                <a:avLst/>
              </a:prstGeom>
            </p:spPr>
            <p:txBody>
              <a:bodyPr wrap="square">
                <a:spAutoFit/>
              </a:bodyPr>
              <a:lstStyle/>
              <a:p>
                <a:r>
                  <a:rPr lang="en-US" sz="1100" dirty="0" smtClean="0"/>
                  <a:t>The model defines the concepts including the high level business concepts</a:t>
                </a:r>
              </a:p>
            </p:txBody>
          </p:sp>
          <p:sp>
            <p:nvSpPr>
              <p:cNvPr id="61" name="TextBox 60"/>
              <p:cNvSpPr txBox="1"/>
              <p:nvPr/>
            </p:nvSpPr>
            <p:spPr>
              <a:xfrm>
                <a:off x="5432114" y="1448456"/>
                <a:ext cx="2533066" cy="338554"/>
              </a:xfrm>
              <a:prstGeom prst="rect">
                <a:avLst/>
              </a:prstGeom>
              <a:noFill/>
            </p:spPr>
            <p:txBody>
              <a:bodyPr wrap="none" rtlCol="0">
                <a:spAutoFit/>
              </a:bodyPr>
              <a:lstStyle/>
              <a:p>
                <a:r>
                  <a:rPr lang="en-US" sz="1600" dirty="0" smtClean="0">
                    <a:solidFill>
                      <a:schemeClr val="bg1">
                        <a:lumMod val="75000"/>
                      </a:schemeClr>
                    </a:solidFill>
                    <a:latin typeface="Arial" pitchFamily="34" charset="0"/>
                    <a:cs typeface="Arial" pitchFamily="34" charset="0"/>
                  </a:rPr>
                  <a:t>Semantic  Concept Model</a:t>
                </a:r>
                <a:endParaRPr lang="en-US" sz="1600" b="0" kern="1200" dirty="0" smtClean="0">
                  <a:solidFill>
                    <a:schemeClr val="bg1">
                      <a:lumMod val="75000"/>
                    </a:schemeClr>
                  </a:solidFill>
                  <a:latin typeface="Arial" pitchFamily="34" charset="0"/>
                  <a:ea typeface="+mn-ea"/>
                  <a:cs typeface="Arial" pitchFamily="34" charset="0"/>
                </a:endParaRPr>
              </a:p>
            </p:txBody>
          </p:sp>
        </p:grpSp>
      </p:grpSp>
      <p:grpSp>
        <p:nvGrpSpPr>
          <p:cNvPr id="11" name="Group 71"/>
          <p:cNvGrpSpPr/>
          <p:nvPr/>
        </p:nvGrpSpPr>
        <p:grpSpPr>
          <a:xfrm>
            <a:off x="2438576" y="1656533"/>
            <a:ext cx="6509899" cy="4685985"/>
            <a:chOff x="2438576" y="1656533"/>
            <a:chExt cx="6509899" cy="4685985"/>
          </a:xfrm>
        </p:grpSpPr>
        <p:grpSp>
          <p:nvGrpSpPr>
            <p:cNvPr id="12" name="Group 102"/>
            <p:cNvGrpSpPr/>
            <p:nvPr/>
          </p:nvGrpSpPr>
          <p:grpSpPr>
            <a:xfrm>
              <a:off x="2438576" y="1656533"/>
              <a:ext cx="2141327" cy="1331865"/>
              <a:chOff x="2382920" y="1728092"/>
              <a:chExt cx="2141327" cy="1331865"/>
            </a:xfrm>
          </p:grpSpPr>
          <p:pic>
            <p:nvPicPr>
              <p:cNvPr id="18" name="Picture 17"/>
              <p:cNvPicPr>
                <a:picLocks noChangeAspect="1" noChangeArrowheads="1"/>
              </p:cNvPicPr>
              <p:nvPr/>
            </p:nvPicPr>
            <p:blipFill>
              <a:blip r:embed="rId2"/>
              <a:srcRect/>
              <a:stretch>
                <a:fillRect/>
              </a:stretch>
            </p:blipFill>
            <p:spPr bwMode="auto">
              <a:xfrm>
                <a:off x="2727281" y="2018128"/>
                <a:ext cx="938223" cy="542719"/>
              </a:xfrm>
              <a:prstGeom prst="rect">
                <a:avLst/>
              </a:prstGeom>
              <a:noFill/>
              <a:ln w="9525">
                <a:noFill/>
                <a:miter lim="800000"/>
                <a:headEnd/>
                <a:tailEnd/>
              </a:ln>
              <a:effectLst/>
            </p:spPr>
          </p:pic>
          <p:sp>
            <p:nvSpPr>
              <p:cNvPr id="19" name="Rectangle 18"/>
              <p:cNvSpPr/>
              <p:nvPr/>
            </p:nvSpPr>
            <p:spPr>
              <a:xfrm>
                <a:off x="2382920" y="1728092"/>
                <a:ext cx="2141327" cy="230832"/>
              </a:xfrm>
              <a:prstGeom prst="rect">
                <a:avLst/>
              </a:prstGeom>
            </p:spPr>
            <p:txBody>
              <a:bodyPr wrap="square">
                <a:spAutoFit/>
              </a:bodyPr>
              <a:lstStyle/>
              <a:p>
                <a:r>
                  <a:rPr lang="en-US" sz="900" dirty="0" smtClean="0"/>
                  <a:t>Machine learning trained models</a:t>
                </a:r>
                <a:endParaRPr lang="en-US" sz="900" dirty="0"/>
              </a:p>
            </p:txBody>
          </p:sp>
          <p:sp>
            <p:nvSpPr>
              <p:cNvPr id="29" name="Rectangle 28"/>
              <p:cNvSpPr/>
              <p:nvPr/>
            </p:nvSpPr>
            <p:spPr>
              <a:xfrm>
                <a:off x="2541723" y="2598292"/>
                <a:ext cx="1910964" cy="461665"/>
              </a:xfrm>
              <a:prstGeom prst="rect">
                <a:avLst/>
              </a:prstGeom>
            </p:spPr>
            <p:txBody>
              <a:bodyPr wrap="square">
                <a:spAutoFit/>
              </a:bodyPr>
              <a:lstStyle/>
              <a:p>
                <a:r>
                  <a:rPr lang="en-US" sz="800" dirty="0" smtClean="0"/>
                  <a:t>BBN probabilistic model</a:t>
                </a:r>
              </a:p>
              <a:p>
                <a:r>
                  <a:rPr lang="en-US" sz="800" dirty="0" smtClean="0"/>
                  <a:t>Recommendation model ( Future)</a:t>
                </a:r>
              </a:p>
              <a:p>
                <a:r>
                  <a:rPr lang="en-US" sz="800" dirty="0" smtClean="0"/>
                  <a:t>Other Machine learning algorithms</a:t>
                </a:r>
              </a:p>
            </p:txBody>
          </p:sp>
        </p:grpSp>
        <p:grpSp>
          <p:nvGrpSpPr>
            <p:cNvPr id="14" name="Group 64"/>
            <p:cNvGrpSpPr/>
            <p:nvPr/>
          </p:nvGrpSpPr>
          <p:grpSpPr>
            <a:xfrm>
              <a:off x="4842373" y="5416156"/>
              <a:ext cx="4106102" cy="926362"/>
              <a:chOff x="4842373" y="5416156"/>
              <a:chExt cx="4106102" cy="926362"/>
            </a:xfrm>
          </p:grpSpPr>
          <p:sp>
            <p:nvSpPr>
              <p:cNvPr id="95" name="Rectangle 94"/>
              <p:cNvSpPr/>
              <p:nvPr/>
            </p:nvSpPr>
            <p:spPr>
              <a:xfrm>
                <a:off x="4842373" y="5742354"/>
                <a:ext cx="4106102" cy="600164"/>
              </a:xfrm>
              <a:prstGeom prst="rect">
                <a:avLst/>
              </a:prstGeom>
            </p:spPr>
            <p:txBody>
              <a:bodyPr>
                <a:spAutoFit/>
              </a:bodyPr>
              <a:lstStyle/>
              <a:p>
                <a:r>
                  <a:rPr lang="en-US" sz="1100" dirty="0" smtClean="0"/>
                  <a:t>When a concept is dependent on “machine learned” information the inference engine manages the invocation and timing of interfacing</a:t>
                </a:r>
              </a:p>
            </p:txBody>
          </p:sp>
          <p:sp>
            <p:nvSpPr>
              <p:cNvPr id="62" name="TextBox 61"/>
              <p:cNvSpPr txBox="1"/>
              <p:nvPr/>
            </p:nvSpPr>
            <p:spPr>
              <a:xfrm>
                <a:off x="5826453" y="5416156"/>
                <a:ext cx="1744388" cy="338554"/>
              </a:xfrm>
              <a:prstGeom prst="rect">
                <a:avLst/>
              </a:prstGeom>
              <a:noFill/>
            </p:spPr>
            <p:txBody>
              <a:bodyPr wrap="none" rtlCol="0">
                <a:spAutoFit/>
              </a:bodyPr>
              <a:lstStyle/>
              <a:p>
                <a:r>
                  <a:rPr lang="en-US" sz="1600" dirty="0" smtClean="0">
                    <a:solidFill>
                      <a:schemeClr val="bg1">
                        <a:lumMod val="75000"/>
                      </a:schemeClr>
                    </a:solidFill>
                    <a:latin typeface="Arial" pitchFamily="34" charset="0"/>
                    <a:cs typeface="Arial" pitchFamily="34" charset="0"/>
                  </a:rPr>
                  <a:t>Machine learning</a:t>
                </a:r>
                <a:endParaRPr lang="en-US" sz="1600" b="0" kern="1200" dirty="0" smtClean="0">
                  <a:solidFill>
                    <a:schemeClr val="bg1">
                      <a:lumMod val="75000"/>
                    </a:schemeClr>
                  </a:solidFill>
                  <a:latin typeface="Arial" pitchFamily="34" charset="0"/>
                  <a:ea typeface="+mn-ea"/>
                  <a:cs typeface="Arial" pitchFamily="34" charset="0"/>
                </a:endParaRPr>
              </a:p>
            </p:txBody>
          </p:sp>
        </p:grpSp>
      </p:grpSp>
      <p:grpSp>
        <p:nvGrpSpPr>
          <p:cNvPr id="15" name="Group 72"/>
          <p:cNvGrpSpPr/>
          <p:nvPr/>
        </p:nvGrpSpPr>
        <p:grpSpPr>
          <a:xfrm>
            <a:off x="792705" y="2759093"/>
            <a:ext cx="8351294" cy="3173673"/>
            <a:chOff x="792705" y="2759093"/>
            <a:chExt cx="8351294" cy="3173673"/>
          </a:xfrm>
        </p:grpSpPr>
        <p:sp>
          <p:nvSpPr>
            <p:cNvPr id="83" name="Rectangle 82"/>
            <p:cNvSpPr/>
            <p:nvPr/>
          </p:nvSpPr>
          <p:spPr>
            <a:xfrm>
              <a:off x="4842372" y="3071831"/>
              <a:ext cx="4301627" cy="746358"/>
            </a:xfrm>
            <a:prstGeom prst="rect">
              <a:avLst/>
            </a:prstGeom>
          </p:spPr>
          <p:txBody>
            <a:bodyPr wrap="square">
              <a:spAutoFit/>
            </a:bodyPr>
            <a:lstStyle/>
            <a:p>
              <a:r>
                <a:rPr lang="en-US" sz="1100" dirty="0" smtClean="0"/>
                <a:t>When an event occurs the event handler rule fires for that event</a:t>
              </a:r>
            </a:p>
            <a:p>
              <a:pPr marL="457200" lvl="2"/>
              <a:r>
                <a:rPr lang="en-US" sz="1050" dirty="0" smtClean="0"/>
                <a:t>Evaluates the event message</a:t>
              </a:r>
            </a:p>
            <a:p>
              <a:pPr marL="457200" lvl="2"/>
              <a:r>
                <a:rPr lang="en-US" sz="1050" dirty="0" smtClean="0"/>
                <a:t>Evaluates the existing ontology</a:t>
              </a:r>
            </a:p>
            <a:p>
              <a:pPr marL="457200" lvl="2"/>
              <a:r>
                <a:rPr lang="en-US" sz="1050" dirty="0" smtClean="0"/>
                <a:t>Determines which semantic instances to create or update</a:t>
              </a:r>
            </a:p>
          </p:txBody>
        </p:sp>
        <p:sp>
          <p:nvSpPr>
            <p:cNvPr id="92" name="Rectangle 91"/>
            <p:cNvSpPr/>
            <p:nvPr/>
          </p:nvSpPr>
          <p:spPr>
            <a:xfrm>
              <a:off x="4842373" y="3818117"/>
              <a:ext cx="4198260" cy="769441"/>
            </a:xfrm>
            <a:prstGeom prst="rect">
              <a:avLst/>
            </a:prstGeom>
          </p:spPr>
          <p:txBody>
            <a:bodyPr wrap="square">
              <a:spAutoFit/>
            </a:bodyPr>
            <a:lstStyle/>
            <a:p>
              <a:r>
                <a:rPr lang="en-US" sz="1100" dirty="0" smtClean="0"/>
                <a:t>When any data changes, the inference engine fires in a “When - Then” style of computing, updating all “Automatic” concepts. Custom concept rules are fired if necessary. This creates a chain of updates</a:t>
              </a:r>
            </a:p>
          </p:txBody>
        </p:sp>
        <p:sp>
          <p:nvSpPr>
            <p:cNvPr id="94" name="Rectangle 93"/>
            <p:cNvSpPr/>
            <p:nvPr/>
          </p:nvSpPr>
          <p:spPr>
            <a:xfrm>
              <a:off x="4842373" y="4596207"/>
              <a:ext cx="4106102" cy="430887"/>
            </a:xfrm>
            <a:prstGeom prst="rect">
              <a:avLst/>
            </a:prstGeom>
          </p:spPr>
          <p:txBody>
            <a:bodyPr>
              <a:spAutoFit/>
            </a:bodyPr>
            <a:lstStyle/>
            <a:p>
              <a:r>
                <a:rPr lang="en-US" sz="1100" dirty="0" smtClean="0"/>
                <a:t>When a “on demand” concept is needed the inference engine finds and computes all of the dependant concepts</a:t>
              </a:r>
            </a:p>
          </p:txBody>
        </p:sp>
        <p:sp>
          <p:nvSpPr>
            <p:cNvPr id="60" name="TextBox 59"/>
            <p:cNvSpPr txBox="1"/>
            <p:nvPr/>
          </p:nvSpPr>
          <p:spPr>
            <a:xfrm>
              <a:off x="6178312" y="2759093"/>
              <a:ext cx="1040670" cy="338554"/>
            </a:xfrm>
            <a:prstGeom prst="rect">
              <a:avLst/>
            </a:prstGeom>
            <a:noFill/>
          </p:spPr>
          <p:txBody>
            <a:bodyPr wrap="none" rtlCol="0">
              <a:spAutoFit/>
            </a:bodyPr>
            <a:lstStyle/>
            <a:p>
              <a:r>
                <a:rPr lang="en-US" sz="1600" dirty="0" smtClean="0">
                  <a:solidFill>
                    <a:schemeClr val="bg1">
                      <a:lumMod val="75000"/>
                    </a:schemeClr>
                  </a:solidFill>
                  <a:latin typeface="Arial" pitchFamily="34" charset="0"/>
                  <a:cs typeface="Arial" pitchFamily="34" charset="0"/>
                </a:rPr>
                <a:t>Inference</a:t>
              </a:r>
              <a:endParaRPr lang="en-US" sz="1600" b="0" kern="1200" dirty="0" smtClean="0">
                <a:solidFill>
                  <a:schemeClr val="bg1">
                    <a:lumMod val="75000"/>
                  </a:schemeClr>
                </a:solidFill>
                <a:latin typeface="Arial" pitchFamily="34" charset="0"/>
                <a:ea typeface="+mn-ea"/>
                <a:cs typeface="Arial" pitchFamily="34" charset="0"/>
              </a:endParaRPr>
            </a:p>
          </p:txBody>
        </p:sp>
        <p:sp>
          <p:nvSpPr>
            <p:cNvPr id="4" name="Rectangle 3"/>
            <p:cNvSpPr/>
            <p:nvPr/>
          </p:nvSpPr>
          <p:spPr>
            <a:xfrm>
              <a:off x="1403602" y="5351242"/>
              <a:ext cx="1054644" cy="230832"/>
            </a:xfrm>
            <a:prstGeom prst="rect">
              <a:avLst/>
            </a:prstGeom>
          </p:spPr>
          <p:txBody>
            <a:bodyPr wrap="square">
              <a:spAutoFit/>
            </a:bodyPr>
            <a:lstStyle/>
            <a:p>
              <a:r>
                <a:rPr lang="en-US" sz="900" dirty="0" smtClean="0"/>
                <a:t>Event  </a:t>
              </a:r>
              <a:endParaRPr lang="en-US" sz="900" dirty="0"/>
            </a:p>
          </p:txBody>
        </p:sp>
        <p:sp>
          <p:nvSpPr>
            <p:cNvPr id="7" name="Rectangle 6"/>
            <p:cNvSpPr/>
            <p:nvPr/>
          </p:nvSpPr>
          <p:spPr>
            <a:xfrm>
              <a:off x="1987846" y="5359393"/>
              <a:ext cx="2297928" cy="215444"/>
            </a:xfrm>
            <a:prstGeom prst="rect">
              <a:avLst/>
            </a:prstGeom>
          </p:spPr>
          <p:txBody>
            <a:bodyPr wrap="square">
              <a:spAutoFit/>
            </a:bodyPr>
            <a:lstStyle/>
            <a:p>
              <a:r>
                <a:rPr lang="en-US" sz="800" dirty="0" smtClean="0"/>
                <a:t>Create semantic concepts from events</a:t>
              </a:r>
              <a:endParaRPr lang="en-US" sz="800" dirty="0"/>
            </a:p>
          </p:txBody>
        </p:sp>
        <p:sp>
          <p:nvSpPr>
            <p:cNvPr id="9" name="Rectangle 8"/>
            <p:cNvSpPr/>
            <p:nvPr/>
          </p:nvSpPr>
          <p:spPr>
            <a:xfrm>
              <a:off x="1403602" y="5534612"/>
              <a:ext cx="1054644" cy="230832"/>
            </a:xfrm>
            <a:prstGeom prst="rect">
              <a:avLst/>
            </a:prstGeom>
          </p:spPr>
          <p:txBody>
            <a:bodyPr wrap="square">
              <a:spAutoFit/>
            </a:bodyPr>
            <a:lstStyle/>
            <a:p>
              <a:r>
                <a:rPr lang="en-US" sz="900" dirty="0" smtClean="0"/>
                <a:t>Concept  </a:t>
              </a:r>
              <a:endParaRPr lang="en-US" sz="900" dirty="0"/>
            </a:p>
          </p:txBody>
        </p:sp>
        <p:sp>
          <p:nvSpPr>
            <p:cNvPr id="16" name="Rectangle 15"/>
            <p:cNvSpPr/>
            <p:nvPr/>
          </p:nvSpPr>
          <p:spPr>
            <a:xfrm>
              <a:off x="1987846" y="5541440"/>
              <a:ext cx="1916264" cy="215444"/>
            </a:xfrm>
            <a:prstGeom prst="rect">
              <a:avLst/>
            </a:prstGeom>
          </p:spPr>
          <p:txBody>
            <a:bodyPr wrap="square">
              <a:spAutoFit/>
            </a:bodyPr>
            <a:lstStyle/>
            <a:p>
              <a:r>
                <a:rPr lang="en-US" sz="800" dirty="0" smtClean="0"/>
                <a:t>Define a custom business concept </a:t>
              </a:r>
            </a:p>
          </p:txBody>
        </p:sp>
        <p:grpSp>
          <p:nvGrpSpPr>
            <p:cNvPr id="20" name="Group 20"/>
            <p:cNvGrpSpPr/>
            <p:nvPr/>
          </p:nvGrpSpPr>
          <p:grpSpPr>
            <a:xfrm>
              <a:off x="796405" y="5331854"/>
              <a:ext cx="516834" cy="556591"/>
              <a:chOff x="758040" y="3580752"/>
              <a:chExt cx="967392" cy="1031004"/>
            </a:xfrm>
          </p:grpSpPr>
          <p:sp>
            <p:nvSpPr>
              <p:cNvPr id="22" name="Folded Corner 21"/>
              <p:cNvSpPr/>
              <p:nvPr/>
            </p:nvSpPr>
            <p:spPr>
              <a:xfrm>
                <a:off x="890545" y="3697355"/>
                <a:ext cx="834887" cy="914401"/>
              </a:xfrm>
              <a:prstGeom prst="foldedCorner">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smtClean="0">
                  <a:solidFill>
                    <a:schemeClr val="tx1"/>
                  </a:solidFill>
                  <a:latin typeface="Arial" pitchFamily="34" charset="0"/>
                  <a:cs typeface="Arial" pitchFamily="34" charset="0"/>
                </a:endParaRPr>
              </a:p>
            </p:txBody>
          </p:sp>
          <p:sp>
            <p:nvSpPr>
              <p:cNvPr id="23" name="Folded Corner 22"/>
              <p:cNvSpPr/>
              <p:nvPr/>
            </p:nvSpPr>
            <p:spPr>
              <a:xfrm>
                <a:off x="836219" y="3643029"/>
                <a:ext cx="834887" cy="914401"/>
              </a:xfrm>
              <a:prstGeom prst="foldedCorner">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smtClean="0">
                  <a:solidFill>
                    <a:schemeClr val="tx1"/>
                  </a:solidFill>
                  <a:latin typeface="Arial" pitchFamily="34" charset="0"/>
                  <a:cs typeface="Arial" pitchFamily="34" charset="0"/>
                </a:endParaRPr>
              </a:p>
            </p:txBody>
          </p:sp>
          <p:sp>
            <p:nvSpPr>
              <p:cNvPr id="24" name="Folded Corner 23"/>
              <p:cNvSpPr/>
              <p:nvPr/>
            </p:nvSpPr>
            <p:spPr>
              <a:xfrm>
                <a:off x="758040" y="3580752"/>
                <a:ext cx="834887" cy="914401"/>
              </a:xfrm>
              <a:prstGeom prst="foldedCorner">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smtClean="0">
                  <a:solidFill>
                    <a:schemeClr val="tx1"/>
                  </a:solidFill>
                  <a:latin typeface="Arial" pitchFamily="34" charset="0"/>
                  <a:cs typeface="Arial" pitchFamily="34" charset="0"/>
                </a:endParaRPr>
              </a:p>
            </p:txBody>
          </p:sp>
        </p:grpSp>
        <p:sp>
          <p:nvSpPr>
            <p:cNvPr id="17" name="Rectangle 16"/>
            <p:cNvSpPr/>
            <p:nvPr/>
          </p:nvSpPr>
          <p:spPr>
            <a:xfrm>
              <a:off x="1987846" y="5717222"/>
              <a:ext cx="2520550" cy="215444"/>
            </a:xfrm>
            <a:prstGeom prst="rect">
              <a:avLst/>
            </a:prstGeom>
          </p:spPr>
          <p:txBody>
            <a:bodyPr wrap="square">
              <a:spAutoFit/>
            </a:bodyPr>
            <a:lstStyle/>
            <a:p>
              <a:r>
                <a:rPr lang="en-US" sz="800" dirty="0" smtClean="0"/>
                <a:t>A set of custom rules  </a:t>
              </a:r>
              <a:r>
                <a:rPr lang="en-US" sz="800" dirty="0" err="1" smtClean="0"/>
                <a:t>actioning</a:t>
              </a:r>
              <a:r>
                <a:rPr lang="en-US" sz="800" dirty="0" smtClean="0"/>
                <a:t> business policy</a:t>
              </a:r>
            </a:p>
          </p:txBody>
        </p:sp>
        <p:sp>
          <p:nvSpPr>
            <p:cNvPr id="13" name="Rectangle 12"/>
            <p:cNvSpPr/>
            <p:nvPr/>
          </p:nvSpPr>
          <p:spPr>
            <a:xfrm>
              <a:off x="1403602" y="5686545"/>
              <a:ext cx="1054644" cy="246221"/>
            </a:xfrm>
            <a:prstGeom prst="rect">
              <a:avLst/>
            </a:prstGeom>
          </p:spPr>
          <p:txBody>
            <a:bodyPr wrap="square">
              <a:spAutoFit/>
            </a:bodyPr>
            <a:lstStyle/>
            <a:p>
              <a:r>
                <a:rPr lang="en-US" sz="900" dirty="0" smtClean="0"/>
                <a:t>Action </a:t>
              </a:r>
              <a:r>
                <a:rPr lang="en-US" sz="1000" dirty="0" smtClean="0"/>
                <a:t> </a:t>
              </a:r>
              <a:endParaRPr lang="en-US" sz="1000" dirty="0"/>
            </a:p>
          </p:txBody>
        </p:sp>
        <p:sp>
          <p:nvSpPr>
            <p:cNvPr id="68" name="Rectangle 67"/>
            <p:cNvSpPr/>
            <p:nvPr/>
          </p:nvSpPr>
          <p:spPr>
            <a:xfrm>
              <a:off x="792705" y="5034533"/>
              <a:ext cx="1489351" cy="230832"/>
            </a:xfrm>
            <a:prstGeom prst="rect">
              <a:avLst/>
            </a:prstGeom>
          </p:spPr>
          <p:txBody>
            <a:bodyPr wrap="square">
              <a:spAutoFit/>
            </a:bodyPr>
            <a:lstStyle/>
            <a:p>
              <a:r>
                <a:rPr lang="en-US" sz="900" dirty="0" smtClean="0"/>
                <a:t>Business policy Rules  </a:t>
              </a:r>
              <a:endParaRPr lang="en-US" sz="900"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triple Store, why Allegrograph</a:t>
            </a:r>
            <a:endParaRPr lang="en-US" dirty="0"/>
          </a:p>
        </p:txBody>
      </p:sp>
      <p:graphicFrame>
        <p:nvGraphicFramePr>
          <p:cNvPr id="5" name="Content Placeholder 4"/>
          <p:cNvGraphicFramePr>
            <a:graphicFrameLocks noGrp="1"/>
          </p:cNvGraphicFramePr>
          <p:nvPr>
            <p:ph idx="4294967295"/>
          </p:nvPr>
        </p:nvGraphicFramePr>
        <p:xfrm>
          <a:off x="371475" y="1555418"/>
          <a:ext cx="8499570" cy="4449597"/>
        </p:xfrm>
        <a:graphic>
          <a:graphicData uri="http://schemas.openxmlformats.org/drawingml/2006/table">
            <a:tbl>
              <a:tblPr firstRow="1" bandRow="1">
                <a:tableStyleId>{8A107856-5554-42FB-B03E-39F5DBC370BA}</a:tableStyleId>
              </a:tblPr>
              <a:tblGrid>
                <a:gridCol w="3136000"/>
                <a:gridCol w="1419367"/>
                <a:gridCol w="1323833"/>
                <a:gridCol w="1091821"/>
                <a:gridCol w="1528549"/>
              </a:tblGrid>
              <a:tr h="370840">
                <a:tc>
                  <a:txBody>
                    <a:bodyPr/>
                    <a:lstStyle/>
                    <a:p>
                      <a:pPr algn="ctr"/>
                      <a:r>
                        <a:rPr lang="en-US" sz="1800" kern="1200" dirty="0" smtClean="0">
                          <a:solidFill>
                            <a:srgbClr val="FFFF00"/>
                          </a:solidFill>
                        </a:rPr>
                        <a:t>Characteristic</a:t>
                      </a:r>
                      <a:endParaRPr lang="en-US" dirty="0">
                        <a:solidFill>
                          <a:srgbClr val="FFFF00"/>
                        </a:solidFill>
                      </a:endParaRPr>
                    </a:p>
                  </a:txBody>
                  <a:tcPr>
                    <a:solidFill>
                      <a:srgbClr val="002060"/>
                    </a:solidFill>
                  </a:tcPr>
                </a:tc>
                <a:tc>
                  <a:txBody>
                    <a:bodyPr/>
                    <a:lstStyle/>
                    <a:p>
                      <a:pPr algn="ctr"/>
                      <a:r>
                        <a:rPr lang="en-US" dirty="0" smtClean="0">
                          <a:solidFill>
                            <a:srgbClr val="FFFF00"/>
                          </a:solidFill>
                        </a:rPr>
                        <a:t>Triple Store (AG )</a:t>
                      </a:r>
                      <a:endParaRPr lang="en-US" dirty="0">
                        <a:solidFill>
                          <a:srgbClr val="FFFF00"/>
                        </a:solidFill>
                      </a:endParaRPr>
                    </a:p>
                  </a:txBody>
                  <a:tcPr>
                    <a:solidFill>
                      <a:srgbClr val="002060"/>
                    </a:solidFill>
                  </a:tcPr>
                </a:tc>
                <a:tc>
                  <a:txBody>
                    <a:bodyPr/>
                    <a:lstStyle/>
                    <a:p>
                      <a:pPr algn="ctr"/>
                      <a:r>
                        <a:rPr lang="en-US" dirty="0" smtClean="0">
                          <a:solidFill>
                            <a:srgbClr val="FFFF00"/>
                          </a:solidFill>
                        </a:rPr>
                        <a:t>Relational</a:t>
                      </a:r>
                      <a:endParaRPr lang="en-US" dirty="0">
                        <a:solidFill>
                          <a:srgbClr val="FFFF00"/>
                        </a:solidFill>
                      </a:endParaRPr>
                    </a:p>
                  </a:txBody>
                  <a:tcPr>
                    <a:solidFill>
                      <a:srgbClr val="002060"/>
                    </a:solidFill>
                  </a:tcPr>
                </a:tc>
                <a:tc>
                  <a:txBody>
                    <a:bodyPr/>
                    <a:lstStyle/>
                    <a:p>
                      <a:pPr algn="ctr"/>
                      <a:r>
                        <a:rPr lang="en-US" dirty="0" smtClean="0">
                          <a:solidFill>
                            <a:srgbClr val="FFFF00"/>
                          </a:solidFill>
                        </a:rPr>
                        <a:t>No-SQL</a:t>
                      </a:r>
                      <a:endParaRPr lang="en-US" dirty="0">
                        <a:solidFill>
                          <a:srgbClr val="FFFF00"/>
                        </a:solidFill>
                      </a:endParaRPr>
                    </a:p>
                  </a:txBody>
                  <a:tcPr>
                    <a:solidFill>
                      <a:srgbClr val="002060"/>
                    </a:solidFill>
                  </a:tcPr>
                </a:tc>
                <a:tc>
                  <a:txBody>
                    <a:bodyPr/>
                    <a:lstStyle/>
                    <a:p>
                      <a:pPr algn="ctr"/>
                      <a:r>
                        <a:rPr lang="en-US" dirty="0" smtClean="0">
                          <a:solidFill>
                            <a:srgbClr val="FFFF00"/>
                          </a:solidFill>
                        </a:rPr>
                        <a:t>Multi-dimensional</a:t>
                      </a:r>
                      <a:endParaRPr lang="en-US" dirty="0">
                        <a:solidFill>
                          <a:srgbClr val="FFFF00"/>
                        </a:solidFill>
                      </a:endParaRPr>
                    </a:p>
                  </a:txBody>
                  <a:tcPr>
                    <a:solidFill>
                      <a:srgbClr val="002060"/>
                    </a:solidFill>
                  </a:tcPr>
                </a:tc>
              </a:tr>
              <a:tr h="534054">
                <a:tc>
                  <a:txBody>
                    <a:bodyPr/>
                    <a:lstStyle/>
                    <a:p>
                      <a:pPr marL="0" marR="0" algn="l">
                        <a:lnSpc>
                          <a:spcPct val="115000"/>
                        </a:lnSpc>
                        <a:spcBef>
                          <a:spcPts val="0"/>
                        </a:spcBef>
                        <a:spcAft>
                          <a:spcPts val="1000"/>
                        </a:spcAft>
                      </a:pPr>
                      <a:r>
                        <a:rPr lang="en-US" sz="1400" b="1" dirty="0" smtClean="0">
                          <a:latin typeface="Calibri" pitchFamily="34" charset="0"/>
                        </a:rPr>
                        <a:t>Dynamic data model</a:t>
                      </a:r>
                      <a:endParaRPr lang="en-US" sz="1400" b="1" dirty="0">
                        <a:latin typeface="Calibri" pitchFamily="34" charset="0"/>
                        <a:ea typeface="Calibri"/>
                        <a:cs typeface="Arial"/>
                      </a:endParaRPr>
                    </a:p>
                  </a:txBody>
                  <a:tcPr marL="68580" marR="68580" marT="0" marB="0" anchor="ctr"/>
                </a:tc>
                <a:tc>
                  <a:txBody>
                    <a:bodyPr/>
                    <a:lstStyle/>
                    <a:p>
                      <a:pPr marL="0" marR="0" algn="ctr">
                        <a:lnSpc>
                          <a:spcPct val="115000"/>
                        </a:lnSpc>
                        <a:spcBef>
                          <a:spcPts val="0"/>
                        </a:spcBef>
                        <a:spcAft>
                          <a:spcPts val="1000"/>
                        </a:spcAft>
                      </a:pPr>
                      <a:endParaRPr lang="en-US" sz="1100" dirty="0">
                        <a:latin typeface="Calibri"/>
                        <a:ea typeface="Calibri"/>
                        <a:cs typeface="Arial"/>
                      </a:endParaRPr>
                    </a:p>
                  </a:txBody>
                  <a:tcPr marL="68580" marR="68580" marT="0" marB="0" anchor="ctr"/>
                </a:tc>
                <a:tc>
                  <a:txBody>
                    <a:bodyPr/>
                    <a:lstStyle/>
                    <a:p>
                      <a:pPr marL="0" marR="0" algn="ctr">
                        <a:lnSpc>
                          <a:spcPct val="115000"/>
                        </a:lnSpc>
                        <a:spcBef>
                          <a:spcPts val="0"/>
                        </a:spcBef>
                        <a:spcAft>
                          <a:spcPts val="1000"/>
                        </a:spcAft>
                      </a:pPr>
                      <a:endParaRPr lang="en-US" sz="1100" dirty="0">
                        <a:latin typeface="Calibri"/>
                        <a:ea typeface="Calibri"/>
                        <a:cs typeface="Arial"/>
                      </a:endParaRPr>
                    </a:p>
                  </a:txBody>
                  <a:tcPr marL="68580" marR="68580" marT="0" marB="0" anchor="ctr"/>
                </a:tc>
                <a:tc>
                  <a:txBody>
                    <a:bodyPr/>
                    <a:lstStyle/>
                    <a:p>
                      <a:pPr marL="0" marR="0">
                        <a:lnSpc>
                          <a:spcPct val="115000"/>
                        </a:lnSpc>
                        <a:spcBef>
                          <a:spcPts val="0"/>
                        </a:spcBef>
                        <a:spcAft>
                          <a:spcPts val="1000"/>
                        </a:spcAft>
                      </a:pPr>
                      <a:endParaRPr lang="en-US" sz="1100" dirty="0">
                        <a:latin typeface="Calibri"/>
                        <a:ea typeface="Calibri"/>
                        <a:cs typeface="Arial"/>
                      </a:endParaRPr>
                    </a:p>
                  </a:txBody>
                  <a:tcPr marL="68580" marR="68580" marT="0" marB="0" anchor="ctr"/>
                </a:tc>
                <a:tc>
                  <a:txBody>
                    <a:bodyPr/>
                    <a:lstStyle/>
                    <a:p>
                      <a:pPr marL="0" marR="0">
                        <a:lnSpc>
                          <a:spcPct val="115000"/>
                        </a:lnSpc>
                        <a:spcBef>
                          <a:spcPts val="0"/>
                        </a:spcBef>
                        <a:spcAft>
                          <a:spcPts val="1000"/>
                        </a:spcAft>
                      </a:pPr>
                      <a:endParaRPr lang="en-US" sz="1100" dirty="0">
                        <a:latin typeface="Calibri"/>
                        <a:ea typeface="Calibri"/>
                        <a:cs typeface="Arial"/>
                      </a:endParaRPr>
                    </a:p>
                  </a:txBody>
                  <a:tcPr marL="68580" marR="68580" marT="0" marB="0" anchor="ctr"/>
                </a:tc>
              </a:tr>
              <a:tr h="512094">
                <a:tc>
                  <a:txBody>
                    <a:bodyPr/>
                    <a:lstStyle/>
                    <a:p>
                      <a:pPr marL="0" marR="0" algn="l">
                        <a:lnSpc>
                          <a:spcPct val="115000"/>
                        </a:lnSpc>
                        <a:spcBef>
                          <a:spcPts val="0"/>
                        </a:spcBef>
                        <a:spcAft>
                          <a:spcPts val="1000"/>
                        </a:spcAft>
                      </a:pPr>
                      <a:r>
                        <a:rPr lang="en-US" sz="1400" b="1" dirty="0" smtClean="0">
                          <a:latin typeface="Calibri" pitchFamily="34" charset="0"/>
                        </a:rPr>
                        <a:t> </a:t>
                      </a:r>
                      <a:r>
                        <a:rPr lang="en-US" sz="1400" b="1" dirty="0">
                          <a:latin typeface="Calibri" pitchFamily="34" charset="0"/>
                        </a:rPr>
                        <a:t>Inference </a:t>
                      </a:r>
                      <a:endParaRPr lang="en-US" sz="1400" b="1" dirty="0">
                        <a:latin typeface="Calibri" pitchFamily="34" charset="0"/>
                        <a:ea typeface="Calibri"/>
                        <a:cs typeface="Arial"/>
                      </a:endParaRPr>
                    </a:p>
                  </a:txBody>
                  <a:tcPr marL="68580" marR="68580" marT="0" marB="0" anchor="ctr"/>
                </a:tc>
                <a:tc>
                  <a:txBody>
                    <a:bodyPr/>
                    <a:lstStyle/>
                    <a:p>
                      <a:pPr marL="0" marR="0" algn="ctr">
                        <a:lnSpc>
                          <a:spcPct val="115000"/>
                        </a:lnSpc>
                        <a:spcBef>
                          <a:spcPts val="0"/>
                        </a:spcBef>
                        <a:spcAft>
                          <a:spcPts val="1000"/>
                        </a:spcAft>
                      </a:pPr>
                      <a:endParaRPr lang="en-US" sz="1100" dirty="0">
                        <a:latin typeface="Calibri"/>
                        <a:ea typeface="Calibri"/>
                        <a:cs typeface="Arial"/>
                      </a:endParaRPr>
                    </a:p>
                  </a:txBody>
                  <a:tcPr marL="68580" marR="68580" marT="0" marB="0" anchor="ctr"/>
                </a:tc>
                <a:tc>
                  <a:txBody>
                    <a:bodyPr/>
                    <a:lstStyle/>
                    <a:p>
                      <a:pPr marL="0" marR="0" algn="ctr">
                        <a:lnSpc>
                          <a:spcPct val="115000"/>
                        </a:lnSpc>
                        <a:spcBef>
                          <a:spcPts val="0"/>
                        </a:spcBef>
                        <a:spcAft>
                          <a:spcPts val="1000"/>
                        </a:spcAft>
                      </a:pPr>
                      <a:endParaRPr lang="en-US" sz="1100" dirty="0">
                        <a:latin typeface="Calibri"/>
                        <a:ea typeface="Calibri"/>
                        <a:cs typeface="Arial"/>
                      </a:endParaRPr>
                    </a:p>
                  </a:txBody>
                  <a:tcPr marL="68580" marR="68580" marT="0" marB="0" anchor="ctr"/>
                </a:tc>
                <a:tc>
                  <a:txBody>
                    <a:bodyPr/>
                    <a:lstStyle/>
                    <a:p>
                      <a:pPr marL="0" marR="0">
                        <a:lnSpc>
                          <a:spcPct val="115000"/>
                        </a:lnSpc>
                        <a:spcBef>
                          <a:spcPts val="0"/>
                        </a:spcBef>
                        <a:spcAft>
                          <a:spcPts val="1000"/>
                        </a:spcAft>
                      </a:pPr>
                      <a:endParaRPr lang="en-US" sz="1100" dirty="0">
                        <a:latin typeface="Calibri"/>
                        <a:ea typeface="Calibri"/>
                        <a:cs typeface="Arial"/>
                      </a:endParaRPr>
                    </a:p>
                  </a:txBody>
                  <a:tcPr marL="68580" marR="68580" marT="0" marB="0" anchor="ctr"/>
                </a:tc>
                <a:tc>
                  <a:txBody>
                    <a:bodyPr/>
                    <a:lstStyle/>
                    <a:p>
                      <a:pPr marL="0" marR="0">
                        <a:lnSpc>
                          <a:spcPct val="115000"/>
                        </a:lnSpc>
                        <a:spcBef>
                          <a:spcPts val="0"/>
                        </a:spcBef>
                        <a:spcAft>
                          <a:spcPts val="1000"/>
                        </a:spcAft>
                      </a:pPr>
                      <a:endParaRPr lang="en-US" sz="1100" dirty="0">
                        <a:latin typeface="Calibri"/>
                        <a:ea typeface="Calibri"/>
                        <a:cs typeface="Arial"/>
                      </a:endParaRPr>
                    </a:p>
                  </a:txBody>
                  <a:tcPr marL="68580" marR="68580" marT="0" marB="0" anchor="ctr"/>
                </a:tc>
              </a:tr>
              <a:tr h="511488">
                <a:tc>
                  <a:txBody>
                    <a:bodyPr/>
                    <a:lstStyle/>
                    <a:p>
                      <a:pPr marL="0" marR="0" algn="l">
                        <a:lnSpc>
                          <a:spcPct val="115000"/>
                        </a:lnSpc>
                        <a:spcBef>
                          <a:spcPts val="0"/>
                        </a:spcBef>
                        <a:spcAft>
                          <a:spcPts val="1000"/>
                        </a:spcAft>
                      </a:pPr>
                      <a:r>
                        <a:rPr lang="en-US" sz="1400" b="1" dirty="0" smtClean="0">
                          <a:latin typeface="Calibri" pitchFamily="34" charset="0"/>
                          <a:ea typeface="+mn-ea"/>
                          <a:cs typeface="+mn-cs"/>
                        </a:rPr>
                        <a:t>Real</a:t>
                      </a:r>
                      <a:r>
                        <a:rPr lang="en-US" sz="1400" b="1" baseline="0" dirty="0" smtClean="0">
                          <a:latin typeface="Calibri" pitchFamily="34" charset="0"/>
                          <a:ea typeface="+mn-ea"/>
                          <a:cs typeface="+mn-cs"/>
                        </a:rPr>
                        <a:t> Time</a:t>
                      </a:r>
                      <a:endParaRPr lang="en-US" sz="1400" b="1" dirty="0">
                        <a:latin typeface="Calibri" pitchFamily="34" charset="0"/>
                        <a:ea typeface="Calibri"/>
                        <a:cs typeface="Arial"/>
                      </a:endParaRPr>
                    </a:p>
                  </a:txBody>
                  <a:tcPr marL="68580" marR="68580" marT="0" marB="0" anchor="ctr"/>
                </a:tc>
                <a:tc>
                  <a:txBody>
                    <a:bodyPr/>
                    <a:lstStyle/>
                    <a:p>
                      <a:pPr marL="0" marR="0" algn="ctr">
                        <a:lnSpc>
                          <a:spcPct val="115000"/>
                        </a:lnSpc>
                        <a:spcBef>
                          <a:spcPts val="0"/>
                        </a:spcBef>
                        <a:spcAft>
                          <a:spcPts val="1000"/>
                        </a:spcAft>
                      </a:pPr>
                      <a:endParaRPr lang="en-US" sz="1100" dirty="0">
                        <a:latin typeface="Calibri"/>
                        <a:ea typeface="Calibri"/>
                        <a:cs typeface="Arial"/>
                      </a:endParaRPr>
                    </a:p>
                  </a:txBody>
                  <a:tcPr marL="68580" marR="68580" marT="0" marB="0" anchor="ctr"/>
                </a:tc>
                <a:tc>
                  <a:txBody>
                    <a:bodyPr/>
                    <a:lstStyle/>
                    <a:p>
                      <a:pPr marL="0" marR="0" algn="ctr">
                        <a:lnSpc>
                          <a:spcPct val="115000"/>
                        </a:lnSpc>
                        <a:spcBef>
                          <a:spcPts val="0"/>
                        </a:spcBef>
                        <a:spcAft>
                          <a:spcPts val="1000"/>
                        </a:spcAft>
                      </a:pPr>
                      <a:endParaRPr lang="en-US" sz="1100" dirty="0">
                        <a:latin typeface="Calibri"/>
                        <a:ea typeface="Calibri"/>
                        <a:cs typeface="Arial"/>
                      </a:endParaRPr>
                    </a:p>
                  </a:txBody>
                  <a:tcPr marL="68580" marR="68580" marT="0" marB="0" anchor="ctr"/>
                </a:tc>
                <a:tc>
                  <a:txBody>
                    <a:bodyPr/>
                    <a:lstStyle/>
                    <a:p>
                      <a:pPr marL="0" marR="0">
                        <a:lnSpc>
                          <a:spcPct val="115000"/>
                        </a:lnSpc>
                        <a:spcBef>
                          <a:spcPts val="0"/>
                        </a:spcBef>
                        <a:spcAft>
                          <a:spcPts val="1000"/>
                        </a:spcAft>
                      </a:pPr>
                      <a:endParaRPr lang="en-US" sz="1100" dirty="0">
                        <a:latin typeface="Calibri"/>
                        <a:ea typeface="Calibri"/>
                        <a:cs typeface="Arial"/>
                      </a:endParaRPr>
                    </a:p>
                  </a:txBody>
                  <a:tcPr marL="68580" marR="68580" marT="0" marB="0" anchor="ctr"/>
                </a:tc>
                <a:tc>
                  <a:txBody>
                    <a:bodyPr/>
                    <a:lstStyle/>
                    <a:p>
                      <a:pPr marL="0" marR="0">
                        <a:lnSpc>
                          <a:spcPct val="115000"/>
                        </a:lnSpc>
                        <a:spcBef>
                          <a:spcPts val="0"/>
                        </a:spcBef>
                        <a:spcAft>
                          <a:spcPts val="1000"/>
                        </a:spcAft>
                      </a:pPr>
                      <a:endParaRPr lang="en-US" sz="1100" dirty="0">
                        <a:latin typeface="Calibri"/>
                        <a:ea typeface="Calibri"/>
                        <a:cs typeface="Arial"/>
                      </a:endParaRPr>
                    </a:p>
                  </a:txBody>
                  <a:tcPr marL="68580" marR="68580" marT="0" marB="0" anchor="ctr"/>
                </a:tc>
              </a:tr>
              <a:tr h="577377">
                <a:tc>
                  <a:txBody>
                    <a:bodyPr/>
                    <a:lstStyle/>
                    <a:p>
                      <a:pPr marL="0" marR="0" algn="l">
                        <a:lnSpc>
                          <a:spcPct val="115000"/>
                        </a:lnSpc>
                        <a:spcBef>
                          <a:spcPts val="0"/>
                        </a:spcBef>
                        <a:spcAft>
                          <a:spcPts val="1000"/>
                        </a:spcAft>
                      </a:pPr>
                      <a:r>
                        <a:rPr lang="en-US" sz="1400" b="1" dirty="0" smtClean="0">
                          <a:latin typeface="Calibri" pitchFamily="34" charset="0"/>
                          <a:ea typeface="Calibri"/>
                          <a:cs typeface="Arial"/>
                        </a:rPr>
                        <a:t>Scalability</a:t>
                      </a:r>
                      <a:endParaRPr lang="en-US" sz="1400" b="1" dirty="0">
                        <a:latin typeface="Calibri" pitchFamily="34" charset="0"/>
                        <a:ea typeface="Calibri"/>
                        <a:cs typeface="Arial"/>
                      </a:endParaRPr>
                    </a:p>
                  </a:txBody>
                  <a:tcPr marL="68580" marR="68580" marT="0" marB="0" anchor="ctr"/>
                </a:tc>
                <a:tc>
                  <a:txBody>
                    <a:bodyPr/>
                    <a:lstStyle/>
                    <a:p>
                      <a:pPr marL="0" marR="0" algn="ctr">
                        <a:lnSpc>
                          <a:spcPct val="115000"/>
                        </a:lnSpc>
                        <a:spcBef>
                          <a:spcPts val="0"/>
                        </a:spcBef>
                        <a:spcAft>
                          <a:spcPts val="1000"/>
                        </a:spcAft>
                      </a:pPr>
                      <a:endParaRPr lang="en-US" sz="1100" dirty="0">
                        <a:latin typeface="Calibri"/>
                        <a:ea typeface="Calibri"/>
                        <a:cs typeface="Arial"/>
                      </a:endParaRPr>
                    </a:p>
                  </a:txBody>
                  <a:tcPr marL="68580" marR="68580" marT="0" marB="0" anchor="ctr"/>
                </a:tc>
                <a:tc>
                  <a:txBody>
                    <a:bodyPr/>
                    <a:lstStyle/>
                    <a:p>
                      <a:pPr marL="0" marR="0" algn="ctr">
                        <a:lnSpc>
                          <a:spcPct val="115000"/>
                        </a:lnSpc>
                        <a:spcBef>
                          <a:spcPts val="0"/>
                        </a:spcBef>
                        <a:spcAft>
                          <a:spcPts val="1000"/>
                        </a:spcAft>
                      </a:pPr>
                      <a:endParaRPr lang="en-US" sz="1100" dirty="0">
                        <a:latin typeface="Calibri"/>
                        <a:ea typeface="Calibri"/>
                        <a:cs typeface="Arial"/>
                      </a:endParaRPr>
                    </a:p>
                  </a:txBody>
                  <a:tcPr marL="68580" marR="68580" marT="0" marB="0" anchor="ctr"/>
                </a:tc>
                <a:tc>
                  <a:txBody>
                    <a:bodyPr/>
                    <a:lstStyle/>
                    <a:p>
                      <a:pPr marL="0" marR="0">
                        <a:lnSpc>
                          <a:spcPct val="115000"/>
                        </a:lnSpc>
                        <a:spcBef>
                          <a:spcPts val="0"/>
                        </a:spcBef>
                        <a:spcAft>
                          <a:spcPts val="1000"/>
                        </a:spcAft>
                      </a:pPr>
                      <a:endParaRPr lang="en-US" sz="1100" dirty="0">
                        <a:latin typeface="Calibri"/>
                        <a:ea typeface="Calibri"/>
                        <a:cs typeface="Arial"/>
                      </a:endParaRPr>
                    </a:p>
                  </a:txBody>
                  <a:tcPr marL="68580" marR="68580" marT="0" marB="0" anchor="ctr"/>
                </a:tc>
                <a:tc>
                  <a:txBody>
                    <a:bodyPr/>
                    <a:lstStyle/>
                    <a:p>
                      <a:pPr marL="0" marR="0">
                        <a:lnSpc>
                          <a:spcPct val="115000"/>
                        </a:lnSpc>
                        <a:spcBef>
                          <a:spcPts val="0"/>
                        </a:spcBef>
                        <a:spcAft>
                          <a:spcPts val="1000"/>
                        </a:spcAft>
                      </a:pPr>
                      <a:endParaRPr lang="en-US" sz="1100" dirty="0">
                        <a:latin typeface="Calibri"/>
                        <a:ea typeface="Calibri"/>
                        <a:cs typeface="Arial"/>
                      </a:endParaRPr>
                    </a:p>
                  </a:txBody>
                  <a:tcPr marL="68580" marR="68580" marT="0" marB="0" anchor="ctr"/>
                </a:tc>
              </a:tr>
              <a:tr h="528091">
                <a:tc>
                  <a:txBody>
                    <a:bodyPr/>
                    <a:lstStyle/>
                    <a:p>
                      <a:pPr marL="0" marR="0" algn="l">
                        <a:lnSpc>
                          <a:spcPct val="115000"/>
                        </a:lnSpc>
                        <a:spcBef>
                          <a:spcPts val="0"/>
                        </a:spcBef>
                        <a:spcAft>
                          <a:spcPts val="1000"/>
                        </a:spcAft>
                      </a:pPr>
                      <a:r>
                        <a:rPr lang="en-US" sz="1400" b="1" dirty="0">
                          <a:latin typeface="Calibri" pitchFamily="34" charset="0"/>
                        </a:rPr>
                        <a:t>Semantic </a:t>
                      </a:r>
                      <a:r>
                        <a:rPr lang="en-US" sz="1400" b="1" dirty="0" smtClean="0">
                          <a:latin typeface="Calibri" pitchFamily="34" charset="0"/>
                        </a:rPr>
                        <a:t>Capabilities &amp; M:M:M</a:t>
                      </a:r>
                      <a:endParaRPr lang="en-US" sz="1400" b="1" dirty="0">
                        <a:latin typeface="Calibri" pitchFamily="34" charset="0"/>
                        <a:ea typeface="Calibri"/>
                        <a:cs typeface="Arial"/>
                      </a:endParaRPr>
                    </a:p>
                  </a:txBody>
                  <a:tcPr marL="68580" marR="68580" marT="0" marB="0" anchor="ctr"/>
                </a:tc>
                <a:tc>
                  <a:txBody>
                    <a:bodyPr/>
                    <a:lstStyle/>
                    <a:p>
                      <a:pPr marL="0" marR="0" algn="ctr">
                        <a:lnSpc>
                          <a:spcPct val="115000"/>
                        </a:lnSpc>
                        <a:spcBef>
                          <a:spcPts val="0"/>
                        </a:spcBef>
                        <a:spcAft>
                          <a:spcPts val="1000"/>
                        </a:spcAft>
                      </a:pPr>
                      <a:endParaRPr lang="en-US" sz="1100" dirty="0">
                        <a:latin typeface="Calibri"/>
                        <a:ea typeface="Calibri"/>
                        <a:cs typeface="Arial"/>
                      </a:endParaRPr>
                    </a:p>
                  </a:txBody>
                  <a:tcPr marL="68580" marR="68580" marT="0" marB="0" anchor="ctr"/>
                </a:tc>
                <a:tc>
                  <a:txBody>
                    <a:bodyPr/>
                    <a:lstStyle/>
                    <a:p>
                      <a:pPr marL="0" marR="0" algn="ctr">
                        <a:lnSpc>
                          <a:spcPct val="115000"/>
                        </a:lnSpc>
                        <a:spcBef>
                          <a:spcPts val="0"/>
                        </a:spcBef>
                        <a:spcAft>
                          <a:spcPts val="1000"/>
                        </a:spcAft>
                      </a:pPr>
                      <a:endParaRPr lang="en-US" sz="1100" dirty="0">
                        <a:latin typeface="Calibri"/>
                        <a:ea typeface="Calibri"/>
                        <a:cs typeface="Arial"/>
                      </a:endParaRPr>
                    </a:p>
                  </a:txBody>
                  <a:tcPr marL="68580" marR="68580" marT="0" marB="0" anchor="ctr"/>
                </a:tc>
                <a:tc>
                  <a:txBody>
                    <a:bodyPr/>
                    <a:lstStyle/>
                    <a:p>
                      <a:pPr marL="0" marR="0">
                        <a:lnSpc>
                          <a:spcPct val="115000"/>
                        </a:lnSpc>
                        <a:spcBef>
                          <a:spcPts val="0"/>
                        </a:spcBef>
                        <a:spcAft>
                          <a:spcPts val="1000"/>
                        </a:spcAft>
                      </a:pPr>
                      <a:endParaRPr lang="en-US" sz="1100" dirty="0">
                        <a:latin typeface="Calibri"/>
                        <a:ea typeface="Calibri"/>
                        <a:cs typeface="Arial"/>
                      </a:endParaRPr>
                    </a:p>
                  </a:txBody>
                  <a:tcPr marL="68580" marR="68580" marT="0" marB="0" anchor="ctr"/>
                </a:tc>
                <a:tc>
                  <a:txBody>
                    <a:bodyPr/>
                    <a:lstStyle/>
                    <a:p>
                      <a:pPr marL="0" marR="0">
                        <a:lnSpc>
                          <a:spcPct val="115000"/>
                        </a:lnSpc>
                        <a:spcBef>
                          <a:spcPts val="0"/>
                        </a:spcBef>
                        <a:spcAft>
                          <a:spcPts val="1000"/>
                        </a:spcAft>
                      </a:pPr>
                      <a:endParaRPr lang="en-US" sz="1100" dirty="0">
                        <a:latin typeface="Calibri"/>
                        <a:ea typeface="Calibri"/>
                        <a:cs typeface="Arial"/>
                      </a:endParaRPr>
                    </a:p>
                  </a:txBody>
                  <a:tcPr marL="68580" marR="68580" marT="0" marB="0" anchor="ctr"/>
                </a:tc>
              </a:tr>
              <a:tr h="586854">
                <a:tc>
                  <a:txBody>
                    <a:bodyPr/>
                    <a:lstStyle/>
                    <a:p>
                      <a:pPr marL="0" marR="0" algn="l">
                        <a:lnSpc>
                          <a:spcPct val="115000"/>
                        </a:lnSpc>
                        <a:spcBef>
                          <a:spcPts val="0"/>
                        </a:spcBef>
                        <a:spcAft>
                          <a:spcPts val="1000"/>
                        </a:spcAft>
                      </a:pPr>
                      <a:r>
                        <a:rPr lang="en-US" sz="1400" b="1" dirty="0">
                          <a:latin typeface="Calibri" pitchFamily="34" charset="0"/>
                        </a:rPr>
                        <a:t>Unstructured data </a:t>
                      </a:r>
                      <a:endParaRPr lang="en-US" sz="1400" b="1" dirty="0">
                        <a:latin typeface="Calibri" pitchFamily="34" charset="0"/>
                        <a:ea typeface="Calibri"/>
                        <a:cs typeface="Arial"/>
                      </a:endParaRPr>
                    </a:p>
                  </a:txBody>
                  <a:tcPr marL="68580" marR="68580" marT="0" marB="0" anchor="ctr"/>
                </a:tc>
                <a:tc>
                  <a:txBody>
                    <a:bodyPr/>
                    <a:lstStyle/>
                    <a:p>
                      <a:pPr marL="0" marR="0" algn="ctr">
                        <a:lnSpc>
                          <a:spcPct val="115000"/>
                        </a:lnSpc>
                        <a:spcBef>
                          <a:spcPts val="0"/>
                        </a:spcBef>
                        <a:spcAft>
                          <a:spcPts val="1000"/>
                        </a:spcAft>
                      </a:pPr>
                      <a:endParaRPr lang="en-US" sz="1100" dirty="0">
                        <a:latin typeface="Calibri"/>
                        <a:ea typeface="Calibri"/>
                        <a:cs typeface="Arial"/>
                      </a:endParaRPr>
                    </a:p>
                  </a:txBody>
                  <a:tcPr marL="68580" marR="68580" marT="0" marB="0" anchor="ctr"/>
                </a:tc>
                <a:tc>
                  <a:txBody>
                    <a:bodyPr/>
                    <a:lstStyle/>
                    <a:p>
                      <a:pPr marL="0" marR="0" algn="ctr">
                        <a:lnSpc>
                          <a:spcPct val="115000"/>
                        </a:lnSpc>
                        <a:spcBef>
                          <a:spcPts val="0"/>
                        </a:spcBef>
                        <a:spcAft>
                          <a:spcPts val="1000"/>
                        </a:spcAft>
                      </a:pPr>
                      <a:endParaRPr lang="en-US" sz="1100" dirty="0">
                        <a:latin typeface="Calibri"/>
                        <a:ea typeface="Calibri"/>
                        <a:cs typeface="Arial"/>
                      </a:endParaRPr>
                    </a:p>
                  </a:txBody>
                  <a:tcPr marL="68580" marR="68580" marT="0" marB="0" anchor="ctr"/>
                </a:tc>
                <a:tc>
                  <a:txBody>
                    <a:bodyPr/>
                    <a:lstStyle/>
                    <a:p>
                      <a:pPr marL="0" marR="0">
                        <a:lnSpc>
                          <a:spcPct val="115000"/>
                        </a:lnSpc>
                        <a:spcBef>
                          <a:spcPts val="0"/>
                        </a:spcBef>
                        <a:spcAft>
                          <a:spcPts val="1000"/>
                        </a:spcAft>
                      </a:pPr>
                      <a:endParaRPr lang="en-US" sz="1100" dirty="0">
                        <a:latin typeface="Calibri"/>
                        <a:ea typeface="Calibri"/>
                        <a:cs typeface="Arial"/>
                      </a:endParaRPr>
                    </a:p>
                  </a:txBody>
                  <a:tcPr marL="68580" marR="68580" marT="0" marB="0" anchor="ctr"/>
                </a:tc>
                <a:tc>
                  <a:txBody>
                    <a:bodyPr/>
                    <a:lstStyle/>
                    <a:p>
                      <a:pPr marL="0" marR="0">
                        <a:lnSpc>
                          <a:spcPct val="115000"/>
                        </a:lnSpc>
                        <a:spcBef>
                          <a:spcPts val="0"/>
                        </a:spcBef>
                        <a:spcAft>
                          <a:spcPts val="1000"/>
                        </a:spcAft>
                      </a:pPr>
                      <a:endParaRPr lang="en-US" sz="1100" dirty="0">
                        <a:latin typeface="Calibri"/>
                        <a:ea typeface="Calibri"/>
                        <a:cs typeface="Arial"/>
                      </a:endParaRPr>
                    </a:p>
                  </a:txBody>
                  <a:tcPr marL="68580" marR="68580" marT="0" marB="0" anchor="ctr"/>
                </a:tc>
              </a:tr>
              <a:tr h="559559">
                <a:tc>
                  <a:txBody>
                    <a:bodyPr/>
                    <a:lstStyle/>
                    <a:p>
                      <a:pPr marL="0" marR="0" algn="l" defTabSz="914400" rtl="0" eaLnBrk="1" latinLnBrk="0" hangingPunct="1">
                        <a:lnSpc>
                          <a:spcPct val="115000"/>
                        </a:lnSpc>
                        <a:spcBef>
                          <a:spcPts val="0"/>
                        </a:spcBef>
                        <a:spcAft>
                          <a:spcPts val="1000"/>
                        </a:spcAft>
                      </a:pPr>
                      <a:r>
                        <a:rPr lang="en-US" sz="1400" b="1" kern="1200" dirty="0" smtClean="0">
                          <a:solidFill>
                            <a:schemeClr val="dk1"/>
                          </a:solidFill>
                          <a:latin typeface="Calibri" pitchFamily="34" charset="0"/>
                          <a:ea typeface="+mn-ea"/>
                          <a:cs typeface="+mn-cs"/>
                        </a:rPr>
                        <a:t>TCO</a:t>
                      </a:r>
                      <a:endParaRPr lang="en-US" sz="1400" b="1" kern="1200" dirty="0">
                        <a:solidFill>
                          <a:schemeClr val="dk1"/>
                        </a:solidFill>
                        <a:latin typeface="Calibri" pitchFamily="34" charset="0"/>
                        <a:ea typeface="+mn-ea"/>
                        <a:cs typeface="+mn-cs"/>
                      </a:endParaRPr>
                    </a:p>
                  </a:txBody>
                  <a:tcPr anchor="ctr"/>
                </a:tc>
                <a:tc>
                  <a:txBody>
                    <a:bodyPr/>
                    <a:lstStyle/>
                    <a:p>
                      <a:pPr marL="0" marR="0" algn="ctr">
                        <a:lnSpc>
                          <a:spcPct val="115000"/>
                        </a:lnSpc>
                        <a:spcBef>
                          <a:spcPts val="0"/>
                        </a:spcBef>
                        <a:spcAft>
                          <a:spcPts val="1000"/>
                        </a:spcAft>
                      </a:pPr>
                      <a:endParaRPr lang="en-US" sz="1100" dirty="0">
                        <a:latin typeface="Calibri"/>
                        <a:ea typeface="Calibri"/>
                        <a:cs typeface="Arial"/>
                      </a:endParaRPr>
                    </a:p>
                  </a:txBody>
                  <a:tcPr marL="68580" marR="68580" marT="0" marB="0" anchor="ctr"/>
                </a:tc>
                <a:tc>
                  <a:txBody>
                    <a:bodyPr/>
                    <a:lstStyle/>
                    <a:p>
                      <a:pPr marL="0" marR="0" algn="ctr">
                        <a:lnSpc>
                          <a:spcPct val="115000"/>
                        </a:lnSpc>
                        <a:spcBef>
                          <a:spcPts val="0"/>
                        </a:spcBef>
                        <a:spcAft>
                          <a:spcPts val="1000"/>
                        </a:spcAft>
                      </a:pPr>
                      <a:endParaRPr lang="en-US" sz="1100" dirty="0">
                        <a:latin typeface="Calibri"/>
                        <a:ea typeface="Calibri"/>
                        <a:cs typeface="Arial"/>
                      </a:endParaRPr>
                    </a:p>
                  </a:txBody>
                  <a:tcPr marL="68580" marR="68580" marT="0" marB="0" anchor="ctr"/>
                </a:tc>
                <a:tc>
                  <a:txBody>
                    <a:bodyPr/>
                    <a:lstStyle/>
                    <a:p>
                      <a:endParaRPr lang="en-US" sz="1100" kern="1200" dirty="0">
                        <a:solidFill>
                          <a:schemeClr val="dk1"/>
                        </a:solidFill>
                        <a:latin typeface="Calibri"/>
                        <a:ea typeface="Calibri"/>
                        <a:cs typeface="Arial"/>
                      </a:endParaRPr>
                    </a:p>
                  </a:txBody>
                  <a:tcPr anchor="ctr"/>
                </a:tc>
                <a:tc>
                  <a:txBody>
                    <a:bodyPr/>
                    <a:lstStyle/>
                    <a:p>
                      <a:endParaRPr lang="en-US" sz="1100" kern="1200" dirty="0">
                        <a:solidFill>
                          <a:schemeClr val="dk1"/>
                        </a:solidFill>
                        <a:latin typeface="Calibri"/>
                        <a:ea typeface="Calibri"/>
                        <a:cs typeface="Arial"/>
                      </a:endParaRPr>
                    </a:p>
                  </a:txBody>
                  <a:tcPr anchor="ctr"/>
                </a:tc>
              </a:tr>
            </a:tbl>
          </a:graphicData>
        </a:graphic>
      </p:graphicFrame>
      <p:grpSp>
        <p:nvGrpSpPr>
          <p:cNvPr id="12" name="Group 34"/>
          <p:cNvGrpSpPr/>
          <p:nvPr/>
        </p:nvGrpSpPr>
        <p:grpSpPr>
          <a:xfrm>
            <a:off x="7877390" y="3289109"/>
            <a:ext cx="381000" cy="381000"/>
            <a:chOff x="304800" y="4343400"/>
            <a:chExt cx="609600" cy="609600"/>
          </a:xfrm>
        </p:grpSpPr>
        <p:sp>
          <p:nvSpPr>
            <p:cNvPr id="36" name="Oval 35"/>
            <p:cNvSpPr/>
            <p:nvPr/>
          </p:nvSpPr>
          <p:spPr bwMode="auto">
            <a:xfrm>
              <a:off x="307868" y="4343400"/>
              <a:ext cx="603464" cy="602952"/>
            </a:xfrm>
            <a:prstGeom prst="ellipse">
              <a:avLst/>
            </a:prstGeom>
            <a:ln>
              <a:headEnd/>
              <a:tailEnd/>
            </a:ln>
          </p:spPr>
          <p:style>
            <a:lnRef idx="1">
              <a:schemeClr val="dk1"/>
            </a:lnRef>
            <a:fillRef idx="2">
              <a:schemeClr val="dk1"/>
            </a:fillRef>
            <a:effectRef idx="1">
              <a:schemeClr val="dk1"/>
            </a:effectRef>
            <a:fontRef idx="minor">
              <a:schemeClr val="dk1"/>
            </a:fontRef>
          </p:style>
          <p:txBody>
            <a:bodyPr rtlCol="0" anchor="ctr"/>
            <a:lstStyle/>
            <a:p>
              <a:pPr algn="ctr"/>
              <a:endParaRPr lang="en-US" sz="1200" dirty="0"/>
            </a:p>
          </p:txBody>
        </p:sp>
        <p:sp>
          <p:nvSpPr>
            <p:cNvPr id="37" name="Pie 36"/>
            <p:cNvSpPr/>
            <p:nvPr/>
          </p:nvSpPr>
          <p:spPr bwMode="auto">
            <a:xfrm>
              <a:off x="304800" y="4343400"/>
              <a:ext cx="609600" cy="609600"/>
            </a:xfrm>
            <a:prstGeom prst="pie">
              <a:avLst>
                <a:gd name="adj1" fmla="val 5353940"/>
                <a:gd name="adj2" fmla="val 10845992"/>
              </a:avLst>
            </a:prstGeom>
            <a:ln>
              <a:headEnd/>
              <a:tailEn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200" dirty="0">
                <a:solidFill>
                  <a:schemeClr val="tx1"/>
                </a:solidFill>
              </a:endParaRPr>
            </a:p>
          </p:txBody>
        </p:sp>
      </p:grpSp>
      <p:sp>
        <p:nvSpPr>
          <p:cNvPr id="38" name="Oval 37"/>
          <p:cNvSpPr/>
          <p:nvPr/>
        </p:nvSpPr>
        <p:spPr bwMode="auto">
          <a:xfrm>
            <a:off x="5352019" y="3315333"/>
            <a:ext cx="377165" cy="376845"/>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200" dirty="0"/>
          </a:p>
        </p:txBody>
      </p:sp>
      <p:sp>
        <p:nvSpPr>
          <p:cNvPr id="41" name="Oval 40"/>
          <p:cNvSpPr/>
          <p:nvPr/>
        </p:nvSpPr>
        <p:spPr bwMode="auto">
          <a:xfrm>
            <a:off x="5352019" y="2268944"/>
            <a:ext cx="377165" cy="376845"/>
          </a:xfrm>
          <a:prstGeom prst="ellipse">
            <a:avLst/>
          </a:prstGeom>
          <a:ln>
            <a:headEnd/>
            <a:tailEnd/>
          </a:ln>
        </p:spPr>
        <p:style>
          <a:lnRef idx="1">
            <a:schemeClr val="dk1"/>
          </a:lnRef>
          <a:fillRef idx="2">
            <a:schemeClr val="dk1"/>
          </a:fillRef>
          <a:effectRef idx="1">
            <a:schemeClr val="dk1"/>
          </a:effectRef>
          <a:fontRef idx="minor">
            <a:schemeClr val="dk1"/>
          </a:fontRef>
        </p:style>
        <p:txBody>
          <a:bodyPr rtlCol="0" anchor="ctr"/>
          <a:lstStyle/>
          <a:p>
            <a:pPr algn="ctr"/>
            <a:endParaRPr lang="en-US" sz="1200" dirty="0"/>
          </a:p>
        </p:txBody>
      </p:sp>
      <p:grpSp>
        <p:nvGrpSpPr>
          <p:cNvPr id="46" name="Group 42"/>
          <p:cNvGrpSpPr/>
          <p:nvPr/>
        </p:nvGrpSpPr>
        <p:grpSpPr>
          <a:xfrm>
            <a:off x="6550818" y="2252278"/>
            <a:ext cx="381000" cy="381000"/>
            <a:chOff x="1066800" y="3429000"/>
            <a:chExt cx="609600" cy="609600"/>
          </a:xfrm>
        </p:grpSpPr>
        <p:sp>
          <p:nvSpPr>
            <p:cNvPr id="47" name="Oval 46"/>
            <p:cNvSpPr/>
            <p:nvPr/>
          </p:nvSpPr>
          <p:spPr bwMode="auto">
            <a:xfrm>
              <a:off x="1069868" y="3429000"/>
              <a:ext cx="603464" cy="602952"/>
            </a:xfrm>
            <a:prstGeom prst="ellipse">
              <a:avLst/>
            </a:prstGeom>
            <a:ln>
              <a:headEnd/>
              <a:tailEnd/>
            </a:ln>
          </p:spPr>
          <p:style>
            <a:lnRef idx="1">
              <a:schemeClr val="dk1"/>
            </a:lnRef>
            <a:fillRef idx="2">
              <a:schemeClr val="dk1"/>
            </a:fillRef>
            <a:effectRef idx="1">
              <a:schemeClr val="dk1"/>
            </a:effectRef>
            <a:fontRef idx="minor">
              <a:schemeClr val="dk1"/>
            </a:fontRef>
          </p:style>
          <p:txBody>
            <a:bodyPr rtlCol="0" anchor="ctr"/>
            <a:lstStyle/>
            <a:p>
              <a:pPr algn="ctr"/>
              <a:endParaRPr lang="en-US" sz="1200" dirty="0"/>
            </a:p>
          </p:txBody>
        </p:sp>
        <p:sp>
          <p:nvSpPr>
            <p:cNvPr id="48" name="Pie 47"/>
            <p:cNvSpPr/>
            <p:nvPr/>
          </p:nvSpPr>
          <p:spPr bwMode="auto">
            <a:xfrm>
              <a:off x="1066800" y="3429000"/>
              <a:ext cx="609600" cy="609600"/>
            </a:xfrm>
            <a:prstGeom prst="pie">
              <a:avLst>
                <a:gd name="adj1" fmla="val 0"/>
                <a:gd name="adj2" fmla="val 10802586"/>
              </a:avLst>
            </a:prstGeom>
            <a:ln>
              <a:headEnd/>
              <a:tailEn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200" dirty="0">
                <a:solidFill>
                  <a:schemeClr val="tx1"/>
                </a:solidFill>
              </a:endParaRPr>
            </a:p>
          </p:txBody>
        </p:sp>
      </p:grpSp>
      <p:sp>
        <p:nvSpPr>
          <p:cNvPr id="49" name="Oval 48"/>
          <p:cNvSpPr/>
          <p:nvPr/>
        </p:nvSpPr>
        <p:spPr bwMode="auto">
          <a:xfrm>
            <a:off x="7879308" y="2284867"/>
            <a:ext cx="377165" cy="376845"/>
          </a:xfrm>
          <a:prstGeom prst="ellipse">
            <a:avLst/>
          </a:prstGeom>
          <a:ln>
            <a:headEnd/>
            <a:tailEnd/>
          </a:ln>
        </p:spPr>
        <p:style>
          <a:lnRef idx="1">
            <a:schemeClr val="dk1"/>
          </a:lnRef>
          <a:fillRef idx="2">
            <a:schemeClr val="dk1"/>
          </a:fillRef>
          <a:effectRef idx="1">
            <a:schemeClr val="dk1"/>
          </a:effectRef>
          <a:fontRef idx="minor">
            <a:schemeClr val="dk1"/>
          </a:fontRef>
        </p:style>
        <p:txBody>
          <a:bodyPr rtlCol="0" anchor="ctr"/>
          <a:lstStyle/>
          <a:p>
            <a:pPr algn="ctr"/>
            <a:endParaRPr lang="en-US" sz="1200" dirty="0"/>
          </a:p>
        </p:txBody>
      </p:sp>
      <p:sp>
        <p:nvSpPr>
          <p:cNvPr id="50" name="Oval 49"/>
          <p:cNvSpPr/>
          <p:nvPr/>
        </p:nvSpPr>
        <p:spPr bwMode="auto">
          <a:xfrm>
            <a:off x="5352019" y="5533027"/>
            <a:ext cx="377165" cy="376845"/>
          </a:xfrm>
          <a:prstGeom prst="ellipse">
            <a:avLst/>
          </a:prstGeom>
          <a:ln>
            <a:headEnd/>
            <a:tailEnd/>
          </a:ln>
        </p:spPr>
        <p:style>
          <a:lnRef idx="1">
            <a:schemeClr val="dk1"/>
          </a:lnRef>
          <a:fillRef idx="2">
            <a:schemeClr val="dk1"/>
          </a:fillRef>
          <a:effectRef idx="1">
            <a:schemeClr val="dk1"/>
          </a:effectRef>
          <a:fontRef idx="minor">
            <a:schemeClr val="dk1"/>
          </a:fontRef>
        </p:style>
        <p:txBody>
          <a:bodyPr rtlCol="0" anchor="ctr"/>
          <a:lstStyle/>
          <a:p>
            <a:pPr algn="ctr"/>
            <a:endParaRPr lang="en-US" sz="1200" dirty="0"/>
          </a:p>
        </p:txBody>
      </p:sp>
      <p:sp>
        <p:nvSpPr>
          <p:cNvPr id="51" name="Oval 50"/>
          <p:cNvSpPr/>
          <p:nvPr/>
        </p:nvSpPr>
        <p:spPr bwMode="auto">
          <a:xfrm>
            <a:off x="6552736" y="5531893"/>
            <a:ext cx="377165" cy="376845"/>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200" dirty="0"/>
          </a:p>
        </p:txBody>
      </p:sp>
      <p:sp>
        <p:nvSpPr>
          <p:cNvPr id="57" name="Oval 56"/>
          <p:cNvSpPr/>
          <p:nvPr/>
        </p:nvSpPr>
        <p:spPr bwMode="auto">
          <a:xfrm>
            <a:off x="6552736" y="3305043"/>
            <a:ext cx="377165" cy="376845"/>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200" dirty="0"/>
          </a:p>
        </p:txBody>
      </p:sp>
      <p:grpSp>
        <p:nvGrpSpPr>
          <p:cNvPr id="11" name="Group 16"/>
          <p:cNvGrpSpPr/>
          <p:nvPr/>
        </p:nvGrpSpPr>
        <p:grpSpPr>
          <a:xfrm>
            <a:off x="4011516" y="3289109"/>
            <a:ext cx="381000" cy="381000"/>
            <a:chOff x="4038600" y="457200"/>
            <a:chExt cx="381000" cy="381000"/>
          </a:xfrm>
        </p:grpSpPr>
        <p:sp>
          <p:nvSpPr>
            <p:cNvPr id="7" name="Oval 6"/>
            <p:cNvSpPr/>
            <p:nvPr/>
          </p:nvSpPr>
          <p:spPr bwMode="auto">
            <a:xfrm>
              <a:off x="4040518" y="457200"/>
              <a:ext cx="377165" cy="376845"/>
            </a:xfrm>
            <a:prstGeom prst="ellipse">
              <a:avLst/>
            </a:prstGeom>
            <a:ln>
              <a:headEnd/>
              <a:tailEnd/>
            </a:ln>
          </p:spPr>
          <p:style>
            <a:lnRef idx="1">
              <a:schemeClr val="dk1"/>
            </a:lnRef>
            <a:fillRef idx="2">
              <a:schemeClr val="dk1"/>
            </a:fillRef>
            <a:effectRef idx="1">
              <a:schemeClr val="dk1"/>
            </a:effectRef>
            <a:fontRef idx="minor">
              <a:schemeClr val="dk1"/>
            </a:fontRef>
          </p:style>
          <p:txBody>
            <a:bodyPr rtlCol="0" anchor="ctr"/>
            <a:lstStyle/>
            <a:p>
              <a:pPr algn="ctr"/>
              <a:endParaRPr lang="en-US" sz="1200" dirty="0"/>
            </a:p>
          </p:txBody>
        </p:sp>
        <p:sp>
          <p:nvSpPr>
            <p:cNvPr id="8" name="Pie 7"/>
            <p:cNvSpPr/>
            <p:nvPr/>
          </p:nvSpPr>
          <p:spPr bwMode="auto">
            <a:xfrm>
              <a:off x="4038600" y="457200"/>
              <a:ext cx="381000" cy="381000"/>
            </a:xfrm>
            <a:prstGeom prst="pie">
              <a:avLst/>
            </a:prstGeom>
            <a:ln>
              <a:headEnd/>
              <a:tailEn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200" dirty="0">
                <a:solidFill>
                  <a:schemeClr val="tx1"/>
                </a:solidFill>
              </a:endParaRPr>
            </a:p>
          </p:txBody>
        </p:sp>
      </p:grpSp>
      <p:grpSp>
        <p:nvGrpSpPr>
          <p:cNvPr id="14" name="Group 17"/>
          <p:cNvGrpSpPr/>
          <p:nvPr/>
        </p:nvGrpSpPr>
        <p:grpSpPr>
          <a:xfrm>
            <a:off x="4011516" y="3816145"/>
            <a:ext cx="381000" cy="381000"/>
            <a:chOff x="4038600" y="457200"/>
            <a:chExt cx="381000" cy="381000"/>
          </a:xfrm>
        </p:grpSpPr>
        <p:sp>
          <p:nvSpPr>
            <p:cNvPr id="19" name="Oval 18"/>
            <p:cNvSpPr/>
            <p:nvPr/>
          </p:nvSpPr>
          <p:spPr bwMode="auto">
            <a:xfrm>
              <a:off x="4040518" y="457200"/>
              <a:ext cx="377165" cy="376845"/>
            </a:xfrm>
            <a:prstGeom prst="ellipse">
              <a:avLst/>
            </a:prstGeom>
            <a:ln>
              <a:headEnd/>
              <a:tailEnd/>
            </a:ln>
          </p:spPr>
          <p:style>
            <a:lnRef idx="1">
              <a:schemeClr val="dk1"/>
            </a:lnRef>
            <a:fillRef idx="2">
              <a:schemeClr val="dk1"/>
            </a:fillRef>
            <a:effectRef idx="1">
              <a:schemeClr val="dk1"/>
            </a:effectRef>
            <a:fontRef idx="minor">
              <a:schemeClr val="dk1"/>
            </a:fontRef>
          </p:style>
          <p:txBody>
            <a:bodyPr rtlCol="0" anchor="ctr"/>
            <a:lstStyle/>
            <a:p>
              <a:pPr algn="ctr"/>
              <a:endParaRPr lang="en-US" sz="1200" dirty="0"/>
            </a:p>
          </p:txBody>
        </p:sp>
        <p:sp>
          <p:nvSpPr>
            <p:cNvPr id="20" name="Pie 19"/>
            <p:cNvSpPr/>
            <p:nvPr/>
          </p:nvSpPr>
          <p:spPr bwMode="auto">
            <a:xfrm>
              <a:off x="4038600" y="457200"/>
              <a:ext cx="381000" cy="381000"/>
            </a:xfrm>
            <a:prstGeom prst="pie">
              <a:avLst/>
            </a:prstGeom>
            <a:ln>
              <a:headEnd/>
              <a:tailEn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200" dirty="0">
                <a:solidFill>
                  <a:schemeClr val="tx1"/>
                </a:solidFill>
              </a:endParaRPr>
            </a:p>
          </p:txBody>
        </p:sp>
      </p:grpSp>
      <p:sp>
        <p:nvSpPr>
          <p:cNvPr id="23" name="Oval 22"/>
          <p:cNvSpPr/>
          <p:nvPr/>
        </p:nvSpPr>
        <p:spPr bwMode="auto">
          <a:xfrm>
            <a:off x="4011516" y="5543266"/>
            <a:ext cx="377165" cy="376845"/>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200" dirty="0"/>
          </a:p>
        </p:txBody>
      </p:sp>
      <p:sp>
        <p:nvSpPr>
          <p:cNvPr id="39" name="Oval 38"/>
          <p:cNvSpPr/>
          <p:nvPr/>
        </p:nvSpPr>
        <p:spPr bwMode="auto">
          <a:xfrm>
            <a:off x="4011516" y="2331294"/>
            <a:ext cx="377165" cy="376845"/>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200" dirty="0"/>
          </a:p>
        </p:txBody>
      </p:sp>
      <p:sp>
        <p:nvSpPr>
          <p:cNvPr id="55" name="Oval 54"/>
          <p:cNvSpPr/>
          <p:nvPr/>
        </p:nvSpPr>
        <p:spPr bwMode="auto">
          <a:xfrm>
            <a:off x="4011516" y="4945048"/>
            <a:ext cx="377165" cy="376845"/>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200" dirty="0"/>
          </a:p>
        </p:txBody>
      </p:sp>
      <p:sp>
        <p:nvSpPr>
          <p:cNvPr id="56" name="Oval 55"/>
          <p:cNvSpPr/>
          <p:nvPr/>
        </p:nvSpPr>
        <p:spPr bwMode="auto">
          <a:xfrm>
            <a:off x="4011516" y="2813723"/>
            <a:ext cx="377165" cy="376845"/>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200" dirty="0"/>
          </a:p>
        </p:txBody>
      </p:sp>
      <p:sp>
        <p:nvSpPr>
          <p:cNvPr id="58" name="Oval 57"/>
          <p:cNvSpPr/>
          <p:nvPr/>
        </p:nvSpPr>
        <p:spPr bwMode="auto">
          <a:xfrm>
            <a:off x="4011516" y="4369568"/>
            <a:ext cx="377165" cy="376845"/>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200" dirty="0"/>
          </a:p>
        </p:txBody>
      </p:sp>
      <p:sp>
        <p:nvSpPr>
          <p:cNvPr id="59" name="Oval 58"/>
          <p:cNvSpPr/>
          <p:nvPr/>
        </p:nvSpPr>
        <p:spPr bwMode="auto">
          <a:xfrm>
            <a:off x="5352019" y="3850954"/>
            <a:ext cx="377165" cy="376845"/>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200" dirty="0"/>
          </a:p>
        </p:txBody>
      </p:sp>
      <p:sp>
        <p:nvSpPr>
          <p:cNvPr id="61" name="Oval 60"/>
          <p:cNvSpPr/>
          <p:nvPr/>
        </p:nvSpPr>
        <p:spPr bwMode="auto">
          <a:xfrm>
            <a:off x="7892956" y="3850954"/>
            <a:ext cx="377165" cy="376845"/>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200" dirty="0"/>
          </a:p>
        </p:txBody>
      </p:sp>
      <p:sp>
        <p:nvSpPr>
          <p:cNvPr id="67" name="Oval 66"/>
          <p:cNvSpPr/>
          <p:nvPr/>
        </p:nvSpPr>
        <p:spPr bwMode="auto">
          <a:xfrm>
            <a:off x="7879308" y="4946181"/>
            <a:ext cx="377165" cy="376845"/>
          </a:xfrm>
          <a:prstGeom prst="ellipse">
            <a:avLst/>
          </a:prstGeom>
          <a:ln>
            <a:headEnd/>
            <a:tailEnd/>
          </a:ln>
        </p:spPr>
        <p:style>
          <a:lnRef idx="1">
            <a:schemeClr val="dk1"/>
          </a:lnRef>
          <a:fillRef idx="2">
            <a:schemeClr val="dk1"/>
          </a:fillRef>
          <a:effectRef idx="1">
            <a:schemeClr val="dk1"/>
          </a:effectRef>
          <a:fontRef idx="minor">
            <a:schemeClr val="dk1"/>
          </a:fontRef>
        </p:style>
        <p:txBody>
          <a:bodyPr rtlCol="0" anchor="ctr"/>
          <a:lstStyle/>
          <a:p>
            <a:pPr algn="ctr"/>
            <a:endParaRPr lang="en-US" sz="1200" dirty="0"/>
          </a:p>
        </p:txBody>
      </p:sp>
      <p:sp>
        <p:nvSpPr>
          <p:cNvPr id="68" name="Oval 67"/>
          <p:cNvSpPr/>
          <p:nvPr/>
        </p:nvSpPr>
        <p:spPr bwMode="auto">
          <a:xfrm>
            <a:off x="5352019" y="4400271"/>
            <a:ext cx="377165" cy="376845"/>
          </a:xfrm>
          <a:prstGeom prst="ellipse">
            <a:avLst/>
          </a:prstGeom>
          <a:ln>
            <a:headEnd/>
            <a:tailEnd/>
          </a:ln>
        </p:spPr>
        <p:style>
          <a:lnRef idx="1">
            <a:schemeClr val="dk1"/>
          </a:lnRef>
          <a:fillRef idx="2">
            <a:schemeClr val="dk1"/>
          </a:fillRef>
          <a:effectRef idx="1">
            <a:schemeClr val="dk1"/>
          </a:effectRef>
          <a:fontRef idx="minor">
            <a:schemeClr val="dk1"/>
          </a:fontRef>
        </p:style>
        <p:txBody>
          <a:bodyPr rtlCol="0" anchor="ctr"/>
          <a:lstStyle/>
          <a:p>
            <a:pPr algn="ctr"/>
            <a:endParaRPr lang="en-US" sz="1200" dirty="0"/>
          </a:p>
        </p:txBody>
      </p:sp>
      <p:sp>
        <p:nvSpPr>
          <p:cNvPr id="69" name="Oval 68"/>
          <p:cNvSpPr/>
          <p:nvPr/>
        </p:nvSpPr>
        <p:spPr bwMode="auto">
          <a:xfrm>
            <a:off x="6552736" y="4386623"/>
            <a:ext cx="377165" cy="376845"/>
          </a:xfrm>
          <a:prstGeom prst="ellipse">
            <a:avLst/>
          </a:prstGeom>
          <a:ln>
            <a:headEnd/>
            <a:tailEnd/>
          </a:ln>
        </p:spPr>
        <p:style>
          <a:lnRef idx="1">
            <a:schemeClr val="dk1"/>
          </a:lnRef>
          <a:fillRef idx="2">
            <a:schemeClr val="dk1"/>
          </a:fillRef>
          <a:effectRef idx="1">
            <a:schemeClr val="dk1"/>
          </a:effectRef>
          <a:fontRef idx="minor">
            <a:schemeClr val="dk1"/>
          </a:fontRef>
        </p:style>
        <p:txBody>
          <a:bodyPr rtlCol="0" anchor="ctr"/>
          <a:lstStyle/>
          <a:p>
            <a:pPr algn="ctr"/>
            <a:endParaRPr lang="en-US" sz="1200" dirty="0"/>
          </a:p>
        </p:txBody>
      </p:sp>
      <p:sp>
        <p:nvSpPr>
          <p:cNvPr id="70" name="Oval 69"/>
          <p:cNvSpPr/>
          <p:nvPr/>
        </p:nvSpPr>
        <p:spPr bwMode="auto">
          <a:xfrm>
            <a:off x="7879308" y="4372975"/>
            <a:ext cx="377165" cy="376845"/>
          </a:xfrm>
          <a:prstGeom prst="ellipse">
            <a:avLst/>
          </a:prstGeom>
          <a:ln>
            <a:headEnd/>
            <a:tailEnd/>
          </a:ln>
        </p:spPr>
        <p:style>
          <a:lnRef idx="1">
            <a:schemeClr val="dk1"/>
          </a:lnRef>
          <a:fillRef idx="2">
            <a:schemeClr val="dk1"/>
          </a:fillRef>
          <a:effectRef idx="1">
            <a:schemeClr val="dk1"/>
          </a:effectRef>
          <a:fontRef idx="minor">
            <a:schemeClr val="dk1"/>
          </a:fontRef>
        </p:style>
        <p:txBody>
          <a:bodyPr rtlCol="0" anchor="ctr"/>
          <a:lstStyle/>
          <a:p>
            <a:pPr algn="ctr"/>
            <a:endParaRPr lang="en-US" sz="1200" dirty="0"/>
          </a:p>
        </p:txBody>
      </p:sp>
      <p:grpSp>
        <p:nvGrpSpPr>
          <p:cNvPr id="78" name="Group 34"/>
          <p:cNvGrpSpPr/>
          <p:nvPr/>
        </p:nvGrpSpPr>
        <p:grpSpPr>
          <a:xfrm>
            <a:off x="5350101" y="2800064"/>
            <a:ext cx="381000" cy="381000"/>
            <a:chOff x="304800" y="4343400"/>
            <a:chExt cx="609600" cy="609600"/>
          </a:xfrm>
        </p:grpSpPr>
        <p:sp>
          <p:nvSpPr>
            <p:cNvPr id="79" name="Oval 78"/>
            <p:cNvSpPr/>
            <p:nvPr/>
          </p:nvSpPr>
          <p:spPr bwMode="auto">
            <a:xfrm>
              <a:off x="307868" y="4343400"/>
              <a:ext cx="603464" cy="602952"/>
            </a:xfrm>
            <a:prstGeom prst="ellipse">
              <a:avLst/>
            </a:prstGeom>
            <a:ln>
              <a:headEnd/>
              <a:tailEnd/>
            </a:ln>
          </p:spPr>
          <p:style>
            <a:lnRef idx="1">
              <a:schemeClr val="dk1"/>
            </a:lnRef>
            <a:fillRef idx="2">
              <a:schemeClr val="dk1"/>
            </a:fillRef>
            <a:effectRef idx="1">
              <a:schemeClr val="dk1"/>
            </a:effectRef>
            <a:fontRef idx="minor">
              <a:schemeClr val="dk1"/>
            </a:fontRef>
          </p:style>
          <p:txBody>
            <a:bodyPr rtlCol="0" anchor="ctr"/>
            <a:lstStyle/>
            <a:p>
              <a:pPr algn="ctr"/>
              <a:endParaRPr lang="en-US" sz="1200" dirty="0"/>
            </a:p>
          </p:txBody>
        </p:sp>
        <p:sp>
          <p:nvSpPr>
            <p:cNvPr id="80" name="Pie 79"/>
            <p:cNvSpPr/>
            <p:nvPr/>
          </p:nvSpPr>
          <p:spPr bwMode="auto">
            <a:xfrm>
              <a:off x="304800" y="4343400"/>
              <a:ext cx="609600" cy="609600"/>
            </a:xfrm>
            <a:prstGeom prst="pie">
              <a:avLst>
                <a:gd name="adj1" fmla="val 5353940"/>
                <a:gd name="adj2" fmla="val 10845992"/>
              </a:avLst>
            </a:prstGeom>
            <a:ln>
              <a:headEnd/>
              <a:tailEn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200" dirty="0">
                <a:solidFill>
                  <a:schemeClr val="tx1"/>
                </a:solidFill>
              </a:endParaRPr>
            </a:p>
          </p:txBody>
        </p:sp>
      </p:grpSp>
      <p:grpSp>
        <p:nvGrpSpPr>
          <p:cNvPr id="81" name="Group 42"/>
          <p:cNvGrpSpPr/>
          <p:nvPr/>
        </p:nvGrpSpPr>
        <p:grpSpPr>
          <a:xfrm>
            <a:off x="7877390" y="2789084"/>
            <a:ext cx="381000" cy="381000"/>
            <a:chOff x="1066800" y="3429000"/>
            <a:chExt cx="609600" cy="609600"/>
          </a:xfrm>
        </p:grpSpPr>
        <p:sp>
          <p:nvSpPr>
            <p:cNvPr id="82" name="Oval 81"/>
            <p:cNvSpPr/>
            <p:nvPr/>
          </p:nvSpPr>
          <p:spPr bwMode="auto">
            <a:xfrm>
              <a:off x="1069868" y="3429000"/>
              <a:ext cx="603464" cy="602952"/>
            </a:xfrm>
            <a:prstGeom prst="ellipse">
              <a:avLst/>
            </a:prstGeom>
            <a:ln>
              <a:headEnd/>
              <a:tailEnd/>
            </a:ln>
          </p:spPr>
          <p:style>
            <a:lnRef idx="1">
              <a:schemeClr val="dk1"/>
            </a:lnRef>
            <a:fillRef idx="2">
              <a:schemeClr val="dk1"/>
            </a:fillRef>
            <a:effectRef idx="1">
              <a:schemeClr val="dk1"/>
            </a:effectRef>
            <a:fontRef idx="minor">
              <a:schemeClr val="dk1"/>
            </a:fontRef>
          </p:style>
          <p:txBody>
            <a:bodyPr rtlCol="0" anchor="ctr"/>
            <a:lstStyle/>
            <a:p>
              <a:pPr algn="ctr"/>
              <a:endParaRPr lang="en-US" sz="1200" dirty="0"/>
            </a:p>
          </p:txBody>
        </p:sp>
        <p:sp>
          <p:nvSpPr>
            <p:cNvPr id="83" name="Pie 82"/>
            <p:cNvSpPr/>
            <p:nvPr/>
          </p:nvSpPr>
          <p:spPr bwMode="auto">
            <a:xfrm>
              <a:off x="1066800" y="3429000"/>
              <a:ext cx="609600" cy="609600"/>
            </a:xfrm>
            <a:prstGeom prst="pie">
              <a:avLst>
                <a:gd name="adj1" fmla="val 0"/>
                <a:gd name="adj2" fmla="val 10802586"/>
              </a:avLst>
            </a:prstGeom>
            <a:ln>
              <a:headEnd/>
              <a:tailEn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200" dirty="0">
                <a:solidFill>
                  <a:schemeClr val="tx1"/>
                </a:solidFill>
              </a:endParaRPr>
            </a:p>
          </p:txBody>
        </p:sp>
      </p:grpSp>
      <p:sp>
        <p:nvSpPr>
          <p:cNvPr id="84" name="Oval 83"/>
          <p:cNvSpPr/>
          <p:nvPr/>
        </p:nvSpPr>
        <p:spPr bwMode="auto">
          <a:xfrm>
            <a:off x="6552736" y="3839580"/>
            <a:ext cx="377165" cy="376845"/>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200" dirty="0"/>
          </a:p>
        </p:txBody>
      </p:sp>
      <p:grpSp>
        <p:nvGrpSpPr>
          <p:cNvPr id="85" name="Group 34"/>
          <p:cNvGrpSpPr/>
          <p:nvPr/>
        </p:nvGrpSpPr>
        <p:grpSpPr>
          <a:xfrm>
            <a:off x="5350101" y="4945038"/>
            <a:ext cx="381000" cy="381000"/>
            <a:chOff x="304800" y="4343400"/>
            <a:chExt cx="609600" cy="609600"/>
          </a:xfrm>
        </p:grpSpPr>
        <p:sp>
          <p:nvSpPr>
            <p:cNvPr id="86" name="Oval 85"/>
            <p:cNvSpPr/>
            <p:nvPr/>
          </p:nvSpPr>
          <p:spPr bwMode="auto">
            <a:xfrm>
              <a:off x="307868" y="4343400"/>
              <a:ext cx="603464" cy="602952"/>
            </a:xfrm>
            <a:prstGeom prst="ellipse">
              <a:avLst/>
            </a:prstGeom>
            <a:ln>
              <a:headEnd/>
              <a:tailEnd/>
            </a:ln>
          </p:spPr>
          <p:style>
            <a:lnRef idx="1">
              <a:schemeClr val="dk1"/>
            </a:lnRef>
            <a:fillRef idx="2">
              <a:schemeClr val="dk1"/>
            </a:fillRef>
            <a:effectRef idx="1">
              <a:schemeClr val="dk1"/>
            </a:effectRef>
            <a:fontRef idx="minor">
              <a:schemeClr val="dk1"/>
            </a:fontRef>
          </p:style>
          <p:txBody>
            <a:bodyPr rtlCol="0" anchor="ctr"/>
            <a:lstStyle/>
            <a:p>
              <a:pPr algn="ctr"/>
              <a:endParaRPr lang="en-US" sz="1200" dirty="0"/>
            </a:p>
          </p:txBody>
        </p:sp>
        <p:sp>
          <p:nvSpPr>
            <p:cNvPr id="87" name="Pie 86"/>
            <p:cNvSpPr/>
            <p:nvPr/>
          </p:nvSpPr>
          <p:spPr bwMode="auto">
            <a:xfrm>
              <a:off x="304800" y="4343400"/>
              <a:ext cx="609600" cy="609600"/>
            </a:xfrm>
            <a:prstGeom prst="pie">
              <a:avLst>
                <a:gd name="adj1" fmla="val 5353940"/>
                <a:gd name="adj2" fmla="val 10845992"/>
              </a:avLst>
            </a:prstGeom>
            <a:ln>
              <a:headEnd/>
              <a:tailEn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200" dirty="0">
                <a:solidFill>
                  <a:schemeClr val="tx1"/>
                </a:solidFill>
              </a:endParaRPr>
            </a:p>
          </p:txBody>
        </p:sp>
      </p:grpSp>
      <p:grpSp>
        <p:nvGrpSpPr>
          <p:cNvPr id="91" name="Group 42"/>
          <p:cNvGrpSpPr/>
          <p:nvPr/>
        </p:nvGrpSpPr>
        <p:grpSpPr>
          <a:xfrm>
            <a:off x="6550818" y="4943162"/>
            <a:ext cx="381000" cy="381000"/>
            <a:chOff x="1066800" y="3429000"/>
            <a:chExt cx="609600" cy="609600"/>
          </a:xfrm>
        </p:grpSpPr>
        <p:sp>
          <p:nvSpPr>
            <p:cNvPr id="92" name="Oval 91"/>
            <p:cNvSpPr/>
            <p:nvPr/>
          </p:nvSpPr>
          <p:spPr bwMode="auto">
            <a:xfrm>
              <a:off x="1069868" y="3429000"/>
              <a:ext cx="603464" cy="602952"/>
            </a:xfrm>
            <a:prstGeom prst="ellipse">
              <a:avLst/>
            </a:prstGeom>
            <a:ln>
              <a:headEnd/>
              <a:tailEnd/>
            </a:ln>
          </p:spPr>
          <p:style>
            <a:lnRef idx="1">
              <a:schemeClr val="dk1"/>
            </a:lnRef>
            <a:fillRef idx="2">
              <a:schemeClr val="dk1"/>
            </a:fillRef>
            <a:effectRef idx="1">
              <a:schemeClr val="dk1"/>
            </a:effectRef>
            <a:fontRef idx="minor">
              <a:schemeClr val="dk1"/>
            </a:fontRef>
          </p:style>
          <p:txBody>
            <a:bodyPr rtlCol="0" anchor="ctr"/>
            <a:lstStyle/>
            <a:p>
              <a:pPr algn="ctr"/>
              <a:endParaRPr lang="en-US" sz="1200" dirty="0"/>
            </a:p>
          </p:txBody>
        </p:sp>
        <p:sp>
          <p:nvSpPr>
            <p:cNvPr id="93" name="Pie 92"/>
            <p:cNvSpPr/>
            <p:nvPr/>
          </p:nvSpPr>
          <p:spPr bwMode="auto">
            <a:xfrm>
              <a:off x="1066800" y="3429000"/>
              <a:ext cx="609600" cy="609600"/>
            </a:xfrm>
            <a:prstGeom prst="pie">
              <a:avLst>
                <a:gd name="adj1" fmla="val 0"/>
                <a:gd name="adj2" fmla="val 10802586"/>
              </a:avLst>
            </a:prstGeom>
            <a:ln>
              <a:headEnd/>
              <a:tailEn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200" dirty="0">
                <a:solidFill>
                  <a:schemeClr val="tx1"/>
                </a:solidFill>
              </a:endParaRPr>
            </a:p>
          </p:txBody>
        </p:sp>
      </p:grpSp>
      <p:sp>
        <p:nvSpPr>
          <p:cNvPr id="60" name="Oval 59"/>
          <p:cNvSpPr/>
          <p:nvPr/>
        </p:nvSpPr>
        <p:spPr bwMode="auto">
          <a:xfrm>
            <a:off x="6541667" y="2776192"/>
            <a:ext cx="377165" cy="376845"/>
          </a:xfrm>
          <a:prstGeom prst="ellipse">
            <a:avLst/>
          </a:prstGeom>
          <a:ln>
            <a:headEnd/>
            <a:tailEnd/>
          </a:ln>
        </p:spPr>
        <p:style>
          <a:lnRef idx="1">
            <a:schemeClr val="dk1"/>
          </a:lnRef>
          <a:fillRef idx="2">
            <a:schemeClr val="dk1"/>
          </a:fillRef>
          <a:effectRef idx="1">
            <a:schemeClr val="dk1"/>
          </a:effectRef>
          <a:fontRef idx="minor">
            <a:schemeClr val="dk1"/>
          </a:fontRef>
        </p:style>
        <p:txBody>
          <a:bodyPr rtlCol="0" anchor="ctr"/>
          <a:lstStyle/>
          <a:p>
            <a:pPr algn="ctr"/>
            <a:endParaRPr lang="en-US" sz="1200" dirty="0"/>
          </a:p>
        </p:txBody>
      </p:sp>
      <p:grpSp>
        <p:nvGrpSpPr>
          <p:cNvPr id="62" name="Group 34"/>
          <p:cNvGrpSpPr/>
          <p:nvPr/>
        </p:nvGrpSpPr>
        <p:grpSpPr>
          <a:xfrm>
            <a:off x="7877211" y="5518243"/>
            <a:ext cx="381000" cy="381000"/>
            <a:chOff x="304800" y="4343400"/>
            <a:chExt cx="609600" cy="609600"/>
          </a:xfrm>
        </p:grpSpPr>
        <p:sp>
          <p:nvSpPr>
            <p:cNvPr id="63" name="Oval 62"/>
            <p:cNvSpPr/>
            <p:nvPr/>
          </p:nvSpPr>
          <p:spPr bwMode="auto">
            <a:xfrm>
              <a:off x="307868" y="4343400"/>
              <a:ext cx="603464" cy="602952"/>
            </a:xfrm>
            <a:prstGeom prst="ellipse">
              <a:avLst/>
            </a:prstGeom>
            <a:ln>
              <a:headEnd/>
              <a:tailEnd/>
            </a:ln>
          </p:spPr>
          <p:style>
            <a:lnRef idx="1">
              <a:schemeClr val="dk1"/>
            </a:lnRef>
            <a:fillRef idx="2">
              <a:schemeClr val="dk1"/>
            </a:fillRef>
            <a:effectRef idx="1">
              <a:schemeClr val="dk1"/>
            </a:effectRef>
            <a:fontRef idx="minor">
              <a:schemeClr val="dk1"/>
            </a:fontRef>
          </p:style>
          <p:txBody>
            <a:bodyPr rtlCol="0" anchor="ctr"/>
            <a:lstStyle/>
            <a:p>
              <a:pPr algn="ctr"/>
              <a:endParaRPr lang="en-US" sz="1200" dirty="0"/>
            </a:p>
          </p:txBody>
        </p:sp>
        <p:sp>
          <p:nvSpPr>
            <p:cNvPr id="64" name="Pie 63"/>
            <p:cNvSpPr/>
            <p:nvPr/>
          </p:nvSpPr>
          <p:spPr bwMode="auto">
            <a:xfrm>
              <a:off x="304800" y="4343400"/>
              <a:ext cx="609600" cy="609600"/>
            </a:xfrm>
            <a:prstGeom prst="pie">
              <a:avLst>
                <a:gd name="adj1" fmla="val 5353940"/>
                <a:gd name="adj2" fmla="val 10845992"/>
              </a:avLst>
            </a:prstGeom>
            <a:ln>
              <a:headEnd/>
              <a:tailEn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200" dirty="0">
                <a:solidFill>
                  <a:schemeClr val="tx1"/>
                </a:solidFill>
              </a:endParaRPr>
            </a:p>
          </p:txBody>
        </p:sp>
      </p:gr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
          <p:cNvSpPr>
            <a:spLocks/>
          </p:cNvSpPr>
          <p:nvPr/>
        </p:nvSpPr>
        <p:spPr bwMode="auto">
          <a:xfrm>
            <a:off x="571500" y="351693"/>
            <a:ext cx="7867650" cy="6154615"/>
          </a:xfrm>
          <a:prstGeom prst="roundRect">
            <a:avLst>
              <a:gd name="adj" fmla="val 833"/>
            </a:avLst>
          </a:prstGeom>
          <a:solidFill>
            <a:srgbClr val="E8E8E8">
              <a:alpha val="66988"/>
            </a:srgbClr>
          </a:solidFill>
          <a:ln w="12700" cap="flat">
            <a:solidFill>
              <a:srgbClr val="333333">
                <a:alpha val="73000"/>
              </a:srgbClr>
            </a:solidFill>
            <a:prstDash val="solid"/>
            <a:miter lim="800000"/>
            <a:headEnd type="none" w="med" len="med"/>
            <a:tailEnd type="none" w="med" len="med"/>
          </a:ln>
        </p:spPr>
        <p:txBody>
          <a:bodyPr lIns="53878" tIns="53878" rIns="53878" bIns="53878"/>
          <a:lstStyle/>
          <a:p>
            <a:r>
              <a:rPr lang="en-US" sz="700" dirty="0" smtClean="0">
                <a:latin typeface="Calibri" charset="0"/>
                <a:cs typeface="Calibri" charset="0"/>
                <a:sym typeface="Calibri" charset="0"/>
              </a:rPr>
              <a:t>AIDA Business Composer</a:t>
            </a:r>
            <a:endParaRPr lang="en-US" sz="700" dirty="0">
              <a:latin typeface="Calibri" charset="0"/>
              <a:cs typeface="Calibri" charset="0"/>
              <a:sym typeface="Calibri" charset="0"/>
            </a:endParaRPr>
          </a:p>
        </p:txBody>
      </p:sp>
      <p:grpSp>
        <p:nvGrpSpPr>
          <p:cNvPr id="3" name="Group 2"/>
          <p:cNvGrpSpPr>
            <a:grpSpLocks/>
          </p:cNvGrpSpPr>
          <p:nvPr/>
        </p:nvGrpSpPr>
        <p:grpSpPr bwMode="auto">
          <a:xfrm>
            <a:off x="2368550" y="626452"/>
            <a:ext cx="6045200" cy="5879856"/>
            <a:chOff x="0" y="0"/>
            <a:chExt cx="7616" cy="6420"/>
          </a:xfrm>
        </p:grpSpPr>
        <p:sp>
          <p:nvSpPr>
            <p:cNvPr id="4" name="AutoShape 3"/>
            <p:cNvSpPr>
              <a:spLocks/>
            </p:cNvSpPr>
            <p:nvPr/>
          </p:nvSpPr>
          <p:spPr bwMode="auto">
            <a:xfrm>
              <a:off x="0" y="0"/>
              <a:ext cx="7616" cy="6416"/>
            </a:xfrm>
            <a:prstGeom prst="roundRect">
              <a:avLst>
                <a:gd name="adj" fmla="val 870"/>
              </a:avLst>
            </a:prstGeom>
            <a:blipFill dpi="0" rotWithShape="0">
              <a:blip r:embed="rId3" cstate="print"/>
              <a:srcRect/>
              <a:tile tx="0" ty="0" sx="100000" sy="100000" flip="none" algn="tl"/>
            </a:blipFill>
            <a:ln w="12700" cap="flat">
              <a:solidFill>
                <a:srgbClr val="999999"/>
              </a:solidFill>
              <a:prstDash val="solid"/>
              <a:miter lim="800000"/>
              <a:headEnd type="none" w="med" len="med"/>
              <a:tailEnd type="none" w="med" len="med"/>
            </a:ln>
            <a:effectLst>
              <a:outerShdw dist="12699" dir="5400000" algn="ctr" rotWithShape="0">
                <a:srgbClr val="FFFFFF">
                  <a:alpha val="87000"/>
                </a:srgbClr>
              </a:outerShdw>
            </a:effectLst>
          </p:spPr>
          <p:txBody>
            <a:bodyPr lIns="0" tIns="0" rIns="0" bIns="0"/>
            <a:lstStyle/>
            <a:p>
              <a:endParaRPr lang="en-US"/>
            </a:p>
          </p:txBody>
        </p:sp>
        <p:grpSp>
          <p:nvGrpSpPr>
            <p:cNvPr id="5" name="Group 4"/>
            <p:cNvGrpSpPr>
              <a:grpSpLocks/>
            </p:cNvGrpSpPr>
            <p:nvPr/>
          </p:nvGrpSpPr>
          <p:grpSpPr bwMode="auto">
            <a:xfrm rot="-5400000">
              <a:off x="3690" y="2612"/>
              <a:ext cx="121" cy="7496"/>
              <a:chOff x="0" y="0"/>
              <a:chExt cx="120" cy="7496"/>
            </a:xfrm>
          </p:grpSpPr>
          <p:sp>
            <p:nvSpPr>
              <p:cNvPr id="15" name="AutoShape 5"/>
              <p:cNvSpPr>
                <a:spLocks/>
              </p:cNvSpPr>
              <p:nvPr/>
            </p:nvSpPr>
            <p:spPr bwMode="auto">
              <a:xfrm>
                <a:off x="0" y="24"/>
                <a:ext cx="120" cy="7448"/>
              </a:xfrm>
              <a:prstGeom prst="roundRect">
                <a:avLst>
                  <a:gd name="adj" fmla="val 40000"/>
                </a:avLst>
              </a:prstGeom>
              <a:gradFill rotWithShape="0">
                <a:gsLst>
                  <a:gs pos="0">
                    <a:srgbClr val="B3B3B3"/>
                  </a:gs>
                  <a:gs pos="100000">
                    <a:srgbClr val="FFFFFF"/>
                  </a:gs>
                </a:gsLst>
                <a:lin ang="0" scaled="1"/>
              </a:gradFill>
              <a:ln w="12700" cap="flat">
                <a:solidFill>
                  <a:srgbClr val="B3B3B3"/>
                </a:solidFill>
                <a:prstDash val="solid"/>
                <a:miter lim="800000"/>
                <a:headEnd type="none" w="med" len="med"/>
                <a:tailEnd type="none" w="med" len="med"/>
              </a:ln>
              <a:effectLst>
                <a:outerShdw dist="25400" dir="10740039" algn="ctr" rotWithShape="0">
                  <a:schemeClr val="bg2">
                    <a:alpha val="50999"/>
                  </a:schemeClr>
                </a:outerShdw>
              </a:effectLst>
            </p:spPr>
            <p:txBody>
              <a:bodyPr lIns="0" tIns="0" rIns="0" bIns="0"/>
              <a:lstStyle/>
              <a:p>
                <a:endParaRPr lang="en-US"/>
              </a:p>
            </p:txBody>
          </p:sp>
          <p:sp>
            <p:nvSpPr>
              <p:cNvPr id="16" name="AutoShape 6"/>
              <p:cNvSpPr>
                <a:spLocks/>
              </p:cNvSpPr>
              <p:nvPr/>
            </p:nvSpPr>
            <p:spPr bwMode="auto">
              <a:xfrm>
                <a:off x="0" y="128"/>
                <a:ext cx="112" cy="312"/>
              </a:xfrm>
              <a:prstGeom prst="roundRect">
                <a:avLst>
                  <a:gd name="adj" fmla="val 50000"/>
                </a:avLst>
              </a:prstGeom>
              <a:gradFill rotWithShape="0">
                <a:gsLst>
                  <a:gs pos="0">
                    <a:srgbClr val="E8E8E8"/>
                  </a:gs>
                  <a:gs pos="100000">
                    <a:srgbClr val="BCBCBC"/>
                  </a:gs>
                </a:gsLst>
                <a:lin ang="0" scaled="1"/>
              </a:gradFill>
              <a:ln w="12700" cap="flat">
                <a:solidFill>
                  <a:srgbClr val="5E5E5E"/>
                </a:solidFill>
                <a:prstDash val="solid"/>
                <a:miter lim="800000"/>
                <a:headEnd type="none" w="med" len="med"/>
                <a:tailEnd type="none" w="med" len="med"/>
              </a:ln>
            </p:spPr>
            <p:txBody>
              <a:bodyPr lIns="0" tIns="0" rIns="0" bIns="0"/>
              <a:lstStyle/>
              <a:p>
                <a:endParaRPr lang="en-US"/>
              </a:p>
            </p:txBody>
          </p:sp>
          <p:grpSp>
            <p:nvGrpSpPr>
              <p:cNvPr id="6" name="Group 7"/>
              <p:cNvGrpSpPr>
                <a:grpSpLocks/>
              </p:cNvGrpSpPr>
              <p:nvPr/>
            </p:nvGrpSpPr>
            <p:grpSpPr bwMode="auto">
              <a:xfrm>
                <a:off x="0" y="7368"/>
                <a:ext cx="120" cy="128"/>
                <a:chOff x="0" y="0"/>
                <a:chExt cx="120" cy="128"/>
              </a:xfrm>
            </p:grpSpPr>
            <p:sp>
              <p:nvSpPr>
                <p:cNvPr id="21" name="Rectangle 8"/>
                <p:cNvSpPr>
                  <a:spLocks/>
                </p:cNvSpPr>
                <p:nvPr/>
              </p:nvSpPr>
              <p:spPr bwMode="auto">
                <a:xfrm>
                  <a:off x="0" y="0"/>
                  <a:ext cx="120" cy="128"/>
                </a:xfrm>
                <a:prstGeom prst="rect">
                  <a:avLst/>
                </a:prstGeom>
                <a:gradFill rotWithShape="0">
                  <a:gsLst>
                    <a:gs pos="0">
                      <a:srgbClr val="B3B3B3"/>
                    </a:gs>
                    <a:gs pos="100000">
                      <a:srgbClr val="FFFFFF"/>
                    </a:gs>
                  </a:gsLst>
                  <a:lin ang="0" scaled="1"/>
                </a:gradFill>
                <a:ln w="12700" cap="flat">
                  <a:solidFill>
                    <a:srgbClr val="808080"/>
                  </a:solidFill>
                  <a:prstDash val="solid"/>
                  <a:miter lim="800000"/>
                  <a:headEnd type="none" w="med" len="med"/>
                  <a:tailEnd type="none" w="med" len="med"/>
                </a:ln>
              </p:spPr>
              <p:txBody>
                <a:bodyPr lIns="0" tIns="0" rIns="0" bIns="0"/>
                <a:lstStyle/>
                <a:p>
                  <a:endParaRPr lang="en-US"/>
                </a:p>
              </p:txBody>
            </p:sp>
            <p:pic>
              <p:nvPicPr>
                <p:cNvPr id="22" name="Picture 9"/>
                <p:cNvPicPr>
                  <a:picLocks noChangeArrowheads="1"/>
                </p:cNvPicPr>
                <p:nvPr/>
              </p:nvPicPr>
              <p:blipFill>
                <a:blip r:embed="rId4" cstate="print"/>
                <a:srcRect/>
                <a:stretch>
                  <a:fillRect/>
                </a:stretch>
              </p:blipFill>
              <p:spPr bwMode="auto">
                <a:xfrm>
                  <a:off x="32" y="40"/>
                  <a:ext cx="72" cy="56"/>
                </a:xfrm>
                <a:prstGeom prst="rect">
                  <a:avLst/>
                </a:prstGeom>
                <a:noFill/>
                <a:ln w="12700" cap="flat">
                  <a:noFill/>
                  <a:miter lim="800000"/>
                  <a:headEnd/>
                  <a:tailEnd/>
                </a:ln>
              </p:spPr>
            </p:pic>
          </p:grpSp>
          <p:grpSp>
            <p:nvGrpSpPr>
              <p:cNvPr id="9" name="Group 10"/>
              <p:cNvGrpSpPr>
                <a:grpSpLocks/>
              </p:cNvGrpSpPr>
              <p:nvPr/>
            </p:nvGrpSpPr>
            <p:grpSpPr bwMode="auto">
              <a:xfrm>
                <a:off x="0" y="0"/>
                <a:ext cx="120" cy="128"/>
                <a:chOff x="0" y="0"/>
                <a:chExt cx="120" cy="128"/>
              </a:xfrm>
            </p:grpSpPr>
            <p:sp>
              <p:nvSpPr>
                <p:cNvPr id="19" name="Rectangle 11"/>
                <p:cNvSpPr>
                  <a:spLocks/>
                </p:cNvSpPr>
                <p:nvPr/>
              </p:nvSpPr>
              <p:spPr bwMode="auto">
                <a:xfrm>
                  <a:off x="0" y="0"/>
                  <a:ext cx="120" cy="128"/>
                </a:xfrm>
                <a:prstGeom prst="rect">
                  <a:avLst/>
                </a:prstGeom>
                <a:gradFill rotWithShape="0">
                  <a:gsLst>
                    <a:gs pos="0">
                      <a:srgbClr val="B3B3B3"/>
                    </a:gs>
                    <a:gs pos="100000">
                      <a:srgbClr val="FFFFFF"/>
                    </a:gs>
                  </a:gsLst>
                  <a:lin ang="0" scaled="1"/>
                </a:gradFill>
                <a:ln w="12700" cap="flat">
                  <a:solidFill>
                    <a:srgbClr val="808080"/>
                  </a:solidFill>
                  <a:prstDash val="solid"/>
                  <a:miter lim="800000"/>
                  <a:headEnd type="none" w="med" len="med"/>
                  <a:tailEnd type="none" w="med" len="med"/>
                </a:ln>
              </p:spPr>
              <p:txBody>
                <a:bodyPr lIns="0" tIns="0" rIns="0" bIns="0"/>
                <a:lstStyle/>
                <a:p>
                  <a:endParaRPr lang="en-US"/>
                </a:p>
              </p:txBody>
            </p:sp>
            <p:pic>
              <p:nvPicPr>
                <p:cNvPr id="20" name="Picture 12"/>
                <p:cNvPicPr>
                  <a:picLocks noChangeArrowheads="1"/>
                </p:cNvPicPr>
                <p:nvPr/>
              </p:nvPicPr>
              <p:blipFill>
                <a:blip r:embed="rId5" cstate="print"/>
                <a:srcRect/>
                <a:stretch>
                  <a:fillRect/>
                </a:stretch>
              </p:blipFill>
              <p:spPr bwMode="auto">
                <a:xfrm>
                  <a:off x="32" y="40"/>
                  <a:ext cx="72" cy="56"/>
                </a:xfrm>
                <a:prstGeom prst="rect">
                  <a:avLst/>
                </a:prstGeom>
                <a:noFill/>
                <a:ln w="12700" cap="flat">
                  <a:noFill/>
                  <a:miter lim="800000"/>
                  <a:headEnd/>
                  <a:tailEnd/>
                </a:ln>
              </p:spPr>
            </p:pic>
          </p:grpSp>
        </p:grpSp>
        <p:grpSp>
          <p:nvGrpSpPr>
            <p:cNvPr id="10" name="Group 13"/>
            <p:cNvGrpSpPr>
              <a:grpSpLocks/>
            </p:cNvGrpSpPr>
            <p:nvPr/>
          </p:nvGrpSpPr>
          <p:grpSpPr bwMode="auto">
            <a:xfrm>
              <a:off x="7495" y="455"/>
              <a:ext cx="121" cy="5841"/>
              <a:chOff x="0" y="0"/>
              <a:chExt cx="120" cy="5840"/>
            </a:xfrm>
          </p:grpSpPr>
          <p:sp>
            <p:nvSpPr>
              <p:cNvPr id="7" name="AutoShape 14"/>
              <p:cNvSpPr>
                <a:spLocks/>
              </p:cNvSpPr>
              <p:nvPr/>
            </p:nvSpPr>
            <p:spPr bwMode="auto">
              <a:xfrm>
                <a:off x="8" y="24"/>
                <a:ext cx="112" cy="5768"/>
              </a:xfrm>
              <a:prstGeom prst="roundRect">
                <a:avLst>
                  <a:gd name="adj" fmla="val 42856"/>
                </a:avLst>
              </a:prstGeom>
              <a:gradFill rotWithShape="0">
                <a:gsLst>
                  <a:gs pos="0">
                    <a:srgbClr val="B3B3B3"/>
                  </a:gs>
                  <a:gs pos="100000">
                    <a:srgbClr val="FFFFFF"/>
                  </a:gs>
                </a:gsLst>
                <a:lin ang="0" scaled="1"/>
              </a:gradFill>
              <a:ln w="12700" cap="flat">
                <a:solidFill>
                  <a:srgbClr val="B3B3B3"/>
                </a:solidFill>
                <a:prstDash val="solid"/>
                <a:miter lim="800000"/>
                <a:headEnd type="none" w="med" len="med"/>
                <a:tailEnd type="none" w="med" len="med"/>
              </a:ln>
              <a:effectLst>
                <a:outerShdw dist="25400" dir="10740039" algn="ctr" rotWithShape="0">
                  <a:schemeClr val="bg2">
                    <a:alpha val="50999"/>
                  </a:schemeClr>
                </a:outerShdw>
              </a:effectLst>
            </p:spPr>
            <p:txBody>
              <a:bodyPr lIns="0" tIns="0" rIns="0" bIns="0"/>
              <a:lstStyle/>
              <a:p>
                <a:endParaRPr lang="en-US"/>
              </a:p>
            </p:txBody>
          </p:sp>
          <p:sp>
            <p:nvSpPr>
              <p:cNvPr id="8" name="AutoShape 15"/>
              <p:cNvSpPr>
                <a:spLocks/>
              </p:cNvSpPr>
              <p:nvPr/>
            </p:nvSpPr>
            <p:spPr bwMode="auto">
              <a:xfrm>
                <a:off x="0" y="136"/>
                <a:ext cx="112" cy="344"/>
              </a:xfrm>
              <a:prstGeom prst="roundRect">
                <a:avLst>
                  <a:gd name="adj" fmla="val 50000"/>
                </a:avLst>
              </a:prstGeom>
              <a:gradFill rotWithShape="0">
                <a:gsLst>
                  <a:gs pos="0">
                    <a:srgbClr val="E8E8E8"/>
                  </a:gs>
                  <a:gs pos="100000">
                    <a:srgbClr val="BCBCBC"/>
                  </a:gs>
                </a:gsLst>
                <a:lin ang="0" scaled="1"/>
              </a:gradFill>
              <a:ln w="12700" cap="flat">
                <a:solidFill>
                  <a:srgbClr val="5E5E5E"/>
                </a:solidFill>
                <a:prstDash val="solid"/>
                <a:miter lim="800000"/>
                <a:headEnd type="none" w="med" len="med"/>
                <a:tailEnd type="none" w="med" len="med"/>
              </a:ln>
            </p:spPr>
            <p:txBody>
              <a:bodyPr lIns="0" tIns="0" rIns="0" bIns="0"/>
              <a:lstStyle/>
              <a:p>
                <a:endParaRPr lang="en-US"/>
              </a:p>
            </p:txBody>
          </p:sp>
          <p:grpSp>
            <p:nvGrpSpPr>
              <p:cNvPr id="17" name="Group 16"/>
              <p:cNvGrpSpPr>
                <a:grpSpLocks/>
              </p:cNvGrpSpPr>
              <p:nvPr/>
            </p:nvGrpSpPr>
            <p:grpSpPr bwMode="auto">
              <a:xfrm>
                <a:off x="0" y="5712"/>
                <a:ext cx="120" cy="128"/>
                <a:chOff x="0" y="0"/>
                <a:chExt cx="120" cy="128"/>
              </a:xfrm>
            </p:grpSpPr>
            <p:sp>
              <p:nvSpPr>
                <p:cNvPr id="13" name="Rectangle 17"/>
                <p:cNvSpPr>
                  <a:spLocks/>
                </p:cNvSpPr>
                <p:nvPr/>
              </p:nvSpPr>
              <p:spPr bwMode="auto">
                <a:xfrm>
                  <a:off x="0" y="0"/>
                  <a:ext cx="120" cy="128"/>
                </a:xfrm>
                <a:prstGeom prst="rect">
                  <a:avLst/>
                </a:prstGeom>
                <a:gradFill rotWithShape="0">
                  <a:gsLst>
                    <a:gs pos="0">
                      <a:srgbClr val="B3B3B3"/>
                    </a:gs>
                    <a:gs pos="100000">
                      <a:srgbClr val="FFFFFF"/>
                    </a:gs>
                  </a:gsLst>
                  <a:lin ang="0" scaled="1"/>
                </a:gradFill>
                <a:ln w="12700" cap="flat">
                  <a:solidFill>
                    <a:srgbClr val="808080"/>
                  </a:solidFill>
                  <a:prstDash val="solid"/>
                  <a:miter lim="800000"/>
                  <a:headEnd type="none" w="med" len="med"/>
                  <a:tailEnd type="none" w="med" len="med"/>
                </a:ln>
              </p:spPr>
              <p:txBody>
                <a:bodyPr lIns="0" tIns="0" rIns="0" bIns="0"/>
                <a:lstStyle/>
                <a:p>
                  <a:endParaRPr lang="en-US"/>
                </a:p>
              </p:txBody>
            </p:sp>
            <p:pic>
              <p:nvPicPr>
                <p:cNvPr id="14" name="Picture 18"/>
                <p:cNvPicPr>
                  <a:picLocks noChangeArrowheads="1"/>
                </p:cNvPicPr>
                <p:nvPr/>
              </p:nvPicPr>
              <p:blipFill>
                <a:blip r:embed="rId4" cstate="print"/>
                <a:srcRect/>
                <a:stretch>
                  <a:fillRect/>
                </a:stretch>
              </p:blipFill>
              <p:spPr bwMode="auto">
                <a:xfrm>
                  <a:off x="32" y="40"/>
                  <a:ext cx="72" cy="56"/>
                </a:xfrm>
                <a:prstGeom prst="rect">
                  <a:avLst/>
                </a:prstGeom>
                <a:noFill/>
                <a:ln w="12700" cap="flat">
                  <a:noFill/>
                  <a:miter lim="800000"/>
                  <a:headEnd/>
                  <a:tailEnd/>
                </a:ln>
              </p:spPr>
            </p:pic>
          </p:grpSp>
          <p:grpSp>
            <p:nvGrpSpPr>
              <p:cNvPr id="18" name="Group 19"/>
              <p:cNvGrpSpPr>
                <a:grpSpLocks/>
              </p:cNvGrpSpPr>
              <p:nvPr/>
            </p:nvGrpSpPr>
            <p:grpSpPr bwMode="auto">
              <a:xfrm>
                <a:off x="0" y="0"/>
                <a:ext cx="120" cy="128"/>
                <a:chOff x="0" y="0"/>
                <a:chExt cx="120" cy="128"/>
              </a:xfrm>
            </p:grpSpPr>
            <p:sp>
              <p:nvSpPr>
                <p:cNvPr id="11" name="Rectangle 20"/>
                <p:cNvSpPr>
                  <a:spLocks/>
                </p:cNvSpPr>
                <p:nvPr/>
              </p:nvSpPr>
              <p:spPr bwMode="auto">
                <a:xfrm>
                  <a:off x="0" y="0"/>
                  <a:ext cx="120" cy="128"/>
                </a:xfrm>
                <a:prstGeom prst="rect">
                  <a:avLst/>
                </a:prstGeom>
                <a:gradFill rotWithShape="0">
                  <a:gsLst>
                    <a:gs pos="0">
                      <a:srgbClr val="B3B3B3"/>
                    </a:gs>
                    <a:gs pos="100000">
                      <a:srgbClr val="FFFFFF"/>
                    </a:gs>
                  </a:gsLst>
                  <a:lin ang="0" scaled="1"/>
                </a:gradFill>
                <a:ln w="12700" cap="flat">
                  <a:solidFill>
                    <a:srgbClr val="808080"/>
                  </a:solidFill>
                  <a:prstDash val="solid"/>
                  <a:miter lim="800000"/>
                  <a:headEnd type="none" w="med" len="med"/>
                  <a:tailEnd type="none" w="med" len="med"/>
                </a:ln>
              </p:spPr>
              <p:txBody>
                <a:bodyPr lIns="0" tIns="0" rIns="0" bIns="0"/>
                <a:lstStyle/>
                <a:p>
                  <a:endParaRPr lang="en-US"/>
                </a:p>
              </p:txBody>
            </p:sp>
            <p:pic>
              <p:nvPicPr>
                <p:cNvPr id="12" name="Picture 21"/>
                <p:cNvPicPr>
                  <a:picLocks noChangeArrowheads="1"/>
                </p:cNvPicPr>
                <p:nvPr/>
              </p:nvPicPr>
              <p:blipFill>
                <a:blip r:embed="rId5" cstate="print"/>
                <a:srcRect/>
                <a:stretch>
                  <a:fillRect/>
                </a:stretch>
              </p:blipFill>
              <p:spPr bwMode="auto">
                <a:xfrm>
                  <a:off x="32" y="40"/>
                  <a:ext cx="72" cy="56"/>
                </a:xfrm>
                <a:prstGeom prst="rect">
                  <a:avLst/>
                </a:prstGeom>
                <a:noFill/>
                <a:ln w="12700" cap="flat">
                  <a:noFill/>
                  <a:miter lim="800000"/>
                  <a:headEnd/>
                  <a:tailEnd/>
                </a:ln>
              </p:spPr>
            </p:pic>
          </p:grpSp>
        </p:grpSp>
      </p:grpSp>
      <p:sp>
        <p:nvSpPr>
          <p:cNvPr id="23" name="AutoShape 24"/>
          <p:cNvSpPr>
            <a:spLocks/>
          </p:cNvSpPr>
          <p:nvPr/>
        </p:nvSpPr>
        <p:spPr bwMode="auto">
          <a:xfrm>
            <a:off x="2374900" y="608135"/>
            <a:ext cx="6038850" cy="402981"/>
          </a:xfrm>
          <a:prstGeom prst="roundRect">
            <a:avLst>
              <a:gd name="adj" fmla="val 10907"/>
            </a:avLst>
          </a:prstGeom>
          <a:gradFill rotWithShape="0">
            <a:gsLst>
              <a:gs pos="0">
                <a:srgbClr val="E6E6E6"/>
              </a:gs>
              <a:gs pos="100000">
                <a:srgbClr val="CCCCCC"/>
              </a:gs>
            </a:gsLst>
            <a:lin ang="5400000" scaled="1"/>
          </a:gradFill>
          <a:ln w="12700" cap="flat">
            <a:noFill/>
            <a:miter lim="800000"/>
            <a:headEnd type="none" w="med" len="med"/>
            <a:tailEnd type="none" w="med" len="med"/>
          </a:ln>
        </p:spPr>
        <p:txBody>
          <a:bodyPr lIns="67348" tIns="67348" rIns="67348" bIns="67348"/>
          <a:lstStyle/>
          <a:p>
            <a:pPr algn="l"/>
            <a:r>
              <a:rPr lang="en-US" sz="1000" dirty="0">
                <a:solidFill>
                  <a:srgbClr val="4C4C4C"/>
                </a:solidFill>
                <a:latin typeface="Calibri Bold" charset="0"/>
                <a:cs typeface="Calibri Bold" charset="0"/>
                <a:sym typeface="Calibri Bold" charset="0"/>
              </a:rPr>
              <a:t> </a:t>
            </a:r>
          </a:p>
        </p:txBody>
      </p:sp>
      <p:sp>
        <p:nvSpPr>
          <p:cNvPr id="24" name="AutoShape 25"/>
          <p:cNvSpPr>
            <a:spLocks/>
          </p:cNvSpPr>
          <p:nvPr/>
        </p:nvSpPr>
        <p:spPr bwMode="auto">
          <a:xfrm>
            <a:off x="7404100" y="696058"/>
            <a:ext cx="908050" cy="183173"/>
          </a:xfrm>
          <a:prstGeom prst="roundRect">
            <a:avLst>
              <a:gd name="adj" fmla="val 50000"/>
            </a:avLst>
          </a:prstGeom>
          <a:gradFill rotWithShape="0">
            <a:gsLst>
              <a:gs pos="0">
                <a:srgbClr val="E6E6E6"/>
              </a:gs>
              <a:gs pos="100000">
                <a:srgbClr val="FFFFFF"/>
              </a:gs>
            </a:gsLst>
            <a:lin ang="5400000" scaled="1"/>
          </a:gradFill>
          <a:ln w="12700" cap="flat">
            <a:solidFill>
              <a:srgbClr val="CCCCCC"/>
            </a:solidFill>
            <a:prstDash val="solid"/>
            <a:miter lim="800000"/>
            <a:headEnd type="none" w="med" len="med"/>
            <a:tailEnd type="none" w="med" len="med"/>
          </a:ln>
          <a:effectLst>
            <a:outerShdw dist="25399" dir="16080058" algn="ctr" rotWithShape="0">
              <a:schemeClr val="bg2">
                <a:alpha val="46999"/>
              </a:schemeClr>
            </a:outerShdw>
          </a:effectLst>
        </p:spPr>
        <p:txBody>
          <a:bodyPr lIns="0" tIns="0" rIns="0" bIns="0" anchor="ctr"/>
          <a:lstStyle/>
          <a:p>
            <a:pPr algn="l"/>
            <a:r>
              <a:rPr lang="en-US" sz="700" dirty="0">
                <a:solidFill>
                  <a:srgbClr val="7F7F7F"/>
                </a:solidFill>
                <a:latin typeface="Calibri" charset="0"/>
                <a:cs typeface="Calibri" charset="0"/>
                <a:sym typeface="Calibri" charset="0"/>
              </a:rPr>
              <a:t>  Search Map</a:t>
            </a:r>
          </a:p>
        </p:txBody>
      </p:sp>
      <p:grpSp>
        <p:nvGrpSpPr>
          <p:cNvPr id="25" name="Group 26"/>
          <p:cNvGrpSpPr>
            <a:grpSpLocks/>
          </p:cNvGrpSpPr>
          <p:nvPr/>
        </p:nvGrpSpPr>
        <p:grpSpPr bwMode="auto">
          <a:xfrm>
            <a:off x="4508500" y="681404"/>
            <a:ext cx="679450" cy="190500"/>
            <a:chOff x="0" y="0"/>
            <a:chExt cx="856" cy="208"/>
          </a:xfrm>
        </p:grpSpPr>
        <p:sp>
          <p:nvSpPr>
            <p:cNvPr id="26" name="AutoShape 27"/>
            <p:cNvSpPr>
              <a:spLocks/>
            </p:cNvSpPr>
            <p:nvPr/>
          </p:nvSpPr>
          <p:spPr bwMode="auto">
            <a:xfrm>
              <a:off x="0" y="0"/>
              <a:ext cx="856" cy="208"/>
            </a:xfrm>
            <a:prstGeom prst="roundRect">
              <a:avLst>
                <a:gd name="adj" fmla="val 23074"/>
              </a:avLst>
            </a:prstGeom>
            <a:gradFill rotWithShape="0">
              <a:gsLst>
                <a:gs pos="0">
                  <a:srgbClr val="FFFFFF"/>
                </a:gs>
                <a:gs pos="100000">
                  <a:srgbClr val="CCCCCC"/>
                </a:gs>
              </a:gsLst>
              <a:lin ang="5400000" scaled="1"/>
            </a:gradFill>
            <a:ln w="12700" cap="flat">
              <a:solidFill>
                <a:srgbClr val="B3B3B3"/>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lstStyle/>
            <a:p>
              <a:endParaRPr lang="en-US"/>
            </a:p>
          </p:txBody>
        </p:sp>
        <p:pic>
          <p:nvPicPr>
            <p:cNvPr id="27" name="Picture 28"/>
            <p:cNvPicPr>
              <a:picLocks noChangeAspect="1" noChangeArrowheads="1"/>
            </p:cNvPicPr>
            <p:nvPr/>
          </p:nvPicPr>
          <p:blipFill>
            <a:blip r:embed="rId6" cstate="print"/>
            <a:srcRect/>
            <a:stretch>
              <a:fillRect/>
            </a:stretch>
          </p:blipFill>
          <p:spPr bwMode="auto">
            <a:xfrm>
              <a:off x="112" y="56"/>
              <a:ext cx="72" cy="120"/>
            </a:xfrm>
            <a:prstGeom prst="rect">
              <a:avLst/>
            </a:prstGeom>
            <a:noFill/>
            <a:ln w="12700" cap="flat">
              <a:noFill/>
              <a:miter lim="800000"/>
              <a:headEnd/>
              <a:tailEnd/>
            </a:ln>
          </p:spPr>
        </p:pic>
        <p:pic>
          <p:nvPicPr>
            <p:cNvPr id="28" name="Picture 29"/>
            <p:cNvPicPr>
              <a:picLocks noChangeAspect="1" noChangeArrowheads="1"/>
            </p:cNvPicPr>
            <p:nvPr/>
          </p:nvPicPr>
          <p:blipFill>
            <a:blip r:embed="rId7" cstate="print"/>
            <a:srcRect/>
            <a:stretch>
              <a:fillRect/>
            </a:stretch>
          </p:blipFill>
          <p:spPr bwMode="auto">
            <a:xfrm>
              <a:off x="352" y="48"/>
              <a:ext cx="136" cy="144"/>
            </a:xfrm>
            <a:prstGeom prst="rect">
              <a:avLst/>
            </a:prstGeom>
            <a:noFill/>
            <a:ln w="12700" cap="flat">
              <a:noFill/>
              <a:miter lim="800000"/>
              <a:headEnd/>
              <a:tailEnd/>
            </a:ln>
          </p:spPr>
        </p:pic>
        <p:pic>
          <p:nvPicPr>
            <p:cNvPr id="29" name="Picture 30"/>
            <p:cNvPicPr>
              <a:picLocks noChangeAspect="1" noChangeArrowheads="1"/>
            </p:cNvPicPr>
            <p:nvPr/>
          </p:nvPicPr>
          <p:blipFill>
            <a:blip r:embed="rId8" cstate="print"/>
            <a:srcRect/>
            <a:stretch>
              <a:fillRect/>
            </a:stretch>
          </p:blipFill>
          <p:spPr bwMode="auto">
            <a:xfrm>
              <a:off x="632" y="40"/>
              <a:ext cx="128" cy="128"/>
            </a:xfrm>
            <a:prstGeom prst="rect">
              <a:avLst/>
            </a:prstGeom>
            <a:noFill/>
            <a:ln w="12700" cap="flat">
              <a:noFill/>
              <a:miter lim="800000"/>
              <a:headEnd/>
              <a:tailEnd/>
            </a:ln>
          </p:spPr>
        </p:pic>
        <p:sp>
          <p:nvSpPr>
            <p:cNvPr id="30" name="Line 31"/>
            <p:cNvSpPr>
              <a:spLocks noChangeShapeType="1"/>
            </p:cNvSpPr>
            <p:nvPr/>
          </p:nvSpPr>
          <p:spPr bwMode="auto">
            <a:xfrm>
              <a:off x="283" y="0"/>
              <a:ext cx="0" cy="208"/>
            </a:xfrm>
            <a:prstGeom prst="line">
              <a:avLst/>
            </a:prstGeom>
            <a:noFill/>
            <a:ln w="12700" cap="flat">
              <a:solidFill>
                <a:schemeClr val="tx1">
                  <a:alpha val="29999"/>
                </a:schemeClr>
              </a:solidFill>
              <a:prstDash val="solid"/>
              <a:miter lim="800000"/>
              <a:headEnd type="none" w="med" len="med"/>
              <a:tailEnd type="none" w="med" len="med"/>
            </a:ln>
          </p:spPr>
          <p:txBody>
            <a:bodyPr lIns="0" tIns="0" rIns="0" bIns="0"/>
            <a:lstStyle/>
            <a:p>
              <a:endParaRPr lang="en-US"/>
            </a:p>
          </p:txBody>
        </p:sp>
        <p:sp>
          <p:nvSpPr>
            <p:cNvPr id="31" name="Line 32"/>
            <p:cNvSpPr>
              <a:spLocks noChangeShapeType="1"/>
            </p:cNvSpPr>
            <p:nvPr/>
          </p:nvSpPr>
          <p:spPr bwMode="auto">
            <a:xfrm>
              <a:off x="560" y="0"/>
              <a:ext cx="0" cy="208"/>
            </a:xfrm>
            <a:prstGeom prst="line">
              <a:avLst/>
            </a:prstGeom>
            <a:noFill/>
            <a:ln w="12700" cap="flat">
              <a:solidFill>
                <a:schemeClr val="tx1">
                  <a:alpha val="29999"/>
                </a:schemeClr>
              </a:solidFill>
              <a:prstDash val="solid"/>
              <a:miter lim="800000"/>
              <a:headEnd type="none" w="med" len="med"/>
              <a:tailEnd type="none" w="med" len="med"/>
            </a:ln>
          </p:spPr>
          <p:txBody>
            <a:bodyPr lIns="0" tIns="0" rIns="0" bIns="0"/>
            <a:lstStyle/>
            <a:p>
              <a:endParaRPr lang="en-US"/>
            </a:p>
          </p:txBody>
        </p:sp>
      </p:grpSp>
      <p:sp>
        <p:nvSpPr>
          <p:cNvPr id="32" name="Rectangle 33"/>
          <p:cNvSpPr>
            <a:spLocks/>
          </p:cNvSpPr>
          <p:nvPr/>
        </p:nvSpPr>
        <p:spPr bwMode="auto">
          <a:xfrm>
            <a:off x="2374900" y="608135"/>
            <a:ext cx="838200" cy="351692"/>
          </a:xfrm>
          <a:prstGeom prst="rect">
            <a:avLst/>
          </a:prstGeom>
          <a:gradFill rotWithShape="0">
            <a:gsLst>
              <a:gs pos="0">
                <a:srgbClr val="FFFFFF">
                  <a:alpha val="0"/>
                </a:srgbClr>
              </a:gs>
              <a:gs pos="100000">
                <a:srgbClr val="FFFFFF"/>
              </a:gs>
            </a:gsLst>
            <a:lin ang="5400000" scaled="1"/>
          </a:gradFill>
          <a:ln w="25400" cap="flat">
            <a:noFill/>
            <a:miter lim="800000"/>
            <a:headEnd type="none" w="med" len="med"/>
            <a:tailEnd type="none" w="med" len="med"/>
          </a:ln>
        </p:spPr>
        <p:txBody>
          <a:bodyPr lIns="0" tIns="0" rIns="0" bIns="0"/>
          <a:lstStyle/>
          <a:p>
            <a:endParaRPr lang="en-US"/>
          </a:p>
        </p:txBody>
      </p:sp>
      <p:sp>
        <p:nvSpPr>
          <p:cNvPr id="33" name="Line 34"/>
          <p:cNvSpPr>
            <a:spLocks noChangeShapeType="1"/>
          </p:cNvSpPr>
          <p:nvPr/>
        </p:nvSpPr>
        <p:spPr bwMode="auto">
          <a:xfrm rot="10800000" flipH="1">
            <a:off x="3213100" y="608135"/>
            <a:ext cx="0" cy="351692"/>
          </a:xfrm>
          <a:prstGeom prst="line">
            <a:avLst/>
          </a:prstGeom>
          <a:noFill/>
          <a:ln w="12700" cap="flat">
            <a:solidFill>
              <a:srgbClr val="B3B3B3"/>
            </a:solidFill>
            <a:prstDash val="solid"/>
            <a:miter lim="800000"/>
            <a:headEnd type="none" w="med" len="med"/>
            <a:tailEnd type="none" w="med" len="med"/>
          </a:ln>
          <a:effectLst>
            <a:outerShdw dist="12699" dir="10800000" algn="ctr" rotWithShape="0">
              <a:srgbClr val="FFFFFF">
                <a:alpha val="53000"/>
              </a:srgbClr>
            </a:outerShdw>
          </a:effectLst>
        </p:spPr>
        <p:txBody>
          <a:bodyPr lIns="0" tIns="0" rIns="0" bIns="0"/>
          <a:lstStyle/>
          <a:p>
            <a:endParaRPr lang="en-US"/>
          </a:p>
        </p:txBody>
      </p:sp>
      <p:sp>
        <p:nvSpPr>
          <p:cNvPr id="34" name="Line 35"/>
          <p:cNvSpPr>
            <a:spLocks noChangeShapeType="1"/>
          </p:cNvSpPr>
          <p:nvPr/>
        </p:nvSpPr>
        <p:spPr bwMode="auto">
          <a:xfrm rot="10800000" flipH="1">
            <a:off x="4051300" y="608135"/>
            <a:ext cx="0" cy="351692"/>
          </a:xfrm>
          <a:prstGeom prst="line">
            <a:avLst/>
          </a:prstGeom>
          <a:noFill/>
          <a:ln w="12700" cap="flat">
            <a:solidFill>
              <a:srgbClr val="B3B3B3"/>
            </a:solidFill>
            <a:prstDash val="solid"/>
            <a:miter lim="800000"/>
            <a:headEnd type="none" w="med" len="med"/>
            <a:tailEnd type="none" w="med" len="med"/>
          </a:ln>
          <a:effectLst>
            <a:outerShdw dist="12699" dir="10800000" algn="ctr" rotWithShape="0">
              <a:srgbClr val="FFFFFF">
                <a:alpha val="53000"/>
              </a:srgbClr>
            </a:outerShdw>
          </a:effectLst>
        </p:spPr>
        <p:txBody>
          <a:bodyPr lIns="0" tIns="0" rIns="0" bIns="0"/>
          <a:lstStyle/>
          <a:p>
            <a:endParaRPr lang="en-US"/>
          </a:p>
        </p:txBody>
      </p:sp>
      <p:sp>
        <p:nvSpPr>
          <p:cNvPr id="35" name="AutoShape 36"/>
          <p:cNvSpPr>
            <a:spLocks/>
          </p:cNvSpPr>
          <p:nvPr/>
        </p:nvSpPr>
        <p:spPr bwMode="auto">
          <a:xfrm>
            <a:off x="2406650" y="696058"/>
            <a:ext cx="768350" cy="190500"/>
          </a:xfrm>
          <a:prstGeom prst="roundRect">
            <a:avLst>
              <a:gd name="adj" fmla="val 0"/>
            </a:avLst>
          </a:prstGeom>
          <a:noFill/>
          <a:ln w="12700" cap="flat">
            <a:noFill/>
            <a:miter lim="800000"/>
            <a:headEnd type="none" w="med" len="med"/>
            <a:tailEnd type="none" w="med" len="med"/>
          </a:ln>
        </p:spPr>
        <p:txBody>
          <a:bodyPr lIns="0" tIns="0" rIns="0" bIns="0" anchor="ctr"/>
          <a:lstStyle/>
          <a:p>
            <a:r>
              <a:rPr lang="en-US" sz="600" dirty="0">
                <a:latin typeface="Calibri Bold" charset="0"/>
                <a:cs typeface="Calibri Bold" charset="0"/>
                <a:sym typeface="Calibri Bold" charset="0"/>
              </a:rPr>
              <a:t>RELATIONSHIP MAP</a:t>
            </a:r>
          </a:p>
        </p:txBody>
      </p:sp>
      <p:sp>
        <p:nvSpPr>
          <p:cNvPr id="36" name="AutoShape 37"/>
          <p:cNvSpPr>
            <a:spLocks/>
          </p:cNvSpPr>
          <p:nvPr/>
        </p:nvSpPr>
        <p:spPr bwMode="auto">
          <a:xfrm>
            <a:off x="3244850" y="696058"/>
            <a:ext cx="774700" cy="190500"/>
          </a:xfrm>
          <a:prstGeom prst="roundRect">
            <a:avLst>
              <a:gd name="adj" fmla="val 0"/>
            </a:avLst>
          </a:prstGeom>
          <a:noFill/>
          <a:ln w="12700" cap="flat">
            <a:noFill/>
            <a:miter lim="800000"/>
            <a:headEnd type="none" w="med" len="med"/>
            <a:tailEnd type="none" w="med" len="med"/>
          </a:ln>
        </p:spPr>
        <p:txBody>
          <a:bodyPr lIns="0" tIns="0" rIns="0" bIns="0" anchor="ctr"/>
          <a:lstStyle/>
          <a:p>
            <a:r>
              <a:rPr lang="en-US" sz="600" dirty="0">
                <a:latin typeface="Calibri Bold" charset="0"/>
                <a:cs typeface="Calibri Bold" charset="0"/>
                <a:sym typeface="Calibri Bold" charset="0"/>
              </a:rPr>
              <a:t>DEPENDENCY MAP</a:t>
            </a:r>
          </a:p>
        </p:txBody>
      </p:sp>
      <p:sp>
        <p:nvSpPr>
          <p:cNvPr id="37" name="Rectangle 38"/>
          <p:cNvSpPr>
            <a:spLocks/>
          </p:cNvSpPr>
          <p:nvPr/>
        </p:nvSpPr>
        <p:spPr bwMode="auto">
          <a:xfrm>
            <a:off x="2374900" y="959827"/>
            <a:ext cx="6038850" cy="58615"/>
          </a:xfrm>
          <a:prstGeom prst="rect">
            <a:avLst/>
          </a:prstGeom>
          <a:gradFill rotWithShape="0">
            <a:gsLst>
              <a:gs pos="0">
                <a:srgbClr val="FFFFFF"/>
              </a:gs>
              <a:gs pos="100000">
                <a:srgbClr val="CCCCCC"/>
              </a:gs>
            </a:gsLst>
            <a:lin ang="5400000" scaled="1"/>
          </a:gradFill>
          <a:ln w="12700" cap="flat">
            <a:noFill/>
            <a:miter lim="800000"/>
            <a:headEnd type="none" w="med" len="med"/>
            <a:tailEnd type="none" w="med" len="med"/>
          </a:ln>
          <a:effectLst>
            <a:outerShdw algn="ctr" rotWithShape="0">
              <a:schemeClr val="bg2"/>
            </a:outerShdw>
          </a:effectLst>
        </p:spPr>
        <p:txBody>
          <a:bodyPr lIns="0" tIns="0" rIns="0" bIns="0"/>
          <a:lstStyle/>
          <a:p>
            <a:endParaRPr lang="en-US"/>
          </a:p>
        </p:txBody>
      </p:sp>
      <p:sp>
        <p:nvSpPr>
          <p:cNvPr id="38" name="AutoShape 39"/>
          <p:cNvSpPr>
            <a:spLocks/>
          </p:cNvSpPr>
          <p:nvPr/>
        </p:nvSpPr>
        <p:spPr bwMode="auto">
          <a:xfrm>
            <a:off x="5683250" y="681404"/>
            <a:ext cx="215900" cy="190500"/>
          </a:xfrm>
          <a:prstGeom prst="roundRect">
            <a:avLst>
              <a:gd name="adj" fmla="val 23074"/>
            </a:avLst>
          </a:prstGeom>
          <a:gradFill rotWithShape="0">
            <a:gsLst>
              <a:gs pos="0">
                <a:srgbClr val="FFFFFF"/>
              </a:gs>
              <a:gs pos="100000">
                <a:srgbClr val="CCCCCC"/>
              </a:gs>
            </a:gsLst>
            <a:lin ang="5400000" scaled="1"/>
          </a:gradFill>
          <a:ln w="12700" cap="flat">
            <a:solidFill>
              <a:srgbClr val="B3B3B3"/>
            </a:solidFill>
            <a:prstDash val="solid"/>
            <a:miter lim="800000"/>
            <a:headEnd type="none" w="med" len="med"/>
            <a:tailEnd type="none" w="med" len="med"/>
          </a:ln>
          <a:effectLst>
            <a:outerShdw dist="38099" dir="5400000" algn="ctr" rotWithShape="0">
              <a:schemeClr val="bg2">
                <a:alpha val="14000"/>
              </a:schemeClr>
            </a:outerShdw>
          </a:effectLst>
        </p:spPr>
        <p:txBody>
          <a:bodyPr lIns="6735" tIns="6735" rIns="6735" bIns="6735" anchor="ctr"/>
          <a:lstStyle/>
          <a:p>
            <a:r>
              <a:rPr lang="en-US" sz="600" dirty="0">
                <a:latin typeface="Calibri Bold" charset="0"/>
                <a:cs typeface="Calibri Bold" charset="0"/>
                <a:sym typeface="Calibri Bold" charset="0"/>
              </a:rPr>
              <a:t>TAG</a:t>
            </a:r>
          </a:p>
        </p:txBody>
      </p:sp>
      <p:sp>
        <p:nvSpPr>
          <p:cNvPr id="39" name="AutoShape 40"/>
          <p:cNvSpPr>
            <a:spLocks/>
          </p:cNvSpPr>
          <p:nvPr/>
        </p:nvSpPr>
        <p:spPr bwMode="auto">
          <a:xfrm>
            <a:off x="5930900" y="681404"/>
            <a:ext cx="215900" cy="190500"/>
          </a:xfrm>
          <a:prstGeom prst="roundRect">
            <a:avLst>
              <a:gd name="adj" fmla="val 23074"/>
            </a:avLst>
          </a:prstGeom>
          <a:gradFill rotWithShape="0">
            <a:gsLst>
              <a:gs pos="0">
                <a:srgbClr val="FFFFFF"/>
              </a:gs>
              <a:gs pos="100000">
                <a:srgbClr val="CCCCCC"/>
              </a:gs>
            </a:gsLst>
            <a:lin ang="5400000" scaled="1"/>
          </a:gradFill>
          <a:ln w="12700" cap="flat">
            <a:solidFill>
              <a:srgbClr val="B3B3B3"/>
            </a:solidFill>
            <a:prstDash val="solid"/>
            <a:miter lim="800000"/>
            <a:headEnd type="none" w="med" len="med"/>
            <a:tailEnd type="none" w="med" len="med"/>
          </a:ln>
          <a:effectLst>
            <a:outerShdw dist="38099" dir="5400000" algn="ctr" rotWithShape="0">
              <a:schemeClr val="bg2">
                <a:alpha val="14000"/>
              </a:schemeClr>
            </a:outerShdw>
          </a:effectLst>
        </p:spPr>
        <p:txBody>
          <a:bodyPr lIns="6735" tIns="6735" rIns="6735" bIns="6735" anchor="ctr"/>
          <a:lstStyle/>
          <a:p>
            <a:r>
              <a:rPr lang="en-US" sz="600" dirty="0">
                <a:latin typeface="Calibri Bold" charset="0"/>
                <a:cs typeface="Calibri Bold" charset="0"/>
                <a:sym typeface="Calibri Bold" charset="0"/>
              </a:rPr>
              <a:t>PATH</a:t>
            </a:r>
          </a:p>
        </p:txBody>
      </p:sp>
      <p:grpSp>
        <p:nvGrpSpPr>
          <p:cNvPr id="40" name="Group 41"/>
          <p:cNvGrpSpPr>
            <a:grpSpLocks/>
          </p:cNvGrpSpPr>
          <p:nvPr/>
        </p:nvGrpSpPr>
        <p:grpSpPr bwMode="auto">
          <a:xfrm>
            <a:off x="6680200" y="681404"/>
            <a:ext cx="647700" cy="183173"/>
            <a:chOff x="0" y="0"/>
            <a:chExt cx="816" cy="200"/>
          </a:xfrm>
        </p:grpSpPr>
        <p:sp>
          <p:nvSpPr>
            <p:cNvPr id="41" name="AutoShape 42"/>
            <p:cNvSpPr>
              <a:spLocks/>
            </p:cNvSpPr>
            <p:nvPr/>
          </p:nvSpPr>
          <p:spPr bwMode="auto">
            <a:xfrm>
              <a:off x="0" y="0"/>
              <a:ext cx="816" cy="200"/>
            </a:xfrm>
            <a:prstGeom prst="roundRect">
              <a:avLst>
                <a:gd name="adj" fmla="val 28000"/>
              </a:avLst>
            </a:prstGeom>
            <a:gradFill rotWithShape="0">
              <a:gsLst>
                <a:gs pos="0">
                  <a:srgbClr val="FFFFFF"/>
                </a:gs>
                <a:gs pos="100000">
                  <a:srgbClr val="CCCCCC"/>
                </a:gs>
              </a:gsLst>
              <a:lin ang="5400000" scaled="1"/>
            </a:gradFill>
            <a:ln w="12700" cap="flat">
              <a:solidFill>
                <a:srgbClr val="B3B3B3"/>
              </a:solidFill>
              <a:prstDash val="solid"/>
              <a:miter lim="800000"/>
              <a:headEnd type="none" w="med" len="med"/>
              <a:tailEnd type="none" w="med" len="med"/>
            </a:ln>
            <a:effectLst>
              <a:outerShdw dist="25399" dir="2700000" algn="ctr" rotWithShape="0">
                <a:schemeClr val="bg2">
                  <a:alpha val="34000"/>
                </a:schemeClr>
              </a:outerShdw>
            </a:effectLst>
          </p:spPr>
          <p:txBody>
            <a:bodyPr lIns="0" tIns="0" rIns="0" bIns="0" anchor="ctr"/>
            <a:lstStyle/>
            <a:p>
              <a:pPr algn="l">
                <a:lnSpc>
                  <a:spcPct val="110000"/>
                </a:lnSpc>
              </a:pPr>
              <a:r>
                <a:rPr lang="en-US" sz="600" dirty="0">
                  <a:solidFill>
                    <a:srgbClr val="333333"/>
                  </a:solidFill>
                  <a:latin typeface="Calibri Bold" charset="0"/>
                  <a:cs typeface="Calibri Bold" charset="0"/>
                  <a:sym typeface="Calibri Bold" charset="0"/>
                </a:rPr>
                <a:t>Filter Map</a:t>
              </a:r>
            </a:p>
          </p:txBody>
        </p:sp>
        <p:sp>
          <p:nvSpPr>
            <p:cNvPr id="42" name="AutoShape 43"/>
            <p:cNvSpPr>
              <a:spLocks/>
            </p:cNvSpPr>
            <p:nvPr/>
          </p:nvSpPr>
          <p:spPr bwMode="auto">
            <a:xfrm rot="10800000">
              <a:off x="696" y="72"/>
              <a:ext cx="64" cy="64"/>
            </a:xfrm>
            <a:prstGeom prst="triangle">
              <a:avLst>
                <a:gd name="adj" fmla="val 50000"/>
              </a:avLst>
            </a:prstGeom>
            <a:solidFill>
              <a:srgbClr val="5E5E5E"/>
            </a:solidFill>
            <a:ln w="25400" cap="flat">
              <a:noFill/>
              <a:miter lim="800000"/>
              <a:headEnd type="none" w="med" len="med"/>
              <a:tailEnd type="none" w="med" len="med"/>
            </a:ln>
          </p:spPr>
          <p:txBody>
            <a:bodyPr lIns="0" tIns="0" rIns="0" bIns="0"/>
            <a:lstStyle/>
            <a:p>
              <a:endParaRPr lang="en-US"/>
            </a:p>
          </p:txBody>
        </p:sp>
      </p:grpSp>
      <p:sp>
        <p:nvSpPr>
          <p:cNvPr id="43" name="AutoShape 45"/>
          <p:cNvSpPr>
            <a:spLocks/>
          </p:cNvSpPr>
          <p:nvPr/>
        </p:nvSpPr>
        <p:spPr bwMode="auto">
          <a:xfrm>
            <a:off x="603250" y="600808"/>
            <a:ext cx="1758950" cy="5876192"/>
          </a:xfrm>
          <a:prstGeom prst="roundRect">
            <a:avLst>
              <a:gd name="adj" fmla="val 2523"/>
            </a:avLst>
          </a:prstGeom>
          <a:gradFill rotWithShape="0">
            <a:gsLst>
              <a:gs pos="0">
                <a:srgbClr val="E6E6E6"/>
              </a:gs>
              <a:gs pos="100000">
                <a:srgbClr val="CCCCCC"/>
              </a:gs>
            </a:gsLst>
            <a:lin ang="5400000" scaled="1"/>
          </a:gradFill>
          <a:ln w="12700" cap="flat">
            <a:solidFill>
              <a:srgbClr val="B3B3B3"/>
            </a:solidFill>
            <a:prstDash val="solid"/>
            <a:miter lim="800000"/>
            <a:headEnd type="none" w="med" len="med"/>
            <a:tailEnd type="none" w="med" len="med"/>
          </a:ln>
        </p:spPr>
        <p:txBody>
          <a:bodyPr lIns="94287" tIns="94287" rIns="94287" bIns="94287"/>
          <a:lstStyle/>
          <a:p>
            <a:pPr algn="l"/>
            <a:r>
              <a:rPr lang="en-US" sz="1000" dirty="0">
                <a:solidFill>
                  <a:srgbClr val="4C4C4C"/>
                </a:solidFill>
                <a:latin typeface="Calibri Bold" charset="0"/>
                <a:cs typeface="Calibri Bold" charset="0"/>
                <a:sym typeface="Calibri Bold" charset="0"/>
              </a:rPr>
              <a:t>Library</a:t>
            </a:r>
          </a:p>
        </p:txBody>
      </p:sp>
      <p:pic>
        <p:nvPicPr>
          <p:cNvPr id="44" name="Picture 46"/>
          <p:cNvPicPr>
            <a:picLocks noChangeAspect="1" noChangeArrowheads="1"/>
          </p:cNvPicPr>
          <p:nvPr/>
        </p:nvPicPr>
        <p:blipFill>
          <a:blip r:embed="rId9" cstate="print"/>
          <a:srcRect/>
          <a:stretch>
            <a:fillRect/>
          </a:stretch>
        </p:blipFill>
        <p:spPr bwMode="auto">
          <a:xfrm>
            <a:off x="2120107" y="1322510"/>
            <a:ext cx="63500" cy="106240"/>
          </a:xfrm>
          <a:prstGeom prst="rect">
            <a:avLst/>
          </a:prstGeom>
          <a:noFill/>
          <a:ln w="12700" cap="flat">
            <a:noFill/>
            <a:miter lim="800000"/>
            <a:headEnd/>
            <a:tailEnd/>
          </a:ln>
        </p:spPr>
      </p:pic>
      <p:sp>
        <p:nvSpPr>
          <p:cNvPr id="45" name="Rectangle 47"/>
          <p:cNvSpPr>
            <a:spLocks/>
          </p:cNvSpPr>
          <p:nvPr/>
        </p:nvSpPr>
        <p:spPr bwMode="auto">
          <a:xfrm>
            <a:off x="2004219" y="1447068"/>
            <a:ext cx="238848" cy="92333"/>
          </a:xfrm>
          <a:prstGeom prst="rect">
            <a:avLst/>
          </a:prstGeom>
          <a:noFill/>
          <a:ln w="12700" cap="flat">
            <a:noFill/>
            <a:miter lim="800000"/>
            <a:headEnd type="none" w="med" len="med"/>
            <a:tailEnd type="none" w="med" len="med"/>
          </a:ln>
        </p:spPr>
        <p:txBody>
          <a:bodyPr wrap="none" lIns="0" tIns="0" rIns="0" bIns="0" anchor="ctr">
            <a:spAutoFit/>
          </a:bodyPr>
          <a:lstStyle/>
          <a:p>
            <a:r>
              <a:rPr lang="en-US" sz="600" dirty="0">
                <a:latin typeface="Calibri" charset="0"/>
                <a:cs typeface="Calibri" charset="0"/>
                <a:sym typeface="Calibri" charset="0"/>
              </a:rPr>
              <a:t>EVENTS</a:t>
            </a:r>
          </a:p>
        </p:txBody>
      </p:sp>
      <p:sp>
        <p:nvSpPr>
          <p:cNvPr id="46" name="Rectangle 48"/>
          <p:cNvSpPr>
            <a:spLocks/>
          </p:cNvSpPr>
          <p:nvPr/>
        </p:nvSpPr>
        <p:spPr bwMode="auto">
          <a:xfrm>
            <a:off x="609600" y="1135673"/>
            <a:ext cx="1752600" cy="87923"/>
          </a:xfrm>
          <a:prstGeom prst="rect">
            <a:avLst/>
          </a:prstGeom>
          <a:gradFill rotWithShape="0">
            <a:gsLst>
              <a:gs pos="0">
                <a:srgbClr val="000000">
                  <a:alpha val="0"/>
                </a:srgbClr>
              </a:gs>
              <a:gs pos="100000">
                <a:srgbClr val="000000">
                  <a:alpha val="12000"/>
                </a:srgbClr>
              </a:gs>
            </a:gsLst>
            <a:lin ang="5400000" scaled="1"/>
          </a:gradFill>
          <a:ln w="25400" cap="flat">
            <a:noFill/>
            <a:miter lim="800000"/>
            <a:headEnd type="none" w="med" len="med"/>
            <a:tailEnd type="none" w="med" len="med"/>
          </a:ln>
        </p:spPr>
        <p:txBody>
          <a:bodyPr lIns="0" tIns="0" rIns="0" bIns="0"/>
          <a:lstStyle/>
          <a:p>
            <a:endParaRPr lang="en-US"/>
          </a:p>
        </p:txBody>
      </p:sp>
      <p:sp>
        <p:nvSpPr>
          <p:cNvPr id="47" name="AutoShape 49"/>
          <p:cNvSpPr>
            <a:spLocks/>
          </p:cNvSpPr>
          <p:nvPr/>
        </p:nvSpPr>
        <p:spPr bwMode="auto">
          <a:xfrm>
            <a:off x="628650" y="1604596"/>
            <a:ext cx="1708150" cy="4212981"/>
          </a:xfrm>
          <a:prstGeom prst="roundRect">
            <a:avLst>
              <a:gd name="adj" fmla="val 2602"/>
            </a:avLst>
          </a:prstGeom>
          <a:solidFill>
            <a:srgbClr val="FFFFFF"/>
          </a:solid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48" name="Rectangle 51"/>
          <p:cNvSpPr>
            <a:spLocks/>
          </p:cNvSpPr>
          <p:nvPr/>
        </p:nvSpPr>
        <p:spPr bwMode="auto">
          <a:xfrm>
            <a:off x="609600" y="1223596"/>
            <a:ext cx="431800" cy="373673"/>
          </a:xfrm>
          <a:prstGeom prst="rect">
            <a:avLst/>
          </a:prstGeom>
          <a:gradFill rotWithShape="0">
            <a:gsLst>
              <a:gs pos="0">
                <a:srgbClr val="FFFFFF">
                  <a:alpha val="0"/>
                </a:srgbClr>
              </a:gs>
              <a:gs pos="100000">
                <a:srgbClr val="FFFFFF"/>
              </a:gs>
            </a:gsLst>
            <a:lin ang="5400000" scaled="1"/>
          </a:gradFill>
          <a:ln w="25400" cap="flat">
            <a:noFill/>
            <a:miter lim="800000"/>
            <a:headEnd type="none" w="med" len="med"/>
            <a:tailEnd type="none" w="med" len="med"/>
          </a:ln>
        </p:spPr>
        <p:txBody>
          <a:bodyPr lIns="0" tIns="0" rIns="0" bIns="0"/>
          <a:lstStyle/>
          <a:p>
            <a:endParaRPr lang="en-US"/>
          </a:p>
        </p:txBody>
      </p:sp>
      <p:sp>
        <p:nvSpPr>
          <p:cNvPr id="49" name="Line 52"/>
          <p:cNvSpPr>
            <a:spLocks noChangeShapeType="1"/>
          </p:cNvSpPr>
          <p:nvPr/>
        </p:nvSpPr>
        <p:spPr bwMode="auto">
          <a:xfrm rot="10800000" flipH="1">
            <a:off x="1479550" y="1223596"/>
            <a:ext cx="0" cy="381000"/>
          </a:xfrm>
          <a:prstGeom prst="line">
            <a:avLst/>
          </a:prstGeom>
          <a:noFill/>
          <a:ln w="12700" cap="flat">
            <a:solidFill>
              <a:srgbClr val="B3B3B3"/>
            </a:solidFill>
            <a:prstDash val="solid"/>
            <a:miter lim="800000"/>
            <a:headEnd type="none" w="med" len="med"/>
            <a:tailEnd type="none" w="med" len="med"/>
          </a:ln>
          <a:effectLst>
            <a:outerShdw dist="12699" dir="10800000" algn="ctr" rotWithShape="0">
              <a:srgbClr val="FFFFFF">
                <a:alpha val="53000"/>
              </a:srgbClr>
            </a:outerShdw>
          </a:effectLst>
        </p:spPr>
        <p:txBody>
          <a:bodyPr lIns="0" tIns="0" rIns="0" bIns="0"/>
          <a:lstStyle/>
          <a:p>
            <a:endParaRPr lang="en-US"/>
          </a:p>
        </p:txBody>
      </p:sp>
      <p:sp>
        <p:nvSpPr>
          <p:cNvPr id="50" name="Line 53"/>
          <p:cNvSpPr>
            <a:spLocks noChangeShapeType="1"/>
          </p:cNvSpPr>
          <p:nvPr/>
        </p:nvSpPr>
        <p:spPr bwMode="auto">
          <a:xfrm rot="10800000" flipH="1">
            <a:off x="1924050" y="1223596"/>
            <a:ext cx="0" cy="381000"/>
          </a:xfrm>
          <a:prstGeom prst="line">
            <a:avLst/>
          </a:prstGeom>
          <a:noFill/>
          <a:ln w="12700" cap="flat">
            <a:solidFill>
              <a:srgbClr val="B3B3B3"/>
            </a:solidFill>
            <a:prstDash val="solid"/>
            <a:miter lim="800000"/>
            <a:headEnd type="none" w="med" len="med"/>
            <a:tailEnd type="none" w="med" len="med"/>
          </a:ln>
          <a:effectLst>
            <a:outerShdw dist="12699" dir="10800000" algn="ctr" rotWithShape="0">
              <a:srgbClr val="FFFFFF">
                <a:alpha val="53000"/>
              </a:srgbClr>
            </a:outerShdw>
          </a:effectLst>
        </p:spPr>
        <p:txBody>
          <a:bodyPr lIns="0" tIns="0" rIns="0" bIns="0"/>
          <a:lstStyle/>
          <a:p>
            <a:endParaRPr lang="en-US"/>
          </a:p>
        </p:txBody>
      </p:sp>
      <p:pic>
        <p:nvPicPr>
          <p:cNvPr id="51" name="Picture 54"/>
          <p:cNvPicPr>
            <a:picLocks noChangeAspect="1" noChangeArrowheads="1"/>
          </p:cNvPicPr>
          <p:nvPr/>
        </p:nvPicPr>
        <p:blipFill>
          <a:blip r:embed="rId10" cstate="print"/>
          <a:srcRect/>
          <a:stretch>
            <a:fillRect/>
          </a:stretch>
        </p:blipFill>
        <p:spPr bwMode="auto">
          <a:xfrm>
            <a:off x="753269" y="1296866"/>
            <a:ext cx="124619" cy="153865"/>
          </a:xfrm>
          <a:prstGeom prst="rect">
            <a:avLst/>
          </a:prstGeom>
          <a:noFill/>
          <a:ln w="12700" cap="flat">
            <a:noFill/>
            <a:miter lim="800000"/>
            <a:headEnd/>
            <a:tailEnd/>
          </a:ln>
          <a:effectLst>
            <a:outerShdw algn="ctr" rotWithShape="0">
              <a:srgbClr val="FFFFFF"/>
            </a:outerShdw>
          </a:effectLst>
        </p:spPr>
      </p:pic>
      <p:pic>
        <p:nvPicPr>
          <p:cNvPr id="52" name="Picture 55">
            <a:hlinkClick r:id="rId11"/>
          </p:cNvPr>
          <p:cNvPicPr>
            <a:picLocks noChangeAspect="1" noChangeArrowheads="1"/>
          </p:cNvPicPr>
          <p:nvPr/>
        </p:nvPicPr>
        <p:blipFill>
          <a:blip r:embed="rId12" cstate="print"/>
          <a:srcRect/>
          <a:stretch>
            <a:fillRect/>
          </a:stretch>
        </p:blipFill>
        <p:spPr bwMode="auto">
          <a:xfrm>
            <a:off x="1200150" y="1311519"/>
            <a:ext cx="101600" cy="117231"/>
          </a:xfrm>
          <a:prstGeom prst="rect">
            <a:avLst/>
          </a:prstGeom>
          <a:noFill/>
          <a:ln w="12700" cap="flat">
            <a:noFill/>
            <a:miter lim="800000"/>
            <a:headEnd/>
            <a:tailEnd/>
          </a:ln>
        </p:spPr>
      </p:pic>
      <p:pic>
        <p:nvPicPr>
          <p:cNvPr id="53" name="Picture 56"/>
          <p:cNvPicPr>
            <a:picLocks noChangeAspect="1" noChangeArrowheads="1"/>
          </p:cNvPicPr>
          <p:nvPr/>
        </p:nvPicPr>
        <p:blipFill>
          <a:blip r:embed="rId13" cstate="print"/>
          <a:srcRect/>
          <a:stretch>
            <a:fillRect/>
          </a:stretch>
        </p:blipFill>
        <p:spPr bwMode="auto">
          <a:xfrm>
            <a:off x="1651000" y="1311519"/>
            <a:ext cx="120650" cy="117231"/>
          </a:xfrm>
          <a:prstGeom prst="rect">
            <a:avLst/>
          </a:prstGeom>
          <a:noFill/>
          <a:ln w="12700" cap="flat">
            <a:noFill/>
            <a:miter lim="800000"/>
            <a:headEnd/>
            <a:tailEnd/>
          </a:ln>
        </p:spPr>
      </p:pic>
      <p:sp>
        <p:nvSpPr>
          <p:cNvPr id="54" name="Rectangle 57"/>
          <p:cNvSpPr>
            <a:spLocks/>
          </p:cNvSpPr>
          <p:nvPr/>
        </p:nvSpPr>
        <p:spPr bwMode="auto">
          <a:xfrm>
            <a:off x="701630" y="1471507"/>
            <a:ext cx="270908" cy="92333"/>
          </a:xfrm>
          <a:prstGeom prst="rect">
            <a:avLst/>
          </a:prstGeom>
          <a:noFill/>
          <a:ln w="12700" cap="flat">
            <a:noFill/>
            <a:miter lim="800000"/>
            <a:headEnd type="none" w="med" len="med"/>
            <a:tailEnd type="none" w="med" len="med"/>
          </a:ln>
        </p:spPr>
        <p:txBody>
          <a:bodyPr wrap="none" lIns="0" tIns="0" rIns="0" bIns="0" anchor="ctr">
            <a:spAutoFit/>
          </a:bodyPr>
          <a:lstStyle/>
          <a:p>
            <a:r>
              <a:rPr lang="en-US" sz="600" dirty="0" smtClean="0">
                <a:latin typeface="Calibri" charset="0"/>
                <a:cs typeface="Calibri" charset="0"/>
                <a:sym typeface="Calibri" charset="0"/>
              </a:rPr>
              <a:t>ENTITIES</a:t>
            </a:r>
            <a:endParaRPr lang="en-US" sz="600" dirty="0">
              <a:latin typeface="Calibri" charset="0"/>
              <a:cs typeface="Calibri" charset="0"/>
              <a:sym typeface="Calibri" charset="0"/>
            </a:endParaRPr>
          </a:p>
        </p:txBody>
      </p:sp>
      <p:sp>
        <p:nvSpPr>
          <p:cNvPr id="55" name="Rectangle 58"/>
          <p:cNvSpPr>
            <a:spLocks/>
          </p:cNvSpPr>
          <p:nvPr/>
        </p:nvSpPr>
        <p:spPr bwMode="auto">
          <a:xfrm>
            <a:off x="1098550" y="1447068"/>
            <a:ext cx="278923" cy="92333"/>
          </a:xfrm>
          <a:prstGeom prst="rect">
            <a:avLst/>
          </a:prstGeom>
          <a:noFill/>
          <a:ln w="12700" cap="flat">
            <a:noFill/>
            <a:miter lim="800000"/>
            <a:headEnd type="none" w="med" len="med"/>
            <a:tailEnd type="none" w="med" len="med"/>
          </a:ln>
        </p:spPr>
        <p:txBody>
          <a:bodyPr wrap="none" lIns="0" tIns="0" rIns="0" bIns="0" anchor="ctr">
            <a:spAutoFit/>
          </a:bodyPr>
          <a:lstStyle/>
          <a:p>
            <a:r>
              <a:rPr lang="en-US" sz="600" dirty="0">
                <a:latin typeface="Calibri" charset="0"/>
                <a:cs typeface="Calibri" charset="0"/>
                <a:sym typeface="Calibri" charset="0"/>
              </a:rPr>
              <a:t>ACTIONS</a:t>
            </a:r>
          </a:p>
        </p:txBody>
      </p:sp>
      <p:sp>
        <p:nvSpPr>
          <p:cNvPr id="56" name="Rectangle 59"/>
          <p:cNvSpPr>
            <a:spLocks/>
          </p:cNvSpPr>
          <p:nvPr/>
        </p:nvSpPr>
        <p:spPr bwMode="auto">
          <a:xfrm>
            <a:off x="1490663" y="1447068"/>
            <a:ext cx="423193" cy="92333"/>
          </a:xfrm>
          <a:prstGeom prst="rect">
            <a:avLst/>
          </a:prstGeom>
          <a:noFill/>
          <a:ln w="12700" cap="flat">
            <a:noFill/>
            <a:miter lim="800000"/>
            <a:headEnd type="none" w="med" len="med"/>
            <a:tailEnd type="none" w="med" len="med"/>
          </a:ln>
        </p:spPr>
        <p:txBody>
          <a:bodyPr wrap="none" lIns="0" tIns="0" rIns="0" bIns="0" anchor="ctr">
            <a:spAutoFit/>
          </a:bodyPr>
          <a:lstStyle/>
          <a:p>
            <a:r>
              <a:rPr lang="en-US" sz="600" dirty="0">
                <a:latin typeface="Calibri" charset="0"/>
                <a:cs typeface="Calibri" charset="0"/>
                <a:sym typeface="Calibri" charset="0"/>
              </a:rPr>
              <a:t>PROCEDURES</a:t>
            </a:r>
          </a:p>
        </p:txBody>
      </p:sp>
      <p:sp>
        <p:nvSpPr>
          <p:cNvPr id="57" name="AutoShape 60"/>
          <p:cNvSpPr>
            <a:spLocks/>
          </p:cNvSpPr>
          <p:nvPr/>
        </p:nvSpPr>
        <p:spPr bwMode="auto">
          <a:xfrm>
            <a:off x="654050" y="959827"/>
            <a:ext cx="1657350" cy="183173"/>
          </a:xfrm>
          <a:prstGeom prst="roundRect">
            <a:avLst>
              <a:gd name="adj" fmla="val 50000"/>
            </a:avLst>
          </a:prstGeom>
          <a:gradFill rotWithShape="0">
            <a:gsLst>
              <a:gs pos="0">
                <a:srgbClr val="E6E6E6"/>
              </a:gs>
              <a:gs pos="100000">
                <a:srgbClr val="FFFFFF"/>
              </a:gs>
            </a:gsLst>
            <a:lin ang="5400000" scaled="1"/>
          </a:gradFill>
          <a:ln w="12700" cap="flat">
            <a:solidFill>
              <a:srgbClr val="CCCCCC"/>
            </a:solidFill>
            <a:prstDash val="solid"/>
            <a:miter lim="800000"/>
            <a:headEnd type="none" w="med" len="med"/>
            <a:tailEnd type="none" w="med" len="med"/>
          </a:ln>
          <a:effectLst>
            <a:outerShdw dist="25399" dir="16080058" algn="ctr" rotWithShape="0">
              <a:schemeClr val="bg2">
                <a:alpha val="46999"/>
              </a:schemeClr>
            </a:outerShdw>
          </a:effectLst>
        </p:spPr>
        <p:txBody>
          <a:bodyPr lIns="20204" tIns="20204" rIns="20204" bIns="20204" anchor="ctr"/>
          <a:lstStyle/>
          <a:p>
            <a:pPr algn="l"/>
            <a:r>
              <a:rPr lang="en-US" sz="600" dirty="0" smtClean="0">
                <a:solidFill>
                  <a:srgbClr val="333333"/>
                </a:solidFill>
                <a:latin typeface="Calibri Bold" charset="0"/>
                <a:cs typeface="Calibri Bold" charset="0"/>
                <a:sym typeface="Calibri" charset="0"/>
              </a:rPr>
              <a:t>Custo</a:t>
            </a:r>
            <a:r>
              <a:rPr lang="en-US" sz="600" dirty="0">
                <a:solidFill>
                  <a:srgbClr val="333333"/>
                </a:solidFill>
                <a:latin typeface="Calibri Bold" charset="0"/>
                <a:cs typeface="Calibri Bold" charset="0"/>
                <a:sym typeface="Calibri" charset="0"/>
              </a:rPr>
              <a:t>mer</a:t>
            </a:r>
          </a:p>
        </p:txBody>
      </p:sp>
      <p:sp>
        <p:nvSpPr>
          <p:cNvPr id="59" name="Line 62"/>
          <p:cNvSpPr>
            <a:spLocks noChangeShapeType="1"/>
          </p:cNvSpPr>
          <p:nvPr/>
        </p:nvSpPr>
        <p:spPr bwMode="auto">
          <a:xfrm flipH="1">
            <a:off x="863600" y="2787894"/>
            <a:ext cx="127000" cy="0"/>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62" name="Line 66"/>
          <p:cNvSpPr>
            <a:spLocks noChangeShapeType="1"/>
          </p:cNvSpPr>
          <p:nvPr/>
        </p:nvSpPr>
        <p:spPr bwMode="auto">
          <a:xfrm flipH="1">
            <a:off x="863600" y="2549769"/>
            <a:ext cx="127000" cy="0"/>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63" name="Line 67"/>
          <p:cNvSpPr>
            <a:spLocks noChangeShapeType="1"/>
          </p:cNvSpPr>
          <p:nvPr/>
        </p:nvSpPr>
        <p:spPr bwMode="auto">
          <a:xfrm flipH="1">
            <a:off x="869950" y="2337288"/>
            <a:ext cx="120650" cy="0"/>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64" name="AutoShape 68"/>
          <p:cNvSpPr>
            <a:spLocks/>
          </p:cNvSpPr>
          <p:nvPr/>
        </p:nvSpPr>
        <p:spPr bwMode="auto">
          <a:xfrm>
            <a:off x="1047750" y="2242039"/>
            <a:ext cx="971550" cy="175846"/>
          </a:xfrm>
          <a:prstGeom prst="roundRect">
            <a:avLst>
              <a:gd name="adj" fmla="val 29167"/>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600" dirty="0" smtClean="0">
                <a:solidFill>
                  <a:srgbClr val="FFFFFF"/>
                </a:solidFill>
                <a:latin typeface="Calibri Bold" charset="0"/>
                <a:cs typeface="Calibri Bold" charset="0"/>
                <a:sym typeface="Calibri Bold" charset="0"/>
              </a:rPr>
              <a:t>Acquisition Date</a:t>
            </a:r>
            <a:endParaRPr lang="en-US" sz="600" dirty="0">
              <a:solidFill>
                <a:srgbClr val="FFFFFF"/>
              </a:solidFill>
              <a:latin typeface="Calibri Bold" charset="0"/>
              <a:cs typeface="Calibri Bold" charset="0"/>
              <a:sym typeface="Calibri Bold" charset="0"/>
            </a:endParaRPr>
          </a:p>
        </p:txBody>
      </p:sp>
      <p:sp>
        <p:nvSpPr>
          <p:cNvPr id="65" name="AutoShape 69"/>
          <p:cNvSpPr>
            <a:spLocks/>
          </p:cNvSpPr>
          <p:nvPr/>
        </p:nvSpPr>
        <p:spPr bwMode="auto">
          <a:xfrm>
            <a:off x="1047750" y="2461846"/>
            <a:ext cx="971550" cy="175846"/>
          </a:xfrm>
          <a:prstGeom prst="roundRect">
            <a:avLst>
              <a:gd name="adj" fmla="val 29167"/>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600" dirty="0" smtClean="0">
                <a:solidFill>
                  <a:srgbClr val="FFFFFF"/>
                </a:solidFill>
                <a:latin typeface="Calibri Bold" charset="0"/>
                <a:cs typeface="Calibri Bold" charset="0"/>
                <a:sym typeface="Calibri Bold" charset="0"/>
              </a:rPr>
              <a:t>Status</a:t>
            </a:r>
            <a:endParaRPr lang="en-US" sz="600" dirty="0">
              <a:solidFill>
                <a:srgbClr val="FFFFFF"/>
              </a:solidFill>
              <a:latin typeface="Calibri Bold" charset="0"/>
              <a:cs typeface="Calibri Bold" charset="0"/>
              <a:sym typeface="Calibri Bold" charset="0"/>
            </a:endParaRPr>
          </a:p>
        </p:txBody>
      </p:sp>
      <p:sp>
        <p:nvSpPr>
          <p:cNvPr id="66" name="AutoShape 70"/>
          <p:cNvSpPr>
            <a:spLocks/>
          </p:cNvSpPr>
          <p:nvPr/>
        </p:nvSpPr>
        <p:spPr bwMode="auto">
          <a:xfrm>
            <a:off x="1047750" y="2681654"/>
            <a:ext cx="971550" cy="175846"/>
          </a:xfrm>
          <a:prstGeom prst="roundRect">
            <a:avLst>
              <a:gd name="adj" fmla="val 29167"/>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600" dirty="0" smtClean="0">
                <a:solidFill>
                  <a:srgbClr val="FFFFFF"/>
                </a:solidFill>
                <a:latin typeface="Calibri Bold" charset="0"/>
                <a:cs typeface="Calibri Bold" charset="0"/>
                <a:sym typeface="Calibri Bold" charset="0"/>
              </a:rPr>
              <a:t>Status History</a:t>
            </a:r>
            <a:endParaRPr lang="en-US" sz="600" dirty="0">
              <a:solidFill>
                <a:srgbClr val="FFFFFF"/>
              </a:solidFill>
              <a:latin typeface="Calibri Bold" charset="0"/>
              <a:cs typeface="Calibri Bold" charset="0"/>
              <a:sym typeface="Calibri Bold" charset="0"/>
            </a:endParaRPr>
          </a:p>
        </p:txBody>
      </p:sp>
      <p:sp>
        <p:nvSpPr>
          <p:cNvPr id="67" name="Line 71"/>
          <p:cNvSpPr>
            <a:spLocks noChangeShapeType="1"/>
          </p:cNvSpPr>
          <p:nvPr/>
        </p:nvSpPr>
        <p:spPr bwMode="auto">
          <a:xfrm flipH="1">
            <a:off x="704850" y="4176346"/>
            <a:ext cx="127000" cy="0"/>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68" name="AutoShape 72"/>
          <p:cNvSpPr>
            <a:spLocks/>
          </p:cNvSpPr>
          <p:nvPr/>
        </p:nvSpPr>
        <p:spPr bwMode="auto">
          <a:xfrm>
            <a:off x="927100" y="4044462"/>
            <a:ext cx="825500" cy="241788"/>
          </a:xfrm>
          <a:prstGeom prst="roundRect">
            <a:avLst>
              <a:gd name="adj" fmla="val 21208"/>
            </a:avLst>
          </a:prstGeom>
          <a:gradFill rotWithShape="0">
            <a:gsLst>
              <a:gs pos="0">
                <a:srgbClr val="3D7AD9"/>
              </a:gs>
              <a:gs pos="100000">
                <a:srgbClr val="1D4A96"/>
              </a:gs>
            </a:gsLst>
            <a:lin ang="5400000" scaled="1"/>
          </a:gradFill>
          <a:ln w="12700" cap="flat">
            <a:solidFill>
              <a:srgbClr val="2151B8"/>
            </a:solidFill>
            <a:prstDash val="solid"/>
            <a:miter lim="800000"/>
            <a:headEnd type="none" w="med" len="med"/>
            <a:tailEnd type="none" w="med" len="med"/>
          </a:ln>
          <a:effectLst>
            <a:outerShdw algn="ctr" rotWithShape="0">
              <a:srgbClr val="0080FF"/>
            </a:outerShdw>
          </a:effectLst>
        </p:spPr>
        <p:txBody>
          <a:bodyPr lIns="0" tIns="0" rIns="0" bIns="0" anchor="ctr"/>
          <a:lstStyle/>
          <a:p>
            <a:r>
              <a:rPr lang="en-US" sz="700" dirty="0" smtClean="0">
                <a:solidFill>
                  <a:srgbClr val="FFFFFF"/>
                </a:solidFill>
                <a:latin typeface="Calibri Bold" charset="0"/>
                <a:cs typeface="Calibri Bold" charset="0"/>
                <a:sym typeface="Calibri Bold" charset="0"/>
              </a:rPr>
              <a:t>Customer Accounts</a:t>
            </a:r>
            <a:endParaRPr lang="en-US" sz="700" dirty="0">
              <a:solidFill>
                <a:srgbClr val="FFFFFF"/>
              </a:solidFill>
              <a:latin typeface="Calibri Bold" charset="0"/>
              <a:cs typeface="Calibri Bold" charset="0"/>
              <a:sym typeface="Calibri Bold" charset="0"/>
            </a:endParaRPr>
          </a:p>
        </p:txBody>
      </p:sp>
      <p:sp>
        <p:nvSpPr>
          <p:cNvPr id="70" name="Line 74"/>
          <p:cNvSpPr>
            <a:spLocks noChangeShapeType="1"/>
          </p:cNvSpPr>
          <p:nvPr/>
        </p:nvSpPr>
        <p:spPr bwMode="auto">
          <a:xfrm flipH="1">
            <a:off x="704850" y="4791808"/>
            <a:ext cx="127000" cy="0"/>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71" name="AutoShape 75"/>
          <p:cNvSpPr>
            <a:spLocks/>
          </p:cNvSpPr>
          <p:nvPr/>
        </p:nvSpPr>
        <p:spPr bwMode="auto">
          <a:xfrm>
            <a:off x="927100" y="4659923"/>
            <a:ext cx="825500" cy="241788"/>
          </a:xfrm>
          <a:prstGeom prst="roundRect">
            <a:avLst>
              <a:gd name="adj" fmla="val 21208"/>
            </a:avLst>
          </a:prstGeom>
          <a:gradFill rotWithShape="0">
            <a:gsLst>
              <a:gs pos="0">
                <a:srgbClr val="3D7AD9"/>
              </a:gs>
              <a:gs pos="100000">
                <a:srgbClr val="1D4A96"/>
              </a:gs>
            </a:gsLst>
            <a:lin ang="5400000" scaled="1"/>
          </a:gradFill>
          <a:ln w="12700" cap="flat">
            <a:solidFill>
              <a:srgbClr val="2151B8"/>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700" dirty="0" smtClean="0">
                <a:solidFill>
                  <a:srgbClr val="FFFFFF"/>
                </a:solidFill>
                <a:latin typeface="Calibri Bold" charset="0"/>
                <a:cs typeface="Calibri Bold" charset="0"/>
                <a:sym typeface="Calibri Bold" charset="0"/>
              </a:rPr>
              <a:t>Customer Bill </a:t>
            </a:r>
            <a:endParaRPr lang="en-US" sz="700" dirty="0">
              <a:solidFill>
                <a:srgbClr val="FFFFFF"/>
              </a:solidFill>
              <a:latin typeface="Calibri Bold" charset="0"/>
              <a:cs typeface="Calibri Bold" charset="0"/>
              <a:sym typeface="Calibri Bold" charset="0"/>
            </a:endParaRPr>
          </a:p>
        </p:txBody>
      </p:sp>
      <p:sp>
        <p:nvSpPr>
          <p:cNvPr id="72" name="Line 76"/>
          <p:cNvSpPr>
            <a:spLocks noChangeShapeType="1"/>
          </p:cNvSpPr>
          <p:nvPr/>
        </p:nvSpPr>
        <p:spPr bwMode="auto">
          <a:xfrm flipH="1">
            <a:off x="704850" y="5121519"/>
            <a:ext cx="127000" cy="0"/>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73" name="AutoShape 77"/>
          <p:cNvSpPr>
            <a:spLocks/>
          </p:cNvSpPr>
          <p:nvPr/>
        </p:nvSpPr>
        <p:spPr bwMode="auto">
          <a:xfrm>
            <a:off x="927100" y="4989635"/>
            <a:ext cx="825500" cy="241788"/>
          </a:xfrm>
          <a:prstGeom prst="roundRect">
            <a:avLst>
              <a:gd name="adj" fmla="val 21208"/>
            </a:avLst>
          </a:prstGeom>
          <a:gradFill rotWithShape="0">
            <a:gsLst>
              <a:gs pos="0">
                <a:srgbClr val="3D7AD9"/>
              </a:gs>
              <a:gs pos="100000">
                <a:srgbClr val="1D4A96"/>
              </a:gs>
            </a:gsLst>
            <a:lin ang="5400000" scaled="1"/>
          </a:gradFill>
          <a:ln w="12700" cap="flat">
            <a:solidFill>
              <a:srgbClr val="2151B8"/>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700" dirty="0" smtClean="0">
                <a:solidFill>
                  <a:srgbClr val="FFFFFF"/>
                </a:solidFill>
                <a:latin typeface="Calibri Bold" charset="0"/>
                <a:cs typeface="Calibri Bold" charset="0"/>
                <a:sym typeface="Calibri Bold" charset="0"/>
              </a:rPr>
              <a:t>Customer  Devices</a:t>
            </a:r>
            <a:endParaRPr lang="en-US" sz="700" dirty="0">
              <a:solidFill>
                <a:srgbClr val="FFFFFF"/>
              </a:solidFill>
              <a:latin typeface="Calibri Bold" charset="0"/>
              <a:cs typeface="Calibri Bold" charset="0"/>
              <a:sym typeface="Calibri Bold" charset="0"/>
            </a:endParaRPr>
          </a:p>
        </p:txBody>
      </p:sp>
      <p:sp>
        <p:nvSpPr>
          <p:cNvPr id="74" name="Line 78"/>
          <p:cNvSpPr>
            <a:spLocks noChangeShapeType="1"/>
          </p:cNvSpPr>
          <p:nvPr/>
        </p:nvSpPr>
        <p:spPr bwMode="auto">
          <a:xfrm flipH="1">
            <a:off x="704850" y="4462096"/>
            <a:ext cx="127000" cy="0"/>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75" name="AutoShape 79"/>
          <p:cNvSpPr>
            <a:spLocks/>
          </p:cNvSpPr>
          <p:nvPr/>
        </p:nvSpPr>
        <p:spPr bwMode="auto">
          <a:xfrm>
            <a:off x="927100" y="4352193"/>
            <a:ext cx="825500" cy="241788"/>
          </a:xfrm>
          <a:prstGeom prst="roundRect">
            <a:avLst>
              <a:gd name="adj" fmla="val 21208"/>
            </a:avLst>
          </a:prstGeom>
          <a:gradFill rotWithShape="0">
            <a:gsLst>
              <a:gs pos="0">
                <a:srgbClr val="3D7AD9"/>
              </a:gs>
              <a:gs pos="100000">
                <a:srgbClr val="1D4A96"/>
              </a:gs>
            </a:gsLst>
            <a:lin ang="5400000" scaled="1"/>
          </a:gradFill>
          <a:ln w="12700" cap="flat">
            <a:solidFill>
              <a:srgbClr val="2151B8"/>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700" dirty="0" smtClean="0">
                <a:solidFill>
                  <a:srgbClr val="FFFFFF"/>
                </a:solidFill>
                <a:latin typeface="Calibri Bold" charset="0"/>
                <a:cs typeface="Calibri Bold" charset="0"/>
                <a:sym typeface="Calibri Bold" charset="0"/>
              </a:rPr>
              <a:t>Customer Action</a:t>
            </a:r>
            <a:endParaRPr lang="en-US" sz="700" dirty="0">
              <a:solidFill>
                <a:srgbClr val="FFFFFF"/>
              </a:solidFill>
              <a:latin typeface="Calibri Bold" charset="0"/>
              <a:cs typeface="Calibri Bold" charset="0"/>
              <a:sym typeface="Calibri Bold" charset="0"/>
            </a:endParaRPr>
          </a:p>
        </p:txBody>
      </p:sp>
      <p:sp>
        <p:nvSpPr>
          <p:cNvPr id="76" name="Line 80"/>
          <p:cNvSpPr>
            <a:spLocks noChangeShapeType="1"/>
          </p:cNvSpPr>
          <p:nvPr/>
        </p:nvSpPr>
        <p:spPr bwMode="auto">
          <a:xfrm flipH="1">
            <a:off x="704850" y="3472962"/>
            <a:ext cx="0" cy="1978269"/>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78" name="Rectangle 89"/>
          <p:cNvSpPr>
            <a:spLocks/>
          </p:cNvSpPr>
          <p:nvPr/>
        </p:nvSpPr>
        <p:spPr bwMode="auto">
          <a:xfrm>
            <a:off x="738982" y="1787901"/>
            <a:ext cx="461665" cy="107722"/>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700" dirty="0" smtClean="0">
                <a:latin typeface="Calibri Bold" charset="0"/>
                <a:cs typeface="Calibri Bold" charset="0"/>
                <a:sym typeface="Calibri Bold" charset="0"/>
              </a:rPr>
              <a:t>Entity </a:t>
            </a:r>
            <a:r>
              <a:rPr lang="en-US" sz="700" dirty="0">
                <a:latin typeface="Calibri Bold" charset="0"/>
                <a:cs typeface="Calibri Bold" charset="0"/>
                <a:sym typeface="Calibri Bold" charset="0"/>
              </a:rPr>
              <a:t>Name</a:t>
            </a:r>
          </a:p>
        </p:txBody>
      </p:sp>
      <p:pic>
        <p:nvPicPr>
          <p:cNvPr id="79" name="Picture 90"/>
          <p:cNvPicPr>
            <a:picLocks noChangeArrowheads="1"/>
          </p:cNvPicPr>
          <p:nvPr/>
        </p:nvPicPr>
        <p:blipFill>
          <a:blip r:embed="rId4" cstate="print"/>
          <a:srcRect/>
          <a:stretch>
            <a:fillRect/>
          </a:stretch>
        </p:blipFill>
        <p:spPr bwMode="auto">
          <a:xfrm>
            <a:off x="679450" y="1824404"/>
            <a:ext cx="63500" cy="51288"/>
          </a:xfrm>
          <a:prstGeom prst="rect">
            <a:avLst/>
          </a:prstGeom>
          <a:noFill/>
          <a:ln w="12700" cap="flat">
            <a:noFill/>
            <a:miter lim="800000"/>
            <a:headEnd/>
            <a:tailEnd/>
          </a:ln>
        </p:spPr>
      </p:pic>
      <p:pic>
        <p:nvPicPr>
          <p:cNvPr id="80" name="Picture 91"/>
          <p:cNvPicPr>
            <a:picLocks noChangeArrowheads="1"/>
          </p:cNvPicPr>
          <p:nvPr/>
        </p:nvPicPr>
        <p:blipFill>
          <a:blip r:embed="rId4" cstate="print"/>
          <a:srcRect/>
          <a:stretch>
            <a:fillRect/>
          </a:stretch>
        </p:blipFill>
        <p:spPr bwMode="auto">
          <a:xfrm rot="16200000">
            <a:off x="846016" y="4150458"/>
            <a:ext cx="73269" cy="44450"/>
          </a:xfrm>
          <a:prstGeom prst="rect">
            <a:avLst/>
          </a:prstGeom>
          <a:noFill/>
          <a:ln w="12700" cap="flat">
            <a:noFill/>
            <a:miter lim="800000"/>
            <a:headEnd/>
            <a:tailEnd/>
          </a:ln>
        </p:spPr>
      </p:pic>
      <p:pic>
        <p:nvPicPr>
          <p:cNvPr id="81" name="Picture 92"/>
          <p:cNvPicPr>
            <a:picLocks noChangeArrowheads="1"/>
          </p:cNvPicPr>
          <p:nvPr/>
        </p:nvPicPr>
        <p:blipFill>
          <a:blip r:embed="rId4" cstate="print"/>
          <a:srcRect/>
          <a:stretch>
            <a:fillRect/>
          </a:stretch>
        </p:blipFill>
        <p:spPr bwMode="auto">
          <a:xfrm rot="16200000">
            <a:off x="846016" y="4765919"/>
            <a:ext cx="73269" cy="44450"/>
          </a:xfrm>
          <a:prstGeom prst="rect">
            <a:avLst/>
          </a:prstGeom>
          <a:noFill/>
          <a:ln w="12700" cap="flat">
            <a:noFill/>
            <a:miter lim="800000"/>
            <a:headEnd/>
            <a:tailEnd/>
          </a:ln>
        </p:spPr>
      </p:pic>
      <p:pic>
        <p:nvPicPr>
          <p:cNvPr id="82" name="Picture 93"/>
          <p:cNvPicPr>
            <a:picLocks noChangeArrowheads="1"/>
          </p:cNvPicPr>
          <p:nvPr/>
        </p:nvPicPr>
        <p:blipFill>
          <a:blip r:embed="rId4" cstate="print"/>
          <a:srcRect/>
          <a:stretch>
            <a:fillRect/>
          </a:stretch>
        </p:blipFill>
        <p:spPr bwMode="auto">
          <a:xfrm rot="16200000">
            <a:off x="846016" y="5095631"/>
            <a:ext cx="73269" cy="44450"/>
          </a:xfrm>
          <a:prstGeom prst="rect">
            <a:avLst/>
          </a:prstGeom>
          <a:noFill/>
          <a:ln w="12700" cap="flat">
            <a:noFill/>
            <a:miter lim="800000"/>
            <a:headEnd/>
            <a:tailEnd/>
          </a:ln>
        </p:spPr>
      </p:pic>
      <p:pic>
        <p:nvPicPr>
          <p:cNvPr id="83" name="Picture 94"/>
          <p:cNvPicPr>
            <a:picLocks noChangeArrowheads="1"/>
          </p:cNvPicPr>
          <p:nvPr/>
        </p:nvPicPr>
        <p:blipFill>
          <a:blip r:embed="rId4" cstate="print"/>
          <a:srcRect/>
          <a:stretch>
            <a:fillRect/>
          </a:stretch>
        </p:blipFill>
        <p:spPr bwMode="auto">
          <a:xfrm rot="16200000">
            <a:off x="846016" y="4447198"/>
            <a:ext cx="73269" cy="44450"/>
          </a:xfrm>
          <a:prstGeom prst="rect">
            <a:avLst/>
          </a:prstGeom>
          <a:noFill/>
          <a:ln w="12700" cap="flat">
            <a:noFill/>
            <a:miter lim="800000"/>
            <a:headEnd/>
            <a:tailEnd/>
          </a:ln>
        </p:spPr>
      </p:pic>
      <p:grpSp>
        <p:nvGrpSpPr>
          <p:cNvPr id="58" name="Group 104"/>
          <p:cNvGrpSpPr>
            <a:grpSpLocks/>
          </p:cNvGrpSpPr>
          <p:nvPr/>
        </p:nvGrpSpPr>
        <p:grpSpPr bwMode="auto">
          <a:xfrm>
            <a:off x="1143000" y="674077"/>
            <a:ext cx="1155700" cy="183173"/>
            <a:chOff x="0" y="0"/>
            <a:chExt cx="1456" cy="200"/>
          </a:xfrm>
        </p:grpSpPr>
        <p:sp>
          <p:nvSpPr>
            <p:cNvPr id="85" name="AutoShape 105"/>
            <p:cNvSpPr>
              <a:spLocks/>
            </p:cNvSpPr>
            <p:nvPr/>
          </p:nvSpPr>
          <p:spPr bwMode="auto">
            <a:xfrm>
              <a:off x="0" y="0"/>
              <a:ext cx="1456" cy="200"/>
            </a:xfrm>
            <a:prstGeom prst="roundRect">
              <a:avLst>
                <a:gd name="adj" fmla="val 28000"/>
              </a:avLst>
            </a:prstGeom>
            <a:gradFill rotWithShape="0">
              <a:gsLst>
                <a:gs pos="0">
                  <a:srgbClr val="FFFFFF"/>
                </a:gs>
                <a:gs pos="100000">
                  <a:srgbClr val="CCCCCC"/>
                </a:gs>
              </a:gsLst>
              <a:lin ang="5400000" scaled="1"/>
            </a:gradFill>
            <a:ln w="12700" cap="flat">
              <a:solidFill>
                <a:srgbClr val="B3B3B3"/>
              </a:solidFill>
              <a:prstDash val="solid"/>
              <a:miter lim="800000"/>
              <a:headEnd type="none" w="med" len="med"/>
              <a:tailEnd type="none" w="med" len="med"/>
            </a:ln>
            <a:effectLst>
              <a:outerShdw dist="25399" dir="2700000" algn="ctr" rotWithShape="0">
                <a:schemeClr val="bg2">
                  <a:alpha val="34000"/>
                </a:schemeClr>
              </a:outerShdw>
            </a:effectLst>
          </p:spPr>
          <p:txBody>
            <a:bodyPr lIns="0" tIns="0" rIns="0" bIns="0" anchor="ctr"/>
            <a:lstStyle/>
            <a:p>
              <a:pPr algn="l">
                <a:lnSpc>
                  <a:spcPct val="110000"/>
                </a:lnSpc>
              </a:pPr>
              <a:r>
                <a:rPr lang="en-US" sz="600" dirty="0">
                  <a:solidFill>
                    <a:srgbClr val="333333"/>
                  </a:solidFill>
                  <a:latin typeface="Calibri Bold" charset="0"/>
                  <a:cs typeface="Calibri Bold" charset="0"/>
                  <a:sym typeface="Calibri Bold" charset="0"/>
                </a:rPr>
                <a:t> </a:t>
              </a:r>
              <a:r>
                <a:rPr lang="en-US" sz="600" dirty="0" smtClean="0">
                  <a:solidFill>
                    <a:srgbClr val="333333"/>
                  </a:solidFill>
                  <a:latin typeface="Calibri Bold" charset="0"/>
                  <a:cs typeface="Calibri Bold" charset="0"/>
                  <a:sym typeface="Calibri Bold" charset="0"/>
                </a:rPr>
                <a:t>Composer Demo Application</a:t>
              </a:r>
              <a:endParaRPr lang="en-US" sz="600" dirty="0">
                <a:solidFill>
                  <a:srgbClr val="333333"/>
                </a:solidFill>
                <a:latin typeface="Calibri Bold" charset="0"/>
                <a:cs typeface="Calibri Bold" charset="0"/>
                <a:sym typeface="Calibri Bold" charset="0"/>
              </a:endParaRPr>
            </a:p>
          </p:txBody>
        </p:sp>
        <p:sp>
          <p:nvSpPr>
            <p:cNvPr id="86" name="AutoShape 106"/>
            <p:cNvSpPr>
              <a:spLocks/>
            </p:cNvSpPr>
            <p:nvPr/>
          </p:nvSpPr>
          <p:spPr bwMode="auto">
            <a:xfrm rot="10800000">
              <a:off x="1333" y="72"/>
              <a:ext cx="66" cy="64"/>
            </a:xfrm>
            <a:prstGeom prst="triangle">
              <a:avLst>
                <a:gd name="adj" fmla="val 50000"/>
              </a:avLst>
            </a:prstGeom>
            <a:solidFill>
              <a:srgbClr val="5E5E5E"/>
            </a:solidFill>
            <a:ln w="25400" cap="flat">
              <a:noFill/>
              <a:miter lim="800000"/>
              <a:headEnd type="none" w="med" len="med"/>
              <a:tailEnd type="none" w="med" len="med"/>
            </a:ln>
          </p:spPr>
          <p:txBody>
            <a:bodyPr lIns="0" tIns="0" rIns="0" bIns="0"/>
            <a:lstStyle/>
            <a:p>
              <a:endParaRPr lang="en-US"/>
            </a:p>
          </p:txBody>
        </p:sp>
      </p:grpSp>
      <p:grpSp>
        <p:nvGrpSpPr>
          <p:cNvPr id="84" name="Group 107"/>
          <p:cNvGrpSpPr>
            <a:grpSpLocks/>
          </p:cNvGrpSpPr>
          <p:nvPr/>
        </p:nvGrpSpPr>
        <p:grpSpPr bwMode="auto">
          <a:xfrm>
            <a:off x="2241550" y="1729154"/>
            <a:ext cx="95250" cy="3941885"/>
            <a:chOff x="0" y="0"/>
            <a:chExt cx="120" cy="4304"/>
          </a:xfrm>
        </p:grpSpPr>
        <p:sp>
          <p:nvSpPr>
            <p:cNvPr id="88" name="AutoShape 108"/>
            <p:cNvSpPr>
              <a:spLocks/>
            </p:cNvSpPr>
            <p:nvPr/>
          </p:nvSpPr>
          <p:spPr bwMode="auto">
            <a:xfrm>
              <a:off x="8" y="24"/>
              <a:ext cx="112" cy="4208"/>
            </a:xfrm>
            <a:prstGeom prst="roundRect">
              <a:avLst>
                <a:gd name="adj" fmla="val 42856"/>
              </a:avLst>
            </a:prstGeom>
            <a:gradFill rotWithShape="0">
              <a:gsLst>
                <a:gs pos="0">
                  <a:srgbClr val="B3B3B3"/>
                </a:gs>
                <a:gs pos="100000">
                  <a:srgbClr val="FFFFFF"/>
                </a:gs>
              </a:gsLst>
              <a:lin ang="0" scaled="1"/>
            </a:gradFill>
            <a:ln w="12700" cap="flat">
              <a:solidFill>
                <a:srgbClr val="B3B3B3"/>
              </a:solidFill>
              <a:prstDash val="solid"/>
              <a:miter lim="800000"/>
              <a:headEnd type="none" w="med" len="med"/>
              <a:tailEnd type="none" w="med" len="med"/>
            </a:ln>
            <a:effectLst>
              <a:outerShdw dist="25400" dir="10740039" algn="ctr" rotWithShape="0">
                <a:schemeClr val="bg2">
                  <a:alpha val="50999"/>
                </a:schemeClr>
              </a:outerShdw>
            </a:effectLst>
          </p:spPr>
          <p:txBody>
            <a:bodyPr lIns="0" tIns="0" rIns="0" bIns="0"/>
            <a:lstStyle/>
            <a:p>
              <a:endParaRPr lang="en-US"/>
            </a:p>
          </p:txBody>
        </p:sp>
        <p:sp>
          <p:nvSpPr>
            <p:cNvPr id="89" name="AutoShape 109"/>
            <p:cNvSpPr>
              <a:spLocks/>
            </p:cNvSpPr>
            <p:nvPr/>
          </p:nvSpPr>
          <p:spPr bwMode="auto">
            <a:xfrm>
              <a:off x="0" y="128"/>
              <a:ext cx="112" cy="544"/>
            </a:xfrm>
            <a:prstGeom prst="roundRect">
              <a:avLst>
                <a:gd name="adj" fmla="val 50000"/>
              </a:avLst>
            </a:prstGeom>
            <a:gradFill rotWithShape="0">
              <a:gsLst>
                <a:gs pos="0">
                  <a:srgbClr val="E8E8E8"/>
                </a:gs>
                <a:gs pos="100000">
                  <a:srgbClr val="BCBCBC"/>
                </a:gs>
              </a:gsLst>
              <a:lin ang="0" scaled="1"/>
            </a:gradFill>
            <a:ln w="12700" cap="flat">
              <a:solidFill>
                <a:srgbClr val="5E5E5E"/>
              </a:solidFill>
              <a:prstDash val="solid"/>
              <a:miter lim="800000"/>
              <a:headEnd type="none" w="med" len="med"/>
              <a:tailEnd type="none" w="med" len="med"/>
            </a:ln>
          </p:spPr>
          <p:txBody>
            <a:bodyPr lIns="0" tIns="0" rIns="0" bIns="0"/>
            <a:lstStyle/>
            <a:p>
              <a:endParaRPr lang="en-US"/>
            </a:p>
          </p:txBody>
        </p:sp>
        <p:grpSp>
          <p:nvGrpSpPr>
            <p:cNvPr id="87" name="Group 110"/>
            <p:cNvGrpSpPr>
              <a:grpSpLocks/>
            </p:cNvGrpSpPr>
            <p:nvPr/>
          </p:nvGrpSpPr>
          <p:grpSpPr bwMode="auto">
            <a:xfrm>
              <a:off x="0" y="4176"/>
              <a:ext cx="120" cy="128"/>
              <a:chOff x="0" y="0"/>
              <a:chExt cx="120" cy="128"/>
            </a:xfrm>
          </p:grpSpPr>
          <p:sp>
            <p:nvSpPr>
              <p:cNvPr id="94" name="Rectangle 111"/>
              <p:cNvSpPr>
                <a:spLocks/>
              </p:cNvSpPr>
              <p:nvPr/>
            </p:nvSpPr>
            <p:spPr bwMode="auto">
              <a:xfrm>
                <a:off x="0" y="0"/>
                <a:ext cx="120" cy="128"/>
              </a:xfrm>
              <a:prstGeom prst="rect">
                <a:avLst/>
              </a:prstGeom>
              <a:gradFill rotWithShape="0">
                <a:gsLst>
                  <a:gs pos="0">
                    <a:srgbClr val="B3B3B3"/>
                  </a:gs>
                  <a:gs pos="100000">
                    <a:srgbClr val="FFFFFF"/>
                  </a:gs>
                </a:gsLst>
                <a:lin ang="0" scaled="1"/>
              </a:gradFill>
              <a:ln w="12700" cap="flat">
                <a:solidFill>
                  <a:srgbClr val="808080"/>
                </a:solidFill>
                <a:prstDash val="solid"/>
                <a:miter lim="800000"/>
                <a:headEnd type="none" w="med" len="med"/>
                <a:tailEnd type="none" w="med" len="med"/>
              </a:ln>
            </p:spPr>
            <p:txBody>
              <a:bodyPr lIns="0" tIns="0" rIns="0" bIns="0"/>
              <a:lstStyle/>
              <a:p>
                <a:endParaRPr lang="en-US"/>
              </a:p>
            </p:txBody>
          </p:sp>
          <p:pic>
            <p:nvPicPr>
              <p:cNvPr id="95" name="Picture 112"/>
              <p:cNvPicPr>
                <a:picLocks noChangeArrowheads="1"/>
              </p:cNvPicPr>
              <p:nvPr/>
            </p:nvPicPr>
            <p:blipFill>
              <a:blip r:embed="rId4" cstate="print"/>
              <a:srcRect/>
              <a:stretch>
                <a:fillRect/>
              </a:stretch>
            </p:blipFill>
            <p:spPr bwMode="auto">
              <a:xfrm>
                <a:off x="32" y="40"/>
                <a:ext cx="72" cy="56"/>
              </a:xfrm>
              <a:prstGeom prst="rect">
                <a:avLst/>
              </a:prstGeom>
              <a:noFill/>
              <a:ln w="12700" cap="flat">
                <a:noFill/>
                <a:miter lim="800000"/>
                <a:headEnd/>
                <a:tailEnd/>
              </a:ln>
            </p:spPr>
          </p:pic>
        </p:grpSp>
        <p:grpSp>
          <p:nvGrpSpPr>
            <p:cNvPr id="90" name="Group 113"/>
            <p:cNvGrpSpPr>
              <a:grpSpLocks/>
            </p:cNvGrpSpPr>
            <p:nvPr/>
          </p:nvGrpSpPr>
          <p:grpSpPr bwMode="auto">
            <a:xfrm>
              <a:off x="0" y="0"/>
              <a:ext cx="120" cy="128"/>
              <a:chOff x="0" y="0"/>
              <a:chExt cx="120" cy="128"/>
            </a:xfrm>
          </p:grpSpPr>
          <p:sp>
            <p:nvSpPr>
              <p:cNvPr id="92" name="Rectangle 114"/>
              <p:cNvSpPr>
                <a:spLocks/>
              </p:cNvSpPr>
              <p:nvPr/>
            </p:nvSpPr>
            <p:spPr bwMode="auto">
              <a:xfrm>
                <a:off x="0" y="0"/>
                <a:ext cx="120" cy="128"/>
              </a:xfrm>
              <a:prstGeom prst="rect">
                <a:avLst/>
              </a:prstGeom>
              <a:gradFill rotWithShape="0">
                <a:gsLst>
                  <a:gs pos="0">
                    <a:srgbClr val="B3B3B3"/>
                  </a:gs>
                  <a:gs pos="100000">
                    <a:srgbClr val="FFFFFF"/>
                  </a:gs>
                </a:gsLst>
                <a:lin ang="0" scaled="1"/>
              </a:gradFill>
              <a:ln w="12700" cap="flat">
                <a:solidFill>
                  <a:srgbClr val="808080"/>
                </a:solidFill>
                <a:prstDash val="solid"/>
                <a:miter lim="800000"/>
                <a:headEnd type="none" w="med" len="med"/>
                <a:tailEnd type="none" w="med" len="med"/>
              </a:ln>
            </p:spPr>
            <p:txBody>
              <a:bodyPr lIns="0" tIns="0" rIns="0" bIns="0"/>
              <a:lstStyle/>
              <a:p>
                <a:endParaRPr lang="en-US"/>
              </a:p>
            </p:txBody>
          </p:sp>
          <p:pic>
            <p:nvPicPr>
              <p:cNvPr id="93" name="Picture 115"/>
              <p:cNvPicPr>
                <a:picLocks noChangeArrowheads="1"/>
              </p:cNvPicPr>
              <p:nvPr/>
            </p:nvPicPr>
            <p:blipFill>
              <a:blip r:embed="rId5" cstate="print"/>
              <a:srcRect/>
              <a:stretch>
                <a:fillRect/>
              </a:stretch>
            </p:blipFill>
            <p:spPr bwMode="auto">
              <a:xfrm>
                <a:off x="32" y="40"/>
                <a:ext cx="72" cy="56"/>
              </a:xfrm>
              <a:prstGeom prst="rect">
                <a:avLst/>
              </a:prstGeom>
              <a:noFill/>
              <a:ln w="12700" cap="flat">
                <a:noFill/>
                <a:miter lim="800000"/>
                <a:headEnd/>
                <a:tailEnd/>
              </a:ln>
            </p:spPr>
          </p:pic>
        </p:grpSp>
      </p:grpSp>
      <p:grpSp>
        <p:nvGrpSpPr>
          <p:cNvPr id="91" name="Group 116"/>
          <p:cNvGrpSpPr>
            <a:grpSpLocks/>
          </p:cNvGrpSpPr>
          <p:nvPr/>
        </p:nvGrpSpPr>
        <p:grpSpPr bwMode="auto">
          <a:xfrm>
            <a:off x="609600" y="5674702"/>
            <a:ext cx="1752600" cy="135548"/>
            <a:chOff x="0" y="0"/>
            <a:chExt cx="2208" cy="148"/>
          </a:xfrm>
        </p:grpSpPr>
        <p:sp>
          <p:nvSpPr>
            <p:cNvPr id="97" name="Rectangle 117"/>
            <p:cNvSpPr>
              <a:spLocks/>
            </p:cNvSpPr>
            <p:nvPr/>
          </p:nvSpPr>
          <p:spPr bwMode="auto">
            <a:xfrm>
              <a:off x="0" y="4"/>
              <a:ext cx="2208" cy="144"/>
            </a:xfrm>
            <a:prstGeom prst="rect">
              <a:avLst/>
            </a:prstGeom>
            <a:gradFill rotWithShape="0">
              <a:gsLst>
                <a:gs pos="0">
                  <a:srgbClr val="FFFFFF"/>
                </a:gs>
                <a:gs pos="100000">
                  <a:srgbClr val="CCCCCC"/>
                </a:gs>
              </a:gsLst>
              <a:lin ang="5400000" scaled="1"/>
            </a:gradFill>
            <a:ln w="12700" cap="flat">
              <a:solidFill>
                <a:srgbClr val="CCCCCC"/>
              </a:solidFill>
              <a:prstDash val="solid"/>
              <a:miter lim="800000"/>
              <a:headEnd type="none" w="med" len="med"/>
              <a:tailEnd type="none" w="med" len="med"/>
            </a:ln>
            <a:effectLst>
              <a:outerShdw dist="12699" dir="5400000" algn="ctr" rotWithShape="0">
                <a:srgbClr val="808080"/>
              </a:outerShdw>
            </a:effectLst>
          </p:spPr>
          <p:txBody>
            <a:bodyPr lIns="0" tIns="0" rIns="0" bIns="0"/>
            <a:lstStyle/>
            <a:p>
              <a:endParaRPr lang="en-US"/>
            </a:p>
          </p:txBody>
        </p:sp>
        <p:sp>
          <p:nvSpPr>
            <p:cNvPr id="98" name="Rectangle 118"/>
            <p:cNvSpPr>
              <a:spLocks/>
            </p:cNvSpPr>
            <p:nvPr/>
          </p:nvSpPr>
          <p:spPr bwMode="auto">
            <a:xfrm>
              <a:off x="180" y="0"/>
              <a:ext cx="481" cy="101"/>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600" dirty="0">
                  <a:latin typeface="Calibri" charset="0"/>
                  <a:cs typeface="Calibri" charset="0"/>
                  <a:sym typeface="Calibri" charset="0"/>
                </a:rPr>
                <a:t>CONSTANTS</a:t>
              </a:r>
            </a:p>
          </p:txBody>
        </p:sp>
        <p:pic>
          <p:nvPicPr>
            <p:cNvPr id="99" name="Picture 119"/>
            <p:cNvPicPr>
              <a:picLocks noChangeArrowheads="1"/>
            </p:cNvPicPr>
            <p:nvPr/>
          </p:nvPicPr>
          <p:blipFill>
            <a:blip r:embed="rId4" cstate="print"/>
            <a:srcRect/>
            <a:stretch>
              <a:fillRect/>
            </a:stretch>
          </p:blipFill>
          <p:spPr bwMode="auto">
            <a:xfrm rot="-5400000">
              <a:off x="88" y="60"/>
              <a:ext cx="80" cy="56"/>
            </a:xfrm>
            <a:prstGeom prst="rect">
              <a:avLst/>
            </a:prstGeom>
            <a:noFill/>
            <a:ln w="12700" cap="flat">
              <a:noFill/>
              <a:miter lim="800000"/>
              <a:headEnd/>
              <a:tailEnd/>
            </a:ln>
          </p:spPr>
        </p:pic>
      </p:grpSp>
      <p:sp>
        <p:nvSpPr>
          <p:cNvPr id="100" name="Rectangle 120"/>
          <p:cNvSpPr>
            <a:spLocks/>
          </p:cNvSpPr>
          <p:nvPr/>
        </p:nvSpPr>
        <p:spPr bwMode="auto">
          <a:xfrm>
            <a:off x="2228850" y="5634404"/>
            <a:ext cx="64120" cy="153888"/>
          </a:xfrm>
          <a:prstGeom prst="rect">
            <a:avLst/>
          </a:prstGeom>
          <a:noFill/>
          <a:ln w="12700" cap="flat">
            <a:noFill/>
            <a:miter lim="800000"/>
            <a:headEnd type="none" w="med" len="med"/>
            <a:tailEnd type="none" w="med" len="med"/>
          </a:ln>
        </p:spPr>
        <p:txBody>
          <a:bodyPr wrap="none" lIns="0" tIns="0" rIns="0" bIns="0" anchor="ctr">
            <a:spAutoFit/>
          </a:bodyPr>
          <a:lstStyle/>
          <a:p>
            <a:r>
              <a:rPr lang="en-US" sz="1000" dirty="0">
                <a:solidFill>
                  <a:srgbClr val="1A1A1A"/>
                </a:solidFill>
                <a:latin typeface="Calibri Bold" charset="0"/>
                <a:cs typeface="Calibri Bold" charset="0"/>
                <a:sym typeface="Calibri Bold" charset="0"/>
              </a:rPr>
              <a:t>+</a:t>
            </a:r>
          </a:p>
        </p:txBody>
      </p:sp>
      <p:grpSp>
        <p:nvGrpSpPr>
          <p:cNvPr id="288" name="Group 121"/>
          <p:cNvGrpSpPr>
            <a:grpSpLocks/>
          </p:cNvGrpSpPr>
          <p:nvPr/>
        </p:nvGrpSpPr>
        <p:grpSpPr bwMode="auto">
          <a:xfrm>
            <a:off x="609600" y="1553308"/>
            <a:ext cx="1752600" cy="168519"/>
            <a:chOff x="0" y="0"/>
            <a:chExt cx="2208" cy="184"/>
          </a:xfrm>
        </p:grpSpPr>
        <p:sp>
          <p:nvSpPr>
            <p:cNvPr id="102" name="Rectangle 122"/>
            <p:cNvSpPr>
              <a:spLocks/>
            </p:cNvSpPr>
            <p:nvPr/>
          </p:nvSpPr>
          <p:spPr bwMode="auto">
            <a:xfrm>
              <a:off x="0" y="40"/>
              <a:ext cx="2208" cy="144"/>
            </a:xfrm>
            <a:prstGeom prst="rect">
              <a:avLst/>
            </a:prstGeom>
            <a:gradFill rotWithShape="0">
              <a:gsLst>
                <a:gs pos="0">
                  <a:srgbClr val="FFFFFF"/>
                </a:gs>
                <a:gs pos="100000">
                  <a:srgbClr val="CCCCCC"/>
                </a:gs>
              </a:gsLst>
              <a:lin ang="5400000" scaled="1"/>
            </a:gradFill>
            <a:ln w="12700" cap="flat">
              <a:solidFill>
                <a:srgbClr val="CCCCCC"/>
              </a:solidFill>
              <a:prstDash val="solid"/>
              <a:miter lim="800000"/>
              <a:headEnd type="none" w="med" len="med"/>
              <a:tailEnd type="none" w="med" len="med"/>
            </a:ln>
            <a:effectLst>
              <a:outerShdw dist="12699" dir="5400000" algn="ctr" rotWithShape="0">
                <a:srgbClr val="808080"/>
              </a:outerShdw>
            </a:effectLst>
          </p:spPr>
          <p:txBody>
            <a:bodyPr lIns="0" tIns="0" rIns="0" bIns="0"/>
            <a:lstStyle/>
            <a:p>
              <a:endParaRPr lang="en-US"/>
            </a:p>
          </p:txBody>
        </p:sp>
        <p:sp>
          <p:nvSpPr>
            <p:cNvPr id="103" name="Rectangle 123"/>
            <p:cNvSpPr>
              <a:spLocks/>
            </p:cNvSpPr>
            <p:nvPr/>
          </p:nvSpPr>
          <p:spPr bwMode="auto">
            <a:xfrm>
              <a:off x="180" y="67"/>
              <a:ext cx="1276" cy="101"/>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600" dirty="0">
                  <a:latin typeface="Calibri" charset="0"/>
                  <a:cs typeface="Calibri" charset="0"/>
                  <a:sym typeface="Calibri" charset="0"/>
                </a:rPr>
                <a:t>BUSINESS </a:t>
              </a:r>
              <a:r>
                <a:rPr lang="en-US" sz="600" dirty="0" smtClean="0">
                  <a:latin typeface="Calibri" charset="0"/>
                  <a:cs typeface="Calibri" charset="0"/>
                  <a:sym typeface="Calibri" charset="0"/>
                </a:rPr>
                <a:t>ENTITIES &amp; </a:t>
              </a:r>
              <a:r>
                <a:rPr lang="en-US" sz="600" dirty="0">
                  <a:latin typeface="Calibri" charset="0"/>
                  <a:cs typeface="Calibri" charset="0"/>
                  <a:sym typeface="Calibri" charset="0"/>
                </a:rPr>
                <a:t>CONCEPTS</a:t>
              </a:r>
            </a:p>
          </p:txBody>
        </p:sp>
        <p:pic>
          <p:nvPicPr>
            <p:cNvPr id="104" name="Picture 124"/>
            <p:cNvPicPr>
              <a:picLocks noChangeArrowheads="1"/>
            </p:cNvPicPr>
            <p:nvPr/>
          </p:nvPicPr>
          <p:blipFill>
            <a:blip r:embed="rId4" cstate="print"/>
            <a:srcRect/>
            <a:stretch>
              <a:fillRect/>
            </a:stretch>
          </p:blipFill>
          <p:spPr bwMode="auto">
            <a:xfrm>
              <a:off x="88" y="96"/>
              <a:ext cx="80" cy="56"/>
            </a:xfrm>
            <a:prstGeom prst="rect">
              <a:avLst/>
            </a:prstGeom>
            <a:noFill/>
            <a:ln w="12700" cap="flat">
              <a:noFill/>
              <a:miter lim="800000"/>
              <a:headEnd/>
              <a:tailEnd/>
            </a:ln>
          </p:spPr>
        </p:pic>
        <p:sp>
          <p:nvSpPr>
            <p:cNvPr id="105" name="Rectangle 125"/>
            <p:cNvSpPr>
              <a:spLocks/>
            </p:cNvSpPr>
            <p:nvPr/>
          </p:nvSpPr>
          <p:spPr bwMode="auto">
            <a:xfrm>
              <a:off x="2040" y="0"/>
              <a:ext cx="81" cy="168"/>
            </a:xfrm>
            <a:prstGeom prst="rect">
              <a:avLst/>
            </a:prstGeom>
            <a:noFill/>
            <a:ln w="12700" cap="flat">
              <a:noFill/>
              <a:miter lim="800000"/>
              <a:headEnd type="none" w="med" len="med"/>
              <a:tailEnd type="none" w="med" len="med"/>
            </a:ln>
          </p:spPr>
          <p:txBody>
            <a:bodyPr wrap="none" lIns="0" tIns="0" rIns="0" bIns="0" anchor="ctr">
              <a:spAutoFit/>
            </a:bodyPr>
            <a:lstStyle/>
            <a:p>
              <a:r>
                <a:rPr lang="en-US" sz="1000" dirty="0">
                  <a:solidFill>
                    <a:srgbClr val="1A1A1A"/>
                  </a:solidFill>
                  <a:latin typeface="Calibri Bold" charset="0"/>
                  <a:cs typeface="Calibri Bold" charset="0"/>
                  <a:sym typeface="Calibri Bold" charset="0"/>
                </a:rPr>
                <a:t>+</a:t>
              </a:r>
            </a:p>
          </p:txBody>
        </p:sp>
      </p:grpSp>
      <p:sp>
        <p:nvSpPr>
          <p:cNvPr id="106" name="AutoShape 70"/>
          <p:cNvSpPr>
            <a:spLocks/>
          </p:cNvSpPr>
          <p:nvPr/>
        </p:nvSpPr>
        <p:spPr bwMode="auto">
          <a:xfrm>
            <a:off x="1047750" y="2901462"/>
            <a:ext cx="971550" cy="175846"/>
          </a:xfrm>
          <a:prstGeom prst="roundRect">
            <a:avLst>
              <a:gd name="adj" fmla="val 29167"/>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600" dirty="0" smtClean="0">
                <a:solidFill>
                  <a:srgbClr val="FFFFFF"/>
                </a:solidFill>
                <a:latin typeface="Calibri Bold" charset="0"/>
                <a:cs typeface="Calibri Bold" charset="0"/>
                <a:sym typeface="Calibri Bold" charset="0"/>
              </a:rPr>
              <a:t>Type</a:t>
            </a:r>
            <a:endParaRPr lang="en-US" sz="600" dirty="0">
              <a:solidFill>
                <a:srgbClr val="FFFFFF"/>
              </a:solidFill>
              <a:latin typeface="Calibri Bold" charset="0"/>
              <a:cs typeface="Calibri Bold" charset="0"/>
              <a:sym typeface="Calibri Bold" charset="0"/>
            </a:endParaRPr>
          </a:p>
        </p:txBody>
      </p:sp>
      <p:sp>
        <p:nvSpPr>
          <p:cNvPr id="107" name="AutoShape 70"/>
          <p:cNvSpPr>
            <a:spLocks/>
          </p:cNvSpPr>
          <p:nvPr/>
        </p:nvSpPr>
        <p:spPr bwMode="auto">
          <a:xfrm>
            <a:off x="1047750" y="3121269"/>
            <a:ext cx="971550" cy="175846"/>
          </a:xfrm>
          <a:prstGeom prst="roundRect">
            <a:avLst>
              <a:gd name="adj" fmla="val 29167"/>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600" dirty="0" smtClean="0">
                <a:solidFill>
                  <a:srgbClr val="FFFFFF"/>
                </a:solidFill>
                <a:latin typeface="Calibri Bold" charset="0"/>
                <a:cs typeface="Calibri Bold" charset="0"/>
                <a:sym typeface="Calibri Bold" charset="0"/>
              </a:rPr>
              <a:t>Call Frequency</a:t>
            </a:r>
            <a:endParaRPr lang="en-US" sz="600" dirty="0">
              <a:solidFill>
                <a:srgbClr val="FFFFFF"/>
              </a:solidFill>
              <a:latin typeface="Calibri Bold" charset="0"/>
              <a:cs typeface="Calibri Bold" charset="0"/>
              <a:sym typeface="Calibri Bold" charset="0"/>
            </a:endParaRPr>
          </a:p>
        </p:txBody>
      </p:sp>
      <p:sp>
        <p:nvSpPr>
          <p:cNvPr id="108" name="Line 62"/>
          <p:cNvSpPr>
            <a:spLocks noChangeShapeType="1"/>
          </p:cNvSpPr>
          <p:nvPr/>
        </p:nvSpPr>
        <p:spPr bwMode="auto">
          <a:xfrm flipH="1">
            <a:off x="863600" y="2989385"/>
            <a:ext cx="127000" cy="0"/>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133" name="Rectangle 62"/>
          <p:cNvSpPr>
            <a:spLocks/>
          </p:cNvSpPr>
          <p:nvPr/>
        </p:nvSpPr>
        <p:spPr bwMode="auto">
          <a:xfrm>
            <a:off x="647700" y="1913591"/>
            <a:ext cx="1600200" cy="293582"/>
          </a:xfrm>
          <a:prstGeom prst="rect">
            <a:avLst/>
          </a:prstGeom>
          <a:gradFill rotWithShape="0">
            <a:gsLst>
              <a:gs pos="0">
                <a:srgbClr val="63EAFE"/>
              </a:gs>
              <a:gs pos="100000">
                <a:srgbClr val="0080FF"/>
              </a:gs>
            </a:gsLst>
            <a:lin ang="5400000" scaled="1"/>
          </a:gradFill>
          <a:ln w="25400" cap="flat">
            <a:noFill/>
            <a:miter lim="800000"/>
            <a:headEnd type="none" w="med" len="med"/>
            <a:tailEnd type="none" w="med" len="med"/>
          </a:ln>
        </p:spPr>
        <p:txBody>
          <a:bodyPr lIns="0" tIns="0" rIns="0" bIns="0"/>
          <a:lstStyle/>
          <a:p>
            <a:endParaRPr lang="en-US"/>
          </a:p>
        </p:txBody>
      </p:sp>
      <p:sp>
        <p:nvSpPr>
          <p:cNvPr id="109" name="Line 62"/>
          <p:cNvSpPr>
            <a:spLocks noChangeShapeType="1"/>
          </p:cNvSpPr>
          <p:nvPr/>
        </p:nvSpPr>
        <p:spPr bwMode="auto">
          <a:xfrm flipH="1">
            <a:off x="863600" y="3209192"/>
            <a:ext cx="127000" cy="0"/>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110" name="AutoShape 72"/>
          <p:cNvSpPr>
            <a:spLocks/>
          </p:cNvSpPr>
          <p:nvPr/>
        </p:nvSpPr>
        <p:spPr bwMode="auto">
          <a:xfrm>
            <a:off x="952500" y="1934308"/>
            <a:ext cx="825500" cy="241788"/>
          </a:xfrm>
          <a:prstGeom prst="roundRect">
            <a:avLst>
              <a:gd name="adj" fmla="val 21208"/>
            </a:avLst>
          </a:prstGeom>
          <a:gradFill rotWithShape="0">
            <a:gsLst>
              <a:gs pos="0">
                <a:srgbClr val="3D7AD9"/>
              </a:gs>
              <a:gs pos="100000">
                <a:srgbClr val="1D4A96"/>
              </a:gs>
            </a:gsLst>
            <a:lin ang="5400000" scaled="1"/>
          </a:gradFill>
          <a:ln w="12700" cap="flat">
            <a:solidFill>
              <a:srgbClr val="2151B8"/>
            </a:solidFill>
            <a:prstDash val="solid"/>
            <a:miter lim="800000"/>
            <a:headEnd type="none" w="med" len="med"/>
            <a:tailEnd type="none" w="med" len="med"/>
          </a:ln>
          <a:effectLst>
            <a:outerShdw algn="ctr" rotWithShape="0">
              <a:srgbClr val="0080FF"/>
            </a:outerShdw>
          </a:effectLst>
        </p:spPr>
        <p:txBody>
          <a:bodyPr lIns="0" tIns="0" rIns="0" bIns="0" anchor="ctr"/>
          <a:lstStyle/>
          <a:p>
            <a:r>
              <a:rPr lang="en-US" sz="700" dirty="0">
                <a:solidFill>
                  <a:srgbClr val="FFFFFF"/>
                </a:solidFill>
                <a:latin typeface="Calibri Bold" charset="0"/>
                <a:cs typeface="Calibri Bold" charset="0"/>
                <a:sym typeface="Calibri Bold" charset="0"/>
              </a:rPr>
              <a:t>Customer</a:t>
            </a:r>
          </a:p>
        </p:txBody>
      </p:sp>
      <p:grpSp>
        <p:nvGrpSpPr>
          <p:cNvPr id="289" name="Group 301"/>
          <p:cNvGrpSpPr/>
          <p:nvPr/>
        </p:nvGrpSpPr>
        <p:grpSpPr>
          <a:xfrm>
            <a:off x="5416550" y="2703635"/>
            <a:ext cx="1295400" cy="1443404"/>
            <a:chOff x="10833100" y="4686300"/>
            <a:chExt cx="2590800" cy="2501900"/>
          </a:xfrm>
        </p:grpSpPr>
        <p:cxnSp>
          <p:nvCxnSpPr>
            <p:cNvPr id="143" name="AutoShape 135"/>
            <p:cNvCxnSpPr>
              <a:cxnSpLocks noChangeShapeType="1"/>
              <a:stCxn id="164" idx="0"/>
              <a:endCxn id="149" idx="0"/>
            </p:cNvCxnSpPr>
            <p:nvPr/>
          </p:nvCxnSpPr>
          <p:spPr bwMode="auto">
            <a:xfrm flipH="1">
              <a:off x="10833100" y="4895850"/>
              <a:ext cx="1631950" cy="1308100"/>
            </a:xfrm>
            <a:prstGeom prst="straightConnector1">
              <a:avLst/>
            </a:prstGeom>
            <a:noFill/>
            <a:ln w="25400" cap="sq">
              <a:solidFill>
                <a:srgbClr val="004080"/>
              </a:solidFill>
              <a:prstDash val="solid"/>
              <a:miter lim="800000"/>
              <a:headEnd type="none" w="med" len="med"/>
              <a:tailEnd type="none" w="med" len="med"/>
            </a:ln>
          </p:spPr>
        </p:cxnSp>
        <p:cxnSp>
          <p:nvCxnSpPr>
            <p:cNvPr id="144" name="AutoShape 136"/>
            <p:cNvCxnSpPr>
              <a:cxnSpLocks noChangeShapeType="1"/>
              <a:stCxn id="166" idx="0"/>
              <a:endCxn id="149" idx="0"/>
            </p:cNvCxnSpPr>
            <p:nvPr/>
          </p:nvCxnSpPr>
          <p:spPr bwMode="auto">
            <a:xfrm flipH="1">
              <a:off x="10833100" y="5937250"/>
              <a:ext cx="1631950" cy="266700"/>
            </a:xfrm>
            <a:prstGeom prst="straightConnector1">
              <a:avLst/>
            </a:prstGeom>
            <a:noFill/>
            <a:ln w="25400" cap="sq">
              <a:solidFill>
                <a:srgbClr val="004080"/>
              </a:solidFill>
              <a:prstDash val="solid"/>
              <a:miter lim="800000"/>
              <a:headEnd type="none" w="med" len="med"/>
              <a:tailEnd type="none" w="med" len="med"/>
            </a:ln>
          </p:spPr>
        </p:cxnSp>
        <p:cxnSp>
          <p:nvCxnSpPr>
            <p:cNvPr id="145" name="AutoShape 137"/>
            <p:cNvCxnSpPr>
              <a:cxnSpLocks noChangeShapeType="1"/>
              <a:stCxn id="149" idx="0"/>
              <a:endCxn id="167" idx="0"/>
            </p:cNvCxnSpPr>
            <p:nvPr/>
          </p:nvCxnSpPr>
          <p:spPr bwMode="auto">
            <a:xfrm>
              <a:off x="10833100" y="6203950"/>
              <a:ext cx="1631950" cy="254000"/>
            </a:xfrm>
            <a:prstGeom prst="straightConnector1">
              <a:avLst/>
            </a:prstGeom>
            <a:noFill/>
            <a:ln w="25400" cap="sq">
              <a:solidFill>
                <a:srgbClr val="004080"/>
              </a:solidFill>
              <a:prstDash val="solid"/>
              <a:miter lim="800000"/>
              <a:headEnd type="none" w="med" len="med"/>
              <a:tailEnd type="none" w="med" len="med"/>
            </a:ln>
          </p:spPr>
        </p:cxnSp>
        <p:cxnSp>
          <p:nvCxnSpPr>
            <p:cNvPr id="146" name="AutoShape 138"/>
            <p:cNvCxnSpPr>
              <a:cxnSpLocks noChangeShapeType="1"/>
              <a:stCxn id="165" idx="0"/>
              <a:endCxn id="149" idx="0"/>
            </p:cNvCxnSpPr>
            <p:nvPr/>
          </p:nvCxnSpPr>
          <p:spPr bwMode="auto">
            <a:xfrm flipH="1">
              <a:off x="10833100" y="5416550"/>
              <a:ext cx="1631950" cy="787400"/>
            </a:xfrm>
            <a:prstGeom prst="straightConnector1">
              <a:avLst/>
            </a:prstGeom>
            <a:noFill/>
            <a:ln w="25400" cap="sq">
              <a:solidFill>
                <a:srgbClr val="004080"/>
              </a:solidFill>
              <a:prstDash val="solid"/>
              <a:miter lim="800000"/>
              <a:headEnd type="none" w="med" len="med"/>
              <a:tailEnd type="none" w="med" len="med"/>
            </a:ln>
          </p:spPr>
        </p:cxnSp>
        <p:cxnSp>
          <p:nvCxnSpPr>
            <p:cNvPr id="147" name="AutoShape 139"/>
            <p:cNvCxnSpPr>
              <a:cxnSpLocks noChangeShapeType="1"/>
              <a:stCxn id="149" idx="0"/>
              <a:endCxn id="168" idx="0"/>
            </p:cNvCxnSpPr>
            <p:nvPr/>
          </p:nvCxnSpPr>
          <p:spPr bwMode="auto">
            <a:xfrm>
              <a:off x="10833100" y="6203950"/>
              <a:ext cx="1631950" cy="774700"/>
            </a:xfrm>
            <a:prstGeom prst="straightConnector1">
              <a:avLst/>
            </a:prstGeom>
            <a:noFill/>
            <a:ln w="25400" cap="sq">
              <a:solidFill>
                <a:srgbClr val="004080"/>
              </a:solidFill>
              <a:prstDash val="solid"/>
              <a:miter lim="800000"/>
              <a:headEnd type="none" w="med" len="med"/>
              <a:tailEnd type="none" w="med" len="med"/>
            </a:ln>
          </p:spPr>
        </p:cxnSp>
        <p:sp>
          <p:nvSpPr>
            <p:cNvPr id="164" name="AutoShape 156"/>
            <p:cNvSpPr>
              <a:spLocks/>
            </p:cNvSpPr>
            <p:nvPr/>
          </p:nvSpPr>
          <p:spPr bwMode="auto">
            <a:xfrm>
              <a:off x="11506200" y="4686300"/>
              <a:ext cx="1917700" cy="419100"/>
            </a:xfrm>
            <a:prstGeom prst="roundRect">
              <a:avLst>
                <a:gd name="adj" fmla="val 21208"/>
              </a:avLst>
            </a:prstGeom>
            <a:gradFill rotWithShape="0">
              <a:gsLst>
                <a:gs pos="0">
                  <a:srgbClr val="3D7AD9"/>
                </a:gs>
                <a:gs pos="100000">
                  <a:srgbClr val="1D4A96"/>
                </a:gs>
              </a:gsLst>
              <a:lin ang="5400000" scaled="1"/>
            </a:gradFill>
            <a:ln w="38100" cap="flat">
              <a:noFill/>
              <a:miter lim="800000"/>
              <a:headEnd type="none" w="med" len="med"/>
              <a:tailEnd type="none" w="med" len="med"/>
            </a:ln>
            <a:effectLst>
              <a:outerShdw dist="12699" dir="5400000" algn="ctr" rotWithShape="0">
                <a:schemeClr val="bg2">
                  <a:alpha val="56999"/>
                </a:schemeClr>
              </a:outerShdw>
            </a:effectLst>
          </p:spPr>
          <p:txBody>
            <a:bodyPr lIns="0" tIns="0" rIns="0" bIns="0" anchor="ctr"/>
            <a:lstStyle/>
            <a:p>
              <a:r>
                <a:rPr lang="en-US" sz="700" dirty="0" smtClean="0">
                  <a:solidFill>
                    <a:srgbClr val="FFFFFF"/>
                  </a:solidFill>
                  <a:latin typeface="Calibri Bold" charset="0"/>
                  <a:cs typeface="Calibri Bold" charset="0"/>
                  <a:sym typeface="Calibri Bold" charset="0"/>
                </a:rPr>
                <a:t>Customer Accounts</a:t>
              </a:r>
              <a:endParaRPr lang="en-US" sz="700" dirty="0">
                <a:solidFill>
                  <a:srgbClr val="FFFFFF"/>
                </a:solidFill>
                <a:latin typeface="Calibri Bold" charset="0"/>
                <a:cs typeface="Calibri Bold" charset="0"/>
                <a:sym typeface="Calibri Bold" charset="0"/>
              </a:endParaRPr>
            </a:p>
          </p:txBody>
        </p:sp>
        <p:sp>
          <p:nvSpPr>
            <p:cNvPr id="165" name="AutoShape 157"/>
            <p:cNvSpPr>
              <a:spLocks/>
            </p:cNvSpPr>
            <p:nvPr/>
          </p:nvSpPr>
          <p:spPr bwMode="auto">
            <a:xfrm>
              <a:off x="11506200" y="5207000"/>
              <a:ext cx="1917700" cy="419100"/>
            </a:xfrm>
            <a:prstGeom prst="roundRect">
              <a:avLst>
                <a:gd name="adj" fmla="val 21208"/>
              </a:avLst>
            </a:prstGeom>
            <a:gradFill rotWithShape="0">
              <a:gsLst>
                <a:gs pos="0">
                  <a:srgbClr val="3D7AD9"/>
                </a:gs>
                <a:gs pos="100000">
                  <a:srgbClr val="1D4A96"/>
                </a:gs>
              </a:gsLst>
              <a:lin ang="5400000" scaled="1"/>
            </a:gradFill>
            <a:ln w="38100" cap="flat">
              <a:noFill/>
              <a:miter lim="800000"/>
              <a:headEnd type="none" w="med" len="med"/>
              <a:tailEnd type="none" w="med" len="med"/>
            </a:ln>
            <a:effectLst>
              <a:outerShdw dist="12699" dir="5400000" algn="ctr" rotWithShape="0">
                <a:schemeClr val="bg2">
                  <a:alpha val="56999"/>
                </a:schemeClr>
              </a:outerShdw>
            </a:effectLst>
          </p:spPr>
          <p:txBody>
            <a:bodyPr lIns="0" tIns="0" rIns="0" bIns="0" anchor="ctr"/>
            <a:lstStyle/>
            <a:p>
              <a:r>
                <a:rPr lang="en-US" sz="700" dirty="0" smtClean="0">
                  <a:solidFill>
                    <a:srgbClr val="FFFFFF"/>
                  </a:solidFill>
                  <a:latin typeface="Calibri Bold" charset="0"/>
                  <a:cs typeface="Calibri Bold" charset="0"/>
                  <a:sym typeface="Calibri Bold" charset="0"/>
                </a:rPr>
                <a:t>Customer Bill</a:t>
              </a:r>
              <a:endParaRPr lang="en-US" sz="700" dirty="0">
                <a:solidFill>
                  <a:srgbClr val="FFFFFF"/>
                </a:solidFill>
                <a:latin typeface="Calibri Bold" charset="0"/>
                <a:cs typeface="Calibri Bold" charset="0"/>
                <a:sym typeface="Calibri Bold" charset="0"/>
              </a:endParaRPr>
            </a:p>
          </p:txBody>
        </p:sp>
        <p:sp>
          <p:nvSpPr>
            <p:cNvPr id="166" name="AutoShape 158"/>
            <p:cNvSpPr>
              <a:spLocks/>
            </p:cNvSpPr>
            <p:nvPr/>
          </p:nvSpPr>
          <p:spPr bwMode="auto">
            <a:xfrm>
              <a:off x="11506200" y="5727700"/>
              <a:ext cx="1917700" cy="419100"/>
            </a:xfrm>
            <a:prstGeom prst="roundRect">
              <a:avLst>
                <a:gd name="adj" fmla="val 21208"/>
              </a:avLst>
            </a:prstGeom>
            <a:gradFill rotWithShape="0">
              <a:gsLst>
                <a:gs pos="0">
                  <a:srgbClr val="3D7AD9"/>
                </a:gs>
                <a:gs pos="100000">
                  <a:srgbClr val="1D4A96"/>
                </a:gs>
              </a:gsLst>
              <a:lin ang="5400000" scaled="1"/>
            </a:gradFill>
            <a:ln w="38100" cap="flat">
              <a:noFill/>
              <a:miter lim="800000"/>
              <a:headEnd type="none" w="med" len="med"/>
              <a:tailEnd type="none" w="med" len="med"/>
            </a:ln>
            <a:effectLst>
              <a:outerShdw dist="12699" dir="5400000" algn="ctr" rotWithShape="0">
                <a:schemeClr val="bg2">
                  <a:alpha val="56999"/>
                </a:schemeClr>
              </a:outerShdw>
            </a:effectLst>
          </p:spPr>
          <p:txBody>
            <a:bodyPr lIns="0" tIns="0" rIns="0" bIns="0" anchor="ctr"/>
            <a:lstStyle/>
            <a:p>
              <a:r>
                <a:rPr lang="en-US" sz="700" dirty="0" smtClean="0">
                  <a:solidFill>
                    <a:srgbClr val="FFFFFF"/>
                  </a:solidFill>
                  <a:latin typeface="Calibri Bold" charset="0"/>
                  <a:cs typeface="Calibri Bold" charset="0"/>
                  <a:sym typeface="Calibri Bold" charset="0"/>
                </a:rPr>
                <a:t>Customer Problems</a:t>
              </a:r>
              <a:endParaRPr lang="en-US" sz="700" dirty="0">
                <a:solidFill>
                  <a:srgbClr val="FFFFFF"/>
                </a:solidFill>
                <a:latin typeface="Calibri Bold" charset="0"/>
                <a:cs typeface="Calibri Bold" charset="0"/>
                <a:sym typeface="Calibri Bold" charset="0"/>
              </a:endParaRPr>
            </a:p>
          </p:txBody>
        </p:sp>
        <p:sp>
          <p:nvSpPr>
            <p:cNvPr id="167" name="AutoShape 159"/>
            <p:cNvSpPr>
              <a:spLocks/>
            </p:cNvSpPr>
            <p:nvPr/>
          </p:nvSpPr>
          <p:spPr bwMode="auto">
            <a:xfrm>
              <a:off x="11506200" y="6248400"/>
              <a:ext cx="1917700" cy="419100"/>
            </a:xfrm>
            <a:prstGeom prst="roundRect">
              <a:avLst>
                <a:gd name="adj" fmla="val 21208"/>
              </a:avLst>
            </a:prstGeom>
            <a:gradFill rotWithShape="0">
              <a:gsLst>
                <a:gs pos="0">
                  <a:srgbClr val="3D7AD9"/>
                </a:gs>
                <a:gs pos="100000">
                  <a:srgbClr val="1D4A96"/>
                </a:gs>
              </a:gsLst>
              <a:lin ang="5400000" scaled="1"/>
            </a:gradFill>
            <a:ln w="38100" cap="flat">
              <a:noFill/>
              <a:miter lim="800000"/>
              <a:headEnd type="none" w="med" len="med"/>
              <a:tailEnd type="none" w="med" len="med"/>
            </a:ln>
            <a:effectLst>
              <a:outerShdw dist="12699" dir="5400000" algn="ctr" rotWithShape="0">
                <a:schemeClr val="bg2">
                  <a:alpha val="56999"/>
                </a:schemeClr>
              </a:outerShdw>
            </a:effectLst>
          </p:spPr>
          <p:txBody>
            <a:bodyPr lIns="0" tIns="0" rIns="0" bIns="0" anchor="ctr"/>
            <a:lstStyle/>
            <a:p>
              <a:r>
                <a:rPr lang="en-US" sz="700" dirty="0" smtClean="0">
                  <a:solidFill>
                    <a:srgbClr val="FFFFFF"/>
                  </a:solidFill>
                  <a:latin typeface="Calibri Bold" charset="0"/>
                  <a:cs typeface="Calibri Bold" charset="0"/>
                  <a:sym typeface="Calibri Bold" charset="0"/>
                </a:rPr>
                <a:t>Interactions</a:t>
              </a:r>
              <a:endParaRPr lang="en-US" sz="700" dirty="0">
                <a:solidFill>
                  <a:srgbClr val="FFFFFF"/>
                </a:solidFill>
                <a:latin typeface="Calibri Bold" charset="0"/>
                <a:cs typeface="Calibri Bold" charset="0"/>
                <a:sym typeface="Calibri Bold" charset="0"/>
              </a:endParaRPr>
            </a:p>
          </p:txBody>
        </p:sp>
        <p:sp>
          <p:nvSpPr>
            <p:cNvPr id="168" name="AutoShape 160"/>
            <p:cNvSpPr>
              <a:spLocks/>
            </p:cNvSpPr>
            <p:nvPr/>
          </p:nvSpPr>
          <p:spPr bwMode="auto">
            <a:xfrm>
              <a:off x="11506200" y="6769100"/>
              <a:ext cx="1917700" cy="419100"/>
            </a:xfrm>
            <a:prstGeom prst="roundRect">
              <a:avLst>
                <a:gd name="adj" fmla="val 21208"/>
              </a:avLst>
            </a:prstGeom>
            <a:gradFill rotWithShape="0">
              <a:gsLst>
                <a:gs pos="0">
                  <a:srgbClr val="3D7AD9"/>
                </a:gs>
                <a:gs pos="100000">
                  <a:srgbClr val="1D4A96"/>
                </a:gs>
              </a:gsLst>
              <a:lin ang="5400000" scaled="1"/>
            </a:gradFill>
            <a:ln w="38100" cap="flat">
              <a:noFill/>
              <a:miter lim="800000"/>
              <a:headEnd type="none" w="med" len="med"/>
              <a:tailEnd type="none" w="med" len="med"/>
            </a:ln>
            <a:effectLst>
              <a:outerShdw dist="12699" dir="5400000" algn="ctr" rotWithShape="0">
                <a:schemeClr val="bg2">
                  <a:alpha val="56999"/>
                </a:schemeClr>
              </a:outerShdw>
            </a:effectLst>
          </p:spPr>
          <p:txBody>
            <a:bodyPr lIns="0" tIns="0" rIns="0" bIns="0" anchor="ctr"/>
            <a:lstStyle/>
            <a:p>
              <a:r>
                <a:rPr lang="en-US" sz="700" dirty="0" smtClean="0">
                  <a:solidFill>
                    <a:srgbClr val="FFFFFF"/>
                  </a:solidFill>
                  <a:latin typeface="Calibri Bold" charset="0"/>
                  <a:cs typeface="Calibri Bold" charset="0"/>
                  <a:sym typeface="Calibri Bold" charset="0"/>
                </a:rPr>
                <a:t>Subscriptions</a:t>
              </a:r>
              <a:endParaRPr lang="en-US" sz="700" dirty="0">
                <a:solidFill>
                  <a:srgbClr val="FFFFFF"/>
                </a:solidFill>
                <a:latin typeface="Calibri Bold" charset="0"/>
                <a:cs typeface="Calibri Bold" charset="0"/>
                <a:sym typeface="Calibri Bold" charset="0"/>
              </a:endParaRPr>
            </a:p>
          </p:txBody>
        </p:sp>
      </p:grpSp>
      <p:grpSp>
        <p:nvGrpSpPr>
          <p:cNvPr id="290" name="Group 158"/>
          <p:cNvGrpSpPr/>
          <p:nvPr/>
        </p:nvGrpSpPr>
        <p:grpSpPr>
          <a:xfrm>
            <a:off x="3289300" y="2652346"/>
            <a:ext cx="1282700" cy="1611923"/>
            <a:chOff x="6599061" y="4597400"/>
            <a:chExt cx="2565400" cy="2794000"/>
          </a:xfrm>
        </p:grpSpPr>
        <p:cxnSp>
          <p:nvCxnSpPr>
            <p:cNvPr id="134" name="AutoShape 126"/>
            <p:cNvCxnSpPr>
              <a:cxnSpLocks noChangeShapeType="1"/>
              <a:stCxn id="154" idx="0"/>
              <a:endCxn id="142" idx="0"/>
            </p:cNvCxnSpPr>
            <p:nvPr/>
          </p:nvCxnSpPr>
          <p:spPr bwMode="auto">
            <a:xfrm rot="16200000" flipH="1">
              <a:off x="8294511" y="5226050"/>
              <a:ext cx="76200" cy="1663700"/>
            </a:xfrm>
            <a:prstGeom prst="straightConnector1">
              <a:avLst/>
            </a:prstGeom>
            <a:noFill/>
            <a:ln w="25400" cap="sq">
              <a:solidFill>
                <a:srgbClr val="408000"/>
              </a:solidFill>
              <a:prstDash val="solid"/>
              <a:miter lim="800000"/>
              <a:headEnd type="none" w="med" len="med"/>
              <a:tailEnd type="none" w="med" len="med"/>
            </a:ln>
          </p:spPr>
        </p:cxnSp>
        <p:cxnSp>
          <p:nvCxnSpPr>
            <p:cNvPr id="135" name="AutoShape 127"/>
            <p:cNvCxnSpPr>
              <a:cxnSpLocks noChangeShapeType="1"/>
              <a:stCxn id="142" idx="0"/>
              <a:endCxn id="156" idx="0"/>
            </p:cNvCxnSpPr>
            <p:nvPr/>
          </p:nvCxnSpPr>
          <p:spPr bwMode="auto">
            <a:xfrm rot="16200000" flipH="1" flipV="1">
              <a:off x="8015111" y="5581650"/>
              <a:ext cx="635000" cy="1663700"/>
            </a:xfrm>
            <a:prstGeom prst="straightConnector1">
              <a:avLst/>
            </a:prstGeom>
            <a:noFill/>
            <a:ln w="25400" cap="sq">
              <a:solidFill>
                <a:srgbClr val="408000"/>
              </a:solidFill>
              <a:prstDash val="solid"/>
              <a:miter lim="800000"/>
              <a:headEnd type="none" w="med" len="med"/>
              <a:tailEnd type="none" w="med" len="med"/>
            </a:ln>
          </p:spPr>
        </p:cxnSp>
        <p:cxnSp>
          <p:nvCxnSpPr>
            <p:cNvPr id="136" name="AutoShape 128"/>
            <p:cNvCxnSpPr>
              <a:cxnSpLocks noChangeShapeType="1"/>
              <a:stCxn id="152" idx="0"/>
              <a:endCxn id="142" idx="0"/>
            </p:cNvCxnSpPr>
            <p:nvPr/>
          </p:nvCxnSpPr>
          <p:spPr bwMode="auto">
            <a:xfrm rot="16200000" flipH="1">
              <a:off x="7938911" y="4870450"/>
              <a:ext cx="787400" cy="1663700"/>
            </a:xfrm>
            <a:prstGeom prst="straightConnector1">
              <a:avLst/>
            </a:prstGeom>
            <a:noFill/>
            <a:ln w="25400" cap="sq">
              <a:solidFill>
                <a:srgbClr val="408000"/>
              </a:solidFill>
              <a:prstDash val="solid"/>
              <a:miter lim="800000"/>
              <a:headEnd type="none" w="med" len="med"/>
              <a:tailEnd type="none" w="med" len="med"/>
            </a:ln>
          </p:spPr>
        </p:cxnSp>
        <p:cxnSp>
          <p:nvCxnSpPr>
            <p:cNvPr id="137" name="AutoShape 129"/>
            <p:cNvCxnSpPr>
              <a:cxnSpLocks noChangeShapeType="1"/>
              <a:stCxn id="150" idx="0"/>
              <a:endCxn id="142" idx="0"/>
            </p:cNvCxnSpPr>
            <p:nvPr/>
          </p:nvCxnSpPr>
          <p:spPr bwMode="auto">
            <a:xfrm rot="16200000" flipH="1">
              <a:off x="7583311" y="4514850"/>
              <a:ext cx="1498600" cy="1663700"/>
            </a:xfrm>
            <a:prstGeom prst="straightConnector1">
              <a:avLst/>
            </a:prstGeom>
            <a:noFill/>
            <a:ln w="25400" cap="sq">
              <a:solidFill>
                <a:srgbClr val="408000"/>
              </a:solidFill>
              <a:prstDash val="solid"/>
              <a:miter lim="800000"/>
              <a:headEnd type="none" w="med" len="med"/>
              <a:tailEnd type="none" w="med" len="med"/>
            </a:ln>
          </p:spPr>
        </p:cxnSp>
        <p:cxnSp>
          <p:nvCxnSpPr>
            <p:cNvPr id="138" name="AutoShape 130"/>
            <p:cNvCxnSpPr>
              <a:cxnSpLocks noChangeShapeType="1"/>
              <a:stCxn id="151" idx="0"/>
              <a:endCxn id="142" idx="0"/>
            </p:cNvCxnSpPr>
            <p:nvPr/>
          </p:nvCxnSpPr>
          <p:spPr bwMode="auto">
            <a:xfrm rot="16200000" flipH="1">
              <a:off x="7761111" y="4692650"/>
              <a:ext cx="1143000" cy="1663700"/>
            </a:xfrm>
            <a:prstGeom prst="straightConnector1">
              <a:avLst/>
            </a:prstGeom>
            <a:noFill/>
            <a:ln w="25400" cap="sq">
              <a:solidFill>
                <a:srgbClr val="408000"/>
              </a:solidFill>
              <a:prstDash val="solid"/>
              <a:miter lim="800000"/>
              <a:headEnd type="none" w="med" len="med"/>
              <a:tailEnd type="none" w="med" len="med"/>
            </a:ln>
          </p:spPr>
        </p:cxnSp>
        <p:cxnSp>
          <p:nvCxnSpPr>
            <p:cNvPr id="139" name="AutoShape 131"/>
            <p:cNvCxnSpPr>
              <a:cxnSpLocks noChangeShapeType="1"/>
              <a:stCxn id="142" idx="0"/>
              <a:endCxn id="157" idx="0"/>
            </p:cNvCxnSpPr>
            <p:nvPr/>
          </p:nvCxnSpPr>
          <p:spPr bwMode="auto">
            <a:xfrm rot="16200000" flipH="1" flipV="1">
              <a:off x="7837311" y="5759450"/>
              <a:ext cx="990600" cy="1663700"/>
            </a:xfrm>
            <a:prstGeom prst="straightConnector1">
              <a:avLst/>
            </a:prstGeom>
            <a:noFill/>
            <a:ln w="25400" cap="sq">
              <a:solidFill>
                <a:srgbClr val="408000"/>
              </a:solidFill>
              <a:prstDash val="solid"/>
              <a:miter lim="800000"/>
              <a:headEnd type="none" w="med" len="med"/>
              <a:tailEnd type="none" w="med" len="med"/>
            </a:ln>
          </p:spPr>
        </p:cxnSp>
        <p:cxnSp>
          <p:nvCxnSpPr>
            <p:cNvPr id="140" name="AutoShape 132"/>
            <p:cNvCxnSpPr>
              <a:cxnSpLocks noChangeShapeType="1"/>
              <a:stCxn id="153" idx="0"/>
              <a:endCxn id="142" idx="0"/>
            </p:cNvCxnSpPr>
            <p:nvPr/>
          </p:nvCxnSpPr>
          <p:spPr bwMode="auto">
            <a:xfrm rot="16200000" flipH="1">
              <a:off x="8116711" y="5048250"/>
              <a:ext cx="431800" cy="1663700"/>
            </a:xfrm>
            <a:prstGeom prst="straightConnector1">
              <a:avLst/>
            </a:prstGeom>
            <a:noFill/>
            <a:ln w="25400" cap="sq">
              <a:solidFill>
                <a:srgbClr val="408000"/>
              </a:solidFill>
              <a:prstDash val="solid"/>
              <a:miter lim="800000"/>
              <a:headEnd type="none" w="med" len="med"/>
              <a:tailEnd type="none" w="med" len="med"/>
            </a:ln>
          </p:spPr>
        </p:cxnSp>
        <p:cxnSp>
          <p:nvCxnSpPr>
            <p:cNvPr id="141" name="AutoShape 133"/>
            <p:cNvCxnSpPr>
              <a:cxnSpLocks noChangeShapeType="1"/>
              <a:stCxn id="142" idx="0"/>
              <a:endCxn id="155" idx="0"/>
            </p:cNvCxnSpPr>
            <p:nvPr/>
          </p:nvCxnSpPr>
          <p:spPr bwMode="auto">
            <a:xfrm rot="16200000" flipH="1" flipV="1">
              <a:off x="8192911" y="5403850"/>
              <a:ext cx="279400" cy="1663700"/>
            </a:xfrm>
            <a:prstGeom prst="straightConnector1">
              <a:avLst/>
            </a:prstGeom>
            <a:noFill/>
            <a:ln w="25400" cap="sq">
              <a:solidFill>
                <a:srgbClr val="408000"/>
              </a:solidFill>
              <a:prstDash val="solid"/>
              <a:miter lim="800000"/>
              <a:headEnd type="none" w="med" len="med"/>
              <a:tailEnd type="none" w="med" len="med"/>
            </a:ln>
          </p:spPr>
        </p:cxnSp>
        <p:sp>
          <p:nvSpPr>
            <p:cNvPr id="150" name="AutoShape 142"/>
            <p:cNvSpPr>
              <a:spLocks/>
            </p:cNvSpPr>
            <p:nvPr/>
          </p:nvSpPr>
          <p:spPr bwMode="auto">
            <a:xfrm>
              <a:off x="6599061" y="4597400"/>
              <a:ext cx="1803400" cy="304800"/>
            </a:xfrm>
            <a:prstGeom prst="roundRect">
              <a:avLst>
                <a:gd name="adj" fmla="val 29167"/>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600" dirty="0" smtClean="0">
                  <a:solidFill>
                    <a:srgbClr val="FFFFFF"/>
                  </a:solidFill>
                  <a:latin typeface="Calibri Bold" charset="0"/>
                  <a:cs typeface="Calibri Bold" charset="0"/>
                  <a:sym typeface="Calibri Bold" charset="0"/>
                </a:rPr>
                <a:t>Acquisition Date</a:t>
              </a:r>
              <a:endParaRPr lang="en-US" sz="600" dirty="0">
                <a:solidFill>
                  <a:srgbClr val="FFFFFF"/>
                </a:solidFill>
                <a:latin typeface="Calibri Bold" charset="0"/>
                <a:cs typeface="Calibri Bold" charset="0"/>
                <a:sym typeface="Calibri Bold" charset="0"/>
              </a:endParaRPr>
            </a:p>
          </p:txBody>
        </p:sp>
        <p:sp>
          <p:nvSpPr>
            <p:cNvPr id="151" name="AutoShape 143"/>
            <p:cNvSpPr>
              <a:spLocks/>
            </p:cNvSpPr>
            <p:nvPr/>
          </p:nvSpPr>
          <p:spPr bwMode="auto">
            <a:xfrm>
              <a:off x="6599061" y="4953000"/>
              <a:ext cx="1803400" cy="304800"/>
            </a:xfrm>
            <a:prstGeom prst="roundRect">
              <a:avLst>
                <a:gd name="adj" fmla="val 29167"/>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600" dirty="0" smtClean="0">
                  <a:solidFill>
                    <a:srgbClr val="FFFFFF"/>
                  </a:solidFill>
                  <a:latin typeface="Calibri Bold" charset="0"/>
                  <a:cs typeface="Calibri Bold" charset="0"/>
                  <a:sym typeface="Calibri Bold" charset="0"/>
                </a:rPr>
                <a:t>Status</a:t>
              </a:r>
              <a:endParaRPr lang="en-US" sz="600" dirty="0">
                <a:solidFill>
                  <a:srgbClr val="FFFFFF"/>
                </a:solidFill>
                <a:latin typeface="Calibri Bold" charset="0"/>
                <a:cs typeface="Calibri Bold" charset="0"/>
                <a:sym typeface="Calibri Bold" charset="0"/>
              </a:endParaRPr>
            </a:p>
          </p:txBody>
        </p:sp>
        <p:sp>
          <p:nvSpPr>
            <p:cNvPr id="152" name="AutoShape 144"/>
            <p:cNvSpPr>
              <a:spLocks/>
            </p:cNvSpPr>
            <p:nvPr/>
          </p:nvSpPr>
          <p:spPr bwMode="auto">
            <a:xfrm>
              <a:off x="6599061" y="5308600"/>
              <a:ext cx="1803400" cy="304800"/>
            </a:xfrm>
            <a:prstGeom prst="roundRect">
              <a:avLst>
                <a:gd name="adj" fmla="val 29167"/>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600" dirty="0" smtClean="0">
                  <a:solidFill>
                    <a:srgbClr val="FFFFFF"/>
                  </a:solidFill>
                  <a:latin typeface="Calibri Bold" charset="0"/>
                  <a:cs typeface="Calibri Bold" charset="0"/>
                  <a:sym typeface="Calibri Bold" charset="0"/>
                </a:rPr>
                <a:t>Status History</a:t>
              </a:r>
              <a:endParaRPr lang="en-US" sz="600" dirty="0">
                <a:solidFill>
                  <a:srgbClr val="FFFFFF"/>
                </a:solidFill>
                <a:latin typeface="Calibri Bold" charset="0"/>
                <a:cs typeface="Calibri Bold" charset="0"/>
                <a:sym typeface="Calibri Bold" charset="0"/>
              </a:endParaRPr>
            </a:p>
          </p:txBody>
        </p:sp>
        <p:sp>
          <p:nvSpPr>
            <p:cNvPr id="153" name="AutoShape 145"/>
            <p:cNvSpPr>
              <a:spLocks/>
            </p:cNvSpPr>
            <p:nvPr/>
          </p:nvSpPr>
          <p:spPr bwMode="auto">
            <a:xfrm>
              <a:off x="6599061" y="5664200"/>
              <a:ext cx="1803400" cy="304800"/>
            </a:xfrm>
            <a:prstGeom prst="roundRect">
              <a:avLst>
                <a:gd name="adj" fmla="val 29167"/>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600" dirty="0" smtClean="0">
                  <a:solidFill>
                    <a:srgbClr val="FFFFFF"/>
                  </a:solidFill>
                  <a:latin typeface="Calibri Bold" charset="0"/>
                  <a:cs typeface="Calibri Bold" charset="0"/>
                  <a:sym typeface="Calibri Bold" charset="0"/>
                </a:rPr>
                <a:t>Type</a:t>
              </a:r>
              <a:endParaRPr lang="en-US" sz="600" dirty="0">
                <a:solidFill>
                  <a:srgbClr val="FFFFFF"/>
                </a:solidFill>
                <a:latin typeface="Calibri Bold" charset="0"/>
                <a:cs typeface="Calibri Bold" charset="0"/>
                <a:sym typeface="Calibri Bold" charset="0"/>
              </a:endParaRPr>
            </a:p>
          </p:txBody>
        </p:sp>
        <p:sp>
          <p:nvSpPr>
            <p:cNvPr id="154" name="AutoShape 146"/>
            <p:cNvSpPr>
              <a:spLocks/>
            </p:cNvSpPr>
            <p:nvPr/>
          </p:nvSpPr>
          <p:spPr bwMode="auto">
            <a:xfrm>
              <a:off x="6599061" y="6019800"/>
              <a:ext cx="1803400" cy="304800"/>
            </a:xfrm>
            <a:prstGeom prst="roundRect">
              <a:avLst>
                <a:gd name="adj" fmla="val 29167"/>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600" dirty="0" smtClean="0">
                  <a:solidFill>
                    <a:srgbClr val="FFFFFF"/>
                  </a:solidFill>
                  <a:latin typeface="Calibri Bold" charset="0"/>
                  <a:cs typeface="Calibri Bold" charset="0"/>
                  <a:sym typeface="Calibri Bold" charset="0"/>
                </a:rPr>
                <a:t>Call Frequency</a:t>
              </a:r>
              <a:endParaRPr lang="en-US" sz="600" dirty="0">
                <a:solidFill>
                  <a:srgbClr val="FFFFFF"/>
                </a:solidFill>
                <a:latin typeface="Calibri Bold" charset="0"/>
                <a:cs typeface="Calibri Bold" charset="0"/>
                <a:sym typeface="Calibri Bold" charset="0"/>
              </a:endParaRPr>
            </a:p>
          </p:txBody>
        </p:sp>
        <p:sp>
          <p:nvSpPr>
            <p:cNvPr id="155" name="AutoShape 147"/>
            <p:cNvSpPr>
              <a:spLocks/>
            </p:cNvSpPr>
            <p:nvPr/>
          </p:nvSpPr>
          <p:spPr bwMode="auto">
            <a:xfrm>
              <a:off x="6599061" y="6375400"/>
              <a:ext cx="1803400" cy="304800"/>
            </a:xfrm>
            <a:prstGeom prst="roundRect">
              <a:avLst>
                <a:gd name="adj" fmla="val 29167"/>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600" dirty="0" smtClean="0">
                  <a:solidFill>
                    <a:srgbClr val="FFFFFF"/>
                  </a:solidFill>
                  <a:latin typeface="Calibri Bold" charset="0"/>
                  <a:cs typeface="Calibri Bold" charset="0"/>
                  <a:sym typeface="Calibri Bold" charset="0"/>
                </a:rPr>
                <a:t>Churn Propensity</a:t>
              </a:r>
              <a:endParaRPr lang="en-US" sz="600" dirty="0">
                <a:solidFill>
                  <a:srgbClr val="FFFFFF"/>
                </a:solidFill>
                <a:latin typeface="Calibri Bold" charset="0"/>
                <a:cs typeface="Calibri Bold" charset="0"/>
                <a:sym typeface="Calibri Bold" charset="0"/>
              </a:endParaRPr>
            </a:p>
          </p:txBody>
        </p:sp>
        <p:sp>
          <p:nvSpPr>
            <p:cNvPr id="156" name="AutoShape 148"/>
            <p:cNvSpPr>
              <a:spLocks/>
            </p:cNvSpPr>
            <p:nvPr/>
          </p:nvSpPr>
          <p:spPr bwMode="auto">
            <a:xfrm>
              <a:off x="6599061" y="6731000"/>
              <a:ext cx="1803400" cy="304800"/>
            </a:xfrm>
            <a:prstGeom prst="roundRect">
              <a:avLst>
                <a:gd name="adj" fmla="val 29167"/>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600" dirty="0" smtClean="0">
                  <a:solidFill>
                    <a:srgbClr val="FFFFFF"/>
                  </a:solidFill>
                  <a:latin typeface="Calibri Bold" charset="0"/>
                  <a:cs typeface="Calibri Bold" charset="0"/>
                  <a:sym typeface="Calibri Bold" charset="0"/>
                </a:rPr>
                <a:t>Collection Risk</a:t>
              </a:r>
              <a:endParaRPr lang="en-US" sz="600" dirty="0">
                <a:solidFill>
                  <a:srgbClr val="FFFFFF"/>
                </a:solidFill>
                <a:latin typeface="Calibri Bold" charset="0"/>
                <a:cs typeface="Calibri Bold" charset="0"/>
                <a:sym typeface="Calibri Bold" charset="0"/>
              </a:endParaRPr>
            </a:p>
          </p:txBody>
        </p:sp>
        <p:sp>
          <p:nvSpPr>
            <p:cNvPr id="157" name="AutoShape 149"/>
            <p:cNvSpPr>
              <a:spLocks/>
            </p:cNvSpPr>
            <p:nvPr/>
          </p:nvSpPr>
          <p:spPr bwMode="auto">
            <a:xfrm>
              <a:off x="6599061" y="7086600"/>
              <a:ext cx="1803400" cy="304800"/>
            </a:xfrm>
            <a:prstGeom prst="roundRect">
              <a:avLst>
                <a:gd name="adj" fmla="val 29167"/>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600" dirty="0" smtClean="0">
                  <a:solidFill>
                    <a:srgbClr val="FFFFFF"/>
                  </a:solidFill>
                  <a:latin typeface="Calibri Bold" charset="0"/>
                  <a:cs typeface="Calibri Bold" charset="0"/>
                  <a:sym typeface="Calibri Bold" charset="0"/>
                </a:rPr>
                <a:t>Payment Pattern</a:t>
              </a:r>
              <a:endParaRPr lang="en-US" sz="600" dirty="0">
                <a:solidFill>
                  <a:srgbClr val="FFFFFF"/>
                </a:solidFill>
                <a:latin typeface="Calibri Bold" charset="0"/>
                <a:cs typeface="Calibri Bold" charset="0"/>
                <a:sym typeface="Calibri Bold" charset="0"/>
              </a:endParaRPr>
            </a:p>
          </p:txBody>
        </p:sp>
        <p:sp>
          <p:nvSpPr>
            <p:cNvPr id="170" name="Rectangle 162"/>
            <p:cNvSpPr>
              <a:spLocks/>
            </p:cNvSpPr>
            <p:nvPr/>
          </p:nvSpPr>
          <p:spPr bwMode="auto">
            <a:xfrm>
              <a:off x="8129411" y="5613400"/>
              <a:ext cx="141064" cy="293413"/>
            </a:xfrm>
            <a:prstGeom prst="rect">
              <a:avLst/>
            </a:prstGeom>
            <a:noFill/>
            <a:ln w="12700" cap="flat">
              <a:noFill/>
              <a:miter lim="800000"/>
              <a:headEnd type="none" w="med" len="med"/>
              <a:tailEnd type="none" w="med" len="med"/>
            </a:ln>
          </p:spPr>
          <p:txBody>
            <a:bodyPr wrap="none" lIns="0" tIns="0" rIns="0" bIns="0" anchor="ctr">
              <a:spAutoFit/>
            </a:bodyPr>
            <a:lstStyle/>
            <a:p>
              <a:r>
                <a:rPr lang="en-US" sz="1100" dirty="0">
                  <a:solidFill>
                    <a:srgbClr val="FFFFFF"/>
                  </a:solidFill>
                  <a:latin typeface="Calibri Bold" charset="0"/>
                  <a:cs typeface="Calibri Bold" charset="0"/>
                  <a:sym typeface="Calibri Bold" charset="0"/>
                </a:rPr>
                <a:t>+</a:t>
              </a:r>
            </a:p>
          </p:txBody>
        </p:sp>
      </p:grpSp>
      <p:grpSp>
        <p:nvGrpSpPr>
          <p:cNvPr id="292" name="Group 302"/>
          <p:cNvGrpSpPr/>
          <p:nvPr/>
        </p:nvGrpSpPr>
        <p:grpSpPr>
          <a:xfrm>
            <a:off x="4521200" y="3194539"/>
            <a:ext cx="939800" cy="692394"/>
            <a:chOff x="9042400" y="5537200"/>
            <a:chExt cx="1879600" cy="1200150"/>
          </a:xfrm>
        </p:grpSpPr>
        <p:sp>
          <p:nvSpPr>
            <p:cNvPr id="142" name="Oval 134"/>
            <p:cNvSpPr>
              <a:spLocks/>
            </p:cNvSpPr>
            <p:nvPr/>
          </p:nvSpPr>
          <p:spPr bwMode="auto">
            <a:xfrm flipH="1">
              <a:off x="9088261" y="6096000"/>
              <a:ext cx="152400" cy="165100"/>
            </a:xfrm>
            <a:prstGeom prst="ellipse">
              <a:avLst/>
            </a:prstGeom>
            <a:solidFill>
              <a:srgbClr val="FFFFFF"/>
            </a:solidFill>
            <a:ln w="25400" cap="flat">
              <a:noFill/>
              <a:miter lim="800000"/>
              <a:headEnd type="none" w="med" len="med"/>
              <a:tailEnd type="none" w="med" len="med"/>
            </a:ln>
          </p:spPr>
          <p:txBody>
            <a:bodyPr lIns="0" tIns="0" rIns="0" bIns="0"/>
            <a:lstStyle/>
            <a:p>
              <a:endParaRPr lang="en-US"/>
            </a:p>
          </p:txBody>
        </p:sp>
        <p:sp>
          <p:nvSpPr>
            <p:cNvPr id="149" name="Oval 141"/>
            <p:cNvSpPr>
              <a:spLocks/>
            </p:cNvSpPr>
            <p:nvPr/>
          </p:nvSpPr>
          <p:spPr bwMode="auto">
            <a:xfrm flipH="1">
              <a:off x="10756900" y="6121400"/>
              <a:ext cx="152400" cy="165100"/>
            </a:xfrm>
            <a:prstGeom prst="ellipse">
              <a:avLst/>
            </a:prstGeom>
            <a:solidFill>
              <a:srgbClr val="FFFFFF"/>
            </a:solidFill>
            <a:ln w="25400" cap="flat">
              <a:noFill/>
              <a:miter lim="800000"/>
              <a:headEnd type="none" w="med" len="med"/>
              <a:tailEnd type="none" w="med" len="med"/>
            </a:ln>
          </p:spPr>
          <p:txBody>
            <a:bodyPr lIns="0" tIns="0" rIns="0" bIns="0"/>
            <a:lstStyle/>
            <a:p>
              <a:endParaRPr lang="en-US"/>
            </a:p>
          </p:txBody>
        </p:sp>
        <p:sp>
          <p:nvSpPr>
            <p:cNvPr id="172" name="AutoShape 164"/>
            <p:cNvSpPr>
              <a:spLocks/>
            </p:cNvSpPr>
            <p:nvPr/>
          </p:nvSpPr>
          <p:spPr bwMode="auto">
            <a:xfrm>
              <a:off x="9042400" y="5632450"/>
              <a:ext cx="1879600" cy="1104900"/>
            </a:xfrm>
            <a:prstGeom prst="roundRect">
              <a:avLst>
                <a:gd name="adj" fmla="val 17815"/>
              </a:avLst>
            </a:prstGeom>
            <a:gradFill rotWithShape="0">
              <a:gsLst>
                <a:gs pos="0">
                  <a:srgbClr val="FFFFFF"/>
                </a:gs>
                <a:gs pos="100000">
                  <a:srgbClr val="CCCCCC"/>
                </a:gs>
              </a:gsLst>
              <a:lin ang="5400000" scaled="1"/>
            </a:gradFill>
            <a:ln w="12700" cap="flat">
              <a:solidFill>
                <a:srgbClr val="B3B3B3"/>
              </a:solidFill>
              <a:prstDash val="solid"/>
              <a:miter lim="800000"/>
              <a:headEnd type="none" w="med" len="med"/>
              <a:tailEnd type="none" w="med" len="med"/>
            </a:ln>
            <a:effectLst>
              <a:outerShdw dist="25399" dir="5400000" algn="ctr" rotWithShape="0">
                <a:schemeClr val="bg2">
                  <a:alpha val="29999"/>
                </a:schemeClr>
              </a:outerShdw>
            </a:effectLst>
          </p:spPr>
          <p:txBody>
            <a:bodyPr lIns="0" tIns="0" rIns="0" bIns="0"/>
            <a:lstStyle/>
            <a:p>
              <a:endParaRPr lang="en-US"/>
            </a:p>
          </p:txBody>
        </p:sp>
        <p:sp>
          <p:nvSpPr>
            <p:cNvPr id="173" name="AutoShape 165"/>
            <p:cNvSpPr>
              <a:spLocks/>
            </p:cNvSpPr>
            <p:nvPr/>
          </p:nvSpPr>
          <p:spPr bwMode="auto">
            <a:xfrm>
              <a:off x="9398000" y="5981700"/>
              <a:ext cx="1168400" cy="419100"/>
            </a:xfrm>
            <a:prstGeom prst="roundRect">
              <a:avLst>
                <a:gd name="adj" fmla="val 21208"/>
              </a:avLst>
            </a:prstGeom>
            <a:gradFill rotWithShape="0">
              <a:gsLst>
                <a:gs pos="0">
                  <a:srgbClr val="3D7AD9"/>
                </a:gs>
                <a:gs pos="100000">
                  <a:srgbClr val="1D4A96"/>
                </a:gs>
              </a:gsLst>
              <a:lin ang="5400000" scaled="1"/>
            </a:gradFill>
            <a:ln w="38100" cap="flat">
              <a:solidFill>
                <a:srgbClr val="FDD30B"/>
              </a:solidFill>
              <a:prstDash val="solid"/>
              <a:miter lim="800000"/>
              <a:headEnd type="none" w="med" len="med"/>
              <a:tailEnd type="none" w="med" len="med"/>
            </a:ln>
            <a:effectLst>
              <a:outerShdw dist="12699" dir="5400000" algn="ctr" rotWithShape="0">
                <a:schemeClr val="bg2">
                  <a:alpha val="56999"/>
                </a:schemeClr>
              </a:outerShdw>
            </a:effectLst>
          </p:spPr>
          <p:txBody>
            <a:bodyPr lIns="0" tIns="0" rIns="0" bIns="0" anchor="ctr"/>
            <a:lstStyle/>
            <a:p>
              <a:pPr algn="ctr"/>
              <a:r>
                <a:rPr lang="en-US" sz="700" dirty="0">
                  <a:solidFill>
                    <a:srgbClr val="FFFFFF"/>
                  </a:solidFill>
                  <a:latin typeface="Calibri Bold" charset="0"/>
                  <a:cs typeface="Calibri Bold" charset="0"/>
                  <a:sym typeface="Calibri Bold" charset="0"/>
                </a:rPr>
                <a:t>Customer</a:t>
              </a:r>
            </a:p>
          </p:txBody>
        </p:sp>
        <p:sp>
          <p:nvSpPr>
            <p:cNvPr id="175" name="Rectangle 167"/>
            <p:cNvSpPr>
              <a:spLocks/>
            </p:cNvSpPr>
            <p:nvPr/>
          </p:nvSpPr>
          <p:spPr bwMode="auto">
            <a:xfrm>
              <a:off x="9898768" y="6412010"/>
              <a:ext cx="130" cy="293414"/>
            </a:xfrm>
            <a:prstGeom prst="rect">
              <a:avLst/>
            </a:prstGeom>
            <a:noFill/>
            <a:ln w="12700" cap="flat">
              <a:noFill/>
              <a:miter lim="800000"/>
              <a:headEnd type="none" w="med" len="med"/>
              <a:tailEnd type="none" w="med" len="med"/>
            </a:ln>
          </p:spPr>
          <p:txBody>
            <a:bodyPr wrap="none" lIns="0" tIns="0" rIns="0" bIns="0" anchor="ctr">
              <a:spAutoFit/>
            </a:bodyPr>
            <a:lstStyle/>
            <a:p>
              <a:endParaRPr lang="en-US" sz="1100" dirty="0">
                <a:solidFill>
                  <a:srgbClr val="676767"/>
                </a:solidFill>
                <a:latin typeface="Calibri Bold" charset="0"/>
                <a:cs typeface="Calibri Bold" charset="0"/>
                <a:sym typeface="Calibri Bold" charset="0"/>
              </a:endParaRPr>
            </a:p>
          </p:txBody>
        </p:sp>
        <p:sp>
          <p:nvSpPr>
            <p:cNvPr id="176" name="Rectangle 168"/>
            <p:cNvSpPr>
              <a:spLocks/>
            </p:cNvSpPr>
            <p:nvPr/>
          </p:nvSpPr>
          <p:spPr bwMode="auto">
            <a:xfrm>
              <a:off x="9105724" y="5981700"/>
              <a:ext cx="86564" cy="293414"/>
            </a:xfrm>
            <a:prstGeom prst="rect">
              <a:avLst/>
            </a:prstGeom>
            <a:noFill/>
            <a:ln w="12700" cap="flat">
              <a:noFill/>
              <a:miter lim="800000"/>
              <a:headEnd type="none" w="med" len="med"/>
              <a:tailEnd type="none" w="med" len="med"/>
            </a:ln>
          </p:spPr>
          <p:txBody>
            <a:bodyPr wrap="none" lIns="0" tIns="0" rIns="0" bIns="0" anchor="ctr">
              <a:spAutoFit/>
            </a:bodyPr>
            <a:lstStyle/>
            <a:p>
              <a:r>
                <a:rPr lang="en-US" sz="1100" dirty="0">
                  <a:solidFill>
                    <a:srgbClr val="676767"/>
                  </a:solidFill>
                  <a:latin typeface="Calibri Bold" charset="0"/>
                  <a:cs typeface="Calibri Bold" charset="0"/>
                  <a:sym typeface="Calibri Bold" charset="0"/>
                </a:rPr>
                <a:t>-</a:t>
              </a:r>
            </a:p>
          </p:txBody>
        </p:sp>
        <p:sp>
          <p:nvSpPr>
            <p:cNvPr id="177" name="Rectangle 169"/>
            <p:cNvSpPr>
              <a:spLocks/>
            </p:cNvSpPr>
            <p:nvPr/>
          </p:nvSpPr>
          <p:spPr bwMode="auto">
            <a:xfrm>
              <a:off x="9898768" y="5624610"/>
              <a:ext cx="141064" cy="293414"/>
            </a:xfrm>
            <a:prstGeom prst="rect">
              <a:avLst/>
            </a:prstGeom>
            <a:noFill/>
            <a:ln w="12700" cap="flat">
              <a:noFill/>
              <a:miter lim="800000"/>
              <a:headEnd type="none" w="med" len="med"/>
              <a:tailEnd type="none" w="med" len="med"/>
            </a:ln>
          </p:spPr>
          <p:txBody>
            <a:bodyPr wrap="none" lIns="0" tIns="0" rIns="0" bIns="0" anchor="ctr">
              <a:spAutoFit/>
            </a:bodyPr>
            <a:lstStyle/>
            <a:p>
              <a:r>
                <a:rPr lang="en-US" sz="1100" dirty="0" smtClean="0">
                  <a:solidFill>
                    <a:srgbClr val="676767"/>
                  </a:solidFill>
                  <a:latin typeface="Calibri Bold" charset="0"/>
                  <a:cs typeface="Calibri Bold" charset="0"/>
                  <a:sym typeface="Calibri Bold" charset="0"/>
                </a:rPr>
                <a:t>+</a:t>
              </a:r>
              <a:endParaRPr lang="en-US" sz="1100" dirty="0">
                <a:solidFill>
                  <a:srgbClr val="676767"/>
                </a:solidFill>
                <a:latin typeface="Calibri Bold" charset="0"/>
                <a:cs typeface="Calibri Bold" charset="0"/>
                <a:sym typeface="Calibri Bold" charset="0"/>
              </a:endParaRPr>
            </a:p>
          </p:txBody>
        </p:sp>
        <p:sp>
          <p:nvSpPr>
            <p:cNvPr id="178" name="Rectangle 170"/>
            <p:cNvSpPr>
              <a:spLocks/>
            </p:cNvSpPr>
            <p:nvPr/>
          </p:nvSpPr>
          <p:spPr bwMode="auto">
            <a:xfrm>
              <a:off x="10717538" y="6043711"/>
              <a:ext cx="86564" cy="293414"/>
            </a:xfrm>
            <a:prstGeom prst="rect">
              <a:avLst/>
            </a:prstGeom>
            <a:noFill/>
            <a:ln w="12700" cap="flat">
              <a:noFill/>
              <a:miter lim="800000"/>
              <a:headEnd type="none" w="med" len="med"/>
              <a:tailEnd type="none" w="med" len="med"/>
            </a:ln>
          </p:spPr>
          <p:txBody>
            <a:bodyPr wrap="none" lIns="0" tIns="0" rIns="0" bIns="0" anchor="ctr">
              <a:spAutoFit/>
            </a:bodyPr>
            <a:lstStyle/>
            <a:p>
              <a:pPr algn="ctr"/>
              <a:r>
                <a:rPr lang="en-US" sz="1100" dirty="0">
                  <a:solidFill>
                    <a:srgbClr val="676767"/>
                  </a:solidFill>
                  <a:latin typeface="Calibri Bold" charset="0"/>
                  <a:cs typeface="Calibri Bold" charset="0"/>
                  <a:sym typeface="Calibri Bold" charset="0"/>
                </a:rPr>
                <a:t>-</a:t>
              </a:r>
            </a:p>
          </p:txBody>
        </p:sp>
        <p:sp>
          <p:nvSpPr>
            <p:cNvPr id="180" name="Line 172"/>
            <p:cNvSpPr>
              <a:spLocks noChangeShapeType="1"/>
            </p:cNvSpPr>
            <p:nvPr/>
          </p:nvSpPr>
          <p:spPr bwMode="auto">
            <a:xfrm flipV="1">
              <a:off x="9266061" y="5626100"/>
              <a:ext cx="0" cy="1066800"/>
            </a:xfrm>
            <a:prstGeom prst="line">
              <a:avLst/>
            </a:prstGeom>
            <a:noFill/>
            <a:ln w="12700" cap="flat">
              <a:solidFill>
                <a:srgbClr val="B3B3B3"/>
              </a:solidFill>
              <a:prstDash val="solid"/>
              <a:miter lim="800000"/>
              <a:headEnd type="none" w="med" len="med"/>
              <a:tailEnd type="none" w="med" len="med"/>
            </a:ln>
            <a:effectLst>
              <a:outerShdw dist="12699" dir="5100221" algn="ctr" rotWithShape="0">
                <a:srgbClr val="FFFFFF">
                  <a:alpha val="53000"/>
                </a:srgbClr>
              </a:outerShdw>
            </a:effectLst>
          </p:spPr>
          <p:txBody>
            <a:bodyPr lIns="0" tIns="0" rIns="0" bIns="0"/>
            <a:lstStyle/>
            <a:p>
              <a:endParaRPr lang="en-US"/>
            </a:p>
          </p:txBody>
        </p:sp>
        <p:sp>
          <p:nvSpPr>
            <p:cNvPr id="181" name="Line 173"/>
            <p:cNvSpPr>
              <a:spLocks noChangeShapeType="1"/>
            </p:cNvSpPr>
            <p:nvPr/>
          </p:nvSpPr>
          <p:spPr bwMode="auto">
            <a:xfrm>
              <a:off x="10653216" y="5638800"/>
              <a:ext cx="241" cy="1081087"/>
            </a:xfrm>
            <a:prstGeom prst="line">
              <a:avLst/>
            </a:prstGeom>
            <a:noFill/>
            <a:ln w="12700" cap="flat">
              <a:solidFill>
                <a:srgbClr val="B3B3B3"/>
              </a:solidFill>
              <a:prstDash val="solid"/>
              <a:miter lim="800000"/>
              <a:headEnd type="none" w="med" len="med"/>
              <a:tailEnd type="none" w="med" len="med"/>
            </a:ln>
            <a:effectLst>
              <a:outerShdw dist="12699" dir="5100221" algn="ctr" rotWithShape="0">
                <a:srgbClr val="FFFFFF">
                  <a:alpha val="53000"/>
                </a:srgbClr>
              </a:outerShdw>
            </a:effectLst>
          </p:spPr>
          <p:txBody>
            <a:bodyPr lIns="0" tIns="0" rIns="0" bIns="0"/>
            <a:lstStyle/>
            <a:p>
              <a:endParaRPr lang="en-US"/>
            </a:p>
          </p:txBody>
        </p:sp>
        <p:grpSp>
          <p:nvGrpSpPr>
            <p:cNvPr id="293" name="Group 174"/>
            <p:cNvGrpSpPr>
              <a:grpSpLocks/>
            </p:cNvGrpSpPr>
            <p:nvPr/>
          </p:nvGrpSpPr>
          <p:grpSpPr bwMode="auto">
            <a:xfrm>
              <a:off x="10579100" y="5537200"/>
              <a:ext cx="254000" cy="254000"/>
              <a:chOff x="0" y="0"/>
              <a:chExt cx="159" cy="159"/>
            </a:xfrm>
          </p:grpSpPr>
          <p:sp>
            <p:nvSpPr>
              <p:cNvPr id="183" name="Oval 175"/>
              <p:cNvSpPr>
                <a:spLocks/>
              </p:cNvSpPr>
              <p:nvPr/>
            </p:nvSpPr>
            <p:spPr bwMode="auto">
              <a:xfrm>
                <a:off x="0" y="0"/>
                <a:ext cx="159" cy="159"/>
              </a:xfrm>
              <a:prstGeom prst="ellipse">
                <a:avLst/>
              </a:prstGeom>
              <a:solidFill>
                <a:srgbClr val="5E5E5E"/>
              </a:solidFill>
              <a:ln w="12700" cap="flat">
                <a:solidFill>
                  <a:srgbClr val="333333"/>
                </a:solidFill>
                <a:prstDash val="solid"/>
                <a:miter lim="800000"/>
                <a:headEnd type="none" w="med" len="med"/>
                <a:tailEnd type="none" w="med" len="med"/>
              </a:ln>
            </p:spPr>
            <p:txBody>
              <a:bodyPr lIns="0" tIns="0" rIns="0" bIns="0"/>
              <a:lstStyle/>
              <a:p>
                <a:endParaRPr lang="en-US"/>
              </a:p>
            </p:txBody>
          </p:sp>
          <p:sp>
            <p:nvSpPr>
              <p:cNvPr id="184" name="Line 176"/>
              <p:cNvSpPr>
                <a:spLocks noChangeShapeType="1"/>
              </p:cNvSpPr>
              <p:nvPr/>
            </p:nvSpPr>
            <p:spPr bwMode="auto">
              <a:xfrm>
                <a:off x="41" y="41"/>
                <a:ext cx="77" cy="77"/>
              </a:xfrm>
              <a:prstGeom prst="line">
                <a:avLst/>
              </a:prstGeom>
              <a:noFill/>
              <a:ln w="25400" cap="flat">
                <a:solidFill>
                  <a:srgbClr val="FEFFFE"/>
                </a:solidFill>
                <a:prstDash val="solid"/>
                <a:miter lim="800000"/>
                <a:headEnd type="none" w="med" len="med"/>
                <a:tailEnd type="none" w="med" len="med"/>
              </a:ln>
            </p:spPr>
            <p:txBody>
              <a:bodyPr lIns="0" tIns="0" rIns="0" bIns="0"/>
              <a:lstStyle/>
              <a:p>
                <a:endParaRPr lang="en-US"/>
              </a:p>
            </p:txBody>
          </p:sp>
          <p:sp>
            <p:nvSpPr>
              <p:cNvPr id="185" name="Line 177"/>
              <p:cNvSpPr>
                <a:spLocks noChangeShapeType="1"/>
              </p:cNvSpPr>
              <p:nvPr/>
            </p:nvSpPr>
            <p:spPr bwMode="auto">
              <a:xfrm rot="10800000" flipH="1">
                <a:off x="41" y="41"/>
                <a:ext cx="77" cy="77"/>
              </a:xfrm>
              <a:prstGeom prst="line">
                <a:avLst/>
              </a:prstGeom>
              <a:noFill/>
              <a:ln w="25400" cap="flat">
                <a:solidFill>
                  <a:srgbClr val="FEFFFE"/>
                </a:solidFill>
                <a:prstDash val="solid"/>
                <a:miter lim="800000"/>
                <a:headEnd type="none" w="med" len="med"/>
                <a:tailEnd type="none" w="med" len="med"/>
              </a:ln>
            </p:spPr>
            <p:txBody>
              <a:bodyPr lIns="0" tIns="0" rIns="0" bIns="0"/>
              <a:lstStyle/>
              <a:p>
                <a:endParaRPr lang="en-US"/>
              </a:p>
            </p:txBody>
          </p:sp>
        </p:grpSp>
      </p:grpSp>
      <p:sp>
        <p:nvSpPr>
          <p:cNvPr id="191" name="AutoShape 70"/>
          <p:cNvSpPr>
            <a:spLocks/>
          </p:cNvSpPr>
          <p:nvPr/>
        </p:nvSpPr>
        <p:spPr bwMode="auto">
          <a:xfrm>
            <a:off x="1047750" y="3341077"/>
            <a:ext cx="971550" cy="175846"/>
          </a:xfrm>
          <a:prstGeom prst="roundRect">
            <a:avLst>
              <a:gd name="adj" fmla="val 29167"/>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600" dirty="0" smtClean="0">
                <a:solidFill>
                  <a:srgbClr val="FFFFFF"/>
                </a:solidFill>
                <a:latin typeface="Calibri Bold" charset="0"/>
                <a:cs typeface="Calibri Bold" charset="0"/>
                <a:sym typeface="Calibri Bold" charset="0"/>
              </a:rPr>
              <a:t>Churn Propensity</a:t>
            </a:r>
            <a:endParaRPr lang="en-US" sz="600" dirty="0">
              <a:solidFill>
                <a:srgbClr val="FFFFFF"/>
              </a:solidFill>
              <a:latin typeface="Calibri Bold" charset="0"/>
              <a:cs typeface="Calibri Bold" charset="0"/>
              <a:sym typeface="Calibri Bold" charset="0"/>
            </a:endParaRPr>
          </a:p>
        </p:txBody>
      </p:sp>
      <p:sp>
        <p:nvSpPr>
          <p:cNvPr id="192" name="AutoShape 70"/>
          <p:cNvSpPr>
            <a:spLocks/>
          </p:cNvSpPr>
          <p:nvPr/>
        </p:nvSpPr>
        <p:spPr bwMode="auto">
          <a:xfrm>
            <a:off x="1047750" y="3560885"/>
            <a:ext cx="971550" cy="175846"/>
          </a:xfrm>
          <a:prstGeom prst="roundRect">
            <a:avLst>
              <a:gd name="adj" fmla="val 29167"/>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600" dirty="0" smtClean="0">
                <a:solidFill>
                  <a:srgbClr val="FFFFFF"/>
                </a:solidFill>
                <a:latin typeface="Calibri Bold" charset="0"/>
                <a:cs typeface="Calibri Bold" charset="0"/>
                <a:sym typeface="Calibri Bold" charset="0"/>
              </a:rPr>
              <a:t>Collection Risk</a:t>
            </a:r>
            <a:endParaRPr lang="en-US" sz="600" dirty="0">
              <a:solidFill>
                <a:srgbClr val="FFFFFF"/>
              </a:solidFill>
              <a:latin typeface="Calibri Bold" charset="0"/>
              <a:cs typeface="Calibri Bold" charset="0"/>
              <a:sym typeface="Calibri Bold" charset="0"/>
            </a:endParaRPr>
          </a:p>
        </p:txBody>
      </p:sp>
      <p:sp>
        <p:nvSpPr>
          <p:cNvPr id="193" name="AutoShape 70"/>
          <p:cNvSpPr>
            <a:spLocks/>
          </p:cNvSpPr>
          <p:nvPr/>
        </p:nvSpPr>
        <p:spPr bwMode="auto">
          <a:xfrm>
            <a:off x="1047750" y="3780692"/>
            <a:ext cx="971550" cy="175846"/>
          </a:xfrm>
          <a:prstGeom prst="roundRect">
            <a:avLst>
              <a:gd name="adj" fmla="val 29167"/>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600" dirty="0" smtClean="0">
                <a:solidFill>
                  <a:srgbClr val="FFFFFF"/>
                </a:solidFill>
                <a:latin typeface="Calibri Bold" charset="0"/>
                <a:cs typeface="Calibri Bold" charset="0"/>
                <a:sym typeface="Calibri Bold" charset="0"/>
              </a:rPr>
              <a:t>Payment Pattern</a:t>
            </a:r>
            <a:endParaRPr lang="en-US" sz="600" dirty="0">
              <a:solidFill>
                <a:srgbClr val="FFFFFF"/>
              </a:solidFill>
              <a:latin typeface="Calibri Bold" charset="0"/>
              <a:cs typeface="Calibri Bold" charset="0"/>
              <a:sym typeface="Calibri Bold" charset="0"/>
            </a:endParaRPr>
          </a:p>
        </p:txBody>
      </p:sp>
      <p:sp>
        <p:nvSpPr>
          <p:cNvPr id="194" name="Line 62"/>
          <p:cNvSpPr>
            <a:spLocks noChangeShapeType="1"/>
          </p:cNvSpPr>
          <p:nvPr/>
        </p:nvSpPr>
        <p:spPr bwMode="auto">
          <a:xfrm flipH="1">
            <a:off x="863600" y="3429000"/>
            <a:ext cx="127000" cy="0"/>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195" name="Line 62"/>
          <p:cNvSpPr>
            <a:spLocks noChangeShapeType="1"/>
          </p:cNvSpPr>
          <p:nvPr/>
        </p:nvSpPr>
        <p:spPr bwMode="auto">
          <a:xfrm flipH="1">
            <a:off x="863600" y="3648808"/>
            <a:ext cx="127000" cy="0"/>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196" name="Line 62"/>
          <p:cNvSpPr>
            <a:spLocks noChangeShapeType="1"/>
          </p:cNvSpPr>
          <p:nvPr/>
        </p:nvSpPr>
        <p:spPr bwMode="auto">
          <a:xfrm flipH="1">
            <a:off x="863600" y="3868615"/>
            <a:ext cx="127000" cy="0"/>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60" name="Line 63"/>
          <p:cNvSpPr>
            <a:spLocks noChangeShapeType="1"/>
          </p:cNvSpPr>
          <p:nvPr/>
        </p:nvSpPr>
        <p:spPr bwMode="auto">
          <a:xfrm>
            <a:off x="863600" y="2116566"/>
            <a:ext cx="0" cy="1752050"/>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61" name="Line 64"/>
          <p:cNvSpPr>
            <a:spLocks noChangeShapeType="1"/>
          </p:cNvSpPr>
          <p:nvPr/>
        </p:nvSpPr>
        <p:spPr bwMode="auto">
          <a:xfrm flipH="1">
            <a:off x="704850" y="2051538"/>
            <a:ext cx="127000" cy="0"/>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pic>
        <p:nvPicPr>
          <p:cNvPr id="77" name="Picture 88"/>
          <p:cNvPicPr>
            <a:picLocks noChangeArrowheads="1"/>
          </p:cNvPicPr>
          <p:nvPr/>
        </p:nvPicPr>
        <p:blipFill>
          <a:blip r:embed="rId4" cstate="print"/>
          <a:srcRect/>
          <a:stretch>
            <a:fillRect/>
          </a:stretch>
        </p:blipFill>
        <p:spPr bwMode="auto">
          <a:xfrm>
            <a:off x="838200" y="2036885"/>
            <a:ext cx="63500" cy="51288"/>
          </a:xfrm>
          <a:prstGeom prst="rect">
            <a:avLst/>
          </a:prstGeom>
          <a:noFill/>
          <a:ln w="12700" cap="flat">
            <a:noFill/>
            <a:miter lim="800000"/>
            <a:headEnd/>
            <a:tailEnd/>
          </a:ln>
        </p:spPr>
      </p:pic>
      <p:sp>
        <p:nvSpPr>
          <p:cNvPr id="69" name="Line 73"/>
          <p:cNvSpPr>
            <a:spLocks noChangeShapeType="1"/>
          </p:cNvSpPr>
          <p:nvPr/>
        </p:nvSpPr>
        <p:spPr bwMode="auto">
          <a:xfrm flipH="1">
            <a:off x="704850" y="1897673"/>
            <a:ext cx="0" cy="1597269"/>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291" name="AutoShape 61"/>
          <p:cNvSpPr>
            <a:spLocks/>
          </p:cNvSpPr>
          <p:nvPr/>
        </p:nvSpPr>
        <p:spPr bwMode="auto">
          <a:xfrm>
            <a:off x="609600" y="5817577"/>
            <a:ext cx="1708150" cy="600808"/>
          </a:xfrm>
          <a:prstGeom prst="roundRect">
            <a:avLst>
              <a:gd name="adj" fmla="val 8532"/>
            </a:avLst>
          </a:prstGeom>
          <a:gradFill rotWithShape="0">
            <a:gsLst>
              <a:gs pos="0">
                <a:srgbClr val="FFFFFF"/>
              </a:gs>
              <a:gs pos="100000">
                <a:srgbClr val="E6E6E6"/>
              </a:gs>
            </a:gsLst>
            <a:lin ang="5400000" scaled="1"/>
          </a:gradFill>
          <a:ln w="12700" cap="flat">
            <a:solidFill>
              <a:srgbClr val="B3B3B3"/>
            </a:solidFill>
            <a:prstDash val="solid"/>
            <a:miter lim="800000"/>
            <a:headEnd type="none" w="med" len="med"/>
            <a:tailEnd type="none" w="med" len="med"/>
          </a:ln>
        </p:spPr>
        <p:txBody>
          <a:bodyPr lIns="60613" tIns="60613" rIns="60613" bIns="60613"/>
          <a:lstStyle/>
          <a:p>
            <a:pPr algn="l"/>
            <a:r>
              <a:rPr lang="en-US" sz="700" dirty="0" smtClean="0">
                <a:latin typeface="Calibri Bold" charset="0"/>
                <a:cs typeface="Calibri Bold" charset="0"/>
                <a:sym typeface="Calibri Bold" charset="0"/>
              </a:rPr>
              <a:t>Customer</a:t>
            </a:r>
            <a:endParaRPr lang="en-US" sz="700" dirty="0">
              <a:latin typeface="Calibri Bold" charset="0"/>
              <a:cs typeface="Calibri Bold" charset="0"/>
              <a:sym typeface="Calibri Bold" charset="0"/>
            </a:endParaRPr>
          </a:p>
          <a:p>
            <a:r>
              <a:rPr lang="en-US" sz="600" dirty="0">
                <a:latin typeface="Calibri" charset="0"/>
                <a:cs typeface="Calibri" charset="0"/>
                <a:sym typeface="Calibri" charset="0"/>
              </a:rPr>
              <a:t>Description</a:t>
            </a:r>
            <a:r>
              <a:rPr lang="en-US" sz="600" dirty="0" smtClean="0">
                <a:latin typeface="Calibri" charset="0"/>
                <a:cs typeface="Calibri" charset="0"/>
                <a:sym typeface="Calibri" charset="0"/>
              </a:rPr>
              <a:t>. The role played by an Individual or Organization in a business relationship with the service provider in which they intend to buy, buy, or receive products or services from the service p</a:t>
            </a:r>
            <a:endParaRPr lang="en-US" sz="600" dirty="0">
              <a:latin typeface="Calibri" charset="0"/>
              <a:cs typeface="Calibri" charset="0"/>
              <a:sym typeface="Calibri" charset="0"/>
            </a:endParaRPr>
          </a:p>
        </p:txBody>
      </p:sp>
      <p:sp>
        <p:nvSpPr>
          <p:cNvPr id="163" name="Line 76"/>
          <p:cNvSpPr>
            <a:spLocks noChangeShapeType="1"/>
          </p:cNvSpPr>
          <p:nvPr/>
        </p:nvSpPr>
        <p:spPr bwMode="auto">
          <a:xfrm flipH="1">
            <a:off x="711200" y="5451231"/>
            <a:ext cx="127000" cy="0"/>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169" name="AutoShape 77"/>
          <p:cNvSpPr>
            <a:spLocks/>
          </p:cNvSpPr>
          <p:nvPr/>
        </p:nvSpPr>
        <p:spPr bwMode="auto">
          <a:xfrm>
            <a:off x="927100" y="5319346"/>
            <a:ext cx="825500" cy="241788"/>
          </a:xfrm>
          <a:prstGeom prst="roundRect">
            <a:avLst>
              <a:gd name="adj" fmla="val 21208"/>
            </a:avLst>
          </a:prstGeom>
          <a:gradFill rotWithShape="0">
            <a:gsLst>
              <a:gs pos="0">
                <a:srgbClr val="3D7AD9"/>
              </a:gs>
              <a:gs pos="100000">
                <a:srgbClr val="1D4A96"/>
              </a:gs>
            </a:gsLst>
            <a:lin ang="5400000" scaled="1"/>
          </a:gradFill>
          <a:ln w="12700" cap="flat">
            <a:solidFill>
              <a:srgbClr val="2151B8"/>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700" dirty="0" smtClean="0">
                <a:solidFill>
                  <a:srgbClr val="FFFFFF"/>
                </a:solidFill>
                <a:latin typeface="Calibri Bold" charset="0"/>
                <a:cs typeface="Calibri Bold" charset="0"/>
                <a:sym typeface="Calibri Bold" charset="0"/>
              </a:rPr>
              <a:t>Customer  Problems</a:t>
            </a:r>
            <a:endParaRPr lang="en-US" sz="700" dirty="0">
              <a:solidFill>
                <a:srgbClr val="FFFFFF"/>
              </a:solidFill>
              <a:latin typeface="Calibri Bold" charset="0"/>
              <a:cs typeface="Calibri Bold" charset="0"/>
              <a:sym typeface="Calibri Bold" charset="0"/>
            </a:endParaRPr>
          </a:p>
        </p:txBody>
      </p:sp>
      <p:pic>
        <p:nvPicPr>
          <p:cNvPr id="171" name="Picture 93"/>
          <p:cNvPicPr>
            <a:picLocks noChangeArrowheads="1"/>
          </p:cNvPicPr>
          <p:nvPr/>
        </p:nvPicPr>
        <p:blipFill>
          <a:blip r:embed="rId4" cstate="print"/>
          <a:srcRect/>
          <a:stretch>
            <a:fillRect/>
          </a:stretch>
        </p:blipFill>
        <p:spPr bwMode="auto">
          <a:xfrm rot="16200000">
            <a:off x="855541" y="5421679"/>
            <a:ext cx="73269" cy="44450"/>
          </a:xfrm>
          <a:prstGeom prst="rect">
            <a:avLst/>
          </a:prstGeom>
          <a:noFill/>
          <a:ln w="12700" cap="flat">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
          <p:cNvSpPr>
            <a:spLocks/>
          </p:cNvSpPr>
          <p:nvPr/>
        </p:nvSpPr>
        <p:spPr bwMode="auto">
          <a:xfrm>
            <a:off x="571500" y="351693"/>
            <a:ext cx="7867650" cy="6154615"/>
          </a:xfrm>
          <a:prstGeom prst="roundRect">
            <a:avLst>
              <a:gd name="adj" fmla="val 833"/>
            </a:avLst>
          </a:prstGeom>
          <a:solidFill>
            <a:srgbClr val="E8E8E8">
              <a:alpha val="66988"/>
            </a:srgbClr>
          </a:solidFill>
          <a:ln w="12700" cap="flat">
            <a:solidFill>
              <a:srgbClr val="333333">
                <a:alpha val="73000"/>
              </a:srgbClr>
            </a:solidFill>
            <a:prstDash val="solid"/>
            <a:miter lim="800000"/>
            <a:headEnd type="none" w="med" len="med"/>
            <a:tailEnd type="none" w="med" len="med"/>
          </a:ln>
        </p:spPr>
        <p:txBody>
          <a:bodyPr lIns="53878" tIns="53878" rIns="53878" bIns="53878"/>
          <a:lstStyle/>
          <a:p>
            <a:r>
              <a:rPr lang="en-US" sz="700" dirty="0" smtClean="0">
                <a:latin typeface="Calibri" charset="0"/>
                <a:cs typeface="Calibri" charset="0"/>
                <a:sym typeface="Calibri" charset="0"/>
              </a:rPr>
              <a:t>AIDA Business Composer</a:t>
            </a:r>
            <a:endParaRPr lang="en-US" sz="700" dirty="0">
              <a:latin typeface="Calibri" charset="0"/>
              <a:cs typeface="Calibri" charset="0"/>
              <a:sym typeface="Calibri" charset="0"/>
            </a:endParaRPr>
          </a:p>
        </p:txBody>
      </p:sp>
      <p:grpSp>
        <p:nvGrpSpPr>
          <p:cNvPr id="3" name="Group 2"/>
          <p:cNvGrpSpPr>
            <a:grpSpLocks/>
          </p:cNvGrpSpPr>
          <p:nvPr/>
        </p:nvGrpSpPr>
        <p:grpSpPr bwMode="auto">
          <a:xfrm>
            <a:off x="2368550" y="626452"/>
            <a:ext cx="6045200" cy="5879856"/>
            <a:chOff x="0" y="0"/>
            <a:chExt cx="7616" cy="6420"/>
          </a:xfrm>
        </p:grpSpPr>
        <p:sp>
          <p:nvSpPr>
            <p:cNvPr id="4" name="AutoShape 3"/>
            <p:cNvSpPr>
              <a:spLocks/>
            </p:cNvSpPr>
            <p:nvPr/>
          </p:nvSpPr>
          <p:spPr bwMode="auto">
            <a:xfrm>
              <a:off x="0" y="0"/>
              <a:ext cx="7616" cy="6416"/>
            </a:xfrm>
            <a:prstGeom prst="roundRect">
              <a:avLst>
                <a:gd name="adj" fmla="val 870"/>
              </a:avLst>
            </a:prstGeom>
            <a:blipFill dpi="0" rotWithShape="0">
              <a:blip r:embed="rId3" cstate="print"/>
              <a:srcRect/>
              <a:tile tx="0" ty="0" sx="100000" sy="100000" flip="none" algn="tl"/>
            </a:blipFill>
            <a:ln w="12700" cap="flat">
              <a:solidFill>
                <a:srgbClr val="999999"/>
              </a:solidFill>
              <a:prstDash val="solid"/>
              <a:miter lim="800000"/>
              <a:headEnd type="none" w="med" len="med"/>
              <a:tailEnd type="none" w="med" len="med"/>
            </a:ln>
            <a:effectLst>
              <a:outerShdw dist="12699" dir="5400000" algn="ctr" rotWithShape="0">
                <a:srgbClr val="FFFFFF">
                  <a:alpha val="87000"/>
                </a:srgbClr>
              </a:outerShdw>
            </a:effectLst>
          </p:spPr>
          <p:txBody>
            <a:bodyPr lIns="0" tIns="0" rIns="0" bIns="0"/>
            <a:lstStyle/>
            <a:p>
              <a:endParaRPr lang="en-US"/>
            </a:p>
          </p:txBody>
        </p:sp>
        <p:grpSp>
          <p:nvGrpSpPr>
            <p:cNvPr id="5" name="Group 4"/>
            <p:cNvGrpSpPr>
              <a:grpSpLocks/>
            </p:cNvGrpSpPr>
            <p:nvPr/>
          </p:nvGrpSpPr>
          <p:grpSpPr bwMode="auto">
            <a:xfrm rot="-5400000">
              <a:off x="3690" y="2612"/>
              <a:ext cx="121" cy="7496"/>
              <a:chOff x="0" y="0"/>
              <a:chExt cx="120" cy="7496"/>
            </a:xfrm>
          </p:grpSpPr>
          <p:sp>
            <p:nvSpPr>
              <p:cNvPr id="15" name="AutoShape 5"/>
              <p:cNvSpPr>
                <a:spLocks/>
              </p:cNvSpPr>
              <p:nvPr/>
            </p:nvSpPr>
            <p:spPr bwMode="auto">
              <a:xfrm>
                <a:off x="0" y="24"/>
                <a:ext cx="120" cy="7448"/>
              </a:xfrm>
              <a:prstGeom prst="roundRect">
                <a:avLst>
                  <a:gd name="adj" fmla="val 40000"/>
                </a:avLst>
              </a:prstGeom>
              <a:gradFill rotWithShape="0">
                <a:gsLst>
                  <a:gs pos="0">
                    <a:srgbClr val="B3B3B3"/>
                  </a:gs>
                  <a:gs pos="100000">
                    <a:srgbClr val="FFFFFF"/>
                  </a:gs>
                </a:gsLst>
                <a:lin ang="0" scaled="1"/>
              </a:gradFill>
              <a:ln w="12700" cap="flat">
                <a:solidFill>
                  <a:srgbClr val="B3B3B3"/>
                </a:solidFill>
                <a:prstDash val="solid"/>
                <a:miter lim="800000"/>
                <a:headEnd type="none" w="med" len="med"/>
                <a:tailEnd type="none" w="med" len="med"/>
              </a:ln>
              <a:effectLst>
                <a:outerShdw dist="25400" dir="10740039" algn="ctr" rotWithShape="0">
                  <a:schemeClr val="bg2">
                    <a:alpha val="50999"/>
                  </a:schemeClr>
                </a:outerShdw>
              </a:effectLst>
            </p:spPr>
            <p:txBody>
              <a:bodyPr lIns="0" tIns="0" rIns="0" bIns="0"/>
              <a:lstStyle/>
              <a:p>
                <a:endParaRPr lang="en-US"/>
              </a:p>
            </p:txBody>
          </p:sp>
          <p:sp>
            <p:nvSpPr>
              <p:cNvPr id="16" name="AutoShape 6"/>
              <p:cNvSpPr>
                <a:spLocks/>
              </p:cNvSpPr>
              <p:nvPr/>
            </p:nvSpPr>
            <p:spPr bwMode="auto">
              <a:xfrm>
                <a:off x="0" y="128"/>
                <a:ext cx="112" cy="312"/>
              </a:xfrm>
              <a:prstGeom prst="roundRect">
                <a:avLst>
                  <a:gd name="adj" fmla="val 50000"/>
                </a:avLst>
              </a:prstGeom>
              <a:gradFill rotWithShape="0">
                <a:gsLst>
                  <a:gs pos="0">
                    <a:srgbClr val="E8E8E8"/>
                  </a:gs>
                  <a:gs pos="100000">
                    <a:srgbClr val="BCBCBC"/>
                  </a:gs>
                </a:gsLst>
                <a:lin ang="0" scaled="1"/>
              </a:gradFill>
              <a:ln w="12700" cap="flat">
                <a:solidFill>
                  <a:srgbClr val="5E5E5E"/>
                </a:solidFill>
                <a:prstDash val="solid"/>
                <a:miter lim="800000"/>
                <a:headEnd type="none" w="med" len="med"/>
                <a:tailEnd type="none" w="med" len="med"/>
              </a:ln>
            </p:spPr>
            <p:txBody>
              <a:bodyPr lIns="0" tIns="0" rIns="0" bIns="0"/>
              <a:lstStyle/>
              <a:p>
                <a:endParaRPr lang="en-US"/>
              </a:p>
            </p:txBody>
          </p:sp>
          <p:grpSp>
            <p:nvGrpSpPr>
              <p:cNvPr id="6" name="Group 7"/>
              <p:cNvGrpSpPr>
                <a:grpSpLocks/>
              </p:cNvGrpSpPr>
              <p:nvPr/>
            </p:nvGrpSpPr>
            <p:grpSpPr bwMode="auto">
              <a:xfrm>
                <a:off x="0" y="7368"/>
                <a:ext cx="120" cy="128"/>
                <a:chOff x="0" y="0"/>
                <a:chExt cx="120" cy="128"/>
              </a:xfrm>
            </p:grpSpPr>
            <p:sp>
              <p:nvSpPr>
                <p:cNvPr id="21" name="Rectangle 8"/>
                <p:cNvSpPr>
                  <a:spLocks/>
                </p:cNvSpPr>
                <p:nvPr/>
              </p:nvSpPr>
              <p:spPr bwMode="auto">
                <a:xfrm>
                  <a:off x="0" y="0"/>
                  <a:ext cx="120" cy="128"/>
                </a:xfrm>
                <a:prstGeom prst="rect">
                  <a:avLst/>
                </a:prstGeom>
                <a:gradFill rotWithShape="0">
                  <a:gsLst>
                    <a:gs pos="0">
                      <a:srgbClr val="B3B3B3"/>
                    </a:gs>
                    <a:gs pos="100000">
                      <a:srgbClr val="FFFFFF"/>
                    </a:gs>
                  </a:gsLst>
                  <a:lin ang="0" scaled="1"/>
                </a:gradFill>
                <a:ln w="12700" cap="flat">
                  <a:solidFill>
                    <a:srgbClr val="808080"/>
                  </a:solidFill>
                  <a:prstDash val="solid"/>
                  <a:miter lim="800000"/>
                  <a:headEnd type="none" w="med" len="med"/>
                  <a:tailEnd type="none" w="med" len="med"/>
                </a:ln>
              </p:spPr>
              <p:txBody>
                <a:bodyPr lIns="0" tIns="0" rIns="0" bIns="0"/>
                <a:lstStyle/>
                <a:p>
                  <a:endParaRPr lang="en-US"/>
                </a:p>
              </p:txBody>
            </p:sp>
            <p:pic>
              <p:nvPicPr>
                <p:cNvPr id="22" name="Picture 9"/>
                <p:cNvPicPr>
                  <a:picLocks noChangeArrowheads="1"/>
                </p:cNvPicPr>
                <p:nvPr/>
              </p:nvPicPr>
              <p:blipFill>
                <a:blip r:embed="rId4" cstate="print"/>
                <a:srcRect/>
                <a:stretch>
                  <a:fillRect/>
                </a:stretch>
              </p:blipFill>
              <p:spPr bwMode="auto">
                <a:xfrm>
                  <a:off x="32" y="40"/>
                  <a:ext cx="72" cy="56"/>
                </a:xfrm>
                <a:prstGeom prst="rect">
                  <a:avLst/>
                </a:prstGeom>
                <a:noFill/>
                <a:ln w="12700" cap="flat">
                  <a:noFill/>
                  <a:miter lim="800000"/>
                  <a:headEnd/>
                  <a:tailEnd/>
                </a:ln>
              </p:spPr>
            </p:pic>
          </p:grpSp>
          <p:grpSp>
            <p:nvGrpSpPr>
              <p:cNvPr id="9" name="Group 10"/>
              <p:cNvGrpSpPr>
                <a:grpSpLocks/>
              </p:cNvGrpSpPr>
              <p:nvPr/>
            </p:nvGrpSpPr>
            <p:grpSpPr bwMode="auto">
              <a:xfrm>
                <a:off x="0" y="0"/>
                <a:ext cx="120" cy="128"/>
                <a:chOff x="0" y="0"/>
                <a:chExt cx="120" cy="128"/>
              </a:xfrm>
            </p:grpSpPr>
            <p:sp>
              <p:nvSpPr>
                <p:cNvPr id="19" name="Rectangle 11"/>
                <p:cNvSpPr>
                  <a:spLocks/>
                </p:cNvSpPr>
                <p:nvPr/>
              </p:nvSpPr>
              <p:spPr bwMode="auto">
                <a:xfrm>
                  <a:off x="0" y="0"/>
                  <a:ext cx="120" cy="128"/>
                </a:xfrm>
                <a:prstGeom prst="rect">
                  <a:avLst/>
                </a:prstGeom>
                <a:gradFill rotWithShape="0">
                  <a:gsLst>
                    <a:gs pos="0">
                      <a:srgbClr val="B3B3B3"/>
                    </a:gs>
                    <a:gs pos="100000">
                      <a:srgbClr val="FFFFFF"/>
                    </a:gs>
                  </a:gsLst>
                  <a:lin ang="0" scaled="1"/>
                </a:gradFill>
                <a:ln w="12700" cap="flat">
                  <a:solidFill>
                    <a:srgbClr val="808080"/>
                  </a:solidFill>
                  <a:prstDash val="solid"/>
                  <a:miter lim="800000"/>
                  <a:headEnd type="none" w="med" len="med"/>
                  <a:tailEnd type="none" w="med" len="med"/>
                </a:ln>
              </p:spPr>
              <p:txBody>
                <a:bodyPr lIns="0" tIns="0" rIns="0" bIns="0"/>
                <a:lstStyle/>
                <a:p>
                  <a:endParaRPr lang="en-US"/>
                </a:p>
              </p:txBody>
            </p:sp>
            <p:pic>
              <p:nvPicPr>
                <p:cNvPr id="20" name="Picture 12"/>
                <p:cNvPicPr>
                  <a:picLocks noChangeArrowheads="1"/>
                </p:cNvPicPr>
                <p:nvPr/>
              </p:nvPicPr>
              <p:blipFill>
                <a:blip r:embed="rId5" cstate="print"/>
                <a:srcRect/>
                <a:stretch>
                  <a:fillRect/>
                </a:stretch>
              </p:blipFill>
              <p:spPr bwMode="auto">
                <a:xfrm>
                  <a:off x="32" y="40"/>
                  <a:ext cx="72" cy="56"/>
                </a:xfrm>
                <a:prstGeom prst="rect">
                  <a:avLst/>
                </a:prstGeom>
                <a:noFill/>
                <a:ln w="12700" cap="flat">
                  <a:noFill/>
                  <a:miter lim="800000"/>
                  <a:headEnd/>
                  <a:tailEnd/>
                </a:ln>
              </p:spPr>
            </p:pic>
          </p:grpSp>
        </p:grpSp>
        <p:grpSp>
          <p:nvGrpSpPr>
            <p:cNvPr id="10" name="Group 13"/>
            <p:cNvGrpSpPr>
              <a:grpSpLocks/>
            </p:cNvGrpSpPr>
            <p:nvPr/>
          </p:nvGrpSpPr>
          <p:grpSpPr bwMode="auto">
            <a:xfrm>
              <a:off x="7495" y="455"/>
              <a:ext cx="121" cy="5841"/>
              <a:chOff x="0" y="0"/>
              <a:chExt cx="120" cy="5840"/>
            </a:xfrm>
          </p:grpSpPr>
          <p:sp>
            <p:nvSpPr>
              <p:cNvPr id="7" name="AutoShape 14"/>
              <p:cNvSpPr>
                <a:spLocks/>
              </p:cNvSpPr>
              <p:nvPr/>
            </p:nvSpPr>
            <p:spPr bwMode="auto">
              <a:xfrm>
                <a:off x="8" y="24"/>
                <a:ext cx="112" cy="5768"/>
              </a:xfrm>
              <a:prstGeom prst="roundRect">
                <a:avLst>
                  <a:gd name="adj" fmla="val 42856"/>
                </a:avLst>
              </a:prstGeom>
              <a:gradFill rotWithShape="0">
                <a:gsLst>
                  <a:gs pos="0">
                    <a:srgbClr val="B3B3B3"/>
                  </a:gs>
                  <a:gs pos="100000">
                    <a:srgbClr val="FFFFFF"/>
                  </a:gs>
                </a:gsLst>
                <a:lin ang="0" scaled="1"/>
              </a:gradFill>
              <a:ln w="12700" cap="flat">
                <a:solidFill>
                  <a:srgbClr val="B3B3B3"/>
                </a:solidFill>
                <a:prstDash val="solid"/>
                <a:miter lim="800000"/>
                <a:headEnd type="none" w="med" len="med"/>
                <a:tailEnd type="none" w="med" len="med"/>
              </a:ln>
              <a:effectLst>
                <a:outerShdw dist="25400" dir="10740039" algn="ctr" rotWithShape="0">
                  <a:schemeClr val="bg2">
                    <a:alpha val="50999"/>
                  </a:schemeClr>
                </a:outerShdw>
              </a:effectLst>
            </p:spPr>
            <p:txBody>
              <a:bodyPr lIns="0" tIns="0" rIns="0" bIns="0"/>
              <a:lstStyle/>
              <a:p>
                <a:endParaRPr lang="en-US"/>
              </a:p>
            </p:txBody>
          </p:sp>
          <p:sp>
            <p:nvSpPr>
              <p:cNvPr id="8" name="AutoShape 15"/>
              <p:cNvSpPr>
                <a:spLocks/>
              </p:cNvSpPr>
              <p:nvPr/>
            </p:nvSpPr>
            <p:spPr bwMode="auto">
              <a:xfrm>
                <a:off x="0" y="136"/>
                <a:ext cx="112" cy="344"/>
              </a:xfrm>
              <a:prstGeom prst="roundRect">
                <a:avLst>
                  <a:gd name="adj" fmla="val 50000"/>
                </a:avLst>
              </a:prstGeom>
              <a:gradFill rotWithShape="0">
                <a:gsLst>
                  <a:gs pos="0">
                    <a:srgbClr val="E8E8E8"/>
                  </a:gs>
                  <a:gs pos="100000">
                    <a:srgbClr val="BCBCBC"/>
                  </a:gs>
                </a:gsLst>
                <a:lin ang="0" scaled="1"/>
              </a:gradFill>
              <a:ln w="12700" cap="flat">
                <a:solidFill>
                  <a:srgbClr val="5E5E5E"/>
                </a:solidFill>
                <a:prstDash val="solid"/>
                <a:miter lim="800000"/>
                <a:headEnd type="none" w="med" len="med"/>
                <a:tailEnd type="none" w="med" len="med"/>
              </a:ln>
            </p:spPr>
            <p:txBody>
              <a:bodyPr lIns="0" tIns="0" rIns="0" bIns="0"/>
              <a:lstStyle/>
              <a:p>
                <a:endParaRPr lang="en-US"/>
              </a:p>
            </p:txBody>
          </p:sp>
          <p:grpSp>
            <p:nvGrpSpPr>
              <p:cNvPr id="17" name="Group 16"/>
              <p:cNvGrpSpPr>
                <a:grpSpLocks/>
              </p:cNvGrpSpPr>
              <p:nvPr/>
            </p:nvGrpSpPr>
            <p:grpSpPr bwMode="auto">
              <a:xfrm>
                <a:off x="0" y="5712"/>
                <a:ext cx="120" cy="128"/>
                <a:chOff x="0" y="0"/>
                <a:chExt cx="120" cy="128"/>
              </a:xfrm>
            </p:grpSpPr>
            <p:sp>
              <p:nvSpPr>
                <p:cNvPr id="13" name="Rectangle 17"/>
                <p:cNvSpPr>
                  <a:spLocks/>
                </p:cNvSpPr>
                <p:nvPr/>
              </p:nvSpPr>
              <p:spPr bwMode="auto">
                <a:xfrm>
                  <a:off x="0" y="0"/>
                  <a:ext cx="120" cy="128"/>
                </a:xfrm>
                <a:prstGeom prst="rect">
                  <a:avLst/>
                </a:prstGeom>
                <a:gradFill rotWithShape="0">
                  <a:gsLst>
                    <a:gs pos="0">
                      <a:srgbClr val="B3B3B3"/>
                    </a:gs>
                    <a:gs pos="100000">
                      <a:srgbClr val="FFFFFF"/>
                    </a:gs>
                  </a:gsLst>
                  <a:lin ang="0" scaled="1"/>
                </a:gradFill>
                <a:ln w="12700" cap="flat">
                  <a:solidFill>
                    <a:srgbClr val="808080"/>
                  </a:solidFill>
                  <a:prstDash val="solid"/>
                  <a:miter lim="800000"/>
                  <a:headEnd type="none" w="med" len="med"/>
                  <a:tailEnd type="none" w="med" len="med"/>
                </a:ln>
              </p:spPr>
              <p:txBody>
                <a:bodyPr lIns="0" tIns="0" rIns="0" bIns="0"/>
                <a:lstStyle/>
                <a:p>
                  <a:endParaRPr lang="en-US"/>
                </a:p>
              </p:txBody>
            </p:sp>
            <p:pic>
              <p:nvPicPr>
                <p:cNvPr id="14" name="Picture 18"/>
                <p:cNvPicPr>
                  <a:picLocks noChangeArrowheads="1"/>
                </p:cNvPicPr>
                <p:nvPr/>
              </p:nvPicPr>
              <p:blipFill>
                <a:blip r:embed="rId4" cstate="print"/>
                <a:srcRect/>
                <a:stretch>
                  <a:fillRect/>
                </a:stretch>
              </p:blipFill>
              <p:spPr bwMode="auto">
                <a:xfrm>
                  <a:off x="32" y="40"/>
                  <a:ext cx="72" cy="56"/>
                </a:xfrm>
                <a:prstGeom prst="rect">
                  <a:avLst/>
                </a:prstGeom>
                <a:noFill/>
                <a:ln w="12700" cap="flat">
                  <a:noFill/>
                  <a:miter lim="800000"/>
                  <a:headEnd/>
                  <a:tailEnd/>
                </a:ln>
              </p:spPr>
            </p:pic>
          </p:grpSp>
          <p:grpSp>
            <p:nvGrpSpPr>
              <p:cNvPr id="18" name="Group 19"/>
              <p:cNvGrpSpPr>
                <a:grpSpLocks/>
              </p:cNvGrpSpPr>
              <p:nvPr/>
            </p:nvGrpSpPr>
            <p:grpSpPr bwMode="auto">
              <a:xfrm>
                <a:off x="0" y="0"/>
                <a:ext cx="120" cy="128"/>
                <a:chOff x="0" y="0"/>
                <a:chExt cx="120" cy="128"/>
              </a:xfrm>
            </p:grpSpPr>
            <p:sp>
              <p:nvSpPr>
                <p:cNvPr id="11" name="Rectangle 20"/>
                <p:cNvSpPr>
                  <a:spLocks/>
                </p:cNvSpPr>
                <p:nvPr/>
              </p:nvSpPr>
              <p:spPr bwMode="auto">
                <a:xfrm>
                  <a:off x="0" y="0"/>
                  <a:ext cx="120" cy="128"/>
                </a:xfrm>
                <a:prstGeom prst="rect">
                  <a:avLst/>
                </a:prstGeom>
                <a:gradFill rotWithShape="0">
                  <a:gsLst>
                    <a:gs pos="0">
                      <a:srgbClr val="B3B3B3"/>
                    </a:gs>
                    <a:gs pos="100000">
                      <a:srgbClr val="FFFFFF"/>
                    </a:gs>
                  </a:gsLst>
                  <a:lin ang="0" scaled="1"/>
                </a:gradFill>
                <a:ln w="12700" cap="flat">
                  <a:solidFill>
                    <a:srgbClr val="808080"/>
                  </a:solidFill>
                  <a:prstDash val="solid"/>
                  <a:miter lim="800000"/>
                  <a:headEnd type="none" w="med" len="med"/>
                  <a:tailEnd type="none" w="med" len="med"/>
                </a:ln>
              </p:spPr>
              <p:txBody>
                <a:bodyPr lIns="0" tIns="0" rIns="0" bIns="0"/>
                <a:lstStyle/>
                <a:p>
                  <a:endParaRPr lang="en-US"/>
                </a:p>
              </p:txBody>
            </p:sp>
            <p:pic>
              <p:nvPicPr>
                <p:cNvPr id="12" name="Picture 21"/>
                <p:cNvPicPr>
                  <a:picLocks noChangeArrowheads="1"/>
                </p:cNvPicPr>
                <p:nvPr/>
              </p:nvPicPr>
              <p:blipFill>
                <a:blip r:embed="rId5" cstate="print"/>
                <a:srcRect/>
                <a:stretch>
                  <a:fillRect/>
                </a:stretch>
              </p:blipFill>
              <p:spPr bwMode="auto">
                <a:xfrm>
                  <a:off x="32" y="40"/>
                  <a:ext cx="72" cy="56"/>
                </a:xfrm>
                <a:prstGeom prst="rect">
                  <a:avLst/>
                </a:prstGeom>
                <a:noFill/>
                <a:ln w="12700" cap="flat">
                  <a:noFill/>
                  <a:miter lim="800000"/>
                  <a:headEnd/>
                  <a:tailEnd/>
                </a:ln>
              </p:spPr>
            </p:pic>
          </p:grpSp>
        </p:grpSp>
      </p:grpSp>
      <p:sp>
        <p:nvSpPr>
          <p:cNvPr id="23" name="AutoShape 24"/>
          <p:cNvSpPr>
            <a:spLocks/>
          </p:cNvSpPr>
          <p:nvPr/>
        </p:nvSpPr>
        <p:spPr bwMode="auto">
          <a:xfrm>
            <a:off x="2374900" y="608135"/>
            <a:ext cx="6038850" cy="402981"/>
          </a:xfrm>
          <a:prstGeom prst="roundRect">
            <a:avLst>
              <a:gd name="adj" fmla="val 10907"/>
            </a:avLst>
          </a:prstGeom>
          <a:gradFill rotWithShape="0">
            <a:gsLst>
              <a:gs pos="0">
                <a:srgbClr val="E6E6E6"/>
              </a:gs>
              <a:gs pos="100000">
                <a:srgbClr val="CCCCCC"/>
              </a:gs>
            </a:gsLst>
            <a:lin ang="5400000" scaled="1"/>
          </a:gradFill>
          <a:ln w="12700" cap="flat">
            <a:noFill/>
            <a:miter lim="800000"/>
            <a:headEnd type="none" w="med" len="med"/>
            <a:tailEnd type="none" w="med" len="med"/>
          </a:ln>
        </p:spPr>
        <p:txBody>
          <a:bodyPr lIns="67348" tIns="67348" rIns="67348" bIns="67348"/>
          <a:lstStyle/>
          <a:p>
            <a:pPr algn="l"/>
            <a:r>
              <a:rPr lang="en-US" sz="1000" dirty="0">
                <a:solidFill>
                  <a:srgbClr val="4C4C4C"/>
                </a:solidFill>
                <a:latin typeface="Calibri Bold" charset="0"/>
                <a:cs typeface="Calibri Bold" charset="0"/>
                <a:sym typeface="Calibri Bold" charset="0"/>
              </a:rPr>
              <a:t> </a:t>
            </a:r>
          </a:p>
        </p:txBody>
      </p:sp>
      <p:sp>
        <p:nvSpPr>
          <p:cNvPr id="24" name="AutoShape 25"/>
          <p:cNvSpPr>
            <a:spLocks/>
          </p:cNvSpPr>
          <p:nvPr/>
        </p:nvSpPr>
        <p:spPr bwMode="auto">
          <a:xfrm>
            <a:off x="7404100" y="696058"/>
            <a:ext cx="908050" cy="183173"/>
          </a:xfrm>
          <a:prstGeom prst="roundRect">
            <a:avLst>
              <a:gd name="adj" fmla="val 50000"/>
            </a:avLst>
          </a:prstGeom>
          <a:gradFill rotWithShape="0">
            <a:gsLst>
              <a:gs pos="0">
                <a:srgbClr val="E6E6E6"/>
              </a:gs>
              <a:gs pos="100000">
                <a:srgbClr val="FFFFFF"/>
              </a:gs>
            </a:gsLst>
            <a:lin ang="5400000" scaled="1"/>
          </a:gradFill>
          <a:ln w="12700" cap="flat">
            <a:solidFill>
              <a:srgbClr val="CCCCCC"/>
            </a:solidFill>
            <a:prstDash val="solid"/>
            <a:miter lim="800000"/>
            <a:headEnd type="none" w="med" len="med"/>
            <a:tailEnd type="none" w="med" len="med"/>
          </a:ln>
          <a:effectLst>
            <a:outerShdw dist="25399" dir="16080058" algn="ctr" rotWithShape="0">
              <a:schemeClr val="bg2">
                <a:alpha val="46999"/>
              </a:schemeClr>
            </a:outerShdw>
          </a:effectLst>
        </p:spPr>
        <p:txBody>
          <a:bodyPr lIns="0" tIns="0" rIns="0" bIns="0" anchor="ctr"/>
          <a:lstStyle/>
          <a:p>
            <a:pPr algn="l"/>
            <a:r>
              <a:rPr lang="en-US" sz="700" dirty="0">
                <a:solidFill>
                  <a:srgbClr val="7F7F7F"/>
                </a:solidFill>
                <a:latin typeface="Calibri" charset="0"/>
                <a:cs typeface="Calibri" charset="0"/>
                <a:sym typeface="Calibri" charset="0"/>
              </a:rPr>
              <a:t>  Search Map</a:t>
            </a:r>
          </a:p>
        </p:txBody>
      </p:sp>
      <p:grpSp>
        <p:nvGrpSpPr>
          <p:cNvPr id="25" name="Group 26"/>
          <p:cNvGrpSpPr>
            <a:grpSpLocks/>
          </p:cNvGrpSpPr>
          <p:nvPr/>
        </p:nvGrpSpPr>
        <p:grpSpPr bwMode="auto">
          <a:xfrm>
            <a:off x="4508500" y="681404"/>
            <a:ext cx="679450" cy="190500"/>
            <a:chOff x="0" y="0"/>
            <a:chExt cx="856" cy="208"/>
          </a:xfrm>
        </p:grpSpPr>
        <p:sp>
          <p:nvSpPr>
            <p:cNvPr id="26" name="AutoShape 27"/>
            <p:cNvSpPr>
              <a:spLocks/>
            </p:cNvSpPr>
            <p:nvPr/>
          </p:nvSpPr>
          <p:spPr bwMode="auto">
            <a:xfrm>
              <a:off x="0" y="0"/>
              <a:ext cx="856" cy="208"/>
            </a:xfrm>
            <a:prstGeom prst="roundRect">
              <a:avLst>
                <a:gd name="adj" fmla="val 23074"/>
              </a:avLst>
            </a:prstGeom>
            <a:gradFill rotWithShape="0">
              <a:gsLst>
                <a:gs pos="0">
                  <a:srgbClr val="FFFFFF"/>
                </a:gs>
                <a:gs pos="100000">
                  <a:srgbClr val="CCCCCC"/>
                </a:gs>
              </a:gsLst>
              <a:lin ang="5400000" scaled="1"/>
            </a:gradFill>
            <a:ln w="12700" cap="flat">
              <a:solidFill>
                <a:srgbClr val="B3B3B3"/>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lstStyle/>
            <a:p>
              <a:endParaRPr lang="en-US"/>
            </a:p>
          </p:txBody>
        </p:sp>
        <p:pic>
          <p:nvPicPr>
            <p:cNvPr id="27" name="Picture 28"/>
            <p:cNvPicPr>
              <a:picLocks noChangeAspect="1" noChangeArrowheads="1"/>
            </p:cNvPicPr>
            <p:nvPr/>
          </p:nvPicPr>
          <p:blipFill>
            <a:blip r:embed="rId6" cstate="print"/>
            <a:srcRect/>
            <a:stretch>
              <a:fillRect/>
            </a:stretch>
          </p:blipFill>
          <p:spPr bwMode="auto">
            <a:xfrm>
              <a:off x="112" y="56"/>
              <a:ext cx="72" cy="120"/>
            </a:xfrm>
            <a:prstGeom prst="rect">
              <a:avLst/>
            </a:prstGeom>
            <a:noFill/>
            <a:ln w="12700" cap="flat">
              <a:noFill/>
              <a:miter lim="800000"/>
              <a:headEnd/>
              <a:tailEnd/>
            </a:ln>
          </p:spPr>
        </p:pic>
        <p:pic>
          <p:nvPicPr>
            <p:cNvPr id="28" name="Picture 29"/>
            <p:cNvPicPr>
              <a:picLocks noChangeAspect="1" noChangeArrowheads="1"/>
            </p:cNvPicPr>
            <p:nvPr/>
          </p:nvPicPr>
          <p:blipFill>
            <a:blip r:embed="rId7" cstate="print"/>
            <a:srcRect/>
            <a:stretch>
              <a:fillRect/>
            </a:stretch>
          </p:blipFill>
          <p:spPr bwMode="auto">
            <a:xfrm>
              <a:off x="352" y="48"/>
              <a:ext cx="136" cy="144"/>
            </a:xfrm>
            <a:prstGeom prst="rect">
              <a:avLst/>
            </a:prstGeom>
            <a:noFill/>
            <a:ln w="12700" cap="flat">
              <a:noFill/>
              <a:miter lim="800000"/>
              <a:headEnd/>
              <a:tailEnd/>
            </a:ln>
          </p:spPr>
        </p:pic>
        <p:pic>
          <p:nvPicPr>
            <p:cNvPr id="29" name="Picture 30"/>
            <p:cNvPicPr>
              <a:picLocks noChangeAspect="1" noChangeArrowheads="1"/>
            </p:cNvPicPr>
            <p:nvPr/>
          </p:nvPicPr>
          <p:blipFill>
            <a:blip r:embed="rId8" cstate="print"/>
            <a:srcRect/>
            <a:stretch>
              <a:fillRect/>
            </a:stretch>
          </p:blipFill>
          <p:spPr bwMode="auto">
            <a:xfrm>
              <a:off x="632" y="40"/>
              <a:ext cx="128" cy="128"/>
            </a:xfrm>
            <a:prstGeom prst="rect">
              <a:avLst/>
            </a:prstGeom>
            <a:noFill/>
            <a:ln w="12700" cap="flat">
              <a:noFill/>
              <a:miter lim="800000"/>
              <a:headEnd/>
              <a:tailEnd/>
            </a:ln>
          </p:spPr>
        </p:pic>
        <p:sp>
          <p:nvSpPr>
            <p:cNvPr id="30" name="Line 31"/>
            <p:cNvSpPr>
              <a:spLocks noChangeShapeType="1"/>
            </p:cNvSpPr>
            <p:nvPr/>
          </p:nvSpPr>
          <p:spPr bwMode="auto">
            <a:xfrm>
              <a:off x="283" y="0"/>
              <a:ext cx="0" cy="208"/>
            </a:xfrm>
            <a:prstGeom prst="line">
              <a:avLst/>
            </a:prstGeom>
            <a:noFill/>
            <a:ln w="12700" cap="flat">
              <a:solidFill>
                <a:schemeClr val="tx1">
                  <a:alpha val="29999"/>
                </a:schemeClr>
              </a:solidFill>
              <a:prstDash val="solid"/>
              <a:miter lim="800000"/>
              <a:headEnd type="none" w="med" len="med"/>
              <a:tailEnd type="none" w="med" len="med"/>
            </a:ln>
          </p:spPr>
          <p:txBody>
            <a:bodyPr lIns="0" tIns="0" rIns="0" bIns="0"/>
            <a:lstStyle/>
            <a:p>
              <a:endParaRPr lang="en-US"/>
            </a:p>
          </p:txBody>
        </p:sp>
        <p:sp>
          <p:nvSpPr>
            <p:cNvPr id="31" name="Line 32"/>
            <p:cNvSpPr>
              <a:spLocks noChangeShapeType="1"/>
            </p:cNvSpPr>
            <p:nvPr/>
          </p:nvSpPr>
          <p:spPr bwMode="auto">
            <a:xfrm>
              <a:off x="560" y="0"/>
              <a:ext cx="0" cy="208"/>
            </a:xfrm>
            <a:prstGeom prst="line">
              <a:avLst/>
            </a:prstGeom>
            <a:noFill/>
            <a:ln w="12700" cap="flat">
              <a:solidFill>
                <a:schemeClr val="tx1">
                  <a:alpha val="29999"/>
                </a:schemeClr>
              </a:solidFill>
              <a:prstDash val="solid"/>
              <a:miter lim="800000"/>
              <a:headEnd type="none" w="med" len="med"/>
              <a:tailEnd type="none" w="med" len="med"/>
            </a:ln>
          </p:spPr>
          <p:txBody>
            <a:bodyPr lIns="0" tIns="0" rIns="0" bIns="0"/>
            <a:lstStyle/>
            <a:p>
              <a:endParaRPr lang="en-US"/>
            </a:p>
          </p:txBody>
        </p:sp>
      </p:grpSp>
      <p:sp>
        <p:nvSpPr>
          <p:cNvPr id="32" name="Rectangle 33"/>
          <p:cNvSpPr>
            <a:spLocks/>
          </p:cNvSpPr>
          <p:nvPr/>
        </p:nvSpPr>
        <p:spPr bwMode="auto">
          <a:xfrm>
            <a:off x="2374900" y="608135"/>
            <a:ext cx="838200" cy="351692"/>
          </a:xfrm>
          <a:prstGeom prst="rect">
            <a:avLst/>
          </a:prstGeom>
          <a:gradFill rotWithShape="0">
            <a:gsLst>
              <a:gs pos="0">
                <a:srgbClr val="FFFFFF">
                  <a:alpha val="0"/>
                </a:srgbClr>
              </a:gs>
              <a:gs pos="100000">
                <a:srgbClr val="FFFFFF"/>
              </a:gs>
            </a:gsLst>
            <a:lin ang="5400000" scaled="1"/>
          </a:gradFill>
          <a:ln w="25400" cap="flat">
            <a:noFill/>
            <a:miter lim="800000"/>
            <a:headEnd type="none" w="med" len="med"/>
            <a:tailEnd type="none" w="med" len="med"/>
          </a:ln>
        </p:spPr>
        <p:txBody>
          <a:bodyPr lIns="0" tIns="0" rIns="0" bIns="0"/>
          <a:lstStyle/>
          <a:p>
            <a:endParaRPr lang="en-US"/>
          </a:p>
        </p:txBody>
      </p:sp>
      <p:sp>
        <p:nvSpPr>
          <p:cNvPr id="33" name="Line 34"/>
          <p:cNvSpPr>
            <a:spLocks noChangeShapeType="1"/>
          </p:cNvSpPr>
          <p:nvPr/>
        </p:nvSpPr>
        <p:spPr bwMode="auto">
          <a:xfrm rot="10800000" flipH="1">
            <a:off x="3213100" y="608135"/>
            <a:ext cx="0" cy="351692"/>
          </a:xfrm>
          <a:prstGeom prst="line">
            <a:avLst/>
          </a:prstGeom>
          <a:noFill/>
          <a:ln w="12700" cap="flat">
            <a:solidFill>
              <a:srgbClr val="B3B3B3"/>
            </a:solidFill>
            <a:prstDash val="solid"/>
            <a:miter lim="800000"/>
            <a:headEnd type="none" w="med" len="med"/>
            <a:tailEnd type="none" w="med" len="med"/>
          </a:ln>
          <a:effectLst>
            <a:outerShdw dist="12699" dir="10800000" algn="ctr" rotWithShape="0">
              <a:srgbClr val="FFFFFF">
                <a:alpha val="53000"/>
              </a:srgbClr>
            </a:outerShdw>
          </a:effectLst>
        </p:spPr>
        <p:txBody>
          <a:bodyPr lIns="0" tIns="0" rIns="0" bIns="0"/>
          <a:lstStyle/>
          <a:p>
            <a:endParaRPr lang="en-US"/>
          </a:p>
        </p:txBody>
      </p:sp>
      <p:sp>
        <p:nvSpPr>
          <p:cNvPr id="34" name="Line 35"/>
          <p:cNvSpPr>
            <a:spLocks noChangeShapeType="1"/>
          </p:cNvSpPr>
          <p:nvPr/>
        </p:nvSpPr>
        <p:spPr bwMode="auto">
          <a:xfrm rot="10800000" flipH="1">
            <a:off x="4051300" y="608135"/>
            <a:ext cx="0" cy="351692"/>
          </a:xfrm>
          <a:prstGeom prst="line">
            <a:avLst/>
          </a:prstGeom>
          <a:noFill/>
          <a:ln w="12700" cap="flat">
            <a:solidFill>
              <a:srgbClr val="B3B3B3"/>
            </a:solidFill>
            <a:prstDash val="solid"/>
            <a:miter lim="800000"/>
            <a:headEnd type="none" w="med" len="med"/>
            <a:tailEnd type="none" w="med" len="med"/>
          </a:ln>
          <a:effectLst>
            <a:outerShdw dist="12699" dir="10800000" algn="ctr" rotWithShape="0">
              <a:srgbClr val="FFFFFF">
                <a:alpha val="53000"/>
              </a:srgbClr>
            </a:outerShdw>
          </a:effectLst>
        </p:spPr>
        <p:txBody>
          <a:bodyPr lIns="0" tIns="0" rIns="0" bIns="0"/>
          <a:lstStyle/>
          <a:p>
            <a:endParaRPr lang="en-US"/>
          </a:p>
        </p:txBody>
      </p:sp>
      <p:sp>
        <p:nvSpPr>
          <p:cNvPr id="35" name="AutoShape 36"/>
          <p:cNvSpPr>
            <a:spLocks/>
          </p:cNvSpPr>
          <p:nvPr/>
        </p:nvSpPr>
        <p:spPr bwMode="auto">
          <a:xfrm>
            <a:off x="2406650" y="696058"/>
            <a:ext cx="768350" cy="190500"/>
          </a:xfrm>
          <a:prstGeom prst="roundRect">
            <a:avLst>
              <a:gd name="adj" fmla="val 0"/>
            </a:avLst>
          </a:prstGeom>
          <a:noFill/>
          <a:ln w="12700" cap="flat">
            <a:noFill/>
            <a:miter lim="800000"/>
            <a:headEnd type="none" w="med" len="med"/>
            <a:tailEnd type="none" w="med" len="med"/>
          </a:ln>
        </p:spPr>
        <p:txBody>
          <a:bodyPr lIns="0" tIns="0" rIns="0" bIns="0" anchor="ctr"/>
          <a:lstStyle/>
          <a:p>
            <a:r>
              <a:rPr lang="en-US" sz="600" dirty="0">
                <a:latin typeface="Calibri Bold" charset="0"/>
                <a:cs typeface="Calibri Bold" charset="0"/>
                <a:sym typeface="Calibri Bold" charset="0"/>
              </a:rPr>
              <a:t>RELATIONSHIP MAP</a:t>
            </a:r>
          </a:p>
        </p:txBody>
      </p:sp>
      <p:sp>
        <p:nvSpPr>
          <p:cNvPr id="36" name="AutoShape 37"/>
          <p:cNvSpPr>
            <a:spLocks/>
          </p:cNvSpPr>
          <p:nvPr/>
        </p:nvSpPr>
        <p:spPr bwMode="auto">
          <a:xfrm>
            <a:off x="3244850" y="696058"/>
            <a:ext cx="774700" cy="190500"/>
          </a:xfrm>
          <a:prstGeom prst="roundRect">
            <a:avLst>
              <a:gd name="adj" fmla="val 0"/>
            </a:avLst>
          </a:prstGeom>
          <a:noFill/>
          <a:ln w="12700" cap="flat">
            <a:noFill/>
            <a:miter lim="800000"/>
            <a:headEnd type="none" w="med" len="med"/>
            <a:tailEnd type="none" w="med" len="med"/>
          </a:ln>
        </p:spPr>
        <p:txBody>
          <a:bodyPr lIns="0" tIns="0" rIns="0" bIns="0" anchor="ctr"/>
          <a:lstStyle/>
          <a:p>
            <a:r>
              <a:rPr lang="en-US" sz="600" dirty="0">
                <a:latin typeface="Calibri Bold" charset="0"/>
                <a:cs typeface="Calibri Bold" charset="0"/>
                <a:sym typeface="Calibri Bold" charset="0"/>
              </a:rPr>
              <a:t>DEPENDENCY MAP</a:t>
            </a:r>
          </a:p>
        </p:txBody>
      </p:sp>
      <p:sp>
        <p:nvSpPr>
          <p:cNvPr id="37" name="Rectangle 38"/>
          <p:cNvSpPr>
            <a:spLocks/>
          </p:cNvSpPr>
          <p:nvPr/>
        </p:nvSpPr>
        <p:spPr bwMode="auto">
          <a:xfrm>
            <a:off x="2374900" y="959827"/>
            <a:ext cx="6038850" cy="58615"/>
          </a:xfrm>
          <a:prstGeom prst="rect">
            <a:avLst/>
          </a:prstGeom>
          <a:gradFill rotWithShape="0">
            <a:gsLst>
              <a:gs pos="0">
                <a:srgbClr val="FFFFFF"/>
              </a:gs>
              <a:gs pos="100000">
                <a:srgbClr val="CCCCCC"/>
              </a:gs>
            </a:gsLst>
            <a:lin ang="5400000" scaled="1"/>
          </a:gradFill>
          <a:ln w="12700" cap="flat">
            <a:noFill/>
            <a:miter lim="800000"/>
            <a:headEnd type="none" w="med" len="med"/>
            <a:tailEnd type="none" w="med" len="med"/>
          </a:ln>
          <a:effectLst>
            <a:outerShdw algn="ctr" rotWithShape="0">
              <a:schemeClr val="bg2"/>
            </a:outerShdw>
          </a:effectLst>
        </p:spPr>
        <p:txBody>
          <a:bodyPr lIns="0" tIns="0" rIns="0" bIns="0"/>
          <a:lstStyle/>
          <a:p>
            <a:endParaRPr lang="en-US"/>
          </a:p>
        </p:txBody>
      </p:sp>
      <p:sp>
        <p:nvSpPr>
          <p:cNvPr id="38" name="AutoShape 39"/>
          <p:cNvSpPr>
            <a:spLocks/>
          </p:cNvSpPr>
          <p:nvPr/>
        </p:nvSpPr>
        <p:spPr bwMode="auto">
          <a:xfrm>
            <a:off x="5683250" y="681404"/>
            <a:ext cx="215900" cy="190500"/>
          </a:xfrm>
          <a:prstGeom prst="roundRect">
            <a:avLst>
              <a:gd name="adj" fmla="val 23074"/>
            </a:avLst>
          </a:prstGeom>
          <a:gradFill rotWithShape="0">
            <a:gsLst>
              <a:gs pos="0">
                <a:srgbClr val="FFFFFF"/>
              </a:gs>
              <a:gs pos="100000">
                <a:srgbClr val="CCCCCC"/>
              </a:gs>
            </a:gsLst>
            <a:lin ang="5400000" scaled="1"/>
          </a:gradFill>
          <a:ln w="12700" cap="flat">
            <a:solidFill>
              <a:srgbClr val="B3B3B3"/>
            </a:solidFill>
            <a:prstDash val="solid"/>
            <a:miter lim="800000"/>
            <a:headEnd type="none" w="med" len="med"/>
            <a:tailEnd type="none" w="med" len="med"/>
          </a:ln>
          <a:effectLst>
            <a:outerShdw dist="38099" dir="5400000" algn="ctr" rotWithShape="0">
              <a:schemeClr val="bg2">
                <a:alpha val="14000"/>
              </a:schemeClr>
            </a:outerShdw>
          </a:effectLst>
        </p:spPr>
        <p:txBody>
          <a:bodyPr lIns="6735" tIns="6735" rIns="6735" bIns="6735" anchor="ctr"/>
          <a:lstStyle/>
          <a:p>
            <a:r>
              <a:rPr lang="en-US" sz="600" dirty="0">
                <a:latin typeface="Calibri Bold" charset="0"/>
                <a:cs typeface="Calibri Bold" charset="0"/>
                <a:sym typeface="Calibri Bold" charset="0"/>
              </a:rPr>
              <a:t>TAG</a:t>
            </a:r>
          </a:p>
        </p:txBody>
      </p:sp>
      <p:sp>
        <p:nvSpPr>
          <p:cNvPr id="39" name="AutoShape 40"/>
          <p:cNvSpPr>
            <a:spLocks/>
          </p:cNvSpPr>
          <p:nvPr/>
        </p:nvSpPr>
        <p:spPr bwMode="auto">
          <a:xfrm>
            <a:off x="5930900" y="681404"/>
            <a:ext cx="215900" cy="190500"/>
          </a:xfrm>
          <a:prstGeom prst="roundRect">
            <a:avLst>
              <a:gd name="adj" fmla="val 23074"/>
            </a:avLst>
          </a:prstGeom>
          <a:gradFill rotWithShape="0">
            <a:gsLst>
              <a:gs pos="0">
                <a:srgbClr val="FFFFFF"/>
              </a:gs>
              <a:gs pos="100000">
                <a:srgbClr val="CCCCCC"/>
              </a:gs>
            </a:gsLst>
            <a:lin ang="5400000" scaled="1"/>
          </a:gradFill>
          <a:ln w="12700" cap="flat">
            <a:solidFill>
              <a:srgbClr val="B3B3B3"/>
            </a:solidFill>
            <a:prstDash val="solid"/>
            <a:miter lim="800000"/>
            <a:headEnd type="none" w="med" len="med"/>
            <a:tailEnd type="none" w="med" len="med"/>
          </a:ln>
          <a:effectLst>
            <a:outerShdw dist="38099" dir="5400000" algn="ctr" rotWithShape="0">
              <a:schemeClr val="bg2">
                <a:alpha val="14000"/>
              </a:schemeClr>
            </a:outerShdw>
          </a:effectLst>
        </p:spPr>
        <p:txBody>
          <a:bodyPr lIns="6735" tIns="6735" rIns="6735" bIns="6735" anchor="ctr"/>
          <a:lstStyle/>
          <a:p>
            <a:r>
              <a:rPr lang="en-US" sz="600" dirty="0">
                <a:latin typeface="Calibri Bold" charset="0"/>
                <a:cs typeface="Calibri Bold" charset="0"/>
                <a:sym typeface="Calibri Bold" charset="0"/>
              </a:rPr>
              <a:t>PATH</a:t>
            </a:r>
          </a:p>
        </p:txBody>
      </p:sp>
      <p:grpSp>
        <p:nvGrpSpPr>
          <p:cNvPr id="40" name="Group 41"/>
          <p:cNvGrpSpPr>
            <a:grpSpLocks/>
          </p:cNvGrpSpPr>
          <p:nvPr/>
        </p:nvGrpSpPr>
        <p:grpSpPr bwMode="auto">
          <a:xfrm>
            <a:off x="6680200" y="681404"/>
            <a:ext cx="647700" cy="183173"/>
            <a:chOff x="0" y="0"/>
            <a:chExt cx="816" cy="200"/>
          </a:xfrm>
        </p:grpSpPr>
        <p:sp>
          <p:nvSpPr>
            <p:cNvPr id="41" name="AutoShape 42"/>
            <p:cNvSpPr>
              <a:spLocks/>
            </p:cNvSpPr>
            <p:nvPr/>
          </p:nvSpPr>
          <p:spPr bwMode="auto">
            <a:xfrm>
              <a:off x="0" y="0"/>
              <a:ext cx="816" cy="200"/>
            </a:xfrm>
            <a:prstGeom prst="roundRect">
              <a:avLst>
                <a:gd name="adj" fmla="val 28000"/>
              </a:avLst>
            </a:prstGeom>
            <a:gradFill rotWithShape="0">
              <a:gsLst>
                <a:gs pos="0">
                  <a:srgbClr val="FFFFFF"/>
                </a:gs>
                <a:gs pos="100000">
                  <a:srgbClr val="CCCCCC"/>
                </a:gs>
              </a:gsLst>
              <a:lin ang="5400000" scaled="1"/>
            </a:gradFill>
            <a:ln w="12700" cap="flat">
              <a:solidFill>
                <a:srgbClr val="B3B3B3"/>
              </a:solidFill>
              <a:prstDash val="solid"/>
              <a:miter lim="800000"/>
              <a:headEnd type="none" w="med" len="med"/>
              <a:tailEnd type="none" w="med" len="med"/>
            </a:ln>
            <a:effectLst>
              <a:outerShdw dist="25399" dir="2700000" algn="ctr" rotWithShape="0">
                <a:schemeClr val="bg2">
                  <a:alpha val="34000"/>
                </a:schemeClr>
              </a:outerShdw>
            </a:effectLst>
          </p:spPr>
          <p:txBody>
            <a:bodyPr lIns="0" tIns="0" rIns="0" bIns="0" anchor="ctr"/>
            <a:lstStyle/>
            <a:p>
              <a:pPr algn="l">
                <a:lnSpc>
                  <a:spcPct val="110000"/>
                </a:lnSpc>
              </a:pPr>
              <a:r>
                <a:rPr lang="en-US" sz="600" dirty="0">
                  <a:solidFill>
                    <a:srgbClr val="333333"/>
                  </a:solidFill>
                  <a:latin typeface="Calibri Bold" charset="0"/>
                  <a:cs typeface="Calibri Bold" charset="0"/>
                  <a:sym typeface="Calibri Bold" charset="0"/>
                </a:rPr>
                <a:t>Filter Map</a:t>
              </a:r>
            </a:p>
          </p:txBody>
        </p:sp>
        <p:sp>
          <p:nvSpPr>
            <p:cNvPr id="42" name="AutoShape 43"/>
            <p:cNvSpPr>
              <a:spLocks/>
            </p:cNvSpPr>
            <p:nvPr/>
          </p:nvSpPr>
          <p:spPr bwMode="auto">
            <a:xfrm rot="10800000">
              <a:off x="696" y="72"/>
              <a:ext cx="64" cy="64"/>
            </a:xfrm>
            <a:prstGeom prst="triangle">
              <a:avLst>
                <a:gd name="adj" fmla="val 50000"/>
              </a:avLst>
            </a:prstGeom>
            <a:solidFill>
              <a:srgbClr val="5E5E5E"/>
            </a:solidFill>
            <a:ln w="25400" cap="flat">
              <a:noFill/>
              <a:miter lim="800000"/>
              <a:headEnd type="none" w="med" len="med"/>
              <a:tailEnd type="none" w="med" len="med"/>
            </a:ln>
          </p:spPr>
          <p:txBody>
            <a:bodyPr lIns="0" tIns="0" rIns="0" bIns="0"/>
            <a:lstStyle/>
            <a:p>
              <a:endParaRPr lang="en-US"/>
            </a:p>
          </p:txBody>
        </p:sp>
      </p:grpSp>
      <p:sp>
        <p:nvSpPr>
          <p:cNvPr id="43" name="AutoShape 45"/>
          <p:cNvSpPr>
            <a:spLocks/>
          </p:cNvSpPr>
          <p:nvPr/>
        </p:nvSpPr>
        <p:spPr bwMode="auto">
          <a:xfrm>
            <a:off x="603250" y="600808"/>
            <a:ext cx="1758950" cy="5876192"/>
          </a:xfrm>
          <a:prstGeom prst="roundRect">
            <a:avLst>
              <a:gd name="adj" fmla="val 2523"/>
            </a:avLst>
          </a:prstGeom>
          <a:gradFill rotWithShape="0">
            <a:gsLst>
              <a:gs pos="0">
                <a:srgbClr val="E6E6E6"/>
              </a:gs>
              <a:gs pos="100000">
                <a:srgbClr val="CCCCCC"/>
              </a:gs>
            </a:gsLst>
            <a:lin ang="5400000" scaled="1"/>
          </a:gradFill>
          <a:ln w="12700" cap="flat">
            <a:solidFill>
              <a:srgbClr val="B3B3B3"/>
            </a:solidFill>
            <a:prstDash val="solid"/>
            <a:miter lim="800000"/>
            <a:headEnd type="none" w="med" len="med"/>
            <a:tailEnd type="none" w="med" len="med"/>
          </a:ln>
        </p:spPr>
        <p:txBody>
          <a:bodyPr lIns="94287" tIns="94287" rIns="94287" bIns="94287"/>
          <a:lstStyle/>
          <a:p>
            <a:pPr algn="l"/>
            <a:r>
              <a:rPr lang="en-US" sz="1000" dirty="0">
                <a:solidFill>
                  <a:srgbClr val="4C4C4C"/>
                </a:solidFill>
                <a:latin typeface="Calibri Bold" charset="0"/>
                <a:cs typeface="Calibri Bold" charset="0"/>
                <a:sym typeface="Calibri Bold" charset="0"/>
              </a:rPr>
              <a:t>Library</a:t>
            </a:r>
          </a:p>
        </p:txBody>
      </p:sp>
      <p:pic>
        <p:nvPicPr>
          <p:cNvPr id="44" name="Picture 46"/>
          <p:cNvPicPr>
            <a:picLocks noChangeAspect="1" noChangeArrowheads="1"/>
          </p:cNvPicPr>
          <p:nvPr/>
        </p:nvPicPr>
        <p:blipFill>
          <a:blip r:embed="rId9" cstate="print"/>
          <a:srcRect/>
          <a:stretch>
            <a:fillRect/>
          </a:stretch>
        </p:blipFill>
        <p:spPr bwMode="auto">
          <a:xfrm>
            <a:off x="2120107" y="1322510"/>
            <a:ext cx="63500" cy="106240"/>
          </a:xfrm>
          <a:prstGeom prst="rect">
            <a:avLst/>
          </a:prstGeom>
          <a:noFill/>
          <a:ln w="12700" cap="flat">
            <a:noFill/>
            <a:miter lim="800000"/>
            <a:headEnd/>
            <a:tailEnd/>
          </a:ln>
        </p:spPr>
      </p:pic>
      <p:sp>
        <p:nvSpPr>
          <p:cNvPr id="45" name="Rectangle 47"/>
          <p:cNvSpPr>
            <a:spLocks/>
          </p:cNvSpPr>
          <p:nvPr/>
        </p:nvSpPr>
        <p:spPr bwMode="auto">
          <a:xfrm>
            <a:off x="2004219" y="1447068"/>
            <a:ext cx="238848" cy="92333"/>
          </a:xfrm>
          <a:prstGeom prst="rect">
            <a:avLst/>
          </a:prstGeom>
          <a:noFill/>
          <a:ln w="12700" cap="flat">
            <a:noFill/>
            <a:miter lim="800000"/>
            <a:headEnd type="none" w="med" len="med"/>
            <a:tailEnd type="none" w="med" len="med"/>
          </a:ln>
        </p:spPr>
        <p:txBody>
          <a:bodyPr wrap="none" lIns="0" tIns="0" rIns="0" bIns="0" anchor="ctr">
            <a:spAutoFit/>
          </a:bodyPr>
          <a:lstStyle/>
          <a:p>
            <a:r>
              <a:rPr lang="en-US" sz="600" dirty="0">
                <a:latin typeface="Calibri" charset="0"/>
                <a:cs typeface="Calibri" charset="0"/>
                <a:sym typeface="Calibri" charset="0"/>
              </a:rPr>
              <a:t>EVENTS</a:t>
            </a:r>
          </a:p>
        </p:txBody>
      </p:sp>
      <p:sp>
        <p:nvSpPr>
          <p:cNvPr id="46" name="Rectangle 48"/>
          <p:cNvSpPr>
            <a:spLocks/>
          </p:cNvSpPr>
          <p:nvPr/>
        </p:nvSpPr>
        <p:spPr bwMode="auto">
          <a:xfrm>
            <a:off x="609600" y="1135673"/>
            <a:ext cx="1752600" cy="87923"/>
          </a:xfrm>
          <a:prstGeom prst="rect">
            <a:avLst/>
          </a:prstGeom>
          <a:gradFill rotWithShape="0">
            <a:gsLst>
              <a:gs pos="0">
                <a:srgbClr val="000000">
                  <a:alpha val="0"/>
                </a:srgbClr>
              </a:gs>
              <a:gs pos="100000">
                <a:srgbClr val="000000">
                  <a:alpha val="12000"/>
                </a:srgbClr>
              </a:gs>
            </a:gsLst>
            <a:lin ang="5400000" scaled="1"/>
          </a:gradFill>
          <a:ln w="25400" cap="flat">
            <a:noFill/>
            <a:miter lim="800000"/>
            <a:headEnd type="none" w="med" len="med"/>
            <a:tailEnd type="none" w="med" len="med"/>
          </a:ln>
        </p:spPr>
        <p:txBody>
          <a:bodyPr lIns="0" tIns="0" rIns="0" bIns="0"/>
          <a:lstStyle/>
          <a:p>
            <a:endParaRPr lang="en-US"/>
          </a:p>
        </p:txBody>
      </p:sp>
      <p:sp>
        <p:nvSpPr>
          <p:cNvPr id="47" name="AutoShape 49"/>
          <p:cNvSpPr>
            <a:spLocks/>
          </p:cNvSpPr>
          <p:nvPr/>
        </p:nvSpPr>
        <p:spPr bwMode="auto">
          <a:xfrm>
            <a:off x="628650" y="1604596"/>
            <a:ext cx="1708150" cy="4212981"/>
          </a:xfrm>
          <a:prstGeom prst="roundRect">
            <a:avLst>
              <a:gd name="adj" fmla="val 2602"/>
            </a:avLst>
          </a:prstGeom>
          <a:solidFill>
            <a:srgbClr val="FFFFFF"/>
          </a:solid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48" name="Rectangle 51"/>
          <p:cNvSpPr>
            <a:spLocks/>
          </p:cNvSpPr>
          <p:nvPr/>
        </p:nvSpPr>
        <p:spPr bwMode="auto">
          <a:xfrm>
            <a:off x="615950" y="1223596"/>
            <a:ext cx="431800" cy="373673"/>
          </a:xfrm>
          <a:prstGeom prst="rect">
            <a:avLst/>
          </a:prstGeom>
          <a:gradFill rotWithShape="0">
            <a:gsLst>
              <a:gs pos="0">
                <a:srgbClr val="FFFFFF">
                  <a:alpha val="0"/>
                </a:srgbClr>
              </a:gs>
              <a:gs pos="100000">
                <a:srgbClr val="FFFFFF"/>
              </a:gs>
            </a:gsLst>
            <a:lin ang="5400000" scaled="1"/>
          </a:gradFill>
          <a:ln w="25400" cap="flat">
            <a:noFill/>
            <a:miter lim="800000"/>
            <a:headEnd type="none" w="med" len="med"/>
            <a:tailEnd type="none" w="med" len="med"/>
          </a:ln>
        </p:spPr>
        <p:txBody>
          <a:bodyPr lIns="0" tIns="0" rIns="0" bIns="0"/>
          <a:lstStyle/>
          <a:p>
            <a:endParaRPr lang="en-US"/>
          </a:p>
        </p:txBody>
      </p:sp>
      <p:sp>
        <p:nvSpPr>
          <p:cNvPr id="49" name="Line 52"/>
          <p:cNvSpPr>
            <a:spLocks noChangeShapeType="1"/>
          </p:cNvSpPr>
          <p:nvPr/>
        </p:nvSpPr>
        <p:spPr bwMode="auto">
          <a:xfrm rot="10800000" flipH="1">
            <a:off x="1479550" y="1223596"/>
            <a:ext cx="0" cy="381000"/>
          </a:xfrm>
          <a:prstGeom prst="line">
            <a:avLst/>
          </a:prstGeom>
          <a:noFill/>
          <a:ln w="12700" cap="flat">
            <a:solidFill>
              <a:srgbClr val="B3B3B3"/>
            </a:solidFill>
            <a:prstDash val="solid"/>
            <a:miter lim="800000"/>
            <a:headEnd type="none" w="med" len="med"/>
            <a:tailEnd type="none" w="med" len="med"/>
          </a:ln>
          <a:effectLst>
            <a:outerShdw dist="12699" dir="10800000" algn="ctr" rotWithShape="0">
              <a:srgbClr val="FFFFFF">
                <a:alpha val="53000"/>
              </a:srgbClr>
            </a:outerShdw>
          </a:effectLst>
        </p:spPr>
        <p:txBody>
          <a:bodyPr lIns="0" tIns="0" rIns="0" bIns="0"/>
          <a:lstStyle/>
          <a:p>
            <a:endParaRPr lang="en-US"/>
          </a:p>
        </p:txBody>
      </p:sp>
      <p:sp>
        <p:nvSpPr>
          <p:cNvPr id="50" name="Line 53"/>
          <p:cNvSpPr>
            <a:spLocks noChangeShapeType="1"/>
          </p:cNvSpPr>
          <p:nvPr/>
        </p:nvSpPr>
        <p:spPr bwMode="auto">
          <a:xfrm rot="10800000" flipH="1">
            <a:off x="1924050" y="1223596"/>
            <a:ext cx="0" cy="381000"/>
          </a:xfrm>
          <a:prstGeom prst="line">
            <a:avLst/>
          </a:prstGeom>
          <a:noFill/>
          <a:ln w="12700" cap="flat">
            <a:solidFill>
              <a:srgbClr val="B3B3B3"/>
            </a:solidFill>
            <a:prstDash val="solid"/>
            <a:miter lim="800000"/>
            <a:headEnd type="none" w="med" len="med"/>
            <a:tailEnd type="none" w="med" len="med"/>
          </a:ln>
          <a:effectLst>
            <a:outerShdw dist="12699" dir="10800000" algn="ctr" rotWithShape="0">
              <a:srgbClr val="FFFFFF">
                <a:alpha val="53000"/>
              </a:srgbClr>
            </a:outerShdw>
          </a:effectLst>
        </p:spPr>
        <p:txBody>
          <a:bodyPr lIns="0" tIns="0" rIns="0" bIns="0"/>
          <a:lstStyle/>
          <a:p>
            <a:endParaRPr lang="en-US"/>
          </a:p>
        </p:txBody>
      </p:sp>
      <p:pic>
        <p:nvPicPr>
          <p:cNvPr id="51" name="Picture 54"/>
          <p:cNvPicPr>
            <a:picLocks noChangeAspect="1" noChangeArrowheads="1"/>
          </p:cNvPicPr>
          <p:nvPr/>
        </p:nvPicPr>
        <p:blipFill>
          <a:blip r:embed="rId10" cstate="print"/>
          <a:srcRect/>
          <a:stretch>
            <a:fillRect/>
          </a:stretch>
        </p:blipFill>
        <p:spPr bwMode="auto">
          <a:xfrm>
            <a:off x="753269" y="1296866"/>
            <a:ext cx="124619" cy="153865"/>
          </a:xfrm>
          <a:prstGeom prst="rect">
            <a:avLst/>
          </a:prstGeom>
          <a:noFill/>
          <a:ln w="12700" cap="flat">
            <a:noFill/>
            <a:miter lim="800000"/>
            <a:headEnd/>
            <a:tailEnd/>
          </a:ln>
          <a:effectLst>
            <a:outerShdw algn="ctr" rotWithShape="0">
              <a:srgbClr val="FFFFFF"/>
            </a:outerShdw>
          </a:effectLst>
        </p:spPr>
      </p:pic>
      <p:pic>
        <p:nvPicPr>
          <p:cNvPr id="52" name="Picture 55">
            <a:hlinkClick r:id="rId11"/>
          </p:cNvPr>
          <p:cNvPicPr>
            <a:picLocks noChangeAspect="1" noChangeArrowheads="1"/>
          </p:cNvPicPr>
          <p:nvPr/>
        </p:nvPicPr>
        <p:blipFill>
          <a:blip r:embed="rId12" cstate="print"/>
          <a:srcRect/>
          <a:stretch>
            <a:fillRect/>
          </a:stretch>
        </p:blipFill>
        <p:spPr bwMode="auto">
          <a:xfrm>
            <a:off x="1200150" y="1311519"/>
            <a:ext cx="101600" cy="117231"/>
          </a:xfrm>
          <a:prstGeom prst="rect">
            <a:avLst/>
          </a:prstGeom>
          <a:noFill/>
          <a:ln w="12700" cap="flat">
            <a:noFill/>
            <a:miter lim="800000"/>
            <a:headEnd/>
            <a:tailEnd/>
          </a:ln>
        </p:spPr>
      </p:pic>
      <p:pic>
        <p:nvPicPr>
          <p:cNvPr id="53" name="Picture 56"/>
          <p:cNvPicPr>
            <a:picLocks noChangeAspect="1" noChangeArrowheads="1"/>
          </p:cNvPicPr>
          <p:nvPr/>
        </p:nvPicPr>
        <p:blipFill>
          <a:blip r:embed="rId13" cstate="print"/>
          <a:srcRect/>
          <a:stretch>
            <a:fillRect/>
          </a:stretch>
        </p:blipFill>
        <p:spPr bwMode="auto">
          <a:xfrm>
            <a:off x="1651000" y="1311519"/>
            <a:ext cx="120650" cy="117231"/>
          </a:xfrm>
          <a:prstGeom prst="rect">
            <a:avLst/>
          </a:prstGeom>
          <a:noFill/>
          <a:ln w="12700" cap="flat">
            <a:noFill/>
            <a:miter lim="800000"/>
            <a:headEnd/>
            <a:tailEnd/>
          </a:ln>
        </p:spPr>
      </p:pic>
      <p:sp>
        <p:nvSpPr>
          <p:cNvPr id="54" name="Rectangle 57"/>
          <p:cNvSpPr>
            <a:spLocks/>
          </p:cNvSpPr>
          <p:nvPr/>
        </p:nvSpPr>
        <p:spPr bwMode="auto">
          <a:xfrm>
            <a:off x="701630" y="1471507"/>
            <a:ext cx="270908" cy="92333"/>
          </a:xfrm>
          <a:prstGeom prst="rect">
            <a:avLst/>
          </a:prstGeom>
          <a:noFill/>
          <a:ln w="12700" cap="flat">
            <a:noFill/>
            <a:miter lim="800000"/>
            <a:headEnd type="none" w="med" len="med"/>
            <a:tailEnd type="none" w="med" len="med"/>
          </a:ln>
        </p:spPr>
        <p:txBody>
          <a:bodyPr wrap="none" lIns="0" tIns="0" rIns="0" bIns="0" anchor="ctr">
            <a:spAutoFit/>
          </a:bodyPr>
          <a:lstStyle/>
          <a:p>
            <a:r>
              <a:rPr lang="en-US" sz="600" dirty="0" smtClean="0">
                <a:latin typeface="Calibri" charset="0"/>
                <a:cs typeface="Calibri" charset="0"/>
                <a:sym typeface="Calibri" charset="0"/>
              </a:rPr>
              <a:t>ENTITIES</a:t>
            </a:r>
            <a:endParaRPr lang="en-US" sz="600" dirty="0">
              <a:latin typeface="Calibri" charset="0"/>
              <a:cs typeface="Calibri" charset="0"/>
              <a:sym typeface="Calibri" charset="0"/>
            </a:endParaRPr>
          </a:p>
        </p:txBody>
      </p:sp>
      <p:sp>
        <p:nvSpPr>
          <p:cNvPr id="55" name="Rectangle 58"/>
          <p:cNvSpPr>
            <a:spLocks/>
          </p:cNvSpPr>
          <p:nvPr/>
        </p:nvSpPr>
        <p:spPr bwMode="auto">
          <a:xfrm>
            <a:off x="1098550" y="1447068"/>
            <a:ext cx="278923" cy="92333"/>
          </a:xfrm>
          <a:prstGeom prst="rect">
            <a:avLst/>
          </a:prstGeom>
          <a:noFill/>
          <a:ln w="12700" cap="flat">
            <a:noFill/>
            <a:miter lim="800000"/>
            <a:headEnd type="none" w="med" len="med"/>
            <a:tailEnd type="none" w="med" len="med"/>
          </a:ln>
        </p:spPr>
        <p:txBody>
          <a:bodyPr wrap="none" lIns="0" tIns="0" rIns="0" bIns="0" anchor="ctr">
            <a:spAutoFit/>
          </a:bodyPr>
          <a:lstStyle/>
          <a:p>
            <a:r>
              <a:rPr lang="en-US" sz="600" dirty="0">
                <a:latin typeface="Calibri" charset="0"/>
                <a:cs typeface="Calibri" charset="0"/>
                <a:sym typeface="Calibri" charset="0"/>
              </a:rPr>
              <a:t>ACTIONS</a:t>
            </a:r>
          </a:p>
        </p:txBody>
      </p:sp>
      <p:sp>
        <p:nvSpPr>
          <p:cNvPr id="56" name="Rectangle 59"/>
          <p:cNvSpPr>
            <a:spLocks/>
          </p:cNvSpPr>
          <p:nvPr/>
        </p:nvSpPr>
        <p:spPr bwMode="auto">
          <a:xfrm>
            <a:off x="1490663" y="1447068"/>
            <a:ext cx="423193" cy="92333"/>
          </a:xfrm>
          <a:prstGeom prst="rect">
            <a:avLst/>
          </a:prstGeom>
          <a:noFill/>
          <a:ln w="12700" cap="flat">
            <a:noFill/>
            <a:miter lim="800000"/>
            <a:headEnd type="none" w="med" len="med"/>
            <a:tailEnd type="none" w="med" len="med"/>
          </a:ln>
        </p:spPr>
        <p:txBody>
          <a:bodyPr wrap="none" lIns="0" tIns="0" rIns="0" bIns="0" anchor="ctr">
            <a:spAutoFit/>
          </a:bodyPr>
          <a:lstStyle/>
          <a:p>
            <a:r>
              <a:rPr lang="en-US" sz="600" dirty="0">
                <a:latin typeface="Calibri" charset="0"/>
                <a:cs typeface="Calibri" charset="0"/>
                <a:sym typeface="Calibri" charset="0"/>
              </a:rPr>
              <a:t>PROCEDURES</a:t>
            </a:r>
          </a:p>
        </p:txBody>
      </p:sp>
      <p:sp>
        <p:nvSpPr>
          <p:cNvPr id="57" name="AutoShape 60"/>
          <p:cNvSpPr>
            <a:spLocks/>
          </p:cNvSpPr>
          <p:nvPr/>
        </p:nvSpPr>
        <p:spPr bwMode="auto">
          <a:xfrm>
            <a:off x="654050" y="959827"/>
            <a:ext cx="1657350" cy="183173"/>
          </a:xfrm>
          <a:prstGeom prst="roundRect">
            <a:avLst>
              <a:gd name="adj" fmla="val 50000"/>
            </a:avLst>
          </a:prstGeom>
          <a:gradFill rotWithShape="0">
            <a:gsLst>
              <a:gs pos="0">
                <a:srgbClr val="E6E6E6"/>
              </a:gs>
              <a:gs pos="100000">
                <a:srgbClr val="FFFFFF"/>
              </a:gs>
            </a:gsLst>
            <a:lin ang="5400000" scaled="1"/>
          </a:gradFill>
          <a:ln w="12700" cap="flat">
            <a:solidFill>
              <a:srgbClr val="CCCCCC"/>
            </a:solidFill>
            <a:prstDash val="solid"/>
            <a:miter lim="800000"/>
            <a:headEnd type="none" w="med" len="med"/>
            <a:tailEnd type="none" w="med" len="med"/>
          </a:ln>
          <a:effectLst>
            <a:outerShdw dist="25399" dir="16080058" algn="ctr" rotWithShape="0">
              <a:schemeClr val="bg2">
                <a:alpha val="46999"/>
              </a:schemeClr>
            </a:outerShdw>
          </a:effectLst>
        </p:spPr>
        <p:txBody>
          <a:bodyPr lIns="20204" tIns="20204" rIns="20204" bIns="20204" anchor="ctr"/>
          <a:lstStyle/>
          <a:p>
            <a:pPr algn="l"/>
            <a:r>
              <a:rPr lang="en-US" sz="600" dirty="0" smtClean="0">
                <a:solidFill>
                  <a:srgbClr val="333333"/>
                </a:solidFill>
                <a:latin typeface="Calibri Bold" charset="0"/>
                <a:cs typeface="Calibri Bold" charset="0"/>
                <a:sym typeface="Calibri" charset="0"/>
              </a:rPr>
              <a:t>Custo</a:t>
            </a:r>
            <a:r>
              <a:rPr lang="en-US" sz="600" dirty="0">
                <a:solidFill>
                  <a:srgbClr val="333333"/>
                </a:solidFill>
                <a:latin typeface="Calibri Bold" charset="0"/>
                <a:cs typeface="Calibri Bold" charset="0"/>
                <a:sym typeface="Calibri" charset="0"/>
              </a:rPr>
              <a:t>mer</a:t>
            </a:r>
          </a:p>
        </p:txBody>
      </p:sp>
      <p:sp>
        <p:nvSpPr>
          <p:cNvPr id="59" name="Line 62"/>
          <p:cNvSpPr>
            <a:spLocks noChangeShapeType="1"/>
          </p:cNvSpPr>
          <p:nvPr/>
        </p:nvSpPr>
        <p:spPr bwMode="auto">
          <a:xfrm flipH="1">
            <a:off x="863600" y="2787894"/>
            <a:ext cx="127000" cy="0"/>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62" name="Line 66"/>
          <p:cNvSpPr>
            <a:spLocks noChangeShapeType="1"/>
          </p:cNvSpPr>
          <p:nvPr/>
        </p:nvSpPr>
        <p:spPr bwMode="auto">
          <a:xfrm flipH="1">
            <a:off x="863600" y="2549769"/>
            <a:ext cx="127000" cy="0"/>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63" name="Line 67"/>
          <p:cNvSpPr>
            <a:spLocks noChangeShapeType="1"/>
          </p:cNvSpPr>
          <p:nvPr/>
        </p:nvSpPr>
        <p:spPr bwMode="auto">
          <a:xfrm flipH="1">
            <a:off x="869950" y="2337288"/>
            <a:ext cx="120650" cy="0"/>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64" name="AutoShape 68"/>
          <p:cNvSpPr>
            <a:spLocks/>
          </p:cNvSpPr>
          <p:nvPr/>
        </p:nvSpPr>
        <p:spPr bwMode="auto">
          <a:xfrm>
            <a:off x="1047750" y="2242039"/>
            <a:ext cx="971550" cy="175846"/>
          </a:xfrm>
          <a:prstGeom prst="roundRect">
            <a:avLst>
              <a:gd name="adj" fmla="val 29167"/>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600" dirty="0" smtClean="0">
                <a:solidFill>
                  <a:srgbClr val="FFFFFF"/>
                </a:solidFill>
                <a:latin typeface="Calibri Bold" charset="0"/>
                <a:cs typeface="Calibri Bold" charset="0"/>
                <a:sym typeface="Calibri Bold" charset="0"/>
              </a:rPr>
              <a:t>Acquisition Date</a:t>
            </a:r>
            <a:endParaRPr lang="en-US" sz="600" dirty="0">
              <a:solidFill>
                <a:srgbClr val="FFFFFF"/>
              </a:solidFill>
              <a:latin typeface="Calibri Bold" charset="0"/>
              <a:cs typeface="Calibri Bold" charset="0"/>
              <a:sym typeface="Calibri Bold" charset="0"/>
            </a:endParaRPr>
          </a:p>
        </p:txBody>
      </p:sp>
      <p:sp>
        <p:nvSpPr>
          <p:cNvPr id="65" name="AutoShape 69"/>
          <p:cNvSpPr>
            <a:spLocks/>
          </p:cNvSpPr>
          <p:nvPr/>
        </p:nvSpPr>
        <p:spPr bwMode="auto">
          <a:xfrm>
            <a:off x="1047750" y="2461846"/>
            <a:ext cx="971550" cy="175846"/>
          </a:xfrm>
          <a:prstGeom prst="roundRect">
            <a:avLst>
              <a:gd name="adj" fmla="val 29167"/>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600" dirty="0" smtClean="0">
                <a:solidFill>
                  <a:srgbClr val="FFFFFF"/>
                </a:solidFill>
                <a:latin typeface="Calibri Bold" charset="0"/>
                <a:cs typeface="Calibri Bold" charset="0"/>
                <a:sym typeface="Calibri Bold" charset="0"/>
              </a:rPr>
              <a:t>Status</a:t>
            </a:r>
            <a:endParaRPr lang="en-US" sz="600" dirty="0">
              <a:solidFill>
                <a:srgbClr val="FFFFFF"/>
              </a:solidFill>
              <a:latin typeface="Calibri Bold" charset="0"/>
              <a:cs typeface="Calibri Bold" charset="0"/>
              <a:sym typeface="Calibri Bold" charset="0"/>
            </a:endParaRPr>
          </a:p>
        </p:txBody>
      </p:sp>
      <p:sp>
        <p:nvSpPr>
          <p:cNvPr id="66" name="AutoShape 70"/>
          <p:cNvSpPr>
            <a:spLocks/>
          </p:cNvSpPr>
          <p:nvPr/>
        </p:nvSpPr>
        <p:spPr bwMode="auto">
          <a:xfrm>
            <a:off x="1047750" y="2681654"/>
            <a:ext cx="971550" cy="175846"/>
          </a:xfrm>
          <a:prstGeom prst="roundRect">
            <a:avLst>
              <a:gd name="adj" fmla="val 29167"/>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600" dirty="0" smtClean="0">
                <a:solidFill>
                  <a:srgbClr val="FFFFFF"/>
                </a:solidFill>
                <a:latin typeface="Calibri Bold" charset="0"/>
                <a:cs typeface="Calibri Bold" charset="0"/>
                <a:sym typeface="Calibri Bold" charset="0"/>
              </a:rPr>
              <a:t>Status History</a:t>
            </a:r>
            <a:endParaRPr lang="en-US" sz="600" dirty="0">
              <a:solidFill>
                <a:srgbClr val="FFFFFF"/>
              </a:solidFill>
              <a:latin typeface="Calibri Bold" charset="0"/>
              <a:cs typeface="Calibri Bold" charset="0"/>
              <a:sym typeface="Calibri Bold" charset="0"/>
            </a:endParaRPr>
          </a:p>
        </p:txBody>
      </p:sp>
      <p:sp>
        <p:nvSpPr>
          <p:cNvPr id="67" name="Line 71"/>
          <p:cNvSpPr>
            <a:spLocks noChangeShapeType="1"/>
          </p:cNvSpPr>
          <p:nvPr/>
        </p:nvSpPr>
        <p:spPr bwMode="auto">
          <a:xfrm flipH="1">
            <a:off x="704850" y="4176346"/>
            <a:ext cx="127000" cy="0"/>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68" name="AutoShape 72"/>
          <p:cNvSpPr>
            <a:spLocks/>
          </p:cNvSpPr>
          <p:nvPr/>
        </p:nvSpPr>
        <p:spPr bwMode="auto">
          <a:xfrm>
            <a:off x="927100" y="4044462"/>
            <a:ext cx="825500" cy="241788"/>
          </a:xfrm>
          <a:prstGeom prst="roundRect">
            <a:avLst>
              <a:gd name="adj" fmla="val 21208"/>
            </a:avLst>
          </a:prstGeom>
          <a:gradFill rotWithShape="0">
            <a:gsLst>
              <a:gs pos="0">
                <a:srgbClr val="3D7AD9"/>
              </a:gs>
              <a:gs pos="100000">
                <a:srgbClr val="1D4A96"/>
              </a:gs>
            </a:gsLst>
            <a:lin ang="5400000" scaled="1"/>
          </a:gradFill>
          <a:ln w="12700" cap="flat">
            <a:solidFill>
              <a:srgbClr val="2151B8"/>
            </a:solidFill>
            <a:prstDash val="solid"/>
            <a:miter lim="800000"/>
            <a:headEnd type="none" w="med" len="med"/>
            <a:tailEnd type="none" w="med" len="med"/>
          </a:ln>
          <a:effectLst>
            <a:outerShdw algn="ctr" rotWithShape="0">
              <a:srgbClr val="0080FF"/>
            </a:outerShdw>
          </a:effectLst>
        </p:spPr>
        <p:txBody>
          <a:bodyPr lIns="0" tIns="0" rIns="0" bIns="0" anchor="ctr"/>
          <a:lstStyle/>
          <a:p>
            <a:r>
              <a:rPr lang="en-US" sz="700" dirty="0" smtClean="0">
                <a:solidFill>
                  <a:srgbClr val="FFFFFF"/>
                </a:solidFill>
                <a:latin typeface="Calibri Bold" charset="0"/>
                <a:cs typeface="Calibri Bold" charset="0"/>
                <a:sym typeface="Calibri Bold" charset="0"/>
              </a:rPr>
              <a:t>Customer Accounts</a:t>
            </a:r>
            <a:endParaRPr lang="en-US" sz="700" dirty="0">
              <a:solidFill>
                <a:srgbClr val="FFFFFF"/>
              </a:solidFill>
              <a:latin typeface="Calibri Bold" charset="0"/>
              <a:cs typeface="Calibri Bold" charset="0"/>
              <a:sym typeface="Calibri Bold" charset="0"/>
            </a:endParaRPr>
          </a:p>
        </p:txBody>
      </p:sp>
      <p:sp>
        <p:nvSpPr>
          <p:cNvPr id="70" name="Line 74"/>
          <p:cNvSpPr>
            <a:spLocks noChangeShapeType="1"/>
          </p:cNvSpPr>
          <p:nvPr/>
        </p:nvSpPr>
        <p:spPr bwMode="auto">
          <a:xfrm flipH="1">
            <a:off x="704850" y="4791808"/>
            <a:ext cx="127000" cy="0"/>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71" name="AutoShape 75"/>
          <p:cNvSpPr>
            <a:spLocks/>
          </p:cNvSpPr>
          <p:nvPr/>
        </p:nvSpPr>
        <p:spPr bwMode="auto">
          <a:xfrm>
            <a:off x="927100" y="4659923"/>
            <a:ext cx="825500" cy="241788"/>
          </a:xfrm>
          <a:prstGeom prst="roundRect">
            <a:avLst>
              <a:gd name="adj" fmla="val 21208"/>
            </a:avLst>
          </a:prstGeom>
          <a:gradFill rotWithShape="0">
            <a:gsLst>
              <a:gs pos="0">
                <a:srgbClr val="3D7AD9"/>
              </a:gs>
              <a:gs pos="100000">
                <a:srgbClr val="1D4A96"/>
              </a:gs>
            </a:gsLst>
            <a:lin ang="5400000" scaled="1"/>
          </a:gradFill>
          <a:ln w="12700" cap="flat">
            <a:solidFill>
              <a:srgbClr val="2151B8"/>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700" dirty="0" smtClean="0">
                <a:solidFill>
                  <a:srgbClr val="FFFFFF"/>
                </a:solidFill>
                <a:latin typeface="Calibri Bold" charset="0"/>
                <a:cs typeface="Calibri Bold" charset="0"/>
                <a:sym typeface="Calibri Bold" charset="0"/>
              </a:rPr>
              <a:t>Customer Bill </a:t>
            </a:r>
            <a:endParaRPr lang="en-US" sz="700" dirty="0">
              <a:solidFill>
                <a:srgbClr val="FFFFFF"/>
              </a:solidFill>
              <a:latin typeface="Calibri Bold" charset="0"/>
              <a:cs typeface="Calibri Bold" charset="0"/>
              <a:sym typeface="Calibri Bold" charset="0"/>
            </a:endParaRPr>
          </a:p>
        </p:txBody>
      </p:sp>
      <p:sp>
        <p:nvSpPr>
          <p:cNvPr id="72" name="Line 76"/>
          <p:cNvSpPr>
            <a:spLocks noChangeShapeType="1"/>
          </p:cNvSpPr>
          <p:nvPr/>
        </p:nvSpPr>
        <p:spPr bwMode="auto">
          <a:xfrm flipH="1">
            <a:off x="704850" y="5121519"/>
            <a:ext cx="127000" cy="0"/>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73" name="AutoShape 77"/>
          <p:cNvSpPr>
            <a:spLocks/>
          </p:cNvSpPr>
          <p:nvPr/>
        </p:nvSpPr>
        <p:spPr bwMode="auto">
          <a:xfrm>
            <a:off x="927100" y="4989635"/>
            <a:ext cx="825500" cy="241788"/>
          </a:xfrm>
          <a:prstGeom prst="roundRect">
            <a:avLst>
              <a:gd name="adj" fmla="val 21208"/>
            </a:avLst>
          </a:prstGeom>
          <a:gradFill rotWithShape="0">
            <a:gsLst>
              <a:gs pos="0">
                <a:srgbClr val="3D7AD9"/>
              </a:gs>
              <a:gs pos="100000">
                <a:srgbClr val="1D4A96"/>
              </a:gs>
            </a:gsLst>
            <a:lin ang="5400000" scaled="1"/>
          </a:gradFill>
          <a:ln w="12700" cap="flat">
            <a:solidFill>
              <a:srgbClr val="2151B8"/>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700" dirty="0" smtClean="0">
                <a:solidFill>
                  <a:srgbClr val="FFFFFF"/>
                </a:solidFill>
                <a:latin typeface="Calibri Bold" charset="0"/>
                <a:cs typeface="Calibri Bold" charset="0"/>
                <a:sym typeface="Calibri Bold" charset="0"/>
              </a:rPr>
              <a:t>Customer  Devices</a:t>
            </a:r>
            <a:endParaRPr lang="en-US" sz="700" dirty="0">
              <a:solidFill>
                <a:srgbClr val="FFFFFF"/>
              </a:solidFill>
              <a:latin typeface="Calibri Bold" charset="0"/>
              <a:cs typeface="Calibri Bold" charset="0"/>
              <a:sym typeface="Calibri Bold" charset="0"/>
            </a:endParaRPr>
          </a:p>
        </p:txBody>
      </p:sp>
      <p:sp>
        <p:nvSpPr>
          <p:cNvPr id="74" name="Line 78"/>
          <p:cNvSpPr>
            <a:spLocks noChangeShapeType="1"/>
          </p:cNvSpPr>
          <p:nvPr/>
        </p:nvSpPr>
        <p:spPr bwMode="auto">
          <a:xfrm flipH="1">
            <a:off x="704850" y="4462096"/>
            <a:ext cx="127000" cy="0"/>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75" name="AutoShape 79"/>
          <p:cNvSpPr>
            <a:spLocks/>
          </p:cNvSpPr>
          <p:nvPr/>
        </p:nvSpPr>
        <p:spPr bwMode="auto">
          <a:xfrm>
            <a:off x="927100" y="4352193"/>
            <a:ext cx="825500" cy="241788"/>
          </a:xfrm>
          <a:prstGeom prst="roundRect">
            <a:avLst>
              <a:gd name="adj" fmla="val 21208"/>
            </a:avLst>
          </a:prstGeom>
          <a:gradFill rotWithShape="0">
            <a:gsLst>
              <a:gs pos="0">
                <a:srgbClr val="3D7AD9"/>
              </a:gs>
              <a:gs pos="100000">
                <a:srgbClr val="1D4A96"/>
              </a:gs>
            </a:gsLst>
            <a:lin ang="5400000" scaled="1"/>
          </a:gradFill>
          <a:ln w="12700" cap="flat">
            <a:solidFill>
              <a:srgbClr val="2151B8"/>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700" dirty="0" smtClean="0">
                <a:solidFill>
                  <a:srgbClr val="FFFFFF"/>
                </a:solidFill>
                <a:latin typeface="Calibri Bold" charset="0"/>
                <a:cs typeface="Calibri Bold" charset="0"/>
                <a:sym typeface="Calibri Bold" charset="0"/>
              </a:rPr>
              <a:t>Customer Action</a:t>
            </a:r>
            <a:endParaRPr lang="en-US" sz="700" dirty="0">
              <a:solidFill>
                <a:srgbClr val="FFFFFF"/>
              </a:solidFill>
              <a:latin typeface="Calibri Bold" charset="0"/>
              <a:cs typeface="Calibri Bold" charset="0"/>
              <a:sym typeface="Calibri Bold" charset="0"/>
            </a:endParaRPr>
          </a:p>
        </p:txBody>
      </p:sp>
      <p:sp>
        <p:nvSpPr>
          <p:cNvPr id="76" name="Line 80"/>
          <p:cNvSpPr>
            <a:spLocks noChangeShapeType="1"/>
          </p:cNvSpPr>
          <p:nvPr/>
        </p:nvSpPr>
        <p:spPr bwMode="auto">
          <a:xfrm flipH="1">
            <a:off x="704850" y="3472962"/>
            <a:ext cx="0" cy="1978269"/>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78" name="Rectangle 89"/>
          <p:cNvSpPr>
            <a:spLocks/>
          </p:cNvSpPr>
          <p:nvPr/>
        </p:nvSpPr>
        <p:spPr bwMode="auto">
          <a:xfrm>
            <a:off x="738982" y="1787901"/>
            <a:ext cx="461665" cy="107722"/>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700" dirty="0" smtClean="0">
                <a:latin typeface="Calibri Bold" charset="0"/>
                <a:cs typeface="Calibri Bold" charset="0"/>
                <a:sym typeface="Calibri Bold" charset="0"/>
              </a:rPr>
              <a:t>Entity </a:t>
            </a:r>
            <a:r>
              <a:rPr lang="en-US" sz="700" dirty="0">
                <a:latin typeface="Calibri Bold" charset="0"/>
                <a:cs typeface="Calibri Bold" charset="0"/>
                <a:sym typeface="Calibri Bold" charset="0"/>
              </a:rPr>
              <a:t>Name</a:t>
            </a:r>
          </a:p>
        </p:txBody>
      </p:sp>
      <p:pic>
        <p:nvPicPr>
          <p:cNvPr id="79" name="Picture 90"/>
          <p:cNvPicPr>
            <a:picLocks noChangeArrowheads="1"/>
          </p:cNvPicPr>
          <p:nvPr/>
        </p:nvPicPr>
        <p:blipFill>
          <a:blip r:embed="rId4" cstate="print"/>
          <a:srcRect/>
          <a:stretch>
            <a:fillRect/>
          </a:stretch>
        </p:blipFill>
        <p:spPr bwMode="auto">
          <a:xfrm>
            <a:off x="679450" y="1824404"/>
            <a:ext cx="63500" cy="51288"/>
          </a:xfrm>
          <a:prstGeom prst="rect">
            <a:avLst/>
          </a:prstGeom>
          <a:noFill/>
          <a:ln w="12700" cap="flat">
            <a:noFill/>
            <a:miter lim="800000"/>
            <a:headEnd/>
            <a:tailEnd/>
          </a:ln>
        </p:spPr>
      </p:pic>
      <p:pic>
        <p:nvPicPr>
          <p:cNvPr id="80" name="Picture 91"/>
          <p:cNvPicPr>
            <a:picLocks noChangeArrowheads="1"/>
          </p:cNvPicPr>
          <p:nvPr/>
        </p:nvPicPr>
        <p:blipFill>
          <a:blip r:embed="rId4" cstate="print"/>
          <a:srcRect/>
          <a:stretch>
            <a:fillRect/>
          </a:stretch>
        </p:blipFill>
        <p:spPr bwMode="auto">
          <a:xfrm rot="16200000">
            <a:off x="846016" y="4150458"/>
            <a:ext cx="73269" cy="44450"/>
          </a:xfrm>
          <a:prstGeom prst="rect">
            <a:avLst/>
          </a:prstGeom>
          <a:noFill/>
          <a:ln w="12700" cap="flat">
            <a:noFill/>
            <a:miter lim="800000"/>
            <a:headEnd/>
            <a:tailEnd/>
          </a:ln>
        </p:spPr>
      </p:pic>
      <p:pic>
        <p:nvPicPr>
          <p:cNvPr id="81" name="Picture 92"/>
          <p:cNvPicPr>
            <a:picLocks noChangeArrowheads="1"/>
          </p:cNvPicPr>
          <p:nvPr/>
        </p:nvPicPr>
        <p:blipFill>
          <a:blip r:embed="rId4" cstate="print"/>
          <a:srcRect/>
          <a:stretch>
            <a:fillRect/>
          </a:stretch>
        </p:blipFill>
        <p:spPr bwMode="auto">
          <a:xfrm rot="16200000">
            <a:off x="846016" y="4765919"/>
            <a:ext cx="73269" cy="44450"/>
          </a:xfrm>
          <a:prstGeom prst="rect">
            <a:avLst/>
          </a:prstGeom>
          <a:noFill/>
          <a:ln w="12700" cap="flat">
            <a:noFill/>
            <a:miter lim="800000"/>
            <a:headEnd/>
            <a:tailEnd/>
          </a:ln>
        </p:spPr>
      </p:pic>
      <p:pic>
        <p:nvPicPr>
          <p:cNvPr id="82" name="Picture 93"/>
          <p:cNvPicPr>
            <a:picLocks noChangeArrowheads="1"/>
          </p:cNvPicPr>
          <p:nvPr/>
        </p:nvPicPr>
        <p:blipFill>
          <a:blip r:embed="rId4" cstate="print"/>
          <a:srcRect/>
          <a:stretch>
            <a:fillRect/>
          </a:stretch>
        </p:blipFill>
        <p:spPr bwMode="auto">
          <a:xfrm rot="16200000">
            <a:off x="846016" y="5095631"/>
            <a:ext cx="73269" cy="44450"/>
          </a:xfrm>
          <a:prstGeom prst="rect">
            <a:avLst/>
          </a:prstGeom>
          <a:noFill/>
          <a:ln w="12700" cap="flat">
            <a:noFill/>
            <a:miter lim="800000"/>
            <a:headEnd/>
            <a:tailEnd/>
          </a:ln>
        </p:spPr>
      </p:pic>
      <p:pic>
        <p:nvPicPr>
          <p:cNvPr id="83" name="Picture 94"/>
          <p:cNvPicPr>
            <a:picLocks noChangeArrowheads="1"/>
          </p:cNvPicPr>
          <p:nvPr/>
        </p:nvPicPr>
        <p:blipFill>
          <a:blip r:embed="rId4" cstate="print"/>
          <a:srcRect/>
          <a:stretch>
            <a:fillRect/>
          </a:stretch>
        </p:blipFill>
        <p:spPr bwMode="auto">
          <a:xfrm rot="16200000">
            <a:off x="846016" y="4447198"/>
            <a:ext cx="73269" cy="44450"/>
          </a:xfrm>
          <a:prstGeom prst="rect">
            <a:avLst/>
          </a:prstGeom>
          <a:noFill/>
          <a:ln w="12700" cap="flat">
            <a:noFill/>
            <a:miter lim="800000"/>
            <a:headEnd/>
            <a:tailEnd/>
          </a:ln>
        </p:spPr>
      </p:pic>
      <p:grpSp>
        <p:nvGrpSpPr>
          <p:cNvPr id="58" name="Group 104"/>
          <p:cNvGrpSpPr>
            <a:grpSpLocks/>
          </p:cNvGrpSpPr>
          <p:nvPr/>
        </p:nvGrpSpPr>
        <p:grpSpPr bwMode="auto">
          <a:xfrm>
            <a:off x="1143000" y="674077"/>
            <a:ext cx="1155700" cy="183173"/>
            <a:chOff x="0" y="0"/>
            <a:chExt cx="1456" cy="200"/>
          </a:xfrm>
        </p:grpSpPr>
        <p:sp>
          <p:nvSpPr>
            <p:cNvPr id="85" name="AutoShape 105"/>
            <p:cNvSpPr>
              <a:spLocks/>
            </p:cNvSpPr>
            <p:nvPr/>
          </p:nvSpPr>
          <p:spPr bwMode="auto">
            <a:xfrm>
              <a:off x="0" y="0"/>
              <a:ext cx="1456" cy="200"/>
            </a:xfrm>
            <a:prstGeom prst="roundRect">
              <a:avLst>
                <a:gd name="adj" fmla="val 28000"/>
              </a:avLst>
            </a:prstGeom>
            <a:gradFill rotWithShape="0">
              <a:gsLst>
                <a:gs pos="0">
                  <a:srgbClr val="FFFFFF"/>
                </a:gs>
                <a:gs pos="100000">
                  <a:srgbClr val="CCCCCC"/>
                </a:gs>
              </a:gsLst>
              <a:lin ang="5400000" scaled="1"/>
            </a:gradFill>
            <a:ln w="12700" cap="flat">
              <a:solidFill>
                <a:srgbClr val="B3B3B3"/>
              </a:solidFill>
              <a:prstDash val="solid"/>
              <a:miter lim="800000"/>
              <a:headEnd type="none" w="med" len="med"/>
              <a:tailEnd type="none" w="med" len="med"/>
            </a:ln>
            <a:effectLst>
              <a:outerShdw dist="25399" dir="2700000" algn="ctr" rotWithShape="0">
                <a:schemeClr val="bg2">
                  <a:alpha val="34000"/>
                </a:schemeClr>
              </a:outerShdw>
            </a:effectLst>
          </p:spPr>
          <p:txBody>
            <a:bodyPr lIns="0" tIns="0" rIns="0" bIns="0" anchor="ctr"/>
            <a:lstStyle/>
            <a:p>
              <a:pPr algn="l">
                <a:lnSpc>
                  <a:spcPct val="110000"/>
                </a:lnSpc>
              </a:pPr>
              <a:r>
                <a:rPr lang="en-US" sz="600" dirty="0">
                  <a:solidFill>
                    <a:srgbClr val="333333"/>
                  </a:solidFill>
                  <a:latin typeface="Calibri Bold" charset="0"/>
                  <a:cs typeface="Calibri Bold" charset="0"/>
                  <a:sym typeface="Calibri Bold" charset="0"/>
                </a:rPr>
                <a:t> </a:t>
              </a:r>
              <a:r>
                <a:rPr lang="en-US" sz="600" dirty="0" smtClean="0">
                  <a:solidFill>
                    <a:srgbClr val="333333"/>
                  </a:solidFill>
                  <a:latin typeface="Calibri Bold" charset="0"/>
                  <a:cs typeface="Calibri Bold" charset="0"/>
                  <a:sym typeface="Calibri Bold" charset="0"/>
                </a:rPr>
                <a:t>Composer Demo Application</a:t>
              </a:r>
              <a:endParaRPr lang="en-US" sz="600" dirty="0">
                <a:solidFill>
                  <a:srgbClr val="333333"/>
                </a:solidFill>
                <a:latin typeface="Calibri Bold" charset="0"/>
                <a:cs typeface="Calibri Bold" charset="0"/>
                <a:sym typeface="Calibri Bold" charset="0"/>
              </a:endParaRPr>
            </a:p>
          </p:txBody>
        </p:sp>
        <p:sp>
          <p:nvSpPr>
            <p:cNvPr id="86" name="AutoShape 106"/>
            <p:cNvSpPr>
              <a:spLocks/>
            </p:cNvSpPr>
            <p:nvPr/>
          </p:nvSpPr>
          <p:spPr bwMode="auto">
            <a:xfrm rot="10800000">
              <a:off x="1333" y="72"/>
              <a:ext cx="66" cy="64"/>
            </a:xfrm>
            <a:prstGeom prst="triangle">
              <a:avLst>
                <a:gd name="adj" fmla="val 50000"/>
              </a:avLst>
            </a:prstGeom>
            <a:solidFill>
              <a:srgbClr val="5E5E5E"/>
            </a:solidFill>
            <a:ln w="25400" cap="flat">
              <a:noFill/>
              <a:miter lim="800000"/>
              <a:headEnd type="none" w="med" len="med"/>
              <a:tailEnd type="none" w="med" len="med"/>
            </a:ln>
          </p:spPr>
          <p:txBody>
            <a:bodyPr lIns="0" tIns="0" rIns="0" bIns="0"/>
            <a:lstStyle/>
            <a:p>
              <a:endParaRPr lang="en-US"/>
            </a:p>
          </p:txBody>
        </p:sp>
      </p:grpSp>
      <p:grpSp>
        <p:nvGrpSpPr>
          <p:cNvPr id="274" name="Group 107"/>
          <p:cNvGrpSpPr>
            <a:grpSpLocks/>
          </p:cNvGrpSpPr>
          <p:nvPr/>
        </p:nvGrpSpPr>
        <p:grpSpPr bwMode="auto">
          <a:xfrm>
            <a:off x="2241550" y="1729154"/>
            <a:ext cx="95250" cy="3941885"/>
            <a:chOff x="0" y="0"/>
            <a:chExt cx="120" cy="4304"/>
          </a:xfrm>
        </p:grpSpPr>
        <p:sp>
          <p:nvSpPr>
            <p:cNvPr id="88" name="AutoShape 108"/>
            <p:cNvSpPr>
              <a:spLocks/>
            </p:cNvSpPr>
            <p:nvPr/>
          </p:nvSpPr>
          <p:spPr bwMode="auto">
            <a:xfrm>
              <a:off x="8" y="24"/>
              <a:ext cx="112" cy="4208"/>
            </a:xfrm>
            <a:prstGeom prst="roundRect">
              <a:avLst>
                <a:gd name="adj" fmla="val 42856"/>
              </a:avLst>
            </a:prstGeom>
            <a:gradFill rotWithShape="0">
              <a:gsLst>
                <a:gs pos="0">
                  <a:srgbClr val="B3B3B3"/>
                </a:gs>
                <a:gs pos="100000">
                  <a:srgbClr val="FFFFFF"/>
                </a:gs>
              </a:gsLst>
              <a:lin ang="0" scaled="1"/>
            </a:gradFill>
            <a:ln w="12700" cap="flat">
              <a:solidFill>
                <a:srgbClr val="B3B3B3"/>
              </a:solidFill>
              <a:prstDash val="solid"/>
              <a:miter lim="800000"/>
              <a:headEnd type="none" w="med" len="med"/>
              <a:tailEnd type="none" w="med" len="med"/>
            </a:ln>
            <a:effectLst>
              <a:outerShdw dist="25400" dir="10740039" algn="ctr" rotWithShape="0">
                <a:schemeClr val="bg2">
                  <a:alpha val="50999"/>
                </a:schemeClr>
              </a:outerShdw>
            </a:effectLst>
          </p:spPr>
          <p:txBody>
            <a:bodyPr lIns="0" tIns="0" rIns="0" bIns="0"/>
            <a:lstStyle/>
            <a:p>
              <a:endParaRPr lang="en-US"/>
            </a:p>
          </p:txBody>
        </p:sp>
        <p:sp>
          <p:nvSpPr>
            <p:cNvPr id="89" name="AutoShape 109"/>
            <p:cNvSpPr>
              <a:spLocks/>
            </p:cNvSpPr>
            <p:nvPr/>
          </p:nvSpPr>
          <p:spPr bwMode="auto">
            <a:xfrm>
              <a:off x="0" y="128"/>
              <a:ext cx="112" cy="544"/>
            </a:xfrm>
            <a:prstGeom prst="roundRect">
              <a:avLst>
                <a:gd name="adj" fmla="val 50000"/>
              </a:avLst>
            </a:prstGeom>
            <a:gradFill rotWithShape="0">
              <a:gsLst>
                <a:gs pos="0">
                  <a:srgbClr val="E8E8E8"/>
                </a:gs>
                <a:gs pos="100000">
                  <a:srgbClr val="BCBCBC"/>
                </a:gs>
              </a:gsLst>
              <a:lin ang="0" scaled="1"/>
            </a:gradFill>
            <a:ln w="12700" cap="flat">
              <a:solidFill>
                <a:srgbClr val="5E5E5E"/>
              </a:solidFill>
              <a:prstDash val="solid"/>
              <a:miter lim="800000"/>
              <a:headEnd type="none" w="med" len="med"/>
              <a:tailEnd type="none" w="med" len="med"/>
            </a:ln>
          </p:spPr>
          <p:txBody>
            <a:bodyPr lIns="0" tIns="0" rIns="0" bIns="0"/>
            <a:lstStyle/>
            <a:p>
              <a:endParaRPr lang="en-US"/>
            </a:p>
          </p:txBody>
        </p:sp>
        <p:grpSp>
          <p:nvGrpSpPr>
            <p:cNvPr id="284" name="Group 110"/>
            <p:cNvGrpSpPr>
              <a:grpSpLocks/>
            </p:cNvGrpSpPr>
            <p:nvPr/>
          </p:nvGrpSpPr>
          <p:grpSpPr bwMode="auto">
            <a:xfrm>
              <a:off x="0" y="4176"/>
              <a:ext cx="120" cy="128"/>
              <a:chOff x="0" y="0"/>
              <a:chExt cx="120" cy="128"/>
            </a:xfrm>
          </p:grpSpPr>
          <p:sp>
            <p:nvSpPr>
              <p:cNvPr id="94" name="Rectangle 111"/>
              <p:cNvSpPr>
                <a:spLocks/>
              </p:cNvSpPr>
              <p:nvPr/>
            </p:nvSpPr>
            <p:spPr bwMode="auto">
              <a:xfrm>
                <a:off x="0" y="0"/>
                <a:ext cx="120" cy="128"/>
              </a:xfrm>
              <a:prstGeom prst="rect">
                <a:avLst/>
              </a:prstGeom>
              <a:gradFill rotWithShape="0">
                <a:gsLst>
                  <a:gs pos="0">
                    <a:srgbClr val="B3B3B3"/>
                  </a:gs>
                  <a:gs pos="100000">
                    <a:srgbClr val="FFFFFF"/>
                  </a:gs>
                </a:gsLst>
                <a:lin ang="0" scaled="1"/>
              </a:gradFill>
              <a:ln w="12700" cap="flat">
                <a:solidFill>
                  <a:srgbClr val="808080"/>
                </a:solidFill>
                <a:prstDash val="solid"/>
                <a:miter lim="800000"/>
                <a:headEnd type="none" w="med" len="med"/>
                <a:tailEnd type="none" w="med" len="med"/>
              </a:ln>
            </p:spPr>
            <p:txBody>
              <a:bodyPr lIns="0" tIns="0" rIns="0" bIns="0"/>
              <a:lstStyle/>
              <a:p>
                <a:endParaRPr lang="en-US"/>
              </a:p>
            </p:txBody>
          </p:sp>
          <p:pic>
            <p:nvPicPr>
              <p:cNvPr id="95" name="Picture 112"/>
              <p:cNvPicPr>
                <a:picLocks noChangeArrowheads="1"/>
              </p:cNvPicPr>
              <p:nvPr/>
            </p:nvPicPr>
            <p:blipFill>
              <a:blip r:embed="rId4" cstate="print"/>
              <a:srcRect/>
              <a:stretch>
                <a:fillRect/>
              </a:stretch>
            </p:blipFill>
            <p:spPr bwMode="auto">
              <a:xfrm>
                <a:off x="32" y="40"/>
                <a:ext cx="72" cy="56"/>
              </a:xfrm>
              <a:prstGeom prst="rect">
                <a:avLst/>
              </a:prstGeom>
              <a:noFill/>
              <a:ln w="12700" cap="flat">
                <a:noFill/>
                <a:miter lim="800000"/>
                <a:headEnd/>
                <a:tailEnd/>
              </a:ln>
            </p:spPr>
          </p:pic>
        </p:grpSp>
        <p:grpSp>
          <p:nvGrpSpPr>
            <p:cNvPr id="285" name="Group 113"/>
            <p:cNvGrpSpPr>
              <a:grpSpLocks/>
            </p:cNvGrpSpPr>
            <p:nvPr/>
          </p:nvGrpSpPr>
          <p:grpSpPr bwMode="auto">
            <a:xfrm>
              <a:off x="0" y="0"/>
              <a:ext cx="120" cy="128"/>
              <a:chOff x="0" y="0"/>
              <a:chExt cx="120" cy="128"/>
            </a:xfrm>
          </p:grpSpPr>
          <p:sp>
            <p:nvSpPr>
              <p:cNvPr id="92" name="Rectangle 114"/>
              <p:cNvSpPr>
                <a:spLocks/>
              </p:cNvSpPr>
              <p:nvPr/>
            </p:nvSpPr>
            <p:spPr bwMode="auto">
              <a:xfrm>
                <a:off x="0" y="0"/>
                <a:ext cx="120" cy="128"/>
              </a:xfrm>
              <a:prstGeom prst="rect">
                <a:avLst/>
              </a:prstGeom>
              <a:gradFill rotWithShape="0">
                <a:gsLst>
                  <a:gs pos="0">
                    <a:srgbClr val="B3B3B3"/>
                  </a:gs>
                  <a:gs pos="100000">
                    <a:srgbClr val="FFFFFF"/>
                  </a:gs>
                </a:gsLst>
                <a:lin ang="0" scaled="1"/>
              </a:gradFill>
              <a:ln w="12700" cap="flat">
                <a:solidFill>
                  <a:srgbClr val="808080"/>
                </a:solidFill>
                <a:prstDash val="solid"/>
                <a:miter lim="800000"/>
                <a:headEnd type="none" w="med" len="med"/>
                <a:tailEnd type="none" w="med" len="med"/>
              </a:ln>
            </p:spPr>
            <p:txBody>
              <a:bodyPr lIns="0" tIns="0" rIns="0" bIns="0"/>
              <a:lstStyle/>
              <a:p>
                <a:endParaRPr lang="en-US"/>
              </a:p>
            </p:txBody>
          </p:sp>
          <p:pic>
            <p:nvPicPr>
              <p:cNvPr id="93" name="Picture 115"/>
              <p:cNvPicPr>
                <a:picLocks noChangeArrowheads="1"/>
              </p:cNvPicPr>
              <p:nvPr/>
            </p:nvPicPr>
            <p:blipFill>
              <a:blip r:embed="rId5" cstate="print"/>
              <a:srcRect/>
              <a:stretch>
                <a:fillRect/>
              </a:stretch>
            </p:blipFill>
            <p:spPr bwMode="auto">
              <a:xfrm>
                <a:off x="32" y="40"/>
                <a:ext cx="72" cy="56"/>
              </a:xfrm>
              <a:prstGeom prst="rect">
                <a:avLst/>
              </a:prstGeom>
              <a:noFill/>
              <a:ln w="12700" cap="flat">
                <a:noFill/>
                <a:miter lim="800000"/>
                <a:headEnd/>
                <a:tailEnd/>
              </a:ln>
            </p:spPr>
          </p:pic>
        </p:grpSp>
      </p:grpSp>
      <p:grpSp>
        <p:nvGrpSpPr>
          <p:cNvPr id="84" name="Group 116"/>
          <p:cNvGrpSpPr>
            <a:grpSpLocks/>
          </p:cNvGrpSpPr>
          <p:nvPr/>
        </p:nvGrpSpPr>
        <p:grpSpPr bwMode="auto">
          <a:xfrm>
            <a:off x="609600" y="5674702"/>
            <a:ext cx="1752600" cy="135548"/>
            <a:chOff x="0" y="0"/>
            <a:chExt cx="2208" cy="148"/>
          </a:xfrm>
        </p:grpSpPr>
        <p:sp>
          <p:nvSpPr>
            <p:cNvPr id="97" name="Rectangle 117"/>
            <p:cNvSpPr>
              <a:spLocks/>
            </p:cNvSpPr>
            <p:nvPr/>
          </p:nvSpPr>
          <p:spPr bwMode="auto">
            <a:xfrm>
              <a:off x="0" y="4"/>
              <a:ext cx="2208" cy="144"/>
            </a:xfrm>
            <a:prstGeom prst="rect">
              <a:avLst/>
            </a:prstGeom>
            <a:gradFill rotWithShape="0">
              <a:gsLst>
                <a:gs pos="0">
                  <a:srgbClr val="FFFFFF"/>
                </a:gs>
                <a:gs pos="100000">
                  <a:srgbClr val="CCCCCC"/>
                </a:gs>
              </a:gsLst>
              <a:lin ang="5400000" scaled="1"/>
            </a:gradFill>
            <a:ln w="12700" cap="flat">
              <a:solidFill>
                <a:srgbClr val="CCCCCC"/>
              </a:solidFill>
              <a:prstDash val="solid"/>
              <a:miter lim="800000"/>
              <a:headEnd type="none" w="med" len="med"/>
              <a:tailEnd type="none" w="med" len="med"/>
            </a:ln>
            <a:effectLst>
              <a:outerShdw dist="12699" dir="5400000" algn="ctr" rotWithShape="0">
                <a:srgbClr val="808080"/>
              </a:outerShdw>
            </a:effectLst>
          </p:spPr>
          <p:txBody>
            <a:bodyPr lIns="0" tIns="0" rIns="0" bIns="0"/>
            <a:lstStyle/>
            <a:p>
              <a:endParaRPr lang="en-US"/>
            </a:p>
          </p:txBody>
        </p:sp>
        <p:sp>
          <p:nvSpPr>
            <p:cNvPr id="98" name="Rectangle 118"/>
            <p:cNvSpPr>
              <a:spLocks/>
            </p:cNvSpPr>
            <p:nvPr/>
          </p:nvSpPr>
          <p:spPr bwMode="auto">
            <a:xfrm>
              <a:off x="180" y="0"/>
              <a:ext cx="481" cy="101"/>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600" dirty="0">
                  <a:latin typeface="Calibri" charset="0"/>
                  <a:cs typeface="Calibri" charset="0"/>
                  <a:sym typeface="Calibri" charset="0"/>
                </a:rPr>
                <a:t>CONSTANTS</a:t>
              </a:r>
            </a:p>
          </p:txBody>
        </p:sp>
        <p:pic>
          <p:nvPicPr>
            <p:cNvPr id="99" name="Picture 119"/>
            <p:cNvPicPr>
              <a:picLocks noChangeArrowheads="1"/>
            </p:cNvPicPr>
            <p:nvPr/>
          </p:nvPicPr>
          <p:blipFill>
            <a:blip r:embed="rId4" cstate="print"/>
            <a:srcRect/>
            <a:stretch>
              <a:fillRect/>
            </a:stretch>
          </p:blipFill>
          <p:spPr bwMode="auto">
            <a:xfrm rot="-5400000">
              <a:off x="88" y="60"/>
              <a:ext cx="80" cy="56"/>
            </a:xfrm>
            <a:prstGeom prst="rect">
              <a:avLst/>
            </a:prstGeom>
            <a:noFill/>
            <a:ln w="12700" cap="flat">
              <a:noFill/>
              <a:miter lim="800000"/>
              <a:headEnd/>
              <a:tailEnd/>
            </a:ln>
          </p:spPr>
        </p:pic>
      </p:grpSp>
      <p:sp>
        <p:nvSpPr>
          <p:cNvPr id="100" name="Rectangle 120"/>
          <p:cNvSpPr>
            <a:spLocks/>
          </p:cNvSpPr>
          <p:nvPr/>
        </p:nvSpPr>
        <p:spPr bwMode="auto">
          <a:xfrm>
            <a:off x="2228850" y="5634404"/>
            <a:ext cx="64120" cy="153888"/>
          </a:xfrm>
          <a:prstGeom prst="rect">
            <a:avLst/>
          </a:prstGeom>
          <a:noFill/>
          <a:ln w="12700" cap="flat">
            <a:noFill/>
            <a:miter lim="800000"/>
            <a:headEnd type="none" w="med" len="med"/>
            <a:tailEnd type="none" w="med" len="med"/>
          </a:ln>
        </p:spPr>
        <p:txBody>
          <a:bodyPr wrap="none" lIns="0" tIns="0" rIns="0" bIns="0" anchor="ctr">
            <a:spAutoFit/>
          </a:bodyPr>
          <a:lstStyle/>
          <a:p>
            <a:r>
              <a:rPr lang="en-US" sz="1000" dirty="0">
                <a:solidFill>
                  <a:srgbClr val="1A1A1A"/>
                </a:solidFill>
                <a:latin typeface="Calibri Bold" charset="0"/>
                <a:cs typeface="Calibri Bold" charset="0"/>
                <a:sym typeface="Calibri Bold" charset="0"/>
              </a:rPr>
              <a:t>+</a:t>
            </a:r>
          </a:p>
        </p:txBody>
      </p:sp>
      <p:grpSp>
        <p:nvGrpSpPr>
          <p:cNvPr id="87" name="Group 121"/>
          <p:cNvGrpSpPr>
            <a:grpSpLocks/>
          </p:cNvGrpSpPr>
          <p:nvPr/>
        </p:nvGrpSpPr>
        <p:grpSpPr bwMode="auto">
          <a:xfrm>
            <a:off x="609600" y="1553308"/>
            <a:ext cx="1752600" cy="168519"/>
            <a:chOff x="0" y="0"/>
            <a:chExt cx="2208" cy="184"/>
          </a:xfrm>
        </p:grpSpPr>
        <p:sp>
          <p:nvSpPr>
            <p:cNvPr id="102" name="Rectangle 122"/>
            <p:cNvSpPr>
              <a:spLocks/>
            </p:cNvSpPr>
            <p:nvPr/>
          </p:nvSpPr>
          <p:spPr bwMode="auto">
            <a:xfrm>
              <a:off x="0" y="40"/>
              <a:ext cx="2208" cy="144"/>
            </a:xfrm>
            <a:prstGeom prst="rect">
              <a:avLst/>
            </a:prstGeom>
            <a:gradFill rotWithShape="0">
              <a:gsLst>
                <a:gs pos="0">
                  <a:srgbClr val="FFFFFF"/>
                </a:gs>
                <a:gs pos="100000">
                  <a:srgbClr val="CCCCCC"/>
                </a:gs>
              </a:gsLst>
              <a:lin ang="5400000" scaled="1"/>
            </a:gradFill>
            <a:ln w="12700" cap="flat">
              <a:solidFill>
                <a:srgbClr val="CCCCCC"/>
              </a:solidFill>
              <a:prstDash val="solid"/>
              <a:miter lim="800000"/>
              <a:headEnd type="none" w="med" len="med"/>
              <a:tailEnd type="none" w="med" len="med"/>
            </a:ln>
            <a:effectLst>
              <a:outerShdw dist="12699" dir="5400000" algn="ctr" rotWithShape="0">
                <a:srgbClr val="808080"/>
              </a:outerShdw>
            </a:effectLst>
          </p:spPr>
          <p:txBody>
            <a:bodyPr lIns="0" tIns="0" rIns="0" bIns="0"/>
            <a:lstStyle/>
            <a:p>
              <a:endParaRPr lang="en-US"/>
            </a:p>
          </p:txBody>
        </p:sp>
        <p:sp>
          <p:nvSpPr>
            <p:cNvPr id="103" name="Rectangle 123"/>
            <p:cNvSpPr>
              <a:spLocks/>
            </p:cNvSpPr>
            <p:nvPr/>
          </p:nvSpPr>
          <p:spPr bwMode="auto">
            <a:xfrm>
              <a:off x="180" y="67"/>
              <a:ext cx="1276" cy="101"/>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600" dirty="0">
                  <a:latin typeface="Calibri" charset="0"/>
                  <a:cs typeface="Calibri" charset="0"/>
                  <a:sym typeface="Calibri" charset="0"/>
                </a:rPr>
                <a:t>BUSINESS </a:t>
              </a:r>
              <a:r>
                <a:rPr lang="en-US" sz="600" dirty="0" smtClean="0">
                  <a:latin typeface="Calibri" charset="0"/>
                  <a:cs typeface="Calibri" charset="0"/>
                  <a:sym typeface="Calibri" charset="0"/>
                </a:rPr>
                <a:t>ENTITIES &amp; </a:t>
              </a:r>
              <a:r>
                <a:rPr lang="en-US" sz="600" dirty="0">
                  <a:latin typeface="Calibri" charset="0"/>
                  <a:cs typeface="Calibri" charset="0"/>
                  <a:sym typeface="Calibri" charset="0"/>
                </a:rPr>
                <a:t>CONCEPTS</a:t>
              </a:r>
            </a:p>
          </p:txBody>
        </p:sp>
        <p:pic>
          <p:nvPicPr>
            <p:cNvPr id="104" name="Picture 124"/>
            <p:cNvPicPr>
              <a:picLocks noChangeArrowheads="1"/>
            </p:cNvPicPr>
            <p:nvPr/>
          </p:nvPicPr>
          <p:blipFill>
            <a:blip r:embed="rId4" cstate="print"/>
            <a:srcRect/>
            <a:stretch>
              <a:fillRect/>
            </a:stretch>
          </p:blipFill>
          <p:spPr bwMode="auto">
            <a:xfrm>
              <a:off x="88" y="96"/>
              <a:ext cx="80" cy="56"/>
            </a:xfrm>
            <a:prstGeom prst="rect">
              <a:avLst/>
            </a:prstGeom>
            <a:noFill/>
            <a:ln w="12700" cap="flat">
              <a:noFill/>
              <a:miter lim="800000"/>
              <a:headEnd/>
              <a:tailEnd/>
            </a:ln>
          </p:spPr>
        </p:pic>
        <p:sp>
          <p:nvSpPr>
            <p:cNvPr id="105" name="Rectangle 125"/>
            <p:cNvSpPr>
              <a:spLocks/>
            </p:cNvSpPr>
            <p:nvPr/>
          </p:nvSpPr>
          <p:spPr bwMode="auto">
            <a:xfrm>
              <a:off x="2040" y="0"/>
              <a:ext cx="81" cy="168"/>
            </a:xfrm>
            <a:prstGeom prst="rect">
              <a:avLst/>
            </a:prstGeom>
            <a:noFill/>
            <a:ln w="12700" cap="flat">
              <a:noFill/>
              <a:miter lim="800000"/>
              <a:headEnd type="none" w="med" len="med"/>
              <a:tailEnd type="none" w="med" len="med"/>
            </a:ln>
          </p:spPr>
          <p:txBody>
            <a:bodyPr wrap="none" lIns="0" tIns="0" rIns="0" bIns="0" anchor="ctr">
              <a:spAutoFit/>
            </a:bodyPr>
            <a:lstStyle/>
            <a:p>
              <a:r>
                <a:rPr lang="en-US" sz="1000" dirty="0">
                  <a:solidFill>
                    <a:srgbClr val="1A1A1A"/>
                  </a:solidFill>
                  <a:latin typeface="Calibri Bold" charset="0"/>
                  <a:cs typeface="Calibri Bold" charset="0"/>
                  <a:sym typeface="Calibri Bold" charset="0"/>
                </a:rPr>
                <a:t>+</a:t>
              </a:r>
            </a:p>
          </p:txBody>
        </p:sp>
      </p:grpSp>
      <p:sp>
        <p:nvSpPr>
          <p:cNvPr id="106" name="AutoShape 70"/>
          <p:cNvSpPr>
            <a:spLocks/>
          </p:cNvSpPr>
          <p:nvPr/>
        </p:nvSpPr>
        <p:spPr bwMode="auto">
          <a:xfrm>
            <a:off x="1047750" y="2901462"/>
            <a:ext cx="971550" cy="175846"/>
          </a:xfrm>
          <a:prstGeom prst="roundRect">
            <a:avLst>
              <a:gd name="adj" fmla="val 29167"/>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600" dirty="0" smtClean="0">
                <a:solidFill>
                  <a:srgbClr val="FFFFFF"/>
                </a:solidFill>
                <a:latin typeface="Calibri Bold" charset="0"/>
                <a:cs typeface="Calibri Bold" charset="0"/>
                <a:sym typeface="Calibri Bold" charset="0"/>
              </a:rPr>
              <a:t>Type</a:t>
            </a:r>
            <a:endParaRPr lang="en-US" sz="600" dirty="0">
              <a:solidFill>
                <a:srgbClr val="FFFFFF"/>
              </a:solidFill>
              <a:latin typeface="Calibri Bold" charset="0"/>
              <a:cs typeface="Calibri Bold" charset="0"/>
              <a:sym typeface="Calibri Bold" charset="0"/>
            </a:endParaRPr>
          </a:p>
        </p:txBody>
      </p:sp>
      <p:sp>
        <p:nvSpPr>
          <p:cNvPr id="107" name="AutoShape 70"/>
          <p:cNvSpPr>
            <a:spLocks/>
          </p:cNvSpPr>
          <p:nvPr/>
        </p:nvSpPr>
        <p:spPr bwMode="auto">
          <a:xfrm>
            <a:off x="1047750" y="3121269"/>
            <a:ext cx="971550" cy="175846"/>
          </a:xfrm>
          <a:prstGeom prst="roundRect">
            <a:avLst>
              <a:gd name="adj" fmla="val 29167"/>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600" dirty="0" smtClean="0">
                <a:solidFill>
                  <a:srgbClr val="FFFFFF"/>
                </a:solidFill>
                <a:latin typeface="Calibri Bold" charset="0"/>
                <a:cs typeface="Calibri Bold" charset="0"/>
                <a:sym typeface="Calibri Bold" charset="0"/>
              </a:rPr>
              <a:t>Call Frequency</a:t>
            </a:r>
            <a:endParaRPr lang="en-US" sz="600" dirty="0">
              <a:solidFill>
                <a:srgbClr val="FFFFFF"/>
              </a:solidFill>
              <a:latin typeface="Calibri Bold" charset="0"/>
              <a:cs typeface="Calibri Bold" charset="0"/>
              <a:sym typeface="Calibri Bold" charset="0"/>
            </a:endParaRPr>
          </a:p>
        </p:txBody>
      </p:sp>
      <p:sp>
        <p:nvSpPr>
          <p:cNvPr id="108" name="Line 62"/>
          <p:cNvSpPr>
            <a:spLocks noChangeShapeType="1"/>
          </p:cNvSpPr>
          <p:nvPr/>
        </p:nvSpPr>
        <p:spPr bwMode="auto">
          <a:xfrm flipH="1">
            <a:off x="863600" y="2989385"/>
            <a:ext cx="127000" cy="0"/>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133" name="Rectangle 62"/>
          <p:cNvSpPr>
            <a:spLocks/>
          </p:cNvSpPr>
          <p:nvPr/>
        </p:nvSpPr>
        <p:spPr bwMode="auto">
          <a:xfrm>
            <a:off x="647700" y="1913591"/>
            <a:ext cx="1600200" cy="293582"/>
          </a:xfrm>
          <a:prstGeom prst="rect">
            <a:avLst/>
          </a:prstGeom>
          <a:gradFill rotWithShape="0">
            <a:gsLst>
              <a:gs pos="0">
                <a:srgbClr val="63EAFE"/>
              </a:gs>
              <a:gs pos="100000">
                <a:srgbClr val="0080FF"/>
              </a:gs>
            </a:gsLst>
            <a:lin ang="5400000" scaled="1"/>
          </a:gradFill>
          <a:ln w="25400" cap="flat">
            <a:noFill/>
            <a:miter lim="800000"/>
            <a:headEnd type="none" w="med" len="med"/>
            <a:tailEnd type="none" w="med" len="med"/>
          </a:ln>
        </p:spPr>
        <p:txBody>
          <a:bodyPr lIns="0" tIns="0" rIns="0" bIns="0"/>
          <a:lstStyle/>
          <a:p>
            <a:endParaRPr lang="en-US"/>
          </a:p>
        </p:txBody>
      </p:sp>
      <p:sp>
        <p:nvSpPr>
          <p:cNvPr id="109" name="Line 62"/>
          <p:cNvSpPr>
            <a:spLocks noChangeShapeType="1"/>
          </p:cNvSpPr>
          <p:nvPr/>
        </p:nvSpPr>
        <p:spPr bwMode="auto">
          <a:xfrm flipH="1">
            <a:off x="863600" y="3209192"/>
            <a:ext cx="127000" cy="0"/>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110" name="AutoShape 72"/>
          <p:cNvSpPr>
            <a:spLocks/>
          </p:cNvSpPr>
          <p:nvPr/>
        </p:nvSpPr>
        <p:spPr bwMode="auto">
          <a:xfrm>
            <a:off x="952500" y="1934308"/>
            <a:ext cx="825500" cy="241788"/>
          </a:xfrm>
          <a:prstGeom prst="roundRect">
            <a:avLst>
              <a:gd name="adj" fmla="val 21208"/>
            </a:avLst>
          </a:prstGeom>
          <a:gradFill rotWithShape="0">
            <a:gsLst>
              <a:gs pos="0">
                <a:srgbClr val="3D7AD9"/>
              </a:gs>
              <a:gs pos="100000">
                <a:srgbClr val="1D4A96"/>
              </a:gs>
            </a:gsLst>
            <a:lin ang="5400000" scaled="1"/>
          </a:gradFill>
          <a:ln w="12700" cap="flat">
            <a:solidFill>
              <a:srgbClr val="2151B8"/>
            </a:solidFill>
            <a:prstDash val="solid"/>
            <a:miter lim="800000"/>
            <a:headEnd type="none" w="med" len="med"/>
            <a:tailEnd type="none" w="med" len="med"/>
          </a:ln>
          <a:effectLst>
            <a:outerShdw algn="ctr" rotWithShape="0">
              <a:srgbClr val="0080FF"/>
            </a:outerShdw>
          </a:effectLst>
        </p:spPr>
        <p:txBody>
          <a:bodyPr lIns="0" tIns="0" rIns="0" bIns="0" anchor="ctr"/>
          <a:lstStyle/>
          <a:p>
            <a:r>
              <a:rPr lang="en-US" sz="700" dirty="0">
                <a:solidFill>
                  <a:srgbClr val="FFFFFF"/>
                </a:solidFill>
                <a:latin typeface="Calibri Bold" charset="0"/>
                <a:cs typeface="Calibri Bold" charset="0"/>
                <a:sym typeface="Calibri Bold" charset="0"/>
              </a:rPr>
              <a:t>Customer</a:t>
            </a:r>
          </a:p>
        </p:txBody>
      </p:sp>
      <p:sp>
        <p:nvSpPr>
          <p:cNvPr id="142" name="Oval 134"/>
          <p:cNvSpPr>
            <a:spLocks/>
          </p:cNvSpPr>
          <p:nvPr/>
        </p:nvSpPr>
        <p:spPr bwMode="auto">
          <a:xfrm flipH="1">
            <a:off x="4544131" y="3516923"/>
            <a:ext cx="76200" cy="95250"/>
          </a:xfrm>
          <a:prstGeom prst="ellipse">
            <a:avLst/>
          </a:prstGeom>
          <a:solidFill>
            <a:srgbClr val="FFFFFF"/>
          </a:solidFill>
          <a:ln w="25400" cap="flat">
            <a:noFill/>
            <a:miter lim="800000"/>
            <a:headEnd type="none" w="med" len="med"/>
            <a:tailEnd type="none" w="med" len="med"/>
          </a:ln>
        </p:spPr>
        <p:txBody>
          <a:bodyPr lIns="0" tIns="0" rIns="0" bIns="0"/>
          <a:lstStyle/>
          <a:p>
            <a:endParaRPr lang="en-US"/>
          </a:p>
        </p:txBody>
      </p:sp>
      <p:cxnSp>
        <p:nvCxnSpPr>
          <p:cNvPr id="143" name="AutoShape 135"/>
          <p:cNvCxnSpPr>
            <a:cxnSpLocks noChangeShapeType="1"/>
            <a:stCxn id="164" idx="0"/>
            <a:endCxn id="149" idx="0"/>
          </p:cNvCxnSpPr>
          <p:nvPr/>
        </p:nvCxnSpPr>
        <p:spPr bwMode="auto">
          <a:xfrm flipH="1">
            <a:off x="5416550" y="2824529"/>
            <a:ext cx="815975" cy="754673"/>
          </a:xfrm>
          <a:prstGeom prst="straightConnector1">
            <a:avLst/>
          </a:prstGeom>
          <a:noFill/>
          <a:ln w="25400" cap="sq">
            <a:solidFill>
              <a:srgbClr val="004080"/>
            </a:solidFill>
            <a:prstDash val="solid"/>
            <a:miter lim="800000"/>
            <a:headEnd type="none" w="med" len="med"/>
            <a:tailEnd type="none" w="med" len="med"/>
          </a:ln>
        </p:spPr>
      </p:cxnSp>
      <p:cxnSp>
        <p:nvCxnSpPr>
          <p:cNvPr id="144" name="AutoShape 136"/>
          <p:cNvCxnSpPr>
            <a:cxnSpLocks noChangeShapeType="1"/>
            <a:stCxn id="166" idx="0"/>
            <a:endCxn id="149" idx="0"/>
          </p:cNvCxnSpPr>
          <p:nvPr/>
        </p:nvCxnSpPr>
        <p:spPr bwMode="auto">
          <a:xfrm flipH="1">
            <a:off x="5416550" y="3425337"/>
            <a:ext cx="815975" cy="153865"/>
          </a:xfrm>
          <a:prstGeom prst="straightConnector1">
            <a:avLst/>
          </a:prstGeom>
          <a:noFill/>
          <a:ln w="25400" cap="sq">
            <a:solidFill>
              <a:srgbClr val="004080"/>
            </a:solidFill>
            <a:prstDash val="solid"/>
            <a:miter lim="800000"/>
            <a:headEnd type="none" w="med" len="med"/>
            <a:tailEnd type="none" w="med" len="med"/>
          </a:ln>
        </p:spPr>
      </p:cxnSp>
      <p:cxnSp>
        <p:nvCxnSpPr>
          <p:cNvPr id="145" name="AutoShape 137"/>
          <p:cNvCxnSpPr>
            <a:cxnSpLocks noChangeShapeType="1"/>
            <a:stCxn id="149" idx="0"/>
            <a:endCxn id="167" idx="0"/>
          </p:cNvCxnSpPr>
          <p:nvPr/>
        </p:nvCxnSpPr>
        <p:spPr bwMode="auto">
          <a:xfrm>
            <a:off x="5416550" y="3579202"/>
            <a:ext cx="815975" cy="146538"/>
          </a:xfrm>
          <a:prstGeom prst="straightConnector1">
            <a:avLst/>
          </a:prstGeom>
          <a:noFill/>
          <a:ln w="25400" cap="sq">
            <a:solidFill>
              <a:srgbClr val="004080"/>
            </a:solidFill>
            <a:prstDash val="solid"/>
            <a:miter lim="800000"/>
            <a:headEnd type="none" w="med" len="med"/>
            <a:tailEnd type="none" w="med" len="med"/>
          </a:ln>
        </p:spPr>
      </p:cxnSp>
      <p:cxnSp>
        <p:nvCxnSpPr>
          <p:cNvPr id="146" name="AutoShape 138"/>
          <p:cNvCxnSpPr>
            <a:cxnSpLocks noChangeShapeType="1"/>
            <a:stCxn id="165" idx="0"/>
            <a:endCxn id="149" idx="0"/>
          </p:cNvCxnSpPr>
          <p:nvPr/>
        </p:nvCxnSpPr>
        <p:spPr bwMode="auto">
          <a:xfrm flipH="1">
            <a:off x="5416550" y="3124933"/>
            <a:ext cx="815975" cy="454269"/>
          </a:xfrm>
          <a:prstGeom prst="straightConnector1">
            <a:avLst/>
          </a:prstGeom>
          <a:noFill/>
          <a:ln w="25400" cap="sq">
            <a:solidFill>
              <a:srgbClr val="004080"/>
            </a:solidFill>
            <a:prstDash val="solid"/>
            <a:miter lim="800000"/>
            <a:headEnd type="none" w="med" len="med"/>
            <a:tailEnd type="none" w="med" len="med"/>
          </a:ln>
        </p:spPr>
      </p:cxnSp>
      <p:cxnSp>
        <p:nvCxnSpPr>
          <p:cNvPr id="147" name="AutoShape 139"/>
          <p:cNvCxnSpPr>
            <a:cxnSpLocks noChangeShapeType="1"/>
            <a:stCxn id="149" idx="0"/>
            <a:endCxn id="168" idx="0"/>
          </p:cNvCxnSpPr>
          <p:nvPr/>
        </p:nvCxnSpPr>
        <p:spPr bwMode="auto">
          <a:xfrm>
            <a:off x="5416550" y="3579202"/>
            <a:ext cx="815975" cy="446942"/>
          </a:xfrm>
          <a:prstGeom prst="straightConnector1">
            <a:avLst/>
          </a:prstGeom>
          <a:noFill/>
          <a:ln w="25400" cap="sq">
            <a:solidFill>
              <a:srgbClr val="004080"/>
            </a:solidFill>
            <a:prstDash val="solid"/>
            <a:miter lim="800000"/>
            <a:headEnd type="none" w="med" len="med"/>
            <a:tailEnd type="none" w="med" len="med"/>
          </a:ln>
        </p:spPr>
      </p:cxnSp>
      <p:sp>
        <p:nvSpPr>
          <p:cNvPr id="149" name="Oval 141"/>
          <p:cNvSpPr>
            <a:spLocks/>
          </p:cNvSpPr>
          <p:nvPr/>
        </p:nvSpPr>
        <p:spPr bwMode="auto">
          <a:xfrm flipH="1">
            <a:off x="5378450" y="3531577"/>
            <a:ext cx="76200" cy="95250"/>
          </a:xfrm>
          <a:prstGeom prst="ellipse">
            <a:avLst/>
          </a:prstGeom>
          <a:solidFill>
            <a:srgbClr val="FFFFFF"/>
          </a:solidFill>
          <a:ln w="25400" cap="flat">
            <a:noFill/>
            <a:miter lim="800000"/>
            <a:headEnd type="none" w="med" len="med"/>
            <a:tailEnd type="none" w="med" len="med"/>
          </a:ln>
        </p:spPr>
        <p:txBody>
          <a:bodyPr lIns="0" tIns="0" rIns="0" bIns="0"/>
          <a:lstStyle/>
          <a:p>
            <a:endParaRPr lang="en-US"/>
          </a:p>
        </p:txBody>
      </p:sp>
      <p:sp>
        <p:nvSpPr>
          <p:cNvPr id="164" name="AutoShape 156"/>
          <p:cNvSpPr>
            <a:spLocks/>
          </p:cNvSpPr>
          <p:nvPr/>
        </p:nvSpPr>
        <p:spPr bwMode="auto">
          <a:xfrm>
            <a:off x="5753100" y="2703635"/>
            <a:ext cx="958850" cy="241788"/>
          </a:xfrm>
          <a:prstGeom prst="roundRect">
            <a:avLst>
              <a:gd name="adj" fmla="val 21208"/>
            </a:avLst>
          </a:prstGeom>
          <a:gradFill rotWithShape="0">
            <a:gsLst>
              <a:gs pos="0">
                <a:srgbClr val="3D7AD9"/>
              </a:gs>
              <a:gs pos="100000">
                <a:srgbClr val="1D4A96"/>
              </a:gs>
            </a:gsLst>
            <a:lin ang="5400000" scaled="1"/>
          </a:gradFill>
          <a:ln w="38100" cap="flat">
            <a:noFill/>
            <a:miter lim="800000"/>
            <a:headEnd type="none" w="med" len="med"/>
            <a:tailEnd type="none" w="med" len="med"/>
          </a:ln>
          <a:effectLst>
            <a:outerShdw dist="12699" dir="5400000" algn="ctr" rotWithShape="0">
              <a:schemeClr val="bg2">
                <a:alpha val="56999"/>
              </a:schemeClr>
            </a:outerShdw>
          </a:effectLst>
        </p:spPr>
        <p:txBody>
          <a:bodyPr lIns="0" tIns="0" rIns="0" bIns="0" anchor="ctr"/>
          <a:lstStyle/>
          <a:p>
            <a:r>
              <a:rPr lang="en-US" sz="700" dirty="0" smtClean="0">
                <a:solidFill>
                  <a:srgbClr val="FFFFFF"/>
                </a:solidFill>
                <a:latin typeface="Calibri Bold" charset="0"/>
                <a:cs typeface="Calibri Bold" charset="0"/>
                <a:sym typeface="Calibri Bold" charset="0"/>
              </a:rPr>
              <a:t>Customer Accounts</a:t>
            </a:r>
            <a:endParaRPr lang="en-US" sz="700" dirty="0">
              <a:solidFill>
                <a:srgbClr val="FFFFFF"/>
              </a:solidFill>
              <a:latin typeface="Calibri Bold" charset="0"/>
              <a:cs typeface="Calibri Bold" charset="0"/>
              <a:sym typeface="Calibri Bold" charset="0"/>
            </a:endParaRPr>
          </a:p>
        </p:txBody>
      </p:sp>
      <p:sp>
        <p:nvSpPr>
          <p:cNvPr id="165" name="AutoShape 157"/>
          <p:cNvSpPr>
            <a:spLocks/>
          </p:cNvSpPr>
          <p:nvPr/>
        </p:nvSpPr>
        <p:spPr bwMode="auto">
          <a:xfrm>
            <a:off x="5753100" y="3004039"/>
            <a:ext cx="958850" cy="241788"/>
          </a:xfrm>
          <a:prstGeom prst="roundRect">
            <a:avLst>
              <a:gd name="adj" fmla="val 21208"/>
            </a:avLst>
          </a:prstGeom>
          <a:gradFill rotWithShape="0">
            <a:gsLst>
              <a:gs pos="0">
                <a:srgbClr val="3D7AD9"/>
              </a:gs>
              <a:gs pos="100000">
                <a:srgbClr val="1D4A96"/>
              </a:gs>
            </a:gsLst>
            <a:lin ang="5400000" scaled="1"/>
          </a:gradFill>
          <a:ln w="38100" cap="flat">
            <a:noFill/>
            <a:miter lim="800000"/>
            <a:headEnd type="none" w="med" len="med"/>
            <a:tailEnd type="none" w="med" len="med"/>
          </a:ln>
          <a:effectLst>
            <a:outerShdw dist="12699" dir="5400000" algn="ctr" rotWithShape="0">
              <a:schemeClr val="bg2">
                <a:alpha val="56999"/>
              </a:schemeClr>
            </a:outerShdw>
          </a:effectLst>
        </p:spPr>
        <p:txBody>
          <a:bodyPr lIns="0" tIns="0" rIns="0" bIns="0" anchor="ctr"/>
          <a:lstStyle/>
          <a:p>
            <a:r>
              <a:rPr lang="en-US" sz="700" dirty="0" smtClean="0">
                <a:solidFill>
                  <a:srgbClr val="FFFFFF"/>
                </a:solidFill>
                <a:latin typeface="Calibri Bold" charset="0"/>
                <a:cs typeface="Calibri Bold" charset="0"/>
                <a:sym typeface="Calibri Bold" charset="0"/>
              </a:rPr>
              <a:t>Customer Bill</a:t>
            </a:r>
            <a:endParaRPr lang="en-US" sz="700" dirty="0">
              <a:solidFill>
                <a:srgbClr val="FFFFFF"/>
              </a:solidFill>
              <a:latin typeface="Calibri Bold" charset="0"/>
              <a:cs typeface="Calibri Bold" charset="0"/>
              <a:sym typeface="Calibri Bold" charset="0"/>
            </a:endParaRPr>
          </a:p>
        </p:txBody>
      </p:sp>
      <p:sp>
        <p:nvSpPr>
          <p:cNvPr id="166" name="AutoShape 158"/>
          <p:cNvSpPr>
            <a:spLocks/>
          </p:cNvSpPr>
          <p:nvPr/>
        </p:nvSpPr>
        <p:spPr bwMode="auto">
          <a:xfrm>
            <a:off x="5753100" y="3304443"/>
            <a:ext cx="958850" cy="241788"/>
          </a:xfrm>
          <a:prstGeom prst="roundRect">
            <a:avLst>
              <a:gd name="adj" fmla="val 21208"/>
            </a:avLst>
          </a:prstGeom>
          <a:gradFill rotWithShape="0">
            <a:gsLst>
              <a:gs pos="0">
                <a:srgbClr val="3D7AD9"/>
              </a:gs>
              <a:gs pos="100000">
                <a:srgbClr val="1D4A96"/>
              </a:gs>
            </a:gsLst>
            <a:lin ang="5400000" scaled="1"/>
          </a:gradFill>
          <a:ln w="38100" cap="flat">
            <a:noFill/>
            <a:miter lim="800000"/>
            <a:headEnd type="none" w="med" len="med"/>
            <a:tailEnd type="none" w="med" len="med"/>
          </a:ln>
          <a:effectLst>
            <a:outerShdw dist="12699" dir="5400000" algn="ctr" rotWithShape="0">
              <a:schemeClr val="bg2">
                <a:alpha val="56999"/>
              </a:schemeClr>
            </a:outerShdw>
          </a:effectLst>
        </p:spPr>
        <p:txBody>
          <a:bodyPr lIns="0" tIns="0" rIns="0" bIns="0" anchor="ctr"/>
          <a:lstStyle/>
          <a:p>
            <a:r>
              <a:rPr lang="en-US" sz="700" dirty="0" smtClean="0">
                <a:solidFill>
                  <a:srgbClr val="FFFFFF"/>
                </a:solidFill>
                <a:latin typeface="Calibri Bold" charset="0"/>
                <a:cs typeface="Calibri Bold" charset="0"/>
                <a:sym typeface="Calibri Bold" charset="0"/>
              </a:rPr>
              <a:t>Customer Problems</a:t>
            </a:r>
            <a:endParaRPr lang="en-US" sz="700" dirty="0">
              <a:solidFill>
                <a:srgbClr val="FFFFFF"/>
              </a:solidFill>
              <a:latin typeface="Calibri Bold" charset="0"/>
              <a:cs typeface="Calibri Bold" charset="0"/>
              <a:sym typeface="Calibri Bold" charset="0"/>
            </a:endParaRPr>
          </a:p>
        </p:txBody>
      </p:sp>
      <p:sp>
        <p:nvSpPr>
          <p:cNvPr id="167" name="AutoShape 159"/>
          <p:cNvSpPr>
            <a:spLocks/>
          </p:cNvSpPr>
          <p:nvPr/>
        </p:nvSpPr>
        <p:spPr bwMode="auto">
          <a:xfrm>
            <a:off x="5753100" y="3604846"/>
            <a:ext cx="958850" cy="241788"/>
          </a:xfrm>
          <a:prstGeom prst="roundRect">
            <a:avLst>
              <a:gd name="adj" fmla="val 21208"/>
            </a:avLst>
          </a:prstGeom>
          <a:gradFill rotWithShape="0">
            <a:gsLst>
              <a:gs pos="0">
                <a:srgbClr val="3D7AD9"/>
              </a:gs>
              <a:gs pos="100000">
                <a:srgbClr val="1D4A96"/>
              </a:gs>
            </a:gsLst>
            <a:lin ang="5400000" scaled="1"/>
          </a:gradFill>
          <a:ln w="38100" cap="flat">
            <a:noFill/>
            <a:miter lim="800000"/>
            <a:headEnd type="none" w="med" len="med"/>
            <a:tailEnd type="none" w="med" len="med"/>
          </a:ln>
          <a:effectLst>
            <a:outerShdw dist="12699" dir="5400000" algn="ctr" rotWithShape="0">
              <a:schemeClr val="bg2">
                <a:alpha val="56999"/>
              </a:schemeClr>
            </a:outerShdw>
          </a:effectLst>
        </p:spPr>
        <p:txBody>
          <a:bodyPr lIns="0" tIns="0" rIns="0" bIns="0" anchor="ctr"/>
          <a:lstStyle/>
          <a:p>
            <a:r>
              <a:rPr lang="en-US" sz="700" dirty="0" smtClean="0">
                <a:solidFill>
                  <a:srgbClr val="FFFFFF"/>
                </a:solidFill>
                <a:latin typeface="Calibri Bold" charset="0"/>
                <a:cs typeface="Calibri Bold" charset="0"/>
                <a:sym typeface="Calibri Bold" charset="0"/>
              </a:rPr>
              <a:t>Interactions</a:t>
            </a:r>
            <a:endParaRPr lang="en-US" sz="700" dirty="0">
              <a:solidFill>
                <a:srgbClr val="FFFFFF"/>
              </a:solidFill>
              <a:latin typeface="Calibri Bold" charset="0"/>
              <a:cs typeface="Calibri Bold" charset="0"/>
              <a:sym typeface="Calibri Bold" charset="0"/>
            </a:endParaRPr>
          </a:p>
        </p:txBody>
      </p:sp>
      <p:sp>
        <p:nvSpPr>
          <p:cNvPr id="168" name="AutoShape 160"/>
          <p:cNvSpPr>
            <a:spLocks/>
          </p:cNvSpPr>
          <p:nvPr/>
        </p:nvSpPr>
        <p:spPr bwMode="auto">
          <a:xfrm>
            <a:off x="5753100" y="3905250"/>
            <a:ext cx="958850" cy="241788"/>
          </a:xfrm>
          <a:prstGeom prst="roundRect">
            <a:avLst>
              <a:gd name="adj" fmla="val 21208"/>
            </a:avLst>
          </a:prstGeom>
          <a:gradFill rotWithShape="0">
            <a:gsLst>
              <a:gs pos="0">
                <a:srgbClr val="3D7AD9"/>
              </a:gs>
              <a:gs pos="100000">
                <a:srgbClr val="1D4A96"/>
              </a:gs>
            </a:gsLst>
            <a:lin ang="5400000" scaled="1"/>
          </a:gradFill>
          <a:ln w="38100" cap="flat">
            <a:noFill/>
            <a:miter lim="800000"/>
            <a:headEnd type="none" w="med" len="med"/>
            <a:tailEnd type="none" w="med" len="med"/>
          </a:ln>
          <a:effectLst>
            <a:outerShdw dist="12699" dir="5400000" algn="ctr" rotWithShape="0">
              <a:schemeClr val="bg2">
                <a:alpha val="56999"/>
              </a:schemeClr>
            </a:outerShdw>
          </a:effectLst>
        </p:spPr>
        <p:txBody>
          <a:bodyPr lIns="0" tIns="0" rIns="0" bIns="0" anchor="ctr"/>
          <a:lstStyle/>
          <a:p>
            <a:r>
              <a:rPr lang="en-US" sz="700" dirty="0" smtClean="0">
                <a:solidFill>
                  <a:srgbClr val="FFFFFF"/>
                </a:solidFill>
                <a:latin typeface="Calibri Bold" charset="0"/>
                <a:cs typeface="Calibri Bold" charset="0"/>
                <a:sym typeface="Calibri Bold" charset="0"/>
              </a:rPr>
              <a:t>Subscriptions</a:t>
            </a:r>
            <a:endParaRPr lang="en-US" sz="700" dirty="0">
              <a:solidFill>
                <a:srgbClr val="FFFFFF"/>
              </a:solidFill>
              <a:latin typeface="Calibri Bold" charset="0"/>
              <a:cs typeface="Calibri Bold" charset="0"/>
              <a:sym typeface="Calibri Bold" charset="0"/>
            </a:endParaRPr>
          </a:p>
        </p:txBody>
      </p:sp>
      <p:grpSp>
        <p:nvGrpSpPr>
          <p:cNvPr id="90" name="Group 158"/>
          <p:cNvGrpSpPr/>
          <p:nvPr/>
        </p:nvGrpSpPr>
        <p:grpSpPr>
          <a:xfrm>
            <a:off x="3314700" y="2652346"/>
            <a:ext cx="1282700" cy="1611923"/>
            <a:chOff x="6599061" y="4597400"/>
            <a:chExt cx="2565400" cy="2794000"/>
          </a:xfrm>
        </p:grpSpPr>
        <p:cxnSp>
          <p:nvCxnSpPr>
            <p:cNvPr id="134" name="AutoShape 126"/>
            <p:cNvCxnSpPr>
              <a:cxnSpLocks noChangeShapeType="1"/>
              <a:stCxn id="154" idx="0"/>
              <a:endCxn id="142" idx="0"/>
            </p:cNvCxnSpPr>
            <p:nvPr/>
          </p:nvCxnSpPr>
          <p:spPr bwMode="auto">
            <a:xfrm rot="16200000" flipH="1">
              <a:off x="8294511" y="5226050"/>
              <a:ext cx="76200" cy="1663700"/>
            </a:xfrm>
            <a:prstGeom prst="straightConnector1">
              <a:avLst/>
            </a:prstGeom>
            <a:noFill/>
            <a:ln w="25400" cap="sq">
              <a:solidFill>
                <a:srgbClr val="408000"/>
              </a:solidFill>
              <a:prstDash val="solid"/>
              <a:miter lim="800000"/>
              <a:headEnd type="none" w="med" len="med"/>
              <a:tailEnd type="none" w="med" len="med"/>
            </a:ln>
          </p:spPr>
        </p:cxnSp>
        <p:cxnSp>
          <p:nvCxnSpPr>
            <p:cNvPr id="135" name="AutoShape 127"/>
            <p:cNvCxnSpPr>
              <a:cxnSpLocks noChangeShapeType="1"/>
              <a:stCxn id="142" idx="0"/>
              <a:endCxn id="156" idx="0"/>
            </p:cNvCxnSpPr>
            <p:nvPr/>
          </p:nvCxnSpPr>
          <p:spPr bwMode="auto">
            <a:xfrm rot="16200000" flipH="1" flipV="1">
              <a:off x="8015111" y="5581650"/>
              <a:ext cx="635000" cy="1663700"/>
            </a:xfrm>
            <a:prstGeom prst="straightConnector1">
              <a:avLst/>
            </a:prstGeom>
            <a:noFill/>
            <a:ln w="25400" cap="sq">
              <a:solidFill>
                <a:srgbClr val="408000"/>
              </a:solidFill>
              <a:prstDash val="solid"/>
              <a:miter lim="800000"/>
              <a:headEnd type="none" w="med" len="med"/>
              <a:tailEnd type="none" w="med" len="med"/>
            </a:ln>
          </p:spPr>
        </p:cxnSp>
        <p:cxnSp>
          <p:nvCxnSpPr>
            <p:cNvPr id="136" name="AutoShape 128"/>
            <p:cNvCxnSpPr>
              <a:cxnSpLocks noChangeShapeType="1"/>
              <a:stCxn id="152" idx="0"/>
              <a:endCxn id="142" idx="0"/>
            </p:cNvCxnSpPr>
            <p:nvPr/>
          </p:nvCxnSpPr>
          <p:spPr bwMode="auto">
            <a:xfrm rot="16200000" flipH="1">
              <a:off x="7938911" y="4870450"/>
              <a:ext cx="787400" cy="1663700"/>
            </a:xfrm>
            <a:prstGeom prst="straightConnector1">
              <a:avLst/>
            </a:prstGeom>
            <a:noFill/>
            <a:ln w="25400" cap="sq">
              <a:solidFill>
                <a:srgbClr val="408000"/>
              </a:solidFill>
              <a:prstDash val="solid"/>
              <a:miter lim="800000"/>
              <a:headEnd type="none" w="med" len="med"/>
              <a:tailEnd type="none" w="med" len="med"/>
            </a:ln>
          </p:spPr>
        </p:cxnSp>
        <p:cxnSp>
          <p:nvCxnSpPr>
            <p:cNvPr id="137" name="AutoShape 129"/>
            <p:cNvCxnSpPr>
              <a:cxnSpLocks noChangeShapeType="1"/>
              <a:stCxn id="150" idx="0"/>
              <a:endCxn id="142" idx="0"/>
            </p:cNvCxnSpPr>
            <p:nvPr/>
          </p:nvCxnSpPr>
          <p:spPr bwMode="auto">
            <a:xfrm rot="16200000" flipH="1">
              <a:off x="7583311" y="4514850"/>
              <a:ext cx="1498600" cy="1663700"/>
            </a:xfrm>
            <a:prstGeom prst="straightConnector1">
              <a:avLst/>
            </a:prstGeom>
            <a:noFill/>
            <a:ln w="25400" cap="sq">
              <a:solidFill>
                <a:srgbClr val="408000"/>
              </a:solidFill>
              <a:prstDash val="solid"/>
              <a:miter lim="800000"/>
              <a:headEnd type="none" w="med" len="med"/>
              <a:tailEnd type="none" w="med" len="med"/>
            </a:ln>
          </p:spPr>
        </p:cxnSp>
        <p:cxnSp>
          <p:nvCxnSpPr>
            <p:cNvPr id="138" name="AutoShape 130"/>
            <p:cNvCxnSpPr>
              <a:cxnSpLocks noChangeShapeType="1"/>
              <a:stCxn id="151" idx="0"/>
              <a:endCxn id="142" idx="0"/>
            </p:cNvCxnSpPr>
            <p:nvPr/>
          </p:nvCxnSpPr>
          <p:spPr bwMode="auto">
            <a:xfrm rot="16200000" flipH="1">
              <a:off x="7761111" y="4692650"/>
              <a:ext cx="1143000" cy="1663700"/>
            </a:xfrm>
            <a:prstGeom prst="straightConnector1">
              <a:avLst/>
            </a:prstGeom>
            <a:noFill/>
            <a:ln w="25400" cap="sq">
              <a:solidFill>
                <a:srgbClr val="408000"/>
              </a:solidFill>
              <a:prstDash val="solid"/>
              <a:miter lim="800000"/>
              <a:headEnd type="none" w="med" len="med"/>
              <a:tailEnd type="none" w="med" len="med"/>
            </a:ln>
          </p:spPr>
        </p:cxnSp>
        <p:cxnSp>
          <p:nvCxnSpPr>
            <p:cNvPr id="139" name="AutoShape 131"/>
            <p:cNvCxnSpPr>
              <a:cxnSpLocks noChangeShapeType="1"/>
              <a:stCxn id="142" idx="0"/>
              <a:endCxn id="157" idx="0"/>
            </p:cNvCxnSpPr>
            <p:nvPr/>
          </p:nvCxnSpPr>
          <p:spPr bwMode="auto">
            <a:xfrm rot="16200000" flipH="1" flipV="1">
              <a:off x="7837311" y="5759450"/>
              <a:ext cx="990600" cy="1663700"/>
            </a:xfrm>
            <a:prstGeom prst="straightConnector1">
              <a:avLst/>
            </a:prstGeom>
            <a:noFill/>
            <a:ln w="25400" cap="sq">
              <a:solidFill>
                <a:srgbClr val="408000"/>
              </a:solidFill>
              <a:prstDash val="solid"/>
              <a:miter lim="800000"/>
              <a:headEnd type="none" w="med" len="med"/>
              <a:tailEnd type="none" w="med" len="med"/>
            </a:ln>
          </p:spPr>
        </p:cxnSp>
        <p:cxnSp>
          <p:nvCxnSpPr>
            <p:cNvPr id="140" name="AutoShape 132"/>
            <p:cNvCxnSpPr>
              <a:cxnSpLocks noChangeShapeType="1"/>
              <a:stCxn id="153" idx="0"/>
              <a:endCxn id="142" idx="0"/>
            </p:cNvCxnSpPr>
            <p:nvPr/>
          </p:nvCxnSpPr>
          <p:spPr bwMode="auto">
            <a:xfrm rot="16200000" flipH="1">
              <a:off x="8116711" y="5048250"/>
              <a:ext cx="431800" cy="1663700"/>
            </a:xfrm>
            <a:prstGeom prst="straightConnector1">
              <a:avLst/>
            </a:prstGeom>
            <a:noFill/>
            <a:ln w="25400" cap="sq">
              <a:solidFill>
                <a:srgbClr val="408000"/>
              </a:solidFill>
              <a:prstDash val="solid"/>
              <a:miter lim="800000"/>
              <a:headEnd type="none" w="med" len="med"/>
              <a:tailEnd type="none" w="med" len="med"/>
            </a:ln>
          </p:spPr>
        </p:cxnSp>
        <p:cxnSp>
          <p:nvCxnSpPr>
            <p:cNvPr id="141" name="AutoShape 133"/>
            <p:cNvCxnSpPr>
              <a:cxnSpLocks noChangeShapeType="1"/>
              <a:stCxn id="142" idx="0"/>
              <a:endCxn id="155" idx="0"/>
            </p:cNvCxnSpPr>
            <p:nvPr/>
          </p:nvCxnSpPr>
          <p:spPr bwMode="auto">
            <a:xfrm rot="16200000" flipH="1" flipV="1">
              <a:off x="8192911" y="5403850"/>
              <a:ext cx="279400" cy="1663700"/>
            </a:xfrm>
            <a:prstGeom prst="straightConnector1">
              <a:avLst/>
            </a:prstGeom>
            <a:noFill/>
            <a:ln w="25400" cap="sq">
              <a:solidFill>
                <a:srgbClr val="408000"/>
              </a:solidFill>
              <a:prstDash val="solid"/>
              <a:miter lim="800000"/>
              <a:headEnd type="none" w="med" len="med"/>
              <a:tailEnd type="none" w="med" len="med"/>
            </a:ln>
          </p:spPr>
        </p:cxnSp>
        <p:sp>
          <p:nvSpPr>
            <p:cNvPr id="150" name="AutoShape 142"/>
            <p:cNvSpPr>
              <a:spLocks/>
            </p:cNvSpPr>
            <p:nvPr/>
          </p:nvSpPr>
          <p:spPr bwMode="auto">
            <a:xfrm>
              <a:off x="6599061" y="4597400"/>
              <a:ext cx="1803400" cy="304800"/>
            </a:xfrm>
            <a:prstGeom prst="roundRect">
              <a:avLst>
                <a:gd name="adj" fmla="val 29167"/>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600" dirty="0" smtClean="0">
                  <a:solidFill>
                    <a:srgbClr val="FFFFFF"/>
                  </a:solidFill>
                  <a:latin typeface="Calibri Bold" charset="0"/>
                  <a:cs typeface="Calibri Bold" charset="0"/>
                  <a:sym typeface="Calibri Bold" charset="0"/>
                </a:rPr>
                <a:t>Acquisition Date</a:t>
              </a:r>
              <a:endParaRPr lang="en-US" sz="600" dirty="0">
                <a:solidFill>
                  <a:srgbClr val="FFFFFF"/>
                </a:solidFill>
                <a:latin typeface="Calibri Bold" charset="0"/>
                <a:cs typeface="Calibri Bold" charset="0"/>
                <a:sym typeface="Calibri Bold" charset="0"/>
              </a:endParaRPr>
            </a:p>
          </p:txBody>
        </p:sp>
        <p:sp>
          <p:nvSpPr>
            <p:cNvPr id="151" name="AutoShape 143"/>
            <p:cNvSpPr>
              <a:spLocks/>
            </p:cNvSpPr>
            <p:nvPr/>
          </p:nvSpPr>
          <p:spPr bwMode="auto">
            <a:xfrm>
              <a:off x="6599061" y="4953000"/>
              <a:ext cx="1803400" cy="304800"/>
            </a:xfrm>
            <a:prstGeom prst="roundRect">
              <a:avLst>
                <a:gd name="adj" fmla="val 29167"/>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600" dirty="0" smtClean="0">
                  <a:solidFill>
                    <a:srgbClr val="FFFFFF"/>
                  </a:solidFill>
                  <a:latin typeface="Calibri Bold" charset="0"/>
                  <a:cs typeface="Calibri Bold" charset="0"/>
                  <a:sym typeface="Calibri Bold" charset="0"/>
                </a:rPr>
                <a:t>Status</a:t>
              </a:r>
              <a:endParaRPr lang="en-US" sz="600" dirty="0">
                <a:solidFill>
                  <a:srgbClr val="FFFFFF"/>
                </a:solidFill>
                <a:latin typeface="Calibri Bold" charset="0"/>
                <a:cs typeface="Calibri Bold" charset="0"/>
                <a:sym typeface="Calibri Bold" charset="0"/>
              </a:endParaRPr>
            </a:p>
          </p:txBody>
        </p:sp>
        <p:sp>
          <p:nvSpPr>
            <p:cNvPr id="152" name="AutoShape 144"/>
            <p:cNvSpPr>
              <a:spLocks/>
            </p:cNvSpPr>
            <p:nvPr/>
          </p:nvSpPr>
          <p:spPr bwMode="auto">
            <a:xfrm>
              <a:off x="6599061" y="5308600"/>
              <a:ext cx="1803400" cy="304800"/>
            </a:xfrm>
            <a:prstGeom prst="roundRect">
              <a:avLst>
                <a:gd name="adj" fmla="val 29167"/>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600" dirty="0" smtClean="0">
                  <a:solidFill>
                    <a:srgbClr val="FFFFFF"/>
                  </a:solidFill>
                  <a:latin typeface="Calibri Bold" charset="0"/>
                  <a:cs typeface="Calibri Bold" charset="0"/>
                  <a:sym typeface="Calibri Bold" charset="0"/>
                </a:rPr>
                <a:t>Status History</a:t>
              </a:r>
              <a:endParaRPr lang="en-US" sz="600" dirty="0">
                <a:solidFill>
                  <a:srgbClr val="FFFFFF"/>
                </a:solidFill>
                <a:latin typeface="Calibri Bold" charset="0"/>
                <a:cs typeface="Calibri Bold" charset="0"/>
                <a:sym typeface="Calibri Bold" charset="0"/>
              </a:endParaRPr>
            </a:p>
          </p:txBody>
        </p:sp>
        <p:sp>
          <p:nvSpPr>
            <p:cNvPr id="153" name="AutoShape 145"/>
            <p:cNvSpPr>
              <a:spLocks/>
            </p:cNvSpPr>
            <p:nvPr/>
          </p:nvSpPr>
          <p:spPr bwMode="auto">
            <a:xfrm>
              <a:off x="6599061" y="5664200"/>
              <a:ext cx="1803400" cy="304800"/>
            </a:xfrm>
            <a:prstGeom prst="roundRect">
              <a:avLst>
                <a:gd name="adj" fmla="val 29167"/>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600" dirty="0" smtClean="0">
                  <a:solidFill>
                    <a:srgbClr val="FFFFFF"/>
                  </a:solidFill>
                  <a:latin typeface="Calibri Bold" charset="0"/>
                  <a:cs typeface="Calibri Bold" charset="0"/>
                  <a:sym typeface="Calibri Bold" charset="0"/>
                </a:rPr>
                <a:t>Type</a:t>
              </a:r>
              <a:endParaRPr lang="en-US" sz="600" dirty="0">
                <a:solidFill>
                  <a:srgbClr val="FFFFFF"/>
                </a:solidFill>
                <a:latin typeface="Calibri Bold" charset="0"/>
                <a:cs typeface="Calibri Bold" charset="0"/>
                <a:sym typeface="Calibri Bold" charset="0"/>
              </a:endParaRPr>
            </a:p>
          </p:txBody>
        </p:sp>
        <p:sp>
          <p:nvSpPr>
            <p:cNvPr id="154" name="AutoShape 146"/>
            <p:cNvSpPr>
              <a:spLocks/>
            </p:cNvSpPr>
            <p:nvPr/>
          </p:nvSpPr>
          <p:spPr bwMode="auto">
            <a:xfrm>
              <a:off x="6599061" y="6019800"/>
              <a:ext cx="1803400" cy="304800"/>
            </a:xfrm>
            <a:prstGeom prst="roundRect">
              <a:avLst>
                <a:gd name="adj" fmla="val 29167"/>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600" dirty="0" smtClean="0">
                  <a:solidFill>
                    <a:srgbClr val="FFFFFF"/>
                  </a:solidFill>
                  <a:latin typeface="Calibri Bold" charset="0"/>
                  <a:cs typeface="Calibri Bold" charset="0"/>
                  <a:sym typeface="Calibri Bold" charset="0"/>
                </a:rPr>
                <a:t>Call Frequency</a:t>
              </a:r>
              <a:endParaRPr lang="en-US" sz="600" dirty="0">
                <a:solidFill>
                  <a:srgbClr val="FFFFFF"/>
                </a:solidFill>
                <a:latin typeface="Calibri Bold" charset="0"/>
                <a:cs typeface="Calibri Bold" charset="0"/>
                <a:sym typeface="Calibri Bold" charset="0"/>
              </a:endParaRPr>
            </a:p>
          </p:txBody>
        </p:sp>
        <p:sp>
          <p:nvSpPr>
            <p:cNvPr id="155" name="AutoShape 147"/>
            <p:cNvSpPr>
              <a:spLocks/>
            </p:cNvSpPr>
            <p:nvPr/>
          </p:nvSpPr>
          <p:spPr bwMode="auto">
            <a:xfrm>
              <a:off x="6599061" y="6375400"/>
              <a:ext cx="1803400" cy="304800"/>
            </a:xfrm>
            <a:prstGeom prst="roundRect">
              <a:avLst>
                <a:gd name="adj" fmla="val 29167"/>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600" dirty="0" smtClean="0">
                  <a:solidFill>
                    <a:srgbClr val="FFFFFF"/>
                  </a:solidFill>
                  <a:latin typeface="Calibri Bold" charset="0"/>
                  <a:cs typeface="Calibri Bold" charset="0"/>
                  <a:sym typeface="Calibri Bold" charset="0"/>
                </a:rPr>
                <a:t>Churn Propensity</a:t>
              </a:r>
              <a:endParaRPr lang="en-US" sz="600" dirty="0">
                <a:solidFill>
                  <a:srgbClr val="FFFFFF"/>
                </a:solidFill>
                <a:latin typeface="Calibri Bold" charset="0"/>
                <a:cs typeface="Calibri Bold" charset="0"/>
                <a:sym typeface="Calibri Bold" charset="0"/>
              </a:endParaRPr>
            </a:p>
          </p:txBody>
        </p:sp>
        <p:sp>
          <p:nvSpPr>
            <p:cNvPr id="156" name="AutoShape 148"/>
            <p:cNvSpPr>
              <a:spLocks/>
            </p:cNvSpPr>
            <p:nvPr/>
          </p:nvSpPr>
          <p:spPr bwMode="auto">
            <a:xfrm>
              <a:off x="6599061" y="6731000"/>
              <a:ext cx="1803400" cy="304800"/>
            </a:xfrm>
            <a:prstGeom prst="roundRect">
              <a:avLst>
                <a:gd name="adj" fmla="val 29167"/>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600" dirty="0" smtClean="0">
                  <a:solidFill>
                    <a:srgbClr val="FFFFFF"/>
                  </a:solidFill>
                  <a:latin typeface="Calibri Bold" charset="0"/>
                  <a:cs typeface="Calibri Bold" charset="0"/>
                  <a:sym typeface="Calibri Bold" charset="0"/>
                </a:rPr>
                <a:t>Collection Risk</a:t>
              </a:r>
              <a:endParaRPr lang="en-US" sz="600" dirty="0">
                <a:solidFill>
                  <a:srgbClr val="FFFFFF"/>
                </a:solidFill>
                <a:latin typeface="Calibri Bold" charset="0"/>
                <a:cs typeface="Calibri Bold" charset="0"/>
                <a:sym typeface="Calibri Bold" charset="0"/>
              </a:endParaRPr>
            </a:p>
          </p:txBody>
        </p:sp>
        <p:sp>
          <p:nvSpPr>
            <p:cNvPr id="157" name="AutoShape 149"/>
            <p:cNvSpPr>
              <a:spLocks/>
            </p:cNvSpPr>
            <p:nvPr/>
          </p:nvSpPr>
          <p:spPr bwMode="auto">
            <a:xfrm>
              <a:off x="6599061" y="7086600"/>
              <a:ext cx="1803400" cy="304800"/>
            </a:xfrm>
            <a:prstGeom prst="roundRect">
              <a:avLst>
                <a:gd name="adj" fmla="val 29167"/>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600" dirty="0" smtClean="0">
                  <a:solidFill>
                    <a:srgbClr val="FFFFFF"/>
                  </a:solidFill>
                  <a:latin typeface="Calibri Bold" charset="0"/>
                  <a:cs typeface="Calibri Bold" charset="0"/>
                  <a:sym typeface="Calibri Bold" charset="0"/>
                </a:rPr>
                <a:t>Payment Pattern</a:t>
              </a:r>
              <a:endParaRPr lang="en-US" sz="600" dirty="0">
                <a:solidFill>
                  <a:srgbClr val="FFFFFF"/>
                </a:solidFill>
                <a:latin typeface="Calibri Bold" charset="0"/>
                <a:cs typeface="Calibri Bold" charset="0"/>
                <a:sym typeface="Calibri Bold" charset="0"/>
              </a:endParaRPr>
            </a:p>
          </p:txBody>
        </p:sp>
        <p:sp>
          <p:nvSpPr>
            <p:cNvPr id="170" name="Rectangle 162"/>
            <p:cNvSpPr>
              <a:spLocks/>
            </p:cNvSpPr>
            <p:nvPr/>
          </p:nvSpPr>
          <p:spPr bwMode="auto">
            <a:xfrm>
              <a:off x="8129411" y="5613400"/>
              <a:ext cx="141064" cy="293413"/>
            </a:xfrm>
            <a:prstGeom prst="rect">
              <a:avLst/>
            </a:prstGeom>
            <a:noFill/>
            <a:ln w="12700" cap="flat">
              <a:noFill/>
              <a:miter lim="800000"/>
              <a:headEnd type="none" w="med" len="med"/>
              <a:tailEnd type="none" w="med" len="med"/>
            </a:ln>
          </p:spPr>
          <p:txBody>
            <a:bodyPr wrap="none" lIns="0" tIns="0" rIns="0" bIns="0" anchor="ctr">
              <a:spAutoFit/>
            </a:bodyPr>
            <a:lstStyle/>
            <a:p>
              <a:r>
                <a:rPr lang="en-US" sz="1100" dirty="0">
                  <a:solidFill>
                    <a:srgbClr val="FFFFFF"/>
                  </a:solidFill>
                  <a:latin typeface="Calibri Bold" charset="0"/>
                  <a:cs typeface="Calibri Bold" charset="0"/>
                  <a:sym typeface="Calibri Bold" charset="0"/>
                </a:rPr>
                <a:t>+</a:t>
              </a:r>
            </a:p>
          </p:txBody>
        </p:sp>
      </p:grpSp>
      <p:sp>
        <p:nvSpPr>
          <p:cNvPr id="172" name="AutoShape 164"/>
          <p:cNvSpPr>
            <a:spLocks/>
          </p:cNvSpPr>
          <p:nvPr/>
        </p:nvSpPr>
        <p:spPr bwMode="auto">
          <a:xfrm>
            <a:off x="4521200" y="3249491"/>
            <a:ext cx="939800" cy="637442"/>
          </a:xfrm>
          <a:prstGeom prst="roundRect">
            <a:avLst>
              <a:gd name="adj" fmla="val 17815"/>
            </a:avLst>
          </a:prstGeom>
          <a:gradFill rotWithShape="0">
            <a:gsLst>
              <a:gs pos="0">
                <a:srgbClr val="FFFFFF"/>
              </a:gs>
              <a:gs pos="100000">
                <a:srgbClr val="CCCCCC"/>
              </a:gs>
            </a:gsLst>
            <a:lin ang="5400000" scaled="1"/>
          </a:gradFill>
          <a:ln w="12700" cap="flat">
            <a:solidFill>
              <a:srgbClr val="B3B3B3"/>
            </a:solidFill>
            <a:prstDash val="solid"/>
            <a:miter lim="800000"/>
            <a:headEnd type="none" w="med" len="med"/>
            <a:tailEnd type="none" w="med" len="med"/>
          </a:ln>
          <a:effectLst>
            <a:outerShdw dist="25399" dir="5400000" algn="ctr" rotWithShape="0">
              <a:schemeClr val="bg2">
                <a:alpha val="29999"/>
              </a:schemeClr>
            </a:outerShdw>
          </a:effectLst>
        </p:spPr>
        <p:txBody>
          <a:bodyPr lIns="0" tIns="0" rIns="0" bIns="0"/>
          <a:lstStyle/>
          <a:p>
            <a:endParaRPr lang="en-US"/>
          </a:p>
        </p:txBody>
      </p:sp>
      <p:sp>
        <p:nvSpPr>
          <p:cNvPr id="173" name="AutoShape 165"/>
          <p:cNvSpPr>
            <a:spLocks/>
          </p:cNvSpPr>
          <p:nvPr/>
        </p:nvSpPr>
        <p:spPr bwMode="auto">
          <a:xfrm>
            <a:off x="4699000" y="3450981"/>
            <a:ext cx="584200" cy="241788"/>
          </a:xfrm>
          <a:prstGeom prst="roundRect">
            <a:avLst>
              <a:gd name="adj" fmla="val 21208"/>
            </a:avLst>
          </a:prstGeom>
          <a:gradFill rotWithShape="0">
            <a:gsLst>
              <a:gs pos="0">
                <a:srgbClr val="3D7AD9"/>
              </a:gs>
              <a:gs pos="100000">
                <a:srgbClr val="1D4A96"/>
              </a:gs>
            </a:gsLst>
            <a:lin ang="5400000" scaled="1"/>
          </a:gradFill>
          <a:ln w="38100" cap="flat">
            <a:solidFill>
              <a:srgbClr val="FDD30B"/>
            </a:solidFill>
            <a:prstDash val="solid"/>
            <a:miter lim="800000"/>
            <a:headEnd type="none" w="med" len="med"/>
            <a:tailEnd type="none" w="med" len="med"/>
          </a:ln>
          <a:effectLst>
            <a:outerShdw dist="12699" dir="5400000" algn="ctr" rotWithShape="0">
              <a:schemeClr val="bg2">
                <a:alpha val="56999"/>
              </a:schemeClr>
            </a:outerShdw>
          </a:effectLst>
        </p:spPr>
        <p:txBody>
          <a:bodyPr lIns="0" tIns="0" rIns="0" bIns="0" anchor="ctr"/>
          <a:lstStyle/>
          <a:p>
            <a:pPr algn="ctr"/>
            <a:r>
              <a:rPr lang="en-US" sz="700" dirty="0">
                <a:solidFill>
                  <a:srgbClr val="FFFFFF"/>
                </a:solidFill>
                <a:latin typeface="Calibri Bold" charset="0"/>
                <a:cs typeface="Calibri Bold" charset="0"/>
                <a:sym typeface="Calibri Bold" charset="0"/>
              </a:rPr>
              <a:t>Customer</a:t>
            </a:r>
          </a:p>
        </p:txBody>
      </p:sp>
      <p:sp>
        <p:nvSpPr>
          <p:cNvPr id="175" name="Rectangle 167"/>
          <p:cNvSpPr>
            <a:spLocks/>
          </p:cNvSpPr>
          <p:nvPr/>
        </p:nvSpPr>
        <p:spPr bwMode="auto">
          <a:xfrm>
            <a:off x="4949384" y="3699237"/>
            <a:ext cx="65" cy="169277"/>
          </a:xfrm>
          <a:prstGeom prst="rect">
            <a:avLst/>
          </a:prstGeom>
          <a:noFill/>
          <a:ln w="12700" cap="flat">
            <a:noFill/>
            <a:miter lim="800000"/>
            <a:headEnd type="none" w="med" len="med"/>
            <a:tailEnd type="none" w="med" len="med"/>
          </a:ln>
        </p:spPr>
        <p:txBody>
          <a:bodyPr wrap="none" lIns="0" tIns="0" rIns="0" bIns="0" anchor="ctr">
            <a:spAutoFit/>
          </a:bodyPr>
          <a:lstStyle/>
          <a:p>
            <a:endParaRPr lang="en-US" sz="1100" dirty="0">
              <a:solidFill>
                <a:srgbClr val="676767"/>
              </a:solidFill>
              <a:latin typeface="Calibri Bold" charset="0"/>
              <a:cs typeface="Calibri Bold" charset="0"/>
              <a:sym typeface="Calibri Bold" charset="0"/>
            </a:endParaRPr>
          </a:p>
        </p:txBody>
      </p:sp>
      <p:sp>
        <p:nvSpPr>
          <p:cNvPr id="176" name="Rectangle 168"/>
          <p:cNvSpPr>
            <a:spLocks/>
          </p:cNvSpPr>
          <p:nvPr/>
        </p:nvSpPr>
        <p:spPr bwMode="auto">
          <a:xfrm>
            <a:off x="4552862" y="3450981"/>
            <a:ext cx="43282" cy="169277"/>
          </a:xfrm>
          <a:prstGeom prst="rect">
            <a:avLst/>
          </a:prstGeom>
          <a:noFill/>
          <a:ln w="12700" cap="flat">
            <a:noFill/>
            <a:miter lim="800000"/>
            <a:headEnd type="none" w="med" len="med"/>
            <a:tailEnd type="none" w="med" len="med"/>
          </a:ln>
        </p:spPr>
        <p:txBody>
          <a:bodyPr wrap="none" lIns="0" tIns="0" rIns="0" bIns="0" anchor="ctr">
            <a:spAutoFit/>
          </a:bodyPr>
          <a:lstStyle/>
          <a:p>
            <a:r>
              <a:rPr lang="en-US" sz="1100" dirty="0">
                <a:solidFill>
                  <a:srgbClr val="676767"/>
                </a:solidFill>
                <a:latin typeface="Calibri Bold" charset="0"/>
                <a:cs typeface="Calibri Bold" charset="0"/>
                <a:sym typeface="Calibri Bold" charset="0"/>
              </a:rPr>
              <a:t>-</a:t>
            </a:r>
          </a:p>
        </p:txBody>
      </p:sp>
      <p:sp>
        <p:nvSpPr>
          <p:cNvPr id="177" name="Rectangle 169"/>
          <p:cNvSpPr>
            <a:spLocks/>
          </p:cNvSpPr>
          <p:nvPr/>
        </p:nvSpPr>
        <p:spPr bwMode="auto">
          <a:xfrm>
            <a:off x="4949384" y="3244968"/>
            <a:ext cx="70532" cy="169277"/>
          </a:xfrm>
          <a:prstGeom prst="rect">
            <a:avLst/>
          </a:prstGeom>
          <a:noFill/>
          <a:ln w="12700" cap="flat">
            <a:noFill/>
            <a:miter lim="800000"/>
            <a:headEnd type="none" w="med" len="med"/>
            <a:tailEnd type="none" w="med" len="med"/>
          </a:ln>
        </p:spPr>
        <p:txBody>
          <a:bodyPr wrap="none" lIns="0" tIns="0" rIns="0" bIns="0" anchor="ctr">
            <a:spAutoFit/>
          </a:bodyPr>
          <a:lstStyle/>
          <a:p>
            <a:r>
              <a:rPr lang="en-US" sz="1100" dirty="0" smtClean="0">
                <a:solidFill>
                  <a:srgbClr val="676767"/>
                </a:solidFill>
                <a:latin typeface="Calibri Bold" charset="0"/>
                <a:cs typeface="Calibri Bold" charset="0"/>
                <a:sym typeface="Calibri Bold" charset="0"/>
              </a:rPr>
              <a:t>+</a:t>
            </a:r>
            <a:endParaRPr lang="en-US" sz="1100" dirty="0">
              <a:solidFill>
                <a:srgbClr val="676767"/>
              </a:solidFill>
              <a:latin typeface="Calibri Bold" charset="0"/>
              <a:cs typeface="Calibri Bold" charset="0"/>
              <a:sym typeface="Calibri Bold" charset="0"/>
            </a:endParaRPr>
          </a:p>
        </p:txBody>
      </p:sp>
      <p:sp>
        <p:nvSpPr>
          <p:cNvPr id="178" name="Rectangle 170"/>
          <p:cNvSpPr>
            <a:spLocks/>
          </p:cNvSpPr>
          <p:nvPr/>
        </p:nvSpPr>
        <p:spPr bwMode="auto">
          <a:xfrm>
            <a:off x="5358769" y="3486756"/>
            <a:ext cx="43282" cy="169277"/>
          </a:xfrm>
          <a:prstGeom prst="rect">
            <a:avLst/>
          </a:prstGeom>
          <a:noFill/>
          <a:ln w="12700" cap="flat">
            <a:noFill/>
            <a:miter lim="800000"/>
            <a:headEnd type="none" w="med" len="med"/>
            <a:tailEnd type="none" w="med" len="med"/>
          </a:ln>
        </p:spPr>
        <p:txBody>
          <a:bodyPr wrap="none" lIns="0" tIns="0" rIns="0" bIns="0" anchor="ctr">
            <a:spAutoFit/>
          </a:bodyPr>
          <a:lstStyle/>
          <a:p>
            <a:pPr algn="ctr"/>
            <a:r>
              <a:rPr lang="en-US" sz="1100" dirty="0" smtClean="0">
                <a:solidFill>
                  <a:srgbClr val="676767"/>
                </a:solidFill>
                <a:latin typeface="Calibri Bold" charset="0"/>
                <a:cs typeface="Calibri Bold" charset="0"/>
                <a:sym typeface="Calibri Bold" charset="0"/>
              </a:rPr>
              <a:t>-</a:t>
            </a:r>
            <a:endParaRPr lang="en-US" sz="1100" dirty="0">
              <a:solidFill>
                <a:srgbClr val="676767"/>
              </a:solidFill>
              <a:latin typeface="Calibri Bold" charset="0"/>
              <a:cs typeface="Calibri Bold" charset="0"/>
              <a:sym typeface="Calibri Bold" charset="0"/>
            </a:endParaRPr>
          </a:p>
        </p:txBody>
      </p:sp>
      <p:sp>
        <p:nvSpPr>
          <p:cNvPr id="180" name="Line 172"/>
          <p:cNvSpPr>
            <a:spLocks noChangeShapeType="1"/>
          </p:cNvSpPr>
          <p:nvPr/>
        </p:nvSpPr>
        <p:spPr bwMode="auto">
          <a:xfrm flipV="1">
            <a:off x="4633031" y="3245827"/>
            <a:ext cx="0" cy="615462"/>
          </a:xfrm>
          <a:prstGeom prst="line">
            <a:avLst/>
          </a:prstGeom>
          <a:noFill/>
          <a:ln w="12700" cap="flat">
            <a:solidFill>
              <a:srgbClr val="B3B3B3"/>
            </a:solidFill>
            <a:prstDash val="solid"/>
            <a:miter lim="800000"/>
            <a:headEnd type="none" w="med" len="med"/>
            <a:tailEnd type="none" w="med" len="med"/>
          </a:ln>
          <a:effectLst>
            <a:outerShdw dist="12699" dir="5100221" algn="ctr" rotWithShape="0">
              <a:srgbClr val="FFFFFF">
                <a:alpha val="53000"/>
              </a:srgbClr>
            </a:outerShdw>
          </a:effectLst>
        </p:spPr>
        <p:txBody>
          <a:bodyPr lIns="0" tIns="0" rIns="0" bIns="0"/>
          <a:lstStyle/>
          <a:p>
            <a:endParaRPr lang="en-US"/>
          </a:p>
        </p:txBody>
      </p:sp>
      <p:sp>
        <p:nvSpPr>
          <p:cNvPr id="181" name="Line 173"/>
          <p:cNvSpPr>
            <a:spLocks noChangeShapeType="1"/>
          </p:cNvSpPr>
          <p:nvPr/>
        </p:nvSpPr>
        <p:spPr bwMode="auto">
          <a:xfrm>
            <a:off x="5326608" y="3253154"/>
            <a:ext cx="121" cy="623704"/>
          </a:xfrm>
          <a:prstGeom prst="line">
            <a:avLst/>
          </a:prstGeom>
          <a:noFill/>
          <a:ln w="12700" cap="flat">
            <a:solidFill>
              <a:srgbClr val="B3B3B3"/>
            </a:solidFill>
            <a:prstDash val="solid"/>
            <a:miter lim="800000"/>
            <a:headEnd type="none" w="med" len="med"/>
            <a:tailEnd type="none" w="med" len="med"/>
          </a:ln>
          <a:effectLst>
            <a:outerShdw dist="12699" dir="5100221" algn="ctr" rotWithShape="0">
              <a:srgbClr val="FFFFFF">
                <a:alpha val="53000"/>
              </a:srgbClr>
            </a:outerShdw>
          </a:effectLst>
        </p:spPr>
        <p:txBody>
          <a:bodyPr lIns="0" tIns="0" rIns="0" bIns="0"/>
          <a:lstStyle/>
          <a:p>
            <a:endParaRPr lang="en-US"/>
          </a:p>
        </p:txBody>
      </p:sp>
      <p:grpSp>
        <p:nvGrpSpPr>
          <p:cNvPr id="91" name="Group 174"/>
          <p:cNvGrpSpPr>
            <a:grpSpLocks/>
          </p:cNvGrpSpPr>
          <p:nvPr/>
        </p:nvGrpSpPr>
        <p:grpSpPr bwMode="auto">
          <a:xfrm>
            <a:off x="5289550" y="3194539"/>
            <a:ext cx="127000" cy="146538"/>
            <a:chOff x="0" y="0"/>
            <a:chExt cx="159" cy="159"/>
          </a:xfrm>
        </p:grpSpPr>
        <p:sp>
          <p:nvSpPr>
            <p:cNvPr id="183" name="Oval 175"/>
            <p:cNvSpPr>
              <a:spLocks/>
            </p:cNvSpPr>
            <p:nvPr/>
          </p:nvSpPr>
          <p:spPr bwMode="auto">
            <a:xfrm>
              <a:off x="0" y="0"/>
              <a:ext cx="159" cy="159"/>
            </a:xfrm>
            <a:prstGeom prst="ellipse">
              <a:avLst/>
            </a:prstGeom>
            <a:solidFill>
              <a:srgbClr val="5E5E5E"/>
            </a:solidFill>
            <a:ln w="12700" cap="flat">
              <a:solidFill>
                <a:srgbClr val="333333"/>
              </a:solidFill>
              <a:prstDash val="solid"/>
              <a:miter lim="800000"/>
              <a:headEnd type="none" w="med" len="med"/>
              <a:tailEnd type="none" w="med" len="med"/>
            </a:ln>
          </p:spPr>
          <p:txBody>
            <a:bodyPr lIns="0" tIns="0" rIns="0" bIns="0"/>
            <a:lstStyle/>
            <a:p>
              <a:endParaRPr lang="en-US"/>
            </a:p>
          </p:txBody>
        </p:sp>
        <p:sp>
          <p:nvSpPr>
            <p:cNvPr id="184" name="Line 176"/>
            <p:cNvSpPr>
              <a:spLocks noChangeShapeType="1"/>
            </p:cNvSpPr>
            <p:nvPr/>
          </p:nvSpPr>
          <p:spPr bwMode="auto">
            <a:xfrm>
              <a:off x="41" y="41"/>
              <a:ext cx="77" cy="77"/>
            </a:xfrm>
            <a:prstGeom prst="line">
              <a:avLst/>
            </a:prstGeom>
            <a:noFill/>
            <a:ln w="25400" cap="flat">
              <a:solidFill>
                <a:srgbClr val="FEFFFE"/>
              </a:solidFill>
              <a:prstDash val="solid"/>
              <a:miter lim="800000"/>
              <a:headEnd type="none" w="med" len="med"/>
              <a:tailEnd type="none" w="med" len="med"/>
            </a:ln>
          </p:spPr>
          <p:txBody>
            <a:bodyPr lIns="0" tIns="0" rIns="0" bIns="0"/>
            <a:lstStyle/>
            <a:p>
              <a:endParaRPr lang="en-US"/>
            </a:p>
          </p:txBody>
        </p:sp>
        <p:sp>
          <p:nvSpPr>
            <p:cNvPr id="185" name="Line 177"/>
            <p:cNvSpPr>
              <a:spLocks noChangeShapeType="1"/>
            </p:cNvSpPr>
            <p:nvPr/>
          </p:nvSpPr>
          <p:spPr bwMode="auto">
            <a:xfrm rot="10800000" flipH="1">
              <a:off x="41" y="41"/>
              <a:ext cx="77" cy="77"/>
            </a:xfrm>
            <a:prstGeom prst="line">
              <a:avLst/>
            </a:prstGeom>
            <a:noFill/>
            <a:ln w="25400" cap="flat">
              <a:solidFill>
                <a:srgbClr val="FEFFFE"/>
              </a:solidFill>
              <a:prstDash val="solid"/>
              <a:miter lim="800000"/>
              <a:headEnd type="none" w="med" len="med"/>
              <a:tailEnd type="none" w="med" len="med"/>
            </a:ln>
          </p:spPr>
          <p:txBody>
            <a:bodyPr lIns="0" tIns="0" rIns="0" bIns="0"/>
            <a:lstStyle/>
            <a:p>
              <a:endParaRPr lang="en-US"/>
            </a:p>
          </p:txBody>
        </p:sp>
      </p:grpSp>
      <p:sp>
        <p:nvSpPr>
          <p:cNvPr id="191" name="AutoShape 70"/>
          <p:cNvSpPr>
            <a:spLocks/>
          </p:cNvSpPr>
          <p:nvPr/>
        </p:nvSpPr>
        <p:spPr bwMode="auto">
          <a:xfrm>
            <a:off x="1047750" y="3341077"/>
            <a:ext cx="971550" cy="175846"/>
          </a:xfrm>
          <a:prstGeom prst="roundRect">
            <a:avLst>
              <a:gd name="adj" fmla="val 29167"/>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600" dirty="0" smtClean="0">
                <a:solidFill>
                  <a:srgbClr val="FFFFFF"/>
                </a:solidFill>
                <a:latin typeface="Calibri Bold" charset="0"/>
                <a:cs typeface="Calibri Bold" charset="0"/>
                <a:sym typeface="Calibri Bold" charset="0"/>
              </a:rPr>
              <a:t>Churn Propensity</a:t>
            </a:r>
            <a:endParaRPr lang="en-US" sz="600" dirty="0">
              <a:solidFill>
                <a:srgbClr val="FFFFFF"/>
              </a:solidFill>
              <a:latin typeface="Calibri Bold" charset="0"/>
              <a:cs typeface="Calibri Bold" charset="0"/>
              <a:sym typeface="Calibri Bold" charset="0"/>
            </a:endParaRPr>
          </a:p>
        </p:txBody>
      </p:sp>
      <p:sp>
        <p:nvSpPr>
          <p:cNvPr id="192" name="AutoShape 70"/>
          <p:cNvSpPr>
            <a:spLocks/>
          </p:cNvSpPr>
          <p:nvPr/>
        </p:nvSpPr>
        <p:spPr bwMode="auto">
          <a:xfrm>
            <a:off x="1047750" y="3560885"/>
            <a:ext cx="971550" cy="175846"/>
          </a:xfrm>
          <a:prstGeom prst="roundRect">
            <a:avLst>
              <a:gd name="adj" fmla="val 29167"/>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600" dirty="0" smtClean="0">
                <a:solidFill>
                  <a:srgbClr val="FFFFFF"/>
                </a:solidFill>
                <a:latin typeface="Calibri Bold" charset="0"/>
                <a:cs typeface="Calibri Bold" charset="0"/>
                <a:sym typeface="Calibri Bold" charset="0"/>
              </a:rPr>
              <a:t>Collection Risk</a:t>
            </a:r>
            <a:endParaRPr lang="en-US" sz="600" dirty="0">
              <a:solidFill>
                <a:srgbClr val="FFFFFF"/>
              </a:solidFill>
              <a:latin typeface="Calibri Bold" charset="0"/>
              <a:cs typeface="Calibri Bold" charset="0"/>
              <a:sym typeface="Calibri Bold" charset="0"/>
            </a:endParaRPr>
          </a:p>
        </p:txBody>
      </p:sp>
      <p:sp>
        <p:nvSpPr>
          <p:cNvPr id="193" name="AutoShape 70"/>
          <p:cNvSpPr>
            <a:spLocks/>
          </p:cNvSpPr>
          <p:nvPr/>
        </p:nvSpPr>
        <p:spPr bwMode="auto">
          <a:xfrm>
            <a:off x="1047750" y="3780692"/>
            <a:ext cx="971550" cy="175846"/>
          </a:xfrm>
          <a:prstGeom prst="roundRect">
            <a:avLst>
              <a:gd name="adj" fmla="val 29167"/>
            </a:avLst>
          </a:prstGeom>
          <a:gradFill rotWithShape="0">
            <a:gsLst>
              <a:gs pos="0">
                <a:srgbClr val="9DB943"/>
              </a:gs>
              <a:gs pos="100000">
                <a:srgbClr val="697E22"/>
              </a:gs>
            </a:gsLst>
            <a:lin ang="5400000" scaled="1"/>
          </a:gradFill>
          <a:ln w="12700" cap="flat">
            <a:solidFill>
              <a:srgbClr val="56730B"/>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600" dirty="0" smtClean="0">
                <a:solidFill>
                  <a:srgbClr val="FFFFFF"/>
                </a:solidFill>
                <a:latin typeface="Calibri Bold" charset="0"/>
                <a:cs typeface="Calibri Bold" charset="0"/>
                <a:sym typeface="Calibri Bold" charset="0"/>
              </a:rPr>
              <a:t>Payment Pattern</a:t>
            </a:r>
            <a:endParaRPr lang="en-US" sz="600" dirty="0">
              <a:solidFill>
                <a:srgbClr val="FFFFFF"/>
              </a:solidFill>
              <a:latin typeface="Calibri Bold" charset="0"/>
              <a:cs typeface="Calibri Bold" charset="0"/>
              <a:sym typeface="Calibri Bold" charset="0"/>
            </a:endParaRPr>
          </a:p>
        </p:txBody>
      </p:sp>
      <p:sp>
        <p:nvSpPr>
          <p:cNvPr id="194" name="Line 62"/>
          <p:cNvSpPr>
            <a:spLocks noChangeShapeType="1"/>
          </p:cNvSpPr>
          <p:nvPr/>
        </p:nvSpPr>
        <p:spPr bwMode="auto">
          <a:xfrm flipH="1">
            <a:off x="863600" y="3429000"/>
            <a:ext cx="127000" cy="0"/>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195" name="Line 62"/>
          <p:cNvSpPr>
            <a:spLocks noChangeShapeType="1"/>
          </p:cNvSpPr>
          <p:nvPr/>
        </p:nvSpPr>
        <p:spPr bwMode="auto">
          <a:xfrm flipH="1">
            <a:off x="863600" y="3648808"/>
            <a:ext cx="127000" cy="0"/>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196" name="Line 62"/>
          <p:cNvSpPr>
            <a:spLocks noChangeShapeType="1"/>
          </p:cNvSpPr>
          <p:nvPr/>
        </p:nvSpPr>
        <p:spPr bwMode="auto">
          <a:xfrm flipH="1">
            <a:off x="863600" y="3868615"/>
            <a:ext cx="127000" cy="0"/>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60" name="Line 63"/>
          <p:cNvSpPr>
            <a:spLocks noChangeShapeType="1"/>
          </p:cNvSpPr>
          <p:nvPr/>
        </p:nvSpPr>
        <p:spPr bwMode="auto">
          <a:xfrm>
            <a:off x="863600" y="2116566"/>
            <a:ext cx="0" cy="1752050"/>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61" name="Line 64"/>
          <p:cNvSpPr>
            <a:spLocks noChangeShapeType="1"/>
          </p:cNvSpPr>
          <p:nvPr/>
        </p:nvSpPr>
        <p:spPr bwMode="auto">
          <a:xfrm flipH="1">
            <a:off x="704850" y="2051538"/>
            <a:ext cx="127000" cy="0"/>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pic>
        <p:nvPicPr>
          <p:cNvPr id="77" name="Picture 88"/>
          <p:cNvPicPr>
            <a:picLocks noChangeArrowheads="1"/>
          </p:cNvPicPr>
          <p:nvPr/>
        </p:nvPicPr>
        <p:blipFill>
          <a:blip r:embed="rId4" cstate="print"/>
          <a:srcRect/>
          <a:stretch>
            <a:fillRect/>
          </a:stretch>
        </p:blipFill>
        <p:spPr bwMode="auto">
          <a:xfrm>
            <a:off x="838200" y="2036885"/>
            <a:ext cx="63500" cy="51288"/>
          </a:xfrm>
          <a:prstGeom prst="rect">
            <a:avLst/>
          </a:prstGeom>
          <a:noFill/>
          <a:ln w="12700" cap="flat">
            <a:noFill/>
            <a:miter lim="800000"/>
            <a:headEnd/>
            <a:tailEnd/>
          </a:ln>
        </p:spPr>
      </p:pic>
      <p:sp>
        <p:nvSpPr>
          <p:cNvPr id="69" name="Line 73"/>
          <p:cNvSpPr>
            <a:spLocks noChangeShapeType="1"/>
          </p:cNvSpPr>
          <p:nvPr/>
        </p:nvSpPr>
        <p:spPr bwMode="auto">
          <a:xfrm flipH="1">
            <a:off x="704850" y="1897673"/>
            <a:ext cx="0" cy="1597269"/>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pic>
        <p:nvPicPr>
          <p:cNvPr id="160" name="Picture 4"/>
          <p:cNvPicPr>
            <a:picLocks noChangeAspect="1" noChangeArrowheads="1"/>
          </p:cNvPicPr>
          <p:nvPr/>
        </p:nvPicPr>
        <p:blipFill>
          <a:blip r:embed="rId14" cstate="print">
            <a:clrChange>
              <a:clrFrom>
                <a:srgbClr val="00FF00"/>
              </a:clrFrom>
              <a:clrTo>
                <a:srgbClr val="00FF00">
                  <a:alpha val="0"/>
                </a:srgbClr>
              </a:clrTo>
            </a:clrChange>
          </a:blip>
          <a:srcRect/>
          <a:stretch>
            <a:fillRect/>
          </a:stretch>
        </p:blipFill>
        <p:spPr bwMode="auto">
          <a:xfrm>
            <a:off x="4533900" y="3604846"/>
            <a:ext cx="151862" cy="304067"/>
          </a:xfrm>
          <a:prstGeom prst="rect">
            <a:avLst/>
          </a:prstGeom>
          <a:noFill/>
          <a:ln w="9525">
            <a:noFill/>
            <a:miter lim="800000"/>
            <a:headEnd/>
            <a:tailEnd/>
          </a:ln>
        </p:spPr>
      </p:pic>
      <p:grpSp>
        <p:nvGrpSpPr>
          <p:cNvPr id="290" name="Group 178"/>
          <p:cNvGrpSpPr/>
          <p:nvPr/>
        </p:nvGrpSpPr>
        <p:grpSpPr>
          <a:xfrm>
            <a:off x="4191000" y="1362808"/>
            <a:ext cx="3974647" cy="4506686"/>
            <a:chOff x="835025" y="3619500"/>
            <a:chExt cx="9274175" cy="8763000"/>
          </a:xfrm>
        </p:grpSpPr>
        <p:sp>
          <p:nvSpPr>
            <p:cNvPr id="162" name="AutoShape 3"/>
            <p:cNvSpPr>
              <a:spLocks/>
            </p:cNvSpPr>
            <p:nvPr/>
          </p:nvSpPr>
          <p:spPr bwMode="auto">
            <a:xfrm>
              <a:off x="838200" y="3619500"/>
              <a:ext cx="9271000" cy="8763000"/>
            </a:xfrm>
            <a:prstGeom prst="roundRect">
              <a:avLst>
                <a:gd name="adj" fmla="val 1014"/>
              </a:avLst>
            </a:prstGeom>
            <a:solidFill>
              <a:srgbClr val="CDCDCD"/>
            </a:solidFill>
            <a:ln w="12700" cap="flat">
              <a:solidFill>
                <a:srgbClr val="5E5E5E"/>
              </a:solidFill>
              <a:prstDash val="solid"/>
              <a:miter lim="800000"/>
              <a:headEnd type="none" w="med" len="med"/>
              <a:tailEnd type="none" w="med" len="med"/>
            </a:ln>
            <a:effectLst>
              <a:outerShdw dist="38099" dir="5400000" algn="ctr" rotWithShape="0">
                <a:schemeClr val="bg2">
                  <a:alpha val="50000"/>
                </a:schemeClr>
              </a:outerShdw>
            </a:effectLst>
          </p:spPr>
          <p:txBody>
            <a:bodyPr lIns="63500" tIns="63500" rIns="63500" bIns="63500"/>
            <a:lstStyle/>
            <a:p>
              <a:pPr algn="l"/>
              <a:r>
                <a:rPr lang="en-US" sz="800" dirty="0">
                  <a:solidFill>
                    <a:srgbClr val="333333"/>
                  </a:solidFill>
                  <a:latin typeface="Calibri Bold" charset="0"/>
                  <a:ea typeface="Calibri Bold" charset="0"/>
                  <a:cs typeface="Calibri Bold" charset="0"/>
                  <a:sym typeface="Calibri Bold" charset="0"/>
                </a:rPr>
                <a:t>  Customer Payment Pattern</a:t>
              </a:r>
            </a:p>
          </p:txBody>
        </p:sp>
        <p:sp>
          <p:nvSpPr>
            <p:cNvPr id="163" name="AutoShape 4"/>
            <p:cNvSpPr>
              <a:spLocks/>
            </p:cNvSpPr>
            <p:nvPr/>
          </p:nvSpPr>
          <p:spPr bwMode="auto">
            <a:xfrm>
              <a:off x="850900" y="4076700"/>
              <a:ext cx="9258300" cy="698500"/>
            </a:xfrm>
            <a:prstGeom prst="roundRect">
              <a:avLst>
                <a:gd name="adj" fmla="val 0"/>
              </a:avLst>
            </a:prstGeom>
            <a:gradFill rotWithShape="0">
              <a:gsLst>
                <a:gs pos="0">
                  <a:srgbClr val="E6E6E6"/>
                </a:gs>
                <a:gs pos="100000">
                  <a:srgbClr val="CCCCCC"/>
                </a:gs>
              </a:gsLst>
              <a:lin ang="5400000" scaled="1"/>
            </a:gradFill>
            <a:ln w="12700" cap="flat">
              <a:noFill/>
              <a:miter lim="800000"/>
              <a:headEnd type="none" w="med" len="med"/>
              <a:tailEnd type="none" w="med" len="med"/>
            </a:ln>
          </p:spPr>
          <p:txBody>
            <a:bodyPr lIns="127000" tIns="127000" rIns="127000" bIns="127000"/>
            <a:lstStyle/>
            <a:p>
              <a:pPr algn="l"/>
              <a:r>
                <a:rPr lang="en-US" sz="800" dirty="0">
                  <a:solidFill>
                    <a:srgbClr val="4C4C4C"/>
                  </a:solidFill>
                  <a:latin typeface="Calibri Bold" charset="0"/>
                  <a:ea typeface="Calibri Bold" charset="0"/>
                  <a:cs typeface="Calibri Bold" charset="0"/>
                  <a:sym typeface="Calibri Bold" charset="0"/>
                </a:rPr>
                <a:t> </a:t>
              </a:r>
            </a:p>
          </p:txBody>
        </p:sp>
        <p:grpSp>
          <p:nvGrpSpPr>
            <p:cNvPr id="295" name="Group 5"/>
            <p:cNvGrpSpPr>
              <a:grpSpLocks/>
            </p:cNvGrpSpPr>
            <p:nvPr/>
          </p:nvGrpSpPr>
          <p:grpSpPr bwMode="auto">
            <a:xfrm>
              <a:off x="9904413" y="4684713"/>
              <a:ext cx="153987" cy="7469187"/>
              <a:chOff x="0" y="0"/>
              <a:chExt cx="120" cy="3248"/>
            </a:xfrm>
          </p:grpSpPr>
          <p:sp>
            <p:nvSpPr>
              <p:cNvPr id="282" name="AutoShape 6"/>
              <p:cNvSpPr>
                <a:spLocks/>
              </p:cNvSpPr>
              <p:nvPr/>
            </p:nvSpPr>
            <p:spPr bwMode="auto">
              <a:xfrm>
                <a:off x="8" y="80"/>
                <a:ext cx="112" cy="3160"/>
              </a:xfrm>
              <a:prstGeom prst="roundRect">
                <a:avLst>
                  <a:gd name="adj" fmla="val 42856"/>
                </a:avLst>
              </a:prstGeom>
              <a:gradFill rotWithShape="0">
                <a:gsLst>
                  <a:gs pos="0">
                    <a:srgbClr val="B3B3B3"/>
                  </a:gs>
                  <a:gs pos="100000">
                    <a:srgbClr val="FFFFFF"/>
                  </a:gs>
                </a:gsLst>
                <a:lin ang="0" scaled="1"/>
              </a:gradFill>
              <a:ln w="12700" cap="flat">
                <a:solidFill>
                  <a:srgbClr val="B3B3B3"/>
                </a:solidFill>
                <a:prstDash val="solid"/>
                <a:miter lim="800000"/>
                <a:headEnd type="none" w="med" len="med"/>
                <a:tailEnd type="none" w="med" len="med"/>
              </a:ln>
              <a:effectLst>
                <a:outerShdw dist="25400" dir="10740039" algn="ctr" rotWithShape="0">
                  <a:schemeClr val="bg2">
                    <a:alpha val="50999"/>
                  </a:schemeClr>
                </a:outerShdw>
              </a:effectLst>
            </p:spPr>
            <p:txBody>
              <a:bodyPr lIns="0" tIns="0" rIns="0" bIns="0"/>
              <a:lstStyle/>
              <a:p>
                <a:endParaRPr lang="en-US"/>
              </a:p>
            </p:txBody>
          </p:sp>
          <p:sp>
            <p:nvSpPr>
              <p:cNvPr id="283" name="AutoShape 7"/>
              <p:cNvSpPr>
                <a:spLocks/>
              </p:cNvSpPr>
              <p:nvPr/>
            </p:nvSpPr>
            <p:spPr bwMode="auto">
              <a:xfrm>
                <a:off x="0" y="136"/>
                <a:ext cx="112" cy="344"/>
              </a:xfrm>
              <a:prstGeom prst="roundRect">
                <a:avLst>
                  <a:gd name="adj" fmla="val 50000"/>
                </a:avLst>
              </a:prstGeom>
              <a:gradFill rotWithShape="0">
                <a:gsLst>
                  <a:gs pos="0">
                    <a:srgbClr val="E8E8E8"/>
                  </a:gs>
                  <a:gs pos="100000">
                    <a:srgbClr val="BCBCBC"/>
                  </a:gs>
                </a:gsLst>
                <a:lin ang="0" scaled="1"/>
              </a:gradFill>
              <a:ln w="12700" cap="flat">
                <a:solidFill>
                  <a:srgbClr val="5E5E5E"/>
                </a:solidFill>
                <a:prstDash val="solid"/>
                <a:miter lim="800000"/>
                <a:headEnd type="none" w="med" len="med"/>
                <a:tailEnd type="none" w="med" len="med"/>
              </a:ln>
            </p:spPr>
            <p:txBody>
              <a:bodyPr lIns="0" tIns="0" rIns="0" bIns="0"/>
              <a:lstStyle/>
              <a:p>
                <a:endParaRPr lang="en-US"/>
              </a:p>
            </p:txBody>
          </p:sp>
          <p:grpSp>
            <p:nvGrpSpPr>
              <p:cNvPr id="296" name="Group 8"/>
              <p:cNvGrpSpPr>
                <a:grpSpLocks/>
              </p:cNvGrpSpPr>
              <p:nvPr/>
            </p:nvGrpSpPr>
            <p:grpSpPr bwMode="auto">
              <a:xfrm>
                <a:off x="0" y="3120"/>
                <a:ext cx="120" cy="128"/>
                <a:chOff x="0" y="0"/>
                <a:chExt cx="120" cy="128"/>
              </a:xfrm>
            </p:grpSpPr>
            <p:sp>
              <p:nvSpPr>
                <p:cNvPr id="288" name="Rectangle 9"/>
                <p:cNvSpPr>
                  <a:spLocks/>
                </p:cNvSpPr>
                <p:nvPr/>
              </p:nvSpPr>
              <p:spPr bwMode="auto">
                <a:xfrm>
                  <a:off x="0" y="0"/>
                  <a:ext cx="120" cy="128"/>
                </a:xfrm>
                <a:prstGeom prst="rect">
                  <a:avLst/>
                </a:prstGeom>
                <a:gradFill rotWithShape="0">
                  <a:gsLst>
                    <a:gs pos="0">
                      <a:srgbClr val="B3B3B3"/>
                    </a:gs>
                    <a:gs pos="100000">
                      <a:srgbClr val="FFFFFF"/>
                    </a:gs>
                  </a:gsLst>
                  <a:lin ang="0" scaled="1"/>
                </a:gradFill>
                <a:ln w="12700" cap="flat">
                  <a:solidFill>
                    <a:srgbClr val="808080"/>
                  </a:solidFill>
                  <a:prstDash val="solid"/>
                  <a:miter lim="800000"/>
                  <a:headEnd type="none" w="med" len="med"/>
                  <a:tailEnd type="none" w="med" len="med"/>
                </a:ln>
              </p:spPr>
              <p:txBody>
                <a:bodyPr lIns="0" tIns="0" rIns="0" bIns="0"/>
                <a:lstStyle/>
                <a:p>
                  <a:endParaRPr lang="en-US"/>
                </a:p>
              </p:txBody>
            </p:sp>
            <p:pic>
              <p:nvPicPr>
                <p:cNvPr id="289" name="Picture 10"/>
                <p:cNvPicPr>
                  <a:picLocks noChangeArrowheads="1"/>
                </p:cNvPicPr>
                <p:nvPr/>
              </p:nvPicPr>
              <p:blipFill>
                <a:blip r:embed="rId4" cstate="print"/>
                <a:srcRect/>
                <a:stretch>
                  <a:fillRect/>
                </a:stretch>
              </p:blipFill>
              <p:spPr bwMode="auto">
                <a:xfrm>
                  <a:off x="32" y="40"/>
                  <a:ext cx="72" cy="56"/>
                </a:xfrm>
                <a:prstGeom prst="rect">
                  <a:avLst/>
                </a:prstGeom>
                <a:noFill/>
                <a:ln w="12700" cap="flat">
                  <a:noFill/>
                  <a:miter lim="800000"/>
                  <a:headEnd/>
                  <a:tailEnd/>
                </a:ln>
              </p:spPr>
            </p:pic>
          </p:grpSp>
          <p:grpSp>
            <p:nvGrpSpPr>
              <p:cNvPr id="297" name="Group 11"/>
              <p:cNvGrpSpPr>
                <a:grpSpLocks/>
              </p:cNvGrpSpPr>
              <p:nvPr/>
            </p:nvGrpSpPr>
            <p:grpSpPr bwMode="auto">
              <a:xfrm>
                <a:off x="0" y="0"/>
                <a:ext cx="120" cy="128"/>
                <a:chOff x="0" y="0"/>
                <a:chExt cx="120" cy="128"/>
              </a:xfrm>
            </p:grpSpPr>
            <p:sp>
              <p:nvSpPr>
                <p:cNvPr id="286" name="Rectangle 12"/>
                <p:cNvSpPr>
                  <a:spLocks/>
                </p:cNvSpPr>
                <p:nvPr/>
              </p:nvSpPr>
              <p:spPr bwMode="auto">
                <a:xfrm>
                  <a:off x="0" y="0"/>
                  <a:ext cx="120" cy="128"/>
                </a:xfrm>
                <a:prstGeom prst="rect">
                  <a:avLst/>
                </a:prstGeom>
                <a:gradFill rotWithShape="0">
                  <a:gsLst>
                    <a:gs pos="0">
                      <a:srgbClr val="B3B3B3"/>
                    </a:gs>
                    <a:gs pos="100000">
                      <a:srgbClr val="FFFFFF"/>
                    </a:gs>
                  </a:gsLst>
                  <a:lin ang="0" scaled="1"/>
                </a:gradFill>
                <a:ln w="12700" cap="flat">
                  <a:solidFill>
                    <a:srgbClr val="808080"/>
                  </a:solidFill>
                  <a:prstDash val="solid"/>
                  <a:miter lim="800000"/>
                  <a:headEnd type="none" w="med" len="med"/>
                  <a:tailEnd type="none" w="med" len="med"/>
                </a:ln>
              </p:spPr>
              <p:txBody>
                <a:bodyPr lIns="0" tIns="0" rIns="0" bIns="0"/>
                <a:lstStyle/>
                <a:p>
                  <a:endParaRPr lang="en-US"/>
                </a:p>
              </p:txBody>
            </p:sp>
            <p:pic>
              <p:nvPicPr>
                <p:cNvPr id="287" name="Picture 13"/>
                <p:cNvPicPr>
                  <a:picLocks noChangeArrowheads="1"/>
                </p:cNvPicPr>
                <p:nvPr/>
              </p:nvPicPr>
              <p:blipFill>
                <a:blip r:embed="rId5" cstate="print"/>
                <a:srcRect/>
                <a:stretch>
                  <a:fillRect/>
                </a:stretch>
              </p:blipFill>
              <p:spPr bwMode="auto">
                <a:xfrm>
                  <a:off x="32" y="40"/>
                  <a:ext cx="72" cy="56"/>
                </a:xfrm>
                <a:prstGeom prst="rect">
                  <a:avLst/>
                </a:prstGeom>
                <a:noFill/>
                <a:ln w="12700" cap="flat">
                  <a:noFill/>
                  <a:miter lim="800000"/>
                  <a:headEnd/>
                  <a:tailEnd/>
                </a:ln>
              </p:spPr>
            </p:pic>
          </p:grpSp>
        </p:grpSp>
        <p:sp>
          <p:nvSpPr>
            <p:cNvPr id="171" name="Line 14"/>
            <p:cNvSpPr>
              <a:spLocks noChangeShapeType="1"/>
            </p:cNvSpPr>
            <p:nvPr/>
          </p:nvSpPr>
          <p:spPr bwMode="auto">
            <a:xfrm rot="10800000" flipH="1">
              <a:off x="835025" y="4062413"/>
              <a:ext cx="9274175" cy="0"/>
            </a:xfrm>
            <a:prstGeom prst="line">
              <a:avLst/>
            </a:prstGeom>
            <a:noFill/>
            <a:ln w="12700" cap="flat">
              <a:solidFill>
                <a:srgbClr val="5E5E5E"/>
              </a:solidFill>
              <a:prstDash val="solid"/>
              <a:miter lim="800000"/>
              <a:headEnd type="none" w="med" len="med"/>
              <a:tailEnd type="none" w="med" len="med"/>
            </a:ln>
          </p:spPr>
          <p:txBody>
            <a:bodyPr lIns="0" tIns="0" rIns="0" bIns="0"/>
            <a:lstStyle/>
            <a:p>
              <a:endParaRPr lang="en-US"/>
            </a:p>
          </p:txBody>
        </p:sp>
        <p:grpSp>
          <p:nvGrpSpPr>
            <p:cNvPr id="298" name="Group 16"/>
            <p:cNvGrpSpPr>
              <a:grpSpLocks/>
            </p:cNvGrpSpPr>
            <p:nvPr/>
          </p:nvGrpSpPr>
          <p:grpSpPr bwMode="auto">
            <a:xfrm>
              <a:off x="9842500" y="3771900"/>
              <a:ext cx="152400" cy="152401"/>
              <a:chOff x="0" y="0"/>
              <a:chExt cx="96" cy="96"/>
            </a:xfrm>
          </p:grpSpPr>
          <p:sp>
            <p:nvSpPr>
              <p:cNvPr id="280" name="Line 17"/>
              <p:cNvSpPr>
                <a:spLocks noChangeShapeType="1"/>
              </p:cNvSpPr>
              <p:nvPr/>
            </p:nvSpPr>
            <p:spPr bwMode="auto">
              <a:xfrm>
                <a:off x="0" y="0"/>
                <a:ext cx="96" cy="95"/>
              </a:xfrm>
              <a:prstGeom prst="line">
                <a:avLst/>
              </a:prstGeom>
              <a:noFill/>
              <a:ln w="25400" cap="flat">
                <a:solidFill>
                  <a:srgbClr val="5E5E5E"/>
                </a:solidFill>
                <a:prstDash val="solid"/>
                <a:miter lim="800000"/>
                <a:headEnd type="none" w="med" len="med"/>
                <a:tailEnd type="none" w="med" len="med"/>
              </a:ln>
            </p:spPr>
            <p:txBody>
              <a:bodyPr lIns="0" tIns="0" rIns="0" bIns="0"/>
              <a:lstStyle/>
              <a:p>
                <a:endParaRPr lang="en-US"/>
              </a:p>
            </p:txBody>
          </p:sp>
          <p:sp>
            <p:nvSpPr>
              <p:cNvPr id="281" name="Line 18"/>
              <p:cNvSpPr>
                <a:spLocks noChangeShapeType="1"/>
              </p:cNvSpPr>
              <p:nvPr/>
            </p:nvSpPr>
            <p:spPr bwMode="auto">
              <a:xfrm rot="10800000" flipH="1">
                <a:off x="0" y="0"/>
                <a:ext cx="96" cy="96"/>
              </a:xfrm>
              <a:prstGeom prst="line">
                <a:avLst/>
              </a:prstGeom>
              <a:noFill/>
              <a:ln w="25400" cap="flat">
                <a:solidFill>
                  <a:srgbClr val="5E5E5E"/>
                </a:solidFill>
                <a:prstDash val="solid"/>
                <a:miter lim="800000"/>
                <a:headEnd type="none" w="med" len="med"/>
                <a:tailEnd type="none" w="med" len="med"/>
              </a:ln>
            </p:spPr>
            <p:txBody>
              <a:bodyPr lIns="0" tIns="0" rIns="0" bIns="0"/>
              <a:lstStyle/>
              <a:p>
                <a:endParaRPr lang="en-US"/>
              </a:p>
            </p:txBody>
          </p:sp>
        </p:grpSp>
        <p:grpSp>
          <p:nvGrpSpPr>
            <p:cNvPr id="299" name="Group 19"/>
            <p:cNvGrpSpPr>
              <a:grpSpLocks/>
            </p:cNvGrpSpPr>
            <p:nvPr/>
          </p:nvGrpSpPr>
          <p:grpSpPr bwMode="auto">
            <a:xfrm>
              <a:off x="9512300" y="3759200"/>
              <a:ext cx="177800" cy="177800"/>
              <a:chOff x="0" y="0"/>
              <a:chExt cx="112" cy="112"/>
            </a:xfrm>
          </p:grpSpPr>
          <p:sp>
            <p:nvSpPr>
              <p:cNvPr id="278" name="Rectangle 20"/>
              <p:cNvSpPr>
                <a:spLocks/>
              </p:cNvSpPr>
              <p:nvPr/>
            </p:nvSpPr>
            <p:spPr bwMode="auto">
              <a:xfrm>
                <a:off x="0" y="0"/>
                <a:ext cx="112" cy="112"/>
              </a:xfrm>
              <a:prstGeom prst="rect">
                <a:avLst/>
              </a:prstGeom>
              <a:noFill/>
              <a:ln w="25400" cap="flat">
                <a:solidFill>
                  <a:srgbClr val="5E5E5E"/>
                </a:solidFill>
                <a:prstDash val="solid"/>
                <a:miter lim="800000"/>
                <a:headEnd type="none" w="med" len="med"/>
                <a:tailEnd type="none" w="med" len="med"/>
              </a:ln>
            </p:spPr>
            <p:txBody>
              <a:bodyPr lIns="0" tIns="0" rIns="0" bIns="0"/>
              <a:lstStyle/>
              <a:p>
                <a:endParaRPr lang="en-US"/>
              </a:p>
            </p:txBody>
          </p:sp>
          <p:sp>
            <p:nvSpPr>
              <p:cNvPr id="279" name="Rectangle 21"/>
              <p:cNvSpPr>
                <a:spLocks/>
              </p:cNvSpPr>
              <p:nvPr/>
            </p:nvSpPr>
            <p:spPr bwMode="auto">
              <a:xfrm>
                <a:off x="0" y="0"/>
                <a:ext cx="112" cy="29"/>
              </a:xfrm>
              <a:prstGeom prst="rect">
                <a:avLst/>
              </a:prstGeom>
              <a:noFill/>
              <a:ln w="25400" cap="flat">
                <a:solidFill>
                  <a:srgbClr val="5E5E5E"/>
                </a:solidFill>
                <a:prstDash val="solid"/>
                <a:miter lim="800000"/>
                <a:headEnd type="none" w="med" len="med"/>
                <a:tailEnd type="none" w="med" len="med"/>
              </a:ln>
            </p:spPr>
            <p:txBody>
              <a:bodyPr lIns="0" tIns="0" rIns="0" bIns="0"/>
              <a:lstStyle/>
              <a:p>
                <a:endParaRPr lang="en-US"/>
              </a:p>
            </p:txBody>
          </p:sp>
        </p:grpSp>
        <p:grpSp>
          <p:nvGrpSpPr>
            <p:cNvPr id="300" name="Group 22"/>
            <p:cNvGrpSpPr>
              <a:grpSpLocks/>
            </p:cNvGrpSpPr>
            <p:nvPr/>
          </p:nvGrpSpPr>
          <p:grpSpPr bwMode="auto">
            <a:xfrm>
              <a:off x="9688513" y="4330700"/>
              <a:ext cx="315912" cy="152400"/>
              <a:chOff x="0" y="0"/>
              <a:chExt cx="198" cy="95"/>
            </a:xfrm>
          </p:grpSpPr>
          <p:sp>
            <p:nvSpPr>
              <p:cNvPr id="273" name="AutoShape 23"/>
              <p:cNvSpPr>
                <a:spLocks/>
              </p:cNvSpPr>
              <p:nvPr/>
            </p:nvSpPr>
            <p:spPr bwMode="auto">
              <a:xfrm rot="10800000">
                <a:off x="0" y="24"/>
                <a:ext cx="64" cy="48"/>
              </a:xfrm>
              <a:prstGeom prst="triangle">
                <a:avLst>
                  <a:gd name="adj" fmla="val 50000"/>
                </a:avLst>
              </a:prstGeom>
              <a:solidFill>
                <a:srgbClr val="5E5E5E"/>
              </a:solidFill>
              <a:ln w="25400" cap="flat">
                <a:noFill/>
                <a:miter lim="800000"/>
                <a:headEnd type="none" w="med" len="med"/>
                <a:tailEnd type="none" w="med" len="med"/>
              </a:ln>
            </p:spPr>
            <p:txBody>
              <a:bodyPr lIns="0" tIns="0" rIns="0" bIns="0"/>
              <a:lstStyle/>
              <a:p>
                <a:endParaRPr lang="en-US"/>
              </a:p>
            </p:txBody>
          </p:sp>
          <p:grpSp>
            <p:nvGrpSpPr>
              <p:cNvPr id="301" name="Group 24"/>
              <p:cNvGrpSpPr>
                <a:grpSpLocks/>
              </p:cNvGrpSpPr>
              <p:nvPr/>
            </p:nvGrpSpPr>
            <p:grpSpPr bwMode="auto">
              <a:xfrm>
                <a:off x="94" y="0"/>
                <a:ext cx="104" cy="95"/>
                <a:chOff x="0" y="0"/>
                <a:chExt cx="103" cy="95"/>
              </a:xfrm>
            </p:grpSpPr>
            <p:sp>
              <p:nvSpPr>
                <p:cNvPr id="275" name="Rectangle 25"/>
                <p:cNvSpPr>
                  <a:spLocks/>
                </p:cNvSpPr>
                <p:nvPr/>
              </p:nvSpPr>
              <p:spPr bwMode="auto">
                <a:xfrm>
                  <a:off x="0" y="0"/>
                  <a:ext cx="103" cy="14"/>
                </a:xfrm>
                <a:prstGeom prst="rect">
                  <a:avLst/>
                </a:prstGeom>
                <a:solidFill>
                  <a:srgbClr val="5E5E5E"/>
                </a:solidFill>
                <a:ln w="25400" cap="flat">
                  <a:noFill/>
                  <a:miter lim="800000"/>
                  <a:headEnd type="none" w="med" len="med"/>
                  <a:tailEnd type="none" w="med" len="med"/>
                </a:ln>
              </p:spPr>
              <p:txBody>
                <a:bodyPr lIns="0" tIns="0" rIns="0" bIns="0"/>
                <a:lstStyle/>
                <a:p>
                  <a:endParaRPr lang="en-US"/>
                </a:p>
              </p:txBody>
            </p:sp>
            <p:sp>
              <p:nvSpPr>
                <p:cNvPr id="276" name="Rectangle 26"/>
                <p:cNvSpPr>
                  <a:spLocks/>
                </p:cNvSpPr>
                <p:nvPr/>
              </p:nvSpPr>
              <p:spPr bwMode="auto">
                <a:xfrm>
                  <a:off x="0" y="40"/>
                  <a:ext cx="103" cy="15"/>
                </a:xfrm>
                <a:prstGeom prst="rect">
                  <a:avLst/>
                </a:prstGeom>
                <a:solidFill>
                  <a:srgbClr val="5E5E5E"/>
                </a:solidFill>
                <a:ln w="25400" cap="flat">
                  <a:noFill/>
                  <a:miter lim="800000"/>
                  <a:headEnd type="none" w="med" len="med"/>
                  <a:tailEnd type="none" w="med" len="med"/>
                </a:ln>
              </p:spPr>
              <p:txBody>
                <a:bodyPr lIns="0" tIns="0" rIns="0" bIns="0"/>
                <a:lstStyle/>
                <a:p>
                  <a:endParaRPr lang="en-US"/>
                </a:p>
              </p:txBody>
            </p:sp>
            <p:sp>
              <p:nvSpPr>
                <p:cNvPr id="277" name="Rectangle 27"/>
                <p:cNvSpPr>
                  <a:spLocks/>
                </p:cNvSpPr>
                <p:nvPr/>
              </p:nvSpPr>
              <p:spPr bwMode="auto">
                <a:xfrm>
                  <a:off x="0" y="81"/>
                  <a:ext cx="103" cy="14"/>
                </a:xfrm>
                <a:prstGeom prst="rect">
                  <a:avLst/>
                </a:prstGeom>
                <a:solidFill>
                  <a:srgbClr val="5E5E5E"/>
                </a:solidFill>
                <a:ln w="25400" cap="flat">
                  <a:noFill/>
                  <a:miter lim="800000"/>
                  <a:headEnd type="none" w="med" len="med"/>
                  <a:tailEnd type="none" w="med" len="med"/>
                </a:ln>
              </p:spPr>
              <p:txBody>
                <a:bodyPr lIns="0" tIns="0" rIns="0" bIns="0"/>
                <a:lstStyle/>
                <a:p>
                  <a:endParaRPr lang="en-US"/>
                </a:p>
              </p:txBody>
            </p:sp>
          </p:grpSp>
        </p:grpSp>
        <p:sp>
          <p:nvSpPr>
            <p:cNvPr id="186" name="Line 28"/>
            <p:cNvSpPr>
              <a:spLocks noChangeShapeType="1"/>
            </p:cNvSpPr>
            <p:nvPr/>
          </p:nvSpPr>
          <p:spPr bwMode="auto">
            <a:xfrm rot="10800000" flipH="1">
              <a:off x="6323940" y="8743950"/>
              <a:ext cx="485775" cy="0"/>
            </a:xfrm>
            <a:prstGeom prst="line">
              <a:avLst/>
            </a:prstGeom>
            <a:noFill/>
            <a:ln w="12700" cap="rnd">
              <a:solidFill>
                <a:srgbClr val="5E5E5E"/>
              </a:solidFill>
              <a:prstDash val="sysDot"/>
              <a:miter lim="800000"/>
              <a:headEnd type="none" w="med" len="med"/>
              <a:tailEnd type="none" w="med" len="med"/>
            </a:ln>
          </p:spPr>
          <p:txBody>
            <a:bodyPr lIns="0" tIns="0" rIns="0" bIns="0"/>
            <a:lstStyle/>
            <a:p>
              <a:endParaRPr lang="en-US"/>
            </a:p>
          </p:txBody>
        </p:sp>
        <p:sp>
          <p:nvSpPr>
            <p:cNvPr id="187" name="Rectangle 29"/>
            <p:cNvSpPr>
              <a:spLocks/>
            </p:cNvSpPr>
            <p:nvPr/>
          </p:nvSpPr>
          <p:spPr bwMode="auto">
            <a:xfrm>
              <a:off x="850900" y="4686300"/>
              <a:ext cx="9055100" cy="7467600"/>
            </a:xfrm>
            <a:prstGeom prst="rect">
              <a:avLst/>
            </a:prstGeom>
            <a:solidFill>
              <a:srgbClr val="FFFFFF"/>
            </a:solidFill>
            <a:ln w="25400" cap="flat">
              <a:noFill/>
              <a:miter lim="800000"/>
              <a:headEnd type="none" w="med" len="med"/>
              <a:tailEnd type="none" w="med" len="med"/>
            </a:ln>
          </p:spPr>
          <p:txBody>
            <a:bodyPr lIns="0" tIns="0" rIns="0" bIns="0"/>
            <a:lstStyle/>
            <a:p>
              <a:endParaRPr lang="en-US"/>
            </a:p>
          </p:txBody>
        </p:sp>
        <p:sp>
          <p:nvSpPr>
            <p:cNvPr id="188" name="Line 30"/>
            <p:cNvSpPr>
              <a:spLocks noChangeShapeType="1"/>
            </p:cNvSpPr>
            <p:nvPr/>
          </p:nvSpPr>
          <p:spPr bwMode="auto">
            <a:xfrm rot="10800000" flipH="1">
              <a:off x="850900" y="4684713"/>
              <a:ext cx="9258300" cy="0"/>
            </a:xfrm>
            <a:prstGeom prst="line">
              <a:avLst/>
            </a:prstGeom>
            <a:noFill/>
            <a:ln w="12700" cap="flat">
              <a:solidFill>
                <a:srgbClr val="5E5E5E"/>
              </a:solidFill>
              <a:prstDash val="solid"/>
              <a:miter lim="800000"/>
              <a:headEnd type="none" w="med" len="med"/>
              <a:tailEnd type="none" w="med" len="med"/>
            </a:ln>
          </p:spPr>
          <p:txBody>
            <a:bodyPr lIns="0" tIns="0" rIns="0" bIns="0"/>
            <a:lstStyle/>
            <a:p>
              <a:endParaRPr lang="en-US"/>
            </a:p>
          </p:txBody>
        </p:sp>
        <p:sp>
          <p:nvSpPr>
            <p:cNvPr id="189" name="Rectangle 38"/>
            <p:cNvSpPr>
              <a:spLocks/>
            </p:cNvSpPr>
            <p:nvPr/>
          </p:nvSpPr>
          <p:spPr bwMode="auto">
            <a:xfrm>
              <a:off x="9220200" y="3886200"/>
              <a:ext cx="177800" cy="46038"/>
            </a:xfrm>
            <a:prstGeom prst="rect">
              <a:avLst/>
            </a:prstGeom>
            <a:noFill/>
            <a:ln w="25400" cap="flat">
              <a:solidFill>
                <a:srgbClr val="5E5E5E"/>
              </a:solidFill>
              <a:prstDash val="solid"/>
              <a:miter lim="800000"/>
              <a:headEnd type="none" w="med" len="med"/>
              <a:tailEnd type="none" w="med" len="med"/>
            </a:ln>
          </p:spPr>
          <p:txBody>
            <a:bodyPr lIns="0" tIns="0" rIns="0" bIns="0"/>
            <a:lstStyle/>
            <a:p>
              <a:endParaRPr lang="en-US"/>
            </a:p>
          </p:txBody>
        </p:sp>
        <p:sp>
          <p:nvSpPr>
            <p:cNvPr id="190" name="Rectangle 39"/>
            <p:cNvSpPr>
              <a:spLocks/>
            </p:cNvSpPr>
            <p:nvPr/>
          </p:nvSpPr>
          <p:spPr bwMode="auto">
            <a:xfrm>
              <a:off x="1262062" y="4842104"/>
              <a:ext cx="3624389" cy="32915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100" dirty="0">
                  <a:solidFill>
                    <a:srgbClr val="5E5E5E"/>
                  </a:solidFill>
                  <a:latin typeface="Calibri" charset="0"/>
                  <a:ea typeface="Calibri" charset="0"/>
                  <a:cs typeface="Calibri" charset="0"/>
                  <a:sym typeface="Calibri" charset="0"/>
                </a:rPr>
                <a:t>Customer Payment Pattern</a:t>
              </a:r>
            </a:p>
          </p:txBody>
        </p:sp>
        <p:sp>
          <p:nvSpPr>
            <p:cNvPr id="197" name="Rectangle 40"/>
            <p:cNvSpPr>
              <a:spLocks/>
            </p:cNvSpPr>
            <p:nvPr/>
          </p:nvSpPr>
          <p:spPr bwMode="auto">
            <a:xfrm>
              <a:off x="850900" y="4076700"/>
              <a:ext cx="1676400" cy="609600"/>
            </a:xfrm>
            <a:prstGeom prst="rect">
              <a:avLst/>
            </a:prstGeom>
            <a:gradFill rotWithShape="0">
              <a:gsLst>
                <a:gs pos="0">
                  <a:srgbClr val="FFFFFF">
                    <a:alpha val="0"/>
                  </a:srgbClr>
                </a:gs>
                <a:gs pos="100000">
                  <a:srgbClr val="FFFFFF"/>
                </a:gs>
              </a:gsLst>
              <a:lin ang="5400000" scaled="1"/>
            </a:gradFill>
            <a:ln w="25400" cap="flat">
              <a:noFill/>
              <a:miter lim="800000"/>
              <a:headEnd type="none" w="med" len="med"/>
              <a:tailEnd type="none" w="med" len="med"/>
            </a:ln>
          </p:spPr>
          <p:txBody>
            <a:bodyPr lIns="0" tIns="0" rIns="0" bIns="0"/>
            <a:lstStyle/>
            <a:p>
              <a:endParaRPr lang="en-US"/>
            </a:p>
          </p:txBody>
        </p:sp>
        <p:sp>
          <p:nvSpPr>
            <p:cNvPr id="198" name="Line 41"/>
            <p:cNvSpPr>
              <a:spLocks noChangeShapeType="1"/>
            </p:cNvSpPr>
            <p:nvPr/>
          </p:nvSpPr>
          <p:spPr bwMode="auto">
            <a:xfrm rot="10800000" flipH="1">
              <a:off x="2527300" y="4089400"/>
              <a:ext cx="0" cy="582613"/>
            </a:xfrm>
            <a:prstGeom prst="line">
              <a:avLst/>
            </a:prstGeom>
            <a:noFill/>
            <a:ln w="12700" cap="flat">
              <a:solidFill>
                <a:srgbClr val="B3B3B3"/>
              </a:solidFill>
              <a:prstDash val="solid"/>
              <a:miter lim="800000"/>
              <a:headEnd type="none" w="med" len="med"/>
              <a:tailEnd type="none" w="med" len="med"/>
            </a:ln>
            <a:effectLst>
              <a:outerShdw dist="12699" dir="10800000" algn="ctr" rotWithShape="0">
                <a:srgbClr val="FFFFFF">
                  <a:alpha val="53000"/>
                </a:srgbClr>
              </a:outerShdw>
            </a:effectLst>
          </p:spPr>
          <p:txBody>
            <a:bodyPr lIns="0" tIns="0" rIns="0" bIns="0"/>
            <a:lstStyle/>
            <a:p>
              <a:endParaRPr lang="en-US"/>
            </a:p>
          </p:txBody>
        </p:sp>
        <p:sp>
          <p:nvSpPr>
            <p:cNvPr id="199" name="AutoShape 42"/>
            <p:cNvSpPr>
              <a:spLocks/>
            </p:cNvSpPr>
            <p:nvPr/>
          </p:nvSpPr>
          <p:spPr bwMode="auto">
            <a:xfrm>
              <a:off x="2616200" y="4216400"/>
              <a:ext cx="1422400" cy="330200"/>
            </a:xfrm>
            <a:prstGeom prst="roundRect">
              <a:avLst>
                <a:gd name="adj" fmla="val 0"/>
              </a:avLst>
            </a:prstGeom>
            <a:noFill/>
            <a:ln w="12700" cap="flat">
              <a:noFill/>
              <a:miter lim="800000"/>
              <a:headEnd type="none" w="med" len="med"/>
              <a:tailEnd type="none" w="med" len="med"/>
            </a:ln>
          </p:spPr>
          <p:txBody>
            <a:bodyPr lIns="0" tIns="0" rIns="0" bIns="0" anchor="ctr"/>
            <a:lstStyle/>
            <a:p>
              <a:r>
                <a:rPr lang="en-US" sz="500" dirty="0">
                  <a:latin typeface="Calibri Bold" charset="0"/>
                  <a:ea typeface="Calibri Bold" charset="0"/>
                  <a:cs typeface="Calibri Bold" charset="0"/>
                  <a:sym typeface="Calibri Bold" charset="0"/>
                </a:rPr>
                <a:t>EDIT</a:t>
              </a:r>
            </a:p>
          </p:txBody>
        </p:sp>
        <p:sp>
          <p:nvSpPr>
            <p:cNvPr id="200" name="Line 43"/>
            <p:cNvSpPr>
              <a:spLocks noChangeShapeType="1"/>
            </p:cNvSpPr>
            <p:nvPr/>
          </p:nvSpPr>
          <p:spPr bwMode="auto">
            <a:xfrm rot="10800000" flipH="1">
              <a:off x="4127500" y="4089400"/>
              <a:ext cx="0" cy="582613"/>
            </a:xfrm>
            <a:prstGeom prst="line">
              <a:avLst/>
            </a:prstGeom>
            <a:noFill/>
            <a:ln w="12700" cap="flat">
              <a:solidFill>
                <a:srgbClr val="B3B3B3"/>
              </a:solidFill>
              <a:prstDash val="solid"/>
              <a:miter lim="800000"/>
              <a:headEnd type="none" w="med" len="med"/>
              <a:tailEnd type="none" w="med" len="med"/>
            </a:ln>
            <a:effectLst>
              <a:outerShdw dist="12699" dir="10800000" algn="ctr" rotWithShape="0">
                <a:srgbClr val="FFFFFF">
                  <a:alpha val="53000"/>
                </a:srgbClr>
              </a:outerShdw>
            </a:effectLst>
          </p:spPr>
          <p:txBody>
            <a:bodyPr lIns="0" tIns="0" rIns="0" bIns="0"/>
            <a:lstStyle/>
            <a:p>
              <a:endParaRPr lang="en-US"/>
            </a:p>
          </p:txBody>
        </p:sp>
        <p:sp>
          <p:nvSpPr>
            <p:cNvPr id="201" name="Line 44"/>
            <p:cNvSpPr>
              <a:spLocks noChangeShapeType="1"/>
            </p:cNvSpPr>
            <p:nvPr/>
          </p:nvSpPr>
          <p:spPr bwMode="auto">
            <a:xfrm rot="10800000" flipH="1">
              <a:off x="5727700" y="4089400"/>
              <a:ext cx="0" cy="582613"/>
            </a:xfrm>
            <a:prstGeom prst="line">
              <a:avLst/>
            </a:prstGeom>
            <a:noFill/>
            <a:ln w="12700" cap="flat">
              <a:solidFill>
                <a:srgbClr val="B3B3B3"/>
              </a:solidFill>
              <a:prstDash val="solid"/>
              <a:miter lim="800000"/>
              <a:headEnd type="none" w="med" len="med"/>
              <a:tailEnd type="none" w="med" len="med"/>
            </a:ln>
            <a:effectLst>
              <a:outerShdw dist="12699" dir="10800000" algn="ctr" rotWithShape="0">
                <a:srgbClr val="FFFFFF">
                  <a:alpha val="53000"/>
                </a:srgbClr>
              </a:outerShdw>
            </a:effectLst>
          </p:spPr>
          <p:txBody>
            <a:bodyPr lIns="0" tIns="0" rIns="0" bIns="0"/>
            <a:lstStyle/>
            <a:p>
              <a:endParaRPr lang="en-US"/>
            </a:p>
          </p:txBody>
        </p:sp>
        <p:sp>
          <p:nvSpPr>
            <p:cNvPr id="202" name="AutoShape 45"/>
            <p:cNvSpPr>
              <a:spLocks/>
            </p:cNvSpPr>
            <p:nvPr/>
          </p:nvSpPr>
          <p:spPr bwMode="auto">
            <a:xfrm>
              <a:off x="4152900" y="4216400"/>
              <a:ext cx="1549400" cy="330200"/>
            </a:xfrm>
            <a:prstGeom prst="roundRect">
              <a:avLst>
                <a:gd name="adj" fmla="val 0"/>
              </a:avLst>
            </a:prstGeom>
            <a:noFill/>
            <a:ln w="12700" cap="flat">
              <a:noFill/>
              <a:miter lim="800000"/>
              <a:headEnd type="none" w="med" len="med"/>
              <a:tailEnd type="none" w="med" len="med"/>
            </a:ln>
          </p:spPr>
          <p:txBody>
            <a:bodyPr lIns="0" tIns="0" rIns="0" bIns="0" anchor="ctr"/>
            <a:lstStyle/>
            <a:p>
              <a:r>
                <a:rPr lang="en-US" sz="500" dirty="0">
                  <a:latin typeface="Calibri Bold" charset="0"/>
                  <a:ea typeface="Calibri Bold" charset="0"/>
                  <a:cs typeface="Calibri Bold" charset="0"/>
                  <a:sym typeface="Calibri Bold" charset="0"/>
                </a:rPr>
                <a:t>DEPLOY</a:t>
              </a:r>
            </a:p>
          </p:txBody>
        </p:sp>
        <p:sp>
          <p:nvSpPr>
            <p:cNvPr id="203" name="AutoShape 46"/>
            <p:cNvSpPr>
              <a:spLocks/>
            </p:cNvSpPr>
            <p:nvPr/>
          </p:nvSpPr>
          <p:spPr bwMode="auto">
            <a:xfrm>
              <a:off x="914400" y="4216400"/>
              <a:ext cx="1536700" cy="330200"/>
            </a:xfrm>
            <a:prstGeom prst="roundRect">
              <a:avLst>
                <a:gd name="adj" fmla="val 0"/>
              </a:avLst>
            </a:prstGeom>
            <a:noFill/>
            <a:ln w="12700" cap="flat">
              <a:noFill/>
              <a:miter lim="800000"/>
              <a:headEnd type="none" w="med" len="med"/>
              <a:tailEnd type="none" w="med" len="med"/>
            </a:ln>
          </p:spPr>
          <p:txBody>
            <a:bodyPr lIns="0" tIns="0" rIns="0" bIns="0" anchor="ctr"/>
            <a:lstStyle/>
            <a:p>
              <a:r>
                <a:rPr lang="en-US" sz="500" dirty="0">
                  <a:latin typeface="Calibri Bold" charset="0"/>
                  <a:ea typeface="Calibri Bold" charset="0"/>
                  <a:cs typeface="Calibri Bold" charset="0"/>
                  <a:sym typeface="Calibri Bold" charset="0"/>
                </a:rPr>
                <a:t>VIEW</a:t>
              </a:r>
            </a:p>
          </p:txBody>
        </p:sp>
        <p:sp>
          <p:nvSpPr>
            <p:cNvPr id="204" name="AutoShape 52"/>
            <p:cNvSpPr>
              <a:spLocks/>
            </p:cNvSpPr>
            <p:nvPr/>
          </p:nvSpPr>
          <p:spPr bwMode="auto">
            <a:xfrm rot="10800000">
              <a:off x="1054100" y="5041900"/>
              <a:ext cx="152400" cy="114300"/>
            </a:xfrm>
            <a:prstGeom prst="triangle">
              <a:avLst>
                <a:gd name="adj" fmla="val 50000"/>
              </a:avLst>
            </a:prstGeom>
            <a:solidFill>
              <a:srgbClr val="5E5E5E"/>
            </a:solidFill>
            <a:ln w="25400" cap="flat">
              <a:noFill/>
              <a:miter lim="800000"/>
              <a:headEnd type="none" w="med" len="med"/>
              <a:tailEnd type="none" w="med" len="med"/>
            </a:ln>
          </p:spPr>
          <p:txBody>
            <a:bodyPr lIns="0" tIns="0" rIns="0" bIns="0"/>
            <a:lstStyle/>
            <a:p>
              <a:endParaRPr lang="en-US"/>
            </a:p>
          </p:txBody>
        </p:sp>
        <p:sp>
          <p:nvSpPr>
            <p:cNvPr id="205" name="Rectangle 53"/>
            <p:cNvSpPr>
              <a:spLocks/>
            </p:cNvSpPr>
            <p:nvPr/>
          </p:nvSpPr>
          <p:spPr bwMode="auto">
            <a:xfrm>
              <a:off x="1322388" y="5219700"/>
              <a:ext cx="2222500" cy="177800"/>
            </a:xfrm>
            <a:prstGeom prst="rect">
              <a:avLst/>
            </a:prstGeom>
            <a:noFill/>
            <a:ln w="12700" cap="flat">
              <a:noFill/>
              <a:miter lim="800000"/>
              <a:headEnd type="none" w="med" len="med"/>
              <a:tailEnd type="none" w="med" len="med"/>
            </a:ln>
          </p:spPr>
          <p:txBody>
            <a:bodyPr lIns="0" tIns="0" rIns="0" bIns="0" anchor="ctr"/>
            <a:lstStyle/>
            <a:p>
              <a:pPr algn="l"/>
              <a:endParaRPr lang="en-US" sz="500" dirty="0">
                <a:solidFill>
                  <a:srgbClr val="5E5E5E"/>
                </a:solidFill>
                <a:latin typeface="Calibri" charset="0"/>
                <a:ea typeface="Calibri" charset="0"/>
                <a:cs typeface="Calibri" charset="0"/>
                <a:sym typeface="Calibri" charset="0"/>
              </a:endParaRPr>
            </a:p>
          </p:txBody>
        </p:sp>
        <p:sp>
          <p:nvSpPr>
            <p:cNvPr id="206" name="Rectangle 54"/>
            <p:cNvSpPr>
              <a:spLocks/>
            </p:cNvSpPr>
            <p:nvPr/>
          </p:nvSpPr>
          <p:spPr bwMode="auto">
            <a:xfrm>
              <a:off x="1358900" y="5219700"/>
              <a:ext cx="2222500" cy="177800"/>
            </a:xfrm>
            <a:prstGeom prst="rect">
              <a:avLst/>
            </a:prstGeom>
            <a:noFill/>
            <a:ln w="12700" cap="flat">
              <a:noFill/>
              <a:miter lim="800000"/>
              <a:headEnd type="none" w="med" len="med"/>
              <a:tailEnd type="none" w="med" len="med"/>
            </a:ln>
          </p:spPr>
          <p:txBody>
            <a:bodyPr lIns="0" tIns="0" rIns="0" bIns="0" anchor="ctr"/>
            <a:lstStyle/>
            <a:p>
              <a:pPr algn="l"/>
              <a:r>
                <a:rPr lang="en-US" sz="500" dirty="0">
                  <a:solidFill>
                    <a:srgbClr val="5E5E5E"/>
                  </a:solidFill>
                  <a:latin typeface="Calibri Bold" charset="0"/>
                  <a:ea typeface="Calibri Bold" charset="0"/>
                  <a:cs typeface="Calibri Bold" charset="0"/>
                  <a:sym typeface="Calibri Bold" charset="0"/>
                </a:rPr>
                <a:t>LAST MODIFIED: </a:t>
              </a:r>
              <a:r>
                <a:rPr lang="en-US" sz="500" dirty="0">
                  <a:solidFill>
                    <a:srgbClr val="5E5E5E"/>
                  </a:solidFill>
                  <a:latin typeface="Calibri" charset="0"/>
                  <a:ea typeface="Calibri" charset="0"/>
                  <a:cs typeface="Calibri" charset="0"/>
                  <a:sym typeface="Calibri" charset="0"/>
                </a:rPr>
                <a:t>02/12/2010</a:t>
              </a:r>
            </a:p>
          </p:txBody>
        </p:sp>
        <p:sp>
          <p:nvSpPr>
            <p:cNvPr id="207" name="Rectangle 55"/>
            <p:cNvSpPr>
              <a:spLocks/>
            </p:cNvSpPr>
            <p:nvPr/>
          </p:nvSpPr>
          <p:spPr bwMode="auto">
            <a:xfrm>
              <a:off x="3733800" y="5219700"/>
              <a:ext cx="2222500" cy="177800"/>
            </a:xfrm>
            <a:prstGeom prst="rect">
              <a:avLst/>
            </a:prstGeom>
            <a:noFill/>
            <a:ln w="12700" cap="flat">
              <a:noFill/>
              <a:miter lim="800000"/>
              <a:headEnd type="none" w="med" len="med"/>
              <a:tailEnd type="none" w="med" len="med"/>
            </a:ln>
          </p:spPr>
          <p:txBody>
            <a:bodyPr lIns="0" tIns="0" rIns="0" bIns="0" anchor="ctr"/>
            <a:lstStyle/>
            <a:p>
              <a:pPr algn="l"/>
              <a:r>
                <a:rPr lang="en-US" sz="500" dirty="0">
                  <a:solidFill>
                    <a:srgbClr val="5E5E5E"/>
                  </a:solidFill>
                  <a:latin typeface="Calibri Bold" charset="0"/>
                  <a:ea typeface="Calibri Bold" charset="0"/>
                  <a:cs typeface="Calibri Bold" charset="0"/>
                  <a:sym typeface="Calibri Bold" charset="0"/>
                </a:rPr>
                <a:t>MODIFIED BY: </a:t>
              </a:r>
              <a:r>
                <a:rPr lang="en-US" sz="500" dirty="0">
                  <a:solidFill>
                    <a:srgbClr val="5E5E5E"/>
                  </a:solidFill>
                  <a:latin typeface="Calibri" charset="0"/>
                  <a:ea typeface="Calibri" charset="0"/>
                  <a:cs typeface="Calibri" charset="0"/>
                  <a:sym typeface="Calibri" charset="0"/>
                </a:rPr>
                <a:t>Greg Sloan</a:t>
              </a:r>
            </a:p>
          </p:txBody>
        </p:sp>
        <p:sp>
          <p:nvSpPr>
            <p:cNvPr id="208" name="Rectangle 56"/>
            <p:cNvSpPr>
              <a:spLocks/>
            </p:cNvSpPr>
            <p:nvPr/>
          </p:nvSpPr>
          <p:spPr bwMode="auto">
            <a:xfrm>
              <a:off x="5715000" y="5219700"/>
              <a:ext cx="1536700" cy="177800"/>
            </a:xfrm>
            <a:prstGeom prst="rect">
              <a:avLst/>
            </a:prstGeom>
            <a:noFill/>
            <a:ln w="12700" cap="flat">
              <a:noFill/>
              <a:miter lim="800000"/>
              <a:headEnd type="none" w="med" len="med"/>
              <a:tailEnd type="none" w="med" len="med"/>
            </a:ln>
          </p:spPr>
          <p:txBody>
            <a:bodyPr lIns="0" tIns="0" rIns="0" bIns="0" anchor="ctr"/>
            <a:lstStyle/>
            <a:p>
              <a:pPr algn="l"/>
              <a:r>
                <a:rPr lang="en-US" sz="500" dirty="0">
                  <a:solidFill>
                    <a:srgbClr val="5E5E5E"/>
                  </a:solidFill>
                  <a:latin typeface="Calibri Bold" charset="0"/>
                  <a:ea typeface="Calibri Bold" charset="0"/>
                  <a:cs typeface="Calibri Bold" charset="0"/>
                  <a:sym typeface="Calibri Bold" charset="0"/>
                </a:rPr>
                <a:t>VERSION: </a:t>
              </a:r>
              <a:r>
                <a:rPr lang="en-US" sz="500" dirty="0">
                  <a:solidFill>
                    <a:srgbClr val="5E5E5E"/>
                  </a:solidFill>
                  <a:latin typeface="Calibri" charset="0"/>
                  <a:ea typeface="Calibri" charset="0"/>
                  <a:cs typeface="Calibri" charset="0"/>
                  <a:sym typeface="Calibri" charset="0"/>
                </a:rPr>
                <a:t>1.3</a:t>
              </a:r>
            </a:p>
          </p:txBody>
        </p:sp>
        <p:sp>
          <p:nvSpPr>
            <p:cNvPr id="209" name="Rectangle 57"/>
            <p:cNvSpPr>
              <a:spLocks/>
            </p:cNvSpPr>
            <p:nvPr/>
          </p:nvSpPr>
          <p:spPr bwMode="auto">
            <a:xfrm>
              <a:off x="1322388" y="5568950"/>
              <a:ext cx="7683500" cy="355600"/>
            </a:xfrm>
            <a:prstGeom prst="rect">
              <a:avLst/>
            </a:prstGeom>
            <a:noFill/>
            <a:ln w="12700" cap="flat">
              <a:noFill/>
              <a:miter lim="800000"/>
              <a:headEnd type="none" w="med" len="med"/>
              <a:tailEnd type="none" w="med" len="med"/>
            </a:ln>
          </p:spPr>
          <p:txBody>
            <a:bodyPr lIns="0" tIns="0" rIns="0" bIns="0"/>
            <a:lstStyle/>
            <a:p>
              <a:pPr algn="l"/>
              <a:r>
                <a:rPr lang="en-US" sz="500" dirty="0">
                  <a:solidFill>
                    <a:srgbClr val="5E5E5E"/>
                  </a:solidFill>
                  <a:latin typeface="Calibri Bold" charset="0"/>
                  <a:ea typeface="Calibri Bold" charset="0"/>
                  <a:cs typeface="Calibri Bold" charset="0"/>
                  <a:sym typeface="Calibri Bold" charset="0"/>
                </a:rPr>
                <a:t>DESCRIPTION: </a:t>
              </a:r>
              <a:r>
                <a:rPr lang="en-US" sz="500" dirty="0">
                  <a:solidFill>
                    <a:srgbClr val="5E5E5E"/>
                  </a:solidFill>
                  <a:latin typeface="Calibri" charset="0"/>
                  <a:ea typeface="Calibri" charset="0"/>
                  <a:cs typeface="Calibri" charset="0"/>
                  <a:sym typeface="Calibri" charset="0"/>
                </a:rPr>
                <a:t>Determine the payment pattern for the customer by evaluating payments determining good payer, bad payer, worsening payer or improving payer</a:t>
              </a:r>
            </a:p>
          </p:txBody>
        </p:sp>
        <p:sp>
          <p:nvSpPr>
            <p:cNvPr id="210" name="Rectangle 58"/>
            <p:cNvSpPr>
              <a:spLocks/>
            </p:cNvSpPr>
            <p:nvPr/>
          </p:nvSpPr>
          <p:spPr bwMode="auto">
            <a:xfrm>
              <a:off x="1105451" y="7147154"/>
              <a:ext cx="250605" cy="329150"/>
            </a:xfrm>
            <a:prstGeom prst="rect">
              <a:avLst/>
            </a:prstGeom>
            <a:noFill/>
            <a:ln w="12700" cap="flat">
              <a:noFill/>
              <a:miter lim="800000"/>
              <a:headEnd type="none" w="med" len="med"/>
              <a:tailEnd type="none" w="med" len="med"/>
            </a:ln>
          </p:spPr>
          <p:txBody>
            <a:bodyPr wrap="none" lIns="0" tIns="0" rIns="0" bIns="0" anchor="ctr">
              <a:spAutoFit/>
            </a:bodyPr>
            <a:lstStyle/>
            <a:p>
              <a:pPr algn="r"/>
              <a:r>
                <a:rPr lang="en-US" sz="1100" dirty="0">
                  <a:solidFill>
                    <a:srgbClr val="5E5E5E"/>
                  </a:solidFill>
                  <a:latin typeface="Calibri" charset="0"/>
                  <a:ea typeface="Calibri" charset="0"/>
                  <a:cs typeface="Calibri" charset="0"/>
                  <a:sym typeface="Calibri" charset="0"/>
                </a:rPr>
                <a:t>2.</a:t>
              </a:r>
            </a:p>
          </p:txBody>
        </p:sp>
        <p:sp>
          <p:nvSpPr>
            <p:cNvPr id="211" name="AutoShape 59"/>
            <p:cNvSpPr>
              <a:spLocks/>
            </p:cNvSpPr>
            <p:nvPr/>
          </p:nvSpPr>
          <p:spPr bwMode="auto">
            <a:xfrm>
              <a:off x="1701800" y="7175500"/>
              <a:ext cx="393700" cy="419100"/>
            </a:xfrm>
            <a:prstGeom prst="roundRect">
              <a:avLst>
                <a:gd name="adj" fmla="val 22579"/>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If</a:t>
              </a:r>
            </a:p>
          </p:txBody>
        </p:sp>
        <p:sp>
          <p:nvSpPr>
            <p:cNvPr id="212" name="AutoShape 60"/>
            <p:cNvSpPr>
              <a:spLocks/>
            </p:cNvSpPr>
            <p:nvPr/>
          </p:nvSpPr>
          <p:spPr bwMode="auto">
            <a:xfrm>
              <a:off x="2108200" y="7175500"/>
              <a:ext cx="14478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all bills</a:t>
              </a:r>
            </a:p>
          </p:txBody>
        </p:sp>
        <p:sp>
          <p:nvSpPr>
            <p:cNvPr id="213" name="AutoShape 61"/>
            <p:cNvSpPr>
              <a:spLocks/>
            </p:cNvSpPr>
            <p:nvPr/>
          </p:nvSpPr>
          <p:spPr bwMode="auto">
            <a:xfrm>
              <a:off x="3581400" y="7175500"/>
              <a:ext cx="9652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have</a:t>
              </a:r>
            </a:p>
          </p:txBody>
        </p:sp>
        <p:sp>
          <p:nvSpPr>
            <p:cNvPr id="214" name="AutoShape 65"/>
            <p:cNvSpPr>
              <a:spLocks/>
            </p:cNvSpPr>
            <p:nvPr/>
          </p:nvSpPr>
          <p:spPr bwMode="auto">
            <a:xfrm>
              <a:off x="4572000" y="7175500"/>
              <a:ext cx="22225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Payment Timeliness</a:t>
              </a:r>
            </a:p>
          </p:txBody>
        </p:sp>
        <p:sp>
          <p:nvSpPr>
            <p:cNvPr id="215" name="AutoShape 67"/>
            <p:cNvSpPr>
              <a:spLocks/>
            </p:cNvSpPr>
            <p:nvPr/>
          </p:nvSpPr>
          <p:spPr bwMode="auto">
            <a:xfrm>
              <a:off x="2120900" y="7677150"/>
              <a:ext cx="10668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then </a:t>
              </a:r>
            </a:p>
          </p:txBody>
        </p:sp>
        <p:sp>
          <p:nvSpPr>
            <p:cNvPr id="216" name="AutoShape 69"/>
            <p:cNvSpPr>
              <a:spLocks/>
            </p:cNvSpPr>
            <p:nvPr/>
          </p:nvSpPr>
          <p:spPr bwMode="auto">
            <a:xfrm>
              <a:off x="4572000" y="7677150"/>
              <a:ext cx="4191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is</a:t>
              </a:r>
            </a:p>
          </p:txBody>
        </p:sp>
        <p:sp>
          <p:nvSpPr>
            <p:cNvPr id="217" name="AutoShape 70"/>
            <p:cNvSpPr>
              <a:spLocks/>
            </p:cNvSpPr>
            <p:nvPr/>
          </p:nvSpPr>
          <p:spPr bwMode="auto">
            <a:xfrm>
              <a:off x="5029200" y="7677150"/>
              <a:ext cx="14732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good payer</a:t>
              </a:r>
            </a:p>
          </p:txBody>
        </p:sp>
        <p:sp>
          <p:nvSpPr>
            <p:cNvPr id="218" name="AutoShape 75"/>
            <p:cNvSpPr>
              <a:spLocks/>
            </p:cNvSpPr>
            <p:nvPr/>
          </p:nvSpPr>
          <p:spPr bwMode="auto">
            <a:xfrm>
              <a:off x="3200400" y="7677150"/>
              <a:ext cx="13589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Payment Pattern</a:t>
              </a:r>
            </a:p>
          </p:txBody>
        </p:sp>
        <p:sp>
          <p:nvSpPr>
            <p:cNvPr id="219" name="Rectangle 112"/>
            <p:cNvSpPr>
              <a:spLocks/>
            </p:cNvSpPr>
            <p:nvPr/>
          </p:nvSpPr>
          <p:spPr bwMode="auto">
            <a:xfrm>
              <a:off x="7162800" y="5245100"/>
              <a:ext cx="2057400" cy="101600"/>
            </a:xfrm>
            <a:prstGeom prst="rect">
              <a:avLst/>
            </a:prstGeom>
            <a:noFill/>
            <a:ln w="12700" cap="flat">
              <a:noFill/>
              <a:miter lim="800000"/>
              <a:headEnd type="none" w="med" len="med"/>
              <a:tailEnd type="none" w="med" len="med"/>
            </a:ln>
          </p:spPr>
          <p:txBody>
            <a:bodyPr lIns="0" tIns="0" rIns="0" bIns="0" anchor="ctr"/>
            <a:lstStyle/>
            <a:p>
              <a:pPr algn="l"/>
              <a:r>
                <a:rPr lang="en-US" sz="500" dirty="0" err="1">
                  <a:solidFill>
                    <a:srgbClr val="5E5E5E"/>
                  </a:solidFill>
                  <a:latin typeface="Calibri Bold" charset="0"/>
                  <a:ea typeface="Calibri Bold" charset="0"/>
                  <a:cs typeface="Calibri Bold" charset="0"/>
                  <a:sym typeface="Calibri Bold" charset="0"/>
                </a:rPr>
                <a:t>COMPUTED:</a:t>
              </a:r>
              <a:r>
                <a:rPr lang="en-US" sz="500" dirty="0" err="1">
                  <a:solidFill>
                    <a:srgbClr val="5E5E5E"/>
                  </a:solidFill>
                  <a:latin typeface="Calibri" charset="0"/>
                  <a:ea typeface="Calibri" charset="0"/>
                  <a:cs typeface="Calibri" charset="0"/>
                  <a:sym typeface="Calibri" charset="0"/>
                </a:rPr>
                <a:t>Automatically</a:t>
              </a:r>
              <a:endParaRPr lang="en-US" sz="500" dirty="0">
                <a:solidFill>
                  <a:srgbClr val="5E5E5E"/>
                </a:solidFill>
                <a:latin typeface="Calibri" charset="0"/>
                <a:ea typeface="Calibri" charset="0"/>
                <a:cs typeface="Calibri" charset="0"/>
                <a:sym typeface="Calibri" charset="0"/>
              </a:endParaRPr>
            </a:p>
          </p:txBody>
        </p:sp>
        <p:sp>
          <p:nvSpPr>
            <p:cNvPr id="220" name="AutoShape 50"/>
            <p:cNvSpPr>
              <a:spLocks/>
            </p:cNvSpPr>
            <p:nvPr/>
          </p:nvSpPr>
          <p:spPr bwMode="auto">
            <a:xfrm>
              <a:off x="1520825" y="6254750"/>
              <a:ext cx="5842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Find</a:t>
              </a:r>
            </a:p>
          </p:txBody>
        </p:sp>
        <p:sp>
          <p:nvSpPr>
            <p:cNvPr id="221" name="AutoShape 51"/>
            <p:cNvSpPr>
              <a:spLocks/>
            </p:cNvSpPr>
            <p:nvPr/>
          </p:nvSpPr>
          <p:spPr bwMode="auto">
            <a:xfrm>
              <a:off x="2105025" y="6254750"/>
              <a:ext cx="9017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all of the</a:t>
              </a:r>
            </a:p>
          </p:txBody>
        </p:sp>
        <p:sp>
          <p:nvSpPr>
            <p:cNvPr id="222" name="Rectangle 52"/>
            <p:cNvSpPr>
              <a:spLocks/>
            </p:cNvSpPr>
            <p:nvPr/>
          </p:nvSpPr>
          <p:spPr bwMode="auto">
            <a:xfrm>
              <a:off x="1086071" y="6283037"/>
              <a:ext cx="250605" cy="329150"/>
            </a:xfrm>
            <a:prstGeom prst="rect">
              <a:avLst/>
            </a:prstGeom>
            <a:noFill/>
            <a:ln w="12700" cap="flat">
              <a:noFill/>
              <a:miter lim="800000"/>
              <a:headEnd type="none" w="med" len="med"/>
              <a:tailEnd type="none" w="med" len="med"/>
            </a:ln>
          </p:spPr>
          <p:txBody>
            <a:bodyPr wrap="none" lIns="0" tIns="0" rIns="0" bIns="0" anchor="ctr">
              <a:spAutoFit/>
            </a:bodyPr>
            <a:lstStyle/>
            <a:p>
              <a:pPr algn="r"/>
              <a:r>
                <a:rPr lang="en-US" sz="1100" dirty="0">
                  <a:solidFill>
                    <a:srgbClr val="5E5E5E"/>
                  </a:solidFill>
                  <a:latin typeface="Calibri" charset="0"/>
                  <a:ea typeface="Calibri" charset="0"/>
                  <a:cs typeface="Calibri" charset="0"/>
                  <a:sym typeface="Calibri" charset="0"/>
                </a:rPr>
                <a:t>1.</a:t>
              </a:r>
            </a:p>
          </p:txBody>
        </p:sp>
        <p:sp>
          <p:nvSpPr>
            <p:cNvPr id="223" name="AutoShape 54"/>
            <p:cNvSpPr>
              <a:spLocks/>
            </p:cNvSpPr>
            <p:nvPr/>
          </p:nvSpPr>
          <p:spPr bwMode="auto">
            <a:xfrm>
              <a:off x="3006725" y="6254750"/>
              <a:ext cx="1676400" cy="419100"/>
            </a:xfrm>
            <a:prstGeom prst="roundRect">
              <a:avLst>
                <a:gd name="adj" fmla="val 21208"/>
              </a:avLst>
            </a:prstGeom>
            <a:gradFill rotWithShape="0">
              <a:gsLst>
                <a:gs pos="0">
                  <a:srgbClr val="FFFFFF"/>
                </a:gs>
                <a:gs pos="100000">
                  <a:srgbClr val="D8D8D8"/>
                </a:gs>
              </a:gsLst>
              <a:lin ang="5400000" scaled="1"/>
            </a:gradFill>
            <a:ln w="12700" cap="flat">
              <a:solidFill>
                <a:srgbClr val="5E5E5E"/>
              </a:solidFill>
              <a:prstDash val="solid"/>
              <a:miter lim="800000"/>
              <a:headEnd type="none" w="med" len="med"/>
              <a:tailEnd type="none" w="med" len="med"/>
            </a:ln>
          </p:spPr>
          <p:txBody>
            <a:bodyPr lIns="0" tIns="0" rIns="0" bIns="0" anchor="ctr"/>
            <a:lstStyle/>
            <a:p>
              <a:r>
                <a:rPr lang="en-US" sz="600" dirty="0">
                  <a:solidFill>
                    <a:srgbClr val="340047"/>
                  </a:solidFill>
                  <a:latin typeface="Calibri" charset="0"/>
                  <a:ea typeface="Calibri" charset="0"/>
                  <a:cs typeface="Calibri" charset="0"/>
                  <a:sym typeface="Calibri" charset="0"/>
                </a:rPr>
                <a:t>Previous Bills</a:t>
              </a:r>
            </a:p>
          </p:txBody>
        </p:sp>
        <p:sp>
          <p:nvSpPr>
            <p:cNvPr id="224" name="AutoShape 51"/>
            <p:cNvSpPr>
              <a:spLocks/>
            </p:cNvSpPr>
            <p:nvPr/>
          </p:nvSpPr>
          <p:spPr bwMode="auto">
            <a:xfrm>
              <a:off x="4733925" y="6254750"/>
              <a:ext cx="9017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Within</a:t>
              </a:r>
            </a:p>
          </p:txBody>
        </p:sp>
        <p:sp>
          <p:nvSpPr>
            <p:cNvPr id="225" name="AutoShape 51"/>
            <p:cNvSpPr>
              <a:spLocks/>
            </p:cNvSpPr>
            <p:nvPr/>
          </p:nvSpPr>
          <p:spPr bwMode="auto">
            <a:xfrm>
              <a:off x="5648325" y="6254750"/>
              <a:ext cx="9017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6</a:t>
              </a:r>
            </a:p>
          </p:txBody>
        </p:sp>
        <p:sp>
          <p:nvSpPr>
            <p:cNvPr id="226" name="AutoShape 51"/>
            <p:cNvSpPr>
              <a:spLocks/>
            </p:cNvSpPr>
            <p:nvPr/>
          </p:nvSpPr>
          <p:spPr bwMode="auto">
            <a:xfrm>
              <a:off x="6562725" y="6254750"/>
              <a:ext cx="9017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months</a:t>
              </a:r>
            </a:p>
          </p:txBody>
        </p:sp>
        <p:sp>
          <p:nvSpPr>
            <p:cNvPr id="227" name="AutoShape 61"/>
            <p:cNvSpPr>
              <a:spLocks/>
            </p:cNvSpPr>
            <p:nvPr/>
          </p:nvSpPr>
          <p:spPr bwMode="auto">
            <a:xfrm>
              <a:off x="6781800" y="7175500"/>
              <a:ext cx="9652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equal  to</a:t>
              </a:r>
            </a:p>
          </p:txBody>
        </p:sp>
        <p:sp>
          <p:nvSpPr>
            <p:cNvPr id="228" name="AutoShape 61"/>
            <p:cNvSpPr>
              <a:spLocks/>
            </p:cNvSpPr>
            <p:nvPr/>
          </p:nvSpPr>
          <p:spPr bwMode="auto">
            <a:xfrm>
              <a:off x="7772400" y="7175500"/>
              <a:ext cx="9652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early</a:t>
              </a:r>
            </a:p>
          </p:txBody>
        </p:sp>
        <p:sp>
          <p:nvSpPr>
            <p:cNvPr id="229" name="Rectangle 58"/>
            <p:cNvSpPr>
              <a:spLocks/>
            </p:cNvSpPr>
            <p:nvPr/>
          </p:nvSpPr>
          <p:spPr bwMode="auto">
            <a:xfrm>
              <a:off x="1105451" y="8290152"/>
              <a:ext cx="250605" cy="329150"/>
            </a:xfrm>
            <a:prstGeom prst="rect">
              <a:avLst/>
            </a:prstGeom>
            <a:noFill/>
            <a:ln w="12700" cap="flat">
              <a:noFill/>
              <a:miter lim="800000"/>
              <a:headEnd type="none" w="med" len="med"/>
              <a:tailEnd type="none" w="med" len="med"/>
            </a:ln>
          </p:spPr>
          <p:txBody>
            <a:bodyPr wrap="none" lIns="0" tIns="0" rIns="0" bIns="0" anchor="ctr">
              <a:spAutoFit/>
            </a:bodyPr>
            <a:lstStyle/>
            <a:p>
              <a:pPr algn="r"/>
              <a:r>
                <a:rPr lang="en-US" sz="1100" dirty="0">
                  <a:solidFill>
                    <a:srgbClr val="5E5E5E"/>
                  </a:solidFill>
                  <a:latin typeface="Calibri" charset="0"/>
                  <a:ea typeface="Calibri" charset="0"/>
                  <a:cs typeface="Calibri" charset="0"/>
                  <a:sym typeface="Calibri" charset="0"/>
                </a:rPr>
                <a:t>3.</a:t>
              </a:r>
            </a:p>
          </p:txBody>
        </p:sp>
        <p:sp>
          <p:nvSpPr>
            <p:cNvPr id="230" name="AutoShape 59"/>
            <p:cNvSpPr>
              <a:spLocks/>
            </p:cNvSpPr>
            <p:nvPr/>
          </p:nvSpPr>
          <p:spPr bwMode="auto">
            <a:xfrm>
              <a:off x="2641600" y="8318500"/>
              <a:ext cx="393700" cy="419100"/>
            </a:xfrm>
            <a:prstGeom prst="roundRect">
              <a:avLst>
                <a:gd name="adj" fmla="val 22579"/>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If</a:t>
              </a:r>
            </a:p>
          </p:txBody>
        </p:sp>
        <p:sp>
          <p:nvSpPr>
            <p:cNvPr id="231" name="AutoShape 60"/>
            <p:cNvSpPr>
              <a:spLocks/>
            </p:cNvSpPr>
            <p:nvPr/>
          </p:nvSpPr>
          <p:spPr bwMode="auto">
            <a:xfrm>
              <a:off x="3048000" y="8318500"/>
              <a:ext cx="14478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all bills</a:t>
              </a:r>
            </a:p>
          </p:txBody>
        </p:sp>
        <p:sp>
          <p:nvSpPr>
            <p:cNvPr id="232" name="AutoShape 61"/>
            <p:cNvSpPr>
              <a:spLocks/>
            </p:cNvSpPr>
            <p:nvPr/>
          </p:nvSpPr>
          <p:spPr bwMode="auto">
            <a:xfrm>
              <a:off x="4521200" y="8318500"/>
              <a:ext cx="9652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have</a:t>
              </a:r>
            </a:p>
          </p:txBody>
        </p:sp>
        <p:sp>
          <p:nvSpPr>
            <p:cNvPr id="233" name="AutoShape 65"/>
            <p:cNvSpPr>
              <a:spLocks/>
            </p:cNvSpPr>
            <p:nvPr/>
          </p:nvSpPr>
          <p:spPr bwMode="auto">
            <a:xfrm>
              <a:off x="5511800" y="8318500"/>
              <a:ext cx="22225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Payment Timeliness</a:t>
              </a:r>
            </a:p>
          </p:txBody>
        </p:sp>
        <p:sp>
          <p:nvSpPr>
            <p:cNvPr id="234" name="AutoShape 67"/>
            <p:cNvSpPr>
              <a:spLocks/>
            </p:cNvSpPr>
            <p:nvPr/>
          </p:nvSpPr>
          <p:spPr bwMode="auto">
            <a:xfrm>
              <a:off x="2067585" y="8794750"/>
              <a:ext cx="10668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then </a:t>
              </a:r>
            </a:p>
          </p:txBody>
        </p:sp>
        <p:sp>
          <p:nvSpPr>
            <p:cNvPr id="235" name="AutoShape 69"/>
            <p:cNvSpPr>
              <a:spLocks/>
            </p:cNvSpPr>
            <p:nvPr/>
          </p:nvSpPr>
          <p:spPr bwMode="auto">
            <a:xfrm>
              <a:off x="4518685" y="8794750"/>
              <a:ext cx="4191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is</a:t>
              </a:r>
            </a:p>
          </p:txBody>
        </p:sp>
        <p:sp>
          <p:nvSpPr>
            <p:cNvPr id="236" name="AutoShape 70"/>
            <p:cNvSpPr>
              <a:spLocks/>
            </p:cNvSpPr>
            <p:nvPr/>
          </p:nvSpPr>
          <p:spPr bwMode="auto">
            <a:xfrm>
              <a:off x="4975885" y="8794750"/>
              <a:ext cx="14732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bad payer</a:t>
              </a:r>
            </a:p>
          </p:txBody>
        </p:sp>
        <p:sp>
          <p:nvSpPr>
            <p:cNvPr id="237" name="AutoShape 75"/>
            <p:cNvSpPr>
              <a:spLocks/>
            </p:cNvSpPr>
            <p:nvPr/>
          </p:nvSpPr>
          <p:spPr bwMode="auto">
            <a:xfrm>
              <a:off x="3147085" y="8794750"/>
              <a:ext cx="13589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Payment Pattern</a:t>
              </a:r>
            </a:p>
          </p:txBody>
        </p:sp>
        <p:sp>
          <p:nvSpPr>
            <p:cNvPr id="238" name="AutoShape 61"/>
            <p:cNvSpPr>
              <a:spLocks/>
            </p:cNvSpPr>
            <p:nvPr/>
          </p:nvSpPr>
          <p:spPr bwMode="auto">
            <a:xfrm>
              <a:off x="7721600" y="8318500"/>
              <a:ext cx="9652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equal  to</a:t>
              </a:r>
            </a:p>
          </p:txBody>
        </p:sp>
        <p:sp>
          <p:nvSpPr>
            <p:cNvPr id="239" name="AutoShape 61"/>
            <p:cNvSpPr>
              <a:spLocks/>
            </p:cNvSpPr>
            <p:nvPr/>
          </p:nvSpPr>
          <p:spPr bwMode="auto">
            <a:xfrm>
              <a:off x="8712200" y="8318500"/>
              <a:ext cx="9652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late</a:t>
              </a:r>
            </a:p>
          </p:txBody>
        </p:sp>
        <p:sp>
          <p:nvSpPr>
            <p:cNvPr id="240" name="AutoShape 61"/>
            <p:cNvSpPr>
              <a:spLocks/>
            </p:cNvSpPr>
            <p:nvPr/>
          </p:nvSpPr>
          <p:spPr bwMode="auto">
            <a:xfrm>
              <a:off x="1701800" y="8324850"/>
              <a:ext cx="9652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otherwise</a:t>
              </a:r>
            </a:p>
          </p:txBody>
        </p:sp>
        <p:sp>
          <p:nvSpPr>
            <p:cNvPr id="241" name="Rectangle 58"/>
            <p:cNvSpPr>
              <a:spLocks/>
            </p:cNvSpPr>
            <p:nvPr/>
          </p:nvSpPr>
          <p:spPr bwMode="auto">
            <a:xfrm>
              <a:off x="1105454" y="9553804"/>
              <a:ext cx="250605" cy="329150"/>
            </a:xfrm>
            <a:prstGeom prst="rect">
              <a:avLst/>
            </a:prstGeom>
            <a:noFill/>
            <a:ln w="12700" cap="flat">
              <a:noFill/>
              <a:miter lim="800000"/>
              <a:headEnd type="none" w="med" len="med"/>
              <a:tailEnd type="none" w="med" len="med"/>
            </a:ln>
          </p:spPr>
          <p:txBody>
            <a:bodyPr wrap="none" lIns="0" tIns="0" rIns="0" bIns="0" anchor="ctr">
              <a:spAutoFit/>
            </a:bodyPr>
            <a:lstStyle/>
            <a:p>
              <a:pPr algn="r"/>
              <a:r>
                <a:rPr lang="en-US" sz="1100" dirty="0">
                  <a:solidFill>
                    <a:srgbClr val="5E5E5E"/>
                  </a:solidFill>
                  <a:latin typeface="Calibri" charset="0"/>
                  <a:ea typeface="Calibri" charset="0"/>
                  <a:cs typeface="Calibri" charset="0"/>
                  <a:sym typeface="Calibri" charset="0"/>
                </a:rPr>
                <a:t>4.</a:t>
              </a:r>
            </a:p>
          </p:txBody>
        </p:sp>
        <p:sp>
          <p:nvSpPr>
            <p:cNvPr id="242" name="AutoShape 59"/>
            <p:cNvSpPr>
              <a:spLocks/>
            </p:cNvSpPr>
            <p:nvPr/>
          </p:nvSpPr>
          <p:spPr bwMode="auto">
            <a:xfrm>
              <a:off x="2997200" y="9582150"/>
              <a:ext cx="393700" cy="419100"/>
            </a:xfrm>
            <a:prstGeom prst="roundRect">
              <a:avLst>
                <a:gd name="adj" fmla="val 22579"/>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If</a:t>
              </a:r>
            </a:p>
          </p:txBody>
        </p:sp>
        <p:sp>
          <p:nvSpPr>
            <p:cNvPr id="243" name="AutoShape 60"/>
            <p:cNvSpPr>
              <a:spLocks/>
            </p:cNvSpPr>
            <p:nvPr/>
          </p:nvSpPr>
          <p:spPr bwMode="auto">
            <a:xfrm>
              <a:off x="3403600" y="9582150"/>
              <a:ext cx="10668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at least</a:t>
              </a:r>
            </a:p>
          </p:txBody>
        </p:sp>
        <p:sp>
          <p:nvSpPr>
            <p:cNvPr id="244" name="AutoShape 61"/>
            <p:cNvSpPr>
              <a:spLocks/>
            </p:cNvSpPr>
            <p:nvPr/>
          </p:nvSpPr>
          <p:spPr bwMode="auto">
            <a:xfrm>
              <a:off x="4470400" y="9582150"/>
              <a:ext cx="9652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75%</a:t>
              </a:r>
            </a:p>
          </p:txBody>
        </p:sp>
        <p:sp>
          <p:nvSpPr>
            <p:cNvPr id="245" name="AutoShape 65"/>
            <p:cNvSpPr>
              <a:spLocks/>
            </p:cNvSpPr>
            <p:nvPr/>
          </p:nvSpPr>
          <p:spPr bwMode="auto">
            <a:xfrm>
              <a:off x="5892800" y="9582150"/>
              <a:ext cx="14986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Earlier Bills</a:t>
              </a:r>
            </a:p>
          </p:txBody>
        </p:sp>
        <p:sp>
          <p:nvSpPr>
            <p:cNvPr id="246" name="AutoShape 67"/>
            <p:cNvSpPr>
              <a:spLocks/>
            </p:cNvSpPr>
            <p:nvPr/>
          </p:nvSpPr>
          <p:spPr bwMode="auto">
            <a:xfrm>
              <a:off x="4546600" y="10077450"/>
              <a:ext cx="6858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late </a:t>
              </a:r>
            </a:p>
          </p:txBody>
        </p:sp>
        <p:sp>
          <p:nvSpPr>
            <p:cNvPr id="247" name="AutoShape 61"/>
            <p:cNvSpPr>
              <a:spLocks/>
            </p:cNvSpPr>
            <p:nvPr/>
          </p:nvSpPr>
          <p:spPr bwMode="auto">
            <a:xfrm>
              <a:off x="5435600" y="9582150"/>
              <a:ext cx="4318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of</a:t>
              </a:r>
            </a:p>
          </p:txBody>
        </p:sp>
        <p:sp>
          <p:nvSpPr>
            <p:cNvPr id="248" name="AutoShape 61"/>
            <p:cNvSpPr>
              <a:spLocks/>
            </p:cNvSpPr>
            <p:nvPr/>
          </p:nvSpPr>
          <p:spPr bwMode="auto">
            <a:xfrm>
              <a:off x="2057400" y="9588500"/>
              <a:ext cx="9652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otherwise</a:t>
              </a:r>
            </a:p>
          </p:txBody>
        </p:sp>
        <p:sp>
          <p:nvSpPr>
            <p:cNvPr id="249" name="AutoShape 65"/>
            <p:cNvSpPr>
              <a:spLocks/>
            </p:cNvSpPr>
            <p:nvPr/>
          </p:nvSpPr>
          <p:spPr bwMode="auto">
            <a:xfrm>
              <a:off x="7416800" y="9582150"/>
              <a:ext cx="22225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are early or on time</a:t>
              </a:r>
            </a:p>
          </p:txBody>
        </p:sp>
        <p:sp>
          <p:nvSpPr>
            <p:cNvPr id="250" name="AutoShape 61"/>
            <p:cNvSpPr>
              <a:spLocks/>
            </p:cNvSpPr>
            <p:nvPr/>
          </p:nvSpPr>
          <p:spPr bwMode="auto">
            <a:xfrm>
              <a:off x="2463800" y="10077450"/>
              <a:ext cx="6350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and</a:t>
              </a:r>
            </a:p>
          </p:txBody>
        </p:sp>
        <p:sp>
          <p:nvSpPr>
            <p:cNvPr id="251" name="AutoShape 61"/>
            <p:cNvSpPr>
              <a:spLocks/>
            </p:cNvSpPr>
            <p:nvPr/>
          </p:nvSpPr>
          <p:spPr bwMode="auto">
            <a:xfrm>
              <a:off x="3098800" y="10077450"/>
              <a:ext cx="9652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later bills</a:t>
              </a:r>
            </a:p>
          </p:txBody>
        </p:sp>
        <p:sp>
          <p:nvSpPr>
            <p:cNvPr id="252" name="AutoShape 61"/>
            <p:cNvSpPr>
              <a:spLocks/>
            </p:cNvSpPr>
            <p:nvPr/>
          </p:nvSpPr>
          <p:spPr bwMode="auto">
            <a:xfrm>
              <a:off x="4089400" y="10077450"/>
              <a:ext cx="4318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are </a:t>
              </a:r>
            </a:p>
          </p:txBody>
        </p:sp>
        <p:sp>
          <p:nvSpPr>
            <p:cNvPr id="253" name="AutoShape 67"/>
            <p:cNvSpPr>
              <a:spLocks/>
            </p:cNvSpPr>
            <p:nvPr/>
          </p:nvSpPr>
          <p:spPr bwMode="auto">
            <a:xfrm>
              <a:off x="5232400" y="10077450"/>
              <a:ext cx="6858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then  </a:t>
              </a:r>
            </a:p>
          </p:txBody>
        </p:sp>
        <p:sp>
          <p:nvSpPr>
            <p:cNvPr id="254" name="AutoShape 69"/>
            <p:cNvSpPr>
              <a:spLocks/>
            </p:cNvSpPr>
            <p:nvPr/>
          </p:nvSpPr>
          <p:spPr bwMode="auto">
            <a:xfrm>
              <a:off x="7289800" y="10077450"/>
              <a:ext cx="4191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is</a:t>
              </a:r>
            </a:p>
          </p:txBody>
        </p:sp>
        <p:sp>
          <p:nvSpPr>
            <p:cNvPr id="255" name="AutoShape 70"/>
            <p:cNvSpPr>
              <a:spLocks/>
            </p:cNvSpPr>
            <p:nvPr/>
          </p:nvSpPr>
          <p:spPr bwMode="auto">
            <a:xfrm>
              <a:off x="7747000" y="10077450"/>
              <a:ext cx="14732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worsening payer</a:t>
              </a:r>
            </a:p>
          </p:txBody>
        </p:sp>
        <p:sp>
          <p:nvSpPr>
            <p:cNvPr id="256" name="AutoShape 75"/>
            <p:cNvSpPr>
              <a:spLocks/>
            </p:cNvSpPr>
            <p:nvPr/>
          </p:nvSpPr>
          <p:spPr bwMode="auto">
            <a:xfrm>
              <a:off x="5918200" y="10077450"/>
              <a:ext cx="13589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Payment Pattern</a:t>
              </a:r>
            </a:p>
          </p:txBody>
        </p:sp>
        <p:sp>
          <p:nvSpPr>
            <p:cNvPr id="257" name="Rectangle 58"/>
            <p:cNvSpPr>
              <a:spLocks/>
            </p:cNvSpPr>
            <p:nvPr/>
          </p:nvSpPr>
          <p:spPr bwMode="auto">
            <a:xfrm>
              <a:off x="1092753" y="10804755"/>
              <a:ext cx="250605" cy="329150"/>
            </a:xfrm>
            <a:prstGeom prst="rect">
              <a:avLst/>
            </a:prstGeom>
            <a:noFill/>
            <a:ln w="12700" cap="flat">
              <a:noFill/>
              <a:miter lim="800000"/>
              <a:headEnd type="none" w="med" len="med"/>
              <a:tailEnd type="none" w="med" len="med"/>
            </a:ln>
          </p:spPr>
          <p:txBody>
            <a:bodyPr wrap="none" lIns="0" tIns="0" rIns="0" bIns="0" anchor="ctr">
              <a:spAutoFit/>
            </a:bodyPr>
            <a:lstStyle/>
            <a:p>
              <a:pPr algn="r"/>
              <a:r>
                <a:rPr lang="en-US" sz="1100" dirty="0">
                  <a:solidFill>
                    <a:srgbClr val="5E5E5E"/>
                  </a:solidFill>
                  <a:latin typeface="Calibri" charset="0"/>
                  <a:ea typeface="Calibri" charset="0"/>
                  <a:cs typeface="Calibri" charset="0"/>
                  <a:sym typeface="Calibri" charset="0"/>
                </a:rPr>
                <a:t>5.</a:t>
              </a:r>
            </a:p>
          </p:txBody>
        </p:sp>
        <p:sp>
          <p:nvSpPr>
            <p:cNvPr id="258" name="AutoShape 59"/>
            <p:cNvSpPr>
              <a:spLocks/>
            </p:cNvSpPr>
            <p:nvPr/>
          </p:nvSpPr>
          <p:spPr bwMode="auto">
            <a:xfrm>
              <a:off x="2984500" y="10833100"/>
              <a:ext cx="393700" cy="419100"/>
            </a:xfrm>
            <a:prstGeom prst="roundRect">
              <a:avLst>
                <a:gd name="adj" fmla="val 22579"/>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If</a:t>
              </a:r>
            </a:p>
          </p:txBody>
        </p:sp>
        <p:sp>
          <p:nvSpPr>
            <p:cNvPr id="259" name="AutoShape 60"/>
            <p:cNvSpPr>
              <a:spLocks/>
            </p:cNvSpPr>
            <p:nvPr/>
          </p:nvSpPr>
          <p:spPr bwMode="auto">
            <a:xfrm>
              <a:off x="3390900" y="10833100"/>
              <a:ext cx="14478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At least</a:t>
              </a:r>
            </a:p>
          </p:txBody>
        </p:sp>
        <p:sp>
          <p:nvSpPr>
            <p:cNvPr id="260" name="AutoShape 61"/>
            <p:cNvSpPr>
              <a:spLocks/>
            </p:cNvSpPr>
            <p:nvPr/>
          </p:nvSpPr>
          <p:spPr bwMode="auto">
            <a:xfrm>
              <a:off x="4864100" y="10833100"/>
              <a:ext cx="9652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50%</a:t>
              </a:r>
            </a:p>
          </p:txBody>
        </p:sp>
        <p:sp>
          <p:nvSpPr>
            <p:cNvPr id="261" name="AutoShape 65"/>
            <p:cNvSpPr>
              <a:spLocks/>
            </p:cNvSpPr>
            <p:nvPr/>
          </p:nvSpPr>
          <p:spPr bwMode="auto">
            <a:xfrm>
              <a:off x="6235700" y="10833100"/>
              <a:ext cx="14986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Earlier Bills</a:t>
              </a:r>
            </a:p>
          </p:txBody>
        </p:sp>
        <p:sp>
          <p:nvSpPr>
            <p:cNvPr id="262" name="AutoShape 67"/>
            <p:cNvSpPr>
              <a:spLocks/>
            </p:cNvSpPr>
            <p:nvPr/>
          </p:nvSpPr>
          <p:spPr bwMode="auto">
            <a:xfrm>
              <a:off x="4533900" y="11328400"/>
              <a:ext cx="13081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On time or early </a:t>
              </a:r>
            </a:p>
          </p:txBody>
        </p:sp>
        <p:sp>
          <p:nvSpPr>
            <p:cNvPr id="263" name="AutoShape 61"/>
            <p:cNvSpPr>
              <a:spLocks/>
            </p:cNvSpPr>
            <p:nvPr/>
          </p:nvSpPr>
          <p:spPr bwMode="auto">
            <a:xfrm>
              <a:off x="5778500" y="10833100"/>
              <a:ext cx="4318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of</a:t>
              </a:r>
            </a:p>
          </p:txBody>
        </p:sp>
        <p:sp>
          <p:nvSpPr>
            <p:cNvPr id="264" name="AutoShape 65"/>
            <p:cNvSpPr>
              <a:spLocks/>
            </p:cNvSpPr>
            <p:nvPr/>
          </p:nvSpPr>
          <p:spPr bwMode="auto">
            <a:xfrm>
              <a:off x="8204200" y="10833100"/>
              <a:ext cx="9398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Late</a:t>
              </a:r>
            </a:p>
          </p:txBody>
        </p:sp>
        <p:sp>
          <p:nvSpPr>
            <p:cNvPr id="265" name="AutoShape 61"/>
            <p:cNvSpPr>
              <a:spLocks/>
            </p:cNvSpPr>
            <p:nvPr/>
          </p:nvSpPr>
          <p:spPr bwMode="auto">
            <a:xfrm>
              <a:off x="2451100" y="11328400"/>
              <a:ext cx="6350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and</a:t>
              </a:r>
            </a:p>
          </p:txBody>
        </p:sp>
        <p:sp>
          <p:nvSpPr>
            <p:cNvPr id="266" name="AutoShape 61"/>
            <p:cNvSpPr>
              <a:spLocks/>
            </p:cNvSpPr>
            <p:nvPr/>
          </p:nvSpPr>
          <p:spPr bwMode="auto">
            <a:xfrm>
              <a:off x="3086100" y="11328400"/>
              <a:ext cx="9652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all later bills</a:t>
              </a:r>
            </a:p>
          </p:txBody>
        </p:sp>
        <p:sp>
          <p:nvSpPr>
            <p:cNvPr id="267" name="AutoShape 61"/>
            <p:cNvSpPr>
              <a:spLocks/>
            </p:cNvSpPr>
            <p:nvPr/>
          </p:nvSpPr>
          <p:spPr bwMode="auto">
            <a:xfrm>
              <a:off x="4076700" y="11328400"/>
              <a:ext cx="4318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are </a:t>
              </a:r>
            </a:p>
          </p:txBody>
        </p:sp>
        <p:sp>
          <p:nvSpPr>
            <p:cNvPr id="268" name="AutoShape 67"/>
            <p:cNvSpPr>
              <a:spLocks/>
            </p:cNvSpPr>
            <p:nvPr/>
          </p:nvSpPr>
          <p:spPr bwMode="auto">
            <a:xfrm>
              <a:off x="5842000" y="11328400"/>
              <a:ext cx="6858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then  </a:t>
              </a:r>
            </a:p>
          </p:txBody>
        </p:sp>
        <p:sp>
          <p:nvSpPr>
            <p:cNvPr id="269" name="AutoShape 69"/>
            <p:cNvSpPr>
              <a:spLocks/>
            </p:cNvSpPr>
            <p:nvPr/>
          </p:nvSpPr>
          <p:spPr bwMode="auto">
            <a:xfrm>
              <a:off x="7899400" y="11328400"/>
              <a:ext cx="4191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is</a:t>
              </a:r>
            </a:p>
          </p:txBody>
        </p:sp>
        <p:sp>
          <p:nvSpPr>
            <p:cNvPr id="270" name="AutoShape 70"/>
            <p:cNvSpPr>
              <a:spLocks/>
            </p:cNvSpPr>
            <p:nvPr/>
          </p:nvSpPr>
          <p:spPr bwMode="auto">
            <a:xfrm>
              <a:off x="8356600" y="11328400"/>
              <a:ext cx="14732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Improving payer</a:t>
              </a:r>
            </a:p>
          </p:txBody>
        </p:sp>
        <p:sp>
          <p:nvSpPr>
            <p:cNvPr id="271" name="AutoShape 75"/>
            <p:cNvSpPr>
              <a:spLocks/>
            </p:cNvSpPr>
            <p:nvPr/>
          </p:nvSpPr>
          <p:spPr bwMode="auto">
            <a:xfrm>
              <a:off x="6527800" y="11328400"/>
              <a:ext cx="13589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Payment Pattern</a:t>
              </a:r>
            </a:p>
          </p:txBody>
        </p:sp>
        <p:sp>
          <p:nvSpPr>
            <p:cNvPr id="272" name="AutoShape 61"/>
            <p:cNvSpPr>
              <a:spLocks/>
            </p:cNvSpPr>
            <p:nvPr/>
          </p:nvSpPr>
          <p:spPr bwMode="auto">
            <a:xfrm>
              <a:off x="7772400" y="10835640"/>
              <a:ext cx="431800" cy="419100"/>
            </a:xfrm>
            <a:prstGeom prst="roundRect">
              <a:avLst>
                <a:gd name="adj" fmla="val 21208"/>
              </a:avLst>
            </a:prstGeom>
            <a:gradFill rotWithShape="0">
              <a:gsLst>
                <a:gs pos="0">
                  <a:srgbClr val="FEFFFE"/>
                </a:gs>
                <a:gs pos="100000">
                  <a:srgbClr val="E6E6E6"/>
                </a:gs>
              </a:gsLst>
              <a:lin ang="5400000" scaled="1"/>
            </a:gradFill>
            <a:ln w="12700" cap="flat">
              <a:solidFill>
                <a:srgbClr val="C2C2C2"/>
              </a:solidFill>
              <a:prstDash val="solid"/>
              <a:miter lim="800000"/>
              <a:headEnd type="none" w="med" len="med"/>
              <a:tailEnd type="none" w="med" len="med"/>
            </a:ln>
          </p:spPr>
          <p:txBody>
            <a:bodyPr lIns="0" tIns="0" rIns="0" bIns="0" anchor="ctr"/>
            <a:lstStyle/>
            <a:p>
              <a:r>
                <a:rPr lang="en-US" sz="600" dirty="0">
                  <a:latin typeface="Calibri" charset="0"/>
                  <a:ea typeface="Calibri" charset="0"/>
                  <a:cs typeface="Calibri" charset="0"/>
                  <a:sym typeface="Calibri" charset="0"/>
                </a:rPr>
                <a:t>are</a:t>
              </a:r>
            </a:p>
          </p:txBody>
        </p:sp>
      </p:grpSp>
      <p:sp>
        <p:nvSpPr>
          <p:cNvPr id="291" name="AutoShape 61"/>
          <p:cNvSpPr>
            <a:spLocks/>
          </p:cNvSpPr>
          <p:nvPr/>
        </p:nvSpPr>
        <p:spPr bwMode="auto">
          <a:xfrm>
            <a:off x="609600" y="5817577"/>
            <a:ext cx="1708150" cy="600808"/>
          </a:xfrm>
          <a:prstGeom prst="roundRect">
            <a:avLst>
              <a:gd name="adj" fmla="val 8532"/>
            </a:avLst>
          </a:prstGeom>
          <a:gradFill rotWithShape="0">
            <a:gsLst>
              <a:gs pos="0">
                <a:srgbClr val="FFFFFF"/>
              </a:gs>
              <a:gs pos="100000">
                <a:srgbClr val="E6E6E6"/>
              </a:gs>
            </a:gsLst>
            <a:lin ang="5400000" scaled="1"/>
          </a:gradFill>
          <a:ln w="12700" cap="flat">
            <a:solidFill>
              <a:srgbClr val="B3B3B3"/>
            </a:solidFill>
            <a:prstDash val="solid"/>
            <a:miter lim="800000"/>
            <a:headEnd type="none" w="med" len="med"/>
            <a:tailEnd type="none" w="med" len="med"/>
          </a:ln>
        </p:spPr>
        <p:txBody>
          <a:bodyPr lIns="60613" tIns="60613" rIns="60613" bIns="60613"/>
          <a:lstStyle/>
          <a:p>
            <a:pPr algn="l"/>
            <a:r>
              <a:rPr lang="en-US" sz="700" dirty="0" smtClean="0">
                <a:latin typeface="Calibri Bold" charset="0"/>
                <a:cs typeface="Calibri Bold" charset="0"/>
                <a:sym typeface="Calibri Bold" charset="0"/>
              </a:rPr>
              <a:t>Customer</a:t>
            </a:r>
            <a:endParaRPr lang="en-US" sz="700" dirty="0">
              <a:latin typeface="Calibri Bold" charset="0"/>
              <a:cs typeface="Calibri Bold" charset="0"/>
              <a:sym typeface="Calibri Bold" charset="0"/>
            </a:endParaRPr>
          </a:p>
          <a:p>
            <a:r>
              <a:rPr lang="en-US" sz="600" dirty="0">
                <a:latin typeface="Calibri" charset="0"/>
                <a:cs typeface="Calibri" charset="0"/>
                <a:sym typeface="Calibri" charset="0"/>
              </a:rPr>
              <a:t>Description</a:t>
            </a:r>
            <a:r>
              <a:rPr lang="en-US" sz="600" dirty="0" smtClean="0">
                <a:latin typeface="Calibri" charset="0"/>
                <a:cs typeface="Calibri" charset="0"/>
                <a:sym typeface="Calibri" charset="0"/>
              </a:rPr>
              <a:t>. The role played by an Individual or Organization in a business relationship with the service provider in which they intend to buy, buy, or receive products or services from the service p</a:t>
            </a:r>
            <a:endParaRPr lang="en-US" sz="600" dirty="0">
              <a:latin typeface="Calibri" charset="0"/>
              <a:cs typeface="Calibri" charset="0"/>
              <a:sym typeface="Calibri" charset="0"/>
            </a:endParaRPr>
          </a:p>
        </p:txBody>
      </p:sp>
      <p:sp>
        <p:nvSpPr>
          <p:cNvPr id="292" name="Line 76"/>
          <p:cNvSpPr>
            <a:spLocks noChangeShapeType="1"/>
          </p:cNvSpPr>
          <p:nvPr/>
        </p:nvSpPr>
        <p:spPr bwMode="auto">
          <a:xfrm flipH="1">
            <a:off x="711200" y="5451231"/>
            <a:ext cx="127000" cy="0"/>
          </a:xfrm>
          <a:prstGeom prst="line">
            <a:avLst/>
          </a:prstGeom>
          <a:noFill/>
          <a:ln w="12700" cap="flat">
            <a:solidFill>
              <a:srgbClr val="B3B3B3"/>
            </a:solidFill>
            <a:prstDash val="solid"/>
            <a:miter lim="800000"/>
            <a:headEnd type="none" w="med" len="med"/>
            <a:tailEnd type="none" w="med" len="med"/>
          </a:ln>
        </p:spPr>
        <p:txBody>
          <a:bodyPr lIns="0" tIns="0" rIns="0" bIns="0"/>
          <a:lstStyle/>
          <a:p>
            <a:endParaRPr lang="en-US"/>
          </a:p>
        </p:txBody>
      </p:sp>
      <p:sp>
        <p:nvSpPr>
          <p:cNvPr id="293" name="AutoShape 77"/>
          <p:cNvSpPr>
            <a:spLocks/>
          </p:cNvSpPr>
          <p:nvPr/>
        </p:nvSpPr>
        <p:spPr bwMode="auto">
          <a:xfrm>
            <a:off x="927100" y="5319346"/>
            <a:ext cx="825500" cy="241788"/>
          </a:xfrm>
          <a:prstGeom prst="roundRect">
            <a:avLst>
              <a:gd name="adj" fmla="val 21208"/>
            </a:avLst>
          </a:prstGeom>
          <a:gradFill rotWithShape="0">
            <a:gsLst>
              <a:gs pos="0">
                <a:srgbClr val="3D7AD9"/>
              </a:gs>
              <a:gs pos="100000">
                <a:srgbClr val="1D4A96"/>
              </a:gs>
            </a:gsLst>
            <a:lin ang="5400000" scaled="1"/>
          </a:gradFill>
          <a:ln w="12700" cap="flat">
            <a:solidFill>
              <a:srgbClr val="2151B8"/>
            </a:solidFill>
            <a:prstDash val="solid"/>
            <a:miter lim="800000"/>
            <a:headEnd type="none" w="med" len="med"/>
            <a:tailEnd type="none" w="med" len="med"/>
          </a:ln>
          <a:effectLst>
            <a:outerShdw dist="38099" dir="5400000" algn="ctr" rotWithShape="0">
              <a:schemeClr val="bg2">
                <a:alpha val="14000"/>
              </a:schemeClr>
            </a:outerShdw>
          </a:effectLst>
        </p:spPr>
        <p:txBody>
          <a:bodyPr lIns="0" tIns="0" rIns="0" bIns="0" anchor="ctr"/>
          <a:lstStyle/>
          <a:p>
            <a:r>
              <a:rPr lang="en-US" sz="700" dirty="0" smtClean="0">
                <a:solidFill>
                  <a:srgbClr val="FFFFFF"/>
                </a:solidFill>
                <a:latin typeface="Calibri Bold" charset="0"/>
                <a:cs typeface="Calibri Bold" charset="0"/>
                <a:sym typeface="Calibri Bold" charset="0"/>
              </a:rPr>
              <a:t>Customer  Problems</a:t>
            </a:r>
            <a:endParaRPr lang="en-US" sz="700" dirty="0">
              <a:solidFill>
                <a:srgbClr val="FFFFFF"/>
              </a:solidFill>
              <a:latin typeface="Calibri Bold" charset="0"/>
              <a:cs typeface="Calibri Bold" charset="0"/>
              <a:sym typeface="Calibri Bold" charset="0"/>
            </a:endParaRPr>
          </a:p>
        </p:txBody>
      </p:sp>
      <p:pic>
        <p:nvPicPr>
          <p:cNvPr id="294" name="Picture 93"/>
          <p:cNvPicPr>
            <a:picLocks noChangeArrowheads="1"/>
          </p:cNvPicPr>
          <p:nvPr/>
        </p:nvPicPr>
        <p:blipFill>
          <a:blip r:embed="rId4" cstate="print"/>
          <a:srcRect/>
          <a:stretch>
            <a:fillRect/>
          </a:stretch>
        </p:blipFill>
        <p:spPr bwMode="auto">
          <a:xfrm rot="16200000">
            <a:off x="855541" y="5421679"/>
            <a:ext cx="73269" cy="44450"/>
          </a:xfrm>
          <a:prstGeom prst="rect">
            <a:avLst/>
          </a:prstGeom>
          <a:noFill/>
          <a:ln w="12700" cap="flat">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Amdocs 2010 Corporate Master_ppt07_v04">
  <a:themeElements>
    <a:clrScheme name="Amdocs">
      <a:dk1>
        <a:srgbClr val="000000"/>
      </a:dk1>
      <a:lt1>
        <a:srgbClr val="FFFFFF"/>
      </a:lt1>
      <a:dk2>
        <a:srgbClr val="F8D8CB"/>
      </a:dk2>
      <a:lt2>
        <a:srgbClr val="C6D9F1"/>
      </a:lt2>
      <a:accent1>
        <a:srgbClr val="ED8000"/>
      </a:accent1>
      <a:accent2>
        <a:srgbClr val="5781AE"/>
      </a:accent2>
      <a:accent3>
        <a:srgbClr val="A12830"/>
      </a:accent3>
      <a:accent4>
        <a:srgbClr val="00626D"/>
      </a:accent4>
      <a:accent5>
        <a:srgbClr val="C0D4CD"/>
      </a:accent5>
      <a:accent6>
        <a:srgbClr val="FFF200"/>
      </a:accent6>
      <a:hlink>
        <a:srgbClr val="0033CC"/>
      </a:hlink>
      <a:folHlink>
        <a:srgbClr val="78787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lIns="36000" tIns="36000" rIns="36000" bIns="36000" rtlCol="0" anchor="ctr"/>
      <a:lstStyle>
        <a:defPPr algn="ctr">
          <a:defRPr sz="200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800" b="0" kern="1200" smtClean="0">
            <a:solidFill>
              <a:schemeClr val="tx1"/>
            </a:solidFill>
            <a:latin typeface="Arial" pitchFamily="34" charset="0"/>
            <a:ea typeface="+mn-ea"/>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7FE4F7371DC84FAF089D8641A65901" ma:contentTypeVersion="9" ma:contentTypeDescription="Create a new document." ma:contentTypeScope="" ma:versionID="bfb0a9db30f3585f3c5c3f509f4b2b1b">
  <xsd:schema xmlns:xsd="http://www.w3.org/2001/XMLSchema" xmlns:p="http://schemas.microsoft.com/office/2006/metadata/properties" xmlns:ns1="http://schemas.microsoft.com/sharepoint/v3" xmlns:ns2="b4ceddea-9b6a-4b72-a76d-1d337691b4ba" targetNamespace="http://schemas.microsoft.com/office/2006/metadata/properties" ma:root="true" ma:fieldsID="d73c55aa1fd068eb17c9a620fded50ad" ns1:_="" ns2:_="">
    <xsd:import namespace="http://schemas.microsoft.com/sharepoint/v3"/>
    <xsd:import namespace="b4ceddea-9b6a-4b72-a76d-1d337691b4ba"/>
    <xsd:element name="properties">
      <xsd:complexType>
        <xsd:sequence>
          <xsd:element name="documentManagement">
            <xsd:complexType>
              <xsd:all>
                <xsd:element ref="ns2:Tags" minOccurs="0"/>
                <xsd:element ref="ns1:EmailSender" minOccurs="0"/>
                <xsd:element ref="ns1:EmailTo" minOccurs="0"/>
                <xsd:element ref="ns1:EmailCc" minOccurs="0"/>
                <xsd:element ref="ns1:EmailFrom" minOccurs="0"/>
                <xsd:element ref="ns1:EmailSubject"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EmailSender" ma:index="9" nillable="true" ma:displayName="E-Mail Sender" ma:hidden="true" ma:internalName="EmailSender">
      <xsd:simpleType>
        <xsd:restriction base="dms:Note"/>
      </xsd:simpleType>
    </xsd:element>
    <xsd:element name="EmailTo" ma:index="10" nillable="true" ma:displayName="E-Mail To" ma:hidden="true" ma:internalName="EmailTo">
      <xsd:simpleType>
        <xsd:restriction base="dms:Note"/>
      </xsd:simpleType>
    </xsd:element>
    <xsd:element name="EmailCc" ma:index="11" nillable="true" ma:displayName="E-Mail Cc" ma:hidden="true" ma:internalName="EmailCc">
      <xsd:simpleType>
        <xsd:restriction base="dms:Note"/>
      </xsd:simpleType>
    </xsd:element>
    <xsd:element name="EmailFrom" ma:index="12" nillable="true" ma:displayName="E-Mail From" ma:hidden="true" ma:internalName="EmailFrom">
      <xsd:simpleType>
        <xsd:restriction base="dms:Text"/>
      </xsd:simpleType>
    </xsd:element>
    <xsd:element name="EmailSubject" ma:index="13" nillable="true" ma:displayName="E-Mail Subject" ma:hidden="true" ma:internalName="EmailSubject">
      <xsd:simpleType>
        <xsd:restriction base="dms:Text"/>
      </xsd:simpleType>
    </xsd:element>
  </xsd:schema>
  <xsd:schema xmlns:xsd="http://www.w3.org/2001/XMLSchema" xmlns:dms="http://schemas.microsoft.com/office/2006/documentManagement/types" targetNamespace="b4ceddea-9b6a-4b72-a76d-1d337691b4ba" elementFormDefault="qualified">
    <xsd:import namespace="http://schemas.microsoft.com/office/2006/documentManagement/types"/>
    <xsd:element name="Tags" ma:index="8" nillable="true" ma:displayName="Tags" ma:default="" ma:description="Please use , as the delimiter between keyword tags in the Description field" ma:internalName="Tag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EmailTo xmlns="http://schemas.microsoft.com/sharepoint/v3" xsi:nil="true"/>
    <EmailSender xmlns="http://schemas.microsoft.com/sharepoint/v3" xsi:nil="true"/>
    <EmailFrom xmlns="http://schemas.microsoft.com/sharepoint/v3" xsi:nil="true"/>
    <Tags xmlns="b4ceddea-9b6a-4b72-a76d-1d337691b4ba">template</Tags>
    <EmailSubject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3F2CA18D-3F33-4A15-90F1-DEA482974B8B}">
  <ds:schemaRefs>
    <ds:schemaRef ds:uri="http://schemas.microsoft.com/sharepoint/v3/contenttype/forms"/>
  </ds:schemaRefs>
</ds:datastoreItem>
</file>

<file path=customXml/itemProps2.xml><?xml version="1.0" encoding="utf-8"?>
<ds:datastoreItem xmlns:ds="http://schemas.openxmlformats.org/officeDocument/2006/customXml" ds:itemID="{1C569E47-BD63-40A6-90A4-893C6B09F3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4ceddea-9b6a-4b72-a76d-1d337691b4b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79E14543-A370-4088-A441-5AD77D9E6180}">
  <ds:schemaRefs>
    <ds:schemaRef ds:uri="http://schemas.microsoft.com/office/2006/metadata/properties"/>
    <ds:schemaRef ds:uri="http://schemas.microsoft.com/sharepoint/v3"/>
    <ds:schemaRef ds:uri="b4ceddea-9b6a-4b72-a76d-1d337691b4ba"/>
  </ds:schemaRefs>
</ds:datastoreItem>
</file>

<file path=docProps/app.xml><?xml version="1.0" encoding="utf-8"?>
<Properties xmlns="http://schemas.openxmlformats.org/officeDocument/2006/extended-properties" xmlns:vt="http://schemas.openxmlformats.org/officeDocument/2006/docPropsVTypes">
  <Template/>
  <TotalTime>12356</TotalTime>
  <Words>2751</Words>
  <Application>Microsoft Office PowerPoint</Application>
  <PresentationFormat>On-screen Show (4:3)</PresentationFormat>
  <Paragraphs>620</Paragraphs>
  <Slides>14</Slides>
  <Notes>6</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Amdocs 2010 Corporate Master_ppt07_v04</vt:lpstr>
      <vt:lpstr>Amdocs Intelligent Decision Automation</vt:lpstr>
      <vt:lpstr>The Leader in Customer Experience Systems Innovation</vt:lpstr>
      <vt:lpstr>What Is Amdocs Intelligent Decision Automation (AIDA)?</vt:lpstr>
      <vt:lpstr>Requirements</vt:lpstr>
      <vt:lpstr>AIDA Runtime Architecture</vt:lpstr>
      <vt:lpstr>How the AIDA Inference Engine Works</vt:lpstr>
      <vt:lpstr>Why a triple Store, why Allegrograph</vt:lpstr>
      <vt:lpstr>Slide 8</vt:lpstr>
      <vt:lpstr>Slide 9</vt:lpstr>
      <vt:lpstr>The Applications </vt:lpstr>
      <vt:lpstr>Guided Interaction Advisor (GIA)</vt:lpstr>
      <vt:lpstr>How Guided Interaction Advisor Reduces AHT Example </vt:lpstr>
      <vt:lpstr>Guided Interaction Advisor </vt:lpstr>
      <vt:lpstr>Presenting Insight to CSR</vt:lpstr>
    </vt:vector>
  </TitlesOfParts>
  <Manager>Eric Schaaf</Manager>
  <Company>Amdocs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Amdocs 2010 Corporate Presentation Template</dc:title>
  <dc:creator>Eric Schaaf</dc:creator>
  <cp:lastModifiedBy>Amdocs, Inc</cp:lastModifiedBy>
  <cp:revision>416</cp:revision>
  <dcterms:created xsi:type="dcterms:W3CDTF">2009-12-21T17:57:11Z</dcterms:created>
  <dcterms:modified xsi:type="dcterms:W3CDTF">2010-12-07T04:34:29Z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0x010100087FE4F7371DC84FAF089D8641A65901</vt:lpwstr>
  </property>
  <property fmtid="{D5CDD505-2E9C-101B-9397-08002B2CF9AE}" pid="3" name="SecurityLevel">
    <vt:lpwstr>Level 1 – Confidential</vt:lpwstr>
  </property>
  <property fmtid="{D5CDD505-2E9C-101B-9397-08002B2CF9AE}" pid="4" name="Updated">
    <vt:bool>true</vt:bool>
  </property>
</Properties>
</file>