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14.xml" ContentType="application/vnd.openxmlformats-officedocument.presentationml.notesSlide+xml"/>
  <Override PartName="/ppt/embeddings/oleObject2.bin" ContentType="application/vnd.openxmlformats-officedocument.oleObject"/>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5.xml" ContentType="application/vnd.openxmlformats-officedocument.presentationml.notesSlide+xml"/>
  <Override PartName="/ppt/embeddings/oleObject3.bin" ContentType="application/vnd.openxmlformats-officedocument.oleObject"/>
  <Override PartName="/ppt/notesSlides/notesSlide16.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1" r:id="rId4"/>
  </p:sldMasterIdLst>
  <p:notesMasterIdLst>
    <p:notesMasterId r:id="rId30"/>
  </p:notesMasterIdLst>
  <p:sldIdLst>
    <p:sldId id="433" r:id="rId5"/>
    <p:sldId id="515" r:id="rId6"/>
    <p:sldId id="522" r:id="rId7"/>
    <p:sldId id="523" r:id="rId8"/>
    <p:sldId id="524" r:id="rId9"/>
    <p:sldId id="530" r:id="rId10"/>
    <p:sldId id="525" r:id="rId11"/>
    <p:sldId id="526" r:id="rId12"/>
    <p:sldId id="529" r:id="rId13"/>
    <p:sldId id="511" r:id="rId14"/>
    <p:sldId id="478" r:id="rId15"/>
    <p:sldId id="533" r:id="rId16"/>
    <p:sldId id="534" r:id="rId17"/>
    <p:sldId id="535" r:id="rId18"/>
    <p:sldId id="481" r:id="rId19"/>
    <p:sldId id="539" r:id="rId20"/>
    <p:sldId id="536" r:id="rId21"/>
    <p:sldId id="479" r:id="rId22"/>
    <p:sldId id="475" r:id="rId23"/>
    <p:sldId id="487" r:id="rId24"/>
    <p:sldId id="554" r:id="rId25"/>
    <p:sldId id="555" r:id="rId26"/>
    <p:sldId id="556" r:id="rId27"/>
    <p:sldId id="553" r:id="rId28"/>
    <p:sldId id="557" r:id="rId29"/>
  </p:sldIdLst>
  <p:sldSz cx="12188825" cy="6858000"/>
  <p:notesSz cx="9144000" cy="6858000"/>
  <p:defaultTextStyle>
    <a:defPPr>
      <a:defRPr lang="en-US"/>
    </a:defPPr>
    <a:lvl1pPr algn="l" defTabSz="1362075" rtl="0" fontAlgn="base">
      <a:spcBef>
        <a:spcPct val="0"/>
      </a:spcBef>
      <a:spcAft>
        <a:spcPct val="0"/>
      </a:spcAft>
      <a:defRPr sz="2700" kern="1200">
        <a:solidFill>
          <a:schemeClr val="tx1"/>
        </a:solidFill>
        <a:latin typeface="Arial" charset="0"/>
        <a:ea typeface="Arial" charset="0"/>
        <a:cs typeface="Arial" charset="0"/>
      </a:defRPr>
    </a:lvl1pPr>
    <a:lvl2pPr marL="681038" indent="-223838" algn="l" defTabSz="1362075" rtl="0" fontAlgn="base">
      <a:spcBef>
        <a:spcPct val="0"/>
      </a:spcBef>
      <a:spcAft>
        <a:spcPct val="0"/>
      </a:spcAft>
      <a:defRPr sz="2700" kern="1200">
        <a:solidFill>
          <a:schemeClr val="tx1"/>
        </a:solidFill>
        <a:latin typeface="Arial" charset="0"/>
        <a:ea typeface="Arial" charset="0"/>
        <a:cs typeface="Arial" charset="0"/>
      </a:defRPr>
    </a:lvl2pPr>
    <a:lvl3pPr marL="1362075" indent="-447675" algn="l" defTabSz="1362075" rtl="0" fontAlgn="base">
      <a:spcBef>
        <a:spcPct val="0"/>
      </a:spcBef>
      <a:spcAft>
        <a:spcPct val="0"/>
      </a:spcAft>
      <a:defRPr sz="2700" kern="1200">
        <a:solidFill>
          <a:schemeClr val="tx1"/>
        </a:solidFill>
        <a:latin typeface="Arial" charset="0"/>
        <a:ea typeface="Arial" charset="0"/>
        <a:cs typeface="Arial" charset="0"/>
      </a:defRPr>
    </a:lvl3pPr>
    <a:lvl4pPr marL="2044700" indent="-673100" algn="l" defTabSz="1362075" rtl="0" fontAlgn="base">
      <a:spcBef>
        <a:spcPct val="0"/>
      </a:spcBef>
      <a:spcAft>
        <a:spcPct val="0"/>
      </a:spcAft>
      <a:defRPr sz="2700" kern="1200">
        <a:solidFill>
          <a:schemeClr val="tx1"/>
        </a:solidFill>
        <a:latin typeface="Arial" charset="0"/>
        <a:ea typeface="Arial" charset="0"/>
        <a:cs typeface="Arial" charset="0"/>
      </a:defRPr>
    </a:lvl4pPr>
    <a:lvl5pPr marL="2725738" indent="-896938" algn="l" defTabSz="1362075" rtl="0" fontAlgn="base">
      <a:spcBef>
        <a:spcPct val="0"/>
      </a:spcBef>
      <a:spcAft>
        <a:spcPct val="0"/>
      </a:spcAft>
      <a:defRPr sz="2700" kern="1200">
        <a:solidFill>
          <a:schemeClr val="tx1"/>
        </a:solidFill>
        <a:latin typeface="Arial" charset="0"/>
        <a:ea typeface="Arial" charset="0"/>
        <a:cs typeface="Arial" charset="0"/>
      </a:defRPr>
    </a:lvl5pPr>
    <a:lvl6pPr marL="2286000" algn="l" defTabSz="457200" rtl="0" eaLnBrk="1" latinLnBrk="0" hangingPunct="1">
      <a:defRPr sz="2700" kern="1200">
        <a:solidFill>
          <a:schemeClr val="tx1"/>
        </a:solidFill>
        <a:latin typeface="Arial" charset="0"/>
        <a:ea typeface="Arial" charset="0"/>
        <a:cs typeface="Arial" charset="0"/>
      </a:defRPr>
    </a:lvl6pPr>
    <a:lvl7pPr marL="2743200" algn="l" defTabSz="457200" rtl="0" eaLnBrk="1" latinLnBrk="0" hangingPunct="1">
      <a:defRPr sz="2700" kern="1200">
        <a:solidFill>
          <a:schemeClr val="tx1"/>
        </a:solidFill>
        <a:latin typeface="Arial" charset="0"/>
        <a:ea typeface="Arial" charset="0"/>
        <a:cs typeface="Arial" charset="0"/>
      </a:defRPr>
    </a:lvl7pPr>
    <a:lvl8pPr marL="3200400" algn="l" defTabSz="457200" rtl="0" eaLnBrk="1" latinLnBrk="0" hangingPunct="1">
      <a:defRPr sz="2700" kern="1200">
        <a:solidFill>
          <a:schemeClr val="tx1"/>
        </a:solidFill>
        <a:latin typeface="Arial" charset="0"/>
        <a:ea typeface="Arial" charset="0"/>
        <a:cs typeface="Arial" charset="0"/>
      </a:defRPr>
    </a:lvl8pPr>
    <a:lvl9pPr marL="3657600" algn="l" defTabSz="457200" rtl="0" eaLnBrk="1" latinLnBrk="0" hangingPunct="1">
      <a:defRPr sz="27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B0BB"/>
    <a:srgbClr val="ABBDCC"/>
    <a:srgbClr val="A3B0BE"/>
    <a:srgbClr val="8598A7"/>
    <a:srgbClr val="D5D8E1"/>
    <a:srgbClr val="ECE7EC"/>
    <a:srgbClr val="D6D7E2"/>
    <a:srgbClr val="ACB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9123" autoAdjust="0"/>
  </p:normalViewPr>
  <p:slideViewPr>
    <p:cSldViewPr>
      <p:cViewPr>
        <p:scale>
          <a:sx n="66" d="100"/>
          <a:sy n="66" d="100"/>
        </p:scale>
        <p:origin x="-1960" y="-80"/>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1518"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3.xml"/><Relationship Id="rId1" Type="http://schemas.openxmlformats.org/officeDocument/2006/relationships/slideMaster" Target="slideMasters/slideMaster1.xml"/><Relationship Id="rId24" Type="http://schemas.openxmlformats.org/officeDocument/2006/relationships/slide" Target="slides/slide20.xml"/><Relationship Id="rId25" Type="http://schemas.openxmlformats.org/officeDocument/2006/relationships/slide" Target="slides/slide21.xml"/><Relationship Id="rId8" Type="http://schemas.openxmlformats.org/officeDocument/2006/relationships/slide" Target="slides/slide4.xml"/><Relationship Id="rId13" Type="http://schemas.openxmlformats.org/officeDocument/2006/relationships/slide" Target="slides/slide9.xml"/><Relationship Id="rId10" Type="http://schemas.openxmlformats.org/officeDocument/2006/relationships/slide" Target="slides/slide6.xml"/><Relationship Id="rId32"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9" Type="http://schemas.openxmlformats.org/officeDocument/2006/relationships/slide" Target="slides/slide5.xml"/><Relationship Id="rId18" Type="http://schemas.openxmlformats.org/officeDocument/2006/relationships/slide" Target="slides/slide14.xml"/><Relationship Id="rId3" Type="http://schemas.openxmlformats.org/officeDocument/2006/relationships/slideMaster" Target="slideMasters/slideMaster3.xml"/><Relationship Id="rId27" Type="http://schemas.openxmlformats.org/officeDocument/2006/relationships/slide" Target="slides/slide23.xml"/><Relationship Id="rId14" Type="http://schemas.openxmlformats.org/officeDocument/2006/relationships/slide" Target="slides/slide10.xml"/><Relationship Id="rId23" Type="http://schemas.openxmlformats.org/officeDocument/2006/relationships/slide" Target="slides/slide19.xml"/><Relationship Id="rId4" Type="http://schemas.openxmlformats.org/officeDocument/2006/relationships/slideMaster" Target="slideMasters/slideMaster4.xml"/><Relationship Id="rId28" Type="http://schemas.openxmlformats.org/officeDocument/2006/relationships/slide" Target="slides/slide24.xml"/><Relationship Id="rId26" Type="http://schemas.openxmlformats.org/officeDocument/2006/relationships/slide" Target="slides/slide22.xml"/><Relationship Id="rId30" Type="http://schemas.openxmlformats.org/officeDocument/2006/relationships/notesMaster" Target="notesMasters/notesMaster1.xml"/><Relationship Id="rId11" Type="http://schemas.openxmlformats.org/officeDocument/2006/relationships/slide" Target="slides/slide7.xml"/><Relationship Id="rId29" Type="http://schemas.openxmlformats.org/officeDocument/2006/relationships/slide" Target="slides/slide25.xml"/><Relationship Id="rId6" Type="http://schemas.openxmlformats.org/officeDocument/2006/relationships/slide" Target="slides/slide2.xml"/><Relationship Id="rId16" Type="http://schemas.openxmlformats.org/officeDocument/2006/relationships/slide" Target="slides/slide12.xml"/><Relationship Id="rId3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19" Type="http://schemas.openxmlformats.org/officeDocument/2006/relationships/slide" Target="slides/slide15.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mn-ea"/>
                <a:cs typeface="Arial" charset="0"/>
              </a:defRPr>
            </a:lvl1pPr>
          </a:lstStyle>
          <a:p>
            <a:pPr>
              <a:defRPr/>
            </a:pPr>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AC42EC9-2A22-C547-BF81-0CA37C1B92CF}" type="datetime1">
              <a:rPr lang="en-US"/>
              <a:pPr>
                <a:defRPr/>
              </a:pPr>
              <a:t>3/21/11</a:t>
            </a:fld>
            <a:endParaRPr lang="en-US" dirty="0"/>
          </a:p>
        </p:txBody>
      </p:sp>
      <p:sp>
        <p:nvSpPr>
          <p:cNvPr id="4" name="Slide Image Placeholder 3"/>
          <p:cNvSpPr>
            <a:spLocks noGrp="1" noRot="1" noChangeAspect="1"/>
          </p:cNvSpPr>
          <p:nvPr>
            <p:ph type="sldImg" idx="2"/>
          </p:nvPr>
        </p:nvSpPr>
        <p:spPr>
          <a:xfrm>
            <a:off x="2287588" y="514350"/>
            <a:ext cx="4568825" cy="25717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E7E4CEF-5B6D-1E48-9B2A-A2D66A9794D3}" type="slidenum">
              <a:rPr lang="en-US"/>
              <a:pPr>
                <a:defRPr/>
              </a:pPr>
              <a:t>‹#›</a:t>
            </a:fld>
            <a:endParaRPr lang="en-US" dirty="0"/>
          </a:p>
        </p:txBody>
      </p:sp>
    </p:spTree>
    <p:extLst>
      <p:ext uri="{BB962C8B-B14F-4D97-AF65-F5344CB8AC3E}">
        <p14:creationId xmlns:p14="http://schemas.microsoft.com/office/powerpoint/2010/main" val="3455690583"/>
      </p:ext>
    </p:extLst>
  </p:cSld>
  <p:clrMap bg1="lt1" tx1="dk1" bg2="lt2" tx2="dk2" accent1="accent1" accent2="accent2" accent3="accent3" accent4="accent4" accent5="accent5" accent6="accent6" hlink="hlink" folHlink="folHlink"/>
  <p:notesStyle>
    <a:lvl1pPr algn="l" defTabSz="1362075" rtl="0" eaLnBrk="0" fontAlgn="base" hangingPunct="0">
      <a:spcBef>
        <a:spcPct val="30000"/>
      </a:spcBef>
      <a:spcAft>
        <a:spcPct val="0"/>
      </a:spcAft>
      <a:defRPr sz="1700" kern="1200">
        <a:solidFill>
          <a:schemeClr val="tx1"/>
        </a:solidFill>
        <a:latin typeface="+mn-lt"/>
        <a:ea typeface="ＭＳ Ｐゴシック" pitchFamily="-111" charset="-128"/>
        <a:cs typeface="ＭＳ Ｐゴシック" pitchFamily="-111" charset="-128"/>
      </a:defRPr>
    </a:lvl1pPr>
    <a:lvl2pPr marL="681038" algn="l" defTabSz="1362075" rtl="0" eaLnBrk="0" fontAlgn="base" hangingPunct="0">
      <a:spcBef>
        <a:spcPct val="30000"/>
      </a:spcBef>
      <a:spcAft>
        <a:spcPct val="0"/>
      </a:spcAft>
      <a:defRPr sz="1700" kern="1200">
        <a:solidFill>
          <a:schemeClr val="tx1"/>
        </a:solidFill>
        <a:latin typeface="+mn-lt"/>
        <a:ea typeface="ＭＳ Ｐゴシック" pitchFamily="-111" charset="-128"/>
        <a:cs typeface="+mn-cs"/>
      </a:defRPr>
    </a:lvl2pPr>
    <a:lvl3pPr marL="1362075" algn="l" defTabSz="1362075" rtl="0" eaLnBrk="0" fontAlgn="base" hangingPunct="0">
      <a:spcBef>
        <a:spcPct val="30000"/>
      </a:spcBef>
      <a:spcAft>
        <a:spcPct val="0"/>
      </a:spcAft>
      <a:defRPr sz="1700" kern="1200">
        <a:solidFill>
          <a:schemeClr val="tx1"/>
        </a:solidFill>
        <a:latin typeface="+mn-lt"/>
        <a:ea typeface="ＭＳ Ｐゴシック" pitchFamily="-111" charset="-128"/>
        <a:cs typeface="+mn-cs"/>
      </a:defRPr>
    </a:lvl3pPr>
    <a:lvl4pPr marL="2044700" algn="l" defTabSz="1362075" rtl="0" eaLnBrk="0" fontAlgn="base" hangingPunct="0">
      <a:spcBef>
        <a:spcPct val="30000"/>
      </a:spcBef>
      <a:spcAft>
        <a:spcPct val="0"/>
      </a:spcAft>
      <a:defRPr sz="1700" kern="1200">
        <a:solidFill>
          <a:schemeClr val="tx1"/>
        </a:solidFill>
        <a:latin typeface="+mn-lt"/>
        <a:ea typeface="ＭＳ Ｐゴシック" pitchFamily="-111" charset="-128"/>
        <a:cs typeface="+mn-cs"/>
      </a:defRPr>
    </a:lvl4pPr>
    <a:lvl5pPr marL="2725738" algn="l" defTabSz="1362075" rtl="0" eaLnBrk="0" fontAlgn="base" hangingPunct="0">
      <a:spcBef>
        <a:spcPct val="30000"/>
      </a:spcBef>
      <a:spcAft>
        <a:spcPct val="0"/>
      </a:spcAft>
      <a:defRPr sz="1700" kern="1200">
        <a:solidFill>
          <a:schemeClr val="tx1"/>
        </a:solidFill>
        <a:latin typeface="+mn-lt"/>
        <a:ea typeface="ＭＳ Ｐゴシック" pitchFamily="-111" charset="-128"/>
        <a:cs typeface="+mn-cs"/>
      </a:defRPr>
    </a:lvl5pPr>
    <a:lvl6pPr marL="3409017" algn="l" defTabSz="1363607" rtl="0" eaLnBrk="1" latinLnBrk="0" hangingPunct="1">
      <a:defRPr sz="1700" kern="1200">
        <a:solidFill>
          <a:schemeClr val="tx1"/>
        </a:solidFill>
        <a:latin typeface="+mn-lt"/>
        <a:ea typeface="+mn-ea"/>
        <a:cs typeface="+mn-cs"/>
      </a:defRPr>
    </a:lvl6pPr>
    <a:lvl7pPr marL="4090820" algn="l" defTabSz="1363607" rtl="0" eaLnBrk="1" latinLnBrk="0" hangingPunct="1">
      <a:defRPr sz="1700" kern="1200">
        <a:solidFill>
          <a:schemeClr val="tx1"/>
        </a:solidFill>
        <a:latin typeface="+mn-lt"/>
        <a:ea typeface="+mn-ea"/>
        <a:cs typeface="+mn-cs"/>
      </a:defRPr>
    </a:lvl7pPr>
    <a:lvl8pPr marL="4772623" algn="l" defTabSz="1363607" rtl="0" eaLnBrk="1" latinLnBrk="0" hangingPunct="1">
      <a:defRPr sz="1700" kern="1200">
        <a:solidFill>
          <a:schemeClr val="tx1"/>
        </a:solidFill>
        <a:latin typeface="+mn-lt"/>
        <a:ea typeface="+mn-ea"/>
        <a:cs typeface="+mn-cs"/>
      </a:defRPr>
    </a:lvl8pPr>
    <a:lvl9pPr marL="5454426" algn="l" defTabSz="136360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58371" name="Rectangle 2"/>
          <p:cNvSpPr>
            <a:spLocks noGrp="1" noChangeArrowheads="1"/>
          </p:cNvSpPr>
          <p:nvPr>
            <p:ph type="body" idx="1"/>
          </p:nvPr>
        </p:nvSpPr>
        <p:spPr bwMode="auto">
          <a:noFill/>
        </p:spPr>
        <p:txBody>
          <a:bodyPr/>
          <a:lstStyle/>
          <a:p>
            <a:pPr eaLnBrk="1" hangingPunct="1"/>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941FCEF-2412-DF49-A618-B2A321DE1919}" type="slidenum">
              <a:rPr lang="en-US"/>
              <a:pPr/>
              <a:t>13</a:t>
            </a:fld>
            <a:endParaRPr lang="en-US"/>
          </a:p>
        </p:txBody>
      </p:sp>
      <p:sp>
        <p:nvSpPr>
          <p:cNvPr id="34819" name="Rectangle 2"/>
          <p:cNvSpPr>
            <a:spLocks noGrp="1" noRot="1" noChangeAspect="1" noChangeArrowheads="1" noTextEdit="1"/>
          </p:cNvSpPr>
          <p:nvPr>
            <p:ph type="sldImg"/>
          </p:nvPr>
        </p:nvSpPr>
        <p:spPr>
          <a:xfrm>
            <a:off x="-660400" y="884238"/>
            <a:ext cx="10407650" cy="5856287"/>
          </a:xfrm>
        </p:spPr>
      </p:sp>
      <p:sp>
        <p:nvSpPr>
          <p:cNvPr id="34820" name="Rectangle 3"/>
          <p:cNvSpPr>
            <a:spLocks noGrp="1" noChangeArrowheads="1"/>
          </p:cNvSpPr>
          <p:nvPr>
            <p:ph type="body" idx="1"/>
          </p:nvPr>
        </p:nvSpPr>
        <p:spPr>
          <a:xfrm>
            <a:off x="734785" y="245568"/>
            <a:ext cx="8094739" cy="221753"/>
          </a:xfrm>
          <a:noFill/>
          <a:ln/>
        </p:spPr>
        <p:txBody>
          <a:bodyPr/>
          <a:lstStyle/>
          <a:p>
            <a:r>
              <a:rPr lang="en-US" sz="1200" kern="1200" baseline="0" dirty="0" smtClean="0">
                <a:solidFill>
                  <a:schemeClr val="tx1"/>
                </a:solidFill>
                <a:latin typeface="+mn-lt"/>
                <a:ea typeface="+mn-ea"/>
                <a:cs typeface="+mn-cs"/>
              </a:rPr>
              <a:t>In sum, a broader range of sponsors is using larger prizes more often—and in more innovative ways—to address a wider array of objectives. Many factors have contributed to this change, including the arrival of new wealth outside of established philanthropic channels, a frustration with conventional approaches to change, different approaches to allocating risk in the development of new ideas and technologies, greater global interconnectedness through the Internet, and an increasingly multi-media and technology intensive world. Prizes have several distinctive attributes allowing them to take advantage of all these trends: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Expressiveness: Prizes embody aspirations, priorities, values, and a commitment to desired changes. Well designed prizes carry a strong element of theater that makes them newsworthy and media friendly. This messaging and brand-building potential is attractive to corporations looking to burnish their image or wealthy donors seeking to signal their arrival. Competitors for the prize benefit, too—even those who don’t win. A high profile competition helps participants attract sponsors willing to finance their efforts, and stimulates investment in the field.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Flexibility: At their best, prizes inspire people and teams to push their efforts beyond conventional limits. Freed from an overreliance on narrowly commercial incentives, competitors</a:t>
            </a:r>
          </a:p>
          <a:p>
            <a:r>
              <a:rPr lang="en-US" sz="1200" kern="1200" baseline="0" dirty="0" smtClean="0">
                <a:solidFill>
                  <a:schemeClr val="tx1"/>
                </a:solidFill>
                <a:latin typeface="+mn-lt"/>
                <a:ea typeface="+mn-ea"/>
                <a:cs typeface="+mn-cs"/>
              </a:rPr>
              <a:t>can turn their efforts to addressing issues that the market may overlook. Prizes also add additional layers of motivation beyond money, such as prestige and intellectual curiosity. In an era when more and more people want to see solutions to societal problems that have proved resistant to pure market solutions, prizes—and their flexibility to address a range of issues— are increasingly valuable for the social entrepreneurs who benefit from prize money and for prize sponsors seeking change.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Openness: Prizes attract diverse groups of experts, practitioners, and laypeople—regardless of formal credentials—to attempt to solve difficult problems. The citizen-inventor working out of a garage is a cherished part of prize lore. Technology may make this iconic figure more common. Low-cost computing power, the research capabilities of the Internet, and the many ways the information technology enables cheap and easy collaboration are working together to dramatically expand the pool of potential solvers and lower the cost of attempting or</a:t>
            </a:r>
          </a:p>
          <a:p>
            <a:r>
              <a:rPr lang="en-US" sz="1200" kern="1200" baseline="0" dirty="0" smtClean="0">
                <a:solidFill>
                  <a:schemeClr val="tx1"/>
                </a:solidFill>
                <a:latin typeface="+mn-lt"/>
                <a:ea typeface="+mn-ea"/>
                <a:cs typeface="+mn-cs"/>
              </a:rPr>
              <a:t>recognizing solutions.</a:t>
            </a:r>
          </a:p>
          <a:p>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Success-contingent rewards: Prizes shift risk from prize sponsors to competitors (or their sponsors) by only paying for successful achievement of a defined goal. No success, no prize. We call this the “efficiency” of prizes: in a way, they are “fixed cost science or engineering.”16 For philanthropists, government departments or corporations looking to improve return on investment, in many situations this contingent rather than guaranteed payout can be a much more attractive proposition than a conventional grant or contract.</a:t>
            </a:r>
          </a:p>
          <a:p>
            <a:r>
              <a:rPr lang="en-US" sz="1200" kern="1200" baseline="0" dirty="0" smtClean="0">
                <a:solidFill>
                  <a:schemeClr val="tx1"/>
                </a:solidFill>
                <a:latin typeface="+mn-lt"/>
                <a:ea typeface="+mn-ea"/>
                <a:cs typeface="+mn-cs"/>
              </a:rPr>
              <a:t>Likewise, for competitors, success-contingent rewards combine with the theater of a </a:t>
            </a:r>
            <a:r>
              <a:rPr lang="en-US" sz="1200" kern="1200" baseline="0" dirty="0" err="1" smtClean="0">
                <a:solidFill>
                  <a:schemeClr val="tx1"/>
                </a:solidFill>
                <a:latin typeface="+mn-lt"/>
                <a:ea typeface="+mn-ea"/>
                <a:cs typeface="+mn-cs"/>
              </a:rPr>
              <a:t>wellstaged</a:t>
            </a:r>
            <a:r>
              <a:rPr lang="en-US" sz="1200" kern="1200" baseline="0" dirty="0" smtClean="0">
                <a:solidFill>
                  <a:schemeClr val="tx1"/>
                </a:solidFill>
                <a:latin typeface="+mn-lt"/>
                <a:ea typeface="+mn-ea"/>
                <a:cs typeface="+mn-cs"/>
              </a:rPr>
              <a:t> competition to create an urgency that delivers previously unachievable levels of focus</a:t>
            </a:r>
          </a:p>
          <a:p>
            <a:r>
              <a:rPr lang="en-US" sz="1200" kern="1200" baseline="0" dirty="0" smtClean="0">
                <a:solidFill>
                  <a:schemeClr val="tx1"/>
                </a:solidFill>
                <a:latin typeface="+mn-lt"/>
                <a:ea typeface="+mn-ea"/>
                <a:cs typeface="+mn-cs"/>
              </a:rPr>
              <a:t>and creativity, with real innovation as the ultimate result.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distinctive attributes of prizes and the external trends that reinforce them help explain why prizes are becoming so popular. But their intrinsic value is only part of the story. More</a:t>
            </a:r>
          </a:p>
          <a:p>
            <a:r>
              <a:rPr lang="en-US" sz="1200" kern="1200" baseline="0" dirty="0" smtClean="0">
                <a:solidFill>
                  <a:schemeClr val="tx1"/>
                </a:solidFill>
                <a:latin typeface="+mn-lt"/>
                <a:ea typeface="+mn-ea"/>
                <a:cs typeface="+mn-cs"/>
              </a:rPr>
              <a:t>valuable still is the way these attributes combine to form powerful change levers that can transform people’s actions and perceptions. This renewed and strengthened ability to affect positive change is perhaps the fundamental reason for the prize renaissance of recent years.</a:t>
            </a:r>
            <a:endParaRPr lang="en-US" dirty="0">
              <a:latin typeface="ITC Franklin Gothic Std Book"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08FA6AC-8C36-A949-BD31-B918C8785A7A}" type="slidenum">
              <a:rPr lang="en-US"/>
              <a:pPr/>
              <a:t>14</a:t>
            </a:fld>
            <a:endParaRPr lang="en-US"/>
          </a:p>
        </p:txBody>
      </p:sp>
      <p:sp>
        <p:nvSpPr>
          <p:cNvPr id="36867" name="Rectangle 2"/>
          <p:cNvSpPr>
            <a:spLocks noGrp="1" noRot="1" noChangeAspect="1" noChangeArrowheads="1" noTextEdit="1"/>
          </p:cNvSpPr>
          <p:nvPr>
            <p:ph type="sldImg"/>
          </p:nvPr>
        </p:nvSpPr>
        <p:spPr>
          <a:xfrm>
            <a:off x="-660400" y="884238"/>
            <a:ext cx="10407650" cy="5856287"/>
          </a:xfrm>
        </p:spPr>
      </p:sp>
      <p:sp>
        <p:nvSpPr>
          <p:cNvPr id="36868" name="Rectangle 3"/>
          <p:cNvSpPr>
            <a:spLocks noGrp="1" noChangeArrowheads="1"/>
          </p:cNvSpPr>
          <p:nvPr>
            <p:ph type="body" idx="1"/>
          </p:nvPr>
        </p:nvSpPr>
        <p:spPr>
          <a:xfrm>
            <a:off x="734785" y="245568"/>
            <a:ext cx="8094739" cy="221753"/>
          </a:xfrm>
          <a:noFill/>
          <a:ln/>
        </p:spPr>
        <p:txBody>
          <a:bodyPr/>
          <a:lstStyle/>
          <a:p>
            <a:r>
              <a:rPr lang="en-US" sz="1200" kern="1200" baseline="0" dirty="0" smtClean="0">
                <a:solidFill>
                  <a:schemeClr val="tx1"/>
                </a:solidFill>
                <a:latin typeface="+mn-lt"/>
                <a:ea typeface="+mn-ea"/>
                <a:cs typeface="+mn-cs"/>
              </a:rPr>
              <a:t>1 Identifying excellence</a:t>
            </a:r>
          </a:p>
          <a:p>
            <a:r>
              <a:rPr lang="en-US" sz="1200" kern="1200" baseline="0" dirty="0" smtClean="0">
                <a:solidFill>
                  <a:schemeClr val="tx1"/>
                </a:solidFill>
                <a:latin typeface="+mn-lt"/>
                <a:ea typeface="+mn-ea"/>
                <a:cs typeface="+mn-cs"/>
              </a:rPr>
              <a:t>Identifying excellence is one of the oldest and most recognized functions of prizes. Indeed, the ancient Greeks identified the celebration and cultivation of </a:t>
            </a:r>
            <a:r>
              <a:rPr lang="en-US" sz="1200" i="1" kern="1200" baseline="0" dirty="0" smtClean="0">
                <a:solidFill>
                  <a:schemeClr val="tx1"/>
                </a:solidFill>
                <a:latin typeface="+mn-lt"/>
                <a:ea typeface="+mn-ea"/>
                <a:cs typeface="+mn-cs"/>
              </a:rPr>
              <a:t>arête (“virtue” or “excellence”) </a:t>
            </a:r>
            <a:r>
              <a:rPr lang="en-US" sz="1200" kern="1200" baseline="0" dirty="0" smtClean="0">
                <a:solidFill>
                  <a:schemeClr val="tx1"/>
                </a:solidFill>
                <a:latin typeface="+mn-lt"/>
                <a:ea typeface="+mn-ea"/>
                <a:cs typeface="+mn-cs"/>
              </a:rPr>
              <a:t>as the essential purpose of the Olympic Games. Prizes highlight and elevate superlative behaviors, ideas, and achievements in order to motivate, guide, and inspire others. Identifying excellence remains the cornerstone of many prizes—the essence of their power to produce change. In our survey of 48 large-prize sponsors, out of all the change levers “identifying excellence” was cited most often—by nearly 80% of respondents—as an essential attribute of their prizes.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Focus a community</a:t>
            </a:r>
          </a:p>
          <a:p>
            <a:r>
              <a:rPr lang="en-US" sz="1200" kern="1200" baseline="0" dirty="0" smtClean="0">
                <a:solidFill>
                  <a:schemeClr val="tx1"/>
                </a:solidFill>
                <a:latin typeface="+mn-lt"/>
                <a:ea typeface="+mn-ea"/>
                <a:cs typeface="+mn-cs"/>
              </a:rPr>
              <a:t>Prizes can be particularly effective at shaping the agendas and behavior of groups and guiding (directly or indirectly) the activity of individuals, institutions, and even whole disciplines. The most obvious manifestation is when a prize focuses a problem-solving community on a specific, well-defined challenge. This was the core intent of historic prizes like France’s Food Preservation Prize and Britain’s Longitude Prize, but there are many more recent examples. The $1 million Netflix Prize, for instance, challenges data mining programmers to improve the company’s online movie recommendation algorithm by 10%. Partly by releasing proprietary data of interest to data miners, Netflix has attracted more than 34,000 entrants (many of whom have spent significant hours on the task) and is now within reach of its target. </a:t>
            </a:r>
            <a:r>
              <a:rPr lang="en-US" sz="1200" kern="1200" baseline="0" dirty="0" err="1" smtClean="0">
                <a:solidFill>
                  <a:schemeClr val="tx1"/>
                </a:solidFill>
                <a:latin typeface="+mn-lt"/>
                <a:ea typeface="+mn-ea"/>
                <a:cs typeface="+mn-cs"/>
              </a:rPr>
              <a:t>Ashoka’s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Changemakers</a:t>
            </a:r>
            <a:r>
              <a:rPr lang="en-US" sz="1200" kern="1200" baseline="0" dirty="0" smtClean="0">
                <a:solidFill>
                  <a:schemeClr val="tx1"/>
                </a:solidFill>
                <a:latin typeface="+mn-lt"/>
                <a:ea typeface="+mn-ea"/>
                <a:cs typeface="+mn-cs"/>
              </a:rPr>
              <a:t> program seeks a similar objective in a different way, using an open source “discovery framework” to frame a set of social problems, such as access to water or sanitation, focusing the problem-solving efforts of a growing community of social entrepreneurs.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 Influencing public perception</a:t>
            </a:r>
          </a:p>
          <a:p>
            <a:r>
              <a:rPr lang="en-US" sz="1200" kern="1200" baseline="0" dirty="0" smtClean="0">
                <a:solidFill>
                  <a:schemeClr val="tx1"/>
                </a:solidFill>
                <a:latin typeface="+mn-lt"/>
                <a:ea typeface="+mn-ea"/>
                <a:cs typeface="+mn-cs"/>
              </a:rPr>
              <a:t>Prizes offer sponsors a powerful loudspeaker. As Kevin Bolduc of the Center for Effective Philanthropy has noted, prizes can be “successful in part because they are big and loud.”18 For many philanthropists, the ability of prizes to grab attention and influence public perception of a topic or discipline is deeply attractive. There are many examples of well-crafted prizes, backed by a relatively small amount of capital, establishing the importance of a field, catalyzing market demand, shaping public debate, and even changing the image of sponsors.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4 Identify and mobilize new talent</a:t>
            </a:r>
          </a:p>
          <a:p>
            <a:r>
              <a:rPr lang="en-US" sz="1200" kern="1200" baseline="0" dirty="0" smtClean="0">
                <a:solidFill>
                  <a:schemeClr val="tx1"/>
                </a:solidFill>
                <a:latin typeface="+mn-lt"/>
                <a:ea typeface="+mn-ea"/>
                <a:cs typeface="+mn-cs"/>
              </a:rPr>
              <a:t>A core power of prizes derives from their openness: their ability to attract diverse talent, generate unexpected approaches, and reveal unusual perspectives in the face of a problem or challenge. This can take the form of “cross-disciplinary solutions” that involve collaboration among unlikely partners, or even of “crowd-sourcing genius,” the attraction of talented individuals who are outside established systems of innovation. Compared with other incentive instruments such as grants and scholarships, prizes reduce bureaucratic barriers</a:t>
            </a:r>
          </a:p>
          <a:p>
            <a:r>
              <a:rPr lang="en-US" sz="1200" kern="1200" baseline="0" dirty="0" smtClean="0">
                <a:solidFill>
                  <a:schemeClr val="tx1"/>
                </a:solidFill>
                <a:latin typeface="+mn-lt"/>
                <a:ea typeface="+mn-ea"/>
                <a:cs typeface="+mn-cs"/>
              </a:rPr>
              <a:t>to entry for participants and need not screen for conventional qualifications. In the words of Thomas </a:t>
            </a:r>
            <a:r>
              <a:rPr lang="en-US" sz="1200" kern="1200" baseline="0" dirty="0" err="1" smtClean="0">
                <a:solidFill>
                  <a:schemeClr val="tx1"/>
                </a:solidFill>
                <a:latin typeface="+mn-lt"/>
                <a:ea typeface="+mn-ea"/>
                <a:cs typeface="+mn-cs"/>
              </a:rPr>
              <a:t>Kalil</a:t>
            </a:r>
            <a:r>
              <a:rPr lang="en-US" sz="1200" kern="1200" baseline="0" dirty="0" smtClean="0">
                <a:solidFill>
                  <a:schemeClr val="tx1"/>
                </a:solidFill>
                <a:latin typeface="+mn-lt"/>
                <a:ea typeface="+mn-ea"/>
                <a:cs typeface="+mn-cs"/>
              </a:rPr>
              <a:t>, a former Deputy Assistant to President Clinton for Technology and Economic Policy, prizes allow sponsors, “to engage a set of innovators [that they] would not get to through a traditional grant-making or procurement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5 Strengthen community</a:t>
            </a:r>
          </a:p>
          <a:p>
            <a:r>
              <a:rPr lang="en-US" sz="1200" kern="1200" baseline="0" dirty="0" smtClean="0">
                <a:solidFill>
                  <a:schemeClr val="tx1"/>
                </a:solidFill>
                <a:latin typeface="+mn-lt"/>
                <a:ea typeface="+mn-ea"/>
                <a:cs typeface="+mn-cs"/>
              </a:rPr>
              <a:t>It is easy to focus excessively on the competitive element of prizes—on who wins the award—and ignore their ability to bring together powerful networks that enable members to share ideas, approaches, and best practices. More than two-thirds of the prize sponsors we surveyed see prizes as means for strengthening the problem-solving community—not only to help solve a specific problem, but also to bring ideas and people together to encourage future collaboration and innovation. In many cases, prizes’ greatest societal benefit derives not from the specific achievements that win the awards but rather from the conferences, judging panels, and competitor networks that follow as an integral part of the prize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6 Educate and improve skills</a:t>
            </a:r>
          </a:p>
          <a:p>
            <a:r>
              <a:rPr lang="en-US" sz="1200" kern="1200" baseline="0" dirty="0" smtClean="0">
                <a:solidFill>
                  <a:schemeClr val="tx1"/>
                </a:solidFill>
                <a:latin typeface="+mn-lt"/>
                <a:ea typeface="+mn-ea"/>
                <a:cs typeface="+mn-cs"/>
              </a:rPr>
              <a:t>Prizes often educate the public and improve the skills of participants, welcome byproducts of the competitive process. Some sponsors harness this power to design prizes for which the process is at least as important as the outcome; for these prizes, developing skills is itself a principal goal of the program. This is an under-utilized lever: although many prizes have learning or skill-building elements, few prize sponsors see this as an area of focus. Indeed, only 35% of prize sponsors we surveyed actively sought to educate and improve skills through their program. Nonetheless, our review found good examples of prizes oriented around educating and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7 Mobilize capital</a:t>
            </a:r>
          </a:p>
          <a:p>
            <a:r>
              <a:rPr lang="en-US" sz="1200" kern="1200" baseline="0" dirty="0" smtClean="0">
                <a:solidFill>
                  <a:schemeClr val="tx1"/>
                </a:solidFill>
                <a:latin typeface="+mn-lt"/>
                <a:ea typeface="+mn-ea"/>
                <a:cs typeface="+mn-cs"/>
              </a:rPr>
              <a:t>Finally, prizes can provide valuable leverage for a sponsor’s investment by mobilizing further financial or intellectual capital in support of a solution. This leverage takes two principal</a:t>
            </a:r>
          </a:p>
          <a:p>
            <a:r>
              <a:rPr lang="en-US" sz="1200" kern="1200" baseline="0" dirty="0" smtClean="0">
                <a:solidFill>
                  <a:schemeClr val="tx1"/>
                </a:solidFill>
                <a:latin typeface="+mn-lt"/>
                <a:ea typeface="+mn-ea"/>
                <a:cs typeface="+mn-cs"/>
              </a:rPr>
              <a:t>forms. First, by shifting risk from sponsors to participants, prizes attract investments of capital and time from motivated competitors. Second, when prizes produce vetted solutions they can attract further investment in a particular field.</a:t>
            </a:r>
            <a:endParaRPr lang="en-US" dirty="0" smtClean="0">
              <a:latin typeface="ITC Franklin Gothic Std Book"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7E4CEF-5B6D-1E48-9B2A-A2D66A9794D3}"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charset="-128"/>
              <a:cs typeface="ＭＳ Ｐゴシック"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8CE9E44E-430A-364F-8B52-997071819364}" type="slidenum">
              <a:rPr lang="en-US">
                <a:ea typeface="ＭＳ Ｐゴシック" charset="-128"/>
                <a:cs typeface="ＭＳ Ｐゴシック" charset="-128"/>
              </a:rPr>
              <a:pPr/>
              <a:t>16</a:t>
            </a:fld>
            <a:endParaRPr lang="en-US" dirty="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DAF0754-E367-B744-B15D-0A8B4640A5DE}" type="slidenum">
              <a:rPr lang="en-US"/>
              <a:pPr/>
              <a:t>17</a:t>
            </a:fld>
            <a:endParaRPr lang="en-US"/>
          </a:p>
        </p:txBody>
      </p:sp>
      <p:sp>
        <p:nvSpPr>
          <p:cNvPr id="43011" name="Rectangle 2"/>
          <p:cNvSpPr>
            <a:spLocks noGrp="1" noRot="1" noChangeAspect="1" noChangeArrowheads="1" noTextEdit="1"/>
          </p:cNvSpPr>
          <p:nvPr>
            <p:ph type="sldImg"/>
          </p:nvPr>
        </p:nvSpPr>
        <p:spPr>
          <a:xfrm>
            <a:off x="-660400" y="884238"/>
            <a:ext cx="10407650" cy="5856287"/>
          </a:xfrm>
        </p:spPr>
      </p:sp>
      <p:sp>
        <p:nvSpPr>
          <p:cNvPr id="43012" name="Rectangle 3"/>
          <p:cNvSpPr>
            <a:spLocks noGrp="1" noChangeArrowheads="1"/>
          </p:cNvSpPr>
          <p:nvPr>
            <p:ph type="body" idx="1"/>
          </p:nvPr>
        </p:nvSpPr>
        <p:spPr>
          <a:xfrm>
            <a:off x="734785" y="245568"/>
            <a:ext cx="8094739" cy="221753"/>
          </a:xfrm>
          <a:noFill/>
          <a:ln/>
        </p:spPr>
        <p:txBody>
          <a:bodyPr/>
          <a:lstStyle/>
          <a:p>
            <a:r>
              <a:rPr lang="en-US" dirty="0" smtClean="0">
                <a:latin typeface="ITC Franklin Gothic Std Book" charset="0"/>
              </a:rPr>
              <a:t>Goal Setting:  </a:t>
            </a:r>
            <a:r>
              <a:rPr lang="en-US" sz="1200" kern="1200" baseline="0" dirty="0" smtClean="0">
                <a:solidFill>
                  <a:schemeClr val="tx1"/>
                </a:solidFill>
                <a:latin typeface="+mn-lt"/>
                <a:ea typeface="+mn-ea"/>
                <a:cs typeface="+mn-cs"/>
              </a:rPr>
              <a:t>As recent activity shows, prizes can be used to produce or encourage a broad array of benefits for society. However, worthy aspirations only count for so much. Effective prizes work because they have sharply-defined, achievable goals. Formulating those goals well is not easy: our survey of prize administrators found that they consider “specifying the goal or mission” to be one of the most difficult aspects of effective prize-giving. Clarifying a prize’s goals is a two-part process. First, sponsors must define a broad and compelling aspiration (e.g., encouraging lunar exploration). Second, they must identify specific objectives that would advance the achievement of that aspiration and that a prize would help to </a:t>
            </a:r>
            <a:r>
              <a:rPr lang="en-US" sz="1200" kern="1200" baseline="0" dirty="0" err="1" smtClean="0">
                <a:solidFill>
                  <a:schemeClr val="tx1"/>
                </a:solidFill>
                <a:latin typeface="+mn-lt"/>
                <a:ea typeface="+mn-ea"/>
                <a:cs typeface="+mn-cs"/>
              </a:rPr>
              <a:t>fulfil</a:t>
            </a:r>
            <a:r>
              <a:rPr lang="en-US" sz="1200" kern="1200" baseline="0" dirty="0" smtClean="0">
                <a:solidFill>
                  <a:schemeClr val="tx1"/>
                </a:solidFill>
                <a:latin typeface="+mn-lt"/>
                <a:ea typeface="+mn-ea"/>
                <a:cs typeface="+mn-cs"/>
              </a:rPr>
              <a:t> (e.g., stimulating the emergence of innovative companies in the field).</a:t>
            </a:r>
          </a:p>
          <a:p>
            <a:endParaRPr lang="en-US" dirty="0" smtClean="0">
              <a:latin typeface="ITC Franklin Gothic Std Book" charset="0"/>
            </a:endParaRPr>
          </a:p>
          <a:p>
            <a:r>
              <a:rPr lang="en-US" dirty="0" smtClean="0">
                <a:latin typeface="ITC Franklin Gothic Std Book" charset="0"/>
              </a:rPr>
              <a:t>PRIZE STRATEGY</a:t>
            </a:r>
          </a:p>
          <a:p>
            <a:r>
              <a:rPr lang="en-US" sz="1200" kern="1200" baseline="0" dirty="0" smtClean="0">
                <a:solidFill>
                  <a:schemeClr val="tx1"/>
                </a:solidFill>
                <a:latin typeface="+mn-lt"/>
                <a:ea typeface="+mn-ea"/>
                <a:cs typeface="+mn-cs"/>
              </a:rPr>
              <a:t>Philanthropy can sometimes suffer from too narrow a strategy: as one analyst said, “foundations don’t think outside the box, they think about the common strategies within</a:t>
            </a:r>
          </a:p>
          <a:p>
            <a:r>
              <a:rPr lang="en-US" sz="1200" kern="1200" baseline="0" dirty="0" smtClean="0">
                <a:solidFill>
                  <a:schemeClr val="tx1"/>
                </a:solidFill>
                <a:latin typeface="+mn-lt"/>
                <a:ea typeface="+mn-ea"/>
                <a:cs typeface="+mn-cs"/>
              </a:rPr>
              <a:t>circumscribed areas.” Because of this narrow thinking, philanthropic prizes tend to be under-used, and even when used, sponsors often fail to take full advantage of their unique strengths. The challenge for philanthropists is not to develop more and better ways to recognize excellence, but to find ways to make prizes more effective in achieving a societal objective. That, in turn, principally means increasing the number of change levers that a given prize utilizes. Determining a prize’s size and frequency—often the first topics sponsors want to think through—are really secondary concerns, best left for the end of the development process. Far more important is overall strategy. Intelligent sponsors start by developing a deep understanding of their prize’s potential problem-solvers and other constituents; then they move on to consider (and possibly invent) the prize type that will best address their motivations. Without a strategy based on such thinking, it is very difficult to make good decisions about award size, frequency, criteria, or follow-up.</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DESIGNING A PRIZE</a:t>
            </a:r>
            <a:br>
              <a:rPr lang="en-US" sz="1200" kern="1200" baseline="0" dirty="0" smtClean="0">
                <a:solidFill>
                  <a:schemeClr val="tx1"/>
                </a:solidFill>
                <a:latin typeface="+mn-lt"/>
                <a:ea typeface="+mn-ea"/>
                <a:cs typeface="+mn-cs"/>
              </a:rPr>
            </a:br>
            <a:r>
              <a:rPr lang="en-US" sz="1200" kern="1200" baseline="0" dirty="0" smtClean="0">
                <a:solidFill>
                  <a:schemeClr val="tx1"/>
                </a:solidFill>
                <a:latin typeface="+mn-lt"/>
                <a:ea typeface="+mn-ea"/>
                <a:cs typeface="+mn-cs"/>
              </a:rPr>
              <a:t>Once a strategy has been developed and an archetype identified, the work of designing a prize in detail can begin. Four major tasks—determining the participants, defining participant rights, creating the competitions rules, and setting the awards—constitute prize design, and each of these encompasses a longer list of specific design elements and tradeoffs. The high number of choices to be made, and the way each choice affects so many others, makes prize design difficult. It can easily take many months or even multiple award cycles to get the design of a prize right.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Determining participants entails devising qualifications, setting the framework for teams, and determining the number of competitors. Defining participant rights addresses the ability of participants to fund and benefit from the prize experience, and of the sponsor to control how the prize is presented to the public. Creating the rules focuses on choices about timing and stages, criteria for winning, and allowable participant interaction. And setting the awards includes choices about the number, nature, and value of rewards conferred to the winners. The change levers that a prize employs will strongly influence many of these decisions, such as the size of the prize. For example, prizes focused on educating and strengthening a community can make the size of the prize relatively small, and potentially non-monetary. But prizes focused on identifying excellence or influencing public perception may often need to create a higher-value award to attract the necessary media attention.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PRIZE PROCESS</a:t>
            </a:r>
          </a:p>
          <a:p>
            <a:r>
              <a:rPr lang="en-US" sz="1200" kern="1200" baseline="0" dirty="0" smtClean="0">
                <a:solidFill>
                  <a:schemeClr val="tx1"/>
                </a:solidFill>
                <a:latin typeface="+mn-lt"/>
                <a:ea typeface="+mn-ea"/>
                <a:cs typeface="+mn-cs"/>
              </a:rPr>
              <a:t>Creating and executing an effective prize process Prizes derive much of their power from their theatricality. A prize is an easy-to-understand concept that maximizes and focuses excitement, giving visibility to ideas and providing emotional access to the public and potential participants. In the words of innovation author and business consultant Geoffrey Moore, prizes are “an ‘Arthurian romance’ that makes people feel that they can participate in the quest for a solution.”85 Making the most out of this theatrical dimension is often a key task of a prize’s process. A well-designed and well-run process will attract quality participants, capture attention, passion, and innovation through competition, celebrate winners within a community and in the public eye, and ensure that the prize maximizes its potential impact. For some prizes, such as participation and network prizes, some or all of the desired impact occurs </a:t>
            </a:r>
            <a:r>
              <a:rPr lang="en-US" sz="1200" i="1" kern="1200" baseline="0" dirty="0" smtClean="0">
                <a:solidFill>
                  <a:schemeClr val="tx1"/>
                </a:solidFill>
                <a:latin typeface="+mn-lt"/>
                <a:ea typeface="+mn-ea"/>
                <a:cs typeface="+mn-cs"/>
              </a:rPr>
              <a:t>during the prize process, making that process </a:t>
            </a:r>
            <a:r>
              <a:rPr lang="en-US" sz="1200" kern="1200" baseline="0" dirty="0" smtClean="0">
                <a:solidFill>
                  <a:schemeClr val="tx1"/>
                </a:solidFill>
                <a:latin typeface="+mn-lt"/>
                <a:ea typeface="+mn-ea"/>
                <a:cs typeface="+mn-cs"/>
              </a:rPr>
              <a:t>arguably more important than the actual award. In our research, we came across too few examples of prizes that do an outstanding job of managing the theatrical element.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POST PRIZE</a:t>
            </a:r>
          </a:p>
          <a:p>
            <a:r>
              <a:rPr lang="en-US" sz="1200" kern="1200" baseline="0" dirty="0" smtClean="0">
                <a:solidFill>
                  <a:schemeClr val="tx1"/>
                </a:solidFill>
                <a:latin typeface="+mn-lt"/>
                <a:ea typeface="+mn-ea"/>
                <a:cs typeface="+mn-cs"/>
              </a:rPr>
              <a:t>Post prize: Driving impact, legacy, and improvement A prize’s life cycle does not end the day the award is bestowed. On the contrary, much of a prize’s impact can only be generated </a:t>
            </a:r>
            <a:r>
              <a:rPr lang="en-US" sz="1200" i="1" kern="1200" baseline="0" dirty="0" smtClean="0">
                <a:solidFill>
                  <a:schemeClr val="tx1"/>
                </a:solidFill>
                <a:latin typeface="+mn-lt"/>
                <a:ea typeface="+mn-ea"/>
                <a:cs typeface="+mn-cs"/>
              </a:rPr>
              <a:t>after the award is given. Further investment can </a:t>
            </a:r>
            <a:r>
              <a:rPr lang="en-US" sz="1200" kern="1200" baseline="0" dirty="0" smtClean="0">
                <a:solidFill>
                  <a:schemeClr val="tx1"/>
                </a:solidFill>
                <a:latin typeface="+mn-lt"/>
                <a:ea typeface="+mn-ea"/>
                <a:cs typeface="+mn-cs"/>
              </a:rPr>
              <a:t>reinforce winning ideas or take them to scale. The prize’s community of problem solvers can disseminate ideas and use them to solve other problems. And the sponsor can learn and apply lessons from the prize’s design and delivery that will improve its own impact in future competitions, or the impact of other prizes. Prizes not structured to reinforce impact in these ways may exert a positive effect on their own winners, but nonetheless fail or fall short of their sponsor’s ultimate aspiration for change. We were consistently impressed by prizes that devote resources to the “life after the prize” phase but also discouraged to hear how few sponsors make a concerted effort in this area.</a:t>
            </a:r>
            <a:endParaRPr lang="en-US" dirty="0">
              <a:latin typeface="ITC Franklin Gothic Std Book"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C202B94-8EFF-6047-A30A-4323913FE42A}" type="slidenum">
              <a:rPr lang="en-US"/>
              <a:pPr/>
              <a:t>18</a:t>
            </a:fld>
            <a:endParaRPr lang="en-US"/>
          </a:p>
        </p:txBody>
      </p:sp>
      <p:sp>
        <p:nvSpPr>
          <p:cNvPr id="38915" name="Rectangle 2"/>
          <p:cNvSpPr>
            <a:spLocks noGrp="1" noRot="1" noChangeAspect="1" noChangeArrowheads="1" noTextEdit="1"/>
          </p:cNvSpPr>
          <p:nvPr>
            <p:ph type="sldImg"/>
          </p:nvPr>
        </p:nvSpPr>
        <p:spPr>
          <a:xfrm>
            <a:off x="-660400" y="884238"/>
            <a:ext cx="10407650" cy="5856287"/>
          </a:xfrm>
        </p:spPr>
      </p:sp>
      <p:sp>
        <p:nvSpPr>
          <p:cNvPr id="38916" name="Rectangle 3"/>
          <p:cNvSpPr>
            <a:spLocks noGrp="1" noChangeArrowheads="1"/>
          </p:cNvSpPr>
          <p:nvPr>
            <p:ph type="body" idx="1"/>
          </p:nvPr>
        </p:nvSpPr>
        <p:spPr>
          <a:xfrm>
            <a:off x="734786" y="245568"/>
            <a:ext cx="8094738" cy="221753"/>
          </a:xfrm>
          <a:noFill/>
          <a:ln/>
        </p:spPr>
        <p:txBody>
          <a:bodyPr/>
          <a:lstStyle/>
          <a:p>
            <a:pPr marL="0" marR="0" indent="0" algn="l" defTabSz="1362075" rtl="0" eaLnBrk="1" fontAlgn="base" latinLnBrk="0" hangingPunct="1">
              <a:lnSpc>
                <a:spcPct val="100000"/>
              </a:lnSpc>
              <a:spcBef>
                <a:spcPct val="30000"/>
              </a:spcBef>
              <a:spcAft>
                <a:spcPct val="0"/>
              </a:spcAft>
              <a:buClrTx/>
              <a:buSzTx/>
              <a:buFontTx/>
              <a:buNone/>
              <a:tabLst/>
              <a:defRPr/>
            </a:pPr>
            <a:r>
              <a:rPr lang="en-US" b="1" u="sng" baseline="0" dirty="0" smtClean="0">
                <a:latin typeface="ITC Franklin Gothic Std Book" charset="0"/>
              </a:rPr>
              <a:t>Participation prizes</a:t>
            </a:r>
            <a:r>
              <a:rPr lang="en-US" b="1" baseline="0" dirty="0" smtClean="0">
                <a:latin typeface="ITC Franklin Gothic Std Book" charset="0"/>
              </a:rPr>
              <a:t>: inspire participants to change behaviors and even life trajectories (Biggest loser)</a:t>
            </a:r>
          </a:p>
          <a:p>
            <a:pPr eaLnBrk="1" hangingPunct="1"/>
            <a:endParaRPr lang="en-US" b="1" dirty="0" smtClean="0">
              <a:latin typeface="ITC Franklin Gothic Std Book" charset="0"/>
            </a:endParaRPr>
          </a:p>
          <a:p>
            <a:pPr eaLnBrk="1" hangingPunct="1"/>
            <a:r>
              <a:rPr lang="en-US" b="1" u="sng" dirty="0" smtClean="0">
                <a:latin typeface="ITC Franklin Gothic Std Book" charset="0"/>
              </a:rPr>
              <a:t>Exemplar</a:t>
            </a:r>
            <a:r>
              <a:rPr lang="en-US" b="1" u="sng" baseline="0" dirty="0" smtClean="0">
                <a:latin typeface="ITC Franklin Gothic Std Book" charset="0"/>
              </a:rPr>
              <a:t> prizes </a:t>
            </a:r>
            <a:r>
              <a:rPr lang="en-US" b="1" baseline="0" dirty="0" smtClean="0">
                <a:latin typeface="ITC Franklin Gothic Std Book" charset="0"/>
              </a:rPr>
              <a:t>define excellence within an arena.  Used to publicize endeavors, legitimize pursuits and influence public opinion</a:t>
            </a:r>
          </a:p>
          <a:p>
            <a:pPr eaLnBrk="1" hangingPunct="1"/>
            <a:endParaRPr lang="en-US" b="1" baseline="0" dirty="0" smtClean="0">
              <a:latin typeface="ITC Franklin Gothic Std Book" charset="0"/>
            </a:endParaRPr>
          </a:p>
          <a:p>
            <a:pPr eaLnBrk="1" hangingPunct="1"/>
            <a:r>
              <a:rPr lang="en-US" b="1" u="sng" baseline="0" dirty="0" smtClean="0">
                <a:latin typeface="ITC Franklin Gothic Std Book" charset="0"/>
              </a:rPr>
              <a:t>Network prizes </a:t>
            </a:r>
            <a:r>
              <a:rPr lang="en-US" b="1" baseline="0" dirty="0" smtClean="0">
                <a:latin typeface="ITC Franklin Gothic Std Book" charset="0"/>
              </a:rPr>
              <a:t>identify, celebrate, empower and invest in prize participants and the broader stakeholder ecosystem.  The goal is to build networks and strengthen communities by creating forum for interaction.</a:t>
            </a:r>
          </a:p>
          <a:p>
            <a:pPr eaLnBrk="1" hangingPunct="1"/>
            <a:endParaRPr lang="en-US" b="1" baseline="0" dirty="0" smtClean="0">
              <a:latin typeface="ITC Franklin Gothic Std Book" charset="0"/>
            </a:endParaRPr>
          </a:p>
          <a:p>
            <a:pPr eaLnBrk="1" hangingPunct="1"/>
            <a:r>
              <a:rPr lang="en-US" b="1" u="sng" baseline="0" dirty="0" smtClean="0">
                <a:latin typeface="ITC Franklin Gothic Std Book" charset="0"/>
              </a:rPr>
              <a:t>Exposition prizes </a:t>
            </a:r>
            <a:r>
              <a:rPr lang="en-US" b="1" baseline="0" dirty="0" smtClean="0">
                <a:latin typeface="ITC Franklin Gothic Std Book" charset="0"/>
              </a:rPr>
              <a:t>are designed as much to highlight a broad list of promising ideas as to choose winners among them (think of World’s Fair)</a:t>
            </a:r>
          </a:p>
          <a:p>
            <a:pPr eaLnBrk="1" hangingPunct="1"/>
            <a:endParaRPr lang="en-US" b="1" baseline="0" dirty="0" smtClean="0">
              <a:latin typeface="ITC Franklin Gothic Std Book" charset="0"/>
            </a:endParaRPr>
          </a:p>
          <a:p>
            <a:pPr eaLnBrk="1" hangingPunct="1"/>
            <a:r>
              <a:rPr lang="en-US" b="1" u="sng" baseline="0" dirty="0" smtClean="0">
                <a:latin typeface="ITC Franklin Gothic Std Book" charset="0"/>
              </a:rPr>
              <a:t>Point Solution prizes</a:t>
            </a:r>
            <a:r>
              <a:rPr lang="en-US" b="1" baseline="0" dirty="0" smtClean="0">
                <a:latin typeface="ITC Franklin Gothic Std Book" charset="0"/>
              </a:rPr>
              <a:t>:  Focus a community and mobilize talent and capital to solve well defined problems with no clear path to solution (e.g. “open innovation platforms” like </a:t>
            </a:r>
            <a:r>
              <a:rPr lang="en-US" b="1" baseline="0" dirty="0" err="1" smtClean="0">
                <a:latin typeface="ITC Franklin Gothic Std Book" charset="0"/>
              </a:rPr>
              <a:t>InnoCentive</a:t>
            </a:r>
            <a:r>
              <a:rPr lang="en-US" b="1" baseline="0" dirty="0" smtClean="0">
                <a:latin typeface="ITC Franklin Gothic Std Book" charset="0"/>
              </a:rPr>
              <a:t> and </a:t>
            </a:r>
            <a:r>
              <a:rPr lang="en-US" b="1" baseline="0" dirty="0" err="1" smtClean="0">
                <a:latin typeface="ITC Franklin Gothic Std Book" charset="0"/>
              </a:rPr>
              <a:t>NineSigma</a:t>
            </a:r>
            <a:r>
              <a:rPr lang="en-US" b="1" baseline="0" dirty="0" smtClean="0">
                <a:latin typeface="ITC Franklin Gothic Std Book" charset="0"/>
              </a:rPr>
              <a:t>.  </a:t>
            </a:r>
          </a:p>
          <a:p>
            <a:pPr eaLnBrk="1" hangingPunct="1"/>
            <a:endParaRPr lang="en-US" b="1" baseline="0" dirty="0" smtClean="0">
              <a:latin typeface="ITC Franklin Gothic Std Book" charset="0"/>
            </a:endParaRPr>
          </a:p>
          <a:p>
            <a:pPr eaLnBrk="1" hangingPunct="1"/>
            <a:r>
              <a:rPr lang="en-US" b="1" u="sng" baseline="0" dirty="0" smtClean="0">
                <a:latin typeface="ITC Franklin Gothic Std Book" charset="0"/>
              </a:rPr>
              <a:t>Market Stimulation prizes</a:t>
            </a:r>
            <a:r>
              <a:rPr lang="en-US" b="1" baseline="0" dirty="0" smtClean="0">
                <a:latin typeface="ITC Franklin Gothic Std Book" charset="0"/>
              </a:rPr>
              <a:t>: originate form some sort of market failure that prevents achievement of </a:t>
            </a:r>
            <a:r>
              <a:rPr lang="en-US" b="1" baseline="0" dirty="0" err="1" smtClean="0">
                <a:latin typeface="ITC Franklin Gothic Std Book" charset="0"/>
              </a:rPr>
              <a:t>desireable</a:t>
            </a:r>
            <a:r>
              <a:rPr lang="en-US" b="1" baseline="0" dirty="0" smtClean="0">
                <a:latin typeface="ITC Franklin Gothic Std Book" charset="0"/>
              </a:rPr>
              <a:t> social outcome (e.g. lack of investment, limited supply base, poor consumer understanding/awareness)</a:t>
            </a:r>
            <a:endParaRPr lang="en-US" b="1" dirty="0" smtClean="0">
              <a:latin typeface="ITC Franklin Gothic Std Book" charset="0"/>
            </a:endParaRPr>
          </a:p>
          <a:p>
            <a:pPr marL="0" marR="0" indent="0" algn="l" defTabSz="1362075" rtl="0" eaLnBrk="1" fontAlgn="base" latinLnBrk="0" hangingPunct="1">
              <a:lnSpc>
                <a:spcPct val="100000"/>
              </a:lnSpc>
              <a:spcBef>
                <a:spcPct val="30000"/>
              </a:spcBef>
              <a:spcAft>
                <a:spcPct val="0"/>
              </a:spcAft>
              <a:buClrTx/>
              <a:buSzTx/>
              <a:buFontTx/>
              <a:buNone/>
              <a:tabLst/>
              <a:defRPr/>
            </a:pPr>
            <a:endParaRPr lang="en-US" b="1" dirty="0">
              <a:latin typeface="ITC Franklin Gothic Std Book"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7588" y="514350"/>
            <a:ext cx="4568825" cy="2571750"/>
          </a:xfrm>
        </p:spPr>
      </p:sp>
      <p:sp>
        <p:nvSpPr>
          <p:cNvPr id="3" name="Notes Placeholder 2"/>
          <p:cNvSpPr>
            <a:spLocks noGrp="1"/>
          </p:cNvSpPr>
          <p:nvPr>
            <p:ph type="body" idx="1"/>
          </p:nvPr>
        </p:nvSpPr>
        <p:spPr/>
        <p:txBody>
          <a:bodyPr>
            <a:normAutofit/>
          </a:bodyPr>
          <a:lstStyle/>
          <a:p>
            <a:pPr lvl="2">
              <a:spcBef>
                <a:spcPts val="634"/>
              </a:spcBef>
              <a:buSzPct val="65000"/>
              <a:buFont typeface="Wingdings" pitchFamily="2" charset="2"/>
              <a:buChar char="§"/>
              <a:tabLst>
                <a:tab pos="483306" algn="l"/>
              </a:tabLst>
            </a:pPr>
            <a:endParaRPr lang="en-US" sz="1000" dirty="0"/>
          </a:p>
        </p:txBody>
      </p:sp>
      <p:sp>
        <p:nvSpPr>
          <p:cNvPr id="4" name="Slide Number Placeholder 3"/>
          <p:cNvSpPr>
            <a:spLocks noGrp="1"/>
          </p:cNvSpPr>
          <p:nvPr>
            <p:ph type="sldNum" sz="quarter" idx="10"/>
          </p:nvPr>
        </p:nvSpPr>
        <p:spPr/>
        <p:txBody>
          <a:bodyPr/>
          <a:lstStyle/>
          <a:p>
            <a:fld id="{E8A3EEEB-E198-4CB1-A550-F39BFAEE1CA3}"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AB32C85-EC9F-094C-8605-38937348C391}" type="slidenum">
              <a:rPr lang="en-US"/>
              <a:pPr/>
              <a:t>20</a:t>
            </a:fld>
            <a:endParaRPr lang="en-US"/>
          </a:p>
        </p:txBody>
      </p:sp>
      <p:sp>
        <p:nvSpPr>
          <p:cNvPr id="40963" name="Rectangle 2"/>
          <p:cNvSpPr>
            <a:spLocks noGrp="1" noRot="1" noChangeAspect="1" noChangeArrowheads="1" noTextEdit="1"/>
          </p:cNvSpPr>
          <p:nvPr>
            <p:ph type="sldImg"/>
          </p:nvPr>
        </p:nvSpPr>
        <p:spPr>
          <a:xfrm>
            <a:off x="-660400" y="884238"/>
            <a:ext cx="10407650" cy="5856287"/>
          </a:xfrm>
        </p:spPr>
      </p:sp>
      <p:sp>
        <p:nvSpPr>
          <p:cNvPr id="40964" name="Rectangle 3"/>
          <p:cNvSpPr>
            <a:spLocks noGrp="1" noChangeArrowheads="1"/>
          </p:cNvSpPr>
          <p:nvPr>
            <p:ph type="body" idx="1"/>
          </p:nvPr>
        </p:nvSpPr>
        <p:spPr>
          <a:xfrm>
            <a:off x="734786" y="245568"/>
            <a:ext cx="8094738" cy="221753"/>
          </a:xfrm>
          <a:noFill/>
          <a:ln/>
        </p:spPr>
        <p:txBody>
          <a:bodyPr/>
          <a:lstStyle/>
          <a:p>
            <a:pPr eaLnBrk="1" hangingPunct="1"/>
            <a:endParaRPr lang="en-US">
              <a:latin typeface="ITC Franklin Gothic Std Book"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69635" name="Rectangle 2"/>
          <p:cNvSpPr>
            <a:spLocks noGrp="1" noChangeArrowheads="1"/>
          </p:cNvSpPr>
          <p:nvPr>
            <p:ph type="body" idx="1"/>
          </p:nvPr>
        </p:nvSpPr>
        <p:spPr bwMode="auto">
          <a:noFill/>
        </p:spPr>
        <p:txBody>
          <a:bodyPr/>
          <a:lstStyle/>
          <a:p>
            <a:pPr eaLnBrk="1" hangingPunct="1"/>
            <a:endParaRPr lang="en-US" sz="1800" b="1" dirty="0">
              <a:latin typeface="Lucida Grande" charset="0"/>
              <a:ea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71683" name="Rectangle 2"/>
          <p:cNvSpPr>
            <a:spLocks noGrp="1" noChangeArrowheads="1"/>
          </p:cNvSpPr>
          <p:nvPr>
            <p:ph type="body" idx="1"/>
          </p:nvPr>
        </p:nvSpPr>
        <p:spPr bwMode="auto">
          <a:noFill/>
        </p:spPr>
        <p:txBody>
          <a:bodyPr/>
          <a:lstStyle/>
          <a:p>
            <a:pPr eaLnBrk="1" hangingPunct="1"/>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73731" name="Rectangle 2"/>
          <p:cNvSpPr>
            <a:spLocks noGrp="1" noChangeArrowheads="1"/>
          </p:cNvSpPr>
          <p:nvPr>
            <p:ph type="body" idx="1"/>
          </p:nvPr>
        </p:nvSpPr>
        <p:spPr bwMode="auto">
          <a:noFill/>
        </p:spPr>
        <p:txBody>
          <a:bodyPr/>
          <a:lstStyle/>
          <a:p>
            <a:pPr eaLnBrk="1" hangingPunct="1"/>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75779" name="Rectangle 2"/>
          <p:cNvSpPr>
            <a:spLocks noGrp="1" noChangeArrowheads="1"/>
          </p:cNvSpPr>
          <p:nvPr>
            <p:ph type="body" idx="1"/>
          </p:nvPr>
        </p:nvSpPr>
        <p:spPr bwMode="auto">
          <a:noFill/>
        </p:spPr>
        <p:txBody>
          <a:bodyPr/>
          <a:lstStyle/>
          <a:p>
            <a:pPr eaLnBrk="1" hangingPunct="1"/>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bwMode="auto">
          <a:xfrm>
            <a:off x="2287588" y="514350"/>
            <a:ext cx="4568825" cy="2571750"/>
          </a:xfrm>
          <a:solidFill>
            <a:srgbClr val="FFFFFF"/>
          </a:solidFill>
          <a:ln>
            <a:solidFill>
              <a:srgbClr val="000000"/>
            </a:solidFill>
            <a:miter lim="800000"/>
            <a:headEnd/>
            <a:tailEnd/>
          </a:ln>
        </p:spPr>
      </p:sp>
      <p:sp>
        <p:nvSpPr>
          <p:cNvPr id="77827" name="Rectangle 2"/>
          <p:cNvSpPr>
            <a:spLocks noGrp="1" noChangeArrowheads="1"/>
          </p:cNvSpPr>
          <p:nvPr>
            <p:ph type="body" idx="1"/>
          </p:nvPr>
        </p:nvSpPr>
        <p:spPr bwMode="auto">
          <a:noFill/>
        </p:spPr>
        <p:txBody>
          <a:bodyPr/>
          <a:lstStyle/>
          <a:p>
            <a:pPr eaLnBrk="1" hangingPunct="1"/>
            <a:endParaRPr lang="en-US" sz="2200" dirty="0">
              <a:latin typeface="Lucida Grande" charset="0"/>
              <a:ea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2284413" y="512763"/>
            <a:ext cx="4575175" cy="2573337"/>
          </a:xfrm>
          <a:ln/>
        </p:spPr>
      </p:sp>
      <p:sp>
        <p:nvSpPr>
          <p:cNvPr id="37891" name="Notes Placeholder 2"/>
          <p:cNvSpPr>
            <a:spLocks noGrp="1"/>
          </p:cNvSpPr>
          <p:nvPr>
            <p:ph type="body" idx="1"/>
          </p:nvPr>
        </p:nvSpPr>
        <p:spPr>
          <a:noFill/>
          <a:ln/>
        </p:spPr>
        <p:txBody>
          <a:bodyPr/>
          <a:lstStyle/>
          <a:p>
            <a:pPr>
              <a:buFontTx/>
              <a:buChar cha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2287588" y="514350"/>
            <a:ext cx="4568825" cy="2571750"/>
          </a:xfrm>
          <a:noFill/>
          <a:ln>
            <a:solidFill>
              <a:srgbClr val="000000"/>
            </a:solidFill>
            <a:miter lim="800000"/>
            <a:headEnd/>
            <a:tailEnd/>
          </a:ln>
        </p:spPr>
      </p:sp>
      <p:sp>
        <p:nvSpPr>
          <p:cNvPr id="95235" name="Notes Placeholder 2"/>
          <p:cNvSpPr>
            <a:spLocks noGrp="1"/>
          </p:cNvSpPr>
          <p:nvPr>
            <p:ph type="body" idx="1"/>
          </p:nvPr>
        </p:nvSpPr>
        <p:spPr bwMode="auto">
          <a:noFill/>
        </p:spPr>
        <p:txBody>
          <a:bodyPr/>
          <a:lstStyle/>
          <a:p>
            <a:pPr eaLnBrk="1" hangingPunct="1">
              <a:spcBef>
                <a:spcPct val="0"/>
              </a:spcBef>
            </a:pPr>
            <a:endParaRPr lang="en-US" dirty="0">
              <a:ea typeface="ＭＳ Ｐゴシック" charset="-128"/>
              <a:cs typeface="ＭＳ Ｐゴシック"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fld id="{8CE9E44E-430A-364F-8B52-997071819364}" type="slidenum">
              <a:rPr lang="en-US">
                <a:ea typeface="ＭＳ Ｐゴシック" charset="-128"/>
                <a:cs typeface="ＭＳ Ｐゴシック" charset="-128"/>
              </a:rPr>
              <a:pPr/>
              <a:t>10</a:t>
            </a:fld>
            <a:endParaRPr lang="en-US" dirty="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1991, 97% of big</a:t>
            </a:r>
            <a:r>
              <a:rPr lang="en-US" baseline="0" dirty="0" smtClean="0"/>
              <a:t> prizes were recognition of prior achievement.  Since 1991, 78% of new prize money has been dedicated to inducement style prizes that focus on a specific type of goal.</a:t>
            </a:r>
            <a:endParaRPr lang="en-US" dirty="0" smtClean="0"/>
          </a:p>
          <a:p>
            <a:endParaRPr lang="en-US" dirty="0" smtClean="0"/>
          </a:p>
          <a:p>
            <a:r>
              <a:rPr lang="en-US" dirty="0" smtClean="0"/>
              <a:t>Corporations and new philanthropists</a:t>
            </a:r>
            <a:r>
              <a:rPr lang="en-US" baseline="0" dirty="0" smtClean="0"/>
              <a:t> have provided more than 2/3 of total prize capital since 2000 and are pursuing areas linked to their commercial interests or individual philanthropic passions.</a:t>
            </a:r>
            <a:endParaRPr lang="en-US" dirty="0" smtClean="0"/>
          </a:p>
          <a:p>
            <a:endParaRPr lang="en-US" dirty="0" smtClean="0"/>
          </a:p>
          <a:p>
            <a:r>
              <a:rPr lang="en-US" dirty="0" smtClean="0"/>
              <a:t>Prizes are shifting from traditional</a:t>
            </a:r>
            <a:r>
              <a:rPr lang="en-US" baseline="0" dirty="0" smtClean="0"/>
              <a:t> areas such as the arts, which ten years ago claimed 1/3 of large prize purses.  Today, arts and humanities make up less than 10% of total.  But science /climate/ aviation have increased seven-fold.  And most of that new money goes towards those who solve defined problems</a:t>
            </a:r>
            <a:endParaRPr lang="en-US" dirty="0"/>
          </a:p>
        </p:txBody>
      </p:sp>
      <p:sp>
        <p:nvSpPr>
          <p:cNvPr id="4" name="Slide Number Placeholder 3"/>
          <p:cNvSpPr>
            <a:spLocks noGrp="1"/>
          </p:cNvSpPr>
          <p:nvPr>
            <p:ph type="sldNum" sz="quarter" idx="10"/>
          </p:nvPr>
        </p:nvSpPr>
        <p:spPr/>
        <p:txBody>
          <a:bodyPr/>
          <a:lstStyle/>
          <a:p>
            <a:fld id="{FD18D040-DC46-6E4D-9CA2-8A80AB3E074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6" y="213043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81803" indent="0" algn="ctr">
              <a:buNone/>
              <a:defRPr>
                <a:solidFill>
                  <a:schemeClr val="tx1">
                    <a:tint val="75000"/>
                  </a:schemeClr>
                </a:solidFill>
              </a:defRPr>
            </a:lvl2pPr>
            <a:lvl3pPr marL="1363607" indent="0" algn="ctr">
              <a:buNone/>
              <a:defRPr>
                <a:solidFill>
                  <a:schemeClr val="tx1">
                    <a:tint val="75000"/>
                  </a:schemeClr>
                </a:solidFill>
              </a:defRPr>
            </a:lvl3pPr>
            <a:lvl4pPr marL="2045411" indent="0" algn="ctr">
              <a:buNone/>
              <a:defRPr>
                <a:solidFill>
                  <a:schemeClr val="tx1">
                    <a:tint val="75000"/>
                  </a:schemeClr>
                </a:solidFill>
              </a:defRPr>
            </a:lvl4pPr>
            <a:lvl5pPr marL="2727215" indent="0" algn="ctr">
              <a:buNone/>
              <a:defRPr>
                <a:solidFill>
                  <a:schemeClr val="tx1">
                    <a:tint val="75000"/>
                  </a:schemeClr>
                </a:solidFill>
              </a:defRPr>
            </a:lvl5pPr>
            <a:lvl6pPr marL="3409017" indent="0" algn="ctr">
              <a:buNone/>
              <a:defRPr>
                <a:solidFill>
                  <a:schemeClr val="tx1">
                    <a:tint val="75000"/>
                  </a:schemeClr>
                </a:solidFill>
              </a:defRPr>
            </a:lvl6pPr>
            <a:lvl7pPr marL="4090820" indent="0" algn="ctr">
              <a:buNone/>
              <a:defRPr>
                <a:solidFill>
                  <a:schemeClr val="tx1">
                    <a:tint val="75000"/>
                  </a:schemeClr>
                </a:solidFill>
              </a:defRPr>
            </a:lvl7pPr>
            <a:lvl8pPr marL="4772623" indent="0" algn="ctr">
              <a:buNone/>
              <a:defRPr>
                <a:solidFill>
                  <a:schemeClr val="tx1">
                    <a:tint val="75000"/>
                  </a:schemeClr>
                </a:solidFill>
              </a:defRPr>
            </a:lvl8pPr>
            <a:lvl9pPr marL="54544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FF24361-2C45-3A44-8113-5BD80697139E}"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8509E0-65A9-0D49-A53E-D04CACAF5E7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F10A6A-F6BF-714B-91E7-70407B4924E9}"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230ABB-E7E2-1E47-BE9C-BC1C6E6089B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5" y="206375"/>
            <a:ext cx="2742487" cy="43878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2" y="206375"/>
            <a:ext cx="8024310" cy="4387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8074AF-08DB-EE4A-8D9B-DB02E895869C}"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3EA89D-F94F-1048-B2D5-792C6BD01BA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6" y="2130438"/>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81803" indent="0" algn="ctr">
              <a:buNone/>
              <a:defRPr>
                <a:solidFill>
                  <a:schemeClr val="tx1">
                    <a:tint val="75000"/>
                  </a:schemeClr>
                </a:solidFill>
              </a:defRPr>
            </a:lvl2pPr>
            <a:lvl3pPr marL="1363607" indent="0" algn="ctr">
              <a:buNone/>
              <a:defRPr>
                <a:solidFill>
                  <a:schemeClr val="tx1">
                    <a:tint val="75000"/>
                  </a:schemeClr>
                </a:solidFill>
              </a:defRPr>
            </a:lvl3pPr>
            <a:lvl4pPr marL="2045411" indent="0" algn="ctr">
              <a:buNone/>
              <a:defRPr>
                <a:solidFill>
                  <a:schemeClr val="tx1">
                    <a:tint val="75000"/>
                  </a:schemeClr>
                </a:solidFill>
              </a:defRPr>
            </a:lvl4pPr>
            <a:lvl5pPr marL="2727215" indent="0" algn="ctr">
              <a:buNone/>
              <a:defRPr>
                <a:solidFill>
                  <a:schemeClr val="tx1">
                    <a:tint val="75000"/>
                  </a:schemeClr>
                </a:solidFill>
              </a:defRPr>
            </a:lvl5pPr>
            <a:lvl6pPr marL="3409017" indent="0" algn="ctr">
              <a:buNone/>
              <a:defRPr>
                <a:solidFill>
                  <a:schemeClr val="tx1">
                    <a:tint val="75000"/>
                  </a:schemeClr>
                </a:solidFill>
              </a:defRPr>
            </a:lvl6pPr>
            <a:lvl7pPr marL="4090820" indent="0" algn="ctr">
              <a:buNone/>
              <a:defRPr>
                <a:solidFill>
                  <a:schemeClr val="tx1">
                    <a:tint val="75000"/>
                  </a:schemeClr>
                </a:solidFill>
              </a:defRPr>
            </a:lvl7pPr>
            <a:lvl8pPr marL="4772623" indent="0" algn="ctr">
              <a:buNone/>
              <a:defRPr>
                <a:solidFill>
                  <a:schemeClr val="tx1">
                    <a:tint val="75000"/>
                  </a:schemeClr>
                </a:solidFill>
              </a:defRPr>
            </a:lvl8pPr>
            <a:lvl9pPr marL="54544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FCB2AF-FFDB-3B48-B8CB-4274490685A9}"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4F1A03-FCE5-B54A-9DA0-481555B7E82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59905F-39D5-074A-926A-FC2B3C9BA81B}"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77ED8C-6C23-2A4B-9C5B-31BB6BC5E3D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6"/>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6" y="2906716"/>
            <a:ext cx="10360501" cy="1500186"/>
          </a:xfrm>
        </p:spPr>
        <p:txBody>
          <a:bodyPr anchor="b"/>
          <a:lstStyle>
            <a:lvl1pPr marL="0" indent="0">
              <a:buNone/>
              <a:defRPr sz="3000">
                <a:solidFill>
                  <a:schemeClr val="tx1">
                    <a:tint val="75000"/>
                  </a:schemeClr>
                </a:solidFill>
              </a:defRPr>
            </a:lvl1pPr>
            <a:lvl2pPr marL="681803" indent="0">
              <a:buNone/>
              <a:defRPr sz="2700">
                <a:solidFill>
                  <a:schemeClr val="tx1">
                    <a:tint val="75000"/>
                  </a:schemeClr>
                </a:solidFill>
              </a:defRPr>
            </a:lvl2pPr>
            <a:lvl3pPr marL="1363607" indent="0">
              <a:buNone/>
              <a:defRPr sz="2400">
                <a:solidFill>
                  <a:schemeClr val="tx1">
                    <a:tint val="75000"/>
                  </a:schemeClr>
                </a:solidFill>
              </a:defRPr>
            </a:lvl3pPr>
            <a:lvl4pPr marL="2045411" indent="0">
              <a:buNone/>
              <a:defRPr sz="2000">
                <a:solidFill>
                  <a:schemeClr val="tx1">
                    <a:tint val="75000"/>
                  </a:schemeClr>
                </a:solidFill>
              </a:defRPr>
            </a:lvl4pPr>
            <a:lvl5pPr marL="2727215" indent="0">
              <a:buNone/>
              <a:defRPr sz="2000">
                <a:solidFill>
                  <a:schemeClr val="tx1">
                    <a:tint val="75000"/>
                  </a:schemeClr>
                </a:solidFill>
              </a:defRPr>
            </a:lvl5pPr>
            <a:lvl6pPr marL="3409017" indent="0">
              <a:buNone/>
              <a:defRPr sz="2000">
                <a:solidFill>
                  <a:schemeClr val="tx1">
                    <a:tint val="75000"/>
                  </a:schemeClr>
                </a:solidFill>
              </a:defRPr>
            </a:lvl6pPr>
            <a:lvl7pPr marL="4090820" indent="0">
              <a:buNone/>
              <a:defRPr sz="2000">
                <a:solidFill>
                  <a:schemeClr val="tx1">
                    <a:tint val="75000"/>
                  </a:schemeClr>
                </a:solidFill>
              </a:defRPr>
            </a:lvl7pPr>
            <a:lvl8pPr marL="4772623" indent="0">
              <a:buNone/>
              <a:defRPr sz="2000">
                <a:solidFill>
                  <a:schemeClr val="tx1">
                    <a:tint val="75000"/>
                  </a:schemeClr>
                </a:solidFill>
              </a:defRPr>
            </a:lvl8pPr>
            <a:lvl9pPr marL="545442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D19DE-D8D1-B74D-980E-270A91AB5549}"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7291CB2-7796-5349-B0E6-5949D18FED22}"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2" y="1200162"/>
            <a:ext cx="5383398" cy="339407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62"/>
            <a:ext cx="5383398" cy="339407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61CC82-3C6A-8E48-863A-99A5A64AC399}"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3E3FBF1-F5F1-D34B-B544-44A610629E0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50"/>
            <a:ext cx="10969943" cy="11430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5"/>
            <a:ext cx="5385514" cy="639762"/>
          </a:xfrm>
        </p:spPr>
        <p:txBody>
          <a:bodyPr anchor="b"/>
          <a:lstStyle>
            <a:lvl1pPr marL="0" indent="0">
              <a:buNone/>
              <a:defRPr sz="3600" b="1"/>
            </a:lvl1pPr>
            <a:lvl2pPr marL="681803" indent="0">
              <a:buNone/>
              <a:defRPr sz="3000" b="1"/>
            </a:lvl2pPr>
            <a:lvl3pPr marL="1363607" indent="0">
              <a:buNone/>
              <a:defRPr sz="2700" b="1"/>
            </a:lvl3pPr>
            <a:lvl4pPr marL="2045411" indent="0">
              <a:buNone/>
              <a:defRPr sz="2400" b="1"/>
            </a:lvl4pPr>
            <a:lvl5pPr marL="2727215" indent="0">
              <a:buNone/>
              <a:defRPr sz="2400" b="1"/>
            </a:lvl5pPr>
            <a:lvl6pPr marL="3409017" indent="0">
              <a:buNone/>
              <a:defRPr sz="2400" b="1"/>
            </a:lvl6pPr>
            <a:lvl7pPr marL="4090820" indent="0">
              <a:buNone/>
              <a:defRPr sz="2400" b="1"/>
            </a:lvl7pPr>
            <a:lvl8pPr marL="4772623" indent="0">
              <a:buNone/>
              <a:defRPr sz="2400" b="1"/>
            </a:lvl8pPr>
            <a:lvl9pPr marL="545442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5"/>
            <a:ext cx="5387630" cy="639762"/>
          </a:xfrm>
        </p:spPr>
        <p:txBody>
          <a:bodyPr anchor="b"/>
          <a:lstStyle>
            <a:lvl1pPr marL="0" indent="0">
              <a:buNone/>
              <a:defRPr sz="3600" b="1"/>
            </a:lvl1pPr>
            <a:lvl2pPr marL="681803" indent="0">
              <a:buNone/>
              <a:defRPr sz="3000" b="1"/>
            </a:lvl2pPr>
            <a:lvl3pPr marL="1363607" indent="0">
              <a:buNone/>
              <a:defRPr sz="2700" b="1"/>
            </a:lvl3pPr>
            <a:lvl4pPr marL="2045411" indent="0">
              <a:buNone/>
              <a:defRPr sz="2400" b="1"/>
            </a:lvl4pPr>
            <a:lvl5pPr marL="2727215" indent="0">
              <a:buNone/>
              <a:defRPr sz="2400" b="1"/>
            </a:lvl5pPr>
            <a:lvl6pPr marL="3409017" indent="0">
              <a:buNone/>
              <a:defRPr sz="2400" b="1"/>
            </a:lvl6pPr>
            <a:lvl7pPr marL="4090820" indent="0">
              <a:buNone/>
              <a:defRPr sz="2400" b="1"/>
            </a:lvl7pPr>
            <a:lvl8pPr marL="4772623" indent="0">
              <a:buNone/>
              <a:defRPr sz="2400" b="1"/>
            </a:lvl8pPr>
            <a:lvl9pPr marL="545442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58E4B48-B7D0-8C4A-A595-FE6D31A8B120}" type="datetime1">
              <a:rPr lang="en-US"/>
              <a:pPr>
                <a:defRPr/>
              </a:pPr>
              <a:t>3/21/11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16BBE1F-FFB3-754C-9189-63E0302B8DC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1A60F2-C083-D243-8348-EBA1AA1A5095}" type="datetime1">
              <a:rPr lang="en-US"/>
              <a:pPr>
                <a:defRPr/>
              </a:pPr>
              <a:t>3/21/11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D60E3C4-E3E9-FE44-B6FB-D999BD4E6CF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831496-EC46-C942-BDAA-EFFD0578829C}" type="datetime1">
              <a:rPr lang="en-US"/>
              <a:pPr>
                <a:defRPr/>
              </a:pPr>
              <a:t>3/21/11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859DFD1-600B-8E40-9C63-A0D24AEBBEB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61"/>
            <a:ext cx="4010039" cy="1162051"/>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4765493" y="273052"/>
            <a:ext cx="6813892" cy="5853114"/>
          </a:xfrm>
        </p:spPr>
        <p:txBody>
          <a:bodyPr/>
          <a:lstStyle>
            <a:lvl1pPr>
              <a:defRPr sz="47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0" y="1435104"/>
            <a:ext cx="4010039" cy="4691063"/>
          </a:xfrm>
        </p:spPr>
        <p:txBody>
          <a:bodyPr/>
          <a:lstStyle>
            <a:lvl1pPr marL="0" indent="0">
              <a:buNone/>
              <a:defRPr sz="2000"/>
            </a:lvl1pPr>
            <a:lvl2pPr marL="681803" indent="0">
              <a:buNone/>
              <a:defRPr sz="1700"/>
            </a:lvl2pPr>
            <a:lvl3pPr marL="1363607" indent="0">
              <a:buNone/>
              <a:defRPr sz="1600"/>
            </a:lvl3pPr>
            <a:lvl4pPr marL="2045411" indent="0">
              <a:buNone/>
              <a:defRPr sz="1300"/>
            </a:lvl4pPr>
            <a:lvl5pPr marL="2727215" indent="0">
              <a:buNone/>
              <a:defRPr sz="1300"/>
            </a:lvl5pPr>
            <a:lvl6pPr marL="3409017" indent="0">
              <a:buNone/>
              <a:defRPr sz="1300"/>
            </a:lvl6pPr>
            <a:lvl7pPr marL="4090820" indent="0">
              <a:buNone/>
              <a:defRPr sz="1300"/>
            </a:lvl7pPr>
            <a:lvl8pPr marL="4772623" indent="0">
              <a:buNone/>
              <a:defRPr sz="1300"/>
            </a:lvl8pPr>
            <a:lvl9pPr marL="5454426"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ABCC32-63B7-9A43-8AC6-3534B1B7C3F3}"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C798F0-6AD1-654B-90F4-A3EE0CC9A68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247655-F152-1E45-84D2-7FFA579F254C}"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05511C-6C51-3B4A-80BE-DD3596272D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40"/>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6"/>
            <a:ext cx="7313295" cy="4114800"/>
          </a:xfrm>
        </p:spPr>
        <p:txBody>
          <a:bodyPr rtlCol="0">
            <a:normAutofit/>
          </a:bodyPr>
          <a:lstStyle>
            <a:lvl1pPr marL="0" indent="0">
              <a:buNone/>
              <a:defRPr sz="4700"/>
            </a:lvl1pPr>
            <a:lvl2pPr marL="681803" indent="0">
              <a:buNone/>
              <a:defRPr sz="4200"/>
            </a:lvl2pPr>
            <a:lvl3pPr marL="1363607" indent="0">
              <a:buNone/>
              <a:defRPr sz="3600"/>
            </a:lvl3pPr>
            <a:lvl4pPr marL="2045411" indent="0">
              <a:buNone/>
              <a:defRPr sz="3000"/>
            </a:lvl4pPr>
            <a:lvl5pPr marL="2727215" indent="0">
              <a:buNone/>
              <a:defRPr sz="3000"/>
            </a:lvl5pPr>
            <a:lvl6pPr marL="3409017" indent="0">
              <a:buNone/>
              <a:defRPr sz="3000"/>
            </a:lvl6pPr>
            <a:lvl7pPr marL="4090820" indent="0">
              <a:buNone/>
              <a:defRPr sz="3000"/>
            </a:lvl7pPr>
            <a:lvl8pPr marL="4772623" indent="0">
              <a:buNone/>
              <a:defRPr sz="3000"/>
            </a:lvl8pPr>
            <a:lvl9pPr marL="5454426" indent="0">
              <a:buNone/>
              <a:defRPr sz="3000"/>
            </a:lvl9pPr>
          </a:lstStyle>
          <a:p>
            <a:pPr lvl="0"/>
            <a:endParaRPr lang="en-US" noProof="0" dirty="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2000"/>
            </a:lvl1pPr>
            <a:lvl2pPr marL="681803" indent="0">
              <a:buNone/>
              <a:defRPr sz="1700"/>
            </a:lvl2pPr>
            <a:lvl3pPr marL="1363607" indent="0">
              <a:buNone/>
              <a:defRPr sz="1600"/>
            </a:lvl3pPr>
            <a:lvl4pPr marL="2045411" indent="0">
              <a:buNone/>
              <a:defRPr sz="1300"/>
            </a:lvl4pPr>
            <a:lvl5pPr marL="2727215" indent="0">
              <a:buNone/>
              <a:defRPr sz="1300"/>
            </a:lvl5pPr>
            <a:lvl6pPr marL="3409017" indent="0">
              <a:buNone/>
              <a:defRPr sz="1300"/>
            </a:lvl6pPr>
            <a:lvl7pPr marL="4090820" indent="0">
              <a:buNone/>
              <a:defRPr sz="1300"/>
            </a:lvl7pPr>
            <a:lvl8pPr marL="4772623" indent="0">
              <a:buNone/>
              <a:defRPr sz="1300"/>
            </a:lvl8pPr>
            <a:lvl9pPr marL="5454426"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934F5A-6A1C-864C-A42F-8B5A8D5513A4}"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1D8E6-DF9F-B840-B946-894EB7C6FB0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183FF5-A0C1-844B-89AC-FA4F58F4012A}"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FE4690-459A-464A-958C-C348B4DB05A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905" y="206375"/>
            <a:ext cx="2742487" cy="438785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2" y="206375"/>
            <a:ext cx="8024310" cy="438785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A8ACCB-2221-A04B-B0FE-6213030F4223}"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A4C69F-43FD-7742-95AD-925094BF46C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7" y="2130435"/>
            <a:ext cx="1036002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3" y="3886200"/>
            <a:ext cx="853122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83C308-0A2C-D147-B84B-B1AB693500A8}"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65CE01-6048-9146-A5BA-81531BF7442D}"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F417FE-D2F0-DC4E-9240-5197B9A55801}"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F11DCE-3D59-FD4E-BB47-5A2E8C115BF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10"/>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9"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3352D-81E3-9848-BE99-2C01C7D33657}"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867186-00CC-8C42-A9C4-0FD0BFE3F22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6"/>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613" y="1600206"/>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643F22-9B4C-1D43-83A2-78F2853628D6}"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889E13-DC41-924E-8B4F-372C3613E2D2}"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085249-7802-CE4C-8974-114C86510071}" type="datetime1">
              <a:rPr lang="en-US"/>
              <a:pPr>
                <a:defRPr/>
              </a:pPr>
              <a:t>3/21/11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C7A77D-B33C-A646-8562-E9CFF4C9BE5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15A02BD-C686-734E-9853-6B79B6A8A6AE}" type="datetime1">
              <a:rPr lang="en-US"/>
              <a:pPr>
                <a:defRPr/>
              </a:pPr>
              <a:t>3/21/11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8A5C249-C59D-DD43-9497-2AF18DA404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4"/>
            <a:ext cx="10360501" cy="1362076"/>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6" y="2906716"/>
            <a:ext cx="10360501" cy="1500186"/>
          </a:xfrm>
        </p:spPr>
        <p:txBody>
          <a:bodyPr anchor="b"/>
          <a:lstStyle>
            <a:lvl1pPr marL="0" indent="0">
              <a:buNone/>
              <a:defRPr sz="3000">
                <a:solidFill>
                  <a:schemeClr val="tx1">
                    <a:tint val="75000"/>
                  </a:schemeClr>
                </a:solidFill>
              </a:defRPr>
            </a:lvl1pPr>
            <a:lvl2pPr marL="681803" indent="0">
              <a:buNone/>
              <a:defRPr sz="2700">
                <a:solidFill>
                  <a:schemeClr val="tx1">
                    <a:tint val="75000"/>
                  </a:schemeClr>
                </a:solidFill>
              </a:defRPr>
            </a:lvl2pPr>
            <a:lvl3pPr marL="1363607" indent="0">
              <a:buNone/>
              <a:defRPr sz="2400">
                <a:solidFill>
                  <a:schemeClr val="tx1">
                    <a:tint val="75000"/>
                  </a:schemeClr>
                </a:solidFill>
              </a:defRPr>
            </a:lvl3pPr>
            <a:lvl4pPr marL="2045411" indent="0">
              <a:buNone/>
              <a:defRPr sz="2000">
                <a:solidFill>
                  <a:schemeClr val="tx1">
                    <a:tint val="75000"/>
                  </a:schemeClr>
                </a:solidFill>
              </a:defRPr>
            </a:lvl4pPr>
            <a:lvl5pPr marL="2727215" indent="0">
              <a:buNone/>
              <a:defRPr sz="2000">
                <a:solidFill>
                  <a:schemeClr val="tx1">
                    <a:tint val="75000"/>
                  </a:schemeClr>
                </a:solidFill>
              </a:defRPr>
            </a:lvl5pPr>
            <a:lvl6pPr marL="3409017" indent="0">
              <a:buNone/>
              <a:defRPr sz="2000">
                <a:solidFill>
                  <a:schemeClr val="tx1">
                    <a:tint val="75000"/>
                  </a:schemeClr>
                </a:solidFill>
              </a:defRPr>
            </a:lvl6pPr>
            <a:lvl7pPr marL="4090820" indent="0">
              <a:buNone/>
              <a:defRPr sz="2000">
                <a:solidFill>
                  <a:schemeClr val="tx1">
                    <a:tint val="75000"/>
                  </a:schemeClr>
                </a:solidFill>
              </a:defRPr>
            </a:lvl7pPr>
            <a:lvl8pPr marL="4772623" indent="0">
              <a:buNone/>
              <a:defRPr sz="2000">
                <a:solidFill>
                  <a:schemeClr val="tx1">
                    <a:tint val="75000"/>
                  </a:schemeClr>
                </a:solidFill>
              </a:defRPr>
            </a:lvl8pPr>
            <a:lvl9pPr marL="5454426"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2AE2400-D446-8449-8116-6E7F52CD09BD}"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B10343-384A-C24F-9160-295C66A5181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A05F1B-0939-264F-A505-B0D5D0628377}" type="datetime1">
              <a:rPr lang="en-US"/>
              <a:pPr>
                <a:defRPr/>
              </a:pPr>
              <a:t>3/21/11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AF26CB-3DE1-2343-A415-E5D74975C2A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00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4" y="273060"/>
            <a:ext cx="68135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3"/>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0B6D53-2D45-8F4C-84B0-F537CF64D14F}"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F824F21-662B-2E4F-9FEF-AB74A6E1747A}"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B82CE1-272E-CC4D-ADD2-C22DB1745E1D}"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F65242-9C53-D54C-AF98-60E7B35C968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03EB5A-6F00-334A-BDB1-D4DCF7E031D1}"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161F67-B0AB-8944-8511-87C50CB0254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8" y="274648"/>
            <a:ext cx="27416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274648"/>
            <a:ext cx="80756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2DAE48-07DF-4B42-865E-0AA5BC434478}" type="datetime1">
              <a:rPr lang="en-US"/>
              <a:pPr>
                <a:defRPr/>
              </a:pPr>
              <a:t>3/21/11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216E678-CFD6-8E4E-B61D-7CD3CC50A8CD}"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650001"/>
            <a:ext cx="10360501" cy="4308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DB194E-98A2-FC43-A2B9-F13902B5257E}" type="slidenum">
              <a:rPr lang="en-US"/>
              <a:pPr>
                <a:defRPr/>
              </a:pPr>
              <a:t>‹#›</a:t>
            </a:fld>
            <a:endParaRPr lang="en-US" dirty="0"/>
          </a:p>
        </p:txBody>
      </p:sp>
    </p:spTree>
  </p:cSld>
  <p:clrMapOvr>
    <a:masterClrMapping/>
  </p:clrMapOvr>
  <p:transition xmlns:p14="http://schemas.microsoft.com/office/powerpoint/2010/mai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753" y="292100"/>
            <a:ext cx="10969943" cy="42703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3147" y="977907"/>
            <a:ext cx="11147696" cy="1222375"/>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E44B26D3-2FC2-E945-9830-226367B5F355}" type="slidenum">
              <a:rPr lang="en-US"/>
              <a:pPr>
                <a:defRPr/>
              </a:pPr>
              <a:t>‹#›</a:t>
            </a:fld>
            <a:endParaRPr lang="en-US" dirty="0"/>
          </a:p>
        </p:txBody>
      </p:sp>
    </p:spTree>
  </p:cSld>
  <p:clrMapOvr>
    <a:masterClrMapping/>
  </p:clrMapOvr>
  <p:transition xmlns:p14="http://schemas.microsoft.com/office/powerpoint/2010/mai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780168"/>
            <a:ext cx="10360501" cy="615553"/>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158877"/>
            <a:ext cx="538339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4412" y="1158877"/>
            <a:ext cx="5383398"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630700"/>
            <a:ext cx="10969943" cy="430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2" y="1200162"/>
            <a:ext cx="5383398" cy="339407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62"/>
            <a:ext cx="5383398" cy="339407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1C611D-0E84-1249-A498-A5F794FE0299}"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EDAEF6-3762-DA4F-AEE8-5C6C78DB8EF0}"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6" y="1127329"/>
            <a:ext cx="4010039" cy="30777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6"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5059567"/>
            <a:ext cx="7313295"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8"/>
            <a:ext cx="7313295" cy="492443"/>
          </a:xfrm>
        </p:spPr>
        <p:txBody>
          <a:bodyPr>
            <a:sp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11487189" y="6538913"/>
            <a:ext cx="180939" cy="184666"/>
          </a:xfrm>
        </p:spPr>
        <p:txBody>
          <a:bodyPr/>
          <a:lstStyle>
            <a:lvl1pPr>
              <a:defRPr/>
            </a:lvl1pPr>
          </a:lstStyle>
          <a:p>
            <a:pPr>
              <a:defRPr/>
            </a:pPr>
            <a:fld id="{7025376F-8A63-8A4C-8258-4CF78BCA3153}" type="slidenum">
              <a:rPr lang="en-US"/>
              <a:pPr>
                <a:defRPr/>
              </a:pPr>
              <a:t>‹#›</a:t>
            </a:fld>
            <a:endParaRPr lang="en-US" dirty="0"/>
          </a:p>
        </p:txBody>
      </p:sp>
    </p:spTree>
  </p:cSld>
  <p:clrMapOvr>
    <a:masterClrMapping/>
  </p:clrMapOvr>
  <p:transition xmlns:p14="http://schemas.microsoft.com/office/powerpoint/2010/mai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0236" y="261938"/>
            <a:ext cx="1292662" cy="21193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7868" y="261938"/>
            <a:ext cx="8024310" cy="2119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50"/>
            <a:ext cx="10969943" cy="114300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5"/>
            <a:ext cx="5385514" cy="639762"/>
          </a:xfrm>
        </p:spPr>
        <p:txBody>
          <a:bodyPr anchor="b"/>
          <a:lstStyle>
            <a:lvl1pPr marL="0" indent="0">
              <a:buNone/>
              <a:defRPr sz="3600" b="1"/>
            </a:lvl1pPr>
            <a:lvl2pPr marL="681803" indent="0">
              <a:buNone/>
              <a:defRPr sz="3000" b="1"/>
            </a:lvl2pPr>
            <a:lvl3pPr marL="1363607" indent="0">
              <a:buNone/>
              <a:defRPr sz="2700" b="1"/>
            </a:lvl3pPr>
            <a:lvl4pPr marL="2045411" indent="0">
              <a:buNone/>
              <a:defRPr sz="2400" b="1"/>
            </a:lvl4pPr>
            <a:lvl5pPr marL="2727215" indent="0">
              <a:buNone/>
              <a:defRPr sz="2400" b="1"/>
            </a:lvl5pPr>
            <a:lvl6pPr marL="3409017" indent="0">
              <a:buNone/>
              <a:defRPr sz="2400" b="1"/>
            </a:lvl6pPr>
            <a:lvl7pPr marL="4090820" indent="0">
              <a:buNone/>
              <a:defRPr sz="2400" b="1"/>
            </a:lvl7pPr>
            <a:lvl8pPr marL="4772623" indent="0">
              <a:buNone/>
              <a:defRPr sz="2400" b="1"/>
            </a:lvl8pPr>
            <a:lvl9pPr marL="545442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7" y="1535115"/>
            <a:ext cx="5387630" cy="639762"/>
          </a:xfrm>
        </p:spPr>
        <p:txBody>
          <a:bodyPr anchor="b"/>
          <a:lstStyle>
            <a:lvl1pPr marL="0" indent="0">
              <a:buNone/>
              <a:defRPr sz="3600" b="1"/>
            </a:lvl1pPr>
            <a:lvl2pPr marL="681803" indent="0">
              <a:buNone/>
              <a:defRPr sz="3000" b="1"/>
            </a:lvl2pPr>
            <a:lvl3pPr marL="1363607" indent="0">
              <a:buNone/>
              <a:defRPr sz="2700" b="1"/>
            </a:lvl3pPr>
            <a:lvl4pPr marL="2045411" indent="0">
              <a:buNone/>
              <a:defRPr sz="2400" b="1"/>
            </a:lvl4pPr>
            <a:lvl5pPr marL="2727215" indent="0">
              <a:buNone/>
              <a:defRPr sz="2400" b="1"/>
            </a:lvl5pPr>
            <a:lvl6pPr marL="3409017" indent="0">
              <a:buNone/>
              <a:defRPr sz="2400" b="1"/>
            </a:lvl6pPr>
            <a:lvl7pPr marL="4090820" indent="0">
              <a:buNone/>
              <a:defRPr sz="2400" b="1"/>
            </a:lvl7pPr>
            <a:lvl8pPr marL="4772623" indent="0">
              <a:buNone/>
              <a:defRPr sz="2400" b="1"/>
            </a:lvl8pPr>
            <a:lvl9pPr marL="545442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2EA384-B41F-754C-81F3-6A045A057104}" type="datetime1">
              <a:rPr lang="en-US"/>
              <a:pPr>
                <a:defRPr/>
              </a:pPr>
              <a:t>3/21/11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3CD6DE8-117E-A947-8B1C-E0D5C8F171C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F8A256-2B05-E446-97F6-58482FBB4FB7}" type="datetime1">
              <a:rPr lang="en-US"/>
              <a:pPr>
                <a:defRPr/>
              </a:pPr>
              <a:t>3/21/11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AE6A6C0-7DD7-FA43-984B-C893D38AB2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078FF0-985B-5C49-A943-1598F128DCB2}" type="datetime1">
              <a:rPr lang="en-US"/>
              <a:pPr>
                <a:defRPr/>
              </a:pPr>
              <a:t>3/21/11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4417A65-5B52-CD4B-969C-3BC3CE060B6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61"/>
            <a:ext cx="4010039" cy="1162051"/>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4765493" y="273052"/>
            <a:ext cx="6813892" cy="5853114"/>
          </a:xfrm>
        </p:spPr>
        <p:txBody>
          <a:bodyPr/>
          <a:lstStyle>
            <a:lvl1pPr>
              <a:defRPr sz="47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0" y="1435104"/>
            <a:ext cx="4010039" cy="4691063"/>
          </a:xfrm>
        </p:spPr>
        <p:txBody>
          <a:bodyPr/>
          <a:lstStyle>
            <a:lvl1pPr marL="0" indent="0">
              <a:buNone/>
              <a:defRPr sz="2000"/>
            </a:lvl1pPr>
            <a:lvl2pPr marL="681803" indent="0">
              <a:buNone/>
              <a:defRPr sz="1700"/>
            </a:lvl2pPr>
            <a:lvl3pPr marL="1363607" indent="0">
              <a:buNone/>
              <a:defRPr sz="1600"/>
            </a:lvl3pPr>
            <a:lvl4pPr marL="2045411" indent="0">
              <a:buNone/>
              <a:defRPr sz="1300"/>
            </a:lvl4pPr>
            <a:lvl5pPr marL="2727215" indent="0">
              <a:buNone/>
              <a:defRPr sz="1300"/>
            </a:lvl5pPr>
            <a:lvl6pPr marL="3409017" indent="0">
              <a:buNone/>
              <a:defRPr sz="1300"/>
            </a:lvl6pPr>
            <a:lvl7pPr marL="4090820" indent="0">
              <a:buNone/>
              <a:defRPr sz="1300"/>
            </a:lvl7pPr>
            <a:lvl8pPr marL="4772623" indent="0">
              <a:buNone/>
              <a:defRPr sz="1300"/>
            </a:lvl8pPr>
            <a:lvl9pPr marL="5454426"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36B05B-9F21-6440-B8A6-C102DEA6118E}"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7C1810F-6114-064E-BFE4-188CBE54189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40"/>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6"/>
            <a:ext cx="7313295" cy="4114800"/>
          </a:xfrm>
        </p:spPr>
        <p:txBody>
          <a:bodyPr rtlCol="0">
            <a:normAutofit/>
          </a:bodyPr>
          <a:lstStyle>
            <a:lvl1pPr marL="0" indent="0">
              <a:buNone/>
              <a:defRPr sz="4700"/>
            </a:lvl1pPr>
            <a:lvl2pPr marL="681803" indent="0">
              <a:buNone/>
              <a:defRPr sz="4200"/>
            </a:lvl2pPr>
            <a:lvl3pPr marL="1363607" indent="0">
              <a:buNone/>
              <a:defRPr sz="3600"/>
            </a:lvl3pPr>
            <a:lvl4pPr marL="2045411" indent="0">
              <a:buNone/>
              <a:defRPr sz="3000"/>
            </a:lvl4pPr>
            <a:lvl5pPr marL="2727215" indent="0">
              <a:buNone/>
              <a:defRPr sz="3000"/>
            </a:lvl5pPr>
            <a:lvl6pPr marL="3409017" indent="0">
              <a:buNone/>
              <a:defRPr sz="3000"/>
            </a:lvl6pPr>
            <a:lvl7pPr marL="4090820" indent="0">
              <a:buNone/>
              <a:defRPr sz="3000"/>
            </a:lvl7pPr>
            <a:lvl8pPr marL="4772623" indent="0">
              <a:buNone/>
              <a:defRPr sz="3000"/>
            </a:lvl8pPr>
            <a:lvl9pPr marL="5454426" indent="0">
              <a:buNone/>
              <a:defRPr sz="3000"/>
            </a:lvl9pPr>
          </a:lstStyle>
          <a:p>
            <a:pPr lvl="0"/>
            <a:endParaRPr lang="en-US" noProof="0" dirty="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2000"/>
            </a:lvl1pPr>
            <a:lvl2pPr marL="681803" indent="0">
              <a:buNone/>
              <a:defRPr sz="1700"/>
            </a:lvl2pPr>
            <a:lvl3pPr marL="1363607" indent="0">
              <a:buNone/>
              <a:defRPr sz="1600"/>
            </a:lvl3pPr>
            <a:lvl4pPr marL="2045411" indent="0">
              <a:buNone/>
              <a:defRPr sz="1300"/>
            </a:lvl4pPr>
            <a:lvl5pPr marL="2727215" indent="0">
              <a:buNone/>
              <a:defRPr sz="1300"/>
            </a:lvl5pPr>
            <a:lvl6pPr marL="3409017" indent="0">
              <a:buNone/>
              <a:defRPr sz="1300"/>
            </a:lvl6pPr>
            <a:lvl7pPr marL="4090820" indent="0">
              <a:buNone/>
              <a:defRPr sz="1300"/>
            </a:lvl7pPr>
            <a:lvl8pPr marL="4772623" indent="0">
              <a:buNone/>
              <a:defRPr sz="1300"/>
            </a:lvl8pPr>
            <a:lvl9pPr marL="5454426" indent="0">
              <a:buNone/>
              <a:defRPr sz="1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19F7D2-9FFF-3041-82DE-50C3B4155955}" type="datetime1">
              <a:rPr lang="en-US"/>
              <a:pPr>
                <a:defRPr/>
              </a:pPr>
              <a:t>3/21/11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71E87C-6B94-5248-A9EA-ADCF361425C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theme" Target="../theme/theme2.xml"/><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4" Type="http://schemas.openxmlformats.org/officeDocument/2006/relationships/slideLayout" Target="../slideLayouts/slideLayout27.xml"/><Relationship Id="rId7" Type="http://schemas.openxmlformats.org/officeDocument/2006/relationships/slideLayout" Target="../slideLayouts/slideLayout30.xml"/><Relationship Id="rId11" Type="http://schemas.openxmlformats.org/officeDocument/2006/relationships/slideLayout" Target="../slideLayouts/slideLayout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8" Type="http://schemas.openxmlformats.org/officeDocument/2006/relationships/slideLayout" Target="../slideLayouts/slideLayout31.xml"/><Relationship Id="rId13" Type="http://schemas.openxmlformats.org/officeDocument/2006/relationships/image" Target="../media/image3.png"/><Relationship Id="rId10" Type="http://schemas.openxmlformats.org/officeDocument/2006/relationships/slideLayout" Target="../slideLayouts/slideLayout33.xml"/><Relationship Id="rId5"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5.xml"/><Relationship Id="rId9" Type="http://schemas.openxmlformats.org/officeDocument/2006/relationships/slideLayout" Target="../slideLayouts/slideLayout32.xml"/><Relationship Id="rId3"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4" Type="http://schemas.openxmlformats.org/officeDocument/2006/relationships/slideLayout" Target="../slideLayouts/slideLayout38.xml"/><Relationship Id="rId7" Type="http://schemas.openxmlformats.org/officeDocument/2006/relationships/slideLayout" Target="../slideLayouts/slideLayout41.xml"/><Relationship Id="rId11" Type="http://schemas.openxmlformats.org/officeDocument/2006/relationships/slideLayout" Target="../slideLayouts/slideLayout4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8" Type="http://schemas.openxmlformats.org/officeDocument/2006/relationships/slideLayout" Target="../slideLayouts/slideLayout42.xml"/><Relationship Id="rId13" Type="http://schemas.openxmlformats.org/officeDocument/2006/relationships/image" Target="../media/image3.png"/><Relationship Id="rId10" Type="http://schemas.openxmlformats.org/officeDocument/2006/relationships/slideLayout" Target="../slideLayouts/slideLayout44.xml"/><Relationship Id="rId5"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6.xml"/><Relationship Id="rId9" Type="http://schemas.openxmlformats.org/officeDocument/2006/relationships/slideLayout" Target="../slideLayouts/slideLayout43.xml"/><Relationship Id="rId3"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69625" cy="1143000"/>
          </a:xfrm>
          <a:prstGeom prst="rect">
            <a:avLst/>
          </a:prstGeom>
          <a:noFill/>
          <a:ln w="9525">
            <a:noFill/>
            <a:miter lim="800000"/>
            <a:headEnd/>
            <a:tailEnd/>
          </a:ln>
        </p:spPr>
        <p:txBody>
          <a:bodyPr vert="horz" wrap="square" lIns="136361" tIns="68180" rIns="136361" bIns="6818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6"/>
            <a:ext cx="10969625" cy="4525963"/>
          </a:xfrm>
          <a:prstGeom prst="rect">
            <a:avLst/>
          </a:prstGeom>
          <a:noFill/>
          <a:ln w="9525">
            <a:noFill/>
            <a:miter lim="800000"/>
            <a:headEnd/>
            <a:tailEnd/>
          </a:ln>
        </p:spPr>
        <p:txBody>
          <a:bodyPr vert="horz" wrap="square" lIns="136361" tIns="68180" rIns="136361" bIns="681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4" y="6356356"/>
            <a:ext cx="2843213" cy="365125"/>
          </a:xfrm>
          <a:prstGeom prst="rect">
            <a:avLst/>
          </a:prstGeom>
        </p:spPr>
        <p:txBody>
          <a:bodyPr vert="horz" wrap="square" lIns="136361" tIns="68180" rIns="136361" bIns="68180" numCol="1" anchor="ctr" anchorCtr="0" compatLnSpc="1">
            <a:prstTxWarp prst="textNoShape">
              <a:avLst/>
            </a:prstTxWarp>
          </a:bodyPr>
          <a:lstStyle>
            <a:lvl1pPr>
              <a:defRPr sz="1700">
                <a:solidFill>
                  <a:srgbClr val="898989"/>
                </a:solidFill>
                <a:latin typeface="Calibri" charset="0"/>
              </a:defRPr>
            </a:lvl1pPr>
          </a:lstStyle>
          <a:p>
            <a:pPr>
              <a:defRPr/>
            </a:pPr>
            <a:fld id="{97220CEF-EC0B-8544-84E7-E2E5064D670E}" type="datetime1">
              <a:rPr lang="en-US"/>
              <a:pPr>
                <a:defRPr/>
              </a:pPr>
              <a:t>3/21/11</a:t>
            </a:fld>
            <a:endParaRPr lang="en-US" dirty="0"/>
          </a:p>
        </p:txBody>
      </p:sp>
      <p:sp>
        <p:nvSpPr>
          <p:cNvPr id="5" name="Footer Placeholder 4"/>
          <p:cNvSpPr>
            <a:spLocks noGrp="1"/>
          </p:cNvSpPr>
          <p:nvPr>
            <p:ph type="ftr" sz="quarter" idx="3"/>
          </p:nvPr>
        </p:nvSpPr>
        <p:spPr>
          <a:xfrm>
            <a:off x="4164013" y="6356356"/>
            <a:ext cx="3860800" cy="365125"/>
          </a:xfrm>
          <a:prstGeom prst="rect">
            <a:avLst/>
          </a:prstGeom>
        </p:spPr>
        <p:txBody>
          <a:bodyPr vert="horz" wrap="square" lIns="136361" tIns="68180" rIns="136361" bIns="68180" numCol="1" anchor="ctr" anchorCtr="0" compatLnSpc="1">
            <a:prstTxWarp prst="textNoShape">
              <a:avLst/>
            </a:prstTxWarp>
          </a:bodyPr>
          <a:lstStyle>
            <a:lvl1pPr algn="ctr">
              <a:defRPr sz="1700">
                <a:solidFill>
                  <a:srgbClr val="898989"/>
                </a:solidFill>
                <a:latin typeface="Calibri" pitchFamily="-65"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6014" y="6356356"/>
            <a:ext cx="2843211" cy="365125"/>
          </a:xfrm>
          <a:prstGeom prst="rect">
            <a:avLst/>
          </a:prstGeom>
        </p:spPr>
        <p:txBody>
          <a:bodyPr vert="horz" wrap="square" lIns="136361" tIns="68180" rIns="136361" bIns="68180" numCol="1" anchor="ctr" anchorCtr="0" compatLnSpc="1">
            <a:prstTxWarp prst="textNoShape">
              <a:avLst/>
            </a:prstTxWarp>
          </a:bodyPr>
          <a:lstStyle>
            <a:lvl1pPr algn="r">
              <a:defRPr sz="1700">
                <a:solidFill>
                  <a:srgbClr val="898989"/>
                </a:solidFill>
                <a:latin typeface="Calibri" charset="0"/>
              </a:defRPr>
            </a:lvl1pPr>
          </a:lstStyle>
          <a:p>
            <a:pPr>
              <a:defRPr/>
            </a:pPr>
            <a:fld id="{5C5AE6F2-50FA-8A49-92BE-97D5154D87AD}" type="slidenum">
              <a:rPr lang="en-US"/>
              <a:pPr>
                <a:defRPr/>
              </a:pPr>
              <a:t>‹#›</a:t>
            </a:fld>
            <a:endParaRPr lang="en-US" dirty="0"/>
          </a:p>
        </p:txBody>
      </p:sp>
      <p:pic>
        <p:nvPicPr>
          <p:cNvPr id="1031" name="Picture 2"/>
          <p:cNvPicPr>
            <a:picLocks noChangeAspect="1" noChangeArrowheads="1"/>
          </p:cNvPicPr>
          <p:nvPr userDrawn="1"/>
        </p:nvPicPr>
        <p:blipFill>
          <a:blip r:embed="rId13"/>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39" r:id="rId1"/>
    <p:sldLayoutId id="2147484940" r:id="rId2"/>
    <p:sldLayoutId id="2147484941" r:id="rId3"/>
    <p:sldLayoutId id="2147484942" r:id="rId4"/>
    <p:sldLayoutId id="2147484943" r:id="rId5"/>
    <p:sldLayoutId id="2147484944" r:id="rId6"/>
    <p:sldLayoutId id="2147484945" r:id="rId7"/>
    <p:sldLayoutId id="2147484946" r:id="rId8"/>
    <p:sldLayoutId id="2147484947" r:id="rId9"/>
    <p:sldLayoutId id="2147484948" r:id="rId10"/>
    <p:sldLayoutId id="2147484949" r:id="rId11"/>
  </p:sldLayoutIdLst>
  <p:txStyles>
    <p:titleStyle>
      <a:lvl1pPr algn="ctr" defTabSz="1362075" rtl="0" eaLnBrk="0" fontAlgn="base" hangingPunct="0">
        <a:spcBef>
          <a:spcPct val="0"/>
        </a:spcBef>
        <a:spcAft>
          <a:spcPct val="0"/>
        </a:spcAft>
        <a:defRPr sz="6600" kern="1200">
          <a:solidFill>
            <a:schemeClr val="tx1"/>
          </a:solidFill>
          <a:latin typeface="+mj-lt"/>
          <a:ea typeface="ＭＳ Ｐゴシック" pitchFamily="-111" charset="-128"/>
          <a:cs typeface="ＭＳ Ｐゴシック" pitchFamily="-111" charset="-128"/>
        </a:defRPr>
      </a:lvl1pPr>
      <a:lvl2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2pPr>
      <a:lvl3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3pPr>
      <a:lvl4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4pPr>
      <a:lvl5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5pPr>
      <a:lvl6pPr marL="457200" algn="ctr" defTabSz="1362075" rtl="0" fontAlgn="base">
        <a:spcBef>
          <a:spcPct val="0"/>
        </a:spcBef>
        <a:spcAft>
          <a:spcPct val="0"/>
        </a:spcAft>
        <a:defRPr sz="6600">
          <a:solidFill>
            <a:schemeClr val="tx1"/>
          </a:solidFill>
          <a:latin typeface="Calibri" pitchFamily="34" charset="0"/>
        </a:defRPr>
      </a:lvl6pPr>
      <a:lvl7pPr marL="914400" algn="ctr" defTabSz="1362075" rtl="0" fontAlgn="base">
        <a:spcBef>
          <a:spcPct val="0"/>
        </a:spcBef>
        <a:spcAft>
          <a:spcPct val="0"/>
        </a:spcAft>
        <a:defRPr sz="6600">
          <a:solidFill>
            <a:schemeClr val="tx1"/>
          </a:solidFill>
          <a:latin typeface="Calibri" pitchFamily="34" charset="0"/>
        </a:defRPr>
      </a:lvl7pPr>
      <a:lvl8pPr marL="1371600" algn="ctr" defTabSz="1362075" rtl="0" fontAlgn="base">
        <a:spcBef>
          <a:spcPct val="0"/>
        </a:spcBef>
        <a:spcAft>
          <a:spcPct val="0"/>
        </a:spcAft>
        <a:defRPr sz="6600">
          <a:solidFill>
            <a:schemeClr val="tx1"/>
          </a:solidFill>
          <a:latin typeface="Calibri" pitchFamily="34" charset="0"/>
        </a:defRPr>
      </a:lvl8pPr>
      <a:lvl9pPr marL="1828800" algn="ctr" defTabSz="1362075" rtl="0" fontAlgn="base">
        <a:spcBef>
          <a:spcPct val="0"/>
        </a:spcBef>
        <a:spcAft>
          <a:spcPct val="0"/>
        </a:spcAft>
        <a:defRPr sz="6600">
          <a:solidFill>
            <a:schemeClr val="tx1"/>
          </a:solidFill>
          <a:latin typeface="Calibri" pitchFamily="34" charset="0"/>
        </a:defRPr>
      </a:lvl9pPr>
    </p:titleStyle>
    <p:bodyStyle>
      <a:lvl1pPr marL="511175" indent="-511175" algn="l" defTabSz="1362075" rtl="0" eaLnBrk="0" fontAlgn="base" hangingPunct="0">
        <a:spcBef>
          <a:spcPct val="20000"/>
        </a:spcBef>
        <a:spcAft>
          <a:spcPct val="0"/>
        </a:spcAft>
        <a:buFont typeface="Arial" charset="0"/>
        <a:buChar char="•"/>
        <a:defRPr sz="4700" kern="1200">
          <a:solidFill>
            <a:schemeClr val="tx1"/>
          </a:solidFill>
          <a:latin typeface="+mn-lt"/>
          <a:ea typeface="ＭＳ Ｐゴシック" pitchFamily="-111" charset="-128"/>
          <a:cs typeface="ＭＳ Ｐゴシック" pitchFamily="-111" charset="-128"/>
        </a:defRPr>
      </a:lvl1pPr>
      <a:lvl2pPr marL="1106488" indent="-425450" algn="l" defTabSz="1362075" rtl="0" eaLnBrk="0" fontAlgn="base" hangingPunct="0">
        <a:spcBef>
          <a:spcPct val="20000"/>
        </a:spcBef>
        <a:spcAft>
          <a:spcPct val="0"/>
        </a:spcAft>
        <a:buFont typeface="Arial" charset="0"/>
        <a:buChar char="–"/>
        <a:defRPr sz="4200" kern="1200">
          <a:solidFill>
            <a:schemeClr val="tx1"/>
          </a:solidFill>
          <a:latin typeface="+mn-lt"/>
          <a:ea typeface="ＭＳ Ｐゴシック" pitchFamily="-111" charset="-128"/>
          <a:cs typeface="+mn-cs"/>
        </a:defRPr>
      </a:lvl2pPr>
      <a:lvl3pPr marL="1703388" indent="-339725" algn="l" defTabSz="1362075" rtl="0" eaLnBrk="0" fontAlgn="base" hangingPunct="0">
        <a:spcBef>
          <a:spcPct val="20000"/>
        </a:spcBef>
        <a:spcAft>
          <a:spcPct val="0"/>
        </a:spcAft>
        <a:buFont typeface="Arial" charset="0"/>
        <a:buChar char="•"/>
        <a:defRPr sz="3600" kern="1200">
          <a:solidFill>
            <a:schemeClr val="tx1"/>
          </a:solidFill>
          <a:latin typeface="+mn-lt"/>
          <a:ea typeface="ＭＳ Ｐゴシック" pitchFamily="-111" charset="-128"/>
          <a:cs typeface="+mn-cs"/>
        </a:defRPr>
      </a:lvl3pPr>
      <a:lvl4pPr marL="2386013" indent="-339725" algn="l" defTabSz="1362075" rtl="0" eaLnBrk="0" fontAlgn="base" hangingPunct="0">
        <a:spcBef>
          <a:spcPct val="20000"/>
        </a:spcBef>
        <a:spcAft>
          <a:spcPct val="0"/>
        </a:spcAft>
        <a:buFont typeface="Arial" charset="0"/>
        <a:buChar char="–"/>
        <a:defRPr sz="3000" kern="1200">
          <a:solidFill>
            <a:schemeClr val="tx1"/>
          </a:solidFill>
          <a:latin typeface="+mn-lt"/>
          <a:ea typeface="ＭＳ Ｐゴシック" pitchFamily="-111" charset="-128"/>
          <a:cs typeface="+mn-cs"/>
        </a:defRPr>
      </a:lvl4pPr>
      <a:lvl5pPr marL="3067050" indent="-339725" algn="l" defTabSz="1362075" rtl="0" eaLnBrk="0" fontAlgn="base" hangingPunct="0">
        <a:spcBef>
          <a:spcPct val="20000"/>
        </a:spcBef>
        <a:spcAft>
          <a:spcPct val="0"/>
        </a:spcAft>
        <a:buFont typeface="Arial" charset="0"/>
        <a:buChar char="»"/>
        <a:defRPr sz="3000" kern="1200">
          <a:solidFill>
            <a:schemeClr val="tx1"/>
          </a:solidFill>
          <a:latin typeface="+mn-lt"/>
          <a:ea typeface="ＭＳ Ｐゴシック" pitchFamily="-111" charset="-128"/>
          <a:cs typeface="+mn-cs"/>
        </a:defRPr>
      </a:lvl5pPr>
      <a:lvl6pPr marL="3749919"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31722"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13526"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95329"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63607" rtl="0" eaLnBrk="1" latinLnBrk="0" hangingPunct="1">
        <a:defRPr sz="2700" kern="1200">
          <a:solidFill>
            <a:schemeClr val="tx1"/>
          </a:solidFill>
          <a:latin typeface="+mn-lt"/>
          <a:ea typeface="+mn-ea"/>
          <a:cs typeface="+mn-cs"/>
        </a:defRPr>
      </a:lvl1pPr>
      <a:lvl2pPr marL="681803" algn="l" defTabSz="1363607" rtl="0" eaLnBrk="1" latinLnBrk="0" hangingPunct="1">
        <a:defRPr sz="2700" kern="1200">
          <a:solidFill>
            <a:schemeClr val="tx1"/>
          </a:solidFill>
          <a:latin typeface="+mn-lt"/>
          <a:ea typeface="+mn-ea"/>
          <a:cs typeface="+mn-cs"/>
        </a:defRPr>
      </a:lvl2pPr>
      <a:lvl3pPr marL="1363607" algn="l" defTabSz="1363607" rtl="0" eaLnBrk="1" latinLnBrk="0" hangingPunct="1">
        <a:defRPr sz="2700" kern="1200">
          <a:solidFill>
            <a:schemeClr val="tx1"/>
          </a:solidFill>
          <a:latin typeface="+mn-lt"/>
          <a:ea typeface="+mn-ea"/>
          <a:cs typeface="+mn-cs"/>
        </a:defRPr>
      </a:lvl3pPr>
      <a:lvl4pPr marL="2045411" algn="l" defTabSz="1363607" rtl="0" eaLnBrk="1" latinLnBrk="0" hangingPunct="1">
        <a:defRPr sz="2700" kern="1200">
          <a:solidFill>
            <a:schemeClr val="tx1"/>
          </a:solidFill>
          <a:latin typeface="+mn-lt"/>
          <a:ea typeface="+mn-ea"/>
          <a:cs typeface="+mn-cs"/>
        </a:defRPr>
      </a:lvl4pPr>
      <a:lvl5pPr marL="2727215" algn="l" defTabSz="1363607" rtl="0" eaLnBrk="1" latinLnBrk="0" hangingPunct="1">
        <a:defRPr sz="2700" kern="1200">
          <a:solidFill>
            <a:schemeClr val="tx1"/>
          </a:solidFill>
          <a:latin typeface="+mn-lt"/>
          <a:ea typeface="+mn-ea"/>
          <a:cs typeface="+mn-cs"/>
        </a:defRPr>
      </a:lvl5pPr>
      <a:lvl6pPr marL="3409017" algn="l" defTabSz="1363607" rtl="0" eaLnBrk="1" latinLnBrk="0" hangingPunct="1">
        <a:defRPr sz="2700" kern="1200">
          <a:solidFill>
            <a:schemeClr val="tx1"/>
          </a:solidFill>
          <a:latin typeface="+mn-lt"/>
          <a:ea typeface="+mn-ea"/>
          <a:cs typeface="+mn-cs"/>
        </a:defRPr>
      </a:lvl6pPr>
      <a:lvl7pPr marL="4090820" algn="l" defTabSz="1363607" rtl="0" eaLnBrk="1" latinLnBrk="0" hangingPunct="1">
        <a:defRPr sz="2700" kern="1200">
          <a:solidFill>
            <a:schemeClr val="tx1"/>
          </a:solidFill>
          <a:latin typeface="+mn-lt"/>
          <a:ea typeface="+mn-ea"/>
          <a:cs typeface="+mn-cs"/>
        </a:defRPr>
      </a:lvl7pPr>
      <a:lvl8pPr marL="4772623" algn="l" defTabSz="1363607" rtl="0" eaLnBrk="1" latinLnBrk="0" hangingPunct="1">
        <a:defRPr sz="2700" kern="1200">
          <a:solidFill>
            <a:schemeClr val="tx1"/>
          </a:solidFill>
          <a:latin typeface="+mn-lt"/>
          <a:ea typeface="+mn-ea"/>
          <a:cs typeface="+mn-cs"/>
        </a:defRPr>
      </a:lvl8pPr>
      <a:lvl9pPr marL="5454426" algn="l" defTabSz="1363607"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69625" cy="1143000"/>
          </a:xfrm>
          <a:prstGeom prst="rect">
            <a:avLst/>
          </a:prstGeom>
          <a:noFill/>
          <a:ln w="9525">
            <a:noFill/>
            <a:miter lim="800000"/>
            <a:headEnd/>
            <a:tailEnd/>
          </a:ln>
        </p:spPr>
        <p:txBody>
          <a:bodyPr vert="horz" wrap="square" lIns="136361" tIns="68180" rIns="136361" bIns="6818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09600" y="1600206"/>
            <a:ext cx="10969625" cy="4525963"/>
          </a:xfrm>
          <a:prstGeom prst="rect">
            <a:avLst/>
          </a:prstGeom>
          <a:noFill/>
          <a:ln w="9525">
            <a:noFill/>
            <a:miter lim="800000"/>
            <a:headEnd/>
            <a:tailEnd/>
          </a:ln>
        </p:spPr>
        <p:txBody>
          <a:bodyPr vert="horz" wrap="square" lIns="136361" tIns="68180" rIns="136361" bIns="681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4" y="6356356"/>
            <a:ext cx="2843213" cy="365125"/>
          </a:xfrm>
          <a:prstGeom prst="rect">
            <a:avLst/>
          </a:prstGeom>
        </p:spPr>
        <p:txBody>
          <a:bodyPr vert="horz" wrap="square" lIns="136361" tIns="68180" rIns="136361" bIns="68180" numCol="1" anchor="ctr" anchorCtr="0" compatLnSpc="1">
            <a:prstTxWarp prst="textNoShape">
              <a:avLst/>
            </a:prstTxWarp>
          </a:bodyPr>
          <a:lstStyle>
            <a:lvl1pPr>
              <a:defRPr sz="1700">
                <a:solidFill>
                  <a:srgbClr val="898989"/>
                </a:solidFill>
                <a:latin typeface="Calibri" charset="0"/>
              </a:defRPr>
            </a:lvl1pPr>
          </a:lstStyle>
          <a:p>
            <a:pPr>
              <a:defRPr/>
            </a:pPr>
            <a:fld id="{A048FC89-BD44-1C4C-A20F-9B5D58387406}" type="datetime1">
              <a:rPr lang="en-US"/>
              <a:pPr>
                <a:defRPr/>
              </a:pPr>
              <a:t>3/21/11</a:t>
            </a:fld>
            <a:endParaRPr lang="en-US" dirty="0"/>
          </a:p>
        </p:txBody>
      </p:sp>
      <p:sp>
        <p:nvSpPr>
          <p:cNvPr id="5" name="Footer Placeholder 4"/>
          <p:cNvSpPr>
            <a:spLocks noGrp="1"/>
          </p:cNvSpPr>
          <p:nvPr>
            <p:ph type="ftr" sz="quarter" idx="3"/>
          </p:nvPr>
        </p:nvSpPr>
        <p:spPr>
          <a:xfrm>
            <a:off x="4164013" y="6356356"/>
            <a:ext cx="3860800" cy="365125"/>
          </a:xfrm>
          <a:prstGeom prst="rect">
            <a:avLst/>
          </a:prstGeom>
        </p:spPr>
        <p:txBody>
          <a:bodyPr vert="horz" wrap="square" lIns="136361" tIns="68180" rIns="136361" bIns="68180" numCol="1" anchor="ctr" anchorCtr="0" compatLnSpc="1">
            <a:prstTxWarp prst="textNoShape">
              <a:avLst/>
            </a:prstTxWarp>
          </a:bodyPr>
          <a:lstStyle>
            <a:lvl1pPr algn="ctr">
              <a:defRPr sz="1700">
                <a:solidFill>
                  <a:srgbClr val="898989"/>
                </a:solidFill>
                <a:latin typeface="Calibri" pitchFamily="-65"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6014" y="6356356"/>
            <a:ext cx="2843211" cy="365125"/>
          </a:xfrm>
          <a:prstGeom prst="rect">
            <a:avLst/>
          </a:prstGeom>
        </p:spPr>
        <p:txBody>
          <a:bodyPr vert="horz" wrap="square" lIns="136361" tIns="68180" rIns="136361" bIns="68180" numCol="1" anchor="ctr" anchorCtr="0" compatLnSpc="1">
            <a:prstTxWarp prst="textNoShape">
              <a:avLst/>
            </a:prstTxWarp>
          </a:bodyPr>
          <a:lstStyle>
            <a:lvl1pPr algn="r">
              <a:defRPr sz="1700">
                <a:solidFill>
                  <a:srgbClr val="898989"/>
                </a:solidFill>
                <a:latin typeface="Calibri" charset="0"/>
              </a:defRPr>
            </a:lvl1pPr>
          </a:lstStyle>
          <a:p>
            <a:pPr>
              <a:defRPr/>
            </a:pPr>
            <a:fld id="{B5FCD1F5-B653-6040-8E0B-E701FE70244D}" type="slidenum">
              <a:rPr lang="en-US"/>
              <a:pPr>
                <a:defRPr/>
              </a:pPr>
              <a:t>‹#›</a:t>
            </a:fld>
            <a:endParaRPr lang="en-US" dirty="0"/>
          </a:p>
        </p:txBody>
      </p:sp>
      <p:pic>
        <p:nvPicPr>
          <p:cNvPr id="13319" name="Picture 2"/>
          <p:cNvPicPr>
            <a:picLocks noChangeAspect="1" noChangeArrowheads="1"/>
          </p:cNvPicPr>
          <p:nvPr/>
        </p:nvPicPr>
        <p:blipFill>
          <a:blip r:embed="rId14"/>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 id="2147484974" r:id="rId12"/>
  </p:sldLayoutIdLst>
  <p:txStyles>
    <p:titleStyle>
      <a:lvl1pPr algn="ctr" defTabSz="1362075" rtl="0" eaLnBrk="0" fontAlgn="base" hangingPunct="0">
        <a:spcBef>
          <a:spcPct val="0"/>
        </a:spcBef>
        <a:spcAft>
          <a:spcPct val="0"/>
        </a:spcAft>
        <a:defRPr sz="6600" kern="1200">
          <a:solidFill>
            <a:schemeClr val="tx1"/>
          </a:solidFill>
          <a:latin typeface="+mj-lt"/>
          <a:ea typeface="ＭＳ Ｐゴシック" pitchFamily="-111" charset="-128"/>
          <a:cs typeface="ＭＳ Ｐゴシック" pitchFamily="-111" charset="-128"/>
        </a:defRPr>
      </a:lvl1pPr>
      <a:lvl2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2pPr>
      <a:lvl3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3pPr>
      <a:lvl4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4pPr>
      <a:lvl5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5pPr>
      <a:lvl6pPr marL="457200" algn="ctr" defTabSz="1362075" rtl="0" fontAlgn="base">
        <a:spcBef>
          <a:spcPct val="0"/>
        </a:spcBef>
        <a:spcAft>
          <a:spcPct val="0"/>
        </a:spcAft>
        <a:defRPr sz="6600">
          <a:solidFill>
            <a:schemeClr val="tx1"/>
          </a:solidFill>
          <a:latin typeface="Calibri" pitchFamily="34" charset="0"/>
        </a:defRPr>
      </a:lvl6pPr>
      <a:lvl7pPr marL="914400" algn="ctr" defTabSz="1362075" rtl="0" fontAlgn="base">
        <a:spcBef>
          <a:spcPct val="0"/>
        </a:spcBef>
        <a:spcAft>
          <a:spcPct val="0"/>
        </a:spcAft>
        <a:defRPr sz="6600">
          <a:solidFill>
            <a:schemeClr val="tx1"/>
          </a:solidFill>
          <a:latin typeface="Calibri" pitchFamily="34" charset="0"/>
        </a:defRPr>
      </a:lvl7pPr>
      <a:lvl8pPr marL="1371600" algn="ctr" defTabSz="1362075" rtl="0" fontAlgn="base">
        <a:spcBef>
          <a:spcPct val="0"/>
        </a:spcBef>
        <a:spcAft>
          <a:spcPct val="0"/>
        </a:spcAft>
        <a:defRPr sz="6600">
          <a:solidFill>
            <a:schemeClr val="tx1"/>
          </a:solidFill>
          <a:latin typeface="Calibri" pitchFamily="34" charset="0"/>
        </a:defRPr>
      </a:lvl8pPr>
      <a:lvl9pPr marL="1828800" algn="ctr" defTabSz="1362075" rtl="0" fontAlgn="base">
        <a:spcBef>
          <a:spcPct val="0"/>
        </a:spcBef>
        <a:spcAft>
          <a:spcPct val="0"/>
        </a:spcAft>
        <a:defRPr sz="6600">
          <a:solidFill>
            <a:schemeClr val="tx1"/>
          </a:solidFill>
          <a:latin typeface="Calibri" pitchFamily="34" charset="0"/>
        </a:defRPr>
      </a:lvl9pPr>
    </p:titleStyle>
    <p:bodyStyle>
      <a:lvl1pPr marL="511175" indent="-511175" algn="l" defTabSz="1362075" rtl="0" eaLnBrk="0" fontAlgn="base" hangingPunct="0">
        <a:spcBef>
          <a:spcPct val="20000"/>
        </a:spcBef>
        <a:spcAft>
          <a:spcPct val="0"/>
        </a:spcAft>
        <a:buFont typeface="Arial" charset="0"/>
        <a:buChar char="•"/>
        <a:defRPr sz="4700" kern="1200">
          <a:solidFill>
            <a:schemeClr val="tx1"/>
          </a:solidFill>
          <a:latin typeface="+mn-lt"/>
          <a:ea typeface="ＭＳ Ｐゴシック" pitchFamily="-111" charset="-128"/>
          <a:cs typeface="ＭＳ Ｐゴシック" pitchFamily="-111" charset="-128"/>
        </a:defRPr>
      </a:lvl1pPr>
      <a:lvl2pPr marL="1106488" indent="-425450" algn="l" defTabSz="1362075" rtl="0" eaLnBrk="0" fontAlgn="base" hangingPunct="0">
        <a:spcBef>
          <a:spcPct val="20000"/>
        </a:spcBef>
        <a:spcAft>
          <a:spcPct val="0"/>
        </a:spcAft>
        <a:buFont typeface="Arial" charset="0"/>
        <a:buChar char="–"/>
        <a:defRPr sz="4200" kern="1200">
          <a:solidFill>
            <a:schemeClr val="tx1"/>
          </a:solidFill>
          <a:latin typeface="+mn-lt"/>
          <a:ea typeface="ＭＳ Ｐゴシック" pitchFamily="-111" charset="-128"/>
          <a:cs typeface="+mn-cs"/>
        </a:defRPr>
      </a:lvl2pPr>
      <a:lvl3pPr marL="1703388" indent="-339725" algn="l" defTabSz="1362075" rtl="0" eaLnBrk="0" fontAlgn="base" hangingPunct="0">
        <a:spcBef>
          <a:spcPct val="20000"/>
        </a:spcBef>
        <a:spcAft>
          <a:spcPct val="0"/>
        </a:spcAft>
        <a:buFont typeface="Arial" charset="0"/>
        <a:buChar char="•"/>
        <a:defRPr sz="3600" kern="1200">
          <a:solidFill>
            <a:schemeClr val="tx1"/>
          </a:solidFill>
          <a:latin typeface="+mn-lt"/>
          <a:ea typeface="ＭＳ Ｐゴシック" pitchFamily="-111" charset="-128"/>
          <a:cs typeface="+mn-cs"/>
        </a:defRPr>
      </a:lvl3pPr>
      <a:lvl4pPr marL="2386013" indent="-339725" algn="l" defTabSz="1362075" rtl="0" eaLnBrk="0" fontAlgn="base" hangingPunct="0">
        <a:spcBef>
          <a:spcPct val="20000"/>
        </a:spcBef>
        <a:spcAft>
          <a:spcPct val="0"/>
        </a:spcAft>
        <a:buFont typeface="Arial" charset="0"/>
        <a:buChar char="–"/>
        <a:defRPr sz="3000" kern="1200">
          <a:solidFill>
            <a:schemeClr val="tx1"/>
          </a:solidFill>
          <a:latin typeface="+mn-lt"/>
          <a:ea typeface="ＭＳ Ｐゴシック" pitchFamily="-111" charset="-128"/>
          <a:cs typeface="+mn-cs"/>
        </a:defRPr>
      </a:lvl4pPr>
      <a:lvl5pPr marL="3067050" indent="-339725" algn="l" defTabSz="1362075" rtl="0" eaLnBrk="0" fontAlgn="base" hangingPunct="0">
        <a:spcBef>
          <a:spcPct val="20000"/>
        </a:spcBef>
        <a:spcAft>
          <a:spcPct val="0"/>
        </a:spcAft>
        <a:buFont typeface="Arial" charset="0"/>
        <a:buChar char="»"/>
        <a:defRPr sz="3000" kern="1200">
          <a:solidFill>
            <a:schemeClr val="tx1"/>
          </a:solidFill>
          <a:latin typeface="+mn-lt"/>
          <a:ea typeface="ＭＳ Ｐゴシック" pitchFamily="-111" charset="-128"/>
          <a:cs typeface="+mn-cs"/>
        </a:defRPr>
      </a:lvl5pPr>
      <a:lvl6pPr marL="3749919"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31722"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13526"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95329" indent="-340901" algn="l" defTabSz="1363607"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63607" rtl="0" eaLnBrk="1" latinLnBrk="0" hangingPunct="1">
        <a:defRPr sz="2700" kern="1200">
          <a:solidFill>
            <a:schemeClr val="tx1"/>
          </a:solidFill>
          <a:latin typeface="+mn-lt"/>
          <a:ea typeface="+mn-ea"/>
          <a:cs typeface="+mn-cs"/>
        </a:defRPr>
      </a:lvl1pPr>
      <a:lvl2pPr marL="681803" algn="l" defTabSz="1363607" rtl="0" eaLnBrk="1" latinLnBrk="0" hangingPunct="1">
        <a:defRPr sz="2700" kern="1200">
          <a:solidFill>
            <a:schemeClr val="tx1"/>
          </a:solidFill>
          <a:latin typeface="+mn-lt"/>
          <a:ea typeface="+mn-ea"/>
          <a:cs typeface="+mn-cs"/>
        </a:defRPr>
      </a:lvl2pPr>
      <a:lvl3pPr marL="1363607" algn="l" defTabSz="1363607" rtl="0" eaLnBrk="1" latinLnBrk="0" hangingPunct="1">
        <a:defRPr sz="2700" kern="1200">
          <a:solidFill>
            <a:schemeClr val="tx1"/>
          </a:solidFill>
          <a:latin typeface="+mn-lt"/>
          <a:ea typeface="+mn-ea"/>
          <a:cs typeface="+mn-cs"/>
        </a:defRPr>
      </a:lvl3pPr>
      <a:lvl4pPr marL="2045411" algn="l" defTabSz="1363607" rtl="0" eaLnBrk="1" latinLnBrk="0" hangingPunct="1">
        <a:defRPr sz="2700" kern="1200">
          <a:solidFill>
            <a:schemeClr val="tx1"/>
          </a:solidFill>
          <a:latin typeface="+mn-lt"/>
          <a:ea typeface="+mn-ea"/>
          <a:cs typeface="+mn-cs"/>
        </a:defRPr>
      </a:lvl4pPr>
      <a:lvl5pPr marL="2727215" algn="l" defTabSz="1363607" rtl="0" eaLnBrk="1" latinLnBrk="0" hangingPunct="1">
        <a:defRPr sz="2700" kern="1200">
          <a:solidFill>
            <a:schemeClr val="tx1"/>
          </a:solidFill>
          <a:latin typeface="+mn-lt"/>
          <a:ea typeface="+mn-ea"/>
          <a:cs typeface="+mn-cs"/>
        </a:defRPr>
      </a:lvl5pPr>
      <a:lvl6pPr marL="3409017" algn="l" defTabSz="1363607" rtl="0" eaLnBrk="1" latinLnBrk="0" hangingPunct="1">
        <a:defRPr sz="2700" kern="1200">
          <a:solidFill>
            <a:schemeClr val="tx1"/>
          </a:solidFill>
          <a:latin typeface="+mn-lt"/>
          <a:ea typeface="+mn-ea"/>
          <a:cs typeface="+mn-cs"/>
        </a:defRPr>
      </a:lvl6pPr>
      <a:lvl7pPr marL="4090820" algn="l" defTabSz="1363607" rtl="0" eaLnBrk="1" latinLnBrk="0" hangingPunct="1">
        <a:defRPr sz="2700" kern="1200">
          <a:solidFill>
            <a:schemeClr val="tx1"/>
          </a:solidFill>
          <a:latin typeface="+mn-lt"/>
          <a:ea typeface="+mn-ea"/>
          <a:cs typeface="+mn-cs"/>
        </a:defRPr>
      </a:lvl7pPr>
      <a:lvl8pPr marL="4772623" algn="l" defTabSz="1363607" rtl="0" eaLnBrk="1" latinLnBrk="0" hangingPunct="1">
        <a:defRPr sz="2700" kern="1200">
          <a:solidFill>
            <a:schemeClr val="tx1"/>
          </a:solidFill>
          <a:latin typeface="+mn-lt"/>
          <a:ea typeface="+mn-ea"/>
          <a:cs typeface="+mn-cs"/>
        </a:defRPr>
      </a:lvl8pPr>
      <a:lvl9pPr marL="5454426" algn="l" defTabSz="1363607"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609600" y="274638"/>
            <a:ext cx="10969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Text Placeholder 2"/>
          <p:cNvSpPr>
            <a:spLocks noGrp="1"/>
          </p:cNvSpPr>
          <p:nvPr>
            <p:ph type="body" idx="1"/>
          </p:nvPr>
        </p:nvSpPr>
        <p:spPr bwMode="auto">
          <a:xfrm>
            <a:off x="609600" y="1600206"/>
            <a:ext cx="10969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4" y="6356356"/>
            <a:ext cx="2843213"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18DE2BAC-272F-8C41-8BF2-AB054A927587}" type="datetime1">
              <a:rPr lang="en-US"/>
              <a:pPr>
                <a:defRPr/>
              </a:pPr>
              <a:t>3/21/11</a:t>
            </a:fld>
            <a:endParaRPr lang="en-US" dirty="0"/>
          </a:p>
        </p:txBody>
      </p:sp>
      <p:sp>
        <p:nvSpPr>
          <p:cNvPr id="5" name="Footer Placeholder 4"/>
          <p:cNvSpPr>
            <a:spLocks noGrp="1"/>
          </p:cNvSpPr>
          <p:nvPr>
            <p:ph type="ftr" sz="quarter" idx="3"/>
          </p:nvPr>
        </p:nvSpPr>
        <p:spPr>
          <a:xfrm>
            <a:off x="4164013" y="6356356"/>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736014" y="6356356"/>
            <a:ext cx="284321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F1B0E3DF-B418-C145-99E6-8E280D047A73}" type="slidenum">
              <a:rPr lang="en-US"/>
              <a:pPr>
                <a:defRPr/>
              </a:pPr>
              <a:t>‹#›</a:t>
            </a:fld>
            <a:endParaRPr lang="en-US" dirty="0"/>
          </a:p>
        </p:txBody>
      </p:sp>
      <p:pic>
        <p:nvPicPr>
          <p:cNvPr id="26631" name="Picture 3"/>
          <p:cNvPicPr>
            <a:picLocks noChangeAspect="1" noChangeArrowheads="1"/>
          </p:cNvPicPr>
          <p:nvPr/>
        </p:nvPicPr>
        <p:blipFill>
          <a:blip r:embed="rId13"/>
          <a:srcRect/>
          <a:stretch>
            <a:fillRect/>
          </a:stretch>
        </p:blipFill>
        <p:spPr bwMode="auto">
          <a:xfrm>
            <a:off x="-1586" y="0"/>
            <a:ext cx="12192002"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61" r:id="rId1"/>
    <p:sldLayoutId id="2147484962" r:id="rId2"/>
    <p:sldLayoutId id="2147484963" r:id="rId3"/>
    <p:sldLayoutId id="2147484964" r:id="rId4"/>
    <p:sldLayoutId id="2147484965" r:id="rId5"/>
    <p:sldLayoutId id="2147484966" r:id="rId6"/>
    <p:sldLayoutId id="2147484967" r:id="rId7"/>
    <p:sldLayoutId id="2147484968" r:id="rId8"/>
    <p:sldLayoutId id="2147484969" r:id="rId9"/>
    <p:sldLayoutId id="2147484970" r:id="rId10"/>
    <p:sldLayoutId id="21474849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13"/>
          <a:srcRect/>
          <a:stretch>
            <a:fillRect/>
          </a:stretch>
        </p:blipFill>
        <p:spPr bwMode="auto">
          <a:xfrm>
            <a:off x="-1586" y="0"/>
            <a:ext cx="12192002" cy="6858000"/>
          </a:xfrm>
          <a:prstGeom prst="rect">
            <a:avLst/>
          </a:prstGeom>
          <a:noFill/>
          <a:ln w="9525">
            <a:noFill/>
            <a:miter lim="800000"/>
            <a:headEnd/>
            <a:tailEnd/>
          </a:ln>
        </p:spPr>
      </p:pic>
      <p:sp>
        <p:nvSpPr>
          <p:cNvPr id="6" name="Rectangle 6"/>
          <p:cNvSpPr>
            <a:spLocks noGrp="1" noChangeArrowheads="1"/>
          </p:cNvSpPr>
          <p:nvPr>
            <p:ph type="sldNum" sz="quarter" idx="4"/>
          </p:nvPr>
        </p:nvSpPr>
        <p:spPr bwMode="auto">
          <a:xfrm>
            <a:off x="11487189" y="6538913"/>
            <a:ext cx="180939"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algn="r" eaLnBrk="0" hangingPunct="0">
              <a:defRPr sz="1200">
                <a:solidFill>
                  <a:schemeClr val="bg1"/>
                </a:solidFill>
                <a:latin typeface="Calibri" charset="0"/>
                <a:ea typeface="ＭＳ Ｐゴシック" charset="-128"/>
                <a:cs typeface="ＭＳ Ｐゴシック" charset="-128"/>
              </a:defRPr>
            </a:lvl1pPr>
          </a:lstStyle>
          <a:p>
            <a:pPr>
              <a:defRPr/>
            </a:pPr>
            <a:fld id="{E16CED12-D1F5-CF49-B6D7-BDF3C6D0749A}" type="slidenum">
              <a:rPr lang="en-US"/>
              <a:pPr>
                <a:defRPr/>
              </a:pPr>
              <a:t>‹#›</a:t>
            </a:fld>
            <a:endParaRPr lang="en-US" dirty="0"/>
          </a:p>
        </p:txBody>
      </p:sp>
      <p:sp>
        <p:nvSpPr>
          <p:cNvPr id="38916" name="Rectangle 7"/>
          <p:cNvSpPr>
            <a:spLocks noGrp="1" noChangeArrowheads="1"/>
          </p:cNvSpPr>
          <p:nvPr>
            <p:ph type="title"/>
          </p:nvPr>
        </p:nvSpPr>
        <p:spPr bwMode="auto">
          <a:xfrm>
            <a:off x="165100" y="292100"/>
            <a:ext cx="11147426" cy="42703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en-US"/>
              <a:t>Click to edit Master title style</a:t>
            </a:r>
          </a:p>
        </p:txBody>
      </p:sp>
      <p:sp>
        <p:nvSpPr>
          <p:cNvPr id="38917" name="Rectangle 8"/>
          <p:cNvSpPr>
            <a:spLocks noGrp="1" noChangeArrowheads="1"/>
          </p:cNvSpPr>
          <p:nvPr>
            <p:ph type="body" idx="1"/>
          </p:nvPr>
        </p:nvSpPr>
        <p:spPr bwMode="auto">
          <a:xfrm>
            <a:off x="165100" y="987431"/>
            <a:ext cx="11147426" cy="1222375"/>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4769"/>
            <a:ext cx="12188825" cy="2428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8" name="Rectangle 7"/>
          <p:cNvSpPr/>
          <p:nvPr/>
        </p:nvSpPr>
        <p:spPr>
          <a:xfrm>
            <a:off x="0" y="293688"/>
            <a:ext cx="12188825" cy="5953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5" r:id="rId3"/>
    <p:sldLayoutId id="2147484976" r:id="rId4"/>
    <p:sldLayoutId id="2147484977" r:id="rId5"/>
    <p:sldLayoutId id="2147484978" r:id="rId6"/>
    <p:sldLayoutId id="2147484979" r:id="rId7"/>
    <p:sldLayoutId id="2147484980" r:id="rId8"/>
    <p:sldLayoutId id="2147484981" r:id="rId9"/>
    <p:sldLayoutId id="2147484982" r:id="rId10"/>
    <p:sldLayoutId id="2147484983" r:id="rId11"/>
  </p:sldLayoutIdLst>
  <p:transition xmlns:p14="http://schemas.microsoft.com/office/powerpoint/2010/main" spd="slow"/>
  <p:txStyles>
    <p:titleStyle>
      <a:lvl1pPr algn="l" rtl="0" eaLnBrk="0" fontAlgn="base" hangingPunct="0">
        <a:spcBef>
          <a:spcPct val="0"/>
        </a:spcBef>
        <a:spcAft>
          <a:spcPct val="0"/>
        </a:spcAft>
        <a:defRPr sz="2800" b="1">
          <a:solidFill>
            <a:schemeClr val="bg1"/>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2800" b="1">
          <a:solidFill>
            <a:schemeClr val="bg1"/>
          </a:solidFill>
          <a:latin typeface="Calibri" pitchFamily="-109" charset="0"/>
          <a:ea typeface="ＭＳ Ｐゴシック" pitchFamily="-111" charset="-128"/>
          <a:cs typeface="ＭＳ Ｐゴシック" pitchFamily="-111" charset="-128"/>
        </a:defRPr>
      </a:lvl2pPr>
      <a:lvl3pPr algn="l" rtl="0" eaLnBrk="0" fontAlgn="base" hangingPunct="0">
        <a:spcBef>
          <a:spcPct val="0"/>
        </a:spcBef>
        <a:spcAft>
          <a:spcPct val="0"/>
        </a:spcAft>
        <a:defRPr sz="2800" b="1">
          <a:solidFill>
            <a:schemeClr val="bg1"/>
          </a:solidFill>
          <a:latin typeface="Calibri" pitchFamily="-109" charset="0"/>
          <a:ea typeface="ＭＳ Ｐゴシック" pitchFamily="-111" charset="-128"/>
          <a:cs typeface="ＭＳ Ｐゴシック" pitchFamily="-111" charset="-128"/>
        </a:defRPr>
      </a:lvl3pPr>
      <a:lvl4pPr algn="l" rtl="0" eaLnBrk="0" fontAlgn="base" hangingPunct="0">
        <a:spcBef>
          <a:spcPct val="0"/>
        </a:spcBef>
        <a:spcAft>
          <a:spcPct val="0"/>
        </a:spcAft>
        <a:defRPr sz="2800" b="1">
          <a:solidFill>
            <a:schemeClr val="bg1"/>
          </a:solidFill>
          <a:latin typeface="Calibri" pitchFamily="-109" charset="0"/>
          <a:ea typeface="ＭＳ Ｐゴシック" pitchFamily="-111" charset="-128"/>
          <a:cs typeface="ＭＳ Ｐゴシック" pitchFamily="-111" charset="-128"/>
        </a:defRPr>
      </a:lvl4pPr>
      <a:lvl5pPr algn="l" rtl="0" eaLnBrk="0" fontAlgn="base" hangingPunct="0">
        <a:spcBef>
          <a:spcPct val="0"/>
        </a:spcBef>
        <a:spcAft>
          <a:spcPct val="0"/>
        </a:spcAft>
        <a:defRPr sz="2800" b="1">
          <a:solidFill>
            <a:schemeClr val="bg1"/>
          </a:solidFill>
          <a:latin typeface="Calibri" pitchFamily="-109"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800" b="1">
          <a:solidFill>
            <a:schemeClr val="bg1"/>
          </a:solidFill>
          <a:latin typeface="Calibri" pitchFamily="-109" charset="0"/>
          <a:ea typeface="MS PGothic" pitchFamily="34" charset="-128"/>
          <a:cs typeface="MS PGothic" pitchFamily="34" charset="-128"/>
        </a:defRPr>
      </a:lvl6pPr>
      <a:lvl7pPr marL="914400" algn="l" rtl="0" eaLnBrk="1" fontAlgn="base" hangingPunct="1">
        <a:spcBef>
          <a:spcPct val="0"/>
        </a:spcBef>
        <a:spcAft>
          <a:spcPct val="0"/>
        </a:spcAft>
        <a:defRPr sz="2800" b="1">
          <a:solidFill>
            <a:schemeClr val="bg1"/>
          </a:solidFill>
          <a:latin typeface="Calibri" pitchFamily="-109" charset="0"/>
          <a:ea typeface="MS PGothic" pitchFamily="34" charset="-128"/>
          <a:cs typeface="MS PGothic" pitchFamily="34" charset="-128"/>
        </a:defRPr>
      </a:lvl7pPr>
      <a:lvl8pPr marL="1371600" algn="l" rtl="0" eaLnBrk="1" fontAlgn="base" hangingPunct="1">
        <a:spcBef>
          <a:spcPct val="0"/>
        </a:spcBef>
        <a:spcAft>
          <a:spcPct val="0"/>
        </a:spcAft>
        <a:defRPr sz="2800" b="1">
          <a:solidFill>
            <a:schemeClr val="bg1"/>
          </a:solidFill>
          <a:latin typeface="Calibri" pitchFamily="-109" charset="0"/>
          <a:ea typeface="MS PGothic" pitchFamily="34" charset="-128"/>
          <a:cs typeface="MS PGothic" pitchFamily="34" charset="-128"/>
        </a:defRPr>
      </a:lvl8pPr>
      <a:lvl9pPr marL="1828800" algn="l" rtl="0" eaLnBrk="1" fontAlgn="base" hangingPunct="1">
        <a:spcBef>
          <a:spcPct val="0"/>
        </a:spcBef>
        <a:spcAft>
          <a:spcPct val="0"/>
        </a:spcAft>
        <a:defRPr sz="2800" b="1">
          <a:solidFill>
            <a:schemeClr val="bg1"/>
          </a:solidFill>
          <a:latin typeface="Calibri" pitchFamily="-109" charset="0"/>
          <a:ea typeface="MS PGothic" pitchFamily="34" charset="-128"/>
          <a:cs typeface="MS PGothic" pitchFamily="34" charset="-128"/>
        </a:defRPr>
      </a:lvl9pPr>
    </p:titleStyle>
    <p:bodyStyle>
      <a:lvl1pPr marL="342900" indent="-342900" algn="l" rtl="0" eaLnBrk="0" fontAlgn="base" hangingPunct="0">
        <a:spcBef>
          <a:spcPct val="0"/>
        </a:spcBef>
        <a:spcAft>
          <a:spcPct val="0"/>
        </a:spcAft>
        <a:buSzPct val="100000"/>
        <a:buFont typeface="Arial" charset="0"/>
        <a:defRPr>
          <a:solidFill>
            <a:schemeClr val="tx1"/>
          </a:solidFill>
          <a:latin typeface="+mn-lt"/>
          <a:ea typeface="ＭＳ Ｐゴシック" pitchFamily="-111" charset="-128"/>
          <a:cs typeface="ＭＳ Ｐゴシック" pitchFamily="-111" charset="-128"/>
        </a:defRPr>
      </a:lvl1pPr>
      <a:lvl2pPr marL="215900" indent="-214313" algn="l" rtl="0" eaLnBrk="0" fontAlgn="base" hangingPunct="0">
        <a:spcBef>
          <a:spcPct val="0"/>
        </a:spcBef>
        <a:spcAft>
          <a:spcPct val="0"/>
        </a:spcAft>
        <a:buClr>
          <a:srgbClr val="000000"/>
        </a:buClr>
        <a:buSzPct val="120000"/>
        <a:buFont typeface="Arial" charset="0"/>
        <a:buChar char="•"/>
        <a:defRPr sz="1600">
          <a:solidFill>
            <a:schemeClr val="tx1"/>
          </a:solidFill>
          <a:latin typeface="+mn-lt"/>
          <a:ea typeface="ＭＳ Ｐゴシック" pitchFamily="-65" charset="-128"/>
          <a:cs typeface="+mn-cs"/>
        </a:defRPr>
      </a:lvl2pPr>
      <a:lvl3pPr marL="452438" indent="-234950" algn="l" rtl="0" eaLnBrk="0" fontAlgn="base" hangingPunct="0">
        <a:spcBef>
          <a:spcPct val="0"/>
        </a:spcBef>
        <a:spcAft>
          <a:spcPct val="0"/>
        </a:spcAft>
        <a:buClr>
          <a:srgbClr val="000000"/>
        </a:buClr>
        <a:buSzPct val="100000"/>
        <a:buFont typeface="Arial" charset="0"/>
        <a:buChar char="•"/>
        <a:defRPr sz="1600">
          <a:solidFill>
            <a:schemeClr val="tx1"/>
          </a:solidFill>
          <a:latin typeface="+mn-lt"/>
          <a:ea typeface="ＭＳ Ｐゴシック" pitchFamily="-65" charset="-128"/>
          <a:cs typeface="+mn-cs"/>
        </a:defRPr>
      </a:lvl3pPr>
      <a:lvl4pPr marL="688975" indent="-234950" algn="l" rtl="0" eaLnBrk="0" fontAlgn="base" hangingPunct="0">
        <a:spcBef>
          <a:spcPct val="0"/>
        </a:spcBef>
        <a:spcAft>
          <a:spcPct val="0"/>
        </a:spcAft>
        <a:buClr>
          <a:srgbClr val="000000"/>
        </a:buClr>
        <a:buSzPct val="87000"/>
        <a:buFont typeface="Arial" charset="0"/>
        <a:buChar char="•"/>
        <a:defRPr sz="1400">
          <a:solidFill>
            <a:schemeClr val="tx1"/>
          </a:solidFill>
          <a:latin typeface="+mn-lt"/>
          <a:ea typeface="ＭＳ Ｐゴシック" pitchFamily="-65" charset="-128"/>
          <a:cs typeface="+mn-cs"/>
        </a:defRPr>
      </a:lvl4pPr>
      <a:lvl5pPr marL="882650" indent="-192088" algn="l" rtl="0" eaLnBrk="0" fontAlgn="base" hangingPunct="0">
        <a:spcBef>
          <a:spcPct val="0"/>
        </a:spcBef>
        <a:spcAft>
          <a:spcPct val="0"/>
        </a:spcAft>
        <a:buClr>
          <a:srgbClr val="000000"/>
        </a:buClr>
        <a:buSzPct val="75000"/>
        <a:buFont typeface="Arial" charset="0"/>
        <a:buChar char="•"/>
        <a:defRPr sz="1400">
          <a:solidFill>
            <a:schemeClr val="tx1"/>
          </a:solidFill>
          <a:latin typeface="+mn-lt"/>
          <a:ea typeface="ＭＳ Ｐゴシック" pitchFamily="-65" charset="-128"/>
          <a:cs typeface="+mn-cs"/>
        </a:defRPr>
      </a:lvl5pPr>
      <a:lvl6pPr marL="1339850" indent="-192088" algn="l" rtl="0" eaLnBrk="1" fontAlgn="base" hangingPunct="1">
        <a:spcBef>
          <a:spcPct val="0"/>
        </a:spcBef>
        <a:spcAft>
          <a:spcPct val="0"/>
        </a:spcAft>
        <a:buClr>
          <a:srgbClr val="000000"/>
        </a:buClr>
        <a:buSzPct val="75000"/>
        <a:buFont typeface="Arial" pitchFamily="-109" charset="0"/>
        <a:buChar char="–"/>
        <a:defRPr sz="1400">
          <a:solidFill>
            <a:schemeClr val="tx1"/>
          </a:solidFill>
          <a:latin typeface="+mn-lt"/>
          <a:ea typeface="+mn-ea"/>
          <a:cs typeface="+mn-cs"/>
        </a:defRPr>
      </a:lvl6pPr>
      <a:lvl7pPr marL="1797050" indent="-192088" algn="l" rtl="0" eaLnBrk="1" fontAlgn="base" hangingPunct="1">
        <a:spcBef>
          <a:spcPct val="0"/>
        </a:spcBef>
        <a:spcAft>
          <a:spcPct val="0"/>
        </a:spcAft>
        <a:buClr>
          <a:srgbClr val="000000"/>
        </a:buClr>
        <a:buSzPct val="75000"/>
        <a:buFont typeface="Arial" pitchFamily="-109" charset="0"/>
        <a:buChar char="–"/>
        <a:defRPr sz="1600">
          <a:solidFill>
            <a:schemeClr val="tx1"/>
          </a:solidFill>
          <a:latin typeface="+mn-lt"/>
          <a:ea typeface="+mn-ea"/>
          <a:cs typeface="+mn-cs"/>
        </a:defRPr>
      </a:lvl7pPr>
      <a:lvl8pPr marL="2254250" indent="-192088" algn="l" rtl="0" eaLnBrk="1" fontAlgn="base" hangingPunct="1">
        <a:spcBef>
          <a:spcPct val="0"/>
        </a:spcBef>
        <a:spcAft>
          <a:spcPct val="0"/>
        </a:spcAft>
        <a:buClr>
          <a:srgbClr val="000000"/>
        </a:buClr>
        <a:buSzPct val="75000"/>
        <a:buFont typeface="Arial" pitchFamily="-109" charset="0"/>
        <a:buChar char="–"/>
        <a:defRPr sz="1600">
          <a:solidFill>
            <a:schemeClr val="tx1"/>
          </a:solidFill>
          <a:latin typeface="+mn-lt"/>
          <a:ea typeface="+mn-ea"/>
          <a:cs typeface="+mn-cs"/>
        </a:defRPr>
      </a:lvl8pPr>
      <a:lvl9pPr marL="2711450" indent="-192088" algn="l" rtl="0" eaLnBrk="1" fontAlgn="base" hangingPunct="1">
        <a:spcBef>
          <a:spcPct val="0"/>
        </a:spcBef>
        <a:spcAft>
          <a:spcPct val="0"/>
        </a:spcAft>
        <a:buClr>
          <a:srgbClr val="000000"/>
        </a:buClr>
        <a:buSzPct val="75000"/>
        <a:buFont typeface="Arial" pitchFamily="-109" charset="0"/>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tags" Target="../tags/tag2.xml"/><Relationship Id="rId3"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3" Type="http://schemas.openxmlformats.org/officeDocument/2006/relationships/notesSlide" Target="../notesSlides/notesSlide10.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133" Type="http://schemas.openxmlformats.org/officeDocument/2006/relationships/tags" Target="../tags/tag135.xml"/><Relationship Id="rId121" Type="http://schemas.openxmlformats.org/officeDocument/2006/relationships/tags" Target="../tags/tag123.xml"/><Relationship Id="rId178" Type="http://schemas.openxmlformats.org/officeDocument/2006/relationships/tags" Target="../tags/tag180.xml"/><Relationship Id="rId70" Type="http://schemas.openxmlformats.org/officeDocument/2006/relationships/tags" Target="../tags/tag72.xml"/><Relationship Id="rId94" Type="http://schemas.openxmlformats.org/officeDocument/2006/relationships/tags" Target="../tags/tag96.xml"/><Relationship Id="rId7" Type="http://schemas.openxmlformats.org/officeDocument/2006/relationships/tags" Target="../tags/tag9.xml"/><Relationship Id="rId74" Type="http://schemas.openxmlformats.org/officeDocument/2006/relationships/tags" Target="../tags/tag76.xml"/><Relationship Id="rId102" Type="http://schemas.openxmlformats.org/officeDocument/2006/relationships/tags" Target="../tags/tag104.xml"/><Relationship Id="rId169" Type="http://schemas.openxmlformats.org/officeDocument/2006/relationships/tags" Target="../tags/tag171.xml"/><Relationship Id="rId106" Type="http://schemas.openxmlformats.org/officeDocument/2006/relationships/tags" Target="../tags/tag108.xml"/><Relationship Id="rId119" Type="http://schemas.openxmlformats.org/officeDocument/2006/relationships/tags" Target="../tags/tag121.xml"/><Relationship Id="rId138" Type="http://schemas.openxmlformats.org/officeDocument/2006/relationships/tags" Target="../tags/tag140.xml"/><Relationship Id="rId181" Type="http://schemas.openxmlformats.org/officeDocument/2006/relationships/tags" Target="../tags/tag183.xml"/><Relationship Id="rId128" Type="http://schemas.openxmlformats.org/officeDocument/2006/relationships/tags" Target="../tags/tag130.xml"/><Relationship Id="rId17" Type="http://schemas.openxmlformats.org/officeDocument/2006/relationships/tags" Target="../tags/tag19.xml"/><Relationship Id="rId107" Type="http://schemas.openxmlformats.org/officeDocument/2006/relationships/tags" Target="../tags/tag109.xml"/><Relationship Id="rId71" Type="http://schemas.openxmlformats.org/officeDocument/2006/relationships/tags" Target="../tags/tag73.xml"/><Relationship Id="rId142" Type="http://schemas.openxmlformats.org/officeDocument/2006/relationships/tags" Target="../tags/tag144.xml"/><Relationship Id="rId4" Type="http://schemas.openxmlformats.org/officeDocument/2006/relationships/tags" Target="../tags/tag6.xml"/><Relationship Id="rId89" Type="http://schemas.openxmlformats.org/officeDocument/2006/relationships/tags" Target="../tags/tag91.xml"/><Relationship Id="rId114" Type="http://schemas.openxmlformats.org/officeDocument/2006/relationships/tags" Target="../tags/tag116.xml"/><Relationship Id="rId185" Type="http://schemas.openxmlformats.org/officeDocument/2006/relationships/tags" Target="../tags/tag187.xml"/><Relationship Id="rId195" Type="http://schemas.openxmlformats.org/officeDocument/2006/relationships/oleObject" Target="../embeddings/oleObject1.bin"/><Relationship Id="rId88" Type="http://schemas.openxmlformats.org/officeDocument/2006/relationships/tags" Target="../tags/tag90.xml"/><Relationship Id="rId38" Type="http://schemas.openxmlformats.org/officeDocument/2006/relationships/tags" Target="../tags/tag40.xml"/><Relationship Id="rId176" Type="http://schemas.openxmlformats.org/officeDocument/2006/relationships/tags" Target="../tags/tag178.xml"/><Relationship Id="rId2" Type="http://schemas.openxmlformats.org/officeDocument/2006/relationships/tags" Target="../tags/tag4.xml"/><Relationship Id="rId144" Type="http://schemas.openxmlformats.org/officeDocument/2006/relationships/tags" Target="../tags/tag146.xml"/><Relationship Id="rId75" Type="http://schemas.openxmlformats.org/officeDocument/2006/relationships/tags" Target="../tags/tag77.xml"/><Relationship Id="rId97" Type="http://schemas.openxmlformats.org/officeDocument/2006/relationships/tags" Target="../tags/tag99.xml"/><Relationship Id="rId111" Type="http://schemas.openxmlformats.org/officeDocument/2006/relationships/tags" Target="../tags/tag113.xml"/><Relationship Id="rId194" Type="http://schemas.openxmlformats.org/officeDocument/2006/relationships/notesSlide" Target="../notesSlides/notesSlide11.xml"/><Relationship Id="rId79" Type="http://schemas.openxmlformats.org/officeDocument/2006/relationships/tags" Target="../tags/tag81.xml"/><Relationship Id="rId152" Type="http://schemas.openxmlformats.org/officeDocument/2006/relationships/tags" Target="../tags/tag154.xml"/><Relationship Id="rId98" Type="http://schemas.openxmlformats.org/officeDocument/2006/relationships/tags" Target="../tags/tag100.xml"/><Relationship Id="rId157" Type="http://schemas.openxmlformats.org/officeDocument/2006/relationships/tags" Target="../tags/tag159.xml"/><Relationship Id="rId1" Type="http://schemas.openxmlformats.org/officeDocument/2006/relationships/vmlDrawing" Target="../drawings/vmlDrawing1.vml"/><Relationship Id="rId24" Type="http://schemas.openxmlformats.org/officeDocument/2006/relationships/tags" Target="../tags/tag26.xml"/><Relationship Id="rId47" Type="http://schemas.openxmlformats.org/officeDocument/2006/relationships/tags" Target="../tags/tag49.xml"/><Relationship Id="rId177" Type="http://schemas.openxmlformats.org/officeDocument/2006/relationships/tags" Target="../tags/tag179.xml"/><Relationship Id="rId48" Type="http://schemas.openxmlformats.org/officeDocument/2006/relationships/tags" Target="../tags/tag50.xml"/><Relationship Id="rId52" Type="http://schemas.openxmlformats.org/officeDocument/2006/relationships/tags" Target="../tags/tag54.xml"/><Relationship Id="rId170" Type="http://schemas.openxmlformats.org/officeDocument/2006/relationships/tags" Target="../tags/tag172.xml"/><Relationship Id="rId190" Type="http://schemas.openxmlformats.org/officeDocument/2006/relationships/tags" Target="../tags/tag192.xml"/><Relationship Id="rId192" Type="http://schemas.openxmlformats.org/officeDocument/2006/relationships/tags" Target="../tags/tag194.xml"/><Relationship Id="rId163" Type="http://schemas.openxmlformats.org/officeDocument/2006/relationships/tags" Target="../tags/tag165.xml"/><Relationship Id="rId23" Type="http://schemas.openxmlformats.org/officeDocument/2006/relationships/tags" Target="../tags/tag25.xml"/><Relationship Id="rId136" Type="http://schemas.openxmlformats.org/officeDocument/2006/relationships/tags" Target="../tags/tag138.xml"/><Relationship Id="rId61" Type="http://schemas.openxmlformats.org/officeDocument/2006/relationships/tags" Target="../tags/tag63.xml"/><Relationship Id="rId146" Type="http://schemas.openxmlformats.org/officeDocument/2006/relationships/tags" Target="../tags/tag148.xml"/><Relationship Id="rId30" Type="http://schemas.openxmlformats.org/officeDocument/2006/relationships/tags" Target="../tags/tag32.xml"/><Relationship Id="rId29" Type="http://schemas.openxmlformats.org/officeDocument/2006/relationships/tags" Target="../tags/tag31.xml"/><Relationship Id="rId184" Type="http://schemas.openxmlformats.org/officeDocument/2006/relationships/tags" Target="../tags/tag186.xml"/><Relationship Id="rId171" Type="http://schemas.openxmlformats.org/officeDocument/2006/relationships/tags" Target="../tags/tag173.xml"/><Relationship Id="rId41" Type="http://schemas.openxmlformats.org/officeDocument/2006/relationships/tags" Target="../tags/tag43.xml"/><Relationship Id="rId5" Type="http://schemas.openxmlformats.org/officeDocument/2006/relationships/tags" Target="../tags/tag7.xml"/><Relationship Id="rId172" Type="http://schemas.openxmlformats.org/officeDocument/2006/relationships/tags" Target="../tags/tag174.xml"/><Relationship Id="rId130" Type="http://schemas.openxmlformats.org/officeDocument/2006/relationships/tags" Target="../tags/tag132.xml"/><Relationship Id="rId156" Type="http://schemas.openxmlformats.org/officeDocument/2006/relationships/tags" Target="../tags/tag158.xml"/><Relationship Id="rId153" Type="http://schemas.openxmlformats.org/officeDocument/2006/relationships/tags" Target="../tags/tag155.xml"/><Relationship Id="rId77" Type="http://schemas.openxmlformats.org/officeDocument/2006/relationships/tags" Target="../tags/tag79.xml"/><Relationship Id="rId63" Type="http://schemas.openxmlformats.org/officeDocument/2006/relationships/tags" Target="../tags/tag65.xml"/><Relationship Id="rId105" Type="http://schemas.openxmlformats.org/officeDocument/2006/relationships/tags" Target="../tags/tag107.xml"/><Relationship Id="rId127" Type="http://schemas.openxmlformats.org/officeDocument/2006/relationships/tags" Target="../tags/tag129.xml"/><Relationship Id="rId158" Type="http://schemas.openxmlformats.org/officeDocument/2006/relationships/tags" Target="../tags/tag160.xml"/><Relationship Id="rId42" Type="http://schemas.openxmlformats.org/officeDocument/2006/relationships/tags" Target="../tags/tag44.xml"/><Relationship Id="rId161" Type="http://schemas.openxmlformats.org/officeDocument/2006/relationships/tags" Target="../tags/tag163.xml"/><Relationship Id="rId87" Type="http://schemas.openxmlformats.org/officeDocument/2006/relationships/tags" Target="../tags/tag89.xml"/><Relationship Id="rId6" Type="http://schemas.openxmlformats.org/officeDocument/2006/relationships/tags" Target="../tags/tag8.xml"/><Relationship Id="rId49" Type="http://schemas.openxmlformats.org/officeDocument/2006/relationships/tags" Target="../tags/tag51.xml"/><Relationship Id="rId44" Type="http://schemas.openxmlformats.org/officeDocument/2006/relationships/tags" Target="../tags/tag46.xml"/><Relationship Id="rId117" Type="http://schemas.openxmlformats.org/officeDocument/2006/relationships/tags" Target="../tags/tag119.xml"/><Relationship Id="rId134" Type="http://schemas.openxmlformats.org/officeDocument/2006/relationships/tags" Target="../tags/tag136.xml"/><Relationship Id="rId182" Type="http://schemas.openxmlformats.org/officeDocument/2006/relationships/tags" Target="../tags/tag184.xml"/><Relationship Id="rId112" Type="http://schemas.openxmlformats.org/officeDocument/2006/relationships/tags" Target="../tags/tag114.xml"/><Relationship Id="rId57" Type="http://schemas.openxmlformats.org/officeDocument/2006/relationships/tags" Target="../tags/tag59.xml"/><Relationship Id="rId55" Type="http://schemas.openxmlformats.org/officeDocument/2006/relationships/tags" Target="../tags/tag57.xml"/><Relationship Id="rId36" Type="http://schemas.openxmlformats.org/officeDocument/2006/relationships/tags" Target="../tags/tag38.xml"/><Relationship Id="rId125" Type="http://schemas.openxmlformats.org/officeDocument/2006/relationships/tags" Target="../tags/tag127.xml"/><Relationship Id="rId76" Type="http://schemas.openxmlformats.org/officeDocument/2006/relationships/tags" Target="../tags/tag78.xml"/><Relationship Id="rId193" Type="http://schemas.openxmlformats.org/officeDocument/2006/relationships/slideLayout" Target="../slideLayouts/slideLayout2.xml"/><Relationship Id="rId8" Type="http://schemas.openxmlformats.org/officeDocument/2006/relationships/tags" Target="../tags/tag10.xml"/><Relationship Id="rId67" Type="http://schemas.openxmlformats.org/officeDocument/2006/relationships/tags" Target="../tags/tag69.xml"/><Relationship Id="rId37" Type="http://schemas.openxmlformats.org/officeDocument/2006/relationships/tags" Target="../tags/tag39.xml"/><Relationship Id="rId110" Type="http://schemas.openxmlformats.org/officeDocument/2006/relationships/tags" Target="../tags/tag112.xml"/><Relationship Id="rId113" Type="http://schemas.openxmlformats.org/officeDocument/2006/relationships/tags" Target="../tags/tag115.xml"/><Relationship Id="rId108" Type="http://schemas.openxmlformats.org/officeDocument/2006/relationships/tags" Target="../tags/tag110.xml"/><Relationship Id="rId151" Type="http://schemas.openxmlformats.org/officeDocument/2006/relationships/tags" Target="../tags/tag153.xml"/><Relationship Id="rId26" Type="http://schemas.openxmlformats.org/officeDocument/2006/relationships/tags" Target="../tags/tag28.xml"/><Relationship Id="rId143" Type="http://schemas.openxmlformats.org/officeDocument/2006/relationships/tags" Target="../tags/tag145.xml"/><Relationship Id="rId68" Type="http://schemas.openxmlformats.org/officeDocument/2006/relationships/tags" Target="../tags/tag70.xml"/><Relationship Id="rId93" Type="http://schemas.openxmlformats.org/officeDocument/2006/relationships/tags" Target="../tags/tag95.xml"/><Relationship Id="rId162" Type="http://schemas.openxmlformats.org/officeDocument/2006/relationships/tags" Target="../tags/tag164.xml"/><Relationship Id="rId78" Type="http://schemas.openxmlformats.org/officeDocument/2006/relationships/tags" Target="../tags/tag80.xml"/><Relationship Id="rId154" Type="http://schemas.openxmlformats.org/officeDocument/2006/relationships/tags" Target="../tags/tag156.xml"/><Relationship Id="rId168" Type="http://schemas.openxmlformats.org/officeDocument/2006/relationships/tags" Target="../tags/tag170.xml"/><Relationship Id="rId175" Type="http://schemas.openxmlformats.org/officeDocument/2006/relationships/tags" Target="../tags/tag177.xml"/><Relationship Id="rId21" Type="http://schemas.openxmlformats.org/officeDocument/2006/relationships/tags" Target="../tags/tag23.xml"/><Relationship Id="rId64" Type="http://schemas.openxmlformats.org/officeDocument/2006/relationships/tags" Target="../tags/tag66.xml"/><Relationship Id="rId60" Type="http://schemas.openxmlformats.org/officeDocument/2006/relationships/tags" Target="../tags/tag62.xml"/><Relationship Id="rId188" Type="http://schemas.openxmlformats.org/officeDocument/2006/relationships/tags" Target="../tags/tag190.xml"/><Relationship Id="rId25" Type="http://schemas.openxmlformats.org/officeDocument/2006/relationships/tags" Target="../tags/tag27.xml"/><Relationship Id="rId122" Type="http://schemas.openxmlformats.org/officeDocument/2006/relationships/tags" Target="../tags/tag124.xml"/><Relationship Id="rId116" Type="http://schemas.openxmlformats.org/officeDocument/2006/relationships/tags" Target="../tags/tag118.xml"/><Relationship Id="rId183" Type="http://schemas.openxmlformats.org/officeDocument/2006/relationships/tags" Target="../tags/tag185.xml"/><Relationship Id="rId96" Type="http://schemas.openxmlformats.org/officeDocument/2006/relationships/tags" Target="../tags/tag98.xml"/><Relationship Id="rId189" Type="http://schemas.openxmlformats.org/officeDocument/2006/relationships/tags" Target="../tags/tag191.xml"/><Relationship Id="rId10" Type="http://schemas.openxmlformats.org/officeDocument/2006/relationships/tags" Target="../tags/tag12.xml"/><Relationship Id="rId50" Type="http://schemas.openxmlformats.org/officeDocument/2006/relationships/tags" Target="../tags/tag52.xml"/><Relationship Id="rId118" Type="http://schemas.openxmlformats.org/officeDocument/2006/relationships/tags" Target="../tags/tag120.xml"/><Relationship Id="rId180" Type="http://schemas.openxmlformats.org/officeDocument/2006/relationships/tags" Target="../tags/tag182.xml"/><Relationship Id="rId160" Type="http://schemas.openxmlformats.org/officeDocument/2006/relationships/tags" Target="../tags/tag162.xml"/><Relationship Id="rId28" Type="http://schemas.openxmlformats.org/officeDocument/2006/relationships/tags" Target="../tags/tag30.xml"/><Relationship Id="rId82" Type="http://schemas.openxmlformats.org/officeDocument/2006/relationships/tags" Target="../tags/tag84.xml"/><Relationship Id="rId124" Type="http://schemas.openxmlformats.org/officeDocument/2006/relationships/tags" Target="../tags/tag126.xml"/><Relationship Id="rId69" Type="http://schemas.openxmlformats.org/officeDocument/2006/relationships/tags" Target="../tags/tag71.xml"/><Relationship Id="rId148" Type="http://schemas.openxmlformats.org/officeDocument/2006/relationships/tags" Target="../tags/tag150.xml"/><Relationship Id="rId147" Type="http://schemas.openxmlformats.org/officeDocument/2006/relationships/tags" Target="../tags/tag149.xml"/><Relationship Id="rId159" Type="http://schemas.openxmlformats.org/officeDocument/2006/relationships/tags" Target="../tags/tag161.xml"/><Relationship Id="rId20" Type="http://schemas.openxmlformats.org/officeDocument/2006/relationships/tags" Target="../tags/tag22.xml"/><Relationship Id="rId140" Type="http://schemas.openxmlformats.org/officeDocument/2006/relationships/tags" Target="../tags/tag142.xml"/><Relationship Id="rId72" Type="http://schemas.openxmlformats.org/officeDocument/2006/relationships/tags" Target="../tags/tag74.xml"/><Relationship Id="rId35" Type="http://schemas.openxmlformats.org/officeDocument/2006/relationships/tags" Target="../tags/tag37.xml"/><Relationship Id="rId80" Type="http://schemas.openxmlformats.org/officeDocument/2006/relationships/tags" Target="../tags/tag82.xml"/><Relationship Id="rId31" Type="http://schemas.openxmlformats.org/officeDocument/2006/relationships/tags" Target="../tags/tag33.xml"/><Relationship Id="rId62" Type="http://schemas.openxmlformats.org/officeDocument/2006/relationships/tags" Target="../tags/tag64.xml"/><Relationship Id="rId56" Type="http://schemas.openxmlformats.org/officeDocument/2006/relationships/tags" Target="../tags/tag58.xml"/><Relationship Id="rId132" Type="http://schemas.openxmlformats.org/officeDocument/2006/relationships/tags" Target="../tags/tag134.xml"/><Relationship Id="rId32" Type="http://schemas.openxmlformats.org/officeDocument/2006/relationships/tags" Target="../tags/tag34.xml"/><Relationship Id="rId13" Type="http://schemas.openxmlformats.org/officeDocument/2006/relationships/tags" Target="../tags/tag15.xml"/><Relationship Id="rId191" Type="http://schemas.openxmlformats.org/officeDocument/2006/relationships/tags" Target="../tags/tag193.xml"/><Relationship Id="rId54" Type="http://schemas.openxmlformats.org/officeDocument/2006/relationships/tags" Target="../tags/tag56.xml"/><Relationship Id="rId101" Type="http://schemas.openxmlformats.org/officeDocument/2006/relationships/tags" Target="../tags/tag103.xml"/><Relationship Id="rId155" Type="http://schemas.openxmlformats.org/officeDocument/2006/relationships/tags" Target="../tags/tag157.xml"/><Relationship Id="rId166" Type="http://schemas.openxmlformats.org/officeDocument/2006/relationships/tags" Target="../tags/tag168.xml"/><Relationship Id="rId53" Type="http://schemas.openxmlformats.org/officeDocument/2006/relationships/tags" Target="../tags/tag55.xml"/><Relationship Id="rId84" Type="http://schemas.openxmlformats.org/officeDocument/2006/relationships/tags" Target="../tags/tag86.xml"/><Relationship Id="rId186" Type="http://schemas.openxmlformats.org/officeDocument/2006/relationships/tags" Target="../tags/tag188.xml"/><Relationship Id="rId83" Type="http://schemas.openxmlformats.org/officeDocument/2006/relationships/tags" Target="../tags/tag85.xml"/><Relationship Id="rId173" Type="http://schemas.openxmlformats.org/officeDocument/2006/relationships/tags" Target="../tags/tag175.xml"/><Relationship Id="rId22" Type="http://schemas.openxmlformats.org/officeDocument/2006/relationships/tags" Target="../tags/tag24.xml"/><Relationship Id="rId95" Type="http://schemas.openxmlformats.org/officeDocument/2006/relationships/tags" Target="../tags/tag97.xml"/><Relationship Id="rId39" Type="http://schemas.openxmlformats.org/officeDocument/2006/relationships/tags" Target="../tags/tag41.xml"/><Relationship Id="rId43" Type="http://schemas.openxmlformats.org/officeDocument/2006/relationships/tags" Target="../tags/tag45.xml"/><Relationship Id="rId179" Type="http://schemas.openxmlformats.org/officeDocument/2006/relationships/tags" Target="../tags/tag181.xml"/><Relationship Id="rId104" Type="http://schemas.openxmlformats.org/officeDocument/2006/relationships/tags" Target="../tags/tag106.xml"/><Relationship Id="rId165" Type="http://schemas.openxmlformats.org/officeDocument/2006/relationships/tags" Target="../tags/tag167.xml"/><Relationship Id="rId187" Type="http://schemas.openxmlformats.org/officeDocument/2006/relationships/tags" Target="../tags/tag189.xml"/><Relationship Id="rId90" Type="http://schemas.openxmlformats.org/officeDocument/2006/relationships/tags" Target="../tags/tag92.xml"/><Relationship Id="rId85" Type="http://schemas.openxmlformats.org/officeDocument/2006/relationships/tags" Target="../tags/tag87.xml"/><Relationship Id="rId9" Type="http://schemas.openxmlformats.org/officeDocument/2006/relationships/tags" Target="../tags/tag11.xml"/><Relationship Id="rId18" Type="http://schemas.openxmlformats.org/officeDocument/2006/relationships/tags" Target="../tags/tag20.xml"/><Relationship Id="rId27" Type="http://schemas.openxmlformats.org/officeDocument/2006/relationships/tags" Target="../tags/tag29.xml"/><Relationship Id="rId99" Type="http://schemas.openxmlformats.org/officeDocument/2006/relationships/tags" Target="../tags/tag101.xml"/><Relationship Id="rId14" Type="http://schemas.openxmlformats.org/officeDocument/2006/relationships/tags" Target="../tags/tag16.xml"/><Relationship Id="rId103" Type="http://schemas.openxmlformats.org/officeDocument/2006/relationships/tags" Target="../tags/tag105.xml"/><Relationship Id="rId92" Type="http://schemas.openxmlformats.org/officeDocument/2006/relationships/tags" Target="../tags/tag94.xml"/><Relationship Id="rId45" Type="http://schemas.openxmlformats.org/officeDocument/2006/relationships/tags" Target="../tags/tag47.xml"/><Relationship Id="rId58" Type="http://schemas.openxmlformats.org/officeDocument/2006/relationships/tags" Target="../tags/tag60.xml"/><Relationship Id="rId73" Type="http://schemas.openxmlformats.org/officeDocument/2006/relationships/tags" Target="../tags/tag75.xml"/><Relationship Id="rId150" Type="http://schemas.openxmlformats.org/officeDocument/2006/relationships/tags" Target="../tags/tag152.xml"/><Relationship Id="rId145" Type="http://schemas.openxmlformats.org/officeDocument/2006/relationships/tags" Target="../tags/tag147.xml"/><Relationship Id="rId149" Type="http://schemas.openxmlformats.org/officeDocument/2006/relationships/tags" Target="../tags/tag151.xml"/><Relationship Id="rId129" Type="http://schemas.openxmlformats.org/officeDocument/2006/relationships/tags" Target="../tags/tag131.xml"/><Relationship Id="rId19" Type="http://schemas.openxmlformats.org/officeDocument/2006/relationships/tags" Target="../tags/tag21.xml"/><Relationship Id="rId120" Type="http://schemas.openxmlformats.org/officeDocument/2006/relationships/tags" Target="../tags/tag122.xml"/><Relationship Id="rId126" Type="http://schemas.openxmlformats.org/officeDocument/2006/relationships/tags" Target="../tags/tag128.xml"/><Relationship Id="rId109" Type="http://schemas.openxmlformats.org/officeDocument/2006/relationships/tags" Target="../tags/tag111.xml"/><Relationship Id="rId46" Type="http://schemas.openxmlformats.org/officeDocument/2006/relationships/tags" Target="../tags/tag48.xml"/><Relationship Id="rId86" Type="http://schemas.openxmlformats.org/officeDocument/2006/relationships/tags" Target="../tags/tag88.xml"/><Relationship Id="rId59" Type="http://schemas.openxmlformats.org/officeDocument/2006/relationships/tags" Target="../tags/tag61.xml"/><Relationship Id="rId51" Type="http://schemas.openxmlformats.org/officeDocument/2006/relationships/tags" Target="../tags/tag53.xml"/><Relationship Id="rId66" Type="http://schemas.openxmlformats.org/officeDocument/2006/relationships/tags" Target="../tags/tag68.xml"/><Relationship Id="rId81" Type="http://schemas.openxmlformats.org/officeDocument/2006/relationships/tags" Target="../tags/tag83.xml"/><Relationship Id="rId34" Type="http://schemas.openxmlformats.org/officeDocument/2006/relationships/tags" Target="../tags/tag36.xml"/><Relationship Id="rId135" Type="http://schemas.openxmlformats.org/officeDocument/2006/relationships/tags" Target="../tags/tag137.xml"/><Relationship Id="rId40" Type="http://schemas.openxmlformats.org/officeDocument/2006/relationships/tags" Target="../tags/tag42.xml"/><Relationship Id="rId139" Type="http://schemas.openxmlformats.org/officeDocument/2006/relationships/tags" Target="../tags/tag141.xml"/><Relationship Id="rId65" Type="http://schemas.openxmlformats.org/officeDocument/2006/relationships/tags" Target="../tags/tag67.xml"/><Relationship Id="rId141" Type="http://schemas.openxmlformats.org/officeDocument/2006/relationships/tags" Target="../tags/tag143.xml"/><Relationship Id="rId174" Type="http://schemas.openxmlformats.org/officeDocument/2006/relationships/tags" Target="../tags/tag176.xml"/><Relationship Id="rId12" Type="http://schemas.openxmlformats.org/officeDocument/2006/relationships/tags" Target="../tags/tag14.xml"/><Relationship Id="rId164" Type="http://schemas.openxmlformats.org/officeDocument/2006/relationships/tags" Target="../tags/tag166.xml"/><Relationship Id="rId137" Type="http://schemas.openxmlformats.org/officeDocument/2006/relationships/tags" Target="../tags/tag139.xml"/><Relationship Id="rId3" Type="http://schemas.openxmlformats.org/officeDocument/2006/relationships/tags" Target="../tags/tag5.xml"/><Relationship Id="rId123" Type="http://schemas.openxmlformats.org/officeDocument/2006/relationships/tags" Target="../tags/tag125.xml"/><Relationship Id="rId100" Type="http://schemas.openxmlformats.org/officeDocument/2006/relationships/tags" Target="../tags/tag102.xml"/><Relationship Id="rId11" Type="http://schemas.openxmlformats.org/officeDocument/2006/relationships/tags" Target="../tags/tag13.xml"/><Relationship Id="rId115" Type="http://schemas.openxmlformats.org/officeDocument/2006/relationships/tags" Target="../tags/tag117.xml"/><Relationship Id="rId16" Type="http://schemas.openxmlformats.org/officeDocument/2006/relationships/tags" Target="../tags/tag18.xml"/><Relationship Id="rId33" Type="http://schemas.openxmlformats.org/officeDocument/2006/relationships/tags" Target="../tags/tag35.xml"/><Relationship Id="rId91" Type="http://schemas.openxmlformats.org/officeDocument/2006/relationships/tags" Target="../tags/tag93.xml"/><Relationship Id="rId131" Type="http://schemas.openxmlformats.org/officeDocument/2006/relationships/tags" Target="../tags/tag133.xml"/><Relationship Id="rId167" Type="http://schemas.openxmlformats.org/officeDocument/2006/relationships/tags" Target="../tags/tag169.xml"/><Relationship Id="rId15"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1" Type="http://schemas.openxmlformats.org/officeDocument/2006/relationships/tags" Target="../tags/tag224.xml"/><Relationship Id="rId34" Type="http://schemas.openxmlformats.org/officeDocument/2006/relationships/oleObject" Target="../embeddings/oleObject2.bin"/><Relationship Id="rId7" Type="http://schemas.openxmlformats.org/officeDocument/2006/relationships/tags" Target="../tags/tag200.xml"/><Relationship Id="rId1" Type="http://schemas.openxmlformats.org/officeDocument/2006/relationships/vmlDrawing" Target="../drawings/vmlDrawing2.vml"/><Relationship Id="rId24" Type="http://schemas.openxmlformats.org/officeDocument/2006/relationships/tags" Target="../tags/tag217.xml"/><Relationship Id="rId25" Type="http://schemas.openxmlformats.org/officeDocument/2006/relationships/tags" Target="../tags/tag218.xml"/><Relationship Id="rId8" Type="http://schemas.openxmlformats.org/officeDocument/2006/relationships/tags" Target="../tags/tag201.xml"/><Relationship Id="rId13" Type="http://schemas.openxmlformats.org/officeDocument/2006/relationships/tags" Target="../tags/tag206.xml"/><Relationship Id="rId10" Type="http://schemas.openxmlformats.org/officeDocument/2006/relationships/tags" Target="../tags/tag203.xml"/><Relationship Id="rId32" Type="http://schemas.openxmlformats.org/officeDocument/2006/relationships/slideLayout" Target="../slideLayouts/slideLayout2.xml"/><Relationship Id="rId12" Type="http://schemas.openxmlformats.org/officeDocument/2006/relationships/tags" Target="../tags/tag205.xml"/><Relationship Id="rId17" Type="http://schemas.openxmlformats.org/officeDocument/2006/relationships/tags" Target="../tags/tag210.xml"/><Relationship Id="rId9" Type="http://schemas.openxmlformats.org/officeDocument/2006/relationships/tags" Target="../tags/tag202.xml"/><Relationship Id="rId18" Type="http://schemas.openxmlformats.org/officeDocument/2006/relationships/tags" Target="../tags/tag211.xml"/><Relationship Id="rId3" Type="http://schemas.openxmlformats.org/officeDocument/2006/relationships/tags" Target="../tags/tag196.xml"/><Relationship Id="rId27" Type="http://schemas.openxmlformats.org/officeDocument/2006/relationships/tags" Target="../tags/tag220.xml"/><Relationship Id="rId14" Type="http://schemas.openxmlformats.org/officeDocument/2006/relationships/tags" Target="../tags/tag207.xml"/><Relationship Id="rId23" Type="http://schemas.openxmlformats.org/officeDocument/2006/relationships/tags" Target="../tags/tag216.xml"/><Relationship Id="rId4" Type="http://schemas.openxmlformats.org/officeDocument/2006/relationships/tags" Target="../tags/tag197.xml"/><Relationship Id="rId28" Type="http://schemas.openxmlformats.org/officeDocument/2006/relationships/tags" Target="../tags/tag221.xml"/><Relationship Id="rId26" Type="http://schemas.openxmlformats.org/officeDocument/2006/relationships/tags" Target="../tags/tag219.xml"/><Relationship Id="rId30" Type="http://schemas.openxmlformats.org/officeDocument/2006/relationships/tags" Target="../tags/tag223.xml"/><Relationship Id="rId11" Type="http://schemas.openxmlformats.org/officeDocument/2006/relationships/tags" Target="../tags/tag204.xml"/><Relationship Id="rId29" Type="http://schemas.openxmlformats.org/officeDocument/2006/relationships/tags" Target="../tags/tag222.xml"/><Relationship Id="rId6" Type="http://schemas.openxmlformats.org/officeDocument/2006/relationships/tags" Target="../tags/tag199.xml"/><Relationship Id="rId16" Type="http://schemas.openxmlformats.org/officeDocument/2006/relationships/tags" Target="../tags/tag209.xml"/><Relationship Id="rId33" Type="http://schemas.openxmlformats.org/officeDocument/2006/relationships/notesSlide" Target="../notesSlides/notesSlide14.xml"/><Relationship Id="rId5" Type="http://schemas.openxmlformats.org/officeDocument/2006/relationships/tags" Target="../tags/tag198.xml"/><Relationship Id="rId15" Type="http://schemas.openxmlformats.org/officeDocument/2006/relationships/tags" Target="../tags/tag208.xml"/><Relationship Id="rId19" Type="http://schemas.openxmlformats.org/officeDocument/2006/relationships/tags" Target="../tags/tag212.xml"/><Relationship Id="rId20" Type="http://schemas.openxmlformats.org/officeDocument/2006/relationships/tags" Target="../tags/tag213.xml"/><Relationship Id="rId22" Type="http://schemas.openxmlformats.org/officeDocument/2006/relationships/tags" Target="../tags/tag215.xml"/><Relationship Id="rId21" Type="http://schemas.openxmlformats.org/officeDocument/2006/relationships/tags" Target="../tags/tag214.xml"/><Relationship Id="rId2" Type="http://schemas.openxmlformats.org/officeDocument/2006/relationships/tags" Target="../tags/tag195.xml"/></Relationships>
</file>

<file path=ppt/slides/_rels/slide18.xml.rels><?xml version="1.0" encoding="UTF-8" standalone="yes"?>
<Relationships xmlns="http://schemas.openxmlformats.org/package/2006/relationships"><Relationship Id="rId14" Type="http://schemas.openxmlformats.org/officeDocument/2006/relationships/tags" Target="../tags/tag237.xml"/><Relationship Id="rId20" Type="http://schemas.openxmlformats.org/officeDocument/2006/relationships/slideLayout" Target="../slideLayouts/slideLayout2.xml"/><Relationship Id="rId4" Type="http://schemas.openxmlformats.org/officeDocument/2006/relationships/tags" Target="../tags/tag227.xml"/><Relationship Id="rId21" Type="http://schemas.openxmlformats.org/officeDocument/2006/relationships/notesSlide" Target="../notesSlides/notesSlide15.xml"/><Relationship Id="rId22" Type="http://schemas.openxmlformats.org/officeDocument/2006/relationships/oleObject" Target="../embeddings/oleObject3.bin"/><Relationship Id="rId7" Type="http://schemas.openxmlformats.org/officeDocument/2006/relationships/tags" Target="../tags/tag230.xml"/><Relationship Id="rId11" Type="http://schemas.openxmlformats.org/officeDocument/2006/relationships/tags" Target="../tags/tag234.xml"/><Relationship Id="rId1" Type="http://schemas.openxmlformats.org/officeDocument/2006/relationships/vmlDrawing" Target="../drawings/vmlDrawing3.vml"/><Relationship Id="rId6" Type="http://schemas.openxmlformats.org/officeDocument/2006/relationships/tags" Target="../tags/tag229.xml"/><Relationship Id="rId16" Type="http://schemas.openxmlformats.org/officeDocument/2006/relationships/tags" Target="../tags/tag239.xml"/><Relationship Id="rId8" Type="http://schemas.openxmlformats.org/officeDocument/2006/relationships/tags" Target="../tags/tag231.xml"/><Relationship Id="rId13" Type="http://schemas.openxmlformats.org/officeDocument/2006/relationships/tags" Target="../tags/tag236.xml"/><Relationship Id="rId10" Type="http://schemas.openxmlformats.org/officeDocument/2006/relationships/tags" Target="../tags/tag233.xml"/><Relationship Id="rId5" Type="http://schemas.openxmlformats.org/officeDocument/2006/relationships/tags" Target="../tags/tag228.xml"/><Relationship Id="rId15" Type="http://schemas.openxmlformats.org/officeDocument/2006/relationships/tags" Target="../tags/tag238.xml"/><Relationship Id="rId12" Type="http://schemas.openxmlformats.org/officeDocument/2006/relationships/tags" Target="../tags/tag235.xml"/><Relationship Id="rId17" Type="http://schemas.openxmlformats.org/officeDocument/2006/relationships/tags" Target="../tags/tag240.xml"/><Relationship Id="rId19" Type="http://schemas.openxmlformats.org/officeDocument/2006/relationships/tags" Target="../tags/tag242.xml"/><Relationship Id="rId2" Type="http://schemas.openxmlformats.org/officeDocument/2006/relationships/tags" Target="../tags/tag225.xml"/><Relationship Id="rId9" Type="http://schemas.openxmlformats.org/officeDocument/2006/relationships/tags" Target="../tags/tag232.xml"/><Relationship Id="rId3" Type="http://schemas.openxmlformats.org/officeDocument/2006/relationships/tags" Target="../tags/tag226.xml"/><Relationship Id="rId18" Type="http://schemas.openxmlformats.org/officeDocument/2006/relationships/tags" Target="../tags/tag2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1" Type="http://schemas.openxmlformats.org/officeDocument/2006/relationships/image" Target="../media/image33.png"/><Relationship Id="rId34" Type="http://schemas.openxmlformats.org/officeDocument/2006/relationships/image" Target="../media/image36.jpeg"/><Relationship Id="rId7" Type="http://schemas.openxmlformats.org/officeDocument/2006/relationships/image" Target="../media/image9.png"/><Relationship Id="rId1" Type="http://schemas.openxmlformats.org/officeDocument/2006/relationships/slideLayout" Target="../slideLayouts/slideLayout13.xml"/><Relationship Id="rId24" Type="http://schemas.openxmlformats.org/officeDocument/2006/relationships/image" Target="../media/image26.jpeg"/><Relationship Id="rId25" Type="http://schemas.openxmlformats.org/officeDocument/2006/relationships/image" Target="../media/image27.png"/><Relationship Id="rId8" Type="http://schemas.openxmlformats.org/officeDocument/2006/relationships/image" Target="../media/image10.jpeg"/><Relationship Id="rId13" Type="http://schemas.openxmlformats.org/officeDocument/2006/relationships/image" Target="../media/image15.png"/><Relationship Id="rId10" Type="http://schemas.openxmlformats.org/officeDocument/2006/relationships/image" Target="../media/image12.png"/><Relationship Id="rId32" Type="http://schemas.openxmlformats.org/officeDocument/2006/relationships/image" Target="../media/image34.jpeg"/><Relationship Id="rId12" Type="http://schemas.openxmlformats.org/officeDocument/2006/relationships/image" Target="../media/image14.png"/><Relationship Id="rId17" Type="http://schemas.openxmlformats.org/officeDocument/2006/relationships/image" Target="../media/image19.png"/><Relationship Id="rId9" Type="http://schemas.openxmlformats.org/officeDocument/2006/relationships/image" Target="../media/image11.jpeg"/><Relationship Id="rId18" Type="http://schemas.openxmlformats.org/officeDocument/2006/relationships/image" Target="../media/image20.jpeg"/><Relationship Id="rId3" Type="http://schemas.openxmlformats.org/officeDocument/2006/relationships/image" Target="../media/image5.jpeg"/><Relationship Id="rId27" Type="http://schemas.openxmlformats.org/officeDocument/2006/relationships/image" Target="../media/image29.jpeg"/><Relationship Id="rId14" Type="http://schemas.openxmlformats.org/officeDocument/2006/relationships/image" Target="../media/image16.png"/><Relationship Id="rId23" Type="http://schemas.openxmlformats.org/officeDocument/2006/relationships/image" Target="../media/image25.jpeg"/><Relationship Id="rId4" Type="http://schemas.openxmlformats.org/officeDocument/2006/relationships/image" Target="../media/image6.jpeg"/><Relationship Id="rId28" Type="http://schemas.openxmlformats.org/officeDocument/2006/relationships/image" Target="../media/image30.png"/><Relationship Id="rId26" Type="http://schemas.openxmlformats.org/officeDocument/2006/relationships/image" Target="../media/image28.jpeg"/><Relationship Id="rId30" Type="http://schemas.openxmlformats.org/officeDocument/2006/relationships/image" Target="../media/image32.png"/><Relationship Id="rId11" Type="http://schemas.openxmlformats.org/officeDocument/2006/relationships/image" Target="../media/image13.png"/><Relationship Id="rId29" Type="http://schemas.openxmlformats.org/officeDocument/2006/relationships/image" Target="../media/image31.jpeg"/><Relationship Id="rId6" Type="http://schemas.openxmlformats.org/officeDocument/2006/relationships/image" Target="../media/image8.jpeg"/><Relationship Id="rId16" Type="http://schemas.openxmlformats.org/officeDocument/2006/relationships/image" Target="../media/image18.jpeg"/><Relationship Id="rId33" Type="http://schemas.openxmlformats.org/officeDocument/2006/relationships/image" Target="../media/image35.jpeg"/><Relationship Id="rId5" Type="http://schemas.openxmlformats.org/officeDocument/2006/relationships/image" Target="../media/image7.jpeg"/><Relationship Id="rId15" Type="http://schemas.openxmlformats.org/officeDocument/2006/relationships/image" Target="../media/image17.png"/><Relationship Id="rId19" Type="http://schemas.openxmlformats.org/officeDocument/2006/relationships/image" Target="../media/image21.jpeg"/><Relationship Id="rId20" Type="http://schemas.openxmlformats.org/officeDocument/2006/relationships/image" Target="../media/image22.png"/><Relationship Id="rId22" Type="http://schemas.openxmlformats.org/officeDocument/2006/relationships/image" Target="../media/image24.png"/><Relationship Id="rId21" Type="http://schemas.openxmlformats.org/officeDocument/2006/relationships/image" Target="../media/image23.jpeg"/><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4" Type="http://schemas.openxmlformats.org/officeDocument/2006/relationships/tags" Target="../tags/tag246.xml"/><Relationship Id="rId5" Type="http://schemas.openxmlformats.org/officeDocument/2006/relationships/tags" Target="../tags/tag247.xml"/><Relationship Id="rId7" Type="http://schemas.openxmlformats.org/officeDocument/2006/relationships/slideLayout" Target="../slideLayouts/slideLayout6.xml"/><Relationship Id="rId1" Type="http://schemas.openxmlformats.org/officeDocument/2006/relationships/tags" Target="../tags/tag243.xml"/><Relationship Id="rId2" Type="http://schemas.openxmlformats.org/officeDocument/2006/relationships/tags" Target="../tags/tag244.xml"/><Relationship Id="rId3" Type="http://schemas.openxmlformats.org/officeDocument/2006/relationships/tags" Target="../tags/tag245.xml"/><Relationship Id="rId6" Type="http://schemas.openxmlformats.org/officeDocument/2006/relationships/tags" Target="../tags/tag2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38.png"/><Relationship Id="rId5" Type="http://schemas.openxmlformats.org/officeDocument/2006/relationships/image" Target="../media/image39.png"/><Relationship Id="rId7" Type="http://schemas.openxmlformats.org/officeDocument/2006/relationships/image" Target="../media/image41.png"/><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7.png"/><Relationship Id="rId6"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4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4" Type="http://schemas.openxmlformats.org/officeDocument/2006/relationships/image" Target="../media/image44.jpeg"/><Relationship Id="rId5" Type="http://schemas.openxmlformats.org/officeDocument/2006/relationships/image" Target="../media/image45.jpeg"/><Relationship Id="rId7" Type="http://schemas.openxmlformats.org/officeDocument/2006/relationships/image" Target="../media/image47.jpeg"/><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3.jpeg"/><Relationship Id="rId6"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4" Type="http://schemas.openxmlformats.org/officeDocument/2006/relationships/image" Target="../media/image50.png"/><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9.jpeg"/></Relationships>
</file>

<file path=ppt/slides/_rels/slide8.xml.rels><?xml version="1.0" encoding="UTF-8" standalone="yes"?>
<Relationships xmlns="http://schemas.openxmlformats.org/package/2006/relationships"><Relationship Id="rId4" Type="http://schemas.openxmlformats.org/officeDocument/2006/relationships/image" Target="../media/image52.png"/><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1.jpeg"/></Relationships>
</file>

<file path=ppt/slides/_rels/slide9.xml.rels><?xml version="1.0" encoding="UTF-8" standalone="yes"?>
<Relationships xmlns="http://schemas.openxmlformats.org/package/2006/relationships"><Relationship Id="rId4" Type="http://schemas.openxmlformats.org/officeDocument/2006/relationships/image" Target="../media/image54.png"/><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809625" y="1743081"/>
            <a:ext cx="7951787" cy="2466975"/>
          </a:xfrm>
        </p:spPr>
        <p:txBody>
          <a:bodyPr/>
          <a:lstStyle/>
          <a:p>
            <a:pPr algn="l" eaLnBrk="1" hangingPunct="1"/>
            <a:r>
              <a:rPr lang="en-US" dirty="0" smtClean="0">
                <a:ea typeface="ＭＳ Ｐゴシック" charset="-128"/>
                <a:cs typeface="ＭＳ Ｐゴシック" charset="-128"/>
              </a:rPr>
              <a:t>Introduction to </a:t>
            </a:r>
            <a:br>
              <a:rPr lang="en-US" dirty="0" smtClean="0">
                <a:ea typeface="ＭＳ Ｐゴシック" charset="-128"/>
                <a:cs typeface="ＭＳ Ｐゴシック" charset="-128"/>
              </a:rPr>
            </a:br>
            <a:endParaRPr lang="en-US" dirty="0" smtClean="0">
              <a:ea typeface="ＭＳ Ｐゴシック" charset="-128"/>
              <a:cs typeface="ＭＳ Ｐゴシック" charset="-128"/>
            </a:endParaRPr>
          </a:p>
        </p:txBody>
      </p:sp>
      <p:pic>
        <p:nvPicPr>
          <p:cNvPr id="5" name="Picture 4" descr="::Logos:X_Foundation.eps"/>
          <p:cNvPicPr/>
          <p:nvPr/>
        </p:nvPicPr>
        <p:blipFill>
          <a:blip r:embed="rId2"/>
          <a:srcRect/>
          <a:stretch>
            <a:fillRect/>
          </a:stretch>
        </p:blipFill>
        <p:spPr bwMode="auto">
          <a:xfrm>
            <a:off x="1065212" y="3048000"/>
            <a:ext cx="3505200" cy="1600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ctrTitle" idx="4294967295"/>
          </p:nvPr>
        </p:nvSpPr>
        <p:spPr>
          <a:xfrm>
            <a:off x="3" y="2571756"/>
            <a:ext cx="11758613" cy="1470025"/>
          </a:xfrm>
        </p:spPr>
        <p:txBody>
          <a:bodyPr/>
          <a:lstStyle/>
          <a:p>
            <a:pPr eaLnBrk="1" hangingPunct="1"/>
            <a:r>
              <a:rPr lang="en-US" sz="7000" b="1" dirty="0" smtClean="0">
                <a:solidFill>
                  <a:srgbClr val="414141"/>
                </a:solidFill>
                <a:ea typeface="ＭＳ Ｐゴシック" charset="-128"/>
                <a:cs typeface="ＭＳ Ｐゴシック" charset="-128"/>
              </a:rPr>
              <a:t>Why Prizes</a:t>
            </a:r>
          </a:p>
        </p:txBody>
      </p:sp>
    </p:spTree>
    <p:extLst>
      <p:ext uri="{BB962C8B-B14F-4D97-AF65-F5344CB8AC3E}">
        <p14:creationId xmlns:p14="http://schemas.microsoft.com/office/powerpoint/2010/main" val="38606926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cK Measure"/>
          <p:cNvSpPr txBox="1">
            <a:spLocks noChangeArrowheads="1"/>
          </p:cNvSpPr>
          <p:nvPr>
            <p:custDataLst>
              <p:tags r:id="rId1"/>
            </p:custDataLst>
          </p:nvPr>
        </p:nvSpPr>
        <p:spPr bwMode="auto">
          <a:xfrm>
            <a:off x="119063" y="1219200"/>
            <a:ext cx="6129852" cy="830997"/>
          </a:xfrm>
          <a:prstGeom prst="rect">
            <a:avLst/>
          </a:prstGeom>
          <a:noFill/>
          <a:ln w="9525">
            <a:noFill/>
            <a:miter lim="800000"/>
            <a:headEnd/>
            <a:tailEnd/>
          </a:ln>
        </p:spPr>
        <p:txBody>
          <a:bodyPr wrap="none" lIns="0" tIns="0" rIns="0" bIns="0">
            <a:prstTxWarp prst="textNoShape">
              <a:avLst/>
            </a:prstTxWarp>
            <a:spAutoFit/>
          </a:bodyPr>
          <a:lstStyle/>
          <a:p>
            <a:pPr defTabSz="895350"/>
            <a:r>
              <a:rPr lang="en-US" dirty="0">
                <a:latin typeface="Calibri"/>
                <a:cs typeface="Calibri"/>
              </a:rPr>
              <a:t>Aggregate prize purse, prizes over $100,000</a:t>
            </a:r>
          </a:p>
          <a:p>
            <a:pPr defTabSz="895350"/>
            <a:r>
              <a:rPr lang="en-US" b="0" dirty="0">
                <a:solidFill>
                  <a:srgbClr val="000000"/>
                </a:solidFill>
                <a:latin typeface="Calibri"/>
                <a:cs typeface="Calibri"/>
              </a:rPr>
              <a:t>U.S. $ Millions</a:t>
            </a:r>
          </a:p>
        </p:txBody>
      </p:sp>
      <p:sp>
        <p:nvSpPr>
          <p:cNvPr id="5" name="Rectangle 7"/>
          <p:cNvSpPr>
            <a:spLocks noChangeArrowheads="1"/>
          </p:cNvSpPr>
          <p:nvPr>
            <p:custDataLst>
              <p:tags r:id="rId2"/>
            </p:custDataLst>
          </p:nvPr>
        </p:nvSpPr>
        <p:spPr bwMode="auto">
          <a:xfrm>
            <a:off x="6627812" y="1227177"/>
            <a:ext cx="5561013" cy="5355312"/>
          </a:xfrm>
          <a:prstGeom prst="rect">
            <a:avLst/>
          </a:prstGeom>
          <a:noFill/>
          <a:ln w="9525">
            <a:noFill/>
            <a:miter lim="800000"/>
            <a:headEnd/>
            <a:tailEnd/>
          </a:ln>
        </p:spPr>
        <p:txBody>
          <a:bodyPr wrap="square" lIns="0" tIns="0" rIns="0" bIns="0">
            <a:prstTxWarp prst="textNoShape">
              <a:avLst/>
            </a:prstTxWarp>
            <a:spAutoFit/>
          </a:bodyPr>
          <a:lstStyle/>
          <a:p>
            <a:pPr defTabSz="895350">
              <a:spcBef>
                <a:spcPct val="50000"/>
              </a:spcBef>
              <a:buSzPct val="120000"/>
            </a:pPr>
            <a:r>
              <a:rPr lang="en-US" sz="2800" dirty="0">
                <a:solidFill>
                  <a:srgbClr val="000000"/>
                </a:solidFill>
                <a:latin typeface="Calibri"/>
                <a:cs typeface="Calibri"/>
              </a:rPr>
              <a:t>Recent large-purse prizes</a:t>
            </a:r>
          </a:p>
          <a:p>
            <a:pPr marL="231775" lvl="1" indent="-230188" defTabSz="895350">
              <a:spcBef>
                <a:spcPct val="50000"/>
              </a:spcBef>
              <a:buSzPct val="120000"/>
              <a:buFontTx/>
              <a:buChar char="•"/>
            </a:pPr>
            <a:r>
              <a:rPr lang="en-US" sz="2000" b="0" dirty="0" err="1">
                <a:latin typeface="Calibri"/>
                <a:cs typeface="Calibri"/>
              </a:rPr>
              <a:t>Ansari</a:t>
            </a:r>
            <a:r>
              <a:rPr lang="en-US" sz="2000" b="0" dirty="0">
                <a:latin typeface="Calibri"/>
                <a:cs typeface="Calibri"/>
              </a:rPr>
              <a:t> X PRIZE (1996</a:t>
            </a:r>
            <a:r>
              <a:rPr lang="en-US" sz="2000" b="0" dirty="0" smtClean="0">
                <a:latin typeface="Calibri"/>
                <a:cs typeface="Calibri"/>
              </a:rPr>
              <a:t>); $10M</a:t>
            </a:r>
          </a:p>
          <a:p>
            <a:pPr marL="231775" lvl="1" indent="-230188" defTabSz="895350">
              <a:spcBef>
                <a:spcPct val="50000"/>
              </a:spcBef>
              <a:buSzPct val="120000"/>
              <a:buFontTx/>
              <a:buChar char="•"/>
            </a:pPr>
            <a:r>
              <a:rPr lang="en-US" sz="2000" b="0" dirty="0" err="1">
                <a:latin typeface="Calibri"/>
                <a:cs typeface="Calibri"/>
              </a:rPr>
              <a:t>MPrize</a:t>
            </a:r>
            <a:r>
              <a:rPr lang="en-US" sz="2000" b="0" dirty="0">
                <a:latin typeface="Calibri"/>
                <a:cs typeface="Calibri"/>
              </a:rPr>
              <a:t> (Methuselah Mouse) (2003</a:t>
            </a:r>
            <a:r>
              <a:rPr lang="en-US" sz="2000" b="0" dirty="0" smtClean="0">
                <a:latin typeface="Calibri"/>
                <a:cs typeface="Calibri"/>
              </a:rPr>
              <a:t>); $4M</a:t>
            </a:r>
          </a:p>
          <a:p>
            <a:pPr marL="231775" lvl="1" indent="-230188" defTabSz="895350">
              <a:spcBef>
                <a:spcPct val="50000"/>
              </a:spcBef>
              <a:buSzPct val="120000"/>
              <a:buFontTx/>
              <a:buChar char="•"/>
            </a:pPr>
            <a:r>
              <a:rPr lang="en-US" sz="2000" b="0" dirty="0">
                <a:latin typeface="Calibri"/>
                <a:cs typeface="Calibri"/>
              </a:rPr>
              <a:t>NASA Centennial Challenges (2003</a:t>
            </a:r>
            <a:r>
              <a:rPr lang="en-US" sz="2000" b="0" dirty="0" smtClean="0">
                <a:latin typeface="Calibri"/>
                <a:cs typeface="Calibri"/>
              </a:rPr>
              <a:t>); $2M</a:t>
            </a:r>
          </a:p>
          <a:p>
            <a:pPr marL="231775" lvl="1" indent="-230188" defTabSz="895350">
              <a:spcBef>
                <a:spcPct val="50000"/>
              </a:spcBef>
              <a:buSzPct val="120000"/>
              <a:buFontTx/>
              <a:buChar char="•"/>
            </a:pPr>
            <a:r>
              <a:rPr lang="en-US" sz="2000" b="0" dirty="0">
                <a:latin typeface="Calibri"/>
                <a:cs typeface="Calibri"/>
              </a:rPr>
              <a:t>Netflix Prize (2006</a:t>
            </a:r>
            <a:r>
              <a:rPr lang="en-US" sz="2000" b="0" dirty="0" smtClean="0">
                <a:latin typeface="Calibri"/>
                <a:cs typeface="Calibri"/>
              </a:rPr>
              <a:t>); $1M</a:t>
            </a:r>
          </a:p>
          <a:p>
            <a:pPr marL="231775" lvl="1" indent="-230188" defTabSz="895350">
              <a:spcBef>
                <a:spcPct val="50000"/>
              </a:spcBef>
              <a:buSzPct val="120000"/>
              <a:buFontTx/>
              <a:buChar char="•"/>
            </a:pPr>
            <a:r>
              <a:rPr lang="en-US" sz="2000" b="0" dirty="0">
                <a:latin typeface="Calibri"/>
                <a:cs typeface="Calibri"/>
              </a:rPr>
              <a:t>Google Lunar X PRIZE (2007</a:t>
            </a:r>
            <a:r>
              <a:rPr lang="en-US" sz="2000" b="0" dirty="0" smtClean="0">
                <a:latin typeface="Calibri"/>
                <a:cs typeface="Calibri"/>
              </a:rPr>
              <a:t>); $</a:t>
            </a:r>
            <a:r>
              <a:rPr lang="en-US" sz="2000" b="0" dirty="0" smtClean="0">
                <a:latin typeface="Calibri"/>
                <a:cs typeface="Calibri"/>
              </a:rPr>
              <a:t>30M</a:t>
            </a:r>
            <a:endParaRPr lang="en-US" sz="2000" b="0" dirty="0" smtClean="0">
              <a:latin typeface="Calibri"/>
              <a:cs typeface="Calibri"/>
            </a:endParaRPr>
          </a:p>
          <a:p>
            <a:pPr marL="231775" lvl="1" indent="-230188" defTabSz="895350">
              <a:spcBef>
                <a:spcPct val="50000"/>
              </a:spcBef>
              <a:buSzPct val="120000"/>
              <a:buFontTx/>
              <a:buChar char="•"/>
            </a:pPr>
            <a:r>
              <a:rPr lang="en-US" sz="2000" b="0" dirty="0">
                <a:latin typeface="Calibri"/>
                <a:cs typeface="Calibri"/>
              </a:rPr>
              <a:t>Mo Ibrahim Prize for Achievement in African Leadership (2007</a:t>
            </a:r>
            <a:r>
              <a:rPr lang="en-US" sz="2000" b="0" dirty="0" smtClean="0">
                <a:latin typeface="Calibri"/>
                <a:cs typeface="Calibri"/>
              </a:rPr>
              <a:t>); $5M</a:t>
            </a:r>
            <a:endParaRPr lang="en-US" sz="2000" b="0" dirty="0">
              <a:latin typeface="Calibri"/>
              <a:cs typeface="Calibri"/>
            </a:endParaRPr>
          </a:p>
          <a:p>
            <a:pPr marL="231775" lvl="1" indent="-230188" defTabSz="895350">
              <a:spcBef>
                <a:spcPct val="50000"/>
              </a:spcBef>
              <a:buSzPct val="120000"/>
              <a:buFontTx/>
              <a:buChar char="•"/>
            </a:pPr>
            <a:r>
              <a:rPr lang="en-US" sz="2000" b="0" dirty="0">
                <a:latin typeface="Calibri"/>
                <a:cs typeface="Calibri"/>
              </a:rPr>
              <a:t>Progressive</a:t>
            </a:r>
            <a:r>
              <a:rPr lang="en-US" sz="2000" b="0" dirty="0" smtClean="0">
                <a:latin typeface="Calibri"/>
                <a:cs typeface="Calibri"/>
              </a:rPr>
              <a:t> Auto X </a:t>
            </a:r>
            <a:r>
              <a:rPr lang="en-US" sz="2000" b="0" dirty="0">
                <a:latin typeface="Calibri"/>
                <a:cs typeface="Calibri"/>
              </a:rPr>
              <a:t>PRIZE (2007</a:t>
            </a:r>
            <a:r>
              <a:rPr lang="en-US" sz="2000" b="0" dirty="0" smtClean="0">
                <a:latin typeface="Calibri"/>
                <a:cs typeface="Calibri"/>
              </a:rPr>
              <a:t>); $10M</a:t>
            </a:r>
          </a:p>
          <a:p>
            <a:pPr marL="231775" lvl="1" indent="-230188" defTabSz="895350">
              <a:spcBef>
                <a:spcPct val="50000"/>
              </a:spcBef>
              <a:buSzPct val="120000"/>
              <a:buFontTx/>
              <a:buChar char="•"/>
            </a:pPr>
            <a:r>
              <a:rPr lang="en-US" sz="2000" b="0" dirty="0" err="1">
                <a:latin typeface="Calibri"/>
                <a:cs typeface="Calibri"/>
              </a:rPr>
              <a:t>Saltire</a:t>
            </a:r>
            <a:r>
              <a:rPr lang="en-US" sz="2000" b="0" dirty="0">
                <a:latin typeface="Calibri"/>
                <a:cs typeface="Calibri"/>
              </a:rPr>
              <a:t> Prize (2007</a:t>
            </a:r>
            <a:r>
              <a:rPr lang="en-US" sz="2000" b="0" dirty="0" smtClean="0">
                <a:latin typeface="Calibri"/>
                <a:cs typeface="Calibri"/>
              </a:rPr>
              <a:t>); £10M</a:t>
            </a:r>
          </a:p>
          <a:p>
            <a:pPr marL="231775" lvl="1" indent="-230188" defTabSz="895350">
              <a:spcBef>
                <a:spcPct val="50000"/>
              </a:spcBef>
              <a:buSzPct val="120000"/>
              <a:buFontTx/>
              <a:buChar char="•"/>
            </a:pPr>
            <a:r>
              <a:rPr lang="en-US" sz="2000" b="0" dirty="0">
                <a:latin typeface="Calibri"/>
                <a:cs typeface="Calibri"/>
              </a:rPr>
              <a:t>Virgin Earth Challenge (2007</a:t>
            </a:r>
            <a:r>
              <a:rPr lang="en-US" sz="2000" b="0" dirty="0" smtClean="0">
                <a:latin typeface="Calibri"/>
                <a:cs typeface="Calibri"/>
              </a:rPr>
              <a:t>); $25M</a:t>
            </a:r>
          </a:p>
          <a:p>
            <a:pPr marL="231775" lvl="1" indent="-230188" defTabSz="895350">
              <a:spcBef>
                <a:spcPct val="50000"/>
              </a:spcBef>
              <a:buSzPct val="120000"/>
              <a:buFontTx/>
              <a:buChar char="•"/>
            </a:pPr>
            <a:r>
              <a:rPr lang="en-US" sz="2000" b="0" dirty="0">
                <a:latin typeface="Calibri"/>
                <a:cs typeface="Calibri"/>
              </a:rPr>
              <a:t>Energy Free Home Challenge (2008</a:t>
            </a:r>
            <a:r>
              <a:rPr lang="en-US" sz="2000" b="0" dirty="0" smtClean="0">
                <a:latin typeface="Calibri"/>
                <a:cs typeface="Calibri"/>
              </a:rPr>
              <a:t>); $20M</a:t>
            </a:r>
            <a:endParaRPr lang="en-US" sz="2000" b="0" dirty="0">
              <a:latin typeface="Calibri"/>
              <a:cs typeface="Calibri"/>
            </a:endParaRPr>
          </a:p>
        </p:txBody>
      </p:sp>
      <p:grpSp>
        <p:nvGrpSpPr>
          <p:cNvPr id="2" name="Group 120"/>
          <p:cNvGrpSpPr>
            <a:grpSpLocks/>
          </p:cNvGrpSpPr>
          <p:nvPr/>
        </p:nvGrpSpPr>
        <p:grpSpPr bwMode="auto">
          <a:xfrm>
            <a:off x="328612" y="2197100"/>
            <a:ext cx="5460999" cy="4241800"/>
            <a:chOff x="108" y="1144"/>
            <a:chExt cx="3440" cy="2672"/>
          </a:xfrm>
        </p:grpSpPr>
        <p:sp>
          <p:nvSpPr>
            <p:cNvPr id="7" name="Line 84"/>
            <p:cNvSpPr>
              <a:spLocks noChangeShapeType="1"/>
            </p:cNvSpPr>
            <p:nvPr/>
          </p:nvSpPr>
          <p:spPr bwMode="auto">
            <a:xfrm>
              <a:off x="345" y="1209"/>
              <a:ext cx="0" cy="238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8" name="Line 85"/>
            <p:cNvSpPr>
              <a:spLocks noChangeShapeType="1"/>
            </p:cNvSpPr>
            <p:nvPr/>
          </p:nvSpPr>
          <p:spPr bwMode="auto">
            <a:xfrm>
              <a:off x="345" y="3589"/>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9" name="Line 86"/>
            <p:cNvSpPr>
              <a:spLocks noChangeShapeType="1"/>
            </p:cNvSpPr>
            <p:nvPr/>
          </p:nvSpPr>
          <p:spPr bwMode="auto">
            <a:xfrm>
              <a:off x="345" y="3293"/>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0" name="Line 87"/>
            <p:cNvSpPr>
              <a:spLocks noChangeShapeType="1"/>
            </p:cNvSpPr>
            <p:nvPr/>
          </p:nvSpPr>
          <p:spPr bwMode="auto">
            <a:xfrm>
              <a:off x="345" y="2993"/>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1" name="Line 88"/>
            <p:cNvSpPr>
              <a:spLocks noChangeShapeType="1"/>
            </p:cNvSpPr>
            <p:nvPr/>
          </p:nvSpPr>
          <p:spPr bwMode="auto">
            <a:xfrm>
              <a:off x="345" y="2697"/>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2" name="Line 89"/>
            <p:cNvSpPr>
              <a:spLocks noChangeShapeType="1"/>
            </p:cNvSpPr>
            <p:nvPr/>
          </p:nvSpPr>
          <p:spPr bwMode="auto">
            <a:xfrm>
              <a:off x="345" y="2402"/>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3" name="Line 90"/>
            <p:cNvSpPr>
              <a:spLocks noChangeShapeType="1"/>
            </p:cNvSpPr>
            <p:nvPr/>
          </p:nvSpPr>
          <p:spPr bwMode="auto">
            <a:xfrm>
              <a:off x="345" y="2101"/>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4" name="Line 91"/>
            <p:cNvSpPr>
              <a:spLocks noChangeShapeType="1"/>
            </p:cNvSpPr>
            <p:nvPr/>
          </p:nvSpPr>
          <p:spPr bwMode="auto">
            <a:xfrm>
              <a:off x="345" y="1805"/>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5" name="Line 92"/>
            <p:cNvSpPr>
              <a:spLocks noChangeShapeType="1"/>
            </p:cNvSpPr>
            <p:nvPr/>
          </p:nvSpPr>
          <p:spPr bwMode="auto">
            <a:xfrm>
              <a:off x="345" y="1504"/>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6" name="Line 93"/>
            <p:cNvSpPr>
              <a:spLocks noChangeShapeType="1"/>
            </p:cNvSpPr>
            <p:nvPr/>
          </p:nvSpPr>
          <p:spPr bwMode="auto">
            <a:xfrm>
              <a:off x="345" y="1209"/>
              <a:ext cx="32"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7" name="Line 94"/>
            <p:cNvSpPr>
              <a:spLocks noChangeShapeType="1"/>
            </p:cNvSpPr>
            <p:nvPr/>
          </p:nvSpPr>
          <p:spPr bwMode="auto">
            <a:xfrm>
              <a:off x="345" y="3589"/>
              <a:ext cx="3203" cy="0"/>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8" name="Line 95"/>
            <p:cNvSpPr>
              <a:spLocks noChangeShapeType="1"/>
            </p:cNvSpPr>
            <p:nvPr/>
          </p:nvSpPr>
          <p:spPr bwMode="auto">
            <a:xfrm flipV="1">
              <a:off x="345"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19" name="Line 96"/>
            <p:cNvSpPr>
              <a:spLocks noChangeShapeType="1"/>
            </p:cNvSpPr>
            <p:nvPr/>
          </p:nvSpPr>
          <p:spPr bwMode="auto">
            <a:xfrm flipV="1">
              <a:off x="764"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0" name="Line 97"/>
            <p:cNvSpPr>
              <a:spLocks noChangeShapeType="1"/>
            </p:cNvSpPr>
            <p:nvPr/>
          </p:nvSpPr>
          <p:spPr bwMode="auto">
            <a:xfrm flipV="1">
              <a:off x="1189"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1" name="Line 98"/>
            <p:cNvSpPr>
              <a:spLocks noChangeShapeType="1"/>
            </p:cNvSpPr>
            <p:nvPr/>
          </p:nvSpPr>
          <p:spPr bwMode="auto">
            <a:xfrm flipV="1">
              <a:off x="1608"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2" name="Line 99"/>
            <p:cNvSpPr>
              <a:spLocks noChangeShapeType="1"/>
            </p:cNvSpPr>
            <p:nvPr/>
          </p:nvSpPr>
          <p:spPr bwMode="auto">
            <a:xfrm flipV="1">
              <a:off x="2032"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3" name="Line 100"/>
            <p:cNvSpPr>
              <a:spLocks noChangeShapeType="1"/>
            </p:cNvSpPr>
            <p:nvPr/>
          </p:nvSpPr>
          <p:spPr bwMode="auto">
            <a:xfrm flipV="1">
              <a:off x="2452"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4" name="Line 101"/>
            <p:cNvSpPr>
              <a:spLocks noChangeShapeType="1"/>
            </p:cNvSpPr>
            <p:nvPr/>
          </p:nvSpPr>
          <p:spPr bwMode="auto">
            <a:xfrm flipV="1">
              <a:off x="2876"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5" name="Line 102"/>
            <p:cNvSpPr>
              <a:spLocks noChangeShapeType="1"/>
            </p:cNvSpPr>
            <p:nvPr/>
          </p:nvSpPr>
          <p:spPr bwMode="auto">
            <a:xfrm flipV="1">
              <a:off x="3295" y="3557"/>
              <a:ext cx="0" cy="32"/>
            </a:xfrm>
            <a:prstGeom prst="line">
              <a:avLst/>
            </a:prstGeom>
            <a:noFill/>
            <a:ln w="17463">
              <a:solidFill>
                <a:srgbClr val="9EA2A7"/>
              </a:solidFill>
              <a:round/>
              <a:headEnd/>
              <a:tailEnd/>
            </a:ln>
          </p:spPr>
          <p:txBody>
            <a:bodyPr>
              <a:prstTxWarp prst="textNoShape">
                <a:avLst/>
              </a:prstTxWarp>
            </a:bodyPr>
            <a:lstStyle/>
            <a:p>
              <a:endParaRPr lang="en-US"/>
            </a:p>
          </p:txBody>
        </p:sp>
        <p:sp>
          <p:nvSpPr>
            <p:cNvPr id="26" name="Rectangle 103"/>
            <p:cNvSpPr>
              <a:spLocks noChangeArrowheads="1"/>
            </p:cNvSpPr>
            <p:nvPr/>
          </p:nvSpPr>
          <p:spPr bwMode="auto">
            <a:xfrm>
              <a:off x="230" y="3524"/>
              <a:ext cx="63"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0</a:t>
              </a:r>
              <a:endParaRPr lang="en-US"/>
            </a:p>
          </p:txBody>
        </p:sp>
        <p:sp>
          <p:nvSpPr>
            <p:cNvPr id="27" name="Rectangle 104"/>
            <p:cNvSpPr>
              <a:spLocks noChangeArrowheads="1"/>
            </p:cNvSpPr>
            <p:nvPr/>
          </p:nvSpPr>
          <p:spPr bwMode="auto">
            <a:xfrm>
              <a:off x="169" y="3229"/>
              <a:ext cx="126"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50</a:t>
              </a:r>
              <a:endParaRPr lang="en-US"/>
            </a:p>
          </p:txBody>
        </p:sp>
        <p:sp>
          <p:nvSpPr>
            <p:cNvPr id="28" name="Rectangle 105"/>
            <p:cNvSpPr>
              <a:spLocks noChangeArrowheads="1"/>
            </p:cNvSpPr>
            <p:nvPr/>
          </p:nvSpPr>
          <p:spPr bwMode="auto">
            <a:xfrm>
              <a:off x="108" y="2928"/>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100</a:t>
              </a:r>
              <a:endParaRPr lang="en-US"/>
            </a:p>
          </p:txBody>
        </p:sp>
        <p:sp>
          <p:nvSpPr>
            <p:cNvPr id="29" name="Rectangle 106"/>
            <p:cNvSpPr>
              <a:spLocks noChangeArrowheads="1"/>
            </p:cNvSpPr>
            <p:nvPr/>
          </p:nvSpPr>
          <p:spPr bwMode="auto">
            <a:xfrm>
              <a:off x="108" y="2633"/>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150</a:t>
              </a:r>
              <a:endParaRPr lang="en-US"/>
            </a:p>
          </p:txBody>
        </p:sp>
        <p:sp>
          <p:nvSpPr>
            <p:cNvPr id="30" name="Rectangle 107"/>
            <p:cNvSpPr>
              <a:spLocks noChangeArrowheads="1"/>
            </p:cNvSpPr>
            <p:nvPr/>
          </p:nvSpPr>
          <p:spPr bwMode="auto">
            <a:xfrm>
              <a:off x="108" y="2337"/>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200</a:t>
              </a:r>
              <a:endParaRPr lang="en-US"/>
            </a:p>
          </p:txBody>
        </p:sp>
        <p:sp>
          <p:nvSpPr>
            <p:cNvPr id="31" name="Rectangle 108"/>
            <p:cNvSpPr>
              <a:spLocks noChangeArrowheads="1"/>
            </p:cNvSpPr>
            <p:nvPr/>
          </p:nvSpPr>
          <p:spPr bwMode="auto">
            <a:xfrm>
              <a:off x="108" y="2036"/>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250</a:t>
              </a:r>
              <a:endParaRPr lang="en-US"/>
            </a:p>
          </p:txBody>
        </p:sp>
        <p:sp>
          <p:nvSpPr>
            <p:cNvPr id="32" name="Rectangle 109"/>
            <p:cNvSpPr>
              <a:spLocks noChangeArrowheads="1"/>
            </p:cNvSpPr>
            <p:nvPr/>
          </p:nvSpPr>
          <p:spPr bwMode="auto">
            <a:xfrm>
              <a:off x="108" y="1741"/>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300</a:t>
              </a:r>
              <a:endParaRPr lang="en-US"/>
            </a:p>
          </p:txBody>
        </p:sp>
        <p:sp>
          <p:nvSpPr>
            <p:cNvPr id="33" name="Rectangle 110"/>
            <p:cNvSpPr>
              <a:spLocks noChangeArrowheads="1"/>
            </p:cNvSpPr>
            <p:nvPr/>
          </p:nvSpPr>
          <p:spPr bwMode="auto">
            <a:xfrm>
              <a:off x="108" y="1440"/>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350</a:t>
              </a:r>
              <a:endParaRPr lang="en-US"/>
            </a:p>
          </p:txBody>
        </p:sp>
        <p:sp>
          <p:nvSpPr>
            <p:cNvPr id="34" name="Rectangle 111"/>
            <p:cNvSpPr>
              <a:spLocks noChangeArrowheads="1"/>
            </p:cNvSpPr>
            <p:nvPr/>
          </p:nvSpPr>
          <p:spPr bwMode="auto">
            <a:xfrm>
              <a:off x="108" y="1144"/>
              <a:ext cx="189"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400</a:t>
              </a:r>
              <a:endParaRPr lang="en-US"/>
            </a:p>
          </p:txBody>
        </p:sp>
        <p:sp>
          <p:nvSpPr>
            <p:cNvPr id="35" name="Rectangle 112"/>
            <p:cNvSpPr>
              <a:spLocks noChangeArrowheads="1"/>
            </p:cNvSpPr>
            <p:nvPr/>
          </p:nvSpPr>
          <p:spPr bwMode="auto">
            <a:xfrm>
              <a:off x="248"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1970</a:t>
              </a:r>
              <a:endParaRPr lang="en-US"/>
            </a:p>
          </p:txBody>
        </p:sp>
        <p:sp>
          <p:nvSpPr>
            <p:cNvPr id="36" name="Rectangle 113"/>
            <p:cNvSpPr>
              <a:spLocks noChangeArrowheads="1"/>
            </p:cNvSpPr>
            <p:nvPr/>
          </p:nvSpPr>
          <p:spPr bwMode="auto">
            <a:xfrm>
              <a:off x="644"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1975</a:t>
              </a:r>
              <a:endParaRPr lang="en-US" dirty="0"/>
            </a:p>
          </p:txBody>
        </p:sp>
        <p:sp>
          <p:nvSpPr>
            <p:cNvPr id="37" name="Rectangle 114"/>
            <p:cNvSpPr>
              <a:spLocks noChangeArrowheads="1"/>
            </p:cNvSpPr>
            <p:nvPr/>
          </p:nvSpPr>
          <p:spPr bwMode="auto">
            <a:xfrm>
              <a:off x="1092"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1980</a:t>
              </a:r>
              <a:endParaRPr lang="en-US" dirty="0"/>
            </a:p>
          </p:txBody>
        </p:sp>
        <p:sp>
          <p:nvSpPr>
            <p:cNvPr id="38" name="Rectangle 115"/>
            <p:cNvSpPr>
              <a:spLocks noChangeArrowheads="1"/>
            </p:cNvSpPr>
            <p:nvPr/>
          </p:nvSpPr>
          <p:spPr bwMode="auto">
            <a:xfrm>
              <a:off x="1512"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1985</a:t>
              </a:r>
              <a:endParaRPr lang="en-US" dirty="0"/>
            </a:p>
          </p:txBody>
        </p:sp>
        <p:sp>
          <p:nvSpPr>
            <p:cNvPr id="39" name="Rectangle 116"/>
            <p:cNvSpPr>
              <a:spLocks noChangeArrowheads="1"/>
            </p:cNvSpPr>
            <p:nvPr/>
          </p:nvSpPr>
          <p:spPr bwMode="auto">
            <a:xfrm>
              <a:off x="1936"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1990</a:t>
              </a:r>
              <a:endParaRPr lang="en-US" dirty="0"/>
            </a:p>
          </p:txBody>
        </p:sp>
        <p:sp>
          <p:nvSpPr>
            <p:cNvPr id="40" name="Rectangle 117"/>
            <p:cNvSpPr>
              <a:spLocks noChangeArrowheads="1"/>
            </p:cNvSpPr>
            <p:nvPr/>
          </p:nvSpPr>
          <p:spPr bwMode="auto">
            <a:xfrm>
              <a:off x="2355"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a:latin typeface="ITC Franklin Gothic Std Bk Cd" charset="0"/>
                </a:rPr>
                <a:t>1995</a:t>
              </a:r>
              <a:endParaRPr lang="en-US"/>
            </a:p>
          </p:txBody>
        </p:sp>
        <p:sp>
          <p:nvSpPr>
            <p:cNvPr id="41" name="Rectangle 118"/>
            <p:cNvSpPr>
              <a:spLocks noChangeArrowheads="1"/>
            </p:cNvSpPr>
            <p:nvPr/>
          </p:nvSpPr>
          <p:spPr bwMode="auto">
            <a:xfrm>
              <a:off x="2768"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2000</a:t>
              </a:r>
              <a:endParaRPr lang="en-US" dirty="0"/>
            </a:p>
          </p:txBody>
        </p:sp>
        <p:sp>
          <p:nvSpPr>
            <p:cNvPr id="42" name="Rectangle 119"/>
            <p:cNvSpPr>
              <a:spLocks noChangeArrowheads="1"/>
            </p:cNvSpPr>
            <p:nvPr/>
          </p:nvSpPr>
          <p:spPr bwMode="auto">
            <a:xfrm>
              <a:off x="3138" y="3680"/>
              <a:ext cx="252" cy="136"/>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a:latin typeface="ITC Franklin Gothic Std Bk Cd" charset="0"/>
                </a:rPr>
                <a:t>2005</a:t>
              </a:r>
              <a:endParaRPr lang="en-US" dirty="0"/>
            </a:p>
          </p:txBody>
        </p:sp>
      </p:grpSp>
      <p:sp>
        <p:nvSpPr>
          <p:cNvPr id="43" name="Line 121"/>
          <p:cNvSpPr>
            <a:spLocks noChangeShapeType="1"/>
          </p:cNvSpPr>
          <p:nvPr/>
        </p:nvSpPr>
        <p:spPr bwMode="auto">
          <a:xfrm flipV="1">
            <a:off x="6894512" y="1638300"/>
            <a:ext cx="4610100" cy="2381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Freeform 83"/>
          <p:cNvSpPr>
            <a:spLocks/>
          </p:cNvSpPr>
          <p:nvPr/>
        </p:nvSpPr>
        <p:spPr bwMode="auto">
          <a:xfrm>
            <a:off x="704850" y="2897188"/>
            <a:ext cx="5084762" cy="3181350"/>
          </a:xfrm>
          <a:custGeom>
            <a:avLst/>
            <a:gdLst>
              <a:gd name="T0" fmla="*/ 0 w 3203"/>
              <a:gd name="T1" fmla="*/ 1886 h 2004"/>
              <a:gd name="T2" fmla="*/ 166 w 3203"/>
              <a:gd name="T3" fmla="*/ 1875 h 2004"/>
              <a:gd name="T4" fmla="*/ 338 w 3203"/>
              <a:gd name="T5" fmla="*/ 1870 h 2004"/>
              <a:gd name="T6" fmla="*/ 505 w 3203"/>
              <a:gd name="T7" fmla="*/ 1853 h 2004"/>
              <a:gd name="T8" fmla="*/ 672 w 3203"/>
              <a:gd name="T9" fmla="*/ 1837 h 2004"/>
              <a:gd name="T10" fmla="*/ 844 w 3203"/>
              <a:gd name="T11" fmla="*/ 1821 h 2004"/>
              <a:gd name="T12" fmla="*/ 1010 w 3203"/>
              <a:gd name="T13" fmla="*/ 1741 h 2004"/>
              <a:gd name="T14" fmla="*/ 1182 w 3203"/>
              <a:gd name="T15" fmla="*/ 1741 h 2004"/>
              <a:gd name="T16" fmla="*/ 1349 w 3203"/>
              <a:gd name="T17" fmla="*/ 1719 h 2004"/>
              <a:gd name="T18" fmla="*/ 1515 w 3203"/>
              <a:gd name="T19" fmla="*/ 1708 h 2004"/>
              <a:gd name="T20" fmla="*/ 1687 w 3203"/>
              <a:gd name="T21" fmla="*/ 1687 h 2004"/>
              <a:gd name="T22" fmla="*/ 1854 w 3203"/>
              <a:gd name="T23" fmla="*/ 1499 h 2004"/>
              <a:gd name="T24" fmla="*/ 2021 w 3203"/>
              <a:gd name="T25" fmla="*/ 1472 h 2004"/>
              <a:gd name="T26" fmla="*/ 2193 w 3203"/>
              <a:gd name="T27" fmla="*/ 1579 h 2004"/>
              <a:gd name="T28" fmla="*/ 2359 w 3203"/>
              <a:gd name="T29" fmla="*/ 1461 h 2004"/>
              <a:gd name="T30" fmla="*/ 2531 w 3203"/>
              <a:gd name="T31" fmla="*/ 1381 h 2004"/>
              <a:gd name="T32" fmla="*/ 2698 w 3203"/>
              <a:gd name="T33" fmla="*/ 1348 h 2004"/>
              <a:gd name="T34" fmla="*/ 2864 w 3203"/>
              <a:gd name="T35" fmla="*/ 946 h 2004"/>
              <a:gd name="T36" fmla="*/ 3036 w 3203"/>
              <a:gd name="T37" fmla="*/ 854 h 2004"/>
              <a:gd name="T38" fmla="*/ 3203 w 3203"/>
              <a:gd name="T39" fmla="*/ 0 h 2004"/>
              <a:gd name="T40" fmla="*/ 3117 w 3203"/>
              <a:gd name="T41" fmla="*/ 2004 h 2004"/>
              <a:gd name="T42" fmla="*/ 2950 w 3203"/>
              <a:gd name="T43" fmla="*/ 2004 h 2004"/>
              <a:gd name="T44" fmla="*/ 2784 w 3203"/>
              <a:gd name="T45" fmla="*/ 2004 h 2004"/>
              <a:gd name="T46" fmla="*/ 2612 w 3203"/>
              <a:gd name="T47" fmla="*/ 2004 h 2004"/>
              <a:gd name="T48" fmla="*/ 2445 w 3203"/>
              <a:gd name="T49" fmla="*/ 2004 h 2004"/>
              <a:gd name="T50" fmla="*/ 2273 w 3203"/>
              <a:gd name="T51" fmla="*/ 2004 h 2004"/>
              <a:gd name="T52" fmla="*/ 2107 w 3203"/>
              <a:gd name="T53" fmla="*/ 2004 h 2004"/>
              <a:gd name="T54" fmla="*/ 1940 w 3203"/>
              <a:gd name="T55" fmla="*/ 2004 h 2004"/>
              <a:gd name="T56" fmla="*/ 1768 w 3203"/>
              <a:gd name="T57" fmla="*/ 2004 h 2004"/>
              <a:gd name="T58" fmla="*/ 1601 w 3203"/>
              <a:gd name="T59" fmla="*/ 2004 h 2004"/>
              <a:gd name="T60" fmla="*/ 1435 w 3203"/>
              <a:gd name="T61" fmla="*/ 2004 h 2004"/>
              <a:gd name="T62" fmla="*/ 1263 w 3203"/>
              <a:gd name="T63" fmla="*/ 2004 h 2004"/>
              <a:gd name="T64" fmla="*/ 1096 w 3203"/>
              <a:gd name="T65" fmla="*/ 2004 h 2004"/>
              <a:gd name="T66" fmla="*/ 930 w 3203"/>
              <a:gd name="T67" fmla="*/ 2004 h 2004"/>
              <a:gd name="T68" fmla="*/ 758 w 3203"/>
              <a:gd name="T69" fmla="*/ 2004 h 2004"/>
              <a:gd name="T70" fmla="*/ 591 w 3203"/>
              <a:gd name="T71" fmla="*/ 2004 h 2004"/>
              <a:gd name="T72" fmla="*/ 419 w 3203"/>
              <a:gd name="T73" fmla="*/ 2004 h 2004"/>
              <a:gd name="T74" fmla="*/ 252 w 3203"/>
              <a:gd name="T75" fmla="*/ 2004 h 2004"/>
              <a:gd name="T76" fmla="*/ 86 w 3203"/>
              <a:gd name="T77" fmla="*/ 2004 h 20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03"/>
              <a:gd name="T118" fmla="*/ 0 h 2004"/>
              <a:gd name="T119" fmla="*/ 3203 w 3203"/>
              <a:gd name="T120" fmla="*/ 2004 h 20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03" h="2004">
                <a:moveTo>
                  <a:pt x="0" y="2004"/>
                </a:moveTo>
                <a:lnTo>
                  <a:pt x="0" y="1886"/>
                </a:lnTo>
                <a:lnTo>
                  <a:pt x="86" y="1902"/>
                </a:lnTo>
                <a:lnTo>
                  <a:pt x="166" y="1875"/>
                </a:lnTo>
                <a:lnTo>
                  <a:pt x="252" y="1886"/>
                </a:lnTo>
                <a:lnTo>
                  <a:pt x="338" y="1870"/>
                </a:lnTo>
                <a:lnTo>
                  <a:pt x="419" y="1880"/>
                </a:lnTo>
                <a:lnTo>
                  <a:pt x="505" y="1853"/>
                </a:lnTo>
                <a:lnTo>
                  <a:pt x="591" y="1859"/>
                </a:lnTo>
                <a:lnTo>
                  <a:pt x="672" y="1837"/>
                </a:lnTo>
                <a:lnTo>
                  <a:pt x="758" y="1843"/>
                </a:lnTo>
                <a:lnTo>
                  <a:pt x="844" y="1821"/>
                </a:lnTo>
                <a:lnTo>
                  <a:pt x="930" y="1762"/>
                </a:lnTo>
                <a:lnTo>
                  <a:pt x="1010" y="1741"/>
                </a:lnTo>
                <a:lnTo>
                  <a:pt x="1096" y="1751"/>
                </a:lnTo>
                <a:lnTo>
                  <a:pt x="1182" y="1741"/>
                </a:lnTo>
                <a:lnTo>
                  <a:pt x="1263" y="1741"/>
                </a:lnTo>
                <a:lnTo>
                  <a:pt x="1349" y="1719"/>
                </a:lnTo>
                <a:lnTo>
                  <a:pt x="1435" y="1725"/>
                </a:lnTo>
                <a:lnTo>
                  <a:pt x="1515" y="1708"/>
                </a:lnTo>
                <a:lnTo>
                  <a:pt x="1601" y="1708"/>
                </a:lnTo>
                <a:lnTo>
                  <a:pt x="1687" y="1687"/>
                </a:lnTo>
                <a:lnTo>
                  <a:pt x="1768" y="1703"/>
                </a:lnTo>
                <a:lnTo>
                  <a:pt x="1854" y="1499"/>
                </a:lnTo>
                <a:lnTo>
                  <a:pt x="1940" y="1504"/>
                </a:lnTo>
                <a:lnTo>
                  <a:pt x="2021" y="1472"/>
                </a:lnTo>
                <a:lnTo>
                  <a:pt x="2107" y="1665"/>
                </a:lnTo>
                <a:lnTo>
                  <a:pt x="2193" y="1579"/>
                </a:lnTo>
                <a:lnTo>
                  <a:pt x="2273" y="1585"/>
                </a:lnTo>
                <a:lnTo>
                  <a:pt x="2359" y="1461"/>
                </a:lnTo>
                <a:lnTo>
                  <a:pt x="2445" y="1461"/>
                </a:lnTo>
                <a:lnTo>
                  <a:pt x="2531" y="1381"/>
                </a:lnTo>
                <a:lnTo>
                  <a:pt x="2612" y="1365"/>
                </a:lnTo>
                <a:lnTo>
                  <a:pt x="2698" y="1348"/>
                </a:lnTo>
                <a:lnTo>
                  <a:pt x="2784" y="1300"/>
                </a:lnTo>
                <a:lnTo>
                  <a:pt x="2864" y="946"/>
                </a:lnTo>
                <a:lnTo>
                  <a:pt x="2950" y="983"/>
                </a:lnTo>
                <a:lnTo>
                  <a:pt x="3036" y="854"/>
                </a:lnTo>
                <a:lnTo>
                  <a:pt x="3117" y="107"/>
                </a:lnTo>
                <a:lnTo>
                  <a:pt x="3203" y="0"/>
                </a:lnTo>
                <a:lnTo>
                  <a:pt x="3203" y="2004"/>
                </a:lnTo>
                <a:lnTo>
                  <a:pt x="3117" y="2004"/>
                </a:lnTo>
                <a:lnTo>
                  <a:pt x="3036" y="2004"/>
                </a:lnTo>
                <a:lnTo>
                  <a:pt x="2950" y="2004"/>
                </a:lnTo>
                <a:lnTo>
                  <a:pt x="2864" y="2004"/>
                </a:lnTo>
                <a:lnTo>
                  <a:pt x="2784" y="2004"/>
                </a:lnTo>
                <a:lnTo>
                  <a:pt x="2698" y="2004"/>
                </a:lnTo>
                <a:lnTo>
                  <a:pt x="2612" y="2004"/>
                </a:lnTo>
                <a:lnTo>
                  <a:pt x="2531" y="2004"/>
                </a:lnTo>
                <a:lnTo>
                  <a:pt x="2445" y="2004"/>
                </a:lnTo>
                <a:lnTo>
                  <a:pt x="2359" y="2004"/>
                </a:lnTo>
                <a:lnTo>
                  <a:pt x="2273" y="2004"/>
                </a:lnTo>
                <a:lnTo>
                  <a:pt x="2193" y="2004"/>
                </a:lnTo>
                <a:lnTo>
                  <a:pt x="2107" y="2004"/>
                </a:lnTo>
                <a:lnTo>
                  <a:pt x="2021" y="2004"/>
                </a:lnTo>
                <a:lnTo>
                  <a:pt x="1940" y="2004"/>
                </a:lnTo>
                <a:lnTo>
                  <a:pt x="1854" y="2004"/>
                </a:lnTo>
                <a:lnTo>
                  <a:pt x="1768" y="2004"/>
                </a:lnTo>
                <a:lnTo>
                  <a:pt x="1687" y="2004"/>
                </a:lnTo>
                <a:lnTo>
                  <a:pt x="1601" y="2004"/>
                </a:lnTo>
                <a:lnTo>
                  <a:pt x="1515" y="2004"/>
                </a:lnTo>
                <a:lnTo>
                  <a:pt x="1435" y="2004"/>
                </a:lnTo>
                <a:lnTo>
                  <a:pt x="1349" y="2004"/>
                </a:lnTo>
                <a:lnTo>
                  <a:pt x="1263" y="2004"/>
                </a:lnTo>
                <a:lnTo>
                  <a:pt x="1182" y="2004"/>
                </a:lnTo>
                <a:lnTo>
                  <a:pt x="1096" y="2004"/>
                </a:lnTo>
                <a:lnTo>
                  <a:pt x="1010" y="2004"/>
                </a:lnTo>
                <a:lnTo>
                  <a:pt x="930" y="2004"/>
                </a:lnTo>
                <a:lnTo>
                  <a:pt x="844" y="2004"/>
                </a:lnTo>
                <a:lnTo>
                  <a:pt x="758" y="2004"/>
                </a:lnTo>
                <a:lnTo>
                  <a:pt x="672" y="2004"/>
                </a:lnTo>
                <a:lnTo>
                  <a:pt x="591" y="2004"/>
                </a:lnTo>
                <a:lnTo>
                  <a:pt x="505" y="2004"/>
                </a:lnTo>
                <a:lnTo>
                  <a:pt x="419" y="2004"/>
                </a:lnTo>
                <a:lnTo>
                  <a:pt x="338" y="2004"/>
                </a:lnTo>
                <a:lnTo>
                  <a:pt x="252" y="2004"/>
                </a:lnTo>
                <a:lnTo>
                  <a:pt x="166" y="2004"/>
                </a:lnTo>
                <a:lnTo>
                  <a:pt x="86" y="2004"/>
                </a:lnTo>
                <a:lnTo>
                  <a:pt x="0" y="2004"/>
                </a:lnTo>
                <a:close/>
              </a:path>
            </a:pathLst>
          </a:custGeom>
          <a:solidFill>
            <a:srgbClr val="E8CF00"/>
          </a:solidFill>
          <a:ln w="9525">
            <a:noFill/>
            <a:round/>
            <a:headEnd/>
            <a:tailEnd/>
          </a:ln>
        </p:spPr>
        <p:txBody>
          <a:bodyPr>
            <a:prstTxWarp prst="textNoShape">
              <a:avLst/>
            </a:prstTxWarp>
          </a:bodyPr>
          <a:lstStyle/>
          <a:p>
            <a:endParaRPr lang="en-US"/>
          </a:p>
        </p:txBody>
      </p:sp>
      <p:sp>
        <p:nvSpPr>
          <p:cNvPr id="45" name="Title 1"/>
          <p:cNvSpPr>
            <a:spLocks noGrp="1"/>
          </p:cNvSpPr>
          <p:nvPr>
            <p:ph type="title"/>
          </p:nvPr>
        </p:nvSpPr>
        <p:spPr>
          <a:xfrm>
            <a:off x="609600" y="76200"/>
            <a:ext cx="10969625" cy="1143000"/>
          </a:xfrm>
        </p:spPr>
        <p:txBody>
          <a:bodyPr/>
          <a:lstStyle/>
          <a:p>
            <a:r>
              <a:rPr lang="en-US" sz="3600" dirty="0" smtClean="0"/>
              <a:t>There’s been a surge in prize capital since 1970</a:t>
            </a:r>
            <a:endParaRPr lang="en-US" sz="3600" dirty="0"/>
          </a:p>
        </p:txBody>
      </p:sp>
      <p:sp>
        <p:nvSpPr>
          <p:cNvPr id="46" name="TextBox 45"/>
          <p:cNvSpPr txBox="1"/>
          <p:nvPr/>
        </p:nvSpPr>
        <p:spPr>
          <a:xfrm>
            <a:off x="-1588" y="6474023"/>
            <a:ext cx="4449135" cy="307777"/>
          </a:xfrm>
          <a:prstGeom prst="rect">
            <a:avLst/>
          </a:prstGeom>
          <a:noFill/>
        </p:spPr>
        <p:txBody>
          <a:bodyPr wrap="none" rtlCol="0">
            <a:spAutoFit/>
          </a:bodyPr>
          <a:lstStyle/>
          <a:p>
            <a:r>
              <a:rPr lang="en-US" sz="1400" i="1" dirty="0" smtClean="0"/>
              <a:t>Source:  McKinsey &amp; Co. “And the winner is…,” 2009</a:t>
            </a:r>
            <a:endParaRPr lang="en-US" sz="1400" i="1" dirty="0"/>
          </a:p>
        </p:txBody>
      </p:sp>
      <p:sp>
        <p:nvSpPr>
          <p:cNvPr id="47" name="Rectangle 119"/>
          <p:cNvSpPr>
            <a:spLocks noChangeArrowheads="1"/>
          </p:cNvSpPr>
          <p:nvPr/>
        </p:nvSpPr>
        <p:spPr bwMode="auto">
          <a:xfrm>
            <a:off x="5693913" y="6229932"/>
            <a:ext cx="399398" cy="215444"/>
          </a:xfrm>
          <a:prstGeom prst="rect">
            <a:avLst/>
          </a:prstGeom>
          <a:noFill/>
          <a:ln w="9525">
            <a:noFill/>
            <a:miter lim="800000"/>
            <a:headEnd/>
            <a:tailEnd/>
          </a:ln>
        </p:spPr>
        <p:txBody>
          <a:bodyPr wrap="none" lIns="0" tIns="0" rIns="0" bIns="0">
            <a:prstTxWarp prst="textNoShape">
              <a:avLst/>
            </a:prstTxWarp>
            <a:spAutoFit/>
          </a:bodyPr>
          <a:lstStyle/>
          <a:p>
            <a:pPr algn="ctr"/>
            <a:r>
              <a:rPr lang="en-US" sz="1400" b="0" dirty="0" smtClean="0">
                <a:latin typeface="ITC Franklin Gothic Std Bk Cd" charset="0"/>
              </a:rPr>
              <a:t>2010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68"/>
          <p:cNvSpPr>
            <a:spLocks noGrp="1"/>
          </p:cNvSpPr>
          <p:nvPr>
            <p:ph type="sldNum" sz="quarter" idx="12"/>
          </p:nvPr>
        </p:nvSpPr>
        <p:spPr/>
        <p:txBody>
          <a:bodyPr/>
          <a:lstStyle/>
          <a:p>
            <a:fld id="{90A46428-4A52-8443-AC01-6015798F9362}" type="slidenum">
              <a:rPr lang="en-US" smtClean="0">
                <a:latin typeface="Calibri"/>
                <a:cs typeface="Calibri"/>
              </a:rPr>
              <a:pPr/>
              <a:t>12</a:t>
            </a:fld>
            <a:endParaRPr lang="en-US">
              <a:latin typeface="Calibri"/>
              <a:cs typeface="Calibri"/>
            </a:endParaRPr>
          </a:p>
        </p:txBody>
      </p:sp>
      <p:sp>
        <p:nvSpPr>
          <p:cNvPr id="86" name="Rectangle 85"/>
          <p:cNvSpPr>
            <a:spLocks noChangeArrowheads="1"/>
          </p:cNvSpPr>
          <p:nvPr/>
        </p:nvSpPr>
        <p:spPr bwMode="blackWhite">
          <a:xfrm>
            <a:off x="1827212" y="1130300"/>
            <a:ext cx="4241800" cy="5270500"/>
          </a:xfrm>
          <a:prstGeom prst="rect">
            <a:avLst/>
          </a:prstGeom>
          <a:solidFill>
            <a:srgbClr val="D9D9D9"/>
          </a:solidFill>
          <a:ln w="19050">
            <a:noFill/>
            <a:miter lim="800000"/>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87" name="Line 9"/>
          <p:cNvSpPr>
            <a:spLocks noChangeShapeType="1"/>
          </p:cNvSpPr>
          <p:nvPr/>
        </p:nvSpPr>
        <p:spPr bwMode="auto">
          <a:xfrm>
            <a:off x="3267075" y="1538288"/>
            <a:ext cx="0" cy="450850"/>
          </a:xfrm>
          <a:prstGeom prst="line">
            <a:avLst/>
          </a:prstGeom>
          <a:noFill/>
          <a:ln w="9525">
            <a:noFill/>
            <a:round/>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88" name="Rectangle 87"/>
          <p:cNvSpPr>
            <a:spLocks noChangeArrowheads="1"/>
          </p:cNvSpPr>
          <p:nvPr/>
        </p:nvSpPr>
        <p:spPr bwMode="auto">
          <a:xfrm>
            <a:off x="1941512" y="1212850"/>
            <a:ext cx="2904742" cy="492443"/>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dirty="0">
                <a:solidFill>
                  <a:srgbClr val="000000"/>
                </a:solidFill>
                <a:latin typeface="Calibri"/>
                <a:cs typeface="Calibri"/>
              </a:rPr>
              <a:t>Sources of prize capital since 2000</a:t>
            </a:r>
          </a:p>
          <a:p>
            <a:pPr defTabSz="895350">
              <a:buSzPct val="120000"/>
            </a:pPr>
            <a:r>
              <a:rPr lang="en-US" b="0" dirty="0">
                <a:solidFill>
                  <a:srgbClr val="000000"/>
                </a:solidFill>
                <a:latin typeface="Calibri"/>
                <a:cs typeface="Calibri"/>
              </a:rPr>
              <a:t>Percent of prize capital</a:t>
            </a:r>
          </a:p>
        </p:txBody>
      </p:sp>
      <p:sp>
        <p:nvSpPr>
          <p:cNvPr id="89" name="AutoShape 57"/>
          <p:cNvSpPr>
            <a:spLocks noChangeAspect="1" noChangeArrowheads="1" noTextEdit="1"/>
          </p:cNvSpPr>
          <p:nvPr/>
        </p:nvSpPr>
        <p:spPr bwMode="auto">
          <a:xfrm>
            <a:off x="3652837" y="1792288"/>
            <a:ext cx="1971675" cy="4513263"/>
          </a:xfrm>
          <a:prstGeom prst="rect">
            <a:avLst/>
          </a:prstGeom>
          <a:noFill/>
          <a:ln w="9525">
            <a:no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90" name="Rectangle 89"/>
          <p:cNvSpPr>
            <a:spLocks noChangeArrowheads="1"/>
          </p:cNvSpPr>
          <p:nvPr/>
        </p:nvSpPr>
        <p:spPr bwMode="auto">
          <a:xfrm>
            <a:off x="1973262" y="2119313"/>
            <a:ext cx="1673225" cy="498475"/>
          </a:xfrm>
          <a:prstGeom prst="rect">
            <a:avLst/>
          </a:prstGeom>
          <a:noFill/>
          <a:ln w="9525">
            <a:noFill/>
            <a:miter lim="800000"/>
            <a:headEnd/>
            <a:tailEnd/>
          </a:ln>
        </p:spPr>
        <p:txBody>
          <a:bodyPr wrap="squar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Foundation/non-profit est. 1995 or later</a:t>
            </a:r>
            <a:endParaRPr lang="en-US" sz="1400" b="0" dirty="0">
              <a:latin typeface="Calibri"/>
              <a:cs typeface="Calibri"/>
            </a:endParaRPr>
          </a:p>
        </p:txBody>
      </p:sp>
      <p:sp>
        <p:nvSpPr>
          <p:cNvPr id="93" name="Rectangle 92"/>
          <p:cNvSpPr>
            <a:spLocks noChangeArrowheads="1"/>
          </p:cNvSpPr>
          <p:nvPr/>
        </p:nvSpPr>
        <p:spPr bwMode="auto">
          <a:xfrm>
            <a:off x="5618162" y="2260829"/>
            <a:ext cx="310331" cy="215444"/>
          </a:xfrm>
          <a:prstGeom prst="rect">
            <a:avLst/>
          </a:prstGeom>
          <a:noFill/>
          <a:ln w="9525">
            <a:noFill/>
            <a:miter lim="800000"/>
            <a:headEnd/>
            <a:tailEnd/>
          </a:ln>
        </p:spPr>
        <p:txBody>
          <a:bodyPr wrap="none" lIns="0" tIns="0" rIns="0" bIns="0" anchor="ctr">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47%</a:t>
            </a:r>
            <a:endParaRPr lang="en-US" sz="1400" b="0" dirty="0">
              <a:latin typeface="Calibri"/>
              <a:cs typeface="Calibri"/>
            </a:endParaRPr>
          </a:p>
        </p:txBody>
      </p:sp>
      <p:sp>
        <p:nvSpPr>
          <p:cNvPr id="130" name="Rectangle 129"/>
          <p:cNvSpPr>
            <a:spLocks noChangeArrowheads="1"/>
          </p:cNvSpPr>
          <p:nvPr/>
        </p:nvSpPr>
        <p:spPr bwMode="auto">
          <a:xfrm>
            <a:off x="3748087" y="2011363"/>
            <a:ext cx="1838325" cy="714375"/>
          </a:xfrm>
          <a:prstGeom prst="rect">
            <a:avLst/>
          </a:prstGeom>
          <a:solidFill>
            <a:schemeClr val="tx2">
              <a:lumMod val="60000"/>
              <a:lumOff val="40000"/>
            </a:schemeClr>
          </a:solidFill>
          <a:ln w="12700">
            <a:solidFill>
              <a:schemeClr val="bg1"/>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36" name="Rectangle 135"/>
          <p:cNvSpPr>
            <a:spLocks noChangeArrowheads="1"/>
          </p:cNvSpPr>
          <p:nvPr/>
        </p:nvSpPr>
        <p:spPr bwMode="auto">
          <a:xfrm>
            <a:off x="1973262" y="3122613"/>
            <a:ext cx="925513" cy="249238"/>
          </a:xfrm>
          <a:prstGeom prst="rect">
            <a:avLst/>
          </a:prstGeom>
          <a:noFill/>
          <a:ln w="9525">
            <a:noFill/>
            <a:miter lim="800000"/>
            <a:headEnd/>
            <a:tailEnd/>
          </a:ln>
        </p:spPr>
        <p:txBody>
          <a:bodyPr wrap="non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Corporation</a:t>
            </a:r>
            <a:endParaRPr lang="en-US" sz="1400" b="0" dirty="0">
              <a:latin typeface="Calibri"/>
              <a:cs typeface="Calibri"/>
            </a:endParaRPr>
          </a:p>
        </p:txBody>
      </p:sp>
      <p:sp>
        <p:nvSpPr>
          <p:cNvPr id="137" name="Rectangle 136"/>
          <p:cNvSpPr>
            <a:spLocks noChangeArrowheads="1"/>
          </p:cNvSpPr>
          <p:nvPr/>
        </p:nvSpPr>
        <p:spPr bwMode="auto">
          <a:xfrm>
            <a:off x="4868862" y="3138716"/>
            <a:ext cx="321552" cy="215444"/>
          </a:xfrm>
          <a:prstGeom prst="rect">
            <a:avLst/>
          </a:prstGeom>
          <a:noFill/>
          <a:ln w="9525">
            <a:noFill/>
            <a:miter lim="800000"/>
            <a:headEnd/>
            <a:tailEnd/>
          </a:ln>
        </p:spPr>
        <p:txBody>
          <a:bodyPr wrap="none" lIns="0" tIns="0" rIns="0" bIns="0" anchor="ctr">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27%</a:t>
            </a:r>
            <a:endParaRPr lang="en-US" sz="1400" b="0" dirty="0">
              <a:latin typeface="Calibri"/>
              <a:cs typeface="Calibri"/>
            </a:endParaRPr>
          </a:p>
        </p:txBody>
      </p:sp>
      <p:sp>
        <p:nvSpPr>
          <p:cNvPr id="138" name="Rectangle 137"/>
          <p:cNvSpPr>
            <a:spLocks noChangeArrowheads="1"/>
          </p:cNvSpPr>
          <p:nvPr/>
        </p:nvSpPr>
        <p:spPr bwMode="auto">
          <a:xfrm>
            <a:off x="3748087" y="2884488"/>
            <a:ext cx="1057275" cy="725488"/>
          </a:xfrm>
          <a:prstGeom prst="rect">
            <a:avLst/>
          </a:prstGeom>
          <a:solidFill>
            <a:srgbClr val="E8CF00"/>
          </a:solidFill>
          <a:ln w="12700">
            <a:solidFill>
              <a:schemeClr val="bg1"/>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39" name="Rectangle 138"/>
          <p:cNvSpPr>
            <a:spLocks noChangeArrowheads="1"/>
          </p:cNvSpPr>
          <p:nvPr/>
        </p:nvSpPr>
        <p:spPr bwMode="auto">
          <a:xfrm>
            <a:off x="1973262" y="4003675"/>
            <a:ext cx="974725" cy="249238"/>
          </a:xfrm>
          <a:prstGeom prst="rect">
            <a:avLst/>
          </a:prstGeom>
          <a:noFill/>
          <a:ln w="9525">
            <a:noFill/>
            <a:miter lim="800000"/>
            <a:headEnd/>
            <a:tailEnd/>
          </a:ln>
        </p:spPr>
        <p:txBody>
          <a:bodyPr wrap="non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Government</a:t>
            </a:r>
            <a:endParaRPr lang="en-US" sz="1400" b="0" dirty="0">
              <a:latin typeface="Calibri"/>
              <a:cs typeface="Calibri"/>
            </a:endParaRPr>
          </a:p>
        </p:txBody>
      </p:sp>
      <p:sp>
        <p:nvSpPr>
          <p:cNvPr id="140" name="Rectangle 139"/>
          <p:cNvSpPr>
            <a:spLocks noChangeArrowheads="1"/>
          </p:cNvSpPr>
          <p:nvPr/>
        </p:nvSpPr>
        <p:spPr bwMode="auto">
          <a:xfrm>
            <a:off x="4697412" y="4019779"/>
            <a:ext cx="309342" cy="215444"/>
          </a:xfrm>
          <a:prstGeom prst="rect">
            <a:avLst/>
          </a:prstGeom>
          <a:noFill/>
          <a:ln w="9525">
            <a:noFill/>
            <a:miter lim="800000"/>
            <a:headEnd/>
            <a:tailEnd/>
          </a:ln>
        </p:spPr>
        <p:txBody>
          <a:bodyPr wrap="none" lIns="0" tIns="0" rIns="0" bIns="0" anchor="ctr">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17%</a:t>
            </a:r>
            <a:endParaRPr lang="en-US" sz="1400" b="0" dirty="0">
              <a:latin typeface="Calibri"/>
              <a:cs typeface="Calibri"/>
            </a:endParaRPr>
          </a:p>
        </p:txBody>
      </p:sp>
      <p:sp>
        <p:nvSpPr>
          <p:cNvPr id="141" name="Rectangle 140"/>
          <p:cNvSpPr>
            <a:spLocks noChangeArrowheads="1"/>
          </p:cNvSpPr>
          <p:nvPr/>
        </p:nvSpPr>
        <p:spPr bwMode="auto">
          <a:xfrm>
            <a:off x="3748087" y="3770313"/>
            <a:ext cx="857250" cy="712788"/>
          </a:xfrm>
          <a:prstGeom prst="rect">
            <a:avLst/>
          </a:prstGeom>
          <a:solidFill>
            <a:srgbClr val="E8CF00"/>
          </a:solidFill>
          <a:ln w="12700">
            <a:solidFill>
              <a:schemeClr val="bg1"/>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42" name="Rectangle 141"/>
          <p:cNvSpPr>
            <a:spLocks noChangeArrowheads="1"/>
          </p:cNvSpPr>
          <p:nvPr/>
        </p:nvSpPr>
        <p:spPr bwMode="auto">
          <a:xfrm>
            <a:off x="1973262" y="4757738"/>
            <a:ext cx="1673225" cy="498475"/>
          </a:xfrm>
          <a:prstGeom prst="rect">
            <a:avLst/>
          </a:prstGeom>
          <a:noFill/>
          <a:ln w="9525">
            <a:noFill/>
            <a:miter lim="800000"/>
            <a:headEnd/>
            <a:tailEnd/>
          </a:ln>
        </p:spPr>
        <p:txBody>
          <a:bodyPr wrap="squar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Foundation/non profit est. before 1995</a:t>
            </a:r>
            <a:endParaRPr lang="en-US" sz="1400" b="0" dirty="0">
              <a:latin typeface="Calibri"/>
              <a:cs typeface="Calibri"/>
            </a:endParaRPr>
          </a:p>
        </p:txBody>
      </p:sp>
      <p:sp>
        <p:nvSpPr>
          <p:cNvPr id="143" name="Rectangle 142"/>
          <p:cNvSpPr>
            <a:spLocks noChangeArrowheads="1"/>
          </p:cNvSpPr>
          <p:nvPr/>
        </p:nvSpPr>
        <p:spPr bwMode="auto">
          <a:xfrm>
            <a:off x="3989387" y="4897666"/>
            <a:ext cx="219336" cy="215444"/>
          </a:xfrm>
          <a:prstGeom prst="rect">
            <a:avLst/>
          </a:prstGeom>
          <a:noFill/>
          <a:ln w="9525">
            <a:noFill/>
            <a:miter lim="800000"/>
            <a:headEnd/>
            <a:tailEnd/>
          </a:ln>
        </p:spPr>
        <p:txBody>
          <a:bodyPr wrap="none" lIns="0" tIns="0" rIns="0" bIns="0" anchor="ctr">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a:latin typeface="Calibri"/>
                <a:cs typeface="Calibri"/>
              </a:rPr>
              <a:t>5</a:t>
            </a:r>
            <a:r>
              <a:rPr lang="en-US" sz="1400" b="0" dirty="0" smtClean="0">
                <a:latin typeface="Calibri"/>
                <a:cs typeface="Calibri"/>
              </a:rPr>
              <a:t>%</a:t>
            </a:r>
            <a:endParaRPr lang="en-US" sz="1400" b="0" dirty="0">
              <a:latin typeface="Calibri"/>
              <a:cs typeface="Calibri"/>
            </a:endParaRPr>
          </a:p>
        </p:txBody>
      </p:sp>
      <p:sp>
        <p:nvSpPr>
          <p:cNvPr id="144" name="Rectangle 143"/>
          <p:cNvSpPr>
            <a:spLocks noChangeArrowheads="1"/>
          </p:cNvSpPr>
          <p:nvPr/>
        </p:nvSpPr>
        <p:spPr bwMode="auto">
          <a:xfrm>
            <a:off x="1973262" y="5762625"/>
            <a:ext cx="442913" cy="249238"/>
          </a:xfrm>
          <a:prstGeom prst="rect">
            <a:avLst/>
          </a:prstGeom>
          <a:noFill/>
          <a:ln w="9525">
            <a:noFill/>
            <a:miter lim="800000"/>
            <a:headEnd/>
            <a:tailEnd/>
          </a:ln>
        </p:spPr>
        <p:txBody>
          <a:bodyPr wrap="non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Other</a:t>
            </a:r>
            <a:endParaRPr lang="en-US" sz="1400" b="0" dirty="0">
              <a:latin typeface="Calibri"/>
              <a:cs typeface="Calibri"/>
            </a:endParaRPr>
          </a:p>
        </p:txBody>
      </p:sp>
      <p:sp>
        <p:nvSpPr>
          <p:cNvPr id="145" name="Rectangle 144"/>
          <p:cNvSpPr>
            <a:spLocks noChangeArrowheads="1"/>
          </p:cNvSpPr>
          <p:nvPr/>
        </p:nvSpPr>
        <p:spPr bwMode="auto">
          <a:xfrm>
            <a:off x="3748087" y="5527675"/>
            <a:ext cx="212725" cy="714375"/>
          </a:xfrm>
          <a:prstGeom prst="rect">
            <a:avLst/>
          </a:prstGeom>
          <a:solidFill>
            <a:srgbClr val="E8CF00"/>
          </a:solidFill>
          <a:ln w="12700">
            <a:solidFill>
              <a:schemeClr val="bg1"/>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46" name="Rectangle 145"/>
          <p:cNvSpPr>
            <a:spLocks noChangeArrowheads="1"/>
          </p:cNvSpPr>
          <p:nvPr/>
        </p:nvSpPr>
        <p:spPr bwMode="auto">
          <a:xfrm>
            <a:off x="4022725" y="5761266"/>
            <a:ext cx="219336" cy="215444"/>
          </a:xfrm>
          <a:prstGeom prst="rect">
            <a:avLst/>
          </a:prstGeom>
          <a:noFill/>
          <a:ln w="9525">
            <a:noFill/>
            <a:miter lim="800000"/>
            <a:headEnd/>
            <a:tailEnd/>
          </a:ln>
        </p:spPr>
        <p:txBody>
          <a:bodyPr wrap="none" lIns="0" tIns="0" rIns="0" bIns="0" anchor="ctr">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a:latin typeface="Calibri"/>
                <a:cs typeface="Calibri"/>
              </a:rPr>
              <a:t>5%</a:t>
            </a:r>
          </a:p>
        </p:txBody>
      </p:sp>
      <p:sp>
        <p:nvSpPr>
          <p:cNvPr id="147" name="Line 85"/>
          <p:cNvSpPr>
            <a:spLocks noChangeShapeType="1"/>
          </p:cNvSpPr>
          <p:nvPr/>
        </p:nvSpPr>
        <p:spPr bwMode="auto">
          <a:xfrm>
            <a:off x="3754437" y="1974850"/>
            <a:ext cx="0" cy="4343400"/>
          </a:xfrm>
          <a:prstGeom prst="line">
            <a:avLst/>
          </a:prstGeom>
          <a:noFill/>
          <a:ln w="28575">
            <a:solidFill>
              <a:schemeClr val="bg2"/>
            </a:solidFill>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grpSp>
        <p:nvGrpSpPr>
          <p:cNvPr id="148" name="Group 147"/>
          <p:cNvGrpSpPr/>
          <p:nvPr/>
        </p:nvGrpSpPr>
        <p:grpSpPr>
          <a:xfrm>
            <a:off x="6218237" y="1130300"/>
            <a:ext cx="4241800" cy="5270500"/>
            <a:chOff x="4646612" y="1060450"/>
            <a:chExt cx="4241800" cy="5270500"/>
          </a:xfrm>
        </p:grpSpPr>
        <p:sp>
          <p:nvSpPr>
            <p:cNvPr id="149" name="Rectangle 148"/>
            <p:cNvSpPr>
              <a:spLocks noChangeArrowheads="1"/>
            </p:cNvSpPr>
            <p:nvPr/>
          </p:nvSpPr>
          <p:spPr bwMode="blackWhite">
            <a:xfrm>
              <a:off x="4646612" y="1060450"/>
              <a:ext cx="4241800" cy="5270500"/>
            </a:xfrm>
            <a:prstGeom prst="rect">
              <a:avLst/>
            </a:prstGeom>
            <a:solidFill>
              <a:schemeClr val="bg1">
                <a:lumMod val="85000"/>
              </a:schemeClr>
            </a:solidFill>
            <a:ln w="19050">
              <a:noFill/>
              <a:miter lim="800000"/>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50" name="Rectangle 149"/>
            <p:cNvSpPr>
              <a:spLocks noChangeArrowheads="1"/>
            </p:cNvSpPr>
            <p:nvPr/>
          </p:nvSpPr>
          <p:spPr bwMode="auto">
            <a:xfrm>
              <a:off x="4760912" y="1143000"/>
              <a:ext cx="2358218" cy="492443"/>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dirty="0">
                  <a:solidFill>
                    <a:srgbClr val="000000"/>
                  </a:solidFill>
                  <a:latin typeface="Calibri"/>
                  <a:cs typeface="Calibri"/>
                </a:rPr>
                <a:t>Large prize purses by sector</a:t>
              </a:r>
            </a:p>
            <a:p>
              <a:pPr defTabSz="895350">
                <a:buSzPct val="120000"/>
              </a:pPr>
              <a:r>
                <a:rPr lang="en-US" b="0" dirty="0">
                  <a:solidFill>
                    <a:srgbClr val="000000"/>
                  </a:solidFill>
                  <a:latin typeface="Calibri"/>
                  <a:cs typeface="Calibri"/>
                </a:rPr>
                <a:t>U.S. $ Millions</a:t>
              </a:r>
            </a:p>
          </p:txBody>
        </p:sp>
        <p:sp>
          <p:nvSpPr>
            <p:cNvPr id="151" name="Rectangle 150"/>
            <p:cNvSpPr>
              <a:spLocks noChangeArrowheads="1"/>
            </p:cNvSpPr>
            <p:nvPr/>
          </p:nvSpPr>
          <p:spPr bwMode="auto">
            <a:xfrm>
              <a:off x="4926012" y="4964113"/>
              <a:ext cx="1114425" cy="188913"/>
            </a:xfrm>
            <a:prstGeom prst="rect">
              <a:avLst/>
            </a:prstGeom>
            <a:solidFill>
              <a:srgbClr val="F6F1CC"/>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52" name="Line 201"/>
            <p:cNvSpPr>
              <a:spLocks noChangeShapeType="1"/>
            </p:cNvSpPr>
            <p:nvPr/>
          </p:nvSpPr>
          <p:spPr bwMode="auto">
            <a:xfrm flipV="1">
              <a:off x="6037262" y="5330825"/>
              <a:ext cx="450850" cy="276225"/>
            </a:xfrm>
            <a:prstGeom prst="line">
              <a:avLst/>
            </a:prstGeom>
            <a:noFill/>
            <a:ln w="3175">
              <a:solidFill>
                <a:schemeClr val="bg2"/>
              </a:solidFill>
              <a:prstDash val="lgDash"/>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153" name="Line 202"/>
            <p:cNvSpPr>
              <a:spLocks noChangeShapeType="1"/>
            </p:cNvSpPr>
            <p:nvPr/>
          </p:nvSpPr>
          <p:spPr bwMode="auto">
            <a:xfrm flipV="1">
              <a:off x="6037262" y="5011738"/>
              <a:ext cx="447675" cy="306388"/>
            </a:xfrm>
            <a:prstGeom prst="line">
              <a:avLst/>
            </a:prstGeom>
            <a:noFill/>
            <a:ln w="3175">
              <a:solidFill>
                <a:schemeClr val="bg2"/>
              </a:solidFill>
              <a:prstDash val="lgDash"/>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154" name="Line 203"/>
            <p:cNvSpPr>
              <a:spLocks noChangeShapeType="1"/>
            </p:cNvSpPr>
            <p:nvPr/>
          </p:nvSpPr>
          <p:spPr bwMode="auto">
            <a:xfrm flipV="1">
              <a:off x="6042025" y="2878138"/>
              <a:ext cx="444500" cy="2266950"/>
            </a:xfrm>
            <a:prstGeom prst="line">
              <a:avLst/>
            </a:prstGeom>
            <a:noFill/>
            <a:ln w="3175">
              <a:solidFill>
                <a:schemeClr val="bg2"/>
              </a:solidFill>
              <a:prstDash val="lgDash"/>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155" name="Rectangle 154"/>
            <p:cNvSpPr>
              <a:spLocks noChangeArrowheads="1"/>
            </p:cNvSpPr>
            <p:nvPr/>
          </p:nvSpPr>
          <p:spPr bwMode="gray">
            <a:xfrm>
              <a:off x="5395912" y="4943475"/>
              <a:ext cx="225425" cy="231775"/>
            </a:xfrm>
            <a:prstGeom prst="rect">
              <a:avLst/>
            </a:prstGeom>
            <a:solidFill>
              <a:srgbClr val="F6F1CC"/>
            </a:solidFill>
            <a:ln w="9525">
              <a:noFill/>
              <a:miter lim="800000"/>
              <a:headEnd/>
              <a:tailEnd/>
            </a:ln>
          </p:spPr>
          <p:txBody>
            <a:bodyPr wrap="none" lIns="20638" tIns="0" rIns="20638"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b="0" dirty="0" smtClean="0">
                  <a:latin typeface="Calibri"/>
                  <a:cs typeface="Calibri"/>
                </a:rPr>
                <a:t>12</a:t>
              </a:r>
              <a:endParaRPr lang="en-US" sz="1400" b="0" dirty="0">
                <a:latin typeface="Calibri"/>
                <a:cs typeface="Calibri"/>
              </a:endParaRPr>
            </a:p>
          </p:txBody>
        </p:sp>
        <p:sp>
          <p:nvSpPr>
            <p:cNvPr id="156" name="Rectangle 155"/>
            <p:cNvSpPr>
              <a:spLocks noChangeArrowheads="1"/>
            </p:cNvSpPr>
            <p:nvPr/>
          </p:nvSpPr>
          <p:spPr bwMode="auto">
            <a:xfrm>
              <a:off x="4926012" y="5138738"/>
              <a:ext cx="1114425" cy="133350"/>
            </a:xfrm>
            <a:prstGeom prst="rect">
              <a:avLst/>
            </a:prstGeom>
            <a:solidFill>
              <a:schemeClr val="tx2">
                <a:lumMod val="60000"/>
                <a:lumOff val="40000"/>
              </a:schemeClr>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57" name="Rectangle 156"/>
            <p:cNvSpPr>
              <a:spLocks noChangeArrowheads="1"/>
            </p:cNvSpPr>
            <p:nvPr/>
          </p:nvSpPr>
          <p:spPr bwMode="auto">
            <a:xfrm>
              <a:off x="4926012" y="5607050"/>
              <a:ext cx="1114425" cy="142875"/>
            </a:xfrm>
            <a:prstGeom prst="rect">
              <a:avLst/>
            </a:prstGeom>
            <a:solidFill>
              <a:srgbClr val="D4BA00"/>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58" name="Rectangle 157"/>
            <p:cNvSpPr>
              <a:spLocks noChangeArrowheads="1"/>
            </p:cNvSpPr>
            <p:nvPr/>
          </p:nvSpPr>
          <p:spPr bwMode="auto">
            <a:xfrm>
              <a:off x="5395912" y="4618038"/>
              <a:ext cx="225425" cy="230188"/>
            </a:xfrm>
            <a:prstGeom prst="rect">
              <a:avLst/>
            </a:prstGeom>
            <a:noFill/>
            <a:ln w="9525">
              <a:noFill/>
              <a:miter lim="800000"/>
              <a:headEnd/>
              <a:tailEnd/>
            </a:ln>
          </p:spPr>
          <p:txBody>
            <a:bodyPr wrap="none" lIns="20638" tIns="0" rIns="20638" bIns="0" anchor="b">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latin typeface="Calibri"/>
                  <a:cs typeface="Calibri"/>
                </a:rPr>
                <a:t>74</a:t>
              </a:r>
              <a:endParaRPr lang="en-US" sz="1400" dirty="0">
                <a:latin typeface="Calibri"/>
                <a:cs typeface="Calibri"/>
              </a:endParaRPr>
            </a:p>
          </p:txBody>
        </p:sp>
        <p:sp>
          <p:nvSpPr>
            <p:cNvPr id="159" name="Rectangle 158"/>
            <p:cNvSpPr>
              <a:spLocks noChangeArrowheads="1"/>
            </p:cNvSpPr>
            <p:nvPr/>
          </p:nvSpPr>
          <p:spPr bwMode="auto">
            <a:xfrm>
              <a:off x="5301235" y="5889625"/>
              <a:ext cx="363982" cy="215444"/>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latin typeface="Calibri"/>
                  <a:cs typeface="Calibri"/>
                </a:rPr>
                <a:t>1997</a:t>
              </a:r>
              <a:endParaRPr lang="en-US" sz="1400" dirty="0">
                <a:latin typeface="Calibri"/>
                <a:cs typeface="Calibri"/>
              </a:endParaRPr>
            </a:p>
          </p:txBody>
        </p:sp>
        <p:sp>
          <p:nvSpPr>
            <p:cNvPr id="160" name="Rectangle 159"/>
            <p:cNvSpPr>
              <a:spLocks noChangeArrowheads="1"/>
            </p:cNvSpPr>
            <p:nvPr/>
          </p:nvSpPr>
          <p:spPr bwMode="auto">
            <a:xfrm>
              <a:off x="6886575" y="1739900"/>
              <a:ext cx="317500" cy="230188"/>
            </a:xfrm>
            <a:prstGeom prst="rect">
              <a:avLst/>
            </a:prstGeom>
            <a:noFill/>
            <a:ln w="9525">
              <a:noFill/>
              <a:miter lim="800000"/>
              <a:headEnd/>
              <a:tailEnd/>
            </a:ln>
          </p:spPr>
          <p:txBody>
            <a:bodyPr wrap="none" lIns="20638" tIns="0" rIns="20638" bIns="0" anchor="b">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latin typeface="Calibri"/>
                  <a:cs typeface="Calibri"/>
                </a:rPr>
                <a:t>315</a:t>
              </a:r>
              <a:endParaRPr lang="en-US" sz="1400" dirty="0">
                <a:latin typeface="Calibri"/>
                <a:cs typeface="Calibri"/>
              </a:endParaRPr>
            </a:p>
          </p:txBody>
        </p:sp>
        <p:sp>
          <p:nvSpPr>
            <p:cNvPr id="161" name="Rectangle 160"/>
            <p:cNvSpPr>
              <a:spLocks noChangeArrowheads="1"/>
            </p:cNvSpPr>
            <p:nvPr/>
          </p:nvSpPr>
          <p:spPr bwMode="auto">
            <a:xfrm>
              <a:off x="6863335" y="5889625"/>
              <a:ext cx="363982" cy="215444"/>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latin typeface="Calibri"/>
                  <a:cs typeface="Calibri"/>
                </a:rPr>
                <a:t>2008</a:t>
              </a:r>
              <a:endParaRPr lang="en-US" sz="1400" dirty="0">
                <a:latin typeface="Calibri"/>
                <a:cs typeface="Calibri"/>
              </a:endParaRPr>
            </a:p>
          </p:txBody>
        </p:sp>
        <p:grpSp>
          <p:nvGrpSpPr>
            <p:cNvPr id="162" name="Group 84"/>
            <p:cNvGrpSpPr>
              <a:grpSpLocks/>
            </p:cNvGrpSpPr>
            <p:nvPr/>
          </p:nvGrpSpPr>
          <p:grpSpPr bwMode="auto">
            <a:xfrm>
              <a:off x="6486525" y="2089150"/>
              <a:ext cx="2130425" cy="785813"/>
              <a:chOff x="3998" y="1292"/>
              <a:chExt cx="1342" cy="495"/>
            </a:xfrm>
          </p:grpSpPr>
          <p:sp>
            <p:nvSpPr>
              <p:cNvPr id="189" name="Rectangle 188"/>
              <p:cNvSpPr>
                <a:spLocks noChangeArrowheads="1"/>
              </p:cNvSpPr>
              <p:nvPr/>
            </p:nvSpPr>
            <p:spPr bwMode="auto">
              <a:xfrm>
                <a:off x="3998" y="1292"/>
                <a:ext cx="702" cy="495"/>
              </a:xfrm>
              <a:prstGeom prst="rect">
                <a:avLst/>
              </a:prstGeom>
              <a:solidFill>
                <a:srgbClr val="F6F1CC"/>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90" name="Rectangle 189"/>
              <p:cNvSpPr>
                <a:spLocks noChangeArrowheads="1"/>
              </p:cNvSpPr>
              <p:nvPr/>
            </p:nvSpPr>
            <p:spPr bwMode="gray">
              <a:xfrm>
                <a:off x="4279" y="1467"/>
                <a:ext cx="142" cy="145"/>
              </a:xfrm>
              <a:prstGeom prst="rect">
                <a:avLst/>
              </a:prstGeom>
              <a:noFill/>
              <a:ln w="9525">
                <a:noFill/>
                <a:miter lim="800000"/>
                <a:headEnd/>
                <a:tailEnd/>
              </a:ln>
            </p:spPr>
            <p:txBody>
              <a:bodyPr wrap="none" lIns="20638" tIns="0" rIns="20638"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b="0" dirty="0" smtClean="0">
                    <a:latin typeface="Calibri"/>
                    <a:cs typeface="Calibri"/>
                  </a:rPr>
                  <a:t>88</a:t>
                </a:r>
                <a:endParaRPr lang="en-US" sz="1400" b="0" dirty="0">
                  <a:latin typeface="Calibri"/>
                  <a:cs typeface="Calibri"/>
                </a:endParaRPr>
              </a:p>
            </p:txBody>
          </p:sp>
          <p:sp>
            <p:nvSpPr>
              <p:cNvPr id="191" name="Rectangle 190"/>
              <p:cNvSpPr>
                <a:spLocks noChangeArrowheads="1"/>
              </p:cNvSpPr>
              <p:nvPr/>
            </p:nvSpPr>
            <p:spPr bwMode="auto">
              <a:xfrm>
                <a:off x="4784" y="1394"/>
                <a:ext cx="556" cy="291"/>
              </a:xfrm>
              <a:prstGeom prst="rect">
                <a:avLst/>
              </a:prstGeom>
              <a:noFill/>
              <a:ln w="9525">
                <a:noFill/>
                <a:miter lim="800000"/>
                <a:headEnd/>
                <a:tailEnd/>
              </a:ln>
            </p:spPr>
            <p:txBody>
              <a:bodyPr wrap="squar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Aviation &amp; Space</a:t>
                </a:r>
                <a:endParaRPr lang="en-US" sz="1400" b="0" dirty="0">
                  <a:latin typeface="Calibri"/>
                  <a:cs typeface="Calibri"/>
                </a:endParaRPr>
              </a:p>
            </p:txBody>
          </p:sp>
        </p:grpSp>
        <p:grpSp>
          <p:nvGrpSpPr>
            <p:cNvPr id="163" name="Group 85"/>
            <p:cNvGrpSpPr>
              <a:grpSpLocks/>
            </p:cNvGrpSpPr>
            <p:nvPr/>
          </p:nvGrpSpPr>
          <p:grpSpPr bwMode="auto">
            <a:xfrm>
              <a:off x="6486525" y="5329238"/>
              <a:ext cx="1662113" cy="420688"/>
              <a:chOff x="3998" y="3333"/>
              <a:chExt cx="1047" cy="265"/>
            </a:xfrm>
          </p:grpSpPr>
          <p:sp>
            <p:nvSpPr>
              <p:cNvPr id="186" name="Rectangle 185"/>
              <p:cNvSpPr>
                <a:spLocks noChangeArrowheads="1"/>
              </p:cNvSpPr>
              <p:nvPr/>
            </p:nvSpPr>
            <p:spPr bwMode="auto">
              <a:xfrm>
                <a:off x="3998" y="3333"/>
                <a:ext cx="702" cy="265"/>
              </a:xfrm>
              <a:prstGeom prst="rect">
                <a:avLst/>
              </a:prstGeom>
              <a:solidFill>
                <a:srgbClr val="D4BA00"/>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87" name="Rectangle 186"/>
              <p:cNvSpPr>
                <a:spLocks noChangeArrowheads="1"/>
              </p:cNvSpPr>
              <p:nvPr/>
            </p:nvSpPr>
            <p:spPr bwMode="auto">
              <a:xfrm>
                <a:off x="4784" y="3393"/>
                <a:ext cx="261" cy="145"/>
              </a:xfrm>
              <a:prstGeom prst="rect">
                <a:avLst/>
              </a:prstGeom>
              <a:noFill/>
              <a:ln w="9525">
                <a:noFill/>
                <a:miter lim="800000"/>
                <a:headEnd/>
                <a:tailEnd/>
              </a:ln>
            </p:spPr>
            <p:txBody>
              <a:bodyPr wrap="non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Other</a:t>
                </a:r>
                <a:endParaRPr lang="en-US" sz="1400" b="0" dirty="0">
                  <a:latin typeface="Calibri"/>
                  <a:cs typeface="Calibri"/>
                </a:endParaRPr>
              </a:p>
            </p:txBody>
          </p:sp>
          <p:sp>
            <p:nvSpPr>
              <p:cNvPr id="188" name="Rectangle 187"/>
              <p:cNvSpPr>
                <a:spLocks noChangeArrowheads="1"/>
              </p:cNvSpPr>
              <p:nvPr/>
            </p:nvSpPr>
            <p:spPr bwMode="auto">
              <a:xfrm>
                <a:off x="4315" y="3393"/>
                <a:ext cx="116" cy="145"/>
              </a:xfrm>
              <a:prstGeom prst="rect">
                <a:avLst/>
              </a:prstGeom>
              <a:noFill/>
              <a:ln w="9525">
                <a:noFill/>
                <a:miter lim="800000"/>
                <a:headEnd/>
                <a:tailEnd/>
              </a:ln>
            </p:spPr>
            <p:txBody>
              <a:bodyPr wrap="none" lIns="22225" tIns="0" rIns="22225"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solidFill>
                      <a:schemeClr val="bg1"/>
                    </a:solidFill>
                    <a:latin typeface="Calibri"/>
                    <a:cs typeface="Calibri"/>
                  </a:rPr>
                  <a:t>33</a:t>
                </a:r>
                <a:endParaRPr lang="en-US" sz="1400" dirty="0">
                  <a:solidFill>
                    <a:schemeClr val="bg1"/>
                  </a:solidFill>
                  <a:latin typeface="Calibri"/>
                  <a:cs typeface="Calibri"/>
                </a:endParaRPr>
              </a:p>
            </p:txBody>
          </p:sp>
        </p:grpSp>
        <p:grpSp>
          <p:nvGrpSpPr>
            <p:cNvPr id="164" name="Group 86"/>
            <p:cNvGrpSpPr>
              <a:grpSpLocks/>
            </p:cNvGrpSpPr>
            <p:nvPr/>
          </p:nvGrpSpPr>
          <p:grpSpPr bwMode="auto">
            <a:xfrm>
              <a:off x="6486525" y="5008563"/>
              <a:ext cx="1541463" cy="320675"/>
              <a:chOff x="3998" y="1787"/>
              <a:chExt cx="971" cy="202"/>
            </a:xfrm>
          </p:grpSpPr>
          <p:sp>
            <p:nvSpPr>
              <p:cNvPr id="183" name="Rectangle 182"/>
              <p:cNvSpPr>
                <a:spLocks noChangeArrowheads="1"/>
              </p:cNvSpPr>
              <p:nvPr/>
            </p:nvSpPr>
            <p:spPr bwMode="auto">
              <a:xfrm>
                <a:off x="3998" y="1787"/>
                <a:ext cx="702" cy="202"/>
              </a:xfrm>
              <a:prstGeom prst="rect">
                <a:avLst/>
              </a:prstGeom>
              <a:solidFill>
                <a:srgbClr val="EEE399"/>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84" name="Rectangle 183"/>
              <p:cNvSpPr>
                <a:spLocks noChangeArrowheads="1"/>
              </p:cNvSpPr>
              <p:nvPr/>
            </p:nvSpPr>
            <p:spPr bwMode="auto">
              <a:xfrm>
                <a:off x="4784" y="1815"/>
                <a:ext cx="185" cy="145"/>
              </a:xfrm>
              <a:prstGeom prst="rect">
                <a:avLst/>
              </a:prstGeom>
              <a:noFill/>
              <a:ln w="9525">
                <a:noFill/>
                <a:miter lim="800000"/>
                <a:headEnd/>
                <a:tailEnd/>
              </a:ln>
            </p:spPr>
            <p:txBody>
              <a:bodyPr wrap="non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Arts</a:t>
                </a:r>
                <a:endParaRPr lang="en-US" sz="1400" b="0" dirty="0">
                  <a:latin typeface="Calibri"/>
                  <a:cs typeface="Calibri"/>
                </a:endParaRPr>
              </a:p>
            </p:txBody>
          </p:sp>
          <p:sp>
            <p:nvSpPr>
              <p:cNvPr id="185" name="Rectangle 184"/>
              <p:cNvSpPr>
                <a:spLocks noChangeArrowheads="1"/>
              </p:cNvSpPr>
              <p:nvPr/>
            </p:nvSpPr>
            <p:spPr bwMode="auto">
              <a:xfrm>
                <a:off x="4319" y="1825"/>
                <a:ext cx="106" cy="126"/>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r>
                  <a:rPr lang="en-US" sz="1300" b="0" dirty="0" smtClean="0">
                    <a:solidFill>
                      <a:srgbClr val="000000"/>
                    </a:solidFill>
                    <a:latin typeface="Calibri"/>
                    <a:cs typeface="Calibri"/>
                  </a:rPr>
                  <a:t>30</a:t>
                </a:r>
                <a:endParaRPr lang="en-US" dirty="0">
                  <a:latin typeface="Calibri"/>
                  <a:cs typeface="Calibri"/>
                </a:endParaRPr>
              </a:p>
            </p:txBody>
          </p:sp>
        </p:grpSp>
        <p:grpSp>
          <p:nvGrpSpPr>
            <p:cNvPr id="165" name="Group 87"/>
            <p:cNvGrpSpPr>
              <a:grpSpLocks/>
            </p:cNvGrpSpPr>
            <p:nvPr/>
          </p:nvGrpSpPr>
          <p:grpSpPr bwMode="auto">
            <a:xfrm>
              <a:off x="6486525" y="4046538"/>
              <a:ext cx="2251075" cy="962025"/>
              <a:chOff x="3998" y="2727"/>
              <a:chExt cx="1418" cy="606"/>
            </a:xfrm>
          </p:grpSpPr>
          <p:sp>
            <p:nvSpPr>
              <p:cNvPr id="180" name="Rectangle 179"/>
              <p:cNvSpPr>
                <a:spLocks noChangeArrowheads="1"/>
              </p:cNvSpPr>
              <p:nvPr/>
            </p:nvSpPr>
            <p:spPr bwMode="auto">
              <a:xfrm>
                <a:off x="3998" y="2727"/>
                <a:ext cx="702" cy="606"/>
              </a:xfrm>
              <a:prstGeom prst="rect">
                <a:avLst/>
              </a:prstGeom>
              <a:solidFill>
                <a:srgbClr val="DDC833"/>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81" name="Rectangle 180"/>
              <p:cNvSpPr>
                <a:spLocks noChangeArrowheads="1"/>
              </p:cNvSpPr>
              <p:nvPr/>
            </p:nvSpPr>
            <p:spPr bwMode="auto">
              <a:xfrm>
                <a:off x="4784" y="2885"/>
                <a:ext cx="632" cy="290"/>
              </a:xfrm>
              <a:prstGeom prst="rect">
                <a:avLst/>
              </a:prstGeom>
              <a:noFill/>
              <a:ln w="9525">
                <a:noFill/>
                <a:miter lim="800000"/>
                <a:headEnd/>
                <a:tailEnd/>
              </a:ln>
            </p:spPr>
            <p:txBody>
              <a:bodyPr wrap="squar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Climate &amp; Environment</a:t>
                </a:r>
                <a:endParaRPr lang="en-US" sz="1400" b="0" dirty="0">
                  <a:latin typeface="Calibri"/>
                  <a:cs typeface="Calibri"/>
                </a:endParaRPr>
              </a:p>
            </p:txBody>
          </p:sp>
          <p:sp>
            <p:nvSpPr>
              <p:cNvPr id="182" name="Rectangle 181"/>
              <p:cNvSpPr>
                <a:spLocks noChangeArrowheads="1"/>
              </p:cNvSpPr>
              <p:nvPr/>
            </p:nvSpPr>
            <p:spPr bwMode="auto">
              <a:xfrm>
                <a:off x="4315" y="2958"/>
                <a:ext cx="116" cy="145"/>
              </a:xfrm>
              <a:prstGeom prst="rect">
                <a:avLst/>
              </a:prstGeom>
              <a:noFill/>
              <a:ln w="9525">
                <a:noFill/>
                <a:miter lim="800000"/>
                <a:headEnd/>
                <a:tailEnd/>
              </a:ln>
            </p:spPr>
            <p:txBody>
              <a:bodyPr wrap="none" lIns="22225" tIns="0" rIns="22225"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solidFill>
                      <a:schemeClr val="bg1"/>
                    </a:solidFill>
                    <a:latin typeface="Calibri"/>
                    <a:cs typeface="Calibri"/>
                  </a:rPr>
                  <a:t>77</a:t>
                </a:r>
                <a:endParaRPr lang="en-US" sz="1400" dirty="0">
                  <a:solidFill>
                    <a:schemeClr val="bg1"/>
                  </a:solidFill>
                  <a:latin typeface="Calibri"/>
                  <a:cs typeface="Calibri"/>
                </a:endParaRPr>
              </a:p>
            </p:txBody>
          </p:sp>
        </p:grpSp>
        <p:grpSp>
          <p:nvGrpSpPr>
            <p:cNvPr id="166" name="Group 88"/>
            <p:cNvGrpSpPr>
              <a:grpSpLocks/>
            </p:cNvGrpSpPr>
            <p:nvPr/>
          </p:nvGrpSpPr>
          <p:grpSpPr bwMode="auto">
            <a:xfrm>
              <a:off x="6486525" y="2874963"/>
              <a:ext cx="2176463" cy="1171575"/>
              <a:chOff x="3998" y="1989"/>
              <a:chExt cx="1371" cy="738"/>
            </a:xfrm>
          </p:grpSpPr>
          <p:sp>
            <p:nvSpPr>
              <p:cNvPr id="177" name="Rectangle 176"/>
              <p:cNvSpPr>
                <a:spLocks noChangeArrowheads="1"/>
              </p:cNvSpPr>
              <p:nvPr/>
            </p:nvSpPr>
            <p:spPr bwMode="auto">
              <a:xfrm>
                <a:off x="3998" y="1989"/>
                <a:ext cx="702" cy="738"/>
              </a:xfrm>
              <a:prstGeom prst="rect">
                <a:avLst/>
              </a:prstGeom>
              <a:solidFill>
                <a:schemeClr val="accent1"/>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78" name="Rectangle 177"/>
              <p:cNvSpPr>
                <a:spLocks noChangeArrowheads="1"/>
              </p:cNvSpPr>
              <p:nvPr/>
            </p:nvSpPr>
            <p:spPr bwMode="auto">
              <a:xfrm>
                <a:off x="4784" y="2213"/>
                <a:ext cx="585" cy="291"/>
              </a:xfrm>
              <a:prstGeom prst="rect">
                <a:avLst/>
              </a:prstGeom>
              <a:noFill/>
              <a:ln w="9525">
                <a:noFill/>
                <a:miter lim="800000"/>
                <a:headEnd/>
                <a:tailEnd/>
              </a:ln>
            </p:spPr>
            <p:txBody>
              <a:bodyPr wrap="square" lIns="0" tIns="0" rIns="0"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defTabSz="895350">
                  <a:buSzPct val="120000"/>
                </a:pPr>
                <a:r>
                  <a:rPr lang="en-US" sz="1400" b="0" dirty="0" smtClean="0">
                    <a:latin typeface="Calibri"/>
                    <a:cs typeface="Calibri"/>
                  </a:rPr>
                  <a:t>Science &amp; Engineering</a:t>
                </a:r>
                <a:endParaRPr lang="en-US" sz="1400" b="0" dirty="0">
                  <a:latin typeface="Calibri"/>
                  <a:cs typeface="Calibri"/>
                </a:endParaRPr>
              </a:p>
            </p:txBody>
          </p:sp>
          <p:sp>
            <p:nvSpPr>
              <p:cNvPr id="179" name="Rectangle 178"/>
              <p:cNvSpPr>
                <a:spLocks noChangeArrowheads="1"/>
              </p:cNvSpPr>
              <p:nvPr/>
            </p:nvSpPr>
            <p:spPr bwMode="auto">
              <a:xfrm>
                <a:off x="4292" y="2286"/>
                <a:ext cx="174" cy="145"/>
              </a:xfrm>
              <a:prstGeom prst="rect">
                <a:avLst/>
              </a:prstGeom>
              <a:noFill/>
              <a:ln w="9525">
                <a:noFill/>
                <a:miter lim="800000"/>
                <a:headEnd/>
                <a:tailEnd/>
              </a:ln>
            </p:spPr>
            <p:txBody>
              <a:bodyPr wrap="none" lIns="22225" tIns="0" rIns="22225"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dirty="0" smtClean="0">
                    <a:solidFill>
                      <a:schemeClr val="bg1"/>
                    </a:solidFill>
                    <a:latin typeface="Calibri"/>
                    <a:cs typeface="Calibri"/>
                  </a:rPr>
                  <a:t>88</a:t>
                </a:r>
                <a:endParaRPr lang="en-US" sz="1400" dirty="0">
                  <a:solidFill>
                    <a:schemeClr val="bg1"/>
                  </a:solidFill>
                  <a:latin typeface="Calibri"/>
                  <a:cs typeface="Calibri"/>
                </a:endParaRPr>
              </a:p>
            </p:txBody>
          </p:sp>
        </p:grpSp>
        <p:grpSp>
          <p:nvGrpSpPr>
            <p:cNvPr id="167" name="Group 89"/>
            <p:cNvGrpSpPr>
              <a:grpSpLocks/>
            </p:cNvGrpSpPr>
            <p:nvPr/>
          </p:nvGrpSpPr>
          <p:grpSpPr bwMode="auto">
            <a:xfrm>
              <a:off x="4926012" y="5319713"/>
              <a:ext cx="1114425" cy="287338"/>
              <a:chOff x="3015" y="3222"/>
              <a:chExt cx="702" cy="181"/>
            </a:xfrm>
          </p:grpSpPr>
          <p:sp>
            <p:nvSpPr>
              <p:cNvPr id="175" name="Rectangle 174"/>
              <p:cNvSpPr>
                <a:spLocks noChangeArrowheads="1"/>
              </p:cNvSpPr>
              <p:nvPr/>
            </p:nvSpPr>
            <p:spPr bwMode="auto">
              <a:xfrm>
                <a:off x="3015" y="3222"/>
                <a:ext cx="702" cy="181"/>
              </a:xfrm>
              <a:prstGeom prst="rect">
                <a:avLst/>
              </a:prstGeom>
              <a:solidFill>
                <a:srgbClr val="EEE399"/>
              </a:solidFill>
              <a:ln w="9525">
                <a:solidFill>
                  <a:srgbClr val="FFFFFF"/>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76" name="Rectangle 175"/>
              <p:cNvSpPr>
                <a:spLocks noChangeArrowheads="1"/>
              </p:cNvSpPr>
              <p:nvPr/>
            </p:nvSpPr>
            <p:spPr bwMode="auto">
              <a:xfrm>
                <a:off x="3337" y="3250"/>
                <a:ext cx="106" cy="126"/>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r>
                  <a:rPr lang="en-US" sz="1300" b="0" dirty="0" smtClean="0">
                    <a:solidFill>
                      <a:srgbClr val="000000"/>
                    </a:solidFill>
                    <a:latin typeface="Calibri"/>
                    <a:cs typeface="Calibri"/>
                  </a:rPr>
                  <a:t>27</a:t>
                </a:r>
                <a:endParaRPr lang="en-US" dirty="0">
                  <a:latin typeface="Calibri"/>
                  <a:cs typeface="Calibri"/>
                </a:endParaRPr>
              </a:p>
            </p:txBody>
          </p:sp>
        </p:grpSp>
        <p:sp>
          <p:nvSpPr>
            <p:cNvPr id="168" name="Rectangle 167"/>
            <p:cNvSpPr>
              <a:spLocks noChangeArrowheads="1"/>
            </p:cNvSpPr>
            <p:nvPr/>
          </p:nvSpPr>
          <p:spPr bwMode="auto">
            <a:xfrm>
              <a:off x="5395912" y="5535613"/>
              <a:ext cx="225425" cy="230188"/>
            </a:xfrm>
            <a:prstGeom prst="rect">
              <a:avLst/>
            </a:prstGeom>
            <a:noFill/>
            <a:ln w="9525">
              <a:noFill/>
              <a:miter lim="800000"/>
              <a:headEnd/>
              <a:tailEnd/>
            </a:ln>
          </p:spPr>
          <p:txBody>
            <a:bodyPr wrap="none" lIns="22225" tIns="0" rIns="22225"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400" b="0" dirty="0" smtClean="0">
                  <a:solidFill>
                    <a:schemeClr val="bg1"/>
                  </a:solidFill>
                  <a:latin typeface="Calibri"/>
                  <a:cs typeface="Calibri"/>
                </a:rPr>
                <a:t>12</a:t>
              </a:r>
              <a:endParaRPr lang="en-US" sz="1400" b="0" dirty="0">
                <a:solidFill>
                  <a:schemeClr val="bg1"/>
                </a:solidFill>
                <a:latin typeface="Calibri"/>
                <a:cs typeface="Calibri"/>
              </a:endParaRPr>
            </a:p>
          </p:txBody>
        </p:sp>
        <p:sp>
          <p:nvSpPr>
            <p:cNvPr id="169" name="Line 283"/>
            <p:cNvSpPr>
              <a:spLocks noChangeShapeType="1"/>
            </p:cNvSpPr>
            <p:nvPr/>
          </p:nvSpPr>
          <p:spPr bwMode="auto">
            <a:xfrm flipV="1">
              <a:off x="6037262" y="4046538"/>
              <a:ext cx="444500" cy="1139825"/>
            </a:xfrm>
            <a:prstGeom prst="line">
              <a:avLst/>
            </a:prstGeom>
            <a:noFill/>
            <a:ln w="3175">
              <a:solidFill>
                <a:schemeClr val="bg2"/>
              </a:solidFill>
              <a:prstDash val="lgDash"/>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170" name="Rectangle 169"/>
            <p:cNvSpPr>
              <a:spLocks noChangeArrowheads="1"/>
            </p:cNvSpPr>
            <p:nvPr/>
          </p:nvSpPr>
          <p:spPr bwMode="auto">
            <a:xfrm>
              <a:off x="4926012" y="5270487"/>
              <a:ext cx="1114425" cy="33338"/>
            </a:xfrm>
            <a:prstGeom prst="rect">
              <a:avLst/>
            </a:prstGeom>
            <a:solidFill>
              <a:srgbClr val="FFDE36"/>
            </a:solidFill>
            <a:ln w="9525">
              <a:solidFill>
                <a:srgbClr val="FFDE36"/>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71" name="Rectangle 170"/>
            <p:cNvSpPr>
              <a:spLocks noChangeArrowheads="1"/>
            </p:cNvSpPr>
            <p:nvPr/>
          </p:nvSpPr>
          <p:spPr bwMode="auto">
            <a:xfrm>
              <a:off x="6158517" y="5170474"/>
              <a:ext cx="87691" cy="200055"/>
            </a:xfrm>
            <a:prstGeom prst="rect">
              <a:avLst/>
            </a:prstGeom>
            <a:noFill/>
            <a:ln w="9525">
              <a:noFill/>
              <a:miter lim="800000"/>
              <a:headEnd/>
              <a:tailEnd/>
            </a:ln>
          </p:spPr>
          <p:txBody>
            <a:bodyPr wrap="none" lIns="0" tIns="0" rIns="0" bIns="0">
              <a:prstTxWarp prst="textNoShape">
                <a:avLst/>
              </a:prstTxWarp>
              <a:spAutoFit/>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r>
                <a:rPr lang="en-US" sz="1300" b="0" dirty="0">
                  <a:solidFill>
                    <a:srgbClr val="000000"/>
                  </a:solidFill>
                  <a:latin typeface="Calibri"/>
                  <a:cs typeface="Calibri"/>
                </a:rPr>
                <a:t>6</a:t>
              </a:r>
              <a:endParaRPr lang="en-US" dirty="0">
                <a:latin typeface="Calibri"/>
                <a:cs typeface="Calibri"/>
              </a:endParaRPr>
            </a:p>
          </p:txBody>
        </p:sp>
        <p:sp>
          <p:nvSpPr>
            <p:cNvPr id="172" name="Line 237"/>
            <p:cNvSpPr>
              <a:spLocks noChangeShapeType="1"/>
            </p:cNvSpPr>
            <p:nvPr/>
          </p:nvSpPr>
          <p:spPr bwMode="auto">
            <a:xfrm flipH="1">
              <a:off x="6011862" y="5302237"/>
              <a:ext cx="96838" cy="0"/>
            </a:xfrm>
            <a:prstGeom prst="line">
              <a:avLst/>
            </a:prstGeom>
            <a:noFill/>
            <a:ln w="9525">
              <a:solidFill>
                <a:schemeClr val="tx1"/>
              </a:solidFill>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sp>
          <p:nvSpPr>
            <p:cNvPr id="173" name="Rectangle 172"/>
            <p:cNvSpPr>
              <a:spLocks noChangeArrowheads="1"/>
            </p:cNvSpPr>
            <p:nvPr/>
          </p:nvSpPr>
          <p:spPr bwMode="auto">
            <a:xfrm>
              <a:off x="4646612" y="5103813"/>
              <a:ext cx="225425" cy="230188"/>
            </a:xfrm>
            <a:prstGeom prst="rect">
              <a:avLst/>
            </a:prstGeom>
            <a:noFill/>
            <a:ln w="9525">
              <a:noFill/>
              <a:miter lim="800000"/>
              <a:headEnd/>
              <a:tailEnd/>
            </a:ln>
          </p:spPr>
          <p:txBody>
            <a:bodyPr wrap="none" lIns="22225" tIns="0" rIns="22225" bIns="0"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defTabSz="895350">
                <a:buSzPct val="120000"/>
              </a:pPr>
              <a:r>
                <a:rPr lang="en-US" sz="1300" b="0" dirty="0" smtClean="0">
                  <a:latin typeface="Calibri"/>
                  <a:cs typeface="Calibri"/>
                </a:rPr>
                <a:t>18</a:t>
              </a:r>
              <a:endParaRPr lang="en-US" sz="1300" b="0" dirty="0">
                <a:latin typeface="Calibri"/>
                <a:cs typeface="Calibri"/>
              </a:endParaRPr>
            </a:p>
          </p:txBody>
        </p:sp>
        <p:sp>
          <p:nvSpPr>
            <p:cNvPr id="174" name="Line 237"/>
            <p:cNvSpPr>
              <a:spLocks noChangeShapeType="1"/>
            </p:cNvSpPr>
            <p:nvPr/>
          </p:nvSpPr>
          <p:spPr bwMode="auto">
            <a:xfrm flipH="1">
              <a:off x="4843462" y="5213337"/>
              <a:ext cx="96838" cy="0"/>
            </a:xfrm>
            <a:prstGeom prst="line">
              <a:avLst/>
            </a:prstGeom>
            <a:noFill/>
            <a:ln w="9525">
              <a:solidFill>
                <a:schemeClr val="tx1"/>
              </a:solidFill>
              <a:round/>
              <a:headEnd/>
              <a:tailEnd/>
            </a:ln>
          </p:spPr>
          <p:txBody>
            <a:bodyPr wrap="none" anchor="ct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endParaRPr lang="en-US">
                <a:latin typeface="Calibri"/>
                <a:cs typeface="Calibri"/>
              </a:endParaRPr>
            </a:p>
          </p:txBody>
        </p:sp>
      </p:grpSp>
      <p:sp>
        <p:nvSpPr>
          <p:cNvPr id="192" name="TextBox 191"/>
          <p:cNvSpPr txBox="1"/>
          <p:nvPr/>
        </p:nvSpPr>
        <p:spPr>
          <a:xfrm>
            <a:off x="196054" y="6488668"/>
            <a:ext cx="3526113" cy="246221"/>
          </a:xfrm>
          <a:prstGeom prst="rect">
            <a:avLst/>
          </a:prstGeom>
          <a:noFill/>
        </p:spPr>
        <p:txBody>
          <a:bodyPr wrap="none" rtlCol="0">
            <a:spAutoFit/>
          </a:bodyPr>
          <a:lstStyle/>
          <a:p>
            <a:r>
              <a:rPr lang="en-US" sz="1000" dirty="0" smtClean="0">
                <a:latin typeface="Calibri"/>
                <a:cs typeface="Calibri"/>
              </a:rPr>
              <a:t>Source: McKinsey dataset of 219 prizes worth $100,000 or more</a:t>
            </a:r>
            <a:endParaRPr lang="en-US" sz="1000" dirty="0">
              <a:latin typeface="Calibri"/>
              <a:cs typeface="Calibri"/>
            </a:endParaRPr>
          </a:p>
        </p:txBody>
      </p:sp>
      <p:sp>
        <p:nvSpPr>
          <p:cNvPr id="193" name="Rectangle 192"/>
          <p:cNvSpPr>
            <a:spLocks noChangeArrowheads="1"/>
          </p:cNvSpPr>
          <p:nvPr/>
        </p:nvSpPr>
        <p:spPr bwMode="auto">
          <a:xfrm>
            <a:off x="3748087" y="4627563"/>
            <a:ext cx="212725" cy="714375"/>
          </a:xfrm>
          <a:prstGeom prst="rect">
            <a:avLst/>
          </a:prstGeom>
          <a:solidFill>
            <a:srgbClr val="E8CF00"/>
          </a:solidFill>
          <a:ln w="12700">
            <a:solidFill>
              <a:schemeClr val="bg1"/>
            </a:solidFill>
            <a:miter lim="800000"/>
            <a:headEnd/>
            <a:tailEnd/>
          </a:ln>
        </p:spPr>
        <p:txBody>
          <a:bodyPr>
            <a:prstTxWarp prst="textNoShape">
              <a:avLst/>
            </a:prstTxWarp>
          </a:bodyPr>
          <a:lstStyle>
            <a:defPPr>
              <a:defRPr lang="en-US"/>
            </a:defPPr>
            <a:lvl1pPr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1pPr>
            <a:lvl2pPr marL="4572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2pPr>
            <a:lvl3pPr marL="9144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3pPr>
            <a:lvl4pPr marL="13716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4pPr>
            <a:lvl5pPr marL="1828800" algn="l" rtl="0" fontAlgn="base">
              <a:spcBef>
                <a:spcPct val="0"/>
              </a:spcBef>
              <a:spcAft>
                <a:spcPct val="0"/>
              </a:spcAft>
              <a:defRPr sz="1600" b="1" kern="1200">
                <a:solidFill>
                  <a:schemeClr val="tx1"/>
                </a:solidFill>
                <a:latin typeface="ITC Franklin Gothic Std Book" charset="0"/>
                <a:ea typeface="Arial" pitchFamily="29" charset="0"/>
                <a:cs typeface="Arial" pitchFamily="29" charset="0"/>
              </a:defRPr>
            </a:lvl5pPr>
            <a:lvl6pPr marL="2286000" algn="l" defTabSz="457200" rtl="0" eaLnBrk="1" latinLnBrk="0" hangingPunct="1">
              <a:defRPr sz="1600" b="1" kern="1200">
                <a:solidFill>
                  <a:schemeClr val="tx1"/>
                </a:solidFill>
                <a:latin typeface="ITC Franklin Gothic Std Book" charset="0"/>
                <a:ea typeface="Arial" pitchFamily="29" charset="0"/>
                <a:cs typeface="Arial" pitchFamily="29" charset="0"/>
              </a:defRPr>
            </a:lvl6pPr>
            <a:lvl7pPr marL="2743200" algn="l" defTabSz="457200" rtl="0" eaLnBrk="1" latinLnBrk="0" hangingPunct="1">
              <a:defRPr sz="1600" b="1" kern="1200">
                <a:solidFill>
                  <a:schemeClr val="tx1"/>
                </a:solidFill>
                <a:latin typeface="ITC Franklin Gothic Std Book" charset="0"/>
                <a:ea typeface="Arial" pitchFamily="29" charset="0"/>
                <a:cs typeface="Arial" pitchFamily="29" charset="0"/>
              </a:defRPr>
            </a:lvl7pPr>
            <a:lvl8pPr marL="3200400" algn="l" defTabSz="457200" rtl="0" eaLnBrk="1" latinLnBrk="0" hangingPunct="1">
              <a:defRPr sz="1600" b="1" kern="1200">
                <a:solidFill>
                  <a:schemeClr val="tx1"/>
                </a:solidFill>
                <a:latin typeface="ITC Franklin Gothic Std Book" charset="0"/>
                <a:ea typeface="Arial" pitchFamily="29" charset="0"/>
                <a:cs typeface="Arial" pitchFamily="29" charset="0"/>
              </a:defRPr>
            </a:lvl8pPr>
            <a:lvl9pPr marL="3657600" algn="l" defTabSz="457200" rtl="0" eaLnBrk="1" latinLnBrk="0" hangingPunct="1">
              <a:defRPr sz="1600" b="1" kern="1200">
                <a:solidFill>
                  <a:schemeClr val="tx1"/>
                </a:solidFill>
                <a:latin typeface="ITC Franklin Gothic Std Book" charset="0"/>
                <a:ea typeface="Arial" pitchFamily="29" charset="0"/>
                <a:cs typeface="Arial" pitchFamily="29" charset="0"/>
              </a:defRPr>
            </a:lvl9pPr>
          </a:lstStyle>
          <a:p>
            <a:pPr algn="ctr"/>
            <a:endParaRPr lang="en-US">
              <a:latin typeface="Calibri"/>
              <a:cs typeface="Calibri"/>
            </a:endParaRPr>
          </a:p>
        </p:txBody>
      </p:sp>
      <p:sp>
        <p:nvSpPr>
          <p:cNvPr id="196" name="Title 1"/>
          <p:cNvSpPr txBox="1">
            <a:spLocks/>
          </p:cNvSpPr>
          <p:nvPr/>
        </p:nvSpPr>
        <p:spPr bwMode="auto">
          <a:xfrm>
            <a:off x="609600" y="76200"/>
            <a:ext cx="10969625" cy="1143000"/>
          </a:xfrm>
          <a:prstGeom prst="rect">
            <a:avLst/>
          </a:prstGeom>
          <a:noFill/>
          <a:ln w="9525">
            <a:noFill/>
            <a:miter lim="800000"/>
            <a:headEnd/>
            <a:tailEnd/>
          </a:ln>
        </p:spPr>
        <p:txBody>
          <a:bodyPr vert="horz" wrap="square" lIns="136361" tIns="68180" rIns="136361" bIns="68180" numCol="1" anchor="ctr" anchorCtr="0" compatLnSpc="1">
            <a:prstTxWarp prst="textNoShape">
              <a:avLst/>
            </a:prstTxWarp>
          </a:bodyPr>
          <a:lstStyle>
            <a:lvl1pPr algn="ctr" defTabSz="1362075" rtl="0" eaLnBrk="0" fontAlgn="base" hangingPunct="0">
              <a:spcBef>
                <a:spcPct val="0"/>
              </a:spcBef>
              <a:spcAft>
                <a:spcPct val="0"/>
              </a:spcAft>
              <a:defRPr sz="6600" kern="1200">
                <a:solidFill>
                  <a:schemeClr val="tx1"/>
                </a:solidFill>
                <a:latin typeface="+mj-lt"/>
                <a:ea typeface="ＭＳ Ｐゴシック" pitchFamily="-111" charset="-128"/>
                <a:cs typeface="ＭＳ Ｐゴシック" pitchFamily="-111" charset="-128"/>
              </a:defRPr>
            </a:lvl1pPr>
            <a:lvl2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2pPr>
            <a:lvl3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3pPr>
            <a:lvl4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4pPr>
            <a:lvl5pPr algn="ctr" defTabSz="1362075" rtl="0" eaLnBrk="0" fontAlgn="base" hangingPunct="0">
              <a:spcBef>
                <a:spcPct val="0"/>
              </a:spcBef>
              <a:spcAft>
                <a:spcPct val="0"/>
              </a:spcAft>
              <a:defRPr sz="6600">
                <a:solidFill>
                  <a:schemeClr val="tx1"/>
                </a:solidFill>
                <a:latin typeface="Calibri" pitchFamily="34" charset="0"/>
                <a:ea typeface="ＭＳ Ｐゴシック" pitchFamily="-111" charset="-128"/>
                <a:cs typeface="ＭＳ Ｐゴシック" pitchFamily="-111" charset="-128"/>
              </a:defRPr>
            </a:lvl5pPr>
            <a:lvl6pPr marL="457200" algn="ctr" defTabSz="1362075" rtl="0" fontAlgn="base">
              <a:spcBef>
                <a:spcPct val="0"/>
              </a:spcBef>
              <a:spcAft>
                <a:spcPct val="0"/>
              </a:spcAft>
              <a:defRPr sz="6600">
                <a:solidFill>
                  <a:schemeClr val="tx1"/>
                </a:solidFill>
                <a:latin typeface="Calibri" pitchFamily="34" charset="0"/>
              </a:defRPr>
            </a:lvl6pPr>
            <a:lvl7pPr marL="914400" algn="ctr" defTabSz="1362075" rtl="0" fontAlgn="base">
              <a:spcBef>
                <a:spcPct val="0"/>
              </a:spcBef>
              <a:spcAft>
                <a:spcPct val="0"/>
              </a:spcAft>
              <a:defRPr sz="6600">
                <a:solidFill>
                  <a:schemeClr val="tx1"/>
                </a:solidFill>
                <a:latin typeface="Calibri" pitchFamily="34" charset="0"/>
              </a:defRPr>
            </a:lvl7pPr>
            <a:lvl8pPr marL="1371600" algn="ctr" defTabSz="1362075" rtl="0" fontAlgn="base">
              <a:spcBef>
                <a:spcPct val="0"/>
              </a:spcBef>
              <a:spcAft>
                <a:spcPct val="0"/>
              </a:spcAft>
              <a:defRPr sz="6600">
                <a:solidFill>
                  <a:schemeClr val="tx1"/>
                </a:solidFill>
                <a:latin typeface="Calibri" pitchFamily="34" charset="0"/>
              </a:defRPr>
            </a:lvl8pPr>
            <a:lvl9pPr marL="1828800" algn="ctr" defTabSz="1362075" rtl="0" fontAlgn="base">
              <a:spcBef>
                <a:spcPct val="0"/>
              </a:spcBef>
              <a:spcAft>
                <a:spcPct val="0"/>
              </a:spcAft>
              <a:defRPr sz="6600">
                <a:solidFill>
                  <a:schemeClr val="tx1"/>
                </a:solidFill>
                <a:latin typeface="Calibri" pitchFamily="34" charset="0"/>
              </a:defRPr>
            </a:lvl9pPr>
          </a:lstStyle>
          <a:p>
            <a:r>
              <a:rPr lang="en-US" sz="3600" dirty="0" smtClean="0"/>
              <a:t>This growth has been driven by new sponsors and fields</a:t>
            </a:r>
            <a:endParaRPr lang="en-US" sz="3600" dirty="0"/>
          </a:p>
        </p:txBody>
      </p:sp>
    </p:spTree>
    <p:extLst>
      <p:ext uri="{BB962C8B-B14F-4D97-AF65-F5344CB8AC3E}">
        <p14:creationId xmlns:p14="http://schemas.microsoft.com/office/powerpoint/2010/main" val="598100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10"/>
          <p:cNvSpPr>
            <a:spLocks noGrp="1" noChangeArrowheads="1"/>
          </p:cNvSpPr>
          <p:nvPr>
            <p:ph type="title"/>
            <p:custDataLst>
              <p:tags r:id="rId1"/>
            </p:custDataLst>
          </p:nvPr>
        </p:nvSpPr>
        <p:spPr>
          <a:xfrm>
            <a:off x="-184685" y="66410"/>
            <a:ext cx="12512015" cy="809872"/>
          </a:xfrm>
        </p:spPr>
        <p:txBody>
          <a:bodyPr>
            <a:noAutofit/>
          </a:bodyPr>
          <a:lstStyle/>
          <a:p>
            <a:pPr eaLnBrk="1" hangingPunct="1"/>
            <a:r>
              <a:rPr lang="en-US" sz="3600" dirty="0">
                <a:latin typeface="Calibri"/>
                <a:cs typeface="Calibri"/>
              </a:rPr>
              <a:t>Prizes’ distinctive attributes are reinforced by broader social trends to encourage use and experimentation</a:t>
            </a:r>
          </a:p>
        </p:txBody>
      </p:sp>
      <p:grpSp>
        <p:nvGrpSpPr>
          <p:cNvPr id="44" name="Group 43"/>
          <p:cNvGrpSpPr/>
          <p:nvPr/>
        </p:nvGrpSpPr>
        <p:grpSpPr>
          <a:xfrm>
            <a:off x="4341812" y="1905000"/>
            <a:ext cx="7847012" cy="4577407"/>
            <a:chOff x="2471877" y="2343959"/>
            <a:chExt cx="7847012" cy="4577407"/>
          </a:xfrm>
        </p:grpSpPr>
        <p:sp>
          <p:nvSpPr>
            <p:cNvPr id="45" name="Rectangle 4"/>
            <p:cNvSpPr>
              <a:spLocks noChangeArrowheads="1"/>
            </p:cNvSpPr>
            <p:nvPr/>
          </p:nvSpPr>
          <p:spPr bwMode="auto">
            <a:xfrm>
              <a:off x="6435626" y="2343959"/>
              <a:ext cx="3883263" cy="4577407"/>
            </a:xfrm>
            <a:prstGeom prst="rect">
              <a:avLst/>
            </a:prstGeom>
            <a:noFill/>
            <a:ln w="9525">
              <a:noFill/>
              <a:miter lim="800000"/>
              <a:headEnd/>
              <a:tailEnd/>
            </a:ln>
          </p:spPr>
          <p:txBody>
            <a:bodyPr wrap="square" lIns="0" tIns="0" rIns="0" bIns="0">
              <a:prstTxWarp prst="textNoShape">
                <a:avLst/>
              </a:prstTxWarp>
              <a:spAutoFit/>
            </a:bodyPr>
            <a:lstStyle/>
            <a:p>
              <a:pPr marL="236480" lvl="1" indent="-234861" defTabSz="913526">
                <a:lnSpc>
                  <a:spcPct val="90000"/>
                </a:lnSpc>
                <a:spcAft>
                  <a:spcPct val="50000"/>
                </a:spcAft>
                <a:buSzPct val="120000"/>
                <a:buFontTx/>
                <a:buChar char="•"/>
              </a:pPr>
              <a:r>
                <a:rPr lang="en-US" dirty="0">
                  <a:latin typeface="Calibri"/>
                  <a:cs typeface="Calibri"/>
                </a:rPr>
                <a:t>New wealth</a:t>
              </a:r>
            </a:p>
            <a:p>
              <a:pPr marL="236480" lvl="1" indent="-234861" defTabSz="913526">
                <a:lnSpc>
                  <a:spcPct val="90000"/>
                </a:lnSpc>
                <a:spcAft>
                  <a:spcPct val="50000"/>
                </a:spcAft>
                <a:buSzPct val="120000"/>
                <a:buFontTx/>
                <a:buChar char="•"/>
              </a:pPr>
              <a:r>
                <a:rPr lang="en-US" dirty="0">
                  <a:latin typeface="Calibri"/>
                  <a:cs typeface="Calibri"/>
                </a:rPr>
                <a:t>Frustration with conventional approaches </a:t>
              </a:r>
            </a:p>
            <a:p>
              <a:pPr marL="236480" lvl="1" indent="-234861" defTabSz="913526">
                <a:lnSpc>
                  <a:spcPct val="90000"/>
                </a:lnSpc>
                <a:spcAft>
                  <a:spcPct val="50000"/>
                </a:spcAft>
                <a:buSzPct val="120000"/>
                <a:buFontTx/>
                <a:buChar char="•"/>
              </a:pPr>
              <a:r>
                <a:rPr lang="en-US" dirty="0">
                  <a:latin typeface="Calibri"/>
                  <a:cs typeface="Calibri"/>
                </a:rPr>
                <a:t>Internet as driver </a:t>
              </a:r>
              <a:br>
                <a:rPr lang="en-US" dirty="0">
                  <a:latin typeface="Calibri"/>
                  <a:cs typeface="Calibri"/>
                </a:rPr>
              </a:br>
              <a:r>
                <a:rPr lang="en-US" dirty="0">
                  <a:latin typeface="Calibri"/>
                  <a:cs typeface="Calibri"/>
                </a:rPr>
                <a:t>of access and collaboration</a:t>
              </a:r>
            </a:p>
            <a:p>
              <a:pPr marL="236480" lvl="1" indent="-234861" defTabSz="913526">
                <a:lnSpc>
                  <a:spcPct val="90000"/>
                </a:lnSpc>
                <a:spcAft>
                  <a:spcPct val="50000"/>
                </a:spcAft>
                <a:buSzPct val="120000"/>
                <a:buFontTx/>
                <a:buChar char="•"/>
              </a:pPr>
              <a:r>
                <a:rPr lang="en-US" dirty="0">
                  <a:latin typeface="Calibri"/>
                  <a:cs typeface="Calibri"/>
                </a:rPr>
                <a:t>Low-cost, distributed computing power</a:t>
              </a:r>
            </a:p>
            <a:p>
              <a:pPr marL="236480" lvl="1" indent="-234861" defTabSz="913526">
                <a:lnSpc>
                  <a:spcPct val="90000"/>
                </a:lnSpc>
                <a:spcAft>
                  <a:spcPct val="50000"/>
                </a:spcAft>
                <a:buSzPct val="120000"/>
                <a:buFontTx/>
                <a:buChar char="•"/>
              </a:pPr>
              <a:r>
                <a:rPr lang="en-US" dirty="0">
                  <a:latin typeface="Calibri"/>
                  <a:cs typeface="Calibri"/>
                </a:rPr>
                <a:t>Multi-media intensive society</a:t>
              </a:r>
            </a:p>
          </p:txBody>
        </p:sp>
        <p:grpSp>
          <p:nvGrpSpPr>
            <p:cNvPr id="46" name="Group 46"/>
            <p:cNvGrpSpPr>
              <a:grpSpLocks/>
            </p:cNvGrpSpPr>
            <p:nvPr/>
          </p:nvGrpSpPr>
          <p:grpSpPr bwMode="auto">
            <a:xfrm>
              <a:off x="2471877" y="2669340"/>
              <a:ext cx="3811485" cy="3633088"/>
              <a:chOff x="1526" y="1648"/>
              <a:chExt cx="2353" cy="2243"/>
            </a:xfrm>
          </p:grpSpPr>
          <p:sp>
            <p:nvSpPr>
              <p:cNvPr id="47" name="Freeform 15"/>
              <p:cNvSpPr>
                <a:spLocks/>
              </p:cNvSpPr>
              <p:nvPr/>
            </p:nvSpPr>
            <p:spPr bwMode="auto">
              <a:xfrm>
                <a:off x="1526" y="1648"/>
                <a:ext cx="2353" cy="2243"/>
              </a:xfrm>
              <a:custGeom>
                <a:avLst/>
                <a:gdLst>
                  <a:gd name="T0" fmla="*/ 249 w 2353"/>
                  <a:gd name="T1" fmla="*/ 2070 h 2243"/>
                  <a:gd name="T2" fmla="*/ 426 w 2353"/>
                  <a:gd name="T3" fmla="*/ 2149 h 2243"/>
                  <a:gd name="T4" fmla="*/ 613 w 2353"/>
                  <a:gd name="T5" fmla="*/ 2203 h 2243"/>
                  <a:gd name="T6" fmla="*/ 808 w 2353"/>
                  <a:gd name="T7" fmla="*/ 2234 h 2243"/>
                  <a:gd name="T8" fmla="*/ 1003 w 2353"/>
                  <a:gd name="T9" fmla="*/ 2243 h 2243"/>
                  <a:gd name="T10" fmla="*/ 1200 w 2353"/>
                  <a:gd name="T11" fmla="*/ 2225 h 2243"/>
                  <a:gd name="T12" fmla="*/ 1393 w 2353"/>
                  <a:gd name="T13" fmla="*/ 2178 h 2243"/>
                  <a:gd name="T14" fmla="*/ 1577 w 2353"/>
                  <a:gd name="T15" fmla="*/ 2104 h 2243"/>
                  <a:gd name="T16" fmla="*/ 1748 w 2353"/>
                  <a:gd name="T17" fmla="*/ 2005 h 2243"/>
                  <a:gd name="T18" fmla="*/ 1905 w 2353"/>
                  <a:gd name="T19" fmla="*/ 1882 h 2243"/>
                  <a:gd name="T20" fmla="*/ 2041 w 2353"/>
                  <a:gd name="T21" fmla="*/ 1736 h 2243"/>
                  <a:gd name="T22" fmla="*/ 2156 w 2353"/>
                  <a:gd name="T23" fmla="*/ 1572 h 2243"/>
                  <a:gd name="T24" fmla="*/ 2246 w 2353"/>
                  <a:gd name="T25" fmla="*/ 1395 h 2243"/>
                  <a:gd name="T26" fmla="*/ 2311 w 2353"/>
                  <a:gd name="T27" fmla="*/ 1207 h 2243"/>
                  <a:gd name="T28" fmla="*/ 2347 w 2353"/>
                  <a:gd name="T29" fmla="*/ 1012 h 2243"/>
                  <a:gd name="T30" fmla="*/ 2353 w 2353"/>
                  <a:gd name="T31" fmla="*/ 814 h 2243"/>
                  <a:gd name="T32" fmla="*/ 2333 w 2353"/>
                  <a:gd name="T33" fmla="*/ 619 h 2243"/>
                  <a:gd name="T34" fmla="*/ 2284 w 2353"/>
                  <a:gd name="T35" fmla="*/ 429 h 2243"/>
                  <a:gd name="T36" fmla="*/ 2207 w 2353"/>
                  <a:gd name="T37" fmla="*/ 247 h 2243"/>
                  <a:gd name="T38" fmla="*/ 2107 w 2353"/>
                  <a:gd name="T39" fmla="*/ 79 h 2243"/>
                  <a:gd name="T40" fmla="*/ 1999 w 2353"/>
                  <a:gd name="T41" fmla="*/ 216 h 2243"/>
                  <a:gd name="T42" fmla="*/ 1546 w 2353"/>
                  <a:gd name="T43" fmla="*/ 514 h 2243"/>
                  <a:gd name="T44" fmla="*/ 1604 w 2353"/>
                  <a:gd name="T45" fmla="*/ 639 h 2243"/>
                  <a:gd name="T46" fmla="*/ 1635 w 2353"/>
                  <a:gd name="T47" fmla="*/ 776 h 2243"/>
                  <a:gd name="T48" fmla="*/ 1635 w 2353"/>
                  <a:gd name="T49" fmla="*/ 915 h 2243"/>
                  <a:gd name="T50" fmla="*/ 1611 w 2353"/>
                  <a:gd name="T51" fmla="*/ 1054 h 2243"/>
                  <a:gd name="T52" fmla="*/ 1555 w 2353"/>
                  <a:gd name="T53" fmla="*/ 1184 h 2243"/>
                  <a:gd name="T54" fmla="*/ 1476 w 2353"/>
                  <a:gd name="T55" fmla="*/ 1303 h 2243"/>
                  <a:gd name="T56" fmla="*/ 1373 w 2353"/>
                  <a:gd name="T57" fmla="*/ 1400 h 2243"/>
                  <a:gd name="T58" fmla="*/ 1254 w 2353"/>
                  <a:gd name="T59" fmla="*/ 1476 h 2243"/>
                  <a:gd name="T60" fmla="*/ 1124 w 2353"/>
                  <a:gd name="T61" fmla="*/ 1525 h 2243"/>
                  <a:gd name="T62" fmla="*/ 985 w 2353"/>
                  <a:gd name="T63" fmla="*/ 1548 h 2243"/>
                  <a:gd name="T64" fmla="*/ 846 w 2353"/>
                  <a:gd name="T65" fmla="*/ 1539 h 2243"/>
                  <a:gd name="T66" fmla="*/ 709 w 2353"/>
                  <a:gd name="T67" fmla="*/ 1505 h 2243"/>
                  <a:gd name="T68" fmla="*/ 805 w 2353"/>
                  <a:gd name="T69" fmla="*/ 1314 h 2243"/>
                  <a:gd name="T70" fmla="*/ 0 w 2353"/>
                  <a:gd name="T71" fmla="*/ 2185 h 2243"/>
                  <a:gd name="T72" fmla="*/ 164 w 2353"/>
                  <a:gd name="T73" fmla="*/ 2019 h 22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53"/>
                  <a:gd name="T112" fmla="*/ 0 h 2243"/>
                  <a:gd name="T113" fmla="*/ 2353 w 2353"/>
                  <a:gd name="T114" fmla="*/ 2243 h 22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53" h="2243">
                    <a:moveTo>
                      <a:pt x="164" y="2019"/>
                    </a:moveTo>
                    <a:lnTo>
                      <a:pt x="249" y="2070"/>
                    </a:lnTo>
                    <a:lnTo>
                      <a:pt x="337" y="2113"/>
                    </a:lnTo>
                    <a:lnTo>
                      <a:pt x="426" y="2149"/>
                    </a:lnTo>
                    <a:lnTo>
                      <a:pt x="518" y="2178"/>
                    </a:lnTo>
                    <a:lnTo>
                      <a:pt x="613" y="2203"/>
                    </a:lnTo>
                    <a:lnTo>
                      <a:pt x="709" y="2216"/>
                    </a:lnTo>
                    <a:lnTo>
                      <a:pt x="808" y="2234"/>
                    </a:lnTo>
                    <a:lnTo>
                      <a:pt x="904" y="2241"/>
                    </a:lnTo>
                    <a:lnTo>
                      <a:pt x="1003" y="2243"/>
                    </a:lnTo>
                    <a:lnTo>
                      <a:pt x="1102" y="2238"/>
                    </a:lnTo>
                    <a:lnTo>
                      <a:pt x="1200" y="2225"/>
                    </a:lnTo>
                    <a:lnTo>
                      <a:pt x="1297" y="2205"/>
                    </a:lnTo>
                    <a:lnTo>
                      <a:pt x="1393" y="2178"/>
                    </a:lnTo>
                    <a:lnTo>
                      <a:pt x="1487" y="2144"/>
                    </a:lnTo>
                    <a:lnTo>
                      <a:pt x="1577" y="2104"/>
                    </a:lnTo>
                    <a:lnTo>
                      <a:pt x="1665" y="2057"/>
                    </a:lnTo>
                    <a:lnTo>
                      <a:pt x="1748" y="2005"/>
                    </a:lnTo>
                    <a:lnTo>
                      <a:pt x="1828" y="1945"/>
                    </a:lnTo>
                    <a:lnTo>
                      <a:pt x="1905" y="1882"/>
                    </a:lnTo>
                    <a:lnTo>
                      <a:pt x="1974" y="1810"/>
                    </a:lnTo>
                    <a:lnTo>
                      <a:pt x="2041" y="1736"/>
                    </a:lnTo>
                    <a:lnTo>
                      <a:pt x="2100" y="1658"/>
                    </a:lnTo>
                    <a:lnTo>
                      <a:pt x="2156" y="1572"/>
                    </a:lnTo>
                    <a:lnTo>
                      <a:pt x="2205" y="1487"/>
                    </a:lnTo>
                    <a:lnTo>
                      <a:pt x="2246" y="1395"/>
                    </a:lnTo>
                    <a:lnTo>
                      <a:pt x="2281" y="1303"/>
                    </a:lnTo>
                    <a:lnTo>
                      <a:pt x="2311" y="1207"/>
                    </a:lnTo>
                    <a:lnTo>
                      <a:pt x="2331" y="1108"/>
                    </a:lnTo>
                    <a:lnTo>
                      <a:pt x="2347" y="1012"/>
                    </a:lnTo>
                    <a:lnTo>
                      <a:pt x="2353" y="913"/>
                    </a:lnTo>
                    <a:lnTo>
                      <a:pt x="2353" y="814"/>
                    </a:lnTo>
                    <a:lnTo>
                      <a:pt x="2347" y="716"/>
                    </a:lnTo>
                    <a:lnTo>
                      <a:pt x="2333" y="619"/>
                    </a:lnTo>
                    <a:lnTo>
                      <a:pt x="2313" y="521"/>
                    </a:lnTo>
                    <a:lnTo>
                      <a:pt x="2284" y="429"/>
                    </a:lnTo>
                    <a:lnTo>
                      <a:pt x="2250" y="335"/>
                    </a:lnTo>
                    <a:lnTo>
                      <a:pt x="2207" y="247"/>
                    </a:lnTo>
                    <a:lnTo>
                      <a:pt x="2160" y="160"/>
                    </a:lnTo>
                    <a:lnTo>
                      <a:pt x="2107" y="79"/>
                    </a:lnTo>
                    <a:lnTo>
                      <a:pt x="2048" y="0"/>
                    </a:lnTo>
                    <a:lnTo>
                      <a:pt x="1999" y="216"/>
                    </a:lnTo>
                    <a:lnTo>
                      <a:pt x="1956" y="431"/>
                    </a:lnTo>
                    <a:lnTo>
                      <a:pt x="1546" y="514"/>
                    </a:lnTo>
                    <a:lnTo>
                      <a:pt x="1579" y="577"/>
                    </a:lnTo>
                    <a:lnTo>
                      <a:pt x="1604" y="639"/>
                    </a:lnTo>
                    <a:lnTo>
                      <a:pt x="1624" y="707"/>
                    </a:lnTo>
                    <a:lnTo>
                      <a:pt x="1635" y="776"/>
                    </a:lnTo>
                    <a:lnTo>
                      <a:pt x="1640" y="846"/>
                    </a:lnTo>
                    <a:lnTo>
                      <a:pt x="1635" y="915"/>
                    </a:lnTo>
                    <a:lnTo>
                      <a:pt x="1626" y="987"/>
                    </a:lnTo>
                    <a:lnTo>
                      <a:pt x="1611" y="1054"/>
                    </a:lnTo>
                    <a:lnTo>
                      <a:pt x="1586" y="1122"/>
                    </a:lnTo>
                    <a:lnTo>
                      <a:pt x="1555" y="1184"/>
                    </a:lnTo>
                    <a:lnTo>
                      <a:pt x="1519" y="1245"/>
                    </a:lnTo>
                    <a:lnTo>
                      <a:pt x="1476" y="1303"/>
                    </a:lnTo>
                    <a:lnTo>
                      <a:pt x="1427" y="1353"/>
                    </a:lnTo>
                    <a:lnTo>
                      <a:pt x="1373" y="1400"/>
                    </a:lnTo>
                    <a:lnTo>
                      <a:pt x="1317" y="1440"/>
                    </a:lnTo>
                    <a:lnTo>
                      <a:pt x="1254" y="1476"/>
                    </a:lnTo>
                    <a:lnTo>
                      <a:pt x="1189" y="1503"/>
                    </a:lnTo>
                    <a:lnTo>
                      <a:pt x="1124" y="1525"/>
                    </a:lnTo>
                    <a:lnTo>
                      <a:pt x="1054" y="1539"/>
                    </a:lnTo>
                    <a:lnTo>
                      <a:pt x="985" y="1548"/>
                    </a:lnTo>
                    <a:lnTo>
                      <a:pt x="915" y="1548"/>
                    </a:lnTo>
                    <a:lnTo>
                      <a:pt x="846" y="1539"/>
                    </a:lnTo>
                    <a:lnTo>
                      <a:pt x="776" y="1525"/>
                    </a:lnTo>
                    <a:lnTo>
                      <a:pt x="709" y="1505"/>
                    </a:lnTo>
                    <a:lnTo>
                      <a:pt x="646" y="1476"/>
                    </a:lnTo>
                    <a:lnTo>
                      <a:pt x="805" y="1314"/>
                    </a:lnTo>
                    <a:lnTo>
                      <a:pt x="132" y="1406"/>
                    </a:lnTo>
                    <a:lnTo>
                      <a:pt x="0" y="2185"/>
                    </a:lnTo>
                    <a:lnTo>
                      <a:pt x="164" y="2019"/>
                    </a:lnTo>
                    <a:close/>
                  </a:path>
                </a:pathLst>
              </a:custGeom>
              <a:solidFill>
                <a:schemeClr val="hlink"/>
              </a:solidFill>
              <a:ln w="9525">
                <a:noFill/>
                <a:round/>
                <a:headEnd/>
                <a:tailEnd/>
              </a:ln>
            </p:spPr>
            <p:txBody>
              <a:bodyPr>
                <a:prstTxWarp prst="textNoShape">
                  <a:avLst/>
                </a:prstTxWarp>
              </a:bodyPr>
              <a:lstStyle/>
              <a:p>
                <a:endParaRPr lang="en-US" dirty="0">
                  <a:latin typeface="Calibri"/>
                  <a:cs typeface="Calibri"/>
                </a:endParaRPr>
              </a:p>
            </p:txBody>
          </p:sp>
          <p:grpSp>
            <p:nvGrpSpPr>
              <p:cNvPr id="48" name="Group 44"/>
              <p:cNvGrpSpPr>
                <a:grpSpLocks/>
              </p:cNvGrpSpPr>
              <p:nvPr/>
            </p:nvGrpSpPr>
            <p:grpSpPr bwMode="auto">
              <a:xfrm>
                <a:off x="2358" y="2637"/>
                <a:ext cx="1245" cy="1018"/>
                <a:chOff x="2560" y="2637"/>
                <a:chExt cx="1245" cy="1018"/>
              </a:xfrm>
            </p:grpSpPr>
            <p:sp>
              <p:nvSpPr>
                <p:cNvPr id="49" name="Freeform 16"/>
                <p:cNvSpPr>
                  <a:spLocks/>
                </p:cNvSpPr>
                <p:nvPr/>
              </p:nvSpPr>
              <p:spPr bwMode="auto">
                <a:xfrm>
                  <a:off x="2560" y="3465"/>
                  <a:ext cx="151" cy="190"/>
                </a:xfrm>
                <a:custGeom>
                  <a:avLst/>
                  <a:gdLst>
                    <a:gd name="T0" fmla="*/ 110 w 67"/>
                    <a:gd name="T1" fmla="*/ 58 h 85"/>
                    <a:gd name="T2" fmla="*/ 79 w 67"/>
                    <a:gd name="T3" fmla="*/ 36 h 85"/>
                    <a:gd name="T4" fmla="*/ 54 w 67"/>
                    <a:gd name="T5" fmla="*/ 51 h 85"/>
                    <a:gd name="T6" fmla="*/ 79 w 67"/>
                    <a:gd name="T7" fmla="*/ 72 h 85"/>
                    <a:gd name="T8" fmla="*/ 128 w 67"/>
                    <a:gd name="T9" fmla="*/ 87 h 85"/>
                    <a:gd name="T10" fmla="*/ 151 w 67"/>
                    <a:gd name="T11" fmla="*/ 132 h 85"/>
                    <a:gd name="T12" fmla="*/ 128 w 67"/>
                    <a:gd name="T13" fmla="*/ 177 h 85"/>
                    <a:gd name="T14" fmla="*/ 74 w 67"/>
                    <a:gd name="T15" fmla="*/ 190 h 85"/>
                    <a:gd name="T16" fmla="*/ 0 w 67"/>
                    <a:gd name="T17" fmla="*/ 139 h 85"/>
                    <a:gd name="T18" fmla="*/ 41 w 67"/>
                    <a:gd name="T19" fmla="*/ 130 h 85"/>
                    <a:gd name="T20" fmla="*/ 79 w 67"/>
                    <a:gd name="T21" fmla="*/ 156 h 85"/>
                    <a:gd name="T22" fmla="*/ 108 w 67"/>
                    <a:gd name="T23" fmla="*/ 136 h 85"/>
                    <a:gd name="T24" fmla="*/ 74 w 67"/>
                    <a:gd name="T25" fmla="*/ 116 h 85"/>
                    <a:gd name="T26" fmla="*/ 11 w 67"/>
                    <a:gd name="T27" fmla="*/ 58 h 85"/>
                    <a:gd name="T28" fmla="*/ 32 w 67"/>
                    <a:gd name="T29" fmla="*/ 16 h 85"/>
                    <a:gd name="T30" fmla="*/ 79 w 67"/>
                    <a:gd name="T31" fmla="*/ 2 h 85"/>
                    <a:gd name="T32" fmla="*/ 149 w 67"/>
                    <a:gd name="T33" fmla="*/ 47 h 85"/>
                    <a:gd name="T34" fmla="*/ 110 w 67"/>
                    <a:gd name="T35" fmla="*/ 58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85"/>
                    <a:gd name="T56" fmla="*/ 67 w 67"/>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85">
                      <a:moveTo>
                        <a:pt x="49" y="26"/>
                      </a:moveTo>
                      <a:cubicBezTo>
                        <a:pt x="47" y="19"/>
                        <a:pt x="43" y="16"/>
                        <a:pt x="35" y="16"/>
                      </a:cubicBezTo>
                      <a:cubicBezTo>
                        <a:pt x="30" y="15"/>
                        <a:pt x="24" y="17"/>
                        <a:pt x="24" y="23"/>
                      </a:cubicBezTo>
                      <a:cubicBezTo>
                        <a:pt x="24" y="29"/>
                        <a:pt x="31" y="31"/>
                        <a:pt x="35" y="32"/>
                      </a:cubicBezTo>
                      <a:cubicBezTo>
                        <a:pt x="42" y="33"/>
                        <a:pt x="51" y="35"/>
                        <a:pt x="57" y="39"/>
                      </a:cubicBezTo>
                      <a:cubicBezTo>
                        <a:pt x="63" y="44"/>
                        <a:pt x="67" y="50"/>
                        <a:pt x="67" y="59"/>
                      </a:cubicBezTo>
                      <a:cubicBezTo>
                        <a:pt x="67" y="67"/>
                        <a:pt x="63" y="74"/>
                        <a:pt x="57" y="79"/>
                      </a:cubicBezTo>
                      <a:cubicBezTo>
                        <a:pt x="50" y="84"/>
                        <a:pt x="41" y="85"/>
                        <a:pt x="33" y="85"/>
                      </a:cubicBezTo>
                      <a:cubicBezTo>
                        <a:pt x="17" y="85"/>
                        <a:pt x="3" y="78"/>
                        <a:pt x="0" y="62"/>
                      </a:cubicBezTo>
                      <a:cubicBezTo>
                        <a:pt x="18" y="58"/>
                        <a:pt x="18" y="58"/>
                        <a:pt x="18" y="58"/>
                      </a:cubicBezTo>
                      <a:cubicBezTo>
                        <a:pt x="20" y="67"/>
                        <a:pt x="26" y="70"/>
                        <a:pt x="35" y="70"/>
                      </a:cubicBezTo>
                      <a:cubicBezTo>
                        <a:pt x="40" y="70"/>
                        <a:pt x="47" y="68"/>
                        <a:pt x="48" y="61"/>
                      </a:cubicBezTo>
                      <a:cubicBezTo>
                        <a:pt x="48" y="55"/>
                        <a:pt x="38" y="53"/>
                        <a:pt x="33" y="52"/>
                      </a:cubicBezTo>
                      <a:cubicBezTo>
                        <a:pt x="19" y="49"/>
                        <a:pt x="4" y="44"/>
                        <a:pt x="5" y="26"/>
                      </a:cubicBezTo>
                      <a:cubicBezTo>
                        <a:pt x="5" y="18"/>
                        <a:pt x="8" y="12"/>
                        <a:pt x="14" y="7"/>
                      </a:cubicBezTo>
                      <a:cubicBezTo>
                        <a:pt x="20" y="2"/>
                        <a:pt x="27" y="0"/>
                        <a:pt x="35" y="1"/>
                      </a:cubicBezTo>
                      <a:cubicBezTo>
                        <a:pt x="49" y="1"/>
                        <a:pt x="61" y="6"/>
                        <a:pt x="66" y="21"/>
                      </a:cubicBezTo>
                      <a:lnTo>
                        <a:pt x="49" y="26"/>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0" name="Freeform 17"/>
                <p:cNvSpPr>
                  <a:spLocks noEditPoints="1"/>
                </p:cNvSpPr>
                <p:nvPr/>
              </p:nvSpPr>
              <p:spPr bwMode="auto">
                <a:xfrm>
                  <a:off x="2731" y="3501"/>
                  <a:ext cx="141" cy="152"/>
                </a:xfrm>
                <a:custGeom>
                  <a:avLst/>
                  <a:gdLst>
                    <a:gd name="T0" fmla="*/ 137 w 63"/>
                    <a:gd name="T1" fmla="*/ 69 h 68"/>
                    <a:gd name="T2" fmla="*/ 78 w 63"/>
                    <a:gd name="T3" fmla="*/ 145 h 68"/>
                    <a:gd name="T4" fmla="*/ 7 w 63"/>
                    <a:gd name="T5" fmla="*/ 83 h 68"/>
                    <a:gd name="T6" fmla="*/ 60 w 63"/>
                    <a:gd name="T7" fmla="*/ 7 h 68"/>
                    <a:gd name="T8" fmla="*/ 137 w 63"/>
                    <a:gd name="T9" fmla="*/ 69 h 68"/>
                    <a:gd name="T10" fmla="*/ 47 w 63"/>
                    <a:gd name="T11" fmla="*/ 74 h 68"/>
                    <a:gd name="T12" fmla="*/ 76 w 63"/>
                    <a:gd name="T13" fmla="*/ 121 h 68"/>
                    <a:gd name="T14" fmla="*/ 94 w 63"/>
                    <a:gd name="T15" fmla="*/ 74 h 68"/>
                    <a:gd name="T16" fmla="*/ 85 w 63"/>
                    <a:gd name="T17" fmla="*/ 40 h 68"/>
                    <a:gd name="T18" fmla="*/ 65 w 63"/>
                    <a:gd name="T19" fmla="*/ 31 h 68"/>
                    <a:gd name="T20" fmla="*/ 47 w 63"/>
                    <a:gd name="T21" fmla="*/ 74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8"/>
                    <a:gd name="T35" fmla="*/ 63 w 63"/>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8">
                      <a:moveTo>
                        <a:pt x="61" y="31"/>
                      </a:moveTo>
                      <a:cubicBezTo>
                        <a:pt x="63" y="48"/>
                        <a:pt x="53" y="63"/>
                        <a:pt x="35" y="65"/>
                      </a:cubicBezTo>
                      <a:cubicBezTo>
                        <a:pt x="17" y="68"/>
                        <a:pt x="5" y="55"/>
                        <a:pt x="3" y="37"/>
                      </a:cubicBezTo>
                      <a:cubicBezTo>
                        <a:pt x="0" y="20"/>
                        <a:pt x="9" y="5"/>
                        <a:pt x="27" y="3"/>
                      </a:cubicBezTo>
                      <a:cubicBezTo>
                        <a:pt x="46" y="0"/>
                        <a:pt x="58" y="13"/>
                        <a:pt x="61" y="31"/>
                      </a:cubicBezTo>
                      <a:close/>
                      <a:moveTo>
                        <a:pt x="21" y="33"/>
                      </a:moveTo>
                      <a:cubicBezTo>
                        <a:pt x="22" y="40"/>
                        <a:pt x="24" y="55"/>
                        <a:pt x="34" y="54"/>
                      </a:cubicBezTo>
                      <a:cubicBezTo>
                        <a:pt x="44" y="52"/>
                        <a:pt x="43" y="40"/>
                        <a:pt x="42" y="33"/>
                      </a:cubicBezTo>
                      <a:cubicBezTo>
                        <a:pt x="41" y="28"/>
                        <a:pt x="40" y="23"/>
                        <a:pt x="38" y="18"/>
                      </a:cubicBezTo>
                      <a:cubicBezTo>
                        <a:pt x="36" y="15"/>
                        <a:pt x="33" y="14"/>
                        <a:pt x="29" y="14"/>
                      </a:cubicBezTo>
                      <a:cubicBezTo>
                        <a:pt x="20" y="15"/>
                        <a:pt x="20" y="26"/>
                        <a:pt x="21" y="33"/>
                      </a:cubicBez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1" name="Freeform 18"/>
                <p:cNvSpPr>
                  <a:spLocks/>
                </p:cNvSpPr>
                <p:nvPr/>
              </p:nvSpPr>
              <p:spPr bwMode="auto">
                <a:xfrm>
                  <a:off x="2879" y="3469"/>
                  <a:ext cx="143" cy="157"/>
                </a:xfrm>
                <a:custGeom>
                  <a:avLst/>
                  <a:gdLst>
                    <a:gd name="T0" fmla="*/ 92 w 64"/>
                    <a:gd name="T1" fmla="*/ 56 h 70"/>
                    <a:gd name="T2" fmla="*/ 67 w 64"/>
                    <a:gd name="T3" fmla="*/ 36 h 70"/>
                    <a:gd name="T4" fmla="*/ 54 w 64"/>
                    <a:gd name="T5" fmla="*/ 81 h 70"/>
                    <a:gd name="T6" fmla="*/ 85 w 64"/>
                    <a:gd name="T7" fmla="*/ 114 h 70"/>
                    <a:gd name="T8" fmla="*/ 101 w 64"/>
                    <a:gd name="T9" fmla="*/ 85 h 70"/>
                    <a:gd name="T10" fmla="*/ 139 w 64"/>
                    <a:gd name="T11" fmla="*/ 76 h 70"/>
                    <a:gd name="T12" fmla="*/ 92 w 64"/>
                    <a:gd name="T13" fmla="*/ 146 h 70"/>
                    <a:gd name="T14" fmla="*/ 11 w 64"/>
                    <a:gd name="T15" fmla="*/ 96 h 70"/>
                    <a:gd name="T16" fmla="*/ 58 w 64"/>
                    <a:gd name="T17" fmla="*/ 9 h 70"/>
                    <a:gd name="T18" fmla="*/ 127 w 64"/>
                    <a:gd name="T19" fmla="*/ 43 h 70"/>
                    <a:gd name="T20" fmla="*/ 92 w 64"/>
                    <a:gd name="T21" fmla="*/ 56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70"/>
                    <a:gd name="T35" fmla="*/ 64 w 64"/>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70">
                      <a:moveTo>
                        <a:pt x="41" y="25"/>
                      </a:moveTo>
                      <a:cubicBezTo>
                        <a:pt x="40" y="19"/>
                        <a:pt x="36" y="15"/>
                        <a:pt x="30" y="16"/>
                      </a:cubicBezTo>
                      <a:cubicBezTo>
                        <a:pt x="20" y="19"/>
                        <a:pt x="22" y="29"/>
                        <a:pt x="24" y="36"/>
                      </a:cubicBezTo>
                      <a:cubicBezTo>
                        <a:pt x="26" y="43"/>
                        <a:pt x="29" y="53"/>
                        <a:pt x="38" y="51"/>
                      </a:cubicBezTo>
                      <a:cubicBezTo>
                        <a:pt x="44" y="49"/>
                        <a:pt x="46" y="44"/>
                        <a:pt x="45" y="38"/>
                      </a:cubicBezTo>
                      <a:cubicBezTo>
                        <a:pt x="62" y="34"/>
                        <a:pt x="62" y="34"/>
                        <a:pt x="62" y="34"/>
                      </a:cubicBezTo>
                      <a:cubicBezTo>
                        <a:pt x="64" y="49"/>
                        <a:pt x="56" y="61"/>
                        <a:pt x="41" y="65"/>
                      </a:cubicBezTo>
                      <a:cubicBezTo>
                        <a:pt x="23" y="70"/>
                        <a:pt x="9" y="60"/>
                        <a:pt x="5" y="43"/>
                      </a:cubicBezTo>
                      <a:cubicBezTo>
                        <a:pt x="0" y="25"/>
                        <a:pt x="7" y="9"/>
                        <a:pt x="26" y="4"/>
                      </a:cubicBezTo>
                      <a:cubicBezTo>
                        <a:pt x="39" y="0"/>
                        <a:pt x="53" y="6"/>
                        <a:pt x="57" y="19"/>
                      </a:cubicBezTo>
                      <a:lnTo>
                        <a:pt x="41" y="25"/>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2" name="Freeform 19"/>
                <p:cNvSpPr>
                  <a:spLocks noEditPoints="1"/>
                </p:cNvSpPr>
                <p:nvPr/>
              </p:nvSpPr>
              <p:spPr bwMode="auto">
                <a:xfrm>
                  <a:off x="2996" y="3393"/>
                  <a:ext cx="105" cy="191"/>
                </a:xfrm>
                <a:custGeom>
                  <a:avLst/>
                  <a:gdLst>
                    <a:gd name="T0" fmla="*/ 51 w 105"/>
                    <a:gd name="T1" fmla="*/ 36 h 191"/>
                    <a:gd name="T2" fmla="*/ 13 w 105"/>
                    <a:gd name="T3" fmla="*/ 52 h 191"/>
                    <a:gd name="T4" fmla="*/ 0 w 105"/>
                    <a:gd name="T5" fmla="*/ 16 h 191"/>
                    <a:gd name="T6" fmla="*/ 38 w 105"/>
                    <a:gd name="T7" fmla="*/ 0 h 191"/>
                    <a:gd name="T8" fmla="*/ 51 w 105"/>
                    <a:gd name="T9" fmla="*/ 36 h 191"/>
                    <a:gd name="T10" fmla="*/ 105 w 105"/>
                    <a:gd name="T11" fmla="*/ 175 h 191"/>
                    <a:gd name="T12" fmla="*/ 67 w 105"/>
                    <a:gd name="T13" fmla="*/ 191 h 191"/>
                    <a:gd name="T14" fmla="*/ 18 w 105"/>
                    <a:gd name="T15" fmla="*/ 63 h 191"/>
                    <a:gd name="T16" fmla="*/ 56 w 105"/>
                    <a:gd name="T17" fmla="*/ 47 h 191"/>
                    <a:gd name="T18" fmla="*/ 105 w 105"/>
                    <a:gd name="T19" fmla="*/ 175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91"/>
                    <a:gd name="T32" fmla="*/ 105 w 105"/>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91">
                      <a:moveTo>
                        <a:pt x="51" y="36"/>
                      </a:moveTo>
                      <a:lnTo>
                        <a:pt x="13" y="52"/>
                      </a:lnTo>
                      <a:lnTo>
                        <a:pt x="0" y="16"/>
                      </a:lnTo>
                      <a:lnTo>
                        <a:pt x="38" y="0"/>
                      </a:lnTo>
                      <a:lnTo>
                        <a:pt x="51" y="36"/>
                      </a:lnTo>
                      <a:close/>
                      <a:moveTo>
                        <a:pt x="105" y="175"/>
                      </a:moveTo>
                      <a:lnTo>
                        <a:pt x="67" y="191"/>
                      </a:lnTo>
                      <a:lnTo>
                        <a:pt x="18" y="63"/>
                      </a:lnTo>
                      <a:lnTo>
                        <a:pt x="56" y="47"/>
                      </a:lnTo>
                      <a:lnTo>
                        <a:pt x="105" y="175"/>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3" name="Freeform 20"/>
                <p:cNvSpPr>
                  <a:spLocks noEditPoints="1"/>
                </p:cNvSpPr>
                <p:nvPr/>
              </p:nvSpPr>
              <p:spPr bwMode="auto">
                <a:xfrm>
                  <a:off x="3081" y="3389"/>
                  <a:ext cx="166" cy="161"/>
                </a:xfrm>
                <a:custGeom>
                  <a:avLst/>
                  <a:gdLst>
                    <a:gd name="T0" fmla="*/ 132 w 74"/>
                    <a:gd name="T1" fmla="*/ 127 h 72"/>
                    <a:gd name="T2" fmla="*/ 121 w 74"/>
                    <a:gd name="T3" fmla="*/ 110 h 72"/>
                    <a:gd name="T4" fmla="*/ 92 w 74"/>
                    <a:gd name="T5" fmla="*/ 150 h 72"/>
                    <a:gd name="T6" fmla="*/ 36 w 74"/>
                    <a:gd name="T7" fmla="*/ 136 h 72"/>
                    <a:gd name="T8" fmla="*/ 45 w 74"/>
                    <a:gd name="T9" fmla="*/ 85 h 72"/>
                    <a:gd name="T10" fmla="*/ 90 w 74"/>
                    <a:gd name="T11" fmla="*/ 54 h 72"/>
                    <a:gd name="T12" fmla="*/ 87 w 74"/>
                    <a:gd name="T13" fmla="*/ 49 h 72"/>
                    <a:gd name="T14" fmla="*/ 76 w 74"/>
                    <a:gd name="T15" fmla="*/ 36 h 72"/>
                    <a:gd name="T16" fmla="*/ 58 w 74"/>
                    <a:gd name="T17" fmla="*/ 38 h 72"/>
                    <a:gd name="T18" fmla="*/ 47 w 74"/>
                    <a:gd name="T19" fmla="*/ 65 h 72"/>
                    <a:gd name="T20" fmla="*/ 11 w 74"/>
                    <a:gd name="T21" fmla="*/ 81 h 72"/>
                    <a:gd name="T22" fmla="*/ 52 w 74"/>
                    <a:gd name="T23" fmla="*/ 11 h 72"/>
                    <a:gd name="T24" fmla="*/ 94 w 74"/>
                    <a:gd name="T25" fmla="*/ 4 h 72"/>
                    <a:gd name="T26" fmla="*/ 126 w 74"/>
                    <a:gd name="T27" fmla="*/ 36 h 72"/>
                    <a:gd name="T28" fmla="*/ 155 w 74"/>
                    <a:gd name="T29" fmla="*/ 92 h 72"/>
                    <a:gd name="T30" fmla="*/ 166 w 74"/>
                    <a:gd name="T31" fmla="*/ 110 h 72"/>
                    <a:gd name="T32" fmla="*/ 132 w 74"/>
                    <a:gd name="T33" fmla="*/ 127 h 72"/>
                    <a:gd name="T34" fmla="*/ 99 w 74"/>
                    <a:gd name="T35" fmla="*/ 72 h 72"/>
                    <a:gd name="T36" fmla="*/ 72 w 74"/>
                    <a:gd name="T37" fmla="*/ 112 h 72"/>
                    <a:gd name="T38" fmla="*/ 96 w 74"/>
                    <a:gd name="T39" fmla="*/ 121 h 72"/>
                    <a:gd name="T40" fmla="*/ 108 w 74"/>
                    <a:gd name="T41" fmla="*/ 101 h 72"/>
                    <a:gd name="T42" fmla="*/ 101 w 74"/>
                    <a:gd name="T43" fmla="*/ 76 h 72"/>
                    <a:gd name="T44" fmla="*/ 99 w 74"/>
                    <a:gd name="T45" fmla="*/ 72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72"/>
                    <a:gd name="T71" fmla="*/ 74 w 74"/>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72">
                      <a:moveTo>
                        <a:pt x="59" y="57"/>
                      </a:moveTo>
                      <a:cubicBezTo>
                        <a:pt x="57" y="54"/>
                        <a:pt x="55" y="52"/>
                        <a:pt x="54" y="49"/>
                      </a:cubicBezTo>
                      <a:cubicBezTo>
                        <a:pt x="52" y="57"/>
                        <a:pt x="49" y="63"/>
                        <a:pt x="41" y="67"/>
                      </a:cubicBezTo>
                      <a:cubicBezTo>
                        <a:pt x="31" y="72"/>
                        <a:pt x="21" y="71"/>
                        <a:pt x="16" y="61"/>
                      </a:cubicBezTo>
                      <a:cubicBezTo>
                        <a:pt x="12" y="52"/>
                        <a:pt x="14" y="44"/>
                        <a:pt x="20" y="38"/>
                      </a:cubicBezTo>
                      <a:cubicBezTo>
                        <a:pt x="25" y="33"/>
                        <a:pt x="33" y="28"/>
                        <a:pt x="40" y="24"/>
                      </a:cubicBezTo>
                      <a:cubicBezTo>
                        <a:pt x="39" y="22"/>
                        <a:pt x="39" y="22"/>
                        <a:pt x="39" y="22"/>
                      </a:cubicBezTo>
                      <a:cubicBezTo>
                        <a:pt x="38" y="20"/>
                        <a:pt x="37" y="17"/>
                        <a:pt x="34" y="16"/>
                      </a:cubicBezTo>
                      <a:cubicBezTo>
                        <a:pt x="32" y="15"/>
                        <a:pt x="29" y="16"/>
                        <a:pt x="26" y="17"/>
                      </a:cubicBezTo>
                      <a:cubicBezTo>
                        <a:pt x="21" y="19"/>
                        <a:pt x="18" y="24"/>
                        <a:pt x="21" y="29"/>
                      </a:cubicBezTo>
                      <a:cubicBezTo>
                        <a:pt x="5" y="36"/>
                        <a:pt x="5" y="36"/>
                        <a:pt x="5" y="36"/>
                      </a:cubicBezTo>
                      <a:cubicBezTo>
                        <a:pt x="0" y="22"/>
                        <a:pt x="11" y="11"/>
                        <a:pt x="23" y="5"/>
                      </a:cubicBezTo>
                      <a:cubicBezTo>
                        <a:pt x="28" y="3"/>
                        <a:pt x="36" y="0"/>
                        <a:pt x="42" y="2"/>
                      </a:cubicBezTo>
                      <a:cubicBezTo>
                        <a:pt x="50" y="3"/>
                        <a:pt x="53" y="9"/>
                        <a:pt x="56" y="16"/>
                      </a:cubicBezTo>
                      <a:cubicBezTo>
                        <a:pt x="69" y="41"/>
                        <a:pt x="69" y="41"/>
                        <a:pt x="69" y="41"/>
                      </a:cubicBezTo>
                      <a:cubicBezTo>
                        <a:pt x="70" y="44"/>
                        <a:pt x="72" y="47"/>
                        <a:pt x="74" y="49"/>
                      </a:cubicBezTo>
                      <a:lnTo>
                        <a:pt x="59" y="57"/>
                      </a:lnTo>
                      <a:close/>
                      <a:moveTo>
                        <a:pt x="44" y="32"/>
                      </a:moveTo>
                      <a:cubicBezTo>
                        <a:pt x="38" y="35"/>
                        <a:pt x="28" y="42"/>
                        <a:pt x="32" y="50"/>
                      </a:cubicBezTo>
                      <a:cubicBezTo>
                        <a:pt x="34" y="55"/>
                        <a:pt x="38" y="56"/>
                        <a:pt x="43" y="54"/>
                      </a:cubicBezTo>
                      <a:cubicBezTo>
                        <a:pt x="46" y="52"/>
                        <a:pt x="48" y="49"/>
                        <a:pt x="48" y="45"/>
                      </a:cubicBezTo>
                      <a:cubicBezTo>
                        <a:pt x="49" y="41"/>
                        <a:pt x="47" y="38"/>
                        <a:pt x="45" y="34"/>
                      </a:cubicBezTo>
                      <a:lnTo>
                        <a:pt x="44" y="32"/>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4" name="Freeform 21"/>
                <p:cNvSpPr>
                  <a:spLocks/>
                </p:cNvSpPr>
                <p:nvPr/>
              </p:nvSpPr>
              <p:spPr bwMode="auto">
                <a:xfrm>
                  <a:off x="3175" y="3301"/>
                  <a:ext cx="135" cy="177"/>
                </a:xfrm>
                <a:custGeom>
                  <a:avLst/>
                  <a:gdLst>
                    <a:gd name="T0" fmla="*/ 0 w 135"/>
                    <a:gd name="T1" fmla="*/ 23 h 177"/>
                    <a:gd name="T2" fmla="*/ 34 w 135"/>
                    <a:gd name="T3" fmla="*/ 0 h 177"/>
                    <a:gd name="T4" fmla="*/ 135 w 135"/>
                    <a:gd name="T5" fmla="*/ 157 h 177"/>
                    <a:gd name="T6" fmla="*/ 101 w 135"/>
                    <a:gd name="T7" fmla="*/ 177 h 177"/>
                    <a:gd name="T8" fmla="*/ 0 w 135"/>
                    <a:gd name="T9" fmla="*/ 23 h 177"/>
                    <a:gd name="T10" fmla="*/ 0 60000 65536"/>
                    <a:gd name="T11" fmla="*/ 0 60000 65536"/>
                    <a:gd name="T12" fmla="*/ 0 60000 65536"/>
                    <a:gd name="T13" fmla="*/ 0 60000 65536"/>
                    <a:gd name="T14" fmla="*/ 0 60000 65536"/>
                    <a:gd name="T15" fmla="*/ 0 w 135"/>
                    <a:gd name="T16" fmla="*/ 0 h 177"/>
                    <a:gd name="T17" fmla="*/ 135 w 135"/>
                    <a:gd name="T18" fmla="*/ 177 h 177"/>
                  </a:gdLst>
                  <a:ahLst/>
                  <a:cxnLst>
                    <a:cxn ang="T10">
                      <a:pos x="T0" y="T1"/>
                    </a:cxn>
                    <a:cxn ang="T11">
                      <a:pos x="T2" y="T3"/>
                    </a:cxn>
                    <a:cxn ang="T12">
                      <a:pos x="T4" y="T5"/>
                    </a:cxn>
                    <a:cxn ang="T13">
                      <a:pos x="T6" y="T7"/>
                    </a:cxn>
                    <a:cxn ang="T14">
                      <a:pos x="T8" y="T9"/>
                    </a:cxn>
                  </a:cxnLst>
                  <a:rect l="T15" t="T16" r="T17" b="T18"/>
                  <a:pathLst>
                    <a:path w="135" h="177">
                      <a:moveTo>
                        <a:pt x="0" y="23"/>
                      </a:moveTo>
                      <a:lnTo>
                        <a:pt x="34" y="0"/>
                      </a:lnTo>
                      <a:lnTo>
                        <a:pt x="135" y="157"/>
                      </a:lnTo>
                      <a:lnTo>
                        <a:pt x="101" y="177"/>
                      </a:lnTo>
                      <a:lnTo>
                        <a:pt x="0" y="23"/>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5" name="Freeform 22"/>
                <p:cNvSpPr>
                  <a:spLocks/>
                </p:cNvSpPr>
                <p:nvPr/>
              </p:nvSpPr>
              <p:spPr bwMode="auto">
                <a:xfrm>
                  <a:off x="3278" y="3160"/>
                  <a:ext cx="191" cy="197"/>
                </a:xfrm>
                <a:custGeom>
                  <a:avLst/>
                  <a:gdLst>
                    <a:gd name="T0" fmla="*/ 124 w 191"/>
                    <a:gd name="T1" fmla="*/ 27 h 197"/>
                    <a:gd name="T2" fmla="*/ 90 w 191"/>
                    <a:gd name="T3" fmla="*/ 58 h 197"/>
                    <a:gd name="T4" fmla="*/ 191 w 191"/>
                    <a:gd name="T5" fmla="*/ 168 h 197"/>
                    <a:gd name="T6" fmla="*/ 159 w 191"/>
                    <a:gd name="T7" fmla="*/ 197 h 197"/>
                    <a:gd name="T8" fmla="*/ 59 w 191"/>
                    <a:gd name="T9" fmla="*/ 87 h 197"/>
                    <a:gd name="T10" fmla="*/ 25 w 191"/>
                    <a:gd name="T11" fmla="*/ 121 h 197"/>
                    <a:gd name="T12" fmla="*/ 0 w 191"/>
                    <a:gd name="T13" fmla="*/ 94 h 197"/>
                    <a:gd name="T14" fmla="*/ 99 w 191"/>
                    <a:gd name="T15" fmla="*/ 0 h 197"/>
                    <a:gd name="T16" fmla="*/ 124 w 191"/>
                    <a:gd name="T17" fmla="*/ 27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
                    <a:gd name="T28" fmla="*/ 0 h 197"/>
                    <a:gd name="T29" fmla="*/ 191 w 191"/>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 h="197">
                      <a:moveTo>
                        <a:pt x="124" y="27"/>
                      </a:moveTo>
                      <a:lnTo>
                        <a:pt x="90" y="58"/>
                      </a:lnTo>
                      <a:lnTo>
                        <a:pt x="191" y="168"/>
                      </a:lnTo>
                      <a:lnTo>
                        <a:pt x="159" y="197"/>
                      </a:lnTo>
                      <a:lnTo>
                        <a:pt x="59" y="87"/>
                      </a:lnTo>
                      <a:lnTo>
                        <a:pt x="25" y="121"/>
                      </a:lnTo>
                      <a:lnTo>
                        <a:pt x="0" y="94"/>
                      </a:lnTo>
                      <a:lnTo>
                        <a:pt x="99" y="0"/>
                      </a:lnTo>
                      <a:lnTo>
                        <a:pt x="124" y="27"/>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6" name="Freeform 23"/>
                <p:cNvSpPr>
                  <a:spLocks/>
                </p:cNvSpPr>
                <p:nvPr/>
              </p:nvSpPr>
              <p:spPr bwMode="auto">
                <a:xfrm>
                  <a:off x="3411" y="3135"/>
                  <a:ext cx="130" cy="146"/>
                </a:xfrm>
                <a:custGeom>
                  <a:avLst/>
                  <a:gdLst>
                    <a:gd name="T0" fmla="*/ 25 w 58"/>
                    <a:gd name="T1" fmla="*/ 29 h 65"/>
                    <a:gd name="T2" fmla="*/ 45 w 58"/>
                    <a:gd name="T3" fmla="*/ 45 h 65"/>
                    <a:gd name="T4" fmla="*/ 45 w 58"/>
                    <a:gd name="T5" fmla="*/ 45 h 65"/>
                    <a:gd name="T6" fmla="*/ 43 w 58"/>
                    <a:gd name="T7" fmla="*/ 4 h 65"/>
                    <a:gd name="T8" fmla="*/ 47 w 58"/>
                    <a:gd name="T9" fmla="*/ 0 h 65"/>
                    <a:gd name="T10" fmla="*/ 76 w 58"/>
                    <a:gd name="T11" fmla="*/ 27 h 65"/>
                    <a:gd name="T12" fmla="*/ 90 w 58"/>
                    <a:gd name="T13" fmla="*/ 83 h 65"/>
                    <a:gd name="T14" fmla="*/ 130 w 58"/>
                    <a:gd name="T15" fmla="*/ 117 h 65"/>
                    <a:gd name="T16" fmla="*/ 103 w 58"/>
                    <a:gd name="T17" fmla="*/ 146 h 65"/>
                    <a:gd name="T18" fmla="*/ 0 w 58"/>
                    <a:gd name="T19" fmla="*/ 56 h 65"/>
                    <a:gd name="T20" fmla="*/ 25 w 58"/>
                    <a:gd name="T21" fmla="*/ 29 h 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65"/>
                    <a:gd name="T35" fmla="*/ 58 w 58"/>
                    <a:gd name="T36" fmla="*/ 65 h 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65">
                      <a:moveTo>
                        <a:pt x="11" y="13"/>
                      </a:moveTo>
                      <a:cubicBezTo>
                        <a:pt x="20" y="20"/>
                        <a:pt x="20" y="20"/>
                        <a:pt x="20" y="20"/>
                      </a:cubicBezTo>
                      <a:cubicBezTo>
                        <a:pt x="20" y="20"/>
                        <a:pt x="20" y="20"/>
                        <a:pt x="20" y="20"/>
                      </a:cubicBezTo>
                      <a:cubicBezTo>
                        <a:pt x="16" y="15"/>
                        <a:pt x="13" y="7"/>
                        <a:pt x="19" y="2"/>
                      </a:cubicBezTo>
                      <a:cubicBezTo>
                        <a:pt x="21" y="0"/>
                        <a:pt x="21" y="0"/>
                        <a:pt x="21" y="0"/>
                      </a:cubicBezTo>
                      <a:cubicBezTo>
                        <a:pt x="34" y="12"/>
                        <a:pt x="34" y="12"/>
                        <a:pt x="34" y="12"/>
                      </a:cubicBezTo>
                      <a:cubicBezTo>
                        <a:pt x="25" y="21"/>
                        <a:pt x="32" y="30"/>
                        <a:pt x="40" y="37"/>
                      </a:cubicBezTo>
                      <a:cubicBezTo>
                        <a:pt x="58" y="52"/>
                        <a:pt x="58" y="52"/>
                        <a:pt x="58" y="52"/>
                      </a:cubicBezTo>
                      <a:cubicBezTo>
                        <a:pt x="46" y="65"/>
                        <a:pt x="46" y="65"/>
                        <a:pt x="46" y="65"/>
                      </a:cubicBezTo>
                      <a:cubicBezTo>
                        <a:pt x="0" y="25"/>
                        <a:pt x="0" y="25"/>
                        <a:pt x="0" y="25"/>
                      </a:cubicBezTo>
                      <a:lnTo>
                        <a:pt x="11" y="13"/>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7" name="Freeform 24"/>
                <p:cNvSpPr>
                  <a:spLocks noEditPoints="1"/>
                </p:cNvSpPr>
                <p:nvPr/>
              </p:nvSpPr>
              <p:spPr bwMode="auto">
                <a:xfrm>
                  <a:off x="3476" y="3048"/>
                  <a:ext cx="168" cy="148"/>
                </a:xfrm>
                <a:custGeom>
                  <a:avLst/>
                  <a:gdLst>
                    <a:gd name="T0" fmla="*/ 74 w 75"/>
                    <a:gd name="T1" fmla="*/ 92 h 66"/>
                    <a:gd name="T2" fmla="*/ 81 w 75"/>
                    <a:gd name="T3" fmla="*/ 96 h 66"/>
                    <a:gd name="T4" fmla="*/ 119 w 75"/>
                    <a:gd name="T5" fmla="*/ 92 h 66"/>
                    <a:gd name="T6" fmla="*/ 116 w 75"/>
                    <a:gd name="T7" fmla="*/ 61 h 66"/>
                    <a:gd name="T8" fmla="*/ 139 w 75"/>
                    <a:gd name="T9" fmla="*/ 31 h 66"/>
                    <a:gd name="T10" fmla="*/ 141 w 75"/>
                    <a:gd name="T11" fmla="*/ 110 h 66"/>
                    <a:gd name="T12" fmla="*/ 47 w 75"/>
                    <a:gd name="T13" fmla="*/ 126 h 66"/>
                    <a:gd name="T14" fmla="*/ 25 w 75"/>
                    <a:gd name="T15" fmla="*/ 29 h 66"/>
                    <a:gd name="T16" fmla="*/ 74 w 75"/>
                    <a:gd name="T17" fmla="*/ 2 h 66"/>
                    <a:gd name="T18" fmla="*/ 125 w 75"/>
                    <a:gd name="T19" fmla="*/ 20 h 66"/>
                    <a:gd name="T20" fmla="*/ 74 w 75"/>
                    <a:gd name="T21" fmla="*/ 92 h 66"/>
                    <a:gd name="T22" fmla="*/ 83 w 75"/>
                    <a:gd name="T23" fmla="*/ 40 h 66"/>
                    <a:gd name="T24" fmla="*/ 47 w 75"/>
                    <a:gd name="T25" fmla="*/ 43 h 66"/>
                    <a:gd name="T26" fmla="*/ 56 w 75"/>
                    <a:gd name="T27" fmla="*/ 78 h 66"/>
                    <a:gd name="T28" fmla="*/ 83 w 75"/>
                    <a:gd name="T29" fmla="*/ 40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66"/>
                    <a:gd name="T47" fmla="*/ 75 w 75"/>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66">
                      <a:moveTo>
                        <a:pt x="33" y="41"/>
                      </a:moveTo>
                      <a:cubicBezTo>
                        <a:pt x="36" y="43"/>
                        <a:pt x="36" y="43"/>
                        <a:pt x="36" y="43"/>
                      </a:cubicBezTo>
                      <a:cubicBezTo>
                        <a:pt x="42" y="47"/>
                        <a:pt x="49" y="47"/>
                        <a:pt x="53" y="41"/>
                      </a:cubicBezTo>
                      <a:cubicBezTo>
                        <a:pt x="56" y="36"/>
                        <a:pt x="56" y="30"/>
                        <a:pt x="52" y="27"/>
                      </a:cubicBezTo>
                      <a:cubicBezTo>
                        <a:pt x="62" y="14"/>
                        <a:pt x="62" y="14"/>
                        <a:pt x="62" y="14"/>
                      </a:cubicBezTo>
                      <a:cubicBezTo>
                        <a:pt x="64" y="16"/>
                        <a:pt x="75" y="32"/>
                        <a:pt x="63" y="49"/>
                      </a:cubicBezTo>
                      <a:cubicBezTo>
                        <a:pt x="53" y="64"/>
                        <a:pt x="36" y="66"/>
                        <a:pt x="21" y="56"/>
                      </a:cubicBezTo>
                      <a:cubicBezTo>
                        <a:pt x="6" y="45"/>
                        <a:pt x="0" y="28"/>
                        <a:pt x="11" y="13"/>
                      </a:cubicBezTo>
                      <a:cubicBezTo>
                        <a:pt x="16" y="6"/>
                        <a:pt x="24" y="1"/>
                        <a:pt x="33" y="1"/>
                      </a:cubicBezTo>
                      <a:cubicBezTo>
                        <a:pt x="41" y="0"/>
                        <a:pt x="49" y="4"/>
                        <a:pt x="56" y="9"/>
                      </a:cubicBezTo>
                      <a:lnTo>
                        <a:pt x="33" y="41"/>
                      </a:lnTo>
                      <a:close/>
                      <a:moveTo>
                        <a:pt x="37" y="18"/>
                      </a:moveTo>
                      <a:cubicBezTo>
                        <a:pt x="31" y="14"/>
                        <a:pt x="25" y="12"/>
                        <a:pt x="21" y="19"/>
                      </a:cubicBezTo>
                      <a:cubicBezTo>
                        <a:pt x="16" y="25"/>
                        <a:pt x="19" y="31"/>
                        <a:pt x="25" y="35"/>
                      </a:cubicBezTo>
                      <a:lnTo>
                        <a:pt x="37" y="18"/>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8" name="Freeform 25"/>
                <p:cNvSpPr>
                  <a:spLocks/>
                </p:cNvSpPr>
                <p:nvPr/>
              </p:nvSpPr>
              <p:spPr bwMode="auto">
                <a:xfrm>
                  <a:off x="3550" y="2913"/>
                  <a:ext cx="175" cy="157"/>
                </a:xfrm>
                <a:custGeom>
                  <a:avLst/>
                  <a:gdLst>
                    <a:gd name="T0" fmla="*/ 0 w 78"/>
                    <a:gd name="T1" fmla="*/ 94 h 70"/>
                    <a:gd name="T2" fmla="*/ 16 w 78"/>
                    <a:gd name="T3" fmla="*/ 61 h 70"/>
                    <a:gd name="T4" fmla="*/ 36 w 78"/>
                    <a:gd name="T5" fmla="*/ 72 h 70"/>
                    <a:gd name="T6" fmla="*/ 36 w 78"/>
                    <a:gd name="T7" fmla="*/ 72 h 70"/>
                    <a:gd name="T8" fmla="*/ 31 w 78"/>
                    <a:gd name="T9" fmla="*/ 25 h 70"/>
                    <a:gd name="T10" fmla="*/ 61 w 78"/>
                    <a:gd name="T11" fmla="*/ 2 h 70"/>
                    <a:gd name="T12" fmla="*/ 99 w 78"/>
                    <a:gd name="T13" fmla="*/ 13 h 70"/>
                    <a:gd name="T14" fmla="*/ 175 w 78"/>
                    <a:gd name="T15" fmla="*/ 52 h 70"/>
                    <a:gd name="T16" fmla="*/ 157 w 78"/>
                    <a:gd name="T17" fmla="*/ 85 h 70"/>
                    <a:gd name="T18" fmla="*/ 92 w 78"/>
                    <a:gd name="T19" fmla="*/ 54 h 70"/>
                    <a:gd name="T20" fmla="*/ 52 w 78"/>
                    <a:gd name="T21" fmla="*/ 54 h 70"/>
                    <a:gd name="T22" fmla="*/ 54 w 78"/>
                    <a:gd name="T23" fmla="*/ 74 h 70"/>
                    <a:gd name="T24" fmla="*/ 74 w 78"/>
                    <a:gd name="T25" fmla="*/ 87 h 70"/>
                    <a:gd name="T26" fmla="*/ 139 w 78"/>
                    <a:gd name="T27" fmla="*/ 121 h 70"/>
                    <a:gd name="T28" fmla="*/ 121 w 78"/>
                    <a:gd name="T29" fmla="*/ 157 h 70"/>
                    <a:gd name="T30" fmla="*/ 0 w 78"/>
                    <a:gd name="T31" fmla="*/ 94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70"/>
                    <a:gd name="T50" fmla="*/ 78 w 78"/>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70">
                      <a:moveTo>
                        <a:pt x="0" y="42"/>
                      </a:moveTo>
                      <a:cubicBezTo>
                        <a:pt x="7" y="27"/>
                        <a:pt x="7" y="27"/>
                        <a:pt x="7" y="27"/>
                      </a:cubicBezTo>
                      <a:cubicBezTo>
                        <a:pt x="16" y="32"/>
                        <a:pt x="16" y="32"/>
                        <a:pt x="16" y="32"/>
                      </a:cubicBezTo>
                      <a:cubicBezTo>
                        <a:pt x="16" y="32"/>
                        <a:pt x="16" y="32"/>
                        <a:pt x="16" y="32"/>
                      </a:cubicBezTo>
                      <a:cubicBezTo>
                        <a:pt x="11" y="25"/>
                        <a:pt x="10" y="19"/>
                        <a:pt x="14" y="11"/>
                      </a:cubicBezTo>
                      <a:cubicBezTo>
                        <a:pt x="17" y="6"/>
                        <a:pt x="21" y="2"/>
                        <a:pt x="27" y="1"/>
                      </a:cubicBezTo>
                      <a:cubicBezTo>
                        <a:pt x="32" y="0"/>
                        <a:pt x="39" y="3"/>
                        <a:pt x="44" y="6"/>
                      </a:cubicBezTo>
                      <a:cubicBezTo>
                        <a:pt x="78" y="23"/>
                        <a:pt x="78" y="23"/>
                        <a:pt x="78" y="23"/>
                      </a:cubicBezTo>
                      <a:cubicBezTo>
                        <a:pt x="70" y="38"/>
                        <a:pt x="70" y="38"/>
                        <a:pt x="70" y="38"/>
                      </a:cubicBezTo>
                      <a:cubicBezTo>
                        <a:pt x="41" y="24"/>
                        <a:pt x="41" y="24"/>
                        <a:pt x="41" y="24"/>
                      </a:cubicBezTo>
                      <a:cubicBezTo>
                        <a:pt x="35" y="21"/>
                        <a:pt x="27" y="16"/>
                        <a:pt x="23" y="24"/>
                      </a:cubicBezTo>
                      <a:cubicBezTo>
                        <a:pt x="22" y="27"/>
                        <a:pt x="22" y="30"/>
                        <a:pt x="24" y="33"/>
                      </a:cubicBezTo>
                      <a:cubicBezTo>
                        <a:pt x="26" y="36"/>
                        <a:pt x="29" y="38"/>
                        <a:pt x="33" y="39"/>
                      </a:cubicBezTo>
                      <a:cubicBezTo>
                        <a:pt x="62" y="54"/>
                        <a:pt x="62" y="54"/>
                        <a:pt x="62" y="54"/>
                      </a:cubicBezTo>
                      <a:cubicBezTo>
                        <a:pt x="54" y="70"/>
                        <a:pt x="54" y="70"/>
                        <a:pt x="54" y="70"/>
                      </a:cubicBezTo>
                      <a:lnTo>
                        <a:pt x="0" y="42"/>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59" name="Freeform 26"/>
                <p:cNvSpPr>
                  <a:spLocks noEditPoints="1"/>
                </p:cNvSpPr>
                <p:nvPr/>
              </p:nvSpPr>
              <p:spPr bwMode="auto">
                <a:xfrm>
                  <a:off x="3592" y="2752"/>
                  <a:ext cx="186" cy="166"/>
                </a:xfrm>
                <a:custGeom>
                  <a:avLst/>
                  <a:gdLst>
                    <a:gd name="T0" fmla="*/ 175 w 83"/>
                    <a:gd name="T1" fmla="*/ 94 h 74"/>
                    <a:gd name="T2" fmla="*/ 155 w 83"/>
                    <a:gd name="T3" fmla="*/ 87 h 74"/>
                    <a:gd name="T4" fmla="*/ 155 w 83"/>
                    <a:gd name="T5" fmla="*/ 87 h 74"/>
                    <a:gd name="T6" fmla="*/ 166 w 83"/>
                    <a:gd name="T7" fmla="*/ 130 h 74"/>
                    <a:gd name="T8" fmla="*/ 85 w 83"/>
                    <a:gd name="T9" fmla="*/ 155 h 74"/>
                    <a:gd name="T10" fmla="*/ 31 w 83"/>
                    <a:gd name="T11" fmla="*/ 83 h 74"/>
                    <a:gd name="T12" fmla="*/ 58 w 83"/>
                    <a:gd name="T13" fmla="*/ 56 h 74"/>
                    <a:gd name="T14" fmla="*/ 0 w 83"/>
                    <a:gd name="T15" fmla="*/ 38 h 74"/>
                    <a:gd name="T16" fmla="*/ 11 w 83"/>
                    <a:gd name="T17" fmla="*/ 0 h 74"/>
                    <a:gd name="T18" fmla="*/ 186 w 83"/>
                    <a:gd name="T19" fmla="*/ 58 h 74"/>
                    <a:gd name="T20" fmla="*/ 175 w 83"/>
                    <a:gd name="T21" fmla="*/ 94 h 74"/>
                    <a:gd name="T22" fmla="*/ 103 w 83"/>
                    <a:gd name="T23" fmla="*/ 72 h 74"/>
                    <a:gd name="T24" fmla="*/ 63 w 83"/>
                    <a:gd name="T25" fmla="*/ 79 h 74"/>
                    <a:gd name="T26" fmla="*/ 99 w 83"/>
                    <a:gd name="T27" fmla="*/ 114 h 74"/>
                    <a:gd name="T28" fmla="*/ 143 w 83"/>
                    <a:gd name="T29" fmla="*/ 108 h 74"/>
                    <a:gd name="T30" fmla="*/ 139 w 83"/>
                    <a:gd name="T31" fmla="*/ 87 h 74"/>
                    <a:gd name="T32" fmla="*/ 121 w 83"/>
                    <a:gd name="T33" fmla="*/ 79 h 74"/>
                    <a:gd name="T34" fmla="*/ 103 w 83"/>
                    <a:gd name="T35" fmla="*/ 72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4"/>
                    <a:gd name="T56" fmla="*/ 83 w 83"/>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4">
                      <a:moveTo>
                        <a:pt x="78" y="42"/>
                      </a:moveTo>
                      <a:cubicBezTo>
                        <a:pt x="69" y="39"/>
                        <a:pt x="69" y="39"/>
                        <a:pt x="69" y="39"/>
                      </a:cubicBezTo>
                      <a:cubicBezTo>
                        <a:pt x="69" y="39"/>
                        <a:pt x="69" y="39"/>
                        <a:pt x="69" y="39"/>
                      </a:cubicBezTo>
                      <a:cubicBezTo>
                        <a:pt x="74" y="44"/>
                        <a:pt x="76" y="51"/>
                        <a:pt x="74" y="58"/>
                      </a:cubicBezTo>
                      <a:cubicBezTo>
                        <a:pt x="68" y="74"/>
                        <a:pt x="51" y="73"/>
                        <a:pt x="38" y="69"/>
                      </a:cubicBezTo>
                      <a:cubicBezTo>
                        <a:pt x="24" y="64"/>
                        <a:pt x="8" y="54"/>
                        <a:pt x="14" y="37"/>
                      </a:cubicBezTo>
                      <a:cubicBezTo>
                        <a:pt x="16" y="31"/>
                        <a:pt x="20" y="27"/>
                        <a:pt x="26" y="25"/>
                      </a:cubicBezTo>
                      <a:cubicBezTo>
                        <a:pt x="0" y="17"/>
                        <a:pt x="0" y="17"/>
                        <a:pt x="0" y="17"/>
                      </a:cubicBezTo>
                      <a:cubicBezTo>
                        <a:pt x="5" y="0"/>
                        <a:pt x="5" y="0"/>
                        <a:pt x="5" y="0"/>
                      </a:cubicBezTo>
                      <a:cubicBezTo>
                        <a:pt x="83" y="26"/>
                        <a:pt x="83" y="26"/>
                        <a:pt x="83" y="26"/>
                      </a:cubicBezTo>
                      <a:lnTo>
                        <a:pt x="78" y="42"/>
                      </a:lnTo>
                      <a:close/>
                      <a:moveTo>
                        <a:pt x="46" y="32"/>
                      </a:moveTo>
                      <a:cubicBezTo>
                        <a:pt x="40" y="30"/>
                        <a:pt x="30" y="27"/>
                        <a:pt x="28" y="35"/>
                      </a:cubicBezTo>
                      <a:cubicBezTo>
                        <a:pt x="25" y="45"/>
                        <a:pt x="37" y="49"/>
                        <a:pt x="44" y="51"/>
                      </a:cubicBezTo>
                      <a:cubicBezTo>
                        <a:pt x="50" y="54"/>
                        <a:pt x="61" y="56"/>
                        <a:pt x="64" y="48"/>
                      </a:cubicBezTo>
                      <a:cubicBezTo>
                        <a:pt x="65" y="45"/>
                        <a:pt x="64" y="41"/>
                        <a:pt x="62" y="39"/>
                      </a:cubicBezTo>
                      <a:cubicBezTo>
                        <a:pt x="60" y="37"/>
                        <a:pt x="57" y="36"/>
                        <a:pt x="54" y="35"/>
                      </a:cubicBezTo>
                      <a:lnTo>
                        <a:pt x="46" y="32"/>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60" name="Freeform 27"/>
                <p:cNvSpPr>
                  <a:spLocks/>
                </p:cNvSpPr>
                <p:nvPr/>
              </p:nvSpPr>
              <p:spPr bwMode="auto">
                <a:xfrm>
                  <a:off x="3657" y="2637"/>
                  <a:ext cx="148" cy="135"/>
                </a:xfrm>
                <a:custGeom>
                  <a:avLst/>
                  <a:gdLst>
                    <a:gd name="T0" fmla="*/ 54 w 66"/>
                    <a:gd name="T1" fmla="*/ 36 h 60"/>
                    <a:gd name="T2" fmla="*/ 29 w 66"/>
                    <a:gd name="T3" fmla="*/ 59 h 60"/>
                    <a:gd name="T4" fmla="*/ 38 w 66"/>
                    <a:gd name="T5" fmla="*/ 81 h 60"/>
                    <a:gd name="T6" fmla="*/ 110 w 66"/>
                    <a:gd name="T7" fmla="*/ 11 h 60"/>
                    <a:gd name="T8" fmla="*/ 141 w 66"/>
                    <a:gd name="T9" fmla="*/ 36 h 60"/>
                    <a:gd name="T10" fmla="*/ 146 w 66"/>
                    <a:gd name="T11" fmla="*/ 81 h 60"/>
                    <a:gd name="T12" fmla="*/ 94 w 66"/>
                    <a:gd name="T13" fmla="*/ 135 h 60"/>
                    <a:gd name="T14" fmla="*/ 96 w 66"/>
                    <a:gd name="T15" fmla="*/ 99 h 60"/>
                    <a:gd name="T16" fmla="*/ 119 w 66"/>
                    <a:gd name="T17" fmla="*/ 74 h 60"/>
                    <a:gd name="T18" fmla="*/ 110 w 66"/>
                    <a:gd name="T19" fmla="*/ 47 h 60"/>
                    <a:gd name="T20" fmla="*/ 96 w 66"/>
                    <a:gd name="T21" fmla="*/ 61 h 60"/>
                    <a:gd name="T22" fmla="*/ 81 w 66"/>
                    <a:gd name="T23" fmla="*/ 99 h 60"/>
                    <a:gd name="T24" fmla="*/ 40 w 66"/>
                    <a:gd name="T25" fmla="*/ 119 h 60"/>
                    <a:gd name="T26" fmla="*/ 7 w 66"/>
                    <a:gd name="T27" fmla="*/ 52 h 60"/>
                    <a:gd name="T28" fmla="*/ 52 w 66"/>
                    <a:gd name="T29" fmla="*/ 7 h 60"/>
                    <a:gd name="T30" fmla="*/ 54 w 66"/>
                    <a:gd name="T31" fmla="*/ 36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60"/>
                    <a:gd name="T50" fmla="*/ 66 w 6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60">
                      <a:moveTo>
                        <a:pt x="24" y="16"/>
                      </a:moveTo>
                      <a:cubicBezTo>
                        <a:pt x="18" y="17"/>
                        <a:pt x="15" y="21"/>
                        <a:pt x="13" y="26"/>
                      </a:cubicBezTo>
                      <a:cubicBezTo>
                        <a:pt x="13" y="30"/>
                        <a:pt x="13" y="35"/>
                        <a:pt x="17" y="36"/>
                      </a:cubicBezTo>
                      <a:cubicBezTo>
                        <a:pt x="28" y="38"/>
                        <a:pt x="22" y="0"/>
                        <a:pt x="49" y="5"/>
                      </a:cubicBezTo>
                      <a:cubicBezTo>
                        <a:pt x="56" y="6"/>
                        <a:pt x="61" y="10"/>
                        <a:pt x="63" y="16"/>
                      </a:cubicBezTo>
                      <a:cubicBezTo>
                        <a:pt x="66" y="22"/>
                        <a:pt x="66" y="29"/>
                        <a:pt x="65" y="36"/>
                      </a:cubicBezTo>
                      <a:cubicBezTo>
                        <a:pt x="62" y="48"/>
                        <a:pt x="56" y="59"/>
                        <a:pt x="42" y="60"/>
                      </a:cubicBezTo>
                      <a:cubicBezTo>
                        <a:pt x="43" y="44"/>
                        <a:pt x="43" y="44"/>
                        <a:pt x="43" y="44"/>
                      </a:cubicBezTo>
                      <a:cubicBezTo>
                        <a:pt x="49" y="44"/>
                        <a:pt x="52" y="38"/>
                        <a:pt x="53" y="33"/>
                      </a:cubicBezTo>
                      <a:cubicBezTo>
                        <a:pt x="54" y="29"/>
                        <a:pt x="54" y="22"/>
                        <a:pt x="49" y="21"/>
                      </a:cubicBezTo>
                      <a:cubicBezTo>
                        <a:pt x="45" y="20"/>
                        <a:pt x="44" y="24"/>
                        <a:pt x="43" y="27"/>
                      </a:cubicBezTo>
                      <a:cubicBezTo>
                        <a:pt x="42" y="31"/>
                        <a:pt x="38" y="40"/>
                        <a:pt x="36" y="44"/>
                      </a:cubicBezTo>
                      <a:cubicBezTo>
                        <a:pt x="32" y="51"/>
                        <a:pt x="25" y="54"/>
                        <a:pt x="18" y="53"/>
                      </a:cubicBezTo>
                      <a:cubicBezTo>
                        <a:pt x="3" y="50"/>
                        <a:pt x="0" y="36"/>
                        <a:pt x="3" y="23"/>
                      </a:cubicBezTo>
                      <a:cubicBezTo>
                        <a:pt x="5" y="12"/>
                        <a:pt x="11" y="5"/>
                        <a:pt x="23" y="3"/>
                      </a:cubicBezTo>
                      <a:lnTo>
                        <a:pt x="24" y="16"/>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grpSp>
        </p:grpSp>
      </p:grpSp>
      <p:grpSp>
        <p:nvGrpSpPr>
          <p:cNvPr id="61" name="Group 60"/>
          <p:cNvGrpSpPr/>
          <p:nvPr/>
        </p:nvGrpSpPr>
        <p:grpSpPr>
          <a:xfrm>
            <a:off x="964378" y="1320201"/>
            <a:ext cx="6683529" cy="3937599"/>
            <a:chOff x="-905557" y="1747705"/>
            <a:chExt cx="6683529" cy="3937599"/>
          </a:xfrm>
        </p:grpSpPr>
        <p:sp>
          <p:nvSpPr>
            <p:cNvPr id="62" name="Rectangle 3"/>
            <p:cNvSpPr>
              <a:spLocks noChangeArrowheads="1"/>
            </p:cNvSpPr>
            <p:nvPr/>
          </p:nvSpPr>
          <p:spPr bwMode="auto">
            <a:xfrm>
              <a:off x="-905557" y="2462476"/>
              <a:ext cx="3072634" cy="2873864"/>
            </a:xfrm>
            <a:prstGeom prst="rect">
              <a:avLst/>
            </a:prstGeom>
            <a:noFill/>
            <a:ln w="9525">
              <a:noFill/>
              <a:miter lim="800000"/>
              <a:headEnd/>
              <a:tailEnd/>
            </a:ln>
          </p:spPr>
          <p:txBody>
            <a:bodyPr wrap="square" lIns="0" tIns="0" rIns="0" bIns="0">
              <a:prstTxWarp prst="textNoShape">
                <a:avLst/>
              </a:prstTxWarp>
              <a:spAutoFit/>
            </a:bodyPr>
            <a:lstStyle/>
            <a:p>
              <a:pPr marL="236480" lvl="1" indent="-234861" defTabSz="913526">
                <a:lnSpc>
                  <a:spcPct val="90000"/>
                </a:lnSpc>
                <a:spcAft>
                  <a:spcPct val="50000"/>
                </a:spcAft>
                <a:buSzPct val="120000"/>
                <a:buFontTx/>
                <a:buChar char="•"/>
              </a:pPr>
              <a:r>
                <a:rPr lang="en-US" dirty="0">
                  <a:latin typeface="Calibri"/>
                  <a:cs typeface="Calibri"/>
                </a:rPr>
                <a:t>Expressiveness</a:t>
              </a:r>
            </a:p>
            <a:p>
              <a:pPr marL="236480" lvl="1" indent="-234861" defTabSz="913526">
                <a:lnSpc>
                  <a:spcPct val="90000"/>
                </a:lnSpc>
                <a:spcAft>
                  <a:spcPct val="50000"/>
                </a:spcAft>
                <a:buSzPct val="120000"/>
                <a:buFontTx/>
                <a:buChar char="•"/>
              </a:pPr>
              <a:r>
                <a:rPr lang="en-US" dirty="0">
                  <a:latin typeface="Calibri"/>
                  <a:cs typeface="Calibri"/>
                </a:rPr>
                <a:t>Flexibility</a:t>
              </a:r>
            </a:p>
            <a:p>
              <a:pPr marL="236480" lvl="1" indent="-234861" defTabSz="913526">
                <a:lnSpc>
                  <a:spcPct val="90000"/>
                </a:lnSpc>
                <a:spcAft>
                  <a:spcPct val="50000"/>
                </a:spcAft>
                <a:buSzPct val="120000"/>
                <a:buFontTx/>
                <a:buChar char="•"/>
              </a:pPr>
              <a:r>
                <a:rPr lang="en-US" dirty="0">
                  <a:latin typeface="Calibri"/>
                  <a:cs typeface="Calibri"/>
                </a:rPr>
                <a:t>Openness</a:t>
              </a:r>
            </a:p>
            <a:p>
              <a:pPr marL="236480" lvl="1" indent="-234861" defTabSz="913526">
                <a:lnSpc>
                  <a:spcPct val="90000"/>
                </a:lnSpc>
                <a:spcAft>
                  <a:spcPct val="50000"/>
                </a:spcAft>
                <a:buSzPct val="120000"/>
                <a:buFontTx/>
                <a:buChar char="•"/>
              </a:pPr>
              <a:r>
                <a:rPr lang="en-US" dirty="0">
                  <a:latin typeface="Calibri"/>
                  <a:cs typeface="Calibri"/>
                </a:rPr>
                <a:t>Success-</a:t>
              </a:r>
              <a:br>
                <a:rPr lang="en-US" dirty="0">
                  <a:latin typeface="Calibri"/>
                  <a:cs typeface="Calibri"/>
                </a:rPr>
              </a:br>
              <a:r>
                <a:rPr lang="en-US" dirty="0">
                  <a:latin typeface="Calibri"/>
                  <a:cs typeface="Calibri"/>
                </a:rPr>
                <a:t>contingent </a:t>
              </a:r>
              <a:br>
                <a:rPr lang="en-US" dirty="0">
                  <a:latin typeface="Calibri"/>
                  <a:cs typeface="Calibri"/>
                </a:rPr>
              </a:br>
              <a:r>
                <a:rPr lang="en-US" dirty="0">
                  <a:latin typeface="Calibri"/>
                  <a:cs typeface="Calibri"/>
                </a:rPr>
                <a:t>rewards</a:t>
              </a:r>
            </a:p>
          </p:txBody>
        </p:sp>
        <p:grpSp>
          <p:nvGrpSpPr>
            <p:cNvPr id="63" name="Group 45"/>
            <p:cNvGrpSpPr>
              <a:grpSpLocks/>
            </p:cNvGrpSpPr>
            <p:nvPr/>
          </p:nvGrpSpPr>
          <p:grpSpPr bwMode="auto">
            <a:xfrm>
              <a:off x="1683015" y="1747705"/>
              <a:ext cx="4094957" cy="3937599"/>
              <a:chOff x="1039" y="1079"/>
              <a:chExt cx="2528" cy="2431"/>
            </a:xfrm>
          </p:grpSpPr>
          <p:sp>
            <p:nvSpPr>
              <p:cNvPr id="64" name="Freeform 14"/>
              <p:cNvSpPr>
                <a:spLocks/>
              </p:cNvSpPr>
              <p:nvPr/>
            </p:nvSpPr>
            <p:spPr bwMode="auto">
              <a:xfrm>
                <a:off x="1039" y="1079"/>
                <a:ext cx="2528" cy="2431"/>
              </a:xfrm>
              <a:custGeom>
                <a:avLst/>
                <a:gdLst>
                  <a:gd name="T0" fmla="*/ 842 w 2528"/>
                  <a:gd name="T1" fmla="*/ 1805 h 2431"/>
                  <a:gd name="T2" fmla="*/ 770 w 2528"/>
                  <a:gd name="T3" fmla="*/ 1682 h 2431"/>
                  <a:gd name="T4" fmla="*/ 729 w 2528"/>
                  <a:gd name="T5" fmla="*/ 1547 h 2431"/>
                  <a:gd name="T6" fmla="*/ 711 w 2528"/>
                  <a:gd name="T7" fmla="*/ 1404 h 2431"/>
                  <a:gd name="T8" fmla="*/ 727 w 2528"/>
                  <a:gd name="T9" fmla="*/ 1262 h 2431"/>
                  <a:gd name="T10" fmla="*/ 770 w 2528"/>
                  <a:gd name="T11" fmla="*/ 1126 h 2431"/>
                  <a:gd name="T12" fmla="*/ 842 w 2528"/>
                  <a:gd name="T13" fmla="*/ 1000 h 2431"/>
                  <a:gd name="T14" fmla="*/ 936 w 2528"/>
                  <a:gd name="T15" fmla="*/ 892 h 2431"/>
                  <a:gd name="T16" fmla="*/ 1050 w 2528"/>
                  <a:gd name="T17" fmla="*/ 805 h 2431"/>
                  <a:gd name="T18" fmla="*/ 1180 w 2528"/>
                  <a:gd name="T19" fmla="*/ 742 h 2431"/>
                  <a:gd name="T20" fmla="*/ 1317 w 2528"/>
                  <a:gd name="T21" fmla="*/ 708 h 2431"/>
                  <a:gd name="T22" fmla="*/ 1461 w 2528"/>
                  <a:gd name="T23" fmla="*/ 704 h 2431"/>
                  <a:gd name="T24" fmla="*/ 1600 w 2528"/>
                  <a:gd name="T25" fmla="*/ 726 h 2431"/>
                  <a:gd name="T26" fmla="*/ 1728 w 2528"/>
                  <a:gd name="T27" fmla="*/ 773 h 2431"/>
                  <a:gd name="T28" fmla="*/ 1842 w 2528"/>
                  <a:gd name="T29" fmla="*/ 850 h 2431"/>
                  <a:gd name="T30" fmla="*/ 1746 w 2528"/>
                  <a:gd name="T31" fmla="*/ 1040 h 2431"/>
                  <a:gd name="T32" fmla="*/ 2528 w 2528"/>
                  <a:gd name="T33" fmla="*/ 246 h 2431"/>
                  <a:gd name="T34" fmla="*/ 2313 w 2528"/>
                  <a:gd name="T35" fmla="*/ 323 h 2431"/>
                  <a:gd name="T36" fmla="*/ 2154 w 2528"/>
                  <a:gd name="T37" fmla="*/ 211 h 2431"/>
                  <a:gd name="T38" fmla="*/ 1981 w 2528"/>
                  <a:gd name="T39" fmla="*/ 121 h 2431"/>
                  <a:gd name="T40" fmla="*/ 1795 w 2528"/>
                  <a:gd name="T41" fmla="*/ 58 h 2431"/>
                  <a:gd name="T42" fmla="*/ 1604 w 2528"/>
                  <a:gd name="T43" fmla="*/ 15 h 2431"/>
                  <a:gd name="T44" fmla="*/ 1407 w 2528"/>
                  <a:gd name="T45" fmla="*/ 0 h 2431"/>
                  <a:gd name="T46" fmla="*/ 1209 w 2528"/>
                  <a:gd name="T47" fmla="*/ 15 h 2431"/>
                  <a:gd name="T48" fmla="*/ 1017 w 2528"/>
                  <a:gd name="T49" fmla="*/ 56 h 2431"/>
                  <a:gd name="T50" fmla="*/ 830 w 2528"/>
                  <a:gd name="T51" fmla="*/ 123 h 2431"/>
                  <a:gd name="T52" fmla="*/ 658 w 2528"/>
                  <a:gd name="T53" fmla="*/ 217 h 2431"/>
                  <a:gd name="T54" fmla="*/ 496 w 2528"/>
                  <a:gd name="T55" fmla="*/ 336 h 2431"/>
                  <a:gd name="T56" fmla="*/ 355 w 2528"/>
                  <a:gd name="T57" fmla="*/ 475 h 2431"/>
                  <a:gd name="T58" fmla="*/ 236 w 2528"/>
                  <a:gd name="T59" fmla="*/ 634 h 2431"/>
                  <a:gd name="T60" fmla="*/ 137 w 2528"/>
                  <a:gd name="T61" fmla="*/ 807 h 2431"/>
                  <a:gd name="T62" fmla="*/ 65 w 2528"/>
                  <a:gd name="T63" fmla="*/ 991 h 2431"/>
                  <a:gd name="T64" fmla="*/ 18 w 2528"/>
                  <a:gd name="T65" fmla="*/ 1184 h 2431"/>
                  <a:gd name="T66" fmla="*/ 0 w 2528"/>
                  <a:gd name="T67" fmla="*/ 1383 h 2431"/>
                  <a:gd name="T68" fmla="*/ 12 w 2528"/>
                  <a:gd name="T69" fmla="*/ 1579 h 2431"/>
                  <a:gd name="T70" fmla="*/ 52 w 2528"/>
                  <a:gd name="T71" fmla="*/ 1771 h 2431"/>
                  <a:gd name="T72" fmla="*/ 115 w 2528"/>
                  <a:gd name="T73" fmla="*/ 1957 h 2431"/>
                  <a:gd name="T74" fmla="*/ 207 w 2528"/>
                  <a:gd name="T75" fmla="*/ 2130 h 2431"/>
                  <a:gd name="T76" fmla="*/ 319 w 2528"/>
                  <a:gd name="T77" fmla="*/ 2289 h 2431"/>
                  <a:gd name="T78" fmla="*/ 456 w 2528"/>
                  <a:gd name="T79" fmla="*/ 2431 h 2431"/>
                  <a:gd name="T80" fmla="*/ 884 w 2528"/>
                  <a:gd name="T81" fmla="*/ 1861 h 24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28"/>
                  <a:gd name="T124" fmla="*/ 0 h 2431"/>
                  <a:gd name="T125" fmla="*/ 2528 w 2528"/>
                  <a:gd name="T126" fmla="*/ 2431 h 24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28" h="2431">
                    <a:moveTo>
                      <a:pt x="884" y="1861"/>
                    </a:moveTo>
                    <a:lnTo>
                      <a:pt x="842" y="1805"/>
                    </a:lnTo>
                    <a:lnTo>
                      <a:pt x="803" y="1744"/>
                    </a:lnTo>
                    <a:lnTo>
                      <a:pt x="770" y="1682"/>
                    </a:lnTo>
                    <a:lnTo>
                      <a:pt x="745" y="1614"/>
                    </a:lnTo>
                    <a:lnTo>
                      <a:pt x="729" y="1547"/>
                    </a:lnTo>
                    <a:lnTo>
                      <a:pt x="718" y="1475"/>
                    </a:lnTo>
                    <a:lnTo>
                      <a:pt x="711" y="1404"/>
                    </a:lnTo>
                    <a:lnTo>
                      <a:pt x="718" y="1332"/>
                    </a:lnTo>
                    <a:lnTo>
                      <a:pt x="727" y="1262"/>
                    </a:lnTo>
                    <a:lnTo>
                      <a:pt x="745" y="1193"/>
                    </a:lnTo>
                    <a:lnTo>
                      <a:pt x="770" y="1126"/>
                    </a:lnTo>
                    <a:lnTo>
                      <a:pt x="803" y="1060"/>
                    </a:lnTo>
                    <a:lnTo>
                      <a:pt x="842" y="1000"/>
                    </a:lnTo>
                    <a:lnTo>
                      <a:pt x="884" y="944"/>
                    </a:lnTo>
                    <a:lnTo>
                      <a:pt x="936" y="892"/>
                    </a:lnTo>
                    <a:lnTo>
                      <a:pt x="992" y="845"/>
                    </a:lnTo>
                    <a:lnTo>
                      <a:pt x="1050" y="805"/>
                    </a:lnTo>
                    <a:lnTo>
                      <a:pt x="1113" y="771"/>
                    </a:lnTo>
                    <a:lnTo>
                      <a:pt x="1180" y="742"/>
                    </a:lnTo>
                    <a:lnTo>
                      <a:pt x="1248" y="720"/>
                    </a:lnTo>
                    <a:lnTo>
                      <a:pt x="1317" y="708"/>
                    </a:lnTo>
                    <a:lnTo>
                      <a:pt x="1389" y="702"/>
                    </a:lnTo>
                    <a:lnTo>
                      <a:pt x="1461" y="704"/>
                    </a:lnTo>
                    <a:lnTo>
                      <a:pt x="1530" y="708"/>
                    </a:lnTo>
                    <a:lnTo>
                      <a:pt x="1600" y="726"/>
                    </a:lnTo>
                    <a:lnTo>
                      <a:pt x="1665" y="747"/>
                    </a:lnTo>
                    <a:lnTo>
                      <a:pt x="1728" y="773"/>
                    </a:lnTo>
                    <a:lnTo>
                      <a:pt x="1786" y="809"/>
                    </a:lnTo>
                    <a:lnTo>
                      <a:pt x="1842" y="850"/>
                    </a:lnTo>
                    <a:lnTo>
                      <a:pt x="1894" y="895"/>
                    </a:lnTo>
                    <a:lnTo>
                      <a:pt x="1746" y="1040"/>
                    </a:lnTo>
                    <a:lnTo>
                      <a:pt x="2389" y="933"/>
                    </a:lnTo>
                    <a:lnTo>
                      <a:pt x="2528" y="246"/>
                    </a:lnTo>
                    <a:lnTo>
                      <a:pt x="2387" y="388"/>
                    </a:lnTo>
                    <a:lnTo>
                      <a:pt x="2313" y="323"/>
                    </a:lnTo>
                    <a:lnTo>
                      <a:pt x="2235" y="262"/>
                    </a:lnTo>
                    <a:lnTo>
                      <a:pt x="2154" y="211"/>
                    </a:lnTo>
                    <a:lnTo>
                      <a:pt x="2069" y="161"/>
                    </a:lnTo>
                    <a:lnTo>
                      <a:pt x="1981" y="121"/>
                    </a:lnTo>
                    <a:lnTo>
                      <a:pt x="1889" y="87"/>
                    </a:lnTo>
                    <a:lnTo>
                      <a:pt x="1795" y="58"/>
                    </a:lnTo>
                    <a:lnTo>
                      <a:pt x="1701" y="33"/>
                    </a:lnTo>
                    <a:lnTo>
                      <a:pt x="1604" y="15"/>
                    </a:lnTo>
                    <a:lnTo>
                      <a:pt x="1506" y="4"/>
                    </a:lnTo>
                    <a:lnTo>
                      <a:pt x="1407" y="0"/>
                    </a:lnTo>
                    <a:lnTo>
                      <a:pt x="1308" y="4"/>
                    </a:lnTo>
                    <a:lnTo>
                      <a:pt x="1209" y="15"/>
                    </a:lnTo>
                    <a:lnTo>
                      <a:pt x="1113" y="31"/>
                    </a:lnTo>
                    <a:lnTo>
                      <a:pt x="1017" y="56"/>
                    </a:lnTo>
                    <a:lnTo>
                      <a:pt x="922" y="87"/>
                    </a:lnTo>
                    <a:lnTo>
                      <a:pt x="830" y="123"/>
                    </a:lnTo>
                    <a:lnTo>
                      <a:pt x="741" y="170"/>
                    </a:lnTo>
                    <a:lnTo>
                      <a:pt x="658" y="217"/>
                    </a:lnTo>
                    <a:lnTo>
                      <a:pt x="575" y="276"/>
                    </a:lnTo>
                    <a:lnTo>
                      <a:pt x="496" y="336"/>
                    </a:lnTo>
                    <a:lnTo>
                      <a:pt x="424" y="403"/>
                    </a:lnTo>
                    <a:lnTo>
                      <a:pt x="355" y="475"/>
                    </a:lnTo>
                    <a:lnTo>
                      <a:pt x="290" y="554"/>
                    </a:lnTo>
                    <a:lnTo>
                      <a:pt x="236" y="634"/>
                    </a:lnTo>
                    <a:lnTo>
                      <a:pt x="182" y="717"/>
                    </a:lnTo>
                    <a:lnTo>
                      <a:pt x="137" y="807"/>
                    </a:lnTo>
                    <a:lnTo>
                      <a:pt x="97" y="899"/>
                    </a:lnTo>
                    <a:lnTo>
                      <a:pt x="65" y="991"/>
                    </a:lnTo>
                    <a:lnTo>
                      <a:pt x="39" y="1087"/>
                    </a:lnTo>
                    <a:lnTo>
                      <a:pt x="18" y="1184"/>
                    </a:lnTo>
                    <a:lnTo>
                      <a:pt x="7" y="1282"/>
                    </a:lnTo>
                    <a:lnTo>
                      <a:pt x="0" y="1383"/>
                    </a:lnTo>
                    <a:lnTo>
                      <a:pt x="3" y="1480"/>
                    </a:lnTo>
                    <a:lnTo>
                      <a:pt x="12" y="1579"/>
                    </a:lnTo>
                    <a:lnTo>
                      <a:pt x="27" y="1675"/>
                    </a:lnTo>
                    <a:lnTo>
                      <a:pt x="52" y="1771"/>
                    </a:lnTo>
                    <a:lnTo>
                      <a:pt x="79" y="1866"/>
                    </a:lnTo>
                    <a:lnTo>
                      <a:pt x="115" y="1957"/>
                    </a:lnTo>
                    <a:lnTo>
                      <a:pt x="157" y="2043"/>
                    </a:lnTo>
                    <a:lnTo>
                      <a:pt x="207" y="2130"/>
                    </a:lnTo>
                    <a:lnTo>
                      <a:pt x="261" y="2213"/>
                    </a:lnTo>
                    <a:lnTo>
                      <a:pt x="319" y="2289"/>
                    </a:lnTo>
                    <a:lnTo>
                      <a:pt x="386" y="2363"/>
                    </a:lnTo>
                    <a:lnTo>
                      <a:pt x="456" y="2431"/>
                    </a:lnTo>
                    <a:lnTo>
                      <a:pt x="552" y="1908"/>
                    </a:lnTo>
                    <a:lnTo>
                      <a:pt x="884" y="1861"/>
                    </a:lnTo>
                    <a:close/>
                  </a:path>
                </a:pathLst>
              </a:custGeom>
              <a:solidFill>
                <a:schemeClr val="accent1"/>
              </a:solidFill>
              <a:ln w="9525">
                <a:noFill/>
                <a:round/>
                <a:headEnd/>
                <a:tailEnd/>
              </a:ln>
            </p:spPr>
            <p:txBody>
              <a:bodyPr>
                <a:prstTxWarp prst="textNoShape">
                  <a:avLst/>
                </a:prstTxWarp>
              </a:bodyPr>
              <a:lstStyle/>
              <a:p>
                <a:endParaRPr lang="en-US">
                  <a:latin typeface="Calibri"/>
                  <a:cs typeface="Calibri"/>
                </a:endParaRPr>
              </a:p>
            </p:txBody>
          </p:sp>
          <p:grpSp>
            <p:nvGrpSpPr>
              <p:cNvPr id="65" name="Group 43"/>
              <p:cNvGrpSpPr>
                <a:grpSpLocks/>
              </p:cNvGrpSpPr>
              <p:nvPr/>
            </p:nvGrpSpPr>
            <p:grpSpPr bwMode="auto">
              <a:xfrm>
                <a:off x="1291" y="1332"/>
                <a:ext cx="1469" cy="1153"/>
                <a:chOff x="1493" y="1332"/>
                <a:chExt cx="1469" cy="1153"/>
              </a:xfrm>
            </p:grpSpPr>
            <p:sp>
              <p:nvSpPr>
                <p:cNvPr id="66" name="Freeform 28"/>
                <p:cNvSpPr>
                  <a:spLocks noEditPoints="1"/>
                </p:cNvSpPr>
                <p:nvPr/>
              </p:nvSpPr>
              <p:spPr bwMode="auto">
                <a:xfrm>
                  <a:off x="1493" y="2330"/>
                  <a:ext cx="186" cy="155"/>
                </a:xfrm>
                <a:custGeom>
                  <a:avLst/>
                  <a:gdLst>
                    <a:gd name="T0" fmla="*/ 186 w 83"/>
                    <a:gd name="T1" fmla="*/ 112 h 69"/>
                    <a:gd name="T2" fmla="*/ 184 w 83"/>
                    <a:gd name="T3" fmla="*/ 155 h 69"/>
                    <a:gd name="T4" fmla="*/ 0 w 83"/>
                    <a:gd name="T5" fmla="*/ 139 h 69"/>
                    <a:gd name="T6" fmla="*/ 4 w 83"/>
                    <a:gd name="T7" fmla="*/ 72 h 69"/>
                    <a:gd name="T8" fmla="*/ 20 w 83"/>
                    <a:gd name="T9" fmla="*/ 22 h 69"/>
                    <a:gd name="T10" fmla="*/ 67 w 83"/>
                    <a:gd name="T11" fmla="*/ 2 h 69"/>
                    <a:gd name="T12" fmla="*/ 112 w 83"/>
                    <a:gd name="T13" fmla="*/ 25 h 69"/>
                    <a:gd name="T14" fmla="*/ 121 w 83"/>
                    <a:gd name="T15" fmla="*/ 79 h 69"/>
                    <a:gd name="T16" fmla="*/ 119 w 83"/>
                    <a:gd name="T17" fmla="*/ 106 h 69"/>
                    <a:gd name="T18" fmla="*/ 186 w 83"/>
                    <a:gd name="T19" fmla="*/ 112 h 69"/>
                    <a:gd name="T20" fmla="*/ 87 w 83"/>
                    <a:gd name="T21" fmla="*/ 79 h 69"/>
                    <a:gd name="T22" fmla="*/ 81 w 83"/>
                    <a:gd name="T23" fmla="*/ 52 h 69"/>
                    <a:gd name="T24" fmla="*/ 65 w 83"/>
                    <a:gd name="T25" fmla="*/ 45 h 69"/>
                    <a:gd name="T26" fmla="*/ 45 w 83"/>
                    <a:gd name="T27" fmla="*/ 52 h 69"/>
                    <a:gd name="T28" fmla="*/ 38 w 83"/>
                    <a:gd name="T29" fmla="*/ 76 h 69"/>
                    <a:gd name="T30" fmla="*/ 36 w 83"/>
                    <a:gd name="T31" fmla="*/ 99 h 69"/>
                    <a:gd name="T32" fmla="*/ 85 w 83"/>
                    <a:gd name="T33" fmla="*/ 103 h 69"/>
                    <a:gd name="T34" fmla="*/ 87 w 83"/>
                    <a:gd name="T35" fmla="*/ 79 h 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69"/>
                    <a:gd name="T56" fmla="*/ 83 w 83"/>
                    <a:gd name="T57" fmla="*/ 69 h 6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69">
                      <a:moveTo>
                        <a:pt x="83" y="50"/>
                      </a:moveTo>
                      <a:cubicBezTo>
                        <a:pt x="82" y="69"/>
                        <a:pt x="82" y="69"/>
                        <a:pt x="82" y="69"/>
                      </a:cubicBezTo>
                      <a:cubicBezTo>
                        <a:pt x="0" y="62"/>
                        <a:pt x="0" y="62"/>
                        <a:pt x="0" y="62"/>
                      </a:cubicBezTo>
                      <a:cubicBezTo>
                        <a:pt x="2" y="32"/>
                        <a:pt x="2" y="32"/>
                        <a:pt x="2" y="32"/>
                      </a:cubicBezTo>
                      <a:cubicBezTo>
                        <a:pt x="3" y="24"/>
                        <a:pt x="3" y="16"/>
                        <a:pt x="9" y="10"/>
                      </a:cubicBezTo>
                      <a:cubicBezTo>
                        <a:pt x="14" y="3"/>
                        <a:pt x="21" y="0"/>
                        <a:pt x="30" y="1"/>
                      </a:cubicBezTo>
                      <a:cubicBezTo>
                        <a:pt x="38" y="1"/>
                        <a:pt x="45" y="5"/>
                        <a:pt x="50" y="11"/>
                      </a:cubicBezTo>
                      <a:cubicBezTo>
                        <a:pt x="55" y="19"/>
                        <a:pt x="55" y="26"/>
                        <a:pt x="54" y="35"/>
                      </a:cubicBezTo>
                      <a:cubicBezTo>
                        <a:pt x="53" y="47"/>
                        <a:pt x="53" y="47"/>
                        <a:pt x="53" y="47"/>
                      </a:cubicBezTo>
                      <a:lnTo>
                        <a:pt x="83" y="50"/>
                      </a:lnTo>
                      <a:close/>
                      <a:moveTo>
                        <a:pt x="39" y="35"/>
                      </a:moveTo>
                      <a:cubicBezTo>
                        <a:pt x="39" y="31"/>
                        <a:pt x="39" y="27"/>
                        <a:pt x="36" y="23"/>
                      </a:cubicBezTo>
                      <a:cubicBezTo>
                        <a:pt x="34" y="21"/>
                        <a:pt x="32" y="20"/>
                        <a:pt x="29" y="20"/>
                      </a:cubicBezTo>
                      <a:cubicBezTo>
                        <a:pt x="26" y="20"/>
                        <a:pt x="22" y="21"/>
                        <a:pt x="20" y="23"/>
                      </a:cubicBezTo>
                      <a:cubicBezTo>
                        <a:pt x="18" y="26"/>
                        <a:pt x="17" y="30"/>
                        <a:pt x="17" y="34"/>
                      </a:cubicBezTo>
                      <a:cubicBezTo>
                        <a:pt x="16" y="44"/>
                        <a:pt x="16" y="44"/>
                        <a:pt x="16" y="44"/>
                      </a:cubicBezTo>
                      <a:cubicBezTo>
                        <a:pt x="38" y="46"/>
                        <a:pt x="38" y="46"/>
                        <a:pt x="38" y="46"/>
                      </a:cubicBezTo>
                      <a:lnTo>
                        <a:pt x="39" y="35"/>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67" name="Freeform 29"/>
                <p:cNvSpPr>
                  <a:spLocks/>
                </p:cNvSpPr>
                <p:nvPr/>
              </p:nvSpPr>
              <p:spPr bwMode="auto">
                <a:xfrm>
                  <a:off x="1560" y="2222"/>
                  <a:ext cx="141" cy="99"/>
                </a:xfrm>
                <a:custGeom>
                  <a:avLst/>
                  <a:gdLst>
                    <a:gd name="T0" fmla="*/ 7 w 63"/>
                    <a:gd name="T1" fmla="*/ 36 h 44"/>
                    <a:gd name="T2" fmla="*/ 31 w 63"/>
                    <a:gd name="T3" fmla="*/ 41 h 44"/>
                    <a:gd name="T4" fmla="*/ 31 w 63"/>
                    <a:gd name="T5" fmla="*/ 41 h 44"/>
                    <a:gd name="T6" fmla="*/ 11 w 63"/>
                    <a:gd name="T7" fmla="*/ 5 h 44"/>
                    <a:gd name="T8" fmla="*/ 13 w 63"/>
                    <a:gd name="T9" fmla="*/ 0 h 44"/>
                    <a:gd name="T10" fmla="*/ 51 w 63"/>
                    <a:gd name="T11" fmla="*/ 7 h 44"/>
                    <a:gd name="T12" fmla="*/ 90 w 63"/>
                    <a:gd name="T13" fmla="*/ 50 h 44"/>
                    <a:gd name="T14" fmla="*/ 141 w 63"/>
                    <a:gd name="T15" fmla="*/ 61 h 44"/>
                    <a:gd name="T16" fmla="*/ 132 w 63"/>
                    <a:gd name="T17" fmla="*/ 99 h 44"/>
                    <a:gd name="T18" fmla="*/ 0 w 63"/>
                    <a:gd name="T19" fmla="*/ 72 h 44"/>
                    <a:gd name="T20" fmla="*/ 7 w 63"/>
                    <a:gd name="T21" fmla="*/ 36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44"/>
                    <a:gd name="T35" fmla="*/ 63 w 63"/>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44">
                      <a:moveTo>
                        <a:pt x="3" y="16"/>
                      </a:moveTo>
                      <a:cubicBezTo>
                        <a:pt x="14" y="18"/>
                        <a:pt x="14" y="18"/>
                        <a:pt x="14" y="18"/>
                      </a:cubicBezTo>
                      <a:cubicBezTo>
                        <a:pt x="14" y="18"/>
                        <a:pt x="14" y="18"/>
                        <a:pt x="14" y="18"/>
                      </a:cubicBezTo>
                      <a:cubicBezTo>
                        <a:pt x="8" y="15"/>
                        <a:pt x="3" y="10"/>
                        <a:pt x="5" y="2"/>
                      </a:cubicBezTo>
                      <a:cubicBezTo>
                        <a:pt x="6" y="0"/>
                        <a:pt x="6" y="0"/>
                        <a:pt x="6" y="0"/>
                      </a:cubicBezTo>
                      <a:cubicBezTo>
                        <a:pt x="23" y="3"/>
                        <a:pt x="23" y="3"/>
                        <a:pt x="23" y="3"/>
                      </a:cubicBezTo>
                      <a:cubicBezTo>
                        <a:pt x="19" y="16"/>
                        <a:pt x="30" y="20"/>
                        <a:pt x="40" y="22"/>
                      </a:cubicBezTo>
                      <a:cubicBezTo>
                        <a:pt x="63" y="27"/>
                        <a:pt x="63" y="27"/>
                        <a:pt x="63" y="27"/>
                      </a:cubicBezTo>
                      <a:cubicBezTo>
                        <a:pt x="59" y="44"/>
                        <a:pt x="59" y="44"/>
                        <a:pt x="59" y="44"/>
                      </a:cubicBezTo>
                      <a:cubicBezTo>
                        <a:pt x="0" y="32"/>
                        <a:pt x="0" y="32"/>
                        <a:pt x="0" y="32"/>
                      </a:cubicBezTo>
                      <a:lnTo>
                        <a:pt x="3" y="16"/>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68" name="Freeform 30"/>
                <p:cNvSpPr>
                  <a:spLocks noEditPoints="1"/>
                </p:cNvSpPr>
                <p:nvPr/>
              </p:nvSpPr>
              <p:spPr bwMode="auto">
                <a:xfrm>
                  <a:off x="1533" y="2146"/>
                  <a:ext cx="191" cy="90"/>
                </a:xfrm>
                <a:custGeom>
                  <a:avLst/>
                  <a:gdLst>
                    <a:gd name="T0" fmla="*/ 47 w 191"/>
                    <a:gd name="T1" fmla="*/ 11 h 90"/>
                    <a:gd name="T2" fmla="*/ 36 w 191"/>
                    <a:gd name="T3" fmla="*/ 47 h 90"/>
                    <a:gd name="T4" fmla="*/ 0 w 191"/>
                    <a:gd name="T5" fmla="*/ 38 h 90"/>
                    <a:gd name="T6" fmla="*/ 11 w 191"/>
                    <a:gd name="T7" fmla="*/ 0 h 90"/>
                    <a:gd name="T8" fmla="*/ 47 w 191"/>
                    <a:gd name="T9" fmla="*/ 11 h 90"/>
                    <a:gd name="T10" fmla="*/ 191 w 191"/>
                    <a:gd name="T11" fmla="*/ 52 h 90"/>
                    <a:gd name="T12" fmla="*/ 179 w 191"/>
                    <a:gd name="T13" fmla="*/ 90 h 90"/>
                    <a:gd name="T14" fmla="*/ 49 w 191"/>
                    <a:gd name="T15" fmla="*/ 52 h 90"/>
                    <a:gd name="T16" fmla="*/ 61 w 191"/>
                    <a:gd name="T17" fmla="*/ 14 h 90"/>
                    <a:gd name="T18" fmla="*/ 191 w 191"/>
                    <a:gd name="T19" fmla="*/ 52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90"/>
                    <a:gd name="T32" fmla="*/ 191 w 191"/>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90">
                      <a:moveTo>
                        <a:pt x="47" y="11"/>
                      </a:moveTo>
                      <a:lnTo>
                        <a:pt x="36" y="47"/>
                      </a:lnTo>
                      <a:lnTo>
                        <a:pt x="0" y="38"/>
                      </a:lnTo>
                      <a:lnTo>
                        <a:pt x="11" y="0"/>
                      </a:lnTo>
                      <a:lnTo>
                        <a:pt x="47" y="11"/>
                      </a:lnTo>
                      <a:close/>
                      <a:moveTo>
                        <a:pt x="191" y="52"/>
                      </a:moveTo>
                      <a:lnTo>
                        <a:pt x="179" y="90"/>
                      </a:lnTo>
                      <a:lnTo>
                        <a:pt x="49" y="52"/>
                      </a:lnTo>
                      <a:lnTo>
                        <a:pt x="61" y="14"/>
                      </a:lnTo>
                      <a:lnTo>
                        <a:pt x="191" y="52"/>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69" name="Freeform 31"/>
                <p:cNvSpPr>
                  <a:spLocks/>
                </p:cNvSpPr>
                <p:nvPr/>
              </p:nvSpPr>
              <p:spPr bwMode="auto">
                <a:xfrm>
                  <a:off x="1603" y="2036"/>
                  <a:ext cx="163" cy="148"/>
                </a:xfrm>
                <a:custGeom>
                  <a:avLst/>
                  <a:gdLst>
                    <a:gd name="T0" fmla="*/ 60 w 163"/>
                    <a:gd name="T1" fmla="*/ 9 h 148"/>
                    <a:gd name="T2" fmla="*/ 114 w 163"/>
                    <a:gd name="T3" fmla="*/ 97 h 148"/>
                    <a:gd name="T4" fmla="*/ 136 w 163"/>
                    <a:gd name="T5" fmla="*/ 36 h 148"/>
                    <a:gd name="T6" fmla="*/ 163 w 163"/>
                    <a:gd name="T7" fmla="*/ 47 h 148"/>
                    <a:gd name="T8" fmla="*/ 125 w 163"/>
                    <a:gd name="T9" fmla="*/ 148 h 148"/>
                    <a:gd name="T10" fmla="*/ 98 w 163"/>
                    <a:gd name="T11" fmla="*/ 137 h 148"/>
                    <a:gd name="T12" fmla="*/ 44 w 163"/>
                    <a:gd name="T13" fmla="*/ 52 h 148"/>
                    <a:gd name="T14" fmla="*/ 24 w 163"/>
                    <a:gd name="T15" fmla="*/ 103 h 148"/>
                    <a:gd name="T16" fmla="*/ 0 w 163"/>
                    <a:gd name="T17" fmla="*/ 92 h 148"/>
                    <a:gd name="T18" fmla="*/ 35 w 163"/>
                    <a:gd name="T19" fmla="*/ 0 h 148"/>
                    <a:gd name="T20" fmla="*/ 60 w 163"/>
                    <a:gd name="T21" fmla="*/ 9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3"/>
                    <a:gd name="T34" fmla="*/ 0 h 148"/>
                    <a:gd name="T35" fmla="*/ 163 w 163"/>
                    <a:gd name="T36" fmla="*/ 148 h 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3" h="148">
                      <a:moveTo>
                        <a:pt x="60" y="9"/>
                      </a:moveTo>
                      <a:lnTo>
                        <a:pt x="114" y="97"/>
                      </a:lnTo>
                      <a:lnTo>
                        <a:pt x="136" y="36"/>
                      </a:lnTo>
                      <a:lnTo>
                        <a:pt x="163" y="47"/>
                      </a:lnTo>
                      <a:lnTo>
                        <a:pt x="125" y="148"/>
                      </a:lnTo>
                      <a:lnTo>
                        <a:pt x="98" y="137"/>
                      </a:lnTo>
                      <a:lnTo>
                        <a:pt x="44" y="52"/>
                      </a:lnTo>
                      <a:lnTo>
                        <a:pt x="24" y="103"/>
                      </a:lnTo>
                      <a:lnTo>
                        <a:pt x="0" y="92"/>
                      </a:lnTo>
                      <a:lnTo>
                        <a:pt x="35" y="0"/>
                      </a:lnTo>
                      <a:lnTo>
                        <a:pt x="60" y="9"/>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0" name="Freeform 32"/>
                <p:cNvSpPr>
                  <a:spLocks noEditPoints="1"/>
                </p:cNvSpPr>
                <p:nvPr/>
              </p:nvSpPr>
              <p:spPr bwMode="auto">
                <a:xfrm>
                  <a:off x="1659" y="1917"/>
                  <a:ext cx="168" cy="148"/>
                </a:xfrm>
                <a:custGeom>
                  <a:avLst/>
                  <a:gdLst>
                    <a:gd name="T0" fmla="*/ 78 w 75"/>
                    <a:gd name="T1" fmla="*/ 92 h 66"/>
                    <a:gd name="T2" fmla="*/ 83 w 75"/>
                    <a:gd name="T3" fmla="*/ 96 h 66"/>
                    <a:gd name="T4" fmla="*/ 121 w 75"/>
                    <a:gd name="T5" fmla="*/ 87 h 66"/>
                    <a:gd name="T6" fmla="*/ 114 w 75"/>
                    <a:gd name="T7" fmla="*/ 56 h 66"/>
                    <a:gd name="T8" fmla="*/ 134 w 75"/>
                    <a:gd name="T9" fmla="*/ 25 h 66"/>
                    <a:gd name="T10" fmla="*/ 146 w 75"/>
                    <a:gd name="T11" fmla="*/ 101 h 66"/>
                    <a:gd name="T12" fmla="*/ 54 w 75"/>
                    <a:gd name="T13" fmla="*/ 128 h 66"/>
                    <a:gd name="T14" fmla="*/ 22 w 75"/>
                    <a:gd name="T15" fmla="*/ 34 h 66"/>
                    <a:gd name="T16" fmla="*/ 67 w 75"/>
                    <a:gd name="T17" fmla="*/ 2 h 66"/>
                    <a:gd name="T18" fmla="*/ 121 w 75"/>
                    <a:gd name="T19" fmla="*/ 16 h 66"/>
                    <a:gd name="T20" fmla="*/ 78 w 75"/>
                    <a:gd name="T21" fmla="*/ 92 h 66"/>
                    <a:gd name="T22" fmla="*/ 81 w 75"/>
                    <a:gd name="T23" fmla="*/ 38 h 66"/>
                    <a:gd name="T24" fmla="*/ 45 w 75"/>
                    <a:gd name="T25" fmla="*/ 45 h 66"/>
                    <a:gd name="T26" fmla="*/ 58 w 75"/>
                    <a:gd name="T27" fmla="*/ 81 h 66"/>
                    <a:gd name="T28" fmla="*/ 81 w 75"/>
                    <a:gd name="T29" fmla="*/ 38 h 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66"/>
                    <a:gd name="T47" fmla="*/ 75 w 75"/>
                    <a:gd name="T48" fmla="*/ 66 h 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66">
                      <a:moveTo>
                        <a:pt x="35" y="41"/>
                      </a:moveTo>
                      <a:cubicBezTo>
                        <a:pt x="37" y="43"/>
                        <a:pt x="37" y="43"/>
                        <a:pt x="37" y="43"/>
                      </a:cubicBezTo>
                      <a:cubicBezTo>
                        <a:pt x="44" y="46"/>
                        <a:pt x="51" y="45"/>
                        <a:pt x="54" y="39"/>
                      </a:cubicBezTo>
                      <a:cubicBezTo>
                        <a:pt x="57" y="34"/>
                        <a:pt x="56" y="27"/>
                        <a:pt x="51" y="25"/>
                      </a:cubicBezTo>
                      <a:cubicBezTo>
                        <a:pt x="60" y="11"/>
                        <a:pt x="60" y="11"/>
                        <a:pt x="60" y="11"/>
                      </a:cubicBezTo>
                      <a:cubicBezTo>
                        <a:pt x="63" y="12"/>
                        <a:pt x="75" y="27"/>
                        <a:pt x="65" y="45"/>
                      </a:cubicBezTo>
                      <a:cubicBezTo>
                        <a:pt x="56" y="61"/>
                        <a:pt x="39" y="66"/>
                        <a:pt x="24" y="57"/>
                      </a:cubicBezTo>
                      <a:cubicBezTo>
                        <a:pt x="8" y="48"/>
                        <a:pt x="0" y="32"/>
                        <a:pt x="10" y="15"/>
                      </a:cubicBezTo>
                      <a:cubicBezTo>
                        <a:pt x="14" y="8"/>
                        <a:pt x="21" y="2"/>
                        <a:pt x="30" y="1"/>
                      </a:cubicBezTo>
                      <a:cubicBezTo>
                        <a:pt x="38" y="0"/>
                        <a:pt x="47" y="3"/>
                        <a:pt x="54" y="7"/>
                      </a:cubicBezTo>
                      <a:lnTo>
                        <a:pt x="35" y="41"/>
                      </a:lnTo>
                      <a:close/>
                      <a:moveTo>
                        <a:pt x="36" y="17"/>
                      </a:moveTo>
                      <a:cubicBezTo>
                        <a:pt x="30" y="14"/>
                        <a:pt x="24" y="13"/>
                        <a:pt x="20" y="20"/>
                      </a:cubicBezTo>
                      <a:cubicBezTo>
                        <a:pt x="16" y="27"/>
                        <a:pt x="20" y="32"/>
                        <a:pt x="26" y="36"/>
                      </a:cubicBezTo>
                      <a:lnTo>
                        <a:pt x="36" y="17"/>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1" name="Freeform 33"/>
                <p:cNvSpPr>
                  <a:spLocks noEditPoints="1"/>
                </p:cNvSpPr>
                <p:nvPr/>
              </p:nvSpPr>
              <p:spPr bwMode="auto">
                <a:xfrm>
                  <a:off x="1786" y="1686"/>
                  <a:ext cx="209" cy="207"/>
                </a:xfrm>
                <a:custGeom>
                  <a:avLst/>
                  <a:gdLst>
                    <a:gd name="T0" fmla="*/ 209 w 209"/>
                    <a:gd name="T1" fmla="*/ 83 h 207"/>
                    <a:gd name="T2" fmla="*/ 178 w 209"/>
                    <a:gd name="T3" fmla="*/ 117 h 207"/>
                    <a:gd name="T4" fmla="*/ 142 w 209"/>
                    <a:gd name="T5" fmla="*/ 99 h 207"/>
                    <a:gd name="T6" fmla="*/ 101 w 209"/>
                    <a:gd name="T7" fmla="*/ 144 h 207"/>
                    <a:gd name="T8" fmla="*/ 122 w 209"/>
                    <a:gd name="T9" fmla="*/ 178 h 207"/>
                    <a:gd name="T10" fmla="*/ 95 w 209"/>
                    <a:gd name="T11" fmla="*/ 207 h 207"/>
                    <a:gd name="T12" fmla="*/ 0 w 209"/>
                    <a:gd name="T13" fmla="*/ 36 h 207"/>
                    <a:gd name="T14" fmla="*/ 34 w 209"/>
                    <a:gd name="T15" fmla="*/ 0 h 207"/>
                    <a:gd name="T16" fmla="*/ 209 w 209"/>
                    <a:gd name="T17" fmla="*/ 83 h 207"/>
                    <a:gd name="T18" fmla="*/ 110 w 209"/>
                    <a:gd name="T19" fmla="*/ 83 h 207"/>
                    <a:gd name="T20" fmla="*/ 50 w 209"/>
                    <a:gd name="T21" fmla="*/ 54 h 207"/>
                    <a:gd name="T22" fmla="*/ 83 w 209"/>
                    <a:gd name="T23" fmla="*/ 113 h 207"/>
                    <a:gd name="T24" fmla="*/ 110 w 209"/>
                    <a:gd name="T25" fmla="*/ 83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207"/>
                    <a:gd name="T41" fmla="*/ 209 w 20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207">
                      <a:moveTo>
                        <a:pt x="209" y="83"/>
                      </a:moveTo>
                      <a:lnTo>
                        <a:pt x="178" y="117"/>
                      </a:lnTo>
                      <a:lnTo>
                        <a:pt x="142" y="99"/>
                      </a:lnTo>
                      <a:lnTo>
                        <a:pt x="101" y="144"/>
                      </a:lnTo>
                      <a:lnTo>
                        <a:pt x="122" y="178"/>
                      </a:lnTo>
                      <a:lnTo>
                        <a:pt x="95" y="207"/>
                      </a:lnTo>
                      <a:lnTo>
                        <a:pt x="0" y="36"/>
                      </a:lnTo>
                      <a:lnTo>
                        <a:pt x="34" y="0"/>
                      </a:lnTo>
                      <a:lnTo>
                        <a:pt x="209" y="83"/>
                      </a:lnTo>
                      <a:close/>
                      <a:moveTo>
                        <a:pt x="110" y="83"/>
                      </a:moveTo>
                      <a:lnTo>
                        <a:pt x="50" y="54"/>
                      </a:lnTo>
                      <a:lnTo>
                        <a:pt x="83" y="113"/>
                      </a:lnTo>
                      <a:lnTo>
                        <a:pt x="110" y="83"/>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2" name="Freeform 34"/>
                <p:cNvSpPr>
                  <a:spLocks/>
                </p:cNvSpPr>
                <p:nvPr/>
              </p:nvSpPr>
              <p:spPr bwMode="auto">
                <a:xfrm>
                  <a:off x="1905" y="1590"/>
                  <a:ext cx="164" cy="153"/>
                </a:xfrm>
                <a:custGeom>
                  <a:avLst/>
                  <a:gdLst>
                    <a:gd name="T0" fmla="*/ 97 w 73"/>
                    <a:gd name="T1" fmla="*/ 41 h 68"/>
                    <a:gd name="T2" fmla="*/ 74 w 73"/>
                    <a:gd name="T3" fmla="*/ 59 h 68"/>
                    <a:gd name="T4" fmla="*/ 108 w 73"/>
                    <a:gd name="T5" fmla="*/ 101 h 68"/>
                    <a:gd name="T6" fmla="*/ 137 w 73"/>
                    <a:gd name="T7" fmla="*/ 106 h 68"/>
                    <a:gd name="T8" fmla="*/ 146 w 73"/>
                    <a:gd name="T9" fmla="*/ 97 h 68"/>
                    <a:gd name="T10" fmla="*/ 164 w 73"/>
                    <a:gd name="T11" fmla="*/ 119 h 68"/>
                    <a:gd name="T12" fmla="*/ 148 w 73"/>
                    <a:gd name="T13" fmla="*/ 137 h 68"/>
                    <a:gd name="T14" fmla="*/ 115 w 73"/>
                    <a:gd name="T15" fmla="*/ 153 h 68"/>
                    <a:gd name="T16" fmla="*/ 81 w 73"/>
                    <a:gd name="T17" fmla="*/ 131 h 68"/>
                    <a:gd name="T18" fmla="*/ 43 w 73"/>
                    <a:gd name="T19" fmla="*/ 83 h 68"/>
                    <a:gd name="T20" fmla="*/ 25 w 73"/>
                    <a:gd name="T21" fmla="*/ 99 h 68"/>
                    <a:gd name="T22" fmla="*/ 4 w 73"/>
                    <a:gd name="T23" fmla="*/ 74 h 68"/>
                    <a:gd name="T24" fmla="*/ 25 w 73"/>
                    <a:gd name="T25" fmla="*/ 59 h 68"/>
                    <a:gd name="T26" fmla="*/ 0 w 73"/>
                    <a:gd name="T27" fmla="*/ 25 h 68"/>
                    <a:gd name="T28" fmla="*/ 25 w 73"/>
                    <a:gd name="T29" fmla="*/ 0 h 68"/>
                    <a:gd name="T30" fmla="*/ 54 w 73"/>
                    <a:gd name="T31" fmla="*/ 34 h 68"/>
                    <a:gd name="T32" fmla="*/ 76 w 73"/>
                    <a:gd name="T33" fmla="*/ 16 h 68"/>
                    <a:gd name="T34" fmla="*/ 97 w 73"/>
                    <a:gd name="T35" fmla="*/ 41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68"/>
                    <a:gd name="T56" fmla="*/ 73 w 73"/>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68">
                      <a:moveTo>
                        <a:pt x="43" y="18"/>
                      </a:moveTo>
                      <a:cubicBezTo>
                        <a:pt x="33" y="26"/>
                        <a:pt x="33" y="26"/>
                        <a:pt x="33" y="26"/>
                      </a:cubicBezTo>
                      <a:cubicBezTo>
                        <a:pt x="48" y="45"/>
                        <a:pt x="48" y="45"/>
                        <a:pt x="48" y="45"/>
                      </a:cubicBezTo>
                      <a:cubicBezTo>
                        <a:pt x="53" y="51"/>
                        <a:pt x="55" y="52"/>
                        <a:pt x="61" y="47"/>
                      </a:cubicBezTo>
                      <a:cubicBezTo>
                        <a:pt x="62" y="46"/>
                        <a:pt x="63" y="44"/>
                        <a:pt x="65" y="43"/>
                      </a:cubicBezTo>
                      <a:cubicBezTo>
                        <a:pt x="73" y="53"/>
                        <a:pt x="73" y="53"/>
                        <a:pt x="73" y="53"/>
                      </a:cubicBezTo>
                      <a:cubicBezTo>
                        <a:pt x="71" y="56"/>
                        <a:pt x="68" y="59"/>
                        <a:pt x="66" y="61"/>
                      </a:cubicBezTo>
                      <a:cubicBezTo>
                        <a:pt x="62" y="64"/>
                        <a:pt x="56" y="68"/>
                        <a:pt x="51" y="68"/>
                      </a:cubicBezTo>
                      <a:cubicBezTo>
                        <a:pt x="45" y="68"/>
                        <a:pt x="40" y="63"/>
                        <a:pt x="36" y="58"/>
                      </a:cubicBezTo>
                      <a:cubicBezTo>
                        <a:pt x="19" y="37"/>
                        <a:pt x="19" y="37"/>
                        <a:pt x="19" y="37"/>
                      </a:cubicBezTo>
                      <a:cubicBezTo>
                        <a:pt x="11" y="44"/>
                        <a:pt x="11" y="44"/>
                        <a:pt x="11" y="44"/>
                      </a:cubicBezTo>
                      <a:cubicBezTo>
                        <a:pt x="2" y="33"/>
                        <a:pt x="2" y="33"/>
                        <a:pt x="2" y="33"/>
                      </a:cubicBezTo>
                      <a:cubicBezTo>
                        <a:pt x="11" y="26"/>
                        <a:pt x="11" y="26"/>
                        <a:pt x="11" y="26"/>
                      </a:cubicBezTo>
                      <a:cubicBezTo>
                        <a:pt x="0" y="11"/>
                        <a:pt x="0" y="11"/>
                        <a:pt x="0" y="11"/>
                      </a:cubicBezTo>
                      <a:cubicBezTo>
                        <a:pt x="11" y="0"/>
                        <a:pt x="11" y="0"/>
                        <a:pt x="11" y="0"/>
                      </a:cubicBezTo>
                      <a:cubicBezTo>
                        <a:pt x="24" y="15"/>
                        <a:pt x="24" y="15"/>
                        <a:pt x="24" y="15"/>
                      </a:cubicBezTo>
                      <a:cubicBezTo>
                        <a:pt x="34" y="7"/>
                        <a:pt x="34" y="7"/>
                        <a:pt x="34" y="7"/>
                      </a:cubicBezTo>
                      <a:lnTo>
                        <a:pt x="43" y="18"/>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3" name="Freeform 35"/>
                <p:cNvSpPr>
                  <a:spLocks/>
                </p:cNvSpPr>
                <p:nvPr/>
              </p:nvSpPr>
              <p:spPr bwMode="auto">
                <a:xfrm>
                  <a:off x="2000" y="1523"/>
                  <a:ext cx="152" cy="159"/>
                </a:xfrm>
                <a:custGeom>
                  <a:avLst/>
                  <a:gdLst>
                    <a:gd name="T0" fmla="*/ 92 w 68"/>
                    <a:gd name="T1" fmla="*/ 45 h 71"/>
                    <a:gd name="T2" fmla="*/ 67 w 68"/>
                    <a:gd name="T3" fmla="*/ 60 h 71"/>
                    <a:gd name="T4" fmla="*/ 98 w 68"/>
                    <a:gd name="T5" fmla="*/ 105 h 71"/>
                    <a:gd name="T6" fmla="*/ 125 w 68"/>
                    <a:gd name="T7" fmla="*/ 114 h 71"/>
                    <a:gd name="T8" fmla="*/ 136 w 68"/>
                    <a:gd name="T9" fmla="*/ 105 h 71"/>
                    <a:gd name="T10" fmla="*/ 152 w 68"/>
                    <a:gd name="T11" fmla="*/ 130 h 71"/>
                    <a:gd name="T12" fmla="*/ 134 w 68"/>
                    <a:gd name="T13" fmla="*/ 146 h 71"/>
                    <a:gd name="T14" fmla="*/ 98 w 68"/>
                    <a:gd name="T15" fmla="*/ 159 h 71"/>
                    <a:gd name="T16" fmla="*/ 69 w 68"/>
                    <a:gd name="T17" fmla="*/ 132 h 71"/>
                    <a:gd name="T18" fmla="*/ 36 w 68"/>
                    <a:gd name="T19" fmla="*/ 83 h 71"/>
                    <a:gd name="T20" fmla="*/ 16 w 68"/>
                    <a:gd name="T21" fmla="*/ 94 h 71"/>
                    <a:gd name="T22" fmla="*/ 0 w 68"/>
                    <a:gd name="T23" fmla="*/ 69 h 71"/>
                    <a:gd name="T24" fmla="*/ 18 w 68"/>
                    <a:gd name="T25" fmla="*/ 56 h 71"/>
                    <a:gd name="T26" fmla="*/ 0 w 68"/>
                    <a:gd name="T27" fmla="*/ 20 h 71"/>
                    <a:gd name="T28" fmla="*/ 27 w 68"/>
                    <a:gd name="T29" fmla="*/ 0 h 71"/>
                    <a:gd name="T30" fmla="*/ 49 w 68"/>
                    <a:gd name="T31" fmla="*/ 34 h 71"/>
                    <a:gd name="T32" fmla="*/ 74 w 68"/>
                    <a:gd name="T33" fmla="*/ 18 h 71"/>
                    <a:gd name="T34" fmla="*/ 92 w 68"/>
                    <a:gd name="T35" fmla="*/ 45 h 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71"/>
                    <a:gd name="T56" fmla="*/ 68 w 68"/>
                    <a:gd name="T57" fmla="*/ 71 h 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71">
                      <a:moveTo>
                        <a:pt x="41" y="20"/>
                      </a:moveTo>
                      <a:cubicBezTo>
                        <a:pt x="30" y="27"/>
                        <a:pt x="30" y="27"/>
                        <a:pt x="30" y="27"/>
                      </a:cubicBezTo>
                      <a:cubicBezTo>
                        <a:pt x="44" y="47"/>
                        <a:pt x="44" y="47"/>
                        <a:pt x="44" y="47"/>
                      </a:cubicBezTo>
                      <a:cubicBezTo>
                        <a:pt x="48" y="54"/>
                        <a:pt x="50" y="55"/>
                        <a:pt x="56" y="51"/>
                      </a:cubicBezTo>
                      <a:cubicBezTo>
                        <a:pt x="57" y="50"/>
                        <a:pt x="59" y="49"/>
                        <a:pt x="61" y="47"/>
                      </a:cubicBezTo>
                      <a:cubicBezTo>
                        <a:pt x="68" y="58"/>
                        <a:pt x="68" y="58"/>
                        <a:pt x="68" y="58"/>
                      </a:cubicBezTo>
                      <a:cubicBezTo>
                        <a:pt x="66" y="61"/>
                        <a:pt x="62" y="64"/>
                        <a:pt x="60" y="65"/>
                      </a:cubicBezTo>
                      <a:cubicBezTo>
                        <a:pt x="55" y="68"/>
                        <a:pt x="49" y="71"/>
                        <a:pt x="44" y="71"/>
                      </a:cubicBezTo>
                      <a:cubicBezTo>
                        <a:pt x="38" y="70"/>
                        <a:pt x="34" y="64"/>
                        <a:pt x="31" y="59"/>
                      </a:cubicBezTo>
                      <a:cubicBezTo>
                        <a:pt x="16" y="37"/>
                        <a:pt x="16" y="37"/>
                        <a:pt x="16" y="37"/>
                      </a:cubicBezTo>
                      <a:cubicBezTo>
                        <a:pt x="7" y="42"/>
                        <a:pt x="7" y="42"/>
                        <a:pt x="7" y="42"/>
                      </a:cubicBezTo>
                      <a:cubicBezTo>
                        <a:pt x="0" y="31"/>
                        <a:pt x="0" y="31"/>
                        <a:pt x="0" y="31"/>
                      </a:cubicBezTo>
                      <a:cubicBezTo>
                        <a:pt x="8" y="25"/>
                        <a:pt x="8" y="25"/>
                        <a:pt x="8" y="25"/>
                      </a:cubicBezTo>
                      <a:cubicBezTo>
                        <a:pt x="0" y="9"/>
                        <a:pt x="0" y="9"/>
                        <a:pt x="0" y="9"/>
                      </a:cubicBezTo>
                      <a:cubicBezTo>
                        <a:pt x="12" y="0"/>
                        <a:pt x="12" y="0"/>
                        <a:pt x="12" y="0"/>
                      </a:cubicBezTo>
                      <a:cubicBezTo>
                        <a:pt x="22" y="15"/>
                        <a:pt x="22" y="15"/>
                        <a:pt x="22" y="15"/>
                      </a:cubicBezTo>
                      <a:cubicBezTo>
                        <a:pt x="33" y="8"/>
                        <a:pt x="33" y="8"/>
                        <a:pt x="33" y="8"/>
                      </a:cubicBezTo>
                      <a:lnTo>
                        <a:pt x="41" y="20"/>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4" name="Freeform 36"/>
                <p:cNvSpPr>
                  <a:spLocks/>
                </p:cNvSpPr>
                <p:nvPr/>
              </p:nvSpPr>
              <p:spPr bwMode="auto">
                <a:xfrm>
                  <a:off x="2105" y="1487"/>
                  <a:ext cx="101" cy="157"/>
                </a:xfrm>
                <a:custGeom>
                  <a:avLst/>
                  <a:gdLst>
                    <a:gd name="T0" fmla="*/ 34 w 45"/>
                    <a:gd name="T1" fmla="*/ 18 h 70"/>
                    <a:gd name="T2" fmla="*/ 45 w 45"/>
                    <a:gd name="T3" fmla="*/ 40 h 70"/>
                    <a:gd name="T4" fmla="*/ 45 w 45"/>
                    <a:gd name="T5" fmla="*/ 40 h 70"/>
                    <a:gd name="T6" fmla="*/ 58 w 45"/>
                    <a:gd name="T7" fmla="*/ 2 h 70"/>
                    <a:gd name="T8" fmla="*/ 65 w 45"/>
                    <a:gd name="T9" fmla="*/ 0 h 70"/>
                    <a:gd name="T10" fmla="*/ 83 w 45"/>
                    <a:gd name="T11" fmla="*/ 34 h 70"/>
                    <a:gd name="T12" fmla="*/ 76 w 45"/>
                    <a:gd name="T13" fmla="*/ 92 h 70"/>
                    <a:gd name="T14" fmla="*/ 101 w 45"/>
                    <a:gd name="T15" fmla="*/ 137 h 70"/>
                    <a:gd name="T16" fmla="*/ 65 w 45"/>
                    <a:gd name="T17" fmla="*/ 157 h 70"/>
                    <a:gd name="T18" fmla="*/ 0 w 45"/>
                    <a:gd name="T19" fmla="*/ 36 h 70"/>
                    <a:gd name="T20" fmla="*/ 34 w 45"/>
                    <a:gd name="T21" fmla="*/ 18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70"/>
                    <a:gd name="T35" fmla="*/ 45 w 4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70">
                      <a:moveTo>
                        <a:pt x="15" y="8"/>
                      </a:moveTo>
                      <a:cubicBezTo>
                        <a:pt x="20" y="18"/>
                        <a:pt x="20" y="18"/>
                        <a:pt x="20" y="18"/>
                      </a:cubicBezTo>
                      <a:cubicBezTo>
                        <a:pt x="20" y="18"/>
                        <a:pt x="20" y="18"/>
                        <a:pt x="20" y="18"/>
                      </a:cubicBezTo>
                      <a:cubicBezTo>
                        <a:pt x="19" y="12"/>
                        <a:pt x="19" y="4"/>
                        <a:pt x="26" y="1"/>
                      </a:cubicBezTo>
                      <a:cubicBezTo>
                        <a:pt x="29" y="0"/>
                        <a:pt x="29" y="0"/>
                        <a:pt x="29" y="0"/>
                      </a:cubicBezTo>
                      <a:cubicBezTo>
                        <a:pt x="37" y="15"/>
                        <a:pt x="37" y="15"/>
                        <a:pt x="37" y="15"/>
                      </a:cubicBezTo>
                      <a:cubicBezTo>
                        <a:pt x="25" y="21"/>
                        <a:pt x="28" y="32"/>
                        <a:pt x="34" y="41"/>
                      </a:cubicBezTo>
                      <a:cubicBezTo>
                        <a:pt x="45" y="61"/>
                        <a:pt x="45" y="61"/>
                        <a:pt x="45" y="61"/>
                      </a:cubicBezTo>
                      <a:cubicBezTo>
                        <a:pt x="29" y="70"/>
                        <a:pt x="29" y="70"/>
                        <a:pt x="29" y="70"/>
                      </a:cubicBezTo>
                      <a:cubicBezTo>
                        <a:pt x="0" y="16"/>
                        <a:pt x="0" y="16"/>
                        <a:pt x="0" y="16"/>
                      </a:cubicBezTo>
                      <a:lnTo>
                        <a:pt x="15" y="8"/>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5" name="Freeform 37"/>
                <p:cNvSpPr>
                  <a:spLocks noEditPoints="1"/>
                </p:cNvSpPr>
                <p:nvPr/>
              </p:nvSpPr>
              <p:spPr bwMode="auto">
                <a:xfrm>
                  <a:off x="2172" y="1415"/>
                  <a:ext cx="112" cy="189"/>
                </a:xfrm>
                <a:custGeom>
                  <a:avLst/>
                  <a:gdLst>
                    <a:gd name="T0" fmla="*/ 52 w 112"/>
                    <a:gd name="T1" fmla="*/ 36 h 189"/>
                    <a:gd name="T2" fmla="*/ 16 w 112"/>
                    <a:gd name="T3" fmla="*/ 52 h 189"/>
                    <a:gd name="T4" fmla="*/ 0 w 112"/>
                    <a:gd name="T5" fmla="*/ 16 h 189"/>
                    <a:gd name="T6" fmla="*/ 36 w 112"/>
                    <a:gd name="T7" fmla="*/ 0 h 189"/>
                    <a:gd name="T8" fmla="*/ 52 w 112"/>
                    <a:gd name="T9" fmla="*/ 36 h 189"/>
                    <a:gd name="T10" fmla="*/ 112 w 112"/>
                    <a:gd name="T11" fmla="*/ 173 h 189"/>
                    <a:gd name="T12" fmla="*/ 77 w 112"/>
                    <a:gd name="T13" fmla="*/ 189 h 189"/>
                    <a:gd name="T14" fmla="*/ 20 w 112"/>
                    <a:gd name="T15" fmla="*/ 63 h 189"/>
                    <a:gd name="T16" fmla="*/ 56 w 112"/>
                    <a:gd name="T17" fmla="*/ 47 h 189"/>
                    <a:gd name="T18" fmla="*/ 112 w 112"/>
                    <a:gd name="T19" fmla="*/ 173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189"/>
                    <a:gd name="T32" fmla="*/ 112 w 112"/>
                    <a:gd name="T33" fmla="*/ 189 h 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189">
                      <a:moveTo>
                        <a:pt x="52" y="36"/>
                      </a:moveTo>
                      <a:lnTo>
                        <a:pt x="16" y="52"/>
                      </a:lnTo>
                      <a:lnTo>
                        <a:pt x="0" y="16"/>
                      </a:lnTo>
                      <a:lnTo>
                        <a:pt x="36" y="0"/>
                      </a:lnTo>
                      <a:lnTo>
                        <a:pt x="52" y="36"/>
                      </a:lnTo>
                      <a:close/>
                      <a:moveTo>
                        <a:pt x="112" y="173"/>
                      </a:moveTo>
                      <a:lnTo>
                        <a:pt x="77" y="189"/>
                      </a:lnTo>
                      <a:lnTo>
                        <a:pt x="20" y="63"/>
                      </a:lnTo>
                      <a:lnTo>
                        <a:pt x="56" y="47"/>
                      </a:lnTo>
                      <a:lnTo>
                        <a:pt x="112" y="173"/>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6" name="Freeform 38"/>
                <p:cNvSpPr>
                  <a:spLocks noEditPoints="1"/>
                </p:cNvSpPr>
                <p:nvPr/>
              </p:nvSpPr>
              <p:spPr bwMode="auto">
                <a:xfrm>
                  <a:off x="2253" y="1388"/>
                  <a:ext cx="166" cy="186"/>
                </a:xfrm>
                <a:custGeom>
                  <a:avLst/>
                  <a:gdLst>
                    <a:gd name="T0" fmla="*/ 0 w 74"/>
                    <a:gd name="T1" fmla="*/ 11 h 83"/>
                    <a:gd name="T2" fmla="*/ 38 w 74"/>
                    <a:gd name="T3" fmla="*/ 0 h 83"/>
                    <a:gd name="T4" fmla="*/ 58 w 74"/>
                    <a:gd name="T5" fmla="*/ 61 h 83"/>
                    <a:gd name="T6" fmla="*/ 58 w 74"/>
                    <a:gd name="T7" fmla="*/ 61 h 83"/>
                    <a:gd name="T8" fmla="*/ 85 w 74"/>
                    <a:gd name="T9" fmla="*/ 31 h 83"/>
                    <a:gd name="T10" fmla="*/ 155 w 74"/>
                    <a:gd name="T11" fmla="*/ 85 h 83"/>
                    <a:gd name="T12" fmla="*/ 123 w 74"/>
                    <a:gd name="T13" fmla="*/ 168 h 83"/>
                    <a:gd name="T14" fmla="*/ 79 w 74"/>
                    <a:gd name="T15" fmla="*/ 157 h 83"/>
                    <a:gd name="T16" fmla="*/ 79 w 74"/>
                    <a:gd name="T17" fmla="*/ 182 h 83"/>
                    <a:gd name="T18" fmla="*/ 56 w 74"/>
                    <a:gd name="T19" fmla="*/ 186 h 83"/>
                    <a:gd name="T20" fmla="*/ 0 w 74"/>
                    <a:gd name="T21" fmla="*/ 11 h 83"/>
                    <a:gd name="T22" fmla="*/ 79 w 74"/>
                    <a:gd name="T23" fmla="*/ 121 h 83"/>
                    <a:gd name="T24" fmla="*/ 90 w 74"/>
                    <a:gd name="T25" fmla="*/ 141 h 83"/>
                    <a:gd name="T26" fmla="*/ 108 w 74"/>
                    <a:gd name="T27" fmla="*/ 146 h 83"/>
                    <a:gd name="T28" fmla="*/ 117 w 74"/>
                    <a:gd name="T29" fmla="*/ 96 h 83"/>
                    <a:gd name="T30" fmla="*/ 81 w 74"/>
                    <a:gd name="T31" fmla="*/ 61 h 83"/>
                    <a:gd name="T32" fmla="*/ 72 w 74"/>
                    <a:gd name="T33" fmla="*/ 101 h 83"/>
                    <a:gd name="T34" fmla="*/ 79 w 74"/>
                    <a:gd name="T35" fmla="*/ 121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83"/>
                    <a:gd name="T56" fmla="*/ 74 w 74"/>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83">
                      <a:moveTo>
                        <a:pt x="0" y="5"/>
                      </a:moveTo>
                      <a:cubicBezTo>
                        <a:pt x="17" y="0"/>
                        <a:pt x="17" y="0"/>
                        <a:pt x="17" y="0"/>
                      </a:cubicBezTo>
                      <a:cubicBezTo>
                        <a:pt x="26" y="27"/>
                        <a:pt x="26" y="27"/>
                        <a:pt x="26" y="27"/>
                      </a:cubicBezTo>
                      <a:cubicBezTo>
                        <a:pt x="26" y="27"/>
                        <a:pt x="26" y="27"/>
                        <a:pt x="26" y="27"/>
                      </a:cubicBezTo>
                      <a:cubicBezTo>
                        <a:pt x="28" y="21"/>
                        <a:pt x="31" y="16"/>
                        <a:pt x="38" y="14"/>
                      </a:cubicBezTo>
                      <a:cubicBezTo>
                        <a:pt x="55" y="9"/>
                        <a:pt x="65" y="24"/>
                        <a:pt x="69" y="38"/>
                      </a:cubicBezTo>
                      <a:cubicBezTo>
                        <a:pt x="74" y="53"/>
                        <a:pt x="73" y="70"/>
                        <a:pt x="55" y="75"/>
                      </a:cubicBezTo>
                      <a:cubicBezTo>
                        <a:pt x="47" y="78"/>
                        <a:pt x="42" y="76"/>
                        <a:pt x="35" y="70"/>
                      </a:cubicBezTo>
                      <a:cubicBezTo>
                        <a:pt x="34" y="74"/>
                        <a:pt x="35" y="77"/>
                        <a:pt x="35" y="81"/>
                      </a:cubicBezTo>
                      <a:cubicBezTo>
                        <a:pt x="25" y="83"/>
                        <a:pt x="25" y="83"/>
                        <a:pt x="25" y="83"/>
                      </a:cubicBezTo>
                      <a:lnTo>
                        <a:pt x="0" y="5"/>
                      </a:lnTo>
                      <a:close/>
                      <a:moveTo>
                        <a:pt x="35" y="54"/>
                      </a:moveTo>
                      <a:cubicBezTo>
                        <a:pt x="36" y="57"/>
                        <a:pt x="37" y="61"/>
                        <a:pt x="40" y="63"/>
                      </a:cubicBezTo>
                      <a:cubicBezTo>
                        <a:pt x="42" y="65"/>
                        <a:pt x="45" y="66"/>
                        <a:pt x="48" y="65"/>
                      </a:cubicBezTo>
                      <a:cubicBezTo>
                        <a:pt x="58" y="62"/>
                        <a:pt x="54" y="49"/>
                        <a:pt x="52" y="43"/>
                      </a:cubicBezTo>
                      <a:cubicBezTo>
                        <a:pt x="50" y="37"/>
                        <a:pt x="46" y="24"/>
                        <a:pt x="36" y="27"/>
                      </a:cubicBezTo>
                      <a:cubicBezTo>
                        <a:pt x="28" y="30"/>
                        <a:pt x="30" y="39"/>
                        <a:pt x="32" y="45"/>
                      </a:cubicBezTo>
                      <a:lnTo>
                        <a:pt x="35" y="54"/>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7" name="Freeform 39"/>
                <p:cNvSpPr>
                  <a:spLocks/>
                </p:cNvSpPr>
                <p:nvPr/>
              </p:nvSpPr>
              <p:spPr bwMode="auto">
                <a:xfrm>
                  <a:off x="2424" y="1382"/>
                  <a:ext cx="136" cy="150"/>
                </a:xfrm>
                <a:custGeom>
                  <a:avLst/>
                  <a:gdLst>
                    <a:gd name="T0" fmla="*/ 100 w 61"/>
                    <a:gd name="T1" fmla="*/ 139 h 67"/>
                    <a:gd name="T2" fmla="*/ 96 w 61"/>
                    <a:gd name="T3" fmla="*/ 116 h 67"/>
                    <a:gd name="T4" fmla="*/ 96 w 61"/>
                    <a:gd name="T5" fmla="*/ 116 h 67"/>
                    <a:gd name="T6" fmla="*/ 62 w 61"/>
                    <a:gd name="T7" fmla="*/ 148 h 67"/>
                    <a:gd name="T8" fmla="*/ 27 w 61"/>
                    <a:gd name="T9" fmla="*/ 139 h 67"/>
                    <a:gd name="T10" fmla="*/ 13 w 61"/>
                    <a:gd name="T11" fmla="*/ 103 h 67"/>
                    <a:gd name="T12" fmla="*/ 0 w 61"/>
                    <a:gd name="T13" fmla="*/ 18 h 67"/>
                    <a:gd name="T14" fmla="*/ 40 w 61"/>
                    <a:gd name="T15" fmla="*/ 11 h 67"/>
                    <a:gd name="T16" fmla="*/ 54 w 61"/>
                    <a:gd name="T17" fmla="*/ 96 h 67"/>
                    <a:gd name="T18" fmla="*/ 71 w 61"/>
                    <a:gd name="T19" fmla="*/ 114 h 67"/>
                    <a:gd name="T20" fmla="*/ 89 w 61"/>
                    <a:gd name="T21" fmla="*/ 99 h 67"/>
                    <a:gd name="T22" fmla="*/ 87 w 61"/>
                    <a:gd name="T23" fmla="*/ 78 h 67"/>
                    <a:gd name="T24" fmla="*/ 76 w 61"/>
                    <a:gd name="T25" fmla="*/ 4 h 67"/>
                    <a:gd name="T26" fmla="*/ 114 w 61"/>
                    <a:gd name="T27" fmla="*/ 0 h 67"/>
                    <a:gd name="T28" fmla="*/ 136 w 61"/>
                    <a:gd name="T29" fmla="*/ 134 h 67"/>
                    <a:gd name="T30" fmla="*/ 100 w 61"/>
                    <a:gd name="T31" fmla="*/ 139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67"/>
                    <a:gd name="T50" fmla="*/ 61 w 6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67">
                      <a:moveTo>
                        <a:pt x="45" y="62"/>
                      </a:moveTo>
                      <a:cubicBezTo>
                        <a:pt x="43" y="52"/>
                        <a:pt x="43" y="52"/>
                        <a:pt x="43" y="52"/>
                      </a:cubicBezTo>
                      <a:cubicBezTo>
                        <a:pt x="43" y="52"/>
                        <a:pt x="43" y="52"/>
                        <a:pt x="43" y="52"/>
                      </a:cubicBezTo>
                      <a:cubicBezTo>
                        <a:pt x="42" y="60"/>
                        <a:pt x="36" y="65"/>
                        <a:pt x="28" y="66"/>
                      </a:cubicBezTo>
                      <a:cubicBezTo>
                        <a:pt x="22" y="67"/>
                        <a:pt x="17" y="67"/>
                        <a:pt x="12" y="62"/>
                      </a:cubicBezTo>
                      <a:cubicBezTo>
                        <a:pt x="8" y="57"/>
                        <a:pt x="7" y="52"/>
                        <a:pt x="6" y="46"/>
                      </a:cubicBezTo>
                      <a:cubicBezTo>
                        <a:pt x="0" y="8"/>
                        <a:pt x="0" y="8"/>
                        <a:pt x="0" y="8"/>
                      </a:cubicBezTo>
                      <a:cubicBezTo>
                        <a:pt x="18" y="5"/>
                        <a:pt x="18" y="5"/>
                        <a:pt x="18" y="5"/>
                      </a:cubicBezTo>
                      <a:cubicBezTo>
                        <a:pt x="24" y="43"/>
                        <a:pt x="24" y="43"/>
                        <a:pt x="24" y="43"/>
                      </a:cubicBezTo>
                      <a:cubicBezTo>
                        <a:pt x="25" y="48"/>
                        <a:pt x="26" y="52"/>
                        <a:pt x="32" y="51"/>
                      </a:cubicBezTo>
                      <a:cubicBezTo>
                        <a:pt x="36" y="51"/>
                        <a:pt x="39" y="48"/>
                        <a:pt x="40" y="44"/>
                      </a:cubicBezTo>
                      <a:cubicBezTo>
                        <a:pt x="41" y="41"/>
                        <a:pt x="40" y="38"/>
                        <a:pt x="39" y="35"/>
                      </a:cubicBezTo>
                      <a:cubicBezTo>
                        <a:pt x="34" y="2"/>
                        <a:pt x="34" y="2"/>
                        <a:pt x="34" y="2"/>
                      </a:cubicBezTo>
                      <a:cubicBezTo>
                        <a:pt x="51" y="0"/>
                        <a:pt x="51" y="0"/>
                        <a:pt x="51" y="0"/>
                      </a:cubicBezTo>
                      <a:cubicBezTo>
                        <a:pt x="61" y="60"/>
                        <a:pt x="61" y="60"/>
                        <a:pt x="61" y="60"/>
                      </a:cubicBezTo>
                      <a:lnTo>
                        <a:pt x="45" y="62"/>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8" name="Freeform 40"/>
                <p:cNvSpPr>
                  <a:spLocks/>
                </p:cNvSpPr>
                <p:nvPr/>
              </p:nvSpPr>
              <p:spPr bwMode="auto">
                <a:xfrm>
                  <a:off x="2569" y="1332"/>
                  <a:ext cx="99" cy="184"/>
                </a:xfrm>
                <a:custGeom>
                  <a:avLst/>
                  <a:gdLst>
                    <a:gd name="T0" fmla="*/ 92 w 44"/>
                    <a:gd name="T1" fmla="*/ 74 h 82"/>
                    <a:gd name="T2" fmla="*/ 63 w 44"/>
                    <a:gd name="T3" fmla="*/ 74 h 82"/>
                    <a:gd name="T4" fmla="*/ 65 w 44"/>
                    <a:gd name="T5" fmla="*/ 130 h 82"/>
                    <a:gd name="T6" fmla="*/ 83 w 44"/>
                    <a:gd name="T7" fmla="*/ 150 h 82"/>
                    <a:gd name="T8" fmla="*/ 97 w 44"/>
                    <a:gd name="T9" fmla="*/ 148 h 82"/>
                    <a:gd name="T10" fmla="*/ 99 w 44"/>
                    <a:gd name="T11" fmla="*/ 180 h 82"/>
                    <a:gd name="T12" fmla="*/ 74 w 44"/>
                    <a:gd name="T13" fmla="*/ 182 h 82"/>
                    <a:gd name="T14" fmla="*/ 38 w 44"/>
                    <a:gd name="T15" fmla="*/ 175 h 82"/>
                    <a:gd name="T16" fmla="*/ 25 w 44"/>
                    <a:gd name="T17" fmla="*/ 137 h 82"/>
                    <a:gd name="T18" fmla="*/ 23 w 44"/>
                    <a:gd name="T19" fmla="*/ 76 h 82"/>
                    <a:gd name="T20" fmla="*/ 0 w 44"/>
                    <a:gd name="T21" fmla="*/ 76 h 82"/>
                    <a:gd name="T22" fmla="*/ 0 w 44"/>
                    <a:gd name="T23" fmla="*/ 45 h 82"/>
                    <a:gd name="T24" fmla="*/ 23 w 44"/>
                    <a:gd name="T25" fmla="*/ 45 h 82"/>
                    <a:gd name="T26" fmla="*/ 25 w 44"/>
                    <a:gd name="T27" fmla="*/ 4 h 82"/>
                    <a:gd name="T28" fmla="*/ 61 w 44"/>
                    <a:gd name="T29" fmla="*/ 0 h 82"/>
                    <a:gd name="T30" fmla="*/ 61 w 44"/>
                    <a:gd name="T31" fmla="*/ 43 h 82"/>
                    <a:gd name="T32" fmla="*/ 90 w 44"/>
                    <a:gd name="T33" fmla="*/ 43 h 82"/>
                    <a:gd name="T34" fmla="*/ 92 w 44"/>
                    <a:gd name="T35" fmla="*/ 74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4"/>
                    <a:gd name="T55" fmla="*/ 0 h 82"/>
                    <a:gd name="T56" fmla="*/ 44 w 44"/>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4" h="82">
                      <a:moveTo>
                        <a:pt x="41" y="33"/>
                      </a:moveTo>
                      <a:cubicBezTo>
                        <a:pt x="28" y="33"/>
                        <a:pt x="28" y="33"/>
                        <a:pt x="28" y="33"/>
                      </a:cubicBezTo>
                      <a:cubicBezTo>
                        <a:pt x="29" y="58"/>
                        <a:pt x="29" y="58"/>
                        <a:pt x="29" y="58"/>
                      </a:cubicBezTo>
                      <a:cubicBezTo>
                        <a:pt x="29" y="66"/>
                        <a:pt x="30" y="67"/>
                        <a:pt x="37" y="67"/>
                      </a:cubicBezTo>
                      <a:cubicBezTo>
                        <a:pt x="39" y="67"/>
                        <a:pt x="41" y="67"/>
                        <a:pt x="43" y="66"/>
                      </a:cubicBezTo>
                      <a:cubicBezTo>
                        <a:pt x="44" y="80"/>
                        <a:pt x="44" y="80"/>
                        <a:pt x="44" y="80"/>
                      </a:cubicBezTo>
                      <a:cubicBezTo>
                        <a:pt x="40" y="81"/>
                        <a:pt x="36" y="81"/>
                        <a:pt x="33" y="81"/>
                      </a:cubicBezTo>
                      <a:cubicBezTo>
                        <a:pt x="28" y="82"/>
                        <a:pt x="21" y="81"/>
                        <a:pt x="17" y="78"/>
                      </a:cubicBezTo>
                      <a:cubicBezTo>
                        <a:pt x="12" y="74"/>
                        <a:pt x="12" y="67"/>
                        <a:pt x="11" y="61"/>
                      </a:cubicBezTo>
                      <a:cubicBezTo>
                        <a:pt x="10" y="34"/>
                        <a:pt x="10" y="34"/>
                        <a:pt x="10" y="34"/>
                      </a:cubicBezTo>
                      <a:cubicBezTo>
                        <a:pt x="0" y="34"/>
                        <a:pt x="0" y="34"/>
                        <a:pt x="0" y="34"/>
                      </a:cubicBezTo>
                      <a:cubicBezTo>
                        <a:pt x="0" y="20"/>
                        <a:pt x="0" y="20"/>
                        <a:pt x="0" y="20"/>
                      </a:cubicBezTo>
                      <a:cubicBezTo>
                        <a:pt x="10" y="20"/>
                        <a:pt x="10" y="20"/>
                        <a:pt x="10" y="20"/>
                      </a:cubicBezTo>
                      <a:cubicBezTo>
                        <a:pt x="11" y="2"/>
                        <a:pt x="11" y="2"/>
                        <a:pt x="11" y="2"/>
                      </a:cubicBezTo>
                      <a:cubicBezTo>
                        <a:pt x="27" y="0"/>
                        <a:pt x="27" y="0"/>
                        <a:pt x="27" y="0"/>
                      </a:cubicBezTo>
                      <a:cubicBezTo>
                        <a:pt x="27" y="19"/>
                        <a:pt x="27" y="19"/>
                        <a:pt x="27" y="19"/>
                      </a:cubicBezTo>
                      <a:cubicBezTo>
                        <a:pt x="40" y="19"/>
                        <a:pt x="40" y="19"/>
                        <a:pt x="40" y="19"/>
                      </a:cubicBezTo>
                      <a:lnTo>
                        <a:pt x="41" y="33"/>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79" name="Freeform 41"/>
                <p:cNvSpPr>
                  <a:spLocks noEditPoints="1"/>
                </p:cNvSpPr>
                <p:nvPr/>
              </p:nvSpPr>
              <p:spPr bwMode="auto">
                <a:xfrm>
                  <a:off x="2682" y="1373"/>
                  <a:ext cx="134" cy="150"/>
                </a:xfrm>
                <a:custGeom>
                  <a:avLst/>
                  <a:gdLst>
                    <a:gd name="T0" fmla="*/ 45 w 60"/>
                    <a:gd name="T1" fmla="*/ 78 h 67"/>
                    <a:gd name="T2" fmla="*/ 45 w 60"/>
                    <a:gd name="T3" fmla="*/ 85 h 67"/>
                    <a:gd name="T4" fmla="*/ 69 w 60"/>
                    <a:gd name="T5" fmla="*/ 116 h 67"/>
                    <a:gd name="T6" fmla="*/ 94 w 60"/>
                    <a:gd name="T7" fmla="*/ 99 h 67"/>
                    <a:gd name="T8" fmla="*/ 130 w 60"/>
                    <a:gd name="T9" fmla="*/ 103 h 67"/>
                    <a:gd name="T10" fmla="*/ 65 w 60"/>
                    <a:gd name="T11" fmla="*/ 146 h 67"/>
                    <a:gd name="T12" fmla="*/ 2 w 60"/>
                    <a:gd name="T13" fmla="*/ 72 h 67"/>
                    <a:gd name="T14" fmla="*/ 76 w 60"/>
                    <a:gd name="T15" fmla="*/ 4 h 67"/>
                    <a:gd name="T16" fmla="*/ 123 w 60"/>
                    <a:gd name="T17" fmla="*/ 31 h 67"/>
                    <a:gd name="T18" fmla="*/ 132 w 60"/>
                    <a:gd name="T19" fmla="*/ 87 h 67"/>
                    <a:gd name="T20" fmla="*/ 45 w 60"/>
                    <a:gd name="T21" fmla="*/ 78 h 67"/>
                    <a:gd name="T22" fmla="*/ 96 w 60"/>
                    <a:gd name="T23" fmla="*/ 60 h 67"/>
                    <a:gd name="T24" fmla="*/ 74 w 60"/>
                    <a:gd name="T25" fmla="*/ 29 h 67"/>
                    <a:gd name="T26" fmla="*/ 47 w 60"/>
                    <a:gd name="T27" fmla="*/ 56 h 67"/>
                    <a:gd name="T28" fmla="*/ 96 w 60"/>
                    <a:gd name="T29" fmla="*/ 6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67"/>
                    <a:gd name="T47" fmla="*/ 60 w 60"/>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67">
                      <a:moveTo>
                        <a:pt x="20" y="35"/>
                      </a:moveTo>
                      <a:cubicBezTo>
                        <a:pt x="20" y="38"/>
                        <a:pt x="20" y="38"/>
                        <a:pt x="20" y="38"/>
                      </a:cubicBezTo>
                      <a:cubicBezTo>
                        <a:pt x="19" y="46"/>
                        <a:pt x="23" y="52"/>
                        <a:pt x="31" y="52"/>
                      </a:cubicBezTo>
                      <a:cubicBezTo>
                        <a:pt x="36" y="53"/>
                        <a:pt x="42" y="49"/>
                        <a:pt x="42" y="44"/>
                      </a:cubicBezTo>
                      <a:cubicBezTo>
                        <a:pt x="58" y="46"/>
                        <a:pt x="58" y="46"/>
                        <a:pt x="58" y="46"/>
                      </a:cubicBezTo>
                      <a:cubicBezTo>
                        <a:pt x="58" y="49"/>
                        <a:pt x="50" y="67"/>
                        <a:pt x="29" y="65"/>
                      </a:cubicBezTo>
                      <a:cubicBezTo>
                        <a:pt x="11" y="63"/>
                        <a:pt x="0" y="50"/>
                        <a:pt x="1" y="32"/>
                      </a:cubicBezTo>
                      <a:cubicBezTo>
                        <a:pt x="3" y="14"/>
                        <a:pt x="15" y="0"/>
                        <a:pt x="34" y="2"/>
                      </a:cubicBezTo>
                      <a:cubicBezTo>
                        <a:pt x="42" y="2"/>
                        <a:pt x="51" y="7"/>
                        <a:pt x="55" y="14"/>
                      </a:cubicBezTo>
                      <a:cubicBezTo>
                        <a:pt x="59" y="22"/>
                        <a:pt x="60" y="30"/>
                        <a:pt x="59" y="39"/>
                      </a:cubicBezTo>
                      <a:lnTo>
                        <a:pt x="20" y="35"/>
                      </a:lnTo>
                      <a:close/>
                      <a:moveTo>
                        <a:pt x="43" y="27"/>
                      </a:moveTo>
                      <a:cubicBezTo>
                        <a:pt x="43" y="20"/>
                        <a:pt x="41" y="14"/>
                        <a:pt x="33" y="13"/>
                      </a:cubicBezTo>
                      <a:cubicBezTo>
                        <a:pt x="26" y="13"/>
                        <a:pt x="22" y="18"/>
                        <a:pt x="21" y="25"/>
                      </a:cubicBezTo>
                      <a:lnTo>
                        <a:pt x="43" y="27"/>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80" name="Freeform 42"/>
                <p:cNvSpPr>
                  <a:spLocks/>
                </p:cNvSpPr>
                <p:nvPr/>
              </p:nvSpPr>
              <p:spPr bwMode="auto">
                <a:xfrm>
                  <a:off x="2825" y="1393"/>
                  <a:ext cx="137" cy="150"/>
                </a:xfrm>
                <a:custGeom>
                  <a:avLst/>
                  <a:gdLst>
                    <a:gd name="T0" fmla="*/ 99 w 61"/>
                    <a:gd name="T1" fmla="*/ 54 h 67"/>
                    <a:gd name="T2" fmla="*/ 79 w 61"/>
                    <a:gd name="T3" fmla="*/ 31 h 67"/>
                    <a:gd name="T4" fmla="*/ 56 w 61"/>
                    <a:gd name="T5" fmla="*/ 38 h 67"/>
                    <a:gd name="T6" fmla="*/ 124 w 61"/>
                    <a:gd name="T7" fmla="*/ 112 h 67"/>
                    <a:gd name="T8" fmla="*/ 97 w 61"/>
                    <a:gd name="T9" fmla="*/ 143 h 67"/>
                    <a:gd name="T10" fmla="*/ 54 w 61"/>
                    <a:gd name="T11" fmla="*/ 146 h 67"/>
                    <a:gd name="T12" fmla="*/ 0 w 61"/>
                    <a:gd name="T13" fmla="*/ 92 h 67"/>
                    <a:gd name="T14" fmla="*/ 36 w 61"/>
                    <a:gd name="T15" fmla="*/ 94 h 67"/>
                    <a:gd name="T16" fmla="*/ 61 w 61"/>
                    <a:gd name="T17" fmla="*/ 119 h 67"/>
                    <a:gd name="T18" fmla="*/ 88 w 61"/>
                    <a:gd name="T19" fmla="*/ 112 h 67"/>
                    <a:gd name="T20" fmla="*/ 74 w 61"/>
                    <a:gd name="T21" fmla="*/ 96 h 67"/>
                    <a:gd name="T22" fmla="*/ 36 w 61"/>
                    <a:gd name="T23" fmla="*/ 81 h 67"/>
                    <a:gd name="T24" fmla="*/ 18 w 61"/>
                    <a:gd name="T25" fmla="*/ 38 h 67"/>
                    <a:gd name="T26" fmla="*/ 85 w 61"/>
                    <a:gd name="T27" fmla="*/ 7 h 67"/>
                    <a:gd name="T28" fmla="*/ 130 w 61"/>
                    <a:gd name="T29" fmla="*/ 54 h 67"/>
                    <a:gd name="T30" fmla="*/ 99 w 61"/>
                    <a:gd name="T31" fmla="*/ 54 h 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67"/>
                    <a:gd name="T50" fmla="*/ 61 w 61"/>
                    <a:gd name="T51" fmla="*/ 67 h 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67">
                      <a:moveTo>
                        <a:pt x="44" y="24"/>
                      </a:moveTo>
                      <a:cubicBezTo>
                        <a:pt x="44" y="19"/>
                        <a:pt x="40" y="15"/>
                        <a:pt x="35" y="14"/>
                      </a:cubicBezTo>
                      <a:cubicBezTo>
                        <a:pt x="31" y="13"/>
                        <a:pt x="25" y="13"/>
                        <a:pt x="25" y="17"/>
                      </a:cubicBezTo>
                      <a:cubicBezTo>
                        <a:pt x="22" y="28"/>
                        <a:pt x="61" y="24"/>
                        <a:pt x="55" y="50"/>
                      </a:cubicBezTo>
                      <a:cubicBezTo>
                        <a:pt x="53" y="57"/>
                        <a:pt x="49" y="62"/>
                        <a:pt x="43" y="64"/>
                      </a:cubicBezTo>
                      <a:cubicBezTo>
                        <a:pt x="37" y="67"/>
                        <a:pt x="30" y="66"/>
                        <a:pt x="24" y="65"/>
                      </a:cubicBezTo>
                      <a:cubicBezTo>
                        <a:pt x="11" y="62"/>
                        <a:pt x="0" y="55"/>
                        <a:pt x="0" y="41"/>
                      </a:cubicBezTo>
                      <a:cubicBezTo>
                        <a:pt x="16" y="42"/>
                        <a:pt x="16" y="42"/>
                        <a:pt x="16" y="42"/>
                      </a:cubicBezTo>
                      <a:cubicBezTo>
                        <a:pt x="15" y="49"/>
                        <a:pt x="21" y="52"/>
                        <a:pt x="27" y="53"/>
                      </a:cubicBezTo>
                      <a:cubicBezTo>
                        <a:pt x="30" y="54"/>
                        <a:pt x="38" y="54"/>
                        <a:pt x="39" y="50"/>
                      </a:cubicBezTo>
                      <a:cubicBezTo>
                        <a:pt x="40" y="46"/>
                        <a:pt x="36" y="45"/>
                        <a:pt x="33" y="43"/>
                      </a:cubicBezTo>
                      <a:cubicBezTo>
                        <a:pt x="29" y="42"/>
                        <a:pt x="20" y="38"/>
                        <a:pt x="16" y="36"/>
                      </a:cubicBezTo>
                      <a:cubicBezTo>
                        <a:pt x="10" y="32"/>
                        <a:pt x="6" y="25"/>
                        <a:pt x="8" y="17"/>
                      </a:cubicBezTo>
                      <a:cubicBezTo>
                        <a:pt x="11" y="3"/>
                        <a:pt x="25" y="0"/>
                        <a:pt x="38" y="3"/>
                      </a:cubicBezTo>
                      <a:cubicBezTo>
                        <a:pt x="50" y="6"/>
                        <a:pt x="56" y="12"/>
                        <a:pt x="58" y="24"/>
                      </a:cubicBezTo>
                      <a:lnTo>
                        <a:pt x="44" y="24"/>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grpSp>
        </p:grpSp>
      </p:grpSp>
    </p:spTree>
    <p:extLst>
      <p:ext uri="{BB962C8B-B14F-4D97-AF65-F5344CB8AC3E}">
        <p14:creationId xmlns:p14="http://schemas.microsoft.com/office/powerpoint/2010/main" val="22794364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Rectangle 8" hidden="1"/>
          <p:cNvGraphicFramePr>
            <a:graphicFrameLocks/>
          </p:cNvGraphicFramePr>
          <p:nvPr>
            <p:custDataLst>
              <p:tags r:id="rId2"/>
            </p:custDataLst>
          </p:nvPr>
        </p:nvGraphicFramePr>
        <p:xfrm>
          <a:off x="0" y="0"/>
          <a:ext cx="215922" cy="161974"/>
        </p:xfrm>
        <a:graphic>
          <a:graphicData uri="http://schemas.openxmlformats.org/presentationml/2006/ole">
            <mc:AlternateContent xmlns:mc="http://schemas.openxmlformats.org/markup-compatibility/2006">
              <mc:Choice xmlns:v="urn:schemas-microsoft-com:vml" Requires="v">
                <p:oleObj spid="_x0000_s1071" name="think-cell Slide" r:id="rId195" imgW="0" imgH="0" progId="">
                  <p:embed/>
                </p:oleObj>
              </mc:Choice>
              <mc:Fallback>
                <p:oleObj name="think-cell Slide" r:id="rId19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5922"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Rectangle 236"/>
          <p:cNvSpPr>
            <a:spLocks noGrp="1" noChangeArrowheads="1"/>
          </p:cNvSpPr>
          <p:nvPr>
            <p:ph type="title"/>
            <p:custDataLst>
              <p:tags r:id="rId3"/>
            </p:custDataLst>
          </p:nvPr>
        </p:nvSpPr>
        <p:spPr>
          <a:xfrm>
            <a:off x="609441" y="20638"/>
            <a:ext cx="10969943" cy="842962"/>
          </a:xfrm>
        </p:spPr>
        <p:txBody>
          <a:bodyPr>
            <a:normAutofit/>
          </a:bodyPr>
          <a:lstStyle/>
          <a:p>
            <a:pPr eaLnBrk="1" hangingPunct="1"/>
            <a:r>
              <a:rPr lang="en-US" sz="3600" dirty="0">
                <a:latin typeface="Calibri"/>
                <a:cs typeface="Calibri"/>
              </a:rPr>
              <a:t>Seven ways that prizes deliver change</a:t>
            </a:r>
          </a:p>
        </p:txBody>
      </p:sp>
      <p:sp>
        <p:nvSpPr>
          <p:cNvPr id="369" name="Slide Number Placeholder 114"/>
          <p:cNvSpPr>
            <a:spLocks noGrp="1"/>
          </p:cNvSpPr>
          <p:nvPr>
            <p:ph type="sldNum" sz="quarter" idx="12"/>
          </p:nvPr>
        </p:nvSpPr>
        <p:spPr>
          <a:xfrm>
            <a:off x="8735325" y="6356351"/>
            <a:ext cx="2844059" cy="365125"/>
          </a:xfrm>
        </p:spPr>
        <p:txBody>
          <a:bodyPr/>
          <a:lstStyle/>
          <a:p>
            <a:fld id="{90A46428-4A52-8443-AC01-6015798F9362}" type="slidenum">
              <a:rPr lang="en-US" smtClean="0">
                <a:latin typeface="Calibri"/>
                <a:cs typeface="Calibri"/>
              </a:rPr>
              <a:pPr/>
              <a:t>14</a:t>
            </a:fld>
            <a:endParaRPr lang="en-US" dirty="0">
              <a:latin typeface="Calibri"/>
              <a:cs typeface="Calibri"/>
            </a:endParaRPr>
          </a:p>
        </p:txBody>
      </p:sp>
      <p:grpSp>
        <p:nvGrpSpPr>
          <p:cNvPr id="370" name="Group 778"/>
          <p:cNvGrpSpPr>
            <a:grpSpLocks/>
          </p:cNvGrpSpPr>
          <p:nvPr/>
        </p:nvGrpSpPr>
        <p:grpSpPr bwMode="auto">
          <a:xfrm>
            <a:off x="4265613" y="838920"/>
            <a:ext cx="1776965" cy="2598071"/>
            <a:chOff x="1248" y="591"/>
            <a:chExt cx="1097" cy="1604"/>
          </a:xfrm>
        </p:grpSpPr>
        <p:sp>
          <p:nvSpPr>
            <p:cNvPr id="371" name="Rectangle 232"/>
            <p:cNvSpPr>
              <a:spLocks noChangeArrowheads="1"/>
            </p:cNvSpPr>
            <p:nvPr>
              <p:custDataLst>
                <p:tags r:id="rId192"/>
              </p:custDataLst>
            </p:nvPr>
          </p:nvSpPr>
          <p:spPr bwMode="gray">
            <a:xfrm>
              <a:off x="1436" y="591"/>
              <a:ext cx="909" cy="513"/>
            </a:xfrm>
            <a:prstGeom prst="rect">
              <a:avLst/>
            </a:prstGeom>
            <a:noFill/>
            <a:ln w="9525">
              <a:noFill/>
              <a:miter lim="800000"/>
              <a:headEnd/>
              <a:tailEnd/>
            </a:ln>
          </p:spPr>
          <p:txBody>
            <a:bodyPr wrap="none" lIns="0" tIns="0" rIns="0" bIns="0">
              <a:prstTxWarp prst="textNoShape">
                <a:avLst/>
              </a:prstTxWarp>
              <a:spAutoFit/>
            </a:bodyPr>
            <a:lstStyle/>
            <a:p>
              <a:pPr defTabSz="913526">
                <a:buSzPct val="120000"/>
              </a:pPr>
              <a:r>
                <a:rPr lang="en-US" dirty="0">
                  <a:solidFill>
                    <a:schemeClr val="tx2"/>
                  </a:solidFill>
                  <a:latin typeface="Calibri"/>
                  <a:cs typeface="Calibri"/>
                </a:rPr>
                <a:t>Identify</a:t>
              </a:r>
              <a:br>
                <a:rPr lang="en-US" dirty="0">
                  <a:solidFill>
                    <a:schemeClr val="tx2"/>
                  </a:solidFill>
                  <a:latin typeface="Calibri"/>
                  <a:cs typeface="Calibri"/>
                </a:rPr>
              </a:br>
              <a:r>
                <a:rPr lang="en-US" dirty="0">
                  <a:solidFill>
                    <a:schemeClr val="tx2"/>
                  </a:solidFill>
                  <a:latin typeface="Calibri"/>
                  <a:cs typeface="Calibri"/>
                </a:rPr>
                <a:t>excellence</a:t>
              </a:r>
            </a:p>
          </p:txBody>
        </p:sp>
        <p:cxnSp>
          <p:nvCxnSpPr>
            <p:cNvPr id="372" name="AutoShape 233"/>
            <p:cNvCxnSpPr>
              <a:cxnSpLocks noChangeShapeType="1"/>
              <a:stCxn id="374" idx="2"/>
              <a:endCxn id="373" idx="0"/>
            </p:cNvCxnSpPr>
            <p:nvPr/>
          </p:nvCxnSpPr>
          <p:spPr bwMode="gray">
            <a:xfrm rot="16200000" flipH="1">
              <a:off x="1192" y="1425"/>
              <a:ext cx="595" cy="291"/>
            </a:xfrm>
            <a:prstGeom prst="bentConnector3">
              <a:avLst>
                <a:gd name="adj1" fmla="val 28065"/>
              </a:avLst>
            </a:prstGeom>
            <a:ln>
              <a:headEnd/>
              <a:tailEnd/>
            </a:ln>
          </p:spPr>
          <p:style>
            <a:lnRef idx="1">
              <a:schemeClr val="accent1"/>
            </a:lnRef>
            <a:fillRef idx="0">
              <a:schemeClr val="accent1"/>
            </a:fillRef>
            <a:effectRef idx="0">
              <a:schemeClr val="accent1"/>
            </a:effectRef>
            <a:fontRef idx="minor">
              <a:schemeClr val="tx1"/>
            </a:fontRef>
          </p:style>
        </p:cxnSp>
        <p:sp>
          <p:nvSpPr>
            <p:cNvPr id="373" name="Oval 234"/>
            <p:cNvSpPr>
              <a:spLocks noChangeArrowheads="1"/>
            </p:cNvSpPr>
            <p:nvPr/>
          </p:nvSpPr>
          <p:spPr bwMode="gray">
            <a:xfrm>
              <a:off x="1505" y="1877"/>
              <a:ext cx="260" cy="318"/>
            </a:xfrm>
            <a:prstGeom prst="ellipse">
              <a:avLst/>
            </a:prstGeom>
            <a:noFill/>
            <a:ln w="28575">
              <a:solidFill>
                <a:schemeClr val="bg2"/>
              </a:solidFill>
              <a:round/>
              <a:headEnd/>
              <a:tailEnd/>
            </a:ln>
          </p:spPr>
          <p:txBody>
            <a:bodyPr wrap="none" anchor="ctr">
              <a:prstTxWarp prst="textNoShape">
                <a:avLst/>
              </a:prstTxWarp>
            </a:bodyPr>
            <a:lstStyle/>
            <a:p>
              <a:pPr algn="ctr"/>
              <a:endParaRPr lang="en-US">
                <a:latin typeface="Calibri"/>
                <a:cs typeface="Calibri"/>
              </a:endParaRPr>
            </a:p>
          </p:txBody>
        </p:sp>
        <p:sp>
          <p:nvSpPr>
            <p:cNvPr id="374" name="AutoShape 241"/>
            <p:cNvSpPr>
              <a:spLocks noChangeArrowheads="1"/>
            </p:cNvSpPr>
            <p:nvPr/>
          </p:nvSpPr>
          <p:spPr bwMode="auto">
            <a:xfrm>
              <a:off x="1248" y="106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a:solidFill>
                    <a:schemeClr val="tx2"/>
                  </a:solidFill>
                  <a:latin typeface="Calibri"/>
                  <a:cs typeface="Calibri"/>
                </a:rPr>
                <a:t>1</a:t>
              </a:r>
            </a:p>
          </p:txBody>
        </p:sp>
      </p:grpSp>
      <p:grpSp>
        <p:nvGrpSpPr>
          <p:cNvPr id="375" name="Group 779"/>
          <p:cNvGrpSpPr>
            <a:grpSpLocks/>
          </p:cNvGrpSpPr>
          <p:nvPr/>
        </p:nvGrpSpPr>
        <p:grpSpPr bwMode="auto">
          <a:xfrm>
            <a:off x="4949186" y="1447944"/>
            <a:ext cx="3124674" cy="3237870"/>
            <a:chOff x="1670" y="967"/>
            <a:chExt cx="1929" cy="1999"/>
          </a:xfrm>
        </p:grpSpPr>
        <p:sp>
          <p:nvSpPr>
            <p:cNvPr id="376" name="Rectangle 107"/>
            <p:cNvSpPr>
              <a:spLocks noChangeArrowheads="1"/>
            </p:cNvSpPr>
            <p:nvPr>
              <p:custDataLst>
                <p:tags r:id="rId191"/>
              </p:custDataLst>
            </p:nvPr>
          </p:nvSpPr>
          <p:spPr bwMode="gray">
            <a:xfrm>
              <a:off x="2612" y="967"/>
              <a:ext cx="987" cy="513"/>
            </a:xfrm>
            <a:prstGeom prst="rect">
              <a:avLst/>
            </a:prstGeom>
            <a:noFill/>
            <a:ln w="9525">
              <a:noFill/>
              <a:miter lim="800000"/>
              <a:headEnd/>
              <a:tailEnd/>
            </a:ln>
          </p:spPr>
          <p:txBody>
            <a:bodyPr wrap="none" lIns="0" tIns="0" rIns="0" bIns="0">
              <a:prstTxWarp prst="textNoShape">
                <a:avLst/>
              </a:prstTxWarp>
              <a:spAutoFit/>
            </a:bodyPr>
            <a:lstStyle/>
            <a:p>
              <a:pPr defTabSz="913526">
                <a:buSzPct val="120000"/>
              </a:pPr>
              <a:r>
                <a:rPr lang="en-US" dirty="0">
                  <a:solidFill>
                    <a:schemeClr val="tx2"/>
                  </a:solidFill>
                  <a:latin typeface="Calibri"/>
                  <a:cs typeface="Calibri"/>
                </a:rPr>
                <a:t>Focus a </a:t>
              </a:r>
              <a:br>
                <a:rPr lang="en-US" dirty="0">
                  <a:solidFill>
                    <a:schemeClr val="tx2"/>
                  </a:solidFill>
                  <a:latin typeface="Calibri"/>
                  <a:cs typeface="Calibri"/>
                </a:rPr>
              </a:br>
              <a:r>
                <a:rPr lang="en-US" dirty="0">
                  <a:solidFill>
                    <a:schemeClr val="tx2"/>
                  </a:solidFill>
                  <a:latin typeface="Calibri"/>
                  <a:cs typeface="Calibri"/>
                </a:rPr>
                <a:t>community</a:t>
              </a:r>
            </a:p>
          </p:txBody>
        </p:sp>
        <p:cxnSp>
          <p:nvCxnSpPr>
            <p:cNvPr id="377" name="AutoShape 229"/>
            <p:cNvCxnSpPr>
              <a:cxnSpLocks noChangeShapeType="1"/>
              <a:stCxn id="378" idx="2"/>
              <a:endCxn id="401" idx="0"/>
            </p:cNvCxnSpPr>
            <p:nvPr/>
          </p:nvCxnSpPr>
          <p:spPr bwMode="gray">
            <a:xfrm flipH="1">
              <a:off x="1670" y="1267"/>
              <a:ext cx="782" cy="1699"/>
            </a:xfrm>
            <a:prstGeom prst="straightConnector1">
              <a:avLst/>
            </a:prstGeom>
            <a:ln>
              <a:headEnd/>
              <a:tailEnd/>
            </a:ln>
          </p:spPr>
          <p:style>
            <a:lnRef idx="1">
              <a:schemeClr val="accent1"/>
            </a:lnRef>
            <a:fillRef idx="0">
              <a:schemeClr val="accent1"/>
            </a:fillRef>
            <a:effectRef idx="0">
              <a:schemeClr val="accent1"/>
            </a:effectRef>
            <a:fontRef idx="minor">
              <a:schemeClr val="tx1"/>
            </a:fontRef>
          </p:style>
        </p:cxnSp>
        <p:sp>
          <p:nvSpPr>
            <p:cNvPr id="378" name="AutoShape 244"/>
            <p:cNvSpPr>
              <a:spLocks noChangeArrowheads="1"/>
            </p:cNvSpPr>
            <p:nvPr/>
          </p:nvSpPr>
          <p:spPr bwMode="auto">
            <a:xfrm>
              <a:off x="2356" y="106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a:solidFill>
                    <a:schemeClr val="tx2"/>
                  </a:solidFill>
                  <a:latin typeface="Calibri"/>
                  <a:cs typeface="Calibri"/>
                </a:rPr>
                <a:t>2</a:t>
              </a:r>
            </a:p>
          </p:txBody>
        </p:sp>
      </p:grpSp>
      <p:grpSp>
        <p:nvGrpSpPr>
          <p:cNvPr id="379" name="Group 780"/>
          <p:cNvGrpSpPr>
            <a:grpSpLocks/>
          </p:cNvGrpSpPr>
          <p:nvPr/>
        </p:nvGrpSpPr>
        <p:grpSpPr bwMode="auto">
          <a:xfrm>
            <a:off x="8592206" y="1447944"/>
            <a:ext cx="2711612" cy="3237870"/>
            <a:chOff x="3919" y="967"/>
            <a:chExt cx="1674" cy="1999"/>
          </a:xfrm>
        </p:grpSpPr>
        <p:sp>
          <p:nvSpPr>
            <p:cNvPr id="380" name="Rectangle 106"/>
            <p:cNvSpPr>
              <a:spLocks noChangeArrowheads="1"/>
            </p:cNvSpPr>
            <p:nvPr>
              <p:custDataLst>
                <p:tags r:id="rId190"/>
              </p:custDataLst>
            </p:nvPr>
          </p:nvSpPr>
          <p:spPr bwMode="gray">
            <a:xfrm>
              <a:off x="4212" y="967"/>
              <a:ext cx="1381" cy="513"/>
            </a:xfrm>
            <a:prstGeom prst="rect">
              <a:avLst/>
            </a:prstGeom>
            <a:noFill/>
            <a:ln w="9525">
              <a:noFill/>
              <a:miter lim="800000"/>
              <a:headEnd/>
              <a:tailEnd/>
            </a:ln>
          </p:spPr>
          <p:txBody>
            <a:bodyPr wrap="none" lIns="0" tIns="0" rIns="0" bIns="0">
              <a:prstTxWarp prst="textNoShape">
                <a:avLst/>
              </a:prstTxWarp>
              <a:spAutoFit/>
            </a:bodyPr>
            <a:lstStyle/>
            <a:p>
              <a:pPr defTabSz="913526">
                <a:buSzPct val="120000"/>
              </a:pPr>
              <a:r>
                <a:rPr lang="en-US" dirty="0">
                  <a:solidFill>
                    <a:schemeClr val="tx2"/>
                  </a:solidFill>
                  <a:latin typeface="Calibri"/>
                  <a:cs typeface="Calibri"/>
                </a:rPr>
                <a:t>Influence public </a:t>
              </a:r>
              <a:br>
                <a:rPr lang="en-US" dirty="0">
                  <a:solidFill>
                    <a:schemeClr val="tx2"/>
                  </a:solidFill>
                  <a:latin typeface="Calibri"/>
                  <a:cs typeface="Calibri"/>
                </a:rPr>
              </a:br>
              <a:r>
                <a:rPr lang="en-US" dirty="0">
                  <a:solidFill>
                    <a:schemeClr val="tx2"/>
                  </a:solidFill>
                  <a:latin typeface="Calibri"/>
                  <a:cs typeface="Calibri"/>
                </a:rPr>
                <a:t>perception</a:t>
              </a:r>
            </a:p>
          </p:txBody>
        </p:sp>
        <p:cxnSp>
          <p:nvCxnSpPr>
            <p:cNvPr id="381" name="AutoShape 230"/>
            <p:cNvCxnSpPr>
              <a:cxnSpLocks noChangeShapeType="1"/>
              <a:stCxn id="382" idx="2"/>
              <a:endCxn id="404" idx="0"/>
            </p:cNvCxnSpPr>
            <p:nvPr/>
          </p:nvCxnSpPr>
          <p:spPr bwMode="gray">
            <a:xfrm rot="16200000" flipH="1">
              <a:off x="3557" y="1725"/>
              <a:ext cx="1699" cy="783"/>
            </a:xfrm>
            <a:prstGeom prst="bentConnector3">
              <a:avLst>
                <a:gd name="adj1" fmla="val 50000"/>
              </a:avLst>
            </a:prstGeom>
            <a:ln>
              <a:headEnd/>
              <a:tailEnd/>
            </a:ln>
          </p:spPr>
          <p:style>
            <a:lnRef idx="1">
              <a:schemeClr val="accent1"/>
            </a:lnRef>
            <a:fillRef idx="0">
              <a:schemeClr val="accent1"/>
            </a:fillRef>
            <a:effectRef idx="0">
              <a:schemeClr val="accent1"/>
            </a:effectRef>
            <a:fontRef idx="minor">
              <a:schemeClr val="tx1"/>
            </a:fontRef>
          </p:style>
        </p:cxnSp>
        <p:sp>
          <p:nvSpPr>
            <p:cNvPr id="382" name="AutoShape 245"/>
            <p:cNvSpPr>
              <a:spLocks noChangeArrowheads="1"/>
            </p:cNvSpPr>
            <p:nvPr/>
          </p:nvSpPr>
          <p:spPr bwMode="auto">
            <a:xfrm>
              <a:off x="3919" y="106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a:solidFill>
                    <a:schemeClr val="tx2"/>
                  </a:solidFill>
                  <a:latin typeface="Calibri"/>
                  <a:cs typeface="Calibri"/>
                </a:rPr>
                <a:t>3</a:t>
              </a:r>
            </a:p>
          </p:txBody>
        </p:sp>
      </p:grpSp>
      <p:grpSp>
        <p:nvGrpSpPr>
          <p:cNvPr id="383" name="Group 783"/>
          <p:cNvGrpSpPr>
            <a:grpSpLocks/>
          </p:cNvGrpSpPr>
          <p:nvPr/>
        </p:nvGrpSpPr>
        <p:grpSpPr bwMode="auto">
          <a:xfrm>
            <a:off x="3047492" y="3772277"/>
            <a:ext cx="3728877" cy="2544617"/>
            <a:chOff x="496" y="2402"/>
            <a:chExt cx="2302" cy="1571"/>
          </a:xfrm>
        </p:grpSpPr>
        <p:sp>
          <p:nvSpPr>
            <p:cNvPr id="384" name="Rectangle 109"/>
            <p:cNvSpPr>
              <a:spLocks noChangeArrowheads="1"/>
            </p:cNvSpPr>
            <p:nvPr>
              <p:custDataLst>
                <p:tags r:id="rId189"/>
              </p:custDataLst>
            </p:nvPr>
          </p:nvSpPr>
          <p:spPr bwMode="gray">
            <a:xfrm>
              <a:off x="496" y="3460"/>
              <a:ext cx="987"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Strengthen</a:t>
              </a:r>
              <a:br>
                <a:rPr lang="en-US" dirty="0">
                  <a:solidFill>
                    <a:schemeClr val="tx2"/>
                  </a:solidFill>
                  <a:latin typeface="Calibri"/>
                  <a:cs typeface="Calibri"/>
                </a:rPr>
              </a:br>
              <a:r>
                <a:rPr lang="en-US" dirty="0">
                  <a:solidFill>
                    <a:schemeClr val="tx2"/>
                  </a:solidFill>
                  <a:latin typeface="Calibri"/>
                  <a:cs typeface="Calibri"/>
                </a:rPr>
                <a:t>community</a:t>
              </a:r>
            </a:p>
          </p:txBody>
        </p:sp>
        <p:cxnSp>
          <p:nvCxnSpPr>
            <p:cNvPr id="385" name="AutoShape 112"/>
            <p:cNvCxnSpPr>
              <a:cxnSpLocks noChangeShapeType="1"/>
              <a:stCxn id="389" idx="0"/>
              <a:endCxn id="451" idx="4"/>
            </p:cNvCxnSpPr>
            <p:nvPr/>
          </p:nvCxnSpPr>
          <p:spPr bwMode="gray">
            <a:xfrm rot="16200000" flipV="1">
              <a:off x="1115" y="2990"/>
              <a:ext cx="361" cy="2"/>
            </a:xfrm>
            <a:prstGeom prst="bentConnector3">
              <a:avLst>
                <a:gd name="adj1" fmla="val 50000"/>
              </a:avLst>
            </a:prstGeom>
            <a:ln>
              <a:headEnd/>
              <a:tailEnd/>
            </a:ln>
          </p:spPr>
          <p:style>
            <a:lnRef idx="1">
              <a:schemeClr val="accent1"/>
            </a:lnRef>
            <a:fillRef idx="0">
              <a:schemeClr val="accent1"/>
            </a:fillRef>
            <a:effectRef idx="0">
              <a:schemeClr val="accent1"/>
            </a:effectRef>
            <a:fontRef idx="minor">
              <a:schemeClr val="tx1"/>
            </a:fontRef>
          </p:style>
        </p:cxnSp>
        <p:cxnSp>
          <p:nvCxnSpPr>
            <p:cNvPr id="386" name="AutoShape 197"/>
            <p:cNvCxnSpPr>
              <a:cxnSpLocks noChangeShapeType="1"/>
              <a:stCxn id="455" idx="2"/>
              <a:endCxn id="457" idx="6"/>
            </p:cNvCxnSpPr>
            <p:nvPr/>
          </p:nvCxnSpPr>
          <p:spPr bwMode="gray">
            <a:xfrm>
              <a:off x="1260" y="2402"/>
              <a:ext cx="127" cy="37"/>
            </a:xfrm>
            <a:prstGeom prst="straightConnector1">
              <a:avLst/>
            </a:prstGeom>
            <a:noFill/>
            <a:ln w="28575">
              <a:solidFill>
                <a:schemeClr val="bg2"/>
              </a:solidFill>
              <a:round/>
              <a:headEnd/>
              <a:tailEnd/>
            </a:ln>
          </p:spPr>
        </p:cxnSp>
        <p:cxnSp>
          <p:nvCxnSpPr>
            <p:cNvPr id="387" name="AutoShape 198"/>
            <p:cNvCxnSpPr>
              <a:cxnSpLocks noChangeShapeType="1"/>
              <a:stCxn id="455" idx="4"/>
              <a:endCxn id="451" idx="6"/>
            </p:cNvCxnSpPr>
            <p:nvPr/>
          </p:nvCxnSpPr>
          <p:spPr bwMode="gray">
            <a:xfrm>
              <a:off x="1217" y="2472"/>
              <a:ext cx="35" cy="267"/>
            </a:xfrm>
            <a:prstGeom prst="straightConnector1">
              <a:avLst/>
            </a:prstGeom>
            <a:noFill/>
            <a:ln w="28575">
              <a:solidFill>
                <a:schemeClr val="bg2"/>
              </a:solidFill>
              <a:round/>
              <a:headEnd/>
              <a:tailEnd/>
            </a:ln>
          </p:spPr>
        </p:cxnSp>
        <p:cxnSp>
          <p:nvCxnSpPr>
            <p:cNvPr id="388" name="AutoShape 199"/>
            <p:cNvCxnSpPr>
              <a:cxnSpLocks noChangeShapeType="1"/>
              <a:stCxn id="451" idx="2"/>
            </p:cNvCxnSpPr>
            <p:nvPr/>
          </p:nvCxnSpPr>
          <p:spPr bwMode="gray">
            <a:xfrm flipV="1">
              <a:off x="2734" y="2434"/>
              <a:ext cx="64" cy="232"/>
            </a:xfrm>
            <a:prstGeom prst="straightConnector1">
              <a:avLst/>
            </a:prstGeom>
            <a:noFill/>
            <a:ln w="34925">
              <a:solidFill>
                <a:schemeClr val="bg2"/>
              </a:solidFill>
              <a:round/>
              <a:headEnd/>
              <a:tailEnd/>
            </a:ln>
          </p:spPr>
        </p:cxnSp>
        <p:sp>
          <p:nvSpPr>
            <p:cNvPr id="389" name="AutoShape 509"/>
            <p:cNvSpPr>
              <a:spLocks noChangeArrowheads="1"/>
            </p:cNvSpPr>
            <p:nvPr/>
          </p:nvSpPr>
          <p:spPr bwMode="auto">
            <a:xfrm>
              <a:off x="1200" y="317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dirty="0">
                  <a:solidFill>
                    <a:schemeClr val="tx2"/>
                  </a:solidFill>
                  <a:latin typeface="Calibri"/>
                  <a:cs typeface="Calibri"/>
                </a:rPr>
                <a:t>5</a:t>
              </a:r>
            </a:p>
          </p:txBody>
        </p:sp>
      </p:grpSp>
      <p:grpSp>
        <p:nvGrpSpPr>
          <p:cNvPr id="390" name="Group 782"/>
          <p:cNvGrpSpPr>
            <a:grpSpLocks/>
          </p:cNvGrpSpPr>
          <p:nvPr/>
        </p:nvGrpSpPr>
        <p:grpSpPr bwMode="auto">
          <a:xfrm>
            <a:off x="5256954" y="4057351"/>
            <a:ext cx="1914650" cy="2259544"/>
            <a:chOff x="1860" y="2578"/>
            <a:chExt cx="1182" cy="1395"/>
          </a:xfrm>
        </p:grpSpPr>
        <p:sp>
          <p:nvSpPr>
            <p:cNvPr id="391" name="Rectangle 110"/>
            <p:cNvSpPr>
              <a:spLocks noChangeArrowheads="1"/>
            </p:cNvSpPr>
            <p:nvPr>
              <p:custDataLst>
                <p:tags r:id="rId188"/>
              </p:custDataLst>
            </p:nvPr>
          </p:nvSpPr>
          <p:spPr bwMode="gray">
            <a:xfrm>
              <a:off x="1860" y="3460"/>
              <a:ext cx="1182"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Educate and</a:t>
              </a:r>
              <a:br>
                <a:rPr lang="en-US" dirty="0">
                  <a:solidFill>
                    <a:schemeClr val="tx2"/>
                  </a:solidFill>
                  <a:latin typeface="Calibri"/>
                  <a:cs typeface="Calibri"/>
                </a:rPr>
              </a:br>
              <a:r>
                <a:rPr lang="en-US" dirty="0">
                  <a:solidFill>
                    <a:schemeClr val="tx2"/>
                  </a:solidFill>
                  <a:latin typeface="Calibri"/>
                  <a:cs typeface="Calibri"/>
                </a:rPr>
                <a:t>improve skills</a:t>
              </a:r>
            </a:p>
          </p:txBody>
        </p:sp>
        <p:cxnSp>
          <p:nvCxnSpPr>
            <p:cNvPr id="392" name="AutoShape 195"/>
            <p:cNvCxnSpPr>
              <a:cxnSpLocks noChangeShapeType="1"/>
              <a:stCxn id="394" idx="0"/>
              <a:endCxn id="443" idx="4"/>
            </p:cNvCxnSpPr>
            <p:nvPr/>
          </p:nvCxnSpPr>
          <p:spPr bwMode="gray">
            <a:xfrm rot="16200000" flipV="1">
              <a:off x="1751" y="2918"/>
              <a:ext cx="368" cy="138"/>
            </a:xfrm>
            <a:prstGeom prst="bentConnector3">
              <a:avLst>
                <a:gd name="adj1" fmla="val 50000"/>
              </a:avLst>
            </a:prstGeom>
            <a:ln>
              <a:headEnd/>
              <a:tailEnd/>
            </a:ln>
          </p:spPr>
          <p:style>
            <a:lnRef idx="1">
              <a:schemeClr val="accent1"/>
            </a:lnRef>
            <a:fillRef idx="0">
              <a:schemeClr val="accent1"/>
            </a:fillRef>
            <a:effectRef idx="0">
              <a:schemeClr val="accent1"/>
            </a:effectRef>
            <a:fontRef idx="minor">
              <a:schemeClr val="tx1"/>
            </a:fontRef>
          </p:style>
        </p:cxnSp>
        <p:cxnSp>
          <p:nvCxnSpPr>
            <p:cNvPr id="393" name="AutoShape 196"/>
            <p:cNvCxnSpPr>
              <a:cxnSpLocks noChangeShapeType="1"/>
              <a:stCxn id="394" idx="0"/>
              <a:endCxn id="447" idx="4"/>
            </p:cNvCxnSpPr>
            <p:nvPr/>
          </p:nvCxnSpPr>
          <p:spPr bwMode="gray">
            <a:xfrm rot="5400000" flipH="1" flipV="1">
              <a:off x="1744" y="2838"/>
              <a:ext cx="593" cy="73"/>
            </a:xfrm>
            <a:prstGeom prst="bentConnector3">
              <a:avLst>
                <a:gd name="adj1" fmla="val 50000"/>
              </a:avLst>
            </a:prstGeom>
            <a:ln>
              <a:headEnd/>
              <a:tailEnd/>
            </a:ln>
          </p:spPr>
          <p:style>
            <a:lnRef idx="1">
              <a:schemeClr val="accent1"/>
            </a:lnRef>
            <a:fillRef idx="0">
              <a:schemeClr val="accent1"/>
            </a:fillRef>
            <a:effectRef idx="0">
              <a:schemeClr val="accent1"/>
            </a:effectRef>
            <a:fontRef idx="minor">
              <a:schemeClr val="tx1"/>
            </a:fontRef>
          </p:style>
        </p:cxnSp>
        <p:sp>
          <p:nvSpPr>
            <p:cNvPr id="394" name="AutoShape 510"/>
            <p:cNvSpPr>
              <a:spLocks noChangeArrowheads="1"/>
            </p:cNvSpPr>
            <p:nvPr/>
          </p:nvSpPr>
          <p:spPr bwMode="auto">
            <a:xfrm>
              <a:off x="1908" y="317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a:solidFill>
                    <a:schemeClr val="tx2"/>
                  </a:solidFill>
                  <a:latin typeface="Calibri"/>
                  <a:cs typeface="Calibri"/>
                </a:rPr>
                <a:t>6</a:t>
              </a:r>
            </a:p>
          </p:txBody>
        </p:sp>
      </p:grpSp>
      <p:grpSp>
        <p:nvGrpSpPr>
          <p:cNvPr id="395" name="Group 781"/>
          <p:cNvGrpSpPr>
            <a:grpSpLocks/>
          </p:cNvGrpSpPr>
          <p:nvPr/>
        </p:nvGrpSpPr>
        <p:grpSpPr bwMode="auto">
          <a:xfrm>
            <a:off x="8075479" y="5017863"/>
            <a:ext cx="2471878" cy="779098"/>
            <a:chOff x="3600" y="3171"/>
            <a:chExt cx="1526" cy="481"/>
          </a:xfrm>
        </p:grpSpPr>
        <p:sp>
          <p:nvSpPr>
            <p:cNvPr id="396" name="Oval 102"/>
            <p:cNvSpPr>
              <a:spLocks noChangeArrowheads="1"/>
            </p:cNvSpPr>
            <p:nvPr>
              <p:custDataLst>
                <p:tags r:id="rId186"/>
              </p:custDataLst>
            </p:nvPr>
          </p:nvSpPr>
          <p:spPr bwMode="gray">
            <a:xfrm>
              <a:off x="3755" y="3189"/>
              <a:ext cx="170" cy="170"/>
            </a:xfrm>
            <a:prstGeom prst="ellipse">
              <a:avLst/>
            </a:prstGeom>
            <a:solidFill>
              <a:schemeClr val="folHlink"/>
            </a:solidFill>
            <a:ln w="9525">
              <a:noFill/>
              <a:round/>
              <a:headEnd/>
              <a:tailEnd/>
            </a:ln>
          </p:spPr>
          <p:txBody>
            <a:bodyPr wrap="none" lIns="72009" tIns="72009" rIns="72009" bIns="72009" anchor="ctr">
              <a:prstTxWarp prst="textNoShape">
                <a:avLst/>
              </a:prstTxWarp>
            </a:bodyPr>
            <a:lstStyle/>
            <a:p>
              <a:pPr algn="ctr" defTabSz="913526">
                <a:buSzPct val="120000"/>
              </a:pPr>
              <a:endParaRPr lang="en-US" dirty="0">
                <a:latin typeface="Calibri"/>
                <a:cs typeface="Calibri"/>
              </a:endParaRPr>
            </a:p>
          </p:txBody>
        </p:sp>
        <p:sp>
          <p:nvSpPr>
            <p:cNvPr id="397" name="Rectangle 111"/>
            <p:cNvSpPr>
              <a:spLocks noChangeArrowheads="1"/>
            </p:cNvSpPr>
            <p:nvPr>
              <p:custDataLst>
                <p:tags r:id="rId187"/>
              </p:custDataLst>
            </p:nvPr>
          </p:nvSpPr>
          <p:spPr bwMode="gray">
            <a:xfrm>
              <a:off x="3755" y="3395"/>
              <a:ext cx="1371" cy="257"/>
            </a:xfrm>
            <a:prstGeom prst="rect">
              <a:avLst/>
            </a:prstGeom>
            <a:noFill/>
            <a:ln w="9525">
              <a:noFill/>
              <a:miter lim="800000"/>
              <a:headEnd/>
              <a:tailEnd/>
            </a:ln>
          </p:spPr>
          <p:txBody>
            <a:bodyPr wrap="none" lIns="0" tIns="0" rIns="0" bIns="0">
              <a:prstTxWarp prst="textNoShape">
                <a:avLst/>
              </a:prstTxWarp>
              <a:spAutoFit/>
            </a:bodyPr>
            <a:lstStyle/>
            <a:p>
              <a:pPr defTabSz="913526">
                <a:buSzPct val="120000"/>
              </a:pPr>
              <a:r>
                <a:rPr lang="en-US" dirty="0">
                  <a:solidFill>
                    <a:schemeClr val="tx2"/>
                  </a:solidFill>
                  <a:latin typeface="Calibri"/>
                  <a:cs typeface="Calibri"/>
                </a:rPr>
                <a:t>Mobilize capital</a:t>
              </a:r>
            </a:p>
          </p:txBody>
        </p:sp>
        <p:cxnSp>
          <p:nvCxnSpPr>
            <p:cNvPr id="398" name="AutoShape 192"/>
            <p:cNvCxnSpPr>
              <a:cxnSpLocks noChangeShapeType="1"/>
              <a:stCxn id="655" idx="6"/>
              <a:endCxn id="399" idx="1"/>
            </p:cNvCxnSpPr>
            <p:nvPr/>
          </p:nvCxnSpPr>
          <p:spPr bwMode="gray">
            <a:xfrm>
              <a:off x="3600" y="3274"/>
              <a:ext cx="141" cy="0"/>
            </a:xfrm>
            <a:prstGeom prst="straightConnector1">
              <a:avLst/>
            </a:prstGeom>
            <a:ln>
              <a:headEnd/>
              <a:tailEnd/>
            </a:ln>
          </p:spPr>
          <p:style>
            <a:lnRef idx="1">
              <a:schemeClr val="accent1"/>
            </a:lnRef>
            <a:fillRef idx="0">
              <a:schemeClr val="accent1"/>
            </a:fillRef>
            <a:effectRef idx="0">
              <a:schemeClr val="accent1"/>
            </a:effectRef>
            <a:fontRef idx="minor">
              <a:schemeClr val="tx1"/>
            </a:fontRef>
          </p:style>
        </p:cxnSp>
        <p:sp>
          <p:nvSpPr>
            <p:cNvPr id="399" name="AutoShape 512"/>
            <p:cNvSpPr>
              <a:spLocks noChangeArrowheads="1"/>
            </p:cNvSpPr>
            <p:nvPr/>
          </p:nvSpPr>
          <p:spPr bwMode="auto">
            <a:xfrm>
              <a:off x="3741" y="3171"/>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a:solidFill>
                    <a:schemeClr val="tx2"/>
                  </a:solidFill>
                  <a:latin typeface="Calibri"/>
                  <a:cs typeface="Calibri"/>
                </a:rPr>
                <a:t>7</a:t>
              </a:r>
            </a:p>
          </p:txBody>
        </p:sp>
      </p:grpSp>
      <p:grpSp>
        <p:nvGrpSpPr>
          <p:cNvPr id="400" name="Group 788"/>
          <p:cNvGrpSpPr>
            <a:grpSpLocks/>
          </p:cNvGrpSpPr>
          <p:nvPr/>
        </p:nvGrpSpPr>
        <p:grpSpPr bwMode="auto">
          <a:xfrm>
            <a:off x="4942705" y="2508876"/>
            <a:ext cx="2546389" cy="2183416"/>
            <a:chOff x="1666" y="1622"/>
            <a:chExt cx="1572" cy="1348"/>
          </a:xfrm>
        </p:grpSpPr>
        <p:sp>
          <p:nvSpPr>
            <p:cNvPr id="401" name="AutoShape 2"/>
            <p:cNvSpPr>
              <a:spLocks noChangeArrowheads="1"/>
            </p:cNvSpPr>
            <p:nvPr/>
          </p:nvSpPr>
          <p:spPr bwMode="invGray">
            <a:xfrm rot="-5400000">
              <a:off x="1778" y="1510"/>
              <a:ext cx="1348" cy="1572"/>
            </a:xfrm>
            <a:custGeom>
              <a:avLst/>
              <a:gdLst>
                <a:gd name="T0" fmla="*/ 68 w 21600"/>
                <a:gd name="T1" fmla="*/ 57 h 21600"/>
                <a:gd name="T2" fmla="*/ 42 w 21600"/>
                <a:gd name="T3" fmla="*/ 114 h 21600"/>
                <a:gd name="T4" fmla="*/ 16 w 21600"/>
                <a:gd name="T5" fmla="*/ 57 h 21600"/>
                <a:gd name="T6" fmla="*/ 42 w 21600"/>
                <a:gd name="T7" fmla="*/ 0 h 21600"/>
                <a:gd name="T8" fmla="*/ 0 60000 65536"/>
                <a:gd name="T9" fmla="*/ 0 60000 65536"/>
                <a:gd name="T10" fmla="*/ 0 60000 65536"/>
                <a:gd name="T11" fmla="*/ 0 60000 65536"/>
                <a:gd name="T12" fmla="*/ 5961 w 21600"/>
                <a:gd name="T13" fmla="*/ 5950 h 21600"/>
                <a:gd name="T14" fmla="*/ 15639 w 21600"/>
                <a:gd name="T15" fmla="*/ 15650 h 21600"/>
              </a:gdLst>
              <a:ahLst/>
              <a:cxnLst>
                <a:cxn ang="T8">
                  <a:pos x="T0" y="T1"/>
                </a:cxn>
                <a:cxn ang="T9">
                  <a:pos x="T2" y="T3"/>
                </a:cxn>
                <a:cxn ang="T10">
                  <a:pos x="T4" y="T5"/>
                </a:cxn>
                <a:cxn ang="T11">
                  <a:pos x="T6" y="T7"/>
                </a:cxn>
              </a:cxnLst>
              <a:rect l="T12" t="T13" r="T14" b="T15"/>
              <a:pathLst>
                <a:path w="21600" h="21600">
                  <a:moveTo>
                    <a:pt x="0" y="0"/>
                  </a:moveTo>
                  <a:lnTo>
                    <a:pt x="8305" y="21600"/>
                  </a:lnTo>
                  <a:lnTo>
                    <a:pt x="13295" y="21600"/>
                  </a:lnTo>
                  <a:lnTo>
                    <a:pt x="21600" y="0"/>
                  </a:lnTo>
                  <a:close/>
                </a:path>
              </a:pathLst>
            </a:custGeom>
            <a:solidFill>
              <a:schemeClr val="accent1"/>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402" name="Rectangle 36"/>
            <p:cNvSpPr>
              <a:spLocks noChangeArrowheads="1"/>
            </p:cNvSpPr>
            <p:nvPr>
              <p:custDataLst>
                <p:tags r:id="rId185"/>
              </p:custDataLst>
            </p:nvPr>
          </p:nvSpPr>
          <p:spPr bwMode="invGray">
            <a:xfrm>
              <a:off x="2453" y="2219"/>
              <a:ext cx="258" cy="13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sz="1400" dirty="0">
                  <a:solidFill>
                    <a:schemeClr val="bg1"/>
                  </a:solidFill>
                  <a:latin typeface="Calibri"/>
                  <a:cs typeface="Calibri"/>
                </a:rPr>
                <a:t>Focus </a:t>
              </a:r>
            </a:p>
          </p:txBody>
        </p:sp>
      </p:grpSp>
      <p:grpSp>
        <p:nvGrpSpPr>
          <p:cNvPr id="403" name="Group 786"/>
          <p:cNvGrpSpPr>
            <a:grpSpLocks/>
          </p:cNvGrpSpPr>
          <p:nvPr/>
        </p:nvGrpSpPr>
        <p:grpSpPr bwMode="auto">
          <a:xfrm>
            <a:off x="7476136" y="2508876"/>
            <a:ext cx="2546389" cy="2183416"/>
            <a:chOff x="3230" y="1622"/>
            <a:chExt cx="1572" cy="1348"/>
          </a:xfrm>
        </p:grpSpPr>
        <p:sp>
          <p:nvSpPr>
            <p:cNvPr id="404" name="AutoShape 3"/>
            <p:cNvSpPr>
              <a:spLocks noChangeArrowheads="1"/>
            </p:cNvSpPr>
            <p:nvPr/>
          </p:nvSpPr>
          <p:spPr bwMode="invGray">
            <a:xfrm rot="5400000" flipH="1">
              <a:off x="3342" y="1510"/>
              <a:ext cx="1348" cy="1572"/>
            </a:xfrm>
            <a:custGeom>
              <a:avLst/>
              <a:gdLst>
                <a:gd name="T0" fmla="*/ 68 w 21600"/>
                <a:gd name="T1" fmla="*/ 57 h 21600"/>
                <a:gd name="T2" fmla="*/ 42 w 21600"/>
                <a:gd name="T3" fmla="*/ 114 h 21600"/>
                <a:gd name="T4" fmla="*/ 16 w 21600"/>
                <a:gd name="T5" fmla="*/ 57 h 21600"/>
                <a:gd name="T6" fmla="*/ 42 w 21600"/>
                <a:gd name="T7" fmla="*/ 0 h 21600"/>
                <a:gd name="T8" fmla="*/ 0 60000 65536"/>
                <a:gd name="T9" fmla="*/ 0 60000 65536"/>
                <a:gd name="T10" fmla="*/ 0 60000 65536"/>
                <a:gd name="T11" fmla="*/ 0 60000 65536"/>
                <a:gd name="T12" fmla="*/ 5961 w 21600"/>
                <a:gd name="T13" fmla="*/ 5950 h 21600"/>
                <a:gd name="T14" fmla="*/ 15639 w 21600"/>
                <a:gd name="T15" fmla="*/ 15650 h 21600"/>
              </a:gdLst>
              <a:ahLst/>
              <a:cxnLst>
                <a:cxn ang="T8">
                  <a:pos x="T0" y="T1"/>
                </a:cxn>
                <a:cxn ang="T9">
                  <a:pos x="T2" y="T3"/>
                </a:cxn>
                <a:cxn ang="T10">
                  <a:pos x="T4" y="T5"/>
                </a:cxn>
                <a:cxn ang="T11">
                  <a:pos x="T6" y="T7"/>
                </a:cxn>
              </a:cxnLst>
              <a:rect l="T12" t="T13" r="T14" b="T15"/>
              <a:pathLst>
                <a:path w="21600" h="21600">
                  <a:moveTo>
                    <a:pt x="0" y="0"/>
                  </a:moveTo>
                  <a:lnTo>
                    <a:pt x="8305" y="21600"/>
                  </a:lnTo>
                  <a:lnTo>
                    <a:pt x="13295" y="21600"/>
                  </a:lnTo>
                  <a:lnTo>
                    <a:pt x="21600" y="0"/>
                  </a:lnTo>
                  <a:close/>
                </a:path>
              </a:pathLst>
            </a:custGeom>
            <a:solidFill>
              <a:schemeClr val="accent1"/>
            </a:solidFill>
            <a:ln w="9525">
              <a:noFill/>
              <a:miter lim="800000"/>
              <a:headEnd/>
              <a:tailEnd/>
            </a:ln>
          </p:spPr>
          <p:txBody>
            <a:bodyPr wrap="none" anchor="ctr">
              <a:prstTxWarp prst="textNoShape">
                <a:avLst/>
              </a:prstTxWarp>
            </a:bodyPr>
            <a:lstStyle/>
            <a:p>
              <a:endParaRPr lang="en-US">
                <a:latin typeface="Calibri"/>
                <a:cs typeface="Calibri"/>
              </a:endParaRPr>
            </a:p>
          </p:txBody>
        </p:sp>
        <p:sp>
          <p:nvSpPr>
            <p:cNvPr id="405" name="Rectangle 37"/>
            <p:cNvSpPr>
              <a:spLocks noChangeArrowheads="1"/>
            </p:cNvSpPr>
            <p:nvPr>
              <p:custDataLst>
                <p:tags r:id="rId184"/>
              </p:custDataLst>
            </p:nvPr>
          </p:nvSpPr>
          <p:spPr bwMode="invGray">
            <a:xfrm>
              <a:off x="3672" y="2219"/>
              <a:ext cx="420" cy="13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sz="1400" dirty="0">
                  <a:solidFill>
                    <a:schemeClr val="bg1"/>
                  </a:solidFill>
                  <a:latin typeface="Calibri"/>
                  <a:cs typeface="Calibri"/>
                </a:rPr>
                <a:t>Influence</a:t>
              </a:r>
            </a:p>
          </p:txBody>
        </p:sp>
      </p:grpSp>
      <p:grpSp>
        <p:nvGrpSpPr>
          <p:cNvPr id="406" name="Group 795"/>
          <p:cNvGrpSpPr>
            <a:grpSpLocks/>
          </p:cNvGrpSpPr>
          <p:nvPr/>
        </p:nvGrpSpPr>
        <p:grpSpPr bwMode="auto">
          <a:xfrm>
            <a:off x="608014" y="1726540"/>
            <a:ext cx="3427580" cy="3748090"/>
            <a:chOff x="-1010" y="1139"/>
            <a:chExt cx="2116" cy="2314"/>
          </a:xfrm>
        </p:grpSpPr>
        <p:grpSp>
          <p:nvGrpSpPr>
            <p:cNvPr id="407" name="Group 784"/>
            <p:cNvGrpSpPr>
              <a:grpSpLocks/>
            </p:cNvGrpSpPr>
            <p:nvPr/>
          </p:nvGrpSpPr>
          <p:grpSpPr bwMode="auto">
            <a:xfrm>
              <a:off x="-1010" y="1507"/>
              <a:ext cx="2116" cy="1578"/>
              <a:chOff x="-1010" y="1507"/>
              <a:chExt cx="2116" cy="1578"/>
            </a:xfrm>
          </p:grpSpPr>
          <p:cxnSp>
            <p:nvCxnSpPr>
              <p:cNvPr id="432" name="AutoShape 6"/>
              <p:cNvCxnSpPr>
                <a:cxnSpLocks noChangeShapeType="1"/>
                <a:stCxn id="410" idx="6"/>
                <a:endCxn id="441" idx="1"/>
              </p:cNvCxnSpPr>
              <p:nvPr>
                <p:custDataLst>
                  <p:tags r:id="rId181"/>
                </p:custDataLst>
              </p:nvPr>
            </p:nvCxnSpPr>
            <p:spPr bwMode="gray">
              <a:xfrm>
                <a:off x="809" y="1507"/>
                <a:ext cx="297" cy="305"/>
              </a:xfrm>
              <a:prstGeom prst="straightConnector1">
                <a:avLst/>
              </a:prstGeom>
              <a:ln>
                <a:headEnd/>
                <a:tailEnd type="arrow" w="lg" len="med"/>
              </a:ln>
            </p:spPr>
            <p:style>
              <a:lnRef idx="1">
                <a:schemeClr val="accent1"/>
              </a:lnRef>
              <a:fillRef idx="0">
                <a:schemeClr val="accent1"/>
              </a:fillRef>
              <a:effectRef idx="0">
                <a:schemeClr val="accent1"/>
              </a:effectRef>
              <a:fontRef idx="minor">
                <a:schemeClr val="tx1"/>
              </a:fontRef>
            </p:style>
          </p:cxnSp>
          <p:cxnSp>
            <p:nvCxnSpPr>
              <p:cNvPr id="433" name="AutoShape 7"/>
              <p:cNvCxnSpPr>
                <a:cxnSpLocks noChangeShapeType="1"/>
                <a:stCxn id="421" idx="6"/>
                <a:endCxn id="441" idx="3"/>
              </p:cNvCxnSpPr>
              <p:nvPr>
                <p:custDataLst>
                  <p:tags r:id="rId182"/>
                </p:custDataLst>
              </p:nvPr>
            </p:nvCxnSpPr>
            <p:spPr bwMode="gray">
              <a:xfrm flipV="1">
                <a:off x="810" y="2780"/>
                <a:ext cx="296" cy="305"/>
              </a:xfrm>
              <a:prstGeom prst="straightConnector1">
                <a:avLst/>
              </a:prstGeom>
              <a:ln>
                <a:headEnd/>
                <a:tailEnd type="arrow" w="lg" len="med"/>
              </a:ln>
            </p:spPr>
            <p:style>
              <a:lnRef idx="1">
                <a:schemeClr val="accent1"/>
              </a:lnRef>
              <a:fillRef idx="0">
                <a:schemeClr val="accent1"/>
              </a:fillRef>
              <a:effectRef idx="0">
                <a:schemeClr val="accent1"/>
              </a:effectRef>
              <a:fontRef idx="minor">
                <a:schemeClr val="tx1"/>
              </a:fontRef>
            </p:style>
          </p:cxnSp>
          <p:cxnSp>
            <p:nvCxnSpPr>
              <p:cNvPr id="434" name="AutoShape 193"/>
              <p:cNvCxnSpPr>
                <a:cxnSpLocks noChangeShapeType="1"/>
                <a:stCxn id="410" idx="4"/>
                <a:endCxn id="421" idx="0"/>
              </p:cNvCxnSpPr>
              <p:nvPr/>
            </p:nvCxnSpPr>
            <p:spPr bwMode="gray">
              <a:xfrm rot="16200000" flipH="1">
                <a:off x="21" y="2295"/>
                <a:ext cx="842" cy="1"/>
              </a:xfrm>
              <a:prstGeom prst="bentConnector3">
                <a:avLst>
                  <a:gd name="adj1" fmla="val 50000"/>
                </a:avLst>
              </a:prstGeom>
              <a:noFill/>
              <a:ln w="28575">
                <a:solidFill>
                  <a:schemeClr val="bg2"/>
                </a:solidFill>
                <a:miter lim="800000"/>
                <a:headEnd/>
                <a:tailEnd/>
              </a:ln>
            </p:spPr>
          </p:cxnSp>
          <p:sp>
            <p:nvSpPr>
              <p:cNvPr id="435" name="AutoShape 246"/>
              <p:cNvSpPr>
                <a:spLocks noChangeArrowheads="1"/>
              </p:cNvSpPr>
              <p:nvPr/>
            </p:nvSpPr>
            <p:spPr bwMode="auto">
              <a:xfrm>
                <a:off x="39" y="1952"/>
                <a:ext cx="192" cy="206"/>
              </a:xfrm>
              <a:prstGeom prst="roundRect">
                <a:avLst>
                  <a:gd name="adj" fmla="val 16667"/>
                </a:avLst>
              </a:prstGeom>
              <a:solidFill>
                <a:schemeClr val="bg1"/>
              </a:solidFill>
              <a:ln w="19050">
                <a:solidFill>
                  <a:schemeClr val="accent1"/>
                </a:solidFill>
                <a:round/>
                <a:headEnd/>
                <a:tailEnd/>
              </a:ln>
            </p:spPr>
            <p:txBody>
              <a:bodyPr wrap="none" anchor="ctr">
                <a:prstTxWarp prst="textNoShape">
                  <a:avLst/>
                </a:prstTxWarp>
              </a:bodyPr>
              <a:lstStyle/>
              <a:p>
                <a:pPr algn="ctr"/>
                <a:r>
                  <a:rPr lang="en-US" dirty="0">
                    <a:solidFill>
                      <a:schemeClr val="tx2"/>
                    </a:solidFill>
                    <a:latin typeface="Calibri"/>
                    <a:cs typeface="Calibri"/>
                  </a:rPr>
                  <a:t>4</a:t>
                </a:r>
              </a:p>
            </p:txBody>
          </p:sp>
          <p:sp>
            <p:nvSpPr>
              <p:cNvPr id="436" name="Rectangle 108"/>
              <p:cNvSpPr>
                <a:spLocks noChangeArrowheads="1"/>
              </p:cNvSpPr>
              <p:nvPr>
                <p:custDataLst>
                  <p:tags r:id="rId183"/>
                </p:custDataLst>
              </p:nvPr>
            </p:nvSpPr>
            <p:spPr bwMode="gray">
              <a:xfrm>
                <a:off x="-1010" y="1973"/>
                <a:ext cx="1922" cy="770"/>
              </a:xfrm>
              <a:prstGeom prst="rect">
                <a:avLst/>
              </a:prstGeom>
              <a:noFill/>
              <a:ln w="9525">
                <a:noFill/>
                <a:miter lim="800000"/>
                <a:headEnd/>
                <a:tailEnd/>
              </a:ln>
            </p:spPr>
            <p:txBody>
              <a:bodyPr wrap="square" lIns="0" tIns="0" rIns="0" bIns="0">
                <a:prstTxWarp prst="textNoShape">
                  <a:avLst/>
                </a:prstTxWarp>
                <a:spAutoFit/>
              </a:bodyPr>
              <a:lstStyle/>
              <a:p>
                <a:pPr defTabSz="913526">
                  <a:buSzPct val="120000"/>
                </a:pPr>
                <a:r>
                  <a:rPr lang="en-US" dirty="0">
                    <a:solidFill>
                      <a:schemeClr val="tx2"/>
                    </a:solidFill>
                    <a:latin typeface="Calibri"/>
                    <a:cs typeface="Calibri"/>
                  </a:rPr>
                  <a:t>Identify</a:t>
                </a:r>
                <a:br>
                  <a:rPr lang="en-US" dirty="0">
                    <a:solidFill>
                      <a:schemeClr val="tx2"/>
                    </a:solidFill>
                    <a:latin typeface="Calibri"/>
                    <a:cs typeface="Calibri"/>
                  </a:rPr>
                </a:br>
                <a:r>
                  <a:rPr lang="en-US" dirty="0">
                    <a:solidFill>
                      <a:schemeClr val="tx2"/>
                    </a:solidFill>
                    <a:latin typeface="Calibri"/>
                    <a:cs typeface="Calibri"/>
                  </a:rPr>
                  <a:t>and </a:t>
                </a:r>
                <a:r>
                  <a:rPr lang="en-US" dirty="0" smtClean="0">
                    <a:solidFill>
                      <a:schemeClr val="tx2"/>
                    </a:solidFill>
                    <a:latin typeface="Calibri"/>
                    <a:cs typeface="Calibri"/>
                  </a:rPr>
                  <a:t> mobilize </a:t>
                </a:r>
                <a:r>
                  <a:rPr lang="en-US" dirty="0">
                    <a:solidFill>
                      <a:schemeClr val="tx2"/>
                    </a:solidFill>
                    <a:latin typeface="Calibri"/>
                    <a:cs typeface="Calibri"/>
                  </a:rPr>
                  <a:t/>
                </a:r>
                <a:br>
                  <a:rPr lang="en-US" dirty="0">
                    <a:solidFill>
                      <a:schemeClr val="tx2"/>
                    </a:solidFill>
                    <a:latin typeface="Calibri"/>
                    <a:cs typeface="Calibri"/>
                  </a:rPr>
                </a:br>
                <a:r>
                  <a:rPr lang="en-US" dirty="0">
                    <a:solidFill>
                      <a:schemeClr val="tx2"/>
                    </a:solidFill>
                    <a:latin typeface="Calibri"/>
                    <a:cs typeface="Calibri"/>
                  </a:rPr>
                  <a:t>new talent</a:t>
                </a:r>
              </a:p>
            </p:txBody>
          </p:sp>
        </p:grpSp>
        <p:grpSp>
          <p:nvGrpSpPr>
            <p:cNvPr id="408" name="Group 791"/>
            <p:cNvGrpSpPr>
              <a:grpSpLocks/>
            </p:cNvGrpSpPr>
            <p:nvPr/>
          </p:nvGrpSpPr>
          <p:grpSpPr bwMode="auto">
            <a:xfrm>
              <a:off x="74" y="2717"/>
              <a:ext cx="736" cy="736"/>
              <a:chOff x="74" y="2717"/>
              <a:chExt cx="736" cy="736"/>
            </a:xfrm>
          </p:grpSpPr>
          <p:sp>
            <p:nvSpPr>
              <p:cNvPr id="421" name="Oval 12"/>
              <p:cNvSpPr>
                <a:spLocks noChangeArrowheads="1"/>
              </p:cNvSpPr>
              <p:nvPr>
                <p:custDataLst>
                  <p:tags r:id="rId170"/>
                </p:custDataLst>
              </p:nvPr>
            </p:nvSpPr>
            <p:spPr bwMode="blackWhite">
              <a:xfrm>
                <a:off x="74" y="2717"/>
                <a:ext cx="736" cy="736"/>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22" name="Oval 13"/>
              <p:cNvSpPr>
                <a:spLocks noChangeArrowheads="1"/>
              </p:cNvSpPr>
              <p:nvPr>
                <p:custDataLst>
                  <p:tags r:id="rId171"/>
                </p:custDataLst>
              </p:nvPr>
            </p:nvSpPr>
            <p:spPr bwMode="gray">
              <a:xfrm flipH="1">
                <a:off x="198" y="2862"/>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3" name="Oval 14"/>
              <p:cNvSpPr>
                <a:spLocks noChangeArrowheads="1"/>
              </p:cNvSpPr>
              <p:nvPr>
                <p:custDataLst>
                  <p:tags r:id="rId172"/>
                </p:custDataLst>
              </p:nvPr>
            </p:nvSpPr>
            <p:spPr bwMode="gray">
              <a:xfrm flipH="1">
                <a:off x="198" y="2938"/>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4" name="Oval 15"/>
              <p:cNvSpPr>
                <a:spLocks noChangeArrowheads="1"/>
              </p:cNvSpPr>
              <p:nvPr>
                <p:custDataLst>
                  <p:tags r:id="rId173"/>
                </p:custDataLst>
              </p:nvPr>
            </p:nvSpPr>
            <p:spPr bwMode="gray">
              <a:xfrm flipH="1">
                <a:off x="412" y="2761"/>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5" name="Oval 16"/>
              <p:cNvSpPr>
                <a:spLocks noChangeArrowheads="1"/>
              </p:cNvSpPr>
              <p:nvPr>
                <p:custDataLst>
                  <p:tags r:id="rId174"/>
                </p:custDataLst>
              </p:nvPr>
            </p:nvSpPr>
            <p:spPr bwMode="gray">
              <a:xfrm flipH="1">
                <a:off x="412" y="2837"/>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6" name="Oval 17"/>
              <p:cNvSpPr>
                <a:spLocks noChangeArrowheads="1"/>
              </p:cNvSpPr>
              <p:nvPr>
                <p:custDataLst>
                  <p:tags r:id="rId175"/>
                </p:custDataLst>
              </p:nvPr>
            </p:nvSpPr>
            <p:spPr bwMode="gray">
              <a:xfrm flipH="1">
                <a:off x="277" y="3142"/>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7" name="Oval 18"/>
              <p:cNvSpPr>
                <a:spLocks noChangeArrowheads="1"/>
              </p:cNvSpPr>
              <p:nvPr>
                <p:custDataLst>
                  <p:tags r:id="rId176"/>
                </p:custDataLst>
              </p:nvPr>
            </p:nvSpPr>
            <p:spPr bwMode="gray">
              <a:xfrm flipH="1">
                <a:off x="277" y="3218"/>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8" name="Oval 19"/>
              <p:cNvSpPr>
                <a:spLocks noChangeArrowheads="1"/>
              </p:cNvSpPr>
              <p:nvPr>
                <p:custDataLst>
                  <p:tags r:id="rId177"/>
                </p:custDataLst>
              </p:nvPr>
            </p:nvSpPr>
            <p:spPr bwMode="gray">
              <a:xfrm flipH="1">
                <a:off x="678" y="2978"/>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9" name="Oval 20"/>
              <p:cNvSpPr>
                <a:spLocks noChangeArrowheads="1"/>
              </p:cNvSpPr>
              <p:nvPr>
                <p:custDataLst>
                  <p:tags r:id="rId178"/>
                </p:custDataLst>
              </p:nvPr>
            </p:nvSpPr>
            <p:spPr bwMode="gray">
              <a:xfrm flipH="1">
                <a:off x="678" y="3054"/>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30" name="Oval 21"/>
              <p:cNvSpPr>
                <a:spLocks noChangeArrowheads="1"/>
              </p:cNvSpPr>
              <p:nvPr>
                <p:custDataLst>
                  <p:tags r:id="rId179"/>
                </p:custDataLst>
              </p:nvPr>
            </p:nvSpPr>
            <p:spPr bwMode="gray">
              <a:xfrm flipH="1">
                <a:off x="481" y="3100"/>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31" name="Oval 22"/>
              <p:cNvSpPr>
                <a:spLocks noChangeArrowheads="1"/>
              </p:cNvSpPr>
              <p:nvPr>
                <p:custDataLst>
                  <p:tags r:id="rId180"/>
                </p:custDataLst>
              </p:nvPr>
            </p:nvSpPr>
            <p:spPr bwMode="gray">
              <a:xfrm flipH="1">
                <a:off x="481" y="3176"/>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09" name="Group 790"/>
            <p:cNvGrpSpPr>
              <a:grpSpLocks/>
            </p:cNvGrpSpPr>
            <p:nvPr/>
          </p:nvGrpSpPr>
          <p:grpSpPr bwMode="auto">
            <a:xfrm>
              <a:off x="73" y="1139"/>
              <a:ext cx="736" cy="736"/>
              <a:chOff x="73" y="1139"/>
              <a:chExt cx="736" cy="736"/>
            </a:xfrm>
          </p:grpSpPr>
          <p:sp>
            <p:nvSpPr>
              <p:cNvPr id="410" name="Oval 24"/>
              <p:cNvSpPr>
                <a:spLocks noChangeArrowheads="1"/>
              </p:cNvSpPr>
              <p:nvPr>
                <p:custDataLst>
                  <p:tags r:id="rId159"/>
                </p:custDataLst>
              </p:nvPr>
            </p:nvSpPr>
            <p:spPr bwMode="blackWhite">
              <a:xfrm>
                <a:off x="73" y="1139"/>
                <a:ext cx="736" cy="736"/>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11" name="Oval 25"/>
              <p:cNvSpPr>
                <a:spLocks noChangeArrowheads="1"/>
              </p:cNvSpPr>
              <p:nvPr>
                <p:custDataLst>
                  <p:tags r:id="rId160"/>
                </p:custDataLst>
              </p:nvPr>
            </p:nvSpPr>
            <p:spPr bwMode="gray">
              <a:xfrm flipH="1">
                <a:off x="184" y="1324"/>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2" name="Oval 26"/>
              <p:cNvSpPr>
                <a:spLocks noChangeArrowheads="1"/>
              </p:cNvSpPr>
              <p:nvPr>
                <p:custDataLst>
                  <p:tags r:id="rId161"/>
                </p:custDataLst>
              </p:nvPr>
            </p:nvSpPr>
            <p:spPr bwMode="gray">
              <a:xfrm flipH="1">
                <a:off x="184" y="1400"/>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3" name="Oval 27"/>
              <p:cNvSpPr>
                <a:spLocks noChangeArrowheads="1"/>
              </p:cNvSpPr>
              <p:nvPr>
                <p:custDataLst>
                  <p:tags r:id="rId162"/>
                </p:custDataLst>
              </p:nvPr>
            </p:nvSpPr>
            <p:spPr bwMode="gray">
              <a:xfrm flipH="1">
                <a:off x="397" y="1217"/>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4" name="Oval 28"/>
              <p:cNvSpPr>
                <a:spLocks noChangeArrowheads="1"/>
              </p:cNvSpPr>
              <p:nvPr>
                <p:custDataLst>
                  <p:tags r:id="rId163"/>
                </p:custDataLst>
              </p:nvPr>
            </p:nvSpPr>
            <p:spPr bwMode="gray">
              <a:xfrm flipH="1">
                <a:off x="397" y="1293"/>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5" name="Oval 29"/>
              <p:cNvSpPr>
                <a:spLocks noChangeArrowheads="1"/>
              </p:cNvSpPr>
              <p:nvPr>
                <p:custDataLst>
                  <p:tags r:id="rId164"/>
                </p:custDataLst>
              </p:nvPr>
            </p:nvSpPr>
            <p:spPr bwMode="gray">
              <a:xfrm flipH="1">
                <a:off x="594" y="1312"/>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6" name="Oval 30"/>
              <p:cNvSpPr>
                <a:spLocks noChangeArrowheads="1"/>
              </p:cNvSpPr>
              <p:nvPr>
                <p:custDataLst>
                  <p:tags r:id="rId165"/>
                </p:custDataLst>
              </p:nvPr>
            </p:nvSpPr>
            <p:spPr bwMode="gray">
              <a:xfrm flipH="1">
                <a:off x="594" y="1388"/>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7" name="Oval 31"/>
              <p:cNvSpPr>
                <a:spLocks noChangeArrowheads="1"/>
              </p:cNvSpPr>
              <p:nvPr>
                <p:custDataLst>
                  <p:tags r:id="rId166"/>
                </p:custDataLst>
              </p:nvPr>
            </p:nvSpPr>
            <p:spPr bwMode="gray">
              <a:xfrm flipH="1">
                <a:off x="491" y="1573"/>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8" name="Oval 32"/>
              <p:cNvSpPr>
                <a:spLocks noChangeArrowheads="1"/>
              </p:cNvSpPr>
              <p:nvPr>
                <p:custDataLst>
                  <p:tags r:id="rId167"/>
                </p:custDataLst>
              </p:nvPr>
            </p:nvSpPr>
            <p:spPr bwMode="gray">
              <a:xfrm flipH="1">
                <a:off x="491" y="1649"/>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19" name="Oval 33"/>
              <p:cNvSpPr>
                <a:spLocks noChangeArrowheads="1"/>
              </p:cNvSpPr>
              <p:nvPr>
                <p:custDataLst>
                  <p:tags r:id="rId168"/>
                </p:custDataLst>
              </p:nvPr>
            </p:nvSpPr>
            <p:spPr bwMode="gray">
              <a:xfrm flipH="1">
                <a:off x="314" y="1565"/>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20" name="Oval 34"/>
              <p:cNvSpPr>
                <a:spLocks noChangeArrowheads="1"/>
              </p:cNvSpPr>
              <p:nvPr>
                <p:custDataLst>
                  <p:tags r:id="rId169"/>
                </p:custDataLst>
              </p:nvPr>
            </p:nvSpPr>
            <p:spPr bwMode="gray">
              <a:xfrm flipH="1">
                <a:off x="314" y="1641"/>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grpSp>
        <p:nvGrpSpPr>
          <p:cNvPr id="437" name="Group 787"/>
          <p:cNvGrpSpPr>
            <a:grpSpLocks/>
          </p:cNvGrpSpPr>
          <p:nvPr/>
        </p:nvGrpSpPr>
        <p:grpSpPr bwMode="auto">
          <a:xfrm>
            <a:off x="6927011" y="3048252"/>
            <a:ext cx="1104731" cy="1104666"/>
            <a:chOff x="2891" y="1955"/>
            <a:chExt cx="682" cy="682"/>
          </a:xfrm>
        </p:grpSpPr>
        <p:sp>
          <p:nvSpPr>
            <p:cNvPr id="438" name="Oval 5"/>
            <p:cNvSpPr>
              <a:spLocks noChangeArrowheads="1"/>
            </p:cNvSpPr>
            <p:nvPr>
              <p:custDataLst>
                <p:tags r:id="rId157"/>
              </p:custDataLst>
            </p:nvPr>
          </p:nvSpPr>
          <p:spPr bwMode="gray">
            <a:xfrm>
              <a:off x="2891" y="1955"/>
              <a:ext cx="682" cy="682"/>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39" name="Rectangle 35"/>
            <p:cNvSpPr>
              <a:spLocks noChangeArrowheads="1"/>
            </p:cNvSpPr>
            <p:nvPr>
              <p:custDataLst>
                <p:tags r:id="rId158"/>
              </p:custDataLst>
            </p:nvPr>
          </p:nvSpPr>
          <p:spPr bwMode="gray">
            <a:xfrm>
              <a:off x="3035" y="2162"/>
              <a:ext cx="396" cy="266"/>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sz="1400" dirty="0">
                  <a:latin typeface="Calibri"/>
                  <a:cs typeface="Calibri"/>
                </a:rPr>
                <a:t>Topic/</a:t>
              </a:r>
              <a:br>
                <a:rPr lang="en-US" sz="1400" dirty="0">
                  <a:latin typeface="Calibri"/>
                  <a:cs typeface="Calibri"/>
                </a:rPr>
              </a:br>
              <a:r>
                <a:rPr lang="en-US" sz="1400" dirty="0">
                  <a:latin typeface="Calibri"/>
                  <a:cs typeface="Calibri"/>
                </a:rPr>
                <a:t>problem</a:t>
              </a:r>
            </a:p>
          </p:txBody>
        </p:sp>
      </p:grpSp>
      <p:grpSp>
        <p:nvGrpSpPr>
          <p:cNvPr id="440" name="Group 789"/>
          <p:cNvGrpSpPr>
            <a:grpSpLocks/>
          </p:cNvGrpSpPr>
          <p:nvPr/>
        </p:nvGrpSpPr>
        <p:grpSpPr bwMode="auto">
          <a:xfrm>
            <a:off x="3711626" y="2492679"/>
            <a:ext cx="2215942" cy="2215811"/>
            <a:chOff x="906" y="1612"/>
            <a:chExt cx="1368" cy="1368"/>
          </a:xfrm>
        </p:grpSpPr>
        <p:sp>
          <p:nvSpPr>
            <p:cNvPr id="441" name="Oval 10"/>
            <p:cNvSpPr>
              <a:spLocks noChangeArrowheads="1"/>
            </p:cNvSpPr>
            <p:nvPr>
              <p:custDataLst>
                <p:tags r:id="rId131"/>
              </p:custDataLst>
            </p:nvPr>
          </p:nvSpPr>
          <p:spPr bwMode="blackWhite">
            <a:xfrm>
              <a:off x="906" y="1612"/>
              <a:ext cx="1368" cy="1368"/>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42" name="Oval 200"/>
            <p:cNvSpPr>
              <a:spLocks noChangeArrowheads="1"/>
            </p:cNvSpPr>
            <p:nvPr>
              <p:custDataLst>
                <p:tags r:id="rId132"/>
              </p:custDataLst>
            </p:nvPr>
          </p:nvSpPr>
          <p:spPr bwMode="gray">
            <a:xfrm flipH="1">
              <a:off x="1824" y="2586"/>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3" name="Oval 201"/>
            <p:cNvSpPr>
              <a:spLocks noChangeArrowheads="1"/>
            </p:cNvSpPr>
            <p:nvPr>
              <p:custDataLst>
                <p:tags r:id="rId133"/>
              </p:custDataLst>
            </p:nvPr>
          </p:nvSpPr>
          <p:spPr bwMode="gray">
            <a:xfrm flipH="1">
              <a:off x="1824" y="2662"/>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4" name="Oval 202"/>
            <p:cNvSpPr>
              <a:spLocks noChangeArrowheads="1"/>
            </p:cNvSpPr>
            <p:nvPr>
              <p:custDataLst>
                <p:tags r:id="rId134"/>
              </p:custDataLst>
            </p:nvPr>
          </p:nvSpPr>
          <p:spPr bwMode="gray">
            <a:xfrm flipH="1">
              <a:off x="1613" y="2361"/>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5" name="Oval 203"/>
            <p:cNvSpPr>
              <a:spLocks noChangeArrowheads="1"/>
            </p:cNvSpPr>
            <p:nvPr>
              <p:custDataLst>
                <p:tags r:id="rId135"/>
              </p:custDataLst>
            </p:nvPr>
          </p:nvSpPr>
          <p:spPr bwMode="gray">
            <a:xfrm flipH="1">
              <a:off x="1613" y="2437"/>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6" name="Oval 204"/>
            <p:cNvSpPr>
              <a:spLocks noChangeArrowheads="1"/>
            </p:cNvSpPr>
            <p:nvPr>
              <p:custDataLst>
                <p:tags r:id="rId136"/>
              </p:custDataLst>
            </p:nvPr>
          </p:nvSpPr>
          <p:spPr bwMode="gray">
            <a:xfrm flipH="1">
              <a:off x="2035" y="2361"/>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7" name="Oval 205"/>
            <p:cNvSpPr>
              <a:spLocks noChangeArrowheads="1"/>
            </p:cNvSpPr>
            <p:nvPr>
              <p:custDataLst>
                <p:tags r:id="rId137"/>
              </p:custDataLst>
            </p:nvPr>
          </p:nvSpPr>
          <p:spPr bwMode="gray">
            <a:xfrm flipH="1">
              <a:off x="2035" y="2437"/>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8" name="Oval 206"/>
            <p:cNvSpPr>
              <a:spLocks noChangeArrowheads="1"/>
            </p:cNvSpPr>
            <p:nvPr>
              <p:custDataLst>
                <p:tags r:id="rId138"/>
              </p:custDataLst>
            </p:nvPr>
          </p:nvSpPr>
          <p:spPr bwMode="gray">
            <a:xfrm flipH="1">
              <a:off x="1528" y="2668"/>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49" name="Oval 207"/>
            <p:cNvSpPr>
              <a:spLocks noChangeArrowheads="1"/>
            </p:cNvSpPr>
            <p:nvPr>
              <p:custDataLst>
                <p:tags r:id="rId139"/>
              </p:custDataLst>
            </p:nvPr>
          </p:nvSpPr>
          <p:spPr bwMode="gray">
            <a:xfrm flipH="1">
              <a:off x="1528" y="2744"/>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0" name="Oval 208"/>
            <p:cNvSpPr>
              <a:spLocks noChangeArrowheads="1"/>
            </p:cNvSpPr>
            <p:nvPr>
              <p:custDataLst>
                <p:tags r:id="rId140"/>
              </p:custDataLst>
            </p:nvPr>
          </p:nvSpPr>
          <p:spPr bwMode="gray">
            <a:xfrm flipH="1">
              <a:off x="1252" y="2593"/>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1" name="Oval 209"/>
            <p:cNvSpPr>
              <a:spLocks noChangeArrowheads="1"/>
            </p:cNvSpPr>
            <p:nvPr>
              <p:custDataLst>
                <p:tags r:id="rId141"/>
              </p:custDataLst>
            </p:nvPr>
          </p:nvSpPr>
          <p:spPr bwMode="gray">
            <a:xfrm flipH="1">
              <a:off x="1252" y="2669"/>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2" name="Oval 210"/>
            <p:cNvSpPr>
              <a:spLocks noChangeArrowheads="1"/>
            </p:cNvSpPr>
            <p:nvPr>
              <p:custDataLst>
                <p:tags r:id="rId142"/>
              </p:custDataLst>
            </p:nvPr>
          </p:nvSpPr>
          <p:spPr bwMode="gray">
            <a:xfrm flipH="1">
              <a:off x="979" y="2264"/>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3" name="Oval 211"/>
            <p:cNvSpPr>
              <a:spLocks noChangeArrowheads="1"/>
            </p:cNvSpPr>
            <p:nvPr>
              <p:custDataLst>
                <p:tags r:id="rId143"/>
              </p:custDataLst>
            </p:nvPr>
          </p:nvSpPr>
          <p:spPr bwMode="gray">
            <a:xfrm flipH="1">
              <a:off x="979" y="2340"/>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4" name="Oval 212"/>
            <p:cNvSpPr>
              <a:spLocks noChangeArrowheads="1"/>
            </p:cNvSpPr>
            <p:nvPr>
              <p:custDataLst>
                <p:tags r:id="rId144"/>
              </p:custDataLst>
            </p:nvPr>
          </p:nvSpPr>
          <p:spPr bwMode="gray">
            <a:xfrm flipH="1">
              <a:off x="1175" y="2255"/>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5" name="Oval 213"/>
            <p:cNvSpPr>
              <a:spLocks noChangeArrowheads="1"/>
            </p:cNvSpPr>
            <p:nvPr>
              <p:custDataLst>
                <p:tags r:id="rId145"/>
              </p:custDataLst>
            </p:nvPr>
          </p:nvSpPr>
          <p:spPr bwMode="gray">
            <a:xfrm flipH="1">
              <a:off x="1175" y="2331"/>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6" name="Oval 214"/>
            <p:cNvSpPr>
              <a:spLocks noChangeArrowheads="1"/>
            </p:cNvSpPr>
            <p:nvPr>
              <p:custDataLst>
                <p:tags r:id="rId146"/>
              </p:custDataLst>
            </p:nvPr>
          </p:nvSpPr>
          <p:spPr bwMode="gray">
            <a:xfrm flipH="1">
              <a:off x="1387" y="2292"/>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7" name="Oval 215"/>
            <p:cNvSpPr>
              <a:spLocks noChangeArrowheads="1"/>
            </p:cNvSpPr>
            <p:nvPr>
              <p:custDataLst>
                <p:tags r:id="rId147"/>
              </p:custDataLst>
            </p:nvPr>
          </p:nvSpPr>
          <p:spPr bwMode="gray">
            <a:xfrm flipH="1">
              <a:off x="1387" y="2368"/>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8" name="Oval 216"/>
            <p:cNvSpPr>
              <a:spLocks noChangeArrowheads="1"/>
            </p:cNvSpPr>
            <p:nvPr>
              <p:custDataLst>
                <p:tags r:id="rId148"/>
              </p:custDataLst>
            </p:nvPr>
          </p:nvSpPr>
          <p:spPr bwMode="gray">
            <a:xfrm flipH="1">
              <a:off x="1301" y="1949"/>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59" name="Oval 217"/>
            <p:cNvSpPr>
              <a:spLocks noChangeArrowheads="1"/>
            </p:cNvSpPr>
            <p:nvPr>
              <p:custDataLst>
                <p:tags r:id="rId149"/>
              </p:custDataLst>
            </p:nvPr>
          </p:nvSpPr>
          <p:spPr bwMode="gray">
            <a:xfrm flipH="1">
              <a:off x="1301" y="2025"/>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0" name="Oval 218"/>
            <p:cNvSpPr>
              <a:spLocks noChangeArrowheads="1"/>
            </p:cNvSpPr>
            <p:nvPr>
              <p:custDataLst>
                <p:tags r:id="rId150"/>
              </p:custDataLst>
            </p:nvPr>
          </p:nvSpPr>
          <p:spPr bwMode="gray">
            <a:xfrm flipH="1">
              <a:off x="1592" y="1923"/>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1" name="Oval 219"/>
            <p:cNvSpPr>
              <a:spLocks noChangeArrowheads="1"/>
            </p:cNvSpPr>
            <p:nvPr>
              <p:custDataLst>
                <p:tags r:id="rId151"/>
              </p:custDataLst>
            </p:nvPr>
          </p:nvSpPr>
          <p:spPr bwMode="gray">
            <a:xfrm flipH="1">
              <a:off x="1592" y="1999"/>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2" name="Oval 220"/>
            <p:cNvSpPr>
              <a:spLocks noChangeArrowheads="1"/>
            </p:cNvSpPr>
            <p:nvPr>
              <p:custDataLst>
                <p:tags r:id="rId152"/>
              </p:custDataLst>
            </p:nvPr>
          </p:nvSpPr>
          <p:spPr bwMode="gray">
            <a:xfrm flipH="1">
              <a:off x="1809" y="2128"/>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3" name="Oval 221"/>
            <p:cNvSpPr>
              <a:spLocks noChangeArrowheads="1"/>
            </p:cNvSpPr>
            <p:nvPr>
              <p:custDataLst>
                <p:tags r:id="rId153"/>
              </p:custDataLst>
            </p:nvPr>
          </p:nvSpPr>
          <p:spPr bwMode="gray">
            <a:xfrm flipH="1">
              <a:off x="1809" y="2204"/>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4" name="Oval 223"/>
            <p:cNvSpPr>
              <a:spLocks noChangeArrowheads="1"/>
            </p:cNvSpPr>
            <p:nvPr>
              <p:custDataLst>
                <p:tags r:id="rId154"/>
              </p:custDataLst>
            </p:nvPr>
          </p:nvSpPr>
          <p:spPr bwMode="gray">
            <a:xfrm flipH="1">
              <a:off x="1119" y="1953"/>
              <a:ext cx="85" cy="7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5" name="Oval 224"/>
            <p:cNvSpPr>
              <a:spLocks noChangeArrowheads="1"/>
            </p:cNvSpPr>
            <p:nvPr>
              <p:custDataLst>
                <p:tags r:id="rId155"/>
              </p:custDataLst>
            </p:nvPr>
          </p:nvSpPr>
          <p:spPr bwMode="gray">
            <a:xfrm flipH="1">
              <a:off x="1119" y="2029"/>
              <a:ext cx="85" cy="141"/>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8" name="Rectangle 222"/>
            <p:cNvSpPr>
              <a:spLocks noChangeArrowheads="1"/>
            </p:cNvSpPr>
            <p:nvPr>
              <p:custDataLst>
                <p:tags r:id="rId156"/>
              </p:custDataLst>
            </p:nvPr>
          </p:nvSpPr>
          <p:spPr bwMode="auto">
            <a:xfrm>
              <a:off x="1327" y="1719"/>
              <a:ext cx="524" cy="13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sz="1400" dirty="0">
                  <a:latin typeface="Calibri"/>
                  <a:cs typeface="Calibri"/>
                </a:rPr>
                <a:t>Community</a:t>
              </a:r>
            </a:p>
          </p:txBody>
        </p:sp>
      </p:grpSp>
      <p:grpSp>
        <p:nvGrpSpPr>
          <p:cNvPr id="469" name="Group 785"/>
          <p:cNvGrpSpPr>
            <a:grpSpLocks/>
          </p:cNvGrpSpPr>
          <p:nvPr/>
        </p:nvGrpSpPr>
        <p:grpSpPr bwMode="auto">
          <a:xfrm>
            <a:off x="9032803" y="2492679"/>
            <a:ext cx="2215942" cy="2215811"/>
            <a:chOff x="4191" y="1612"/>
            <a:chExt cx="1368" cy="1368"/>
          </a:xfrm>
        </p:grpSpPr>
        <p:sp>
          <p:nvSpPr>
            <p:cNvPr id="470" name="Oval 39"/>
            <p:cNvSpPr>
              <a:spLocks noChangeArrowheads="1"/>
            </p:cNvSpPr>
            <p:nvPr>
              <p:custDataLst>
                <p:tags r:id="rId9"/>
              </p:custDataLst>
            </p:nvPr>
          </p:nvSpPr>
          <p:spPr bwMode="blackWhite">
            <a:xfrm>
              <a:off x="4191" y="1612"/>
              <a:ext cx="1368" cy="1368"/>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71" name="Rectangle 41"/>
            <p:cNvSpPr>
              <a:spLocks noChangeArrowheads="1"/>
            </p:cNvSpPr>
            <p:nvPr>
              <p:custDataLst>
                <p:tags r:id="rId10"/>
              </p:custDataLst>
            </p:nvPr>
          </p:nvSpPr>
          <p:spPr bwMode="auto">
            <a:xfrm>
              <a:off x="4739" y="1719"/>
              <a:ext cx="271" cy="13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sz="1400" dirty="0">
                  <a:latin typeface="Calibri"/>
                  <a:cs typeface="Calibri"/>
                </a:rPr>
                <a:t>Public</a:t>
              </a:r>
            </a:p>
          </p:txBody>
        </p:sp>
        <p:grpSp>
          <p:nvGrpSpPr>
            <p:cNvPr id="472" name="Group 326"/>
            <p:cNvGrpSpPr>
              <a:grpSpLocks/>
            </p:cNvGrpSpPr>
            <p:nvPr/>
          </p:nvGrpSpPr>
          <p:grpSpPr bwMode="auto">
            <a:xfrm>
              <a:off x="4473" y="1843"/>
              <a:ext cx="50" cy="127"/>
              <a:chOff x="1978" y="1953"/>
              <a:chExt cx="85" cy="217"/>
            </a:xfrm>
          </p:grpSpPr>
          <p:sp>
            <p:nvSpPr>
              <p:cNvPr id="650" name="Oval 226"/>
              <p:cNvSpPr>
                <a:spLocks noChangeArrowheads="1"/>
              </p:cNvSpPr>
              <p:nvPr>
                <p:custDataLst>
                  <p:tags r:id="rId12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51" name="Oval 227"/>
              <p:cNvSpPr>
                <a:spLocks noChangeArrowheads="1"/>
              </p:cNvSpPr>
              <p:nvPr>
                <p:custDataLst>
                  <p:tags r:id="rId13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3" name="Group 327"/>
            <p:cNvGrpSpPr>
              <a:grpSpLocks/>
            </p:cNvGrpSpPr>
            <p:nvPr/>
          </p:nvGrpSpPr>
          <p:grpSpPr bwMode="auto">
            <a:xfrm>
              <a:off x="4530" y="1873"/>
              <a:ext cx="50" cy="127"/>
              <a:chOff x="1978" y="1953"/>
              <a:chExt cx="85" cy="217"/>
            </a:xfrm>
          </p:grpSpPr>
          <p:sp>
            <p:nvSpPr>
              <p:cNvPr id="648" name="Oval 328"/>
              <p:cNvSpPr>
                <a:spLocks noChangeArrowheads="1"/>
              </p:cNvSpPr>
              <p:nvPr>
                <p:custDataLst>
                  <p:tags r:id="rId12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49" name="Oval 329"/>
              <p:cNvSpPr>
                <a:spLocks noChangeArrowheads="1"/>
              </p:cNvSpPr>
              <p:nvPr>
                <p:custDataLst>
                  <p:tags r:id="rId12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4" name="Group 330"/>
            <p:cNvGrpSpPr>
              <a:grpSpLocks/>
            </p:cNvGrpSpPr>
            <p:nvPr/>
          </p:nvGrpSpPr>
          <p:grpSpPr bwMode="auto">
            <a:xfrm>
              <a:off x="4617" y="1930"/>
              <a:ext cx="50" cy="127"/>
              <a:chOff x="1978" y="1953"/>
              <a:chExt cx="85" cy="217"/>
            </a:xfrm>
          </p:grpSpPr>
          <p:sp>
            <p:nvSpPr>
              <p:cNvPr id="646" name="Oval 331"/>
              <p:cNvSpPr>
                <a:spLocks noChangeArrowheads="1"/>
              </p:cNvSpPr>
              <p:nvPr>
                <p:custDataLst>
                  <p:tags r:id="rId12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47" name="Oval 332"/>
              <p:cNvSpPr>
                <a:spLocks noChangeArrowheads="1"/>
              </p:cNvSpPr>
              <p:nvPr>
                <p:custDataLst>
                  <p:tags r:id="rId12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5" name="Group 333"/>
            <p:cNvGrpSpPr>
              <a:grpSpLocks/>
            </p:cNvGrpSpPr>
            <p:nvPr/>
          </p:nvGrpSpPr>
          <p:grpSpPr bwMode="auto">
            <a:xfrm>
              <a:off x="4753" y="1955"/>
              <a:ext cx="50" cy="127"/>
              <a:chOff x="1978" y="1953"/>
              <a:chExt cx="85" cy="217"/>
            </a:xfrm>
          </p:grpSpPr>
          <p:sp>
            <p:nvSpPr>
              <p:cNvPr id="644" name="Oval 334"/>
              <p:cNvSpPr>
                <a:spLocks noChangeArrowheads="1"/>
              </p:cNvSpPr>
              <p:nvPr>
                <p:custDataLst>
                  <p:tags r:id="rId12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45" name="Oval 335"/>
              <p:cNvSpPr>
                <a:spLocks noChangeArrowheads="1"/>
              </p:cNvSpPr>
              <p:nvPr>
                <p:custDataLst>
                  <p:tags r:id="rId12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6" name="Group 336"/>
            <p:cNvGrpSpPr>
              <a:grpSpLocks/>
            </p:cNvGrpSpPr>
            <p:nvPr/>
          </p:nvGrpSpPr>
          <p:grpSpPr bwMode="auto">
            <a:xfrm>
              <a:off x="4866" y="1934"/>
              <a:ext cx="50" cy="127"/>
              <a:chOff x="1978" y="1953"/>
              <a:chExt cx="85" cy="217"/>
            </a:xfrm>
          </p:grpSpPr>
          <p:sp>
            <p:nvSpPr>
              <p:cNvPr id="642" name="Oval 337"/>
              <p:cNvSpPr>
                <a:spLocks noChangeArrowheads="1"/>
              </p:cNvSpPr>
              <p:nvPr>
                <p:custDataLst>
                  <p:tags r:id="rId12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43" name="Oval 338"/>
              <p:cNvSpPr>
                <a:spLocks noChangeArrowheads="1"/>
              </p:cNvSpPr>
              <p:nvPr>
                <p:custDataLst>
                  <p:tags r:id="rId12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7" name="Group 339"/>
            <p:cNvGrpSpPr>
              <a:grpSpLocks/>
            </p:cNvGrpSpPr>
            <p:nvPr/>
          </p:nvGrpSpPr>
          <p:grpSpPr bwMode="auto">
            <a:xfrm>
              <a:off x="4989" y="1953"/>
              <a:ext cx="50" cy="127"/>
              <a:chOff x="1978" y="1953"/>
              <a:chExt cx="85" cy="217"/>
            </a:xfrm>
          </p:grpSpPr>
          <p:sp>
            <p:nvSpPr>
              <p:cNvPr id="640" name="Oval 340"/>
              <p:cNvSpPr>
                <a:spLocks noChangeArrowheads="1"/>
              </p:cNvSpPr>
              <p:nvPr>
                <p:custDataLst>
                  <p:tags r:id="rId11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41" name="Oval 341"/>
              <p:cNvSpPr>
                <a:spLocks noChangeArrowheads="1"/>
              </p:cNvSpPr>
              <p:nvPr>
                <p:custDataLst>
                  <p:tags r:id="rId12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8" name="Group 342"/>
            <p:cNvGrpSpPr>
              <a:grpSpLocks/>
            </p:cNvGrpSpPr>
            <p:nvPr/>
          </p:nvGrpSpPr>
          <p:grpSpPr bwMode="auto">
            <a:xfrm>
              <a:off x="5103" y="1889"/>
              <a:ext cx="50" cy="127"/>
              <a:chOff x="1978" y="1953"/>
              <a:chExt cx="85" cy="217"/>
            </a:xfrm>
          </p:grpSpPr>
          <p:sp>
            <p:nvSpPr>
              <p:cNvPr id="638" name="Oval 343"/>
              <p:cNvSpPr>
                <a:spLocks noChangeArrowheads="1"/>
              </p:cNvSpPr>
              <p:nvPr>
                <p:custDataLst>
                  <p:tags r:id="rId11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39" name="Oval 344"/>
              <p:cNvSpPr>
                <a:spLocks noChangeArrowheads="1"/>
              </p:cNvSpPr>
              <p:nvPr>
                <p:custDataLst>
                  <p:tags r:id="rId11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79" name="Group 345"/>
            <p:cNvGrpSpPr>
              <a:grpSpLocks/>
            </p:cNvGrpSpPr>
            <p:nvPr/>
          </p:nvGrpSpPr>
          <p:grpSpPr bwMode="auto">
            <a:xfrm>
              <a:off x="5183" y="1773"/>
              <a:ext cx="50" cy="127"/>
              <a:chOff x="1978" y="1953"/>
              <a:chExt cx="85" cy="217"/>
            </a:xfrm>
          </p:grpSpPr>
          <p:sp>
            <p:nvSpPr>
              <p:cNvPr id="636" name="Oval 346"/>
              <p:cNvSpPr>
                <a:spLocks noChangeArrowheads="1"/>
              </p:cNvSpPr>
              <p:nvPr>
                <p:custDataLst>
                  <p:tags r:id="rId11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37" name="Oval 347"/>
              <p:cNvSpPr>
                <a:spLocks noChangeArrowheads="1"/>
              </p:cNvSpPr>
              <p:nvPr>
                <p:custDataLst>
                  <p:tags r:id="rId11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0" name="Group 348"/>
            <p:cNvGrpSpPr>
              <a:grpSpLocks/>
            </p:cNvGrpSpPr>
            <p:nvPr/>
          </p:nvGrpSpPr>
          <p:grpSpPr bwMode="auto">
            <a:xfrm>
              <a:off x="5229" y="1824"/>
              <a:ext cx="50" cy="127"/>
              <a:chOff x="1978" y="1953"/>
              <a:chExt cx="85" cy="217"/>
            </a:xfrm>
          </p:grpSpPr>
          <p:sp>
            <p:nvSpPr>
              <p:cNvPr id="634" name="Oval 349"/>
              <p:cNvSpPr>
                <a:spLocks noChangeArrowheads="1"/>
              </p:cNvSpPr>
              <p:nvPr>
                <p:custDataLst>
                  <p:tags r:id="rId11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35" name="Oval 350"/>
              <p:cNvSpPr>
                <a:spLocks noChangeArrowheads="1"/>
              </p:cNvSpPr>
              <p:nvPr>
                <p:custDataLst>
                  <p:tags r:id="rId11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1" name="Group 351"/>
            <p:cNvGrpSpPr>
              <a:grpSpLocks/>
            </p:cNvGrpSpPr>
            <p:nvPr/>
          </p:nvGrpSpPr>
          <p:grpSpPr bwMode="auto">
            <a:xfrm>
              <a:off x="5345" y="1934"/>
              <a:ext cx="50" cy="127"/>
              <a:chOff x="1978" y="1953"/>
              <a:chExt cx="85" cy="217"/>
            </a:xfrm>
          </p:grpSpPr>
          <p:sp>
            <p:nvSpPr>
              <p:cNvPr id="632" name="Oval 352"/>
              <p:cNvSpPr>
                <a:spLocks noChangeArrowheads="1"/>
              </p:cNvSpPr>
              <p:nvPr>
                <p:custDataLst>
                  <p:tags r:id="rId11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33" name="Oval 353"/>
              <p:cNvSpPr>
                <a:spLocks noChangeArrowheads="1"/>
              </p:cNvSpPr>
              <p:nvPr>
                <p:custDataLst>
                  <p:tags r:id="rId11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2" name="Group 354"/>
            <p:cNvGrpSpPr>
              <a:grpSpLocks/>
            </p:cNvGrpSpPr>
            <p:nvPr/>
          </p:nvGrpSpPr>
          <p:grpSpPr bwMode="auto">
            <a:xfrm>
              <a:off x="5250" y="2030"/>
              <a:ext cx="50" cy="127"/>
              <a:chOff x="1978" y="1953"/>
              <a:chExt cx="85" cy="217"/>
            </a:xfrm>
          </p:grpSpPr>
          <p:sp>
            <p:nvSpPr>
              <p:cNvPr id="630" name="Oval 355"/>
              <p:cNvSpPr>
                <a:spLocks noChangeArrowheads="1"/>
              </p:cNvSpPr>
              <p:nvPr>
                <p:custDataLst>
                  <p:tags r:id="rId10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31" name="Oval 356"/>
              <p:cNvSpPr>
                <a:spLocks noChangeArrowheads="1"/>
              </p:cNvSpPr>
              <p:nvPr>
                <p:custDataLst>
                  <p:tags r:id="rId11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3" name="Group 357"/>
            <p:cNvGrpSpPr>
              <a:grpSpLocks/>
            </p:cNvGrpSpPr>
            <p:nvPr/>
          </p:nvGrpSpPr>
          <p:grpSpPr bwMode="auto">
            <a:xfrm>
              <a:off x="5347" y="2142"/>
              <a:ext cx="50" cy="127"/>
              <a:chOff x="1978" y="1953"/>
              <a:chExt cx="85" cy="217"/>
            </a:xfrm>
          </p:grpSpPr>
          <p:sp>
            <p:nvSpPr>
              <p:cNvPr id="628" name="Oval 358"/>
              <p:cNvSpPr>
                <a:spLocks noChangeArrowheads="1"/>
              </p:cNvSpPr>
              <p:nvPr>
                <p:custDataLst>
                  <p:tags r:id="rId10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29" name="Oval 359"/>
              <p:cNvSpPr>
                <a:spLocks noChangeArrowheads="1"/>
              </p:cNvSpPr>
              <p:nvPr>
                <p:custDataLst>
                  <p:tags r:id="rId10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4" name="Group 360"/>
            <p:cNvGrpSpPr>
              <a:grpSpLocks/>
            </p:cNvGrpSpPr>
            <p:nvPr/>
          </p:nvGrpSpPr>
          <p:grpSpPr bwMode="auto">
            <a:xfrm>
              <a:off x="5458" y="2180"/>
              <a:ext cx="50" cy="127"/>
              <a:chOff x="1978" y="1953"/>
              <a:chExt cx="85" cy="217"/>
            </a:xfrm>
          </p:grpSpPr>
          <p:sp>
            <p:nvSpPr>
              <p:cNvPr id="626" name="Oval 361"/>
              <p:cNvSpPr>
                <a:spLocks noChangeArrowheads="1"/>
              </p:cNvSpPr>
              <p:nvPr>
                <p:custDataLst>
                  <p:tags r:id="rId10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27" name="Oval 362"/>
              <p:cNvSpPr>
                <a:spLocks noChangeArrowheads="1"/>
              </p:cNvSpPr>
              <p:nvPr>
                <p:custDataLst>
                  <p:tags r:id="rId10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5" name="Group 363"/>
            <p:cNvGrpSpPr>
              <a:grpSpLocks/>
            </p:cNvGrpSpPr>
            <p:nvPr/>
          </p:nvGrpSpPr>
          <p:grpSpPr bwMode="auto">
            <a:xfrm>
              <a:off x="5364" y="2343"/>
              <a:ext cx="50" cy="127"/>
              <a:chOff x="1978" y="1953"/>
              <a:chExt cx="85" cy="217"/>
            </a:xfrm>
          </p:grpSpPr>
          <p:sp>
            <p:nvSpPr>
              <p:cNvPr id="624" name="Oval 364"/>
              <p:cNvSpPr>
                <a:spLocks noChangeArrowheads="1"/>
              </p:cNvSpPr>
              <p:nvPr>
                <p:custDataLst>
                  <p:tags r:id="rId10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25" name="Oval 365"/>
              <p:cNvSpPr>
                <a:spLocks noChangeArrowheads="1"/>
              </p:cNvSpPr>
              <p:nvPr>
                <p:custDataLst>
                  <p:tags r:id="rId10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6" name="Group 366"/>
            <p:cNvGrpSpPr>
              <a:grpSpLocks/>
            </p:cNvGrpSpPr>
            <p:nvPr/>
          </p:nvGrpSpPr>
          <p:grpSpPr bwMode="auto">
            <a:xfrm>
              <a:off x="5324" y="2373"/>
              <a:ext cx="50" cy="127"/>
              <a:chOff x="1978" y="1953"/>
              <a:chExt cx="85" cy="217"/>
            </a:xfrm>
          </p:grpSpPr>
          <p:sp>
            <p:nvSpPr>
              <p:cNvPr id="622" name="Oval 367"/>
              <p:cNvSpPr>
                <a:spLocks noChangeArrowheads="1"/>
              </p:cNvSpPr>
              <p:nvPr>
                <p:custDataLst>
                  <p:tags r:id="rId10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23" name="Oval 368"/>
              <p:cNvSpPr>
                <a:spLocks noChangeArrowheads="1"/>
              </p:cNvSpPr>
              <p:nvPr>
                <p:custDataLst>
                  <p:tags r:id="rId10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7" name="Group 369"/>
            <p:cNvGrpSpPr>
              <a:grpSpLocks/>
            </p:cNvGrpSpPr>
            <p:nvPr/>
          </p:nvGrpSpPr>
          <p:grpSpPr bwMode="auto">
            <a:xfrm>
              <a:off x="5252" y="2235"/>
              <a:ext cx="50" cy="127"/>
              <a:chOff x="1978" y="1953"/>
              <a:chExt cx="85" cy="217"/>
            </a:xfrm>
          </p:grpSpPr>
          <p:sp>
            <p:nvSpPr>
              <p:cNvPr id="620" name="Oval 370"/>
              <p:cNvSpPr>
                <a:spLocks noChangeArrowheads="1"/>
              </p:cNvSpPr>
              <p:nvPr>
                <p:custDataLst>
                  <p:tags r:id="rId9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21" name="Oval 371"/>
              <p:cNvSpPr>
                <a:spLocks noChangeArrowheads="1"/>
              </p:cNvSpPr>
              <p:nvPr>
                <p:custDataLst>
                  <p:tags r:id="rId10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8" name="Group 372"/>
            <p:cNvGrpSpPr>
              <a:grpSpLocks/>
            </p:cNvGrpSpPr>
            <p:nvPr/>
          </p:nvGrpSpPr>
          <p:grpSpPr bwMode="auto">
            <a:xfrm>
              <a:off x="5154" y="2138"/>
              <a:ext cx="50" cy="127"/>
              <a:chOff x="1978" y="1953"/>
              <a:chExt cx="85" cy="217"/>
            </a:xfrm>
          </p:grpSpPr>
          <p:sp>
            <p:nvSpPr>
              <p:cNvPr id="618" name="Oval 373"/>
              <p:cNvSpPr>
                <a:spLocks noChangeArrowheads="1"/>
              </p:cNvSpPr>
              <p:nvPr>
                <p:custDataLst>
                  <p:tags r:id="rId9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19" name="Oval 374"/>
              <p:cNvSpPr>
                <a:spLocks noChangeArrowheads="1"/>
              </p:cNvSpPr>
              <p:nvPr>
                <p:custDataLst>
                  <p:tags r:id="rId9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89" name="Group 375"/>
            <p:cNvGrpSpPr>
              <a:grpSpLocks/>
            </p:cNvGrpSpPr>
            <p:nvPr/>
          </p:nvGrpSpPr>
          <p:grpSpPr bwMode="auto">
            <a:xfrm>
              <a:off x="5117" y="2063"/>
              <a:ext cx="50" cy="127"/>
              <a:chOff x="1978" y="1953"/>
              <a:chExt cx="85" cy="217"/>
            </a:xfrm>
          </p:grpSpPr>
          <p:sp>
            <p:nvSpPr>
              <p:cNvPr id="616" name="Oval 376"/>
              <p:cNvSpPr>
                <a:spLocks noChangeArrowheads="1"/>
              </p:cNvSpPr>
              <p:nvPr>
                <p:custDataLst>
                  <p:tags r:id="rId9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17" name="Oval 377"/>
              <p:cNvSpPr>
                <a:spLocks noChangeArrowheads="1"/>
              </p:cNvSpPr>
              <p:nvPr>
                <p:custDataLst>
                  <p:tags r:id="rId9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0" name="Group 378"/>
            <p:cNvGrpSpPr>
              <a:grpSpLocks/>
            </p:cNvGrpSpPr>
            <p:nvPr/>
          </p:nvGrpSpPr>
          <p:grpSpPr bwMode="auto">
            <a:xfrm>
              <a:off x="5021" y="2144"/>
              <a:ext cx="50" cy="127"/>
              <a:chOff x="1978" y="1953"/>
              <a:chExt cx="85" cy="217"/>
            </a:xfrm>
          </p:grpSpPr>
          <p:sp>
            <p:nvSpPr>
              <p:cNvPr id="614" name="Oval 379"/>
              <p:cNvSpPr>
                <a:spLocks noChangeArrowheads="1"/>
              </p:cNvSpPr>
              <p:nvPr>
                <p:custDataLst>
                  <p:tags r:id="rId9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15" name="Oval 380"/>
              <p:cNvSpPr>
                <a:spLocks noChangeArrowheads="1"/>
              </p:cNvSpPr>
              <p:nvPr>
                <p:custDataLst>
                  <p:tags r:id="rId9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1" name="Group 381"/>
            <p:cNvGrpSpPr>
              <a:grpSpLocks/>
            </p:cNvGrpSpPr>
            <p:nvPr/>
          </p:nvGrpSpPr>
          <p:grpSpPr bwMode="auto">
            <a:xfrm>
              <a:off x="4917" y="2117"/>
              <a:ext cx="50" cy="127"/>
              <a:chOff x="1978" y="1953"/>
              <a:chExt cx="85" cy="217"/>
            </a:xfrm>
          </p:grpSpPr>
          <p:sp>
            <p:nvSpPr>
              <p:cNvPr id="612" name="Oval 382"/>
              <p:cNvSpPr>
                <a:spLocks noChangeArrowheads="1"/>
              </p:cNvSpPr>
              <p:nvPr>
                <p:custDataLst>
                  <p:tags r:id="rId9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13" name="Oval 383"/>
              <p:cNvSpPr>
                <a:spLocks noChangeArrowheads="1"/>
              </p:cNvSpPr>
              <p:nvPr>
                <p:custDataLst>
                  <p:tags r:id="rId9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2" name="Group 384"/>
            <p:cNvGrpSpPr>
              <a:grpSpLocks/>
            </p:cNvGrpSpPr>
            <p:nvPr/>
          </p:nvGrpSpPr>
          <p:grpSpPr bwMode="auto">
            <a:xfrm>
              <a:off x="4887" y="2198"/>
              <a:ext cx="50" cy="127"/>
              <a:chOff x="1978" y="1953"/>
              <a:chExt cx="85" cy="217"/>
            </a:xfrm>
          </p:grpSpPr>
          <p:sp>
            <p:nvSpPr>
              <p:cNvPr id="610" name="Oval 385"/>
              <p:cNvSpPr>
                <a:spLocks noChangeArrowheads="1"/>
              </p:cNvSpPr>
              <p:nvPr>
                <p:custDataLst>
                  <p:tags r:id="rId8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11" name="Oval 386"/>
              <p:cNvSpPr>
                <a:spLocks noChangeArrowheads="1"/>
              </p:cNvSpPr>
              <p:nvPr>
                <p:custDataLst>
                  <p:tags r:id="rId9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3" name="Group 387"/>
            <p:cNvGrpSpPr>
              <a:grpSpLocks/>
            </p:cNvGrpSpPr>
            <p:nvPr/>
          </p:nvGrpSpPr>
          <p:grpSpPr bwMode="auto">
            <a:xfrm>
              <a:off x="4974" y="2334"/>
              <a:ext cx="50" cy="127"/>
              <a:chOff x="1978" y="1953"/>
              <a:chExt cx="85" cy="217"/>
            </a:xfrm>
          </p:grpSpPr>
          <p:sp>
            <p:nvSpPr>
              <p:cNvPr id="608" name="Oval 388"/>
              <p:cNvSpPr>
                <a:spLocks noChangeArrowheads="1"/>
              </p:cNvSpPr>
              <p:nvPr>
                <p:custDataLst>
                  <p:tags r:id="rId8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09" name="Oval 389"/>
              <p:cNvSpPr>
                <a:spLocks noChangeArrowheads="1"/>
              </p:cNvSpPr>
              <p:nvPr>
                <p:custDataLst>
                  <p:tags r:id="rId8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4" name="Group 390"/>
            <p:cNvGrpSpPr>
              <a:grpSpLocks/>
            </p:cNvGrpSpPr>
            <p:nvPr/>
          </p:nvGrpSpPr>
          <p:grpSpPr bwMode="auto">
            <a:xfrm>
              <a:off x="5031" y="2364"/>
              <a:ext cx="50" cy="127"/>
              <a:chOff x="1978" y="1953"/>
              <a:chExt cx="85" cy="217"/>
            </a:xfrm>
          </p:grpSpPr>
          <p:sp>
            <p:nvSpPr>
              <p:cNvPr id="606" name="Oval 391"/>
              <p:cNvSpPr>
                <a:spLocks noChangeArrowheads="1"/>
              </p:cNvSpPr>
              <p:nvPr>
                <p:custDataLst>
                  <p:tags r:id="rId8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07" name="Oval 392"/>
              <p:cNvSpPr>
                <a:spLocks noChangeArrowheads="1"/>
              </p:cNvSpPr>
              <p:nvPr>
                <p:custDataLst>
                  <p:tags r:id="rId8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5" name="Group 393"/>
            <p:cNvGrpSpPr>
              <a:grpSpLocks/>
            </p:cNvGrpSpPr>
            <p:nvPr/>
          </p:nvGrpSpPr>
          <p:grpSpPr bwMode="auto">
            <a:xfrm>
              <a:off x="5148" y="2354"/>
              <a:ext cx="50" cy="127"/>
              <a:chOff x="1978" y="1953"/>
              <a:chExt cx="85" cy="217"/>
            </a:xfrm>
          </p:grpSpPr>
          <p:sp>
            <p:nvSpPr>
              <p:cNvPr id="604" name="Oval 394"/>
              <p:cNvSpPr>
                <a:spLocks noChangeArrowheads="1"/>
              </p:cNvSpPr>
              <p:nvPr>
                <p:custDataLst>
                  <p:tags r:id="rId8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05" name="Oval 395"/>
              <p:cNvSpPr>
                <a:spLocks noChangeArrowheads="1"/>
              </p:cNvSpPr>
              <p:nvPr>
                <p:custDataLst>
                  <p:tags r:id="rId8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6" name="Group 396"/>
            <p:cNvGrpSpPr>
              <a:grpSpLocks/>
            </p:cNvGrpSpPr>
            <p:nvPr/>
          </p:nvGrpSpPr>
          <p:grpSpPr bwMode="auto">
            <a:xfrm>
              <a:off x="5108" y="2514"/>
              <a:ext cx="50" cy="127"/>
              <a:chOff x="1978" y="1953"/>
              <a:chExt cx="85" cy="217"/>
            </a:xfrm>
          </p:grpSpPr>
          <p:sp>
            <p:nvSpPr>
              <p:cNvPr id="602" name="Oval 397"/>
              <p:cNvSpPr>
                <a:spLocks noChangeArrowheads="1"/>
              </p:cNvSpPr>
              <p:nvPr>
                <p:custDataLst>
                  <p:tags r:id="rId8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03" name="Oval 398"/>
              <p:cNvSpPr>
                <a:spLocks noChangeArrowheads="1"/>
              </p:cNvSpPr>
              <p:nvPr>
                <p:custDataLst>
                  <p:tags r:id="rId8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7" name="Group 399"/>
            <p:cNvGrpSpPr>
              <a:grpSpLocks/>
            </p:cNvGrpSpPr>
            <p:nvPr/>
          </p:nvGrpSpPr>
          <p:grpSpPr bwMode="auto">
            <a:xfrm>
              <a:off x="5216" y="2521"/>
              <a:ext cx="50" cy="127"/>
              <a:chOff x="1978" y="1953"/>
              <a:chExt cx="85" cy="217"/>
            </a:xfrm>
          </p:grpSpPr>
          <p:sp>
            <p:nvSpPr>
              <p:cNvPr id="600" name="Oval 400"/>
              <p:cNvSpPr>
                <a:spLocks noChangeArrowheads="1"/>
              </p:cNvSpPr>
              <p:nvPr>
                <p:custDataLst>
                  <p:tags r:id="rId7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601" name="Oval 401"/>
              <p:cNvSpPr>
                <a:spLocks noChangeArrowheads="1"/>
              </p:cNvSpPr>
              <p:nvPr>
                <p:custDataLst>
                  <p:tags r:id="rId8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8" name="Group 402"/>
            <p:cNvGrpSpPr>
              <a:grpSpLocks/>
            </p:cNvGrpSpPr>
            <p:nvPr/>
          </p:nvGrpSpPr>
          <p:grpSpPr bwMode="auto">
            <a:xfrm>
              <a:off x="5321" y="2549"/>
              <a:ext cx="50" cy="127"/>
              <a:chOff x="1978" y="1953"/>
              <a:chExt cx="85" cy="217"/>
            </a:xfrm>
          </p:grpSpPr>
          <p:sp>
            <p:nvSpPr>
              <p:cNvPr id="598" name="Oval 403"/>
              <p:cNvSpPr>
                <a:spLocks noChangeArrowheads="1"/>
              </p:cNvSpPr>
              <p:nvPr>
                <p:custDataLst>
                  <p:tags r:id="rId7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99" name="Oval 404"/>
              <p:cNvSpPr>
                <a:spLocks noChangeArrowheads="1"/>
              </p:cNvSpPr>
              <p:nvPr>
                <p:custDataLst>
                  <p:tags r:id="rId7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499" name="Group 405"/>
            <p:cNvGrpSpPr>
              <a:grpSpLocks/>
            </p:cNvGrpSpPr>
            <p:nvPr/>
          </p:nvGrpSpPr>
          <p:grpSpPr bwMode="auto">
            <a:xfrm>
              <a:off x="5180" y="2690"/>
              <a:ext cx="50" cy="127"/>
              <a:chOff x="1978" y="1953"/>
              <a:chExt cx="85" cy="217"/>
            </a:xfrm>
          </p:grpSpPr>
          <p:sp>
            <p:nvSpPr>
              <p:cNvPr id="596" name="Oval 406"/>
              <p:cNvSpPr>
                <a:spLocks noChangeArrowheads="1"/>
              </p:cNvSpPr>
              <p:nvPr>
                <p:custDataLst>
                  <p:tags r:id="rId7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97" name="Oval 407"/>
              <p:cNvSpPr>
                <a:spLocks noChangeArrowheads="1"/>
              </p:cNvSpPr>
              <p:nvPr>
                <p:custDataLst>
                  <p:tags r:id="rId7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0" name="Group 408"/>
            <p:cNvGrpSpPr>
              <a:grpSpLocks/>
            </p:cNvGrpSpPr>
            <p:nvPr/>
          </p:nvGrpSpPr>
          <p:grpSpPr bwMode="auto">
            <a:xfrm>
              <a:off x="5060" y="2678"/>
              <a:ext cx="50" cy="127"/>
              <a:chOff x="1978" y="1953"/>
              <a:chExt cx="85" cy="217"/>
            </a:xfrm>
          </p:grpSpPr>
          <p:sp>
            <p:nvSpPr>
              <p:cNvPr id="594" name="Oval 409"/>
              <p:cNvSpPr>
                <a:spLocks noChangeArrowheads="1"/>
              </p:cNvSpPr>
              <p:nvPr>
                <p:custDataLst>
                  <p:tags r:id="rId7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95" name="Oval 410"/>
              <p:cNvSpPr>
                <a:spLocks noChangeArrowheads="1"/>
              </p:cNvSpPr>
              <p:nvPr>
                <p:custDataLst>
                  <p:tags r:id="rId7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1" name="Group 411"/>
            <p:cNvGrpSpPr>
              <a:grpSpLocks/>
            </p:cNvGrpSpPr>
            <p:nvPr/>
          </p:nvGrpSpPr>
          <p:grpSpPr bwMode="auto">
            <a:xfrm>
              <a:off x="4971" y="2549"/>
              <a:ext cx="50" cy="127"/>
              <a:chOff x="1978" y="1953"/>
              <a:chExt cx="85" cy="217"/>
            </a:xfrm>
          </p:grpSpPr>
          <p:sp>
            <p:nvSpPr>
              <p:cNvPr id="592" name="Oval 412"/>
              <p:cNvSpPr>
                <a:spLocks noChangeArrowheads="1"/>
              </p:cNvSpPr>
              <p:nvPr>
                <p:custDataLst>
                  <p:tags r:id="rId7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93" name="Oval 413"/>
              <p:cNvSpPr>
                <a:spLocks noChangeArrowheads="1"/>
              </p:cNvSpPr>
              <p:nvPr>
                <p:custDataLst>
                  <p:tags r:id="rId7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2" name="Group 414"/>
            <p:cNvGrpSpPr>
              <a:grpSpLocks/>
            </p:cNvGrpSpPr>
            <p:nvPr/>
          </p:nvGrpSpPr>
          <p:grpSpPr bwMode="auto">
            <a:xfrm>
              <a:off x="4964" y="2762"/>
              <a:ext cx="50" cy="127"/>
              <a:chOff x="1978" y="1953"/>
              <a:chExt cx="85" cy="217"/>
            </a:xfrm>
          </p:grpSpPr>
          <p:sp>
            <p:nvSpPr>
              <p:cNvPr id="590" name="Oval 415"/>
              <p:cNvSpPr>
                <a:spLocks noChangeArrowheads="1"/>
              </p:cNvSpPr>
              <p:nvPr>
                <p:custDataLst>
                  <p:tags r:id="rId6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91" name="Oval 416"/>
              <p:cNvSpPr>
                <a:spLocks noChangeArrowheads="1"/>
              </p:cNvSpPr>
              <p:nvPr>
                <p:custDataLst>
                  <p:tags r:id="rId7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3" name="Group 417"/>
            <p:cNvGrpSpPr>
              <a:grpSpLocks/>
            </p:cNvGrpSpPr>
            <p:nvPr/>
          </p:nvGrpSpPr>
          <p:grpSpPr bwMode="auto">
            <a:xfrm>
              <a:off x="4928" y="2736"/>
              <a:ext cx="50" cy="127"/>
              <a:chOff x="1978" y="1953"/>
              <a:chExt cx="85" cy="217"/>
            </a:xfrm>
          </p:grpSpPr>
          <p:sp>
            <p:nvSpPr>
              <p:cNvPr id="588" name="Oval 418"/>
              <p:cNvSpPr>
                <a:spLocks noChangeArrowheads="1"/>
              </p:cNvSpPr>
              <p:nvPr>
                <p:custDataLst>
                  <p:tags r:id="rId6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89" name="Oval 419"/>
              <p:cNvSpPr>
                <a:spLocks noChangeArrowheads="1"/>
              </p:cNvSpPr>
              <p:nvPr>
                <p:custDataLst>
                  <p:tags r:id="rId6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4" name="Group 420"/>
            <p:cNvGrpSpPr>
              <a:grpSpLocks/>
            </p:cNvGrpSpPr>
            <p:nvPr/>
          </p:nvGrpSpPr>
          <p:grpSpPr bwMode="auto">
            <a:xfrm>
              <a:off x="4814" y="2733"/>
              <a:ext cx="50" cy="127"/>
              <a:chOff x="1978" y="1953"/>
              <a:chExt cx="85" cy="217"/>
            </a:xfrm>
          </p:grpSpPr>
          <p:sp>
            <p:nvSpPr>
              <p:cNvPr id="586" name="Oval 421"/>
              <p:cNvSpPr>
                <a:spLocks noChangeArrowheads="1"/>
              </p:cNvSpPr>
              <p:nvPr>
                <p:custDataLst>
                  <p:tags r:id="rId6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87" name="Oval 422"/>
              <p:cNvSpPr>
                <a:spLocks noChangeArrowheads="1"/>
              </p:cNvSpPr>
              <p:nvPr>
                <p:custDataLst>
                  <p:tags r:id="rId6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5" name="Group 423"/>
            <p:cNvGrpSpPr>
              <a:grpSpLocks/>
            </p:cNvGrpSpPr>
            <p:nvPr/>
          </p:nvGrpSpPr>
          <p:grpSpPr bwMode="auto">
            <a:xfrm>
              <a:off x="4720" y="2766"/>
              <a:ext cx="50" cy="127"/>
              <a:chOff x="1978" y="1953"/>
              <a:chExt cx="85" cy="217"/>
            </a:xfrm>
          </p:grpSpPr>
          <p:sp>
            <p:nvSpPr>
              <p:cNvPr id="584" name="Oval 424"/>
              <p:cNvSpPr>
                <a:spLocks noChangeArrowheads="1"/>
              </p:cNvSpPr>
              <p:nvPr>
                <p:custDataLst>
                  <p:tags r:id="rId6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85" name="Oval 425"/>
              <p:cNvSpPr>
                <a:spLocks noChangeArrowheads="1"/>
              </p:cNvSpPr>
              <p:nvPr>
                <p:custDataLst>
                  <p:tags r:id="rId6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6" name="Group 426"/>
            <p:cNvGrpSpPr>
              <a:grpSpLocks/>
            </p:cNvGrpSpPr>
            <p:nvPr/>
          </p:nvGrpSpPr>
          <p:grpSpPr bwMode="auto">
            <a:xfrm>
              <a:off x="4675" y="2786"/>
              <a:ext cx="50" cy="127"/>
              <a:chOff x="1978" y="1953"/>
              <a:chExt cx="85" cy="217"/>
            </a:xfrm>
          </p:grpSpPr>
          <p:sp>
            <p:nvSpPr>
              <p:cNvPr id="582" name="Oval 427"/>
              <p:cNvSpPr>
                <a:spLocks noChangeArrowheads="1"/>
              </p:cNvSpPr>
              <p:nvPr>
                <p:custDataLst>
                  <p:tags r:id="rId6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83" name="Oval 428"/>
              <p:cNvSpPr>
                <a:spLocks noChangeArrowheads="1"/>
              </p:cNvSpPr>
              <p:nvPr>
                <p:custDataLst>
                  <p:tags r:id="rId6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7" name="Group 429"/>
            <p:cNvGrpSpPr>
              <a:grpSpLocks/>
            </p:cNvGrpSpPr>
            <p:nvPr/>
          </p:nvGrpSpPr>
          <p:grpSpPr bwMode="auto">
            <a:xfrm>
              <a:off x="4622" y="2694"/>
              <a:ext cx="50" cy="127"/>
              <a:chOff x="1978" y="1953"/>
              <a:chExt cx="85" cy="217"/>
            </a:xfrm>
          </p:grpSpPr>
          <p:sp>
            <p:nvSpPr>
              <p:cNvPr id="580" name="Oval 430"/>
              <p:cNvSpPr>
                <a:spLocks noChangeArrowheads="1"/>
              </p:cNvSpPr>
              <p:nvPr>
                <p:custDataLst>
                  <p:tags r:id="rId5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81" name="Oval 431"/>
              <p:cNvSpPr>
                <a:spLocks noChangeArrowheads="1"/>
              </p:cNvSpPr>
              <p:nvPr>
                <p:custDataLst>
                  <p:tags r:id="rId6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8" name="Group 432"/>
            <p:cNvGrpSpPr>
              <a:grpSpLocks/>
            </p:cNvGrpSpPr>
            <p:nvPr/>
          </p:nvGrpSpPr>
          <p:grpSpPr bwMode="auto">
            <a:xfrm>
              <a:off x="4709" y="2574"/>
              <a:ext cx="50" cy="127"/>
              <a:chOff x="1978" y="1953"/>
              <a:chExt cx="85" cy="217"/>
            </a:xfrm>
          </p:grpSpPr>
          <p:sp>
            <p:nvSpPr>
              <p:cNvPr id="578" name="Oval 433"/>
              <p:cNvSpPr>
                <a:spLocks noChangeArrowheads="1"/>
              </p:cNvSpPr>
              <p:nvPr>
                <p:custDataLst>
                  <p:tags r:id="rId5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79" name="Oval 434"/>
              <p:cNvSpPr>
                <a:spLocks noChangeArrowheads="1"/>
              </p:cNvSpPr>
              <p:nvPr>
                <p:custDataLst>
                  <p:tags r:id="rId5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09" name="Group 435"/>
            <p:cNvGrpSpPr>
              <a:grpSpLocks/>
            </p:cNvGrpSpPr>
            <p:nvPr/>
          </p:nvGrpSpPr>
          <p:grpSpPr bwMode="auto">
            <a:xfrm>
              <a:off x="4814" y="2536"/>
              <a:ext cx="50" cy="127"/>
              <a:chOff x="1978" y="1953"/>
              <a:chExt cx="85" cy="217"/>
            </a:xfrm>
          </p:grpSpPr>
          <p:sp>
            <p:nvSpPr>
              <p:cNvPr id="576" name="Oval 436"/>
              <p:cNvSpPr>
                <a:spLocks noChangeArrowheads="1"/>
              </p:cNvSpPr>
              <p:nvPr>
                <p:custDataLst>
                  <p:tags r:id="rId5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77" name="Oval 437"/>
              <p:cNvSpPr>
                <a:spLocks noChangeArrowheads="1"/>
              </p:cNvSpPr>
              <p:nvPr>
                <p:custDataLst>
                  <p:tags r:id="rId5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0" name="Group 438"/>
            <p:cNvGrpSpPr>
              <a:grpSpLocks/>
            </p:cNvGrpSpPr>
            <p:nvPr/>
          </p:nvGrpSpPr>
          <p:grpSpPr bwMode="auto">
            <a:xfrm>
              <a:off x="4868" y="2568"/>
              <a:ext cx="50" cy="127"/>
              <a:chOff x="1978" y="1953"/>
              <a:chExt cx="85" cy="217"/>
            </a:xfrm>
          </p:grpSpPr>
          <p:sp>
            <p:nvSpPr>
              <p:cNvPr id="574" name="Oval 439"/>
              <p:cNvSpPr>
                <a:spLocks noChangeArrowheads="1"/>
              </p:cNvSpPr>
              <p:nvPr>
                <p:custDataLst>
                  <p:tags r:id="rId5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75" name="Oval 440"/>
              <p:cNvSpPr>
                <a:spLocks noChangeArrowheads="1"/>
              </p:cNvSpPr>
              <p:nvPr>
                <p:custDataLst>
                  <p:tags r:id="rId5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1" name="Group 441"/>
            <p:cNvGrpSpPr>
              <a:grpSpLocks/>
            </p:cNvGrpSpPr>
            <p:nvPr/>
          </p:nvGrpSpPr>
          <p:grpSpPr bwMode="auto">
            <a:xfrm>
              <a:off x="4825" y="2358"/>
              <a:ext cx="50" cy="127"/>
              <a:chOff x="1978" y="1953"/>
              <a:chExt cx="85" cy="217"/>
            </a:xfrm>
          </p:grpSpPr>
          <p:sp>
            <p:nvSpPr>
              <p:cNvPr id="572" name="Oval 442"/>
              <p:cNvSpPr>
                <a:spLocks noChangeArrowheads="1"/>
              </p:cNvSpPr>
              <p:nvPr>
                <p:custDataLst>
                  <p:tags r:id="rId5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73" name="Oval 443"/>
              <p:cNvSpPr>
                <a:spLocks noChangeArrowheads="1"/>
              </p:cNvSpPr>
              <p:nvPr>
                <p:custDataLst>
                  <p:tags r:id="rId5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2" name="Group 444"/>
            <p:cNvGrpSpPr>
              <a:grpSpLocks/>
            </p:cNvGrpSpPr>
            <p:nvPr/>
          </p:nvGrpSpPr>
          <p:grpSpPr bwMode="auto">
            <a:xfrm>
              <a:off x="4778" y="2146"/>
              <a:ext cx="50" cy="127"/>
              <a:chOff x="1978" y="1953"/>
              <a:chExt cx="85" cy="217"/>
            </a:xfrm>
          </p:grpSpPr>
          <p:sp>
            <p:nvSpPr>
              <p:cNvPr id="570" name="Oval 445"/>
              <p:cNvSpPr>
                <a:spLocks noChangeArrowheads="1"/>
              </p:cNvSpPr>
              <p:nvPr>
                <p:custDataLst>
                  <p:tags r:id="rId4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71" name="Oval 446"/>
              <p:cNvSpPr>
                <a:spLocks noChangeArrowheads="1"/>
              </p:cNvSpPr>
              <p:nvPr>
                <p:custDataLst>
                  <p:tags r:id="rId5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3" name="Group 447"/>
            <p:cNvGrpSpPr>
              <a:grpSpLocks/>
            </p:cNvGrpSpPr>
            <p:nvPr/>
          </p:nvGrpSpPr>
          <p:grpSpPr bwMode="auto">
            <a:xfrm>
              <a:off x="4724" y="2211"/>
              <a:ext cx="50" cy="127"/>
              <a:chOff x="1978" y="1953"/>
              <a:chExt cx="85" cy="217"/>
            </a:xfrm>
          </p:grpSpPr>
          <p:sp>
            <p:nvSpPr>
              <p:cNvPr id="568" name="Oval 448"/>
              <p:cNvSpPr>
                <a:spLocks noChangeArrowheads="1"/>
              </p:cNvSpPr>
              <p:nvPr>
                <p:custDataLst>
                  <p:tags r:id="rId4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69" name="Oval 449"/>
              <p:cNvSpPr>
                <a:spLocks noChangeArrowheads="1"/>
              </p:cNvSpPr>
              <p:nvPr>
                <p:custDataLst>
                  <p:tags r:id="rId4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4" name="Group 450"/>
            <p:cNvGrpSpPr>
              <a:grpSpLocks/>
            </p:cNvGrpSpPr>
            <p:nvPr/>
          </p:nvGrpSpPr>
          <p:grpSpPr bwMode="auto">
            <a:xfrm>
              <a:off x="4675" y="2124"/>
              <a:ext cx="50" cy="127"/>
              <a:chOff x="1978" y="1953"/>
              <a:chExt cx="85" cy="217"/>
            </a:xfrm>
          </p:grpSpPr>
          <p:sp>
            <p:nvSpPr>
              <p:cNvPr id="566" name="Oval 451"/>
              <p:cNvSpPr>
                <a:spLocks noChangeArrowheads="1"/>
              </p:cNvSpPr>
              <p:nvPr>
                <p:custDataLst>
                  <p:tags r:id="rId4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67" name="Oval 452"/>
              <p:cNvSpPr>
                <a:spLocks noChangeArrowheads="1"/>
              </p:cNvSpPr>
              <p:nvPr>
                <p:custDataLst>
                  <p:tags r:id="rId4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5" name="Group 453"/>
            <p:cNvGrpSpPr>
              <a:grpSpLocks/>
            </p:cNvGrpSpPr>
            <p:nvPr/>
          </p:nvGrpSpPr>
          <p:grpSpPr bwMode="auto">
            <a:xfrm>
              <a:off x="4501" y="2050"/>
              <a:ext cx="50" cy="127"/>
              <a:chOff x="1978" y="1953"/>
              <a:chExt cx="85" cy="217"/>
            </a:xfrm>
          </p:grpSpPr>
          <p:sp>
            <p:nvSpPr>
              <p:cNvPr id="564" name="Oval 454"/>
              <p:cNvSpPr>
                <a:spLocks noChangeArrowheads="1"/>
              </p:cNvSpPr>
              <p:nvPr>
                <p:custDataLst>
                  <p:tags r:id="rId4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65" name="Oval 455"/>
              <p:cNvSpPr>
                <a:spLocks noChangeArrowheads="1"/>
              </p:cNvSpPr>
              <p:nvPr>
                <p:custDataLst>
                  <p:tags r:id="rId4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6" name="Group 456"/>
            <p:cNvGrpSpPr>
              <a:grpSpLocks/>
            </p:cNvGrpSpPr>
            <p:nvPr/>
          </p:nvGrpSpPr>
          <p:grpSpPr bwMode="auto">
            <a:xfrm>
              <a:off x="4381" y="1918"/>
              <a:ext cx="50" cy="127"/>
              <a:chOff x="1978" y="1953"/>
              <a:chExt cx="85" cy="217"/>
            </a:xfrm>
          </p:grpSpPr>
          <p:sp>
            <p:nvSpPr>
              <p:cNvPr id="562" name="Oval 457"/>
              <p:cNvSpPr>
                <a:spLocks noChangeArrowheads="1"/>
              </p:cNvSpPr>
              <p:nvPr>
                <p:custDataLst>
                  <p:tags r:id="rId4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63" name="Oval 458"/>
              <p:cNvSpPr>
                <a:spLocks noChangeArrowheads="1"/>
              </p:cNvSpPr>
              <p:nvPr>
                <p:custDataLst>
                  <p:tags r:id="rId4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7" name="Group 459"/>
            <p:cNvGrpSpPr>
              <a:grpSpLocks/>
            </p:cNvGrpSpPr>
            <p:nvPr/>
          </p:nvGrpSpPr>
          <p:grpSpPr bwMode="auto">
            <a:xfrm>
              <a:off x="4267" y="2057"/>
              <a:ext cx="50" cy="127"/>
              <a:chOff x="1978" y="1953"/>
              <a:chExt cx="85" cy="217"/>
            </a:xfrm>
          </p:grpSpPr>
          <p:sp>
            <p:nvSpPr>
              <p:cNvPr id="560" name="Oval 460"/>
              <p:cNvSpPr>
                <a:spLocks noChangeArrowheads="1"/>
              </p:cNvSpPr>
              <p:nvPr>
                <p:custDataLst>
                  <p:tags r:id="rId3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61" name="Oval 461"/>
              <p:cNvSpPr>
                <a:spLocks noChangeArrowheads="1"/>
              </p:cNvSpPr>
              <p:nvPr>
                <p:custDataLst>
                  <p:tags r:id="rId4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8" name="Group 462"/>
            <p:cNvGrpSpPr>
              <a:grpSpLocks/>
            </p:cNvGrpSpPr>
            <p:nvPr/>
          </p:nvGrpSpPr>
          <p:grpSpPr bwMode="auto">
            <a:xfrm>
              <a:off x="4386" y="2095"/>
              <a:ext cx="50" cy="127"/>
              <a:chOff x="1978" y="1953"/>
              <a:chExt cx="85" cy="217"/>
            </a:xfrm>
          </p:grpSpPr>
          <p:sp>
            <p:nvSpPr>
              <p:cNvPr id="558" name="Oval 463"/>
              <p:cNvSpPr>
                <a:spLocks noChangeArrowheads="1"/>
              </p:cNvSpPr>
              <p:nvPr>
                <p:custDataLst>
                  <p:tags r:id="rId3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59" name="Oval 464"/>
              <p:cNvSpPr>
                <a:spLocks noChangeArrowheads="1"/>
              </p:cNvSpPr>
              <p:nvPr>
                <p:custDataLst>
                  <p:tags r:id="rId3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19" name="Group 465"/>
            <p:cNvGrpSpPr>
              <a:grpSpLocks/>
            </p:cNvGrpSpPr>
            <p:nvPr/>
          </p:nvGrpSpPr>
          <p:grpSpPr bwMode="auto">
            <a:xfrm>
              <a:off x="4459" y="2254"/>
              <a:ext cx="50" cy="127"/>
              <a:chOff x="1978" y="1953"/>
              <a:chExt cx="85" cy="217"/>
            </a:xfrm>
          </p:grpSpPr>
          <p:sp>
            <p:nvSpPr>
              <p:cNvPr id="556" name="Oval 466"/>
              <p:cNvSpPr>
                <a:spLocks noChangeArrowheads="1"/>
              </p:cNvSpPr>
              <p:nvPr>
                <p:custDataLst>
                  <p:tags r:id="rId3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57" name="Oval 467"/>
              <p:cNvSpPr>
                <a:spLocks noChangeArrowheads="1"/>
              </p:cNvSpPr>
              <p:nvPr>
                <p:custDataLst>
                  <p:tags r:id="rId3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0" name="Group 468"/>
            <p:cNvGrpSpPr>
              <a:grpSpLocks/>
            </p:cNvGrpSpPr>
            <p:nvPr/>
          </p:nvGrpSpPr>
          <p:grpSpPr bwMode="auto">
            <a:xfrm>
              <a:off x="4573" y="2195"/>
              <a:ext cx="50" cy="127"/>
              <a:chOff x="1978" y="1953"/>
              <a:chExt cx="85" cy="217"/>
            </a:xfrm>
          </p:grpSpPr>
          <p:sp>
            <p:nvSpPr>
              <p:cNvPr id="554" name="Oval 469"/>
              <p:cNvSpPr>
                <a:spLocks noChangeArrowheads="1"/>
              </p:cNvSpPr>
              <p:nvPr>
                <p:custDataLst>
                  <p:tags r:id="rId3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55" name="Oval 470"/>
              <p:cNvSpPr>
                <a:spLocks noChangeArrowheads="1"/>
              </p:cNvSpPr>
              <p:nvPr>
                <p:custDataLst>
                  <p:tags r:id="rId3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1" name="Group 471"/>
            <p:cNvGrpSpPr>
              <a:grpSpLocks/>
            </p:cNvGrpSpPr>
            <p:nvPr/>
          </p:nvGrpSpPr>
          <p:grpSpPr bwMode="auto">
            <a:xfrm>
              <a:off x="4606" y="2285"/>
              <a:ext cx="50" cy="127"/>
              <a:chOff x="1978" y="1953"/>
              <a:chExt cx="85" cy="217"/>
            </a:xfrm>
          </p:grpSpPr>
          <p:sp>
            <p:nvSpPr>
              <p:cNvPr id="552" name="Oval 472"/>
              <p:cNvSpPr>
                <a:spLocks noChangeArrowheads="1"/>
              </p:cNvSpPr>
              <p:nvPr>
                <p:custDataLst>
                  <p:tags r:id="rId3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53" name="Oval 473"/>
              <p:cNvSpPr>
                <a:spLocks noChangeArrowheads="1"/>
              </p:cNvSpPr>
              <p:nvPr>
                <p:custDataLst>
                  <p:tags r:id="rId3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2" name="Group 474"/>
            <p:cNvGrpSpPr>
              <a:grpSpLocks/>
            </p:cNvGrpSpPr>
            <p:nvPr/>
          </p:nvGrpSpPr>
          <p:grpSpPr bwMode="auto">
            <a:xfrm>
              <a:off x="4699" y="2402"/>
              <a:ext cx="50" cy="127"/>
              <a:chOff x="1978" y="1953"/>
              <a:chExt cx="85" cy="217"/>
            </a:xfrm>
          </p:grpSpPr>
          <p:sp>
            <p:nvSpPr>
              <p:cNvPr id="550" name="Oval 475"/>
              <p:cNvSpPr>
                <a:spLocks noChangeArrowheads="1"/>
              </p:cNvSpPr>
              <p:nvPr>
                <p:custDataLst>
                  <p:tags r:id="rId2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51" name="Oval 476"/>
              <p:cNvSpPr>
                <a:spLocks noChangeArrowheads="1"/>
              </p:cNvSpPr>
              <p:nvPr>
                <p:custDataLst>
                  <p:tags r:id="rId3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3" name="Group 477"/>
            <p:cNvGrpSpPr>
              <a:grpSpLocks/>
            </p:cNvGrpSpPr>
            <p:nvPr/>
          </p:nvGrpSpPr>
          <p:grpSpPr bwMode="auto">
            <a:xfrm>
              <a:off x="4611" y="2494"/>
              <a:ext cx="50" cy="127"/>
              <a:chOff x="1978" y="1953"/>
              <a:chExt cx="85" cy="217"/>
            </a:xfrm>
          </p:grpSpPr>
          <p:sp>
            <p:nvSpPr>
              <p:cNvPr id="548" name="Oval 478"/>
              <p:cNvSpPr>
                <a:spLocks noChangeArrowheads="1"/>
              </p:cNvSpPr>
              <p:nvPr>
                <p:custDataLst>
                  <p:tags r:id="rId2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49" name="Oval 479"/>
              <p:cNvSpPr>
                <a:spLocks noChangeArrowheads="1"/>
              </p:cNvSpPr>
              <p:nvPr>
                <p:custDataLst>
                  <p:tags r:id="rId2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4" name="Group 480"/>
            <p:cNvGrpSpPr>
              <a:grpSpLocks/>
            </p:cNvGrpSpPr>
            <p:nvPr/>
          </p:nvGrpSpPr>
          <p:grpSpPr bwMode="auto">
            <a:xfrm>
              <a:off x="4530" y="2435"/>
              <a:ext cx="50" cy="127"/>
              <a:chOff x="1978" y="1953"/>
              <a:chExt cx="85" cy="217"/>
            </a:xfrm>
          </p:grpSpPr>
          <p:sp>
            <p:nvSpPr>
              <p:cNvPr id="546" name="Oval 481"/>
              <p:cNvSpPr>
                <a:spLocks noChangeArrowheads="1"/>
              </p:cNvSpPr>
              <p:nvPr>
                <p:custDataLst>
                  <p:tags r:id="rId2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47" name="Oval 482"/>
              <p:cNvSpPr>
                <a:spLocks noChangeArrowheads="1"/>
              </p:cNvSpPr>
              <p:nvPr>
                <p:custDataLst>
                  <p:tags r:id="rId2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5" name="Group 483"/>
            <p:cNvGrpSpPr>
              <a:grpSpLocks/>
            </p:cNvGrpSpPr>
            <p:nvPr/>
          </p:nvGrpSpPr>
          <p:grpSpPr bwMode="auto">
            <a:xfrm>
              <a:off x="4515" y="2624"/>
              <a:ext cx="50" cy="127"/>
              <a:chOff x="1978" y="1953"/>
              <a:chExt cx="85" cy="217"/>
            </a:xfrm>
          </p:grpSpPr>
          <p:sp>
            <p:nvSpPr>
              <p:cNvPr id="544" name="Oval 484"/>
              <p:cNvSpPr>
                <a:spLocks noChangeArrowheads="1"/>
              </p:cNvSpPr>
              <p:nvPr>
                <p:custDataLst>
                  <p:tags r:id="rId2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45" name="Oval 485"/>
              <p:cNvSpPr>
                <a:spLocks noChangeArrowheads="1"/>
              </p:cNvSpPr>
              <p:nvPr>
                <p:custDataLst>
                  <p:tags r:id="rId2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6" name="Group 486"/>
            <p:cNvGrpSpPr>
              <a:grpSpLocks/>
            </p:cNvGrpSpPr>
            <p:nvPr/>
          </p:nvGrpSpPr>
          <p:grpSpPr bwMode="auto">
            <a:xfrm>
              <a:off x="4404" y="2563"/>
              <a:ext cx="50" cy="127"/>
              <a:chOff x="1978" y="1953"/>
              <a:chExt cx="85" cy="217"/>
            </a:xfrm>
          </p:grpSpPr>
          <p:sp>
            <p:nvSpPr>
              <p:cNvPr id="542" name="Oval 487"/>
              <p:cNvSpPr>
                <a:spLocks noChangeArrowheads="1"/>
              </p:cNvSpPr>
              <p:nvPr>
                <p:custDataLst>
                  <p:tags r:id="rId2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43" name="Oval 488"/>
              <p:cNvSpPr>
                <a:spLocks noChangeArrowheads="1"/>
              </p:cNvSpPr>
              <p:nvPr>
                <p:custDataLst>
                  <p:tags r:id="rId2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7" name="Group 489"/>
            <p:cNvGrpSpPr>
              <a:grpSpLocks/>
            </p:cNvGrpSpPr>
            <p:nvPr/>
          </p:nvGrpSpPr>
          <p:grpSpPr bwMode="auto">
            <a:xfrm>
              <a:off x="4349" y="2532"/>
              <a:ext cx="50" cy="127"/>
              <a:chOff x="1978" y="1953"/>
              <a:chExt cx="85" cy="217"/>
            </a:xfrm>
          </p:grpSpPr>
          <p:sp>
            <p:nvSpPr>
              <p:cNvPr id="540" name="Oval 490"/>
              <p:cNvSpPr>
                <a:spLocks noChangeArrowheads="1"/>
              </p:cNvSpPr>
              <p:nvPr>
                <p:custDataLst>
                  <p:tags r:id="rId19"/>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41" name="Oval 491"/>
              <p:cNvSpPr>
                <a:spLocks noChangeArrowheads="1"/>
              </p:cNvSpPr>
              <p:nvPr>
                <p:custDataLst>
                  <p:tags r:id="rId20"/>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8" name="Group 492"/>
            <p:cNvGrpSpPr>
              <a:grpSpLocks/>
            </p:cNvGrpSpPr>
            <p:nvPr/>
          </p:nvGrpSpPr>
          <p:grpSpPr bwMode="auto">
            <a:xfrm>
              <a:off x="4271" y="2382"/>
              <a:ext cx="50" cy="127"/>
              <a:chOff x="1978" y="1953"/>
              <a:chExt cx="85" cy="217"/>
            </a:xfrm>
          </p:grpSpPr>
          <p:sp>
            <p:nvSpPr>
              <p:cNvPr id="538" name="Oval 493"/>
              <p:cNvSpPr>
                <a:spLocks noChangeArrowheads="1"/>
              </p:cNvSpPr>
              <p:nvPr>
                <p:custDataLst>
                  <p:tags r:id="rId17"/>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39" name="Oval 494"/>
              <p:cNvSpPr>
                <a:spLocks noChangeArrowheads="1"/>
              </p:cNvSpPr>
              <p:nvPr>
                <p:custDataLst>
                  <p:tags r:id="rId18"/>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29" name="Group 495"/>
            <p:cNvGrpSpPr>
              <a:grpSpLocks/>
            </p:cNvGrpSpPr>
            <p:nvPr/>
          </p:nvGrpSpPr>
          <p:grpSpPr bwMode="auto">
            <a:xfrm>
              <a:off x="4233" y="2263"/>
              <a:ext cx="50" cy="127"/>
              <a:chOff x="1978" y="1953"/>
              <a:chExt cx="85" cy="217"/>
            </a:xfrm>
          </p:grpSpPr>
          <p:sp>
            <p:nvSpPr>
              <p:cNvPr id="536" name="Oval 496"/>
              <p:cNvSpPr>
                <a:spLocks noChangeArrowheads="1"/>
              </p:cNvSpPr>
              <p:nvPr>
                <p:custDataLst>
                  <p:tags r:id="rId15"/>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37" name="Oval 497"/>
              <p:cNvSpPr>
                <a:spLocks noChangeArrowheads="1"/>
              </p:cNvSpPr>
              <p:nvPr>
                <p:custDataLst>
                  <p:tags r:id="rId16"/>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30" name="Group 498"/>
            <p:cNvGrpSpPr>
              <a:grpSpLocks/>
            </p:cNvGrpSpPr>
            <p:nvPr/>
          </p:nvGrpSpPr>
          <p:grpSpPr bwMode="auto">
            <a:xfrm>
              <a:off x="4328" y="2247"/>
              <a:ext cx="50" cy="127"/>
              <a:chOff x="1978" y="1953"/>
              <a:chExt cx="85" cy="217"/>
            </a:xfrm>
          </p:grpSpPr>
          <p:sp>
            <p:nvSpPr>
              <p:cNvPr id="534" name="Oval 499"/>
              <p:cNvSpPr>
                <a:spLocks noChangeArrowheads="1"/>
              </p:cNvSpPr>
              <p:nvPr>
                <p:custDataLst>
                  <p:tags r:id="rId13"/>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35" name="Oval 500"/>
              <p:cNvSpPr>
                <a:spLocks noChangeArrowheads="1"/>
              </p:cNvSpPr>
              <p:nvPr>
                <p:custDataLst>
                  <p:tags r:id="rId14"/>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nvGrpSpPr>
            <p:cNvPr id="531" name="Group 504"/>
            <p:cNvGrpSpPr>
              <a:grpSpLocks/>
            </p:cNvGrpSpPr>
            <p:nvPr/>
          </p:nvGrpSpPr>
          <p:grpSpPr bwMode="auto">
            <a:xfrm>
              <a:off x="4411" y="2364"/>
              <a:ext cx="50" cy="127"/>
              <a:chOff x="1978" y="1953"/>
              <a:chExt cx="85" cy="217"/>
            </a:xfrm>
          </p:grpSpPr>
          <p:sp>
            <p:nvSpPr>
              <p:cNvPr id="532" name="Oval 505"/>
              <p:cNvSpPr>
                <a:spLocks noChangeArrowheads="1"/>
              </p:cNvSpPr>
              <p:nvPr>
                <p:custDataLst>
                  <p:tags r:id="rId11"/>
                </p:custDataLst>
              </p:nvPr>
            </p:nvSpPr>
            <p:spPr bwMode="gray">
              <a:xfrm flipH="1">
                <a:off x="1978" y="1953"/>
                <a:ext cx="85" cy="76"/>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533" name="Oval 506"/>
              <p:cNvSpPr>
                <a:spLocks noChangeArrowheads="1"/>
              </p:cNvSpPr>
              <p:nvPr>
                <p:custDataLst>
                  <p:tags r:id="rId12"/>
                </p:custDataLst>
              </p:nvPr>
            </p:nvSpPr>
            <p:spPr bwMode="gray">
              <a:xfrm flipH="1">
                <a:off x="1978" y="2029"/>
                <a:ext cx="85" cy="141"/>
              </a:xfrm>
              <a:prstGeom prst="ellipse">
                <a:avLst/>
              </a:prstGeom>
              <a:solidFill>
                <a:srgbClr val="F6F1CC"/>
              </a:solidFill>
              <a:ln w="19050">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grpSp>
      </p:grpSp>
      <p:grpSp>
        <p:nvGrpSpPr>
          <p:cNvPr id="652" name="Group 796"/>
          <p:cNvGrpSpPr>
            <a:grpSpLocks/>
          </p:cNvGrpSpPr>
          <p:nvPr/>
        </p:nvGrpSpPr>
        <p:grpSpPr bwMode="auto">
          <a:xfrm>
            <a:off x="6883273" y="4496303"/>
            <a:ext cx="2259678" cy="1284457"/>
            <a:chOff x="2864" y="2849"/>
            <a:chExt cx="1395" cy="793"/>
          </a:xfrm>
        </p:grpSpPr>
        <p:cxnSp>
          <p:nvCxnSpPr>
            <p:cNvPr id="653" name="AutoShape 4"/>
            <p:cNvCxnSpPr>
              <a:cxnSpLocks noChangeShapeType="1"/>
              <a:stCxn id="655" idx="0"/>
            </p:cNvCxnSpPr>
            <p:nvPr>
              <p:custDataLst>
                <p:tags r:id="rId4"/>
              </p:custDataLst>
            </p:nvPr>
          </p:nvCxnSpPr>
          <p:spPr bwMode="gray">
            <a:xfrm flipV="1">
              <a:off x="3232" y="2849"/>
              <a:ext cx="1027" cy="57"/>
            </a:xfrm>
            <a:prstGeom prst="straightConnector1">
              <a:avLst/>
            </a:prstGeom>
            <a:ln>
              <a:headEnd/>
              <a:tailEnd type="arrow" w="lg" len="med"/>
            </a:ln>
          </p:spPr>
          <p:style>
            <a:lnRef idx="1">
              <a:schemeClr val="accent1"/>
            </a:lnRef>
            <a:fillRef idx="0">
              <a:schemeClr val="accent1"/>
            </a:fillRef>
            <a:effectRef idx="0">
              <a:schemeClr val="accent1"/>
            </a:effectRef>
            <a:fontRef idx="minor">
              <a:schemeClr val="tx1"/>
            </a:fontRef>
          </p:style>
        </p:cxnSp>
        <p:grpSp>
          <p:nvGrpSpPr>
            <p:cNvPr id="654" name="Group 793"/>
            <p:cNvGrpSpPr>
              <a:grpSpLocks/>
            </p:cNvGrpSpPr>
            <p:nvPr/>
          </p:nvGrpSpPr>
          <p:grpSpPr bwMode="auto">
            <a:xfrm>
              <a:off x="2864" y="2906"/>
              <a:ext cx="736" cy="736"/>
              <a:chOff x="2864" y="2906"/>
              <a:chExt cx="736" cy="736"/>
            </a:xfrm>
          </p:grpSpPr>
          <p:sp>
            <p:nvSpPr>
              <p:cNvPr id="655" name="Oval 114"/>
              <p:cNvSpPr>
                <a:spLocks noChangeArrowheads="1"/>
              </p:cNvSpPr>
              <p:nvPr>
                <p:custDataLst>
                  <p:tags r:id="rId5"/>
                </p:custDataLst>
              </p:nvPr>
            </p:nvSpPr>
            <p:spPr bwMode="blackWhite">
              <a:xfrm>
                <a:off x="2864" y="2906"/>
                <a:ext cx="736" cy="736"/>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grpSp>
            <p:nvGrpSpPr>
              <p:cNvPr id="656" name="Group 519"/>
              <p:cNvGrpSpPr>
                <a:grpSpLocks/>
              </p:cNvGrpSpPr>
              <p:nvPr/>
            </p:nvGrpSpPr>
            <p:grpSpPr bwMode="auto">
              <a:xfrm>
                <a:off x="3250" y="3068"/>
                <a:ext cx="312" cy="272"/>
                <a:chOff x="3234" y="3054"/>
                <a:chExt cx="268" cy="234"/>
              </a:xfrm>
            </p:grpSpPr>
            <p:sp>
              <p:nvSpPr>
                <p:cNvPr id="719" name="AutoShape 115"/>
                <p:cNvSpPr>
                  <a:spLocks noChangeArrowheads="1"/>
                </p:cNvSpPr>
                <p:nvPr>
                  <p:custDataLst>
                    <p:tags r:id="rId6"/>
                  </p:custDataLst>
                </p:nvPr>
              </p:nvSpPr>
              <p:spPr bwMode="gray">
                <a:xfrm>
                  <a:off x="3305" y="3258"/>
                  <a:ext cx="129" cy="30"/>
                </a:xfrm>
                <a:prstGeom prst="can">
                  <a:avLst>
                    <a:gd name="adj" fmla="val 17171"/>
                  </a:avLst>
                </a:prstGeom>
                <a:solidFill>
                  <a:srgbClr val="DDC833"/>
                </a:solidFill>
                <a:ln w="9525">
                  <a:noFill/>
                  <a:round/>
                  <a:headEnd/>
                  <a:tailEnd/>
                </a:ln>
              </p:spPr>
              <p:txBody>
                <a:bodyPr wrap="none" anchor="ctr">
                  <a:prstTxWarp prst="textNoShape">
                    <a:avLst/>
                  </a:prstTxWarp>
                </a:bodyPr>
                <a:lstStyle/>
                <a:p>
                  <a:pPr algn="ctr"/>
                  <a:endParaRPr lang="en-US">
                    <a:latin typeface="Calibri"/>
                    <a:cs typeface="Calibri"/>
                  </a:endParaRPr>
                </a:p>
              </p:txBody>
            </p:sp>
            <p:sp>
              <p:nvSpPr>
                <p:cNvPr id="720" name="AutoShape 116"/>
                <p:cNvSpPr>
                  <a:spLocks noChangeArrowheads="1"/>
                </p:cNvSpPr>
                <p:nvPr>
                  <p:custDataLst>
                    <p:tags r:id="rId7"/>
                  </p:custDataLst>
                </p:nvPr>
              </p:nvSpPr>
              <p:spPr bwMode="gray">
                <a:xfrm>
                  <a:off x="3355" y="3088"/>
                  <a:ext cx="24" cy="171"/>
                </a:xfrm>
                <a:prstGeom prst="can">
                  <a:avLst>
                    <a:gd name="adj" fmla="val 9896"/>
                  </a:avLst>
                </a:prstGeom>
                <a:solidFill>
                  <a:srgbClr val="DDC833"/>
                </a:solidFill>
                <a:ln w="9525">
                  <a:noFill/>
                  <a:round/>
                  <a:headEnd/>
                  <a:tailEnd/>
                </a:ln>
              </p:spPr>
              <p:txBody>
                <a:bodyPr wrap="none" anchor="ctr">
                  <a:prstTxWarp prst="textNoShape">
                    <a:avLst/>
                  </a:prstTxWarp>
                </a:bodyPr>
                <a:lstStyle/>
                <a:p>
                  <a:pPr algn="ctr"/>
                  <a:endParaRPr lang="en-US">
                    <a:latin typeface="Calibri"/>
                    <a:cs typeface="Calibri"/>
                  </a:endParaRPr>
                </a:p>
              </p:txBody>
            </p:sp>
            <p:sp>
              <p:nvSpPr>
                <p:cNvPr id="721" name="AutoShape 117"/>
                <p:cNvSpPr>
                  <a:spLocks noChangeArrowheads="1"/>
                </p:cNvSpPr>
                <p:nvPr/>
              </p:nvSpPr>
              <p:spPr bwMode="gray">
                <a:xfrm rot="-5400000">
                  <a:off x="3304" y="3031"/>
                  <a:ext cx="16" cy="90"/>
                </a:xfrm>
                <a:prstGeom prst="triangle">
                  <a:avLst>
                    <a:gd name="adj" fmla="val 50000"/>
                  </a:avLst>
                </a:prstGeom>
                <a:solidFill>
                  <a:srgbClr val="DDC833"/>
                </a:solidFill>
                <a:ln w="9525">
                  <a:noFill/>
                  <a:miter lim="800000"/>
                  <a:headEnd/>
                  <a:tailEnd/>
                </a:ln>
              </p:spPr>
              <p:txBody>
                <a:bodyPr wrap="none" anchor="ctr">
                  <a:prstTxWarp prst="textNoShape">
                    <a:avLst/>
                  </a:prstTxWarp>
                </a:bodyPr>
                <a:lstStyle/>
                <a:p>
                  <a:pPr algn="ctr"/>
                  <a:endParaRPr lang="en-US">
                    <a:latin typeface="Calibri"/>
                    <a:cs typeface="Calibri"/>
                  </a:endParaRPr>
                </a:p>
              </p:txBody>
            </p:sp>
            <p:sp>
              <p:nvSpPr>
                <p:cNvPr id="722" name="AutoShape 118"/>
                <p:cNvSpPr>
                  <a:spLocks noChangeArrowheads="1"/>
                </p:cNvSpPr>
                <p:nvPr/>
              </p:nvSpPr>
              <p:spPr bwMode="gray">
                <a:xfrm rot="5400000" flipH="1">
                  <a:off x="3414" y="3030"/>
                  <a:ext cx="16" cy="92"/>
                </a:xfrm>
                <a:prstGeom prst="triangle">
                  <a:avLst>
                    <a:gd name="adj" fmla="val 50000"/>
                  </a:avLst>
                </a:prstGeom>
                <a:solidFill>
                  <a:srgbClr val="DDC833"/>
                </a:solidFill>
                <a:ln w="9525">
                  <a:noFill/>
                  <a:miter lim="800000"/>
                  <a:headEnd/>
                  <a:tailEnd/>
                </a:ln>
              </p:spPr>
              <p:txBody>
                <a:bodyPr wrap="none" anchor="ctr">
                  <a:prstTxWarp prst="textNoShape">
                    <a:avLst/>
                  </a:prstTxWarp>
                </a:bodyPr>
                <a:lstStyle/>
                <a:p>
                  <a:pPr algn="ctr"/>
                  <a:endParaRPr lang="en-US">
                    <a:latin typeface="Calibri"/>
                    <a:cs typeface="Calibri"/>
                  </a:endParaRPr>
                </a:p>
              </p:txBody>
            </p:sp>
            <p:sp>
              <p:nvSpPr>
                <p:cNvPr id="723" name="AutoShape 119"/>
                <p:cNvSpPr>
                  <a:spLocks noChangeArrowheads="1"/>
                </p:cNvSpPr>
                <p:nvPr>
                  <p:custDataLst>
                    <p:tags r:id="rId8"/>
                  </p:custDataLst>
                </p:nvPr>
              </p:nvSpPr>
              <p:spPr bwMode="gray">
                <a:xfrm>
                  <a:off x="3360" y="3054"/>
                  <a:ext cx="14" cy="34"/>
                </a:xfrm>
                <a:prstGeom prst="can">
                  <a:avLst>
                    <a:gd name="adj" fmla="val 3373"/>
                  </a:avLst>
                </a:prstGeom>
                <a:solidFill>
                  <a:srgbClr val="DDC833"/>
                </a:solidFill>
                <a:ln w="9525">
                  <a:noFill/>
                  <a:round/>
                  <a:headEnd/>
                  <a:tailEnd/>
                </a:ln>
              </p:spPr>
              <p:txBody>
                <a:bodyPr wrap="none" anchor="ctr">
                  <a:prstTxWarp prst="textNoShape">
                    <a:avLst/>
                  </a:prstTxWarp>
                </a:bodyPr>
                <a:lstStyle/>
                <a:p>
                  <a:pPr algn="ctr"/>
                  <a:endParaRPr lang="en-US">
                    <a:latin typeface="Calibri"/>
                    <a:cs typeface="Calibri"/>
                  </a:endParaRPr>
                </a:p>
              </p:txBody>
            </p:sp>
            <p:sp>
              <p:nvSpPr>
                <p:cNvPr id="724" name="Oval 120"/>
                <p:cNvSpPr>
                  <a:spLocks noChangeArrowheads="1"/>
                </p:cNvSpPr>
                <p:nvPr/>
              </p:nvSpPr>
              <p:spPr bwMode="gray">
                <a:xfrm>
                  <a:off x="3234" y="3168"/>
                  <a:ext cx="71" cy="18"/>
                </a:xfrm>
                <a:prstGeom prst="ellipse">
                  <a:avLst/>
                </a:prstGeom>
                <a:solidFill>
                  <a:srgbClr val="DDC833"/>
                </a:solidFill>
                <a:ln w="9525">
                  <a:noFill/>
                  <a:round/>
                  <a:headEnd/>
                  <a:tailEnd/>
                </a:ln>
              </p:spPr>
              <p:txBody>
                <a:bodyPr wrap="none" anchor="ctr">
                  <a:prstTxWarp prst="textNoShape">
                    <a:avLst/>
                  </a:prstTxWarp>
                </a:bodyPr>
                <a:lstStyle/>
                <a:p>
                  <a:pPr algn="ctr"/>
                  <a:endParaRPr lang="en-US">
                    <a:latin typeface="Calibri"/>
                    <a:cs typeface="Calibri"/>
                  </a:endParaRPr>
                </a:p>
              </p:txBody>
            </p:sp>
            <p:sp>
              <p:nvSpPr>
                <p:cNvPr id="725" name="Oval 121"/>
                <p:cNvSpPr>
                  <a:spLocks noChangeArrowheads="1"/>
                </p:cNvSpPr>
                <p:nvPr/>
              </p:nvSpPr>
              <p:spPr bwMode="gray">
                <a:xfrm>
                  <a:off x="3432" y="3170"/>
                  <a:ext cx="70" cy="19"/>
                </a:xfrm>
                <a:prstGeom prst="ellipse">
                  <a:avLst/>
                </a:prstGeom>
                <a:solidFill>
                  <a:srgbClr val="DDC833"/>
                </a:solidFill>
                <a:ln w="9525">
                  <a:noFill/>
                  <a:round/>
                  <a:headEnd/>
                  <a:tailEnd/>
                </a:ln>
              </p:spPr>
              <p:txBody>
                <a:bodyPr wrap="none" anchor="ctr">
                  <a:prstTxWarp prst="textNoShape">
                    <a:avLst/>
                  </a:prstTxWarp>
                </a:bodyPr>
                <a:lstStyle/>
                <a:p>
                  <a:pPr algn="ctr"/>
                  <a:endParaRPr lang="en-US">
                    <a:latin typeface="Calibri"/>
                    <a:cs typeface="Calibri"/>
                  </a:endParaRPr>
                </a:p>
              </p:txBody>
            </p:sp>
            <p:sp>
              <p:nvSpPr>
                <p:cNvPr id="726" name="Line 122"/>
                <p:cNvSpPr>
                  <a:spLocks noChangeShapeType="1"/>
                </p:cNvSpPr>
                <p:nvPr/>
              </p:nvSpPr>
              <p:spPr bwMode="gray">
                <a:xfrm>
                  <a:off x="3267" y="3076"/>
                  <a:ext cx="31" cy="99"/>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sp>
              <p:nvSpPr>
                <p:cNvPr id="727" name="Line 123"/>
                <p:cNvSpPr>
                  <a:spLocks noChangeShapeType="1"/>
                </p:cNvSpPr>
                <p:nvPr/>
              </p:nvSpPr>
              <p:spPr bwMode="gray">
                <a:xfrm flipH="1">
                  <a:off x="3238" y="3076"/>
                  <a:ext cx="29" cy="98"/>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sp>
              <p:nvSpPr>
                <p:cNvPr id="728" name="Line 124"/>
                <p:cNvSpPr>
                  <a:spLocks noChangeShapeType="1"/>
                </p:cNvSpPr>
                <p:nvPr/>
              </p:nvSpPr>
              <p:spPr bwMode="gray">
                <a:xfrm>
                  <a:off x="3267" y="3075"/>
                  <a:ext cx="14" cy="99"/>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sp>
              <p:nvSpPr>
                <p:cNvPr id="729" name="Line 125"/>
                <p:cNvSpPr>
                  <a:spLocks noChangeShapeType="1"/>
                </p:cNvSpPr>
                <p:nvPr/>
              </p:nvSpPr>
              <p:spPr bwMode="gray">
                <a:xfrm>
                  <a:off x="3468" y="3076"/>
                  <a:ext cx="30" cy="101"/>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sp>
              <p:nvSpPr>
                <p:cNvPr id="730" name="Line 126"/>
                <p:cNvSpPr>
                  <a:spLocks noChangeShapeType="1"/>
                </p:cNvSpPr>
                <p:nvPr/>
              </p:nvSpPr>
              <p:spPr bwMode="gray">
                <a:xfrm flipH="1">
                  <a:off x="3438" y="3078"/>
                  <a:ext cx="30" cy="99"/>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sp>
              <p:nvSpPr>
                <p:cNvPr id="731" name="Line 127"/>
                <p:cNvSpPr>
                  <a:spLocks noChangeShapeType="1"/>
                </p:cNvSpPr>
                <p:nvPr/>
              </p:nvSpPr>
              <p:spPr bwMode="gray">
                <a:xfrm>
                  <a:off x="3467" y="3076"/>
                  <a:ext cx="15" cy="101"/>
                </a:xfrm>
                <a:prstGeom prst="line">
                  <a:avLst/>
                </a:prstGeom>
                <a:noFill/>
                <a:ln w="9525">
                  <a:solidFill>
                    <a:schemeClr val="accent1"/>
                  </a:solidFill>
                  <a:round/>
                  <a:headEnd/>
                  <a:tailEnd/>
                </a:ln>
              </p:spPr>
              <p:txBody>
                <a:bodyPr>
                  <a:prstTxWarp prst="textNoShape">
                    <a:avLst/>
                  </a:prstTxWarp>
                </a:bodyPr>
                <a:lstStyle/>
                <a:p>
                  <a:endParaRPr lang="en-US">
                    <a:latin typeface="Calibri"/>
                    <a:cs typeface="Calibri"/>
                  </a:endParaRPr>
                </a:p>
              </p:txBody>
            </p:sp>
          </p:grpSp>
          <p:sp>
            <p:nvSpPr>
              <p:cNvPr id="657" name="Freeform 130"/>
              <p:cNvSpPr>
                <a:spLocks/>
              </p:cNvSpPr>
              <p:nvPr/>
            </p:nvSpPr>
            <p:spPr bwMode="gray">
              <a:xfrm>
                <a:off x="3020" y="3291"/>
                <a:ext cx="473" cy="224"/>
              </a:xfrm>
              <a:custGeom>
                <a:avLst/>
                <a:gdLst>
                  <a:gd name="T0" fmla="*/ 132 w 1982"/>
                  <a:gd name="T1" fmla="*/ 0 h 811"/>
                  <a:gd name="T2" fmla="*/ 150 w 1982"/>
                  <a:gd name="T3" fmla="*/ 25 h 811"/>
                  <a:gd name="T4" fmla="*/ 157 w 1982"/>
                  <a:gd name="T5" fmla="*/ 45 h 811"/>
                  <a:gd name="T6" fmla="*/ 160 w 1982"/>
                  <a:gd name="T7" fmla="*/ 120 h 811"/>
                  <a:gd name="T8" fmla="*/ 164 w 1982"/>
                  <a:gd name="T9" fmla="*/ 89 h 811"/>
                  <a:gd name="T10" fmla="*/ 168 w 1982"/>
                  <a:gd name="T11" fmla="*/ 88 h 811"/>
                  <a:gd name="T12" fmla="*/ 193 w 1982"/>
                  <a:gd name="T13" fmla="*/ 89 h 811"/>
                  <a:gd name="T14" fmla="*/ 194 w 1982"/>
                  <a:gd name="T15" fmla="*/ 98 h 811"/>
                  <a:gd name="T16" fmla="*/ 199 w 1982"/>
                  <a:gd name="T17" fmla="*/ 98 h 811"/>
                  <a:gd name="T18" fmla="*/ 206 w 1982"/>
                  <a:gd name="T19" fmla="*/ 95 h 811"/>
                  <a:gd name="T20" fmla="*/ 213 w 1982"/>
                  <a:gd name="T21" fmla="*/ 91 h 811"/>
                  <a:gd name="T22" fmla="*/ 219 w 1982"/>
                  <a:gd name="T23" fmla="*/ 90 h 811"/>
                  <a:gd name="T24" fmla="*/ 232 w 1982"/>
                  <a:gd name="T25" fmla="*/ 96 h 811"/>
                  <a:gd name="T26" fmla="*/ 247 w 1982"/>
                  <a:gd name="T27" fmla="*/ 103 h 811"/>
                  <a:gd name="T28" fmla="*/ 262 w 1982"/>
                  <a:gd name="T29" fmla="*/ 110 h 811"/>
                  <a:gd name="T30" fmla="*/ 268 w 1982"/>
                  <a:gd name="T31" fmla="*/ 99 h 811"/>
                  <a:gd name="T32" fmla="*/ 273 w 1982"/>
                  <a:gd name="T33" fmla="*/ 89 h 811"/>
                  <a:gd name="T34" fmla="*/ 298 w 1982"/>
                  <a:gd name="T35" fmla="*/ 99 h 811"/>
                  <a:gd name="T36" fmla="*/ 304 w 1982"/>
                  <a:gd name="T37" fmla="*/ 99 h 811"/>
                  <a:gd name="T38" fmla="*/ 311 w 1982"/>
                  <a:gd name="T39" fmla="*/ 96 h 811"/>
                  <a:gd name="T40" fmla="*/ 318 w 1982"/>
                  <a:gd name="T41" fmla="*/ 92 h 811"/>
                  <a:gd name="T42" fmla="*/ 324 w 1982"/>
                  <a:gd name="T43" fmla="*/ 89 h 811"/>
                  <a:gd name="T44" fmla="*/ 327 w 1982"/>
                  <a:gd name="T45" fmla="*/ 91 h 811"/>
                  <a:gd name="T46" fmla="*/ 342 w 1982"/>
                  <a:gd name="T47" fmla="*/ 101 h 811"/>
                  <a:gd name="T48" fmla="*/ 356 w 1982"/>
                  <a:gd name="T49" fmla="*/ 110 h 811"/>
                  <a:gd name="T50" fmla="*/ 370 w 1982"/>
                  <a:gd name="T51" fmla="*/ 118 h 811"/>
                  <a:gd name="T52" fmla="*/ 374 w 1982"/>
                  <a:gd name="T53" fmla="*/ 91 h 811"/>
                  <a:gd name="T54" fmla="*/ 377 w 1982"/>
                  <a:gd name="T55" fmla="*/ 89 h 811"/>
                  <a:gd name="T56" fmla="*/ 403 w 1982"/>
                  <a:gd name="T57" fmla="*/ 96 h 811"/>
                  <a:gd name="T58" fmla="*/ 408 w 1982"/>
                  <a:gd name="T59" fmla="*/ 99 h 811"/>
                  <a:gd name="T60" fmla="*/ 415 w 1982"/>
                  <a:gd name="T61" fmla="*/ 95 h 811"/>
                  <a:gd name="T62" fmla="*/ 422 w 1982"/>
                  <a:gd name="T63" fmla="*/ 91 h 811"/>
                  <a:gd name="T64" fmla="*/ 427 w 1982"/>
                  <a:gd name="T65" fmla="*/ 89 h 811"/>
                  <a:gd name="T66" fmla="*/ 453 w 1982"/>
                  <a:gd name="T67" fmla="*/ 111 h 811"/>
                  <a:gd name="T68" fmla="*/ 471 w 1982"/>
                  <a:gd name="T69" fmla="*/ 193 h 811"/>
                  <a:gd name="T70" fmla="*/ 408 w 1982"/>
                  <a:gd name="T71" fmla="*/ 221 h 811"/>
                  <a:gd name="T72" fmla="*/ 236 w 1982"/>
                  <a:gd name="T73" fmla="*/ 220 h 811"/>
                  <a:gd name="T74" fmla="*/ 114 w 1982"/>
                  <a:gd name="T75" fmla="*/ 219 h 811"/>
                  <a:gd name="T76" fmla="*/ 109 w 1982"/>
                  <a:gd name="T77" fmla="*/ 217 h 811"/>
                  <a:gd name="T78" fmla="*/ 99 w 1982"/>
                  <a:gd name="T79" fmla="*/ 213 h 811"/>
                  <a:gd name="T80" fmla="*/ 97 w 1982"/>
                  <a:gd name="T81" fmla="*/ 218 h 811"/>
                  <a:gd name="T82" fmla="*/ 88 w 1982"/>
                  <a:gd name="T83" fmla="*/ 221 h 811"/>
                  <a:gd name="T84" fmla="*/ 83 w 1982"/>
                  <a:gd name="T85" fmla="*/ 224 h 811"/>
                  <a:gd name="T86" fmla="*/ 77 w 1982"/>
                  <a:gd name="T87" fmla="*/ 223 h 811"/>
                  <a:gd name="T88" fmla="*/ 74 w 1982"/>
                  <a:gd name="T89" fmla="*/ 219 h 811"/>
                  <a:gd name="T90" fmla="*/ 71 w 1982"/>
                  <a:gd name="T91" fmla="*/ 223 h 811"/>
                  <a:gd name="T92" fmla="*/ 63 w 1982"/>
                  <a:gd name="T93" fmla="*/ 223 h 811"/>
                  <a:gd name="T94" fmla="*/ 60 w 1982"/>
                  <a:gd name="T95" fmla="*/ 219 h 811"/>
                  <a:gd name="T96" fmla="*/ 30 w 1982"/>
                  <a:gd name="T97" fmla="*/ 221 h 811"/>
                  <a:gd name="T98" fmla="*/ 21 w 1982"/>
                  <a:gd name="T99" fmla="*/ 224 h 811"/>
                  <a:gd name="T100" fmla="*/ 17 w 1982"/>
                  <a:gd name="T101" fmla="*/ 222 h 811"/>
                  <a:gd name="T102" fmla="*/ 1 w 1982"/>
                  <a:gd name="T103" fmla="*/ 217 h 811"/>
                  <a:gd name="T104" fmla="*/ 1 w 1982"/>
                  <a:gd name="T105" fmla="*/ 192 h 811"/>
                  <a:gd name="T106" fmla="*/ 4 w 1982"/>
                  <a:gd name="T107" fmla="*/ 188 h 811"/>
                  <a:gd name="T108" fmla="*/ 7 w 1982"/>
                  <a:gd name="T109" fmla="*/ 181 h 811"/>
                  <a:gd name="T110" fmla="*/ 19 w 1982"/>
                  <a:gd name="T111" fmla="*/ 176 h 811"/>
                  <a:gd name="T112" fmla="*/ 22 w 1982"/>
                  <a:gd name="T113" fmla="*/ 90 h 811"/>
                  <a:gd name="T114" fmla="*/ 37 w 1982"/>
                  <a:gd name="T115" fmla="*/ 40 h 811"/>
                  <a:gd name="T116" fmla="*/ 56 w 1982"/>
                  <a:gd name="T117" fmla="*/ 0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82"/>
                  <a:gd name="T178" fmla="*/ 0 h 811"/>
                  <a:gd name="T179" fmla="*/ 1982 w 1982"/>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82" h="811">
                    <a:moveTo>
                      <a:pt x="529" y="1"/>
                    </a:moveTo>
                    <a:lnTo>
                      <a:pt x="541" y="1"/>
                    </a:lnTo>
                    <a:lnTo>
                      <a:pt x="546" y="0"/>
                    </a:lnTo>
                    <a:lnTo>
                      <a:pt x="550" y="1"/>
                    </a:lnTo>
                    <a:lnTo>
                      <a:pt x="555" y="1"/>
                    </a:lnTo>
                    <a:lnTo>
                      <a:pt x="560" y="5"/>
                    </a:lnTo>
                    <a:lnTo>
                      <a:pt x="560" y="85"/>
                    </a:lnTo>
                    <a:lnTo>
                      <a:pt x="562" y="86"/>
                    </a:lnTo>
                    <a:lnTo>
                      <a:pt x="623" y="88"/>
                    </a:lnTo>
                    <a:lnTo>
                      <a:pt x="627" y="90"/>
                    </a:lnTo>
                    <a:lnTo>
                      <a:pt x="630" y="93"/>
                    </a:lnTo>
                    <a:lnTo>
                      <a:pt x="630" y="100"/>
                    </a:lnTo>
                    <a:lnTo>
                      <a:pt x="632" y="163"/>
                    </a:lnTo>
                    <a:lnTo>
                      <a:pt x="637" y="164"/>
                    </a:lnTo>
                    <a:lnTo>
                      <a:pt x="658" y="164"/>
                    </a:lnTo>
                    <a:lnTo>
                      <a:pt x="662" y="166"/>
                    </a:lnTo>
                    <a:lnTo>
                      <a:pt x="665" y="169"/>
                    </a:lnTo>
                    <a:lnTo>
                      <a:pt x="665" y="175"/>
                    </a:lnTo>
                    <a:lnTo>
                      <a:pt x="667" y="436"/>
                    </a:lnTo>
                    <a:lnTo>
                      <a:pt x="669" y="434"/>
                    </a:lnTo>
                    <a:lnTo>
                      <a:pt x="672" y="434"/>
                    </a:lnTo>
                    <a:lnTo>
                      <a:pt x="674" y="433"/>
                    </a:lnTo>
                    <a:lnTo>
                      <a:pt x="676" y="433"/>
                    </a:lnTo>
                    <a:lnTo>
                      <a:pt x="686" y="426"/>
                    </a:lnTo>
                    <a:lnTo>
                      <a:pt x="686" y="322"/>
                    </a:lnTo>
                    <a:lnTo>
                      <a:pt x="688" y="322"/>
                    </a:lnTo>
                    <a:lnTo>
                      <a:pt x="693" y="319"/>
                    </a:lnTo>
                    <a:lnTo>
                      <a:pt x="697" y="319"/>
                    </a:lnTo>
                    <a:lnTo>
                      <a:pt x="700" y="317"/>
                    </a:lnTo>
                    <a:lnTo>
                      <a:pt x="702" y="317"/>
                    </a:lnTo>
                    <a:lnTo>
                      <a:pt x="709" y="319"/>
                    </a:lnTo>
                    <a:lnTo>
                      <a:pt x="784" y="319"/>
                    </a:lnTo>
                    <a:lnTo>
                      <a:pt x="791" y="321"/>
                    </a:lnTo>
                    <a:lnTo>
                      <a:pt x="805" y="321"/>
                    </a:lnTo>
                    <a:lnTo>
                      <a:pt x="807" y="322"/>
                    </a:lnTo>
                    <a:lnTo>
                      <a:pt x="809" y="322"/>
                    </a:lnTo>
                    <a:lnTo>
                      <a:pt x="812" y="324"/>
                    </a:lnTo>
                    <a:lnTo>
                      <a:pt x="814" y="336"/>
                    </a:lnTo>
                    <a:lnTo>
                      <a:pt x="814" y="346"/>
                    </a:lnTo>
                    <a:lnTo>
                      <a:pt x="812" y="356"/>
                    </a:lnTo>
                    <a:lnTo>
                      <a:pt x="814" y="366"/>
                    </a:lnTo>
                    <a:lnTo>
                      <a:pt x="819" y="363"/>
                    </a:lnTo>
                    <a:lnTo>
                      <a:pt x="823" y="361"/>
                    </a:lnTo>
                    <a:lnTo>
                      <a:pt x="830" y="358"/>
                    </a:lnTo>
                    <a:lnTo>
                      <a:pt x="835" y="356"/>
                    </a:lnTo>
                    <a:lnTo>
                      <a:pt x="842" y="353"/>
                    </a:lnTo>
                    <a:lnTo>
                      <a:pt x="846" y="351"/>
                    </a:lnTo>
                    <a:lnTo>
                      <a:pt x="853" y="348"/>
                    </a:lnTo>
                    <a:lnTo>
                      <a:pt x="858" y="346"/>
                    </a:lnTo>
                    <a:lnTo>
                      <a:pt x="863" y="343"/>
                    </a:lnTo>
                    <a:lnTo>
                      <a:pt x="867" y="341"/>
                    </a:lnTo>
                    <a:lnTo>
                      <a:pt x="874" y="338"/>
                    </a:lnTo>
                    <a:lnTo>
                      <a:pt x="881" y="336"/>
                    </a:lnTo>
                    <a:lnTo>
                      <a:pt x="886" y="332"/>
                    </a:lnTo>
                    <a:lnTo>
                      <a:pt x="891" y="331"/>
                    </a:lnTo>
                    <a:lnTo>
                      <a:pt x="895" y="327"/>
                    </a:lnTo>
                    <a:lnTo>
                      <a:pt x="902" y="324"/>
                    </a:lnTo>
                    <a:lnTo>
                      <a:pt x="916" y="324"/>
                    </a:lnTo>
                    <a:lnTo>
                      <a:pt x="919" y="326"/>
                    </a:lnTo>
                    <a:lnTo>
                      <a:pt x="919" y="327"/>
                    </a:lnTo>
                    <a:lnTo>
                      <a:pt x="923" y="327"/>
                    </a:lnTo>
                    <a:lnTo>
                      <a:pt x="935" y="332"/>
                    </a:lnTo>
                    <a:lnTo>
                      <a:pt x="949" y="338"/>
                    </a:lnTo>
                    <a:lnTo>
                      <a:pt x="961" y="343"/>
                    </a:lnTo>
                    <a:lnTo>
                      <a:pt x="972" y="348"/>
                    </a:lnTo>
                    <a:lnTo>
                      <a:pt x="984" y="353"/>
                    </a:lnTo>
                    <a:lnTo>
                      <a:pt x="998" y="358"/>
                    </a:lnTo>
                    <a:lnTo>
                      <a:pt x="1010" y="363"/>
                    </a:lnTo>
                    <a:lnTo>
                      <a:pt x="1021" y="368"/>
                    </a:lnTo>
                    <a:lnTo>
                      <a:pt x="1035" y="373"/>
                    </a:lnTo>
                    <a:lnTo>
                      <a:pt x="1047" y="378"/>
                    </a:lnTo>
                    <a:lnTo>
                      <a:pt x="1061" y="382"/>
                    </a:lnTo>
                    <a:lnTo>
                      <a:pt x="1073" y="388"/>
                    </a:lnTo>
                    <a:lnTo>
                      <a:pt x="1084" y="392"/>
                    </a:lnTo>
                    <a:lnTo>
                      <a:pt x="1098" y="397"/>
                    </a:lnTo>
                    <a:lnTo>
                      <a:pt x="1110" y="402"/>
                    </a:lnTo>
                    <a:lnTo>
                      <a:pt x="1124" y="407"/>
                    </a:lnTo>
                    <a:lnTo>
                      <a:pt x="1124" y="399"/>
                    </a:lnTo>
                    <a:lnTo>
                      <a:pt x="1126" y="378"/>
                    </a:lnTo>
                    <a:lnTo>
                      <a:pt x="1124" y="360"/>
                    </a:lnTo>
                    <a:lnTo>
                      <a:pt x="1124" y="341"/>
                    </a:lnTo>
                    <a:lnTo>
                      <a:pt x="1129" y="322"/>
                    </a:lnTo>
                    <a:lnTo>
                      <a:pt x="1133" y="319"/>
                    </a:lnTo>
                    <a:lnTo>
                      <a:pt x="1138" y="319"/>
                    </a:lnTo>
                    <a:lnTo>
                      <a:pt x="1145" y="321"/>
                    </a:lnTo>
                    <a:lnTo>
                      <a:pt x="1240" y="321"/>
                    </a:lnTo>
                    <a:lnTo>
                      <a:pt x="1243" y="322"/>
                    </a:lnTo>
                    <a:lnTo>
                      <a:pt x="1245" y="326"/>
                    </a:lnTo>
                    <a:lnTo>
                      <a:pt x="1247" y="329"/>
                    </a:lnTo>
                    <a:lnTo>
                      <a:pt x="1247" y="360"/>
                    </a:lnTo>
                    <a:lnTo>
                      <a:pt x="1250" y="371"/>
                    </a:lnTo>
                    <a:lnTo>
                      <a:pt x="1254" y="368"/>
                    </a:lnTo>
                    <a:lnTo>
                      <a:pt x="1261" y="365"/>
                    </a:lnTo>
                    <a:lnTo>
                      <a:pt x="1266" y="361"/>
                    </a:lnTo>
                    <a:lnTo>
                      <a:pt x="1273" y="360"/>
                    </a:lnTo>
                    <a:lnTo>
                      <a:pt x="1278" y="356"/>
                    </a:lnTo>
                    <a:lnTo>
                      <a:pt x="1285" y="355"/>
                    </a:lnTo>
                    <a:lnTo>
                      <a:pt x="1292" y="351"/>
                    </a:lnTo>
                    <a:lnTo>
                      <a:pt x="1296" y="348"/>
                    </a:lnTo>
                    <a:lnTo>
                      <a:pt x="1303" y="346"/>
                    </a:lnTo>
                    <a:lnTo>
                      <a:pt x="1310" y="343"/>
                    </a:lnTo>
                    <a:lnTo>
                      <a:pt x="1315" y="341"/>
                    </a:lnTo>
                    <a:lnTo>
                      <a:pt x="1322" y="338"/>
                    </a:lnTo>
                    <a:lnTo>
                      <a:pt x="1329" y="334"/>
                    </a:lnTo>
                    <a:lnTo>
                      <a:pt x="1334" y="332"/>
                    </a:lnTo>
                    <a:lnTo>
                      <a:pt x="1341" y="329"/>
                    </a:lnTo>
                    <a:lnTo>
                      <a:pt x="1345" y="326"/>
                    </a:lnTo>
                    <a:lnTo>
                      <a:pt x="1348" y="326"/>
                    </a:lnTo>
                    <a:lnTo>
                      <a:pt x="1350" y="324"/>
                    </a:lnTo>
                    <a:lnTo>
                      <a:pt x="1359" y="324"/>
                    </a:lnTo>
                    <a:lnTo>
                      <a:pt x="1362" y="326"/>
                    </a:lnTo>
                    <a:lnTo>
                      <a:pt x="1366" y="326"/>
                    </a:lnTo>
                    <a:lnTo>
                      <a:pt x="1366" y="329"/>
                    </a:lnTo>
                    <a:lnTo>
                      <a:pt x="1371" y="329"/>
                    </a:lnTo>
                    <a:lnTo>
                      <a:pt x="1371" y="331"/>
                    </a:lnTo>
                    <a:lnTo>
                      <a:pt x="1383" y="338"/>
                    </a:lnTo>
                    <a:lnTo>
                      <a:pt x="1394" y="344"/>
                    </a:lnTo>
                    <a:lnTo>
                      <a:pt x="1408" y="351"/>
                    </a:lnTo>
                    <a:lnTo>
                      <a:pt x="1420" y="358"/>
                    </a:lnTo>
                    <a:lnTo>
                      <a:pt x="1432" y="365"/>
                    </a:lnTo>
                    <a:lnTo>
                      <a:pt x="1443" y="370"/>
                    </a:lnTo>
                    <a:lnTo>
                      <a:pt x="1455" y="377"/>
                    </a:lnTo>
                    <a:lnTo>
                      <a:pt x="1467" y="383"/>
                    </a:lnTo>
                    <a:lnTo>
                      <a:pt x="1478" y="390"/>
                    </a:lnTo>
                    <a:lnTo>
                      <a:pt x="1492" y="397"/>
                    </a:lnTo>
                    <a:lnTo>
                      <a:pt x="1504" y="404"/>
                    </a:lnTo>
                    <a:lnTo>
                      <a:pt x="1515" y="411"/>
                    </a:lnTo>
                    <a:lnTo>
                      <a:pt x="1527" y="417"/>
                    </a:lnTo>
                    <a:lnTo>
                      <a:pt x="1539" y="424"/>
                    </a:lnTo>
                    <a:lnTo>
                      <a:pt x="1550" y="429"/>
                    </a:lnTo>
                    <a:lnTo>
                      <a:pt x="1562" y="436"/>
                    </a:lnTo>
                    <a:lnTo>
                      <a:pt x="1562" y="409"/>
                    </a:lnTo>
                    <a:lnTo>
                      <a:pt x="1564" y="383"/>
                    </a:lnTo>
                    <a:lnTo>
                      <a:pt x="1567" y="356"/>
                    </a:lnTo>
                    <a:lnTo>
                      <a:pt x="1569" y="329"/>
                    </a:lnTo>
                    <a:lnTo>
                      <a:pt x="1574" y="326"/>
                    </a:lnTo>
                    <a:lnTo>
                      <a:pt x="1574" y="324"/>
                    </a:lnTo>
                    <a:lnTo>
                      <a:pt x="1576" y="322"/>
                    </a:lnTo>
                    <a:lnTo>
                      <a:pt x="1578" y="324"/>
                    </a:lnTo>
                    <a:lnTo>
                      <a:pt x="1581" y="324"/>
                    </a:lnTo>
                    <a:lnTo>
                      <a:pt x="1583" y="322"/>
                    </a:lnTo>
                    <a:lnTo>
                      <a:pt x="1686" y="322"/>
                    </a:lnTo>
                    <a:lnTo>
                      <a:pt x="1690" y="329"/>
                    </a:lnTo>
                    <a:lnTo>
                      <a:pt x="1693" y="338"/>
                    </a:lnTo>
                    <a:lnTo>
                      <a:pt x="1690" y="346"/>
                    </a:lnTo>
                    <a:lnTo>
                      <a:pt x="1690" y="353"/>
                    </a:lnTo>
                    <a:lnTo>
                      <a:pt x="1693" y="365"/>
                    </a:lnTo>
                    <a:lnTo>
                      <a:pt x="1700" y="363"/>
                    </a:lnTo>
                    <a:lnTo>
                      <a:pt x="1704" y="360"/>
                    </a:lnTo>
                    <a:lnTo>
                      <a:pt x="1711" y="358"/>
                    </a:lnTo>
                    <a:lnTo>
                      <a:pt x="1716" y="355"/>
                    </a:lnTo>
                    <a:lnTo>
                      <a:pt x="1723" y="351"/>
                    </a:lnTo>
                    <a:lnTo>
                      <a:pt x="1728" y="349"/>
                    </a:lnTo>
                    <a:lnTo>
                      <a:pt x="1735" y="346"/>
                    </a:lnTo>
                    <a:lnTo>
                      <a:pt x="1739" y="343"/>
                    </a:lnTo>
                    <a:lnTo>
                      <a:pt x="1744" y="341"/>
                    </a:lnTo>
                    <a:lnTo>
                      <a:pt x="1751" y="338"/>
                    </a:lnTo>
                    <a:lnTo>
                      <a:pt x="1756" y="334"/>
                    </a:lnTo>
                    <a:lnTo>
                      <a:pt x="1763" y="332"/>
                    </a:lnTo>
                    <a:lnTo>
                      <a:pt x="1767" y="329"/>
                    </a:lnTo>
                    <a:lnTo>
                      <a:pt x="1774" y="327"/>
                    </a:lnTo>
                    <a:lnTo>
                      <a:pt x="1781" y="324"/>
                    </a:lnTo>
                    <a:lnTo>
                      <a:pt x="1786" y="322"/>
                    </a:lnTo>
                    <a:lnTo>
                      <a:pt x="1788" y="322"/>
                    </a:lnTo>
                    <a:lnTo>
                      <a:pt x="1791" y="324"/>
                    </a:lnTo>
                    <a:lnTo>
                      <a:pt x="1793" y="324"/>
                    </a:lnTo>
                    <a:lnTo>
                      <a:pt x="1828" y="349"/>
                    </a:lnTo>
                    <a:lnTo>
                      <a:pt x="1839" y="360"/>
                    </a:lnTo>
                    <a:lnTo>
                      <a:pt x="1886" y="394"/>
                    </a:lnTo>
                    <a:lnTo>
                      <a:pt x="1900" y="402"/>
                    </a:lnTo>
                    <a:lnTo>
                      <a:pt x="1912" y="412"/>
                    </a:lnTo>
                    <a:lnTo>
                      <a:pt x="1982" y="463"/>
                    </a:lnTo>
                    <a:lnTo>
                      <a:pt x="1979" y="540"/>
                    </a:lnTo>
                    <a:lnTo>
                      <a:pt x="1977" y="618"/>
                    </a:lnTo>
                    <a:lnTo>
                      <a:pt x="1975" y="697"/>
                    </a:lnTo>
                    <a:lnTo>
                      <a:pt x="1975" y="777"/>
                    </a:lnTo>
                    <a:lnTo>
                      <a:pt x="1972" y="803"/>
                    </a:lnTo>
                    <a:lnTo>
                      <a:pt x="1853" y="803"/>
                    </a:lnTo>
                    <a:lnTo>
                      <a:pt x="1844" y="801"/>
                    </a:lnTo>
                    <a:lnTo>
                      <a:pt x="1709" y="801"/>
                    </a:lnTo>
                    <a:lnTo>
                      <a:pt x="1380" y="799"/>
                    </a:lnTo>
                    <a:lnTo>
                      <a:pt x="1324" y="799"/>
                    </a:lnTo>
                    <a:lnTo>
                      <a:pt x="1296" y="798"/>
                    </a:lnTo>
                    <a:lnTo>
                      <a:pt x="1019" y="798"/>
                    </a:lnTo>
                    <a:lnTo>
                      <a:pt x="989" y="796"/>
                    </a:lnTo>
                    <a:lnTo>
                      <a:pt x="788" y="796"/>
                    </a:lnTo>
                    <a:lnTo>
                      <a:pt x="760" y="794"/>
                    </a:lnTo>
                    <a:lnTo>
                      <a:pt x="588" y="794"/>
                    </a:lnTo>
                    <a:lnTo>
                      <a:pt x="560" y="793"/>
                    </a:lnTo>
                    <a:lnTo>
                      <a:pt x="476" y="793"/>
                    </a:lnTo>
                    <a:lnTo>
                      <a:pt x="471" y="791"/>
                    </a:lnTo>
                    <a:lnTo>
                      <a:pt x="464" y="791"/>
                    </a:lnTo>
                    <a:lnTo>
                      <a:pt x="462" y="789"/>
                    </a:lnTo>
                    <a:lnTo>
                      <a:pt x="457" y="789"/>
                    </a:lnTo>
                    <a:lnTo>
                      <a:pt x="455" y="787"/>
                    </a:lnTo>
                    <a:lnTo>
                      <a:pt x="455" y="774"/>
                    </a:lnTo>
                    <a:lnTo>
                      <a:pt x="453" y="770"/>
                    </a:lnTo>
                    <a:lnTo>
                      <a:pt x="420" y="770"/>
                    </a:lnTo>
                    <a:lnTo>
                      <a:pt x="415" y="772"/>
                    </a:lnTo>
                    <a:lnTo>
                      <a:pt x="413" y="772"/>
                    </a:lnTo>
                    <a:lnTo>
                      <a:pt x="411" y="777"/>
                    </a:lnTo>
                    <a:lnTo>
                      <a:pt x="413" y="782"/>
                    </a:lnTo>
                    <a:lnTo>
                      <a:pt x="413" y="787"/>
                    </a:lnTo>
                    <a:lnTo>
                      <a:pt x="411" y="791"/>
                    </a:lnTo>
                    <a:lnTo>
                      <a:pt x="406" y="791"/>
                    </a:lnTo>
                    <a:lnTo>
                      <a:pt x="401" y="793"/>
                    </a:lnTo>
                    <a:lnTo>
                      <a:pt x="373" y="793"/>
                    </a:lnTo>
                    <a:lnTo>
                      <a:pt x="373" y="794"/>
                    </a:lnTo>
                    <a:lnTo>
                      <a:pt x="371" y="798"/>
                    </a:lnTo>
                    <a:lnTo>
                      <a:pt x="369" y="799"/>
                    </a:lnTo>
                    <a:lnTo>
                      <a:pt x="366" y="803"/>
                    </a:lnTo>
                    <a:lnTo>
                      <a:pt x="366" y="804"/>
                    </a:lnTo>
                    <a:lnTo>
                      <a:pt x="362" y="806"/>
                    </a:lnTo>
                    <a:lnTo>
                      <a:pt x="357" y="810"/>
                    </a:lnTo>
                    <a:lnTo>
                      <a:pt x="348" y="810"/>
                    </a:lnTo>
                    <a:lnTo>
                      <a:pt x="343" y="811"/>
                    </a:lnTo>
                    <a:lnTo>
                      <a:pt x="338" y="811"/>
                    </a:lnTo>
                    <a:lnTo>
                      <a:pt x="336" y="810"/>
                    </a:lnTo>
                    <a:lnTo>
                      <a:pt x="327" y="810"/>
                    </a:lnTo>
                    <a:lnTo>
                      <a:pt x="324" y="806"/>
                    </a:lnTo>
                    <a:lnTo>
                      <a:pt x="320" y="804"/>
                    </a:lnTo>
                    <a:lnTo>
                      <a:pt x="315" y="799"/>
                    </a:lnTo>
                    <a:lnTo>
                      <a:pt x="315" y="793"/>
                    </a:lnTo>
                    <a:lnTo>
                      <a:pt x="308" y="793"/>
                    </a:lnTo>
                    <a:lnTo>
                      <a:pt x="308" y="794"/>
                    </a:lnTo>
                    <a:lnTo>
                      <a:pt x="306" y="796"/>
                    </a:lnTo>
                    <a:lnTo>
                      <a:pt x="306" y="798"/>
                    </a:lnTo>
                    <a:lnTo>
                      <a:pt x="303" y="799"/>
                    </a:lnTo>
                    <a:lnTo>
                      <a:pt x="303" y="801"/>
                    </a:lnTo>
                    <a:lnTo>
                      <a:pt x="296" y="806"/>
                    </a:lnTo>
                    <a:lnTo>
                      <a:pt x="292" y="808"/>
                    </a:lnTo>
                    <a:lnTo>
                      <a:pt x="289" y="810"/>
                    </a:lnTo>
                    <a:lnTo>
                      <a:pt x="273" y="810"/>
                    </a:lnTo>
                    <a:lnTo>
                      <a:pt x="268" y="808"/>
                    </a:lnTo>
                    <a:lnTo>
                      <a:pt x="264" y="806"/>
                    </a:lnTo>
                    <a:lnTo>
                      <a:pt x="261" y="804"/>
                    </a:lnTo>
                    <a:lnTo>
                      <a:pt x="257" y="803"/>
                    </a:lnTo>
                    <a:lnTo>
                      <a:pt x="254" y="799"/>
                    </a:lnTo>
                    <a:lnTo>
                      <a:pt x="252" y="798"/>
                    </a:lnTo>
                    <a:lnTo>
                      <a:pt x="252" y="794"/>
                    </a:lnTo>
                    <a:lnTo>
                      <a:pt x="250" y="791"/>
                    </a:lnTo>
                    <a:lnTo>
                      <a:pt x="133" y="791"/>
                    </a:lnTo>
                    <a:lnTo>
                      <a:pt x="131" y="794"/>
                    </a:lnTo>
                    <a:lnTo>
                      <a:pt x="129" y="798"/>
                    </a:lnTo>
                    <a:lnTo>
                      <a:pt x="124" y="801"/>
                    </a:lnTo>
                    <a:lnTo>
                      <a:pt x="122" y="804"/>
                    </a:lnTo>
                    <a:lnTo>
                      <a:pt x="115" y="806"/>
                    </a:lnTo>
                    <a:lnTo>
                      <a:pt x="110" y="808"/>
                    </a:lnTo>
                    <a:lnTo>
                      <a:pt x="105" y="810"/>
                    </a:lnTo>
                    <a:lnTo>
                      <a:pt x="89" y="810"/>
                    </a:lnTo>
                    <a:lnTo>
                      <a:pt x="87" y="808"/>
                    </a:lnTo>
                    <a:lnTo>
                      <a:pt x="82" y="808"/>
                    </a:lnTo>
                    <a:lnTo>
                      <a:pt x="80" y="806"/>
                    </a:lnTo>
                    <a:lnTo>
                      <a:pt x="75" y="804"/>
                    </a:lnTo>
                    <a:lnTo>
                      <a:pt x="70" y="803"/>
                    </a:lnTo>
                    <a:lnTo>
                      <a:pt x="63" y="798"/>
                    </a:lnTo>
                    <a:lnTo>
                      <a:pt x="63" y="794"/>
                    </a:lnTo>
                    <a:lnTo>
                      <a:pt x="56" y="789"/>
                    </a:lnTo>
                    <a:lnTo>
                      <a:pt x="7" y="789"/>
                    </a:lnTo>
                    <a:lnTo>
                      <a:pt x="5" y="787"/>
                    </a:lnTo>
                    <a:lnTo>
                      <a:pt x="0" y="782"/>
                    </a:lnTo>
                    <a:lnTo>
                      <a:pt x="0" y="742"/>
                    </a:lnTo>
                    <a:lnTo>
                      <a:pt x="3" y="718"/>
                    </a:lnTo>
                    <a:lnTo>
                      <a:pt x="5" y="697"/>
                    </a:lnTo>
                    <a:lnTo>
                      <a:pt x="5" y="694"/>
                    </a:lnTo>
                    <a:lnTo>
                      <a:pt x="7" y="691"/>
                    </a:lnTo>
                    <a:lnTo>
                      <a:pt x="10" y="687"/>
                    </a:lnTo>
                    <a:lnTo>
                      <a:pt x="12" y="684"/>
                    </a:lnTo>
                    <a:lnTo>
                      <a:pt x="14" y="682"/>
                    </a:lnTo>
                    <a:lnTo>
                      <a:pt x="17" y="679"/>
                    </a:lnTo>
                    <a:lnTo>
                      <a:pt x="19" y="675"/>
                    </a:lnTo>
                    <a:lnTo>
                      <a:pt x="19" y="670"/>
                    </a:lnTo>
                    <a:lnTo>
                      <a:pt x="21" y="667"/>
                    </a:lnTo>
                    <a:lnTo>
                      <a:pt x="26" y="660"/>
                    </a:lnTo>
                    <a:lnTo>
                      <a:pt x="31" y="655"/>
                    </a:lnTo>
                    <a:lnTo>
                      <a:pt x="33" y="650"/>
                    </a:lnTo>
                    <a:lnTo>
                      <a:pt x="38" y="645"/>
                    </a:lnTo>
                    <a:lnTo>
                      <a:pt x="45" y="641"/>
                    </a:lnTo>
                    <a:lnTo>
                      <a:pt x="52" y="638"/>
                    </a:lnTo>
                    <a:lnTo>
                      <a:pt x="80" y="638"/>
                    </a:lnTo>
                    <a:lnTo>
                      <a:pt x="84" y="635"/>
                    </a:lnTo>
                    <a:lnTo>
                      <a:pt x="87" y="558"/>
                    </a:lnTo>
                    <a:lnTo>
                      <a:pt x="89" y="482"/>
                    </a:lnTo>
                    <a:lnTo>
                      <a:pt x="94" y="404"/>
                    </a:lnTo>
                    <a:lnTo>
                      <a:pt x="94" y="327"/>
                    </a:lnTo>
                    <a:lnTo>
                      <a:pt x="98" y="321"/>
                    </a:lnTo>
                    <a:lnTo>
                      <a:pt x="147" y="321"/>
                    </a:lnTo>
                    <a:lnTo>
                      <a:pt x="154" y="319"/>
                    </a:lnTo>
                    <a:lnTo>
                      <a:pt x="157" y="259"/>
                    </a:lnTo>
                    <a:lnTo>
                      <a:pt x="157" y="144"/>
                    </a:lnTo>
                    <a:lnTo>
                      <a:pt x="159" y="88"/>
                    </a:lnTo>
                    <a:lnTo>
                      <a:pt x="168" y="85"/>
                    </a:lnTo>
                    <a:lnTo>
                      <a:pt x="231" y="85"/>
                    </a:lnTo>
                    <a:lnTo>
                      <a:pt x="231" y="1"/>
                    </a:lnTo>
                    <a:lnTo>
                      <a:pt x="236" y="0"/>
                    </a:lnTo>
                    <a:lnTo>
                      <a:pt x="529" y="1"/>
                    </a:lnTo>
                    <a:close/>
                  </a:path>
                </a:pathLst>
              </a:custGeom>
              <a:solidFill>
                <a:srgbClr val="766800"/>
              </a:solidFill>
              <a:ln w="9525">
                <a:noFill/>
                <a:round/>
                <a:headEnd/>
                <a:tailEnd/>
              </a:ln>
            </p:spPr>
            <p:txBody>
              <a:bodyPr>
                <a:prstTxWarp prst="textNoShape">
                  <a:avLst/>
                </a:prstTxWarp>
              </a:bodyPr>
              <a:lstStyle/>
              <a:p>
                <a:endParaRPr lang="en-US">
                  <a:latin typeface="Calibri"/>
                  <a:cs typeface="Calibri"/>
                </a:endParaRPr>
              </a:p>
            </p:txBody>
          </p:sp>
          <p:sp>
            <p:nvSpPr>
              <p:cNvPr id="658" name="Freeform 131"/>
              <p:cNvSpPr>
                <a:spLocks/>
              </p:cNvSpPr>
              <p:nvPr/>
            </p:nvSpPr>
            <p:spPr bwMode="gray">
              <a:xfrm>
                <a:off x="3079" y="3295"/>
                <a:ext cx="69" cy="21"/>
              </a:xfrm>
              <a:custGeom>
                <a:avLst/>
                <a:gdLst>
                  <a:gd name="T0" fmla="*/ 69 w 289"/>
                  <a:gd name="T1" fmla="*/ 2 h 76"/>
                  <a:gd name="T2" fmla="*/ 68 w 289"/>
                  <a:gd name="T3" fmla="*/ 21 h 76"/>
                  <a:gd name="T4" fmla="*/ 59 w 289"/>
                  <a:gd name="T5" fmla="*/ 21 h 76"/>
                  <a:gd name="T6" fmla="*/ 58 w 289"/>
                  <a:gd name="T7" fmla="*/ 20 h 76"/>
                  <a:gd name="T8" fmla="*/ 0 w 289"/>
                  <a:gd name="T9" fmla="*/ 20 h 76"/>
                  <a:gd name="T10" fmla="*/ 0 w 289"/>
                  <a:gd name="T11" fmla="*/ 20 h 76"/>
                  <a:gd name="T12" fmla="*/ 0 w 289"/>
                  <a:gd name="T13" fmla="*/ 0 h 76"/>
                  <a:gd name="T14" fmla="*/ 68 w 289"/>
                  <a:gd name="T15" fmla="*/ 0 h 76"/>
                  <a:gd name="T16" fmla="*/ 69 w 289"/>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9"/>
                  <a:gd name="T28" fmla="*/ 0 h 76"/>
                  <a:gd name="T29" fmla="*/ 289 w 28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9" h="76">
                    <a:moveTo>
                      <a:pt x="289" y="8"/>
                    </a:moveTo>
                    <a:lnTo>
                      <a:pt x="286" y="76"/>
                    </a:lnTo>
                    <a:lnTo>
                      <a:pt x="249" y="76"/>
                    </a:lnTo>
                    <a:lnTo>
                      <a:pt x="242" y="74"/>
                    </a:lnTo>
                    <a:lnTo>
                      <a:pt x="2" y="74"/>
                    </a:lnTo>
                    <a:lnTo>
                      <a:pt x="0" y="71"/>
                    </a:lnTo>
                    <a:lnTo>
                      <a:pt x="0" y="0"/>
                    </a:lnTo>
                    <a:lnTo>
                      <a:pt x="286" y="0"/>
                    </a:lnTo>
                    <a:lnTo>
                      <a:pt x="289" y="8"/>
                    </a:lnTo>
                    <a:close/>
                  </a:path>
                </a:pathLst>
              </a:custGeom>
              <a:solidFill>
                <a:srgbClr val="EEE399"/>
              </a:solidFill>
              <a:ln w="9525">
                <a:noFill/>
                <a:round/>
                <a:headEnd/>
                <a:tailEnd/>
              </a:ln>
            </p:spPr>
            <p:txBody>
              <a:bodyPr>
                <a:prstTxWarp prst="textNoShape">
                  <a:avLst/>
                </a:prstTxWarp>
              </a:bodyPr>
              <a:lstStyle/>
              <a:p>
                <a:endParaRPr lang="en-US">
                  <a:latin typeface="Calibri"/>
                  <a:cs typeface="Calibri"/>
                </a:endParaRPr>
              </a:p>
            </p:txBody>
          </p:sp>
          <p:sp>
            <p:nvSpPr>
              <p:cNvPr id="659" name="Freeform 132"/>
              <p:cNvSpPr>
                <a:spLocks/>
              </p:cNvSpPr>
              <p:nvPr/>
            </p:nvSpPr>
            <p:spPr bwMode="gray">
              <a:xfrm>
                <a:off x="3046" y="3318"/>
                <a:ext cx="128" cy="182"/>
              </a:xfrm>
              <a:custGeom>
                <a:avLst/>
                <a:gdLst>
                  <a:gd name="T0" fmla="*/ 119 w 536"/>
                  <a:gd name="T1" fmla="*/ 6 h 661"/>
                  <a:gd name="T2" fmla="*/ 120 w 536"/>
                  <a:gd name="T3" fmla="*/ 21 h 661"/>
                  <a:gd name="T4" fmla="*/ 121 w 536"/>
                  <a:gd name="T5" fmla="*/ 23 h 661"/>
                  <a:gd name="T6" fmla="*/ 123 w 536"/>
                  <a:gd name="T7" fmla="*/ 23 h 661"/>
                  <a:gd name="T8" fmla="*/ 128 w 536"/>
                  <a:gd name="T9" fmla="*/ 23 h 661"/>
                  <a:gd name="T10" fmla="*/ 126 w 536"/>
                  <a:gd name="T11" fmla="*/ 96 h 661"/>
                  <a:gd name="T12" fmla="*/ 124 w 536"/>
                  <a:gd name="T13" fmla="*/ 97 h 661"/>
                  <a:gd name="T14" fmla="*/ 122 w 536"/>
                  <a:gd name="T15" fmla="*/ 99 h 661"/>
                  <a:gd name="T16" fmla="*/ 120 w 536"/>
                  <a:gd name="T17" fmla="*/ 100 h 661"/>
                  <a:gd name="T18" fmla="*/ 117 w 536"/>
                  <a:gd name="T19" fmla="*/ 101 h 661"/>
                  <a:gd name="T20" fmla="*/ 115 w 536"/>
                  <a:gd name="T21" fmla="*/ 102 h 661"/>
                  <a:gd name="T22" fmla="*/ 112 w 536"/>
                  <a:gd name="T23" fmla="*/ 104 h 661"/>
                  <a:gd name="T24" fmla="*/ 110 w 536"/>
                  <a:gd name="T25" fmla="*/ 105 h 661"/>
                  <a:gd name="T26" fmla="*/ 108 w 536"/>
                  <a:gd name="T27" fmla="*/ 99 h 661"/>
                  <a:gd name="T28" fmla="*/ 109 w 536"/>
                  <a:gd name="T29" fmla="*/ 93 h 661"/>
                  <a:gd name="T30" fmla="*/ 42 w 536"/>
                  <a:gd name="T31" fmla="*/ 92 h 661"/>
                  <a:gd name="T32" fmla="*/ 42 w 536"/>
                  <a:gd name="T33" fmla="*/ 91 h 661"/>
                  <a:gd name="T34" fmla="*/ 41 w 536"/>
                  <a:gd name="T35" fmla="*/ 92 h 661"/>
                  <a:gd name="T36" fmla="*/ 19 w 536"/>
                  <a:gd name="T37" fmla="*/ 91 h 661"/>
                  <a:gd name="T38" fmla="*/ 14 w 536"/>
                  <a:gd name="T39" fmla="*/ 92 h 661"/>
                  <a:gd name="T40" fmla="*/ 16 w 536"/>
                  <a:gd name="T41" fmla="*/ 109 h 661"/>
                  <a:gd name="T42" fmla="*/ 17 w 536"/>
                  <a:gd name="T43" fmla="*/ 110 h 661"/>
                  <a:gd name="T44" fmla="*/ 34 w 536"/>
                  <a:gd name="T45" fmla="*/ 109 h 661"/>
                  <a:gd name="T46" fmla="*/ 85 w 536"/>
                  <a:gd name="T47" fmla="*/ 110 h 661"/>
                  <a:gd name="T48" fmla="*/ 99 w 536"/>
                  <a:gd name="T49" fmla="*/ 110 h 661"/>
                  <a:gd name="T50" fmla="*/ 96 w 536"/>
                  <a:gd name="T51" fmla="*/ 112 h 661"/>
                  <a:gd name="T52" fmla="*/ 95 w 536"/>
                  <a:gd name="T53" fmla="*/ 113 h 661"/>
                  <a:gd name="T54" fmla="*/ 92 w 536"/>
                  <a:gd name="T55" fmla="*/ 114 h 661"/>
                  <a:gd name="T56" fmla="*/ 90 w 536"/>
                  <a:gd name="T57" fmla="*/ 115 h 661"/>
                  <a:gd name="T58" fmla="*/ 89 w 536"/>
                  <a:gd name="T59" fmla="*/ 116 h 661"/>
                  <a:gd name="T60" fmla="*/ 86 w 536"/>
                  <a:gd name="T61" fmla="*/ 117 h 661"/>
                  <a:gd name="T62" fmla="*/ 84 w 536"/>
                  <a:gd name="T63" fmla="*/ 119 h 661"/>
                  <a:gd name="T64" fmla="*/ 83 w 536"/>
                  <a:gd name="T65" fmla="*/ 121 h 661"/>
                  <a:gd name="T66" fmla="*/ 82 w 536"/>
                  <a:gd name="T67" fmla="*/ 122 h 661"/>
                  <a:gd name="T68" fmla="*/ 16 w 536"/>
                  <a:gd name="T69" fmla="*/ 122 h 661"/>
                  <a:gd name="T70" fmla="*/ 14 w 536"/>
                  <a:gd name="T71" fmla="*/ 123 h 661"/>
                  <a:gd name="T72" fmla="*/ 16 w 536"/>
                  <a:gd name="T73" fmla="*/ 140 h 661"/>
                  <a:gd name="T74" fmla="*/ 22 w 536"/>
                  <a:gd name="T75" fmla="*/ 140 h 661"/>
                  <a:gd name="T76" fmla="*/ 82 w 536"/>
                  <a:gd name="T77" fmla="*/ 182 h 661"/>
                  <a:gd name="T78" fmla="*/ 72 w 536"/>
                  <a:gd name="T79" fmla="*/ 150 h 661"/>
                  <a:gd name="T80" fmla="*/ 63 w 536"/>
                  <a:gd name="T81" fmla="*/ 149 h 661"/>
                  <a:gd name="T82" fmla="*/ 29 w 536"/>
                  <a:gd name="T83" fmla="*/ 149 h 661"/>
                  <a:gd name="T84" fmla="*/ 4 w 536"/>
                  <a:gd name="T85" fmla="*/ 148 h 661"/>
                  <a:gd name="T86" fmla="*/ 0 w 536"/>
                  <a:gd name="T87" fmla="*/ 148 h 661"/>
                  <a:gd name="T88" fmla="*/ 0 w 536"/>
                  <a:gd name="T89" fmla="*/ 86 h 661"/>
                  <a:gd name="T90" fmla="*/ 16 w 536"/>
                  <a:gd name="T91" fmla="*/ 66 h 661"/>
                  <a:gd name="T92" fmla="*/ 16 w 536"/>
                  <a:gd name="T93" fmla="*/ 64 h 661"/>
                  <a:gd name="T94" fmla="*/ 16 w 536"/>
                  <a:gd name="T95" fmla="*/ 47 h 661"/>
                  <a:gd name="T96" fmla="*/ 16 w 536"/>
                  <a:gd name="T97" fmla="*/ 16 h 661"/>
                  <a:gd name="T98" fmla="*/ 37 w 536"/>
                  <a:gd name="T99" fmla="*/ 0 h 661"/>
                  <a:gd name="T100" fmla="*/ 95 w 536"/>
                  <a:gd name="T101" fmla="*/ 1 h 661"/>
                  <a:gd name="T102" fmla="*/ 116 w 536"/>
                  <a:gd name="T103" fmla="*/ 1 h 6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661"/>
                  <a:gd name="T158" fmla="*/ 536 w 536"/>
                  <a:gd name="T159" fmla="*/ 661 h 66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661">
                    <a:moveTo>
                      <a:pt x="501" y="5"/>
                    </a:moveTo>
                    <a:lnTo>
                      <a:pt x="499" y="22"/>
                    </a:lnTo>
                    <a:lnTo>
                      <a:pt x="501" y="41"/>
                    </a:lnTo>
                    <a:lnTo>
                      <a:pt x="501" y="78"/>
                    </a:lnTo>
                    <a:lnTo>
                      <a:pt x="503" y="82"/>
                    </a:lnTo>
                    <a:lnTo>
                      <a:pt x="508" y="82"/>
                    </a:lnTo>
                    <a:lnTo>
                      <a:pt x="513" y="83"/>
                    </a:lnTo>
                    <a:lnTo>
                      <a:pt x="517" y="83"/>
                    </a:lnTo>
                    <a:lnTo>
                      <a:pt x="522" y="82"/>
                    </a:lnTo>
                    <a:lnTo>
                      <a:pt x="536" y="82"/>
                    </a:lnTo>
                    <a:lnTo>
                      <a:pt x="536" y="347"/>
                    </a:lnTo>
                    <a:lnTo>
                      <a:pt x="529" y="348"/>
                    </a:lnTo>
                    <a:lnTo>
                      <a:pt x="524" y="352"/>
                    </a:lnTo>
                    <a:lnTo>
                      <a:pt x="520" y="353"/>
                    </a:lnTo>
                    <a:lnTo>
                      <a:pt x="515" y="355"/>
                    </a:lnTo>
                    <a:lnTo>
                      <a:pt x="510" y="358"/>
                    </a:lnTo>
                    <a:lnTo>
                      <a:pt x="506" y="360"/>
                    </a:lnTo>
                    <a:lnTo>
                      <a:pt x="501" y="363"/>
                    </a:lnTo>
                    <a:lnTo>
                      <a:pt x="496" y="365"/>
                    </a:lnTo>
                    <a:lnTo>
                      <a:pt x="489" y="367"/>
                    </a:lnTo>
                    <a:lnTo>
                      <a:pt x="485" y="370"/>
                    </a:lnTo>
                    <a:lnTo>
                      <a:pt x="480" y="372"/>
                    </a:lnTo>
                    <a:lnTo>
                      <a:pt x="475" y="374"/>
                    </a:lnTo>
                    <a:lnTo>
                      <a:pt x="471" y="377"/>
                    </a:lnTo>
                    <a:lnTo>
                      <a:pt x="466" y="379"/>
                    </a:lnTo>
                    <a:lnTo>
                      <a:pt x="461" y="382"/>
                    </a:lnTo>
                    <a:lnTo>
                      <a:pt x="454" y="384"/>
                    </a:lnTo>
                    <a:lnTo>
                      <a:pt x="454" y="360"/>
                    </a:lnTo>
                    <a:lnTo>
                      <a:pt x="457" y="348"/>
                    </a:lnTo>
                    <a:lnTo>
                      <a:pt x="457" y="336"/>
                    </a:lnTo>
                    <a:lnTo>
                      <a:pt x="452" y="333"/>
                    </a:lnTo>
                    <a:lnTo>
                      <a:pt x="175" y="333"/>
                    </a:lnTo>
                    <a:lnTo>
                      <a:pt x="175" y="330"/>
                    </a:lnTo>
                    <a:lnTo>
                      <a:pt x="175" y="331"/>
                    </a:lnTo>
                    <a:lnTo>
                      <a:pt x="172" y="331"/>
                    </a:lnTo>
                    <a:lnTo>
                      <a:pt x="172" y="333"/>
                    </a:lnTo>
                    <a:lnTo>
                      <a:pt x="86" y="333"/>
                    </a:lnTo>
                    <a:lnTo>
                      <a:pt x="79" y="331"/>
                    </a:lnTo>
                    <a:lnTo>
                      <a:pt x="65" y="331"/>
                    </a:lnTo>
                    <a:lnTo>
                      <a:pt x="60" y="335"/>
                    </a:lnTo>
                    <a:lnTo>
                      <a:pt x="63" y="394"/>
                    </a:lnTo>
                    <a:lnTo>
                      <a:pt x="67" y="397"/>
                    </a:lnTo>
                    <a:lnTo>
                      <a:pt x="70" y="397"/>
                    </a:lnTo>
                    <a:lnTo>
                      <a:pt x="72" y="399"/>
                    </a:lnTo>
                    <a:lnTo>
                      <a:pt x="135" y="399"/>
                    </a:lnTo>
                    <a:lnTo>
                      <a:pt x="144" y="397"/>
                    </a:lnTo>
                    <a:lnTo>
                      <a:pt x="345" y="397"/>
                    </a:lnTo>
                    <a:lnTo>
                      <a:pt x="357" y="399"/>
                    </a:lnTo>
                    <a:lnTo>
                      <a:pt x="419" y="399"/>
                    </a:lnTo>
                    <a:lnTo>
                      <a:pt x="415" y="401"/>
                    </a:lnTo>
                    <a:lnTo>
                      <a:pt x="408" y="406"/>
                    </a:lnTo>
                    <a:lnTo>
                      <a:pt x="403" y="408"/>
                    </a:lnTo>
                    <a:lnTo>
                      <a:pt x="398" y="409"/>
                    </a:lnTo>
                    <a:lnTo>
                      <a:pt x="396" y="411"/>
                    </a:lnTo>
                    <a:lnTo>
                      <a:pt x="391" y="413"/>
                    </a:lnTo>
                    <a:lnTo>
                      <a:pt x="387" y="414"/>
                    </a:lnTo>
                    <a:lnTo>
                      <a:pt x="382" y="416"/>
                    </a:lnTo>
                    <a:lnTo>
                      <a:pt x="378" y="418"/>
                    </a:lnTo>
                    <a:lnTo>
                      <a:pt x="373" y="421"/>
                    </a:lnTo>
                    <a:lnTo>
                      <a:pt x="371" y="421"/>
                    </a:lnTo>
                    <a:lnTo>
                      <a:pt x="366" y="423"/>
                    </a:lnTo>
                    <a:lnTo>
                      <a:pt x="361" y="425"/>
                    </a:lnTo>
                    <a:lnTo>
                      <a:pt x="357" y="426"/>
                    </a:lnTo>
                    <a:lnTo>
                      <a:pt x="350" y="431"/>
                    </a:lnTo>
                    <a:lnTo>
                      <a:pt x="347" y="435"/>
                    </a:lnTo>
                    <a:lnTo>
                      <a:pt x="347" y="438"/>
                    </a:lnTo>
                    <a:lnTo>
                      <a:pt x="345" y="440"/>
                    </a:lnTo>
                    <a:lnTo>
                      <a:pt x="345" y="443"/>
                    </a:lnTo>
                    <a:lnTo>
                      <a:pt x="95" y="442"/>
                    </a:lnTo>
                    <a:lnTo>
                      <a:pt x="67" y="442"/>
                    </a:lnTo>
                    <a:lnTo>
                      <a:pt x="63" y="443"/>
                    </a:lnTo>
                    <a:lnTo>
                      <a:pt x="60" y="447"/>
                    </a:lnTo>
                    <a:lnTo>
                      <a:pt x="60" y="504"/>
                    </a:lnTo>
                    <a:lnTo>
                      <a:pt x="67" y="508"/>
                    </a:lnTo>
                    <a:lnTo>
                      <a:pt x="84" y="508"/>
                    </a:lnTo>
                    <a:lnTo>
                      <a:pt x="93" y="509"/>
                    </a:lnTo>
                    <a:lnTo>
                      <a:pt x="343" y="509"/>
                    </a:lnTo>
                    <a:lnTo>
                      <a:pt x="343" y="661"/>
                    </a:lnTo>
                    <a:lnTo>
                      <a:pt x="303" y="659"/>
                    </a:lnTo>
                    <a:lnTo>
                      <a:pt x="303" y="545"/>
                    </a:lnTo>
                    <a:lnTo>
                      <a:pt x="298" y="542"/>
                    </a:lnTo>
                    <a:lnTo>
                      <a:pt x="263" y="542"/>
                    </a:lnTo>
                    <a:lnTo>
                      <a:pt x="254" y="540"/>
                    </a:lnTo>
                    <a:lnTo>
                      <a:pt x="121" y="540"/>
                    </a:lnTo>
                    <a:lnTo>
                      <a:pt x="112" y="538"/>
                    </a:lnTo>
                    <a:lnTo>
                      <a:pt x="16" y="538"/>
                    </a:lnTo>
                    <a:lnTo>
                      <a:pt x="9" y="537"/>
                    </a:lnTo>
                    <a:lnTo>
                      <a:pt x="0" y="537"/>
                    </a:lnTo>
                    <a:lnTo>
                      <a:pt x="0" y="389"/>
                    </a:lnTo>
                    <a:lnTo>
                      <a:pt x="2" y="314"/>
                    </a:lnTo>
                    <a:lnTo>
                      <a:pt x="5" y="240"/>
                    </a:lnTo>
                    <a:lnTo>
                      <a:pt x="65" y="240"/>
                    </a:lnTo>
                    <a:lnTo>
                      <a:pt x="67" y="236"/>
                    </a:lnTo>
                    <a:lnTo>
                      <a:pt x="67" y="233"/>
                    </a:lnTo>
                    <a:lnTo>
                      <a:pt x="65" y="229"/>
                    </a:lnTo>
                    <a:lnTo>
                      <a:pt x="65" y="172"/>
                    </a:lnTo>
                    <a:lnTo>
                      <a:pt x="67" y="116"/>
                    </a:lnTo>
                    <a:lnTo>
                      <a:pt x="67" y="58"/>
                    </a:lnTo>
                    <a:lnTo>
                      <a:pt x="70" y="0"/>
                    </a:lnTo>
                    <a:lnTo>
                      <a:pt x="154" y="0"/>
                    </a:lnTo>
                    <a:lnTo>
                      <a:pt x="168" y="2"/>
                    </a:lnTo>
                    <a:lnTo>
                      <a:pt x="396" y="2"/>
                    </a:lnTo>
                    <a:lnTo>
                      <a:pt x="410" y="4"/>
                    </a:lnTo>
                    <a:lnTo>
                      <a:pt x="487" y="4"/>
                    </a:lnTo>
                    <a:lnTo>
                      <a:pt x="501" y="5"/>
                    </a:lnTo>
                    <a:close/>
                  </a:path>
                </a:pathLst>
              </a:custGeom>
              <a:solidFill>
                <a:srgbClr val="EEE399"/>
              </a:solidFill>
              <a:ln w="9525">
                <a:noFill/>
                <a:round/>
                <a:headEnd/>
                <a:tailEnd/>
              </a:ln>
            </p:spPr>
            <p:txBody>
              <a:bodyPr>
                <a:prstTxWarp prst="textNoShape">
                  <a:avLst/>
                </a:prstTxWarp>
              </a:bodyPr>
              <a:lstStyle/>
              <a:p>
                <a:endParaRPr lang="en-US">
                  <a:latin typeface="Calibri"/>
                  <a:cs typeface="Calibri"/>
                </a:endParaRPr>
              </a:p>
            </p:txBody>
          </p:sp>
          <p:sp>
            <p:nvSpPr>
              <p:cNvPr id="660" name="Freeform 133"/>
              <p:cNvSpPr>
                <a:spLocks/>
              </p:cNvSpPr>
              <p:nvPr/>
            </p:nvSpPr>
            <p:spPr bwMode="gray">
              <a:xfrm>
                <a:off x="3078" y="3324"/>
                <a:ext cx="78" cy="16"/>
              </a:xfrm>
              <a:custGeom>
                <a:avLst/>
                <a:gdLst>
                  <a:gd name="T0" fmla="*/ 78 w 326"/>
                  <a:gd name="T1" fmla="*/ 1 h 56"/>
                  <a:gd name="T2" fmla="*/ 78 w 326"/>
                  <a:gd name="T3" fmla="*/ 1 h 56"/>
                  <a:gd name="T4" fmla="*/ 78 w 326"/>
                  <a:gd name="T5" fmla="*/ 15 h 56"/>
                  <a:gd name="T6" fmla="*/ 75 w 326"/>
                  <a:gd name="T7" fmla="*/ 15 h 56"/>
                  <a:gd name="T8" fmla="*/ 74 w 326"/>
                  <a:gd name="T9" fmla="*/ 16 h 56"/>
                  <a:gd name="T10" fmla="*/ 60 w 326"/>
                  <a:gd name="T11" fmla="*/ 16 h 56"/>
                  <a:gd name="T12" fmla="*/ 59 w 326"/>
                  <a:gd name="T13" fmla="*/ 15 h 56"/>
                  <a:gd name="T14" fmla="*/ 0 w 326"/>
                  <a:gd name="T15" fmla="*/ 15 h 56"/>
                  <a:gd name="T16" fmla="*/ 0 w 326"/>
                  <a:gd name="T17" fmla="*/ 15 h 56"/>
                  <a:gd name="T18" fmla="*/ 0 w 326"/>
                  <a:gd name="T19" fmla="*/ 1 h 56"/>
                  <a:gd name="T20" fmla="*/ 0 w 326"/>
                  <a:gd name="T21" fmla="*/ 1 h 56"/>
                  <a:gd name="T22" fmla="*/ 1 w 326"/>
                  <a:gd name="T23" fmla="*/ 1 h 56"/>
                  <a:gd name="T24" fmla="*/ 2 w 326"/>
                  <a:gd name="T25" fmla="*/ 0 h 56"/>
                  <a:gd name="T26" fmla="*/ 2 w 326"/>
                  <a:gd name="T27" fmla="*/ 1 h 56"/>
                  <a:gd name="T28" fmla="*/ 35 w 326"/>
                  <a:gd name="T29" fmla="*/ 1 h 56"/>
                  <a:gd name="T30" fmla="*/ 37 w 326"/>
                  <a:gd name="T31" fmla="*/ 1 h 56"/>
                  <a:gd name="T32" fmla="*/ 78 w 326"/>
                  <a:gd name="T33" fmla="*/ 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6"/>
                  <a:gd name="T52" fmla="*/ 0 h 56"/>
                  <a:gd name="T53" fmla="*/ 326 w 326"/>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6" h="56">
                    <a:moveTo>
                      <a:pt x="324" y="3"/>
                    </a:moveTo>
                    <a:lnTo>
                      <a:pt x="326" y="5"/>
                    </a:lnTo>
                    <a:lnTo>
                      <a:pt x="324" y="54"/>
                    </a:lnTo>
                    <a:lnTo>
                      <a:pt x="315" y="54"/>
                    </a:lnTo>
                    <a:lnTo>
                      <a:pt x="308" y="56"/>
                    </a:lnTo>
                    <a:lnTo>
                      <a:pt x="252" y="56"/>
                    </a:lnTo>
                    <a:lnTo>
                      <a:pt x="247" y="54"/>
                    </a:lnTo>
                    <a:lnTo>
                      <a:pt x="2" y="54"/>
                    </a:lnTo>
                    <a:lnTo>
                      <a:pt x="0" y="53"/>
                    </a:lnTo>
                    <a:lnTo>
                      <a:pt x="0" y="3"/>
                    </a:lnTo>
                    <a:lnTo>
                      <a:pt x="2" y="2"/>
                    </a:lnTo>
                    <a:lnTo>
                      <a:pt x="5" y="2"/>
                    </a:lnTo>
                    <a:lnTo>
                      <a:pt x="7" y="0"/>
                    </a:lnTo>
                    <a:lnTo>
                      <a:pt x="9" y="2"/>
                    </a:lnTo>
                    <a:lnTo>
                      <a:pt x="145" y="2"/>
                    </a:lnTo>
                    <a:lnTo>
                      <a:pt x="154" y="3"/>
                    </a:lnTo>
                    <a:lnTo>
                      <a:pt x="324" y="3"/>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1" name="Freeform 134"/>
              <p:cNvSpPr>
                <a:spLocks/>
              </p:cNvSpPr>
              <p:nvPr/>
            </p:nvSpPr>
            <p:spPr bwMode="gray">
              <a:xfrm>
                <a:off x="3080" y="3326"/>
                <a:ext cx="15" cy="11"/>
              </a:xfrm>
              <a:custGeom>
                <a:avLst/>
                <a:gdLst>
                  <a:gd name="T0" fmla="*/ 15 w 63"/>
                  <a:gd name="T1" fmla="*/ 11 h 39"/>
                  <a:gd name="T2" fmla="*/ 1 w 63"/>
                  <a:gd name="T3" fmla="*/ 11 h 39"/>
                  <a:gd name="T4" fmla="*/ 0 w 63"/>
                  <a:gd name="T5" fmla="*/ 1 h 39"/>
                  <a:gd name="T6" fmla="*/ 3 w 63"/>
                  <a:gd name="T7" fmla="*/ 1 h 39"/>
                  <a:gd name="T8" fmla="*/ 4 w 63"/>
                  <a:gd name="T9" fmla="*/ 0 h 39"/>
                  <a:gd name="T10" fmla="*/ 15 w 63"/>
                  <a:gd name="T11" fmla="*/ 0 h 39"/>
                  <a:gd name="T12" fmla="*/ 15 w 63"/>
                  <a:gd name="T13" fmla="*/ 11 h 39"/>
                  <a:gd name="T14" fmla="*/ 0 60000 65536"/>
                  <a:gd name="T15" fmla="*/ 0 60000 65536"/>
                  <a:gd name="T16" fmla="*/ 0 60000 65536"/>
                  <a:gd name="T17" fmla="*/ 0 60000 65536"/>
                  <a:gd name="T18" fmla="*/ 0 60000 65536"/>
                  <a:gd name="T19" fmla="*/ 0 60000 65536"/>
                  <a:gd name="T20" fmla="*/ 0 60000 65536"/>
                  <a:gd name="T21" fmla="*/ 0 w 63"/>
                  <a:gd name="T22" fmla="*/ 0 h 39"/>
                  <a:gd name="T23" fmla="*/ 63 w 63"/>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9">
                    <a:moveTo>
                      <a:pt x="63" y="38"/>
                    </a:moveTo>
                    <a:lnTo>
                      <a:pt x="3" y="39"/>
                    </a:lnTo>
                    <a:lnTo>
                      <a:pt x="0" y="2"/>
                    </a:lnTo>
                    <a:lnTo>
                      <a:pt x="12" y="2"/>
                    </a:lnTo>
                    <a:lnTo>
                      <a:pt x="17" y="0"/>
                    </a:lnTo>
                    <a:lnTo>
                      <a:pt x="63" y="0"/>
                    </a:lnTo>
                    <a:lnTo>
                      <a:pt x="63" y="38"/>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2" name="Freeform 135"/>
              <p:cNvSpPr>
                <a:spLocks/>
              </p:cNvSpPr>
              <p:nvPr/>
            </p:nvSpPr>
            <p:spPr bwMode="gray">
              <a:xfrm>
                <a:off x="3098" y="3326"/>
                <a:ext cx="15" cy="11"/>
              </a:xfrm>
              <a:custGeom>
                <a:avLst/>
                <a:gdLst>
                  <a:gd name="T0" fmla="*/ 15 w 63"/>
                  <a:gd name="T1" fmla="*/ 11 h 38"/>
                  <a:gd name="T2" fmla="*/ 0 w 63"/>
                  <a:gd name="T3" fmla="*/ 11 h 38"/>
                  <a:gd name="T4" fmla="*/ 0 w 63"/>
                  <a:gd name="T5" fmla="*/ 6 h 38"/>
                  <a:gd name="T6" fmla="*/ 0 w 63"/>
                  <a:gd name="T7" fmla="*/ 3 h 38"/>
                  <a:gd name="T8" fmla="*/ 0 w 63"/>
                  <a:gd name="T9" fmla="*/ 0 h 38"/>
                  <a:gd name="T10" fmla="*/ 15 w 63"/>
                  <a:gd name="T11" fmla="*/ 1 h 38"/>
                  <a:gd name="T12" fmla="*/ 15 w 63"/>
                  <a:gd name="T13" fmla="*/ 11 h 38"/>
                  <a:gd name="T14" fmla="*/ 0 60000 65536"/>
                  <a:gd name="T15" fmla="*/ 0 60000 65536"/>
                  <a:gd name="T16" fmla="*/ 0 60000 65536"/>
                  <a:gd name="T17" fmla="*/ 0 60000 65536"/>
                  <a:gd name="T18" fmla="*/ 0 60000 65536"/>
                  <a:gd name="T19" fmla="*/ 0 60000 65536"/>
                  <a:gd name="T20" fmla="*/ 0 60000 65536"/>
                  <a:gd name="T21" fmla="*/ 0 w 63"/>
                  <a:gd name="T22" fmla="*/ 0 h 38"/>
                  <a:gd name="T23" fmla="*/ 63 w 63"/>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38">
                    <a:moveTo>
                      <a:pt x="63" y="38"/>
                    </a:moveTo>
                    <a:lnTo>
                      <a:pt x="0" y="38"/>
                    </a:lnTo>
                    <a:lnTo>
                      <a:pt x="0" y="19"/>
                    </a:lnTo>
                    <a:lnTo>
                      <a:pt x="2" y="9"/>
                    </a:lnTo>
                    <a:lnTo>
                      <a:pt x="2" y="0"/>
                    </a:lnTo>
                    <a:lnTo>
                      <a:pt x="63" y="2"/>
                    </a:lnTo>
                    <a:lnTo>
                      <a:pt x="63" y="38"/>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3" name="Freeform 136"/>
              <p:cNvSpPr>
                <a:spLocks/>
              </p:cNvSpPr>
              <p:nvPr/>
            </p:nvSpPr>
            <p:spPr bwMode="gray">
              <a:xfrm>
                <a:off x="3116" y="3327"/>
                <a:ext cx="17" cy="10"/>
              </a:xfrm>
              <a:custGeom>
                <a:avLst/>
                <a:gdLst>
                  <a:gd name="T0" fmla="*/ 16 w 70"/>
                  <a:gd name="T1" fmla="*/ 10 h 37"/>
                  <a:gd name="T2" fmla="*/ 16 w 70"/>
                  <a:gd name="T3" fmla="*/ 10 h 37"/>
                  <a:gd name="T4" fmla="*/ 0 w 70"/>
                  <a:gd name="T5" fmla="*/ 10 h 37"/>
                  <a:gd name="T6" fmla="*/ 0 w 70"/>
                  <a:gd name="T7" fmla="*/ 0 h 37"/>
                  <a:gd name="T8" fmla="*/ 17 w 70"/>
                  <a:gd name="T9" fmla="*/ 0 h 37"/>
                  <a:gd name="T10" fmla="*/ 16 w 70"/>
                  <a:gd name="T11" fmla="*/ 10 h 37"/>
                  <a:gd name="T12" fmla="*/ 0 60000 65536"/>
                  <a:gd name="T13" fmla="*/ 0 60000 65536"/>
                  <a:gd name="T14" fmla="*/ 0 60000 65536"/>
                  <a:gd name="T15" fmla="*/ 0 60000 65536"/>
                  <a:gd name="T16" fmla="*/ 0 60000 65536"/>
                  <a:gd name="T17" fmla="*/ 0 60000 65536"/>
                  <a:gd name="T18" fmla="*/ 0 w 70"/>
                  <a:gd name="T19" fmla="*/ 0 h 37"/>
                  <a:gd name="T20" fmla="*/ 70 w 70"/>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70" h="37">
                    <a:moveTo>
                      <a:pt x="67" y="36"/>
                    </a:moveTo>
                    <a:lnTo>
                      <a:pt x="65" y="37"/>
                    </a:lnTo>
                    <a:lnTo>
                      <a:pt x="0" y="37"/>
                    </a:lnTo>
                    <a:lnTo>
                      <a:pt x="0" y="0"/>
                    </a:lnTo>
                    <a:lnTo>
                      <a:pt x="70" y="0"/>
                    </a:lnTo>
                    <a:lnTo>
                      <a:pt x="67" y="36"/>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4" name="Freeform 137"/>
              <p:cNvSpPr>
                <a:spLocks/>
              </p:cNvSpPr>
              <p:nvPr/>
            </p:nvSpPr>
            <p:spPr bwMode="gray">
              <a:xfrm>
                <a:off x="3135" y="3327"/>
                <a:ext cx="18" cy="10"/>
              </a:xfrm>
              <a:custGeom>
                <a:avLst/>
                <a:gdLst>
                  <a:gd name="T0" fmla="*/ 18 w 77"/>
                  <a:gd name="T1" fmla="*/ 1 h 37"/>
                  <a:gd name="T2" fmla="*/ 18 w 77"/>
                  <a:gd name="T3" fmla="*/ 10 h 37"/>
                  <a:gd name="T4" fmla="*/ 0 w 77"/>
                  <a:gd name="T5" fmla="*/ 10 h 37"/>
                  <a:gd name="T6" fmla="*/ 0 w 77"/>
                  <a:gd name="T7" fmla="*/ 3 h 37"/>
                  <a:gd name="T8" fmla="*/ 0 w 77"/>
                  <a:gd name="T9" fmla="*/ 0 h 37"/>
                  <a:gd name="T10" fmla="*/ 9 w 77"/>
                  <a:gd name="T11" fmla="*/ 0 h 37"/>
                  <a:gd name="T12" fmla="*/ 10 w 77"/>
                  <a:gd name="T13" fmla="*/ 1 h 37"/>
                  <a:gd name="T14" fmla="*/ 18 w 77"/>
                  <a:gd name="T15" fmla="*/ 1 h 37"/>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37"/>
                  <a:gd name="T26" fmla="*/ 77 w 7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37">
                    <a:moveTo>
                      <a:pt x="77" y="2"/>
                    </a:moveTo>
                    <a:lnTo>
                      <a:pt x="77" y="37"/>
                    </a:lnTo>
                    <a:lnTo>
                      <a:pt x="0" y="37"/>
                    </a:lnTo>
                    <a:lnTo>
                      <a:pt x="0" y="10"/>
                    </a:lnTo>
                    <a:lnTo>
                      <a:pt x="2" y="0"/>
                    </a:lnTo>
                    <a:lnTo>
                      <a:pt x="39" y="0"/>
                    </a:lnTo>
                    <a:lnTo>
                      <a:pt x="44" y="2"/>
                    </a:lnTo>
                    <a:lnTo>
                      <a:pt x="77"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5" name="Freeform 138"/>
              <p:cNvSpPr>
                <a:spLocks/>
              </p:cNvSpPr>
              <p:nvPr/>
            </p:nvSpPr>
            <p:spPr bwMode="gray">
              <a:xfrm>
                <a:off x="3078" y="3350"/>
                <a:ext cx="77" cy="18"/>
              </a:xfrm>
              <a:custGeom>
                <a:avLst/>
                <a:gdLst>
                  <a:gd name="T0" fmla="*/ 77 w 324"/>
                  <a:gd name="T1" fmla="*/ 1 h 63"/>
                  <a:gd name="T2" fmla="*/ 77 w 324"/>
                  <a:gd name="T3" fmla="*/ 14 h 63"/>
                  <a:gd name="T4" fmla="*/ 77 w 324"/>
                  <a:gd name="T5" fmla="*/ 17 h 63"/>
                  <a:gd name="T6" fmla="*/ 75 w 324"/>
                  <a:gd name="T7" fmla="*/ 18 h 63"/>
                  <a:gd name="T8" fmla="*/ 59 w 324"/>
                  <a:gd name="T9" fmla="*/ 18 h 63"/>
                  <a:gd name="T10" fmla="*/ 57 w 324"/>
                  <a:gd name="T11" fmla="*/ 17 h 63"/>
                  <a:gd name="T12" fmla="*/ 0 w 324"/>
                  <a:gd name="T13" fmla="*/ 17 h 63"/>
                  <a:gd name="T14" fmla="*/ 0 w 324"/>
                  <a:gd name="T15" fmla="*/ 1 h 63"/>
                  <a:gd name="T16" fmla="*/ 1 w 324"/>
                  <a:gd name="T17" fmla="*/ 0 h 63"/>
                  <a:gd name="T18" fmla="*/ 5 w 324"/>
                  <a:gd name="T19" fmla="*/ 0 h 63"/>
                  <a:gd name="T20" fmla="*/ 5 w 324"/>
                  <a:gd name="T21" fmla="*/ 1 h 63"/>
                  <a:gd name="T22" fmla="*/ 77 w 324"/>
                  <a:gd name="T23" fmla="*/ 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4"/>
                  <a:gd name="T37" fmla="*/ 0 h 63"/>
                  <a:gd name="T38" fmla="*/ 324 w 324"/>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4" h="63">
                    <a:moveTo>
                      <a:pt x="324" y="2"/>
                    </a:moveTo>
                    <a:lnTo>
                      <a:pt x="324" y="48"/>
                    </a:lnTo>
                    <a:lnTo>
                      <a:pt x="322" y="61"/>
                    </a:lnTo>
                    <a:lnTo>
                      <a:pt x="317" y="63"/>
                    </a:lnTo>
                    <a:lnTo>
                      <a:pt x="250" y="63"/>
                    </a:lnTo>
                    <a:lnTo>
                      <a:pt x="240" y="61"/>
                    </a:lnTo>
                    <a:lnTo>
                      <a:pt x="0" y="61"/>
                    </a:lnTo>
                    <a:lnTo>
                      <a:pt x="0" y="3"/>
                    </a:lnTo>
                    <a:lnTo>
                      <a:pt x="5" y="0"/>
                    </a:lnTo>
                    <a:lnTo>
                      <a:pt x="19" y="0"/>
                    </a:lnTo>
                    <a:lnTo>
                      <a:pt x="21" y="2"/>
                    </a:lnTo>
                    <a:lnTo>
                      <a:pt x="324"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6" name="Freeform 139"/>
              <p:cNvSpPr>
                <a:spLocks/>
              </p:cNvSpPr>
              <p:nvPr/>
            </p:nvSpPr>
            <p:spPr bwMode="gray">
              <a:xfrm>
                <a:off x="3098" y="3353"/>
                <a:ext cx="15" cy="12"/>
              </a:xfrm>
              <a:custGeom>
                <a:avLst/>
                <a:gdLst>
                  <a:gd name="T0" fmla="*/ 15 w 63"/>
                  <a:gd name="T1" fmla="*/ 0 h 46"/>
                  <a:gd name="T2" fmla="*/ 15 w 63"/>
                  <a:gd name="T3" fmla="*/ 3 h 46"/>
                  <a:gd name="T4" fmla="*/ 15 w 63"/>
                  <a:gd name="T5" fmla="*/ 6 h 46"/>
                  <a:gd name="T6" fmla="*/ 15 w 63"/>
                  <a:gd name="T7" fmla="*/ 9 h 46"/>
                  <a:gd name="T8" fmla="*/ 14 w 63"/>
                  <a:gd name="T9" fmla="*/ 12 h 46"/>
                  <a:gd name="T10" fmla="*/ 0 w 63"/>
                  <a:gd name="T11" fmla="*/ 12 h 46"/>
                  <a:gd name="T12" fmla="*/ 0 w 63"/>
                  <a:gd name="T13" fmla="*/ 0 h 46"/>
                  <a:gd name="T14" fmla="*/ 15 w 63"/>
                  <a:gd name="T15" fmla="*/ 0 h 46"/>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46"/>
                  <a:gd name="T26" fmla="*/ 63 w 63"/>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46">
                    <a:moveTo>
                      <a:pt x="63" y="0"/>
                    </a:moveTo>
                    <a:lnTo>
                      <a:pt x="61" y="11"/>
                    </a:lnTo>
                    <a:lnTo>
                      <a:pt x="63" y="23"/>
                    </a:lnTo>
                    <a:lnTo>
                      <a:pt x="61" y="34"/>
                    </a:lnTo>
                    <a:lnTo>
                      <a:pt x="58" y="46"/>
                    </a:lnTo>
                    <a:lnTo>
                      <a:pt x="0" y="45"/>
                    </a:lnTo>
                    <a:lnTo>
                      <a:pt x="0" y="0"/>
                    </a:lnTo>
                    <a:lnTo>
                      <a:pt x="63"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7" name="Freeform 140"/>
              <p:cNvSpPr>
                <a:spLocks/>
              </p:cNvSpPr>
              <p:nvPr/>
            </p:nvSpPr>
            <p:spPr bwMode="gray">
              <a:xfrm>
                <a:off x="3116" y="3352"/>
                <a:ext cx="16" cy="13"/>
              </a:xfrm>
              <a:custGeom>
                <a:avLst/>
                <a:gdLst>
                  <a:gd name="T0" fmla="*/ 16 w 65"/>
                  <a:gd name="T1" fmla="*/ 0 h 47"/>
                  <a:gd name="T2" fmla="*/ 16 w 65"/>
                  <a:gd name="T3" fmla="*/ 13 h 47"/>
                  <a:gd name="T4" fmla="*/ 0 w 65"/>
                  <a:gd name="T5" fmla="*/ 13 h 47"/>
                  <a:gd name="T6" fmla="*/ 0 w 65"/>
                  <a:gd name="T7" fmla="*/ 0 h 47"/>
                  <a:gd name="T8" fmla="*/ 0 w 65"/>
                  <a:gd name="T9" fmla="*/ 0 h 47"/>
                  <a:gd name="T10" fmla="*/ 1 w 65"/>
                  <a:gd name="T11" fmla="*/ 0 h 47"/>
                  <a:gd name="T12" fmla="*/ 16 w 65"/>
                  <a:gd name="T13" fmla="*/ 0 h 47"/>
                  <a:gd name="T14" fmla="*/ 0 60000 65536"/>
                  <a:gd name="T15" fmla="*/ 0 60000 65536"/>
                  <a:gd name="T16" fmla="*/ 0 60000 65536"/>
                  <a:gd name="T17" fmla="*/ 0 60000 65536"/>
                  <a:gd name="T18" fmla="*/ 0 60000 65536"/>
                  <a:gd name="T19" fmla="*/ 0 60000 65536"/>
                  <a:gd name="T20" fmla="*/ 0 60000 65536"/>
                  <a:gd name="T21" fmla="*/ 0 w 65"/>
                  <a:gd name="T22" fmla="*/ 0 h 47"/>
                  <a:gd name="T23" fmla="*/ 65 w 65"/>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7">
                    <a:moveTo>
                      <a:pt x="65" y="1"/>
                    </a:moveTo>
                    <a:lnTo>
                      <a:pt x="63" y="47"/>
                    </a:lnTo>
                    <a:lnTo>
                      <a:pt x="0" y="47"/>
                    </a:lnTo>
                    <a:lnTo>
                      <a:pt x="0" y="1"/>
                    </a:lnTo>
                    <a:lnTo>
                      <a:pt x="2" y="0"/>
                    </a:lnTo>
                    <a:lnTo>
                      <a:pt x="4" y="1"/>
                    </a:lnTo>
                    <a:lnTo>
                      <a:pt x="65" y="1"/>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68" name="Rectangle 141"/>
              <p:cNvSpPr>
                <a:spLocks noChangeArrowheads="1"/>
              </p:cNvSpPr>
              <p:nvPr/>
            </p:nvSpPr>
            <p:spPr bwMode="gray">
              <a:xfrm>
                <a:off x="3080" y="3353"/>
                <a:ext cx="15" cy="12"/>
              </a:xfrm>
              <a:prstGeom prst="rect">
                <a:avLst/>
              </a:prstGeom>
              <a:solidFill>
                <a:schemeClr val="bg1"/>
              </a:solidFill>
              <a:ln w="9525">
                <a:noFill/>
                <a:miter lim="800000"/>
                <a:headEnd/>
                <a:tailEnd/>
              </a:ln>
            </p:spPr>
            <p:txBody>
              <a:bodyPr lIns="91430" tIns="45715" rIns="91430" bIns="45715">
                <a:prstTxWarp prst="textNoShape">
                  <a:avLst/>
                </a:prstTxWarp>
              </a:bodyPr>
              <a:lstStyle/>
              <a:p>
                <a:pPr algn="ctr"/>
                <a:endParaRPr lang="en-US">
                  <a:latin typeface="Calibri"/>
                  <a:cs typeface="Calibri"/>
                </a:endParaRPr>
              </a:p>
            </p:txBody>
          </p:sp>
          <p:sp>
            <p:nvSpPr>
              <p:cNvPr id="669" name="Freeform 142"/>
              <p:cNvSpPr>
                <a:spLocks/>
              </p:cNvSpPr>
              <p:nvPr/>
            </p:nvSpPr>
            <p:spPr bwMode="gray">
              <a:xfrm>
                <a:off x="3134" y="3353"/>
                <a:ext cx="19" cy="13"/>
              </a:xfrm>
              <a:custGeom>
                <a:avLst/>
                <a:gdLst>
                  <a:gd name="T0" fmla="*/ 19 w 82"/>
                  <a:gd name="T1" fmla="*/ 1 h 48"/>
                  <a:gd name="T2" fmla="*/ 18 w 82"/>
                  <a:gd name="T3" fmla="*/ 13 h 48"/>
                  <a:gd name="T4" fmla="*/ 0 w 82"/>
                  <a:gd name="T5" fmla="*/ 12 h 48"/>
                  <a:gd name="T6" fmla="*/ 0 w 82"/>
                  <a:gd name="T7" fmla="*/ 9 h 48"/>
                  <a:gd name="T8" fmla="*/ 1 w 82"/>
                  <a:gd name="T9" fmla="*/ 6 h 48"/>
                  <a:gd name="T10" fmla="*/ 1 w 82"/>
                  <a:gd name="T11" fmla="*/ 0 h 48"/>
                  <a:gd name="T12" fmla="*/ 18 w 82"/>
                  <a:gd name="T13" fmla="*/ 0 h 48"/>
                  <a:gd name="T14" fmla="*/ 19 w 82"/>
                  <a:gd name="T15" fmla="*/ 1 h 4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48"/>
                  <a:gd name="T26" fmla="*/ 82 w 82"/>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48">
                    <a:moveTo>
                      <a:pt x="82" y="2"/>
                    </a:moveTo>
                    <a:lnTo>
                      <a:pt x="79" y="48"/>
                    </a:lnTo>
                    <a:lnTo>
                      <a:pt x="0" y="45"/>
                    </a:lnTo>
                    <a:lnTo>
                      <a:pt x="0" y="33"/>
                    </a:lnTo>
                    <a:lnTo>
                      <a:pt x="3" y="23"/>
                    </a:lnTo>
                    <a:lnTo>
                      <a:pt x="3" y="0"/>
                    </a:lnTo>
                    <a:lnTo>
                      <a:pt x="79" y="0"/>
                    </a:lnTo>
                    <a:lnTo>
                      <a:pt x="82"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0" name="Freeform 143"/>
              <p:cNvSpPr>
                <a:spLocks/>
              </p:cNvSpPr>
              <p:nvPr/>
            </p:nvSpPr>
            <p:spPr bwMode="gray">
              <a:xfrm>
                <a:off x="3078" y="3381"/>
                <a:ext cx="76" cy="18"/>
              </a:xfrm>
              <a:custGeom>
                <a:avLst/>
                <a:gdLst>
                  <a:gd name="T0" fmla="*/ 74 w 321"/>
                  <a:gd name="T1" fmla="*/ 1 h 66"/>
                  <a:gd name="T2" fmla="*/ 75 w 321"/>
                  <a:gd name="T3" fmla="*/ 1 h 66"/>
                  <a:gd name="T4" fmla="*/ 76 w 321"/>
                  <a:gd name="T5" fmla="*/ 1 h 66"/>
                  <a:gd name="T6" fmla="*/ 76 w 321"/>
                  <a:gd name="T7" fmla="*/ 1 h 66"/>
                  <a:gd name="T8" fmla="*/ 76 w 321"/>
                  <a:gd name="T9" fmla="*/ 17 h 66"/>
                  <a:gd name="T10" fmla="*/ 76 w 321"/>
                  <a:gd name="T11" fmla="*/ 17 h 66"/>
                  <a:gd name="T12" fmla="*/ 76 w 321"/>
                  <a:gd name="T13" fmla="*/ 18 h 66"/>
                  <a:gd name="T14" fmla="*/ 75 w 321"/>
                  <a:gd name="T15" fmla="*/ 18 h 66"/>
                  <a:gd name="T16" fmla="*/ 74 w 321"/>
                  <a:gd name="T17" fmla="*/ 17 h 66"/>
                  <a:gd name="T18" fmla="*/ 66 w 321"/>
                  <a:gd name="T19" fmla="*/ 17 h 66"/>
                  <a:gd name="T20" fmla="*/ 64 w 321"/>
                  <a:gd name="T21" fmla="*/ 17 h 66"/>
                  <a:gd name="T22" fmla="*/ 35 w 321"/>
                  <a:gd name="T23" fmla="*/ 17 h 66"/>
                  <a:gd name="T24" fmla="*/ 32 w 321"/>
                  <a:gd name="T25" fmla="*/ 17 h 66"/>
                  <a:gd name="T26" fmla="*/ 0 w 321"/>
                  <a:gd name="T27" fmla="*/ 17 h 66"/>
                  <a:gd name="T28" fmla="*/ 0 w 321"/>
                  <a:gd name="T29" fmla="*/ 16 h 66"/>
                  <a:gd name="T30" fmla="*/ 0 w 321"/>
                  <a:gd name="T31" fmla="*/ 1 h 66"/>
                  <a:gd name="T32" fmla="*/ 1 w 321"/>
                  <a:gd name="T33" fmla="*/ 0 h 66"/>
                  <a:gd name="T34" fmla="*/ 3 w 321"/>
                  <a:gd name="T35" fmla="*/ 0 h 66"/>
                  <a:gd name="T36" fmla="*/ 5 w 321"/>
                  <a:gd name="T37" fmla="*/ 0 h 66"/>
                  <a:gd name="T38" fmla="*/ 19 w 321"/>
                  <a:gd name="T39" fmla="*/ 0 h 66"/>
                  <a:gd name="T40" fmla="*/ 21 w 321"/>
                  <a:gd name="T41" fmla="*/ 1 h 66"/>
                  <a:gd name="T42" fmla="*/ 61 w 321"/>
                  <a:gd name="T43" fmla="*/ 1 h 66"/>
                  <a:gd name="T44" fmla="*/ 63 w 321"/>
                  <a:gd name="T45" fmla="*/ 1 h 66"/>
                  <a:gd name="T46" fmla="*/ 74 w 321"/>
                  <a:gd name="T47" fmla="*/ 1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66"/>
                  <a:gd name="T74" fmla="*/ 321 w 321"/>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66">
                    <a:moveTo>
                      <a:pt x="314" y="5"/>
                    </a:moveTo>
                    <a:lnTo>
                      <a:pt x="317" y="3"/>
                    </a:lnTo>
                    <a:lnTo>
                      <a:pt x="319" y="3"/>
                    </a:lnTo>
                    <a:lnTo>
                      <a:pt x="321" y="5"/>
                    </a:lnTo>
                    <a:lnTo>
                      <a:pt x="321" y="64"/>
                    </a:lnTo>
                    <a:lnTo>
                      <a:pt x="319" y="64"/>
                    </a:lnTo>
                    <a:lnTo>
                      <a:pt x="319" y="66"/>
                    </a:lnTo>
                    <a:lnTo>
                      <a:pt x="317" y="66"/>
                    </a:lnTo>
                    <a:lnTo>
                      <a:pt x="314" y="64"/>
                    </a:lnTo>
                    <a:lnTo>
                      <a:pt x="279" y="64"/>
                    </a:lnTo>
                    <a:lnTo>
                      <a:pt x="270" y="62"/>
                    </a:lnTo>
                    <a:lnTo>
                      <a:pt x="147" y="62"/>
                    </a:lnTo>
                    <a:lnTo>
                      <a:pt x="137" y="61"/>
                    </a:lnTo>
                    <a:lnTo>
                      <a:pt x="2" y="61"/>
                    </a:lnTo>
                    <a:lnTo>
                      <a:pt x="0" y="59"/>
                    </a:lnTo>
                    <a:lnTo>
                      <a:pt x="0" y="3"/>
                    </a:lnTo>
                    <a:lnTo>
                      <a:pt x="4" y="0"/>
                    </a:lnTo>
                    <a:lnTo>
                      <a:pt x="14" y="0"/>
                    </a:lnTo>
                    <a:lnTo>
                      <a:pt x="21" y="1"/>
                    </a:lnTo>
                    <a:lnTo>
                      <a:pt x="79" y="1"/>
                    </a:lnTo>
                    <a:lnTo>
                      <a:pt x="88" y="3"/>
                    </a:lnTo>
                    <a:lnTo>
                      <a:pt x="258" y="3"/>
                    </a:lnTo>
                    <a:lnTo>
                      <a:pt x="268" y="5"/>
                    </a:lnTo>
                    <a:lnTo>
                      <a:pt x="314" y="5"/>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1" name="Freeform 144"/>
              <p:cNvSpPr>
                <a:spLocks/>
              </p:cNvSpPr>
              <p:nvPr/>
            </p:nvSpPr>
            <p:spPr bwMode="gray">
              <a:xfrm>
                <a:off x="3187" y="3382"/>
                <a:ext cx="22" cy="27"/>
              </a:xfrm>
              <a:custGeom>
                <a:avLst/>
                <a:gdLst>
                  <a:gd name="T0" fmla="*/ 22 w 91"/>
                  <a:gd name="T1" fmla="*/ 15 h 96"/>
                  <a:gd name="T2" fmla="*/ 0 w 91"/>
                  <a:gd name="T3" fmla="*/ 27 h 96"/>
                  <a:gd name="T4" fmla="*/ 0 w 91"/>
                  <a:gd name="T5" fmla="*/ 7 h 96"/>
                  <a:gd name="T6" fmla="*/ 0 w 91"/>
                  <a:gd name="T7" fmla="*/ 0 h 96"/>
                  <a:gd name="T8" fmla="*/ 22 w 91"/>
                  <a:gd name="T9" fmla="*/ 1 h 96"/>
                  <a:gd name="T10" fmla="*/ 22 w 91"/>
                  <a:gd name="T11" fmla="*/ 15 h 96"/>
                  <a:gd name="T12" fmla="*/ 0 60000 65536"/>
                  <a:gd name="T13" fmla="*/ 0 60000 65536"/>
                  <a:gd name="T14" fmla="*/ 0 60000 65536"/>
                  <a:gd name="T15" fmla="*/ 0 60000 65536"/>
                  <a:gd name="T16" fmla="*/ 0 60000 65536"/>
                  <a:gd name="T17" fmla="*/ 0 60000 65536"/>
                  <a:gd name="T18" fmla="*/ 0 w 91"/>
                  <a:gd name="T19" fmla="*/ 0 h 96"/>
                  <a:gd name="T20" fmla="*/ 91 w 91"/>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1" h="96">
                    <a:moveTo>
                      <a:pt x="91" y="55"/>
                    </a:moveTo>
                    <a:lnTo>
                      <a:pt x="0" y="96"/>
                    </a:lnTo>
                    <a:lnTo>
                      <a:pt x="0" y="24"/>
                    </a:lnTo>
                    <a:lnTo>
                      <a:pt x="2" y="0"/>
                    </a:lnTo>
                    <a:lnTo>
                      <a:pt x="91" y="2"/>
                    </a:lnTo>
                    <a:lnTo>
                      <a:pt x="91" y="55"/>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72" name="Freeform 145"/>
              <p:cNvSpPr>
                <a:spLocks/>
              </p:cNvSpPr>
              <p:nvPr/>
            </p:nvSpPr>
            <p:spPr bwMode="gray">
              <a:xfrm>
                <a:off x="3293" y="3383"/>
                <a:ext cx="20" cy="26"/>
              </a:xfrm>
              <a:custGeom>
                <a:avLst/>
                <a:gdLst>
                  <a:gd name="T0" fmla="*/ 19 w 86"/>
                  <a:gd name="T1" fmla="*/ 0 h 94"/>
                  <a:gd name="T2" fmla="*/ 20 w 86"/>
                  <a:gd name="T3" fmla="*/ 4 h 94"/>
                  <a:gd name="T4" fmla="*/ 19 w 86"/>
                  <a:gd name="T5" fmla="*/ 7 h 94"/>
                  <a:gd name="T6" fmla="*/ 19 w 86"/>
                  <a:gd name="T7" fmla="*/ 15 h 94"/>
                  <a:gd name="T8" fmla="*/ 0 w 86"/>
                  <a:gd name="T9" fmla="*/ 26 h 94"/>
                  <a:gd name="T10" fmla="*/ 0 w 86"/>
                  <a:gd name="T11" fmla="*/ 19 h 94"/>
                  <a:gd name="T12" fmla="*/ 0 w 86"/>
                  <a:gd name="T13" fmla="*/ 7 h 94"/>
                  <a:gd name="T14" fmla="*/ 0 w 86"/>
                  <a:gd name="T15" fmla="*/ 0 h 94"/>
                  <a:gd name="T16" fmla="*/ 19 w 86"/>
                  <a:gd name="T17" fmla="*/ 0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94"/>
                  <a:gd name="T29" fmla="*/ 86 w 8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94">
                    <a:moveTo>
                      <a:pt x="83" y="0"/>
                    </a:moveTo>
                    <a:lnTo>
                      <a:pt x="86" y="14"/>
                    </a:lnTo>
                    <a:lnTo>
                      <a:pt x="83" y="27"/>
                    </a:lnTo>
                    <a:lnTo>
                      <a:pt x="83" y="56"/>
                    </a:lnTo>
                    <a:lnTo>
                      <a:pt x="2" y="94"/>
                    </a:lnTo>
                    <a:lnTo>
                      <a:pt x="0" y="70"/>
                    </a:lnTo>
                    <a:lnTo>
                      <a:pt x="0" y="24"/>
                    </a:lnTo>
                    <a:lnTo>
                      <a:pt x="2" y="0"/>
                    </a:lnTo>
                    <a:lnTo>
                      <a:pt x="83" y="0"/>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73" name="Freeform 146"/>
              <p:cNvSpPr>
                <a:spLocks/>
              </p:cNvSpPr>
              <p:nvPr/>
            </p:nvSpPr>
            <p:spPr bwMode="gray">
              <a:xfrm>
                <a:off x="3080" y="3383"/>
                <a:ext cx="15" cy="12"/>
              </a:xfrm>
              <a:custGeom>
                <a:avLst/>
                <a:gdLst>
                  <a:gd name="T0" fmla="*/ 15 w 61"/>
                  <a:gd name="T1" fmla="*/ 12 h 44"/>
                  <a:gd name="T2" fmla="*/ 0 w 61"/>
                  <a:gd name="T3" fmla="*/ 12 h 44"/>
                  <a:gd name="T4" fmla="*/ 0 w 61"/>
                  <a:gd name="T5" fmla="*/ 0 h 44"/>
                  <a:gd name="T6" fmla="*/ 15 w 61"/>
                  <a:gd name="T7" fmla="*/ 1 h 44"/>
                  <a:gd name="T8" fmla="*/ 15 w 61"/>
                  <a:gd name="T9" fmla="*/ 12 h 44"/>
                  <a:gd name="T10" fmla="*/ 0 60000 65536"/>
                  <a:gd name="T11" fmla="*/ 0 60000 65536"/>
                  <a:gd name="T12" fmla="*/ 0 60000 65536"/>
                  <a:gd name="T13" fmla="*/ 0 60000 65536"/>
                  <a:gd name="T14" fmla="*/ 0 60000 65536"/>
                  <a:gd name="T15" fmla="*/ 0 w 61"/>
                  <a:gd name="T16" fmla="*/ 0 h 44"/>
                  <a:gd name="T17" fmla="*/ 61 w 61"/>
                  <a:gd name="T18" fmla="*/ 44 h 44"/>
                </a:gdLst>
                <a:ahLst/>
                <a:cxnLst>
                  <a:cxn ang="T10">
                    <a:pos x="T0" y="T1"/>
                  </a:cxn>
                  <a:cxn ang="T11">
                    <a:pos x="T2" y="T3"/>
                  </a:cxn>
                  <a:cxn ang="T12">
                    <a:pos x="T4" y="T5"/>
                  </a:cxn>
                  <a:cxn ang="T13">
                    <a:pos x="T6" y="T7"/>
                  </a:cxn>
                  <a:cxn ang="T14">
                    <a:pos x="T8" y="T9"/>
                  </a:cxn>
                </a:cxnLst>
                <a:rect l="T15" t="T16" r="T17" b="T18"/>
                <a:pathLst>
                  <a:path w="61" h="44">
                    <a:moveTo>
                      <a:pt x="61" y="44"/>
                    </a:moveTo>
                    <a:lnTo>
                      <a:pt x="0" y="44"/>
                    </a:lnTo>
                    <a:lnTo>
                      <a:pt x="0" y="0"/>
                    </a:lnTo>
                    <a:lnTo>
                      <a:pt x="61" y="2"/>
                    </a:lnTo>
                    <a:lnTo>
                      <a:pt x="61" y="44"/>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4" name="Freeform 147"/>
              <p:cNvSpPr>
                <a:spLocks/>
              </p:cNvSpPr>
              <p:nvPr/>
            </p:nvSpPr>
            <p:spPr bwMode="gray">
              <a:xfrm>
                <a:off x="3098" y="3383"/>
                <a:ext cx="14" cy="13"/>
              </a:xfrm>
              <a:custGeom>
                <a:avLst/>
                <a:gdLst>
                  <a:gd name="T0" fmla="*/ 14 w 58"/>
                  <a:gd name="T1" fmla="*/ 13 h 44"/>
                  <a:gd name="T2" fmla="*/ 0 w 58"/>
                  <a:gd name="T3" fmla="*/ 12 h 44"/>
                  <a:gd name="T4" fmla="*/ 0 w 58"/>
                  <a:gd name="T5" fmla="*/ 0 h 44"/>
                  <a:gd name="T6" fmla="*/ 14 w 58"/>
                  <a:gd name="T7" fmla="*/ 0 h 44"/>
                  <a:gd name="T8" fmla="*/ 14 w 58"/>
                  <a:gd name="T9" fmla="*/ 13 h 44"/>
                  <a:gd name="T10" fmla="*/ 0 60000 65536"/>
                  <a:gd name="T11" fmla="*/ 0 60000 65536"/>
                  <a:gd name="T12" fmla="*/ 0 60000 65536"/>
                  <a:gd name="T13" fmla="*/ 0 60000 65536"/>
                  <a:gd name="T14" fmla="*/ 0 60000 65536"/>
                  <a:gd name="T15" fmla="*/ 0 w 58"/>
                  <a:gd name="T16" fmla="*/ 0 h 44"/>
                  <a:gd name="T17" fmla="*/ 58 w 58"/>
                  <a:gd name="T18" fmla="*/ 44 h 44"/>
                </a:gdLst>
                <a:ahLst/>
                <a:cxnLst>
                  <a:cxn ang="T10">
                    <a:pos x="T0" y="T1"/>
                  </a:cxn>
                  <a:cxn ang="T11">
                    <a:pos x="T2" y="T3"/>
                  </a:cxn>
                  <a:cxn ang="T12">
                    <a:pos x="T4" y="T5"/>
                  </a:cxn>
                  <a:cxn ang="T13">
                    <a:pos x="T6" y="T7"/>
                  </a:cxn>
                  <a:cxn ang="T14">
                    <a:pos x="T8" y="T9"/>
                  </a:cxn>
                </a:cxnLst>
                <a:rect l="T15" t="T16" r="T17" b="T18"/>
                <a:pathLst>
                  <a:path w="58" h="44">
                    <a:moveTo>
                      <a:pt x="58" y="44"/>
                    </a:moveTo>
                    <a:lnTo>
                      <a:pt x="0" y="42"/>
                    </a:lnTo>
                    <a:lnTo>
                      <a:pt x="0" y="0"/>
                    </a:lnTo>
                    <a:lnTo>
                      <a:pt x="58" y="0"/>
                    </a:lnTo>
                    <a:lnTo>
                      <a:pt x="58" y="44"/>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5" name="Freeform 148"/>
              <p:cNvSpPr>
                <a:spLocks/>
              </p:cNvSpPr>
              <p:nvPr/>
            </p:nvSpPr>
            <p:spPr bwMode="gray">
              <a:xfrm>
                <a:off x="3115" y="3383"/>
                <a:ext cx="15" cy="13"/>
              </a:xfrm>
              <a:custGeom>
                <a:avLst/>
                <a:gdLst>
                  <a:gd name="T0" fmla="*/ 15 w 65"/>
                  <a:gd name="T1" fmla="*/ 1 h 44"/>
                  <a:gd name="T2" fmla="*/ 15 w 65"/>
                  <a:gd name="T3" fmla="*/ 7 h 44"/>
                  <a:gd name="T4" fmla="*/ 15 w 65"/>
                  <a:gd name="T5" fmla="*/ 10 h 44"/>
                  <a:gd name="T6" fmla="*/ 15 w 65"/>
                  <a:gd name="T7" fmla="*/ 13 h 44"/>
                  <a:gd name="T8" fmla="*/ 0 w 65"/>
                  <a:gd name="T9" fmla="*/ 13 h 44"/>
                  <a:gd name="T10" fmla="*/ 0 w 65"/>
                  <a:gd name="T11" fmla="*/ 0 h 44"/>
                  <a:gd name="T12" fmla="*/ 2 w 65"/>
                  <a:gd name="T13" fmla="*/ 0 h 44"/>
                  <a:gd name="T14" fmla="*/ 2 w 65"/>
                  <a:gd name="T15" fmla="*/ 1 h 44"/>
                  <a:gd name="T16" fmla="*/ 3 w 65"/>
                  <a:gd name="T17" fmla="*/ 0 h 44"/>
                  <a:gd name="T18" fmla="*/ 13 w 65"/>
                  <a:gd name="T19" fmla="*/ 0 h 44"/>
                  <a:gd name="T20" fmla="*/ 14 w 65"/>
                  <a:gd name="T21" fmla="*/ 1 h 44"/>
                  <a:gd name="T22" fmla="*/ 15 w 65"/>
                  <a:gd name="T23" fmla="*/ 1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44"/>
                  <a:gd name="T38" fmla="*/ 65 w 65"/>
                  <a:gd name="T39" fmla="*/ 44 h 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44">
                    <a:moveTo>
                      <a:pt x="65" y="2"/>
                    </a:moveTo>
                    <a:lnTo>
                      <a:pt x="65" y="24"/>
                    </a:lnTo>
                    <a:lnTo>
                      <a:pt x="63" y="34"/>
                    </a:lnTo>
                    <a:lnTo>
                      <a:pt x="63" y="44"/>
                    </a:lnTo>
                    <a:lnTo>
                      <a:pt x="0" y="44"/>
                    </a:lnTo>
                    <a:lnTo>
                      <a:pt x="2" y="0"/>
                    </a:lnTo>
                    <a:lnTo>
                      <a:pt x="7" y="0"/>
                    </a:lnTo>
                    <a:lnTo>
                      <a:pt x="9" y="2"/>
                    </a:lnTo>
                    <a:lnTo>
                      <a:pt x="14" y="0"/>
                    </a:lnTo>
                    <a:lnTo>
                      <a:pt x="58" y="0"/>
                    </a:lnTo>
                    <a:lnTo>
                      <a:pt x="61" y="2"/>
                    </a:lnTo>
                    <a:lnTo>
                      <a:pt x="65"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6" name="Freeform 149"/>
              <p:cNvSpPr>
                <a:spLocks/>
              </p:cNvSpPr>
              <p:nvPr/>
            </p:nvSpPr>
            <p:spPr bwMode="gray">
              <a:xfrm>
                <a:off x="3133" y="3383"/>
                <a:ext cx="19" cy="13"/>
              </a:xfrm>
              <a:custGeom>
                <a:avLst/>
                <a:gdLst>
                  <a:gd name="T0" fmla="*/ 19 w 81"/>
                  <a:gd name="T1" fmla="*/ 1 h 46"/>
                  <a:gd name="T2" fmla="*/ 19 w 81"/>
                  <a:gd name="T3" fmla="*/ 13 h 46"/>
                  <a:gd name="T4" fmla="*/ 0 w 81"/>
                  <a:gd name="T5" fmla="*/ 13 h 46"/>
                  <a:gd name="T6" fmla="*/ 0 w 81"/>
                  <a:gd name="T7" fmla="*/ 10 h 46"/>
                  <a:gd name="T8" fmla="*/ 0 w 81"/>
                  <a:gd name="T9" fmla="*/ 7 h 46"/>
                  <a:gd name="T10" fmla="*/ 0 w 81"/>
                  <a:gd name="T11" fmla="*/ 3 h 46"/>
                  <a:gd name="T12" fmla="*/ 1 w 81"/>
                  <a:gd name="T13" fmla="*/ 0 h 46"/>
                  <a:gd name="T14" fmla="*/ 2 w 81"/>
                  <a:gd name="T15" fmla="*/ 1 h 46"/>
                  <a:gd name="T16" fmla="*/ 19 w 81"/>
                  <a:gd name="T17" fmla="*/ 1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46"/>
                  <a:gd name="T29" fmla="*/ 81 w 8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46">
                    <a:moveTo>
                      <a:pt x="81" y="2"/>
                    </a:moveTo>
                    <a:lnTo>
                      <a:pt x="81" y="46"/>
                    </a:lnTo>
                    <a:lnTo>
                      <a:pt x="2" y="46"/>
                    </a:lnTo>
                    <a:lnTo>
                      <a:pt x="0" y="34"/>
                    </a:lnTo>
                    <a:lnTo>
                      <a:pt x="0" y="24"/>
                    </a:lnTo>
                    <a:lnTo>
                      <a:pt x="2" y="12"/>
                    </a:lnTo>
                    <a:lnTo>
                      <a:pt x="4" y="0"/>
                    </a:lnTo>
                    <a:lnTo>
                      <a:pt x="9" y="2"/>
                    </a:lnTo>
                    <a:lnTo>
                      <a:pt x="81"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77" name="Freeform 150"/>
              <p:cNvSpPr>
                <a:spLocks/>
              </p:cNvSpPr>
              <p:nvPr/>
            </p:nvSpPr>
            <p:spPr bwMode="gray">
              <a:xfrm>
                <a:off x="3398" y="3383"/>
                <a:ext cx="20" cy="26"/>
              </a:xfrm>
              <a:custGeom>
                <a:avLst/>
                <a:gdLst>
                  <a:gd name="T0" fmla="*/ 20 w 84"/>
                  <a:gd name="T1" fmla="*/ 1 h 92"/>
                  <a:gd name="T2" fmla="*/ 20 w 84"/>
                  <a:gd name="T3" fmla="*/ 14 h 92"/>
                  <a:gd name="T4" fmla="*/ 19 w 84"/>
                  <a:gd name="T5" fmla="*/ 15 h 92"/>
                  <a:gd name="T6" fmla="*/ 18 w 84"/>
                  <a:gd name="T7" fmla="*/ 15 h 92"/>
                  <a:gd name="T8" fmla="*/ 16 w 84"/>
                  <a:gd name="T9" fmla="*/ 16 h 92"/>
                  <a:gd name="T10" fmla="*/ 15 w 84"/>
                  <a:gd name="T11" fmla="*/ 17 h 92"/>
                  <a:gd name="T12" fmla="*/ 14 w 84"/>
                  <a:gd name="T13" fmla="*/ 18 h 92"/>
                  <a:gd name="T14" fmla="*/ 13 w 84"/>
                  <a:gd name="T15" fmla="*/ 19 h 92"/>
                  <a:gd name="T16" fmla="*/ 11 w 84"/>
                  <a:gd name="T17" fmla="*/ 19 h 92"/>
                  <a:gd name="T18" fmla="*/ 10 w 84"/>
                  <a:gd name="T19" fmla="*/ 20 h 92"/>
                  <a:gd name="T20" fmla="*/ 9 w 84"/>
                  <a:gd name="T21" fmla="*/ 21 h 92"/>
                  <a:gd name="T22" fmla="*/ 7 w 84"/>
                  <a:gd name="T23" fmla="*/ 21 h 92"/>
                  <a:gd name="T24" fmla="*/ 6 w 84"/>
                  <a:gd name="T25" fmla="*/ 22 h 92"/>
                  <a:gd name="T26" fmla="*/ 5 w 84"/>
                  <a:gd name="T27" fmla="*/ 23 h 92"/>
                  <a:gd name="T28" fmla="*/ 3 w 84"/>
                  <a:gd name="T29" fmla="*/ 23 h 92"/>
                  <a:gd name="T30" fmla="*/ 2 w 84"/>
                  <a:gd name="T31" fmla="*/ 24 h 92"/>
                  <a:gd name="T32" fmla="*/ 1 w 84"/>
                  <a:gd name="T33" fmla="*/ 25 h 92"/>
                  <a:gd name="T34" fmla="*/ 0 w 84"/>
                  <a:gd name="T35" fmla="*/ 26 h 92"/>
                  <a:gd name="T36" fmla="*/ 0 w 84"/>
                  <a:gd name="T37" fmla="*/ 19 h 92"/>
                  <a:gd name="T38" fmla="*/ 1 w 84"/>
                  <a:gd name="T39" fmla="*/ 13 h 92"/>
                  <a:gd name="T40" fmla="*/ 1 w 84"/>
                  <a:gd name="T41" fmla="*/ 7 h 92"/>
                  <a:gd name="T42" fmla="*/ 1 w 84"/>
                  <a:gd name="T43" fmla="*/ 0 h 92"/>
                  <a:gd name="T44" fmla="*/ 20 w 84"/>
                  <a:gd name="T45" fmla="*/ 1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4"/>
                  <a:gd name="T70" fmla="*/ 0 h 92"/>
                  <a:gd name="T71" fmla="*/ 84 w 84"/>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4" h="92">
                    <a:moveTo>
                      <a:pt x="84" y="2"/>
                    </a:moveTo>
                    <a:lnTo>
                      <a:pt x="84" y="49"/>
                    </a:lnTo>
                    <a:lnTo>
                      <a:pt x="80" y="52"/>
                    </a:lnTo>
                    <a:lnTo>
                      <a:pt x="75" y="54"/>
                    </a:lnTo>
                    <a:lnTo>
                      <a:pt x="68" y="58"/>
                    </a:lnTo>
                    <a:lnTo>
                      <a:pt x="63" y="61"/>
                    </a:lnTo>
                    <a:lnTo>
                      <a:pt x="59" y="63"/>
                    </a:lnTo>
                    <a:lnTo>
                      <a:pt x="54" y="66"/>
                    </a:lnTo>
                    <a:lnTo>
                      <a:pt x="47" y="68"/>
                    </a:lnTo>
                    <a:lnTo>
                      <a:pt x="42" y="71"/>
                    </a:lnTo>
                    <a:lnTo>
                      <a:pt x="38" y="73"/>
                    </a:lnTo>
                    <a:lnTo>
                      <a:pt x="31" y="76"/>
                    </a:lnTo>
                    <a:lnTo>
                      <a:pt x="26" y="78"/>
                    </a:lnTo>
                    <a:lnTo>
                      <a:pt x="21" y="81"/>
                    </a:lnTo>
                    <a:lnTo>
                      <a:pt x="14" y="83"/>
                    </a:lnTo>
                    <a:lnTo>
                      <a:pt x="10" y="86"/>
                    </a:lnTo>
                    <a:lnTo>
                      <a:pt x="5" y="88"/>
                    </a:lnTo>
                    <a:lnTo>
                      <a:pt x="0" y="92"/>
                    </a:lnTo>
                    <a:lnTo>
                      <a:pt x="0" y="68"/>
                    </a:lnTo>
                    <a:lnTo>
                      <a:pt x="3" y="46"/>
                    </a:lnTo>
                    <a:lnTo>
                      <a:pt x="3" y="24"/>
                    </a:lnTo>
                    <a:lnTo>
                      <a:pt x="5" y="0"/>
                    </a:lnTo>
                    <a:lnTo>
                      <a:pt x="84" y="2"/>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78" name="Freeform 151"/>
              <p:cNvSpPr>
                <a:spLocks/>
              </p:cNvSpPr>
              <p:nvPr/>
            </p:nvSpPr>
            <p:spPr bwMode="gray">
              <a:xfrm>
                <a:off x="3133" y="3385"/>
                <a:ext cx="313" cy="123"/>
              </a:xfrm>
              <a:custGeom>
                <a:avLst/>
                <a:gdLst>
                  <a:gd name="T0" fmla="*/ 103 w 1310"/>
                  <a:gd name="T1" fmla="*/ 54 h 444"/>
                  <a:gd name="T2" fmla="*/ 104 w 1310"/>
                  <a:gd name="T3" fmla="*/ 56 h 444"/>
                  <a:gd name="T4" fmla="*/ 107 w 1310"/>
                  <a:gd name="T5" fmla="*/ 55 h 444"/>
                  <a:gd name="T6" fmla="*/ 110 w 1310"/>
                  <a:gd name="T7" fmla="*/ 53 h 444"/>
                  <a:gd name="T8" fmla="*/ 113 w 1310"/>
                  <a:gd name="T9" fmla="*/ 51 h 444"/>
                  <a:gd name="T10" fmla="*/ 117 w 1310"/>
                  <a:gd name="T11" fmla="*/ 49 h 444"/>
                  <a:gd name="T12" fmla="*/ 120 w 1310"/>
                  <a:gd name="T13" fmla="*/ 47 h 444"/>
                  <a:gd name="T14" fmla="*/ 124 w 1310"/>
                  <a:gd name="T15" fmla="*/ 45 h 444"/>
                  <a:gd name="T16" fmla="*/ 127 w 1310"/>
                  <a:gd name="T17" fmla="*/ 44 h 444"/>
                  <a:gd name="T18" fmla="*/ 209 w 1310"/>
                  <a:gd name="T19" fmla="*/ 57 h 444"/>
                  <a:gd name="T20" fmla="*/ 216 w 1310"/>
                  <a:gd name="T21" fmla="*/ 53 h 444"/>
                  <a:gd name="T22" fmla="*/ 224 w 1310"/>
                  <a:gd name="T23" fmla="*/ 49 h 444"/>
                  <a:gd name="T24" fmla="*/ 232 w 1310"/>
                  <a:gd name="T25" fmla="*/ 44 h 444"/>
                  <a:gd name="T26" fmla="*/ 239 w 1310"/>
                  <a:gd name="T27" fmla="*/ 40 h 444"/>
                  <a:gd name="T28" fmla="*/ 247 w 1310"/>
                  <a:gd name="T29" fmla="*/ 36 h 444"/>
                  <a:gd name="T30" fmla="*/ 255 w 1310"/>
                  <a:gd name="T31" fmla="*/ 31 h 444"/>
                  <a:gd name="T32" fmla="*/ 263 w 1310"/>
                  <a:gd name="T33" fmla="*/ 27 h 444"/>
                  <a:gd name="T34" fmla="*/ 270 w 1310"/>
                  <a:gd name="T35" fmla="*/ 23 h 444"/>
                  <a:gd name="T36" fmla="*/ 278 w 1310"/>
                  <a:gd name="T37" fmla="*/ 19 h 444"/>
                  <a:gd name="T38" fmla="*/ 286 w 1310"/>
                  <a:gd name="T39" fmla="*/ 14 h 444"/>
                  <a:gd name="T40" fmla="*/ 292 w 1310"/>
                  <a:gd name="T41" fmla="*/ 11 h 444"/>
                  <a:gd name="T42" fmla="*/ 297 w 1310"/>
                  <a:gd name="T43" fmla="*/ 8 h 444"/>
                  <a:gd name="T44" fmla="*/ 302 w 1310"/>
                  <a:gd name="T45" fmla="*/ 6 h 444"/>
                  <a:gd name="T46" fmla="*/ 306 w 1310"/>
                  <a:gd name="T47" fmla="*/ 4 h 444"/>
                  <a:gd name="T48" fmla="*/ 310 w 1310"/>
                  <a:gd name="T49" fmla="*/ 2 h 444"/>
                  <a:gd name="T50" fmla="*/ 312 w 1310"/>
                  <a:gd name="T51" fmla="*/ 17 h 444"/>
                  <a:gd name="T52" fmla="*/ 298 w 1310"/>
                  <a:gd name="T53" fmla="*/ 123 h 444"/>
                  <a:gd name="T54" fmla="*/ 298 w 1310"/>
                  <a:gd name="T55" fmla="*/ 84 h 444"/>
                  <a:gd name="T56" fmla="*/ 227 w 1310"/>
                  <a:gd name="T57" fmla="*/ 84 h 444"/>
                  <a:gd name="T58" fmla="*/ 225 w 1310"/>
                  <a:gd name="T59" fmla="*/ 123 h 444"/>
                  <a:gd name="T60" fmla="*/ 192 w 1310"/>
                  <a:gd name="T61" fmla="*/ 84 h 444"/>
                  <a:gd name="T62" fmla="*/ 120 w 1310"/>
                  <a:gd name="T63" fmla="*/ 84 h 444"/>
                  <a:gd name="T64" fmla="*/ 119 w 1310"/>
                  <a:gd name="T65" fmla="*/ 113 h 444"/>
                  <a:gd name="T66" fmla="*/ 115 w 1310"/>
                  <a:gd name="T67" fmla="*/ 123 h 444"/>
                  <a:gd name="T68" fmla="*/ 87 w 1310"/>
                  <a:gd name="T69" fmla="*/ 122 h 444"/>
                  <a:gd name="T70" fmla="*/ 88 w 1310"/>
                  <a:gd name="T71" fmla="*/ 93 h 444"/>
                  <a:gd name="T72" fmla="*/ 77 w 1310"/>
                  <a:gd name="T73" fmla="*/ 83 h 444"/>
                  <a:gd name="T74" fmla="*/ 16 w 1310"/>
                  <a:gd name="T75" fmla="*/ 94 h 444"/>
                  <a:gd name="T76" fmla="*/ 0 w 1310"/>
                  <a:gd name="T77" fmla="*/ 55 h 444"/>
                  <a:gd name="T78" fmla="*/ 5 w 1310"/>
                  <a:gd name="T79" fmla="*/ 53 h 444"/>
                  <a:gd name="T80" fmla="*/ 9 w 1310"/>
                  <a:gd name="T81" fmla="*/ 50 h 444"/>
                  <a:gd name="T82" fmla="*/ 14 w 1310"/>
                  <a:gd name="T83" fmla="*/ 47 h 444"/>
                  <a:gd name="T84" fmla="*/ 19 w 1310"/>
                  <a:gd name="T85" fmla="*/ 45 h 444"/>
                  <a:gd name="T86" fmla="*/ 24 w 1310"/>
                  <a:gd name="T87" fmla="*/ 42 h 444"/>
                  <a:gd name="T88" fmla="*/ 31 w 1310"/>
                  <a:gd name="T89" fmla="*/ 39 h 444"/>
                  <a:gd name="T90" fmla="*/ 37 w 1310"/>
                  <a:gd name="T91" fmla="*/ 35 h 444"/>
                  <a:gd name="T92" fmla="*/ 44 w 1310"/>
                  <a:gd name="T93" fmla="*/ 31 h 444"/>
                  <a:gd name="T94" fmla="*/ 51 w 1310"/>
                  <a:gd name="T95" fmla="*/ 28 h 444"/>
                  <a:gd name="T96" fmla="*/ 57 w 1310"/>
                  <a:gd name="T97" fmla="*/ 24 h 444"/>
                  <a:gd name="T98" fmla="*/ 64 w 1310"/>
                  <a:gd name="T99" fmla="*/ 21 h 444"/>
                  <a:gd name="T100" fmla="*/ 72 w 1310"/>
                  <a:gd name="T101" fmla="*/ 16 h 444"/>
                  <a:gd name="T102" fmla="*/ 80 w 1310"/>
                  <a:gd name="T103" fmla="*/ 12 h 444"/>
                  <a:gd name="T104" fmla="*/ 88 w 1310"/>
                  <a:gd name="T105" fmla="*/ 8 h 444"/>
                  <a:gd name="T106" fmla="*/ 96 w 1310"/>
                  <a:gd name="T107" fmla="*/ 4 h 444"/>
                  <a:gd name="T108" fmla="*/ 103 w 1310"/>
                  <a:gd name="T109" fmla="*/ 0 h 4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10"/>
                  <a:gd name="T166" fmla="*/ 0 h 444"/>
                  <a:gd name="T167" fmla="*/ 1310 w 1310"/>
                  <a:gd name="T168" fmla="*/ 444 h 4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10" h="444">
                    <a:moveTo>
                      <a:pt x="433" y="190"/>
                    </a:moveTo>
                    <a:lnTo>
                      <a:pt x="433" y="193"/>
                    </a:lnTo>
                    <a:lnTo>
                      <a:pt x="431" y="195"/>
                    </a:lnTo>
                    <a:lnTo>
                      <a:pt x="433" y="197"/>
                    </a:lnTo>
                    <a:lnTo>
                      <a:pt x="431" y="200"/>
                    </a:lnTo>
                    <a:lnTo>
                      <a:pt x="435" y="202"/>
                    </a:lnTo>
                    <a:lnTo>
                      <a:pt x="442" y="202"/>
                    </a:lnTo>
                    <a:lnTo>
                      <a:pt x="445" y="200"/>
                    </a:lnTo>
                    <a:lnTo>
                      <a:pt x="447" y="197"/>
                    </a:lnTo>
                    <a:lnTo>
                      <a:pt x="452" y="193"/>
                    </a:lnTo>
                    <a:lnTo>
                      <a:pt x="456" y="193"/>
                    </a:lnTo>
                    <a:lnTo>
                      <a:pt x="461" y="190"/>
                    </a:lnTo>
                    <a:lnTo>
                      <a:pt x="466" y="188"/>
                    </a:lnTo>
                    <a:lnTo>
                      <a:pt x="470" y="185"/>
                    </a:lnTo>
                    <a:lnTo>
                      <a:pt x="475" y="183"/>
                    </a:lnTo>
                    <a:lnTo>
                      <a:pt x="480" y="181"/>
                    </a:lnTo>
                    <a:lnTo>
                      <a:pt x="484" y="180"/>
                    </a:lnTo>
                    <a:lnTo>
                      <a:pt x="489" y="176"/>
                    </a:lnTo>
                    <a:lnTo>
                      <a:pt x="494" y="175"/>
                    </a:lnTo>
                    <a:lnTo>
                      <a:pt x="498" y="173"/>
                    </a:lnTo>
                    <a:lnTo>
                      <a:pt x="503" y="169"/>
                    </a:lnTo>
                    <a:lnTo>
                      <a:pt x="508" y="168"/>
                    </a:lnTo>
                    <a:lnTo>
                      <a:pt x="512" y="166"/>
                    </a:lnTo>
                    <a:lnTo>
                      <a:pt x="517" y="164"/>
                    </a:lnTo>
                    <a:lnTo>
                      <a:pt x="522" y="161"/>
                    </a:lnTo>
                    <a:lnTo>
                      <a:pt x="526" y="159"/>
                    </a:lnTo>
                    <a:lnTo>
                      <a:pt x="531" y="158"/>
                    </a:lnTo>
                    <a:lnTo>
                      <a:pt x="813" y="27"/>
                    </a:lnTo>
                    <a:lnTo>
                      <a:pt x="874" y="0"/>
                    </a:lnTo>
                    <a:lnTo>
                      <a:pt x="874" y="207"/>
                    </a:lnTo>
                    <a:lnTo>
                      <a:pt x="885" y="202"/>
                    </a:lnTo>
                    <a:lnTo>
                      <a:pt x="895" y="197"/>
                    </a:lnTo>
                    <a:lnTo>
                      <a:pt x="906" y="191"/>
                    </a:lnTo>
                    <a:lnTo>
                      <a:pt x="916" y="185"/>
                    </a:lnTo>
                    <a:lnTo>
                      <a:pt x="927" y="181"/>
                    </a:lnTo>
                    <a:lnTo>
                      <a:pt x="937" y="176"/>
                    </a:lnTo>
                    <a:lnTo>
                      <a:pt x="948" y="169"/>
                    </a:lnTo>
                    <a:lnTo>
                      <a:pt x="960" y="166"/>
                    </a:lnTo>
                    <a:lnTo>
                      <a:pt x="969" y="159"/>
                    </a:lnTo>
                    <a:lnTo>
                      <a:pt x="981" y="154"/>
                    </a:lnTo>
                    <a:lnTo>
                      <a:pt x="990" y="149"/>
                    </a:lnTo>
                    <a:lnTo>
                      <a:pt x="1002" y="144"/>
                    </a:lnTo>
                    <a:lnTo>
                      <a:pt x="1011" y="139"/>
                    </a:lnTo>
                    <a:lnTo>
                      <a:pt x="1023" y="134"/>
                    </a:lnTo>
                    <a:lnTo>
                      <a:pt x="1034" y="129"/>
                    </a:lnTo>
                    <a:lnTo>
                      <a:pt x="1044" y="124"/>
                    </a:lnTo>
                    <a:lnTo>
                      <a:pt x="1055" y="118"/>
                    </a:lnTo>
                    <a:lnTo>
                      <a:pt x="1067" y="113"/>
                    </a:lnTo>
                    <a:lnTo>
                      <a:pt x="1076" y="108"/>
                    </a:lnTo>
                    <a:lnTo>
                      <a:pt x="1088" y="103"/>
                    </a:lnTo>
                    <a:lnTo>
                      <a:pt x="1100" y="98"/>
                    </a:lnTo>
                    <a:lnTo>
                      <a:pt x="1109" y="93"/>
                    </a:lnTo>
                    <a:lnTo>
                      <a:pt x="1121" y="88"/>
                    </a:lnTo>
                    <a:lnTo>
                      <a:pt x="1132" y="83"/>
                    </a:lnTo>
                    <a:lnTo>
                      <a:pt x="1142" y="78"/>
                    </a:lnTo>
                    <a:lnTo>
                      <a:pt x="1153" y="73"/>
                    </a:lnTo>
                    <a:lnTo>
                      <a:pt x="1165" y="68"/>
                    </a:lnTo>
                    <a:lnTo>
                      <a:pt x="1174" y="62"/>
                    </a:lnTo>
                    <a:lnTo>
                      <a:pt x="1186" y="57"/>
                    </a:lnTo>
                    <a:lnTo>
                      <a:pt x="1195" y="52"/>
                    </a:lnTo>
                    <a:lnTo>
                      <a:pt x="1207" y="47"/>
                    </a:lnTo>
                    <a:lnTo>
                      <a:pt x="1216" y="42"/>
                    </a:lnTo>
                    <a:lnTo>
                      <a:pt x="1223" y="40"/>
                    </a:lnTo>
                    <a:lnTo>
                      <a:pt x="1228" y="37"/>
                    </a:lnTo>
                    <a:lnTo>
                      <a:pt x="1235" y="35"/>
                    </a:lnTo>
                    <a:lnTo>
                      <a:pt x="1244" y="28"/>
                    </a:lnTo>
                    <a:lnTo>
                      <a:pt x="1251" y="27"/>
                    </a:lnTo>
                    <a:lnTo>
                      <a:pt x="1256" y="25"/>
                    </a:lnTo>
                    <a:lnTo>
                      <a:pt x="1263" y="22"/>
                    </a:lnTo>
                    <a:lnTo>
                      <a:pt x="1268" y="18"/>
                    </a:lnTo>
                    <a:lnTo>
                      <a:pt x="1275" y="17"/>
                    </a:lnTo>
                    <a:lnTo>
                      <a:pt x="1279" y="13"/>
                    </a:lnTo>
                    <a:lnTo>
                      <a:pt x="1284" y="12"/>
                    </a:lnTo>
                    <a:lnTo>
                      <a:pt x="1291" y="8"/>
                    </a:lnTo>
                    <a:lnTo>
                      <a:pt x="1296" y="6"/>
                    </a:lnTo>
                    <a:lnTo>
                      <a:pt x="1300" y="3"/>
                    </a:lnTo>
                    <a:lnTo>
                      <a:pt x="1307" y="1"/>
                    </a:lnTo>
                    <a:lnTo>
                      <a:pt x="1307" y="61"/>
                    </a:lnTo>
                    <a:lnTo>
                      <a:pt x="1310" y="375"/>
                    </a:lnTo>
                    <a:lnTo>
                      <a:pt x="1310" y="444"/>
                    </a:lnTo>
                    <a:lnTo>
                      <a:pt x="1249" y="444"/>
                    </a:lnTo>
                    <a:lnTo>
                      <a:pt x="1251" y="307"/>
                    </a:lnTo>
                    <a:lnTo>
                      <a:pt x="1251" y="305"/>
                    </a:lnTo>
                    <a:lnTo>
                      <a:pt x="1249" y="304"/>
                    </a:lnTo>
                    <a:lnTo>
                      <a:pt x="1242" y="304"/>
                    </a:lnTo>
                    <a:lnTo>
                      <a:pt x="1240" y="302"/>
                    </a:lnTo>
                    <a:lnTo>
                      <a:pt x="948" y="302"/>
                    </a:lnTo>
                    <a:lnTo>
                      <a:pt x="944" y="307"/>
                    </a:lnTo>
                    <a:lnTo>
                      <a:pt x="944" y="409"/>
                    </a:lnTo>
                    <a:lnTo>
                      <a:pt x="941" y="443"/>
                    </a:lnTo>
                    <a:lnTo>
                      <a:pt x="806" y="443"/>
                    </a:lnTo>
                    <a:lnTo>
                      <a:pt x="806" y="305"/>
                    </a:lnTo>
                    <a:lnTo>
                      <a:pt x="804" y="302"/>
                    </a:lnTo>
                    <a:lnTo>
                      <a:pt x="503" y="302"/>
                    </a:lnTo>
                    <a:lnTo>
                      <a:pt x="503" y="304"/>
                    </a:lnTo>
                    <a:lnTo>
                      <a:pt x="501" y="304"/>
                    </a:lnTo>
                    <a:lnTo>
                      <a:pt x="501" y="305"/>
                    </a:lnTo>
                    <a:lnTo>
                      <a:pt x="498" y="339"/>
                    </a:lnTo>
                    <a:lnTo>
                      <a:pt x="498" y="407"/>
                    </a:lnTo>
                    <a:lnTo>
                      <a:pt x="496" y="441"/>
                    </a:lnTo>
                    <a:lnTo>
                      <a:pt x="487" y="441"/>
                    </a:lnTo>
                    <a:lnTo>
                      <a:pt x="480" y="443"/>
                    </a:lnTo>
                    <a:lnTo>
                      <a:pt x="440" y="443"/>
                    </a:lnTo>
                    <a:lnTo>
                      <a:pt x="431" y="441"/>
                    </a:lnTo>
                    <a:lnTo>
                      <a:pt x="365" y="441"/>
                    </a:lnTo>
                    <a:lnTo>
                      <a:pt x="365" y="407"/>
                    </a:lnTo>
                    <a:lnTo>
                      <a:pt x="368" y="373"/>
                    </a:lnTo>
                    <a:lnTo>
                      <a:pt x="368" y="337"/>
                    </a:lnTo>
                    <a:lnTo>
                      <a:pt x="370" y="302"/>
                    </a:lnTo>
                    <a:lnTo>
                      <a:pt x="363" y="298"/>
                    </a:lnTo>
                    <a:lnTo>
                      <a:pt x="321" y="298"/>
                    </a:lnTo>
                    <a:lnTo>
                      <a:pt x="67" y="300"/>
                    </a:lnTo>
                    <a:lnTo>
                      <a:pt x="62" y="305"/>
                    </a:lnTo>
                    <a:lnTo>
                      <a:pt x="65" y="339"/>
                    </a:lnTo>
                    <a:lnTo>
                      <a:pt x="65" y="439"/>
                    </a:lnTo>
                    <a:lnTo>
                      <a:pt x="0" y="439"/>
                    </a:lnTo>
                    <a:lnTo>
                      <a:pt x="0" y="198"/>
                    </a:lnTo>
                    <a:lnTo>
                      <a:pt x="7" y="195"/>
                    </a:lnTo>
                    <a:lnTo>
                      <a:pt x="11" y="193"/>
                    </a:lnTo>
                    <a:lnTo>
                      <a:pt x="21" y="190"/>
                    </a:lnTo>
                    <a:lnTo>
                      <a:pt x="27" y="186"/>
                    </a:lnTo>
                    <a:lnTo>
                      <a:pt x="34" y="183"/>
                    </a:lnTo>
                    <a:lnTo>
                      <a:pt x="39" y="180"/>
                    </a:lnTo>
                    <a:lnTo>
                      <a:pt x="46" y="176"/>
                    </a:lnTo>
                    <a:lnTo>
                      <a:pt x="55" y="173"/>
                    </a:lnTo>
                    <a:lnTo>
                      <a:pt x="60" y="169"/>
                    </a:lnTo>
                    <a:lnTo>
                      <a:pt x="67" y="168"/>
                    </a:lnTo>
                    <a:lnTo>
                      <a:pt x="74" y="164"/>
                    </a:lnTo>
                    <a:lnTo>
                      <a:pt x="81" y="161"/>
                    </a:lnTo>
                    <a:lnTo>
                      <a:pt x="88" y="158"/>
                    </a:lnTo>
                    <a:lnTo>
                      <a:pt x="95" y="156"/>
                    </a:lnTo>
                    <a:lnTo>
                      <a:pt x="102" y="152"/>
                    </a:lnTo>
                    <a:lnTo>
                      <a:pt x="109" y="149"/>
                    </a:lnTo>
                    <a:lnTo>
                      <a:pt x="118" y="146"/>
                    </a:lnTo>
                    <a:lnTo>
                      <a:pt x="128" y="141"/>
                    </a:lnTo>
                    <a:lnTo>
                      <a:pt x="137" y="135"/>
                    </a:lnTo>
                    <a:lnTo>
                      <a:pt x="146" y="132"/>
                    </a:lnTo>
                    <a:lnTo>
                      <a:pt x="156" y="127"/>
                    </a:lnTo>
                    <a:lnTo>
                      <a:pt x="165" y="124"/>
                    </a:lnTo>
                    <a:lnTo>
                      <a:pt x="174" y="118"/>
                    </a:lnTo>
                    <a:lnTo>
                      <a:pt x="184" y="113"/>
                    </a:lnTo>
                    <a:lnTo>
                      <a:pt x="193" y="110"/>
                    </a:lnTo>
                    <a:lnTo>
                      <a:pt x="202" y="105"/>
                    </a:lnTo>
                    <a:lnTo>
                      <a:pt x="212" y="102"/>
                    </a:lnTo>
                    <a:lnTo>
                      <a:pt x="221" y="96"/>
                    </a:lnTo>
                    <a:lnTo>
                      <a:pt x="230" y="93"/>
                    </a:lnTo>
                    <a:lnTo>
                      <a:pt x="240" y="88"/>
                    </a:lnTo>
                    <a:lnTo>
                      <a:pt x="249" y="83"/>
                    </a:lnTo>
                    <a:lnTo>
                      <a:pt x="258" y="79"/>
                    </a:lnTo>
                    <a:lnTo>
                      <a:pt x="268" y="74"/>
                    </a:lnTo>
                    <a:lnTo>
                      <a:pt x="279" y="69"/>
                    </a:lnTo>
                    <a:lnTo>
                      <a:pt x="291" y="64"/>
                    </a:lnTo>
                    <a:lnTo>
                      <a:pt x="303" y="59"/>
                    </a:lnTo>
                    <a:lnTo>
                      <a:pt x="312" y="54"/>
                    </a:lnTo>
                    <a:lnTo>
                      <a:pt x="324" y="49"/>
                    </a:lnTo>
                    <a:lnTo>
                      <a:pt x="333" y="44"/>
                    </a:lnTo>
                    <a:lnTo>
                      <a:pt x="345" y="39"/>
                    </a:lnTo>
                    <a:lnTo>
                      <a:pt x="356" y="34"/>
                    </a:lnTo>
                    <a:lnTo>
                      <a:pt x="368" y="28"/>
                    </a:lnTo>
                    <a:lnTo>
                      <a:pt x="377" y="23"/>
                    </a:lnTo>
                    <a:lnTo>
                      <a:pt x="389" y="18"/>
                    </a:lnTo>
                    <a:lnTo>
                      <a:pt x="400" y="13"/>
                    </a:lnTo>
                    <a:lnTo>
                      <a:pt x="410" y="8"/>
                    </a:lnTo>
                    <a:lnTo>
                      <a:pt x="421" y="5"/>
                    </a:lnTo>
                    <a:lnTo>
                      <a:pt x="433" y="0"/>
                    </a:lnTo>
                    <a:lnTo>
                      <a:pt x="433" y="190"/>
                    </a:lnTo>
                    <a:close/>
                  </a:path>
                </a:pathLst>
              </a:custGeom>
              <a:solidFill>
                <a:srgbClr val="EEE399"/>
              </a:solidFill>
              <a:ln w="9525">
                <a:noFill/>
                <a:round/>
                <a:headEnd/>
                <a:tailEnd/>
              </a:ln>
            </p:spPr>
            <p:txBody>
              <a:bodyPr>
                <a:prstTxWarp prst="textNoShape">
                  <a:avLst/>
                </a:prstTxWarp>
              </a:bodyPr>
              <a:lstStyle/>
              <a:p>
                <a:endParaRPr lang="en-US">
                  <a:latin typeface="Calibri"/>
                  <a:cs typeface="Calibri"/>
                </a:endParaRPr>
              </a:p>
            </p:txBody>
          </p:sp>
          <p:sp>
            <p:nvSpPr>
              <p:cNvPr id="679" name="Freeform 152"/>
              <p:cNvSpPr>
                <a:spLocks/>
              </p:cNvSpPr>
              <p:nvPr/>
            </p:nvSpPr>
            <p:spPr bwMode="gray">
              <a:xfrm>
                <a:off x="3344" y="3385"/>
                <a:ext cx="44" cy="53"/>
              </a:xfrm>
              <a:custGeom>
                <a:avLst/>
                <a:gdLst>
                  <a:gd name="T0" fmla="*/ 44 w 186"/>
                  <a:gd name="T1" fmla="*/ 28 h 190"/>
                  <a:gd name="T2" fmla="*/ 42 w 186"/>
                  <a:gd name="T3" fmla="*/ 30 h 190"/>
                  <a:gd name="T4" fmla="*/ 40 w 186"/>
                  <a:gd name="T5" fmla="*/ 31 h 190"/>
                  <a:gd name="T6" fmla="*/ 39 w 186"/>
                  <a:gd name="T7" fmla="*/ 32 h 190"/>
                  <a:gd name="T8" fmla="*/ 37 w 186"/>
                  <a:gd name="T9" fmla="*/ 33 h 190"/>
                  <a:gd name="T10" fmla="*/ 36 w 186"/>
                  <a:gd name="T11" fmla="*/ 33 h 190"/>
                  <a:gd name="T12" fmla="*/ 34 w 186"/>
                  <a:gd name="T13" fmla="*/ 35 h 190"/>
                  <a:gd name="T14" fmla="*/ 33 w 186"/>
                  <a:gd name="T15" fmla="*/ 35 h 190"/>
                  <a:gd name="T16" fmla="*/ 31 w 186"/>
                  <a:gd name="T17" fmla="*/ 36 h 190"/>
                  <a:gd name="T18" fmla="*/ 29 w 186"/>
                  <a:gd name="T19" fmla="*/ 37 h 190"/>
                  <a:gd name="T20" fmla="*/ 27 w 186"/>
                  <a:gd name="T21" fmla="*/ 39 h 190"/>
                  <a:gd name="T22" fmla="*/ 25 w 186"/>
                  <a:gd name="T23" fmla="*/ 40 h 190"/>
                  <a:gd name="T24" fmla="*/ 23 w 186"/>
                  <a:gd name="T25" fmla="*/ 41 h 190"/>
                  <a:gd name="T26" fmla="*/ 21 w 186"/>
                  <a:gd name="T27" fmla="*/ 42 h 190"/>
                  <a:gd name="T28" fmla="*/ 19 w 186"/>
                  <a:gd name="T29" fmla="*/ 43 h 190"/>
                  <a:gd name="T30" fmla="*/ 17 w 186"/>
                  <a:gd name="T31" fmla="*/ 44 h 190"/>
                  <a:gd name="T32" fmla="*/ 15 w 186"/>
                  <a:gd name="T33" fmla="*/ 45 h 190"/>
                  <a:gd name="T34" fmla="*/ 13 w 186"/>
                  <a:gd name="T35" fmla="*/ 46 h 190"/>
                  <a:gd name="T36" fmla="*/ 10 w 186"/>
                  <a:gd name="T37" fmla="*/ 48 h 190"/>
                  <a:gd name="T38" fmla="*/ 9 w 186"/>
                  <a:gd name="T39" fmla="*/ 49 h 190"/>
                  <a:gd name="T40" fmla="*/ 6 w 186"/>
                  <a:gd name="T41" fmla="*/ 50 h 190"/>
                  <a:gd name="T42" fmla="*/ 4 w 186"/>
                  <a:gd name="T43" fmla="*/ 51 h 190"/>
                  <a:gd name="T44" fmla="*/ 2 w 186"/>
                  <a:gd name="T45" fmla="*/ 52 h 190"/>
                  <a:gd name="T46" fmla="*/ 0 w 186"/>
                  <a:gd name="T47" fmla="*/ 53 h 190"/>
                  <a:gd name="T48" fmla="*/ 0 w 186"/>
                  <a:gd name="T49" fmla="*/ 0 h 190"/>
                  <a:gd name="T50" fmla="*/ 3 w 186"/>
                  <a:gd name="T51" fmla="*/ 2 h 190"/>
                  <a:gd name="T52" fmla="*/ 5 w 186"/>
                  <a:gd name="T53" fmla="*/ 3 h 190"/>
                  <a:gd name="T54" fmla="*/ 8 w 186"/>
                  <a:gd name="T55" fmla="*/ 5 h 190"/>
                  <a:gd name="T56" fmla="*/ 11 w 186"/>
                  <a:gd name="T57" fmla="*/ 7 h 190"/>
                  <a:gd name="T58" fmla="*/ 14 w 186"/>
                  <a:gd name="T59" fmla="*/ 9 h 190"/>
                  <a:gd name="T60" fmla="*/ 17 w 186"/>
                  <a:gd name="T61" fmla="*/ 11 h 190"/>
                  <a:gd name="T62" fmla="*/ 19 w 186"/>
                  <a:gd name="T63" fmla="*/ 12 h 190"/>
                  <a:gd name="T64" fmla="*/ 22 w 186"/>
                  <a:gd name="T65" fmla="*/ 14 h 190"/>
                  <a:gd name="T66" fmla="*/ 25 w 186"/>
                  <a:gd name="T67" fmla="*/ 16 h 190"/>
                  <a:gd name="T68" fmla="*/ 28 w 186"/>
                  <a:gd name="T69" fmla="*/ 18 h 190"/>
                  <a:gd name="T70" fmla="*/ 30 w 186"/>
                  <a:gd name="T71" fmla="*/ 19 h 190"/>
                  <a:gd name="T72" fmla="*/ 33 w 186"/>
                  <a:gd name="T73" fmla="*/ 21 h 190"/>
                  <a:gd name="T74" fmla="*/ 36 w 186"/>
                  <a:gd name="T75" fmla="*/ 23 h 190"/>
                  <a:gd name="T76" fmla="*/ 39 w 186"/>
                  <a:gd name="T77" fmla="*/ 25 h 190"/>
                  <a:gd name="T78" fmla="*/ 41 w 186"/>
                  <a:gd name="T79" fmla="*/ 26 h 190"/>
                  <a:gd name="T80" fmla="*/ 44 w 186"/>
                  <a:gd name="T81" fmla="*/ 28 h 1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190"/>
                  <a:gd name="T125" fmla="*/ 186 w 186"/>
                  <a:gd name="T126" fmla="*/ 190 h 1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190">
                    <a:moveTo>
                      <a:pt x="186" y="102"/>
                    </a:moveTo>
                    <a:lnTo>
                      <a:pt x="177" y="108"/>
                    </a:lnTo>
                    <a:lnTo>
                      <a:pt x="170" y="112"/>
                    </a:lnTo>
                    <a:lnTo>
                      <a:pt x="163" y="115"/>
                    </a:lnTo>
                    <a:lnTo>
                      <a:pt x="158" y="117"/>
                    </a:lnTo>
                    <a:lnTo>
                      <a:pt x="151" y="120"/>
                    </a:lnTo>
                    <a:lnTo>
                      <a:pt x="144" y="124"/>
                    </a:lnTo>
                    <a:lnTo>
                      <a:pt x="140" y="125"/>
                    </a:lnTo>
                    <a:lnTo>
                      <a:pt x="131" y="130"/>
                    </a:lnTo>
                    <a:lnTo>
                      <a:pt x="121" y="134"/>
                    </a:lnTo>
                    <a:lnTo>
                      <a:pt x="114" y="139"/>
                    </a:lnTo>
                    <a:lnTo>
                      <a:pt x="105" y="142"/>
                    </a:lnTo>
                    <a:lnTo>
                      <a:pt x="96" y="146"/>
                    </a:lnTo>
                    <a:lnTo>
                      <a:pt x="89" y="151"/>
                    </a:lnTo>
                    <a:lnTo>
                      <a:pt x="79" y="154"/>
                    </a:lnTo>
                    <a:lnTo>
                      <a:pt x="70" y="158"/>
                    </a:lnTo>
                    <a:lnTo>
                      <a:pt x="63" y="163"/>
                    </a:lnTo>
                    <a:lnTo>
                      <a:pt x="54" y="166"/>
                    </a:lnTo>
                    <a:lnTo>
                      <a:pt x="44" y="171"/>
                    </a:lnTo>
                    <a:lnTo>
                      <a:pt x="37" y="175"/>
                    </a:lnTo>
                    <a:lnTo>
                      <a:pt x="26" y="178"/>
                    </a:lnTo>
                    <a:lnTo>
                      <a:pt x="19" y="183"/>
                    </a:lnTo>
                    <a:lnTo>
                      <a:pt x="9" y="186"/>
                    </a:lnTo>
                    <a:lnTo>
                      <a:pt x="0" y="190"/>
                    </a:lnTo>
                    <a:lnTo>
                      <a:pt x="0" y="0"/>
                    </a:lnTo>
                    <a:lnTo>
                      <a:pt x="12" y="6"/>
                    </a:lnTo>
                    <a:lnTo>
                      <a:pt x="23" y="12"/>
                    </a:lnTo>
                    <a:lnTo>
                      <a:pt x="35" y="18"/>
                    </a:lnTo>
                    <a:lnTo>
                      <a:pt x="47" y="25"/>
                    </a:lnTo>
                    <a:lnTo>
                      <a:pt x="58" y="32"/>
                    </a:lnTo>
                    <a:lnTo>
                      <a:pt x="70" y="39"/>
                    </a:lnTo>
                    <a:lnTo>
                      <a:pt x="82" y="44"/>
                    </a:lnTo>
                    <a:lnTo>
                      <a:pt x="93" y="51"/>
                    </a:lnTo>
                    <a:lnTo>
                      <a:pt x="105" y="57"/>
                    </a:lnTo>
                    <a:lnTo>
                      <a:pt x="117" y="64"/>
                    </a:lnTo>
                    <a:lnTo>
                      <a:pt x="128" y="69"/>
                    </a:lnTo>
                    <a:lnTo>
                      <a:pt x="140" y="76"/>
                    </a:lnTo>
                    <a:lnTo>
                      <a:pt x="151" y="83"/>
                    </a:lnTo>
                    <a:lnTo>
                      <a:pt x="163" y="90"/>
                    </a:lnTo>
                    <a:lnTo>
                      <a:pt x="175" y="95"/>
                    </a:lnTo>
                    <a:lnTo>
                      <a:pt x="186" y="102"/>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80" name="Freeform 153"/>
              <p:cNvSpPr>
                <a:spLocks/>
              </p:cNvSpPr>
              <p:nvPr/>
            </p:nvSpPr>
            <p:spPr bwMode="gray">
              <a:xfrm>
                <a:off x="3238" y="3386"/>
                <a:ext cx="52" cy="51"/>
              </a:xfrm>
              <a:custGeom>
                <a:avLst/>
                <a:gdLst>
                  <a:gd name="T0" fmla="*/ 52 w 215"/>
                  <a:gd name="T1" fmla="*/ 24 h 187"/>
                  <a:gd name="T2" fmla="*/ 52 w 215"/>
                  <a:gd name="T3" fmla="*/ 24 h 187"/>
                  <a:gd name="T4" fmla="*/ 49 w 215"/>
                  <a:gd name="T5" fmla="*/ 26 h 187"/>
                  <a:gd name="T6" fmla="*/ 46 w 215"/>
                  <a:gd name="T7" fmla="*/ 28 h 187"/>
                  <a:gd name="T8" fmla="*/ 42 w 215"/>
                  <a:gd name="T9" fmla="*/ 29 h 187"/>
                  <a:gd name="T10" fmla="*/ 39 w 215"/>
                  <a:gd name="T11" fmla="*/ 31 h 187"/>
                  <a:gd name="T12" fmla="*/ 36 w 215"/>
                  <a:gd name="T13" fmla="*/ 32 h 187"/>
                  <a:gd name="T14" fmla="*/ 33 w 215"/>
                  <a:gd name="T15" fmla="*/ 34 h 187"/>
                  <a:gd name="T16" fmla="*/ 30 w 215"/>
                  <a:gd name="T17" fmla="*/ 36 h 187"/>
                  <a:gd name="T18" fmla="*/ 26 w 215"/>
                  <a:gd name="T19" fmla="*/ 38 h 187"/>
                  <a:gd name="T20" fmla="*/ 23 w 215"/>
                  <a:gd name="T21" fmla="*/ 40 h 187"/>
                  <a:gd name="T22" fmla="*/ 20 w 215"/>
                  <a:gd name="T23" fmla="*/ 41 h 187"/>
                  <a:gd name="T24" fmla="*/ 16 w 215"/>
                  <a:gd name="T25" fmla="*/ 43 h 187"/>
                  <a:gd name="T26" fmla="*/ 13 w 215"/>
                  <a:gd name="T27" fmla="*/ 44 h 187"/>
                  <a:gd name="T28" fmla="*/ 10 w 215"/>
                  <a:gd name="T29" fmla="*/ 46 h 187"/>
                  <a:gd name="T30" fmla="*/ 7 w 215"/>
                  <a:gd name="T31" fmla="*/ 48 h 187"/>
                  <a:gd name="T32" fmla="*/ 3 w 215"/>
                  <a:gd name="T33" fmla="*/ 50 h 187"/>
                  <a:gd name="T34" fmla="*/ 0 w 215"/>
                  <a:gd name="T35" fmla="*/ 51 h 187"/>
                  <a:gd name="T36" fmla="*/ 1 w 215"/>
                  <a:gd name="T37" fmla="*/ 38 h 187"/>
                  <a:gd name="T38" fmla="*/ 1 w 215"/>
                  <a:gd name="T39" fmla="*/ 0 h 187"/>
                  <a:gd name="T40" fmla="*/ 4 w 215"/>
                  <a:gd name="T41" fmla="*/ 1 h 187"/>
                  <a:gd name="T42" fmla="*/ 7 w 215"/>
                  <a:gd name="T43" fmla="*/ 3 h 187"/>
                  <a:gd name="T44" fmla="*/ 10 w 215"/>
                  <a:gd name="T45" fmla="*/ 4 h 187"/>
                  <a:gd name="T46" fmla="*/ 14 w 215"/>
                  <a:gd name="T47" fmla="*/ 6 h 187"/>
                  <a:gd name="T48" fmla="*/ 16 w 215"/>
                  <a:gd name="T49" fmla="*/ 7 h 187"/>
                  <a:gd name="T50" fmla="*/ 20 w 215"/>
                  <a:gd name="T51" fmla="*/ 9 h 187"/>
                  <a:gd name="T52" fmla="*/ 23 w 215"/>
                  <a:gd name="T53" fmla="*/ 10 h 187"/>
                  <a:gd name="T54" fmla="*/ 27 w 215"/>
                  <a:gd name="T55" fmla="*/ 12 h 187"/>
                  <a:gd name="T56" fmla="*/ 30 w 215"/>
                  <a:gd name="T57" fmla="*/ 13 h 187"/>
                  <a:gd name="T58" fmla="*/ 33 w 215"/>
                  <a:gd name="T59" fmla="*/ 14 h 187"/>
                  <a:gd name="T60" fmla="*/ 36 w 215"/>
                  <a:gd name="T61" fmla="*/ 16 h 187"/>
                  <a:gd name="T62" fmla="*/ 39 w 215"/>
                  <a:gd name="T63" fmla="*/ 17 h 187"/>
                  <a:gd name="T64" fmla="*/ 42 w 215"/>
                  <a:gd name="T65" fmla="*/ 19 h 187"/>
                  <a:gd name="T66" fmla="*/ 46 w 215"/>
                  <a:gd name="T67" fmla="*/ 20 h 187"/>
                  <a:gd name="T68" fmla="*/ 49 w 215"/>
                  <a:gd name="T69" fmla="*/ 22 h 187"/>
                  <a:gd name="T70" fmla="*/ 52 w 215"/>
                  <a:gd name="T71" fmla="*/ 24 h 1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87"/>
                  <a:gd name="T110" fmla="*/ 215 w 215"/>
                  <a:gd name="T111" fmla="*/ 187 h 1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87">
                    <a:moveTo>
                      <a:pt x="215" y="87"/>
                    </a:moveTo>
                    <a:lnTo>
                      <a:pt x="215" y="89"/>
                    </a:lnTo>
                    <a:lnTo>
                      <a:pt x="203" y="95"/>
                    </a:lnTo>
                    <a:lnTo>
                      <a:pt x="189" y="101"/>
                    </a:lnTo>
                    <a:lnTo>
                      <a:pt x="175" y="107"/>
                    </a:lnTo>
                    <a:lnTo>
                      <a:pt x="161" y="114"/>
                    </a:lnTo>
                    <a:lnTo>
                      <a:pt x="150" y="119"/>
                    </a:lnTo>
                    <a:lnTo>
                      <a:pt x="136" y="126"/>
                    </a:lnTo>
                    <a:lnTo>
                      <a:pt x="122" y="133"/>
                    </a:lnTo>
                    <a:lnTo>
                      <a:pt x="108" y="140"/>
                    </a:lnTo>
                    <a:lnTo>
                      <a:pt x="94" y="145"/>
                    </a:lnTo>
                    <a:lnTo>
                      <a:pt x="82" y="151"/>
                    </a:lnTo>
                    <a:lnTo>
                      <a:pt x="68" y="157"/>
                    </a:lnTo>
                    <a:lnTo>
                      <a:pt x="54" y="163"/>
                    </a:lnTo>
                    <a:lnTo>
                      <a:pt x="42" y="168"/>
                    </a:lnTo>
                    <a:lnTo>
                      <a:pt x="28" y="175"/>
                    </a:lnTo>
                    <a:lnTo>
                      <a:pt x="14" y="182"/>
                    </a:lnTo>
                    <a:lnTo>
                      <a:pt x="0" y="187"/>
                    </a:lnTo>
                    <a:lnTo>
                      <a:pt x="3" y="141"/>
                    </a:lnTo>
                    <a:lnTo>
                      <a:pt x="3" y="0"/>
                    </a:lnTo>
                    <a:lnTo>
                      <a:pt x="17" y="5"/>
                    </a:lnTo>
                    <a:lnTo>
                      <a:pt x="28" y="11"/>
                    </a:lnTo>
                    <a:lnTo>
                      <a:pt x="42" y="16"/>
                    </a:lnTo>
                    <a:lnTo>
                      <a:pt x="56" y="22"/>
                    </a:lnTo>
                    <a:lnTo>
                      <a:pt x="68" y="27"/>
                    </a:lnTo>
                    <a:lnTo>
                      <a:pt x="82" y="33"/>
                    </a:lnTo>
                    <a:lnTo>
                      <a:pt x="96" y="38"/>
                    </a:lnTo>
                    <a:lnTo>
                      <a:pt x="110" y="43"/>
                    </a:lnTo>
                    <a:lnTo>
                      <a:pt x="122" y="48"/>
                    </a:lnTo>
                    <a:lnTo>
                      <a:pt x="136" y="53"/>
                    </a:lnTo>
                    <a:lnTo>
                      <a:pt x="150" y="58"/>
                    </a:lnTo>
                    <a:lnTo>
                      <a:pt x="161" y="63"/>
                    </a:lnTo>
                    <a:lnTo>
                      <a:pt x="175" y="70"/>
                    </a:lnTo>
                    <a:lnTo>
                      <a:pt x="189" y="75"/>
                    </a:lnTo>
                    <a:lnTo>
                      <a:pt x="203" y="80"/>
                    </a:lnTo>
                    <a:lnTo>
                      <a:pt x="215" y="87"/>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81" name="Freeform 154"/>
              <p:cNvSpPr>
                <a:spLocks/>
              </p:cNvSpPr>
              <p:nvPr/>
            </p:nvSpPr>
            <p:spPr bwMode="gray">
              <a:xfrm>
                <a:off x="3448" y="3386"/>
                <a:ext cx="40" cy="122"/>
              </a:xfrm>
              <a:custGeom>
                <a:avLst/>
                <a:gdLst>
                  <a:gd name="T0" fmla="*/ 40 w 170"/>
                  <a:gd name="T1" fmla="*/ 34 h 443"/>
                  <a:gd name="T2" fmla="*/ 39 w 170"/>
                  <a:gd name="T3" fmla="*/ 56 h 443"/>
                  <a:gd name="T4" fmla="*/ 39 w 170"/>
                  <a:gd name="T5" fmla="*/ 99 h 443"/>
                  <a:gd name="T6" fmla="*/ 38 w 170"/>
                  <a:gd name="T7" fmla="*/ 121 h 443"/>
                  <a:gd name="T8" fmla="*/ 33 w 170"/>
                  <a:gd name="T9" fmla="*/ 121 h 443"/>
                  <a:gd name="T10" fmla="*/ 31 w 170"/>
                  <a:gd name="T11" fmla="*/ 122 h 443"/>
                  <a:gd name="T12" fmla="*/ 17 w 170"/>
                  <a:gd name="T13" fmla="*/ 122 h 443"/>
                  <a:gd name="T14" fmla="*/ 15 w 170"/>
                  <a:gd name="T15" fmla="*/ 121 h 443"/>
                  <a:gd name="T16" fmla="*/ 0 w 170"/>
                  <a:gd name="T17" fmla="*/ 121 h 443"/>
                  <a:gd name="T18" fmla="*/ 0 w 170"/>
                  <a:gd name="T19" fmla="*/ 40 h 443"/>
                  <a:gd name="T20" fmla="*/ 0 w 170"/>
                  <a:gd name="T21" fmla="*/ 0 h 443"/>
                  <a:gd name="T22" fmla="*/ 3 w 170"/>
                  <a:gd name="T23" fmla="*/ 2 h 443"/>
                  <a:gd name="T24" fmla="*/ 5 w 170"/>
                  <a:gd name="T25" fmla="*/ 5 h 443"/>
                  <a:gd name="T26" fmla="*/ 8 w 170"/>
                  <a:gd name="T27" fmla="*/ 7 h 443"/>
                  <a:gd name="T28" fmla="*/ 10 w 170"/>
                  <a:gd name="T29" fmla="*/ 9 h 443"/>
                  <a:gd name="T30" fmla="*/ 12 w 170"/>
                  <a:gd name="T31" fmla="*/ 11 h 443"/>
                  <a:gd name="T32" fmla="*/ 15 w 170"/>
                  <a:gd name="T33" fmla="*/ 13 h 443"/>
                  <a:gd name="T34" fmla="*/ 17 w 170"/>
                  <a:gd name="T35" fmla="*/ 15 h 443"/>
                  <a:gd name="T36" fmla="*/ 20 w 170"/>
                  <a:gd name="T37" fmla="*/ 17 h 443"/>
                  <a:gd name="T38" fmla="*/ 22 w 170"/>
                  <a:gd name="T39" fmla="*/ 19 h 443"/>
                  <a:gd name="T40" fmla="*/ 25 w 170"/>
                  <a:gd name="T41" fmla="*/ 21 h 443"/>
                  <a:gd name="T42" fmla="*/ 35 w 170"/>
                  <a:gd name="T43" fmla="*/ 29 h 443"/>
                  <a:gd name="T44" fmla="*/ 37 w 170"/>
                  <a:gd name="T45" fmla="*/ 32 h 443"/>
                  <a:gd name="T46" fmla="*/ 40 w 170"/>
                  <a:gd name="T47" fmla="*/ 34 h 4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0"/>
                  <a:gd name="T73" fmla="*/ 0 h 443"/>
                  <a:gd name="T74" fmla="*/ 170 w 170"/>
                  <a:gd name="T75" fmla="*/ 443 h 4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0" h="443">
                    <a:moveTo>
                      <a:pt x="170" y="122"/>
                    </a:moveTo>
                    <a:lnTo>
                      <a:pt x="165" y="204"/>
                    </a:lnTo>
                    <a:lnTo>
                      <a:pt x="165" y="358"/>
                    </a:lnTo>
                    <a:lnTo>
                      <a:pt x="163" y="441"/>
                    </a:lnTo>
                    <a:lnTo>
                      <a:pt x="142" y="441"/>
                    </a:lnTo>
                    <a:lnTo>
                      <a:pt x="133" y="443"/>
                    </a:lnTo>
                    <a:lnTo>
                      <a:pt x="74" y="443"/>
                    </a:lnTo>
                    <a:lnTo>
                      <a:pt x="65" y="441"/>
                    </a:lnTo>
                    <a:lnTo>
                      <a:pt x="2" y="441"/>
                    </a:lnTo>
                    <a:lnTo>
                      <a:pt x="0" y="144"/>
                    </a:lnTo>
                    <a:lnTo>
                      <a:pt x="0" y="0"/>
                    </a:lnTo>
                    <a:lnTo>
                      <a:pt x="12" y="9"/>
                    </a:lnTo>
                    <a:lnTo>
                      <a:pt x="21" y="17"/>
                    </a:lnTo>
                    <a:lnTo>
                      <a:pt x="32" y="24"/>
                    </a:lnTo>
                    <a:lnTo>
                      <a:pt x="42" y="32"/>
                    </a:lnTo>
                    <a:lnTo>
                      <a:pt x="53" y="39"/>
                    </a:lnTo>
                    <a:lnTo>
                      <a:pt x="63" y="48"/>
                    </a:lnTo>
                    <a:lnTo>
                      <a:pt x="74" y="54"/>
                    </a:lnTo>
                    <a:lnTo>
                      <a:pt x="86" y="61"/>
                    </a:lnTo>
                    <a:lnTo>
                      <a:pt x="95" y="70"/>
                    </a:lnTo>
                    <a:lnTo>
                      <a:pt x="107" y="76"/>
                    </a:lnTo>
                    <a:lnTo>
                      <a:pt x="149" y="107"/>
                    </a:lnTo>
                    <a:lnTo>
                      <a:pt x="158" y="115"/>
                    </a:lnTo>
                    <a:lnTo>
                      <a:pt x="170" y="122"/>
                    </a:lnTo>
                    <a:close/>
                  </a:path>
                </a:pathLst>
              </a:custGeom>
              <a:solidFill>
                <a:srgbClr val="D4BA00"/>
              </a:solidFill>
              <a:ln w="9525">
                <a:noFill/>
                <a:round/>
                <a:headEnd/>
                <a:tailEnd/>
              </a:ln>
            </p:spPr>
            <p:txBody>
              <a:bodyPr>
                <a:prstTxWarp prst="textNoShape">
                  <a:avLst/>
                </a:prstTxWarp>
              </a:bodyPr>
              <a:lstStyle/>
              <a:p>
                <a:endParaRPr lang="en-US">
                  <a:latin typeface="Calibri"/>
                  <a:cs typeface="Calibri"/>
                </a:endParaRPr>
              </a:p>
            </p:txBody>
          </p:sp>
          <p:sp>
            <p:nvSpPr>
              <p:cNvPr id="682" name="Freeform 155"/>
              <p:cNvSpPr>
                <a:spLocks/>
              </p:cNvSpPr>
              <p:nvPr/>
            </p:nvSpPr>
            <p:spPr bwMode="gray">
              <a:xfrm>
                <a:off x="3064" y="3412"/>
                <a:ext cx="12" cy="13"/>
              </a:xfrm>
              <a:custGeom>
                <a:avLst/>
                <a:gdLst>
                  <a:gd name="T0" fmla="*/ 12 w 54"/>
                  <a:gd name="T1" fmla="*/ 13 h 48"/>
                  <a:gd name="T2" fmla="*/ 0 w 54"/>
                  <a:gd name="T3" fmla="*/ 13 h 48"/>
                  <a:gd name="T4" fmla="*/ 0 w 54"/>
                  <a:gd name="T5" fmla="*/ 3 h 48"/>
                  <a:gd name="T6" fmla="*/ 1 w 54"/>
                  <a:gd name="T7" fmla="*/ 0 h 48"/>
                  <a:gd name="T8" fmla="*/ 12 w 54"/>
                  <a:gd name="T9" fmla="*/ 0 h 48"/>
                  <a:gd name="T10" fmla="*/ 12 w 54"/>
                  <a:gd name="T11" fmla="*/ 13 h 48"/>
                  <a:gd name="T12" fmla="*/ 0 60000 65536"/>
                  <a:gd name="T13" fmla="*/ 0 60000 65536"/>
                  <a:gd name="T14" fmla="*/ 0 60000 65536"/>
                  <a:gd name="T15" fmla="*/ 0 60000 65536"/>
                  <a:gd name="T16" fmla="*/ 0 60000 65536"/>
                  <a:gd name="T17" fmla="*/ 0 60000 65536"/>
                  <a:gd name="T18" fmla="*/ 0 w 54"/>
                  <a:gd name="T19" fmla="*/ 0 h 48"/>
                  <a:gd name="T20" fmla="*/ 54 w 5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54" h="48">
                    <a:moveTo>
                      <a:pt x="54" y="48"/>
                    </a:moveTo>
                    <a:lnTo>
                      <a:pt x="0" y="48"/>
                    </a:lnTo>
                    <a:lnTo>
                      <a:pt x="0" y="12"/>
                    </a:lnTo>
                    <a:lnTo>
                      <a:pt x="3" y="0"/>
                    </a:lnTo>
                    <a:lnTo>
                      <a:pt x="54" y="0"/>
                    </a:lnTo>
                    <a:lnTo>
                      <a:pt x="54" y="48"/>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3" name="Freeform 156"/>
              <p:cNvSpPr>
                <a:spLocks/>
              </p:cNvSpPr>
              <p:nvPr/>
            </p:nvSpPr>
            <p:spPr bwMode="gray">
              <a:xfrm>
                <a:off x="3079" y="3412"/>
                <a:ext cx="16" cy="13"/>
              </a:xfrm>
              <a:custGeom>
                <a:avLst/>
                <a:gdLst>
                  <a:gd name="T0" fmla="*/ 16 w 65"/>
                  <a:gd name="T1" fmla="*/ 13 h 48"/>
                  <a:gd name="T2" fmla="*/ 0 w 65"/>
                  <a:gd name="T3" fmla="*/ 13 h 48"/>
                  <a:gd name="T4" fmla="*/ 0 w 65"/>
                  <a:gd name="T5" fmla="*/ 10 h 48"/>
                  <a:gd name="T6" fmla="*/ 0 w 65"/>
                  <a:gd name="T7" fmla="*/ 7 h 48"/>
                  <a:gd name="T8" fmla="*/ 0 w 65"/>
                  <a:gd name="T9" fmla="*/ 0 h 48"/>
                  <a:gd name="T10" fmla="*/ 16 w 65"/>
                  <a:gd name="T11" fmla="*/ 0 h 48"/>
                  <a:gd name="T12" fmla="*/ 16 w 65"/>
                  <a:gd name="T13" fmla="*/ 13 h 48"/>
                  <a:gd name="T14" fmla="*/ 0 60000 65536"/>
                  <a:gd name="T15" fmla="*/ 0 60000 65536"/>
                  <a:gd name="T16" fmla="*/ 0 60000 65536"/>
                  <a:gd name="T17" fmla="*/ 0 60000 65536"/>
                  <a:gd name="T18" fmla="*/ 0 60000 65536"/>
                  <a:gd name="T19" fmla="*/ 0 60000 65536"/>
                  <a:gd name="T20" fmla="*/ 0 60000 65536"/>
                  <a:gd name="T21" fmla="*/ 0 w 65"/>
                  <a:gd name="T22" fmla="*/ 0 h 48"/>
                  <a:gd name="T23" fmla="*/ 65 w 6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48">
                    <a:moveTo>
                      <a:pt x="65" y="48"/>
                    </a:moveTo>
                    <a:lnTo>
                      <a:pt x="2" y="48"/>
                    </a:lnTo>
                    <a:lnTo>
                      <a:pt x="0" y="36"/>
                    </a:lnTo>
                    <a:lnTo>
                      <a:pt x="2" y="24"/>
                    </a:lnTo>
                    <a:lnTo>
                      <a:pt x="2" y="0"/>
                    </a:lnTo>
                    <a:lnTo>
                      <a:pt x="65" y="0"/>
                    </a:lnTo>
                    <a:lnTo>
                      <a:pt x="65" y="48"/>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4" name="Freeform 157"/>
              <p:cNvSpPr>
                <a:spLocks/>
              </p:cNvSpPr>
              <p:nvPr/>
            </p:nvSpPr>
            <p:spPr bwMode="gray">
              <a:xfrm>
                <a:off x="3098" y="3412"/>
                <a:ext cx="14" cy="13"/>
              </a:xfrm>
              <a:custGeom>
                <a:avLst/>
                <a:gdLst>
                  <a:gd name="T0" fmla="*/ 14 w 58"/>
                  <a:gd name="T1" fmla="*/ 13 h 48"/>
                  <a:gd name="T2" fmla="*/ 0 w 58"/>
                  <a:gd name="T3" fmla="*/ 13 h 48"/>
                  <a:gd name="T4" fmla="*/ 0 w 58"/>
                  <a:gd name="T5" fmla="*/ 0 h 48"/>
                  <a:gd name="T6" fmla="*/ 14 w 58"/>
                  <a:gd name="T7" fmla="*/ 0 h 48"/>
                  <a:gd name="T8" fmla="*/ 14 w 58"/>
                  <a:gd name="T9" fmla="*/ 13 h 48"/>
                  <a:gd name="T10" fmla="*/ 0 60000 65536"/>
                  <a:gd name="T11" fmla="*/ 0 60000 65536"/>
                  <a:gd name="T12" fmla="*/ 0 60000 65536"/>
                  <a:gd name="T13" fmla="*/ 0 60000 65536"/>
                  <a:gd name="T14" fmla="*/ 0 60000 65536"/>
                  <a:gd name="T15" fmla="*/ 0 w 58"/>
                  <a:gd name="T16" fmla="*/ 0 h 48"/>
                  <a:gd name="T17" fmla="*/ 58 w 58"/>
                  <a:gd name="T18" fmla="*/ 48 h 48"/>
                </a:gdLst>
                <a:ahLst/>
                <a:cxnLst>
                  <a:cxn ang="T10">
                    <a:pos x="T0" y="T1"/>
                  </a:cxn>
                  <a:cxn ang="T11">
                    <a:pos x="T2" y="T3"/>
                  </a:cxn>
                  <a:cxn ang="T12">
                    <a:pos x="T4" y="T5"/>
                  </a:cxn>
                  <a:cxn ang="T13">
                    <a:pos x="T6" y="T7"/>
                  </a:cxn>
                  <a:cxn ang="T14">
                    <a:pos x="T8" y="T9"/>
                  </a:cxn>
                </a:cxnLst>
                <a:rect l="T15" t="T16" r="T17" b="T18"/>
                <a:pathLst>
                  <a:path w="58" h="48">
                    <a:moveTo>
                      <a:pt x="58" y="48"/>
                    </a:moveTo>
                    <a:lnTo>
                      <a:pt x="0" y="48"/>
                    </a:lnTo>
                    <a:lnTo>
                      <a:pt x="2" y="0"/>
                    </a:lnTo>
                    <a:lnTo>
                      <a:pt x="58" y="0"/>
                    </a:lnTo>
                    <a:lnTo>
                      <a:pt x="58" y="48"/>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5" name="Freeform 158"/>
              <p:cNvSpPr>
                <a:spLocks/>
              </p:cNvSpPr>
              <p:nvPr/>
            </p:nvSpPr>
            <p:spPr bwMode="gray">
              <a:xfrm>
                <a:off x="3114" y="3412"/>
                <a:ext cx="15" cy="14"/>
              </a:xfrm>
              <a:custGeom>
                <a:avLst/>
                <a:gdLst>
                  <a:gd name="T0" fmla="*/ 15 w 63"/>
                  <a:gd name="T1" fmla="*/ 0 h 50"/>
                  <a:gd name="T2" fmla="*/ 15 w 63"/>
                  <a:gd name="T3" fmla="*/ 10 h 50"/>
                  <a:gd name="T4" fmla="*/ 14 w 63"/>
                  <a:gd name="T5" fmla="*/ 14 h 50"/>
                  <a:gd name="T6" fmla="*/ 9 w 63"/>
                  <a:gd name="T7" fmla="*/ 13 h 50"/>
                  <a:gd name="T8" fmla="*/ 9 w 63"/>
                  <a:gd name="T9" fmla="*/ 13 h 50"/>
                  <a:gd name="T10" fmla="*/ 9 w 63"/>
                  <a:gd name="T11" fmla="*/ 13 h 50"/>
                  <a:gd name="T12" fmla="*/ 9 w 63"/>
                  <a:gd name="T13" fmla="*/ 14 h 50"/>
                  <a:gd name="T14" fmla="*/ 0 w 63"/>
                  <a:gd name="T15" fmla="*/ 14 h 50"/>
                  <a:gd name="T16" fmla="*/ 0 w 63"/>
                  <a:gd name="T17" fmla="*/ 10 h 50"/>
                  <a:gd name="T18" fmla="*/ 0 w 63"/>
                  <a:gd name="T19" fmla="*/ 7 h 50"/>
                  <a:gd name="T20" fmla="*/ 0 w 63"/>
                  <a:gd name="T21" fmla="*/ 3 h 50"/>
                  <a:gd name="T22" fmla="*/ 0 w 63"/>
                  <a:gd name="T23" fmla="*/ 0 h 50"/>
                  <a:gd name="T24" fmla="*/ 15 w 63"/>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50"/>
                  <a:gd name="T41" fmla="*/ 63 w 63"/>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50">
                    <a:moveTo>
                      <a:pt x="63" y="0"/>
                    </a:moveTo>
                    <a:lnTo>
                      <a:pt x="63" y="36"/>
                    </a:lnTo>
                    <a:lnTo>
                      <a:pt x="60" y="50"/>
                    </a:lnTo>
                    <a:lnTo>
                      <a:pt x="39" y="48"/>
                    </a:lnTo>
                    <a:lnTo>
                      <a:pt x="39" y="46"/>
                    </a:lnTo>
                    <a:lnTo>
                      <a:pt x="37" y="46"/>
                    </a:lnTo>
                    <a:lnTo>
                      <a:pt x="37" y="50"/>
                    </a:lnTo>
                    <a:lnTo>
                      <a:pt x="2" y="50"/>
                    </a:lnTo>
                    <a:lnTo>
                      <a:pt x="0" y="36"/>
                    </a:lnTo>
                    <a:lnTo>
                      <a:pt x="0" y="24"/>
                    </a:lnTo>
                    <a:lnTo>
                      <a:pt x="2" y="12"/>
                    </a:lnTo>
                    <a:lnTo>
                      <a:pt x="2" y="0"/>
                    </a:lnTo>
                    <a:lnTo>
                      <a:pt x="63"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6" name="Freeform 159"/>
              <p:cNvSpPr>
                <a:spLocks/>
              </p:cNvSpPr>
              <p:nvPr/>
            </p:nvSpPr>
            <p:spPr bwMode="gray">
              <a:xfrm>
                <a:off x="3132" y="3412"/>
                <a:ext cx="20" cy="13"/>
              </a:xfrm>
              <a:custGeom>
                <a:avLst/>
                <a:gdLst>
                  <a:gd name="T0" fmla="*/ 20 w 82"/>
                  <a:gd name="T1" fmla="*/ 1 h 48"/>
                  <a:gd name="T2" fmla="*/ 20 w 82"/>
                  <a:gd name="T3" fmla="*/ 10 h 48"/>
                  <a:gd name="T4" fmla="*/ 19 w 82"/>
                  <a:gd name="T5" fmla="*/ 13 h 48"/>
                  <a:gd name="T6" fmla="*/ 0 w 82"/>
                  <a:gd name="T7" fmla="*/ 13 h 48"/>
                  <a:gd name="T8" fmla="*/ 0 w 82"/>
                  <a:gd name="T9" fmla="*/ 7 h 48"/>
                  <a:gd name="T10" fmla="*/ 1 w 82"/>
                  <a:gd name="T11" fmla="*/ 4 h 48"/>
                  <a:gd name="T12" fmla="*/ 1 w 82"/>
                  <a:gd name="T13" fmla="*/ 1 h 48"/>
                  <a:gd name="T14" fmla="*/ 1 w 82"/>
                  <a:gd name="T15" fmla="*/ 0 h 48"/>
                  <a:gd name="T16" fmla="*/ 7 w 82"/>
                  <a:gd name="T17" fmla="*/ 0 h 48"/>
                  <a:gd name="T18" fmla="*/ 9 w 82"/>
                  <a:gd name="T19" fmla="*/ 1 h 48"/>
                  <a:gd name="T20" fmla="*/ 20 w 82"/>
                  <a:gd name="T21" fmla="*/ 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48"/>
                  <a:gd name="T35" fmla="*/ 82 w 82"/>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48">
                    <a:moveTo>
                      <a:pt x="82" y="2"/>
                    </a:moveTo>
                    <a:lnTo>
                      <a:pt x="82" y="36"/>
                    </a:lnTo>
                    <a:lnTo>
                      <a:pt x="79" y="48"/>
                    </a:lnTo>
                    <a:lnTo>
                      <a:pt x="0" y="48"/>
                    </a:lnTo>
                    <a:lnTo>
                      <a:pt x="0" y="24"/>
                    </a:lnTo>
                    <a:lnTo>
                      <a:pt x="3" y="14"/>
                    </a:lnTo>
                    <a:lnTo>
                      <a:pt x="3" y="2"/>
                    </a:lnTo>
                    <a:lnTo>
                      <a:pt x="5" y="0"/>
                    </a:lnTo>
                    <a:lnTo>
                      <a:pt x="28" y="0"/>
                    </a:lnTo>
                    <a:lnTo>
                      <a:pt x="35" y="2"/>
                    </a:lnTo>
                    <a:lnTo>
                      <a:pt x="82"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7" name="Freeform 160"/>
              <p:cNvSpPr>
                <a:spLocks/>
              </p:cNvSpPr>
              <p:nvPr/>
            </p:nvSpPr>
            <p:spPr bwMode="gray">
              <a:xfrm>
                <a:off x="3309" y="3440"/>
                <a:ext cx="15" cy="9"/>
              </a:xfrm>
              <a:custGeom>
                <a:avLst/>
                <a:gdLst>
                  <a:gd name="T0" fmla="*/ 15 w 61"/>
                  <a:gd name="T1" fmla="*/ 1 h 35"/>
                  <a:gd name="T2" fmla="*/ 15 w 61"/>
                  <a:gd name="T3" fmla="*/ 9 h 35"/>
                  <a:gd name="T4" fmla="*/ 1 w 61"/>
                  <a:gd name="T5" fmla="*/ 9 h 35"/>
                  <a:gd name="T6" fmla="*/ 1 w 61"/>
                  <a:gd name="T7" fmla="*/ 7 h 35"/>
                  <a:gd name="T8" fmla="*/ 0 w 61"/>
                  <a:gd name="T9" fmla="*/ 5 h 35"/>
                  <a:gd name="T10" fmla="*/ 0 w 61"/>
                  <a:gd name="T11" fmla="*/ 1 h 35"/>
                  <a:gd name="T12" fmla="*/ 1 w 61"/>
                  <a:gd name="T13" fmla="*/ 0 h 35"/>
                  <a:gd name="T14" fmla="*/ 13 w 61"/>
                  <a:gd name="T15" fmla="*/ 0 h 35"/>
                  <a:gd name="T16" fmla="*/ 13 w 61"/>
                  <a:gd name="T17" fmla="*/ 0 h 35"/>
                  <a:gd name="T18" fmla="*/ 15 w 61"/>
                  <a:gd name="T19" fmla="*/ 0 h 35"/>
                  <a:gd name="T20" fmla="*/ 15 w 61"/>
                  <a:gd name="T21" fmla="*/ 0 h 35"/>
                  <a:gd name="T22" fmla="*/ 15 w 61"/>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
                  <a:gd name="T37" fmla="*/ 0 h 35"/>
                  <a:gd name="T38" fmla="*/ 61 w 61"/>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 h="35">
                    <a:moveTo>
                      <a:pt x="61" y="5"/>
                    </a:moveTo>
                    <a:lnTo>
                      <a:pt x="59" y="35"/>
                    </a:lnTo>
                    <a:lnTo>
                      <a:pt x="3" y="35"/>
                    </a:lnTo>
                    <a:lnTo>
                      <a:pt x="3" y="27"/>
                    </a:lnTo>
                    <a:lnTo>
                      <a:pt x="0" y="18"/>
                    </a:lnTo>
                    <a:lnTo>
                      <a:pt x="0" y="5"/>
                    </a:lnTo>
                    <a:lnTo>
                      <a:pt x="5" y="1"/>
                    </a:lnTo>
                    <a:lnTo>
                      <a:pt x="52" y="1"/>
                    </a:lnTo>
                    <a:lnTo>
                      <a:pt x="54" y="0"/>
                    </a:lnTo>
                    <a:lnTo>
                      <a:pt x="59" y="0"/>
                    </a:lnTo>
                    <a:lnTo>
                      <a:pt x="61" y="1"/>
                    </a:lnTo>
                    <a:lnTo>
                      <a:pt x="61" y="5"/>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8" name="Freeform 161"/>
              <p:cNvSpPr>
                <a:spLocks/>
              </p:cNvSpPr>
              <p:nvPr/>
            </p:nvSpPr>
            <p:spPr bwMode="gray">
              <a:xfrm>
                <a:off x="3152" y="3440"/>
                <a:ext cx="13" cy="9"/>
              </a:xfrm>
              <a:custGeom>
                <a:avLst/>
                <a:gdLst>
                  <a:gd name="T0" fmla="*/ 12 w 54"/>
                  <a:gd name="T1" fmla="*/ 0 h 34"/>
                  <a:gd name="T2" fmla="*/ 13 w 54"/>
                  <a:gd name="T3" fmla="*/ 1 h 34"/>
                  <a:gd name="T4" fmla="*/ 13 w 54"/>
                  <a:gd name="T5" fmla="*/ 6 h 34"/>
                  <a:gd name="T6" fmla="*/ 12 w 54"/>
                  <a:gd name="T7" fmla="*/ 7 h 34"/>
                  <a:gd name="T8" fmla="*/ 12 w 54"/>
                  <a:gd name="T9" fmla="*/ 9 h 34"/>
                  <a:gd name="T10" fmla="*/ 1 w 54"/>
                  <a:gd name="T11" fmla="*/ 9 h 34"/>
                  <a:gd name="T12" fmla="*/ 0 w 54"/>
                  <a:gd name="T13" fmla="*/ 7 h 34"/>
                  <a:gd name="T14" fmla="*/ 0 w 54"/>
                  <a:gd name="T15" fmla="*/ 1 h 34"/>
                  <a:gd name="T16" fmla="*/ 1 w 54"/>
                  <a:gd name="T17" fmla="*/ 1 h 34"/>
                  <a:gd name="T18" fmla="*/ 3 w 54"/>
                  <a:gd name="T19" fmla="*/ 0 h 34"/>
                  <a:gd name="T20" fmla="*/ 12 w 54"/>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34"/>
                  <a:gd name="T35" fmla="*/ 54 w 54"/>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34">
                    <a:moveTo>
                      <a:pt x="49" y="0"/>
                    </a:moveTo>
                    <a:lnTo>
                      <a:pt x="54" y="2"/>
                    </a:lnTo>
                    <a:lnTo>
                      <a:pt x="54" y="21"/>
                    </a:lnTo>
                    <a:lnTo>
                      <a:pt x="51" y="26"/>
                    </a:lnTo>
                    <a:lnTo>
                      <a:pt x="49" y="34"/>
                    </a:lnTo>
                    <a:lnTo>
                      <a:pt x="5" y="34"/>
                    </a:lnTo>
                    <a:lnTo>
                      <a:pt x="0" y="26"/>
                    </a:lnTo>
                    <a:lnTo>
                      <a:pt x="0" y="4"/>
                    </a:lnTo>
                    <a:lnTo>
                      <a:pt x="5" y="2"/>
                    </a:lnTo>
                    <a:lnTo>
                      <a:pt x="12" y="0"/>
                    </a:lnTo>
                    <a:lnTo>
                      <a:pt x="49"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89" name="Freeform 162"/>
              <p:cNvSpPr>
                <a:spLocks/>
              </p:cNvSpPr>
              <p:nvPr/>
            </p:nvSpPr>
            <p:spPr bwMode="gray">
              <a:xfrm>
                <a:off x="3168" y="3440"/>
                <a:ext cx="14" cy="9"/>
              </a:xfrm>
              <a:custGeom>
                <a:avLst/>
                <a:gdLst>
                  <a:gd name="T0" fmla="*/ 13 w 59"/>
                  <a:gd name="T1" fmla="*/ 1 h 35"/>
                  <a:gd name="T2" fmla="*/ 14 w 59"/>
                  <a:gd name="T3" fmla="*/ 3 h 35"/>
                  <a:gd name="T4" fmla="*/ 14 w 59"/>
                  <a:gd name="T5" fmla="*/ 4 h 35"/>
                  <a:gd name="T6" fmla="*/ 13 w 59"/>
                  <a:gd name="T7" fmla="*/ 6 h 35"/>
                  <a:gd name="T8" fmla="*/ 14 w 59"/>
                  <a:gd name="T9" fmla="*/ 9 h 35"/>
                  <a:gd name="T10" fmla="*/ 13 w 59"/>
                  <a:gd name="T11" fmla="*/ 9 h 35"/>
                  <a:gd name="T12" fmla="*/ 3 w 59"/>
                  <a:gd name="T13" fmla="*/ 9 h 35"/>
                  <a:gd name="T14" fmla="*/ 1 w 59"/>
                  <a:gd name="T15" fmla="*/ 9 h 35"/>
                  <a:gd name="T16" fmla="*/ 0 w 59"/>
                  <a:gd name="T17" fmla="*/ 8 h 35"/>
                  <a:gd name="T18" fmla="*/ 0 w 59"/>
                  <a:gd name="T19" fmla="*/ 2 h 35"/>
                  <a:gd name="T20" fmla="*/ 1 w 59"/>
                  <a:gd name="T21" fmla="*/ 0 h 35"/>
                  <a:gd name="T22" fmla="*/ 2 w 59"/>
                  <a:gd name="T23" fmla="*/ 0 h 35"/>
                  <a:gd name="T24" fmla="*/ 10 w 59"/>
                  <a:gd name="T25" fmla="*/ 0 h 35"/>
                  <a:gd name="T26" fmla="*/ 12 w 59"/>
                  <a:gd name="T27" fmla="*/ 1 h 35"/>
                  <a:gd name="T28" fmla="*/ 13 w 59"/>
                  <a:gd name="T29" fmla="*/ 1 h 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5"/>
                  <a:gd name="T47" fmla="*/ 59 w 59"/>
                  <a:gd name="T48" fmla="*/ 35 h 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5">
                    <a:moveTo>
                      <a:pt x="54" y="3"/>
                    </a:moveTo>
                    <a:lnTo>
                      <a:pt x="59" y="10"/>
                    </a:lnTo>
                    <a:lnTo>
                      <a:pt x="59" y="17"/>
                    </a:lnTo>
                    <a:lnTo>
                      <a:pt x="56" y="25"/>
                    </a:lnTo>
                    <a:lnTo>
                      <a:pt x="59" y="34"/>
                    </a:lnTo>
                    <a:lnTo>
                      <a:pt x="54" y="35"/>
                    </a:lnTo>
                    <a:lnTo>
                      <a:pt x="12" y="35"/>
                    </a:lnTo>
                    <a:lnTo>
                      <a:pt x="5" y="34"/>
                    </a:lnTo>
                    <a:lnTo>
                      <a:pt x="0" y="32"/>
                    </a:lnTo>
                    <a:lnTo>
                      <a:pt x="0" y="6"/>
                    </a:lnTo>
                    <a:lnTo>
                      <a:pt x="3" y="0"/>
                    </a:lnTo>
                    <a:lnTo>
                      <a:pt x="10" y="1"/>
                    </a:lnTo>
                    <a:lnTo>
                      <a:pt x="42" y="1"/>
                    </a:lnTo>
                    <a:lnTo>
                      <a:pt x="49" y="3"/>
                    </a:lnTo>
                    <a:lnTo>
                      <a:pt x="54" y="3"/>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0" name="Freeform 163"/>
              <p:cNvSpPr>
                <a:spLocks/>
              </p:cNvSpPr>
              <p:nvPr/>
            </p:nvSpPr>
            <p:spPr bwMode="gray">
              <a:xfrm>
                <a:off x="3185" y="3440"/>
                <a:ext cx="14" cy="9"/>
              </a:xfrm>
              <a:custGeom>
                <a:avLst/>
                <a:gdLst>
                  <a:gd name="T0" fmla="*/ 14 w 60"/>
                  <a:gd name="T1" fmla="*/ 1 h 34"/>
                  <a:gd name="T2" fmla="*/ 14 w 60"/>
                  <a:gd name="T3" fmla="*/ 1 h 34"/>
                  <a:gd name="T4" fmla="*/ 14 w 60"/>
                  <a:gd name="T5" fmla="*/ 7 h 34"/>
                  <a:gd name="T6" fmla="*/ 14 w 60"/>
                  <a:gd name="T7" fmla="*/ 9 h 34"/>
                  <a:gd name="T8" fmla="*/ 10 w 60"/>
                  <a:gd name="T9" fmla="*/ 9 h 34"/>
                  <a:gd name="T10" fmla="*/ 9 w 60"/>
                  <a:gd name="T11" fmla="*/ 9 h 34"/>
                  <a:gd name="T12" fmla="*/ 0 w 60"/>
                  <a:gd name="T13" fmla="*/ 9 h 34"/>
                  <a:gd name="T14" fmla="*/ 0 w 60"/>
                  <a:gd name="T15" fmla="*/ 6 h 34"/>
                  <a:gd name="T16" fmla="*/ 0 w 60"/>
                  <a:gd name="T17" fmla="*/ 0 h 34"/>
                  <a:gd name="T18" fmla="*/ 13 w 60"/>
                  <a:gd name="T19" fmla="*/ 0 h 34"/>
                  <a:gd name="T20" fmla="*/ 14 w 60"/>
                  <a:gd name="T21" fmla="*/ 1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34"/>
                  <a:gd name="T35" fmla="*/ 60 w 60"/>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34">
                    <a:moveTo>
                      <a:pt x="58" y="2"/>
                    </a:moveTo>
                    <a:lnTo>
                      <a:pt x="60" y="5"/>
                    </a:lnTo>
                    <a:lnTo>
                      <a:pt x="60" y="27"/>
                    </a:lnTo>
                    <a:lnTo>
                      <a:pt x="58" y="34"/>
                    </a:lnTo>
                    <a:lnTo>
                      <a:pt x="44" y="34"/>
                    </a:lnTo>
                    <a:lnTo>
                      <a:pt x="37" y="33"/>
                    </a:lnTo>
                    <a:lnTo>
                      <a:pt x="2" y="33"/>
                    </a:lnTo>
                    <a:lnTo>
                      <a:pt x="0" y="24"/>
                    </a:lnTo>
                    <a:lnTo>
                      <a:pt x="0" y="0"/>
                    </a:lnTo>
                    <a:lnTo>
                      <a:pt x="56" y="0"/>
                    </a:lnTo>
                    <a:lnTo>
                      <a:pt x="58"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1" name="Freeform 164"/>
              <p:cNvSpPr>
                <a:spLocks/>
              </p:cNvSpPr>
              <p:nvPr/>
            </p:nvSpPr>
            <p:spPr bwMode="gray">
              <a:xfrm>
                <a:off x="3254" y="3440"/>
                <a:ext cx="16" cy="9"/>
              </a:xfrm>
              <a:custGeom>
                <a:avLst/>
                <a:gdLst>
                  <a:gd name="T0" fmla="*/ 16 w 65"/>
                  <a:gd name="T1" fmla="*/ 1 h 35"/>
                  <a:gd name="T2" fmla="*/ 16 w 65"/>
                  <a:gd name="T3" fmla="*/ 7 h 35"/>
                  <a:gd name="T4" fmla="*/ 16 w 65"/>
                  <a:gd name="T5" fmla="*/ 9 h 35"/>
                  <a:gd name="T6" fmla="*/ 4 w 65"/>
                  <a:gd name="T7" fmla="*/ 9 h 35"/>
                  <a:gd name="T8" fmla="*/ 3 w 65"/>
                  <a:gd name="T9" fmla="*/ 9 h 35"/>
                  <a:gd name="T10" fmla="*/ 0 w 65"/>
                  <a:gd name="T11" fmla="*/ 9 h 35"/>
                  <a:gd name="T12" fmla="*/ 0 w 65"/>
                  <a:gd name="T13" fmla="*/ 3 h 35"/>
                  <a:gd name="T14" fmla="*/ 0 w 65"/>
                  <a:gd name="T15" fmla="*/ 1 h 35"/>
                  <a:gd name="T16" fmla="*/ 0 w 65"/>
                  <a:gd name="T17" fmla="*/ 0 h 35"/>
                  <a:gd name="T18" fmla="*/ 14 w 65"/>
                  <a:gd name="T19" fmla="*/ 0 h 35"/>
                  <a:gd name="T20" fmla="*/ 16 w 65"/>
                  <a:gd name="T21" fmla="*/ 0 h 35"/>
                  <a:gd name="T22" fmla="*/ 16 w 65"/>
                  <a:gd name="T23" fmla="*/ 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35"/>
                  <a:gd name="T38" fmla="*/ 65 w 65"/>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35">
                    <a:moveTo>
                      <a:pt x="65" y="3"/>
                    </a:moveTo>
                    <a:lnTo>
                      <a:pt x="65" y="27"/>
                    </a:lnTo>
                    <a:lnTo>
                      <a:pt x="63" y="35"/>
                    </a:lnTo>
                    <a:lnTo>
                      <a:pt x="18" y="35"/>
                    </a:lnTo>
                    <a:lnTo>
                      <a:pt x="14" y="34"/>
                    </a:lnTo>
                    <a:lnTo>
                      <a:pt x="2" y="34"/>
                    </a:lnTo>
                    <a:lnTo>
                      <a:pt x="2" y="10"/>
                    </a:lnTo>
                    <a:lnTo>
                      <a:pt x="0" y="3"/>
                    </a:lnTo>
                    <a:lnTo>
                      <a:pt x="2" y="1"/>
                    </a:lnTo>
                    <a:lnTo>
                      <a:pt x="58" y="1"/>
                    </a:lnTo>
                    <a:lnTo>
                      <a:pt x="63" y="0"/>
                    </a:lnTo>
                    <a:lnTo>
                      <a:pt x="65" y="3"/>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2" name="Freeform 165"/>
              <p:cNvSpPr>
                <a:spLocks/>
              </p:cNvSpPr>
              <p:nvPr/>
            </p:nvSpPr>
            <p:spPr bwMode="gray">
              <a:xfrm>
                <a:off x="3377" y="3440"/>
                <a:ext cx="16" cy="9"/>
              </a:xfrm>
              <a:custGeom>
                <a:avLst/>
                <a:gdLst>
                  <a:gd name="T0" fmla="*/ 15 w 67"/>
                  <a:gd name="T1" fmla="*/ 1 h 34"/>
                  <a:gd name="T2" fmla="*/ 15 w 67"/>
                  <a:gd name="T3" fmla="*/ 5 h 34"/>
                  <a:gd name="T4" fmla="*/ 16 w 67"/>
                  <a:gd name="T5" fmla="*/ 7 h 34"/>
                  <a:gd name="T6" fmla="*/ 16 w 67"/>
                  <a:gd name="T7" fmla="*/ 9 h 34"/>
                  <a:gd name="T8" fmla="*/ 15 w 67"/>
                  <a:gd name="T9" fmla="*/ 9 h 34"/>
                  <a:gd name="T10" fmla="*/ 2 w 67"/>
                  <a:gd name="T11" fmla="*/ 9 h 34"/>
                  <a:gd name="T12" fmla="*/ 1 w 67"/>
                  <a:gd name="T13" fmla="*/ 9 h 34"/>
                  <a:gd name="T14" fmla="*/ 1 w 67"/>
                  <a:gd name="T15" fmla="*/ 7 h 34"/>
                  <a:gd name="T16" fmla="*/ 2 w 67"/>
                  <a:gd name="T17" fmla="*/ 7 h 34"/>
                  <a:gd name="T18" fmla="*/ 1 w 67"/>
                  <a:gd name="T19" fmla="*/ 6 h 34"/>
                  <a:gd name="T20" fmla="*/ 1 w 67"/>
                  <a:gd name="T21" fmla="*/ 2 h 34"/>
                  <a:gd name="T22" fmla="*/ 0 w 67"/>
                  <a:gd name="T23" fmla="*/ 1 h 34"/>
                  <a:gd name="T24" fmla="*/ 0 w 67"/>
                  <a:gd name="T25" fmla="*/ 1 h 34"/>
                  <a:gd name="T26" fmla="*/ 0 w 67"/>
                  <a:gd name="T27" fmla="*/ 1 h 34"/>
                  <a:gd name="T28" fmla="*/ 0 w 67"/>
                  <a:gd name="T29" fmla="*/ 0 h 34"/>
                  <a:gd name="T30" fmla="*/ 12 w 67"/>
                  <a:gd name="T31" fmla="*/ 0 h 34"/>
                  <a:gd name="T32" fmla="*/ 13 w 67"/>
                  <a:gd name="T33" fmla="*/ 1 h 34"/>
                  <a:gd name="T34" fmla="*/ 15 w 67"/>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34"/>
                  <a:gd name="T56" fmla="*/ 67 w 6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34">
                    <a:moveTo>
                      <a:pt x="63" y="4"/>
                    </a:moveTo>
                    <a:lnTo>
                      <a:pt x="63" y="19"/>
                    </a:lnTo>
                    <a:lnTo>
                      <a:pt x="65" y="26"/>
                    </a:lnTo>
                    <a:lnTo>
                      <a:pt x="67" y="33"/>
                    </a:lnTo>
                    <a:lnTo>
                      <a:pt x="63" y="34"/>
                    </a:lnTo>
                    <a:lnTo>
                      <a:pt x="7" y="34"/>
                    </a:lnTo>
                    <a:lnTo>
                      <a:pt x="4" y="33"/>
                    </a:lnTo>
                    <a:lnTo>
                      <a:pt x="4" y="27"/>
                    </a:lnTo>
                    <a:lnTo>
                      <a:pt x="7" y="26"/>
                    </a:lnTo>
                    <a:lnTo>
                      <a:pt x="4" y="21"/>
                    </a:lnTo>
                    <a:lnTo>
                      <a:pt x="4" y="9"/>
                    </a:lnTo>
                    <a:lnTo>
                      <a:pt x="0" y="5"/>
                    </a:lnTo>
                    <a:lnTo>
                      <a:pt x="0" y="4"/>
                    </a:lnTo>
                    <a:lnTo>
                      <a:pt x="2" y="2"/>
                    </a:lnTo>
                    <a:lnTo>
                      <a:pt x="2" y="0"/>
                    </a:lnTo>
                    <a:lnTo>
                      <a:pt x="49" y="0"/>
                    </a:lnTo>
                    <a:lnTo>
                      <a:pt x="56" y="2"/>
                    </a:lnTo>
                    <a:lnTo>
                      <a:pt x="63" y="4"/>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3" name="Freeform 166"/>
              <p:cNvSpPr>
                <a:spLocks/>
              </p:cNvSpPr>
              <p:nvPr/>
            </p:nvSpPr>
            <p:spPr bwMode="gray">
              <a:xfrm>
                <a:off x="3395" y="3440"/>
                <a:ext cx="15" cy="9"/>
              </a:xfrm>
              <a:custGeom>
                <a:avLst/>
                <a:gdLst>
                  <a:gd name="T0" fmla="*/ 15 w 66"/>
                  <a:gd name="T1" fmla="*/ 1 h 34"/>
                  <a:gd name="T2" fmla="*/ 15 w 66"/>
                  <a:gd name="T3" fmla="*/ 6 h 34"/>
                  <a:gd name="T4" fmla="*/ 14 w 66"/>
                  <a:gd name="T5" fmla="*/ 7 h 34"/>
                  <a:gd name="T6" fmla="*/ 14 w 66"/>
                  <a:gd name="T7" fmla="*/ 9 h 34"/>
                  <a:gd name="T8" fmla="*/ 2 w 66"/>
                  <a:gd name="T9" fmla="*/ 9 h 34"/>
                  <a:gd name="T10" fmla="*/ 1 w 66"/>
                  <a:gd name="T11" fmla="*/ 9 h 34"/>
                  <a:gd name="T12" fmla="*/ 1 w 66"/>
                  <a:gd name="T13" fmla="*/ 4 h 34"/>
                  <a:gd name="T14" fmla="*/ 0 w 66"/>
                  <a:gd name="T15" fmla="*/ 2 h 34"/>
                  <a:gd name="T16" fmla="*/ 0 w 66"/>
                  <a:gd name="T17" fmla="*/ 1 h 34"/>
                  <a:gd name="T18" fmla="*/ 4 w 66"/>
                  <a:gd name="T19" fmla="*/ 1 h 34"/>
                  <a:gd name="T20" fmla="*/ 5 w 66"/>
                  <a:gd name="T21" fmla="*/ 0 h 34"/>
                  <a:gd name="T22" fmla="*/ 12 w 66"/>
                  <a:gd name="T23" fmla="*/ 0 h 34"/>
                  <a:gd name="T24" fmla="*/ 13 w 66"/>
                  <a:gd name="T25" fmla="*/ 1 h 34"/>
                  <a:gd name="T26" fmla="*/ 15 w 66"/>
                  <a:gd name="T27" fmla="*/ 1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4"/>
                  <a:gd name="T44" fmla="*/ 66 w 6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4">
                    <a:moveTo>
                      <a:pt x="66" y="5"/>
                    </a:moveTo>
                    <a:lnTo>
                      <a:pt x="66" y="21"/>
                    </a:lnTo>
                    <a:lnTo>
                      <a:pt x="63" y="27"/>
                    </a:lnTo>
                    <a:lnTo>
                      <a:pt x="61" y="34"/>
                    </a:lnTo>
                    <a:lnTo>
                      <a:pt x="10" y="34"/>
                    </a:lnTo>
                    <a:lnTo>
                      <a:pt x="3" y="33"/>
                    </a:lnTo>
                    <a:lnTo>
                      <a:pt x="3" y="16"/>
                    </a:lnTo>
                    <a:lnTo>
                      <a:pt x="0" y="9"/>
                    </a:lnTo>
                    <a:lnTo>
                      <a:pt x="0" y="2"/>
                    </a:lnTo>
                    <a:lnTo>
                      <a:pt x="17" y="2"/>
                    </a:lnTo>
                    <a:lnTo>
                      <a:pt x="24" y="0"/>
                    </a:lnTo>
                    <a:lnTo>
                      <a:pt x="52" y="0"/>
                    </a:lnTo>
                    <a:lnTo>
                      <a:pt x="59" y="2"/>
                    </a:lnTo>
                    <a:lnTo>
                      <a:pt x="66" y="5"/>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4" name="Freeform 167"/>
              <p:cNvSpPr>
                <a:spLocks/>
              </p:cNvSpPr>
              <p:nvPr/>
            </p:nvSpPr>
            <p:spPr bwMode="gray">
              <a:xfrm>
                <a:off x="3414" y="3440"/>
                <a:ext cx="15" cy="10"/>
              </a:xfrm>
              <a:custGeom>
                <a:avLst/>
                <a:gdLst>
                  <a:gd name="T0" fmla="*/ 15 w 63"/>
                  <a:gd name="T1" fmla="*/ 9 h 37"/>
                  <a:gd name="T2" fmla="*/ 13 w 63"/>
                  <a:gd name="T3" fmla="*/ 10 h 37"/>
                  <a:gd name="T4" fmla="*/ 0 w 63"/>
                  <a:gd name="T5" fmla="*/ 9 h 37"/>
                  <a:gd name="T6" fmla="*/ 0 w 63"/>
                  <a:gd name="T7" fmla="*/ 9 h 37"/>
                  <a:gd name="T8" fmla="*/ 0 w 63"/>
                  <a:gd name="T9" fmla="*/ 2 h 37"/>
                  <a:gd name="T10" fmla="*/ 0 w 63"/>
                  <a:gd name="T11" fmla="*/ 1 h 37"/>
                  <a:gd name="T12" fmla="*/ 2 w 63"/>
                  <a:gd name="T13" fmla="*/ 0 h 37"/>
                  <a:gd name="T14" fmla="*/ 11 w 63"/>
                  <a:gd name="T15" fmla="*/ 0 h 37"/>
                  <a:gd name="T16" fmla="*/ 13 w 63"/>
                  <a:gd name="T17" fmla="*/ 0 h 37"/>
                  <a:gd name="T18" fmla="*/ 15 w 63"/>
                  <a:gd name="T19" fmla="*/ 2 h 37"/>
                  <a:gd name="T20" fmla="*/ 15 w 63"/>
                  <a:gd name="T21" fmla="*/ 9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7"/>
                  <a:gd name="T35" fmla="*/ 63 w 63"/>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7">
                    <a:moveTo>
                      <a:pt x="63" y="32"/>
                    </a:moveTo>
                    <a:lnTo>
                      <a:pt x="56" y="37"/>
                    </a:lnTo>
                    <a:lnTo>
                      <a:pt x="2" y="35"/>
                    </a:lnTo>
                    <a:lnTo>
                      <a:pt x="0" y="34"/>
                    </a:lnTo>
                    <a:lnTo>
                      <a:pt x="0" y="8"/>
                    </a:lnTo>
                    <a:lnTo>
                      <a:pt x="2" y="5"/>
                    </a:lnTo>
                    <a:lnTo>
                      <a:pt x="7" y="1"/>
                    </a:lnTo>
                    <a:lnTo>
                      <a:pt x="46" y="1"/>
                    </a:lnTo>
                    <a:lnTo>
                      <a:pt x="53" y="0"/>
                    </a:lnTo>
                    <a:lnTo>
                      <a:pt x="63" y="6"/>
                    </a:lnTo>
                    <a:lnTo>
                      <a:pt x="63" y="3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5" name="Freeform 168"/>
              <p:cNvSpPr>
                <a:spLocks/>
              </p:cNvSpPr>
              <p:nvPr/>
            </p:nvSpPr>
            <p:spPr bwMode="gray">
              <a:xfrm>
                <a:off x="3204" y="3440"/>
                <a:ext cx="14" cy="9"/>
              </a:xfrm>
              <a:custGeom>
                <a:avLst/>
                <a:gdLst>
                  <a:gd name="T0" fmla="*/ 14 w 58"/>
                  <a:gd name="T1" fmla="*/ 9 h 34"/>
                  <a:gd name="T2" fmla="*/ 12 w 58"/>
                  <a:gd name="T3" fmla="*/ 9 h 34"/>
                  <a:gd name="T4" fmla="*/ 11 w 58"/>
                  <a:gd name="T5" fmla="*/ 9 h 34"/>
                  <a:gd name="T6" fmla="*/ 7 w 58"/>
                  <a:gd name="T7" fmla="*/ 9 h 34"/>
                  <a:gd name="T8" fmla="*/ 6 w 58"/>
                  <a:gd name="T9" fmla="*/ 9 h 34"/>
                  <a:gd name="T10" fmla="*/ 2 w 58"/>
                  <a:gd name="T11" fmla="*/ 9 h 34"/>
                  <a:gd name="T12" fmla="*/ 0 w 58"/>
                  <a:gd name="T13" fmla="*/ 9 h 34"/>
                  <a:gd name="T14" fmla="*/ 0 w 58"/>
                  <a:gd name="T15" fmla="*/ 9 h 34"/>
                  <a:gd name="T16" fmla="*/ 0 w 58"/>
                  <a:gd name="T17" fmla="*/ 2 h 34"/>
                  <a:gd name="T18" fmla="*/ 0 w 58"/>
                  <a:gd name="T19" fmla="*/ 0 h 34"/>
                  <a:gd name="T20" fmla="*/ 14 w 58"/>
                  <a:gd name="T21" fmla="*/ 1 h 34"/>
                  <a:gd name="T22" fmla="*/ 14 w 58"/>
                  <a:gd name="T23" fmla="*/ 9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34"/>
                  <a:gd name="T38" fmla="*/ 58 w 5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34">
                    <a:moveTo>
                      <a:pt x="58" y="33"/>
                    </a:moveTo>
                    <a:lnTo>
                      <a:pt x="51" y="33"/>
                    </a:lnTo>
                    <a:lnTo>
                      <a:pt x="44" y="34"/>
                    </a:lnTo>
                    <a:lnTo>
                      <a:pt x="30" y="34"/>
                    </a:lnTo>
                    <a:lnTo>
                      <a:pt x="23" y="33"/>
                    </a:lnTo>
                    <a:lnTo>
                      <a:pt x="9" y="33"/>
                    </a:lnTo>
                    <a:lnTo>
                      <a:pt x="2" y="34"/>
                    </a:lnTo>
                    <a:lnTo>
                      <a:pt x="0" y="33"/>
                    </a:lnTo>
                    <a:lnTo>
                      <a:pt x="0" y="7"/>
                    </a:lnTo>
                    <a:lnTo>
                      <a:pt x="2" y="0"/>
                    </a:lnTo>
                    <a:lnTo>
                      <a:pt x="58" y="2"/>
                    </a:lnTo>
                    <a:lnTo>
                      <a:pt x="58" y="33"/>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6" name="Freeform 169"/>
              <p:cNvSpPr>
                <a:spLocks/>
              </p:cNvSpPr>
              <p:nvPr/>
            </p:nvSpPr>
            <p:spPr bwMode="gray">
              <a:xfrm>
                <a:off x="3273" y="3440"/>
                <a:ext cx="16" cy="9"/>
              </a:xfrm>
              <a:custGeom>
                <a:avLst/>
                <a:gdLst>
                  <a:gd name="T0" fmla="*/ 16 w 68"/>
                  <a:gd name="T1" fmla="*/ 1 h 34"/>
                  <a:gd name="T2" fmla="*/ 15 w 68"/>
                  <a:gd name="T3" fmla="*/ 2 h 34"/>
                  <a:gd name="T4" fmla="*/ 15 w 68"/>
                  <a:gd name="T5" fmla="*/ 8 h 34"/>
                  <a:gd name="T6" fmla="*/ 14 w 68"/>
                  <a:gd name="T7" fmla="*/ 9 h 34"/>
                  <a:gd name="T8" fmla="*/ 2 w 68"/>
                  <a:gd name="T9" fmla="*/ 9 h 34"/>
                  <a:gd name="T10" fmla="*/ 0 w 68"/>
                  <a:gd name="T11" fmla="*/ 9 h 34"/>
                  <a:gd name="T12" fmla="*/ 0 w 68"/>
                  <a:gd name="T13" fmla="*/ 1 h 34"/>
                  <a:gd name="T14" fmla="*/ 1 w 68"/>
                  <a:gd name="T15" fmla="*/ 0 h 34"/>
                  <a:gd name="T16" fmla="*/ 16 w 68"/>
                  <a:gd name="T17" fmla="*/ 1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34"/>
                  <a:gd name="T29" fmla="*/ 68 w 68"/>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34">
                    <a:moveTo>
                      <a:pt x="68" y="2"/>
                    </a:moveTo>
                    <a:lnTo>
                      <a:pt x="65" y="7"/>
                    </a:lnTo>
                    <a:lnTo>
                      <a:pt x="65" y="31"/>
                    </a:lnTo>
                    <a:lnTo>
                      <a:pt x="61" y="34"/>
                    </a:lnTo>
                    <a:lnTo>
                      <a:pt x="9" y="34"/>
                    </a:lnTo>
                    <a:lnTo>
                      <a:pt x="2" y="33"/>
                    </a:lnTo>
                    <a:lnTo>
                      <a:pt x="0" y="2"/>
                    </a:lnTo>
                    <a:lnTo>
                      <a:pt x="5" y="0"/>
                    </a:lnTo>
                    <a:lnTo>
                      <a:pt x="68"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7" name="Freeform 170"/>
              <p:cNvSpPr>
                <a:spLocks/>
              </p:cNvSpPr>
              <p:nvPr/>
            </p:nvSpPr>
            <p:spPr bwMode="gray">
              <a:xfrm>
                <a:off x="3293" y="3440"/>
                <a:ext cx="14" cy="10"/>
              </a:xfrm>
              <a:custGeom>
                <a:avLst/>
                <a:gdLst>
                  <a:gd name="T0" fmla="*/ 14 w 58"/>
                  <a:gd name="T1" fmla="*/ 1 h 36"/>
                  <a:gd name="T2" fmla="*/ 14 w 58"/>
                  <a:gd name="T3" fmla="*/ 1 h 36"/>
                  <a:gd name="T4" fmla="*/ 14 w 58"/>
                  <a:gd name="T5" fmla="*/ 1 h 36"/>
                  <a:gd name="T6" fmla="*/ 14 w 58"/>
                  <a:gd name="T7" fmla="*/ 3 h 36"/>
                  <a:gd name="T8" fmla="*/ 14 w 58"/>
                  <a:gd name="T9" fmla="*/ 8 h 36"/>
                  <a:gd name="T10" fmla="*/ 13 w 58"/>
                  <a:gd name="T11" fmla="*/ 10 h 36"/>
                  <a:gd name="T12" fmla="*/ 11 w 58"/>
                  <a:gd name="T13" fmla="*/ 9 h 36"/>
                  <a:gd name="T14" fmla="*/ 3 w 58"/>
                  <a:gd name="T15" fmla="*/ 9 h 36"/>
                  <a:gd name="T16" fmla="*/ 1 w 58"/>
                  <a:gd name="T17" fmla="*/ 9 h 36"/>
                  <a:gd name="T18" fmla="*/ 0 w 58"/>
                  <a:gd name="T19" fmla="*/ 9 h 36"/>
                  <a:gd name="T20" fmla="*/ 0 w 58"/>
                  <a:gd name="T21" fmla="*/ 1 h 36"/>
                  <a:gd name="T22" fmla="*/ 2 w 58"/>
                  <a:gd name="T23" fmla="*/ 0 h 36"/>
                  <a:gd name="T24" fmla="*/ 12 w 58"/>
                  <a:gd name="T25" fmla="*/ 0 h 36"/>
                  <a:gd name="T26" fmla="*/ 14 w 58"/>
                  <a:gd name="T27" fmla="*/ 1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6"/>
                  <a:gd name="T44" fmla="*/ 58 w 58"/>
                  <a:gd name="T45" fmla="*/ 36 h 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6">
                    <a:moveTo>
                      <a:pt x="56" y="2"/>
                    </a:moveTo>
                    <a:lnTo>
                      <a:pt x="58" y="4"/>
                    </a:lnTo>
                    <a:lnTo>
                      <a:pt x="58" y="5"/>
                    </a:lnTo>
                    <a:lnTo>
                      <a:pt x="56" y="9"/>
                    </a:lnTo>
                    <a:lnTo>
                      <a:pt x="56" y="29"/>
                    </a:lnTo>
                    <a:lnTo>
                      <a:pt x="53" y="36"/>
                    </a:lnTo>
                    <a:lnTo>
                      <a:pt x="46" y="34"/>
                    </a:lnTo>
                    <a:lnTo>
                      <a:pt x="12" y="34"/>
                    </a:lnTo>
                    <a:lnTo>
                      <a:pt x="5" y="33"/>
                    </a:lnTo>
                    <a:lnTo>
                      <a:pt x="0" y="33"/>
                    </a:lnTo>
                    <a:lnTo>
                      <a:pt x="0" y="2"/>
                    </a:lnTo>
                    <a:lnTo>
                      <a:pt x="7" y="0"/>
                    </a:lnTo>
                    <a:lnTo>
                      <a:pt x="49" y="0"/>
                    </a:lnTo>
                    <a:lnTo>
                      <a:pt x="56"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8" name="Freeform 171"/>
              <p:cNvSpPr>
                <a:spLocks/>
              </p:cNvSpPr>
              <p:nvPr/>
            </p:nvSpPr>
            <p:spPr bwMode="gray">
              <a:xfrm>
                <a:off x="3360" y="3440"/>
                <a:ext cx="15" cy="10"/>
              </a:xfrm>
              <a:custGeom>
                <a:avLst/>
                <a:gdLst>
                  <a:gd name="T0" fmla="*/ 14 w 63"/>
                  <a:gd name="T1" fmla="*/ 1 h 36"/>
                  <a:gd name="T2" fmla="*/ 15 w 63"/>
                  <a:gd name="T3" fmla="*/ 3 h 36"/>
                  <a:gd name="T4" fmla="*/ 15 w 63"/>
                  <a:gd name="T5" fmla="*/ 9 h 36"/>
                  <a:gd name="T6" fmla="*/ 14 w 63"/>
                  <a:gd name="T7" fmla="*/ 10 h 36"/>
                  <a:gd name="T8" fmla="*/ 13 w 63"/>
                  <a:gd name="T9" fmla="*/ 9 h 36"/>
                  <a:gd name="T10" fmla="*/ 0 w 63"/>
                  <a:gd name="T11" fmla="*/ 9 h 36"/>
                  <a:gd name="T12" fmla="*/ 0 w 63"/>
                  <a:gd name="T13" fmla="*/ 4 h 36"/>
                  <a:gd name="T14" fmla="*/ 0 w 63"/>
                  <a:gd name="T15" fmla="*/ 2 h 36"/>
                  <a:gd name="T16" fmla="*/ 1 w 63"/>
                  <a:gd name="T17" fmla="*/ 0 h 36"/>
                  <a:gd name="T18" fmla="*/ 13 w 63"/>
                  <a:gd name="T19" fmla="*/ 0 h 36"/>
                  <a:gd name="T20" fmla="*/ 14 w 63"/>
                  <a:gd name="T21" fmla="*/ 1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36"/>
                  <a:gd name="T35" fmla="*/ 63 w 63"/>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36">
                    <a:moveTo>
                      <a:pt x="60" y="2"/>
                    </a:moveTo>
                    <a:lnTo>
                      <a:pt x="63" y="9"/>
                    </a:lnTo>
                    <a:lnTo>
                      <a:pt x="63" y="34"/>
                    </a:lnTo>
                    <a:lnTo>
                      <a:pt x="60" y="36"/>
                    </a:lnTo>
                    <a:lnTo>
                      <a:pt x="53" y="34"/>
                    </a:lnTo>
                    <a:lnTo>
                      <a:pt x="0" y="34"/>
                    </a:lnTo>
                    <a:lnTo>
                      <a:pt x="0" y="16"/>
                    </a:lnTo>
                    <a:lnTo>
                      <a:pt x="2" y="7"/>
                    </a:lnTo>
                    <a:lnTo>
                      <a:pt x="4" y="0"/>
                    </a:lnTo>
                    <a:lnTo>
                      <a:pt x="53" y="0"/>
                    </a:lnTo>
                    <a:lnTo>
                      <a:pt x="60"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699" name="Freeform 172"/>
              <p:cNvSpPr>
                <a:spLocks/>
              </p:cNvSpPr>
              <p:nvPr/>
            </p:nvSpPr>
            <p:spPr bwMode="gray">
              <a:xfrm>
                <a:off x="3154" y="3441"/>
                <a:ext cx="8" cy="6"/>
              </a:xfrm>
              <a:custGeom>
                <a:avLst/>
                <a:gdLst>
                  <a:gd name="T0" fmla="*/ 8 w 33"/>
                  <a:gd name="T1" fmla="*/ 6 h 21"/>
                  <a:gd name="T2" fmla="*/ 0 w 33"/>
                  <a:gd name="T3" fmla="*/ 6 h 21"/>
                  <a:gd name="T4" fmla="*/ 0 w 33"/>
                  <a:gd name="T5" fmla="*/ 3 h 21"/>
                  <a:gd name="T6" fmla="*/ 1 w 33"/>
                  <a:gd name="T7" fmla="*/ 1 h 21"/>
                  <a:gd name="T8" fmla="*/ 2 w 33"/>
                  <a:gd name="T9" fmla="*/ 0 h 21"/>
                  <a:gd name="T10" fmla="*/ 8 w 33"/>
                  <a:gd name="T11" fmla="*/ 1 h 21"/>
                  <a:gd name="T12" fmla="*/ 8 w 33"/>
                  <a:gd name="T13" fmla="*/ 6 h 21"/>
                  <a:gd name="T14" fmla="*/ 0 60000 65536"/>
                  <a:gd name="T15" fmla="*/ 0 60000 65536"/>
                  <a:gd name="T16" fmla="*/ 0 60000 65536"/>
                  <a:gd name="T17" fmla="*/ 0 60000 65536"/>
                  <a:gd name="T18" fmla="*/ 0 60000 65536"/>
                  <a:gd name="T19" fmla="*/ 0 60000 65536"/>
                  <a:gd name="T20" fmla="*/ 0 60000 65536"/>
                  <a:gd name="T21" fmla="*/ 0 w 33"/>
                  <a:gd name="T22" fmla="*/ 0 h 21"/>
                  <a:gd name="T23" fmla="*/ 33 w 33"/>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1">
                    <a:moveTo>
                      <a:pt x="33" y="21"/>
                    </a:moveTo>
                    <a:lnTo>
                      <a:pt x="0" y="21"/>
                    </a:lnTo>
                    <a:lnTo>
                      <a:pt x="0" y="11"/>
                    </a:lnTo>
                    <a:lnTo>
                      <a:pt x="3" y="4"/>
                    </a:lnTo>
                    <a:lnTo>
                      <a:pt x="7" y="0"/>
                    </a:lnTo>
                    <a:lnTo>
                      <a:pt x="33" y="2"/>
                    </a:lnTo>
                    <a:lnTo>
                      <a:pt x="33" y="21"/>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0" name="Freeform 173"/>
              <p:cNvSpPr>
                <a:spLocks/>
              </p:cNvSpPr>
              <p:nvPr/>
            </p:nvSpPr>
            <p:spPr bwMode="gray">
              <a:xfrm>
                <a:off x="3187" y="3442"/>
                <a:ext cx="10" cy="5"/>
              </a:xfrm>
              <a:custGeom>
                <a:avLst/>
                <a:gdLst>
                  <a:gd name="T0" fmla="*/ 10 w 42"/>
                  <a:gd name="T1" fmla="*/ 5 h 19"/>
                  <a:gd name="T2" fmla="*/ 0 w 42"/>
                  <a:gd name="T3" fmla="*/ 4 h 19"/>
                  <a:gd name="T4" fmla="*/ 0 w 42"/>
                  <a:gd name="T5" fmla="*/ 1 h 19"/>
                  <a:gd name="T6" fmla="*/ 1 w 42"/>
                  <a:gd name="T7" fmla="*/ 0 h 19"/>
                  <a:gd name="T8" fmla="*/ 10 w 42"/>
                  <a:gd name="T9" fmla="*/ 0 h 19"/>
                  <a:gd name="T10" fmla="*/ 10 w 42"/>
                  <a:gd name="T11" fmla="*/ 5 h 19"/>
                  <a:gd name="T12" fmla="*/ 0 60000 65536"/>
                  <a:gd name="T13" fmla="*/ 0 60000 65536"/>
                  <a:gd name="T14" fmla="*/ 0 60000 65536"/>
                  <a:gd name="T15" fmla="*/ 0 60000 65536"/>
                  <a:gd name="T16" fmla="*/ 0 60000 65536"/>
                  <a:gd name="T17" fmla="*/ 0 60000 65536"/>
                  <a:gd name="T18" fmla="*/ 0 w 42"/>
                  <a:gd name="T19" fmla="*/ 0 h 19"/>
                  <a:gd name="T20" fmla="*/ 42 w 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2" h="19">
                    <a:moveTo>
                      <a:pt x="42" y="19"/>
                    </a:moveTo>
                    <a:lnTo>
                      <a:pt x="0" y="17"/>
                    </a:lnTo>
                    <a:lnTo>
                      <a:pt x="0" y="2"/>
                    </a:lnTo>
                    <a:lnTo>
                      <a:pt x="5" y="0"/>
                    </a:lnTo>
                    <a:lnTo>
                      <a:pt x="42" y="0"/>
                    </a:lnTo>
                    <a:lnTo>
                      <a:pt x="42" y="19"/>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1" name="Freeform 174"/>
              <p:cNvSpPr>
                <a:spLocks/>
              </p:cNvSpPr>
              <p:nvPr/>
            </p:nvSpPr>
            <p:spPr bwMode="gray">
              <a:xfrm>
                <a:off x="3064" y="3442"/>
                <a:ext cx="12" cy="14"/>
              </a:xfrm>
              <a:custGeom>
                <a:avLst/>
                <a:gdLst>
                  <a:gd name="T0" fmla="*/ 12 w 54"/>
                  <a:gd name="T1" fmla="*/ 14 h 49"/>
                  <a:gd name="T2" fmla="*/ 0 w 54"/>
                  <a:gd name="T3" fmla="*/ 13 h 49"/>
                  <a:gd name="T4" fmla="*/ 0 w 54"/>
                  <a:gd name="T5" fmla="*/ 0 h 49"/>
                  <a:gd name="T6" fmla="*/ 12 w 54"/>
                  <a:gd name="T7" fmla="*/ 0 h 49"/>
                  <a:gd name="T8" fmla="*/ 12 w 54"/>
                  <a:gd name="T9" fmla="*/ 14 h 49"/>
                  <a:gd name="T10" fmla="*/ 0 60000 65536"/>
                  <a:gd name="T11" fmla="*/ 0 60000 65536"/>
                  <a:gd name="T12" fmla="*/ 0 60000 65536"/>
                  <a:gd name="T13" fmla="*/ 0 60000 65536"/>
                  <a:gd name="T14" fmla="*/ 0 60000 65536"/>
                  <a:gd name="T15" fmla="*/ 0 w 54"/>
                  <a:gd name="T16" fmla="*/ 0 h 49"/>
                  <a:gd name="T17" fmla="*/ 54 w 54"/>
                  <a:gd name="T18" fmla="*/ 49 h 49"/>
                </a:gdLst>
                <a:ahLst/>
                <a:cxnLst>
                  <a:cxn ang="T10">
                    <a:pos x="T0" y="T1"/>
                  </a:cxn>
                  <a:cxn ang="T11">
                    <a:pos x="T2" y="T3"/>
                  </a:cxn>
                  <a:cxn ang="T12">
                    <a:pos x="T4" y="T5"/>
                  </a:cxn>
                  <a:cxn ang="T13">
                    <a:pos x="T6" y="T7"/>
                  </a:cxn>
                  <a:cxn ang="T14">
                    <a:pos x="T8" y="T9"/>
                  </a:cxn>
                </a:cxnLst>
                <a:rect l="T15" t="T16" r="T17" b="T18"/>
                <a:pathLst>
                  <a:path w="54" h="49">
                    <a:moveTo>
                      <a:pt x="54" y="49"/>
                    </a:moveTo>
                    <a:lnTo>
                      <a:pt x="0" y="46"/>
                    </a:lnTo>
                    <a:lnTo>
                      <a:pt x="0" y="0"/>
                    </a:lnTo>
                    <a:lnTo>
                      <a:pt x="54" y="0"/>
                    </a:lnTo>
                    <a:lnTo>
                      <a:pt x="54" y="49"/>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2" name="Freeform 175"/>
              <p:cNvSpPr>
                <a:spLocks/>
              </p:cNvSpPr>
              <p:nvPr/>
            </p:nvSpPr>
            <p:spPr bwMode="gray">
              <a:xfrm>
                <a:off x="3170" y="3442"/>
                <a:ext cx="9" cy="5"/>
              </a:xfrm>
              <a:custGeom>
                <a:avLst/>
                <a:gdLst>
                  <a:gd name="T0" fmla="*/ 9 w 39"/>
                  <a:gd name="T1" fmla="*/ 5 h 19"/>
                  <a:gd name="T2" fmla="*/ 0 w 39"/>
                  <a:gd name="T3" fmla="*/ 5 h 19"/>
                  <a:gd name="T4" fmla="*/ 0 w 39"/>
                  <a:gd name="T5" fmla="*/ 1 h 19"/>
                  <a:gd name="T6" fmla="*/ 1 w 39"/>
                  <a:gd name="T7" fmla="*/ 0 h 19"/>
                  <a:gd name="T8" fmla="*/ 9 w 39"/>
                  <a:gd name="T9" fmla="*/ 0 h 19"/>
                  <a:gd name="T10" fmla="*/ 9 w 39"/>
                  <a:gd name="T11" fmla="*/ 5 h 19"/>
                  <a:gd name="T12" fmla="*/ 0 60000 65536"/>
                  <a:gd name="T13" fmla="*/ 0 60000 65536"/>
                  <a:gd name="T14" fmla="*/ 0 60000 65536"/>
                  <a:gd name="T15" fmla="*/ 0 60000 65536"/>
                  <a:gd name="T16" fmla="*/ 0 60000 65536"/>
                  <a:gd name="T17" fmla="*/ 0 60000 65536"/>
                  <a:gd name="T18" fmla="*/ 0 w 39"/>
                  <a:gd name="T19" fmla="*/ 0 h 19"/>
                  <a:gd name="T20" fmla="*/ 39 w 3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9" h="19">
                    <a:moveTo>
                      <a:pt x="37" y="19"/>
                    </a:moveTo>
                    <a:lnTo>
                      <a:pt x="0" y="19"/>
                    </a:lnTo>
                    <a:lnTo>
                      <a:pt x="0" y="3"/>
                    </a:lnTo>
                    <a:lnTo>
                      <a:pt x="4" y="0"/>
                    </a:lnTo>
                    <a:lnTo>
                      <a:pt x="39" y="0"/>
                    </a:lnTo>
                    <a:lnTo>
                      <a:pt x="37" y="19"/>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3" name="Rectangle 176"/>
              <p:cNvSpPr>
                <a:spLocks noChangeArrowheads="1"/>
              </p:cNvSpPr>
              <p:nvPr/>
            </p:nvSpPr>
            <p:spPr bwMode="gray">
              <a:xfrm>
                <a:off x="3207" y="3442"/>
                <a:ext cx="9" cy="5"/>
              </a:xfrm>
              <a:prstGeom prst="rect">
                <a:avLst/>
              </a:prstGeom>
              <a:solidFill>
                <a:schemeClr val="bg1"/>
              </a:solidFill>
              <a:ln w="9525">
                <a:noFill/>
                <a:miter lim="800000"/>
                <a:headEnd/>
                <a:tailEnd/>
              </a:ln>
            </p:spPr>
            <p:txBody>
              <a:bodyPr lIns="91430" tIns="45715" rIns="91430" bIns="45715">
                <a:prstTxWarp prst="textNoShape">
                  <a:avLst/>
                </a:prstTxWarp>
              </a:bodyPr>
              <a:lstStyle/>
              <a:p>
                <a:pPr algn="ctr"/>
                <a:endParaRPr lang="en-US">
                  <a:latin typeface="Calibri"/>
                  <a:cs typeface="Calibri"/>
                </a:endParaRPr>
              </a:p>
            </p:txBody>
          </p:sp>
          <p:sp>
            <p:nvSpPr>
              <p:cNvPr id="704" name="Rectangle 177"/>
              <p:cNvSpPr>
                <a:spLocks noChangeArrowheads="1"/>
              </p:cNvSpPr>
              <p:nvPr/>
            </p:nvSpPr>
            <p:spPr bwMode="gray">
              <a:xfrm>
                <a:off x="3257" y="3442"/>
                <a:ext cx="10" cy="5"/>
              </a:xfrm>
              <a:prstGeom prst="rect">
                <a:avLst/>
              </a:prstGeom>
              <a:solidFill>
                <a:schemeClr val="bg1"/>
              </a:solidFill>
              <a:ln w="9525">
                <a:noFill/>
                <a:miter lim="800000"/>
                <a:headEnd/>
                <a:tailEnd/>
              </a:ln>
            </p:spPr>
            <p:txBody>
              <a:bodyPr lIns="91430" tIns="45715" rIns="91430" bIns="45715">
                <a:prstTxWarp prst="textNoShape">
                  <a:avLst/>
                </a:prstTxWarp>
              </a:bodyPr>
              <a:lstStyle/>
              <a:p>
                <a:pPr algn="ctr"/>
                <a:endParaRPr lang="en-US">
                  <a:latin typeface="Calibri"/>
                  <a:cs typeface="Calibri"/>
                </a:endParaRPr>
              </a:p>
            </p:txBody>
          </p:sp>
          <p:sp>
            <p:nvSpPr>
              <p:cNvPr id="705" name="Freeform 178"/>
              <p:cNvSpPr>
                <a:spLocks/>
              </p:cNvSpPr>
              <p:nvPr/>
            </p:nvSpPr>
            <p:spPr bwMode="gray">
              <a:xfrm>
                <a:off x="3276" y="3442"/>
                <a:ext cx="10" cy="5"/>
              </a:xfrm>
              <a:custGeom>
                <a:avLst/>
                <a:gdLst>
                  <a:gd name="T0" fmla="*/ 10 w 44"/>
                  <a:gd name="T1" fmla="*/ 1 h 19"/>
                  <a:gd name="T2" fmla="*/ 10 w 44"/>
                  <a:gd name="T3" fmla="*/ 1 h 19"/>
                  <a:gd name="T4" fmla="*/ 10 w 44"/>
                  <a:gd name="T5" fmla="*/ 5 h 19"/>
                  <a:gd name="T6" fmla="*/ 0 w 44"/>
                  <a:gd name="T7" fmla="*/ 5 h 19"/>
                  <a:gd name="T8" fmla="*/ 0 w 44"/>
                  <a:gd name="T9" fmla="*/ 1 h 19"/>
                  <a:gd name="T10" fmla="*/ 2 w 44"/>
                  <a:gd name="T11" fmla="*/ 1 h 19"/>
                  <a:gd name="T12" fmla="*/ 3 w 44"/>
                  <a:gd name="T13" fmla="*/ 0 h 19"/>
                  <a:gd name="T14" fmla="*/ 8 w 44"/>
                  <a:gd name="T15" fmla="*/ 0 h 19"/>
                  <a:gd name="T16" fmla="*/ 10 w 44"/>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9"/>
                  <a:gd name="T29" fmla="*/ 44 w 4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9">
                    <a:moveTo>
                      <a:pt x="42" y="2"/>
                    </a:moveTo>
                    <a:lnTo>
                      <a:pt x="44" y="5"/>
                    </a:lnTo>
                    <a:lnTo>
                      <a:pt x="44" y="19"/>
                    </a:lnTo>
                    <a:lnTo>
                      <a:pt x="0" y="19"/>
                    </a:lnTo>
                    <a:lnTo>
                      <a:pt x="0" y="2"/>
                    </a:lnTo>
                    <a:lnTo>
                      <a:pt x="7" y="2"/>
                    </a:lnTo>
                    <a:lnTo>
                      <a:pt x="11" y="0"/>
                    </a:lnTo>
                    <a:lnTo>
                      <a:pt x="37" y="0"/>
                    </a:lnTo>
                    <a:lnTo>
                      <a:pt x="42"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6" name="Freeform 179"/>
              <p:cNvSpPr>
                <a:spLocks/>
              </p:cNvSpPr>
              <p:nvPr/>
            </p:nvSpPr>
            <p:spPr bwMode="gray">
              <a:xfrm>
                <a:off x="3295" y="3442"/>
                <a:ext cx="9" cy="5"/>
              </a:xfrm>
              <a:custGeom>
                <a:avLst/>
                <a:gdLst>
                  <a:gd name="T0" fmla="*/ 9 w 37"/>
                  <a:gd name="T1" fmla="*/ 1 h 19"/>
                  <a:gd name="T2" fmla="*/ 9 w 37"/>
                  <a:gd name="T3" fmla="*/ 5 h 19"/>
                  <a:gd name="T4" fmla="*/ 0 w 37"/>
                  <a:gd name="T5" fmla="*/ 5 h 19"/>
                  <a:gd name="T6" fmla="*/ 0 w 37"/>
                  <a:gd name="T7" fmla="*/ 1 h 19"/>
                  <a:gd name="T8" fmla="*/ 2 w 37"/>
                  <a:gd name="T9" fmla="*/ 1 h 19"/>
                  <a:gd name="T10" fmla="*/ 3 w 37"/>
                  <a:gd name="T11" fmla="*/ 0 h 19"/>
                  <a:gd name="T12" fmla="*/ 8 w 37"/>
                  <a:gd name="T13" fmla="*/ 0 h 19"/>
                  <a:gd name="T14" fmla="*/ 9 w 37"/>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9"/>
                  <a:gd name="T26" fmla="*/ 37 w 37"/>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9">
                    <a:moveTo>
                      <a:pt x="37" y="2"/>
                    </a:moveTo>
                    <a:lnTo>
                      <a:pt x="35" y="19"/>
                    </a:lnTo>
                    <a:lnTo>
                      <a:pt x="0" y="19"/>
                    </a:lnTo>
                    <a:lnTo>
                      <a:pt x="0" y="2"/>
                    </a:lnTo>
                    <a:lnTo>
                      <a:pt x="9" y="2"/>
                    </a:lnTo>
                    <a:lnTo>
                      <a:pt x="14" y="0"/>
                    </a:lnTo>
                    <a:lnTo>
                      <a:pt x="33" y="0"/>
                    </a:lnTo>
                    <a:lnTo>
                      <a:pt x="37"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7" name="Freeform 180"/>
              <p:cNvSpPr>
                <a:spLocks/>
              </p:cNvSpPr>
              <p:nvPr/>
            </p:nvSpPr>
            <p:spPr bwMode="gray">
              <a:xfrm>
                <a:off x="3311" y="3442"/>
                <a:ext cx="10" cy="5"/>
              </a:xfrm>
              <a:custGeom>
                <a:avLst/>
                <a:gdLst>
                  <a:gd name="T0" fmla="*/ 10 w 39"/>
                  <a:gd name="T1" fmla="*/ 5 h 17"/>
                  <a:gd name="T2" fmla="*/ 0 w 39"/>
                  <a:gd name="T3" fmla="*/ 5 h 17"/>
                  <a:gd name="T4" fmla="*/ 1 w 39"/>
                  <a:gd name="T5" fmla="*/ 4 h 17"/>
                  <a:gd name="T6" fmla="*/ 1 w 39"/>
                  <a:gd name="T7" fmla="*/ 0 h 17"/>
                  <a:gd name="T8" fmla="*/ 10 w 39"/>
                  <a:gd name="T9" fmla="*/ 0 h 17"/>
                  <a:gd name="T10" fmla="*/ 10 w 39"/>
                  <a:gd name="T11" fmla="*/ 5 h 17"/>
                  <a:gd name="T12" fmla="*/ 0 60000 65536"/>
                  <a:gd name="T13" fmla="*/ 0 60000 65536"/>
                  <a:gd name="T14" fmla="*/ 0 60000 65536"/>
                  <a:gd name="T15" fmla="*/ 0 60000 65536"/>
                  <a:gd name="T16" fmla="*/ 0 60000 65536"/>
                  <a:gd name="T17" fmla="*/ 0 60000 65536"/>
                  <a:gd name="T18" fmla="*/ 0 w 39"/>
                  <a:gd name="T19" fmla="*/ 0 h 17"/>
                  <a:gd name="T20" fmla="*/ 39 w 3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9" h="17">
                    <a:moveTo>
                      <a:pt x="39" y="17"/>
                    </a:moveTo>
                    <a:lnTo>
                      <a:pt x="0" y="17"/>
                    </a:lnTo>
                    <a:lnTo>
                      <a:pt x="2" y="13"/>
                    </a:lnTo>
                    <a:lnTo>
                      <a:pt x="2" y="0"/>
                    </a:lnTo>
                    <a:lnTo>
                      <a:pt x="39" y="0"/>
                    </a:lnTo>
                    <a:lnTo>
                      <a:pt x="39" y="17"/>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8" name="Freeform 181"/>
              <p:cNvSpPr>
                <a:spLocks/>
              </p:cNvSpPr>
              <p:nvPr/>
            </p:nvSpPr>
            <p:spPr bwMode="gray">
              <a:xfrm>
                <a:off x="3362" y="3442"/>
                <a:ext cx="10" cy="5"/>
              </a:xfrm>
              <a:custGeom>
                <a:avLst/>
                <a:gdLst>
                  <a:gd name="T0" fmla="*/ 10 w 40"/>
                  <a:gd name="T1" fmla="*/ 0 h 20"/>
                  <a:gd name="T2" fmla="*/ 10 w 40"/>
                  <a:gd name="T3" fmla="*/ 5 h 20"/>
                  <a:gd name="T4" fmla="*/ 0 w 40"/>
                  <a:gd name="T5" fmla="*/ 5 h 20"/>
                  <a:gd name="T6" fmla="*/ 0 w 40"/>
                  <a:gd name="T7" fmla="*/ 1 h 20"/>
                  <a:gd name="T8" fmla="*/ 1 w 40"/>
                  <a:gd name="T9" fmla="*/ 0 h 20"/>
                  <a:gd name="T10" fmla="*/ 10 w 40"/>
                  <a:gd name="T11" fmla="*/ 0 h 20"/>
                  <a:gd name="T12" fmla="*/ 0 60000 65536"/>
                  <a:gd name="T13" fmla="*/ 0 60000 65536"/>
                  <a:gd name="T14" fmla="*/ 0 60000 65536"/>
                  <a:gd name="T15" fmla="*/ 0 60000 65536"/>
                  <a:gd name="T16" fmla="*/ 0 60000 65536"/>
                  <a:gd name="T17" fmla="*/ 0 60000 65536"/>
                  <a:gd name="T18" fmla="*/ 0 w 40"/>
                  <a:gd name="T19" fmla="*/ 0 h 20"/>
                  <a:gd name="T20" fmla="*/ 40 w 4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40" h="20">
                    <a:moveTo>
                      <a:pt x="40" y="0"/>
                    </a:moveTo>
                    <a:lnTo>
                      <a:pt x="40" y="20"/>
                    </a:lnTo>
                    <a:lnTo>
                      <a:pt x="0" y="20"/>
                    </a:lnTo>
                    <a:lnTo>
                      <a:pt x="0" y="5"/>
                    </a:lnTo>
                    <a:lnTo>
                      <a:pt x="5" y="0"/>
                    </a:lnTo>
                    <a:lnTo>
                      <a:pt x="40"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09" name="Freeform 182"/>
              <p:cNvSpPr>
                <a:spLocks/>
              </p:cNvSpPr>
              <p:nvPr/>
            </p:nvSpPr>
            <p:spPr bwMode="gray">
              <a:xfrm>
                <a:off x="3381" y="3442"/>
                <a:ext cx="8" cy="5"/>
              </a:xfrm>
              <a:custGeom>
                <a:avLst/>
                <a:gdLst>
                  <a:gd name="T0" fmla="*/ 8 w 35"/>
                  <a:gd name="T1" fmla="*/ 5 h 20"/>
                  <a:gd name="T2" fmla="*/ 1 w 35"/>
                  <a:gd name="T3" fmla="*/ 5 h 20"/>
                  <a:gd name="T4" fmla="*/ 0 w 35"/>
                  <a:gd name="T5" fmla="*/ 5 h 20"/>
                  <a:gd name="T6" fmla="*/ 0 w 35"/>
                  <a:gd name="T7" fmla="*/ 0 h 20"/>
                  <a:gd name="T8" fmla="*/ 8 w 35"/>
                  <a:gd name="T9" fmla="*/ 1 h 20"/>
                  <a:gd name="T10" fmla="*/ 8 w 35"/>
                  <a:gd name="T11" fmla="*/ 5 h 20"/>
                  <a:gd name="T12" fmla="*/ 0 60000 65536"/>
                  <a:gd name="T13" fmla="*/ 0 60000 65536"/>
                  <a:gd name="T14" fmla="*/ 0 60000 65536"/>
                  <a:gd name="T15" fmla="*/ 0 60000 65536"/>
                  <a:gd name="T16" fmla="*/ 0 60000 65536"/>
                  <a:gd name="T17" fmla="*/ 0 60000 65536"/>
                  <a:gd name="T18" fmla="*/ 0 w 35"/>
                  <a:gd name="T19" fmla="*/ 0 h 20"/>
                  <a:gd name="T20" fmla="*/ 35 w 3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5" h="20">
                    <a:moveTo>
                      <a:pt x="35" y="20"/>
                    </a:moveTo>
                    <a:lnTo>
                      <a:pt x="5" y="20"/>
                    </a:lnTo>
                    <a:lnTo>
                      <a:pt x="0" y="19"/>
                    </a:lnTo>
                    <a:lnTo>
                      <a:pt x="0" y="0"/>
                    </a:lnTo>
                    <a:lnTo>
                      <a:pt x="35" y="2"/>
                    </a:lnTo>
                    <a:lnTo>
                      <a:pt x="35" y="2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0" name="Freeform 183"/>
              <p:cNvSpPr>
                <a:spLocks/>
              </p:cNvSpPr>
              <p:nvPr/>
            </p:nvSpPr>
            <p:spPr bwMode="gray">
              <a:xfrm>
                <a:off x="3398" y="3442"/>
                <a:ext cx="10" cy="5"/>
              </a:xfrm>
              <a:custGeom>
                <a:avLst/>
                <a:gdLst>
                  <a:gd name="T0" fmla="*/ 10 w 42"/>
                  <a:gd name="T1" fmla="*/ 5 h 20"/>
                  <a:gd name="T2" fmla="*/ 9 w 42"/>
                  <a:gd name="T3" fmla="*/ 5 h 20"/>
                  <a:gd name="T4" fmla="*/ 8 w 42"/>
                  <a:gd name="T5" fmla="*/ 5 h 20"/>
                  <a:gd name="T6" fmla="*/ 5 w 42"/>
                  <a:gd name="T7" fmla="*/ 5 h 20"/>
                  <a:gd name="T8" fmla="*/ 4 w 42"/>
                  <a:gd name="T9" fmla="*/ 5 h 20"/>
                  <a:gd name="T10" fmla="*/ 0 w 42"/>
                  <a:gd name="T11" fmla="*/ 5 h 20"/>
                  <a:gd name="T12" fmla="*/ 0 w 42"/>
                  <a:gd name="T13" fmla="*/ 0 h 20"/>
                  <a:gd name="T14" fmla="*/ 10 w 42"/>
                  <a:gd name="T15" fmla="*/ 1 h 20"/>
                  <a:gd name="T16" fmla="*/ 10 w 42"/>
                  <a:gd name="T17" fmla="*/ 5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0"/>
                  <a:gd name="T29" fmla="*/ 42 w 4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0">
                    <a:moveTo>
                      <a:pt x="42" y="19"/>
                    </a:moveTo>
                    <a:lnTo>
                      <a:pt x="37" y="19"/>
                    </a:lnTo>
                    <a:lnTo>
                      <a:pt x="33" y="20"/>
                    </a:lnTo>
                    <a:lnTo>
                      <a:pt x="21" y="20"/>
                    </a:lnTo>
                    <a:lnTo>
                      <a:pt x="16" y="19"/>
                    </a:lnTo>
                    <a:lnTo>
                      <a:pt x="0" y="19"/>
                    </a:lnTo>
                    <a:lnTo>
                      <a:pt x="2" y="0"/>
                    </a:lnTo>
                    <a:lnTo>
                      <a:pt x="42" y="2"/>
                    </a:lnTo>
                    <a:lnTo>
                      <a:pt x="42" y="19"/>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1" name="Freeform 184"/>
              <p:cNvSpPr>
                <a:spLocks/>
              </p:cNvSpPr>
              <p:nvPr/>
            </p:nvSpPr>
            <p:spPr bwMode="gray">
              <a:xfrm>
                <a:off x="3416" y="3442"/>
                <a:ext cx="10" cy="5"/>
              </a:xfrm>
              <a:custGeom>
                <a:avLst/>
                <a:gdLst>
                  <a:gd name="T0" fmla="*/ 10 w 42"/>
                  <a:gd name="T1" fmla="*/ 1 h 20"/>
                  <a:gd name="T2" fmla="*/ 10 w 42"/>
                  <a:gd name="T3" fmla="*/ 5 h 20"/>
                  <a:gd name="T4" fmla="*/ 0 w 42"/>
                  <a:gd name="T5" fmla="*/ 5 h 20"/>
                  <a:gd name="T6" fmla="*/ 0 w 42"/>
                  <a:gd name="T7" fmla="*/ 1 h 20"/>
                  <a:gd name="T8" fmla="*/ 2 w 42"/>
                  <a:gd name="T9" fmla="*/ 0 h 20"/>
                  <a:gd name="T10" fmla="*/ 7 w 42"/>
                  <a:gd name="T11" fmla="*/ 0 h 20"/>
                  <a:gd name="T12" fmla="*/ 9 w 42"/>
                  <a:gd name="T13" fmla="*/ 1 h 20"/>
                  <a:gd name="T14" fmla="*/ 10 w 42"/>
                  <a:gd name="T15" fmla="*/ 1 h 20"/>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20"/>
                  <a:gd name="T26" fmla="*/ 42 w 42"/>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20">
                    <a:moveTo>
                      <a:pt x="42" y="2"/>
                    </a:moveTo>
                    <a:lnTo>
                      <a:pt x="42" y="19"/>
                    </a:lnTo>
                    <a:lnTo>
                      <a:pt x="0" y="20"/>
                    </a:lnTo>
                    <a:lnTo>
                      <a:pt x="2" y="2"/>
                    </a:lnTo>
                    <a:lnTo>
                      <a:pt x="7" y="0"/>
                    </a:lnTo>
                    <a:lnTo>
                      <a:pt x="30" y="0"/>
                    </a:lnTo>
                    <a:lnTo>
                      <a:pt x="37" y="2"/>
                    </a:lnTo>
                    <a:lnTo>
                      <a:pt x="42" y="2"/>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2" name="Freeform 185"/>
              <p:cNvSpPr>
                <a:spLocks/>
              </p:cNvSpPr>
              <p:nvPr/>
            </p:nvSpPr>
            <p:spPr bwMode="gray">
              <a:xfrm>
                <a:off x="3080" y="3442"/>
                <a:ext cx="15" cy="14"/>
              </a:xfrm>
              <a:custGeom>
                <a:avLst/>
                <a:gdLst>
                  <a:gd name="T0" fmla="*/ 15 w 63"/>
                  <a:gd name="T1" fmla="*/ 0 h 49"/>
                  <a:gd name="T2" fmla="*/ 15 w 63"/>
                  <a:gd name="T3" fmla="*/ 3 h 49"/>
                  <a:gd name="T4" fmla="*/ 15 w 63"/>
                  <a:gd name="T5" fmla="*/ 14 h 49"/>
                  <a:gd name="T6" fmla="*/ 0 w 63"/>
                  <a:gd name="T7" fmla="*/ 14 h 49"/>
                  <a:gd name="T8" fmla="*/ 0 w 63"/>
                  <a:gd name="T9" fmla="*/ 0 h 49"/>
                  <a:gd name="T10" fmla="*/ 15 w 63"/>
                  <a:gd name="T11" fmla="*/ 0 h 49"/>
                  <a:gd name="T12" fmla="*/ 0 60000 65536"/>
                  <a:gd name="T13" fmla="*/ 0 60000 65536"/>
                  <a:gd name="T14" fmla="*/ 0 60000 65536"/>
                  <a:gd name="T15" fmla="*/ 0 60000 65536"/>
                  <a:gd name="T16" fmla="*/ 0 60000 65536"/>
                  <a:gd name="T17" fmla="*/ 0 60000 65536"/>
                  <a:gd name="T18" fmla="*/ 0 w 63"/>
                  <a:gd name="T19" fmla="*/ 0 h 49"/>
                  <a:gd name="T20" fmla="*/ 63 w 63"/>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63" h="49">
                    <a:moveTo>
                      <a:pt x="63" y="0"/>
                    </a:moveTo>
                    <a:lnTo>
                      <a:pt x="61" y="12"/>
                    </a:lnTo>
                    <a:lnTo>
                      <a:pt x="61" y="49"/>
                    </a:lnTo>
                    <a:lnTo>
                      <a:pt x="0" y="49"/>
                    </a:lnTo>
                    <a:lnTo>
                      <a:pt x="0" y="0"/>
                    </a:lnTo>
                    <a:lnTo>
                      <a:pt x="63"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3" name="Freeform 186"/>
              <p:cNvSpPr>
                <a:spLocks/>
              </p:cNvSpPr>
              <p:nvPr/>
            </p:nvSpPr>
            <p:spPr bwMode="gray">
              <a:xfrm>
                <a:off x="3097" y="3442"/>
                <a:ext cx="14" cy="14"/>
              </a:xfrm>
              <a:custGeom>
                <a:avLst/>
                <a:gdLst>
                  <a:gd name="T0" fmla="*/ 14 w 59"/>
                  <a:gd name="T1" fmla="*/ 14 h 49"/>
                  <a:gd name="T2" fmla="*/ 0 w 59"/>
                  <a:gd name="T3" fmla="*/ 14 h 49"/>
                  <a:gd name="T4" fmla="*/ 1 w 59"/>
                  <a:gd name="T5" fmla="*/ 0 h 49"/>
                  <a:gd name="T6" fmla="*/ 14 w 59"/>
                  <a:gd name="T7" fmla="*/ 0 h 49"/>
                  <a:gd name="T8" fmla="*/ 14 w 59"/>
                  <a:gd name="T9" fmla="*/ 14 h 49"/>
                  <a:gd name="T10" fmla="*/ 0 60000 65536"/>
                  <a:gd name="T11" fmla="*/ 0 60000 65536"/>
                  <a:gd name="T12" fmla="*/ 0 60000 65536"/>
                  <a:gd name="T13" fmla="*/ 0 60000 65536"/>
                  <a:gd name="T14" fmla="*/ 0 60000 65536"/>
                  <a:gd name="T15" fmla="*/ 0 w 59"/>
                  <a:gd name="T16" fmla="*/ 0 h 49"/>
                  <a:gd name="T17" fmla="*/ 59 w 59"/>
                  <a:gd name="T18" fmla="*/ 49 h 49"/>
                </a:gdLst>
                <a:ahLst/>
                <a:cxnLst>
                  <a:cxn ang="T10">
                    <a:pos x="T0" y="T1"/>
                  </a:cxn>
                  <a:cxn ang="T11">
                    <a:pos x="T2" y="T3"/>
                  </a:cxn>
                  <a:cxn ang="T12">
                    <a:pos x="T4" y="T5"/>
                  </a:cxn>
                  <a:cxn ang="T13">
                    <a:pos x="T6" y="T7"/>
                  </a:cxn>
                  <a:cxn ang="T14">
                    <a:pos x="T8" y="T9"/>
                  </a:cxn>
                </a:cxnLst>
                <a:rect l="T15" t="T16" r="T17" b="T18"/>
                <a:pathLst>
                  <a:path w="59" h="49">
                    <a:moveTo>
                      <a:pt x="59" y="49"/>
                    </a:moveTo>
                    <a:lnTo>
                      <a:pt x="0" y="49"/>
                    </a:lnTo>
                    <a:lnTo>
                      <a:pt x="3" y="0"/>
                    </a:lnTo>
                    <a:lnTo>
                      <a:pt x="59" y="0"/>
                    </a:lnTo>
                    <a:lnTo>
                      <a:pt x="59" y="49"/>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4" name="Freeform 187"/>
              <p:cNvSpPr>
                <a:spLocks/>
              </p:cNvSpPr>
              <p:nvPr/>
            </p:nvSpPr>
            <p:spPr bwMode="gray">
              <a:xfrm>
                <a:off x="3114" y="3442"/>
                <a:ext cx="14" cy="14"/>
              </a:xfrm>
              <a:custGeom>
                <a:avLst/>
                <a:gdLst>
                  <a:gd name="T0" fmla="*/ 14 w 61"/>
                  <a:gd name="T1" fmla="*/ 0 h 49"/>
                  <a:gd name="T2" fmla="*/ 14 w 61"/>
                  <a:gd name="T3" fmla="*/ 14 h 49"/>
                  <a:gd name="T4" fmla="*/ 1 w 61"/>
                  <a:gd name="T5" fmla="*/ 14 h 49"/>
                  <a:gd name="T6" fmla="*/ 0 w 61"/>
                  <a:gd name="T7" fmla="*/ 11 h 49"/>
                  <a:gd name="T8" fmla="*/ 0 w 61"/>
                  <a:gd name="T9" fmla="*/ 7 h 49"/>
                  <a:gd name="T10" fmla="*/ 1 w 61"/>
                  <a:gd name="T11" fmla="*/ 4 h 49"/>
                  <a:gd name="T12" fmla="*/ 1 w 61"/>
                  <a:gd name="T13" fmla="*/ 0 h 49"/>
                  <a:gd name="T14" fmla="*/ 2 w 61"/>
                  <a:gd name="T15" fmla="*/ 0 h 49"/>
                  <a:gd name="T16" fmla="*/ 4 w 61"/>
                  <a:gd name="T17" fmla="*/ 0 h 49"/>
                  <a:gd name="T18" fmla="*/ 14 w 61"/>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9"/>
                  <a:gd name="T32" fmla="*/ 61 w 6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9">
                    <a:moveTo>
                      <a:pt x="61" y="0"/>
                    </a:moveTo>
                    <a:lnTo>
                      <a:pt x="61" y="49"/>
                    </a:lnTo>
                    <a:lnTo>
                      <a:pt x="3" y="49"/>
                    </a:lnTo>
                    <a:lnTo>
                      <a:pt x="0" y="37"/>
                    </a:lnTo>
                    <a:lnTo>
                      <a:pt x="0" y="25"/>
                    </a:lnTo>
                    <a:lnTo>
                      <a:pt x="3" y="13"/>
                    </a:lnTo>
                    <a:lnTo>
                      <a:pt x="3" y="1"/>
                    </a:lnTo>
                    <a:lnTo>
                      <a:pt x="10" y="1"/>
                    </a:lnTo>
                    <a:lnTo>
                      <a:pt x="17" y="0"/>
                    </a:lnTo>
                    <a:lnTo>
                      <a:pt x="61" y="0"/>
                    </a:lnTo>
                    <a:close/>
                  </a:path>
                </a:pathLst>
              </a:custGeom>
              <a:solidFill>
                <a:schemeClr val="bg1"/>
              </a:solidFill>
              <a:ln w="9525">
                <a:noFill/>
                <a:round/>
                <a:headEnd/>
                <a:tailEnd/>
              </a:ln>
            </p:spPr>
            <p:txBody>
              <a:bodyPr>
                <a:prstTxWarp prst="textNoShape">
                  <a:avLst/>
                </a:prstTxWarp>
              </a:bodyPr>
              <a:lstStyle/>
              <a:p>
                <a:endParaRPr lang="en-US">
                  <a:latin typeface="Calibri"/>
                  <a:cs typeface="Calibri"/>
                </a:endParaRPr>
              </a:p>
            </p:txBody>
          </p:sp>
          <p:sp>
            <p:nvSpPr>
              <p:cNvPr id="715" name="Freeform 188"/>
              <p:cNvSpPr>
                <a:spLocks/>
              </p:cNvSpPr>
              <p:nvPr/>
            </p:nvSpPr>
            <p:spPr bwMode="gray">
              <a:xfrm>
                <a:off x="3151" y="3470"/>
                <a:ext cx="67" cy="37"/>
              </a:xfrm>
              <a:custGeom>
                <a:avLst/>
                <a:gdLst>
                  <a:gd name="T0" fmla="*/ 67 w 280"/>
                  <a:gd name="T1" fmla="*/ 1 h 134"/>
                  <a:gd name="T2" fmla="*/ 67 w 280"/>
                  <a:gd name="T3" fmla="*/ 19 h 134"/>
                  <a:gd name="T4" fmla="*/ 67 w 280"/>
                  <a:gd name="T5" fmla="*/ 28 h 134"/>
                  <a:gd name="T6" fmla="*/ 67 w 280"/>
                  <a:gd name="T7" fmla="*/ 37 h 134"/>
                  <a:gd name="T8" fmla="*/ 44 w 280"/>
                  <a:gd name="T9" fmla="*/ 37 h 134"/>
                  <a:gd name="T10" fmla="*/ 41 w 280"/>
                  <a:gd name="T11" fmla="*/ 36 h 134"/>
                  <a:gd name="T12" fmla="*/ 5 w 280"/>
                  <a:gd name="T13" fmla="*/ 36 h 134"/>
                  <a:gd name="T14" fmla="*/ 2 w 280"/>
                  <a:gd name="T15" fmla="*/ 36 h 134"/>
                  <a:gd name="T16" fmla="*/ 0 w 280"/>
                  <a:gd name="T17" fmla="*/ 36 h 134"/>
                  <a:gd name="T18" fmla="*/ 0 w 280"/>
                  <a:gd name="T19" fmla="*/ 1 h 134"/>
                  <a:gd name="T20" fmla="*/ 7 w 280"/>
                  <a:gd name="T21" fmla="*/ 0 h 134"/>
                  <a:gd name="T22" fmla="*/ 67 w 280"/>
                  <a:gd name="T23" fmla="*/ 1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0"/>
                  <a:gd name="T37" fmla="*/ 0 h 134"/>
                  <a:gd name="T38" fmla="*/ 280 w 280"/>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0" h="134">
                    <a:moveTo>
                      <a:pt x="280" y="2"/>
                    </a:moveTo>
                    <a:lnTo>
                      <a:pt x="280" y="68"/>
                    </a:lnTo>
                    <a:lnTo>
                      <a:pt x="278" y="102"/>
                    </a:lnTo>
                    <a:lnTo>
                      <a:pt x="278" y="134"/>
                    </a:lnTo>
                    <a:lnTo>
                      <a:pt x="182" y="134"/>
                    </a:lnTo>
                    <a:lnTo>
                      <a:pt x="173" y="132"/>
                    </a:lnTo>
                    <a:lnTo>
                      <a:pt x="19" y="132"/>
                    </a:lnTo>
                    <a:lnTo>
                      <a:pt x="10" y="131"/>
                    </a:lnTo>
                    <a:lnTo>
                      <a:pt x="0" y="131"/>
                    </a:lnTo>
                    <a:lnTo>
                      <a:pt x="0" y="2"/>
                    </a:lnTo>
                    <a:lnTo>
                      <a:pt x="31" y="0"/>
                    </a:lnTo>
                    <a:lnTo>
                      <a:pt x="280" y="2"/>
                    </a:lnTo>
                    <a:close/>
                  </a:path>
                </a:pathLst>
              </a:custGeom>
              <a:solidFill>
                <a:srgbClr val="766800"/>
              </a:solidFill>
              <a:ln w="9525">
                <a:noFill/>
                <a:round/>
                <a:headEnd/>
                <a:tailEnd/>
              </a:ln>
            </p:spPr>
            <p:txBody>
              <a:bodyPr>
                <a:prstTxWarp prst="textNoShape">
                  <a:avLst/>
                </a:prstTxWarp>
              </a:bodyPr>
              <a:lstStyle/>
              <a:p>
                <a:endParaRPr lang="en-US">
                  <a:latin typeface="Calibri"/>
                  <a:cs typeface="Calibri"/>
                </a:endParaRPr>
              </a:p>
            </p:txBody>
          </p:sp>
          <p:sp>
            <p:nvSpPr>
              <p:cNvPr id="716" name="Freeform 189"/>
              <p:cNvSpPr>
                <a:spLocks/>
              </p:cNvSpPr>
              <p:nvPr/>
            </p:nvSpPr>
            <p:spPr bwMode="gray">
              <a:xfrm>
                <a:off x="3255" y="3471"/>
                <a:ext cx="67" cy="37"/>
              </a:xfrm>
              <a:custGeom>
                <a:avLst/>
                <a:gdLst>
                  <a:gd name="T0" fmla="*/ 67 w 284"/>
                  <a:gd name="T1" fmla="*/ 37 h 134"/>
                  <a:gd name="T2" fmla="*/ 0 w 284"/>
                  <a:gd name="T3" fmla="*/ 36 h 134"/>
                  <a:gd name="T4" fmla="*/ 0 w 284"/>
                  <a:gd name="T5" fmla="*/ 9 h 134"/>
                  <a:gd name="T6" fmla="*/ 0 w 284"/>
                  <a:gd name="T7" fmla="*/ 0 h 134"/>
                  <a:gd name="T8" fmla="*/ 4 w 284"/>
                  <a:gd name="T9" fmla="*/ 0 h 134"/>
                  <a:gd name="T10" fmla="*/ 67 w 284"/>
                  <a:gd name="T11" fmla="*/ 0 h 134"/>
                  <a:gd name="T12" fmla="*/ 67 w 284"/>
                  <a:gd name="T13" fmla="*/ 37 h 134"/>
                  <a:gd name="T14" fmla="*/ 0 60000 65536"/>
                  <a:gd name="T15" fmla="*/ 0 60000 65536"/>
                  <a:gd name="T16" fmla="*/ 0 60000 65536"/>
                  <a:gd name="T17" fmla="*/ 0 60000 65536"/>
                  <a:gd name="T18" fmla="*/ 0 60000 65536"/>
                  <a:gd name="T19" fmla="*/ 0 60000 65536"/>
                  <a:gd name="T20" fmla="*/ 0 60000 65536"/>
                  <a:gd name="T21" fmla="*/ 0 w 284"/>
                  <a:gd name="T22" fmla="*/ 0 h 134"/>
                  <a:gd name="T23" fmla="*/ 284 w 28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 h="134">
                    <a:moveTo>
                      <a:pt x="282" y="134"/>
                    </a:moveTo>
                    <a:lnTo>
                      <a:pt x="0" y="132"/>
                    </a:lnTo>
                    <a:lnTo>
                      <a:pt x="0" y="34"/>
                    </a:lnTo>
                    <a:lnTo>
                      <a:pt x="2" y="1"/>
                    </a:lnTo>
                    <a:lnTo>
                      <a:pt x="16" y="0"/>
                    </a:lnTo>
                    <a:lnTo>
                      <a:pt x="284" y="1"/>
                    </a:lnTo>
                    <a:lnTo>
                      <a:pt x="282" y="134"/>
                    </a:lnTo>
                    <a:close/>
                  </a:path>
                </a:pathLst>
              </a:custGeom>
              <a:solidFill>
                <a:srgbClr val="766800"/>
              </a:solidFill>
              <a:ln w="9525">
                <a:noFill/>
                <a:round/>
                <a:headEnd/>
                <a:tailEnd/>
              </a:ln>
            </p:spPr>
            <p:txBody>
              <a:bodyPr>
                <a:prstTxWarp prst="textNoShape">
                  <a:avLst/>
                </a:prstTxWarp>
              </a:bodyPr>
              <a:lstStyle/>
              <a:p>
                <a:endParaRPr lang="en-US">
                  <a:latin typeface="Calibri"/>
                  <a:cs typeface="Calibri"/>
                </a:endParaRPr>
              </a:p>
            </p:txBody>
          </p:sp>
          <p:sp>
            <p:nvSpPr>
              <p:cNvPr id="717" name="Freeform 190"/>
              <p:cNvSpPr>
                <a:spLocks/>
              </p:cNvSpPr>
              <p:nvPr/>
            </p:nvSpPr>
            <p:spPr bwMode="gray">
              <a:xfrm>
                <a:off x="3361" y="3471"/>
                <a:ext cx="68" cy="37"/>
              </a:xfrm>
              <a:custGeom>
                <a:avLst/>
                <a:gdLst>
                  <a:gd name="T0" fmla="*/ 68 w 285"/>
                  <a:gd name="T1" fmla="*/ 0 h 135"/>
                  <a:gd name="T2" fmla="*/ 68 w 285"/>
                  <a:gd name="T3" fmla="*/ 10 h 135"/>
                  <a:gd name="T4" fmla="*/ 67 w 285"/>
                  <a:gd name="T5" fmla="*/ 19 h 135"/>
                  <a:gd name="T6" fmla="*/ 67 w 285"/>
                  <a:gd name="T7" fmla="*/ 37 h 135"/>
                  <a:gd name="T8" fmla="*/ 0 w 285"/>
                  <a:gd name="T9" fmla="*/ 37 h 135"/>
                  <a:gd name="T10" fmla="*/ 0 w 285"/>
                  <a:gd name="T11" fmla="*/ 0 h 135"/>
                  <a:gd name="T12" fmla="*/ 2 w 285"/>
                  <a:gd name="T13" fmla="*/ 0 h 135"/>
                  <a:gd name="T14" fmla="*/ 68 w 285"/>
                  <a:gd name="T15" fmla="*/ 0 h 135"/>
                  <a:gd name="T16" fmla="*/ 0 60000 65536"/>
                  <a:gd name="T17" fmla="*/ 0 60000 65536"/>
                  <a:gd name="T18" fmla="*/ 0 60000 65536"/>
                  <a:gd name="T19" fmla="*/ 0 60000 65536"/>
                  <a:gd name="T20" fmla="*/ 0 60000 65536"/>
                  <a:gd name="T21" fmla="*/ 0 60000 65536"/>
                  <a:gd name="T22" fmla="*/ 0 60000 65536"/>
                  <a:gd name="T23" fmla="*/ 0 60000 65536"/>
                  <a:gd name="T24" fmla="*/ 0 w 285"/>
                  <a:gd name="T25" fmla="*/ 0 h 135"/>
                  <a:gd name="T26" fmla="*/ 285 w 285"/>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5" h="135">
                    <a:moveTo>
                      <a:pt x="285" y="1"/>
                    </a:moveTo>
                    <a:lnTo>
                      <a:pt x="285" y="37"/>
                    </a:lnTo>
                    <a:lnTo>
                      <a:pt x="282" y="69"/>
                    </a:lnTo>
                    <a:lnTo>
                      <a:pt x="282" y="135"/>
                    </a:lnTo>
                    <a:lnTo>
                      <a:pt x="0" y="134"/>
                    </a:lnTo>
                    <a:lnTo>
                      <a:pt x="0" y="1"/>
                    </a:lnTo>
                    <a:lnTo>
                      <a:pt x="7" y="0"/>
                    </a:lnTo>
                    <a:lnTo>
                      <a:pt x="285" y="1"/>
                    </a:lnTo>
                    <a:close/>
                  </a:path>
                </a:pathLst>
              </a:custGeom>
              <a:solidFill>
                <a:srgbClr val="766800"/>
              </a:solidFill>
              <a:ln w="9525">
                <a:noFill/>
                <a:round/>
                <a:headEnd/>
                <a:tailEnd/>
              </a:ln>
            </p:spPr>
            <p:txBody>
              <a:bodyPr>
                <a:prstTxWarp prst="textNoShape">
                  <a:avLst/>
                </a:prstTxWarp>
              </a:bodyPr>
              <a:lstStyle/>
              <a:p>
                <a:endParaRPr lang="en-US">
                  <a:latin typeface="Calibri"/>
                  <a:cs typeface="Calibri"/>
                </a:endParaRPr>
              </a:p>
            </p:txBody>
          </p:sp>
          <p:sp>
            <p:nvSpPr>
              <p:cNvPr id="718" name="Freeform 516"/>
              <p:cNvSpPr>
                <a:spLocks/>
              </p:cNvSpPr>
              <p:nvPr/>
            </p:nvSpPr>
            <p:spPr bwMode="auto">
              <a:xfrm>
                <a:off x="3030" y="2956"/>
                <a:ext cx="188" cy="300"/>
              </a:xfrm>
              <a:custGeom>
                <a:avLst/>
                <a:gdLst>
                  <a:gd name="T0" fmla="*/ 108 w 80"/>
                  <a:gd name="T1" fmla="*/ 300 h 127"/>
                  <a:gd name="T2" fmla="*/ 80 w 80"/>
                  <a:gd name="T3" fmla="*/ 300 h 127"/>
                  <a:gd name="T4" fmla="*/ 80 w 80"/>
                  <a:gd name="T5" fmla="*/ 265 h 127"/>
                  <a:gd name="T6" fmla="*/ 80 w 80"/>
                  <a:gd name="T7" fmla="*/ 265 h 127"/>
                  <a:gd name="T8" fmla="*/ 0 w 80"/>
                  <a:gd name="T9" fmla="*/ 203 h 127"/>
                  <a:gd name="T10" fmla="*/ 49 w 80"/>
                  <a:gd name="T11" fmla="*/ 191 h 127"/>
                  <a:gd name="T12" fmla="*/ 96 w 80"/>
                  <a:gd name="T13" fmla="*/ 224 h 127"/>
                  <a:gd name="T14" fmla="*/ 134 w 80"/>
                  <a:gd name="T15" fmla="*/ 198 h 127"/>
                  <a:gd name="T16" fmla="*/ 94 w 80"/>
                  <a:gd name="T17" fmla="*/ 172 h 127"/>
                  <a:gd name="T18" fmla="*/ 12 w 80"/>
                  <a:gd name="T19" fmla="*/ 102 h 127"/>
                  <a:gd name="T20" fmla="*/ 78 w 80"/>
                  <a:gd name="T21" fmla="*/ 31 h 127"/>
                  <a:gd name="T22" fmla="*/ 80 w 80"/>
                  <a:gd name="T23" fmla="*/ 31 h 127"/>
                  <a:gd name="T24" fmla="*/ 80 w 80"/>
                  <a:gd name="T25" fmla="*/ 0 h 127"/>
                  <a:gd name="T26" fmla="*/ 108 w 80"/>
                  <a:gd name="T27" fmla="*/ 0 h 127"/>
                  <a:gd name="T28" fmla="*/ 108 w 80"/>
                  <a:gd name="T29" fmla="*/ 31 h 127"/>
                  <a:gd name="T30" fmla="*/ 181 w 80"/>
                  <a:gd name="T31" fmla="*/ 83 h 127"/>
                  <a:gd name="T32" fmla="*/ 136 w 80"/>
                  <a:gd name="T33" fmla="*/ 99 h 127"/>
                  <a:gd name="T34" fmla="*/ 96 w 80"/>
                  <a:gd name="T35" fmla="*/ 71 h 127"/>
                  <a:gd name="T36" fmla="*/ 66 w 80"/>
                  <a:gd name="T37" fmla="*/ 92 h 127"/>
                  <a:gd name="T38" fmla="*/ 99 w 80"/>
                  <a:gd name="T39" fmla="*/ 116 h 127"/>
                  <a:gd name="T40" fmla="*/ 155 w 80"/>
                  <a:gd name="T41" fmla="*/ 135 h 127"/>
                  <a:gd name="T42" fmla="*/ 188 w 80"/>
                  <a:gd name="T43" fmla="*/ 189 h 127"/>
                  <a:gd name="T44" fmla="*/ 108 w 80"/>
                  <a:gd name="T45" fmla="*/ 265 h 127"/>
                  <a:gd name="T46" fmla="*/ 108 w 80"/>
                  <a:gd name="T47" fmla="*/ 300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27"/>
                  <a:gd name="T74" fmla="*/ 80 w 80"/>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27">
                    <a:moveTo>
                      <a:pt x="46" y="127"/>
                    </a:moveTo>
                    <a:cubicBezTo>
                      <a:pt x="34" y="127"/>
                      <a:pt x="34" y="127"/>
                      <a:pt x="34" y="127"/>
                    </a:cubicBezTo>
                    <a:cubicBezTo>
                      <a:pt x="34" y="112"/>
                      <a:pt x="34" y="112"/>
                      <a:pt x="34" y="112"/>
                    </a:cubicBezTo>
                    <a:cubicBezTo>
                      <a:pt x="34" y="112"/>
                      <a:pt x="34" y="112"/>
                      <a:pt x="34" y="112"/>
                    </a:cubicBezTo>
                    <a:cubicBezTo>
                      <a:pt x="17" y="111"/>
                      <a:pt x="4" y="102"/>
                      <a:pt x="0" y="86"/>
                    </a:cubicBezTo>
                    <a:cubicBezTo>
                      <a:pt x="21" y="81"/>
                      <a:pt x="21" y="81"/>
                      <a:pt x="21" y="81"/>
                    </a:cubicBezTo>
                    <a:cubicBezTo>
                      <a:pt x="24" y="91"/>
                      <a:pt x="32" y="95"/>
                      <a:pt x="41" y="95"/>
                    </a:cubicBezTo>
                    <a:cubicBezTo>
                      <a:pt x="48" y="95"/>
                      <a:pt x="57" y="92"/>
                      <a:pt x="57" y="84"/>
                    </a:cubicBezTo>
                    <a:cubicBezTo>
                      <a:pt x="57" y="76"/>
                      <a:pt x="46" y="75"/>
                      <a:pt x="40" y="73"/>
                    </a:cubicBezTo>
                    <a:cubicBezTo>
                      <a:pt x="22" y="70"/>
                      <a:pt x="5" y="64"/>
                      <a:pt x="5" y="43"/>
                    </a:cubicBezTo>
                    <a:cubicBezTo>
                      <a:pt x="5" y="26"/>
                      <a:pt x="18" y="15"/>
                      <a:pt x="33" y="13"/>
                    </a:cubicBezTo>
                    <a:cubicBezTo>
                      <a:pt x="34" y="13"/>
                      <a:pt x="34" y="13"/>
                      <a:pt x="34" y="13"/>
                    </a:cubicBezTo>
                    <a:cubicBezTo>
                      <a:pt x="34" y="0"/>
                      <a:pt x="34" y="0"/>
                      <a:pt x="34" y="0"/>
                    </a:cubicBezTo>
                    <a:cubicBezTo>
                      <a:pt x="46" y="0"/>
                      <a:pt x="46" y="0"/>
                      <a:pt x="46" y="0"/>
                    </a:cubicBezTo>
                    <a:cubicBezTo>
                      <a:pt x="46" y="13"/>
                      <a:pt x="46" y="13"/>
                      <a:pt x="46" y="13"/>
                    </a:cubicBezTo>
                    <a:cubicBezTo>
                      <a:pt x="61" y="14"/>
                      <a:pt x="72" y="21"/>
                      <a:pt x="77" y="35"/>
                    </a:cubicBezTo>
                    <a:cubicBezTo>
                      <a:pt x="58" y="42"/>
                      <a:pt x="58" y="42"/>
                      <a:pt x="58" y="42"/>
                    </a:cubicBezTo>
                    <a:cubicBezTo>
                      <a:pt x="55" y="33"/>
                      <a:pt x="50" y="30"/>
                      <a:pt x="41" y="30"/>
                    </a:cubicBezTo>
                    <a:cubicBezTo>
                      <a:pt x="35" y="30"/>
                      <a:pt x="28" y="32"/>
                      <a:pt x="28" y="39"/>
                    </a:cubicBezTo>
                    <a:cubicBezTo>
                      <a:pt x="28" y="46"/>
                      <a:pt x="36" y="48"/>
                      <a:pt x="42" y="49"/>
                    </a:cubicBezTo>
                    <a:cubicBezTo>
                      <a:pt x="49" y="51"/>
                      <a:pt x="60" y="53"/>
                      <a:pt x="66" y="57"/>
                    </a:cubicBezTo>
                    <a:cubicBezTo>
                      <a:pt x="75" y="62"/>
                      <a:pt x="80" y="70"/>
                      <a:pt x="80" y="80"/>
                    </a:cubicBezTo>
                    <a:cubicBezTo>
                      <a:pt x="80" y="99"/>
                      <a:pt x="64" y="111"/>
                      <a:pt x="46" y="112"/>
                    </a:cubicBezTo>
                    <a:lnTo>
                      <a:pt x="46" y="127"/>
                    </a:lnTo>
                    <a:close/>
                  </a:path>
                </a:pathLst>
              </a:custGeom>
              <a:solidFill>
                <a:srgbClr val="FFFFFF"/>
              </a:solidFill>
              <a:ln w="9525">
                <a:solidFill>
                  <a:schemeClr val="accent1"/>
                </a:solidFill>
                <a:round/>
                <a:headEnd/>
                <a:tailEnd/>
              </a:ln>
            </p:spPr>
            <p:txBody>
              <a:bodyPr>
                <a:prstTxWarp prst="textNoShape">
                  <a:avLst/>
                </a:prstTxWarp>
              </a:bodyPr>
              <a:lstStyle/>
              <a:p>
                <a:endParaRPr lang="en-US">
                  <a:latin typeface="Calibri"/>
                  <a:cs typeface="Calibri"/>
                </a:endParaRPr>
              </a:p>
            </p:txBody>
          </p:sp>
        </p:grpSp>
      </p:grpSp>
      <p:sp>
        <p:nvSpPr>
          <p:cNvPr id="365" name="TextBox 364"/>
          <p:cNvSpPr txBox="1"/>
          <p:nvPr/>
        </p:nvSpPr>
        <p:spPr>
          <a:xfrm>
            <a:off x="196054" y="6488668"/>
            <a:ext cx="3526113" cy="246221"/>
          </a:xfrm>
          <a:prstGeom prst="rect">
            <a:avLst/>
          </a:prstGeom>
          <a:noFill/>
        </p:spPr>
        <p:txBody>
          <a:bodyPr wrap="none" rtlCol="0">
            <a:spAutoFit/>
          </a:bodyPr>
          <a:lstStyle/>
          <a:p>
            <a:r>
              <a:rPr lang="en-US" sz="1000" dirty="0" smtClean="0">
                <a:latin typeface="Calibri"/>
                <a:cs typeface="Calibri"/>
              </a:rPr>
              <a:t>Source: McKinsey dataset of 219 prizes worth $100,000 or more</a:t>
            </a:r>
            <a:endParaRPr lang="en-US" sz="1000" dirty="0">
              <a:latin typeface="Calibri"/>
              <a:cs typeface="Calibri"/>
            </a:endParaRPr>
          </a:p>
        </p:txBody>
      </p:sp>
    </p:spTree>
    <p:extLst>
      <p:ext uri="{BB962C8B-B14F-4D97-AF65-F5344CB8AC3E}">
        <p14:creationId xmlns:p14="http://schemas.microsoft.com/office/powerpoint/2010/main" val="1894636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wipe(down)">
                                      <p:cBhvr>
                                        <p:cTn id="7" dur="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5"/>
                                        </p:tgtEl>
                                        <p:attrNameLst>
                                          <p:attrName>style.visibility</p:attrName>
                                        </p:attrNameLst>
                                      </p:cBhvr>
                                      <p:to>
                                        <p:strVal val="visible"/>
                                      </p:to>
                                    </p:set>
                                    <p:animEffect transition="in" filter="wipe(down)">
                                      <p:cBhvr>
                                        <p:cTn id="12" dur="500"/>
                                        <p:tgtEl>
                                          <p:spTgt spid="3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9"/>
                                        </p:tgtEl>
                                        <p:attrNameLst>
                                          <p:attrName>style.visibility</p:attrName>
                                        </p:attrNameLst>
                                      </p:cBhvr>
                                      <p:to>
                                        <p:strVal val="visible"/>
                                      </p:to>
                                    </p:set>
                                    <p:animEffect transition="in" filter="wipe(down)">
                                      <p:cBhvr>
                                        <p:cTn id="17" dur="500"/>
                                        <p:tgtEl>
                                          <p:spTgt spid="3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6"/>
                                        </p:tgtEl>
                                        <p:attrNameLst>
                                          <p:attrName>style.visibility</p:attrName>
                                        </p:attrNameLst>
                                      </p:cBhvr>
                                      <p:to>
                                        <p:strVal val="visible"/>
                                      </p:to>
                                    </p:set>
                                    <p:animEffect transition="in" filter="wipe(left)">
                                      <p:cBhvr>
                                        <p:cTn id="22" dur="500"/>
                                        <p:tgtEl>
                                          <p:spTgt spid="40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83"/>
                                        </p:tgtEl>
                                        <p:attrNameLst>
                                          <p:attrName>style.visibility</p:attrName>
                                        </p:attrNameLst>
                                      </p:cBhvr>
                                      <p:to>
                                        <p:strVal val="visible"/>
                                      </p:to>
                                    </p:set>
                                    <p:animEffect transition="in" filter="wipe(up)">
                                      <p:cBhvr>
                                        <p:cTn id="27" dur="500"/>
                                        <p:tgtEl>
                                          <p:spTgt spid="3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90"/>
                                        </p:tgtEl>
                                        <p:attrNameLst>
                                          <p:attrName>style.visibility</p:attrName>
                                        </p:attrNameLst>
                                      </p:cBhvr>
                                      <p:to>
                                        <p:strVal val="visible"/>
                                      </p:to>
                                    </p:set>
                                    <p:animEffect transition="in" filter="wipe(up)">
                                      <p:cBhvr>
                                        <p:cTn id="32" dur="500"/>
                                        <p:tgtEl>
                                          <p:spTgt spid="39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52"/>
                                        </p:tgtEl>
                                        <p:attrNameLst>
                                          <p:attrName>style.visibility</p:attrName>
                                        </p:attrNameLst>
                                      </p:cBhvr>
                                      <p:to>
                                        <p:strVal val="visible"/>
                                      </p:to>
                                    </p:set>
                                    <p:animEffect transition="in" filter="wipe(down)">
                                      <p:cBhvr>
                                        <p:cTn id="37" dur="500"/>
                                        <p:tgtEl>
                                          <p:spTgt spid="652"/>
                                        </p:tgtEl>
                                      </p:cBhvr>
                                    </p:animEffect>
                                  </p:childTnLst>
                                </p:cTn>
                              </p:par>
                              <p:par>
                                <p:cTn id="38" presetID="22" presetClass="entr" presetSubtype="8" fill="hold" nodeType="withEffect">
                                  <p:stCondLst>
                                    <p:cond delay="0"/>
                                  </p:stCondLst>
                                  <p:childTnLst>
                                    <p:set>
                                      <p:cBhvr>
                                        <p:cTn id="39" dur="1" fill="hold">
                                          <p:stCondLst>
                                            <p:cond delay="0"/>
                                          </p:stCondLst>
                                        </p:cTn>
                                        <p:tgtEl>
                                          <p:spTgt spid="395"/>
                                        </p:tgtEl>
                                        <p:attrNameLst>
                                          <p:attrName>style.visibility</p:attrName>
                                        </p:attrNameLst>
                                      </p:cBhvr>
                                      <p:to>
                                        <p:strVal val="visible"/>
                                      </p:to>
                                    </p:set>
                                    <p:animEffect transition="in" filter="wipe(left)">
                                      <p:cBhvr>
                                        <p:cTn id="40" dur="500"/>
                                        <p:tgtEl>
                                          <p:spTgt spid="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p:txBody>
          <a:bodyPr/>
          <a:lstStyle/>
          <a:p>
            <a:pPr>
              <a:spcAft>
                <a:spcPts val="2400"/>
              </a:spcAft>
            </a:pPr>
            <a:r>
              <a:rPr lang="en-US" sz="2800" dirty="0" smtClean="0"/>
              <a:t>Prizes, as “zero-sum games,” can make contestants duplicate efforts.</a:t>
            </a:r>
          </a:p>
          <a:p>
            <a:pPr>
              <a:spcAft>
                <a:spcPts val="2400"/>
              </a:spcAft>
            </a:pPr>
            <a:r>
              <a:rPr lang="en-US" sz="2800" dirty="0" smtClean="0"/>
              <a:t>Prizes may not offer incentive for incremental improvements.</a:t>
            </a:r>
          </a:p>
          <a:p>
            <a:pPr>
              <a:spcAft>
                <a:spcPts val="2400"/>
              </a:spcAft>
            </a:pPr>
            <a:r>
              <a:rPr lang="en-US" sz="2800" dirty="0" smtClean="0"/>
              <a:t>Prizes can require expensive investment by teams.</a:t>
            </a:r>
          </a:p>
          <a:p>
            <a:pPr>
              <a:spcAft>
                <a:spcPts val="2400"/>
              </a:spcAft>
            </a:pPr>
            <a:r>
              <a:rPr lang="en-US" sz="2800" dirty="0" smtClean="0"/>
              <a:t>Prizes may fail to provide info about “close successes.”</a:t>
            </a:r>
          </a:p>
          <a:p>
            <a:pPr>
              <a:spcAft>
                <a:spcPts val="2400"/>
              </a:spcAft>
            </a:pPr>
            <a:r>
              <a:rPr lang="en-US" sz="2800" dirty="0" smtClean="0"/>
              <a:t>Prizes may fail to attract contestants without a market opportunity beyond the prize (e.g. basic science).</a:t>
            </a:r>
          </a:p>
          <a:p>
            <a:pPr>
              <a:spcAft>
                <a:spcPts val="2400"/>
              </a:spcAft>
              <a:buNone/>
            </a:pPr>
            <a:endParaRPr lang="en-US" sz="2800" dirty="0"/>
          </a:p>
        </p:txBody>
      </p:sp>
      <p:sp>
        <p:nvSpPr>
          <p:cNvPr id="3" name="Title 1"/>
          <p:cNvSpPr>
            <a:spLocks noGrp="1"/>
          </p:cNvSpPr>
          <p:nvPr>
            <p:ph type="title"/>
          </p:nvPr>
        </p:nvSpPr>
        <p:spPr>
          <a:xfrm>
            <a:off x="609600" y="152400"/>
            <a:ext cx="10969625" cy="1143000"/>
          </a:xfrm>
        </p:spPr>
        <p:txBody>
          <a:bodyPr/>
          <a:lstStyle/>
          <a:p>
            <a:r>
              <a:rPr lang="en-US" sz="3600" dirty="0" smtClean="0"/>
              <a:t>What are the disadvantages of prizes?</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Grp="1" noChangeArrowheads="1"/>
          </p:cNvSpPr>
          <p:nvPr>
            <p:ph type="ctrTitle" idx="4294967295"/>
          </p:nvPr>
        </p:nvSpPr>
        <p:spPr>
          <a:xfrm>
            <a:off x="3" y="2571756"/>
            <a:ext cx="11758613" cy="1470025"/>
          </a:xfrm>
        </p:spPr>
        <p:txBody>
          <a:bodyPr/>
          <a:lstStyle/>
          <a:p>
            <a:pPr eaLnBrk="1" hangingPunct="1"/>
            <a:r>
              <a:rPr lang="en-US" sz="7000" b="1" dirty="0" smtClean="0">
                <a:solidFill>
                  <a:srgbClr val="414141"/>
                </a:solidFill>
                <a:ea typeface="ＭＳ Ｐゴシック" charset="-128"/>
                <a:cs typeface="ＭＳ Ｐゴシック" charset="-128"/>
              </a:rPr>
              <a:t>Designing an Effective </a:t>
            </a:r>
            <a:r>
              <a:rPr lang="en-US" sz="7000" b="1" dirty="0">
                <a:solidFill>
                  <a:srgbClr val="414141"/>
                </a:solidFill>
                <a:ea typeface="ＭＳ Ｐゴシック" charset="-128"/>
                <a:cs typeface="ＭＳ Ｐゴシック" charset="-128"/>
              </a:rPr>
              <a:t>P</a:t>
            </a:r>
            <a:r>
              <a:rPr lang="en-US" sz="7000" b="1" dirty="0" smtClean="0">
                <a:solidFill>
                  <a:srgbClr val="414141"/>
                </a:solidFill>
                <a:ea typeface="ＭＳ Ｐゴシック" charset="-128"/>
                <a:cs typeface="ＭＳ Ｐゴシック" charset="-128"/>
              </a:rPr>
              <a:t>rize</a:t>
            </a:r>
          </a:p>
        </p:txBody>
      </p:sp>
    </p:spTree>
    <p:extLst>
      <p:ext uri="{BB962C8B-B14F-4D97-AF65-F5344CB8AC3E}">
        <p14:creationId xmlns:p14="http://schemas.microsoft.com/office/powerpoint/2010/main" val="350004035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63"/>
          <p:cNvSpPr>
            <a:spLocks noGrp="1" noChangeArrowheads="1"/>
          </p:cNvSpPr>
          <p:nvPr>
            <p:ph type="title"/>
            <p:custDataLst>
              <p:tags r:id="rId2"/>
            </p:custDataLst>
          </p:nvPr>
        </p:nvSpPr>
        <p:spPr>
          <a:xfrm>
            <a:off x="161944" y="51832"/>
            <a:ext cx="11722430" cy="839028"/>
          </a:xfrm>
        </p:spPr>
        <p:txBody>
          <a:bodyPr>
            <a:noAutofit/>
          </a:bodyPr>
          <a:lstStyle/>
          <a:p>
            <a:pPr eaLnBrk="1" hangingPunct="1"/>
            <a:r>
              <a:rPr lang="en-US" sz="3600" dirty="0">
                <a:latin typeface="Calibri"/>
                <a:cs typeface="Calibri"/>
              </a:rPr>
              <a:t>Effective prize development and </a:t>
            </a:r>
            <a:r>
              <a:rPr lang="en-US" sz="3600" dirty="0" smtClean="0">
                <a:latin typeface="Calibri"/>
                <a:cs typeface="Calibri"/>
              </a:rPr>
              <a:t>delivery includes </a:t>
            </a:r>
            <a:r>
              <a:rPr lang="en-US" sz="3600" dirty="0">
                <a:latin typeface="Calibri"/>
                <a:cs typeface="Calibri"/>
              </a:rPr>
              <a:t>five steps</a:t>
            </a:r>
          </a:p>
        </p:txBody>
      </p:sp>
      <p:graphicFrame>
        <p:nvGraphicFramePr>
          <p:cNvPr id="41986" name="Rectangle 7" hidden="1"/>
          <p:cNvGraphicFramePr>
            <a:graphicFrameLocks/>
          </p:cNvGraphicFramePr>
          <p:nvPr>
            <p:custDataLst>
              <p:tags r:id="rId3"/>
            </p:custDataLst>
          </p:nvPr>
        </p:nvGraphicFramePr>
        <p:xfrm>
          <a:off x="0" y="0"/>
          <a:ext cx="215922" cy="161974"/>
        </p:xfrm>
        <a:graphic>
          <a:graphicData uri="http://schemas.openxmlformats.org/presentationml/2006/ole">
            <mc:AlternateContent xmlns:mc="http://schemas.openxmlformats.org/markup-compatibility/2006">
              <mc:Choice xmlns:v="urn:schemas-microsoft-com:vml" Requires="v">
                <p:oleObj spid="_x0000_s113711" name="think-cell Slide" r:id="rId34" imgW="0" imgH="0" progId="">
                  <p:embed/>
                </p:oleObj>
              </mc:Choice>
              <mc:Fallback>
                <p:oleObj name="think-cell Slide" r:id="rId34"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5922"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40" name="AutoShape 3"/>
          <p:cNvCxnSpPr>
            <a:cxnSpLocks noChangeShapeType="1"/>
            <a:stCxn id="448" idx="4"/>
            <a:endCxn id="502" idx="4"/>
          </p:cNvCxnSpPr>
          <p:nvPr>
            <p:custDataLst>
              <p:tags r:id="rId4"/>
            </p:custDataLst>
          </p:nvPr>
        </p:nvCxnSpPr>
        <p:spPr bwMode="auto">
          <a:xfrm rot="5400000">
            <a:off x="6184246" y="1577435"/>
            <a:ext cx="1620" cy="6694800"/>
          </a:xfrm>
          <a:prstGeom prst="bentConnector3">
            <a:avLst>
              <a:gd name="adj1" fmla="val 46100014"/>
            </a:avLst>
          </a:prstGeom>
          <a:ln>
            <a:headEnd/>
            <a:tailEnd type="arrow" w="lg" len="med"/>
          </a:ln>
        </p:spPr>
        <p:style>
          <a:lnRef idx="2">
            <a:schemeClr val="accent1"/>
          </a:lnRef>
          <a:fillRef idx="0">
            <a:schemeClr val="accent1"/>
          </a:fillRef>
          <a:effectRef idx="1">
            <a:schemeClr val="accent1"/>
          </a:effectRef>
          <a:fontRef idx="minor">
            <a:schemeClr val="tx1"/>
          </a:fontRef>
        </p:style>
      </p:cxnSp>
      <p:grpSp>
        <p:nvGrpSpPr>
          <p:cNvPr id="441" name="Group 71"/>
          <p:cNvGrpSpPr>
            <a:grpSpLocks/>
          </p:cNvGrpSpPr>
          <p:nvPr>
            <p:custDataLst>
              <p:tags r:id="rId5"/>
            </p:custDataLst>
          </p:nvPr>
        </p:nvGrpSpPr>
        <p:grpSpPr bwMode="auto">
          <a:xfrm>
            <a:off x="6263618" y="2907443"/>
            <a:ext cx="2747249" cy="1921017"/>
            <a:chOff x="2840" y="1795"/>
            <a:chExt cx="1696" cy="1186"/>
          </a:xfrm>
        </p:grpSpPr>
        <p:sp>
          <p:nvSpPr>
            <p:cNvPr id="442" name="AutoShape 4"/>
            <p:cNvSpPr>
              <a:spLocks noChangeArrowheads="1"/>
            </p:cNvSpPr>
            <p:nvPr/>
          </p:nvSpPr>
          <p:spPr bwMode="ltGray">
            <a:xfrm>
              <a:off x="2840" y="1795"/>
              <a:ext cx="1696" cy="1186"/>
            </a:xfrm>
            <a:prstGeom prst="octagon">
              <a:avLst>
                <a:gd name="adj" fmla="val 37981"/>
              </a:avLst>
            </a:prstGeom>
            <a:gradFill rotWithShape="1">
              <a:gsLst>
                <a:gs pos="0">
                  <a:srgbClr val="EEE399"/>
                </a:gs>
                <a:gs pos="100000">
                  <a:schemeClr val="bg1"/>
                </a:gs>
              </a:gsLst>
              <a:path path="shape">
                <a:fillToRect l="50000" t="50000" r="50000" b="50000"/>
              </a:path>
            </a:gradFill>
            <a:ln w="9525">
              <a:noFill/>
              <a:miter lim="800000"/>
              <a:headEnd/>
              <a:tailEnd/>
            </a:ln>
          </p:spPr>
          <p:txBody>
            <a:bodyPr wrap="none" anchor="ctr">
              <a:prstTxWarp prst="textNoShape">
                <a:avLst/>
              </a:prstTxWarp>
            </a:bodyPr>
            <a:lstStyle/>
            <a:p>
              <a:pPr algn="ctr"/>
              <a:endParaRPr lang="en-US">
                <a:latin typeface="Calibri"/>
                <a:cs typeface="Calibri"/>
              </a:endParaRPr>
            </a:p>
          </p:txBody>
        </p:sp>
        <p:sp>
          <p:nvSpPr>
            <p:cNvPr id="443" name="Rectangle 22"/>
            <p:cNvSpPr>
              <a:spLocks noChangeArrowheads="1"/>
            </p:cNvSpPr>
            <p:nvPr>
              <p:custDataLst>
                <p:tags r:id="rId31"/>
              </p:custDataLst>
            </p:nvPr>
          </p:nvSpPr>
          <p:spPr bwMode="gray">
            <a:xfrm>
              <a:off x="3253" y="2258"/>
              <a:ext cx="689" cy="257"/>
            </a:xfrm>
            <a:prstGeom prst="rect">
              <a:avLst/>
            </a:prstGeom>
            <a:noFill/>
            <a:ln w="9525">
              <a:noFill/>
              <a:miter lim="800000"/>
              <a:headEnd/>
              <a:tailEnd/>
            </a:ln>
          </p:spPr>
          <p:txBody>
            <a:bodyPr wrap="none" lIns="0" tIns="0" rIns="0" bIns="0">
              <a:prstTxWarp prst="textNoShape">
                <a:avLst/>
              </a:prstTxWarp>
              <a:spAutoFit/>
            </a:bodyPr>
            <a:lstStyle/>
            <a:p>
              <a:pPr defTabSz="913526">
                <a:buSzPct val="120000"/>
              </a:pPr>
              <a:r>
                <a:rPr lang="en-US" dirty="0">
                  <a:solidFill>
                    <a:schemeClr val="tx2"/>
                  </a:solidFill>
                  <a:latin typeface="Calibri"/>
                  <a:cs typeface="Calibri"/>
                </a:rPr>
                <a:t>IMPACT</a:t>
              </a:r>
            </a:p>
          </p:txBody>
        </p:sp>
      </p:grpSp>
      <p:grpSp>
        <p:nvGrpSpPr>
          <p:cNvPr id="444" name="Group 72"/>
          <p:cNvGrpSpPr>
            <a:grpSpLocks/>
          </p:cNvGrpSpPr>
          <p:nvPr>
            <p:custDataLst>
              <p:tags r:id="rId6"/>
            </p:custDataLst>
          </p:nvPr>
        </p:nvGrpSpPr>
        <p:grpSpPr bwMode="auto">
          <a:xfrm>
            <a:off x="8285178" y="2811877"/>
            <a:ext cx="2305033" cy="2112147"/>
            <a:chOff x="4088" y="1736"/>
            <a:chExt cx="1423" cy="1304"/>
          </a:xfrm>
        </p:grpSpPr>
        <p:sp>
          <p:nvSpPr>
            <p:cNvPr id="445" name="Line 5"/>
            <p:cNvSpPr>
              <a:spLocks noChangeShapeType="1"/>
            </p:cNvSpPr>
            <p:nvPr/>
          </p:nvSpPr>
          <p:spPr bwMode="auto">
            <a:xfrm rot="18900000" flipV="1">
              <a:off x="4088" y="2840"/>
              <a:ext cx="277" cy="0"/>
            </a:xfrm>
            <a:prstGeom prst="line">
              <a:avLst/>
            </a:prstGeom>
            <a:ln>
              <a:headEnd/>
              <a:tailEnd type="arrow" w="lg" len="med"/>
            </a:ln>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latin typeface="Calibri"/>
                <a:cs typeface="Calibri"/>
              </a:endParaRPr>
            </a:p>
          </p:txBody>
        </p:sp>
        <p:sp>
          <p:nvSpPr>
            <p:cNvPr id="446" name="Line 6"/>
            <p:cNvSpPr>
              <a:spLocks noChangeShapeType="1"/>
            </p:cNvSpPr>
            <p:nvPr/>
          </p:nvSpPr>
          <p:spPr bwMode="auto">
            <a:xfrm rot="2700000">
              <a:off x="4088" y="1936"/>
              <a:ext cx="277" cy="0"/>
            </a:xfrm>
            <a:prstGeom prst="line">
              <a:avLst/>
            </a:prstGeom>
            <a:ln>
              <a:headEnd/>
              <a:tailEnd type="arrow" w="lg" len="med"/>
            </a:ln>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latin typeface="Calibri"/>
                <a:cs typeface="Calibri"/>
              </a:endParaRPr>
            </a:p>
          </p:txBody>
        </p:sp>
        <p:grpSp>
          <p:nvGrpSpPr>
            <p:cNvPr id="447" name="Group 68"/>
            <p:cNvGrpSpPr>
              <a:grpSpLocks/>
            </p:cNvGrpSpPr>
            <p:nvPr/>
          </p:nvGrpSpPr>
          <p:grpSpPr bwMode="auto">
            <a:xfrm>
              <a:off x="4206" y="1736"/>
              <a:ext cx="1305" cy="1304"/>
              <a:chOff x="4206" y="1736"/>
              <a:chExt cx="1305" cy="1304"/>
            </a:xfrm>
          </p:grpSpPr>
          <p:sp>
            <p:nvSpPr>
              <p:cNvPr id="448" name="Oval 13"/>
              <p:cNvSpPr>
                <a:spLocks noChangeArrowheads="1"/>
              </p:cNvSpPr>
              <p:nvPr/>
            </p:nvSpPr>
            <p:spPr bwMode="blackWhite">
              <a:xfrm>
                <a:off x="4206" y="1736"/>
                <a:ext cx="1303" cy="1304"/>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49" name="Rectangle 23"/>
              <p:cNvSpPr>
                <a:spLocks noChangeArrowheads="1"/>
              </p:cNvSpPr>
              <p:nvPr>
                <p:custDataLst>
                  <p:tags r:id="rId21"/>
                </p:custDataLst>
              </p:nvPr>
            </p:nvSpPr>
            <p:spPr bwMode="gray">
              <a:xfrm>
                <a:off x="4438" y="1741"/>
                <a:ext cx="853" cy="257"/>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Post prize</a:t>
                </a:r>
              </a:p>
            </p:txBody>
          </p:sp>
          <p:sp>
            <p:nvSpPr>
              <p:cNvPr id="450" name="Rectangle 24"/>
              <p:cNvSpPr>
                <a:spLocks noChangeArrowheads="1"/>
              </p:cNvSpPr>
              <p:nvPr>
                <p:custDataLst>
                  <p:tags r:id="rId22"/>
                </p:custDataLst>
              </p:nvPr>
            </p:nvSpPr>
            <p:spPr bwMode="auto">
              <a:xfrm>
                <a:off x="5102" y="2039"/>
                <a:ext cx="333" cy="230"/>
              </a:xfrm>
              <a:prstGeom prst="rect">
                <a:avLst/>
              </a:prstGeom>
              <a:noFill/>
              <a:ln w="9525">
                <a:noFill/>
                <a:miter lim="800000"/>
                <a:headEnd/>
                <a:tailEnd/>
              </a:ln>
            </p:spPr>
            <p:txBody>
              <a:bodyPr lIns="0" tIns="0" rIns="0" bIns="0">
                <a:prstTxWarp prst="textNoShape">
                  <a:avLst/>
                </a:prstTxWarp>
                <a:spAutoFit/>
              </a:bodyPr>
              <a:lstStyle/>
              <a:p>
                <a:pPr defTabSz="913526">
                  <a:buSzPct val="120000"/>
                </a:pPr>
                <a:r>
                  <a:rPr lang="en-US" sz="1200" dirty="0">
                    <a:latin typeface="Calibri"/>
                    <a:cs typeface="Calibri"/>
                  </a:rPr>
                  <a:t>Build legacy</a:t>
                </a:r>
              </a:p>
            </p:txBody>
          </p:sp>
          <p:sp>
            <p:nvSpPr>
              <p:cNvPr id="451" name="Rectangle 25"/>
              <p:cNvSpPr>
                <a:spLocks noChangeArrowheads="1"/>
              </p:cNvSpPr>
              <p:nvPr>
                <p:custDataLst>
                  <p:tags r:id="rId23"/>
                </p:custDataLst>
              </p:nvPr>
            </p:nvSpPr>
            <p:spPr bwMode="auto">
              <a:xfrm>
                <a:off x="4808" y="2412"/>
                <a:ext cx="612" cy="230"/>
              </a:xfrm>
              <a:prstGeom prst="rect">
                <a:avLst/>
              </a:prstGeom>
              <a:noFill/>
              <a:ln w="9525">
                <a:noFill/>
                <a:miter lim="800000"/>
                <a:headEnd/>
                <a:tailEnd/>
              </a:ln>
            </p:spPr>
            <p:txBody>
              <a:bodyPr lIns="0" tIns="0" rIns="0" bIns="0">
                <a:prstTxWarp prst="textNoShape">
                  <a:avLst/>
                </a:prstTxWarp>
                <a:spAutoFit/>
              </a:bodyPr>
              <a:lstStyle/>
              <a:p>
                <a:pPr algn="ctr" defTabSz="913526">
                  <a:buSzPct val="120000"/>
                </a:pPr>
                <a:r>
                  <a:rPr lang="en-US" sz="1200" dirty="0">
                    <a:latin typeface="Calibri"/>
                    <a:cs typeface="Calibri"/>
                  </a:rPr>
                  <a:t> Measure</a:t>
                </a:r>
                <a:br>
                  <a:rPr lang="en-US" sz="1200" dirty="0">
                    <a:latin typeface="Calibri"/>
                    <a:cs typeface="Calibri"/>
                  </a:rPr>
                </a:br>
                <a:r>
                  <a:rPr lang="en-US" sz="1200" dirty="0">
                    <a:latin typeface="Calibri"/>
                    <a:cs typeface="Calibri"/>
                  </a:rPr>
                  <a:t>and improve</a:t>
                </a:r>
              </a:p>
            </p:txBody>
          </p:sp>
          <p:sp>
            <p:nvSpPr>
              <p:cNvPr id="452" name="Rectangle 26"/>
              <p:cNvSpPr>
                <a:spLocks noChangeArrowheads="1"/>
              </p:cNvSpPr>
              <p:nvPr>
                <p:custDataLst>
                  <p:tags r:id="rId24"/>
                </p:custDataLst>
              </p:nvPr>
            </p:nvSpPr>
            <p:spPr bwMode="auto">
              <a:xfrm>
                <a:off x="4272" y="2467"/>
                <a:ext cx="463" cy="230"/>
              </a:xfrm>
              <a:prstGeom prst="rect">
                <a:avLst/>
              </a:prstGeom>
              <a:noFill/>
              <a:ln w="9525">
                <a:noFill/>
                <a:miter lim="800000"/>
                <a:headEnd/>
                <a:tailEnd/>
              </a:ln>
            </p:spPr>
            <p:txBody>
              <a:bodyPr lIns="0" tIns="0" rIns="0" bIns="0">
                <a:prstTxWarp prst="textNoShape">
                  <a:avLst/>
                </a:prstTxWarp>
                <a:spAutoFit/>
              </a:bodyPr>
              <a:lstStyle/>
              <a:p>
                <a:pPr algn="ctr" defTabSz="913526">
                  <a:buSzPct val="120000"/>
                </a:pPr>
                <a:r>
                  <a:rPr lang="en-US" sz="1200" dirty="0">
                    <a:latin typeface="Calibri"/>
                    <a:cs typeface="Calibri"/>
                  </a:rPr>
                  <a:t>Reinforce impact</a:t>
                </a:r>
              </a:p>
            </p:txBody>
          </p:sp>
          <p:sp>
            <p:nvSpPr>
              <p:cNvPr id="453" name="Line 28"/>
              <p:cNvSpPr>
                <a:spLocks noChangeShapeType="1"/>
              </p:cNvSpPr>
              <p:nvPr/>
            </p:nvSpPr>
            <p:spPr bwMode="blackWhite">
              <a:xfrm rot="19476649" flipV="1">
                <a:off x="4665" y="1790"/>
                <a:ext cx="0" cy="659"/>
              </a:xfrm>
              <a:prstGeom prst="line">
                <a:avLst/>
              </a:prstGeom>
              <a:noFill/>
              <a:ln w="12700">
                <a:solidFill>
                  <a:schemeClr val="accent1"/>
                </a:solidFill>
                <a:round/>
                <a:headEnd/>
                <a:tailEnd/>
              </a:ln>
            </p:spPr>
            <p:txBody>
              <a:bodyPr wrap="none" anchor="ctr">
                <a:prstTxWarp prst="textNoShape">
                  <a:avLst/>
                </a:prstTxWarp>
              </a:bodyPr>
              <a:lstStyle/>
              <a:p>
                <a:endParaRPr lang="en-US">
                  <a:latin typeface="Calibri"/>
                  <a:cs typeface="Calibri"/>
                </a:endParaRPr>
              </a:p>
            </p:txBody>
          </p:sp>
          <p:sp>
            <p:nvSpPr>
              <p:cNvPr id="454" name="Line 29"/>
              <p:cNvSpPr>
                <a:spLocks noChangeShapeType="1"/>
              </p:cNvSpPr>
              <p:nvPr/>
            </p:nvSpPr>
            <p:spPr bwMode="blackWhite">
              <a:xfrm rot="5076649" flipV="1">
                <a:off x="5182" y="2030"/>
                <a:ext cx="0" cy="659"/>
              </a:xfrm>
              <a:prstGeom prst="line">
                <a:avLst/>
              </a:prstGeom>
              <a:noFill/>
              <a:ln w="12700">
                <a:solidFill>
                  <a:schemeClr val="accent1"/>
                </a:solidFill>
                <a:round/>
                <a:headEnd/>
                <a:tailEnd/>
              </a:ln>
            </p:spPr>
            <p:txBody>
              <a:bodyPr wrap="none" anchor="ctr">
                <a:prstTxWarp prst="textNoShape">
                  <a:avLst/>
                </a:prstTxWarp>
              </a:bodyPr>
              <a:lstStyle/>
              <a:p>
                <a:endParaRPr lang="en-US">
                  <a:latin typeface="Calibri"/>
                  <a:cs typeface="Calibri"/>
                </a:endParaRPr>
              </a:p>
            </p:txBody>
          </p:sp>
          <p:sp>
            <p:nvSpPr>
              <p:cNvPr id="455" name="Line 30"/>
              <p:cNvSpPr>
                <a:spLocks noChangeShapeType="1"/>
              </p:cNvSpPr>
              <p:nvPr/>
            </p:nvSpPr>
            <p:spPr bwMode="blackWhite">
              <a:xfrm rot="-9323350" flipH="1" flipV="1">
                <a:off x="4721" y="2357"/>
                <a:ext cx="0" cy="660"/>
              </a:xfrm>
              <a:prstGeom prst="line">
                <a:avLst/>
              </a:prstGeom>
              <a:noFill/>
              <a:ln w="12700">
                <a:solidFill>
                  <a:schemeClr val="accent1"/>
                </a:solidFill>
                <a:round/>
                <a:headEnd/>
                <a:tailEnd/>
              </a:ln>
            </p:spPr>
            <p:txBody>
              <a:bodyPr wrap="none" anchor="ctr">
                <a:prstTxWarp prst="textNoShape">
                  <a:avLst/>
                </a:prstTxWarp>
              </a:bodyPr>
              <a:lstStyle/>
              <a:p>
                <a:endParaRPr lang="en-US">
                  <a:latin typeface="Calibri"/>
                  <a:cs typeface="Calibri"/>
                </a:endParaRPr>
              </a:p>
            </p:txBody>
          </p:sp>
          <p:cxnSp>
            <p:nvCxnSpPr>
              <p:cNvPr id="456" name="AutoShape 48"/>
              <p:cNvCxnSpPr>
                <a:cxnSpLocks noChangeShapeType="1"/>
                <a:stCxn id="462" idx="2"/>
                <a:endCxn id="464" idx="6"/>
              </p:cNvCxnSpPr>
              <p:nvPr/>
            </p:nvCxnSpPr>
            <p:spPr bwMode="auto">
              <a:xfrm>
                <a:off x="4796" y="2074"/>
                <a:ext cx="183" cy="0"/>
              </a:xfrm>
              <a:prstGeom prst="straightConnector1">
                <a:avLst/>
              </a:prstGeom>
              <a:noFill/>
              <a:ln w="19050">
                <a:solidFill>
                  <a:schemeClr val="bg2"/>
                </a:solidFill>
                <a:round/>
                <a:headEnd/>
                <a:tailEnd/>
              </a:ln>
            </p:spPr>
          </p:cxnSp>
          <p:cxnSp>
            <p:nvCxnSpPr>
              <p:cNvPr id="457" name="AutoShape 49"/>
              <p:cNvCxnSpPr>
                <a:cxnSpLocks noChangeShapeType="1"/>
                <a:stCxn id="462" idx="2"/>
                <a:endCxn id="460" idx="6"/>
              </p:cNvCxnSpPr>
              <p:nvPr/>
            </p:nvCxnSpPr>
            <p:spPr bwMode="auto">
              <a:xfrm>
                <a:off x="4796" y="2074"/>
                <a:ext cx="57" cy="137"/>
              </a:xfrm>
              <a:prstGeom prst="straightConnector1">
                <a:avLst/>
              </a:prstGeom>
              <a:noFill/>
              <a:ln w="19050">
                <a:solidFill>
                  <a:schemeClr val="bg2"/>
                </a:solidFill>
                <a:round/>
                <a:headEnd/>
                <a:tailEnd/>
              </a:ln>
            </p:spPr>
          </p:cxnSp>
          <p:cxnSp>
            <p:nvCxnSpPr>
              <p:cNvPr id="458" name="AutoShape 50"/>
              <p:cNvCxnSpPr>
                <a:cxnSpLocks noChangeShapeType="1"/>
                <a:stCxn id="460" idx="2"/>
                <a:endCxn id="464" idx="6"/>
              </p:cNvCxnSpPr>
              <p:nvPr/>
            </p:nvCxnSpPr>
            <p:spPr bwMode="auto">
              <a:xfrm flipV="1">
                <a:off x="4924" y="2074"/>
                <a:ext cx="55" cy="137"/>
              </a:xfrm>
              <a:prstGeom prst="straightConnector1">
                <a:avLst/>
              </a:prstGeom>
              <a:noFill/>
              <a:ln w="19050">
                <a:solidFill>
                  <a:schemeClr val="bg2"/>
                </a:solidFill>
                <a:round/>
                <a:headEnd/>
                <a:tailEnd/>
              </a:ln>
            </p:spPr>
          </p:cxnSp>
          <p:sp>
            <p:nvSpPr>
              <p:cNvPr id="459" name="Oval 51"/>
              <p:cNvSpPr>
                <a:spLocks noChangeArrowheads="1"/>
              </p:cNvSpPr>
              <p:nvPr>
                <p:custDataLst>
                  <p:tags r:id="rId25"/>
                </p:custDataLst>
              </p:nvPr>
            </p:nvSpPr>
            <p:spPr bwMode="auto">
              <a:xfrm flipH="1">
                <a:off x="4862" y="2122"/>
                <a:ext cx="51" cy="4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0" name="Oval 52"/>
              <p:cNvSpPr>
                <a:spLocks noChangeArrowheads="1"/>
              </p:cNvSpPr>
              <p:nvPr>
                <p:custDataLst>
                  <p:tags r:id="rId26"/>
                </p:custDataLst>
              </p:nvPr>
            </p:nvSpPr>
            <p:spPr bwMode="auto">
              <a:xfrm flipH="1">
                <a:off x="4862" y="2168"/>
                <a:ext cx="51" cy="8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1" name="Oval 53"/>
              <p:cNvSpPr>
                <a:spLocks noChangeArrowheads="1"/>
              </p:cNvSpPr>
              <p:nvPr>
                <p:custDataLst>
                  <p:tags r:id="rId27"/>
                </p:custDataLst>
              </p:nvPr>
            </p:nvSpPr>
            <p:spPr bwMode="auto">
              <a:xfrm flipH="1">
                <a:off x="4734" y="1985"/>
                <a:ext cx="52" cy="4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2" name="Oval 54"/>
              <p:cNvSpPr>
                <a:spLocks noChangeArrowheads="1"/>
              </p:cNvSpPr>
              <p:nvPr>
                <p:custDataLst>
                  <p:tags r:id="rId28"/>
                </p:custDataLst>
              </p:nvPr>
            </p:nvSpPr>
            <p:spPr bwMode="auto">
              <a:xfrm flipH="1">
                <a:off x="4734" y="2031"/>
                <a:ext cx="52" cy="8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3" name="Oval 55"/>
              <p:cNvSpPr>
                <a:spLocks noChangeArrowheads="1"/>
              </p:cNvSpPr>
              <p:nvPr>
                <p:custDataLst>
                  <p:tags r:id="rId29"/>
                </p:custDataLst>
              </p:nvPr>
            </p:nvSpPr>
            <p:spPr bwMode="auto">
              <a:xfrm flipH="1">
                <a:off x="4989" y="1985"/>
                <a:ext cx="52" cy="4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4" name="Oval 56"/>
              <p:cNvSpPr>
                <a:spLocks noChangeArrowheads="1"/>
              </p:cNvSpPr>
              <p:nvPr>
                <p:custDataLst>
                  <p:tags r:id="rId30"/>
                </p:custDataLst>
              </p:nvPr>
            </p:nvSpPr>
            <p:spPr bwMode="auto">
              <a:xfrm flipH="1">
                <a:off x="4989" y="2031"/>
                <a:ext cx="52" cy="86"/>
              </a:xfrm>
              <a:prstGeom prst="ellipse">
                <a:avLst/>
              </a:prstGeom>
              <a:solidFill>
                <a:srgbClr val="F6F1CC"/>
              </a:solidFill>
              <a:ln w="34925">
                <a:solidFill>
                  <a:schemeClr val="accent1"/>
                </a:solidFill>
                <a:round/>
                <a:headEnd/>
                <a:tailEnd/>
              </a:ln>
            </p:spPr>
            <p:txBody>
              <a:bodyPr wrap="none" anchor="ctr">
                <a:prstTxWarp prst="textNoShape">
                  <a:avLst/>
                </a:prstTxWarp>
              </a:bodyPr>
              <a:lstStyle/>
              <a:p>
                <a:pPr algn="ctr"/>
                <a:endParaRPr lang="en-US">
                  <a:latin typeface="Calibri"/>
                  <a:cs typeface="Calibri"/>
                </a:endParaRPr>
              </a:p>
            </p:txBody>
          </p:sp>
          <p:sp>
            <p:nvSpPr>
              <p:cNvPr id="465" name="Freeform 57"/>
              <p:cNvSpPr>
                <a:spLocks/>
              </p:cNvSpPr>
              <p:nvPr/>
            </p:nvSpPr>
            <p:spPr bwMode="auto">
              <a:xfrm rot="2700000">
                <a:off x="4910" y="2741"/>
                <a:ext cx="166" cy="314"/>
              </a:xfrm>
              <a:custGeom>
                <a:avLst/>
                <a:gdLst>
                  <a:gd name="T0" fmla="*/ 57 w 976"/>
                  <a:gd name="T1" fmla="*/ 287 h 1811"/>
                  <a:gd name="T2" fmla="*/ 76 w 976"/>
                  <a:gd name="T3" fmla="*/ 279 h 1811"/>
                  <a:gd name="T4" fmla="*/ 94 w 976"/>
                  <a:gd name="T5" fmla="*/ 270 h 1811"/>
                  <a:gd name="T6" fmla="*/ 111 w 976"/>
                  <a:gd name="T7" fmla="*/ 257 h 1811"/>
                  <a:gd name="T8" fmla="*/ 126 w 976"/>
                  <a:gd name="T9" fmla="*/ 244 h 1811"/>
                  <a:gd name="T10" fmla="*/ 139 w 976"/>
                  <a:gd name="T11" fmla="*/ 228 h 1811"/>
                  <a:gd name="T12" fmla="*/ 150 w 976"/>
                  <a:gd name="T13" fmla="*/ 210 h 1811"/>
                  <a:gd name="T14" fmla="*/ 158 w 976"/>
                  <a:gd name="T15" fmla="*/ 191 h 1811"/>
                  <a:gd name="T16" fmla="*/ 163 w 976"/>
                  <a:gd name="T17" fmla="*/ 171 h 1811"/>
                  <a:gd name="T18" fmla="*/ 166 w 976"/>
                  <a:gd name="T19" fmla="*/ 150 h 1811"/>
                  <a:gd name="T20" fmla="*/ 165 w 976"/>
                  <a:gd name="T21" fmla="*/ 129 h 1811"/>
                  <a:gd name="T22" fmla="*/ 162 w 976"/>
                  <a:gd name="T23" fmla="*/ 108 h 1811"/>
                  <a:gd name="T24" fmla="*/ 155 w 976"/>
                  <a:gd name="T25" fmla="*/ 89 h 1811"/>
                  <a:gd name="T26" fmla="*/ 146 w 976"/>
                  <a:gd name="T27" fmla="*/ 70 h 1811"/>
                  <a:gd name="T28" fmla="*/ 134 w 976"/>
                  <a:gd name="T29" fmla="*/ 53 h 1811"/>
                  <a:gd name="T30" fmla="*/ 120 w 976"/>
                  <a:gd name="T31" fmla="*/ 37 h 1811"/>
                  <a:gd name="T32" fmla="*/ 104 w 976"/>
                  <a:gd name="T33" fmla="*/ 25 h 1811"/>
                  <a:gd name="T34" fmla="*/ 87 w 976"/>
                  <a:gd name="T35" fmla="*/ 14 h 1811"/>
                  <a:gd name="T36" fmla="*/ 68 w 976"/>
                  <a:gd name="T37" fmla="*/ 6 h 1811"/>
                  <a:gd name="T38" fmla="*/ 48 w 976"/>
                  <a:gd name="T39" fmla="*/ 1 h 1811"/>
                  <a:gd name="T40" fmla="*/ 50 w 976"/>
                  <a:gd name="T41" fmla="*/ 19 h 1811"/>
                  <a:gd name="T42" fmla="*/ 38 w 976"/>
                  <a:gd name="T43" fmla="*/ 75 h 1811"/>
                  <a:gd name="T44" fmla="*/ 52 w 976"/>
                  <a:gd name="T45" fmla="*/ 80 h 1811"/>
                  <a:gd name="T46" fmla="*/ 64 w 976"/>
                  <a:gd name="T47" fmla="*/ 88 h 1811"/>
                  <a:gd name="T48" fmla="*/ 75 w 976"/>
                  <a:gd name="T49" fmla="*/ 98 h 1811"/>
                  <a:gd name="T50" fmla="*/ 83 w 976"/>
                  <a:gd name="T51" fmla="*/ 110 h 1811"/>
                  <a:gd name="T52" fmla="*/ 89 w 976"/>
                  <a:gd name="T53" fmla="*/ 124 h 1811"/>
                  <a:gd name="T54" fmla="*/ 92 w 976"/>
                  <a:gd name="T55" fmla="*/ 139 h 1811"/>
                  <a:gd name="T56" fmla="*/ 91 w 976"/>
                  <a:gd name="T57" fmla="*/ 154 h 1811"/>
                  <a:gd name="T58" fmla="*/ 88 w 976"/>
                  <a:gd name="T59" fmla="*/ 168 h 1811"/>
                  <a:gd name="T60" fmla="*/ 82 w 976"/>
                  <a:gd name="T61" fmla="*/ 181 h 1811"/>
                  <a:gd name="T62" fmla="*/ 73 w 976"/>
                  <a:gd name="T63" fmla="*/ 193 h 1811"/>
                  <a:gd name="T64" fmla="*/ 62 w 976"/>
                  <a:gd name="T65" fmla="*/ 203 h 1811"/>
                  <a:gd name="T66" fmla="*/ 50 w 976"/>
                  <a:gd name="T67" fmla="*/ 211 h 1811"/>
                  <a:gd name="T68" fmla="*/ 43 w 976"/>
                  <a:gd name="T69" fmla="*/ 190 h 1811"/>
                  <a:gd name="T70" fmla="*/ 47 w 976"/>
                  <a:gd name="T71" fmla="*/ 314 h 181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6"/>
                  <a:gd name="T109" fmla="*/ 0 h 1811"/>
                  <a:gd name="T110" fmla="*/ 976 w 976"/>
                  <a:gd name="T111" fmla="*/ 1811 h 181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6" h="1811">
                    <a:moveTo>
                      <a:pt x="279" y="1669"/>
                    </a:moveTo>
                    <a:lnTo>
                      <a:pt x="338" y="1654"/>
                    </a:lnTo>
                    <a:lnTo>
                      <a:pt x="394" y="1635"/>
                    </a:lnTo>
                    <a:lnTo>
                      <a:pt x="449" y="1612"/>
                    </a:lnTo>
                    <a:lnTo>
                      <a:pt x="502" y="1585"/>
                    </a:lnTo>
                    <a:lnTo>
                      <a:pt x="553" y="1555"/>
                    </a:lnTo>
                    <a:lnTo>
                      <a:pt x="601" y="1520"/>
                    </a:lnTo>
                    <a:lnTo>
                      <a:pt x="651" y="1485"/>
                    </a:lnTo>
                    <a:lnTo>
                      <a:pt x="697" y="1447"/>
                    </a:lnTo>
                    <a:lnTo>
                      <a:pt x="741" y="1405"/>
                    </a:lnTo>
                    <a:lnTo>
                      <a:pt x="782" y="1361"/>
                    </a:lnTo>
                    <a:lnTo>
                      <a:pt x="818" y="1313"/>
                    </a:lnTo>
                    <a:lnTo>
                      <a:pt x="851" y="1263"/>
                    </a:lnTo>
                    <a:lnTo>
                      <a:pt x="882" y="1210"/>
                    </a:lnTo>
                    <a:lnTo>
                      <a:pt x="908" y="1156"/>
                    </a:lnTo>
                    <a:lnTo>
                      <a:pt x="929" y="1100"/>
                    </a:lnTo>
                    <a:lnTo>
                      <a:pt x="947" y="1043"/>
                    </a:lnTo>
                    <a:lnTo>
                      <a:pt x="961" y="984"/>
                    </a:lnTo>
                    <a:lnTo>
                      <a:pt x="970" y="924"/>
                    </a:lnTo>
                    <a:lnTo>
                      <a:pt x="975" y="865"/>
                    </a:lnTo>
                    <a:lnTo>
                      <a:pt x="975" y="804"/>
                    </a:lnTo>
                    <a:lnTo>
                      <a:pt x="972" y="744"/>
                    </a:lnTo>
                    <a:lnTo>
                      <a:pt x="963" y="685"/>
                    </a:lnTo>
                    <a:lnTo>
                      <a:pt x="950" y="625"/>
                    </a:lnTo>
                    <a:lnTo>
                      <a:pt x="935" y="567"/>
                    </a:lnTo>
                    <a:lnTo>
                      <a:pt x="913" y="511"/>
                    </a:lnTo>
                    <a:lnTo>
                      <a:pt x="889" y="456"/>
                    </a:lnTo>
                    <a:lnTo>
                      <a:pt x="859" y="403"/>
                    </a:lnTo>
                    <a:lnTo>
                      <a:pt x="826" y="352"/>
                    </a:lnTo>
                    <a:lnTo>
                      <a:pt x="790" y="304"/>
                    </a:lnTo>
                    <a:lnTo>
                      <a:pt x="751" y="259"/>
                    </a:lnTo>
                    <a:lnTo>
                      <a:pt x="708" y="216"/>
                    </a:lnTo>
                    <a:lnTo>
                      <a:pt x="662" y="178"/>
                    </a:lnTo>
                    <a:lnTo>
                      <a:pt x="614" y="142"/>
                    </a:lnTo>
                    <a:lnTo>
                      <a:pt x="563" y="109"/>
                    </a:lnTo>
                    <a:lnTo>
                      <a:pt x="510" y="81"/>
                    </a:lnTo>
                    <a:lnTo>
                      <a:pt x="455" y="56"/>
                    </a:lnTo>
                    <a:lnTo>
                      <a:pt x="398" y="36"/>
                    </a:lnTo>
                    <a:lnTo>
                      <a:pt x="340" y="20"/>
                    </a:lnTo>
                    <a:lnTo>
                      <a:pt x="281" y="8"/>
                    </a:lnTo>
                    <a:lnTo>
                      <a:pt x="222" y="0"/>
                    </a:lnTo>
                    <a:lnTo>
                      <a:pt x="294" y="112"/>
                    </a:lnTo>
                    <a:lnTo>
                      <a:pt x="369" y="222"/>
                    </a:lnTo>
                    <a:lnTo>
                      <a:pt x="226" y="434"/>
                    </a:lnTo>
                    <a:lnTo>
                      <a:pt x="268" y="446"/>
                    </a:lnTo>
                    <a:lnTo>
                      <a:pt x="306" y="463"/>
                    </a:lnTo>
                    <a:lnTo>
                      <a:pt x="344" y="483"/>
                    </a:lnTo>
                    <a:lnTo>
                      <a:pt x="379" y="508"/>
                    </a:lnTo>
                    <a:lnTo>
                      <a:pt x="411" y="536"/>
                    </a:lnTo>
                    <a:lnTo>
                      <a:pt x="440" y="567"/>
                    </a:lnTo>
                    <a:lnTo>
                      <a:pt x="467" y="601"/>
                    </a:lnTo>
                    <a:lnTo>
                      <a:pt x="489" y="637"/>
                    </a:lnTo>
                    <a:lnTo>
                      <a:pt x="508" y="676"/>
                    </a:lnTo>
                    <a:lnTo>
                      <a:pt x="521" y="716"/>
                    </a:lnTo>
                    <a:lnTo>
                      <a:pt x="531" y="758"/>
                    </a:lnTo>
                    <a:lnTo>
                      <a:pt x="538" y="801"/>
                    </a:lnTo>
                    <a:lnTo>
                      <a:pt x="539" y="843"/>
                    </a:lnTo>
                    <a:lnTo>
                      <a:pt x="536" y="886"/>
                    </a:lnTo>
                    <a:lnTo>
                      <a:pt x="529" y="928"/>
                    </a:lnTo>
                    <a:lnTo>
                      <a:pt x="517" y="969"/>
                    </a:lnTo>
                    <a:lnTo>
                      <a:pt x="501" y="1009"/>
                    </a:lnTo>
                    <a:lnTo>
                      <a:pt x="482" y="1046"/>
                    </a:lnTo>
                    <a:lnTo>
                      <a:pt x="458" y="1082"/>
                    </a:lnTo>
                    <a:lnTo>
                      <a:pt x="431" y="1115"/>
                    </a:lnTo>
                    <a:lnTo>
                      <a:pt x="401" y="1145"/>
                    </a:lnTo>
                    <a:lnTo>
                      <a:pt x="367" y="1172"/>
                    </a:lnTo>
                    <a:lnTo>
                      <a:pt x="331" y="1196"/>
                    </a:lnTo>
                    <a:lnTo>
                      <a:pt x="293" y="1215"/>
                    </a:lnTo>
                    <a:lnTo>
                      <a:pt x="253" y="1230"/>
                    </a:lnTo>
                    <a:lnTo>
                      <a:pt x="253" y="1093"/>
                    </a:lnTo>
                    <a:lnTo>
                      <a:pt x="0" y="1420"/>
                    </a:lnTo>
                    <a:lnTo>
                      <a:pt x="279" y="1810"/>
                    </a:lnTo>
                    <a:lnTo>
                      <a:pt x="279" y="1669"/>
                    </a:lnTo>
                  </a:path>
                </a:pathLst>
              </a:custGeom>
              <a:solidFill>
                <a:schemeClr val="accent1"/>
              </a:solidFill>
              <a:ln w="9525" cap="rnd">
                <a:noFill/>
                <a:round/>
                <a:headEnd/>
                <a:tailEnd/>
              </a:ln>
            </p:spPr>
            <p:txBody>
              <a:bodyPr>
                <a:prstTxWarp prst="textNoShape">
                  <a:avLst/>
                </a:prstTxWarp>
              </a:bodyPr>
              <a:lstStyle/>
              <a:p>
                <a:endParaRPr lang="en-US">
                  <a:latin typeface="Calibri"/>
                  <a:cs typeface="Calibri"/>
                </a:endParaRPr>
              </a:p>
            </p:txBody>
          </p:sp>
          <p:sp>
            <p:nvSpPr>
              <p:cNvPr id="466" name="Freeform 58"/>
              <p:cNvSpPr>
                <a:spLocks/>
              </p:cNvSpPr>
              <p:nvPr/>
            </p:nvSpPr>
            <p:spPr bwMode="auto">
              <a:xfrm rot="2700000">
                <a:off x="4830" y="2637"/>
                <a:ext cx="186" cy="317"/>
              </a:xfrm>
              <a:custGeom>
                <a:avLst/>
                <a:gdLst>
                  <a:gd name="T0" fmla="*/ 135 w 1084"/>
                  <a:gd name="T1" fmla="*/ 242 h 1823"/>
                  <a:gd name="T2" fmla="*/ 121 w 1084"/>
                  <a:gd name="T3" fmla="*/ 238 h 1823"/>
                  <a:gd name="T4" fmla="*/ 108 w 1084"/>
                  <a:gd name="T5" fmla="*/ 231 h 1823"/>
                  <a:gd name="T6" fmla="*/ 96 w 1084"/>
                  <a:gd name="T7" fmla="*/ 221 h 1823"/>
                  <a:gd name="T8" fmla="*/ 86 w 1084"/>
                  <a:gd name="T9" fmla="*/ 210 h 1823"/>
                  <a:gd name="T10" fmla="*/ 80 w 1084"/>
                  <a:gd name="T11" fmla="*/ 196 h 1823"/>
                  <a:gd name="T12" fmla="*/ 75 w 1084"/>
                  <a:gd name="T13" fmla="*/ 182 h 1823"/>
                  <a:gd name="T14" fmla="*/ 74 w 1084"/>
                  <a:gd name="T15" fmla="*/ 167 h 1823"/>
                  <a:gd name="T16" fmla="*/ 77 w 1084"/>
                  <a:gd name="T17" fmla="*/ 152 h 1823"/>
                  <a:gd name="T18" fmla="*/ 82 w 1084"/>
                  <a:gd name="T19" fmla="*/ 137 h 1823"/>
                  <a:gd name="T20" fmla="*/ 89 w 1084"/>
                  <a:gd name="T21" fmla="*/ 125 h 1823"/>
                  <a:gd name="T22" fmla="*/ 100 w 1084"/>
                  <a:gd name="T23" fmla="*/ 114 h 1823"/>
                  <a:gd name="T24" fmla="*/ 112 w 1084"/>
                  <a:gd name="T25" fmla="*/ 105 h 1823"/>
                  <a:gd name="T26" fmla="*/ 125 w 1084"/>
                  <a:gd name="T27" fmla="*/ 99 h 1823"/>
                  <a:gd name="T28" fmla="*/ 139 w 1084"/>
                  <a:gd name="T29" fmla="*/ 96 h 1823"/>
                  <a:gd name="T30" fmla="*/ 146 w 1084"/>
                  <a:gd name="T31" fmla="*/ 117 h 1823"/>
                  <a:gd name="T32" fmla="*/ 145 w 1084"/>
                  <a:gd name="T33" fmla="*/ 0 h 1823"/>
                  <a:gd name="T34" fmla="*/ 135 w 1084"/>
                  <a:gd name="T35" fmla="*/ 22 h 1823"/>
                  <a:gd name="T36" fmla="*/ 115 w 1084"/>
                  <a:gd name="T37" fmla="*/ 25 h 1823"/>
                  <a:gd name="T38" fmla="*/ 95 w 1084"/>
                  <a:gd name="T39" fmla="*/ 31 h 1823"/>
                  <a:gd name="T40" fmla="*/ 77 w 1084"/>
                  <a:gd name="T41" fmla="*/ 41 h 1823"/>
                  <a:gd name="T42" fmla="*/ 59 w 1084"/>
                  <a:gd name="T43" fmla="*/ 52 h 1823"/>
                  <a:gd name="T44" fmla="*/ 43 w 1084"/>
                  <a:gd name="T45" fmla="*/ 65 h 1823"/>
                  <a:gd name="T46" fmla="*/ 30 w 1084"/>
                  <a:gd name="T47" fmla="*/ 81 h 1823"/>
                  <a:gd name="T48" fmla="*/ 18 w 1084"/>
                  <a:gd name="T49" fmla="*/ 98 h 1823"/>
                  <a:gd name="T50" fmla="*/ 10 w 1084"/>
                  <a:gd name="T51" fmla="*/ 117 h 1823"/>
                  <a:gd name="T52" fmla="*/ 4 w 1084"/>
                  <a:gd name="T53" fmla="*/ 137 h 1823"/>
                  <a:gd name="T54" fmla="*/ 1 w 1084"/>
                  <a:gd name="T55" fmla="*/ 158 h 1823"/>
                  <a:gd name="T56" fmla="*/ 0 w 1084"/>
                  <a:gd name="T57" fmla="*/ 179 h 1823"/>
                  <a:gd name="T58" fmla="*/ 3 w 1084"/>
                  <a:gd name="T59" fmla="*/ 200 h 1823"/>
                  <a:gd name="T60" fmla="*/ 9 w 1084"/>
                  <a:gd name="T61" fmla="*/ 220 h 1823"/>
                  <a:gd name="T62" fmla="*/ 17 w 1084"/>
                  <a:gd name="T63" fmla="*/ 239 h 1823"/>
                  <a:gd name="T64" fmla="*/ 28 w 1084"/>
                  <a:gd name="T65" fmla="*/ 257 h 1823"/>
                  <a:gd name="T66" fmla="*/ 41 w 1084"/>
                  <a:gd name="T67" fmla="*/ 273 h 1823"/>
                  <a:gd name="T68" fmla="*/ 57 w 1084"/>
                  <a:gd name="T69" fmla="*/ 286 h 1823"/>
                  <a:gd name="T70" fmla="*/ 74 w 1084"/>
                  <a:gd name="T71" fmla="*/ 298 h 1823"/>
                  <a:gd name="T72" fmla="*/ 92 w 1084"/>
                  <a:gd name="T73" fmla="*/ 307 h 1823"/>
                  <a:gd name="T74" fmla="*/ 112 w 1084"/>
                  <a:gd name="T75" fmla="*/ 313 h 1823"/>
                  <a:gd name="T76" fmla="*/ 132 w 1084"/>
                  <a:gd name="T77" fmla="*/ 316 h 1823"/>
                  <a:gd name="T78" fmla="*/ 153 w 1084"/>
                  <a:gd name="T79" fmla="*/ 317 h 1823"/>
                  <a:gd name="T80" fmla="*/ 143 w 1084"/>
                  <a:gd name="T81" fmla="*/ 242 h 1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4"/>
                  <a:gd name="T124" fmla="*/ 0 h 1823"/>
                  <a:gd name="T125" fmla="*/ 1084 w 1084"/>
                  <a:gd name="T126" fmla="*/ 1823 h 1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4" h="1823">
                    <a:moveTo>
                      <a:pt x="832" y="1394"/>
                    </a:moveTo>
                    <a:lnTo>
                      <a:pt x="789" y="1389"/>
                    </a:lnTo>
                    <a:lnTo>
                      <a:pt x="746" y="1380"/>
                    </a:lnTo>
                    <a:lnTo>
                      <a:pt x="705" y="1367"/>
                    </a:lnTo>
                    <a:lnTo>
                      <a:pt x="665" y="1349"/>
                    </a:lnTo>
                    <a:lnTo>
                      <a:pt x="628" y="1327"/>
                    </a:lnTo>
                    <a:lnTo>
                      <a:pt x="592" y="1301"/>
                    </a:lnTo>
                    <a:lnTo>
                      <a:pt x="559" y="1273"/>
                    </a:lnTo>
                    <a:lnTo>
                      <a:pt x="530" y="1240"/>
                    </a:lnTo>
                    <a:lnTo>
                      <a:pt x="504" y="1206"/>
                    </a:lnTo>
                    <a:lnTo>
                      <a:pt x="482" y="1168"/>
                    </a:lnTo>
                    <a:lnTo>
                      <a:pt x="464" y="1129"/>
                    </a:lnTo>
                    <a:lnTo>
                      <a:pt x="450" y="1087"/>
                    </a:lnTo>
                    <a:lnTo>
                      <a:pt x="440" y="1044"/>
                    </a:lnTo>
                    <a:lnTo>
                      <a:pt x="434" y="1002"/>
                    </a:lnTo>
                    <a:lnTo>
                      <a:pt x="434" y="958"/>
                    </a:lnTo>
                    <a:lnTo>
                      <a:pt x="438" y="915"/>
                    </a:lnTo>
                    <a:lnTo>
                      <a:pt x="446" y="872"/>
                    </a:lnTo>
                    <a:lnTo>
                      <a:pt x="458" y="831"/>
                    </a:lnTo>
                    <a:lnTo>
                      <a:pt x="475" y="790"/>
                    </a:lnTo>
                    <a:lnTo>
                      <a:pt x="495" y="752"/>
                    </a:lnTo>
                    <a:lnTo>
                      <a:pt x="520" y="716"/>
                    </a:lnTo>
                    <a:lnTo>
                      <a:pt x="548" y="683"/>
                    </a:lnTo>
                    <a:lnTo>
                      <a:pt x="580" y="653"/>
                    </a:lnTo>
                    <a:lnTo>
                      <a:pt x="613" y="626"/>
                    </a:lnTo>
                    <a:lnTo>
                      <a:pt x="651" y="603"/>
                    </a:lnTo>
                    <a:lnTo>
                      <a:pt x="688" y="584"/>
                    </a:lnTo>
                    <a:lnTo>
                      <a:pt x="727" y="569"/>
                    </a:lnTo>
                    <a:lnTo>
                      <a:pt x="768" y="559"/>
                    </a:lnTo>
                    <a:lnTo>
                      <a:pt x="809" y="552"/>
                    </a:lnTo>
                    <a:lnTo>
                      <a:pt x="851" y="549"/>
                    </a:lnTo>
                    <a:lnTo>
                      <a:pt x="851" y="675"/>
                    </a:lnTo>
                    <a:lnTo>
                      <a:pt x="1083" y="353"/>
                    </a:lnTo>
                    <a:lnTo>
                      <a:pt x="846" y="0"/>
                    </a:lnTo>
                    <a:lnTo>
                      <a:pt x="846" y="121"/>
                    </a:lnTo>
                    <a:lnTo>
                      <a:pt x="786" y="125"/>
                    </a:lnTo>
                    <a:lnTo>
                      <a:pt x="726" y="133"/>
                    </a:lnTo>
                    <a:lnTo>
                      <a:pt x="668" y="145"/>
                    </a:lnTo>
                    <a:lnTo>
                      <a:pt x="610" y="161"/>
                    </a:lnTo>
                    <a:lnTo>
                      <a:pt x="554" y="181"/>
                    </a:lnTo>
                    <a:lnTo>
                      <a:pt x="499" y="206"/>
                    </a:lnTo>
                    <a:lnTo>
                      <a:pt x="446" y="234"/>
                    </a:lnTo>
                    <a:lnTo>
                      <a:pt x="394" y="264"/>
                    </a:lnTo>
                    <a:lnTo>
                      <a:pt x="344" y="298"/>
                    </a:lnTo>
                    <a:lnTo>
                      <a:pt x="297" y="335"/>
                    </a:lnTo>
                    <a:lnTo>
                      <a:pt x="252" y="376"/>
                    </a:lnTo>
                    <a:lnTo>
                      <a:pt x="211" y="420"/>
                    </a:lnTo>
                    <a:lnTo>
                      <a:pt x="173" y="466"/>
                    </a:lnTo>
                    <a:lnTo>
                      <a:pt x="138" y="515"/>
                    </a:lnTo>
                    <a:lnTo>
                      <a:pt x="107" y="566"/>
                    </a:lnTo>
                    <a:lnTo>
                      <a:pt x="79" y="620"/>
                    </a:lnTo>
                    <a:lnTo>
                      <a:pt x="56" y="675"/>
                    </a:lnTo>
                    <a:lnTo>
                      <a:pt x="37" y="733"/>
                    </a:lnTo>
                    <a:lnTo>
                      <a:pt x="21" y="790"/>
                    </a:lnTo>
                    <a:lnTo>
                      <a:pt x="10" y="850"/>
                    </a:lnTo>
                    <a:lnTo>
                      <a:pt x="3" y="909"/>
                    </a:lnTo>
                    <a:lnTo>
                      <a:pt x="0" y="969"/>
                    </a:lnTo>
                    <a:lnTo>
                      <a:pt x="2" y="1029"/>
                    </a:lnTo>
                    <a:lnTo>
                      <a:pt x="7" y="1090"/>
                    </a:lnTo>
                    <a:lnTo>
                      <a:pt x="18" y="1148"/>
                    </a:lnTo>
                    <a:lnTo>
                      <a:pt x="31" y="1207"/>
                    </a:lnTo>
                    <a:lnTo>
                      <a:pt x="50" y="1264"/>
                    </a:lnTo>
                    <a:lnTo>
                      <a:pt x="73" y="1320"/>
                    </a:lnTo>
                    <a:lnTo>
                      <a:pt x="99" y="1374"/>
                    </a:lnTo>
                    <a:lnTo>
                      <a:pt x="129" y="1426"/>
                    </a:lnTo>
                    <a:lnTo>
                      <a:pt x="163" y="1476"/>
                    </a:lnTo>
                    <a:lnTo>
                      <a:pt x="200" y="1523"/>
                    </a:lnTo>
                    <a:lnTo>
                      <a:pt x="241" y="1568"/>
                    </a:lnTo>
                    <a:lnTo>
                      <a:pt x="283" y="1609"/>
                    </a:lnTo>
                    <a:lnTo>
                      <a:pt x="330" y="1647"/>
                    </a:lnTo>
                    <a:lnTo>
                      <a:pt x="379" y="1682"/>
                    </a:lnTo>
                    <a:lnTo>
                      <a:pt x="431" y="1713"/>
                    </a:lnTo>
                    <a:lnTo>
                      <a:pt x="484" y="1741"/>
                    </a:lnTo>
                    <a:lnTo>
                      <a:pt x="539" y="1765"/>
                    </a:lnTo>
                    <a:lnTo>
                      <a:pt x="595" y="1784"/>
                    </a:lnTo>
                    <a:lnTo>
                      <a:pt x="654" y="1800"/>
                    </a:lnTo>
                    <a:lnTo>
                      <a:pt x="713" y="1812"/>
                    </a:lnTo>
                    <a:lnTo>
                      <a:pt x="772" y="1819"/>
                    </a:lnTo>
                    <a:lnTo>
                      <a:pt x="833" y="1822"/>
                    </a:lnTo>
                    <a:lnTo>
                      <a:pt x="893" y="1821"/>
                    </a:lnTo>
                    <a:lnTo>
                      <a:pt x="708" y="1557"/>
                    </a:lnTo>
                    <a:lnTo>
                      <a:pt x="832" y="1394"/>
                    </a:lnTo>
                  </a:path>
                </a:pathLst>
              </a:custGeom>
              <a:solidFill>
                <a:srgbClr val="D4BA00"/>
              </a:solidFill>
              <a:ln w="9525" cap="rnd">
                <a:noFill/>
                <a:round/>
                <a:headEnd/>
                <a:tailEnd/>
              </a:ln>
            </p:spPr>
            <p:txBody>
              <a:bodyPr>
                <a:prstTxWarp prst="textNoShape">
                  <a:avLst/>
                </a:prstTxWarp>
              </a:bodyPr>
              <a:lstStyle/>
              <a:p>
                <a:endParaRPr lang="en-US">
                  <a:latin typeface="Calibri"/>
                  <a:cs typeface="Calibri"/>
                </a:endParaRPr>
              </a:p>
            </p:txBody>
          </p:sp>
          <p:sp>
            <p:nvSpPr>
              <p:cNvPr id="467" name="Rectangle 59"/>
              <p:cNvSpPr>
                <a:spLocks noChangeArrowheads="1"/>
              </p:cNvSpPr>
              <p:nvPr/>
            </p:nvSpPr>
            <p:spPr bwMode="auto">
              <a:xfrm>
                <a:off x="4288" y="2338"/>
                <a:ext cx="167" cy="84"/>
              </a:xfrm>
              <a:prstGeom prst="rect">
                <a:avLst/>
              </a:prstGeom>
              <a:solidFill>
                <a:schemeClr val="accent1"/>
              </a:solidFill>
              <a:ln w="9525">
                <a:noFill/>
                <a:miter lim="800000"/>
                <a:headEnd/>
                <a:tailEnd/>
              </a:ln>
            </p:spPr>
            <p:txBody>
              <a:bodyPr>
                <a:prstTxWarp prst="textNoShape">
                  <a:avLst/>
                </a:prstTxWarp>
              </a:bodyPr>
              <a:lstStyle/>
              <a:p>
                <a:pPr algn="ctr"/>
                <a:endParaRPr lang="en-US">
                  <a:latin typeface="Calibri"/>
                  <a:cs typeface="Calibri"/>
                </a:endParaRPr>
              </a:p>
            </p:txBody>
          </p:sp>
          <p:sp>
            <p:nvSpPr>
              <p:cNvPr id="468" name="Rectangle 60"/>
              <p:cNvSpPr>
                <a:spLocks noChangeArrowheads="1"/>
              </p:cNvSpPr>
              <p:nvPr/>
            </p:nvSpPr>
            <p:spPr bwMode="auto">
              <a:xfrm>
                <a:off x="4507" y="2212"/>
                <a:ext cx="167" cy="210"/>
              </a:xfrm>
              <a:prstGeom prst="rect">
                <a:avLst/>
              </a:prstGeom>
              <a:solidFill>
                <a:srgbClr val="DDC833"/>
              </a:solidFill>
              <a:ln w="9525">
                <a:noFill/>
                <a:miter lim="800000"/>
                <a:headEnd/>
                <a:tailEnd/>
              </a:ln>
            </p:spPr>
            <p:txBody>
              <a:bodyPr>
                <a:prstTxWarp prst="textNoShape">
                  <a:avLst/>
                </a:prstTxWarp>
              </a:bodyPr>
              <a:lstStyle/>
              <a:p>
                <a:pPr algn="ctr"/>
                <a:endParaRPr lang="en-US">
                  <a:latin typeface="Calibri"/>
                  <a:cs typeface="Calibri"/>
                </a:endParaRPr>
              </a:p>
            </p:txBody>
          </p:sp>
          <p:sp>
            <p:nvSpPr>
              <p:cNvPr id="469" name="Line 61"/>
              <p:cNvSpPr>
                <a:spLocks noChangeShapeType="1"/>
              </p:cNvSpPr>
              <p:nvPr/>
            </p:nvSpPr>
            <p:spPr bwMode="auto">
              <a:xfrm>
                <a:off x="4262" y="2422"/>
                <a:ext cx="438" cy="0"/>
              </a:xfrm>
              <a:prstGeom prst="line">
                <a:avLst/>
              </a:prstGeom>
              <a:noFill/>
              <a:ln w="19050">
                <a:solidFill>
                  <a:schemeClr val="bg2"/>
                </a:solidFill>
                <a:round/>
                <a:headEnd/>
                <a:tailEnd/>
              </a:ln>
            </p:spPr>
            <p:txBody>
              <a:bodyPr>
                <a:prstTxWarp prst="textNoShape">
                  <a:avLst/>
                </a:prstTxWarp>
              </a:bodyPr>
              <a:lstStyle/>
              <a:p>
                <a:endParaRPr lang="en-US">
                  <a:latin typeface="Calibri"/>
                  <a:cs typeface="Calibri"/>
                </a:endParaRPr>
              </a:p>
            </p:txBody>
          </p:sp>
        </p:grpSp>
      </p:grpSp>
      <p:grpSp>
        <p:nvGrpSpPr>
          <p:cNvPr id="470" name="Group 76"/>
          <p:cNvGrpSpPr>
            <a:grpSpLocks/>
          </p:cNvGrpSpPr>
          <p:nvPr>
            <p:custDataLst>
              <p:tags r:id="rId7"/>
            </p:custDataLst>
          </p:nvPr>
        </p:nvGrpSpPr>
        <p:grpSpPr bwMode="auto">
          <a:xfrm>
            <a:off x="6530892" y="1195372"/>
            <a:ext cx="2162487" cy="2112148"/>
            <a:chOff x="3005" y="738"/>
            <a:chExt cx="1335" cy="1304"/>
          </a:xfrm>
        </p:grpSpPr>
        <p:sp>
          <p:nvSpPr>
            <p:cNvPr id="471" name="Line 11"/>
            <p:cNvSpPr>
              <a:spLocks noChangeShapeType="1"/>
            </p:cNvSpPr>
            <p:nvPr/>
          </p:nvSpPr>
          <p:spPr bwMode="auto">
            <a:xfrm rot="18900000" flipV="1">
              <a:off x="3005" y="1950"/>
              <a:ext cx="276" cy="0"/>
            </a:xfrm>
            <a:prstGeom prst="line">
              <a:avLst/>
            </a:prstGeom>
            <a:ln>
              <a:headEnd/>
              <a:tailEnd type="arrow" w="lg" len="med"/>
            </a:ln>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latin typeface="Calibri"/>
                <a:cs typeface="Calibri"/>
              </a:endParaRPr>
            </a:p>
          </p:txBody>
        </p:sp>
        <p:sp>
          <p:nvSpPr>
            <p:cNvPr id="472" name="Oval 12"/>
            <p:cNvSpPr>
              <a:spLocks noChangeArrowheads="1"/>
            </p:cNvSpPr>
            <p:nvPr/>
          </p:nvSpPr>
          <p:spPr bwMode="blackWhite">
            <a:xfrm>
              <a:off x="3036" y="738"/>
              <a:ext cx="1304" cy="1304"/>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73" name="Rectangle 31"/>
            <p:cNvSpPr>
              <a:spLocks noChangeArrowheads="1"/>
            </p:cNvSpPr>
            <p:nvPr>
              <p:custDataLst>
                <p:tags r:id="rId20"/>
              </p:custDataLst>
            </p:nvPr>
          </p:nvSpPr>
          <p:spPr bwMode="gray">
            <a:xfrm>
              <a:off x="3284" y="753"/>
              <a:ext cx="806"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Design</a:t>
              </a:r>
            </a:p>
            <a:p>
              <a:pPr algn="ctr" defTabSz="913526">
                <a:buSzPct val="120000"/>
              </a:pPr>
              <a:r>
                <a:rPr lang="en-US" dirty="0">
                  <a:solidFill>
                    <a:schemeClr val="tx2"/>
                  </a:solidFill>
                  <a:latin typeface="Calibri"/>
                  <a:cs typeface="Calibri"/>
                </a:rPr>
                <a:t>elements</a:t>
              </a:r>
            </a:p>
          </p:txBody>
        </p:sp>
        <p:grpSp>
          <p:nvGrpSpPr>
            <p:cNvPr id="474" name="Group 66"/>
            <p:cNvGrpSpPr>
              <a:grpSpLocks/>
            </p:cNvGrpSpPr>
            <p:nvPr/>
          </p:nvGrpSpPr>
          <p:grpSpPr bwMode="auto">
            <a:xfrm>
              <a:off x="3388" y="1224"/>
              <a:ext cx="635" cy="773"/>
              <a:chOff x="3120" y="1070"/>
              <a:chExt cx="667" cy="812"/>
            </a:xfrm>
          </p:grpSpPr>
          <p:sp>
            <p:nvSpPr>
              <p:cNvPr id="475" name="Freeform 33"/>
              <p:cNvSpPr>
                <a:spLocks/>
              </p:cNvSpPr>
              <p:nvPr/>
            </p:nvSpPr>
            <p:spPr bwMode="auto">
              <a:xfrm rot="1650941">
                <a:off x="3120" y="1070"/>
                <a:ext cx="667" cy="812"/>
              </a:xfrm>
              <a:custGeom>
                <a:avLst/>
                <a:gdLst>
                  <a:gd name="T0" fmla="*/ 648 w 1607"/>
                  <a:gd name="T1" fmla="*/ 559 h 1956"/>
                  <a:gd name="T2" fmla="*/ 620 w 1607"/>
                  <a:gd name="T3" fmla="*/ 545 h 1956"/>
                  <a:gd name="T4" fmla="*/ 593 w 1607"/>
                  <a:gd name="T5" fmla="*/ 528 h 1956"/>
                  <a:gd name="T6" fmla="*/ 568 w 1607"/>
                  <a:gd name="T7" fmla="*/ 511 h 1956"/>
                  <a:gd name="T8" fmla="*/ 545 w 1607"/>
                  <a:gd name="T9" fmla="*/ 492 h 1956"/>
                  <a:gd name="T10" fmla="*/ 524 w 1607"/>
                  <a:gd name="T11" fmla="*/ 472 h 1956"/>
                  <a:gd name="T12" fmla="*/ 506 w 1607"/>
                  <a:gd name="T13" fmla="*/ 452 h 1956"/>
                  <a:gd name="T14" fmla="*/ 489 w 1607"/>
                  <a:gd name="T15" fmla="*/ 433 h 1956"/>
                  <a:gd name="T16" fmla="*/ 475 w 1607"/>
                  <a:gd name="T17" fmla="*/ 416 h 1956"/>
                  <a:gd name="T18" fmla="*/ 474 w 1607"/>
                  <a:gd name="T19" fmla="*/ 360 h 1956"/>
                  <a:gd name="T20" fmla="*/ 492 w 1607"/>
                  <a:gd name="T21" fmla="*/ 291 h 1956"/>
                  <a:gd name="T22" fmla="*/ 488 w 1607"/>
                  <a:gd name="T23" fmla="*/ 222 h 1956"/>
                  <a:gd name="T24" fmla="*/ 463 w 1607"/>
                  <a:gd name="T25" fmla="*/ 156 h 1956"/>
                  <a:gd name="T26" fmla="*/ 419 w 1607"/>
                  <a:gd name="T27" fmla="*/ 102 h 1956"/>
                  <a:gd name="T28" fmla="*/ 359 w 1607"/>
                  <a:gd name="T29" fmla="*/ 64 h 1956"/>
                  <a:gd name="T30" fmla="*/ 292 w 1607"/>
                  <a:gd name="T31" fmla="*/ 45 h 1956"/>
                  <a:gd name="T32" fmla="*/ 222 w 1607"/>
                  <a:gd name="T33" fmla="*/ 49 h 1956"/>
                  <a:gd name="T34" fmla="*/ 156 w 1607"/>
                  <a:gd name="T35" fmla="*/ 74 h 1956"/>
                  <a:gd name="T36" fmla="*/ 102 w 1607"/>
                  <a:gd name="T37" fmla="*/ 119 h 1956"/>
                  <a:gd name="T38" fmla="*/ 64 w 1607"/>
                  <a:gd name="T39" fmla="*/ 178 h 1956"/>
                  <a:gd name="T40" fmla="*/ 46 w 1607"/>
                  <a:gd name="T41" fmla="*/ 246 h 1956"/>
                  <a:gd name="T42" fmla="*/ 50 w 1607"/>
                  <a:gd name="T43" fmla="*/ 316 h 1956"/>
                  <a:gd name="T44" fmla="*/ 75 w 1607"/>
                  <a:gd name="T45" fmla="*/ 381 h 1956"/>
                  <a:gd name="T46" fmla="*/ 119 w 1607"/>
                  <a:gd name="T47" fmla="*/ 435 h 1956"/>
                  <a:gd name="T48" fmla="*/ 178 w 1607"/>
                  <a:gd name="T49" fmla="*/ 474 h 1956"/>
                  <a:gd name="T50" fmla="*/ 227 w 1607"/>
                  <a:gd name="T51" fmla="*/ 506 h 1956"/>
                  <a:gd name="T52" fmla="*/ 235 w 1607"/>
                  <a:gd name="T53" fmla="*/ 547 h 1956"/>
                  <a:gd name="T54" fmla="*/ 241 w 1607"/>
                  <a:gd name="T55" fmla="*/ 610 h 1956"/>
                  <a:gd name="T56" fmla="*/ 239 w 1607"/>
                  <a:gd name="T57" fmla="*/ 686 h 1956"/>
                  <a:gd name="T58" fmla="*/ 221 w 1607"/>
                  <a:gd name="T59" fmla="*/ 765 h 1956"/>
                  <a:gd name="T60" fmla="*/ 320 w 1607"/>
                  <a:gd name="T61" fmla="*/ 738 h 1956"/>
                  <a:gd name="T62" fmla="*/ 402 w 1607"/>
                  <a:gd name="T63" fmla="*/ 798 h 1956"/>
                  <a:gd name="T64" fmla="*/ 406 w 1607"/>
                  <a:gd name="T65" fmla="*/ 781 h 1956"/>
                  <a:gd name="T66" fmla="*/ 413 w 1607"/>
                  <a:gd name="T67" fmla="*/ 742 h 1956"/>
                  <a:gd name="T68" fmla="*/ 420 w 1607"/>
                  <a:gd name="T69" fmla="*/ 686 h 1956"/>
                  <a:gd name="T70" fmla="*/ 422 w 1607"/>
                  <a:gd name="T71" fmla="*/ 620 h 1956"/>
                  <a:gd name="T72" fmla="*/ 446 w 1607"/>
                  <a:gd name="T73" fmla="*/ 641 h 1956"/>
                  <a:gd name="T74" fmla="*/ 469 w 1607"/>
                  <a:gd name="T75" fmla="*/ 660 h 1956"/>
                  <a:gd name="T76" fmla="*/ 491 w 1607"/>
                  <a:gd name="T77" fmla="*/ 675 h 1956"/>
                  <a:gd name="T78" fmla="*/ 510 w 1607"/>
                  <a:gd name="T79" fmla="*/ 689 h 1956"/>
                  <a:gd name="T80" fmla="*/ 526 w 1607"/>
                  <a:gd name="T81" fmla="*/ 699 h 1956"/>
                  <a:gd name="T82" fmla="*/ 539 w 1607"/>
                  <a:gd name="T83" fmla="*/ 707 h 1956"/>
                  <a:gd name="T84" fmla="*/ 548 w 1607"/>
                  <a:gd name="T85" fmla="*/ 712 h 1956"/>
                  <a:gd name="T86" fmla="*/ 551 w 1607"/>
                  <a:gd name="T87" fmla="*/ 714 h 1956"/>
                  <a:gd name="T88" fmla="*/ 563 w 1607"/>
                  <a:gd name="T89" fmla="*/ 613 h 19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7"/>
                  <a:gd name="T136" fmla="*/ 0 h 1956"/>
                  <a:gd name="T137" fmla="*/ 1607 w 1607"/>
                  <a:gd name="T138" fmla="*/ 1956 h 19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7" h="1956">
                    <a:moveTo>
                      <a:pt x="1607" y="1364"/>
                    </a:moveTo>
                    <a:lnTo>
                      <a:pt x="1562" y="1346"/>
                    </a:lnTo>
                    <a:lnTo>
                      <a:pt x="1527" y="1330"/>
                    </a:lnTo>
                    <a:lnTo>
                      <a:pt x="1493" y="1313"/>
                    </a:lnTo>
                    <a:lnTo>
                      <a:pt x="1461" y="1294"/>
                    </a:lnTo>
                    <a:lnTo>
                      <a:pt x="1428" y="1273"/>
                    </a:lnTo>
                    <a:lnTo>
                      <a:pt x="1397" y="1253"/>
                    </a:lnTo>
                    <a:lnTo>
                      <a:pt x="1368" y="1230"/>
                    </a:lnTo>
                    <a:lnTo>
                      <a:pt x="1340" y="1208"/>
                    </a:lnTo>
                    <a:lnTo>
                      <a:pt x="1313" y="1184"/>
                    </a:lnTo>
                    <a:lnTo>
                      <a:pt x="1287" y="1161"/>
                    </a:lnTo>
                    <a:lnTo>
                      <a:pt x="1262" y="1136"/>
                    </a:lnTo>
                    <a:lnTo>
                      <a:pt x="1239" y="1113"/>
                    </a:lnTo>
                    <a:lnTo>
                      <a:pt x="1218" y="1089"/>
                    </a:lnTo>
                    <a:lnTo>
                      <a:pt x="1197" y="1066"/>
                    </a:lnTo>
                    <a:lnTo>
                      <a:pt x="1177" y="1044"/>
                    </a:lnTo>
                    <a:lnTo>
                      <a:pt x="1160" y="1023"/>
                    </a:lnTo>
                    <a:lnTo>
                      <a:pt x="1144" y="1003"/>
                    </a:lnTo>
                    <a:lnTo>
                      <a:pt x="1192" y="999"/>
                    </a:lnTo>
                    <a:lnTo>
                      <a:pt x="1142" y="866"/>
                    </a:lnTo>
                    <a:lnTo>
                      <a:pt x="1274" y="814"/>
                    </a:lnTo>
                    <a:lnTo>
                      <a:pt x="1185" y="702"/>
                    </a:lnTo>
                    <a:lnTo>
                      <a:pt x="1296" y="612"/>
                    </a:lnTo>
                    <a:lnTo>
                      <a:pt x="1176" y="534"/>
                    </a:lnTo>
                    <a:lnTo>
                      <a:pt x="1253" y="413"/>
                    </a:lnTo>
                    <a:lnTo>
                      <a:pt x="1115" y="376"/>
                    </a:lnTo>
                    <a:lnTo>
                      <a:pt x="1151" y="238"/>
                    </a:lnTo>
                    <a:lnTo>
                      <a:pt x="1009" y="245"/>
                    </a:lnTo>
                    <a:lnTo>
                      <a:pt x="1000" y="102"/>
                    </a:lnTo>
                    <a:lnTo>
                      <a:pt x="866" y="153"/>
                    </a:lnTo>
                    <a:lnTo>
                      <a:pt x="814" y="20"/>
                    </a:lnTo>
                    <a:lnTo>
                      <a:pt x="704" y="109"/>
                    </a:lnTo>
                    <a:lnTo>
                      <a:pt x="613" y="0"/>
                    </a:lnTo>
                    <a:lnTo>
                      <a:pt x="535" y="118"/>
                    </a:lnTo>
                    <a:lnTo>
                      <a:pt x="415" y="42"/>
                    </a:lnTo>
                    <a:lnTo>
                      <a:pt x="377" y="179"/>
                    </a:lnTo>
                    <a:lnTo>
                      <a:pt x="239" y="144"/>
                    </a:lnTo>
                    <a:lnTo>
                      <a:pt x="246" y="286"/>
                    </a:lnTo>
                    <a:lnTo>
                      <a:pt x="104" y="294"/>
                    </a:lnTo>
                    <a:lnTo>
                      <a:pt x="153" y="428"/>
                    </a:lnTo>
                    <a:lnTo>
                      <a:pt x="21" y="480"/>
                    </a:lnTo>
                    <a:lnTo>
                      <a:pt x="111" y="592"/>
                    </a:lnTo>
                    <a:lnTo>
                      <a:pt x="0" y="683"/>
                    </a:lnTo>
                    <a:lnTo>
                      <a:pt x="120" y="760"/>
                    </a:lnTo>
                    <a:lnTo>
                      <a:pt x="43" y="881"/>
                    </a:lnTo>
                    <a:lnTo>
                      <a:pt x="180" y="918"/>
                    </a:lnTo>
                    <a:lnTo>
                      <a:pt x="144" y="1056"/>
                    </a:lnTo>
                    <a:lnTo>
                      <a:pt x="287" y="1049"/>
                    </a:lnTo>
                    <a:lnTo>
                      <a:pt x="295" y="1192"/>
                    </a:lnTo>
                    <a:lnTo>
                      <a:pt x="429" y="1141"/>
                    </a:lnTo>
                    <a:lnTo>
                      <a:pt x="480" y="1273"/>
                    </a:lnTo>
                    <a:lnTo>
                      <a:pt x="547" y="1220"/>
                    </a:lnTo>
                    <a:lnTo>
                      <a:pt x="556" y="1262"/>
                    </a:lnTo>
                    <a:lnTo>
                      <a:pt x="566" y="1318"/>
                    </a:lnTo>
                    <a:lnTo>
                      <a:pt x="575" y="1389"/>
                    </a:lnTo>
                    <a:lnTo>
                      <a:pt x="581" y="1470"/>
                    </a:lnTo>
                    <a:lnTo>
                      <a:pt x="582" y="1559"/>
                    </a:lnTo>
                    <a:lnTo>
                      <a:pt x="576" y="1652"/>
                    </a:lnTo>
                    <a:lnTo>
                      <a:pt x="560" y="1748"/>
                    </a:lnTo>
                    <a:lnTo>
                      <a:pt x="533" y="1842"/>
                    </a:lnTo>
                    <a:lnTo>
                      <a:pt x="517" y="1887"/>
                    </a:lnTo>
                    <a:lnTo>
                      <a:pt x="770" y="1777"/>
                    </a:lnTo>
                    <a:lnTo>
                      <a:pt x="960" y="1956"/>
                    </a:lnTo>
                    <a:lnTo>
                      <a:pt x="969" y="1923"/>
                    </a:lnTo>
                    <a:lnTo>
                      <a:pt x="972" y="1910"/>
                    </a:lnTo>
                    <a:lnTo>
                      <a:pt x="978" y="1882"/>
                    </a:lnTo>
                    <a:lnTo>
                      <a:pt x="987" y="1840"/>
                    </a:lnTo>
                    <a:lnTo>
                      <a:pt x="996" y="1787"/>
                    </a:lnTo>
                    <a:lnTo>
                      <a:pt x="1004" y="1724"/>
                    </a:lnTo>
                    <a:lnTo>
                      <a:pt x="1013" y="1653"/>
                    </a:lnTo>
                    <a:lnTo>
                      <a:pt x="1016" y="1575"/>
                    </a:lnTo>
                    <a:lnTo>
                      <a:pt x="1017" y="1493"/>
                    </a:lnTo>
                    <a:lnTo>
                      <a:pt x="1046" y="1520"/>
                    </a:lnTo>
                    <a:lnTo>
                      <a:pt x="1075" y="1544"/>
                    </a:lnTo>
                    <a:lnTo>
                      <a:pt x="1104" y="1567"/>
                    </a:lnTo>
                    <a:lnTo>
                      <a:pt x="1130" y="1589"/>
                    </a:lnTo>
                    <a:lnTo>
                      <a:pt x="1156" y="1609"/>
                    </a:lnTo>
                    <a:lnTo>
                      <a:pt x="1182" y="1627"/>
                    </a:lnTo>
                    <a:lnTo>
                      <a:pt x="1206" y="1644"/>
                    </a:lnTo>
                    <a:lnTo>
                      <a:pt x="1229" y="1659"/>
                    </a:lnTo>
                    <a:lnTo>
                      <a:pt x="1250" y="1673"/>
                    </a:lnTo>
                    <a:lnTo>
                      <a:pt x="1268" y="1685"/>
                    </a:lnTo>
                    <a:lnTo>
                      <a:pt x="1284" y="1695"/>
                    </a:lnTo>
                    <a:lnTo>
                      <a:pt x="1299" y="1704"/>
                    </a:lnTo>
                    <a:lnTo>
                      <a:pt x="1311" y="1711"/>
                    </a:lnTo>
                    <a:lnTo>
                      <a:pt x="1320" y="1716"/>
                    </a:lnTo>
                    <a:lnTo>
                      <a:pt x="1326" y="1719"/>
                    </a:lnTo>
                    <a:lnTo>
                      <a:pt x="1328" y="1721"/>
                    </a:lnTo>
                    <a:lnTo>
                      <a:pt x="1359" y="1738"/>
                    </a:lnTo>
                    <a:lnTo>
                      <a:pt x="1356" y="1476"/>
                    </a:lnTo>
                    <a:lnTo>
                      <a:pt x="1607" y="1364"/>
                    </a:lnTo>
                    <a:close/>
                  </a:path>
                </a:pathLst>
              </a:custGeom>
              <a:solidFill>
                <a:schemeClr val="accent1"/>
              </a:solidFill>
              <a:ln w="9525">
                <a:noFill/>
                <a:round/>
                <a:headEnd/>
                <a:tailEnd/>
              </a:ln>
            </p:spPr>
            <p:txBody>
              <a:bodyPr>
                <a:prstTxWarp prst="textNoShape">
                  <a:avLst/>
                </a:prstTxWarp>
              </a:bodyPr>
              <a:lstStyle/>
              <a:p>
                <a:endParaRPr lang="en-US">
                  <a:latin typeface="Calibri"/>
                  <a:cs typeface="Calibri"/>
                </a:endParaRPr>
              </a:p>
            </p:txBody>
          </p:sp>
          <p:sp>
            <p:nvSpPr>
              <p:cNvPr id="476" name="Freeform 34"/>
              <p:cNvSpPr>
                <a:spLocks/>
              </p:cNvSpPr>
              <p:nvPr/>
            </p:nvSpPr>
            <p:spPr bwMode="auto">
              <a:xfrm rot="1650941">
                <a:off x="3423" y="1551"/>
                <a:ext cx="233" cy="274"/>
              </a:xfrm>
              <a:custGeom>
                <a:avLst/>
                <a:gdLst>
                  <a:gd name="T0" fmla="*/ 0 w 561"/>
                  <a:gd name="T1" fmla="*/ 48 h 661"/>
                  <a:gd name="T2" fmla="*/ 47 w 561"/>
                  <a:gd name="T3" fmla="*/ 60 h 661"/>
                  <a:gd name="T4" fmla="*/ 44 w 561"/>
                  <a:gd name="T5" fmla="*/ 2 h 661"/>
                  <a:gd name="T6" fmla="*/ 63 w 561"/>
                  <a:gd name="T7" fmla="*/ 0 h 661"/>
                  <a:gd name="T8" fmla="*/ 69 w 561"/>
                  <a:gd name="T9" fmla="*/ 8 h 661"/>
                  <a:gd name="T10" fmla="*/ 76 w 561"/>
                  <a:gd name="T11" fmla="*/ 17 h 661"/>
                  <a:gd name="T12" fmla="*/ 84 w 561"/>
                  <a:gd name="T13" fmla="*/ 26 h 661"/>
                  <a:gd name="T14" fmla="*/ 92 w 561"/>
                  <a:gd name="T15" fmla="*/ 35 h 661"/>
                  <a:gd name="T16" fmla="*/ 101 w 561"/>
                  <a:gd name="T17" fmla="*/ 45 h 661"/>
                  <a:gd name="T18" fmla="*/ 110 w 561"/>
                  <a:gd name="T19" fmla="*/ 55 h 661"/>
                  <a:gd name="T20" fmla="*/ 120 w 561"/>
                  <a:gd name="T21" fmla="*/ 65 h 661"/>
                  <a:gd name="T22" fmla="*/ 130 w 561"/>
                  <a:gd name="T23" fmla="*/ 75 h 661"/>
                  <a:gd name="T24" fmla="*/ 141 w 561"/>
                  <a:gd name="T25" fmla="*/ 85 h 661"/>
                  <a:gd name="T26" fmla="*/ 153 w 561"/>
                  <a:gd name="T27" fmla="*/ 95 h 661"/>
                  <a:gd name="T28" fmla="*/ 165 w 561"/>
                  <a:gd name="T29" fmla="*/ 106 h 661"/>
                  <a:gd name="T30" fmla="*/ 178 w 561"/>
                  <a:gd name="T31" fmla="*/ 115 h 661"/>
                  <a:gd name="T32" fmla="*/ 191 w 561"/>
                  <a:gd name="T33" fmla="*/ 124 h 661"/>
                  <a:gd name="T34" fmla="*/ 204 w 561"/>
                  <a:gd name="T35" fmla="*/ 133 h 661"/>
                  <a:gd name="T36" fmla="*/ 219 w 561"/>
                  <a:gd name="T37" fmla="*/ 141 h 661"/>
                  <a:gd name="T38" fmla="*/ 233 w 561"/>
                  <a:gd name="T39" fmla="*/ 149 h 661"/>
                  <a:gd name="T40" fmla="*/ 155 w 561"/>
                  <a:gd name="T41" fmla="*/ 184 h 661"/>
                  <a:gd name="T42" fmla="*/ 156 w 561"/>
                  <a:gd name="T43" fmla="*/ 274 h 661"/>
                  <a:gd name="T44" fmla="*/ 151 w 561"/>
                  <a:gd name="T45" fmla="*/ 271 h 661"/>
                  <a:gd name="T46" fmla="*/ 145 w 561"/>
                  <a:gd name="T47" fmla="*/ 268 h 661"/>
                  <a:gd name="T48" fmla="*/ 140 w 561"/>
                  <a:gd name="T49" fmla="*/ 264 h 661"/>
                  <a:gd name="T50" fmla="*/ 133 w 561"/>
                  <a:gd name="T51" fmla="*/ 260 h 661"/>
                  <a:gd name="T52" fmla="*/ 126 w 561"/>
                  <a:gd name="T53" fmla="*/ 255 h 661"/>
                  <a:gd name="T54" fmla="*/ 119 w 561"/>
                  <a:gd name="T55" fmla="*/ 250 h 661"/>
                  <a:gd name="T56" fmla="*/ 111 w 561"/>
                  <a:gd name="T57" fmla="*/ 245 h 661"/>
                  <a:gd name="T58" fmla="*/ 103 w 561"/>
                  <a:gd name="T59" fmla="*/ 239 h 661"/>
                  <a:gd name="T60" fmla="*/ 94 w 561"/>
                  <a:gd name="T61" fmla="*/ 233 h 661"/>
                  <a:gd name="T62" fmla="*/ 86 w 561"/>
                  <a:gd name="T63" fmla="*/ 226 h 661"/>
                  <a:gd name="T64" fmla="*/ 77 w 561"/>
                  <a:gd name="T65" fmla="*/ 219 h 661"/>
                  <a:gd name="T66" fmla="*/ 68 w 561"/>
                  <a:gd name="T67" fmla="*/ 211 h 661"/>
                  <a:gd name="T68" fmla="*/ 59 w 561"/>
                  <a:gd name="T69" fmla="*/ 204 h 661"/>
                  <a:gd name="T70" fmla="*/ 49 w 561"/>
                  <a:gd name="T71" fmla="*/ 195 h 661"/>
                  <a:gd name="T72" fmla="*/ 40 w 561"/>
                  <a:gd name="T73" fmla="*/ 187 h 661"/>
                  <a:gd name="T74" fmla="*/ 30 w 561"/>
                  <a:gd name="T75" fmla="*/ 178 h 661"/>
                  <a:gd name="T76" fmla="*/ 29 w 561"/>
                  <a:gd name="T77" fmla="*/ 161 h 661"/>
                  <a:gd name="T78" fmla="*/ 27 w 561"/>
                  <a:gd name="T79" fmla="*/ 145 h 661"/>
                  <a:gd name="T80" fmla="*/ 25 w 561"/>
                  <a:gd name="T81" fmla="*/ 129 h 661"/>
                  <a:gd name="T82" fmla="*/ 21 w 561"/>
                  <a:gd name="T83" fmla="*/ 112 h 661"/>
                  <a:gd name="T84" fmla="*/ 17 w 561"/>
                  <a:gd name="T85" fmla="*/ 95 h 661"/>
                  <a:gd name="T86" fmla="*/ 12 w 561"/>
                  <a:gd name="T87" fmla="*/ 79 h 661"/>
                  <a:gd name="T88" fmla="*/ 7 w 561"/>
                  <a:gd name="T89" fmla="*/ 63 h 661"/>
                  <a:gd name="T90" fmla="*/ 0 w 561"/>
                  <a:gd name="T91" fmla="*/ 48 h 6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1"/>
                  <a:gd name="T139" fmla="*/ 0 h 661"/>
                  <a:gd name="T140" fmla="*/ 561 w 561"/>
                  <a:gd name="T141" fmla="*/ 661 h 6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1" h="661">
                    <a:moveTo>
                      <a:pt x="0" y="115"/>
                    </a:moveTo>
                    <a:lnTo>
                      <a:pt x="114" y="145"/>
                    </a:lnTo>
                    <a:lnTo>
                      <a:pt x="107" y="4"/>
                    </a:lnTo>
                    <a:lnTo>
                      <a:pt x="152" y="0"/>
                    </a:lnTo>
                    <a:lnTo>
                      <a:pt x="167" y="20"/>
                    </a:lnTo>
                    <a:lnTo>
                      <a:pt x="183" y="40"/>
                    </a:lnTo>
                    <a:lnTo>
                      <a:pt x="202" y="62"/>
                    </a:lnTo>
                    <a:lnTo>
                      <a:pt x="221" y="85"/>
                    </a:lnTo>
                    <a:lnTo>
                      <a:pt x="242" y="108"/>
                    </a:lnTo>
                    <a:lnTo>
                      <a:pt x="264" y="133"/>
                    </a:lnTo>
                    <a:lnTo>
                      <a:pt x="288" y="158"/>
                    </a:lnTo>
                    <a:lnTo>
                      <a:pt x="314" y="182"/>
                    </a:lnTo>
                    <a:lnTo>
                      <a:pt x="340" y="206"/>
                    </a:lnTo>
                    <a:lnTo>
                      <a:pt x="368" y="230"/>
                    </a:lnTo>
                    <a:lnTo>
                      <a:pt x="398" y="255"/>
                    </a:lnTo>
                    <a:lnTo>
                      <a:pt x="428" y="278"/>
                    </a:lnTo>
                    <a:lnTo>
                      <a:pt x="460" y="300"/>
                    </a:lnTo>
                    <a:lnTo>
                      <a:pt x="492" y="321"/>
                    </a:lnTo>
                    <a:lnTo>
                      <a:pt x="527" y="341"/>
                    </a:lnTo>
                    <a:lnTo>
                      <a:pt x="561" y="359"/>
                    </a:lnTo>
                    <a:lnTo>
                      <a:pt x="372" y="443"/>
                    </a:lnTo>
                    <a:lnTo>
                      <a:pt x="375" y="661"/>
                    </a:lnTo>
                    <a:lnTo>
                      <a:pt x="363" y="654"/>
                    </a:lnTo>
                    <a:lnTo>
                      <a:pt x="350" y="646"/>
                    </a:lnTo>
                    <a:lnTo>
                      <a:pt x="337" y="637"/>
                    </a:lnTo>
                    <a:lnTo>
                      <a:pt x="320" y="628"/>
                    </a:lnTo>
                    <a:lnTo>
                      <a:pt x="303" y="616"/>
                    </a:lnTo>
                    <a:lnTo>
                      <a:pt x="286" y="604"/>
                    </a:lnTo>
                    <a:lnTo>
                      <a:pt x="267" y="591"/>
                    </a:lnTo>
                    <a:lnTo>
                      <a:pt x="248" y="576"/>
                    </a:lnTo>
                    <a:lnTo>
                      <a:pt x="227" y="561"/>
                    </a:lnTo>
                    <a:lnTo>
                      <a:pt x="206" y="545"/>
                    </a:lnTo>
                    <a:lnTo>
                      <a:pt x="185" y="529"/>
                    </a:lnTo>
                    <a:lnTo>
                      <a:pt x="163" y="510"/>
                    </a:lnTo>
                    <a:lnTo>
                      <a:pt x="141" y="492"/>
                    </a:lnTo>
                    <a:lnTo>
                      <a:pt x="118" y="471"/>
                    </a:lnTo>
                    <a:lnTo>
                      <a:pt x="96" y="452"/>
                    </a:lnTo>
                    <a:lnTo>
                      <a:pt x="73" y="430"/>
                    </a:lnTo>
                    <a:lnTo>
                      <a:pt x="69" y="389"/>
                    </a:lnTo>
                    <a:lnTo>
                      <a:pt x="65" y="350"/>
                    </a:lnTo>
                    <a:lnTo>
                      <a:pt x="59" y="310"/>
                    </a:lnTo>
                    <a:lnTo>
                      <a:pt x="51" y="270"/>
                    </a:lnTo>
                    <a:lnTo>
                      <a:pt x="41" y="230"/>
                    </a:lnTo>
                    <a:lnTo>
                      <a:pt x="29" y="191"/>
                    </a:lnTo>
                    <a:lnTo>
                      <a:pt x="16" y="153"/>
                    </a:lnTo>
                    <a:lnTo>
                      <a:pt x="0" y="115"/>
                    </a:lnTo>
                    <a:close/>
                  </a:path>
                </a:pathLst>
              </a:custGeom>
              <a:solidFill>
                <a:schemeClr val="hlink"/>
              </a:solidFill>
              <a:ln w="9525">
                <a:noFill/>
                <a:round/>
                <a:headEnd/>
                <a:tailEnd/>
              </a:ln>
            </p:spPr>
            <p:txBody>
              <a:bodyPr>
                <a:prstTxWarp prst="textNoShape">
                  <a:avLst/>
                </a:prstTxWarp>
              </a:bodyPr>
              <a:lstStyle/>
              <a:p>
                <a:endParaRPr lang="en-US">
                  <a:latin typeface="Calibri"/>
                  <a:cs typeface="Calibri"/>
                </a:endParaRPr>
              </a:p>
            </p:txBody>
          </p:sp>
          <p:sp>
            <p:nvSpPr>
              <p:cNvPr id="477" name="Freeform 35"/>
              <p:cNvSpPr>
                <a:spLocks/>
              </p:cNvSpPr>
              <p:nvPr/>
            </p:nvSpPr>
            <p:spPr bwMode="auto">
              <a:xfrm rot="1650941">
                <a:off x="3470" y="1561"/>
                <a:ext cx="184" cy="275"/>
              </a:xfrm>
              <a:custGeom>
                <a:avLst/>
                <a:gdLst>
                  <a:gd name="T0" fmla="*/ 105 w 443"/>
                  <a:gd name="T1" fmla="*/ 185 h 663"/>
                  <a:gd name="T2" fmla="*/ 184 w 443"/>
                  <a:gd name="T3" fmla="*/ 150 h 663"/>
                  <a:gd name="T4" fmla="*/ 170 w 443"/>
                  <a:gd name="T5" fmla="*/ 142 h 663"/>
                  <a:gd name="T6" fmla="*/ 155 w 443"/>
                  <a:gd name="T7" fmla="*/ 134 h 663"/>
                  <a:gd name="T8" fmla="*/ 142 w 443"/>
                  <a:gd name="T9" fmla="*/ 125 h 663"/>
                  <a:gd name="T10" fmla="*/ 129 w 443"/>
                  <a:gd name="T11" fmla="*/ 116 h 663"/>
                  <a:gd name="T12" fmla="*/ 116 w 443"/>
                  <a:gd name="T13" fmla="*/ 107 h 663"/>
                  <a:gd name="T14" fmla="*/ 104 w 443"/>
                  <a:gd name="T15" fmla="*/ 96 h 663"/>
                  <a:gd name="T16" fmla="*/ 92 w 443"/>
                  <a:gd name="T17" fmla="*/ 86 h 663"/>
                  <a:gd name="T18" fmla="*/ 81 w 443"/>
                  <a:gd name="T19" fmla="*/ 76 h 663"/>
                  <a:gd name="T20" fmla="*/ 71 w 443"/>
                  <a:gd name="T21" fmla="*/ 66 h 663"/>
                  <a:gd name="T22" fmla="*/ 61 w 443"/>
                  <a:gd name="T23" fmla="*/ 56 h 663"/>
                  <a:gd name="T24" fmla="*/ 52 w 443"/>
                  <a:gd name="T25" fmla="*/ 46 h 663"/>
                  <a:gd name="T26" fmla="*/ 43 w 443"/>
                  <a:gd name="T27" fmla="*/ 36 h 663"/>
                  <a:gd name="T28" fmla="*/ 35 w 443"/>
                  <a:gd name="T29" fmla="*/ 27 h 663"/>
                  <a:gd name="T30" fmla="*/ 27 w 443"/>
                  <a:gd name="T31" fmla="*/ 17 h 663"/>
                  <a:gd name="T32" fmla="*/ 20 w 443"/>
                  <a:gd name="T33" fmla="*/ 9 h 663"/>
                  <a:gd name="T34" fmla="*/ 14 w 443"/>
                  <a:gd name="T35" fmla="*/ 1 h 663"/>
                  <a:gd name="T36" fmla="*/ 0 w 443"/>
                  <a:gd name="T37" fmla="*/ 0 h 663"/>
                  <a:gd name="T38" fmla="*/ 1 w 443"/>
                  <a:gd name="T39" fmla="*/ 1 h 663"/>
                  <a:gd name="T40" fmla="*/ 4 w 443"/>
                  <a:gd name="T41" fmla="*/ 5 h 663"/>
                  <a:gd name="T42" fmla="*/ 8 w 443"/>
                  <a:gd name="T43" fmla="*/ 11 h 663"/>
                  <a:gd name="T44" fmla="*/ 14 w 443"/>
                  <a:gd name="T45" fmla="*/ 19 h 663"/>
                  <a:gd name="T46" fmla="*/ 22 w 443"/>
                  <a:gd name="T47" fmla="*/ 28 h 663"/>
                  <a:gd name="T48" fmla="*/ 30 w 443"/>
                  <a:gd name="T49" fmla="*/ 39 h 663"/>
                  <a:gd name="T50" fmla="*/ 40 w 443"/>
                  <a:gd name="T51" fmla="*/ 50 h 663"/>
                  <a:gd name="T52" fmla="*/ 51 w 443"/>
                  <a:gd name="T53" fmla="*/ 62 h 663"/>
                  <a:gd name="T54" fmla="*/ 62 w 443"/>
                  <a:gd name="T55" fmla="*/ 75 h 663"/>
                  <a:gd name="T56" fmla="*/ 74 w 443"/>
                  <a:gd name="T57" fmla="*/ 88 h 663"/>
                  <a:gd name="T58" fmla="*/ 87 w 443"/>
                  <a:gd name="T59" fmla="*/ 100 h 663"/>
                  <a:gd name="T60" fmla="*/ 100 w 443"/>
                  <a:gd name="T61" fmla="*/ 112 h 663"/>
                  <a:gd name="T62" fmla="*/ 113 w 443"/>
                  <a:gd name="T63" fmla="*/ 124 h 663"/>
                  <a:gd name="T64" fmla="*/ 127 w 443"/>
                  <a:gd name="T65" fmla="*/ 134 h 663"/>
                  <a:gd name="T66" fmla="*/ 140 w 443"/>
                  <a:gd name="T67" fmla="*/ 143 h 663"/>
                  <a:gd name="T68" fmla="*/ 153 w 443"/>
                  <a:gd name="T69" fmla="*/ 150 h 663"/>
                  <a:gd name="T70" fmla="*/ 81 w 443"/>
                  <a:gd name="T71" fmla="*/ 178 h 663"/>
                  <a:gd name="T72" fmla="*/ 80 w 443"/>
                  <a:gd name="T73" fmla="*/ 258 h 663"/>
                  <a:gd name="T74" fmla="*/ 85 w 443"/>
                  <a:gd name="T75" fmla="*/ 260 h 663"/>
                  <a:gd name="T76" fmla="*/ 88 w 443"/>
                  <a:gd name="T77" fmla="*/ 263 h 663"/>
                  <a:gd name="T78" fmla="*/ 92 w 443"/>
                  <a:gd name="T79" fmla="*/ 265 h 663"/>
                  <a:gd name="T80" fmla="*/ 95 w 443"/>
                  <a:gd name="T81" fmla="*/ 268 h 663"/>
                  <a:gd name="T82" fmla="*/ 98 w 443"/>
                  <a:gd name="T83" fmla="*/ 270 h 663"/>
                  <a:gd name="T84" fmla="*/ 101 w 443"/>
                  <a:gd name="T85" fmla="*/ 272 h 663"/>
                  <a:gd name="T86" fmla="*/ 104 w 443"/>
                  <a:gd name="T87" fmla="*/ 273 h 663"/>
                  <a:gd name="T88" fmla="*/ 107 w 443"/>
                  <a:gd name="T89" fmla="*/ 275 h 663"/>
                  <a:gd name="T90" fmla="*/ 105 w 443"/>
                  <a:gd name="T91" fmla="*/ 185 h 66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3"/>
                  <a:gd name="T139" fmla="*/ 0 h 663"/>
                  <a:gd name="T140" fmla="*/ 443 w 443"/>
                  <a:gd name="T141" fmla="*/ 663 h 66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3" h="663">
                    <a:moveTo>
                      <a:pt x="254" y="445"/>
                    </a:moveTo>
                    <a:lnTo>
                      <a:pt x="443" y="361"/>
                    </a:lnTo>
                    <a:lnTo>
                      <a:pt x="409" y="343"/>
                    </a:lnTo>
                    <a:lnTo>
                      <a:pt x="374" y="323"/>
                    </a:lnTo>
                    <a:lnTo>
                      <a:pt x="342" y="302"/>
                    </a:lnTo>
                    <a:lnTo>
                      <a:pt x="310" y="280"/>
                    </a:lnTo>
                    <a:lnTo>
                      <a:pt x="280" y="257"/>
                    </a:lnTo>
                    <a:lnTo>
                      <a:pt x="250" y="232"/>
                    </a:lnTo>
                    <a:lnTo>
                      <a:pt x="222" y="208"/>
                    </a:lnTo>
                    <a:lnTo>
                      <a:pt x="196" y="184"/>
                    </a:lnTo>
                    <a:lnTo>
                      <a:pt x="170" y="160"/>
                    </a:lnTo>
                    <a:lnTo>
                      <a:pt x="146" y="135"/>
                    </a:lnTo>
                    <a:lnTo>
                      <a:pt x="124" y="110"/>
                    </a:lnTo>
                    <a:lnTo>
                      <a:pt x="103" y="87"/>
                    </a:lnTo>
                    <a:lnTo>
                      <a:pt x="84" y="64"/>
                    </a:lnTo>
                    <a:lnTo>
                      <a:pt x="65" y="42"/>
                    </a:lnTo>
                    <a:lnTo>
                      <a:pt x="49" y="22"/>
                    </a:lnTo>
                    <a:lnTo>
                      <a:pt x="34" y="2"/>
                    </a:lnTo>
                    <a:lnTo>
                      <a:pt x="0" y="0"/>
                    </a:lnTo>
                    <a:lnTo>
                      <a:pt x="2" y="3"/>
                    </a:lnTo>
                    <a:lnTo>
                      <a:pt x="9" y="12"/>
                    </a:lnTo>
                    <a:lnTo>
                      <a:pt x="19" y="26"/>
                    </a:lnTo>
                    <a:lnTo>
                      <a:pt x="34" y="45"/>
                    </a:lnTo>
                    <a:lnTo>
                      <a:pt x="52" y="68"/>
                    </a:lnTo>
                    <a:lnTo>
                      <a:pt x="72" y="93"/>
                    </a:lnTo>
                    <a:lnTo>
                      <a:pt x="96" y="121"/>
                    </a:lnTo>
                    <a:lnTo>
                      <a:pt x="122" y="149"/>
                    </a:lnTo>
                    <a:lnTo>
                      <a:pt x="149" y="181"/>
                    </a:lnTo>
                    <a:lnTo>
                      <a:pt x="178" y="211"/>
                    </a:lnTo>
                    <a:lnTo>
                      <a:pt x="209" y="242"/>
                    </a:lnTo>
                    <a:lnTo>
                      <a:pt x="240" y="270"/>
                    </a:lnTo>
                    <a:lnTo>
                      <a:pt x="273" y="298"/>
                    </a:lnTo>
                    <a:lnTo>
                      <a:pt x="305" y="322"/>
                    </a:lnTo>
                    <a:lnTo>
                      <a:pt x="337" y="344"/>
                    </a:lnTo>
                    <a:lnTo>
                      <a:pt x="368" y="361"/>
                    </a:lnTo>
                    <a:lnTo>
                      <a:pt x="196" y="428"/>
                    </a:lnTo>
                    <a:lnTo>
                      <a:pt x="192" y="621"/>
                    </a:lnTo>
                    <a:lnTo>
                      <a:pt x="204" y="627"/>
                    </a:lnTo>
                    <a:lnTo>
                      <a:pt x="213" y="634"/>
                    </a:lnTo>
                    <a:lnTo>
                      <a:pt x="221" y="640"/>
                    </a:lnTo>
                    <a:lnTo>
                      <a:pt x="229" y="645"/>
                    </a:lnTo>
                    <a:lnTo>
                      <a:pt x="236" y="650"/>
                    </a:lnTo>
                    <a:lnTo>
                      <a:pt x="243" y="655"/>
                    </a:lnTo>
                    <a:lnTo>
                      <a:pt x="250" y="659"/>
                    </a:lnTo>
                    <a:lnTo>
                      <a:pt x="257" y="663"/>
                    </a:lnTo>
                    <a:lnTo>
                      <a:pt x="254" y="445"/>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478" name="Freeform 36"/>
              <p:cNvSpPr>
                <a:spLocks/>
              </p:cNvSpPr>
              <p:nvPr/>
            </p:nvSpPr>
            <p:spPr bwMode="auto">
              <a:xfrm rot="1650941">
                <a:off x="3219" y="1085"/>
                <a:ext cx="480" cy="480"/>
              </a:xfrm>
              <a:custGeom>
                <a:avLst/>
                <a:gdLst>
                  <a:gd name="T0" fmla="*/ 159 w 1155"/>
                  <a:gd name="T1" fmla="*/ 423 h 1155"/>
                  <a:gd name="T2" fmla="*/ 109 w 1155"/>
                  <a:gd name="T3" fmla="*/ 442 h 1155"/>
                  <a:gd name="T4" fmla="*/ 106 w 1155"/>
                  <a:gd name="T5" fmla="*/ 389 h 1155"/>
                  <a:gd name="T6" fmla="*/ 53 w 1155"/>
                  <a:gd name="T7" fmla="*/ 391 h 1155"/>
                  <a:gd name="T8" fmla="*/ 66 w 1155"/>
                  <a:gd name="T9" fmla="*/ 340 h 1155"/>
                  <a:gd name="T10" fmla="*/ 16 w 1155"/>
                  <a:gd name="T11" fmla="*/ 326 h 1155"/>
                  <a:gd name="T12" fmla="*/ 44 w 1155"/>
                  <a:gd name="T13" fmla="*/ 282 h 1155"/>
                  <a:gd name="T14" fmla="*/ 0 w 1155"/>
                  <a:gd name="T15" fmla="*/ 253 h 1155"/>
                  <a:gd name="T16" fmla="*/ 40 w 1155"/>
                  <a:gd name="T17" fmla="*/ 219 h 1155"/>
                  <a:gd name="T18" fmla="*/ 7 w 1155"/>
                  <a:gd name="T19" fmla="*/ 178 h 1155"/>
                  <a:gd name="T20" fmla="*/ 57 w 1155"/>
                  <a:gd name="T21" fmla="*/ 159 h 1155"/>
                  <a:gd name="T22" fmla="*/ 38 w 1155"/>
                  <a:gd name="T23" fmla="*/ 109 h 1155"/>
                  <a:gd name="T24" fmla="*/ 91 w 1155"/>
                  <a:gd name="T25" fmla="*/ 106 h 1155"/>
                  <a:gd name="T26" fmla="*/ 89 w 1155"/>
                  <a:gd name="T27" fmla="*/ 53 h 1155"/>
                  <a:gd name="T28" fmla="*/ 139 w 1155"/>
                  <a:gd name="T29" fmla="*/ 66 h 1155"/>
                  <a:gd name="T30" fmla="*/ 153 w 1155"/>
                  <a:gd name="T31" fmla="*/ 15 h 1155"/>
                  <a:gd name="T32" fmla="*/ 198 w 1155"/>
                  <a:gd name="T33" fmla="*/ 44 h 1155"/>
                  <a:gd name="T34" fmla="*/ 226 w 1155"/>
                  <a:gd name="T35" fmla="*/ 0 h 1155"/>
                  <a:gd name="T36" fmla="*/ 260 w 1155"/>
                  <a:gd name="T37" fmla="*/ 41 h 1155"/>
                  <a:gd name="T38" fmla="*/ 301 w 1155"/>
                  <a:gd name="T39" fmla="*/ 7 h 1155"/>
                  <a:gd name="T40" fmla="*/ 321 w 1155"/>
                  <a:gd name="T41" fmla="*/ 57 h 1155"/>
                  <a:gd name="T42" fmla="*/ 370 w 1155"/>
                  <a:gd name="T43" fmla="*/ 38 h 1155"/>
                  <a:gd name="T44" fmla="*/ 374 w 1155"/>
                  <a:gd name="T45" fmla="*/ 91 h 1155"/>
                  <a:gd name="T46" fmla="*/ 426 w 1155"/>
                  <a:gd name="T47" fmla="*/ 88 h 1155"/>
                  <a:gd name="T48" fmla="*/ 413 w 1155"/>
                  <a:gd name="T49" fmla="*/ 139 h 1155"/>
                  <a:gd name="T50" fmla="*/ 464 w 1155"/>
                  <a:gd name="T51" fmla="*/ 153 h 1155"/>
                  <a:gd name="T52" fmla="*/ 436 w 1155"/>
                  <a:gd name="T53" fmla="*/ 198 h 1155"/>
                  <a:gd name="T54" fmla="*/ 480 w 1155"/>
                  <a:gd name="T55" fmla="*/ 227 h 1155"/>
                  <a:gd name="T56" fmla="*/ 439 w 1155"/>
                  <a:gd name="T57" fmla="*/ 260 h 1155"/>
                  <a:gd name="T58" fmla="*/ 472 w 1155"/>
                  <a:gd name="T59" fmla="*/ 301 h 1155"/>
                  <a:gd name="T60" fmla="*/ 423 w 1155"/>
                  <a:gd name="T61" fmla="*/ 321 h 1155"/>
                  <a:gd name="T62" fmla="*/ 441 w 1155"/>
                  <a:gd name="T63" fmla="*/ 370 h 1155"/>
                  <a:gd name="T64" fmla="*/ 429 w 1155"/>
                  <a:gd name="T65" fmla="*/ 372 h 1155"/>
                  <a:gd name="T66" fmla="*/ 429 w 1155"/>
                  <a:gd name="T67" fmla="*/ 372 h 1155"/>
                  <a:gd name="T68" fmla="*/ 429 w 1155"/>
                  <a:gd name="T69" fmla="*/ 372 h 1155"/>
                  <a:gd name="T70" fmla="*/ 429 w 1155"/>
                  <a:gd name="T71" fmla="*/ 372 h 1155"/>
                  <a:gd name="T72" fmla="*/ 428 w 1155"/>
                  <a:gd name="T73" fmla="*/ 372 h 1155"/>
                  <a:gd name="T74" fmla="*/ 389 w 1155"/>
                  <a:gd name="T75" fmla="*/ 374 h 1155"/>
                  <a:gd name="T76" fmla="*/ 391 w 1155"/>
                  <a:gd name="T77" fmla="*/ 426 h 1155"/>
                  <a:gd name="T78" fmla="*/ 340 w 1155"/>
                  <a:gd name="T79" fmla="*/ 413 h 1155"/>
                  <a:gd name="T80" fmla="*/ 326 w 1155"/>
                  <a:gd name="T81" fmla="*/ 464 h 1155"/>
                  <a:gd name="T82" fmla="*/ 282 w 1155"/>
                  <a:gd name="T83" fmla="*/ 436 h 1155"/>
                  <a:gd name="T84" fmla="*/ 253 w 1155"/>
                  <a:gd name="T85" fmla="*/ 480 h 1155"/>
                  <a:gd name="T86" fmla="*/ 219 w 1155"/>
                  <a:gd name="T87" fmla="*/ 439 h 1155"/>
                  <a:gd name="T88" fmla="*/ 178 w 1155"/>
                  <a:gd name="T89" fmla="*/ 473 h 1155"/>
                  <a:gd name="T90" fmla="*/ 159 w 1155"/>
                  <a:gd name="T91" fmla="*/ 423 h 1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5"/>
                  <a:gd name="T139" fmla="*/ 0 h 1155"/>
                  <a:gd name="T140" fmla="*/ 1155 w 1155"/>
                  <a:gd name="T141" fmla="*/ 1155 h 1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5" h="1155">
                    <a:moveTo>
                      <a:pt x="382" y="1018"/>
                    </a:moveTo>
                    <a:lnTo>
                      <a:pt x="262" y="1063"/>
                    </a:lnTo>
                    <a:lnTo>
                      <a:pt x="255" y="936"/>
                    </a:lnTo>
                    <a:lnTo>
                      <a:pt x="127" y="942"/>
                    </a:lnTo>
                    <a:lnTo>
                      <a:pt x="160" y="819"/>
                    </a:lnTo>
                    <a:lnTo>
                      <a:pt x="38" y="785"/>
                    </a:lnTo>
                    <a:lnTo>
                      <a:pt x="105" y="678"/>
                    </a:lnTo>
                    <a:lnTo>
                      <a:pt x="0" y="608"/>
                    </a:lnTo>
                    <a:lnTo>
                      <a:pt x="97" y="527"/>
                    </a:lnTo>
                    <a:lnTo>
                      <a:pt x="18" y="428"/>
                    </a:lnTo>
                    <a:lnTo>
                      <a:pt x="137" y="382"/>
                    </a:lnTo>
                    <a:lnTo>
                      <a:pt x="92" y="262"/>
                    </a:lnTo>
                    <a:lnTo>
                      <a:pt x="218" y="256"/>
                    </a:lnTo>
                    <a:lnTo>
                      <a:pt x="213" y="128"/>
                    </a:lnTo>
                    <a:lnTo>
                      <a:pt x="335" y="160"/>
                    </a:lnTo>
                    <a:lnTo>
                      <a:pt x="368" y="37"/>
                    </a:lnTo>
                    <a:lnTo>
                      <a:pt x="476" y="106"/>
                    </a:lnTo>
                    <a:lnTo>
                      <a:pt x="545" y="0"/>
                    </a:lnTo>
                    <a:lnTo>
                      <a:pt x="626" y="98"/>
                    </a:lnTo>
                    <a:lnTo>
                      <a:pt x="725" y="18"/>
                    </a:lnTo>
                    <a:lnTo>
                      <a:pt x="772" y="136"/>
                    </a:lnTo>
                    <a:lnTo>
                      <a:pt x="891" y="91"/>
                    </a:lnTo>
                    <a:lnTo>
                      <a:pt x="899" y="219"/>
                    </a:lnTo>
                    <a:lnTo>
                      <a:pt x="1026" y="212"/>
                    </a:lnTo>
                    <a:lnTo>
                      <a:pt x="993" y="335"/>
                    </a:lnTo>
                    <a:lnTo>
                      <a:pt x="1117" y="368"/>
                    </a:lnTo>
                    <a:lnTo>
                      <a:pt x="1049" y="476"/>
                    </a:lnTo>
                    <a:lnTo>
                      <a:pt x="1155" y="546"/>
                    </a:lnTo>
                    <a:lnTo>
                      <a:pt x="1057" y="626"/>
                    </a:lnTo>
                    <a:lnTo>
                      <a:pt x="1136" y="725"/>
                    </a:lnTo>
                    <a:lnTo>
                      <a:pt x="1018" y="773"/>
                    </a:lnTo>
                    <a:lnTo>
                      <a:pt x="1062" y="891"/>
                    </a:lnTo>
                    <a:lnTo>
                      <a:pt x="1033" y="894"/>
                    </a:lnTo>
                    <a:lnTo>
                      <a:pt x="1031" y="894"/>
                    </a:lnTo>
                    <a:lnTo>
                      <a:pt x="936" y="899"/>
                    </a:lnTo>
                    <a:lnTo>
                      <a:pt x="942" y="1026"/>
                    </a:lnTo>
                    <a:lnTo>
                      <a:pt x="818" y="994"/>
                    </a:lnTo>
                    <a:lnTo>
                      <a:pt x="785" y="1117"/>
                    </a:lnTo>
                    <a:lnTo>
                      <a:pt x="678" y="1048"/>
                    </a:lnTo>
                    <a:lnTo>
                      <a:pt x="608" y="1155"/>
                    </a:lnTo>
                    <a:lnTo>
                      <a:pt x="527" y="1057"/>
                    </a:lnTo>
                    <a:lnTo>
                      <a:pt x="428" y="1137"/>
                    </a:lnTo>
                    <a:lnTo>
                      <a:pt x="382" y="1018"/>
                    </a:lnTo>
                    <a:close/>
                  </a:path>
                </a:pathLst>
              </a:custGeom>
              <a:solidFill>
                <a:schemeClr val="hlink"/>
              </a:solidFill>
              <a:ln w="9525">
                <a:noFill/>
                <a:round/>
                <a:headEnd/>
                <a:tailEnd/>
              </a:ln>
            </p:spPr>
            <p:txBody>
              <a:bodyPr>
                <a:prstTxWarp prst="textNoShape">
                  <a:avLst/>
                </a:prstTxWarp>
              </a:bodyPr>
              <a:lstStyle/>
              <a:p>
                <a:endParaRPr lang="en-US">
                  <a:latin typeface="Calibri"/>
                  <a:cs typeface="Calibri"/>
                </a:endParaRPr>
              </a:p>
            </p:txBody>
          </p:sp>
          <p:sp>
            <p:nvSpPr>
              <p:cNvPr id="479" name="Freeform 37"/>
              <p:cNvSpPr>
                <a:spLocks/>
              </p:cNvSpPr>
              <p:nvPr/>
            </p:nvSpPr>
            <p:spPr bwMode="auto">
              <a:xfrm rot="1650941">
                <a:off x="3260" y="1517"/>
                <a:ext cx="163" cy="302"/>
              </a:xfrm>
              <a:custGeom>
                <a:avLst/>
                <a:gdLst>
                  <a:gd name="T0" fmla="*/ 147 w 392"/>
                  <a:gd name="T1" fmla="*/ 302 h 729"/>
                  <a:gd name="T2" fmla="*/ 81 w 392"/>
                  <a:gd name="T3" fmla="*/ 240 h 729"/>
                  <a:gd name="T4" fmla="*/ 2 w 392"/>
                  <a:gd name="T5" fmla="*/ 274 h 729"/>
                  <a:gd name="T6" fmla="*/ 12 w 392"/>
                  <a:gd name="T7" fmla="*/ 232 h 729"/>
                  <a:gd name="T8" fmla="*/ 16 w 392"/>
                  <a:gd name="T9" fmla="*/ 189 h 729"/>
                  <a:gd name="T10" fmla="*/ 17 w 392"/>
                  <a:gd name="T11" fmla="*/ 149 h 729"/>
                  <a:gd name="T12" fmla="*/ 15 w 392"/>
                  <a:gd name="T13" fmla="*/ 112 h 729"/>
                  <a:gd name="T14" fmla="*/ 12 w 392"/>
                  <a:gd name="T15" fmla="*/ 79 h 729"/>
                  <a:gd name="T16" fmla="*/ 7 w 392"/>
                  <a:gd name="T17" fmla="*/ 51 h 729"/>
                  <a:gd name="T18" fmla="*/ 3 w 392"/>
                  <a:gd name="T19" fmla="*/ 30 h 729"/>
                  <a:gd name="T20" fmla="*/ 0 w 392"/>
                  <a:gd name="T21" fmla="*/ 18 h 729"/>
                  <a:gd name="T22" fmla="*/ 4 w 392"/>
                  <a:gd name="T23" fmla="*/ 15 h 729"/>
                  <a:gd name="T24" fmla="*/ 42 w 392"/>
                  <a:gd name="T25" fmla="*/ 60 h 729"/>
                  <a:gd name="T26" fmla="*/ 74 w 392"/>
                  <a:gd name="T27" fmla="*/ 11 h 729"/>
                  <a:gd name="T28" fmla="*/ 124 w 392"/>
                  <a:gd name="T29" fmla="*/ 43 h 729"/>
                  <a:gd name="T30" fmla="*/ 136 w 392"/>
                  <a:gd name="T31" fmla="*/ 0 h 729"/>
                  <a:gd name="T32" fmla="*/ 150 w 392"/>
                  <a:gd name="T33" fmla="*/ 42 h 729"/>
                  <a:gd name="T34" fmla="*/ 158 w 392"/>
                  <a:gd name="T35" fmla="*/ 86 h 729"/>
                  <a:gd name="T36" fmla="*/ 162 w 392"/>
                  <a:gd name="T37" fmla="*/ 131 h 729"/>
                  <a:gd name="T38" fmla="*/ 163 w 392"/>
                  <a:gd name="T39" fmla="*/ 174 h 729"/>
                  <a:gd name="T40" fmla="*/ 160 w 392"/>
                  <a:gd name="T41" fmla="*/ 215 h 729"/>
                  <a:gd name="T42" fmla="*/ 156 w 392"/>
                  <a:gd name="T43" fmla="*/ 251 h 729"/>
                  <a:gd name="T44" fmla="*/ 151 w 392"/>
                  <a:gd name="T45" fmla="*/ 280 h 729"/>
                  <a:gd name="T46" fmla="*/ 147 w 392"/>
                  <a:gd name="T47" fmla="*/ 302 h 7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2"/>
                  <a:gd name="T73" fmla="*/ 0 h 729"/>
                  <a:gd name="T74" fmla="*/ 392 w 392"/>
                  <a:gd name="T75" fmla="*/ 729 h 7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2" h="729">
                    <a:moveTo>
                      <a:pt x="354" y="729"/>
                    </a:moveTo>
                    <a:lnTo>
                      <a:pt x="195" y="579"/>
                    </a:lnTo>
                    <a:lnTo>
                      <a:pt x="5" y="662"/>
                    </a:lnTo>
                    <a:lnTo>
                      <a:pt x="28" y="560"/>
                    </a:lnTo>
                    <a:lnTo>
                      <a:pt x="39" y="457"/>
                    </a:lnTo>
                    <a:lnTo>
                      <a:pt x="41" y="359"/>
                    </a:lnTo>
                    <a:lnTo>
                      <a:pt x="37" y="270"/>
                    </a:lnTo>
                    <a:lnTo>
                      <a:pt x="29" y="190"/>
                    </a:lnTo>
                    <a:lnTo>
                      <a:pt x="17" y="123"/>
                    </a:lnTo>
                    <a:lnTo>
                      <a:pt x="7" y="73"/>
                    </a:lnTo>
                    <a:lnTo>
                      <a:pt x="0" y="43"/>
                    </a:lnTo>
                    <a:lnTo>
                      <a:pt x="9" y="36"/>
                    </a:lnTo>
                    <a:lnTo>
                      <a:pt x="100" y="145"/>
                    </a:lnTo>
                    <a:lnTo>
                      <a:pt x="178" y="27"/>
                    </a:lnTo>
                    <a:lnTo>
                      <a:pt x="298" y="103"/>
                    </a:lnTo>
                    <a:lnTo>
                      <a:pt x="326" y="0"/>
                    </a:lnTo>
                    <a:lnTo>
                      <a:pt x="360" y="101"/>
                    </a:lnTo>
                    <a:lnTo>
                      <a:pt x="381" y="208"/>
                    </a:lnTo>
                    <a:lnTo>
                      <a:pt x="390" y="316"/>
                    </a:lnTo>
                    <a:lnTo>
                      <a:pt x="392" y="420"/>
                    </a:lnTo>
                    <a:lnTo>
                      <a:pt x="385" y="518"/>
                    </a:lnTo>
                    <a:lnTo>
                      <a:pt x="375" y="605"/>
                    </a:lnTo>
                    <a:lnTo>
                      <a:pt x="364" y="676"/>
                    </a:lnTo>
                    <a:lnTo>
                      <a:pt x="354" y="729"/>
                    </a:lnTo>
                    <a:close/>
                  </a:path>
                </a:pathLst>
              </a:custGeom>
              <a:solidFill>
                <a:schemeClr val="hlink"/>
              </a:solidFill>
              <a:ln w="9525">
                <a:noFill/>
                <a:round/>
                <a:headEnd/>
                <a:tailEnd/>
              </a:ln>
            </p:spPr>
            <p:txBody>
              <a:bodyPr>
                <a:prstTxWarp prst="textNoShape">
                  <a:avLst/>
                </a:prstTxWarp>
              </a:bodyPr>
              <a:lstStyle/>
              <a:p>
                <a:endParaRPr lang="en-US">
                  <a:latin typeface="Calibri"/>
                  <a:cs typeface="Calibri"/>
                </a:endParaRPr>
              </a:p>
            </p:txBody>
          </p:sp>
          <p:sp>
            <p:nvSpPr>
              <p:cNvPr id="480" name="Freeform 38"/>
              <p:cNvSpPr>
                <a:spLocks/>
              </p:cNvSpPr>
              <p:nvPr/>
            </p:nvSpPr>
            <p:spPr bwMode="auto">
              <a:xfrm rot="1650941">
                <a:off x="3262" y="1517"/>
                <a:ext cx="160" cy="302"/>
              </a:xfrm>
              <a:custGeom>
                <a:avLst/>
                <a:gdLst>
                  <a:gd name="T0" fmla="*/ 133 w 387"/>
                  <a:gd name="T1" fmla="*/ 0 h 729"/>
                  <a:gd name="T2" fmla="*/ 129 w 387"/>
                  <a:gd name="T3" fmla="*/ 14 h 729"/>
                  <a:gd name="T4" fmla="*/ 138 w 387"/>
                  <a:gd name="T5" fmla="*/ 54 h 729"/>
                  <a:gd name="T6" fmla="*/ 143 w 387"/>
                  <a:gd name="T7" fmla="*/ 93 h 729"/>
                  <a:gd name="T8" fmla="*/ 146 w 387"/>
                  <a:gd name="T9" fmla="*/ 132 h 729"/>
                  <a:gd name="T10" fmla="*/ 146 w 387"/>
                  <a:gd name="T11" fmla="*/ 169 h 729"/>
                  <a:gd name="T12" fmla="*/ 143 w 387"/>
                  <a:gd name="T13" fmla="*/ 202 h 729"/>
                  <a:gd name="T14" fmla="*/ 140 w 387"/>
                  <a:gd name="T15" fmla="*/ 232 h 729"/>
                  <a:gd name="T16" fmla="*/ 136 w 387"/>
                  <a:gd name="T17" fmla="*/ 257 h 729"/>
                  <a:gd name="T18" fmla="*/ 133 w 387"/>
                  <a:gd name="T19" fmla="*/ 276 h 729"/>
                  <a:gd name="T20" fmla="*/ 73 w 387"/>
                  <a:gd name="T21" fmla="*/ 217 h 729"/>
                  <a:gd name="T22" fmla="*/ 7 w 387"/>
                  <a:gd name="T23" fmla="*/ 248 h 729"/>
                  <a:gd name="T24" fmla="*/ 5 w 387"/>
                  <a:gd name="T25" fmla="*/ 255 h 729"/>
                  <a:gd name="T26" fmla="*/ 4 w 387"/>
                  <a:gd name="T27" fmla="*/ 261 h 729"/>
                  <a:gd name="T28" fmla="*/ 2 w 387"/>
                  <a:gd name="T29" fmla="*/ 267 h 729"/>
                  <a:gd name="T30" fmla="*/ 0 w 387"/>
                  <a:gd name="T31" fmla="*/ 274 h 729"/>
                  <a:gd name="T32" fmla="*/ 79 w 387"/>
                  <a:gd name="T33" fmla="*/ 240 h 729"/>
                  <a:gd name="T34" fmla="*/ 144 w 387"/>
                  <a:gd name="T35" fmla="*/ 302 h 729"/>
                  <a:gd name="T36" fmla="*/ 148 w 387"/>
                  <a:gd name="T37" fmla="*/ 280 h 729"/>
                  <a:gd name="T38" fmla="*/ 153 w 387"/>
                  <a:gd name="T39" fmla="*/ 251 h 729"/>
                  <a:gd name="T40" fmla="*/ 157 w 387"/>
                  <a:gd name="T41" fmla="*/ 215 h 729"/>
                  <a:gd name="T42" fmla="*/ 160 w 387"/>
                  <a:gd name="T43" fmla="*/ 174 h 729"/>
                  <a:gd name="T44" fmla="*/ 159 w 387"/>
                  <a:gd name="T45" fmla="*/ 131 h 729"/>
                  <a:gd name="T46" fmla="*/ 155 w 387"/>
                  <a:gd name="T47" fmla="*/ 86 h 729"/>
                  <a:gd name="T48" fmla="*/ 147 w 387"/>
                  <a:gd name="T49" fmla="*/ 42 h 729"/>
                  <a:gd name="T50" fmla="*/ 133 w 387"/>
                  <a:gd name="T51" fmla="*/ 0 h 7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7"/>
                  <a:gd name="T79" fmla="*/ 0 h 729"/>
                  <a:gd name="T80" fmla="*/ 387 w 387"/>
                  <a:gd name="T81" fmla="*/ 729 h 7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7" h="729">
                    <a:moveTo>
                      <a:pt x="321" y="0"/>
                    </a:moveTo>
                    <a:lnTo>
                      <a:pt x="311" y="35"/>
                    </a:lnTo>
                    <a:lnTo>
                      <a:pt x="334" y="130"/>
                    </a:lnTo>
                    <a:lnTo>
                      <a:pt x="347" y="225"/>
                    </a:lnTo>
                    <a:lnTo>
                      <a:pt x="353" y="318"/>
                    </a:lnTo>
                    <a:lnTo>
                      <a:pt x="352" y="407"/>
                    </a:lnTo>
                    <a:lnTo>
                      <a:pt x="347" y="488"/>
                    </a:lnTo>
                    <a:lnTo>
                      <a:pt x="339" y="560"/>
                    </a:lnTo>
                    <a:lnTo>
                      <a:pt x="330" y="621"/>
                    </a:lnTo>
                    <a:lnTo>
                      <a:pt x="321" y="667"/>
                    </a:lnTo>
                    <a:lnTo>
                      <a:pt x="177" y="525"/>
                    </a:lnTo>
                    <a:lnTo>
                      <a:pt x="16" y="598"/>
                    </a:lnTo>
                    <a:lnTo>
                      <a:pt x="12" y="616"/>
                    </a:lnTo>
                    <a:lnTo>
                      <a:pt x="9" y="630"/>
                    </a:lnTo>
                    <a:lnTo>
                      <a:pt x="5" y="645"/>
                    </a:lnTo>
                    <a:lnTo>
                      <a:pt x="0" y="662"/>
                    </a:lnTo>
                    <a:lnTo>
                      <a:pt x="190" y="579"/>
                    </a:lnTo>
                    <a:lnTo>
                      <a:pt x="349" y="729"/>
                    </a:lnTo>
                    <a:lnTo>
                      <a:pt x="359" y="676"/>
                    </a:lnTo>
                    <a:lnTo>
                      <a:pt x="370" y="605"/>
                    </a:lnTo>
                    <a:lnTo>
                      <a:pt x="380" y="518"/>
                    </a:lnTo>
                    <a:lnTo>
                      <a:pt x="387" y="420"/>
                    </a:lnTo>
                    <a:lnTo>
                      <a:pt x="385" y="316"/>
                    </a:lnTo>
                    <a:lnTo>
                      <a:pt x="376" y="208"/>
                    </a:lnTo>
                    <a:lnTo>
                      <a:pt x="355" y="101"/>
                    </a:lnTo>
                    <a:lnTo>
                      <a:pt x="321" y="0"/>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sp>
            <p:nvSpPr>
              <p:cNvPr id="481" name="Freeform 39"/>
              <p:cNvSpPr>
                <a:spLocks/>
              </p:cNvSpPr>
              <p:nvPr/>
            </p:nvSpPr>
            <p:spPr bwMode="auto">
              <a:xfrm rot="1650941">
                <a:off x="3326" y="1511"/>
                <a:ext cx="15" cy="20"/>
              </a:xfrm>
              <a:custGeom>
                <a:avLst/>
                <a:gdLst>
                  <a:gd name="T0" fmla="*/ 15 w 33"/>
                  <a:gd name="T1" fmla="*/ 13 h 47"/>
                  <a:gd name="T2" fmla="*/ 4 w 33"/>
                  <a:gd name="T3" fmla="*/ 0 h 47"/>
                  <a:gd name="T4" fmla="*/ 0 w 33"/>
                  <a:gd name="T5" fmla="*/ 3 h 47"/>
                  <a:gd name="T6" fmla="*/ 0 w 33"/>
                  <a:gd name="T7" fmla="*/ 4 h 47"/>
                  <a:gd name="T8" fmla="*/ 1 w 33"/>
                  <a:gd name="T9" fmla="*/ 6 h 47"/>
                  <a:gd name="T10" fmla="*/ 1 w 33"/>
                  <a:gd name="T11" fmla="*/ 9 h 47"/>
                  <a:gd name="T12" fmla="*/ 2 w 33"/>
                  <a:gd name="T13" fmla="*/ 11 h 47"/>
                  <a:gd name="T14" fmla="*/ 11 w 33"/>
                  <a:gd name="T15" fmla="*/ 20 h 47"/>
                  <a:gd name="T16" fmla="*/ 15 w 33"/>
                  <a:gd name="T17" fmla="*/ 13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7"/>
                  <a:gd name="T29" fmla="*/ 33 w 33"/>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7">
                    <a:moveTo>
                      <a:pt x="33" y="30"/>
                    </a:moveTo>
                    <a:lnTo>
                      <a:pt x="9" y="0"/>
                    </a:lnTo>
                    <a:lnTo>
                      <a:pt x="0" y="7"/>
                    </a:lnTo>
                    <a:lnTo>
                      <a:pt x="1" y="10"/>
                    </a:lnTo>
                    <a:lnTo>
                      <a:pt x="2" y="15"/>
                    </a:lnTo>
                    <a:lnTo>
                      <a:pt x="3" y="20"/>
                    </a:lnTo>
                    <a:lnTo>
                      <a:pt x="5" y="26"/>
                    </a:lnTo>
                    <a:lnTo>
                      <a:pt x="25" y="47"/>
                    </a:lnTo>
                    <a:lnTo>
                      <a:pt x="33" y="30"/>
                    </a:lnTo>
                    <a:close/>
                  </a:path>
                </a:pathLst>
              </a:custGeom>
              <a:solidFill>
                <a:srgbClr val="44C6FF"/>
              </a:solidFill>
              <a:ln w="9525">
                <a:noFill/>
                <a:round/>
                <a:headEnd/>
                <a:tailEnd/>
              </a:ln>
            </p:spPr>
            <p:txBody>
              <a:bodyPr>
                <a:prstTxWarp prst="textNoShape">
                  <a:avLst/>
                </a:prstTxWarp>
              </a:bodyPr>
              <a:lstStyle/>
              <a:p>
                <a:endParaRPr lang="en-US">
                  <a:latin typeface="Calibri"/>
                  <a:cs typeface="Calibri"/>
                </a:endParaRPr>
              </a:p>
            </p:txBody>
          </p:sp>
          <p:sp>
            <p:nvSpPr>
              <p:cNvPr id="482" name="Freeform 40"/>
              <p:cNvSpPr>
                <a:spLocks/>
              </p:cNvSpPr>
              <p:nvPr/>
            </p:nvSpPr>
            <p:spPr bwMode="auto">
              <a:xfrm rot="1650941">
                <a:off x="3474" y="1557"/>
                <a:ext cx="15" cy="12"/>
              </a:xfrm>
              <a:custGeom>
                <a:avLst/>
                <a:gdLst>
                  <a:gd name="T0" fmla="*/ 15 w 38"/>
                  <a:gd name="T1" fmla="*/ 4 h 30"/>
                  <a:gd name="T2" fmla="*/ 0 w 38"/>
                  <a:gd name="T3" fmla="*/ 0 h 30"/>
                  <a:gd name="T4" fmla="*/ 1 w 38"/>
                  <a:gd name="T5" fmla="*/ 2 h 30"/>
                  <a:gd name="T6" fmla="*/ 2 w 38"/>
                  <a:gd name="T7" fmla="*/ 5 h 30"/>
                  <a:gd name="T8" fmla="*/ 3 w 38"/>
                  <a:gd name="T9" fmla="*/ 7 h 30"/>
                  <a:gd name="T10" fmla="*/ 4 w 38"/>
                  <a:gd name="T11" fmla="*/ 9 h 30"/>
                  <a:gd name="T12" fmla="*/ 15 w 38"/>
                  <a:gd name="T13" fmla="*/ 12 h 30"/>
                  <a:gd name="T14" fmla="*/ 15 w 38"/>
                  <a:gd name="T15" fmla="*/ 4 h 3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0"/>
                  <a:gd name="T26" fmla="*/ 38 w 3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0">
                    <a:moveTo>
                      <a:pt x="37" y="11"/>
                    </a:moveTo>
                    <a:lnTo>
                      <a:pt x="0" y="0"/>
                    </a:lnTo>
                    <a:lnTo>
                      <a:pt x="3" y="6"/>
                    </a:lnTo>
                    <a:lnTo>
                      <a:pt x="5" y="12"/>
                    </a:lnTo>
                    <a:lnTo>
                      <a:pt x="7" y="18"/>
                    </a:lnTo>
                    <a:lnTo>
                      <a:pt x="9" y="23"/>
                    </a:lnTo>
                    <a:lnTo>
                      <a:pt x="38" y="30"/>
                    </a:lnTo>
                    <a:lnTo>
                      <a:pt x="37" y="11"/>
                    </a:lnTo>
                    <a:close/>
                  </a:path>
                </a:pathLst>
              </a:custGeom>
              <a:solidFill>
                <a:srgbClr val="44C6FF"/>
              </a:solidFill>
              <a:ln w="9525">
                <a:noFill/>
                <a:round/>
                <a:headEnd/>
                <a:tailEnd/>
              </a:ln>
            </p:spPr>
            <p:txBody>
              <a:bodyPr>
                <a:prstTxWarp prst="textNoShape">
                  <a:avLst/>
                </a:prstTxWarp>
              </a:bodyPr>
              <a:lstStyle/>
              <a:p>
                <a:endParaRPr lang="en-US">
                  <a:latin typeface="Calibri"/>
                  <a:cs typeface="Calibri"/>
                </a:endParaRPr>
              </a:p>
            </p:txBody>
          </p:sp>
          <p:sp>
            <p:nvSpPr>
              <p:cNvPr id="483" name="Freeform 41"/>
              <p:cNvSpPr>
                <a:spLocks/>
              </p:cNvSpPr>
              <p:nvPr/>
            </p:nvSpPr>
            <p:spPr bwMode="auto">
              <a:xfrm rot="1650941">
                <a:off x="3292" y="1156"/>
                <a:ext cx="335" cy="335"/>
              </a:xfrm>
              <a:custGeom>
                <a:avLst/>
                <a:gdLst>
                  <a:gd name="T0" fmla="*/ 250 w 807"/>
                  <a:gd name="T1" fmla="*/ 313 h 806"/>
                  <a:gd name="T2" fmla="*/ 277 w 807"/>
                  <a:gd name="T3" fmla="*/ 294 h 806"/>
                  <a:gd name="T4" fmla="*/ 300 w 807"/>
                  <a:gd name="T5" fmla="*/ 270 h 806"/>
                  <a:gd name="T6" fmla="*/ 317 w 807"/>
                  <a:gd name="T7" fmla="*/ 243 h 806"/>
                  <a:gd name="T8" fmla="*/ 329 w 807"/>
                  <a:gd name="T9" fmla="*/ 213 h 806"/>
                  <a:gd name="T10" fmla="*/ 334 w 807"/>
                  <a:gd name="T11" fmla="*/ 181 h 806"/>
                  <a:gd name="T12" fmla="*/ 334 w 807"/>
                  <a:gd name="T13" fmla="*/ 149 h 806"/>
                  <a:gd name="T14" fmla="*/ 327 w 807"/>
                  <a:gd name="T15" fmla="*/ 116 h 806"/>
                  <a:gd name="T16" fmla="*/ 318 w 807"/>
                  <a:gd name="T17" fmla="*/ 92 h 806"/>
                  <a:gd name="T18" fmla="*/ 309 w 807"/>
                  <a:gd name="T19" fmla="*/ 78 h 806"/>
                  <a:gd name="T20" fmla="*/ 300 w 807"/>
                  <a:gd name="T21" fmla="*/ 64 h 806"/>
                  <a:gd name="T22" fmla="*/ 289 w 807"/>
                  <a:gd name="T23" fmla="*/ 52 h 806"/>
                  <a:gd name="T24" fmla="*/ 277 w 807"/>
                  <a:gd name="T25" fmla="*/ 41 h 806"/>
                  <a:gd name="T26" fmla="*/ 264 w 807"/>
                  <a:gd name="T27" fmla="*/ 31 h 806"/>
                  <a:gd name="T28" fmla="*/ 251 w 807"/>
                  <a:gd name="T29" fmla="*/ 22 h 806"/>
                  <a:gd name="T30" fmla="*/ 236 w 807"/>
                  <a:gd name="T31" fmla="*/ 15 h 806"/>
                  <a:gd name="T32" fmla="*/ 220 w 807"/>
                  <a:gd name="T33" fmla="*/ 9 h 806"/>
                  <a:gd name="T34" fmla="*/ 204 w 807"/>
                  <a:gd name="T35" fmla="*/ 4 h 806"/>
                  <a:gd name="T36" fmla="*/ 188 w 807"/>
                  <a:gd name="T37" fmla="*/ 1 h 806"/>
                  <a:gd name="T38" fmla="*/ 172 w 807"/>
                  <a:gd name="T39" fmla="*/ 0 h 806"/>
                  <a:gd name="T40" fmla="*/ 156 w 807"/>
                  <a:gd name="T41" fmla="*/ 0 h 806"/>
                  <a:gd name="T42" fmla="*/ 140 w 807"/>
                  <a:gd name="T43" fmla="*/ 2 h 806"/>
                  <a:gd name="T44" fmla="*/ 124 w 807"/>
                  <a:gd name="T45" fmla="*/ 6 h 806"/>
                  <a:gd name="T46" fmla="*/ 108 w 807"/>
                  <a:gd name="T47" fmla="*/ 11 h 806"/>
                  <a:gd name="T48" fmla="*/ 85 w 807"/>
                  <a:gd name="T49" fmla="*/ 22 h 806"/>
                  <a:gd name="T50" fmla="*/ 58 w 807"/>
                  <a:gd name="T51" fmla="*/ 41 h 806"/>
                  <a:gd name="T52" fmla="*/ 36 w 807"/>
                  <a:gd name="T53" fmla="*/ 64 h 806"/>
                  <a:gd name="T54" fmla="*/ 18 w 807"/>
                  <a:gd name="T55" fmla="*/ 92 h 806"/>
                  <a:gd name="T56" fmla="*/ 7 w 807"/>
                  <a:gd name="T57" fmla="*/ 122 h 806"/>
                  <a:gd name="T58" fmla="*/ 1 w 807"/>
                  <a:gd name="T59" fmla="*/ 153 h 806"/>
                  <a:gd name="T60" fmla="*/ 1 w 807"/>
                  <a:gd name="T61" fmla="*/ 186 h 806"/>
                  <a:gd name="T62" fmla="*/ 8 w 807"/>
                  <a:gd name="T63" fmla="*/ 219 h 806"/>
                  <a:gd name="T64" fmla="*/ 18 w 807"/>
                  <a:gd name="T65" fmla="*/ 243 h 806"/>
                  <a:gd name="T66" fmla="*/ 26 w 807"/>
                  <a:gd name="T67" fmla="*/ 257 h 806"/>
                  <a:gd name="T68" fmla="*/ 36 w 807"/>
                  <a:gd name="T69" fmla="*/ 270 h 806"/>
                  <a:gd name="T70" fmla="*/ 46 w 807"/>
                  <a:gd name="T71" fmla="*/ 283 h 806"/>
                  <a:gd name="T72" fmla="*/ 58 w 807"/>
                  <a:gd name="T73" fmla="*/ 294 h 806"/>
                  <a:gd name="T74" fmla="*/ 71 w 807"/>
                  <a:gd name="T75" fmla="*/ 304 h 806"/>
                  <a:gd name="T76" fmla="*/ 84 w 807"/>
                  <a:gd name="T77" fmla="*/ 313 h 806"/>
                  <a:gd name="T78" fmla="*/ 99 w 807"/>
                  <a:gd name="T79" fmla="*/ 320 h 806"/>
                  <a:gd name="T80" fmla="*/ 115 w 807"/>
                  <a:gd name="T81" fmla="*/ 326 h 806"/>
                  <a:gd name="T82" fmla="*/ 131 w 807"/>
                  <a:gd name="T83" fmla="*/ 331 h 806"/>
                  <a:gd name="T84" fmla="*/ 147 w 807"/>
                  <a:gd name="T85" fmla="*/ 334 h 806"/>
                  <a:gd name="T86" fmla="*/ 163 w 807"/>
                  <a:gd name="T87" fmla="*/ 335 h 806"/>
                  <a:gd name="T88" fmla="*/ 179 w 807"/>
                  <a:gd name="T89" fmla="*/ 335 h 806"/>
                  <a:gd name="T90" fmla="*/ 196 w 807"/>
                  <a:gd name="T91" fmla="*/ 333 h 806"/>
                  <a:gd name="T92" fmla="*/ 211 w 807"/>
                  <a:gd name="T93" fmla="*/ 329 h 806"/>
                  <a:gd name="T94" fmla="*/ 227 w 807"/>
                  <a:gd name="T95" fmla="*/ 325 h 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7"/>
                  <a:gd name="T145" fmla="*/ 0 h 806"/>
                  <a:gd name="T146" fmla="*/ 807 w 807"/>
                  <a:gd name="T147" fmla="*/ 806 h 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7" h="806">
                    <a:moveTo>
                      <a:pt x="566" y="773"/>
                    </a:moveTo>
                    <a:lnTo>
                      <a:pt x="603" y="754"/>
                    </a:lnTo>
                    <a:lnTo>
                      <a:pt x="637" y="732"/>
                    </a:lnTo>
                    <a:lnTo>
                      <a:pt x="668" y="708"/>
                    </a:lnTo>
                    <a:lnTo>
                      <a:pt x="697" y="680"/>
                    </a:lnTo>
                    <a:lnTo>
                      <a:pt x="722" y="650"/>
                    </a:lnTo>
                    <a:lnTo>
                      <a:pt x="744" y="618"/>
                    </a:lnTo>
                    <a:lnTo>
                      <a:pt x="764" y="585"/>
                    </a:lnTo>
                    <a:lnTo>
                      <a:pt x="779" y="549"/>
                    </a:lnTo>
                    <a:lnTo>
                      <a:pt x="792" y="512"/>
                    </a:lnTo>
                    <a:lnTo>
                      <a:pt x="801" y="474"/>
                    </a:lnTo>
                    <a:lnTo>
                      <a:pt x="805" y="436"/>
                    </a:lnTo>
                    <a:lnTo>
                      <a:pt x="807" y="397"/>
                    </a:lnTo>
                    <a:lnTo>
                      <a:pt x="804" y="358"/>
                    </a:lnTo>
                    <a:lnTo>
                      <a:pt x="798" y="318"/>
                    </a:lnTo>
                    <a:lnTo>
                      <a:pt x="788" y="280"/>
                    </a:lnTo>
                    <a:lnTo>
                      <a:pt x="773" y="240"/>
                    </a:lnTo>
                    <a:lnTo>
                      <a:pt x="765" y="222"/>
                    </a:lnTo>
                    <a:lnTo>
                      <a:pt x="755" y="205"/>
                    </a:lnTo>
                    <a:lnTo>
                      <a:pt x="744" y="188"/>
                    </a:lnTo>
                    <a:lnTo>
                      <a:pt x="734" y="171"/>
                    </a:lnTo>
                    <a:lnTo>
                      <a:pt x="722" y="155"/>
                    </a:lnTo>
                    <a:lnTo>
                      <a:pt x="710" y="140"/>
                    </a:lnTo>
                    <a:lnTo>
                      <a:pt x="696" y="125"/>
                    </a:lnTo>
                    <a:lnTo>
                      <a:pt x="682" y="111"/>
                    </a:lnTo>
                    <a:lnTo>
                      <a:pt x="668" y="99"/>
                    </a:lnTo>
                    <a:lnTo>
                      <a:pt x="653" y="86"/>
                    </a:lnTo>
                    <a:lnTo>
                      <a:pt x="637" y="75"/>
                    </a:lnTo>
                    <a:lnTo>
                      <a:pt x="621" y="63"/>
                    </a:lnTo>
                    <a:lnTo>
                      <a:pt x="604" y="53"/>
                    </a:lnTo>
                    <a:lnTo>
                      <a:pt x="587" y="44"/>
                    </a:lnTo>
                    <a:lnTo>
                      <a:pt x="568" y="35"/>
                    </a:lnTo>
                    <a:lnTo>
                      <a:pt x="550" y="27"/>
                    </a:lnTo>
                    <a:lnTo>
                      <a:pt x="531" y="21"/>
                    </a:lnTo>
                    <a:lnTo>
                      <a:pt x="512" y="15"/>
                    </a:lnTo>
                    <a:lnTo>
                      <a:pt x="492" y="10"/>
                    </a:lnTo>
                    <a:lnTo>
                      <a:pt x="474" y="6"/>
                    </a:lnTo>
                    <a:lnTo>
                      <a:pt x="454" y="3"/>
                    </a:lnTo>
                    <a:lnTo>
                      <a:pt x="435" y="1"/>
                    </a:lnTo>
                    <a:lnTo>
                      <a:pt x="415" y="0"/>
                    </a:lnTo>
                    <a:lnTo>
                      <a:pt x="395" y="0"/>
                    </a:lnTo>
                    <a:lnTo>
                      <a:pt x="376" y="1"/>
                    </a:lnTo>
                    <a:lnTo>
                      <a:pt x="356" y="2"/>
                    </a:lnTo>
                    <a:lnTo>
                      <a:pt x="337" y="6"/>
                    </a:lnTo>
                    <a:lnTo>
                      <a:pt x="317" y="9"/>
                    </a:lnTo>
                    <a:lnTo>
                      <a:pt x="298" y="14"/>
                    </a:lnTo>
                    <a:lnTo>
                      <a:pt x="279" y="19"/>
                    </a:lnTo>
                    <a:lnTo>
                      <a:pt x="260" y="26"/>
                    </a:lnTo>
                    <a:lnTo>
                      <a:pt x="241" y="34"/>
                    </a:lnTo>
                    <a:lnTo>
                      <a:pt x="204" y="53"/>
                    </a:lnTo>
                    <a:lnTo>
                      <a:pt x="171" y="75"/>
                    </a:lnTo>
                    <a:lnTo>
                      <a:pt x="139" y="99"/>
                    </a:lnTo>
                    <a:lnTo>
                      <a:pt x="111" y="126"/>
                    </a:lnTo>
                    <a:lnTo>
                      <a:pt x="86" y="155"/>
                    </a:lnTo>
                    <a:lnTo>
                      <a:pt x="63" y="188"/>
                    </a:lnTo>
                    <a:lnTo>
                      <a:pt x="44" y="221"/>
                    </a:lnTo>
                    <a:lnTo>
                      <a:pt x="28" y="257"/>
                    </a:lnTo>
                    <a:lnTo>
                      <a:pt x="17" y="293"/>
                    </a:lnTo>
                    <a:lnTo>
                      <a:pt x="7" y="331"/>
                    </a:lnTo>
                    <a:lnTo>
                      <a:pt x="3" y="369"/>
                    </a:lnTo>
                    <a:lnTo>
                      <a:pt x="0" y="409"/>
                    </a:lnTo>
                    <a:lnTo>
                      <a:pt x="3" y="448"/>
                    </a:lnTo>
                    <a:lnTo>
                      <a:pt x="10" y="488"/>
                    </a:lnTo>
                    <a:lnTo>
                      <a:pt x="20" y="526"/>
                    </a:lnTo>
                    <a:lnTo>
                      <a:pt x="35" y="565"/>
                    </a:lnTo>
                    <a:lnTo>
                      <a:pt x="43" y="584"/>
                    </a:lnTo>
                    <a:lnTo>
                      <a:pt x="53" y="601"/>
                    </a:lnTo>
                    <a:lnTo>
                      <a:pt x="63" y="618"/>
                    </a:lnTo>
                    <a:lnTo>
                      <a:pt x="74" y="636"/>
                    </a:lnTo>
                    <a:lnTo>
                      <a:pt x="86" y="650"/>
                    </a:lnTo>
                    <a:lnTo>
                      <a:pt x="98" y="667"/>
                    </a:lnTo>
                    <a:lnTo>
                      <a:pt x="111" y="680"/>
                    </a:lnTo>
                    <a:lnTo>
                      <a:pt x="125" y="694"/>
                    </a:lnTo>
                    <a:lnTo>
                      <a:pt x="140" y="708"/>
                    </a:lnTo>
                    <a:lnTo>
                      <a:pt x="155" y="721"/>
                    </a:lnTo>
                    <a:lnTo>
                      <a:pt x="170" y="732"/>
                    </a:lnTo>
                    <a:lnTo>
                      <a:pt x="186" y="743"/>
                    </a:lnTo>
                    <a:lnTo>
                      <a:pt x="203" y="753"/>
                    </a:lnTo>
                    <a:lnTo>
                      <a:pt x="220" y="762"/>
                    </a:lnTo>
                    <a:lnTo>
                      <a:pt x="239" y="770"/>
                    </a:lnTo>
                    <a:lnTo>
                      <a:pt x="257" y="778"/>
                    </a:lnTo>
                    <a:lnTo>
                      <a:pt x="277" y="785"/>
                    </a:lnTo>
                    <a:lnTo>
                      <a:pt x="295" y="791"/>
                    </a:lnTo>
                    <a:lnTo>
                      <a:pt x="315" y="796"/>
                    </a:lnTo>
                    <a:lnTo>
                      <a:pt x="334" y="800"/>
                    </a:lnTo>
                    <a:lnTo>
                      <a:pt x="354" y="803"/>
                    </a:lnTo>
                    <a:lnTo>
                      <a:pt x="374" y="805"/>
                    </a:lnTo>
                    <a:lnTo>
                      <a:pt x="393" y="806"/>
                    </a:lnTo>
                    <a:lnTo>
                      <a:pt x="413" y="806"/>
                    </a:lnTo>
                    <a:lnTo>
                      <a:pt x="432" y="805"/>
                    </a:lnTo>
                    <a:lnTo>
                      <a:pt x="452" y="804"/>
                    </a:lnTo>
                    <a:lnTo>
                      <a:pt x="471" y="800"/>
                    </a:lnTo>
                    <a:lnTo>
                      <a:pt x="491" y="797"/>
                    </a:lnTo>
                    <a:lnTo>
                      <a:pt x="509" y="792"/>
                    </a:lnTo>
                    <a:lnTo>
                      <a:pt x="529" y="786"/>
                    </a:lnTo>
                    <a:lnTo>
                      <a:pt x="547" y="781"/>
                    </a:lnTo>
                    <a:lnTo>
                      <a:pt x="566" y="773"/>
                    </a:lnTo>
                    <a:close/>
                  </a:path>
                </a:pathLst>
              </a:custGeom>
              <a:solidFill>
                <a:schemeClr val="accent1"/>
              </a:solidFill>
              <a:ln w="9525">
                <a:noFill/>
                <a:round/>
                <a:headEnd/>
                <a:tailEnd/>
              </a:ln>
            </p:spPr>
            <p:txBody>
              <a:bodyPr>
                <a:prstTxWarp prst="textNoShape">
                  <a:avLst/>
                </a:prstTxWarp>
              </a:bodyPr>
              <a:lstStyle/>
              <a:p>
                <a:endParaRPr lang="en-US">
                  <a:latin typeface="Calibri"/>
                  <a:cs typeface="Calibri"/>
                </a:endParaRPr>
              </a:p>
            </p:txBody>
          </p:sp>
          <p:sp>
            <p:nvSpPr>
              <p:cNvPr id="484" name="Freeform 42"/>
              <p:cNvSpPr>
                <a:spLocks/>
              </p:cNvSpPr>
              <p:nvPr/>
            </p:nvSpPr>
            <p:spPr bwMode="auto">
              <a:xfrm rot="1650941">
                <a:off x="3309" y="1173"/>
                <a:ext cx="300" cy="301"/>
              </a:xfrm>
              <a:custGeom>
                <a:avLst/>
                <a:gdLst>
                  <a:gd name="T0" fmla="*/ 7 w 723"/>
                  <a:gd name="T1" fmla="*/ 197 h 724"/>
                  <a:gd name="T2" fmla="*/ 1 w 723"/>
                  <a:gd name="T3" fmla="*/ 168 h 724"/>
                  <a:gd name="T4" fmla="*/ 0 w 723"/>
                  <a:gd name="T5" fmla="*/ 138 h 724"/>
                  <a:gd name="T6" fmla="*/ 6 w 723"/>
                  <a:gd name="T7" fmla="*/ 110 h 724"/>
                  <a:gd name="T8" fmla="*/ 16 w 723"/>
                  <a:gd name="T9" fmla="*/ 83 h 724"/>
                  <a:gd name="T10" fmla="*/ 32 w 723"/>
                  <a:gd name="T11" fmla="*/ 59 h 724"/>
                  <a:gd name="T12" fmla="*/ 51 w 723"/>
                  <a:gd name="T13" fmla="*/ 37 h 724"/>
                  <a:gd name="T14" fmla="*/ 76 w 723"/>
                  <a:gd name="T15" fmla="*/ 20 h 724"/>
                  <a:gd name="T16" fmla="*/ 97 w 723"/>
                  <a:gd name="T17" fmla="*/ 10 h 724"/>
                  <a:gd name="T18" fmla="*/ 111 w 723"/>
                  <a:gd name="T19" fmla="*/ 5 h 724"/>
                  <a:gd name="T20" fmla="*/ 125 w 723"/>
                  <a:gd name="T21" fmla="*/ 2 h 724"/>
                  <a:gd name="T22" fmla="*/ 139 w 723"/>
                  <a:gd name="T23" fmla="*/ 0 h 724"/>
                  <a:gd name="T24" fmla="*/ 154 w 723"/>
                  <a:gd name="T25" fmla="*/ 0 h 724"/>
                  <a:gd name="T26" fmla="*/ 168 w 723"/>
                  <a:gd name="T27" fmla="*/ 1 h 724"/>
                  <a:gd name="T28" fmla="*/ 183 w 723"/>
                  <a:gd name="T29" fmla="*/ 3 h 724"/>
                  <a:gd name="T30" fmla="*/ 197 w 723"/>
                  <a:gd name="T31" fmla="*/ 8 h 724"/>
                  <a:gd name="T32" fmla="*/ 211 w 723"/>
                  <a:gd name="T33" fmla="*/ 13 h 724"/>
                  <a:gd name="T34" fmla="*/ 224 w 723"/>
                  <a:gd name="T35" fmla="*/ 20 h 724"/>
                  <a:gd name="T36" fmla="*/ 237 w 723"/>
                  <a:gd name="T37" fmla="*/ 28 h 724"/>
                  <a:gd name="T38" fmla="*/ 249 w 723"/>
                  <a:gd name="T39" fmla="*/ 37 h 724"/>
                  <a:gd name="T40" fmla="*/ 259 w 723"/>
                  <a:gd name="T41" fmla="*/ 47 h 724"/>
                  <a:gd name="T42" fmla="*/ 268 w 723"/>
                  <a:gd name="T43" fmla="*/ 58 h 724"/>
                  <a:gd name="T44" fmla="*/ 277 w 723"/>
                  <a:gd name="T45" fmla="*/ 71 h 724"/>
                  <a:gd name="T46" fmla="*/ 284 w 723"/>
                  <a:gd name="T47" fmla="*/ 84 h 724"/>
                  <a:gd name="T48" fmla="*/ 293 w 723"/>
                  <a:gd name="T49" fmla="*/ 104 h 724"/>
                  <a:gd name="T50" fmla="*/ 299 w 723"/>
                  <a:gd name="T51" fmla="*/ 134 h 724"/>
                  <a:gd name="T52" fmla="*/ 300 w 723"/>
                  <a:gd name="T53" fmla="*/ 163 h 724"/>
                  <a:gd name="T54" fmla="*/ 294 w 723"/>
                  <a:gd name="T55" fmla="*/ 191 h 724"/>
                  <a:gd name="T56" fmla="*/ 284 w 723"/>
                  <a:gd name="T57" fmla="*/ 218 h 724"/>
                  <a:gd name="T58" fmla="*/ 268 w 723"/>
                  <a:gd name="T59" fmla="*/ 243 h 724"/>
                  <a:gd name="T60" fmla="*/ 249 w 723"/>
                  <a:gd name="T61" fmla="*/ 264 h 724"/>
                  <a:gd name="T62" fmla="*/ 224 w 723"/>
                  <a:gd name="T63" fmla="*/ 281 h 724"/>
                  <a:gd name="T64" fmla="*/ 203 w 723"/>
                  <a:gd name="T65" fmla="*/ 291 h 724"/>
                  <a:gd name="T66" fmla="*/ 190 w 723"/>
                  <a:gd name="T67" fmla="*/ 296 h 724"/>
                  <a:gd name="T68" fmla="*/ 176 w 723"/>
                  <a:gd name="T69" fmla="*/ 299 h 724"/>
                  <a:gd name="T70" fmla="*/ 161 w 723"/>
                  <a:gd name="T71" fmla="*/ 300 h 724"/>
                  <a:gd name="T72" fmla="*/ 146 w 723"/>
                  <a:gd name="T73" fmla="*/ 301 h 724"/>
                  <a:gd name="T74" fmla="*/ 132 w 723"/>
                  <a:gd name="T75" fmla="*/ 300 h 724"/>
                  <a:gd name="T76" fmla="*/ 117 w 723"/>
                  <a:gd name="T77" fmla="*/ 297 h 724"/>
                  <a:gd name="T78" fmla="*/ 102 w 723"/>
                  <a:gd name="T79" fmla="*/ 293 h 724"/>
                  <a:gd name="T80" fmla="*/ 89 w 723"/>
                  <a:gd name="T81" fmla="*/ 288 h 724"/>
                  <a:gd name="T82" fmla="*/ 76 w 723"/>
                  <a:gd name="T83" fmla="*/ 281 h 724"/>
                  <a:gd name="T84" fmla="*/ 63 w 723"/>
                  <a:gd name="T85" fmla="*/ 273 h 724"/>
                  <a:gd name="T86" fmla="*/ 51 w 723"/>
                  <a:gd name="T87" fmla="*/ 264 h 724"/>
                  <a:gd name="T88" fmla="*/ 41 w 723"/>
                  <a:gd name="T89" fmla="*/ 254 h 724"/>
                  <a:gd name="T90" fmla="*/ 32 w 723"/>
                  <a:gd name="T91" fmla="*/ 243 h 724"/>
                  <a:gd name="T92" fmla="*/ 23 w 723"/>
                  <a:gd name="T93" fmla="*/ 231 h 724"/>
                  <a:gd name="T94" fmla="*/ 16 w 723"/>
                  <a:gd name="T95" fmla="*/ 218 h 72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3"/>
                  <a:gd name="T145" fmla="*/ 0 h 724"/>
                  <a:gd name="T146" fmla="*/ 723 w 723"/>
                  <a:gd name="T147" fmla="*/ 724 h 72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3" h="724">
                    <a:moveTo>
                      <a:pt x="31" y="508"/>
                    </a:moveTo>
                    <a:lnTo>
                      <a:pt x="18" y="474"/>
                    </a:lnTo>
                    <a:lnTo>
                      <a:pt x="8" y="438"/>
                    </a:lnTo>
                    <a:lnTo>
                      <a:pt x="2" y="403"/>
                    </a:lnTo>
                    <a:lnTo>
                      <a:pt x="0" y="368"/>
                    </a:lnTo>
                    <a:lnTo>
                      <a:pt x="1" y="332"/>
                    </a:lnTo>
                    <a:lnTo>
                      <a:pt x="6" y="297"/>
                    </a:lnTo>
                    <a:lnTo>
                      <a:pt x="14" y="264"/>
                    </a:lnTo>
                    <a:lnTo>
                      <a:pt x="25" y="231"/>
                    </a:lnTo>
                    <a:lnTo>
                      <a:pt x="39" y="199"/>
                    </a:lnTo>
                    <a:lnTo>
                      <a:pt x="56" y="168"/>
                    </a:lnTo>
                    <a:lnTo>
                      <a:pt x="76" y="141"/>
                    </a:lnTo>
                    <a:lnTo>
                      <a:pt x="99" y="113"/>
                    </a:lnTo>
                    <a:lnTo>
                      <a:pt x="124" y="89"/>
                    </a:lnTo>
                    <a:lnTo>
                      <a:pt x="153" y="67"/>
                    </a:lnTo>
                    <a:lnTo>
                      <a:pt x="183" y="47"/>
                    </a:lnTo>
                    <a:lnTo>
                      <a:pt x="216" y="31"/>
                    </a:lnTo>
                    <a:lnTo>
                      <a:pt x="234" y="24"/>
                    </a:lnTo>
                    <a:lnTo>
                      <a:pt x="250" y="19"/>
                    </a:lnTo>
                    <a:lnTo>
                      <a:pt x="267" y="13"/>
                    </a:lnTo>
                    <a:lnTo>
                      <a:pt x="284" y="8"/>
                    </a:lnTo>
                    <a:lnTo>
                      <a:pt x="302" y="5"/>
                    </a:lnTo>
                    <a:lnTo>
                      <a:pt x="319" y="3"/>
                    </a:lnTo>
                    <a:lnTo>
                      <a:pt x="336" y="1"/>
                    </a:lnTo>
                    <a:lnTo>
                      <a:pt x="355" y="0"/>
                    </a:lnTo>
                    <a:lnTo>
                      <a:pt x="372" y="0"/>
                    </a:lnTo>
                    <a:lnTo>
                      <a:pt x="389" y="1"/>
                    </a:lnTo>
                    <a:lnTo>
                      <a:pt x="406" y="3"/>
                    </a:lnTo>
                    <a:lnTo>
                      <a:pt x="424" y="5"/>
                    </a:lnTo>
                    <a:lnTo>
                      <a:pt x="441" y="8"/>
                    </a:lnTo>
                    <a:lnTo>
                      <a:pt x="458" y="13"/>
                    </a:lnTo>
                    <a:lnTo>
                      <a:pt x="475" y="19"/>
                    </a:lnTo>
                    <a:lnTo>
                      <a:pt x="493" y="24"/>
                    </a:lnTo>
                    <a:lnTo>
                      <a:pt x="509" y="31"/>
                    </a:lnTo>
                    <a:lnTo>
                      <a:pt x="525" y="39"/>
                    </a:lnTo>
                    <a:lnTo>
                      <a:pt x="541" y="47"/>
                    </a:lnTo>
                    <a:lnTo>
                      <a:pt x="556" y="57"/>
                    </a:lnTo>
                    <a:lnTo>
                      <a:pt x="571" y="67"/>
                    </a:lnTo>
                    <a:lnTo>
                      <a:pt x="585" y="77"/>
                    </a:lnTo>
                    <a:lnTo>
                      <a:pt x="599" y="89"/>
                    </a:lnTo>
                    <a:lnTo>
                      <a:pt x="613" y="100"/>
                    </a:lnTo>
                    <a:lnTo>
                      <a:pt x="624" y="113"/>
                    </a:lnTo>
                    <a:lnTo>
                      <a:pt x="637" y="126"/>
                    </a:lnTo>
                    <a:lnTo>
                      <a:pt x="647" y="140"/>
                    </a:lnTo>
                    <a:lnTo>
                      <a:pt x="657" y="155"/>
                    </a:lnTo>
                    <a:lnTo>
                      <a:pt x="668" y="170"/>
                    </a:lnTo>
                    <a:lnTo>
                      <a:pt x="677" y="185"/>
                    </a:lnTo>
                    <a:lnTo>
                      <a:pt x="685" y="201"/>
                    </a:lnTo>
                    <a:lnTo>
                      <a:pt x="693" y="217"/>
                    </a:lnTo>
                    <a:lnTo>
                      <a:pt x="706" y="251"/>
                    </a:lnTo>
                    <a:lnTo>
                      <a:pt x="715" y="286"/>
                    </a:lnTo>
                    <a:lnTo>
                      <a:pt x="721" y="322"/>
                    </a:lnTo>
                    <a:lnTo>
                      <a:pt x="723" y="356"/>
                    </a:lnTo>
                    <a:lnTo>
                      <a:pt x="722" y="392"/>
                    </a:lnTo>
                    <a:lnTo>
                      <a:pt x="717" y="426"/>
                    </a:lnTo>
                    <a:lnTo>
                      <a:pt x="709" y="460"/>
                    </a:lnTo>
                    <a:lnTo>
                      <a:pt x="699" y="493"/>
                    </a:lnTo>
                    <a:lnTo>
                      <a:pt x="684" y="525"/>
                    </a:lnTo>
                    <a:lnTo>
                      <a:pt x="668" y="555"/>
                    </a:lnTo>
                    <a:lnTo>
                      <a:pt x="647" y="584"/>
                    </a:lnTo>
                    <a:lnTo>
                      <a:pt x="625" y="611"/>
                    </a:lnTo>
                    <a:lnTo>
                      <a:pt x="599" y="635"/>
                    </a:lnTo>
                    <a:lnTo>
                      <a:pt x="571" y="658"/>
                    </a:lnTo>
                    <a:lnTo>
                      <a:pt x="541" y="677"/>
                    </a:lnTo>
                    <a:lnTo>
                      <a:pt x="508" y="694"/>
                    </a:lnTo>
                    <a:lnTo>
                      <a:pt x="490" y="700"/>
                    </a:lnTo>
                    <a:lnTo>
                      <a:pt x="474" y="706"/>
                    </a:lnTo>
                    <a:lnTo>
                      <a:pt x="457" y="711"/>
                    </a:lnTo>
                    <a:lnTo>
                      <a:pt x="440" y="715"/>
                    </a:lnTo>
                    <a:lnTo>
                      <a:pt x="423" y="719"/>
                    </a:lnTo>
                    <a:lnTo>
                      <a:pt x="405" y="721"/>
                    </a:lnTo>
                    <a:lnTo>
                      <a:pt x="388" y="722"/>
                    </a:lnTo>
                    <a:lnTo>
                      <a:pt x="370" y="724"/>
                    </a:lnTo>
                    <a:lnTo>
                      <a:pt x="352" y="724"/>
                    </a:lnTo>
                    <a:lnTo>
                      <a:pt x="335" y="722"/>
                    </a:lnTo>
                    <a:lnTo>
                      <a:pt x="317" y="721"/>
                    </a:lnTo>
                    <a:lnTo>
                      <a:pt x="299" y="719"/>
                    </a:lnTo>
                    <a:lnTo>
                      <a:pt x="282" y="715"/>
                    </a:lnTo>
                    <a:lnTo>
                      <a:pt x="265" y="711"/>
                    </a:lnTo>
                    <a:lnTo>
                      <a:pt x="247" y="705"/>
                    </a:lnTo>
                    <a:lnTo>
                      <a:pt x="230" y="699"/>
                    </a:lnTo>
                    <a:lnTo>
                      <a:pt x="214" y="692"/>
                    </a:lnTo>
                    <a:lnTo>
                      <a:pt x="198" y="684"/>
                    </a:lnTo>
                    <a:lnTo>
                      <a:pt x="182" y="676"/>
                    </a:lnTo>
                    <a:lnTo>
                      <a:pt x="167" y="667"/>
                    </a:lnTo>
                    <a:lnTo>
                      <a:pt x="152" y="657"/>
                    </a:lnTo>
                    <a:lnTo>
                      <a:pt x="138" y="646"/>
                    </a:lnTo>
                    <a:lnTo>
                      <a:pt x="124" y="635"/>
                    </a:lnTo>
                    <a:lnTo>
                      <a:pt x="112" y="623"/>
                    </a:lnTo>
                    <a:lnTo>
                      <a:pt x="99" y="611"/>
                    </a:lnTo>
                    <a:lnTo>
                      <a:pt x="87" y="598"/>
                    </a:lnTo>
                    <a:lnTo>
                      <a:pt x="76" y="584"/>
                    </a:lnTo>
                    <a:lnTo>
                      <a:pt x="66" y="570"/>
                    </a:lnTo>
                    <a:lnTo>
                      <a:pt x="56" y="555"/>
                    </a:lnTo>
                    <a:lnTo>
                      <a:pt x="47" y="540"/>
                    </a:lnTo>
                    <a:lnTo>
                      <a:pt x="39" y="524"/>
                    </a:lnTo>
                    <a:lnTo>
                      <a:pt x="31" y="508"/>
                    </a:lnTo>
                    <a:close/>
                  </a:path>
                </a:pathLst>
              </a:custGeom>
              <a:solidFill>
                <a:schemeClr val="accent1"/>
              </a:solidFill>
              <a:ln w="9525">
                <a:noFill/>
                <a:round/>
                <a:headEnd/>
                <a:tailEnd/>
              </a:ln>
            </p:spPr>
            <p:txBody>
              <a:bodyPr>
                <a:prstTxWarp prst="textNoShape">
                  <a:avLst/>
                </a:prstTxWarp>
              </a:bodyPr>
              <a:lstStyle/>
              <a:p>
                <a:endParaRPr lang="en-US">
                  <a:latin typeface="Calibri"/>
                  <a:cs typeface="Calibri"/>
                </a:endParaRPr>
              </a:p>
            </p:txBody>
          </p:sp>
          <p:sp>
            <p:nvSpPr>
              <p:cNvPr id="485" name="Freeform 43"/>
              <p:cNvSpPr>
                <a:spLocks/>
              </p:cNvSpPr>
              <p:nvPr/>
            </p:nvSpPr>
            <p:spPr bwMode="auto">
              <a:xfrm rot="1650941">
                <a:off x="3386" y="1193"/>
                <a:ext cx="221" cy="294"/>
              </a:xfrm>
              <a:custGeom>
                <a:avLst/>
                <a:gdLst>
                  <a:gd name="T0" fmla="*/ 205 w 529"/>
                  <a:gd name="T1" fmla="*/ 83 h 710"/>
                  <a:gd name="T2" fmla="*/ 198 w 529"/>
                  <a:gd name="T3" fmla="*/ 70 h 710"/>
                  <a:gd name="T4" fmla="*/ 189 w 529"/>
                  <a:gd name="T5" fmla="*/ 58 h 710"/>
                  <a:gd name="T6" fmla="*/ 180 w 529"/>
                  <a:gd name="T7" fmla="*/ 47 h 710"/>
                  <a:gd name="T8" fmla="*/ 169 w 529"/>
                  <a:gd name="T9" fmla="*/ 37 h 710"/>
                  <a:gd name="T10" fmla="*/ 157 w 529"/>
                  <a:gd name="T11" fmla="*/ 28 h 710"/>
                  <a:gd name="T12" fmla="*/ 145 w 529"/>
                  <a:gd name="T13" fmla="*/ 19 h 710"/>
                  <a:gd name="T14" fmla="*/ 132 w 529"/>
                  <a:gd name="T15" fmla="*/ 13 h 710"/>
                  <a:gd name="T16" fmla="*/ 117 w 529"/>
                  <a:gd name="T17" fmla="*/ 8 h 710"/>
                  <a:gd name="T18" fmla="*/ 103 w 529"/>
                  <a:gd name="T19" fmla="*/ 3 h 710"/>
                  <a:gd name="T20" fmla="*/ 89 w 529"/>
                  <a:gd name="T21" fmla="*/ 1 h 710"/>
                  <a:gd name="T22" fmla="*/ 74 w 529"/>
                  <a:gd name="T23" fmla="*/ 0 h 710"/>
                  <a:gd name="T24" fmla="*/ 59 w 529"/>
                  <a:gd name="T25" fmla="*/ 0 h 710"/>
                  <a:gd name="T26" fmla="*/ 45 w 529"/>
                  <a:gd name="T27" fmla="*/ 2 h 710"/>
                  <a:gd name="T28" fmla="*/ 30 w 529"/>
                  <a:gd name="T29" fmla="*/ 5 h 710"/>
                  <a:gd name="T30" fmla="*/ 17 w 529"/>
                  <a:gd name="T31" fmla="*/ 10 h 710"/>
                  <a:gd name="T32" fmla="*/ 7 w 529"/>
                  <a:gd name="T33" fmla="*/ 14 h 710"/>
                  <a:gd name="T34" fmla="*/ 3 w 529"/>
                  <a:gd name="T35" fmla="*/ 16 h 710"/>
                  <a:gd name="T36" fmla="*/ 6 w 529"/>
                  <a:gd name="T37" fmla="*/ 16 h 710"/>
                  <a:gd name="T38" fmla="*/ 18 w 529"/>
                  <a:gd name="T39" fmla="*/ 13 h 710"/>
                  <a:gd name="T40" fmla="*/ 30 w 529"/>
                  <a:gd name="T41" fmla="*/ 12 h 710"/>
                  <a:gd name="T42" fmla="*/ 42 w 529"/>
                  <a:gd name="T43" fmla="*/ 12 h 710"/>
                  <a:gd name="T44" fmla="*/ 54 w 529"/>
                  <a:gd name="T45" fmla="*/ 12 h 710"/>
                  <a:gd name="T46" fmla="*/ 66 w 529"/>
                  <a:gd name="T47" fmla="*/ 13 h 710"/>
                  <a:gd name="T48" fmla="*/ 78 w 529"/>
                  <a:gd name="T49" fmla="*/ 16 h 710"/>
                  <a:gd name="T50" fmla="*/ 90 w 529"/>
                  <a:gd name="T51" fmla="*/ 19 h 710"/>
                  <a:gd name="T52" fmla="*/ 103 w 529"/>
                  <a:gd name="T53" fmla="*/ 24 h 710"/>
                  <a:gd name="T54" fmla="*/ 116 w 529"/>
                  <a:gd name="T55" fmla="*/ 31 h 710"/>
                  <a:gd name="T56" fmla="*/ 129 w 529"/>
                  <a:gd name="T57" fmla="*/ 39 h 710"/>
                  <a:gd name="T58" fmla="*/ 140 w 529"/>
                  <a:gd name="T59" fmla="*/ 48 h 710"/>
                  <a:gd name="T60" fmla="*/ 151 w 529"/>
                  <a:gd name="T61" fmla="*/ 58 h 710"/>
                  <a:gd name="T62" fmla="*/ 160 w 529"/>
                  <a:gd name="T63" fmla="*/ 69 h 710"/>
                  <a:gd name="T64" fmla="*/ 169 w 529"/>
                  <a:gd name="T65" fmla="*/ 82 h 710"/>
                  <a:gd name="T66" fmla="*/ 176 w 529"/>
                  <a:gd name="T67" fmla="*/ 94 h 710"/>
                  <a:gd name="T68" fmla="*/ 185 w 529"/>
                  <a:gd name="T69" fmla="*/ 115 h 710"/>
                  <a:gd name="T70" fmla="*/ 191 w 529"/>
                  <a:gd name="T71" fmla="*/ 143 h 710"/>
                  <a:gd name="T72" fmla="*/ 192 w 529"/>
                  <a:gd name="T73" fmla="*/ 171 h 710"/>
                  <a:gd name="T74" fmla="*/ 188 w 529"/>
                  <a:gd name="T75" fmla="*/ 198 h 710"/>
                  <a:gd name="T76" fmla="*/ 179 w 529"/>
                  <a:gd name="T77" fmla="*/ 224 h 710"/>
                  <a:gd name="T78" fmla="*/ 165 w 529"/>
                  <a:gd name="T79" fmla="*/ 248 h 710"/>
                  <a:gd name="T80" fmla="*/ 147 w 529"/>
                  <a:gd name="T81" fmla="*/ 269 h 710"/>
                  <a:gd name="T82" fmla="*/ 124 w 529"/>
                  <a:gd name="T83" fmla="*/ 287 h 710"/>
                  <a:gd name="T84" fmla="*/ 114 w 529"/>
                  <a:gd name="T85" fmla="*/ 293 h 710"/>
                  <a:gd name="T86" fmla="*/ 119 w 529"/>
                  <a:gd name="T87" fmla="*/ 292 h 710"/>
                  <a:gd name="T88" fmla="*/ 124 w 529"/>
                  <a:gd name="T89" fmla="*/ 290 h 710"/>
                  <a:gd name="T90" fmla="*/ 129 w 529"/>
                  <a:gd name="T91" fmla="*/ 288 h 710"/>
                  <a:gd name="T92" fmla="*/ 145 w 529"/>
                  <a:gd name="T93" fmla="*/ 280 h 710"/>
                  <a:gd name="T94" fmla="*/ 169 w 529"/>
                  <a:gd name="T95" fmla="*/ 263 h 710"/>
                  <a:gd name="T96" fmla="*/ 189 w 529"/>
                  <a:gd name="T97" fmla="*/ 242 h 710"/>
                  <a:gd name="T98" fmla="*/ 205 w 529"/>
                  <a:gd name="T99" fmla="*/ 217 h 710"/>
                  <a:gd name="T100" fmla="*/ 215 w 529"/>
                  <a:gd name="T101" fmla="*/ 190 h 710"/>
                  <a:gd name="T102" fmla="*/ 221 w 529"/>
                  <a:gd name="T103" fmla="*/ 162 h 710"/>
                  <a:gd name="T104" fmla="*/ 220 w 529"/>
                  <a:gd name="T105" fmla="*/ 133 h 710"/>
                  <a:gd name="T106" fmla="*/ 214 w 529"/>
                  <a:gd name="T107" fmla="*/ 104 h 7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9"/>
                  <a:gd name="T163" fmla="*/ 0 h 710"/>
                  <a:gd name="T164" fmla="*/ 529 w 529"/>
                  <a:gd name="T165" fmla="*/ 710 h 7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9" h="710">
                    <a:moveTo>
                      <a:pt x="499" y="217"/>
                    </a:moveTo>
                    <a:lnTo>
                      <a:pt x="491" y="201"/>
                    </a:lnTo>
                    <a:lnTo>
                      <a:pt x="483" y="185"/>
                    </a:lnTo>
                    <a:lnTo>
                      <a:pt x="474" y="170"/>
                    </a:lnTo>
                    <a:lnTo>
                      <a:pt x="463" y="155"/>
                    </a:lnTo>
                    <a:lnTo>
                      <a:pt x="453" y="140"/>
                    </a:lnTo>
                    <a:lnTo>
                      <a:pt x="443" y="126"/>
                    </a:lnTo>
                    <a:lnTo>
                      <a:pt x="430" y="113"/>
                    </a:lnTo>
                    <a:lnTo>
                      <a:pt x="419" y="100"/>
                    </a:lnTo>
                    <a:lnTo>
                      <a:pt x="405" y="89"/>
                    </a:lnTo>
                    <a:lnTo>
                      <a:pt x="391" y="77"/>
                    </a:lnTo>
                    <a:lnTo>
                      <a:pt x="377" y="67"/>
                    </a:lnTo>
                    <a:lnTo>
                      <a:pt x="362" y="57"/>
                    </a:lnTo>
                    <a:lnTo>
                      <a:pt x="347" y="47"/>
                    </a:lnTo>
                    <a:lnTo>
                      <a:pt x="331" y="39"/>
                    </a:lnTo>
                    <a:lnTo>
                      <a:pt x="315" y="31"/>
                    </a:lnTo>
                    <a:lnTo>
                      <a:pt x="299" y="24"/>
                    </a:lnTo>
                    <a:lnTo>
                      <a:pt x="281" y="19"/>
                    </a:lnTo>
                    <a:lnTo>
                      <a:pt x="264" y="13"/>
                    </a:lnTo>
                    <a:lnTo>
                      <a:pt x="247" y="8"/>
                    </a:lnTo>
                    <a:lnTo>
                      <a:pt x="230" y="5"/>
                    </a:lnTo>
                    <a:lnTo>
                      <a:pt x="212" y="3"/>
                    </a:lnTo>
                    <a:lnTo>
                      <a:pt x="195" y="1"/>
                    </a:lnTo>
                    <a:lnTo>
                      <a:pt x="178" y="0"/>
                    </a:lnTo>
                    <a:lnTo>
                      <a:pt x="161" y="0"/>
                    </a:lnTo>
                    <a:lnTo>
                      <a:pt x="142" y="1"/>
                    </a:lnTo>
                    <a:lnTo>
                      <a:pt x="125" y="3"/>
                    </a:lnTo>
                    <a:lnTo>
                      <a:pt x="108" y="5"/>
                    </a:lnTo>
                    <a:lnTo>
                      <a:pt x="90" y="8"/>
                    </a:lnTo>
                    <a:lnTo>
                      <a:pt x="73" y="13"/>
                    </a:lnTo>
                    <a:lnTo>
                      <a:pt x="56" y="19"/>
                    </a:lnTo>
                    <a:lnTo>
                      <a:pt x="40" y="24"/>
                    </a:lnTo>
                    <a:lnTo>
                      <a:pt x="22" y="31"/>
                    </a:lnTo>
                    <a:lnTo>
                      <a:pt x="17" y="34"/>
                    </a:lnTo>
                    <a:lnTo>
                      <a:pt x="11" y="36"/>
                    </a:lnTo>
                    <a:lnTo>
                      <a:pt x="6" y="39"/>
                    </a:lnTo>
                    <a:lnTo>
                      <a:pt x="0" y="42"/>
                    </a:lnTo>
                    <a:lnTo>
                      <a:pt x="14" y="38"/>
                    </a:lnTo>
                    <a:lnTo>
                      <a:pt x="29" y="35"/>
                    </a:lnTo>
                    <a:lnTo>
                      <a:pt x="43" y="32"/>
                    </a:lnTo>
                    <a:lnTo>
                      <a:pt x="58" y="30"/>
                    </a:lnTo>
                    <a:lnTo>
                      <a:pt x="72" y="29"/>
                    </a:lnTo>
                    <a:lnTo>
                      <a:pt x="87" y="28"/>
                    </a:lnTo>
                    <a:lnTo>
                      <a:pt x="101" y="28"/>
                    </a:lnTo>
                    <a:lnTo>
                      <a:pt x="116" y="28"/>
                    </a:lnTo>
                    <a:lnTo>
                      <a:pt x="129" y="29"/>
                    </a:lnTo>
                    <a:lnTo>
                      <a:pt x="144" y="30"/>
                    </a:lnTo>
                    <a:lnTo>
                      <a:pt x="159" y="32"/>
                    </a:lnTo>
                    <a:lnTo>
                      <a:pt x="173" y="35"/>
                    </a:lnTo>
                    <a:lnTo>
                      <a:pt x="187" y="38"/>
                    </a:lnTo>
                    <a:lnTo>
                      <a:pt x="202" y="43"/>
                    </a:lnTo>
                    <a:lnTo>
                      <a:pt x="216" y="47"/>
                    </a:lnTo>
                    <a:lnTo>
                      <a:pt x="230" y="52"/>
                    </a:lnTo>
                    <a:lnTo>
                      <a:pt x="246" y="59"/>
                    </a:lnTo>
                    <a:lnTo>
                      <a:pt x="262" y="67"/>
                    </a:lnTo>
                    <a:lnTo>
                      <a:pt x="278" y="75"/>
                    </a:lnTo>
                    <a:lnTo>
                      <a:pt x="293" y="84"/>
                    </a:lnTo>
                    <a:lnTo>
                      <a:pt x="308" y="95"/>
                    </a:lnTo>
                    <a:lnTo>
                      <a:pt x="322" y="105"/>
                    </a:lnTo>
                    <a:lnTo>
                      <a:pt x="336" y="117"/>
                    </a:lnTo>
                    <a:lnTo>
                      <a:pt x="349" y="128"/>
                    </a:lnTo>
                    <a:lnTo>
                      <a:pt x="361" y="141"/>
                    </a:lnTo>
                    <a:lnTo>
                      <a:pt x="374" y="153"/>
                    </a:lnTo>
                    <a:lnTo>
                      <a:pt x="384" y="167"/>
                    </a:lnTo>
                    <a:lnTo>
                      <a:pt x="394" y="182"/>
                    </a:lnTo>
                    <a:lnTo>
                      <a:pt x="405" y="197"/>
                    </a:lnTo>
                    <a:lnTo>
                      <a:pt x="414" y="212"/>
                    </a:lnTo>
                    <a:lnTo>
                      <a:pt x="422" y="228"/>
                    </a:lnTo>
                    <a:lnTo>
                      <a:pt x="430" y="244"/>
                    </a:lnTo>
                    <a:lnTo>
                      <a:pt x="443" y="278"/>
                    </a:lnTo>
                    <a:lnTo>
                      <a:pt x="452" y="311"/>
                    </a:lnTo>
                    <a:lnTo>
                      <a:pt x="458" y="345"/>
                    </a:lnTo>
                    <a:lnTo>
                      <a:pt x="460" y="379"/>
                    </a:lnTo>
                    <a:lnTo>
                      <a:pt x="460" y="413"/>
                    </a:lnTo>
                    <a:lnTo>
                      <a:pt x="457" y="446"/>
                    </a:lnTo>
                    <a:lnTo>
                      <a:pt x="450" y="478"/>
                    </a:lnTo>
                    <a:lnTo>
                      <a:pt x="440" y="509"/>
                    </a:lnTo>
                    <a:lnTo>
                      <a:pt x="428" y="540"/>
                    </a:lnTo>
                    <a:lnTo>
                      <a:pt x="412" y="570"/>
                    </a:lnTo>
                    <a:lnTo>
                      <a:pt x="394" y="598"/>
                    </a:lnTo>
                    <a:lnTo>
                      <a:pt x="374" y="624"/>
                    </a:lnTo>
                    <a:lnTo>
                      <a:pt x="351" y="650"/>
                    </a:lnTo>
                    <a:lnTo>
                      <a:pt x="324" y="672"/>
                    </a:lnTo>
                    <a:lnTo>
                      <a:pt x="296" y="692"/>
                    </a:lnTo>
                    <a:lnTo>
                      <a:pt x="267" y="710"/>
                    </a:lnTo>
                    <a:lnTo>
                      <a:pt x="272" y="707"/>
                    </a:lnTo>
                    <a:lnTo>
                      <a:pt x="278" y="706"/>
                    </a:lnTo>
                    <a:lnTo>
                      <a:pt x="284" y="704"/>
                    </a:lnTo>
                    <a:lnTo>
                      <a:pt x="291" y="702"/>
                    </a:lnTo>
                    <a:lnTo>
                      <a:pt x="296" y="700"/>
                    </a:lnTo>
                    <a:lnTo>
                      <a:pt x="302" y="698"/>
                    </a:lnTo>
                    <a:lnTo>
                      <a:pt x="308" y="696"/>
                    </a:lnTo>
                    <a:lnTo>
                      <a:pt x="314" y="694"/>
                    </a:lnTo>
                    <a:lnTo>
                      <a:pt x="347" y="677"/>
                    </a:lnTo>
                    <a:lnTo>
                      <a:pt x="377" y="658"/>
                    </a:lnTo>
                    <a:lnTo>
                      <a:pt x="405" y="635"/>
                    </a:lnTo>
                    <a:lnTo>
                      <a:pt x="431" y="611"/>
                    </a:lnTo>
                    <a:lnTo>
                      <a:pt x="453" y="584"/>
                    </a:lnTo>
                    <a:lnTo>
                      <a:pt x="474" y="555"/>
                    </a:lnTo>
                    <a:lnTo>
                      <a:pt x="490" y="525"/>
                    </a:lnTo>
                    <a:lnTo>
                      <a:pt x="505" y="493"/>
                    </a:lnTo>
                    <a:lnTo>
                      <a:pt x="515" y="460"/>
                    </a:lnTo>
                    <a:lnTo>
                      <a:pt x="523" y="426"/>
                    </a:lnTo>
                    <a:lnTo>
                      <a:pt x="528" y="392"/>
                    </a:lnTo>
                    <a:lnTo>
                      <a:pt x="529" y="356"/>
                    </a:lnTo>
                    <a:lnTo>
                      <a:pt x="527" y="322"/>
                    </a:lnTo>
                    <a:lnTo>
                      <a:pt x="521" y="286"/>
                    </a:lnTo>
                    <a:lnTo>
                      <a:pt x="512" y="251"/>
                    </a:lnTo>
                    <a:lnTo>
                      <a:pt x="499" y="217"/>
                    </a:lnTo>
                    <a:close/>
                  </a:path>
                </a:pathLst>
              </a:custGeom>
              <a:solidFill>
                <a:srgbClr val="FFFFFF"/>
              </a:solidFill>
              <a:ln w="9525">
                <a:noFill/>
                <a:round/>
                <a:headEnd/>
                <a:tailEnd/>
              </a:ln>
            </p:spPr>
            <p:txBody>
              <a:bodyPr>
                <a:prstTxWarp prst="textNoShape">
                  <a:avLst/>
                </a:prstTxWarp>
              </a:bodyPr>
              <a:lstStyle/>
              <a:p>
                <a:endParaRPr lang="en-US">
                  <a:latin typeface="Calibri"/>
                  <a:cs typeface="Calibri"/>
                </a:endParaRPr>
              </a:p>
            </p:txBody>
          </p:sp>
        </p:grpSp>
      </p:grpSp>
      <p:grpSp>
        <p:nvGrpSpPr>
          <p:cNvPr id="486" name="Group 75"/>
          <p:cNvGrpSpPr>
            <a:grpSpLocks/>
          </p:cNvGrpSpPr>
          <p:nvPr>
            <p:custDataLst>
              <p:tags r:id="rId8"/>
            </p:custDataLst>
          </p:nvPr>
        </p:nvGrpSpPr>
        <p:grpSpPr bwMode="auto">
          <a:xfrm>
            <a:off x="6474197" y="4358734"/>
            <a:ext cx="2322851" cy="2180177"/>
            <a:chOff x="2970" y="2691"/>
            <a:chExt cx="1434" cy="1346"/>
          </a:xfrm>
        </p:grpSpPr>
        <p:sp>
          <p:nvSpPr>
            <p:cNvPr id="487" name="Line 10"/>
            <p:cNvSpPr>
              <a:spLocks noChangeShapeType="1"/>
            </p:cNvSpPr>
            <p:nvPr/>
          </p:nvSpPr>
          <p:spPr bwMode="auto">
            <a:xfrm rot="2700000">
              <a:off x="3004" y="2830"/>
              <a:ext cx="277" cy="0"/>
            </a:xfrm>
            <a:prstGeom prst="line">
              <a:avLst/>
            </a:prstGeom>
            <a:ln>
              <a:headEnd/>
              <a:tailEnd type="arrow" w="lg" len="med"/>
            </a:ln>
          </p:spPr>
          <p:style>
            <a:lnRef idx="2">
              <a:schemeClr val="accent1"/>
            </a:lnRef>
            <a:fillRef idx="0">
              <a:schemeClr val="accent1"/>
            </a:fillRef>
            <a:effectRef idx="1">
              <a:schemeClr val="accent1"/>
            </a:effectRef>
            <a:fontRef idx="minor">
              <a:schemeClr val="tx1"/>
            </a:fontRef>
          </p:style>
          <p:txBody>
            <a:bodyPr wrap="none" anchor="ctr">
              <a:prstTxWarp prst="textNoShape">
                <a:avLst/>
              </a:prstTxWarp>
            </a:bodyPr>
            <a:lstStyle/>
            <a:p>
              <a:endParaRPr lang="en-US">
                <a:latin typeface="Calibri"/>
                <a:cs typeface="Calibri"/>
              </a:endParaRPr>
            </a:p>
          </p:txBody>
        </p:sp>
        <p:grpSp>
          <p:nvGrpSpPr>
            <p:cNvPr id="488" name="Group 74"/>
            <p:cNvGrpSpPr>
              <a:grpSpLocks/>
            </p:cNvGrpSpPr>
            <p:nvPr/>
          </p:nvGrpSpPr>
          <p:grpSpPr bwMode="auto">
            <a:xfrm>
              <a:off x="2970" y="2733"/>
              <a:ext cx="1434" cy="1304"/>
              <a:chOff x="2970" y="2733"/>
              <a:chExt cx="1434" cy="1304"/>
            </a:xfrm>
          </p:grpSpPr>
          <p:sp>
            <p:nvSpPr>
              <p:cNvPr id="489" name="Oval 14"/>
              <p:cNvSpPr>
                <a:spLocks noChangeArrowheads="1"/>
              </p:cNvSpPr>
              <p:nvPr/>
            </p:nvSpPr>
            <p:spPr bwMode="blackWhite">
              <a:xfrm>
                <a:off x="3036" y="2733"/>
                <a:ext cx="1304" cy="1304"/>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90" name="Rectangle 32"/>
              <p:cNvSpPr>
                <a:spLocks noChangeArrowheads="1"/>
              </p:cNvSpPr>
              <p:nvPr>
                <p:custDataLst>
                  <p:tags r:id="rId19"/>
                </p:custDataLst>
              </p:nvPr>
            </p:nvSpPr>
            <p:spPr bwMode="gray">
              <a:xfrm>
                <a:off x="2970" y="2889"/>
                <a:ext cx="1434"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Prize</a:t>
                </a:r>
                <a:r>
                  <a:rPr lang="en-US" dirty="0" smtClean="0">
                    <a:solidFill>
                      <a:schemeClr val="tx2"/>
                    </a:solidFill>
                    <a:latin typeface="Calibri"/>
                    <a:cs typeface="Calibri"/>
                  </a:rPr>
                  <a:t/>
                </a:r>
                <a:br>
                  <a:rPr lang="en-US" dirty="0" smtClean="0">
                    <a:solidFill>
                      <a:schemeClr val="tx2"/>
                    </a:solidFill>
                    <a:latin typeface="Calibri"/>
                    <a:cs typeface="Calibri"/>
                  </a:rPr>
                </a:br>
                <a:r>
                  <a:rPr lang="en-US" dirty="0" smtClean="0">
                    <a:solidFill>
                      <a:schemeClr val="tx2"/>
                    </a:solidFill>
                    <a:latin typeface="Calibri"/>
                    <a:cs typeface="Calibri"/>
                  </a:rPr>
                  <a:t>ops &amp; marketing</a:t>
                </a:r>
                <a:endParaRPr lang="en-US" dirty="0">
                  <a:solidFill>
                    <a:schemeClr val="tx2"/>
                  </a:solidFill>
                  <a:latin typeface="Calibri"/>
                  <a:cs typeface="Calibri"/>
                </a:endParaRPr>
              </a:p>
            </p:txBody>
          </p:sp>
          <p:sp>
            <p:nvSpPr>
              <p:cNvPr id="491" name="AutoShape 44"/>
              <p:cNvSpPr>
                <a:spLocks noChangeArrowheads="1"/>
              </p:cNvSpPr>
              <p:nvPr/>
            </p:nvSpPr>
            <p:spPr bwMode="auto">
              <a:xfrm>
                <a:off x="3141" y="3478"/>
                <a:ext cx="367" cy="181"/>
              </a:xfrm>
              <a:prstGeom prst="homePlate">
                <a:avLst>
                  <a:gd name="adj" fmla="val 18211"/>
                </a:avLst>
              </a:prstGeom>
              <a:solidFill>
                <a:schemeClr val="accent1"/>
              </a:solidFill>
              <a:ln w="9525">
                <a:noFill/>
                <a:miter lim="800000"/>
                <a:headEnd/>
                <a:tailEnd/>
              </a:ln>
            </p:spPr>
            <p:txBody>
              <a:bodyPr wrap="none" anchor="ctr">
                <a:prstTxWarp prst="textNoShape">
                  <a:avLst/>
                </a:prstTxWarp>
              </a:bodyPr>
              <a:lstStyle/>
              <a:p>
                <a:pPr algn="ctr"/>
                <a:r>
                  <a:rPr lang="en-US" sz="1200" dirty="0" smtClean="0">
                    <a:latin typeface="Calibri"/>
                    <a:cs typeface="Calibri"/>
                  </a:rPr>
                  <a:t>Phase I</a:t>
                </a:r>
                <a:endParaRPr lang="en-US" sz="1200" dirty="0">
                  <a:latin typeface="Calibri"/>
                  <a:cs typeface="Calibri"/>
                </a:endParaRPr>
              </a:p>
            </p:txBody>
          </p:sp>
          <p:sp>
            <p:nvSpPr>
              <p:cNvPr id="492" name="AutoShape 45"/>
              <p:cNvSpPr>
                <a:spLocks noChangeArrowheads="1"/>
              </p:cNvSpPr>
              <p:nvPr/>
            </p:nvSpPr>
            <p:spPr bwMode="auto">
              <a:xfrm>
                <a:off x="3495" y="3478"/>
                <a:ext cx="376" cy="181"/>
              </a:xfrm>
              <a:prstGeom prst="chevron">
                <a:avLst>
                  <a:gd name="adj" fmla="val 18177"/>
                </a:avLst>
              </a:prstGeom>
              <a:solidFill>
                <a:schemeClr val="accent1"/>
              </a:solidFill>
              <a:ln w="9525">
                <a:noFill/>
                <a:miter lim="800000"/>
                <a:headEnd/>
                <a:tailEnd/>
              </a:ln>
            </p:spPr>
            <p:txBody>
              <a:bodyPr wrap="none" anchor="ctr">
                <a:prstTxWarp prst="textNoShape">
                  <a:avLst/>
                </a:prstTxWarp>
              </a:bodyPr>
              <a:lstStyle/>
              <a:p>
                <a:pPr algn="ctr"/>
                <a:r>
                  <a:rPr lang="en-US" sz="1200" dirty="0" smtClean="0">
                    <a:latin typeface="Calibri"/>
                    <a:cs typeface="Calibri"/>
                  </a:rPr>
                  <a:t>II</a:t>
                </a:r>
                <a:endParaRPr lang="en-US" sz="1200" dirty="0">
                  <a:latin typeface="Calibri"/>
                  <a:cs typeface="Calibri"/>
                </a:endParaRPr>
              </a:p>
            </p:txBody>
          </p:sp>
          <p:sp>
            <p:nvSpPr>
              <p:cNvPr id="493" name="AutoShape 46"/>
              <p:cNvSpPr>
                <a:spLocks noChangeArrowheads="1"/>
              </p:cNvSpPr>
              <p:nvPr/>
            </p:nvSpPr>
            <p:spPr bwMode="auto">
              <a:xfrm>
                <a:off x="3858" y="3478"/>
                <a:ext cx="376" cy="181"/>
              </a:xfrm>
              <a:prstGeom prst="chevron">
                <a:avLst>
                  <a:gd name="adj" fmla="val 18177"/>
                </a:avLst>
              </a:prstGeom>
              <a:solidFill>
                <a:schemeClr val="accent1"/>
              </a:solidFill>
              <a:ln w="9525">
                <a:noFill/>
                <a:miter lim="800000"/>
                <a:headEnd/>
                <a:tailEnd/>
              </a:ln>
            </p:spPr>
            <p:txBody>
              <a:bodyPr wrap="none" anchor="ctr">
                <a:prstTxWarp prst="textNoShape">
                  <a:avLst/>
                </a:prstTxWarp>
              </a:bodyPr>
              <a:lstStyle/>
              <a:p>
                <a:pPr algn="ctr"/>
                <a:r>
                  <a:rPr lang="en-US" sz="1200" dirty="0" smtClean="0">
                    <a:latin typeface="Calibri"/>
                    <a:cs typeface="Calibri"/>
                  </a:rPr>
                  <a:t>III</a:t>
                </a:r>
                <a:endParaRPr lang="en-US" sz="1200" dirty="0">
                  <a:latin typeface="Calibri"/>
                  <a:cs typeface="Calibri"/>
                </a:endParaRPr>
              </a:p>
            </p:txBody>
          </p:sp>
          <p:sp>
            <p:nvSpPr>
              <p:cNvPr id="494" name="AutoShape 47"/>
              <p:cNvSpPr>
                <a:spLocks noChangeArrowheads="1"/>
              </p:cNvSpPr>
              <p:nvPr/>
            </p:nvSpPr>
            <p:spPr bwMode="auto">
              <a:xfrm>
                <a:off x="3141" y="3686"/>
                <a:ext cx="1093" cy="125"/>
              </a:xfrm>
              <a:prstGeom prst="homePlate">
                <a:avLst>
                  <a:gd name="adj" fmla="val 18257"/>
                </a:avLst>
              </a:prstGeom>
              <a:solidFill>
                <a:schemeClr val="accent1"/>
              </a:solidFill>
              <a:ln w="9525">
                <a:noFill/>
                <a:miter lim="800000"/>
                <a:headEnd/>
                <a:tailEnd/>
              </a:ln>
            </p:spPr>
            <p:txBody>
              <a:bodyPr wrap="none" anchor="ctr">
                <a:prstTxWarp prst="textNoShape">
                  <a:avLst/>
                </a:prstTxWarp>
              </a:bodyPr>
              <a:lstStyle/>
              <a:p>
                <a:pPr algn="ctr"/>
                <a:endParaRPr lang="en-US">
                  <a:latin typeface="Calibri"/>
                  <a:cs typeface="Calibri"/>
                </a:endParaRPr>
              </a:p>
            </p:txBody>
          </p:sp>
        </p:grpSp>
      </p:grpSp>
      <p:grpSp>
        <p:nvGrpSpPr>
          <p:cNvPr id="495" name="Group 67"/>
          <p:cNvGrpSpPr>
            <a:grpSpLocks/>
          </p:cNvGrpSpPr>
          <p:nvPr>
            <p:custDataLst>
              <p:tags r:id="rId9"/>
            </p:custDataLst>
          </p:nvPr>
        </p:nvGrpSpPr>
        <p:grpSpPr bwMode="auto">
          <a:xfrm>
            <a:off x="3893792" y="2811877"/>
            <a:ext cx="2902754" cy="2112147"/>
            <a:chOff x="1377" y="1736"/>
            <a:chExt cx="1792" cy="1304"/>
          </a:xfrm>
        </p:grpSpPr>
        <p:cxnSp>
          <p:nvCxnSpPr>
            <p:cNvPr id="496" name="AutoShape 9"/>
            <p:cNvCxnSpPr>
              <a:cxnSpLocks noChangeShapeType="1"/>
              <a:stCxn id="502" idx="6"/>
              <a:endCxn id="497" idx="2"/>
            </p:cNvCxnSpPr>
            <p:nvPr/>
          </p:nvCxnSpPr>
          <p:spPr bwMode="auto">
            <a:xfrm>
              <a:off x="1377" y="2388"/>
              <a:ext cx="488" cy="0"/>
            </a:xfrm>
            <a:prstGeom prst="straightConnector1">
              <a:avLst/>
            </a:prstGeom>
            <a:ln>
              <a:headEnd/>
              <a:tailEnd type="arrow" w="lg" len="med"/>
            </a:ln>
          </p:spPr>
          <p:style>
            <a:lnRef idx="2">
              <a:schemeClr val="accent1"/>
            </a:lnRef>
            <a:fillRef idx="0">
              <a:schemeClr val="accent1"/>
            </a:fillRef>
            <a:effectRef idx="1">
              <a:schemeClr val="accent1"/>
            </a:effectRef>
            <a:fontRef idx="minor">
              <a:schemeClr val="tx1"/>
            </a:fontRef>
          </p:style>
        </p:cxnSp>
        <p:sp>
          <p:nvSpPr>
            <p:cNvPr id="497" name="Oval 15"/>
            <p:cNvSpPr>
              <a:spLocks noChangeArrowheads="1"/>
            </p:cNvSpPr>
            <p:nvPr/>
          </p:nvSpPr>
          <p:spPr bwMode="blackWhite">
            <a:xfrm>
              <a:off x="1865" y="1736"/>
              <a:ext cx="1304" cy="1304"/>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498" name="Rectangle 19"/>
            <p:cNvSpPr>
              <a:spLocks noChangeArrowheads="1"/>
            </p:cNvSpPr>
            <p:nvPr>
              <p:custDataLst>
                <p:tags r:id="rId16"/>
              </p:custDataLst>
            </p:nvPr>
          </p:nvSpPr>
          <p:spPr bwMode="gray">
            <a:xfrm>
              <a:off x="2164" y="1741"/>
              <a:ext cx="707"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Prize</a:t>
              </a:r>
            </a:p>
            <a:p>
              <a:pPr algn="ctr" defTabSz="913526">
                <a:buSzPct val="120000"/>
              </a:pPr>
              <a:r>
                <a:rPr lang="en-US" dirty="0">
                  <a:solidFill>
                    <a:schemeClr val="tx2"/>
                  </a:solidFill>
                  <a:latin typeface="Calibri"/>
                  <a:cs typeface="Calibri"/>
                </a:rPr>
                <a:t>strategy</a:t>
              </a:r>
            </a:p>
          </p:txBody>
        </p:sp>
        <p:sp>
          <p:nvSpPr>
            <p:cNvPr id="499" name="Oval 20"/>
            <p:cNvSpPr>
              <a:spLocks noChangeArrowheads="1"/>
            </p:cNvSpPr>
            <p:nvPr>
              <p:custDataLst>
                <p:tags r:id="rId17"/>
              </p:custDataLst>
            </p:nvPr>
          </p:nvSpPr>
          <p:spPr bwMode="auto">
            <a:xfrm>
              <a:off x="1931" y="2241"/>
              <a:ext cx="694" cy="488"/>
            </a:xfrm>
            <a:prstGeom prst="ellipse">
              <a:avLst/>
            </a:prstGeom>
            <a:solidFill>
              <a:schemeClr val="accent1">
                <a:alpha val="50195"/>
              </a:schemeClr>
            </a:solidFill>
            <a:ln w="9525">
              <a:noFill/>
              <a:round/>
              <a:headEnd/>
              <a:tailEnd/>
            </a:ln>
          </p:spPr>
          <p:txBody>
            <a:bodyPr lIns="0" tIns="0" rIns="45720" bIns="0" anchor="ctr">
              <a:prstTxWarp prst="textNoShape">
                <a:avLst/>
              </a:prstTxWarp>
              <a:spAutoFit/>
            </a:bodyPr>
            <a:lstStyle/>
            <a:p>
              <a:pPr algn="ctr" defTabSz="913526">
                <a:buSzPct val="120000"/>
              </a:pPr>
              <a:r>
                <a:rPr lang="en-US" sz="1200" dirty="0">
                  <a:latin typeface="Calibri"/>
                  <a:cs typeface="Calibri"/>
                </a:rPr>
                <a:t>Stake-holder needs</a:t>
              </a:r>
            </a:p>
          </p:txBody>
        </p:sp>
        <p:sp>
          <p:nvSpPr>
            <p:cNvPr id="500" name="Oval 21"/>
            <p:cNvSpPr>
              <a:spLocks noChangeArrowheads="1"/>
            </p:cNvSpPr>
            <p:nvPr>
              <p:custDataLst>
                <p:tags r:id="rId18"/>
              </p:custDataLst>
            </p:nvPr>
          </p:nvSpPr>
          <p:spPr bwMode="auto">
            <a:xfrm>
              <a:off x="2409" y="2213"/>
              <a:ext cx="694" cy="543"/>
            </a:xfrm>
            <a:prstGeom prst="ellipse">
              <a:avLst/>
            </a:prstGeom>
            <a:solidFill>
              <a:schemeClr val="accent1">
                <a:alpha val="50195"/>
              </a:schemeClr>
            </a:solidFill>
            <a:ln w="9525">
              <a:noFill/>
              <a:round/>
              <a:headEnd/>
              <a:tailEnd/>
            </a:ln>
          </p:spPr>
          <p:txBody>
            <a:bodyPr wrap="none" lIns="45720" tIns="0" rIns="0" bIns="0" anchor="ctr">
              <a:prstTxWarp prst="textNoShape">
                <a:avLst/>
              </a:prstTxWarp>
            </a:bodyPr>
            <a:lstStyle/>
            <a:p>
              <a:pPr marL="176551" algn="ctr" defTabSz="913526">
                <a:buSzPct val="120000"/>
              </a:pPr>
              <a:r>
                <a:rPr lang="en-US" sz="1200" dirty="0">
                  <a:latin typeface="Calibri"/>
                  <a:cs typeface="Calibri"/>
                </a:rPr>
                <a:t>Prize</a:t>
              </a:r>
              <a:br>
                <a:rPr lang="en-US" sz="1200" dirty="0">
                  <a:latin typeface="Calibri"/>
                  <a:cs typeface="Calibri"/>
                </a:rPr>
              </a:br>
              <a:r>
                <a:rPr lang="en-US" sz="1200" dirty="0">
                  <a:latin typeface="Calibri"/>
                  <a:cs typeface="Calibri"/>
                </a:rPr>
                <a:t>types</a:t>
              </a:r>
            </a:p>
          </p:txBody>
        </p:sp>
      </p:grpSp>
      <p:grpSp>
        <p:nvGrpSpPr>
          <p:cNvPr id="501" name="Group 83"/>
          <p:cNvGrpSpPr>
            <a:grpSpLocks/>
          </p:cNvGrpSpPr>
          <p:nvPr/>
        </p:nvGrpSpPr>
        <p:grpSpPr bwMode="auto">
          <a:xfrm>
            <a:off x="1781520" y="2743847"/>
            <a:ext cx="2112272" cy="2180176"/>
            <a:chOff x="73" y="1694"/>
            <a:chExt cx="1304" cy="1346"/>
          </a:xfrm>
        </p:grpSpPr>
        <p:sp>
          <p:nvSpPr>
            <p:cNvPr id="502" name="Oval 2"/>
            <p:cNvSpPr>
              <a:spLocks noChangeArrowheads="1"/>
            </p:cNvSpPr>
            <p:nvPr>
              <p:custDataLst>
                <p:tags r:id="rId10"/>
              </p:custDataLst>
            </p:nvPr>
          </p:nvSpPr>
          <p:spPr bwMode="blackWhite">
            <a:xfrm>
              <a:off x="73" y="1736"/>
              <a:ext cx="1304" cy="1304"/>
            </a:xfrm>
            <a:prstGeom prst="ellipse">
              <a:avLst/>
            </a:prstGeom>
            <a:solidFill>
              <a:srgbClr val="F6F1CC"/>
            </a:solidFill>
            <a:ln w="12700">
              <a:solidFill>
                <a:schemeClr val="accent1"/>
              </a:solidFill>
              <a:round/>
              <a:headEnd/>
              <a:tailEnd/>
            </a:ln>
          </p:spPr>
          <p:txBody>
            <a:bodyPr wrap="none" lIns="72009" tIns="72009" rIns="72009" bIns="72009" anchor="ctr">
              <a:prstTxWarp prst="textNoShape">
                <a:avLst/>
              </a:prstTxWarp>
            </a:bodyPr>
            <a:lstStyle/>
            <a:p>
              <a:pPr algn="ctr"/>
              <a:endParaRPr lang="en-US">
                <a:latin typeface="Calibri"/>
                <a:cs typeface="Calibri"/>
              </a:endParaRPr>
            </a:p>
          </p:txBody>
        </p:sp>
        <p:sp>
          <p:nvSpPr>
            <p:cNvPr id="503" name="Rectangle 16"/>
            <p:cNvSpPr>
              <a:spLocks noChangeArrowheads="1"/>
            </p:cNvSpPr>
            <p:nvPr>
              <p:custDataLst>
                <p:tags r:id="rId11"/>
              </p:custDataLst>
            </p:nvPr>
          </p:nvSpPr>
          <p:spPr bwMode="gray">
            <a:xfrm>
              <a:off x="432" y="1694"/>
              <a:ext cx="586" cy="513"/>
            </a:xfrm>
            <a:prstGeom prst="rect">
              <a:avLst/>
            </a:prstGeom>
            <a:noFill/>
            <a:ln w="9525">
              <a:noFill/>
              <a:miter lim="800000"/>
              <a:headEnd/>
              <a:tailEnd/>
            </a:ln>
          </p:spPr>
          <p:txBody>
            <a:bodyPr wrap="none" lIns="0" tIns="0" rIns="0" bIns="0">
              <a:prstTxWarp prst="textNoShape">
                <a:avLst/>
              </a:prstTxWarp>
              <a:spAutoFit/>
            </a:bodyPr>
            <a:lstStyle/>
            <a:p>
              <a:pPr algn="ctr" defTabSz="913526">
                <a:buSzPct val="120000"/>
              </a:pPr>
              <a:r>
                <a:rPr lang="en-US" dirty="0">
                  <a:solidFill>
                    <a:schemeClr val="tx2"/>
                  </a:solidFill>
                  <a:latin typeface="Calibri"/>
                  <a:cs typeface="Calibri"/>
                </a:rPr>
                <a:t>Goal</a:t>
              </a:r>
              <a:br>
                <a:rPr lang="en-US" dirty="0">
                  <a:solidFill>
                    <a:schemeClr val="tx2"/>
                  </a:solidFill>
                  <a:latin typeface="Calibri"/>
                  <a:cs typeface="Calibri"/>
                </a:rPr>
              </a:br>
              <a:r>
                <a:rPr lang="en-US" dirty="0">
                  <a:solidFill>
                    <a:schemeClr val="tx2"/>
                  </a:solidFill>
                  <a:latin typeface="Calibri"/>
                  <a:cs typeface="Calibri"/>
                </a:rPr>
                <a:t>setting</a:t>
              </a:r>
            </a:p>
          </p:txBody>
        </p:sp>
        <p:grpSp>
          <p:nvGrpSpPr>
            <p:cNvPr id="504" name="Group 79"/>
            <p:cNvGrpSpPr>
              <a:grpSpLocks/>
            </p:cNvGrpSpPr>
            <p:nvPr/>
          </p:nvGrpSpPr>
          <p:grpSpPr bwMode="auto">
            <a:xfrm>
              <a:off x="373" y="2200"/>
              <a:ext cx="704" cy="284"/>
              <a:chOff x="469" y="2167"/>
              <a:chExt cx="674" cy="284"/>
            </a:xfrm>
          </p:grpSpPr>
          <p:sp>
            <p:nvSpPr>
              <p:cNvPr id="508" name="AutoShape 77"/>
              <p:cNvSpPr>
                <a:spLocks noChangeArrowheads="1"/>
              </p:cNvSpPr>
              <p:nvPr>
                <p:custDataLst>
                  <p:tags r:id="rId14"/>
                </p:custDataLst>
              </p:nvPr>
            </p:nvSpPr>
            <p:spPr bwMode="auto">
              <a:xfrm>
                <a:off x="469" y="2167"/>
                <a:ext cx="674" cy="284"/>
              </a:xfrm>
              <a:prstGeom prst="roundRect">
                <a:avLst>
                  <a:gd name="adj" fmla="val 16667"/>
                </a:avLst>
              </a:prstGeom>
              <a:solidFill>
                <a:schemeClr val="accent1">
                  <a:alpha val="50195"/>
                </a:schemeClr>
              </a:solidFill>
              <a:ln w="9525">
                <a:noFill/>
                <a:round/>
                <a:headEnd/>
                <a:tailEnd/>
              </a:ln>
            </p:spPr>
            <p:txBody>
              <a:bodyPr lIns="0" tIns="0" rIns="45720" bIns="0" anchor="ctr">
                <a:prstTxWarp prst="textNoShape">
                  <a:avLst/>
                </a:prstTxWarp>
                <a:spAutoFit/>
              </a:bodyPr>
              <a:lstStyle/>
              <a:p>
                <a:pPr algn="ctr"/>
                <a:endParaRPr lang="en-US">
                  <a:latin typeface="Calibri"/>
                  <a:cs typeface="Calibri"/>
                </a:endParaRPr>
              </a:p>
            </p:txBody>
          </p:sp>
          <p:sp>
            <p:nvSpPr>
              <p:cNvPr id="509" name="Rectangle 17"/>
              <p:cNvSpPr>
                <a:spLocks noChangeArrowheads="1"/>
              </p:cNvSpPr>
              <p:nvPr>
                <p:custDataLst>
                  <p:tags r:id="rId15"/>
                </p:custDataLst>
              </p:nvPr>
            </p:nvSpPr>
            <p:spPr bwMode="auto">
              <a:xfrm>
                <a:off x="540" y="2194"/>
                <a:ext cx="531" cy="230"/>
              </a:xfrm>
              <a:prstGeom prst="rect">
                <a:avLst/>
              </a:prstGeom>
              <a:noFill/>
              <a:ln w="9525">
                <a:noFill/>
                <a:miter lim="800000"/>
                <a:headEnd/>
                <a:tailEnd/>
              </a:ln>
            </p:spPr>
            <p:txBody>
              <a:bodyPr lIns="0" tIns="0" rIns="0" bIns="0">
                <a:prstTxWarp prst="textNoShape">
                  <a:avLst/>
                </a:prstTxWarp>
                <a:spAutoFit/>
              </a:bodyPr>
              <a:lstStyle/>
              <a:p>
                <a:pPr algn="ctr" defTabSz="913526">
                  <a:buSzPct val="120000"/>
                </a:pPr>
                <a:r>
                  <a:rPr lang="en-US" sz="1200" dirty="0">
                    <a:latin typeface="Calibri"/>
                    <a:cs typeface="Calibri"/>
                  </a:rPr>
                  <a:t>Broad aspirations</a:t>
                </a:r>
              </a:p>
            </p:txBody>
          </p:sp>
        </p:grpSp>
        <p:grpSp>
          <p:nvGrpSpPr>
            <p:cNvPr id="505" name="Group 80"/>
            <p:cNvGrpSpPr>
              <a:grpSpLocks/>
            </p:cNvGrpSpPr>
            <p:nvPr/>
          </p:nvGrpSpPr>
          <p:grpSpPr bwMode="auto">
            <a:xfrm>
              <a:off x="373" y="2581"/>
              <a:ext cx="704" cy="284"/>
              <a:chOff x="469" y="2167"/>
              <a:chExt cx="674" cy="284"/>
            </a:xfrm>
          </p:grpSpPr>
          <p:sp>
            <p:nvSpPr>
              <p:cNvPr id="506" name="AutoShape 81"/>
              <p:cNvSpPr>
                <a:spLocks noChangeArrowheads="1"/>
              </p:cNvSpPr>
              <p:nvPr>
                <p:custDataLst>
                  <p:tags r:id="rId12"/>
                </p:custDataLst>
              </p:nvPr>
            </p:nvSpPr>
            <p:spPr bwMode="auto">
              <a:xfrm>
                <a:off x="469" y="2167"/>
                <a:ext cx="674" cy="284"/>
              </a:xfrm>
              <a:prstGeom prst="roundRect">
                <a:avLst>
                  <a:gd name="adj" fmla="val 16667"/>
                </a:avLst>
              </a:prstGeom>
              <a:solidFill>
                <a:schemeClr val="accent1">
                  <a:alpha val="50195"/>
                </a:schemeClr>
              </a:solidFill>
              <a:ln w="9525">
                <a:noFill/>
                <a:round/>
                <a:headEnd/>
                <a:tailEnd/>
              </a:ln>
            </p:spPr>
            <p:txBody>
              <a:bodyPr lIns="0" tIns="0" rIns="45720" bIns="0" anchor="ctr">
                <a:prstTxWarp prst="textNoShape">
                  <a:avLst/>
                </a:prstTxWarp>
                <a:spAutoFit/>
              </a:bodyPr>
              <a:lstStyle/>
              <a:p>
                <a:pPr algn="ctr"/>
                <a:endParaRPr lang="en-US">
                  <a:latin typeface="Calibri"/>
                  <a:cs typeface="Calibri"/>
                </a:endParaRPr>
              </a:p>
            </p:txBody>
          </p:sp>
          <p:sp>
            <p:nvSpPr>
              <p:cNvPr id="507" name="Rectangle 82"/>
              <p:cNvSpPr>
                <a:spLocks noChangeArrowheads="1"/>
              </p:cNvSpPr>
              <p:nvPr>
                <p:custDataLst>
                  <p:tags r:id="rId13"/>
                </p:custDataLst>
              </p:nvPr>
            </p:nvSpPr>
            <p:spPr bwMode="auto">
              <a:xfrm>
                <a:off x="540" y="2194"/>
                <a:ext cx="531" cy="230"/>
              </a:xfrm>
              <a:prstGeom prst="rect">
                <a:avLst/>
              </a:prstGeom>
              <a:noFill/>
              <a:ln w="9525">
                <a:noFill/>
                <a:miter lim="800000"/>
                <a:headEnd/>
                <a:tailEnd/>
              </a:ln>
            </p:spPr>
            <p:txBody>
              <a:bodyPr lIns="0" tIns="0" rIns="0" bIns="0">
                <a:prstTxWarp prst="textNoShape">
                  <a:avLst/>
                </a:prstTxWarp>
                <a:spAutoFit/>
              </a:bodyPr>
              <a:lstStyle/>
              <a:p>
                <a:pPr algn="ctr" defTabSz="913526">
                  <a:buSzPct val="120000"/>
                </a:pPr>
                <a:r>
                  <a:rPr lang="en-US" sz="1200" dirty="0">
                    <a:latin typeface="Calibri"/>
                    <a:cs typeface="Calibri"/>
                  </a:rPr>
                  <a:t>Specific objectives</a:t>
                </a:r>
              </a:p>
            </p:txBody>
          </p:sp>
        </p:grpSp>
      </p:grpSp>
      <p:sp>
        <p:nvSpPr>
          <p:cNvPr id="510" name="Slide Number Placeholder 3"/>
          <p:cNvSpPr>
            <a:spLocks noGrp="1"/>
          </p:cNvSpPr>
          <p:nvPr>
            <p:ph type="sldNum" sz="quarter" idx="10"/>
          </p:nvPr>
        </p:nvSpPr>
        <p:spPr>
          <a:xfrm>
            <a:off x="8216471" y="6356350"/>
            <a:ext cx="2133600" cy="365125"/>
          </a:xfrm>
          <a:noFill/>
        </p:spPr>
        <p:txBody>
          <a:bodyPr/>
          <a:lstStyle/>
          <a:p>
            <a:pPr algn="r"/>
            <a:fld id="{2F38753E-BFC1-5F4B-B3C6-5591116BFC82}" type="slidenum">
              <a:rPr lang="en-GB">
                <a:latin typeface="Calibri"/>
                <a:cs typeface="Calibri"/>
              </a:rPr>
              <a:pPr algn="r"/>
              <a:t>17</a:t>
            </a:fld>
            <a:endParaRPr lang="en-GB" dirty="0">
              <a:latin typeface="Calibri"/>
              <a:cs typeface="Calibri"/>
            </a:endParaRPr>
          </a:p>
        </p:txBody>
      </p:sp>
      <p:sp>
        <p:nvSpPr>
          <p:cNvPr id="75" name="TextBox 74"/>
          <p:cNvSpPr txBox="1"/>
          <p:nvPr/>
        </p:nvSpPr>
        <p:spPr>
          <a:xfrm>
            <a:off x="196054" y="6488668"/>
            <a:ext cx="3526113" cy="246221"/>
          </a:xfrm>
          <a:prstGeom prst="rect">
            <a:avLst/>
          </a:prstGeom>
          <a:noFill/>
        </p:spPr>
        <p:txBody>
          <a:bodyPr wrap="none" rtlCol="0">
            <a:spAutoFit/>
          </a:bodyPr>
          <a:lstStyle/>
          <a:p>
            <a:r>
              <a:rPr lang="en-US" sz="1000" dirty="0" smtClean="0">
                <a:latin typeface="Calibri"/>
                <a:cs typeface="Calibri"/>
              </a:rPr>
              <a:t>Source: McKinsey dataset of 219 prizes worth $100,000 or more</a:t>
            </a:r>
            <a:endParaRPr lang="en-US" sz="1000" dirty="0">
              <a:latin typeface="Calibri"/>
              <a:cs typeface="Calibri"/>
            </a:endParaRPr>
          </a:p>
        </p:txBody>
      </p:sp>
    </p:spTree>
    <p:extLst>
      <p:ext uri="{BB962C8B-B14F-4D97-AF65-F5344CB8AC3E}">
        <p14:creationId xmlns:p14="http://schemas.microsoft.com/office/powerpoint/2010/main" val="25400126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01"/>
                                        </p:tgtEl>
                                        <p:attrNameLst>
                                          <p:attrName>style.visibility</p:attrName>
                                        </p:attrNameLst>
                                      </p:cBhvr>
                                      <p:to>
                                        <p:strVal val="visible"/>
                                      </p:to>
                                    </p:set>
                                    <p:anim calcmode="lin" valueType="num">
                                      <p:cBhvr>
                                        <p:cTn id="7" dur="500" fill="hold"/>
                                        <p:tgtEl>
                                          <p:spTgt spid="501"/>
                                        </p:tgtEl>
                                        <p:attrNameLst>
                                          <p:attrName>ppt_w</p:attrName>
                                        </p:attrNameLst>
                                      </p:cBhvr>
                                      <p:tavLst>
                                        <p:tav tm="0">
                                          <p:val>
                                            <p:fltVal val="0"/>
                                          </p:val>
                                        </p:tav>
                                        <p:tav tm="100000">
                                          <p:val>
                                            <p:strVal val="#ppt_w"/>
                                          </p:val>
                                        </p:tav>
                                      </p:tavLst>
                                    </p:anim>
                                    <p:anim calcmode="lin" valueType="num">
                                      <p:cBhvr>
                                        <p:cTn id="8" dur="500" fill="hold"/>
                                        <p:tgtEl>
                                          <p:spTgt spid="501"/>
                                        </p:tgtEl>
                                        <p:attrNameLst>
                                          <p:attrName>ppt_h</p:attrName>
                                        </p:attrNameLst>
                                      </p:cBhvr>
                                      <p:tavLst>
                                        <p:tav tm="0">
                                          <p:val>
                                            <p:fltVal val="0"/>
                                          </p:val>
                                        </p:tav>
                                        <p:tav tm="100000">
                                          <p:val>
                                            <p:strVal val="#ppt_h"/>
                                          </p:val>
                                        </p:tav>
                                      </p:tavLst>
                                    </p:anim>
                                    <p:animEffect transition="in" filter="fade">
                                      <p:cBhvr>
                                        <p:cTn id="9" dur="500"/>
                                        <p:tgtEl>
                                          <p:spTgt spid="50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5"/>
                                        </p:tgtEl>
                                        <p:attrNameLst>
                                          <p:attrName>style.visibility</p:attrName>
                                        </p:attrNameLst>
                                      </p:cBhvr>
                                      <p:to>
                                        <p:strVal val="visible"/>
                                      </p:to>
                                    </p:set>
                                    <p:animEffect transition="in" filter="wipe(left)">
                                      <p:cBhvr>
                                        <p:cTn id="14" dur="500"/>
                                        <p:tgtEl>
                                          <p:spTgt spid="4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1"/>
                                        </p:tgtEl>
                                        <p:attrNameLst>
                                          <p:attrName>style.visibility</p:attrName>
                                        </p:attrNameLst>
                                      </p:cBhvr>
                                      <p:to>
                                        <p:strVal val="visible"/>
                                      </p:to>
                                    </p:set>
                                    <p:animEffect transition="in" filter="fade">
                                      <p:cBhvr>
                                        <p:cTn id="19" dur="500"/>
                                        <p:tgtEl>
                                          <p:spTgt spid="441"/>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70"/>
                                        </p:tgtEl>
                                        <p:attrNameLst>
                                          <p:attrName>style.visibility</p:attrName>
                                        </p:attrNameLst>
                                      </p:cBhvr>
                                      <p:to>
                                        <p:strVal val="visible"/>
                                      </p:to>
                                    </p:set>
                                    <p:animEffect transition="in" filter="wipe(left)">
                                      <p:cBhvr>
                                        <p:cTn id="23" dur="500"/>
                                        <p:tgtEl>
                                          <p:spTgt spid="47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86"/>
                                        </p:tgtEl>
                                        <p:attrNameLst>
                                          <p:attrName>style.visibility</p:attrName>
                                        </p:attrNameLst>
                                      </p:cBhvr>
                                      <p:to>
                                        <p:strVal val="visible"/>
                                      </p:to>
                                    </p:set>
                                    <p:animEffect transition="in" filter="wipe(left)">
                                      <p:cBhvr>
                                        <p:cTn id="28" dur="500"/>
                                        <p:tgtEl>
                                          <p:spTgt spid="48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44"/>
                                        </p:tgtEl>
                                        <p:attrNameLst>
                                          <p:attrName>style.visibility</p:attrName>
                                        </p:attrNameLst>
                                      </p:cBhvr>
                                      <p:to>
                                        <p:strVal val="visible"/>
                                      </p:to>
                                    </p:set>
                                    <p:animEffect transition="in" filter="wipe(left)">
                                      <p:cBhvr>
                                        <p:cTn id="33" dur="500"/>
                                        <p:tgtEl>
                                          <p:spTgt spid="4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440"/>
                                        </p:tgtEl>
                                        <p:attrNameLst>
                                          <p:attrName>style.visibility</p:attrName>
                                        </p:attrNameLst>
                                      </p:cBhvr>
                                      <p:to>
                                        <p:strVal val="visible"/>
                                      </p:to>
                                    </p:set>
                                    <p:animEffect transition="in" filter="wipe(right)">
                                      <p:cBhvr>
                                        <p:cTn id="38" dur="5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Rectangle 2" hidden="1"/>
          <p:cNvGraphicFramePr>
            <a:graphicFrameLocks/>
          </p:cNvGraphicFramePr>
          <p:nvPr>
            <p:custDataLst>
              <p:tags r:id="rId2"/>
            </p:custDataLst>
          </p:nvPr>
        </p:nvGraphicFramePr>
        <p:xfrm>
          <a:off x="0" y="0"/>
          <a:ext cx="215922" cy="161974"/>
        </p:xfrm>
        <a:graphic>
          <a:graphicData uri="http://schemas.openxmlformats.org/presentationml/2006/ole">
            <mc:AlternateContent xmlns:mc="http://schemas.openxmlformats.org/markup-compatibility/2006">
              <mc:Choice xmlns:v="urn:schemas-microsoft-com:vml" Requires="v">
                <p:oleObj spid="_x0000_s112711" name="think-cell Slide" r:id="rId22" imgW="0" imgH="0" progId="">
                  <p:embed/>
                </p:oleObj>
              </mc:Choice>
              <mc:Fallback>
                <p:oleObj name="think-cell Slide" r:id="rId22"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5922" cy="1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3"/>
          <p:cNvSpPr>
            <a:spLocks noGrp="1" noChangeArrowheads="1"/>
          </p:cNvSpPr>
          <p:nvPr>
            <p:ph type="title"/>
            <p:custDataLst>
              <p:tags r:id="rId3"/>
            </p:custDataLst>
          </p:nvPr>
        </p:nvSpPr>
        <p:spPr>
          <a:xfrm>
            <a:off x="161943" y="260780"/>
            <a:ext cx="11722431" cy="419513"/>
          </a:xfrm>
        </p:spPr>
        <p:txBody>
          <a:bodyPr/>
          <a:lstStyle/>
          <a:p>
            <a:pPr eaLnBrk="1" hangingPunct="1"/>
            <a:r>
              <a:rPr lang="en-US" sz="4000" dirty="0" smtClean="0"/>
              <a:t>We’ve observed six </a:t>
            </a:r>
            <a:r>
              <a:rPr lang="en-US" sz="4000" dirty="0"/>
              <a:t>major prize </a:t>
            </a:r>
            <a:r>
              <a:rPr lang="en-US" sz="4000" dirty="0" smtClean="0"/>
              <a:t>models…</a:t>
            </a:r>
            <a:endParaRPr lang="en-US" sz="4000" dirty="0"/>
          </a:p>
        </p:txBody>
      </p:sp>
      <p:grpSp>
        <p:nvGrpSpPr>
          <p:cNvPr id="2" name="Group 149"/>
          <p:cNvGrpSpPr>
            <a:grpSpLocks/>
          </p:cNvGrpSpPr>
          <p:nvPr/>
        </p:nvGrpSpPr>
        <p:grpSpPr bwMode="auto">
          <a:xfrm>
            <a:off x="185693" y="3321413"/>
            <a:ext cx="5667966" cy="1098187"/>
            <a:chOff x="86" y="1932"/>
            <a:chExt cx="2625" cy="678"/>
          </a:xfrm>
        </p:grpSpPr>
        <p:sp>
          <p:nvSpPr>
            <p:cNvPr id="37991" name="Rectangle 10"/>
            <p:cNvSpPr>
              <a:spLocks noChangeArrowheads="1"/>
            </p:cNvSpPr>
            <p:nvPr>
              <p:custDataLst>
                <p:tags r:id="rId18"/>
              </p:custDataLst>
            </p:nvPr>
          </p:nvSpPr>
          <p:spPr bwMode="auto">
            <a:xfrm>
              <a:off x="594" y="2154"/>
              <a:ext cx="693" cy="228"/>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Exemplar</a:t>
              </a:r>
            </a:p>
          </p:txBody>
        </p:sp>
        <p:sp>
          <p:nvSpPr>
            <p:cNvPr id="37992" name="Rectangle 11"/>
            <p:cNvSpPr>
              <a:spLocks noChangeArrowheads="1"/>
            </p:cNvSpPr>
            <p:nvPr>
              <p:custDataLst>
                <p:tags r:id="rId19"/>
              </p:custDataLst>
            </p:nvPr>
          </p:nvSpPr>
          <p:spPr bwMode="auto">
            <a:xfrm>
              <a:off x="1383" y="2154"/>
              <a:ext cx="1328" cy="456"/>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a:latin typeface="Calibri"/>
                  <a:cs typeface="Calibri"/>
                </a:rPr>
                <a:t>Nobel Prize</a:t>
              </a:r>
            </a:p>
            <a:p>
              <a:pPr marL="281468" lvl="1" indent="-279540" defTabSz="1087313">
                <a:buSzPct val="120000"/>
                <a:buFontTx/>
                <a:buChar char="•"/>
              </a:pPr>
              <a:r>
                <a:rPr lang="en-US" sz="2400" b="0" dirty="0">
                  <a:latin typeface="Calibri"/>
                  <a:cs typeface="Calibri"/>
                </a:rPr>
                <a:t>Man Booker Prize</a:t>
              </a:r>
            </a:p>
          </p:txBody>
        </p:sp>
        <p:grpSp>
          <p:nvGrpSpPr>
            <p:cNvPr id="3" name="Group 12"/>
            <p:cNvGrpSpPr>
              <a:grpSpLocks/>
            </p:cNvGrpSpPr>
            <p:nvPr/>
          </p:nvGrpSpPr>
          <p:grpSpPr bwMode="auto">
            <a:xfrm>
              <a:off x="137" y="2117"/>
              <a:ext cx="315" cy="366"/>
              <a:chOff x="221" y="1060"/>
              <a:chExt cx="315" cy="366"/>
            </a:xfrm>
          </p:grpSpPr>
          <p:sp>
            <p:nvSpPr>
              <p:cNvPr id="37995" name="Freeform 13"/>
              <p:cNvSpPr>
                <a:spLocks/>
              </p:cNvSpPr>
              <p:nvPr/>
            </p:nvSpPr>
            <p:spPr bwMode="auto">
              <a:xfrm>
                <a:off x="221" y="1217"/>
                <a:ext cx="158" cy="209"/>
              </a:xfrm>
              <a:custGeom>
                <a:avLst/>
                <a:gdLst>
                  <a:gd name="T0" fmla="*/ 88 w 158"/>
                  <a:gd name="T1" fmla="*/ 0 h 209"/>
                  <a:gd name="T2" fmla="*/ 0 w 158"/>
                  <a:gd name="T3" fmla="*/ 147 h 209"/>
                  <a:gd name="T4" fmla="*/ 70 w 158"/>
                  <a:gd name="T5" fmla="*/ 147 h 209"/>
                  <a:gd name="T6" fmla="*/ 103 w 158"/>
                  <a:gd name="T7" fmla="*/ 209 h 209"/>
                  <a:gd name="T8" fmla="*/ 158 w 158"/>
                  <a:gd name="T9" fmla="*/ 19 h 209"/>
                  <a:gd name="T10" fmla="*/ 88 w 158"/>
                  <a:gd name="T11" fmla="*/ 0 h 209"/>
                  <a:gd name="T12" fmla="*/ 0 60000 65536"/>
                  <a:gd name="T13" fmla="*/ 0 60000 65536"/>
                  <a:gd name="T14" fmla="*/ 0 60000 65536"/>
                  <a:gd name="T15" fmla="*/ 0 60000 65536"/>
                  <a:gd name="T16" fmla="*/ 0 60000 65536"/>
                  <a:gd name="T17" fmla="*/ 0 60000 65536"/>
                  <a:gd name="T18" fmla="*/ 0 w 158"/>
                  <a:gd name="T19" fmla="*/ 0 h 209"/>
                  <a:gd name="T20" fmla="*/ 158 w 158"/>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8" h="209">
                    <a:moveTo>
                      <a:pt x="88" y="0"/>
                    </a:moveTo>
                    <a:lnTo>
                      <a:pt x="0" y="147"/>
                    </a:lnTo>
                    <a:lnTo>
                      <a:pt x="70" y="147"/>
                    </a:lnTo>
                    <a:lnTo>
                      <a:pt x="103" y="209"/>
                    </a:lnTo>
                    <a:lnTo>
                      <a:pt x="158" y="19"/>
                    </a:lnTo>
                    <a:lnTo>
                      <a:pt x="88" y="0"/>
                    </a:lnTo>
                    <a:close/>
                  </a:path>
                </a:pathLst>
              </a:custGeom>
              <a:solidFill>
                <a:srgbClr val="FCF7E4"/>
              </a:solidFill>
              <a:ln w="9525">
                <a:noFill/>
                <a:round/>
                <a:headEnd/>
                <a:tailEnd/>
              </a:ln>
            </p:spPr>
            <p:txBody>
              <a:bodyPr>
                <a:prstTxWarp prst="textNoShape">
                  <a:avLst/>
                </a:prstTxWarp>
              </a:bodyPr>
              <a:lstStyle/>
              <a:p>
                <a:endParaRPr lang="en-US" sz="2400">
                  <a:latin typeface="Calibri"/>
                  <a:cs typeface="Calibri"/>
                </a:endParaRPr>
              </a:p>
            </p:txBody>
          </p:sp>
          <p:sp>
            <p:nvSpPr>
              <p:cNvPr id="37996" name="Freeform 14"/>
              <p:cNvSpPr>
                <a:spLocks/>
              </p:cNvSpPr>
              <p:nvPr/>
            </p:nvSpPr>
            <p:spPr bwMode="auto">
              <a:xfrm>
                <a:off x="221" y="1217"/>
                <a:ext cx="158" cy="209"/>
              </a:xfrm>
              <a:custGeom>
                <a:avLst/>
                <a:gdLst>
                  <a:gd name="T0" fmla="*/ 88 w 158"/>
                  <a:gd name="T1" fmla="*/ 0 h 209"/>
                  <a:gd name="T2" fmla="*/ 0 w 158"/>
                  <a:gd name="T3" fmla="*/ 147 h 209"/>
                  <a:gd name="T4" fmla="*/ 70 w 158"/>
                  <a:gd name="T5" fmla="*/ 147 h 209"/>
                  <a:gd name="T6" fmla="*/ 103 w 158"/>
                  <a:gd name="T7" fmla="*/ 209 h 209"/>
                  <a:gd name="T8" fmla="*/ 158 w 158"/>
                  <a:gd name="T9" fmla="*/ 19 h 209"/>
                  <a:gd name="T10" fmla="*/ 88 w 158"/>
                  <a:gd name="T11" fmla="*/ 0 h 209"/>
                  <a:gd name="T12" fmla="*/ 0 60000 65536"/>
                  <a:gd name="T13" fmla="*/ 0 60000 65536"/>
                  <a:gd name="T14" fmla="*/ 0 60000 65536"/>
                  <a:gd name="T15" fmla="*/ 0 60000 65536"/>
                  <a:gd name="T16" fmla="*/ 0 60000 65536"/>
                  <a:gd name="T17" fmla="*/ 0 60000 65536"/>
                  <a:gd name="T18" fmla="*/ 0 w 158"/>
                  <a:gd name="T19" fmla="*/ 0 h 209"/>
                  <a:gd name="T20" fmla="*/ 158 w 158"/>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158" h="209">
                    <a:moveTo>
                      <a:pt x="88" y="0"/>
                    </a:moveTo>
                    <a:lnTo>
                      <a:pt x="0" y="147"/>
                    </a:lnTo>
                    <a:lnTo>
                      <a:pt x="70" y="147"/>
                    </a:lnTo>
                    <a:lnTo>
                      <a:pt x="103" y="209"/>
                    </a:lnTo>
                    <a:lnTo>
                      <a:pt x="158" y="19"/>
                    </a:lnTo>
                    <a:lnTo>
                      <a:pt x="88" y="0"/>
                    </a:lnTo>
                    <a:close/>
                  </a:path>
                </a:pathLst>
              </a:custGeom>
              <a:noFill/>
              <a:ln w="2857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97" name="Freeform 15"/>
              <p:cNvSpPr>
                <a:spLocks/>
              </p:cNvSpPr>
              <p:nvPr/>
            </p:nvSpPr>
            <p:spPr bwMode="auto">
              <a:xfrm>
                <a:off x="382" y="1206"/>
                <a:ext cx="154" cy="205"/>
              </a:xfrm>
              <a:custGeom>
                <a:avLst/>
                <a:gdLst>
                  <a:gd name="T0" fmla="*/ 66 w 154"/>
                  <a:gd name="T1" fmla="*/ 0 h 205"/>
                  <a:gd name="T2" fmla="*/ 154 w 154"/>
                  <a:gd name="T3" fmla="*/ 147 h 205"/>
                  <a:gd name="T4" fmla="*/ 88 w 154"/>
                  <a:gd name="T5" fmla="*/ 147 h 205"/>
                  <a:gd name="T6" fmla="*/ 52 w 154"/>
                  <a:gd name="T7" fmla="*/ 205 h 205"/>
                  <a:gd name="T8" fmla="*/ 0 w 154"/>
                  <a:gd name="T9" fmla="*/ 19 h 205"/>
                  <a:gd name="T10" fmla="*/ 66 w 154"/>
                  <a:gd name="T11" fmla="*/ 0 h 205"/>
                  <a:gd name="T12" fmla="*/ 0 60000 65536"/>
                  <a:gd name="T13" fmla="*/ 0 60000 65536"/>
                  <a:gd name="T14" fmla="*/ 0 60000 65536"/>
                  <a:gd name="T15" fmla="*/ 0 60000 65536"/>
                  <a:gd name="T16" fmla="*/ 0 60000 65536"/>
                  <a:gd name="T17" fmla="*/ 0 60000 65536"/>
                  <a:gd name="T18" fmla="*/ 0 w 154"/>
                  <a:gd name="T19" fmla="*/ 0 h 205"/>
                  <a:gd name="T20" fmla="*/ 154 w 15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54" h="205">
                    <a:moveTo>
                      <a:pt x="66" y="0"/>
                    </a:moveTo>
                    <a:lnTo>
                      <a:pt x="154" y="147"/>
                    </a:lnTo>
                    <a:lnTo>
                      <a:pt x="88" y="147"/>
                    </a:lnTo>
                    <a:lnTo>
                      <a:pt x="52" y="205"/>
                    </a:lnTo>
                    <a:lnTo>
                      <a:pt x="0" y="19"/>
                    </a:lnTo>
                    <a:lnTo>
                      <a:pt x="66" y="0"/>
                    </a:lnTo>
                    <a:close/>
                  </a:path>
                </a:pathLst>
              </a:custGeom>
              <a:solidFill>
                <a:srgbClr val="FCF7E4"/>
              </a:solidFill>
              <a:ln w="9525">
                <a:noFill/>
                <a:round/>
                <a:headEnd/>
                <a:tailEnd/>
              </a:ln>
            </p:spPr>
            <p:txBody>
              <a:bodyPr>
                <a:prstTxWarp prst="textNoShape">
                  <a:avLst/>
                </a:prstTxWarp>
              </a:bodyPr>
              <a:lstStyle/>
              <a:p>
                <a:endParaRPr lang="en-US" sz="2400">
                  <a:latin typeface="Calibri"/>
                  <a:cs typeface="Calibri"/>
                </a:endParaRPr>
              </a:p>
            </p:txBody>
          </p:sp>
          <p:sp>
            <p:nvSpPr>
              <p:cNvPr id="37998" name="Freeform 16"/>
              <p:cNvSpPr>
                <a:spLocks/>
              </p:cNvSpPr>
              <p:nvPr/>
            </p:nvSpPr>
            <p:spPr bwMode="auto">
              <a:xfrm>
                <a:off x="382" y="1206"/>
                <a:ext cx="154" cy="205"/>
              </a:xfrm>
              <a:custGeom>
                <a:avLst/>
                <a:gdLst>
                  <a:gd name="T0" fmla="*/ 66 w 154"/>
                  <a:gd name="T1" fmla="*/ 0 h 205"/>
                  <a:gd name="T2" fmla="*/ 154 w 154"/>
                  <a:gd name="T3" fmla="*/ 147 h 205"/>
                  <a:gd name="T4" fmla="*/ 88 w 154"/>
                  <a:gd name="T5" fmla="*/ 147 h 205"/>
                  <a:gd name="T6" fmla="*/ 52 w 154"/>
                  <a:gd name="T7" fmla="*/ 205 h 205"/>
                  <a:gd name="T8" fmla="*/ 0 w 154"/>
                  <a:gd name="T9" fmla="*/ 19 h 205"/>
                  <a:gd name="T10" fmla="*/ 66 w 154"/>
                  <a:gd name="T11" fmla="*/ 0 h 205"/>
                  <a:gd name="T12" fmla="*/ 0 60000 65536"/>
                  <a:gd name="T13" fmla="*/ 0 60000 65536"/>
                  <a:gd name="T14" fmla="*/ 0 60000 65536"/>
                  <a:gd name="T15" fmla="*/ 0 60000 65536"/>
                  <a:gd name="T16" fmla="*/ 0 60000 65536"/>
                  <a:gd name="T17" fmla="*/ 0 60000 65536"/>
                  <a:gd name="T18" fmla="*/ 0 w 154"/>
                  <a:gd name="T19" fmla="*/ 0 h 205"/>
                  <a:gd name="T20" fmla="*/ 154 w 15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154" h="205">
                    <a:moveTo>
                      <a:pt x="66" y="0"/>
                    </a:moveTo>
                    <a:lnTo>
                      <a:pt x="154" y="147"/>
                    </a:lnTo>
                    <a:lnTo>
                      <a:pt x="88" y="147"/>
                    </a:lnTo>
                    <a:lnTo>
                      <a:pt x="52" y="205"/>
                    </a:lnTo>
                    <a:lnTo>
                      <a:pt x="0" y="19"/>
                    </a:lnTo>
                    <a:lnTo>
                      <a:pt x="66" y="0"/>
                    </a:lnTo>
                    <a:close/>
                  </a:path>
                </a:pathLst>
              </a:custGeom>
              <a:noFill/>
              <a:ln w="2857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99" name="Oval 17"/>
              <p:cNvSpPr>
                <a:spLocks noChangeArrowheads="1"/>
              </p:cNvSpPr>
              <p:nvPr/>
            </p:nvSpPr>
            <p:spPr bwMode="auto">
              <a:xfrm>
                <a:off x="265" y="1060"/>
                <a:ext cx="227" cy="227"/>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8000" name="Oval 18"/>
              <p:cNvSpPr>
                <a:spLocks noChangeArrowheads="1"/>
              </p:cNvSpPr>
              <p:nvPr/>
            </p:nvSpPr>
            <p:spPr bwMode="auto">
              <a:xfrm>
                <a:off x="265" y="1060"/>
                <a:ext cx="227" cy="227"/>
              </a:xfrm>
              <a:prstGeom prst="ellipse">
                <a:avLst/>
              </a:prstGeom>
              <a:noFill/>
              <a:ln w="2857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8001" name="Freeform 19"/>
              <p:cNvSpPr>
                <a:spLocks/>
              </p:cNvSpPr>
              <p:nvPr/>
            </p:nvSpPr>
            <p:spPr bwMode="auto">
              <a:xfrm>
                <a:off x="320" y="1130"/>
                <a:ext cx="62" cy="76"/>
              </a:xfrm>
              <a:custGeom>
                <a:avLst/>
                <a:gdLst>
                  <a:gd name="T0" fmla="*/ 4 w 17"/>
                  <a:gd name="T1" fmla="*/ 14 h 21"/>
                  <a:gd name="T2" fmla="*/ 29 w 17"/>
                  <a:gd name="T3" fmla="*/ 0 h 21"/>
                  <a:gd name="T4" fmla="*/ 40 w 17"/>
                  <a:gd name="T5" fmla="*/ 0 h 21"/>
                  <a:gd name="T6" fmla="*/ 40 w 17"/>
                  <a:gd name="T7" fmla="*/ 65 h 21"/>
                  <a:gd name="T8" fmla="*/ 62 w 17"/>
                  <a:gd name="T9" fmla="*/ 65 h 21"/>
                  <a:gd name="T10" fmla="*/ 62 w 17"/>
                  <a:gd name="T11" fmla="*/ 76 h 21"/>
                  <a:gd name="T12" fmla="*/ 0 w 17"/>
                  <a:gd name="T13" fmla="*/ 76 h 21"/>
                  <a:gd name="T14" fmla="*/ 0 w 17"/>
                  <a:gd name="T15" fmla="*/ 65 h 21"/>
                  <a:gd name="T16" fmla="*/ 26 w 17"/>
                  <a:gd name="T17" fmla="*/ 65 h 21"/>
                  <a:gd name="T18" fmla="*/ 26 w 17"/>
                  <a:gd name="T19" fmla="*/ 22 h 21"/>
                  <a:gd name="T20" fmla="*/ 4 w 17"/>
                  <a:gd name="T21" fmla="*/ 33 h 21"/>
                  <a:gd name="T22" fmla="*/ 4 w 17"/>
                  <a:gd name="T23" fmla="*/ 14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21"/>
                  <a:gd name="T38" fmla="*/ 17 w 17"/>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21">
                    <a:moveTo>
                      <a:pt x="1" y="4"/>
                    </a:moveTo>
                    <a:cubicBezTo>
                      <a:pt x="3" y="4"/>
                      <a:pt x="6" y="2"/>
                      <a:pt x="8" y="0"/>
                    </a:cubicBezTo>
                    <a:cubicBezTo>
                      <a:pt x="11" y="0"/>
                      <a:pt x="11" y="0"/>
                      <a:pt x="11" y="0"/>
                    </a:cubicBezTo>
                    <a:cubicBezTo>
                      <a:pt x="11" y="18"/>
                      <a:pt x="11" y="18"/>
                      <a:pt x="11" y="18"/>
                    </a:cubicBezTo>
                    <a:cubicBezTo>
                      <a:pt x="17" y="18"/>
                      <a:pt x="17" y="18"/>
                      <a:pt x="17" y="18"/>
                    </a:cubicBezTo>
                    <a:cubicBezTo>
                      <a:pt x="17" y="21"/>
                      <a:pt x="17" y="21"/>
                      <a:pt x="17" y="21"/>
                    </a:cubicBezTo>
                    <a:cubicBezTo>
                      <a:pt x="0" y="21"/>
                      <a:pt x="0" y="21"/>
                      <a:pt x="0" y="21"/>
                    </a:cubicBezTo>
                    <a:cubicBezTo>
                      <a:pt x="0" y="18"/>
                      <a:pt x="0" y="18"/>
                      <a:pt x="0" y="18"/>
                    </a:cubicBezTo>
                    <a:cubicBezTo>
                      <a:pt x="7" y="18"/>
                      <a:pt x="7" y="18"/>
                      <a:pt x="7" y="18"/>
                    </a:cubicBezTo>
                    <a:cubicBezTo>
                      <a:pt x="7" y="6"/>
                      <a:pt x="7" y="6"/>
                      <a:pt x="7" y="6"/>
                    </a:cubicBezTo>
                    <a:cubicBezTo>
                      <a:pt x="1" y="9"/>
                      <a:pt x="1" y="9"/>
                      <a:pt x="1" y="9"/>
                    </a:cubicBezTo>
                    <a:lnTo>
                      <a:pt x="1" y="4"/>
                    </a:ln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8002" name="Freeform 20"/>
              <p:cNvSpPr>
                <a:spLocks/>
              </p:cNvSpPr>
              <p:nvPr/>
            </p:nvSpPr>
            <p:spPr bwMode="auto">
              <a:xfrm>
                <a:off x="371" y="1130"/>
                <a:ext cx="33" cy="40"/>
              </a:xfrm>
              <a:custGeom>
                <a:avLst/>
                <a:gdLst>
                  <a:gd name="T0" fmla="*/ 26 w 9"/>
                  <a:gd name="T1" fmla="*/ 15 h 11"/>
                  <a:gd name="T2" fmla="*/ 18 w 9"/>
                  <a:gd name="T3" fmla="*/ 7 h 11"/>
                  <a:gd name="T4" fmla="*/ 11 w 9"/>
                  <a:gd name="T5" fmla="*/ 11 h 11"/>
                  <a:gd name="T6" fmla="*/ 33 w 9"/>
                  <a:gd name="T7" fmla="*/ 29 h 11"/>
                  <a:gd name="T8" fmla="*/ 29 w 9"/>
                  <a:gd name="T9" fmla="*/ 36 h 11"/>
                  <a:gd name="T10" fmla="*/ 18 w 9"/>
                  <a:gd name="T11" fmla="*/ 40 h 11"/>
                  <a:gd name="T12" fmla="*/ 0 w 9"/>
                  <a:gd name="T13" fmla="*/ 29 h 11"/>
                  <a:gd name="T14" fmla="*/ 11 w 9"/>
                  <a:gd name="T15" fmla="*/ 29 h 11"/>
                  <a:gd name="T16" fmla="*/ 18 w 9"/>
                  <a:gd name="T17" fmla="*/ 33 h 11"/>
                  <a:gd name="T18" fmla="*/ 26 w 9"/>
                  <a:gd name="T19" fmla="*/ 29 h 11"/>
                  <a:gd name="T20" fmla="*/ 22 w 9"/>
                  <a:gd name="T21" fmla="*/ 25 h 11"/>
                  <a:gd name="T22" fmla="*/ 7 w 9"/>
                  <a:gd name="T23" fmla="*/ 25 h 11"/>
                  <a:gd name="T24" fmla="*/ 0 w 9"/>
                  <a:gd name="T25" fmla="*/ 15 h 11"/>
                  <a:gd name="T26" fmla="*/ 18 w 9"/>
                  <a:gd name="T27" fmla="*/ 0 h 11"/>
                  <a:gd name="T28" fmla="*/ 33 w 9"/>
                  <a:gd name="T29" fmla="*/ 11 h 11"/>
                  <a:gd name="T30" fmla="*/ 26 w 9"/>
                  <a:gd name="T31" fmla="*/ 15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1"/>
                  <a:gd name="T50" fmla="*/ 9 w 9"/>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1">
                    <a:moveTo>
                      <a:pt x="7" y="4"/>
                    </a:moveTo>
                    <a:cubicBezTo>
                      <a:pt x="6" y="3"/>
                      <a:pt x="6" y="2"/>
                      <a:pt x="5" y="2"/>
                    </a:cubicBezTo>
                    <a:cubicBezTo>
                      <a:pt x="4" y="2"/>
                      <a:pt x="3" y="3"/>
                      <a:pt x="3" y="3"/>
                    </a:cubicBezTo>
                    <a:cubicBezTo>
                      <a:pt x="3" y="5"/>
                      <a:pt x="9" y="3"/>
                      <a:pt x="9" y="8"/>
                    </a:cubicBezTo>
                    <a:cubicBezTo>
                      <a:pt x="9" y="9"/>
                      <a:pt x="9" y="10"/>
                      <a:pt x="8" y="10"/>
                    </a:cubicBezTo>
                    <a:cubicBezTo>
                      <a:pt x="7" y="11"/>
                      <a:pt x="6" y="11"/>
                      <a:pt x="5" y="11"/>
                    </a:cubicBezTo>
                    <a:cubicBezTo>
                      <a:pt x="3" y="11"/>
                      <a:pt x="0" y="11"/>
                      <a:pt x="0" y="8"/>
                    </a:cubicBezTo>
                    <a:cubicBezTo>
                      <a:pt x="3" y="8"/>
                      <a:pt x="3" y="8"/>
                      <a:pt x="3" y="8"/>
                    </a:cubicBezTo>
                    <a:cubicBezTo>
                      <a:pt x="3" y="9"/>
                      <a:pt x="4" y="9"/>
                      <a:pt x="5" y="9"/>
                    </a:cubicBezTo>
                    <a:cubicBezTo>
                      <a:pt x="5" y="9"/>
                      <a:pt x="7" y="9"/>
                      <a:pt x="7" y="8"/>
                    </a:cubicBezTo>
                    <a:cubicBezTo>
                      <a:pt x="7" y="8"/>
                      <a:pt x="6" y="7"/>
                      <a:pt x="6" y="7"/>
                    </a:cubicBezTo>
                    <a:cubicBezTo>
                      <a:pt x="5" y="7"/>
                      <a:pt x="3" y="7"/>
                      <a:pt x="2" y="7"/>
                    </a:cubicBezTo>
                    <a:cubicBezTo>
                      <a:pt x="1" y="6"/>
                      <a:pt x="0" y="5"/>
                      <a:pt x="0" y="4"/>
                    </a:cubicBezTo>
                    <a:cubicBezTo>
                      <a:pt x="0" y="1"/>
                      <a:pt x="3" y="0"/>
                      <a:pt x="5" y="0"/>
                    </a:cubicBezTo>
                    <a:cubicBezTo>
                      <a:pt x="7" y="0"/>
                      <a:pt x="8" y="1"/>
                      <a:pt x="9" y="3"/>
                    </a:cubicBezTo>
                    <a:lnTo>
                      <a:pt x="7" y="4"/>
                    </a:ln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8003" name="Freeform 21"/>
              <p:cNvSpPr>
                <a:spLocks/>
              </p:cNvSpPr>
              <p:nvPr/>
            </p:nvSpPr>
            <p:spPr bwMode="auto">
              <a:xfrm>
                <a:off x="408" y="1119"/>
                <a:ext cx="26" cy="51"/>
              </a:xfrm>
              <a:custGeom>
                <a:avLst/>
                <a:gdLst>
                  <a:gd name="T0" fmla="*/ 26 w 7"/>
                  <a:gd name="T1" fmla="*/ 22 h 14"/>
                  <a:gd name="T2" fmla="*/ 19 w 7"/>
                  <a:gd name="T3" fmla="*/ 22 h 14"/>
                  <a:gd name="T4" fmla="*/ 19 w 7"/>
                  <a:gd name="T5" fmla="*/ 36 h 14"/>
                  <a:gd name="T6" fmla="*/ 22 w 7"/>
                  <a:gd name="T7" fmla="*/ 44 h 14"/>
                  <a:gd name="T8" fmla="*/ 26 w 7"/>
                  <a:gd name="T9" fmla="*/ 44 h 14"/>
                  <a:gd name="T10" fmla="*/ 26 w 7"/>
                  <a:gd name="T11" fmla="*/ 51 h 14"/>
                  <a:gd name="T12" fmla="*/ 19 w 7"/>
                  <a:gd name="T13" fmla="*/ 51 h 14"/>
                  <a:gd name="T14" fmla="*/ 11 w 7"/>
                  <a:gd name="T15" fmla="*/ 51 h 14"/>
                  <a:gd name="T16" fmla="*/ 7 w 7"/>
                  <a:gd name="T17" fmla="*/ 40 h 14"/>
                  <a:gd name="T18" fmla="*/ 7 w 7"/>
                  <a:gd name="T19" fmla="*/ 22 h 14"/>
                  <a:gd name="T20" fmla="*/ 0 w 7"/>
                  <a:gd name="T21" fmla="*/ 22 h 14"/>
                  <a:gd name="T22" fmla="*/ 0 w 7"/>
                  <a:gd name="T23" fmla="*/ 15 h 14"/>
                  <a:gd name="T24" fmla="*/ 7 w 7"/>
                  <a:gd name="T25" fmla="*/ 15 h 14"/>
                  <a:gd name="T26" fmla="*/ 7 w 7"/>
                  <a:gd name="T27" fmla="*/ 0 h 14"/>
                  <a:gd name="T28" fmla="*/ 19 w 7"/>
                  <a:gd name="T29" fmla="*/ 0 h 14"/>
                  <a:gd name="T30" fmla="*/ 19 w 7"/>
                  <a:gd name="T31" fmla="*/ 15 h 14"/>
                  <a:gd name="T32" fmla="*/ 26 w 7"/>
                  <a:gd name="T33" fmla="*/ 15 h 14"/>
                  <a:gd name="T34" fmla="*/ 26 w 7"/>
                  <a:gd name="T35" fmla="*/ 22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14"/>
                  <a:gd name="T56" fmla="*/ 7 w 7"/>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14">
                    <a:moveTo>
                      <a:pt x="7" y="6"/>
                    </a:moveTo>
                    <a:cubicBezTo>
                      <a:pt x="5" y="6"/>
                      <a:pt x="5" y="6"/>
                      <a:pt x="5" y="6"/>
                    </a:cubicBezTo>
                    <a:cubicBezTo>
                      <a:pt x="5" y="10"/>
                      <a:pt x="5" y="10"/>
                      <a:pt x="5" y="10"/>
                    </a:cubicBezTo>
                    <a:cubicBezTo>
                      <a:pt x="5" y="12"/>
                      <a:pt x="5" y="12"/>
                      <a:pt x="6" y="12"/>
                    </a:cubicBezTo>
                    <a:cubicBezTo>
                      <a:pt x="7" y="12"/>
                      <a:pt x="7" y="12"/>
                      <a:pt x="7" y="12"/>
                    </a:cubicBezTo>
                    <a:cubicBezTo>
                      <a:pt x="7" y="14"/>
                      <a:pt x="7" y="14"/>
                      <a:pt x="7" y="14"/>
                    </a:cubicBezTo>
                    <a:cubicBezTo>
                      <a:pt x="7" y="14"/>
                      <a:pt x="6" y="14"/>
                      <a:pt x="5" y="14"/>
                    </a:cubicBezTo>
                    <a:cubicBezTo>
                      <a:pt x="5" y="14"/>
                      <a:pt x="3" y="14"/>
                      <a:pt x="3" y="14"/>
                    </a:cubicBezTo>
                    <a:cubicBezTo>
                      <a:pt x="2" y="13"/>
                      <a:pt x="2" y="12"/>
                      <a:pt x="2" y="11"/>
                    </a:cubicBezTo>
                    <a:cubicBezTo>
                      <a:pt x="2" y="6"/>
                      <a:pt x="2" y="6"/>
                      <a:pt x="2" y="6"/>
                    </a:cubicBezTo>
                    <a:cubicBezTo>
                      <a:pt x="0" y="6"/>
                      <a:pt x="0" y="6"/>
                      <a:pt x="0" y="6"/>
                    </a:cubicBezTo>
                    <a:cubicBezTo>
                      <a:pt x="0" y="4"/>
                      <a:pt x="0" y="4"/>
                      <a:pt x="0" y="4"/>
                    </a:cubicBezTo>
                    <a:cubicBezTo>
                      <a:pt x="2" y="4"/>
                      <a:pt x="2" y="4"/>
                      <a:pt x="2" y="4"/>
                    </a:cubicBezTo>
                    <a:cubicBezTo>
                      <a:pt x="2" y="0"/>
                      <a:pt x="2" y="0"/>
                      <a:pt x="2" y="0"/>
                    </a:cubicBezTo>
                    <a:cubicBezTo>
                      <a:pt x="5" y="0"/>
                      <a:pt x="5" y="0"/>
                      <a:pt x="5" y="0"/>
                    </a:cubicBezTo>
                    <a:cubicBezTo>
                      <a:pt x="5" y="4"/>
                      <a:pt x="5" y="4"/>
                      <a:pt x="5" y="4"/>
                    </a:cubicBezTo>
                    <a:cubicBezTo>
                      <a:pt x="7" y="4"/>
                      <a:pt x="7" y="4"/>
                      <a:pt x="7" y="4"/>
                    </a:cubicBezTo>
                    <a:lnTo>
                      <a:pt x="7" y="6"/>
                    </a:ln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grpSp>
        <p:sp>
          <p:nvSpPr>
            <p:cNvPr id="37994" name="Line 32"/>
            <p:cNvSpPr>
              <a:spLocks noChangeShapeType="1"/>
            </p:cNvSpPr>
            <p:nvPr/>
          </p:nvSpPr>
          <p:spPr bwMode="auto">
            <a:xfrm>
              <a:off x="86" y="1932"/>
              <a:ext cx="2572" cy="0"/>
            </a:xfrm>
            <a:prstGeom prst="line">
              <a:avLst/>
            </a:prstGeom>
            <a:noFill/>
            <a:ln w="12700">
              <a:solidFill>
                <a:srgbClr val="DCDEE0"/>
              </a:solidFill>
              <a:round/>
              <a:headEnd/>
              <a:tailEnd/>
            </a:ln>
          </p:spPr>
          <p:txBody>
            <a:bodyPr wrap="none" anchor="ctr">
              <a:prstTxWarp prst="textNoShape">
                <a:avLst/>
              </a:prstTxWarp>
            </a:bodyPr>
            <a:lstStyle/>
            <a:p>
              <a:endParaRPr lang="en-US" sz="2400">
                <a:latin typeface="Calibri"/>
                <a:cs typeface="Calibri"/>
              </a:endParaRPr>
            </a:p>
          </p:txBody>
        </p:sp>
      </p:grpSp>
      <p:grpSp>
        <p:nvGrpSpPr>
          <p:cNvPr id="4" name="Group 150"/>
          <p:cNvGrpSpPr>
            <a:grpSpLocks/>
          </p:cNvGrpSpPr>
          <p:nvPr/>
        </p:nvGrpSpPr>
        <p:grpSpPr bwMode="auto">
          <a:xfrm>
            <a:off x="185693" y="4787391"/>
            <a:ext cx="5667966" cy="1410797"/>
            <a:chOff x="86" y="2763"/>
            <a:chExt cx="2625" cy="871"/>
          </a:xfrm>
        </p:grpSpPr>
        <p:sp>
          <p:nvSpPr>
            <p:cNvPr id="37963" name="Line 62"/>
            <p:cNvSpPr>
              <a:spLocks noChangeShapeType="1"/>
            </p:cNvSpPr>
            <p:nvPr/>
          </p:nvSpPr>
          <p:spPr bwMode="auto">
            <a:xfrm>
              <a:off x="86" y="2763"/>
              <a:ext cx="2572" cy="0"/>
            </a:xfrm>
            <a:prstGeom prst="line">
              <a:avLst/>
            </a:prstGeom>
            <a:noFill/>
            <a:ln w="12700">
              <a:solidFill>
                <a:srgbClr val="DCDEE0"/>
              </a:solidFill>
              <a:round/>
              <a:headEnd/>
              <a:tailEnd/>
            </a:ln>
          </p:spPr>
          <p:txBody>
            <a:bodyPr wrap="none" anchor="ctr">
              <a:prstTxWarp prst="textNoShape">
                <a:avLst/>
              </a:prstTxWarp>
            </a:bodyPr>
            <a:lstStyle/>
            <a:p>
              <a:endParaRPr lang="en-US" sz="2400">
                <a:latin typeface="Calibri"/>
                <a:cs typeface="Calibri"/>
              </a:endParaRPr>
            </a:p>
          </p:txBody>
        </p:sp>
        <p:sp>
          <p:nvSpPr>
            <p:cNvPr id="37964" name="Rectangle 35"/>
            <p:cNvSpPr>
              <a:spLocks noChangeArrowheads="1"/>
            </p:cNvSpPr>
            <p:nvPr>
              <p:custDataLst>
                <p:tags r:id="rId16"/>
              </p:custDataLst>
            </p:nvPr>
          </p:nvSpPr>
          <p:spPr bwMode="auto">
            <a:xfrm>
              <a:off x="594" y="2950"/>
              <a:ext cx="693" cy="228"/>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Network</a:t>
              </a:r>
            </a:p>
          </p:txBody>
        </p:sp>
        <p:sp>
          <p:nvSpPr>
            <p:cNvPr id="37965" name="Rectangle 36"/>
            <p:cNvSpPr>
              <a:spLocks noChangeArrowheads="1"/>
            </p:cNvSpPr>
            <p:nvPr>
              <p:custDataLst>
                <p:tags r:id="rId17"/>
              </p:custDataLst>
            </p:nvPr>
          </p:nvSpPr>
          <p:spPr bwMode="auto">
            <a:xfrm>
              <a:off x="1383" y="2950"/>
              <a:ext cx="1328" cy="684"/>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a:latin typeface="Calibri"/>
                  <a:cs typeface="Calibri"/>
                </a:rPr>
                <a:t>El </a:t>
              </a:r>
              <a:r>
                <a:rPr lang="en-US" sz="2400" b="0" dirty="0" err="1">
                  <a:latin typeface="Calibri"/>
                  <a:cs typeface="Calibri"/>
                </a:rPr>
                <a:t>Pomar</a:t>
              </a:r>
              <a:r>
                <a:rPr lang="en-US" sz="2400" b="0" dirty="0">
                  <a:latin typeface="Calibri"/>
                  <a:cs typeface="Calibri"/>
                </a:rPr>
                <a:t> Awards</a:t>
              </a:r>
            </a:p>
            <a:p>
              <a:pPr marL="281468" lvl="1" indent="-279540" defTabSz="1087313">
                <a:buSzPct val="120000"/>
                <a:buFontTx/>
                <a:buChar char="•"/>
              </a:pPr>
              <a:r>
                <a:rPr lang="en-US" sz="2400" b="0" dirty="0">
                  <a:latin typeface="Calibri"/>
                  <a:cs typeface="Calibri"/>
                </a:rPr>
                <a:t>Milken Educator Awards</a:t>
              </a:r>
            </a:p>
          </p:txBody>
        </p:sp>
        <p:grpSp>
          <p:nvGrpSpPr>
            <p:cNvPr id="5" name="Group 37"/>
            <p:cNvGrpSpPr>
              <a:grpSpLocks/>
            </p:cNvGrpSpPr>
            <p:nvPr/>
          </p:nvGrpSpPr>
          <p:grpSpPr bwMode="auto">
            <a:xfrm>
              <a:off x="86" y="2934"/>
              <a:ext cx="421" cy="377"/>
              <a:chOff x="170" y="2022"/>
              <a:chExt cx="421" cy="377"/>
            </a:xfrm>
          </p:grpSpPr>
          <p:sp>
            <p:nvSpPr>
              <p:cNvPr id="37967" name="Oval 38"/>
              <p:cNvSpPr>
                <a:spLocks noChangeArrowheads="1"/>
              </p:cNvSpPr>
              <p:nvPr/>
            </p:nvSpPr>
            <p:spPr bwMode="auto">
              <a:xfrm>
                <a:off x="170" y="2022"/>
                <a:ext cx="73" cy="66"/>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68" name="Oval 39"/>
              <p:cNvSpPr>
                <a:spLocks noChangeArrowheads="1"/>
              </p:cNvSpPr>
              <p:nvPr/>
            </p:nvSpPr>
            <p:spPr bwMode="auto">
              <a:xfrm>
                <a:off x="170" y="2022"/>
                <a:ext cx="73" cy="66"/>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69" name="Oval 40"/>
              <p:cNvSpPr>
                <a:spLocks noChangeArrowheads="1"/>
              </p:cNvSpPr>
              <p:nvPr/>
            </p:nvSpPr>
            <p:spPr bwMode="auto">
              <a:xfrm>
                <a:off x="170" y="2085"/>
                <a:ext cx="73" cy="120"/>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70" name="Oval 41"/>
              <p:cNvSpPr>
                <a:spLocks noChangeArrowheads="1"/>
              </p:cNvSpPr>
              <p:nvPr/>
            </p:nvSpPr>
            <p:spPr bwMode="auto">
              <a:xfrm>
                <a:off x="170" y="2085"/>
                <a:ext cx="73" cy="120"/>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71" name="Oval 42"/>
              <p:cNvSpPr>
                <a:spLocks noChangeArrowheads="1"/>
              </p:cNvSpPr>
              <p:nvPr/>
            </p:nvSpPr>
            <p:spPr bwMode="auto">
              <a:xfrm>
                <a:off x="514" y="2022"/>
                <a:ext cx="77" cy="66"/>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72" name="Oval 43"/>
              <p:cNvSpPr>
                <a:spLocks noChangeArrowheads="1"/>
              </p:cNvSpPr>
              <p:nvPr/>
            </p:nvSpPr>
            <p:spPr bwMode="auto">
              <a:xfrm>
                <a:off x="514" y="2022"/>
                <a:ext cx="77" cy="66"/>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73" name="Oval 44"/>
              <p:cNvSpPr>
                <a:spLocks noChangeArrowheads="1"/>
              </p:cNvSpPr>
              <p:nvPr/>
            </p:nvSpPr>
            <p:spPr bwMode="auto">
              <a:xfrm>
                <a:off x="514" y="2085"/>
                <a:ext cx="77" cy="120"/>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74" name="Oval 45"/>
              <p:cNvSpPr>
                <a:spLocks noChangeArrowheads="1"/>
              </p:cNvSpPr>
              <p:nvPr/>
            </p:nvSpPr>
            <p:spPr bwMode="auto">
              <a:xfrm>
                <a:off x="514" y="2085"/>
                <a:ext cx="77" cy="120"/>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75" name="Oval 46"/>
              <p:cNvSpPr>
                <a:spLocks noChangeArrowheads="1"/>
              </p:cNvSpPr>
              <p:nvPr/>
            </p:nvSpPr>
            <p:spPr bwMode="auto">
              <a:xfrm>
                <a:off x="353" y="2216"/>
                <a:ext cx="73" cy="63"/>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76" name="Oval 47"/>
              <p:cNvSpPr>
                <a:spLocks noChangeArrowheads="1"/>
              </p:cNvSpPr>
              <p:nvPr/>
            </p:nvSpPr>
            <p:spPr bwMode="auto">
              <a:xfrm>
                <a:off x="353" y="2216"/>
                <a:ext cx="73" cy="63"/>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77" name="Oval 48"/>
              <p:cNvSpPr>
                <a:spLocks noChangeArrowheads="1"/>
              </p:cNvSpPr>
              <p:nvPr/>
            </p:nvSpPr>
            <p:spPr bwMode="auto">
              <a:xfrm>
                <a:off x="353" y="2279"/>
                <a:ext cx="73" cy="120"/>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78" name="Oval 49"/>
              <p:cNvSpPr>
                <a:spLocks noChangeArrowheads="1"/>
              </p:cNvSpPr>
              <p:nvPr/>
            </p:nvSpPr>
            <p:spPr bwMode="auto">
              <a:xfrm>
                <a:off x="353" y="2279"/>
                <a:ext cx="73" cy="120"/>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79" name="Freeform 50"/>
              <p:cNvSpPr>
                <a:spLocks noEditPoints="1"/>
              </p:cNvSpPr>
              <p:nvPr/>
            </p:nvSpPr>
            <p:spPr bwMode="auto">
              <a:xfrm>
                <a:off x="225" y="2114"/>
                <a:ext cx="146" cy="256"/>
              </a:xfrm>
              <a:custGeom>
                <a:avLst/>
                <a:gdLst>
                  <a:gd name="T0" fmla="*/ 110 w 40"/>
                  <a:gd name="T1" fmla="*/ 230 h 70"/>
                  <a:gd name="T2" fmla="*/ 84 w 40"/>
                  <a:gd name="T3" fmla="*/ 176 h 70"/>
                  <a:gd name="T4" fmla="*/ 99 w 40"/>
                  <a:gd name="T5" fmla="*/ 168 h 70"/>
                  <a:gd name="T6" fmla="*/ 124 w 40"/>
                  <a:gd name="T7" fmla="*/ 223 h 70"/>
                  <a:gd name="T8" fmla="*/ 110 w 40"/>
                  <a:gd name="T9" fmla="*/ 230 h 70"/>
                  <a:gd name="T10" fmla="*/ 66 w 40"/>
                  <a:gd name="T11" fmla="*/ 132 h 70"/>
                  <a:gd name="T12" fmla="*/ 44 w 40"/>
                  <a:gd name="T13" fmla="*/ 77 h 70"/>
                  <a:gd name="T14" fmla="*/ 55 w 40"/>
                  <a:gd name="T15" fmla="*/ 73 h 70"/>
                  <a:gd name="T16" fmla="*/ 80 w 40"/>
                  <a:gd name="T17" fmla="*/ 128 h 70"/>
                  <a:gd name="T18" fmla="*/ 66 w 40"/>
                  <a:gd name="T19" fmla="*/ 132 h 70"/>
                  <a:gd name="T20" fmla="*/ 26 w 40"/>
                  <a:gd name="T21" fmla="*/ 37 h 70"/>
                  <a:gd name="T22" fmla="*/ 22 w 40"/>
                  <a:gd name="T23" fmla="*/ 33 h 70"/>
                  <a:gd name="T24" fmla="*/ 37 w 40"/>
                  <a:gd name="T25" fmla="*/ 29 h 70"/>
                  <a:gd name="T26" fmla="*/ 37 w 40"/>
                  <a:gd name="T27" fmla="*/ 33 h 70"/>
                  <a:gd name="T28" fmla="*/ 26 w 40"/>
                  <a:gd name="T29" fmla="*/ 37 h 70"/>
                  <a:gd name="T30" fmla="*/ 139 w 40"/>
                  <a:gd name="T31" fmla="*/ 216 h 70"/>
                  <a:gd name="T32" fmla="*/ 128 w 40"/>
                  <a:gd name="T33" fmla="*/ 249 h 70"/>
                  <a:gd name="T34" fmla="*/ 95 w 40"/>
                  <a:gd name="T35" fmla="*/ 238 h 70"/>
                  <a:gd name="T36" fmla="*/ 106 w 40"/>
                  <a:gd name="T37" fmla="*/ 201 h 70"/>
                  <a:gd name="T38" fmla="*/ 139 w 40"/>
                  <a:gd name="T39" fmla="*/ 216 h 70"/>
                  <a:gd name="T40" fmla="*/ 7 w 40"/>
                  <a:gd name="T41" fmla="*/ 40 h 70"/>
                  <a:gd name="T42" fmla="*/ 18 w 40"/>
                  <a:gd name="T43" fmla="*/ 7 h 70"/>
                  <a:gd name="T44" fmla="*/ 55 w 40"/>
                  <a:gd name="T45" fmla="*/ 22 h 70"/>
                  <a:gd name="T46" fmla="*/ 40 w 40"/>
                  <a:gd name="T47" fmla="*/ 55 h 70"/>
                  <a:gd name="T48" fmla="*/ 7 w 40"/>
                  <a:gd name="T49" fmla="*/ 4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30" y="63"/>
                    </a:moveTo>
                    <a:cubicBezTo>
                      <a:pt x="23" y="48"/>
                      <a:pt x="23" y="48"/>
                      <a:pt x="23" y="48"/>
                    </a:cubicBezTo>
                    <a:cubicBezTo>
                      <a:pt x="27" y="46"/>
                      <a:pt x="27" y="46"/>
                      <a:pt x="27" y="46"/>
                    </a:cubicBezTo>
                    <a:cubicBezTo>
                      <a:pt x="34" y="61"/>
                      <a:pt x="34" y="61"/>
                      <a:pt x="34" y="61"/>
                    </a:cubicBezTo>
                    <a:lnTo>
                      <a:pt x="30" y="63"/>
                    </a:lnTo>
                    <a:close/>
                    <a:moveTo>
                      <a:pt x="18" y="36"/>
                    </a:moveTo>
                    <a:cubicBezTo>
                      <a:pt x="12" y="21"/>
                      <a:pt x="12" y="21"/>
                      <a:pt x="12" y="21"/>
                    </a:cubicBezTo>
                    <a:cubicBezTo>
                      <a:pt x="15" y="20"/>
                      <a:pt x="15" y="20"/>
                      <a:pt x="15" y="20"/>
                    </a:cubicBezTo>
                    <a:cubicBezTo>
                      <a:pt x="22" y="35"/>
                      <a:pt x="22" y="35"/>
                      <a:pt x="22" y="35"/>
                    </a:cubicBezTo>
                    <a:lnTo>
                      <a:pt x="18" y="36"/>
                    </a:lnTo>
                    <a:close/>
                    <a:moveTo>
                      <a:pt x="7" y="10"/>
                    </a:moveTo>
                    <a:cubicBezTo>
                      <a:pt x="6" y="9"/>
                      <a:pt x="6" y="9"/>
                      <a:pt x="6" y="9"/>
                    </a:cubicBezTo>
                    <a:cubicBezTo>
                      <a:pt x="10" y="8"/>
                      <a:pt x="10" y="8"/>
                      <a:pt x="10" y="8"/>
                    </a:cubicBezTo>
                    <a:cubicBezTo>
                      <a:pt x="10" y="9"/>
                      <a:pt x="10" y="9"/>
                      <a:pt x="10" y="9"/>
                    </a:cubicBezTo>
                    <a:lnTo>
                      <a:pt x="7" y="10"/>
                    </a:lnTo>
                    <a:close/>
                    <a:moveTo>
                      <a:pt x="38" y="59"/>
                    </a:moveTo>
                    <a:cubicBezTo>
                      <a:pt x="40" y="63"/>
                      <a:pt x="38" y="67"/>
                      <a:pt x="35" y="68"/>
                    </a:cubicBezTo>
                    <a:cubicBezTo>
                      <a:pt x="31" y="70"/>
                      <a:pt x="27" y="68"/>
                      <a:pt x="26" y="65"/>
                    </a:cubicBezTo>
                    <a:cubicBezTo>
                      <a:pt x="24" y="61"/>
                      <a:pt x="26" y="57"/>
                      <a:pt x="29" y="55"/>
                    </a:cubicBezTo>
                    <a:cubicBezTo>
                      <a:pt x="33" y="54"/>
                      <a:pt x="37" y="55"/>
                      <a:pt x="38" y="59"/>
                    </a:cubicBezTo>
                    <a:moveTo>
                      <a:pt x="2" y="11"/>
                    </a:moveTo>
                    <a:cubicBezTo>
                      <a:pt x="0" y="8"/>
                      <a:pt x="2" y="4"/>
                      <a:pt x="5" y="2"/>
                    </a:cubicBezTo>
                    <a:cubicBezTo>
                      <a:pt x="9" y="0"/>
                      <a:pt x="13" y="2"/>
                      <a:pt x="15" y="6"/>
                    </a:cubicBezTo>
                    <a:cubicBezTo>
                      <a:pt x="16" y="9"/>
                      <a:pt x="15" y="13"/>
                      <a:pt x="11" y="15"/>
                    </a:cubicBezTo>
                    <a:cubicBezTo>
                      <a:pt x="8" y="16"/>
                      <a:pt x="3" y="15"/>
                      <a:pt x="2" y="11"/>
                    </a:cubicBezTo>
                  </a:path>
                </a:pathLst>
              </a:custGeom>
              <a:solidFill>
                <a:srgbClr val="808080"/>
              </a:solidFill>
              <a:ln w="9525">
                <a:noFill/>
                <a:round/>
                <a:headEnd/>
                <a:tailEnd/>
              </a:ln>
            </p:spPr>
            <p:txBody>
              <a:bodyPr>
                <a:prstTxWarp prst="textNoShape">
                  <a:avLst/>
                </a:prstTxWarp>
              </a:bodyPr>
              <a:lstStyle/>
              <a:p>
                <a:endParaRPr lang="en-US" sz="2400">
                  <a:latin typeface="Calibri"/>
                  <a:cs typeface="Calibri"/>
                </a:endParaRPr>
              </a:p>
            </p:txBody>
          </p:sp>
          <p:sp>
            <p:nvSpPr>
              <p:cNvPr id="37980" name="Freeform 51"/>
              <p:cNvSpPr>
                <a:spLocks noEditPoints="1"/>
              </p:cNvSpPr>
              <p:nvPr/>
            </p:nvSpPr>
            <p:spPr bwMode="auto">
              <a:xfrm>
                <a:off x="225" y="2114"/>
                <a:ext cx="146" cy="256"/>
              </a:xfrm>
              <a:custGeom>
                <a:avLst/>
                <a:gdLst>
                  <a:gd name="T0" fmla="*/ 110 w 40"/>
                  <a:gd name="T1" fmla="*/ 230 h 70"/>
                  <a:gd name="T2" fmla="*/ 84 w 40"/>
                  <a:gd name="T3" fmla="*/ 176 h 70"/>
                  <a:gd name="T4" fmla="*/ 99 w 40"/>
                  <a:gd name="T5" fmla="*/ 168 h 70"/>
                  <a:gd name="T6" fmla="*/ 124 w 40"/>
                  <a:gd name="T7" fmla="*/ 223 h 70"/>
                  <a:gd name="T8" fmla="*/ 110 w 40"/>
                  <a:gd name="T9" fmla="*/ 230 h 70"/>
                  <a:gd name="T10" fmla="*/ 66 w 40"/>
                  <a:gd name="T11" fmla="*/ 132 h 70"/>
                  <a:gd name="T12" fmla="*/ 44 w 40"/>
                  <a:gd name="T13" fmla="*/ 77 h 70"/>
                  <a:gd name="T14" fmla="*/ 55 w 40"/>
                  <a:gd name="T15" fmla="*/ 73 h 70"/>
                  <a:gd name="T16" fmla="*/ 80 w 40"/>
                  <a:gd name="T17" fmla="*/ 128 h 70"/>
                  <a:gd name="T18" fmla="*/ 66 w 40"/>
                  <a:gd name="T19" fmla="*/ 132 h 70"/>
                  <a:gd name="T20" fmla="*/ 26 w 40"/>
                  <a:gd name="T21" fmla="*/ 37 h 70"/>
                  <a:gd name="T22" fmla="*/ 22 w 40"/>
                  <a:gd name="T23" fmla="*/ 33 h 70"/>
                  <a:gd name="T24" fmla="*/ 37 w 40"/>
                  <a:gd name="T25" fmla="*/ 29 h 70"/>
                  <a:gd name="T26" fmla="*/ 37 w 40"/>
                  <a:gd name="T27" fmla="*/ 33 h 70"/>
                  <a:gd name="T28" fmla="*/ 26 w 40"/>
                  <a:gd name="T29" fmla="*/ 37 h 70"/>
                  <a:gd name="T30" fmla="*/ 139 w 40"/>
                  <a:gd name="T31" fmla="*/ 216 h 70"/>
                  <a:gd name="T32" fmla="*/ 128 w 40"/>
                  <a:gd name="T33" fmla="*/ 249 h 70"/>
                  <a:gd name="T34" fmla="*/ 95 w 40"/>
                  <a:gd name="T35" fmla="*/ 238 h 70"/>
                  <a:gd name="T36" fmla="*/ 106 w 40"/>
                  <a:gd name="T37" fmla="*/ 201 h 70"/>
                  <a:gd name="T38" fmla="*/ 139 w 40"/>
                  <a:gd name="T39" fmla="*/ 216 h 70"/>
                  <a:gd name="T40" fmla="*/ 7 w 40"/>
                  <a:gd name="T41" fmla="*/ 40 h 70"/>
                  <a:gd name="T42" fmla="*/ 18 w 40"/>
                  <a:gd name="T43" fmla="*/ 7 h 70"/>
                  <a:gd name="T44" fmla="*/ 55 w 40"/>
                  <a:gd name="T45" fmla="*/ 22 h 70"/>
                  <a:gd name="T46" fmla="*/ 40 w 40"/>
                  <a:gd name="T47" fmla="*/ 55 h 70"/>
                  <a:gd name="T48" fmla="*/ 7 w 40"/>
                  <a:gd name="T49" fmla="*/ 4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30" y="63"/>
                    </a:moveTo>
                    <a:cubicBezTo>
                      <a:pt x="23" y="48"/>
                      <a:pt x="23" y="48"/>
                      <a:pt x="23" y="48"/>
                    </a:cubicBezTo>
                    <a:cubicBezTo>
                      <a:pt x="27" y="46"/>
                      <a:pt x="27" y="46"/>
                      <a:pt x="27" y="46"/>
                    </a:cubicBezTo>
                    <a:cubicBezTo>
                      <a:pt x="34" y="61"/>
                      <a:pt x="34" y="61"/>
                      <a:pt x="34" y="61"/>
                    </a:cubicBezTo>
                    <a:lnTo>
                      <a:pt x="30" y="63"/>
                    </a:lnTo>
                    <a:close/>
                    <a:moveTo>
                      <a:pt x="18" y="36"/>
                    </a:moveTo>
                    <a:cubicBezTo>
                      <a:pt x="12" y="21"/>
                      <a:pt x="12" y="21"/>
                      <a:pt x="12" y="21"/>
                    </a:cubicBezTo>
                    <a:cubicBezTo>
                      <a:pt x="15" y="20"/>
                      <a:pt x="15" y="20"/>
                      <a:pt x="15" y="20"/>
                    </a:cubicBezTo>
                    <a:cubicBezTo>
                      <a:pt x="22" y="35"/>
                      <a:pt x="22" y="35"/>
                      <a:pt x="22" y="35"/>
                    </a:cubicBezTo>
                    <a:lnTo>
                      <a:pt x="18" y="36"/>
                    </a:lnTo>
                    <a:close/>
                    <a:moveTo>
                      <a:pt x="7" y="10"/>
                    </a:moveTo>
                    <a:cubicBezTo>
                      <a:pt x="6" y="9"/>
                      <a:pt x="6" y="9"/>
                      <a:pt x="6" y="9"/>
                    </a:cubicBezTo>
                    <a:cubicBezTo>
                      <a:pt x="10" y="8"/>
                      <a:pt x="10" y="8"/>
                      <a:pt x="10" y="8"/>
                    </a:cubicBezTo>
                    <a:cubicBezTo>
                      <a:pt x="10" y="9"/>
                      <a:pt x="10" y="9"/>
                      <a:pt x="10" y="9"/>
                    </a:cubicBezTo>
                    <a:lnTo>
                      <a:pt x="7" y="10"/>
                    </a:lnTo>
                    <a:close/>
                    <a:moveTo>
                      <a:pt x="38" y="59"/>
                    </a:moveTo>
                    <a:cubicBezTo>
                      <a:pt x="40" y="63"/>
                      <a:pt x="38" y="67"/>
                      <a:pt x="35" y="68"/>
                    </a:cubicBezTo>
                    <a:cubicBezTo>
                      <a:pt x="31" y="70"/>
                      <a:pt x="27" y="68"/>
                      <a:pt x="26" y="65"/>
                    </a:cubicBezTo>
                    <a:cubicBezTo>
                      <a:pt x="24" y="61"/>
                      <a:pt x="26" y="57"/>
                      <a:pt x="29" y="55"/>
                    </a:cubicBezTo>
                    <a:cubicBezTo>
                      <a:pt x="33" y="54"/>
                      <a:pt x="37" y="55"/>
                      <a:pt x="38" y="59"/>
                    </a:cubicBezTo>
                    <a:close/>
                    <a:moveTo>
                      <a:pt x="2" y="11"/>
                    </a:moveTo>
                    <a:cubicBezTo>
                      <a:pt x="0" y="8"/>
                      <a:pt x="2" y="4"/>
                      <a:pt x="5" y="2"/>
                    </a:cubicBezTo>
                    <a:cubicBezTo>
                      <a:pt x="9" y="0"/>
                      <a:pt x="13" y="2"/>
                      <a:pt x="15" y="6"/>
                    </a:cubicBezTo>
                    <a:cubicBezTo>
                      <a:pt x="16" y="9"/>
                      <a:pt x="15" y="13"/>
                      <a:pt x="11" y="15"/>
                    </a:cubicBezTo>
                    <a:cubicBezTo>
                      <a:pt x="8" y="16"/>
                      <a:pt x="3" y="15"/>
                      <a:pt x="2" y="11"/>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sp>
            <p:nvSpPr>
              <p:cNvPr id="37981" name="Freeform 52"/>
              <p:cNvSpPr>
                <a:spLocks noEditPoints="1"/>
              </p:cNvSpPr>
              <p:nvPr/>
            </p:nvSpPr>
            <p:spPr bwMode="auto">
              <a:xfrm>
                <a:off x="229" y="2118"/>
                <a:ext cx="311" cy="54"/>
              </a:xfrm>
              <a:custGeom>
                <a:avLst/>
                <a:gdLst>
                  <a:gd name="T0" fmla="*/ 285 w 85"/>
                  <a:gd name="T1" fmla="*/ 36 h 15"/>
                  <a:gd name="T2" fmla="*/ 227 w 85"/>
                  <a:gd name="T3" fmla="*/ 36 h 15"/>
                  <a:gd name="T4" fmla="*/ 227 w 85"/>
                  <a:gd name="T5" fmla="*/ 22 h 15"/>
                  <a:gd name="T6" fmla="*/ 285 w 85"/>
                  <a:gd name="T7" fmla="*/ 22 h 15"/>
                  <a:gd name="T8" fmla="*/ 285 w 85"/>
                  <a:gd name="T9" fmla="*/ 36 h 15"/>
                  <a:gd name="T10" fmla="*/ 179 w 85"/>
                  <a:gd name="T11" fmla="*/ 36 h 15"/>
                  <a:gd name="T12" fmla="*/ 121 w 85"/>
                  <a:gd name="T13" fmla="*/ 36 h 15"/>
                  <a:gd name="T14" fmla="*/ 121 w 85"/>
                  <a:gd name="T15" fmla="*/ 22 h 15"/>
                  <a:gd name="T16" fmla="*/ 179 w 85"/>
                  <a:gd name="T17" fmla="*/ 22 h 15"/>
                  <a:gd name="T18" fmla="*/ 179 w 85"/>
                  <a:gd name="T19" fmla="*/ 36 h 15"/>
                  <a:gd name="T20" fmla="*/ 77 w 85"/>
                  <a:gd name="T21" fmla="*/ 36 h 15"/>
                  <a:gd name="T22" fmla="*/ 26 w 85"/>
                  <a:gd name="T23" fmla="*/ 36 h 15"/>
                  <a:gd name="T24" fmla="*/ 26 w 85"/>
                  <a:gd name="T25" fmla="*/ 18 h 15"/>
                  <a:gd name="T26" fmla="*/ 77 w 85"/>
                  <a:gd name="T27" fmla="*/ 18 h 15"/>
                  <a:gd name="T28" fmla="*/ 77 w 85"/>
                  <a:gd name="T29" fmla="*/ 36 h 15"/>
                  <a:gd name="T30" fmla="*/ 285 w 85"/>
                  <a:gd name="T31" fmla="*/ 4 h 15"/>
                  <a:gd name="T32" fmla="*/ 311 w 85"/>
                  <a:gd name="T33" fmla="*/ 29 h 15"/>
                  <a:gd name="T34" fmla="*/ 285 w 85"/>
                  <a:gd name="T35" fmla="*/ 54 h 15"/>
                  <a:gd name="T36" fmla="*/ 260 w 85"/>
                  <a:gd name="T37" fmla="*/ 29 h 15"/>
                  <a:gd name="T38" fmla="*/ 285 w 85"/>
                  <a:gd name="T39" fmla="*/ 4 h 15"/>
                  <a:gd name="T40" fmla="*/ 26 w 85"/>
                  <a:gd name="T41" fmla="*/ 54 h 15"/>
                  <a:gd name="T42" fmla="*/ 0 w 85"/>
                  <a:gd name="T43" fmla="*/ 25 h 15"/>
                  <a:gd name="T44" fmla="*/ 26 w 85"/>
                  <a:gd name="T45" fmla="*/ 0 h 15"/>
                  <a:gd name="T46" fmla="*/ 51 w 85"/>
                  <a:gd name="T47" fmla="*/ 29 h 15"/>
                  <a:gd name="T48" fmla="*/ 26 w 85"/>
                  <a:gd name="T49" fmla="*/ 54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5"/>
                  <a:gd name="T77" fmla="*/ 85 w 85"/>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5">
                    <a:moveTo>
                      <a:pt x="78" y="10"/>
                    </a:moveTo>
                    <a:cubicBezTo>
                      <a:pt x="62" y="10"/>
                      <a:pt x="62" y="10"/>
                      <a:pt x="62" y="10"/>
                    </a:cubicBezTo>
                    <a:cubicBezTo>
                      <a:pt x="62" y="6"/>
                      <a:pt x="62" y="6"/>
                      <a:pt x="62" y="6"/>
                    </a:cubicBezTo>
                    <a:cubicBezTo>
                      <a:pt x="78" y="6"/>
                      <a:pt x="78" y="6"/>
                      <a:pt x="78" y="6"/>
                    </a:cubicBezTo>
                    <a:lnTo>
                      <a:pt x="78" y="10"/>
                    </a:lnTo>
                    <a:close/>
                    <a:moveTo>
                      <a:pt x="49" y="10"/>
                    </a:moveTo>
                    <a:cubicBezTo>
                      <a:pt x="33" y="10"/>
                      <a:pt x="33" y="10"/>
                      <a:pt x="33" y="10"/>
                    </a:cubicBezTo>
                    <a:cubicBezTo>
                      <a:pt x="33" y="6"/>
                      <a:pt x="33" y="6"/>
                      <a:pt x="33" y="6"/>
                    </a:cubicBezTo>
                    <a:cubicBezTo>
                      <a:pt x="49" y="6"/>
                      <a:pt x="49" y="6"/>
                      <a:pt x="49" y="6"/>
                    </a:cubicBezTo>
                    <a:lnTo>
                      <a:pt x="49" y="10"/>
                    </a:lnTo>
                    <a:close/>
                    <a:moveTo>
                      <a:pt x="21" y="10"/>
                    </a:moveTo>
                    <a:cubicBezTo>
                      <a:pt x="7" y="10"/>
                      <a:pt x="7" y="10"/>
                      <a:pt x="7" y="10"/>
                    </a:cubicBezTo>
                    <a:cubicBezTo>
                      <a:pt x="7" y="5"/>
                      <a:pt x="7" y="5"/>
                      <a:pt x="7" y="5"/>
                    </a:cubicBezTo>
                    <a:cubicBezTo>
                      <a:pt x="21" y="5"/>
                      <a:pt x="21" y="5"/>
                      <a:pt x="21" y="5"/>
                    </a:cubicBezTo>
                    <a:lnTo>
                      <a:pt x="21" y="10"/>
                    </a:lnTo>
                    <a:close/>
                    <a:moveTo>
                      <a:pt x="78" y="1"/>
                    </a:moveTo>
                    <a:cubicBezTo>
                      <a:pt x="82" y="1"/>
                      <a:pt x="85" y="4"/>
                      <a:pt x="85" y="8"/>
                    </a:cubicBezTo>
                    <a:cubicBezTo>
                      <a:pt x="85" y="12"/>
                      <a:pt x="82" y="15"/>
                      <a:pt x="78" y="15"/>
                    </a:cubicBezTo>
                    <a:cubicBezTo>
                      <a:pt x="74" y="15"/>
                      <a:pt x="71" y="12"/>
                      <a:pt x="71" y="8"/>
                    </a:cubicBezTo>
                    <a:cubicBezTo>
                      <a:pt x="71" y="4"/>
                      <a:pt x="74" y="1"/>
                      <a:pt x="78" y="1"/>
                    </a:cubicBezTo>
                    <a:moveTo>
                      <a:pt x="7" y="15"/>
                    </a:moveTo>
                    <a:cubicBezTo>
                      <a:pt x="3" y="15"/>
                      <a:pt x="0" y="11"/>
                      <a:pt x="0" y="7"/>
                    </a:cubicBezTo>
                    <a:cubicBezTo>
                      <a:pt x="0" y="4"/>
                      <a:pt x="3" y="0"/>
                      <a:pt x="7" y="0"/>
                    </a:cubicBezTo>
                    <a:cubicBezTo>
                      <a:pt x="11" y="0"/>
                      <a:pt x="14" y="4"/>
                      <a:pt x="14" y="8"/>
                    </a:cubicBezTo>
                    <a:cubicBezTo>
                      <a:pt x="14" y="11"/>
                      <a:pt x="11" y="15"/>
                      <a:pt x="7" y="15"/>
                    </a:cubicBezTo>
                  </a:path>
                </a:pathLst>
              </a:custGeom>
              <a:solidFill>
                <a:srgbClr val="808080"/>
              </a:solidFill>
              <a:ln w="9525">
                <a:noFill/>
                <a:round/>
                <a:headEnd/>
                <a:tailEnd/>
              </a:ln>
            </p:spPr>
            <p:txBody>
              <a:bodyPr>
                <a:prstTxWarp prst="textNoShape">
                  <a:avLst/>
                </a:prstTxWarp>
              </a:bodyPr>
              <a:lstStyle/>
              <a:p>
                <a:endParaRPr lang="en-US" sz="2400">
                  <a:latin typeface="Calibri"/>
                  <a:cs typeface="Calibri"/>
                </a:endParaRPr>
              </a:p>
            </p:txBody>
          </p:sp>
          <p:sp>
            <p:nvSpPr>
              <p:cNvPr id="37982" name="Freeform 53"/>
              <p:cNvSpPr>
                <a:spLocks noEditPoints="1"/>
              </p:cNvSpPr>
              <p:nvPr/>
            </p:nvSpPr>
            <p:spPr bwMode="auto">
              <a:xfrm>
                <a:off x="229" y="2118"/>
                <a:ext cx="311" cy="54"/>
              </a:xfrm>
              <a:custGeom>
                <a:avLst/>
                <a:gdLst>
                  <a:gd name="T0" fmla="*/ 285 w 85"/>
                  <a:gd name="T1" fmla="*/ 36 h 15"/>
                  <a:gd name="T2" fmla="*/ 227 w 85"/>
                  <a:gd name="T3" fmla="*/ 36 h 15"/>
                  <a:gd name="T4" fmla="*/ 227 w 85"/>
                  <a:gd name="T5" fmla="*/ 22 h 15"/>
                  <a:gd name="T6" fmla="*/ 285 w 85"/>
                  <a:gd name="T7" fmla="*/ 22 h 15"/>
                  <a:gd name="T8" fmla="*/ 285 w 85"/>
                  <a:gd name="T9" fmla="*/ 36 h 15"/>
                  <a:gd name="T10" fmla="*/ 179 w 85"/>
                  <a:gd name="T11" fmla="*/ 36 h 15"/>
                  <a:gd name="T12" fmla="*/ 121 w 85"/>
                  <a:gd name="T13" fmla="*/ 36 h 15"/>
                  <a:gd name="T14" fmla="*/ 121 w 85"/>
                  <a:gd name="T15" fmla="*/ 22 h 15"/>
                  <a:gd name="T16" fmla="*/ 179 w 85"/>
                  <a:gd name="T17" fmla="*/ 22 h 15"/>
                  <a:gd name="T18" fmla="*/ 179 w 85"/>
                  <a:gd name="T19" fmla="*/ 36 h 15"/>
                  <a:gd name="T20" fmla="*/ 77 w 85"/>
                  <a:gd name="T21" fmla="*/ 36 h 15"/>
                  <a:gd name="T22" fmla="*/ 26 w 85"/>
                  <a:gd name="T23" fmla="*/ 36 h 15"/>
                  <a:gd name="T24" fmla="*/ 26 w 85"/>
                  <a:gd name="T25" fmla="*/ 18 h 15"/>
                  <a:gd name="T26" fmla="*/ 77 w 85"/>
                  <a:gd name="T27" fmla="*/ 18 h 15"/>
                  <a:gd name="T28" fmla="*/ 77 w 85"/>
                  <a:gd name="T29" fmla="*/ 36 h 15"/>
                  <a:gd name="T30" fmla="*/ 285 w 85"/>
                  <a:gd name="T31" fmla="*/ 4 h 15"/>
                  <a:gd name="T32" fmla="*/ 311 w 85"/>
                  <a:gd name="T33" fmla="*/ 29 h 15"/>
                  <a:gd name="T34" fmla="*/ 285 w 85"/>
                  <a:gd name="T35" fmla="*/ 54 h 15"/>
                  <a:gd name="T36" fmla="*/ 260 w 85"/>
                  <a:gd name="T37" fmla="*/ 29 h 15"/>
                  <a:gd name="T38" fmla="*/ 285 w 85"/>
                  <a:gd name="T39" fmla="*/ 4 h 15"/>
                  <a:gd name="T40" fmla="*/ 26 w 85"/>
                  <a:gd name="T41" fmla="*/ 54 h 15"/>
                  <a:gd name="T42" fmla="*/ 0 w 85"/>
                  <a:gd name="T43" fmla="*/ 25 h 15"/>
                  <a:gd name="T44" fmla="*/ 26 w 85"/>
                  <a:gd name="T45" fmla="*/ 0 h 15"/>
                  <a:gd name="T46" fmla="*/ 51 w 85"/>
                  <a:gd name="T47" fmla="*/ 29 h 15"/>
                  <a:gd name="T48" fmla="*/ 26 w 85"/>
                  <a:gd name="T49" fmla="*/ 54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5"/>
                  <a:gd name="T77" fmla="*/ 85 w 85"/>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5">
                    <a:moveTo>
                      <a:pt x="78" y="10"/>
                    </a:moveTo>
                    <a:cubicBezTo>
                      <a:pt x="62" y="10"/>
                      <a:pt x="62" y="10"/>
                      <a:pt x="62" y="10"/>
                    </a:cubicBezTo>
                    <a:cubicBezTo>
                      <a:pt x="62" y="6"/>
                      <a:pt x="62" y="6"/>
                      <a:pt x="62" y="6"/>
                    </a:cubicBezTo>
                    <a:cubicBezTo>
                      <a:pt x="78" y="6"/>
                      <a:pt x="78" y="6"/>
                      <a:pt x="78" y="6"/>
                    </a:cubicBezTo>
                    <a:lnTo>
                      <a:pt x="78" y="10"/>
                    </a:lnTo>
                    <a:close/>
                    <a:moveTo>
                      <a:pt x="49" y="10"/>
                    </a:moveTo>
                    <a:cubicBezTo>
                      <a:pt x="33" y="10"/>
                      <a:pt x="33" y="10"/>
                      <a:pt x="33" y="10"/>
                    </a:cubicBezTo>
                    <a:cubicBezTo>
                      <a:pt x="33" y="6"/>
                      <a:pt x="33" y="6"/>
                      <a:pt x="33" y="6"/>
                    </a:cubicBezTo>
                    <a:cubicBezTo>
                      <a:pt x="49" y="6"/>
                      <a:pt x="49" y="6"/>
                      <a:pt x="49" y="6"/>
                    </a:cubicBezTo>
                    <a:lnTo>
                      <a:pt x="49" y="10"/>
                    </a:lnTo>
                    <a:close/>
                    <a:moveTo>
                      <a:pt x="21" y="10"/>
                    </a:moveTo>
                    <a:cubicBezTo>
                      <a:pt x="7" y="10"/>
                      <a:pt x="7" y="10"/>
                      <a:pt x="7" y="10"/>
                    </a:cubicBezTo>
                    <a:cubicBezTo>
                      <a:pt x="7" y="5"/>
                      <a:pt x="7" y="5"/>
                      <a:pt x="7" y="5"/>
                    </a:cubicBezTo>
                    <a:cubicBezTo>
                      <a:pt x="21" y="5"/>
                      <a:pt x="21" y="5"/>
                      <a:pt x="21" y="5"/>
                    </a:cubicBezTo>
                    <a:lnTo>
                      <a:pt x="21" y="10"/>
                    </a:lnTo>
                    <a:close/>
                    <a:moveTo>
                      <a:pt x="78" y="1"/>
                    </a:moveTo>
                    <a:cubicBezTo>
                      <a:pt x="82" y="1"/>
                      <a:pt x="85" y="4"/>
                      <a:pt x="85" y="8"/>
                    </a:cubicBezTo>
                    <a:cubicBezTo>
                      <a:pt x="85" y="12"/>
                      <a:pt x="82" y="15"/>
                      <a:pt x="78" y="15"/>
                    </a:cubicBezTo>
                    <a:cubicBezTo>
                      <a:pt x="74" y="15"/>
                      <a:pt x="71" y="12"/>
                      <a:pt x="71" y="8"/>
                    </a:cubicBezTo>
                    <a:cubicBezTo>
                      <a:pt x="71" y="4"/>
                      <a:pt x="74" y="1"/>
                      <a:pt x="78" y="1"/>
                    </a:cubicBezTo>
                    <a:close/>
                    <a:moveTo>
                      <a:pt x="7" y="15"/>
                    </a:moveTo>
                    <a:cubicBezTo>
                      <a:pt x="3" y="15"/>
                      <a:pt x="0" y="11"/>
                      <a:pt x="0" y="7"/>
                    </a:cubicBezTo>
                    <a:cubicBezTo>
                      <a:pt x="0" y="4"/>
                      <a:pt x="3" y="0"/>
                      <a:pt x="7" y="0"/>
                    </a:cubicBezTo>
                    <a:cubicBezTo>
                      <a:pt x="11" y="0"/>
                      <a:pt x="14" y="4"/>
                      <a:pt x="14" y="8"/>
                    </a:cubicBezTo>
                    <a:cubicBezTo>
                      <a:pt x="14" y="11"/>
                      <a:pt x="11" y="15"/>
                      <a:pt x="7" y="15"/>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sp>
            <p:nvSpPr>
              <p:cNvPr id="37983" name="Freeform 54"/>
              <p:cNvSpPr>
                <a:spLocks noEditPoints="1"/>
              </p:cNvSpPr>
              <p:nvPr/>
            </p:nvSpPr>
            <p:spPr bwMode="auto">
              <a:xfrm>
                <a:off x="412" y="2118"/>
                <a:ext cx="131" cy="252"/>
              </a:xfrm>
              <a:custGeom>
                <a:avLst/>
                <a:gdLst>
                  <a:gd name="T0" fmla="*/ 109 w 36"/>
                  <a:gd name="T1" fmla="*/ 33 h 69"/>
                  <a:gd name="T2" fmla="*/ 87 w 36"/>
                  <a:gd name="T3" fmla="*/ 88 h 69"/>
                  <a:gd name="T4" fmla="*/ 73 w 36"/>
                  <a:gd name="T5" fmla="*/ 80 h 69"/>
                  <a:gd name="T6" fmla="*/ 95 w 36"/>
                  <a:gd name="T7" fmla="*/ 26 h 69"/>
                  <a:gd name="T8" fmla="*/ 109 w 36"/>
                  <a:gd name="T9" fmla="*/ 33 h 69"/>
                  <a:gd name="T10" fmla="*/ 73 w 36"/>
                  <a:gd name="T11" fmla="*/ 128 h 69"/>
                  <a:gd name="T12" fmla="*/ 51 w 36"/>
                  <a:gd name="T13" fmla="*/ 186 h 69"/>
                  <a:gd name="T14" fmla="*/ 36 w 36"/>
                  <a:gd name="T15" fmla="*/ 179 h 69"/>
                  <a:gd name="T16" fmla="*/ 58 w 36"/>
                  <a:gd name="T17" fmla="*/ 124 h 69"/>
                  <a:gd name="T18" fmla="*/ 73 w 36"/>
                  <a:gd name="T19" fmla="*/ 128 h 69"/>
                  <a:gd name="T20" fmla="*/ 76 w 36"/>
                  <a:gd name="T21" fmla="*/ 18 h 69"/>
                  <a:gd name="T22" fmla="*/ 113 w 36"/>
                  <a:gd name="T23" fmla="*/ 4 h 69"/>
                  <a:gd name="T24" fmla="*/ 127 w 36"/>
                  <a:gd name="T25" fmla="*/ 37 h 69"/>
                  <a:gd name="T26" fmla="*/ 91 w 36"/>
                  <a:gd name="T27" fmla="*/ 51 h 69"/>
                  <a:gd name="T28" fmla="*/ 76 w 36"/>
                  <a:gd name="T29" fmla="*/ 18 h 69"/>
                  <a:gd name="T30" fmla="*/ 51 w 36"/>
                  <a:gd name="T31" fmla="*/ 230 h 69"/>
                  <a:gd name="T32" fmla="*/ 18 w 36"/>
                  <a:gd name="T33" fmla="*/ 245 h 69"/>
                  <a:gd name="T34" fmla="*/ 4 w 36"/>
                  <a:gd name="T35" fmla="*/ 212 h 69"/>
                  <a:gd name="T36" fmla="*/ 36 w 36"/>
                  <a:gd name="T37" fmla="*/ 197 h 69"/>
                  <a:gd name="T38" fmla="*/ 51 w 36"/>
                  <a:gd name="T39" fmla="*/ 23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69"/>
                  <a:gd name="T62" fmla="*/ 36 w 3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69">
                    <a:moveTo>
                      <a:pt x="30" y="9"/>
                    </a:moveTo>
                    <a:cubicBezTo>
                      <a:pt x="24" y="24"/>
                      <a:pt x="24" y="24"/>
                      <a:pt x="24" y="24"/>
                    </a:cubicBezTo>
                    <a:cubicBezTo>
                      <a:pt x="20" y="22"/>
                      <a:pt x="20" y="22"/>
                      <a:pt x="20" y="22"/>
                    </a:cubicBezTo>
                    <a:cubicBezTo>
                      <a:pt x="26" y="7"/>
                      <a:pt x="26" y="7"/>
                      <a:pt x="26" y="7"/>
                    </a:cubicBezTo>
                    <a:lnTo>
                      <a:pt x="30" y="9"/>
                    </a:lnTo>
                    <a:close/>
                    <a:moveTo>
                      <a:pt x="20" y="35"/>
                    </a:moveTo>
                    <a:cubicBezTo>
                      <a:pt x="14" y="51"/>
                      <a:pt x="14" y="51"/>
                      <a:pt x="14" y="51"/>
                    </a:cubicBezTo>
                    <a:cubicBezTo>
                      <a:pt x="10" y="49"/>
                      <a:pt x="10" y="49"/>
                      <a:pt x="10" y="49"/>
                    </a:cubicBezTo>
                    <a:cubicBezTo>
                      <a:pt x="16" y="34"/>
                      <a:pt x="16" y="34"/>
                      <a:pt x="16" y="34"/>
                    </a:cubicBezTo>
                    <a:lnTo>
                      <a:pt x="20" y="35"/>
                    </a:lnTo>
                    <a:close/>
                    <a:moveTo>
                      <a:pt x="21" y="5"/>
                    </a:moveTo>
                    <a:cubicBezTo>
                      <a:pt x="23" y="2"/>
                      <a:pt x="27" y="0"/>
                      <a:pt x="31" y="1"/>
                    </a:cubicBezTo>
                    <a:cubicBezTo>
                      <a:pt x="34" y="3"/>
                      <a:pt x="36" y="7"/>
                      <a:pt x="35" y="10"/>
                    </a:cubicBezTo>
                    <a:cubicBezTo>
                      <a:pt x="33" y="14"/>
                      <a:pt x="29" y="16"/>
                      <a:pt x="25" y="14"/>
                    </a:cubicBezTo>
                    <a:cubicBezTo>
                      <a:pt x="22" y="13"/>
                      <a:pt x="20" y="9"/>
                      <a:pt x="21" y="5"/>
                    </a:cubicBezTo>
                    <a:moveTo>
                      <a:pt x="14" y="63"/>
                    </a:moveTo>
                    <a:cubicBezTo>
                      <a:pt x="13" y="67"/>
                      <a:pt x="9" y="69"/>
                      <a:pt x="5" y="67"/>
                    </a:cubicBezTo>
                    <a:cubicBezTo>
                      <a:pt x="1" y="66"/>
                      <a:pt x="0" y="62"/>
                      <a:pt x="1" y="58"/>
                    </a:cubicBezTo>
                    <a:cubicBezTo>
                      <a:pt x="2" y="55"/>
                      <a:pt x="6" y="53"/>
                      <a:pt x="10" y="54"/>
                    </a:cubicBezTo>
                    <a:cubicBezTo>
                      <a:pt x="14" y="56"/>
                      <a:pt x="15" y="60"/>
                      <a:pt x="14" y="63"/>
                    </a:cubicBezTo>
                  </a:path>
                </a:pathLst>
              </a:custGeom>
              <a:solidFill>
                <a:srgbClr val="808080"/>
              </a:solidFill>
              <a:ln w="9525">
                <a:noFill/>
                <a:round/>
                <a:headEnd/>
                <a:tailEnd/>
              </a:ln>
            </p:spPr>
            <p:txBody>
              <a:bodyPr>
                <a:prstTxWarp prst="textNoShape">
                  <a:avLst/>
                </a:prstTxWarp>
              </a:bodyPr>
              <a:lstStyle/>
              <a:p>
                <a:endParaRPr lang="en-US" sz="2400">
                  <a:latin typeface="Calibri"/>
                  <a:cs typeface="Calibri"/>
                </a:endParaRPr>
              </a:p>
            </p:txBody>
          </p:sp>
          <p:sp>
            <p:nvSpPr>
              <p:cNvPr id="37984" name="Freeform 55"/>
              <p:cNvSpPr>
                <a:spLocks noEditPoints="1"/>
              </p:cNvSpPr>
              <p:nvPr/>
            </p:nvSpPr>
            <p:spPr bwMode="auto">
              <a:xfrm>
                <a:off x="412" y="2118"/>
                <a:ext cx="131" cy="252"/>
              </a:xfrm>
              <a:custGeom>
                <a:avLst/>
                <a:gdLst>
                  <a:gd name="T0" fmla="*/ 109 w 36"/>
                  <a:gd name="T1" fmla="*/ 33 h 69"/>
                  <a:gd name="T2" fmla="*/ 87 w 36"/>
                  <a:gd name="T3" fmla="*/ 88 h 69"/>
                  <a:gd name="T4" fmla="*/ 73 w 36"/>
                  <a:gd name="T5" fmla="*/ 80 h 69"/>
                  <a:gd name="T6" fmla="*/ 95 w 36"/>
                  <a:gd name="T7" fmla="*/ 26 h 69"/>
                  <a:gd name="T8" fmla="*/ 109 w 36"/>
                  <a:gd name="T9" fmla="*/ 33 h 69"/>
                  <a:gd name="T10" fmla="*/ 73 w 36"/>
                  <a:gd name="T11" fmla="*/ 128 h 69"/>
                  <a:gd name="T12" fmla="*/ 51 w 36"/>
                  <a:gd name="T13" fmla="*/ 186 h 69"/>
                  <a:gd name="T14" fmla="*/ 36 w 36"/>
                  <a:gd name="T15" fmla="*/ 179 h 69"/>
                  <a:gd name="T16" fmla="*/ 58 w 36"/>
                  <a:gd name="T17" fmla="*/ 124 h 69"/>
                  <a:gd name="T18" fmla="*/ 73 w 36"/>
                  <a:gd name="T19" fmla="*/ 128 h 69"/>
                  <a:gd name="T20" fmla="*/ 76 w 36"/>
                  <a:gd name="T21" fmla="*/ 18 h 69"/>
                  <a:gd name="T22" fmla="*/ 113 w 36"/>
                  <a:gd name="T23" fmla="*/ 4 h 69"/>
                  <a:gd name="T24" fmla="*/ 127 w 36"/>
                  <a:gd name="T25" fmla="*/ 37 h 69"/>
                  <a:gd name="T26" fmla="*/ 91 w 36"/>
                  <a:gd name="T27" fmla="*/ 51 h 69"/>
                  <a:gd name="T28" fmla="*/ 76 w 36"/>
                  <a:gd name="T29" fmla="*/ 18 h 69"/>
                  <a:gd name="T30" fmla="*/ 51 w 36"/>
                  <a:gd name="T31" fmla="*/ 230 h 69"/>
                  <a:gd name="T32" fmla="*/ 18 w 36"/>
                  <a:gd name="T33" fmla="*/ 245 h 69"/>
                  <a:gd name="T34" fmla="*/ 4 w 36"/>
                  <a:gd name="T35" fmla="*/ 212 h 69"/>
                  <a:gd name="T36" fmla="*/ 36 w 36"/>
                  <a:gd name="T37" fmla="*/ 197 h 69"/>
                  <a:gd name="T38" fmla="*/ 51 w 36"/>
                  <a:gd name="T39" fmla="*/ 23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69"/>
                  <a:gd name="T62" fmla="*/ 36 w 3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69">
                    <a:moveTo>
                      <a:pt x="30" y="9"/>
                    </a:moveTo>
                    <a:cubicBezTo>
                      <a:pt x="24" y="24"/>
                      <a:pt x="24" y="24"/>
                      <a:pt x="24" y="24"/>
                    </a:cubicBezTo>
                    <a:cubicBezTo>
                      <a:pt x="20" y="22"/>
                      <a:pt x="20" y="22"/>
                      <a:pt x="20" y="22"/>
                    </a:cubicBezTo>
                    <a:cubicBezTo>
                      <a:pt x="26" y="7"/>
                      <a:pt x="26" y="7"/>
                      <a:pt x="26" y="7"/>
                    </a:cubicBezTo>
                    <a:lnTo>
                      <a:pt x="30" y="9"/>
                    </a:lnTo>
                    <a:close/>
                    <a:moveTo>
                      <a:pt x="20" y="35"/>
                    </a:moveTo>
                    <a:cubicBezTo>
                      <a:pt x="14" y="51"/>
                      <a:pt x="14" y="51"/>
                      <a:pt x="14" y="51"/>
                    </a:cubicBezTo>
                    <a:cubicBezTo>
                      <a:pt x="10" y="49"/>
                      <a:pt x="10" y="49"/>
                      <a:pt x="10" y="49"/>
                    </a:cubicBezTo>
                    <a:cubicBezTo>
                      <a:pt x="16" y="34"/>
                      <a:pt x="16" y="34"/>
                      <a:pt x="16" y="34"/>
                    </a:cubicBezTo>
                    <a:lnTo>
                      <a:pt x="20" y="35"/>
                    </a:lnTo>
                    <a:close/>
                    <a:moveTo>
                      <a:pt x="21" y="5"/>
                    </a:moveTo>
                    <a:cubicBezTo>
                      <a:pt x="23" y="2"/>
                      <a:pt x="27" y="0"/>
                      <a:pt x="31" y="1"/>
                    </a:cubicBezTo>
                    <a:cubicBezTo>
                      <a:pt x="34" y="3"/>
                      <a:pt x="36" y="7"/>
                      <a:pt x="35" y="10"/>
                    </a:cubicBezTo>
                    <a:cubicBezTo>
                      <a:pt x="33" y="14"/>
                      <a:pt x="29" y="16"/>
                      <a:pt x="25" y="14"/>
                    </a:cubicBezTo>
                    <a:cubicBezTo>
                      <a:pt x="22" y="13"/>
                      <a:pt x="20" y="9"/>
                      <a:pt x="21" y="5"/>
                    </a:cubicBezTo>
                    <a:close/>
                    <a:moveTo>
                      <a:pt x="14" y="63"/>
                    </a:moveTo>
                    <a:cubicBezTo>
                      <a:pt x="13" y="67"/>
                      <a:pt x="9" y="69"/>
                      <a:pt x="5" y="67"/>
                    </a:cubicBezTo>
                    <a:cubicBezTo>
                      <a:pt x="1" y="66"/>
                      <a:pt x="0" y="62"/>
                      <a:pt x="1" y="58"/>
                    </a:cubicBezTo>
                    <a:cubicBezTo>
                      <a:pt x="2" y="55"/>
                      <a:pt x="6" y="53"/>
                      <a:pt x="10" y="54"/>
                    </a:cubicBezTo>
                    <a:cubicBezTo>
                      <a:pt x="14" y="56"/>
                      <a:pt x="15" y="60"/>
                      <a:pt x="14" y="63"/>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sp>
            <p:nvSpPr>
              <p:cNvPr id="37985" name="Freeform 56"/>
              <p:cNvSpPr>
                <a:spLocks noEditPoints="1"/>
              </p:cNvSpPr>
              <p:nvPr/>
            </p:nvSpPr>
            <p:spPr bwMode="auto">
              <a:xfrm>
                <a:off x="225" y="2114"/>
                <a:ext cx="146" cy="256"/>
              </a:xfrm>
              <a:custGeom>
                <a:avLst/>
                <a:gdLst>
                  <a:gd name="T0" fmla="*/ 110 w 40"/>
                  <a:gd name="T1" fmla="*/ 230 h 70"/>
                  <a:gd name="T2" fmla="*/ 84 w 40"/>
                  <a:gd name="T3" fmla="*/ 176 h 70"/>
                  <a:gd name="T4" fmla="*/ 99 w 40"/>
                  <a:gd name="T5" fmla="*/ 168 h 70"/>
                  <a:gd name="T6" fmla="*/ 124 w 40"/>
                  <a:gd name="T7" fmla="*/ 223 h 70"/>
                  <a:gd name="T8" fmla="*/ 110 w 40"/>
                  <a:gd name="T9" fmla="*/ 230 h 70"/>
                  <a:gd name="T10" fmla="*/ 66 w 40"/>
                  <a:gd name="T11" fmla="*/ 132 h 70"/>
                  <a:gd name="T12" fmla="*/ 44 w 40"/>
                  <a:gd name="T13" fmla="*/ 77 h 70"/>
                  <a:gd name="T14" fmla="*/ 55 w 40"/>
                  <a:gd name="T15" fmla="*/ 73 h 70"/>
                  <a:gd name="T16" fmla="*/ 80 w 40"/>
                  <a:gd name="T17" fmla="*/ 128 h 70"/>
                  <a:gd name="T18" fmla="*/ 66 w 40"/>
                  <a:gd name="T19" fmla="*/ 132 h 70"/>
                  <a:gd name="T20" fmla="*/ 26 w 40"/>
                  <a:gd name="T21" fmla="*/ 37 h 70"/>
                  <a:gd name="T22" fmla="*/ 22 w 40"/>
                  <a:gd name="T23" fmla="*/ 33 h 70"/>
                  <a:gd name="T24" fmla="*/ 37 w 40"/>
                  <a:gd name="T25" fmla="*/ 29 h 70"/>
                  <a:gd name="T26" fmla="*/ 37 w 40"/>
                  <a:gd name="T27" fmla="*/ 33 h 70"/>
                  <a:gd name="T28" fmla="*/ 26 w 40"/>
                  <a:gd name="T29" fmla="*/ 37 h 70"/>
                  <a:gd name="T30" fmla="*/ 139 w 40"/>
                  <a:gd name="T31" fmla="*/ 216 h 70"/>
                  <a:gd name="T32" fmla="*/ 128 w 40"/>
                  <a:gd name="T33" fmla="*/ 249 h 70"/>
                  <a:gd name="T34" fmla="*/ 95 w 40"/>
                  <a:gd name="T35" fmla="*/ 238 h 70"/>
                  <a:gd name="T36" fmla="*/ 106 w 40"/>
                  <a:gd name="T37" fmla="*/ 201 h 70"/>
                  <a:gd name="T38" fmla="*/ 139 w 40"/>
                  <a:gd name="T39" fmla="*/ 216 h 70"/>
                  <a:gd name="T40" fmla="*/ 7 w 40"/>
                  <a:gd name="T41" fmla="*/ 40 h 70"/>
                  <a:gd name="T42" fmla="*/ 18 w 40"/>
                  <a:gd name="T43" fmla="*/ 7 h 70"/>
                  <a:gd name="T44" fmla="*/ 55 w 40"/>
                  <a:gd name="T45" fmla="*/ 22 h 70"/>
                  <a:gd name="T46" fmla="*/ 40 w 40"/>
                  <a:gd name="T47" fmla="*/ 55 h 70"/>
                  <a:gd name="T48" fmla="*/ 7 w 40"/>
                  <a:gd name="T49" fmla="*/ 4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30" y="63"/>
                    </a:moveTo>
                    <a:cubicBezTo>
                      <a:pt x="23" y="48"/>
                      <a:pt x="23" y="48"/>
                      <a:pt x="23" y="48"/>
                    </a:cubicBezTo>
                    <a:cubicBezTo>
                      <a:pt x="27" y="46"/>
                      <a:pt x="27" y="46"/>
                      <a:pt x="27" y="46"/>
                    </a:cubicBezTo>
                    <a:cubicBezTo>
                      <a:pt x="34" y="61"/>
                      <a:pt x="34" y="61"/>
                      <a:pt x="34" y="61"/>
                    </a:cubicBezTo>
                    <a:lnTo>
                      <a:pt x="30" y="63"/>
                    </a:lnTo>
                    <a:close/>
                    <a:moveTo>
                      <a:pt x="18" y="36"/>
                    </a:moveTo>
                    <a:cubicBezTo>
                      <a:pt x="12" y="21"/>
                      <a:pt x="12" y="21"/>
                      <a:pt x="12" y="21"/>
                    </a:cubicBezTo>
                    <a:cubicBezTo>
                      <a:pt x="15" y="20"/>
                      <a:pt x="15" y="20"/>
                      <a:pt x="15" y="20"/>
                    </a:cubicBezTo>
                    <a:cubicBezTo>
                      <a:pt x="22" y="35"/>
                      <a:pt x="22" y="35"/>
                      <a:pt x="22" y="35"/>
                    </a:cubicBezTo>
                    <a:lnTo>
                      <a:pt x="18" y="36"/>
                    </a:lnTo>
                    <a:close/>
                    <a:moveTo>
                      <a:pt x="7" y="10"/>
                    </a:moveTo>
                    <a:cubicBezTo>
                      <a:pt x="6" y="9"/>
                      <a:pt x="6" y="9"/>
                      <a:pt x="6" y="9"/>
                    </a:cubicBezTo>
                    <a:cubicBezTo>
                      <a:pt x="10" y="8"/>
                      <a:pt x="10" y="8"/>
                      <a:pt x="10" y="8"/>
                    </a:cubicBezTo>
                    <a:cubicBezTo>
                      <a:pt x="10" y="9"/>
                      <a:pt x="10" y="9"/>
                      <a:pt x="10" y="9"/>
                    </a:cubicBezTo>
                    <a:lnTo>
                      <a:pt x="7" y="10"/>
                    </a:lnTo>
                    <a:close/>
                    <a:moveTo>
                      <a:pt x="38" y="59"/>
                    </a:moveTo>
                    <a:cubicBezTo>
                      <a:pt x="40" y="63"/>
                      <a:pt x="38" y="67"/>
                      <a:pt x="35" y="68"/>
                    </a:cubicBezTo>
                    <a:cubicBezTo>
                      <a:pt x="31" y="70"/>
                      <a:pt x="27" y="68"/>
                      <a:pt x="26" y="65"/>
                    </a:cubicBezTo>
                    <a:cubicBezTo>
                      <a:pt x="24" y="61"/>
                      <a:pt x="26" y="57"/>
                      <a:pt x="29" y="55"/>
                    </a:cubicBezTo>
                    <a:cubicBezTo>
                      <a:pt x="33" y="54"/>
                      <a:pt x="37" y="55"/>
                      <a:pt x="38" y="59"/>
                    </a:cubicBezTo>
                    <a:moveTo>
                      <a:pt x="2" y="11"/>
                    </a:moveTo>
                    <a:cubicBezTo>
                      <a:pt x="0" y="8"/>
                      <a:pt x="2" y="4"/>
                      <a:pt x="5" y="2"/>
                    </a:cubicBezTo>
                    <a:cubicBezTo>
                      <a:pt x="9" y="0"/>
                      <a:pt x="13" y="2"/>
                      <a:pt x="15" y="6"/>
                    </a:cubicBezTo>
                    <a:cubicBezTo>
                      <a:pt x="16" y="9"/>
                      <a:pt x="15" y="13"/>
                      <a:pt x="11" y="15"/>
                    </a:cubicBezTo>
                    <a:cubicBezTo>
                      <a:pt x="8" y="16"/>
                      <a:pt x="3" y="15"/>
                      <a:pt x="2" y="11"/>
                    </a:cubicBezTo>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86" name="Freeform 57"/>
              <p:cNvSpPr>
                <a:spLocks noEditPoints="1"/>
              </p:cNvSpPr>
              <p:nvPr/>
            </p:nvSpPr>
            <p:spPr bwMode="auto">
              <a:xfrm>
                <a:off x="225" y="2114"/>
                <a:ext cx="146" cy="256"/>
              </a:xfrm>
              <a:custGeom>
                <a:avLst/>
                <a:gdLst>
                  <a:gd name="T0" fmla="*/ 110 w 40"/>
                  <a:gd name="T1" fmla="*/ 230 h 70"/>
                  <a:gd name="T2" fmla="*/ 84 w 40"/>
                  <a:gd name="T3" fmla="*/ 176 h 70"/>
                  <a:gd name="T4" fmla="*/ 99 w 40"/>
                  <a:gd name="T5" fmla="*/ 168 h 70"/>
                  <a:gd name="T6" fmla="*/ 124 w 40"/>
                  <a:gd name="T7" fmla="*/ 223 h 70"/>
                  <a:gd name="T8" fmla="*/ 110 w 40"/>
                  <a:gd name="T9" fmla="*/ 230 h 70"/>
                  <a:gd name="T10" fmla="*/ 66 w 40"/>
                  <a:gd name="T11" fmla="*/ 132 h 70"/>
                  <a:gd name="T12" fmla="*/ 44 w 40"/>
                  <a:gd name="T13" fmla="*/ 77 h 70"/>
                  <a:gd name="T14" fmla="*/ 55 w 40"/>
                  <a:gd name="T15" fmla="*/ 73 h 70"/>
                  <a:gd name="T16" fmla="*/ 80 w 40"/>
                  <a:gd name="T17" fmla="*/ 128 h 70"/>
                  <a:gd name="T18" fmla="*/ 66 w 40"/>
                  <a:gd name="T19" fmla="*/ 132 h 70"/>
                  <a:gd name="T20" fmla="*/ 26 w 40"/>
                  <a:gd name="T21" fmla="*/ 37 h 70"/>
                  <a:gd name="T22" fmla="*/ 22 w 40"/>
                  <a:gd name="T23" fmla="*/ 33 h 70"/>
                  <a:gd name="T24" fmla="*/ 37 w 40"/>
                  <a:gd name="T25" fmla="*/ 29 h 70"/>
                  <a:gd name="T26" fmla="*/ 37 w 40"/>
                  <a:gd name="T27" fmla="*/ 33 h 70"/>
                  <a:gd name="T28" fmla="*/ 26 w 40"/>
                  <a:gd name="T29" fmla="*/ 37 h 70"/>
                  <a:gd name="T30" fmla="*/ 139 w 40"/>
                  <a:gd name="T31" fmla="*/ 216 h 70"/>
                  <a:gd name="T32" fmla="*/ 128 w 40"/>
                  <a:gd name="T33" fmla="*/ 249 h 70"/>
                  <a:gd name="T34" fmla="*/ 95 w 40"/>
                  <a:gd name="T35" fmla="*/ 238 h 70"/>
                  <a:gd name="T36" fmla="*/ 106 w 40"/>
                  <a:gd name="T37" fmla="*/ 201 h 70"/>
                  <a:gd name="T38" fmla="*/ 139 w 40"/>
                  <a:gd name="T39" fmla="*/ 216 h 70"/>
                  <a:gd name="T40" fmla="*/ 7 w 40"/>
                  <a:gd name="T41" fmla="*/ 40 h 70"/>
                  <a:gd name="T42" fmla="*/ 18 w 40"/>
                  <a:gd name="T43" fmla="*/ 7 h 70"/>
                  <a:gd name="T44" fmla="*/ 55 w 40"/>
                  <a:gd name="T45" fmla="*/ 22 h 70"/>
                  <a:gd name="T46" fmla="*/ 40 w 40"/>
                  <a:gd name="T47" fmla="*/ 55 h 70"/>
                  <a:gd name="T48" fmla="*/ 7 w 40"/>
                  <a:gd name="T49" fmla="*/ 40 h 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70"/>
                  <a:gd name="T77" fmla="*/ 40 w 40"/>
                  <a:gd name="T78" fmla="*/ 70 h 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70">
                    <a:moveTo>
                      <a:pt x="30" y="63"/>
                    </a:moveTo>
                    <a:cubicBezTo>
                      <a:pt x="23" y="48"/>
                      <a:pt x="23" y="48"/>
                      <a:pt x="23" y="48"/>
                    </a:cubicBezTo>
                    <a:cubicBezTo>
                      <a:pt x="27" y="46"/>
                      <a:pt x="27" y="46"/>
                      <a:pt x="27" y="46"/>
                    </a:cubicBezTo>
                    <a:cubicBezTo>
                      <a:pt x="34" y="61"/>
                      <a:pt x="34" y="61"/>
                      <a:pt x="34" y="61"/>
                    </a:cubicBezTo>
                    <a:lnTo>
                      <a:pt x="30" y="63"/>
                    </a:lnTo>
                    <a:close/>
                    <a:moveTo>
                      <a:pt x="18" y="36"/>
                    </a:moveTo>
                    <a:cubicBezTo>
                      <a:pt x="12" y="21"/>
                      <a:pt x="12" y="21"/>
                      <a:pt x="12" y="21"/>
                    </a:cubicBezTo>
                    <a:cubicBezTo>
                      <a:pt x="15" y="20"/>
                      <a:pt x="15" y="20"/>
                      <a:pt x="15" y="20"/>
                    </a:cubicBezTo>
                    <a:cubicBezTo>
                      <a:pt x="22" y="35"/>
                      <a:pt x="22" y="35"/>
                      <a:pt x="22" y="35"/>
                    </a:cubicBezTo>
                    <a:lnTo>
                      <a:pt x="18" y="36"/>
                    </a:lnTo>
                    <a:close/>
                    <a:moveTo>
                      <a:pt x="7" y="10"/>
                    </a:moveTo>
                    <a:cubicBezTo>
                      <a:pt x="6" y="9"/>
                      <a:pt x="6" y="9"/>
                      <a:pt x="6" y="9"/>
                    </a:cubicBezTo>
                    <a:cubicBezTo>
                      <a:pt x="10" y="8"/>
                      <a:pt x="10" y="8"/>
                      <a:pt x="10" y="8"/>
                    </a:cubicBezTo>
                    <a:cubicBezTo>
                      <a:pt x="10" y="9"/>
                      <a:pt x="10" y="9"/>
                      <a:pt x="10" y="9"/>
                    </a:cubicBezTo>
                    <a:lnTo>
                      <a:pt x="7" y="10"/>
                    </a:lnTo>
                    <a:close/>
                    <a:moveTo>
                      <a:pt x="38" y="59"/>
                    </a:moveTo>
                    <a:cubicBezTo>
                      <a:pt x="40" y="63"/>
                      <a:pt x="38" y="67"/>
                      <a:pt x="35" y="68"/>
                    </a:cubicBezTo>
                    <a:cubicBezTo>
                      <a:pt x="31" y="70"/>
                      <a:pt x="27" y="68"/>
                      <a:pt x="26" y="65"/>
                    </a:cubicBezTo>
                    <a:cubicBezTo>
                      <a:pt x="24" y="61"/>
                      <a:pt x="26" y="57"/>
                      <a:pt x="29" y="55"/>
                    </a:cubicBezTo>
                    <a:cubicBezTo>
                      <a:pt x="33" y="54"/>
                      <a:pt x="37" y="55"/>
                      <a:pt x="38" y="59"/>
                    </a:cubicBezTo>
                    <a:close/>
                    <a:moveTo>
                      <a:pt x="2" y="11"/>
                    </a:moveTo>
                    <a:cubicBezTo>
                      <a:pt x="0" y="8"/>
                      <a:pt x="2" y="4"/>
                      <a:pt x="5" y="2"/>
                    </a:cubicBezTo>
                    <a:cubicBezTo>
                      <a:pt x="9" y="0"/>
                      <a:pt x="13" y="2"/>
                      <a:pt x="15" y="6"/>
                    </a:cubicBezTo>
                    <a:cubicBezTo>
                      <a:pt x="16" y="9"/>
                      <a:pt x="15" y="13"/>
                      <a:pt x="11" y="15"/>
                    </a:cubicBezTo>
                    <a:cubicBezTo>
                      <a:pt x="8" y="16"/>
                      <a:pt x="3" y="15"/>
                      <a:pt x="2" y="11"/>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sp>
            <p:nvSpPr>
              <p:cNvPr id="37987" name="Freeform 58"/>
              <p:cNvSpPr>
                <a:spLocks noEditPoints="1"/>
              </p:cNvSpPr>
              <p:nvPr/>
            </p:nvSpPr>
            <p:spPr bwMode="auto">
              <a:xfrm>
                <a:off x="229" y="2118"/>
                <a:ext cx="311" cy="54"/>
              </a:xfrm>
              <a:custGeom>
                <a:avLst/>
                <a:gdLst>
                  <a:gd name="T0" fmla="*/ 285 w 85"/>
                  <a:gd name="T1" fmla="*/ 36 h 15"/>
                  <a:gd name="T2" fmla="*/ 227 w 85"/>
                  <a:gd name="T3" fmla="*/ 36 h 15"/>
                  <a:gd name="T4" fmla="*/ 227 w 85"/>
                  <a:gd name="T5" fmla="*/ 22 h 15"/>
                  <a:gd name="T6" fmla="*/ 285 w 85"/>
                  <a:gd name="T7" fmla="*/ 22 h 15"/>
                  <a:gd name="T8" fmla="*/ 285 w 85"/>
                  <a:gd name="T9" fmla="*/ 36 h 15"/>
                  <a:gd name="T10" fmla="*/ 179 w 85"/>
                  <a:gd name="T11" fmla="*/ 36 h 15"/>
                  <a:gd name="T12" fmla="*/ 121 w 85"/>
                  <a:gd name="T13" fmla="*/ 36 h 15"/>
                  <a:gd name="T14" fmla="*/ 121 w 85"/>
                  <a:gd name="T15" fmla="*/ 22 h 15"/>
                  <a:gd name="T16" fmla="*/ 179 w 85"/>
                  <a:gd name="T17" fmla="*/ 22 h 15"/>
                  <a:gd name="T18" fmla="*/ 179 w 85"/>
                  <a:gd name="T19" fmla="*/ 36 h 15"/>
                  <a:gd name="T20" fmla="*/ 77 w 85"/>
                  <a:gd name="T21" fmla="*/ 36 h 15"/>
                  <a:gd name="T22" fmla="*/ 26 w 85"/>
                  <a:gd name="T23" fmla="*/ 36 h 15"/>
                  <a:gd name="T24" fmla="*/ 26 w 85"/>
                  <a:gd name="T25" fmla="*/ 18 h 15"/>
                  <a:gd name="T26" fmla="*/ 77 w 85"/>
                  <a:gd name="T27" fmla="*/ 18 h 15"/>
                  <a:gd name="T28" fmla="*/ 77 w 85"/>
                  <a:gd name="T29" fmla="*/ 36 h 15"/>
                  <a:gd name="T30" fmla="*/ 285 w 85"/>
                  <a:gd name="T31" fmla="*/ 4 h 15"/>
                  <a:gd name="T32" fmla="*/ 311 w 85"/>
                  <a:gd name="T33" fmla="*/ 29 h 15"/>
                  <a:gd name="T34" fmla="*/ 285 w 85"/>
                  <a:gd name="T35" fmla="*/ 54 h 15"/>
                  <a:gd name="T36" fmla="*/ 260 w 85"/>
                  <a:gd name="T37" fmla="*/ 29 h 15"/>
                  <a:gd name="T38" fmla="*/ 285 w 85"/>
                  <a:gd name="T39" fmla="*/ 4 h 15"/>
                  <a:gd name="T40" fmla="*/ 26 w 85"/>
                  <a:gd name="T41" fmla="*/ 54 h 15"/>
                  <a:gd name="T42" fmla="*/ 0 w 85"/>
                  <a:gd name="T43" fmla="*/ 25 h 15"/>
                  <a:gd name="T44" fmla="*/ 26 w 85"/>
                  <a:gd name="T45" fmla="*/ 0 h 15"/>
                  <a:gd name="T46" fmla="*/ 51 w 85"/>
                  <a:gd name="T47" fmla="*/ 29 h 15"/>
                  <a:gd name="T48" fmla="*/ 26 w 85"/>
                  <a:gd name="T49" fmla="*/ 54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5"/>
                  <a:gd name="T77" fmla="*/ 85 w 85"/>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5">
                    <a:moveTo>
                      <a:pt x="78" y="10"/>
                    </a:moveTo>
                    <a:cubicBezTo>
                      <a:pt x="62" y="10"/>
                      <a:pt x="62" y="10"/>
                      <a:pt x="62" y="10"/>
                    </a:cubicBezTo>
                    <a:cubicBezTo>
                      <a:pt x="62" y="6"/>
                      <a:pt x="62" y="6"/>
                      <a:pt x="62" y="6"/>
                    </a:cubicBezTo>
                    <a:cubicBezTo>
                      <a:pt x="78" y="6"/>
                      <a:pt x="78" y="6"/>
                      <a:pt x="78" y="6"/>
                    </a:cubicBezTo>
                    <a:lnTo>
                      <a:pt x="78" y="10"/>
                    </a:lnTo>
                    <a:close/>
                    <a:moveTo>
                      <a:pt x="49" y="10"/>
                    </a:moveTo>
                    <a:cubicBezTo>
                      <a:pt x="33" y="10"/>
                      <a:pt x="33" y="10"/>
                      <a:pt x="33" y="10"/>
                    </a:cubicBezTo>
                    <a:cubicBezTo>
                      <a:pt x="33" y="6"/>
                      <a:pt x="33" y="6"/>
                      <a:pt x="33" y="6"/>
                    </a:cubicBezTo>
                    <a:cubicBezTo>
                      <a:pt x="49" y="6"/>
                      <a:pt x="49" y="6"/>
                      <a:pt x="49" y="6"/>
                    </a:cubicBezTo>
                    <a:lnTo>
                      <a:pt x="49" y="10"/>
                    </a:lnTo>
                    <a:close/>
                    <a:moveTo>
                      <a:pt x="21" y="10"/>
                    </a:moveTo>
                    <a:cubicBezTo>
                      <a:pt x="7" y="10"/>
                      <a:pt x="7" y="10"/>
                      <a:pt x="7" y="10"/>
                    </a:cubicBezTo>
                    <a:cubicBezTo>
                      <a:pt x="7" y="5"/>
                      <a:pt x="7" y="5"/>
                      <a:pt x="7" y="5"/>
                    </a:cubicBezTo>
                    <a:cubicBezTo>
                      <a:pt x="21" y="5"/>
                      <a:pt x="21" y="5"/>
                      <a:pt x="21" y="5"/>
                    </a:cubicBezTo>
                    <a:lnTo>
                      <a:pt x="21" y="10"/>
                    </a:lnTo>
                    <a:close/>
                    <a:moveTo>
                      <a:pt x="78" y="1"/>
                    </a:moveTo>
                    <a:cubicBezTo>
                      <a:pt x="82" y="1"/>
                      <a:pt x="85" y="4"/>
                      <a:pt x="85" y="8"/>
                    </a:cubicBezTo>
                    <a:cubicBezTo>
                      <a:pt x="85" y="12"/>
                      <a:pt x="82" y="15"/>
                      <a:pt x="78" y="15"/>
                    </a:cubicBezTo>
                    <a:cubicBezTo>
                      <a:pt x="74" y="15"/>
                      <a:pt x="71" y="12"/>
                      <a:pt x="71" y="8"/>
                    </a:cubicBezTo>
                    <a:cubicBezTo>
                      <a:pt x="71" y="4"/>
                      <a:pt x="74" y="1"/>
                      <a:pt x="78" y="1"/>
                    </a:cubicBezTo>
                    <a:moveTo>
                      <a:pt x="7" y="15"/>
                    </a:moveTo>
                    <a:cubicBezTo>
                      <a:pt x="3" y="15"/>
                      <a:pt x="0" y="11"/>
                      <a:pt x="0" y="7"/>
                    </a:cubicBezTo>
                    <a:cubicBezTo>
                      <a:pt x="0" y="4"/>
                      <a:pt x="3" y="0"/>
                      <a:pt x="7" y="0"/>
                    </a:cubicBezTo>
                    <a:cubicBezTo>
                      <a:pt x="11" y="0"/>
                      <a:pt x="14" y="4"/>
                      <a:pt x="14" y="8"/>
                    </a:cubicBezTo>
                    <a:cubicBezTo>
                      <a:pt x="14" y="11"/>
                      <a:pt x="11" y="15"/>
                      <a:pt x="7" y="15"/>
                    </a:cubicBezTo>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88" name="Freeform 59"/>
              <p:cNvSpPr>
                <a:spLocks noEditPoints="1"/>
              </p:cNvSpPr>
              <p:nvPr/>
            </p:nvSpPr>
            <p:spPr bwMode="auto">
              <a:xfrm>
                <a:off x="229" y="2118"/>
                <a:ext cx="311" cy="54"/>
              </a:xfrm>
              <a:custGeom>
                <a:avLst/>
                <a:gdLst>
                  <a:gd name="T0" fmla="*/ 285 w 85"/>
                  <a:gd name="T1" fmla="*/ 36 h 15"/>
                  <a:gd name="T2" fmla="*/ 227 w 85"/>
                  <a:gd name="T3" fmla="*/ 36 h 15"/>
                  <a:gd name="T4" fmla="*/ 227 w 85"/>
                  <a:gd name="T5" fmla="*/ 22 h 15"/>
                  <a:gd name="T6" fmla="*/ 285 w 85"/>
                  <a:gd name="T7" fmla="*/ 22 h 15"/>
                  <a:gd name="T8" fmla="*/ 285 w 85"/>
                  <a:gd name="T9" fmla="*/ 36 h 15"/>
                  <a:gd name="T10" fmla="*/ 179 w 85"/>
                  <a:gd name="T11" fmla="*/ 36 h 15"/>
                  <a:gd name="T12" fmla="*/ 121 w 85"/>
                  <a:gd name="T13" fmla="*/ 36 h 15"/>
                  <a:gd name="T14" fmla="*/ 121 w 85"/>
                  <a:gd name="T15" fmla="*/ 22 h 15"/>
                  <a:gd name="T16" fmla="*/ 179 w 85"/>
                  <a:gd name="T17" fmla="*/ 22 h 15"/>
                  <a:gd name="T18" fmla="*/ 179 w 85"/>
                  <a:gd name="T19" fmla="*/ 36 h 15"/>
                  <a:gd name="T20" fmla="*/ 77 w 85"/>
                  <a:gd name="T21" fmla="*/ 36 h 15"/>
                  <a:gd name="T22" fmla="*/ 26 w 85"/>
                  <a:gd name="T23" fmla="*/ 36 h 15"/>
                  <a:gd name="T24" fmla="*/ 26 w 85"/>
                  <a:gd name="T25" fmla="*/ 18 h 15"/>
                  <a:gd name="T26" fmla="*/ 77 w 85"/>
                  <a:gd name="T27" fmla="*/ 18 h 15"/>
                  <a:gd name="T28" fmla="*/ 77 w 85"/>
                  <a:gd name="T29" fmla="*/ 36 h 15"/>
                  <a:gd name="T30" fmla="*/ 285 w 85"/>
                  <a:gd name="T31" fmla="*/ 4 h 15"/>
                  <a:gd name="T32" fmla="*/ 311 w 85"/>
                  <a:gd name="T33" fmla="*/ 29 h 15"/>
                  <a:gd name="T34" fmla="*/ 285 w 85"/>
                  <a:gd name="T35" fmla="*/ 54 h 15"/>
                  <a:gd name="T36" fmla="*/ 260 w 85"/>
                  <a:gd name="T37" fmla="*/ 29 h 15"/>
                  <a:gd name="T38" fmla="*/ 285 w 85"/>
                  <a:gd name="T39" fmla="*/ 4 h 15"/>
                  <a:gd name="T40" fmla="*/ 26 w 85"/>
                  <a:gd name="T41" fmla="*/ 54 h 15"/>
                  <a:gd name="T42" fmla="*/ 0 w 85"/>
                  <a:gd name="T43" fmla="*/ 25 h 15"/>
                  <a:gd name="T44" fmla="*/ 26 w 85"/>
                  <a:gd name="T45" fmla="*/ 0 h 15"/>
                  <a:gd name="T46" fmla="*/ 51 w 85"/>
                  <a:gd name="T47" fmla="*/ 29 h 15"/>
                  <a:gd name="T48" fmla="*/ 26 w 85"/>
                  <a:gd name="T49" fmla="*/ 54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15"/>
                  <a:gd name="T77" fmla="*/ 85 w 85"/>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15">
                    <a:moveTo>
                      <a:pt x="78" y="10"/>
                    </a:moveTo>
                    <a:cubicBezTo>
                      <a:pt x="62" y="10"/>
                      <a:pt x="62" y="10"/>
                      <a:pt x="62" y="10"/>
                    </a:cubicBezTo>
                    <a:cubicBezTo>
                      <a:pt x="62" y="6"/>
                      <a:pt x="62" y="6"/>
                      <a:pt x="62" y="6"/>
                    </a:cubicBezTo>
                    <a:cubicBezTo>
                      <a:pt x="78" y="6"/>
                      <a:pt x="78" y="6"/>
                      <a:pt x="78" y="6"/>
                    </a:cubicBezTo>
                    <a:lnTo>
                      <a:pt x="78" y="10"/>
                    </a:lnTo>
                    <a:close/>
                    <a:moveTo>
                      <a:pt x="49" y="10"/>
                    </a:moveTo>
                    <a:cubicBezTo>
                      <a:pt x="33" y="10"/>
                      <a:pt x="33" y="10"/>
                      <a:pt x="33" y="10"/>
                    </a:cubicBezTo>
                    <a:cubicBezTo>
                      <a:pt x="33" y="6"/>
                      <a:pt x="33" y="6"/>
                      <a:pt x="33" y="6"/>
                    </a:cubicBezTo>
                    <a:cubicBezTo>
                      <a:pt x="49" y="6"/>
                      <a:pt x="49" y="6"/>
                      <a:pt x="49" y="6"/>
                    </a:cubicBezTo>
                    <a:lnTo>
                      <a:pt x="49" y="10"/>
                    </a:lnTo>
                    <a:close/>
                    <a:moveTo>
                      <a:pt x="21" y="10"/>
                    </a:moveTo>
                    <a:cubicBezTo>
                      <a:pt x="7" y="10"/>
                      <a:pt x="7" y="10"/>
                      <a:pt x="7" y="10"/>
                    </a:cubicBezTo>
                    <a:cubicBezTo>
                      <a:pt x="7" y="5"/>
                      <a:pt x="7" y="5"/>
                      <a:pt x="7" y="5"/>
                    </a:cubicBezTo>
                    <a:cubicBezTo>
                      <a:pt x="21" y="5"/>
                      <a:pt x="21" y="5"/>
                      <a:pt x="21" y="5"/>
                    </a:cubicBezTo>
                    <a:lnTo>
                      <a:pt x="21" y="10"/>
                    </a:lnTo>
                    <a:close/>
                    <a:moveTo>
                      <a:pt x="78" y="1"/>
                    </a:moveTo>
                    <a:cubicBezTo>
                      <a:pt x="82" y="1"/>
                      <a:pt x="85" y="4"/>
                      <a:pt x="85" y="8"/>
                    </a:cubicBezTo>
                    <a:cubicBezTo>
                      <a:pt x="85" y="12"/>
                      <a:pt x="82" y="15"/>
                      <a:pt x="78" y="15"/>
                    </a:cubicBezTo>
                    <a:cubicBezTo>
                      <a:pt x="74" y="15"/>
                      <a:pt x="71" y="12"/>
                      <a:pt x="71" y="8"/>
                    </a:cubicBezTo>
                    <a:cubicBezTo>
                      <a:pt x="71" y="4"/>
                      <a:pt x="74" y="1"/>
                      <a:pt x="78" y="1"/>
                    </a:cubicBezTo>
                    <a:close/>
                    <a:moveTo>
                      <a:pt x="7" y="15"/>
                    </a:moveTo>
                    <a:cubicBezTo>
                      <a:pt x="3" y="15"/>
                      <a:pt x="0" y="11"/>
                      <a:pt x="0" y="7"/>
                    </a:cubicBezTo>
                    <a:cubicBezTo>
                      <a:pt x="0" y="4"/>
                      <a:pt x="3" y="0"/>
                      <a:pt x="7" y="0"/>
                    </a:cubicBezTo>
                    <a:cubicBezTo>
                      <a:pt x="11" y="0"/>
                      <a:pt x="14" y="4"/>
                      <a:pt x="14" y="8"/>
                    </a:cubicBezTo>
                    <a:cubicBezTo>
                      <a:pt x="14" y="11"/>
                      <a:pt x="11" y="15"/>
                      <a:pt x="7" y="15"/>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sp>
            <p:nvSpPr>
              <p:cNvPr id="37989" name="Freeform 60"/>
              <p:cNvSpPr>
                <a:spLocks noEditPoints="1"/>
              </p:cNvSpPr>
              <p:nvPr/>
            </p:nvSpPr>
            <p:spPr bwMode="auto">
              <a:xfrm>
                <a:off x="412" y="2118"/>
                <a:ext cx="131" cy="252"/>
              </a:xfrm>
              <a:custGeom>
                <a:avLst/>
                <a:gdLst>
                  <a:gd name="T0" fmla="*/ 109 w 36"/>
                  <a:gd name="T1" fmla="*/ 33 h 69"/>
                  <a:gd name="T2" fmla="*/ 87 w 36"/>
                  <a:gd name="T3" fmla="*/ 88 h 69"/>
                  <a:gd name="T4" fmla="*/ 73 w 36"/>
                  <a:gd name="T5" fmla="*/ 80 h 69"/>
                  <a:gd name="T6" fmla="*/ 95 w 36"/>
                  <a:gd name="T7" fmla="*/ 26 h 69"/>
                  <a:gd name="T8" fmla="*/ 109 w 36"/>
                  <a:gd name="T9" fmla="*/ 33 h 69"/>
                  <a:gd name="T10" fmla="*/ 73 w 36"/>
                  <a:gd name="T11" fmla="*/ 128 h 69"/>
                  <a:gd name="T12" fmla="*/ 51 w 36"/>
                  <a:gd name="T13" fmla="*/ 186 h 69"/>
                  <a:gd name="T14" fmla="*/ 36 w 36"/>
                  <a:gd name="T15" fmla="*/ 179 h 69"/>
                  <a:gd name="T16" fmla="*/ 58 w 36"/>
                  <a:gd name="T17" fmla="*/ 124 h 69"/>
                  <a:gd name="T18" fmla="*/ 73 w 36"/>
                  <a:gd name="T19" fmla="*/ 128 h 69"/>
                  <a:gd name="T20" fmla="*/ 76 w 36"/>
                  <a:gd name="T21" fmla="*/ 18 h 69"/>
                  <a:gd name="T22" fmla="*/ 113 w 36"/>
                  <a:gd name="T23" fmla="*/ 4 h 69"/>
                  <a:gd name="T24" fmla="*/ 127 w 36"/>
                  <a:gd name="T25" fmla="*/ 37 h 69"/>
                  <a:gd name="T26" fmla="*/ 91 w 36"/>
                  <a:gd name="T27" fmla="*/ 51 h 69"/>
                  <a:gd name="T28" fmla="*/ 76 w 36"/>
                  <a:gd name="T29" fmla="*/ 18 h 69"/>
                  <a:gd name="T30" fmla="*/ 51 w 36"/>
                  <a:gd name="T31" fmla="*/ 230 h 69"/>
                  <a:gd name="T32" fmla="*/ 18 w 36"/>
                  <a:gd name="T33" fmla="*/ 245 h 69"/>
                  <a:gd name="T34" fmla="*/ 4 w 36"/>
                  <a:gd name="T35" fmla="*/ 212 h 69"/>
                  <a:gd name="T36" fmla="*/ 36 w 36"/>
                  <a:gd name="T37" fmla="*/ 197 h 69"/>
                  <a:gd name="T38" fmla="*/ 51 w 36"/>
                  <a:gd name="T39" fmla="*/ 23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69"/>
                  <a:gd name="T62" fmla="*/ 36 w 3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69">
                    <a:moveTo>
                      <a:pt x="30" y="9"/>
                    </a:moveTo>
                    <a:cubicBezTo>
                      <a:pt x="24" y="24"/>
                      <a:pt x="24" y="24"/>
                      <a:pt x="24" y="24"/>
                    </a:cubicBezTo>
                    <a:cubicBezTo>
                      <a:pt x="20" y="22"/>
                      <a:pt x="20" y="22"/>
                      <a:pt x="20" y="22"/>
                    </a:cubicBezTo>
                    <a:cubicBezTo>
                      <a:pt x="26" y="7"/>
                      <a:pt x="26" y="7"/>
                      <a:pt x="26" y="7"/>
                    </a:cubicBezTo>
                    <a:lnTo>
                      <a:pt x="30" y="9"/>
                    </a:lnTo>
                    <a:close/>
                    <a:moveTo>
                      <a:pt x="20" y="35"/>
                    </a:moveTo>
                    <a:cubicBezTo>
                      <a:pt x="14" y="51"/>
                      <a:pt x="14" y="51"/>
                      <a:pt x="14" y="51"/>
                    </a:cubicBezTo>
                    <a:cubicBezTo>
                      <a:pt x="10" y="49"/>
                      <a:pt x="10" y="49"/>
                      <a:pt x="10" y="49"/>
                    </a:cubicBezTo>
                    <a:cubicBezTo>
                      <a:pt x="16" y="34"/>
                      <a:pt x="16" y="34"/>
                      <a:pt x="16" y="34"/>
                    </a:cubicBezTo>
                    <a:lnTo>
                      <a:pt x="20" y="35"/>
                    </a:lnTo>
                    <a:close/>
                    <a:moveTo>
                      <a:pt x="21" y="5"/>
                    </a:moveTo>
                    <a:cubicBezTo>
                      <a:pt x="23" y="2"/>
                      <a:pt x="27" y="0"/>
                      <a:pt x="31" y="1"/>
                    </a:cubicBezTo>
                    <a:cubicBezTo>
                      <a:pt x="34" y="3"/>
                      <a:pt x="36" y="7"/>
                      <a:pt x="35" y="10"/>
                    </a:cubicBezTo>
                    <a:cubicBezTo>
                      <a:pt x="33" y="14"/>
                      <a:pt x="29" y="16"/>
                      <a:pt x="25" y="14"/>
                    </a:cubicBezTo>
                    <a:cubicBezTo>
                      <a:pt x="22" y="13"/>
                      <a:pt x="20" y="9"/>
                      <a:pt x="21" y="5"/>
                    </a:cubicBezTo>
                    <a:moveTo>
                      <a:pt x="14" y="63"/>
                    </a:moveTo>
                    <a:cubicBezTo>
                      <a:pt x="13" y="67"/>
                      <a:pt x="9" y="69"/>
                      <a:pt x="5" y="67"/>
                    </a:cubicBezTo>
                    <a:cubicBezTo>
                      <a:pt x="1" y="66"/>
                      <a:pt x="0" y="62"/>
                      <a:pt x="1" y="58"/>
                    </a:cubicBezTo>
                    <a:cubicBezTo>
                      <a:pt x="2" y="55"/>
                      <a:pt x="6" y="53"/>
                      <a:pt x="10" y="54"/>
                    </a:cubicBezTo>
                    <a:cubicBezTo>
                      <a:pt x="14" y="56"/>
                      <a:pt x="15" y="60"/>
                      <a:pt x="14" y="63"/>
                    </a:cubicBezTo>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90" name="Freeform 61"/>
              <p:cNvSpPr>
                <a:spLocks noEditPoints="1"/>
              </p:cNvSpPr>
              <p:nvPr/>
            </p:nvSpPr>
            <p:spPr bwMode="auto">
              <a:xfrm>
                <a:off x="412" y="2118"/>
                <a:ext cx="131" cy="252"/>
              </a:xfrm>
              <a:custGeom>
                <a:avLst/>
                <a:gdLst>
                  <a:gd name="T0" fmla="*/ 109 w 36"/>
                  <a:gd name="T1" fmla="*/ 33 h 69"/>
                  <a:gd name="T2" fmla="*/ 87 w 36"/>
                  <a:gd name="T3" fmla="*/ 88 h 69"/>
                  <a:gd name="T4" fmla="*/ 73 w 36"/>
                  <a:gd name="T5" fmla="*/ 80 h 69"/>
                  <a:gd name="T6" fmla="*/ 95 w 36"/>
                  <a:gd name="T7" fmla="*/ 26 h 69"/>
                  <a:gd name="T8" fmla="*/ 109 w 36"/>
                  <a:gd name="T9" fmla="*/ 33 h 69"/>
                  <a:gd name="T10" fmla="*/ 73 w 36"/>
                  <a:gd name="T11" fmla="*/ 128 h 69"/>
                  <a:gd name="T12" fmla="*/ 51 w 36"/>
                  <a:gd name="T13" fmla="*/ 186 h 69"/>
                  <a:gd name="T14" fmla="*/ 36 w 36"/>
                  <a:gd name="T15" fmla="*/ 179 h 69"/>
                  <a:gd name="T16" fmla="*/ 58 w 36"/>
                  <a:gd name="T17" fmla="*/ 124 h 69"/>
                  <a:gd name="T18" fmla="*/ 73 w 36"/>
                  <a:gd name="T19" fmla="*/ 128 h 69"/>
                  <a:gd name="T20" fmla="*/ 76 w 36"/>
                  <a:gd name="T21" fmla="*/ 18 h 69"/>
                  <a:gd name="T22" fmla="*/ 113 w 36"/>
                  <a:gd name="T23" fmla="*/ 4 h 69"/>
                  <a:gd name="T24" fmla="*/ 127 w 36"/>
                  <a:gd name="T25" fmla="*/ 37 h 69"/>
                  <a:gd name="T26" fmla="*/ 91 w 36"/>
                  <a:gd name="T27" fmla="*/ 51 h 69"/>
                  <a:gd name="T28" fmla="*/ 76 w 36"/>
                  <a:gd name="T29" fmla="*/ 18 h 69"/>
                  <a:gd name="T30" fmla="*/ 51 w 36"/>
                  <a:gd name="T31" fmla="*/ 230 h 69"/>
                  <a:gd name="T32" fmla="*/ 18 w 36"/>
                  <a:gd name="T33" fmla="*/ 245 h 69"/>
                  <a:gd name="T34" fmla="*/ 4 w 36"/>
                  <a:gd name="T35" fmla="*/ 212 h 69"/>
                  <a:gd name="T36" fmla="*/ 36 w 36"/>
                  <a:gd name="T37" fmla="*/ 197 h 69"/>
                  <a:gd name="T38" fmla="*/ 51 w 36"/>
                  <a:gd name="T39" fmla="*/ 230 h 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
                  <a:gd name="T61" fmla="*/ 0 h 69"/>
                  <a:gd name="T62" fmla="*/ 36 w 36"/>
                  <a:gd name="T63" fmla="*/ 69 h 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 h="69">
                    <a:moveTo>
                      <a:pt x="30" y="9"/>
                    </a:moveTo>
                    <a:cubicBezTo>
                      <a:pt x="24" y="24"/>
                      <a:pt x="24" y="24"/>
                      <a:pt x="24" y="24"/>
                    </a:cubicBezTo>
                    <a:cubicBezTo>
                      <a:pt x="20" y="22"/>
                      <a:pt x="20" y="22"/>
                      <a:pt x="20" y="22"/>
                    </a:cubicBezTo>
                    <a:cubicBezTo>
                      <a:pt x="26" y="7"/>
                      <a:pt x="26" y="7"/>
                      <a:pt x="26" y="7"/>
                    </a:cubicBezTo>
                    <a:lnTo>
                      <a:pt x="30" y="9"/>
                    </a:lnTo>
                    <a:close/>
                    <a:moveTo>
                      <a:pt x="20" y="35"/>
                    </a:moveTo>
                    <a:cubicBezTo>
                      <a:pt x="14" y="51"/>
                      <a:pt x="14" y="51"/>
                      <a:pt x="14" y="51"/>
                    </a:cubicBezTo>
                    <a:cubicBezTo>
                      <a:pt x="10" y="49"/>
                      <a:pt x="10" y="49"/>
                      <a:pt x="10" y="49"/>
                    </a:cubicBezTo>
                    <a:cubicBezTo>
                      <a:pt x="16" y="34"/>
                      <a:pt x="16" y="34"/>
                      <a:pt x="16" y="34"/>
                    </a:cubicBezTo>
                    <a:lnTo>
                      <a:pt x="20" y="35"/>
                    </a:lnTo>
                    <a:close/>
                    <a:moveTo>
                      <a:pt x="21" y="5"/>
                    </a:moveTo>
                    <a:cubicBezTo>
                      <a:pt x="23" y="2"/>
                      <a:pt x="27" y="0"/>
                      <a:pt x="31" y="1"/>
                    </a:cubicBezTo>
                    <a:cubicBezTo>
                      <a:pt x="34" y="3"/>
                      <a:pt x="36" y="7"/>
                      <a:pt x="35" y="10"/>
                    </a:cubicBezTo>
                    <a:cubicBezTo>
                      <a:pt x="33" y="14"/>
                      <a:pt x="29" y="16"/>
                      <a:pt x="25" y="14"/>
                    </a:cubicBezTo>
                    <a:cubicBezTo>
                      <a:pt x="22" y="13"/>
                      <a:pt x="20" y="9"/>
                      <a:pt x="21" y="5"/>
                    </a:cubicBezTo>
                    <a:close/>
                    <a:moveTo>
                      <a:pt x="14" y="63"/>
                    </a:moveTo>
                    <a:cubicBezTo>
                      <a:pt x="13" y="67"/>
                      <a:pt x="9" y="69"/>
                      <a:pt x="5" y="67"/>
                    </a:cubicBezTo>
                    <a:cubicBezTo>
                      <a:pt x="1" y="66"/>
                      <a:pt x="0" y="62"/>
                      <a:pt x="1" y="58"/>
                    </a:cubicBezTo>
                    <a:cubicBezTo>
                      <a:pt x="2" y="55"/>
                      <a:pt x="6" y="53"/>
                      <a:pt x="10" y="54"/>
                    </a:cubicBezTo>
                    <a:cubicBezTo>
                      <a:pt x="14" y="56"/>
                      <a:pt x="15" y="60"/>
                      <a:pt x="14" y="63"/>
                    </a:cubicBezTo>
                    <a:close/>
                  </a:path>
                </a:pathLst>
              </a:custGeom>
              <a:noFill/>
              <a:ln w="0">
                <a:solidFill>
                  <a:srgbClr val="808080"/>
                </a:solidFill>
                <a:bevel/>
                <a:headEnd/>
                <a:tailEnd/>
              </a:ln>
            </p:spPr>
            <p:txBody>
              <a:bodyPr>
                <a:prstTxWarp prst="textNoShape">
                  <a:avLst/>
                </a:prstTxWarp>
              </a:bodyPr>
              <a:lstStyle/>
              <a:p>
                <a:endParaRPr lang="en-US" sz="2400">
                  <a:latin typeface="Calibri"/>
                  <a:cs typeface="Calibri"/>
                </a:endParaRPr>
              </a:p>
            </p:txBody>
          </p:sp>
        </p:grpSp>
      </p:grpSp>
      <p:grpSp>
        <p:nvGrpSpPr>
          <p:cNvPr id="6" name="Group 148"/>
          <p:cNvGrpSpPr>
            <a:grpSpLocks/>
          </p:cNvGrpSpPr>
          <p:nvPr/>
        </p:nvGrpSpPr>
        <p:grpSpPr bwMode="auto">
          <a:xfrm>
            <a:off x="187853" y="1483687"/>
            <a:ext cx="5700354" cy="1791438"/>
            <a:chOff x="87" y="916"/>
            <a:chExt cx="2640" cy="1106"/>
          </a:xfrm>
        </p:grpSpPr>
        <p:sp>
          <p:nvSpPr>
            <p:cNvPr id="37937" name="Rectangle 6"/>
            <p:cNvSpPr>
              <a:spLocks noChangeArrowheads="1"/>
            </p:cNvSpPr>
            <p:nvPr>
              <p:custDataLst>
                <p:tags r:id="rId12"/>
              </p:custDataLst>
            </p:nvPr>
          </p:nvSpPr>
          <p:spPr bwMode="auto">
            <a:xfrm>
              <a:off x="1383" y="916"/>
              <a:ext cx="545" cy="22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sz="2400" dirty="0">
                  <a:solidFill>
                    <a:schemeClr val="tx2"/>
                  </a:solidFill>
                  <a:latin typeface="Calibri"/>
                  <a:cs typeface="Calibri"/>
                </a:rPr>
                <a:t>Examples</a:t>
              </a:r>
            </a:p>
          </p:txBody>
        </p:sp>
        <p:sp>
          <p:nvSpPr>
            <p:cNvPr id="37938" name="Rectangle 7"/>
            <p:cNvSpPr>
              <a:spLocks noChangeArrowheads="1"/>
            </p:cNvSpPr>
            <p:nvPr>
              <p:custDataLst>
                <p:tags r:id="rId13"/>
              </p:custDataLst>
            </p:nvPr>
          </p:nvSpPr>
          <p:spPr bwMode="auto">
            <a:xfrm>
              <a:off x="594" y="916"/>
              <a:ext cx="273" cy="22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sz="2400" dirty="0">
                  <a:solidFill>
                    <a:schemeClr val="tx2"/>
                  </a:solidFill>
                  <a:latin typeface="Calibri"/>
                  <a:cs typeface="Calibri"/>
                </a:rPr>
                <a:t>Type</a:t>
              </a:r>
            </a:p>
          </p:txBody>
        </p:sp>
        <p:sp>
          <p:nvSpPr>
            <p:cNvPr id="37939" name="Line 8"/>
            <p:cNvSpPr>
              <a:spLocks noChangeShapeType="1"/>
            </p:cNvSpPr>
            <p:nvPr/>
          </p:nvSpPr>
          <p:spPr bwMode="auto">
            <a:xfrm>
              <a:off x="594" y="1182"/>
              <a:ext cx="2133" cy="0"/>
            </a:xfrm>
            <a:prstGeom prst="line">
              <a:avLst/>
            </a:prstGeom>
            <a:noFill/>
            <a:ln w="12700">
              <a:solidFill>
                <a:schemeClr val="accent1"/>
              </a:solidFill>
              <a:round/>
              <a:headEnd/>
              <a:tailEnd/>
            </a:ln>
          </p:spPr>
          <p:txBody>
            <a:bodyPr wrap="none" anchor="ctr">
              <a:prstTxWarp prst="textNoShape">
                <a:avLst/>
              </a:prstTxWarp>
            </a:bodyPr>
            <a:lstStyle/>
            <a:p>
              <a:endParaRPr lang="en-US" sz="2400">
                <a:latin typeface="Calibri"/>
                <a:cs typeface="Calibri"/>
              </a:endParaRPr>
            </a:p>
          </p:txBody>
        </p:sp>
        <p:sp>
          <p:nvSpPr>
            <p:cNvPr id="37940" name="Rectangle 65"/>
            <p:cNvSpPr>
              <a:spLocks noChangeArrowheads="1"/>
            </p:cNvSpPr>
            <p:nvPr>
              <p:custDataLst>
                <p:tags r:id="rId14"/>
              </p:custDataLst>
            </p:nvPr>
          </p:nvSpPr>
          <p:spPr bwMode="auto">
            <a:xfrm>
              <a:off x="594" y="1338"/>
              <a:ext cx="820" cy="228"/>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Participation</a:t>
              </a:r>
            </a:p>
          </p:txBody>
        </p:sp>
        <p:sp>
          <p:nvSpPr>
            <p:cNvPr id="37941" name="Rectangle 66"/>
            <p:cNvSpPr>
              <a:spLocks noChangeArrowheads="1"/>
            </p:cNvSpPr>
            <p:nvPr>
              <p:custDataLst>
                <p:tags r:id="rId15"/>
              </p:custDataLst>
            </p:nvPr>
          </p:nvSpPr>
          <p:spPr bwMode="auto">
            <a:xfrm>
              <a:off x="1383" y="1338"/>
              <a:ext cx="1328" cy="684"/>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a:latin typeface="Calibri"/>
                  <a:cs typeface="Calibri"/>
                </a:rPr>
                <a:t>FIRST Robotics Competition</a:t>
              </a:r>
            </a:p>
            <a:p>
              <a:pPr marL="281468" lvl="1" indent="-279540" defTabSz="1087313">
                <a:buSzPct val="120000"/>
                <a:buFontTx/>
                <a:buChar char="•"/>
              </a:pPr>
              <a:r>
                <a:rPr lang="en-US" sz="2400" b="0" dirty="0">
                  <a:latin typeface="Calibri"/>
                  <a:cs typeface="Calibri"/>
                </a:rPr>
                <a:t>Odyssey of the Mind</a:t>
              </a:r>
            </a:p>
          </p:txBody>
        </p:sp>
        <p:grpSp>
          <p:nvGrpSpPr>
            <p:cNvPr id="7" name="Group 67"/>
            <p:cNvGrpSpPr>
              <a:grpSpLocks/>
            </p:cNvGrpSpPr>
            <p:nvPr/>
          </p:nvGrpSpPr>
          <p:grpSpPr bwMode="auto">
            <a:xfrm>
              <a:off x="87" y="1301"/>
              <a:ext cx="417" cy="304"/>
              <a:chOff x="170" y="2553"/>
              <a:chExt cx="417" cy="304"/>
            </a:xfrm>
          </p:grpSpPr>
          <p:sp>
            <p:nvSpPr>
              <p:cNvPr id="37943" name="Line 68"/>
              <p:cNvSpPr>
                <a:spLocks noChangeShapeType="1"/>
              </p:cNvSpPr>
              <p:nvPr/>
            </p:nvSpPr>
            <p:spPr bwMode="auto">
              <a:xfrm flipH="1">
                <a:off x="210" y="2637"/>
                <a:ext cx="194" cy="0"/>
              </a:xfrm>
              <a:prstGeom prst="line">
                <a:avLst/>
              </a:prstGeom>
              <a:noFill/>
              <a:ln w="17463">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4" name="Line 69"/>
              <p:cNvSpPr>
                <a:spLocks noChangeShapeType="1"/>
              </p:cNvSpPr>
              <p:nvPr/>
            </p:nvSpPr>
            <p:spPr bwMode="auto">
              <a:xfrm flipH="1">
                <a:off x="273" y="2685"/>
                <a:ext cx="109" cy="0"/>
              </a:xfrm>
              <a:prstGeom prst="line">
                <a:avLst/>
              </a:prstGeom>
              <a:noFill/>
              <a:ln w="17463">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5" name="Line 70"/>
              <p:cNvSpPr>
                <a:spLocks noChangeShapeType="1"/>
              </p:cNvSpPr>
              <p:nvPr/>
            </p:nvSpPr>
            <p:spPr bwMode="auto">
              <a:xfrm flipH="1">
                <a:off x="221" y="2718"/>
                <a:ext cx="110" cy="0"/>
              </a:xfrm>
              <a:prstGeom prst="line">
                <a:avLst/>
              </a:prstGeom>
              <a:noFill/>
              <a:ln w="17463">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6" name="Line 71"/>
              <p:cNvSpPr>
                <a:spLocks noChangeShapeType="1"/>
              </p:cNvSpPr>
              <p:nvPr/>
            </p:nvSpPr>
            <p:spPr bwMode="auto">
              <a:xfrm flipH="1">
                <a:off x="170" y="2765"/>
                <a:ext cx="176" cy="0"/>
              </a:xfrm>
              <a:prstGeom prst="line">
                <a:avLst/>
              </a:prstGeom>
              <a:noFill/>
              <a:ln w="17463">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7" name="Line 72"/>
              <p:cNvSpPr>
                <a:spLocks noChangeShapeType="1"/>
              </p:cNvSpPr>
              <p:nvPr/>
            </p:nvSpPr>
            <p:spPr bwMode="auto">
              <a:xfrm flipH="1">
                <a:off x="210" y="2637"/>
                <a:ext cx="194" cy="0"/>
              </a:xfrm>
              <a:prstGeom prst="line">
                <a:avLst/>
              </a:prstGeom>
              <a:noFill/>
              <a:ln w="17463" cap="rnd">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8" name="Line 73"/>
              <p:cNvSpPr>
                <a:spLocks noChangeShapeType="1"/>
              </p:cNvSpPr>
              <p:nvPr/>
            </p:nvSpPr>
            <p:spPr bwMode="auto">
              <a:xfrm flipH="1">
                <a:off x="273" y="2685"/>
                <a:ext cx="109" cy="0"/>
              </a:xfrm>
              <a:prstGeom prst="line">
                <a:avLst/>
              </a:prstGeom>
              <a:noFill/>
              <a:ln w="17463" cap="rnd">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49" name="Line 74"/>
              <p:cNvSpPr>
                <a:spLocks noChangeShapeType="1"/>
              </p:cNvSpPr>
              <p:nvPr/>
            </p:nvSpPr>
            <p:spPr bwMode="auto">
              <a:xfrm flipH="1">
                <a:off x="221" y="2718"/>
                <a:ext cx="110" cy="0"/>
              </a:xfrm>
              <a:prstGeom prst="line">
                <a:avLst/>
              </a:prstGeom>
              <a:noFill/>
              <a:ln w="17463" cap="rnd">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50" name="Line 75"/>
              <p:cNvSpPr>
                <a:spLocks noChangeShapeType="1"/>
              </p:cNvSpPr>
              <p:nvPr/>
            </p:nvSpPr>
            <p:spPr bwMode="auto">
              <a:xfrm flipH="1">
                <a:off x="170" y="2765"/>
                <a:ext cx="176" cy="0"/>
              </a:xfrm>
              <a:prstGeom prst="line">
                <a:avLst/>
              </a:prstGeom>
              <a:noFill/>
              <a:ln w="17463" cap="rnd">
                <a:solidFill>
                  <a:srgbClr val="969696"/>
                </a:solidFill>
                <a:round/>
                <a:headEnd/>
                <a:tailEnd/>
              </a:ln>
            </p:spPr>
            <p:txBody>
              <a:bodyPr>
                <a:prstTxWarp prst="textNoShape">
                  <a:avLst/>
                </a:prstTxWarp>
              </a:bodyPr>
              <a:lstStyle/>
              <a:p>
                <a:endParaRPr lang="en-US" sz="2400">
                  <a:latin typeface="Calibri"/>
                  <a:cs typeface="Calibri"/>
                </a:endParaRPr>
              </a:p>
            </p:txBody>
          </p:sp>
          <p:sp>
            <p:nvSpPr>
              <p:cNvPr id="37951" name="Oval 76"/>
              <p:cNvSpPr>
                <a:spLocks noChangeArrowheads="1"/>
              </p:cNvSpPr>
              <p:nvPr/>
            </p:nvSpPr>
            <p:spPr bwMode="auto">
              <a:xfrm>
                <a:off x="448" y="2553"/>
                <a:ext cx="70" cy="88"/>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52" name="Oval 77"/>
              <p:cNvSpPr>
                <a:spLocks noChangeArrowheads="1"/>
              </p:cNvSpPr>
              <p:nvPr/>
            </p:nvSpPr>
            <p:spPr bwMode="auto">
              <a:xfrm>
                <a:off x="448" y="2553"/>
                <a:ext cx="70" cy="88"/>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sp>
            <p:nvSpPr>
              <p:cNvPr id="37953" name="Line 78"/>
              <p:cNvSpPr>
                <a:spLocks noChangeShapeType="1"/>
              </p:cNvSpPr>
              <p:nvPr/>
            </p:nvSpPr>
            <p:spPr bwMode="auto">
              <a:xfrm flipV="1">
                <a:off x="419" y="2743"/>
                <a:ext cx="62" cy="92"/>
              </a:xfrm>
              <a:prstGeom prst="line">
                <a:avLst/>
              </a:prstGeom>
              <a:noFill/>
              <a:ln w="34925">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4" name="Line 79"/>
              <p:cNvSpPr>
                <a:spLocks noChangeShapeType="1"/>
              </p:cNvSpPr>
              <p:nvPr/>
            </p:nvSpPr>
            <p:spPr bwMode="auto">
              <a:xfrm flipV="1">
                <a:off x="357" y="2835"/>
                <a:ext cx="62" cy="3"/>
              </a:xfrm>
              <a:prstGeom prst="line">
                <a:avLst/>
              </a:prstGeom>
              <a:noFill/>
              <a:ln w="3492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5" name="Line 80"/>
              <p:cNvSpPr>
                <a:spLocks noChangeShapeType="1"/>
              </p:cNvSpPr>
              <p:nvPr/>
            </p:nvSpPr>
            <p:spPr bwMode="auto">
              <a:xfrm flipH="1">
                <a:off x="393" y="2692"/>
                <a:ext cx="77" cy="33"/>
              </a:xfrm>
              <a:prstGeom prst="line">
                <a:avLst/>
              </a:prstGeom>
              <a:noFill/>
              <a:ln w="34925">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6" name="Line 81"/>
              <p:cNvSpPr>
                <a:spLocks noChangeShapeType="1"/>
              </p:cNvSpPr>
              <p:nvPr/>
            </p:nvSpPr>
            <p:spPr bwMode="auto">
              <a:xfrm flipH="1">
                <a:off x="382" y="2721"/>
                <a:ext cx="11" cy="41"/>
              </a:xfrm>
              <a:prstGeom prst="line">
                <a:avLst/>
              </a:prstGeom>
              <a:noFill/>
              <a:ln w="3492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7" name="Line 82"/>
              <p:cNvSpPr>
                <a:spLocks noChangeShapeType="1"/>
              </p:cNvSpPr>
              <p:nvPr/>
            </p:nvSpPr>
            <p:spPr bwMode="auto">
              <a:xfrm>
                <a:off x="478" y="2773"/>
                <a:ext cx="109" cy="0"/>
              </a:xfrm>
              <a:prstGeom prst="line">
                <a:avLst/>
              </a:prstGeom>
              <a:noFill/>
              <a:ln w="3492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8" name="Line 83"/>
              <p:cNvSpPr>
                <a:spLocks noChangeShapeType="1"/>
              </p:cNvSpPr>
              <p:nvPr/>
            </p:nvSpPr>
            <p:spPr bwMode="auto">
              <a:xfrm flipV="1">
                <a:off x="573" y="2773"/>
                <a:ext cx="14" cy="84"/>
              </a:xfrm>
              <a:prstGeom prst="line">
                <a:avLst/>
              </a:prstGeom>
              <a:noFill/>
              <a:ln w="3492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59" name="Line 84"/>
              <p:cNvSpPr>
                <a:spLocks noChangeShapeType="1"/>
              </p:cNvSpPr>
              <p:nvPr/>
            </p:nvSpPr>
            <p:spPr bwMode="auto">
              <a:xfrm>
                <a:off x="489" y="2710"/>
                <a:ext cx="80" cy="0"/>
              </a:xfrm>
              <a:prstGeom prst="line">
                <a:avLst/>
              </a:prstGeom>
              <a:noFill/>
              <a:ln w="34925">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60" name="Line 85"/>
              <p:cNvSpPr>
                <a:spLocks noChangeShapeType="1"/>
              </p:cNvSpPr>
              <p:nvPr/>
            </p:nvSpPr>
            <p:spPr bwMode="auto">
              <a:xfrm flipV="1">
                <a:off x="565" y="2659"/>
                <a:ext cx="19" cy="51"/>
              </a:xfrm>
              <a:prstGeom prst="line">
                <a:avLst/>
              </a:prstGeom>
              <a:noFill/>
              <a:ln w="34925"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61" name="Oval 86"/>
              <p:cNvSpPr>
                <a:spLocks noChangeArrowheads="1"/>
              </p:cNvSpPr>
              <p:nvPr/>
            </p:nvSpPr>
            <p:spPr bwMode="auto">
              <a:xfrm>
                <a:off x="437" y="2641"/>
                <a:ext cx="84" cy="172"/>
              </a:xfrm>
              <a:prstGeom prst="ellipse">
                <a:avLst/>
              </a:prstGeom>
              <a:solidFill>
                <a:srgbClr val="FFFFF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62" name="Oval 87"/>
              <p:cNvSpPr>
                <a:spLocks noChangeArrowheads="1"/>
              </p:cNvSpPr>
              <p:nvPr/>
            </p:nvSpPr>
            <p:spPr bwMode="auto">
              <a:xfrm>
                <a:off x="437" y="2641"/>
                <a:ext cx="84" cy="172"/>
              </a:xfrm>
              <a:prstGeom prst="ellipse">
                <a:avLst/>
              </a:prstGeom>
              <a:noFill/>
              <a:ln w="34925" cap="rnd">
                <a:solidFill>
                  <a:srgbClr val="E8CF00"/>
                </a:solidFill>
                <a:round/>
                <a:headEnd/>
                <a:tailEnd/>
              </a:ln>
            </p:spPr>
            <p:txBody>
              <a:bodyPr>
                <a:prstTxWarp prst="textNoShape">
                  <a:avLst/>
                </a:prstTxWarp>
              </a:bodyPr>
              <a:lstStyle/>
              <a:p>
                <a:pPr algn="ctr"/>
                <a:endParaRPr lang="en-US" sz="2400">
                  <a:latin typeface="Calibri"/>
                  <a:cs typeface="Calibri"/>
                </a:endParaRPr>
              </a:p>
            </p:txBody>
          </p:sp>
        </p:grpSp>
      </p:grpSp>
      <p:grpSp>
        <p:nvGrpSpPr>
          <p:cNvPr id="8" name="Group 151"/>
          <p:cNvGrpSpPr>
            <a:grpSpLocks/>
          </p:cNvGrpSpPr>
          <p:nvPr/>
        </p:nvGrpSpPr>
        <p:grpSpPr bwMode="auto">
          <a:xfrm>
            <a:off x="6181862" y="1483687"/>
            <a:ext cx="5819110" cy="1405938"/>
            <a:chOff x="2863" y="916"/>
            <a:chExt cx="2695" cy="868"/>
          </a:xfrm>
        </p:grpSpPr>
        <p:sp>
          <p:nvSpPr>
            <p:cNvPr id="37926" name="Rectangle 24"/>
            <p:cNvSpPr>
              <a:spLocks noChangeArrowheads="1"/>
            </p:cNvSpPr>
            <p:nvPr>
              <p:custDataLst>
                <p:tags r:id="rId8"/>
              </p:custDataLst>
            </p:nvPr>
          </p:nvSpPr>
          <p:spPr bwMode="auto">
            <a:xfrm>
              <a:off x="3393" y="1328"/>
              <a:ext cx="693" cy="228"/>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Exposition</a:t>
              </a:r>
            </a:p>
          </p:txBody>
        </p:sp>
        <p:sp>
          <p:nvSpPr>
            <p:cNvPr id="37927" name="Rectangle 25"/>
            <p:cNvSpPr>
              <a:spLocks noChangeArrowheads="1"/>
            </p:cNvSpPr>
            <p:nvPr>
              <p:custDataLst>
                <p:tags r:id="rId9"/>
              </p:custDataLst>
            </p:nvPr>
          </p:nvSpPr>
          <p:spPr bwMode="auto">
            <a:xfrm>
              <a:off x="4230" y="1328"/>
              <a:ext cx="1328" cy="456"/>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a:latin typeface="Calibri"/>
                  <a:cs typeface="Calibri"/>
                </a:rPr>
                <a:t>Green Challenge</a:t>
              </a:r>
            </a:p>
            <a:p>
              <a:pPr marL="281468" lvl="1" indent="-279540" defTabSz="1087313">
                <a:buSzPct val="120000"/>
                <a:buFontTx/>
                <a:buChar char="•"/>
              </a:pPr>
              <a:r>
                <a:rPr lang="en-US" sz="2400" b="0" dirty="0" err="1">
                  <a:latin typeface="Calibri"/>
                  <a:cs typeface="Calibri"/>
                </a:rPr>
                <a:t>Changemakers</a:t>
              </a:r>
              <a:endParaRPr lang="en-US" sz="2400" b="0" dirty="0">
                <a:latin typeface="Calibri"/>
                <a:cs typeface="Calibri"/>
              </a:endParaRPr>
            </a:p>
          </p:txBody>
        </p:sp>
        <p:grpSp>
          <p:nvGrpSpPr>
            <p:cNvPr id="9" name="Group 26"/>
            <p:cNvGrpSpPr>
              <a:grpSpLocks/>
            </p:cNvGrpSpPr>
            <p:nvPr/>
          </p:nvGrpSpPr>
          <p:grpSpPr bwMode="auto">
            <a:xfrm>
              <a:off x="2863" y="1301"/>
              <a:ext cx="359" cy="285"/>
              <a:chOff x="199" y="1558"/>
              <a:chExt cx="359" cy="285"/>
            </a:xfrm>
          </p:grpSpPr>
          <p:sp>
            <p:nvSpPr>
              <p:cNvPr id="37932" name="Line 27"/>
              <p:cNvSpPr>
                <a:spLocks noChangeShapeType="1"/>
              </p:cNvSpPr>
              <p:nvPr/>
            </p:nvSpPr>
            <p:spPr bwMode="auto">
              <a:xfrm>
                <a:off x="240" y="1839"/>
                <a:ext cx="318" cy="0"/>
              </a:xfrm>
              <a:prstGeom prst="line">
                <a:avLst/>
              </a:prstGeom>
              <a:noFill/>
              <a:ln w="39688"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33" name="Line 28"/>
              <p:cNvSpPr>
                <a:spLocks noChangeShapeType="1"/>
              </p:cNvSpPr>
              <p:nvPr/>
            </p:nvSpPr>
            <p:spPr bwMode="auto">
              <a:xfrm flipV="1">
                <a:off x="207" y="1558"/>
                <a:ext cx="219" cy="234"/>
              </a:xfrm>
              <a:prstGeom prst="line">
                <a:avLst/>
              </a:prstGeom>
              <a:noFill/>
              <a:ln w="39688" cap="rnd">
                <a:solidFill>
                  <a:srgbClr val="E8CF00"/>
                </a:solidFill>
                <a:round/>
                <a:headEnd/>
                <a:tailEnd/>
              </a:ln>
            </p:spPr>
            <p:txBody>
              <a:bodyPr>
                <a:prstTxWarp prst="textNoShape">
                  <a:avLst/>
                </a:prstTxWarp>
              </a:bodyPr>
              <a:lstStyle/>
              <a:p>
                <a:endParaRPr lang="en-US" sz="2400">
                  <a:latin typeface="Calibri"/>
                  <a:cs typeface="Calibri"/>
                </a:endParaRPr>
              </a:p>
            </p:txBody>
          </p:sp>
          <p:sp>
            <p:nvSpPr>
              <p:cNvPr id="37934" name="Freeform 29"/>
              <p:cNvSpPr>
                <a:spLocks noEditPoints="1"/>
              </p:cNvSpPr>
              <p:nvPr/>
            </p:nvSpPr>
            <p:spPr bwMode="auto">
              <a:xfrm>
                <a:off x="470" y="1591"/>
                <a:ext cx="88" cy="248"/>
              </a:xfrm>
              <a:custGeom>
                <a:avLst/>
                <a:gdLst>
                  <a:gd name="T0" fmla="*/ 44 w 88"/>
                  <a:gd name="T1" fmla="*/ 44 h 248"/>
                  <a:gd name="T2" fmla="*/ 55 w 88"/>
                  <a:gd name="T3" fmla="*/ 62 h 248"/>
                  <a:gd name="T4" fmla="*/ 62 w 88"/>
                  <a:gd name="T5" fmla="*/ 80 h 248"/>
                  <a:gd name="T6" fmla="*/ 66 w 88"/>
                  <a:gd name="T7" fmla="*/ 95 h 248"/>
                  <a:gd name="T8" fmla="*/ 73 w 88"/>
                  <a:gd name="T9" fmla="*/ 109 h 248"/>
                  <a:gd name="T10" fmla="*/ 77 w 88"/>
                  <a:gd name="T11" fmla="*/ 128 h 248"/>
                  <a:gd name="T12" fmla="*/ 81 w 88"/>
                  <a:gd name="T13" fmla="*/ 135 h 248"/>
                  <a:gd name="T14" fmla="*/ 55 w 88"/>
                  <a:gd name="T15" fmla="*/ 142 h 248"/>
                  <a:gd name="T16" fmla="*/ 55 w 88"/>
                  <a:gd name="T17" fmla="*/ 135 h 248"/>
                  <a:gd name="T18" fmla="*/ 51 w 88"/>
                  <a:gd name="T19" fmla="*/ 117 h 248"/>
                  <a:gd name="T20" fmla="*/ 44 w 88"/>
                  <a:gd name="T21" fmla="*/ 102 h 248"/>
                  <a:gd name="T22" fmla="*/ 41 w 88"/>
                  <a:gd name="T23" fmla="*/ 87 h 248"/>
                  <a:gd name="T24" fmla="*/ 33 w 88"/>
                  <a:gd name="T25" fmla="*/ 73 h 248"/>
                  <a:gd name="T26" fmla="*/ 22 w 88"/>
                  <a:gd name="T27" fmla="*/ 55 h 248"/>
                  <a:gd name="T28" fmla="*/ 44 w 88"/>
                  <a:gd name="T29" fmla="*/ 44 h 248"/>
                  <a:gd name="T30" fmla="*/ 88 w 88"/>
                  <a:gd name="T31" fmla="*/ 208 h 248"/>
                  <a:gd name="T32" fmla="*/ 88 w 88"/>
                  <a:gd name="T33" fmla="*/ 212 h 248"/>
                  <a:gd name="T34" fmla="*/ 88 w 88"/>
                  <a:gd name="T35" fmla="*/ 230 h 248"/>
                  <a:gd name="T36" fmla="*/ 88 w 88"/>
                  <a:gd name="T37" fmla="*/ 248 h 248"/>
                  <a:gd name="T38" fmla="*/ 62 w 88"/>
                  <a:gd name="T39" fmla="*/ 245 h 248"/>
                  <a:gd name="T40" fmla="*/ 62 w 88"/>
                  <a:gd name="T41" fmla="*/ 230 h 248"/>
                  <a:gd name="T42" fmla="*/ 66 w 88"/>
                  <a:gd name="T43" fmla="*/ 212 h 248"/>
                  <a:gd name="T44" fmla="*/ 62 w 88"/>
                  <a:gd name="T45" fmla="*/ 212 h 248"/>
                  <a:gd name="T46" fmla="*/ 88 w 88"/>
                  <a:gd name="T47" fmla="*/ 208 h 248"/>
                  <a:gd name="T48" fmla="*/ 8 w 88"/>
                  <a:gd name="T49" fmla="*/ 80 h 248"/>
                  <a:gd name="T50" fmla="*/ 0 w 88"/>
                  <a:gd name="T51" fmla="*/ 0 h 248"/>
                  <a:gd name="T52" fmla="*/ 70 w 88"/>
                  <a:gd name="T53" fmla="*/ 40 h 248"/>
                  <a:gd name="T54" fmla="*/ 8 w 88"/>
                  <a:gd name="T55" fmla="*/ 80 h 2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248"/>
                  <a:gd name="T86" fmla="*/ 88 w 88"/>
                  <a:gd name="T87" fmla="*/ 248 h 2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248">
                    <a:moveTo>
                      <a:pt x="44" y="44"/>
                    </a:moveTo>
                    <a:lnTo>
                      <a:pt x="55" y="62"/>
                    </a:lnTo>
                    <a:lnTo>
                      <a:pt x="62" y="80"/>
                    </a:lnTo>
                    <a:lnTo>
                      <a:pt x="66" y="95"/>
                    </a:lnTo>
                    <a:lnTo>
                      <a:pt x="73" y="109"/>
                    </a:lnTo>
                    <a:lnTo>
                      <a:pt x="77" y="128"/>
                    </a:lnTo>
                    <a:lnTo>
                      <a:pt x="81" y="135"/>
                    </a:lnTo>
                    <a:lnTo>
                      <a:pt x="55" y="142"/>
                    </a:lnTo>
                    <a:lnTo>
                      <a:pt x="55" y="135"/>
                    </a:lnTo>
                    <a:lnTo>
                      <a:pt x="51" y="117"/>
                    </a:lnTo>
                    <a:lnTo>
                      <a:pt x="44" y="102"/>
                    </a:lnTo>
                    <a:lnTo>
                      <a:pt x="41" y="87"/>
                    </a:lnTo>
                    <a:lnTo>
                      <a:pt x="33" y="73"/>
                    </a:lnTo>
                    <a:lnTo>
                      <a:pt x="22" y="55"/>
                    </a:lnTo>
                    <a:lnTo>
                      <a:pt x="44" y="44"/>
                    </a:lnTo>
                    <a:close/>
                    <a:moveTo>
                      <a:pt x="88" y="208"/>
                    </a:moveTo>
                    <a:lnTo>
                      <a:pt x="88" y="212"/>
                    </a:lnTo>
                    <a:lnTo>
                      <a:pt x="88" y="230"/>
                    </a:lnTo>
                    <a:lnTo>
                      <a:pt x="88" y="248"/>
                    </a:lnTo>
                    <a:lnTo>
                      <a:pt x="62" y="245"/>
                    </a:lnTo>
                    <a:lnTo>
                      <a:pt x="62" y="230"/>
                    </a:lnTo>
                    <a:lnTo>
                      <a:pt x="66" y="212"/>
                    </a:lnTo>
                    <a:lnTo>
                      <a:pt x="62" y="212"/>
                    </a:lnTo>
                    <a:lnTo>
                      <a:pt x="88" y="208"/>
                    </a:lnTo>
                    <a:close/>
                    <a:moveTo>
                      <a:pt x="8" y="80"/>
                    </a:moveTo>
                    <a:lnTo>
                      <a:pt x="0" y="0"/>
                    </a:lnTo>
                    <a:lnTo>
                      <a:pt x="70" y="40"/>
                    </a:lnTo>
                    <a:lnTo>
                      <a:pt x="8" y="80"/>
                    </a:lnTo>
                    <a:close/>
                  </a:path>
                </a:pathLst>
              </a:custGeom>
              <a:solidFill>
                <a:srgbClr val="E8CF00"/>
              </a:solidFill>
              <a:ln w="9525">
                <a:noFill/>
                <a:round/>
                <a:headEnd/>
                <a:tailEnd/>
              </a:ln>
            </p:spPr>
            <p:txBody>
              <a:bodyPr>
                <a:prstTxWarp prst="textNoShape">
                  <a:avLst/>
                </a:prstTxWarp>
              </a:bodyPr>
              <a:lstStyle/>
              <a:p>
                <a:endParaRPr lang="en-US" sz="2400">
                  <a:latin typeface="Calibri"/>
                  <a:cs typeface="Calibri"/>
                </a:endParaRPr>
              </a:p>
            </p:txBody>
          </p:sp>
          <p:sp>
            <p:nvSpPr>
              <p:cNvPr id="37935" name="Oval 30"/>
              <p:cNvSpPr>
                <a:spLocks noChangeArrowheads="1"/>
              </p:cNvSpPr>
              <p:nvPr/>
            </p:nvSpPr>
            <p:spPr bwMode="auto">
              <a:xfrm>
                <a:off x="199" y="1766"/>
                <a:ext cx="77" cy="77"/>
              </a:xfrm>
              <a:prstGeom prst="ellipse">
                <a:avLst/>
              </a:prstGeom>
              <a:solidFill>
                <a:srgbClr val="919195"/>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36" name="Oval 31"/>
              <p:cNvSpPr>
                <a:spLocks noChangeArrowheads="1"/>
              </p:cNvSpPr>
              <p:nvPr/>
            </p:nvSpPr>
            <p:spPr bwMode="auto">
              <a:xfrm>
                <a:off x="199" y="1766"/>
                <a:ext cx="77" cy="77"/>
              </a:xfrm>
              <a:prstGeom prst="ellipse">
                <a:avLst/>
              </a:prstGeom>
              <a:noFill/>
              <a:ln w="39688">
                <a:solidFill>
                  <a:srgbClr val="E8CF00"/>
                </a:solidFill>
                <a:miter lim="800000"/>
                <a:headEnd/>
                <a:tailEnd/>
              </a:ln>
            </p:spPr>
            <p:txBody>
              <a:bodyPr>
                <a:prstTxWarp prst="textNoShape">
                  <a:avLst/>
                </a:prstTxWarp>
              </a:bodyPr>
              <a:lstStyle/>
              <a:p>
                <a:pPr algn="ctr"/>
                <a:endParaRPr lang="en-US" sz="2400">
                  <a:latin typeface="Calibri"/>
                  <a:cs typeface="Calibri"/>
                </a:endParaRPr>
              </a:p>
            </p:txBody>
          </p:sp>
        </p:grpSp>
        <p:sp>
          <p:nvSpPr>
            <p:cNvPr id="37929" name="Rectangle 120"/>
            <p:cNvSpPr>
              <a:spLocks noChangeArrowheads="1"/>
            </p:cNvSpPr>
            <p:nvPr>
              <p:custDataLst>
                <p:tags r:id="rId10"/>
              </p:custDataLst>
            </p:nvPr>
          </p:nvSpPr>
          <p:spPr bwMode="auto">
            <a:xfrm>
              <a:off x="4230" y="916"/>
              <a:ext cx="545" cy="22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sz="2400" dirty="0">
                  <a:solidFill>
                    <a:schemeClr val="tx2"/>
                  </a:solidFill>
                  <a:latin typeface="Calibri"/>
                  <a:cs typeface="Calibri"/>
                </a:rPr>
                <a:t>Examples</a:t>
              </a:r>
            </a:p>
          </p:txBody>
        </p:sp>
        <p:sp>
          <p:nvSpPr>
            <p:cNvPr id="37930" name="Rectangle 121"/>
            <p:cNvSpPr>
              <a:spLocks noChangeArrowheads="1"/>
            </p:cNvSpPr>
            <p:nvPr>
              <p:custDataLst>
                <p:tags r:id="rId11"/>
              </p:custDataLst>
            </p:nvPr>
          </p:nvSpPr>
          <p:spPr bwMode="auto">
            <a:xfrm>
              <a:off x="3393" y="916"/>
              <a:ext cx="273" cy="22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sz="2400" dirty="0">
                  <a:solidFill>
                    <a:schemeClr val="tx2"/>
                  </a:solidFill>
                  <a:latin typeface="Calibri"/>
                  <a:cs typeface="Calibri"/>
                </a:rPr>
                <a:t>Type</a:t>
              </a:r>
            </a:p>
          </p:txBody>
        </p:sp>
        <p:sp>
          <p:nvSpPr>
            <p:cNvPr id="37931" name="Line 122"/>
            <p:cNvSpPr>
              <a:spLocks noChangeShapeType="1"/>
            </p:cNvSpPr>
            <p:nvPr/>
          </p:nvSpPr>
          <p:spPr bwMode="auto">
            <a:xfrm>
              <a:off x="3393" y="1182"/>
              <a:ext cx="2165" cy="0"/>
            </a:xfrm>
            <a:prstGeom prst="line">
              <a:avLst/>
            </a:prstGeom>
            <a:noFill/>
            <a:ln w="12700">
              <a:solidFill>
                <a:schemeClr val="accent1"/>
              </a:solidFill>
              <a:round/>
              <a:headEnd/>
              <a:tailEnd/>
            </a:ln>
          </p:spPr>
          <p:txBody>
            <a:bodyPr wrap="none" anchor="ctr">
              <a:prstTxWarp prst="textNoShape">
                <a:avLst/>
              </a:prstTxWarp>
            </a:bodyPr>
            <a:lstStyle/>
            <a:p>
              <a:endParaRPr lang="en-US" sz="2400">
                <a:latin typeface="Calibri"/>
                <a:cs typeface="Calibri"/>
              </a:endParaRPr>
            </a:p>
          </p:txBody>
        </p:sp>
      </p:grpSp>
      <p:grpSp>
        <p:nvGrpSpPr>
          <p:cNvPr id="10" name="Group 152"/>
          <p:cNvGrpSpPr>
            <a:grpSpLocks/>
          </p:cNvGrpSpPr>
          <p:nvPr/>
        </p:nvGrpSpPr>
        <p:grpSpPr bwMode="auto">
          <a:xfrm>
            <a:off x="5693877" y="3322065"/>
            <a:ext cx="6307095" cy="1116003"/>
            <a:chOff x="2637" y="1932"/>
            <a:chExt cx="2921" cy="689"/>
          </a:xfrm>
        </p:grpSpPr>
        <p:sp>
          <p:nvSpPr>
            <p:cNvPr id="37911" name="Line 137"/>
            <p:cNvSpPr>
              <a:spLocks noChangeShapeType="1"/>
            </p:cNvSpPr>
            <p:nvPr/>
          </p:nvSpPr>
          <p:spPr bwMode="auto">
            <a:xfrm>
              <a:off x="2637" y="1932"/>
              <a:ext cx="2921" cy="0"/>
            </a:xfrm>
            <a:prstGeom prst="line">
              <a:avLst/>
            </a:prstGeom>
            <a:noFill/>
            <a:ln w="12700">
              <a:solidFill>
                <a:srgbClr val="DCDEE0"/>
              </a:solidFill>
              <a:round/>
              <a:headEnd/>
              <a:tailEnd/>
            </a:ln>
          </p:spPr>
          <p:txBody>
            <a:bodyPr wrap="none" anchor="ctr">
              <a:prstTxWarp prst="textNoShape">
                <a:avLst/>
              </a:prstTxWarp>
            </a:bodyPr>
            <a:lstStyle/>
            <a:p>
              <a:endParaRPr lang="en-US" sz="2400">
                <a:latin typeface="Calibri"/>
                <a:cs typeface="Calibri"/>
              </a:endParaRPr>
            </a:p>
          </p:txBody>
        </p:sp>
        <p:sp>
          <p:nvSpPr>
            <p:cNvPr id="37912" name="Rectangle 106"/>
            <p:cNvSpPr>
              <a:spLocks noChangeArrowheads="1"/>
            </p:cNvSpPr>
            <p:nvPr>
              <p:custDataLst>
                <p:tags r:id="rId6"/>
              </p:custDataLst>
            </p:nvPr>
          </p:nvSpPr>
          <p:spPr bwMode="auto">
            <a:xfrm>
              <a:off x="3393" y="2165"/>
              <a:ext cx="820" cy="228"/>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Point solution</a:t>
              </a:r>
            </a:p>
          </p:txBody>
        </p:sp>
        <p:sp>
          <p:nvSpPr>
            <p:cNvPr id="37913" name="Rectangle 107"/>
            <p:cNvSpPr>
              <a:spLocks noChangeArrowheads="1"/>
            </p:cNvSpPr>
            <p:nvPr>
              <p:custDataLst>
                <p:tags r:id="rId7"/>
              </p:custDataLst>
            </p:nvPr>
          </p:nvSpPr>
          <p:spPr bwMode="auto">
            <a:xfrm>
              <a:off x="4230" y="2165"/>
              <a:ext cx="1328" cy="456"/>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a:latin typeface="Calibri"/>
                  <a:cs typeface="Calibri"/>
                </a:rPr>
                <a:t>Netflix Prize</a:t>
              </a:r>
            </a:p>
            <a:p>
              <a:pPr marL="281468" lvl="1" indent="-279540" defTabSz="1087313">
                <a:buSzPct val="120000"/>
                <a:buFontTx/>
                <a:buChar char="•"/>
              </a:pPr>
              <a:r>
                <a:rPr lang="en-US" sz="2400" b="0" dirty="0" err="1">
                  <a:latin typeface="Calibri"/>
                  <a:cs typeface="Calibri"/>
                </a:rPr>
                <a:t>Innocentive</a:t>
              </a:r>
              <a:r>
                <a:rPr lang="en-US" sz="2400" b="0" dirty="0">
                  <a:latin typeface="Calibri"/>
                  <a:cs typeface="Calibri"/>
                </a:rPr>
                <a:t> (select)</a:t>
              </a:r>
            </a:p>
          </p:txBody>
        </p:sp>
        <p:grpSp>
          <p:nvGrpSpPr>
            <p:cNvPr id="11" name="Group 108"/>
            <p:cNvGrpSpPr>
              <a:grpSpLocks/>
            </p:cNvGrpSpPr>
            <p:nvPr/>
          </p:nvGrpSpPr>
          <p:grpSpPr bwMode="auto">
            <a:xfrm>
              <a:off x="2769" y="2149"/>
              <a:ext cx="546" cy="385"/>
              <a:chOff x="199" y="3720"/>
              <a:chExt cx="359" cy="253"/>
            </a:xfrm>
          </p:grpSpPr>
          <p:sp>
            <p:nvSpPr>
              <p:cNvPr id="37915" name="Freeform 109"/>
              <p:cNvSpPr>
                <a:spLocks noEditPoints="1"/>
              </p:cNvSpPr>
              <p:nvPr/>
            </p:nvSpPr>
            <p:spPr bwMode="auto">
              <a:xfrm>
                <a:off x="276" y="3815"/>
                <a:ext cx="209" cy="117"/>
              </a:xfrm>
              <a:custGeom>
                <a:avLst/>
                <a:gdLst>
                  <a:gd name="T0" fmla="*/ 176 w 57"/>
                  <a:gd name="T1" fmla="*/ 44 h 32"/>
                  <a:gd name="T2" fmla="*/ 136 w 57"/>
                  <a:gd name="T3" fmla="*/ 40 h 32"/>
                  <a:gd name="T4" fmla="*/ 139 w 57"/>
                  <a:gd name="T5" fmla="*/ 40 h 32"/>
                  <a:gd name="T6" fmla="*/ 132 w 57"/>
                  <a:gd name="T7" fmla="*/ 44 h 32"/>
                  <a:gd name="T8" fmla="*/ 125 w 57"/>
                  <a:gd name="T9" fmla="*/ 44 h 32"/>
                  <a:gd name="T10" fmla="*/ 117 w 57"/>
                  <a:gd name="T11" fmla="*/ 48 h 32"/>
                  <a:gd name="T12" fmla="*/ 114 w 57"/>
                  <a:gd name="T13" fmla="*/ 48 h 32"/>
                  <a:gd name="T14" fmla="*/ 110 w 57"/>
                  <a:gd name="T15" fmla="*/ 51 h 32"/>
                  <a:gd name="T16" fmla="*/ 103 w 57"/>
                  <a:gd name="T17" fmla="*/ 55 h 32"/>
                  <a:gd name="T18" fmla="*/ 99 w 57"/>
                  <a:gd name="T19" fmla="*/ 59 h 32"/>
                  <a:gd name="T20" fmla="*/ 88 w 57"/>
                  <a:gd name="T21" fmla="*/ 66 h 32"/>
                  <a:gd name="T22" fmla="*/ 81 w 57"/>
                  <a:gd name="T23" fmla="*/ 73 h 32"/>
                  <a:gd name="T24" fmla="*/ 70 w 57"/>
                  <a:gd name="T25" fmla="*/ 80 h 32"/>
                  <a:gd name="T26" fmla="*/ 62 w 57"/>
                  <a:gd name="T27" fmla="*/ 88 h 32"/>
                  <a:gd name="T28" fmla="*/ 55 w 57"/>
                  <a:gd name="T29" fmla="*/ 91 h 32"/>
                  <a:gd name="T30" fmla="*/ 51 w 57"/>
                  <a:gd name="T31" fmla="*/ 95 h 32"/>
                  <a:gd name="T32" fmla="*/ 48 w 57"/>
                  <a:gd name="T33" fmla="*/ 99 h 32"/>
                  <a:gd name="T34" fmla="*/ 44 w 57"/>
                  <a:gd name="T35" fmla="*/ 102 h 32"/>
                  <a:gd name="T36" fmla="*/ 37 w 57"/>
                  <a:gd name="T37" fmla="*/ 106 h 32"/>
                  <a:gd name="T38" fmla="*/ 33 w 57"/>
                  <a:gd name="T39" fmla="*/ 110 h 32"/>
                  <a:gd name="T40" fmla="*/ 26 w 57"/>
                  <a:gd name="T41" fmla="*/ 113 h 32"/>
                  <a:gd name="T42" fmla="*/ 22 w 57"/>
                  <a:gd name="T43" fmla="*/ 113 h 32"/>
                  <a:gd name="T44" fmla="*/ 18 w 57"/>
                  <a:gd name="T45" fmla="*/ 113 h 32"/>
                  <a:gd name="T46" fmla="*/ 15 w 57"/>
                  <a:gd name="T47" fmla="*/ 117 h 32"/>
                  <a:gd name="T48" fmla="*/ 11 w 57"/>
                  <a:gd name="T49" fmla="*/ 117 h 32"/>
                  <a:gd name="T50" fmla="*/ 11 w 57"/>
                  <a:gd name="T51" fmla="*/ 117 h 32"/>
                  <a:gd name="T52" fmla="*/ 0 w 57"/>
                  <a:gd name="T53" fmla="*/ 99 h 32"/>
                  <a:gd name="T54" fmla="*/ 4 w 57"/>
                  <a:gd name="T55" fmla="*/ 95 h 32"/>
                  <a:gd name="T56" fmla="*/ 7 w 57"/>
                  <a:gd name="T57" fmla="*/ 95 h 32"/>
                  <a:gd name="T58" fmla="*/ 11 w 57"/>
                  <a:gd name="T59" fmla="*/ 95 h 32"/>
                  <a:gd name="T60" fmla="*/ 15 w 57"/>
                  <a:gd name="T61" fmla="*/ 95 h 32"/>
                  <a:gd name="T62" fmla="*/ 18 w 57"/>
                  <a:gd name="T63" fmla="*/ 91 h 32"/>
                  <a:gd name="T64" fmla="*/ 22 w 57"/>
                  <a:gd name="T65" fmla="*/ 91 h 32"/>
                  <a:gd name="T66" fmla="*/ 26 w 57"/>
                  <a:gd name="T67" fmla="*/ 88 h 32"/>
                  <a:gd name="T68" fmla="*/ 33 w 57"/>
                  <a:gd name="T69" fmla="*/ 84 h 32"/>
                  <a:gd name="T70" fmla="*/ 37 w 57"/>
                  <a:gd name="T71" fmla="*/ 80 h 32"/>
                  <a:gd name="T72" fmla="*/ 40 w 57"/>
                  <a:gd name="T73" fmla="*/ 80 h 32"/>
                  <a:gd name="T74" fmla="*/ 44 w 57"/>
                  <a:gd name="T75" fmla="*/ 77 h 32"/>
                  <a:gd name="T76" fmla="*/ 48 w 57"/>
                  <a:gd name="T77" fmla="*/ 73 h 32"/>
                  <a:gd name="T78" fmla="*/ 55 w 57"/>
                  <a:gd name="T79" fmla="*/ 66 h 32"/>
                  <a:gd name="T80" fmla="*/ 66 w 57"/>
                  <a:gd name="T81" fmla="*/ 55 h 32"/>
                  <a:gd name="T82" fmla="*/ 77 w 57"/>
                  <a:gd name="T83" fmla="*/ 48 h 32"/>
                  <a:gd name="T84" fmla="*/ 88 w 57"/>
                  <a:gd name="T85" fmla="*/ 40 h 32"/>
                  <a:gd name="T86" fmla="*/ 92 w 57"/>
                  <a:gd name="T87" fmla="*/ 37 h 32"/>
                  <a:gd name="T88" fmla="*/ 99 w 57"/>
                  <a:gd name="T89" fmla="*/ 33 h 32"/>
                  <a:gd name="T90" fmla="*/ 103 w 57"/>
                  <a:gd name="T91" fmla="*/ 29 h 32"/>
                  <a:gd name="T92" fmla="*/ 110 w 57"/>
                  <a:gd name="T93" fmla="*/ 26 h 32"/>
                  <a:gd name="T94" fmla="*/ 117 w 57"/>
                  <a:gd name="T95" fmla="*/ 22 h 32"/>
                  <a:gd name="T96" fmla="*/ 128 w 57"/>
                  <a:gd name="T97" fmla="*/ 22 h 32"/>
                  <a:gd name="T98" fmla="*/ 136 w 57"/>
                  <a:gd name="T99" fmla="*/ 22 h 32"/>
                  <a:gd name="T100" fmla="*/ 139 w 57"/>
                  <a:gd name="T101" fmla="*/ 22 h 32"/>
                  <a:gd name="T102" fmla="*/ 176 w 57"/>
                  <a:gd name="T103" fmla="*/ 22 h 32"/>
                  <a:gd name="T104" fmla="*/ 176 w 57"/>
                  <a:gd name="T105" fmla="*/ 44 h 32"/>
                  <a:gd name="T106" fmla="*/ 180 w 57"/>
                  <a:gd name="T107" fmla="*/ 0 h 32"/>
                  <a:gd name="T108" fmla="*/ 209 w 57"/>
                  <a:gd name="T109" fmla="*/ 37 h 32"/>
                  <a:gd name="T110" fmla="*/ 172 w 57"/>
                  <a:gd name="T111" fmla="*/ 66 h 32"/>
                  <a:gd name="T112" fmla="*/ 147 w 57"/>
                  <a:gd name="T113" fmla="*/ 29 h 32"/>
                  <a:gd name="T114" fmla="*/ 180 w 57"/>
                  <a:gd name="T115" fmla="*/ 0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
                  <a:gd name="T175" fmla="*/ 0 h 32"/>
                  <a:gd name="T176" fmla="*/ 57 w 57"/>
                  <a:gd name="T177" fmla="*/ 32 h 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 h="32">
                    <a:moveTo>
                      <a:pt x="48" y="12"/>
                    </a:moveTo>
                    <a:cubicBezTo>
                      <a:pt x="37" y="11"/>
                      <a:pt x="37" y="11"/>
                      <a:pt x="37" y="11"/>
                    </a:cubicBezTo>
                    <a:cubicBezTo>
                      <a:pt x="38" y="11"/>
                      <a:pt x="38" y="11"/>
                      <a:pt x="38" y="11"/>
                    </a:cubicBezTo>
                    <a:cubicBezTo>
                      <a:pt x="36" y="12"/>
                      <a:pt x="36" y="12"/>
                      <a:pt x="36" y="12"/>
                    </a:cubicBezTo>
                    <a:cubicBezTo>
                      <a:pt x="34" y="12"/>
                      <a:pt x="34" y="12"/>
                      <a:pt x="34" y="12"/>
                    </a:cubicBezTo>
                    <a:cubicBezTo>
                      <a:pt x="32" y="13"/>
                      <a:pt x="32" y="13"/>
                      <a:pt x="32" y="13"/>
                    </a:cubicBezTo>
                    <a:cubicBezTo>
                      <a:pt x="31" y="13"/>
                      <a:pt x="31" y="13"/>
                      <a:pt x="31" y="13"/>
                    </a:cubicBezTo>
                    <a:cubicBezTo>
                      <a:pt x="30" y="14"/>
                      <a:pt x="30" y="14"/>
                      <a:pt x="30" y="14"/>
                    </a:cubicBezTo>
                    <a:cubicBezTo>
                      <a:pt x="28" y="15"/>
                      <a:pt x="28" y="15"/>
                      <a:pt x="28" y="15"/>
                    </a:cubicBezTo>
                    <a:cubicBezTo>
                      <a:pt x="27" y="16"/>
                      <a:pt x="27" y="16"/>
                      <a:pt x="27" y="16"/>
                    </a:cubicBezTo>
                    <a:cubicBezTo>
                      <a:pt x="24" y="18"/>
                      <a:pt x="24" y="18"/>
                      <a:pt x="24" y="18"/>
                    </a:cubicBezTo>
                    <a:cubicBezTo>
                      <a:pt x="22" y="20"/>
                      <a:pt x="22" y="20"/>
                      <a:pt x="22" y="20"/>
                    </a:cubicBezTo>
                    <a:cubicBezTo>
                      <a:pt x="19" y="22"/>
                      <a:pt x="19" y="22"/>
                      <a:pt x="19" y="22"/>
                    </a:cubicBezTo>
                    <a:cubicBezTo>
                      <a:pt x="17" y="24"/>
                      <a:pt x="17" y="24"/>
                      <a:pt x="17" y="24"/>
                    </a:cubicBezTo>
                    <a:cubicBezTo>
                      <a:pt x="15" y="25"/>
                      <a:pt x="15" y="25"/>
                      <a:pt x="15" y="25"/>
                    </a:cubicBezTo>
                    <a:cubicBezTo>
                      <a:pt x="14" y="26"/>
                      <a:pt x="14" y="26"/>
                      <a:pt x="14" y="26"/>
                    </a:cubicBezTo>
                    <a:cubicBezTo>
                      <a:pt x="13" y="27"/>
                      <a:pt x="13" y="27"/>
                      <a:pt x="13" y="27"/>
                    </a:cubicBezTo>
                    <a:cubicBezTo>
                      <a:pt x="12" y="28"/>
                      <a:pt x="12" y="28"/>
                      <a:pt x="12" y="28"/>
                    </a:cubicBezTo>
                    <a:cubicBezTo>
                      <a:pt x="10" y="29"/>
                      <a:pt x="10" y="29"/>
                      <a:pt x="10" y="29"/>
                    </a:cubicBezTo>
                    <a:cubicBezTo>
                      <a:pt x="9" y="30"/>
                      <a:pt x="9" y="30"/>
                      <a:pt x="9" y="30"/>
                    </a:cubicBezTo>
                    <a:cubicBezTo>
                      <a:pt x="7" y="31"/>
                      <a:pt x="7" y="31"/>
                      <a:pt x="7" y="31"/>
                    </a:cubicBezTo>
                    <a:cubicBezTo>
                      <a:pt x="6" y="31"/>
                      <a:pt x="6" y="31"/>
                      <a:pt x="6" y="31"/>
                    </a:cubicBezTo>
                    <a:cubicBezTo>
                      <a:pt x="5" y="31"/>
                      <a:pt x="5" y="31"/>
                      <a:pt x="5" y="31"/>
                    </a:cubicBezTo>
                    <a:cubicBezTo>
                      <a:pt x="4" y="32"/>
                      <a:pt x="4" y="32"/>
                      <a:pt x="4" y="32"/>
                    </a:cubicBezTo>
                    <a:cubicBezTo>
                      <a:pt x="3" y="32"/>
                      <a:pt x="3" y="32"/>
                      <a:pt x="3" y="32"/>
                    </a:cubicBezTo>
                    <a:cubicBezTo>
                      <a:pt x="3" y="32"/>
                      <a:pt x="3" y="32"/>
                      <a:pt x="3" y="32"/>
                    </a:cubicBezTo>
                    <a:cubicBezTo>
                      <a:pt x="0" y="27"/>
                      <a:pt x="0" y="27"/>
                      <a:pt x="0" y="27"/>
                    </a:cubicBezTo>
                    <a:cubicBezTo>
                      <a:pt x="1" y="26"/>
                      <a:pt x="1" y="26"/>
                      <a:pt x="1" y="26"/>
                    </a:cubicBezTo>
                    <a:cubicBezTo>
                      <a:pt x="2" y="26"/>
                      <a:pt x="2" y="26"/>
                      <a:pt x="2" y="26"/>
                    </a:cubicBezTo>
                    <a:cubicBezTo>
                      <a:pt x="3" y="26"/>
                      <a:pt x="3" y="26"/>
                      <a:pt x="3" y="26"/>
                    </a:cubicBezTo>
                    <a:cubicBezTo>
                      <a:pt x="4" y="26"/>
                      <a:pt x="4" y="26"/>
                      <a:pt x="4" y="26"/>
                    </a:cubicBezTo>
                    <a:cubicBezTo>
                      <a:pt x="5" y="25"/>
                      <a:pt x="5" y="25"/>
                      <a:pt x="5" y="25"/>
                    </a:cubicBezTo>
                    <a:cubicBezTo>
                      <a:pt x="6" y="25"/>
                      <a:pt x="6" y="25"/>
                      <a:pt x="6" y="25"/>
                    </a:cubicBezTo>
                    <a:cubicBezTo>
                      <a:pt x="7" y="24"/>
                      <a:pt x="7" y="24"/>
                      <a:pt x="7" y="24"/>
                    </a:cubicBezTo>
                    <a:cubicBezTo>
                      <a:pt x="9" y="23"/>
                      <a:pt x="9" y="23"/>
                      <a:pt x="9" y="23"/>
                    </a:cubicBezTo>
                    <a:cubicBezTo>
                      <a:pt x="10" y="22"/>
                      <a:pt x="10" y="22"/>
                      <a:pt x="10" y="22"/>
                    </a:cubicBezTo>
                    <a:cubicBezTo>
                      <a:pt x="11" y="22"/>
                      <a:pt x="11" y="22"/>
                      <a:pt x="11" y="22"/>
                    </a:cubicBezTo>
                    <a:cubicBezTo>
                      <a:pt x="12" y="21"/>
                      <a:pt x="12" y="21"/>
                      <a:pt x="12" y="21"/>
                    </a:cubicBezTo>
                    <a:cubicBezTo>
                      <a:pt x="13" y="20"/>
                      <a:pt x="13" y="20"/>
                      <a:pt x="13" y="20"/>
                    </a:cubicBezTo>
                    <a:cubicBezTo>
                      <a:pt x="15" y="18"/>
                      <a:pt x="15" y="18"/>
                      <a:pt x="15" y="18"/>
                    </a:cubicBezTo>
                    <a:cubicBezTo>
                      <a:pt x="18" y="15"/>
                      <a:pt x="18" y="15"/>
                      <a:pt x="18" y="15"/>
                    </a:cubicBezTo>
                    <a:cubicBezTo>
                      <a:pt x="21" y="13"/>
                      <a:pt x="21" y="13"/>
                      <a:pt x="21" y="13"/>
                    </a:cubicBezTo>
                    <a:cubicBezTo>
                      <a:pt x="24" y="11"/>
                      <a:pt x="24" y="11"/>
                      <a:pt x="24" y="11"/>
                    </a:cubicBezTo>
                    <a:cubicBezTo>
                      <a:pt x="25" y="10"/>
                      <a:pt x="25" y="10"/>
                      <a:pt x="25" y="10"/>
                    </a:cubicBezTo>
                    <a:cubicBezTo>
                      <a:pt x="27" y="9"/>
                      <a:pt x="27" y="9"/>
                      <a:pt x="27" y="9"/>
                    </a:cubicBezTo>
                    <a:cubicBezTo>
                      <a:pt x="28" y="8"/>
                      <a:pt x="28" y="8"/>
                      <a:pt x="28" y="8"/>
                    </a:cubicBezTo>
                    <a:cubicBezTo>
                      <a:pt x="30" y="7"/>
                      <a:pt x="30" y="7"/>
                      <a:pt x="30" y="7"/>
                    </a:cubicBezTo>
                    <a:cubicBezTo>
                      <a:pt x="32" y="6"/>
                      <a:pt x="32" y="6"/>
                      <a:pt x="32" y="6"/>
                    </a:cubicBezTo>
                    <a:cubicBezTo>
                      <a:pt x="35" y="6"/>
                      <a:pt x="35" y="6"/>
                      <a:pt x="35" y="6"/>
                    </a:cubicBezTo>
                    <a:cubicBezTo>
                      <a:pt x="37" y="6"/>
                      <a:pt x="37" y="6"/>
                      <a:pt x="37" y="6"/>
                    </a:cubicBezTo>
                    <a:cubicBezTo>
                      <a:pt x="37" y="6"/>
                      <a:pt x="38" y="6"/>
                      <a:pt x="38" y="6"/>
                    </a:cubicBezTo>
                    <a:cubicBezTo>
                      <a:pt x="48" y="6"/>
                      <a:pt x="48" y="6"/>
                      <a:pt x="48" y="6"/>
                    </a:cubicBezTo>
                    <a:lnTo>
                      <a:pt x="48" y="12"/>
                    </a:lnTo>
                    <a:close/>
                    <a:moveTo>
                      <a:pt x="49" y="0"/>
                    </a:moveTo>
                    <a:cubicBezTo>
                      <a:pt x="57" y="10"/>
                      <a:pt x="57" y="10"/>
                      <a:pt x="57" y="10"/>
                    </a:cubicBezTo>
                    <a:cubicBezTo>
                      <a:pt x="47" y="18"/>
                      <a:pt x="47" y="18"/>
                      <a:pt x="47" y="18"/>
                    </a:cubicBezTo>
                    <a:cubicBezTo>
                      <a:pt x="40" y="8"/>
                      <a:pt x="40" y="8"/>
                      <a:pt x="40" y="8"/>
                    </a:cubicBezTo>
                    <a:lnTo>
                      <a:pt x="49" y="0"/>
                    </a:lnTo>
                    <a:close/>
                  </a:path>
                </a:pathLst>
              </a:custGeom>
              <a:solidFill>
                <a:srgbClr val="C5C6C9"/>
              </a:solidFill>
              <a:ln w="9525">
                <a:noFill/>
                <a:round/>
                <a:headEnd/>
                <a:tailEnd/>
              </a:ln>
            </p:spPr>
            <p:txBody>
              <a:bodyPr>
                <a:prstTxWarp prst="textNoShape">
                  <a:avLst/>
                </a:prstTxWarp>
              </a:bodyPr>
              <a:lstStyle/>
              <a:p>
                <a:endParaRPr lang="en-US" sz="2400">
                  <a:latin typeface="Calibri"/>
                  <a:cs typeface="Calibri"/>
                </a:endParaRPr>
              </a:p>
            </p:txBody>
          </p:sp>
          <p:sp>
            <p:nvSpPr>
              <p:cNvPr id="37916" name="Freeform 110"/>
              <p:cNvSpPr>
                <a:spLocks noEditPoints="1"/>
              </p:cNvSpPr>
              <p:nvPr/>
            </p:nvSpPr>
            <p:spPr bwMode="auto">
              <a:xfrm>
                <a:off x="276" y="3768"/>
                <a:ext cx="209" cy="117"/>
              </a:xfrm>
              <a:custGeom>
                <a:avLst/>
                <a:gdLst>
                  <a:gd name="T0" fmla="*/ 180 w 57"/>
                  <a:gd name="T1" fmla="*/ 95 h 32"/>
                  <a:gd name="T2" fmla="*/ 139 w 57"/>
                  <a:gd name="T3" fmla="*/ 99 h 32"/>
                  <a:gd name="T4" fmla="*/ 136 w 57"/>
                  <a:gd name="T5" fmla="*/ 99 h 32"/>
                  <a:gd name="T6" fmla="*/ 128 w 57"/>
                  <a:gd name="T7" fmla="*/ 99 h 32"/>
                  <a:gd name="T8" fmla="*/ 117 w 57"/>
                  <a:gd name="T9" fmla="*/ 95 h 32"/>
                  <a:gd name="T10" fmla="*/ 110 w 57"/>
                  <a:gd name="T11" fmla="*/ 91 h 32"/>
                  <a:gd name="T12" fmla="*/ 103 w 57"/>
                  <a:gd name="T13" fmla="*/ 88 h 32"/>
                  <a:gd name="T14" fmla="*/ 99 w 57"/>
                  <a:gd name="T15" fmla="*/ 84 h 32"/>
                  <a:gd name="T16" fmla="*/ 92 w 57"/>
                  <a:gd name="T17" fmla="*/ 84 h 32"/>
                  <a:gd name="T18" fmla="*/ 88 w 57"/>
                  <a:gd name="T19" fmla="*/ 80 h 32"/>
                  <a:gd name="T20" fmla="*/ 77 w 57"/>
                  <a:gd name="T21" fmla="*/ 69 h 32"/>
                  <a:gd name="T22" fmla="*/ 66 w 57"/>
                  <a:gd name="T23" fmla="*/ 62 h 32"/>
                  <a:gd name="T24" fmla="*/ 55 w 57"/>
                  <a:gd name="T25" fmla="*/ 55 h 32"/>
                  <a:gd name="T26" fmla="*/ 48 w 57"/>
                  <a:gd name="T27" fmla="*/ 48 h 32"/>
                  <a:gd name="T28" fmla="*/ 44 w 57"/>
                  <a:gd name="T29" fmla="*/ 44 h 32"/>
                  <a:gd name="T30" fmla="*/ 40 w 57"/>
                  <a:gd name="T31" fmla="*/ 40 h 32"/>
                  <a:gd name="T32" fmla="*/ 37 w 57"/>
                  <a:gd name="T33" fmla="*/ 37 h 32"/>
                  <a:gd name="T34" fmla="*/ 33 w 57"/>
                  <a:gd name="T35" fmla="*/ 37 h 32"/>
                  <a:gd name="T36" fmla="*/ 26 w 57"/>
                  <a:gd name="T37" fmla="*/ 33 h 32"/>
                  <a:gd name="T38" fmla="*/ 22 w 57"/>
                  <a:gd name="T39" fmla="*/ 29 h 32"/>
                  <a:gd name="T40" fmla="*/ 18 w 57"/>
                  <a:gd name="T41" fmla="*/ 26 h 32"/>
                  <a:gd name="T42" fmla="*/ 15 w 57"/>
                  <a:gd name="T43" fmla="*/ 26 h 32"/>
                  <a:gd name="T44" fmla="*/ 11 w 57"/>
                  <a:gd name="T45" fmla="*/ 26 h 32"/>
                  <a:gd name="T46" fmla="*/ 7 w 57"/>
                  <a:gd name="T47" fmla="*/ 22 h 32"/>
                  <a:gd name="T48" fmla="*/ 4 w 57"/>
                  <a:gd name="T49" fmla="*/ 22 h 32"/>
                  <a:gd name="T50" fmla="*/ 0 w 57"/>
                  <a:gd name="T51" fmla="*/ 22 h 32"/>
                  <a:gd name="T52" fmla="*/ 11 w 57"/>
                  <a:gd name="T53" fmla="*/ 0 h 32"/>
                  <a:gd name="T54" fmla="*/ 11 w 57"/>
                  <a:gd name="T55" fmla="*/ 4 h 32"/>
                  <a:gd name="T56" fmla="*/ 15 w 57"/>
                  <a:gd name="T57" fmla="*/ 4 h 32"/>
                  <a:gd name="T58" fmla="*/ 18 w 57"/>
                  <a:gd name="T59" fmla="*/ 4 h 32"/>
                  <a:gd name="T60" fmla="*/ 22 w 57"/>
                  <a:gd name="T61" fmla="*/ 4 h 32"/>
                  <a:gd name="T62" fmla="*/ 26 w 57"/>
                  <a:gd name="T63" fmla="*/ 7 h 32"/>
                  <a:gd name="T64" fmla="*/ 33 w 57"/>
                  <a:gd name="T65" fmla="*/ 11 h 32"/>
                  <a:gd name="T66" fmla="*/ 37 w 57"/>
                  <a:gd name="T67" fmla="*/ 15 h 32"/>
                  <a:gd name="T68" fmla="*/ 44 w 57"/>
                  <a:gd name="T69" fmla="*/ 18 h 32"/>
                  <a:gd name="T70" fmla="*/ 48 w 57"/>
                  <a:gd name="T71" fmla="*/ 18 h 32"/>
                  <a:gd name="T72" fmla="*/ 51 w 57"/>
                  <a:gd name="T73" fmla="*/ 22 h 32"/>
                  <a:gd name="T74" fmla="*/ 55 w 57"/>
                  <a:gd name="T75" fmla="*/ 26 h 32"/>
                  <a:gd name="T76" fmla="*/ 62 w 57"/>
                  <a:gd name="T77" fmla="*/ 29 h 32"/>
                  <a:gd name="T78" fmla="*/ 70 w 57"/>
                  <a:gd name="T79" fmla="*/ 37 h 32"/>
                  <a:gd name="T80" fmla="*/ 81 w 57"/>
                  <a:gd name="T81" fmla="*/ 48 h 32"/>
                  <a:gd name="T82" fmla="*/ 92 w 57"/>
                  <a:gd name="T83" fmla="*/ 55 h 32"/>
                  <a:gd name="T84" fmla="*/ 99 w 57"/>
                  <a:gd name="T85" fmla="*/ 62 h 32"/>
                  <a:gd name="T86" fmla="*/ 103 w 57"/>
                  <a:gd name="T87" fmla="*/ 66 h 32"/>
                  <a:gd name="T88" fmla="*/ 110 w 57"/>
                  <a:gd name="T89" fmla="*/ 66 h 32"/>
                  <a:gd name="T90" fmla="*/ 114 w 57"/>
                  <a:gd name="T91" fmla="*/ 69 h 32"/>
                  <a:gd name="T92" fmla="*/ 117 w 57"/>
                  <a:gd name="T93" fmla="*/ 69 h 32"/>
                  <a:gd name="T94" fmla="*/ 125 w 57"/>
                  <a:gd name="T95" fmla="*/ 73 h 32"/>
                  <a:gd name="T96" fmla="*/ 132 w 57"/>
                  <a:gd name="T97" fmla="*/ 77 h 32"/>
                  <a:gd name="T98" fmla="*/ 139 w 57"/>
                  <a:gd name="T99" fmla="*/ 77 h 32"/>
                  <a:gd name="T100" fmla="*/ 139 w 57"/>
                  <a:gd name="T101" fmla="*/ 77 h 32"/>
                  <a:gd name="T102" fmla="*/ 176 w 57"/>
                  <a:gd name="T103" fmla="*/ 73 h 32"/>
                  <a:gd name="T104" fmla="*/ 180 w 57"/>
                  <a:gd name="T105" fmla="*/ 95 h 32"/>
                  <a:gd name="T106" fmla="*/ 176 w 57"/>
                  <a:gd name="T107" fmla="*/ 51 h 32"/>
                  <a:gd name="T108" fmla="*/ 209 w 57"/>
                  <a:gd name="T109" fmla="*/ 80 h 32"/>
                  <a:gd name="T110" fmla="*/ 180 w 57"/>
                  <a:gd name="T111" fmla="*/ 117 h 32"/>
                  <a:gd name="T112" fmla="*/ 147 w 57"/>
                  <a:gd name="T113" fmla="*/ 88 h 32"/>
                  <a:gd name="T114" fmla="*/ 176 w 57"/>
                  <a:gd name="T115" fmla="*/ 51 h 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
                  <a:gd name="T175" fmla="*/ 0 h 32"/>
                  <a:gd name="T176" fmla="*/ 57 w 57"/>
                  <a:gd name="T177" fmla="*/ 32 h 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 h="32">
                    <a:moveTo>
                      <a:pt x="49" y="26"/>
                    </a:moveTo>
                    <a:cubicBezTo>
                      <a:pt x="38" y="27"/>
                      <a:pt x="38" y="27"/>
                      <a:pt x="38" y="27"/>
                    </a:cubicBezTo>
                    <a:cubicBezTo>
                      <a:pt x="38" y="27"/>
                      <a:pt x="38" y="27"/>
                      <a:pt x="37" y="27"/>
                    </a:cubicBezTo>
                    <a:cubicBezTo>
                      <a:pt x="35" y="27"/>
                      <a:pt x="35" y="27"/>
                      <a:pt x="35" y="27"/>
                    </a:cubicBezTo>
                    <a:cubicBezTo>
                      <a:pt x="32" y="26"/>
                      <a:pt x="32" y="26"/>
                      <a:pt x="32" y="26"/>
                    </a:cubicBezTo>
                    <a:cubicBezTo>
                      <a:pt x="30" y="25"/>
                      <a:pt x="30" y="25"/>
                      <a:pt x="30" y="25"/>
                    </a:cubicBezTo>
                    <a:cubicBezTo>
                      <a:pt x="28" y="24"/>
                      <a:pt x="28" y="24"/>
                      <a:pt x="28" y="24"/>
                    </a:cubicBezTo>
                    <a:cubicBezTo>
                      <a:pt x="27" y="23"/>
                      <a:pt x="27" y="23"/>
                      <a:pt x="27" y="23"/>
                    </a:cubicBezTo>
                    <a:cubicBezTo>
                      <a:pt x="25" y="23"/>
                      <a:pt x="25" y="23"/>
                      <a:pt x="25" y="23"/>
                    </a:cubicBezTo>
                    <a:cubicBezTo>
                      <a:pt x="24" y="22"/>
                      <a:pt x="24" y="22"/>
                      <a:pt x="24" y="22"/>
                    </a:cubicBezTo>
                    <a:cubicBezTo>
                      <a:pt x="21" y="19"/>
                      <a:pt x="21" y="19"/>
                      <a:pt x="21" y="19"/>
                    </a:cubicBezTo>
                    <a:cubicBezTo>
                      <a:pt x="18" y="17"/>
                      <a:pt x="18" y="17"/>
                      <a:pt x="18" y="17"/>
                    </a:cubicBezTo>
                    <a:cubicBezTo>
                      <a:pt x="15" y="15"/>
                      <a:pt x="15" y="15"/>
                      <a:pt x="15" y="15"/>
                    </a:cubicBezTo>
                    <a:cubicBezTo>
                      <a:pt x="13" y="13"/>
                      <a:pt x="13" y="13"/>
                      <a:pt x="13" y="13"/>
                    </a:cubicBezTo>
                    <a:cubicBezTo>
                      <a:pt x="12" y="12"/>
                      <a:pt x="12" y="12"/>
                      <a:pt x="12" y="12"/>
                    </a:cubicBezTo>
                    <a:cubicBezTo>
                      <a:pt x="11" y="11"/>
                      <a:pt x="11" y="11"/>
                      <a:pt x="11" y="11"/>
                    </a:cubicBezTo>
                    <a:cubicBezTo>
                      <a:pt x="10" y="10"/>
                      <a:pt x="10" y="10"/>
                      <a:pt x="10" y="10"/>
                    </a:cubicBezTo>
                    <a:cubicBezTo>
                      <a:pt x="9" y="10"/>
                      <a:pt x="9" y="10"/>
                      <a:pt x="9" y="10"/>
                    </a:cubicBezTo>
                    <a:cubicBezTo>
                      <a:pt x="7" y="9"/>
                      <a:pt x="7" y="9"/>
                      <a:pt x="7" y="9"/>
                    </a:cubicBezTo>
                    <a:cubicBezTo>
                      <a:pt x="6" y="8"/>
                      <a:pt x="6" y="8"/>
                      <a:pt x="6" y="8"/>
                    </a:cubicBezTo>
                    <a:cubicBezTo>
                      <a:pt x="5" y="7"/>
                      <a:pt x="5" y="7"/>
                      <a:pt x="5" y="7"/>
                    </a:cubicBezTo>
                    <a:cubicBezTo>
                      <a:pt x="4" y="7"/>
                      <a:pt x="4" y="7"/>
                      <a:pt x="4" y="7"/>
                    </a:cubicBezTo>
                    <a:cubicBezTo>
                      <a:pt x="3" y="7"/>
                      <a:pt x="3" y="7"/>
                      <a:pt x="3" y="7"/>
                    </a:cubicBezTo>
                    <a:cubicBezTo>
                      <a:pt x="2" y="6"/>
                      <a:pt x="2" y="6"/>
                      <a:pt x="2" y="6"/>
                    </a:cubicBezTo>
                    <a:cubicBezTo>
                      <a:pt x="1" y="6"/>
                      <a:pt x="1" y="6"/>
                      <a:pt x="1" y="6"/>
                    </a:cubicBezTo>
                    <a:cubicBezTo>
                      <a:pt x="0" y="6"/>
                      <a:pt x="0" y="6"/>
                      <a:pt x="0" y="6"/>
                    </a:cubicBezTo>
                    <a:cubicBezTo>
                      <a:pt x="3" y="0"/>
                      <a:pt x="3" y="0"/>
                      <a:pt x="3" y="0"/>
                    </a:cubicBezTo>
                    <a:cubicBezTo>
                      <a:pt x="3" y="1"/>
                      <a:pt x="3" y="1"/>
                      <a:pt x="3" y="1"/>
                    </a:cubicBezTo>
                    <a:cubicBezTo>
                      <a:pt x="4" y="1"/>
                      <a:pt x="4" y="1"/>
                      <a:pt x="4" y="1"/>
                    </a:cubicBezTo>
                    <a:cubicBezTo>
                      <a:pt x="5" y="1"/>
                      <a:pt x="5" y="1"/>
                      <a:pt x="5" y="1"/>
                    </a:cubicBezTo>
                    <a:cubicBezTo>
                      <a:pt x="6" y="1"/>
                      <a:pt x="6" y="1"/>
                      <a:pt x="6" y="1"/>
                    </a:cubicBezTo>
                    <a:cubicBezTo>
                      <a:pt x="7" y="2"/>
                      <a:pt x="7" y="2"/>
                      <a:pt x="7" y="2"/>
                    </a:cubicBezTo>
                    <a:cubicBezTo>
                      <a:pt x="9" y="3"/>
                      <a:pt x="9" y="3"/>
                      <a:pt x="9" y="3"/>
                    </a:cubicBezTo>
                    <a:cubicBezTo>
                      <a:pt x="10" y="4"/>
                      <a:pt x="10" y="4"/>
                      <a:pt x="10" y="4"/>
                    </a:cubicBezTo>
                    <a:cubicBezTo>
                      <a:pt x="12" y="5"/>
                      <a:pt x="12" y="5"/>
                      <a:pt x="12" y="5"/>
                    </a:cubicBezTo>
                    <a:cubicBezTo>
                      <a:pt x="13" y="5"/>
                      <a:pt x="13" y="5"/>
                      <a:pt x="13" y="5"/>
                    </a:cubicBezTo>
                    <a:cubicBezTo>
                      <a:pt x="14" y="6"/>
                      <a:pt x="14" y="6"/>
                      <a:pt x="14" y="6"/>
                    </a:cubicBezTo>
                    <a:cubicBezTo>
                      <a:pt x="15" y="7"/>
                      <a:pt x="15" y="7"/>
                      <a:pt x="15" y="7"/>
                    </a:cubicBezTo>
                    <a:cubicBezTo>
                      <a:pt x="17" y="8"/>
                      <a:pt x="17" y="8"/>
                      <a:pt x="17" y="8"/>
                    </a:cubicBezTo>
                    <a:cubicBezTo>
                      <a:pt x="19" y="10"/>
                      <a:pt x="19" y="10"/>
                      <a:pt x="19" y="10"/>
                    </a:cubicBezTo>
                    <a:cubicBezTo>
                      <a:pt x="22" y="13"/>
                      <a:pt x="22" y="13"/>
                      <a:pt x="22" y="13"/>
                    </a:cubicBezTo>
                    <a:cubicBezTo>
                      <a:pt x="25" y="15"/>
                      <a:pt x="25" y="15"/>
                      <a:pt x="25" y="15"/>
                    </a:cubicBezTo>
                    <a:cubicBezTo>
                      <a:pt x="27" y="17"/>
                      <a:pt x="27" y="17"/>
                      <a:pt x="27" y="17"/>
                    </a:cubicBezTo>
                    <a:cubicBezTo>
                      <a:pt x="28" y="18"/>
                      <a:pt x="28" y="18"/>
                      <a:pt x="28" y="18"/>
                    </a:cubicBezTo>
                    <a:cubicBezTo>
                      <a:pt x="30" y="18"/>
                      <a:pt x="30" y="18"/>
                      <a:pt x="30" y="18"/>
                    </a:cubicBezTo>
                    <a:cubicBezTo>
                      <a:pt x="31" y="19"/>
                      <a:pt x="31" y="19"/>
                      <a:pt x="31" y="19"/>
                    </a:cubicBezTo>
                    <a:cubicBezTo>
                      <a:pt x="32" y="19"/>
                      <a:pt x="32" y="19"/>
                      <a:pt x="32" y="19"/>
                    </a:cubicBezTo>
                    <a:cubicBezTo>
                      <a:pt x="34" y="20"/>
                      <a:pt x="34" y="20"/>
                      <a:pt x="34" y="20"/>
                    </a:cubicBezTo>
                    <a:cubicBezTo>
                      <a:pt x="36" y="21"/>
                      <a:pt x="36" y="21"/>
                      <a:pt x="36" y="21"/>
                    </a:cubicBezTo>
                    <a:cubicBezTo>
                      <a:pt x="38" y="21"/>
                      <a:pt x="38" y="21"/>
                      <a:pt x="38" y="21"/>
                    </a:cubicBezTo>
                    <a:cubicBezTo>
                      <a:pt x="38" y="21"/>
                      <a:pt x="38" y="21"/>
                      <a:pt x="38" y="21"/>
                    </a:cubicBezTo>
                    <a:cubicBezTo>
                      <a:pt x="48" y="20"/>
                      <a:pt x="48" y="20"/>
                      <a:pt x="48" y="20"/>
                    </a:cubicBezTo>
                    <a:lnTo>
                      <a:pt x="49" y="26"/>
                    </a:lnTo>
                    <a:close/>
                    <a:moveTo>
                      <a:pt x="48" y="14"/>
                    </a:moveTo>
                    <a:cubicBezTo>
                      <a:pt x="57" y="22"/>
                      <a:pt x="57" y="22"/>
                      <a:pt x="57" y="22"/>
                    </a:cubicBezTo>
                    <a:cubicBezTo>
                      <a:pt x="49" y="32"/>
                      <a:pt x="49" y="32"/>
                      <a:pt x="49" y="32"/>
                    </a:cubicBezTo>
                    <a:cubicBezTo>
                      <a:pt x="40" y="24"/>
                      <a:pt x="40" y="24"/>
                      <a:pt x="40" y="24"/>
                    </a:cubicBezTo>
                    <a:lnTo>
                      <a:pt x="48" y="14"/>
                    </a:lnTo>
                    <a:close/>
                  </a:path>
                </a:pathLst>
              </a:custGeom>
              <a:solidFill>
                <a:srgbClr val="C5C6C9"/>
              </a:solidFill>
              <a:ln w="9525">
                <a:noFill/>
                <a:round/>
                <a:headEnd/>
                <a:tailEnd/>
              </a:ln>
            </p:spPr>
            <p:txBody>
              <a:bodyPr>
                <a:prstTxWarp prst="textNoShape">
                  <a:avLst/>
                </a:prstTxWarp>
              </a:bodyPr>
              <a:lstStyle/>
              <a:p>
                <a:endParaRPr lang="en-US" sz="2400">
                  <a:latin typeface="Calibri"/>
                  <a:cs typeface="Calibri"/>
                </a:endParaRPr>
              </a:p>
            </p:txBody>
          </p:sp>
          <p:sp>
            <p:nvSpPr>
              <p:cNvPr id="37917" name="Freeform 111"/>
              <p:cNvSpPr>
                <a:spLocks noEditPoints="1"/>
              </p:cNvSpPr>
              <p:nvPr/>
            </p:nvSpPr>
            <p:spPr bwMode="auto">
              <a:xfrm>
                <a:off x="273" y="3819"/>
                <a:ext cx="205" cy="66"/>
              </a:xfrm>
              <a:custGeom>
                <a:avLst/>
                <a:gdLst>
                  <a:gd name="T0" fmla="*/ 172 w 205"/>
                  <a:gd name="T1" fmla="*/ 44 h 66"/>
                  <a:gd name="T2" fmla="*/ 124 w 205"/>
                  <a:gd name="T3" fmla="*/ 48 h 66"/>
                  <a:gd name="T4" fmla="*/ 109 w 205"/>
                  <a:gd name="T5" fmla="*/ 48 h 66"/>
                  <a:gd name="T6" fmla="*/ 98 w 205"/>
                  <a:gd name="T7" fmla="*/ 48 h 66"/>
                  <a:gd name="T8" fmla="*/ 87 w 205"/>
                  <a:gd name="T9" fmla="*/ 48 h 66"/>
                  <a:gd name="T10" fmla="*/ 65 w 205"/>
                  <a:gd name="T11" fmla="*/ 44 h 66"/>
                  <a:gd name="T12" fmla="*/ 58 w 205"/>
                  <a:gd name="T13" fmla="*/ 44 h 66"/>
                  <a:gd name="T14" fmla="*/ 47 w 205"/>
                  <a:gd name="T15" fmla="*/ 40 h 66"/>
                  <a:gd name="T16" fmla="*/ 40 w 205"/>
                  <a:gd name="T17" fmla="*/ 40 h 66"/>
                  <a:gd name="T18" fmla="*/ 36 w 205"/>
                  <a:gd name="T19" fmla="*/ 40 h 66"/>
                  <a:gd name="T20" fmla="*/ 33 w 205"/>
                  <a:gd name="T21" fmla="*/ 40 h 66"/>
                  <a:gd name="T22" fmla="*/ 25 w 205"/>
                  <a:gd name="T23" fmla="*/ 40 h 66"/>
                  <a:gd name="T24" fmla="*/ 22 w 205"/>
                  <a:gd name="T25" fmla="*/ 40 h 66"/>
                  <a:gd name="T26" fmla="*/ 14 w 205"/>
                  <a:gd name="T27" fmla="*/ 40 h 66"/>
                  <a:gd name="T28" fmla="*/ 11 w 205"/>
                  <a:gd name="T29" fmla="*/ 40 h 66"/>
                  <a:gd name="T30" fmla="*/ 7 w 205"/>
                  <a:gd name="T31" fmla="*/ 40 h 66"/>
                  <a:gd name="T32" fmla="*/ 7 w 205"/>
                  <a:gd name="T33" fmla="*/ 40 h 66"/>
                  <a:gd name="T34" fmla="*/ 3 w 205"/>
                  <a:gd name="T35" fmla="*/ 40 h 66"/>
                  <a:gd name="T36" fmla="*/ 0 w 205"/>
                  <a:gd name="T37" fmla="*/ 40 h 66"/>
                  <a:gd name="T38" fmla="*/ 0 w 205"/>
                  <a:gd name="T39" fmla="*/ 18 h 66"/>
                  <a:gd name="T40" fmla="*/ 3 w 205"/>
                  <a:gd name="T41" fmla="*/ 18 h 66"/>
                  <a:gd name="T42" fmla="*/ 7 w 205"/>
                  <a:gd name="T43" fmla="*/ 18 h 66"/>
                  <a:gd name="T44" fmla="*/ 11 w 205"/>
                  <a:gd name="T45" fmla="*/ 18 h 66"/>
                  <a:gd name="T46" fmla="*/ 11 w 205"/>
                  <a:gd name="T47" fmla="*/ 18 h 66"/>
                  <a:gd name="T48" fmla="*/ 18 w 205"/>
                  <a:gd name="T49" fmla="*/ 18 h 66"/>
                  <a:gd name="T50" fmla="*/ 22 w 205"/>
                  <a:gd name="T51" fmla="*/ 18 h 66"/>
                  <a:gd name="T52" fmla="*/ 29 w 205"/>
                  <a:gd name="T53" fmla="*/ 18 h 66"/>
                  <a:gd name="T54" fmla="*/ 33 w 205"/>
                  <a:gd name="T55" fmla="*/ 18 h 66"/>
                  <a:gd name="T56" fmla="*/ 36 w 205"/>
                  <a:gd name="T57" fmla="*/ 18 h 66"/>
                  <a:gd name="T58" fmla="*/ 40 w 205"/>
                  <a:gd name="T59" fmla="*/ 18 h 66"/>
                  <a:gd name="T60" fmla="*/ 51 w 205"/>
                  <a:gd name="T61" fmla="*/ 22 h 66"/>
                  <a:gd name="T62" fmla="*/ 58 w 205"/>
                  <a:gd name="T63" fmla="*/ 22 h 66"/>
                  <a:gd name="T64" fmla="*/ 69 w 205"/>
                  <a:gd name="T65" fmla="*/ 22 h 66"/>
                  <a:gd name="T66" fmla="*/ 91 w 205"/>
                  <a:gd name="T67" fmla="*/ 26 h 66"/>
                  <a:gd name="T68" fmla="*/ 98 w 205"/>
                  <a:gd name="T69" fmla="*/ 26 h 66"/>
                  <a:gd name="T70" fmla="*/ 109 w 205"/>
                  <a:gd name="T71" fmla="*/ 26 h 66"/>
                  <a:gd name="T72" fmla="*/ 124 w 205"/>
                  <a:gd name="T73" fmla="*/ 26 h 66"/>
                  <a:gd name="T74" fmla="*/ 172 w 205"/>
                  <a:gd name="T75" fmla="*/ 22 h 66"/>
                  <a:gd name="T76" fmla="*/ 172 w 205"/>
                  <a:gd name="T77" fmla="*/ 44 h 66"/>
                  <a:gd name="T78" fmla="*/ 168 w 205"/>
                  <a:gd name="T79" fmla="*/ 0 h 66"/>
                  <a:gd name="T80" fmla="*/ 205 w 205"/>
                  <a:gd name="T81" fmla="*/ 29 h 66"/>
                  <a:gd name="T82" fmla="*/ 175 w 205"/>
                  <a:gd name="T83" fmla="*/ 66 h 66"/>
                  <a:gd name="T84" fmla="*/ 139 w 205"/>
                  <a:gd name="T85" fmla="*/ 37 h 66"/>
                  <a:gd name="T86" fmla="*/ 168 w 205"/>
                  <a:gd name="T87" fmla="*/ 0 h 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5"/>
                  <a:gd name="T133" fmla="*/ 0 h 66"/>
                  <a:gd name="T134" fmla="*/ 205 w 205"/>
                  <a:gd name="T135" fmla="*/ 66 h 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5" h="66">
                    <a:moveTo>
                      <a:pt x="172" y="44"/>
                    </a:moveTo>
                    <a:lnTo>
                      <a:pt x="124" y="48"/>
                    </a:lnTo>
                    <a:lnTo>
                      <a:pt x="109" y="48"/>
                    </a:lnTo>
                    <a:lnTo>
                      <a:pt x="98" y="48"/>
                    </a:lnTo>
                    <a:lnTo>
                      <a:pt x="87" y="48"/>
                    </a:lnTo>
                    <a:lnTo>
                      <a:pt x="65" y="44"/>
                    </a:lnTo>
                    <a:lnTo>
                      <a:pt x="58" y="44"/>
                    </a:lnTo>
                    <a:lnTo>
                      <a:pt x="47" y="40"/>
                    </a:lnTo>
                    <a:lnTo>
                      <a:pt x="40" y="40"/>
                    </a:lnTo>
                    <a:lnTo>
                      <a:pt x="36" y="40"/>
                    </a:lnTo>
                    <a:lnTo>
                      <a:pt x="33" y="40"/>
                    </a:lnTo>
                    <a:lnTo>
                      <a:pt x="25" y="40"/>
                    </a:lnTo>
                    <a:lnTo>
                      <a:pt x="22" y="40"/>
                    </a:lnTo>
                    <a:lnTo>
                      <a:pt x="14" y="40"/>
                    </a:lnTo>
                    <a:lnTo>
                      <a:pt x="11" y="40"/>
                    </a:lnTo>
                    <a:lnTo>
                      <a:pt x="7" y="40"/>
                    </a:lnTo>
                    <a:lnTo>
                      <a:pt x="3" y="40"/>
                    </a:lnTo>
                    <a:lnTo>
                      <a:pt x="0" y="40"/>
                    </a:lnTo>
                    <a:lnTo>
                      <a:pt x="0" y="18"/>
                    </a:lnTo>
                    <a:lnTo>
                      <a:pt x="3" y="18"/>
                    </a:lnTo>
                    <a:lnTo>
                      <a:pt x="7" y="18"/>
                    </a:lnTo>
                    <a:lnTo>
                      <a:pt x="11" y="18"/>
                    </a:lnTo>
                    <a:lnTo>
                      <a:pt x="18" y="18"/>
                    </a:lnTo>
                    <a:lnTo>
                      <a:pt x="22" y="18"/>
                    </a:lnTo>
                    <a:lnTo>
                      <a:pt x="29" y="18"/>
                    </a:lnTo>
                    <a:lnTo>
                      <a:pt x="33" y="18"/>
                    </a:lnTo>
                    <a:lnTo>
                      <a:pt x="36" y="18"/>
                    </a:lnTo>
                    <a:lnTo>
                      <a:pt x="40" y="18"/>
                    </a:lnTo>
                    <a:lnTo>
                      <a:pt x="51" y="22"/>
                    </a:lnTo>
                    <a:lnTo>
                      <a:pt x="58" y="22"/>
                    </a:lnTo>
                    <a:lnTo>
                      <a:pt x="69" y="22"/>
                    </a:lnTo>
                    <a:lnTo>
                      <a:pt x="91" y="26"/>
                    </a:lnTo>
                    <a:lnTo>
                      <a:pt x="98" y="26"/>
                    </a:lnTo>
                    <a:lnTo>
                      <a:pt x="109" y="26"/>
                    </a:lnTo>
                    <a:lnTo>
                      <a:pt x="124" y="26"/>
                    </a:lnTo>
                    <a:lnTo>
                      <a:pt x="172" y="22"/>
                    </a:lnTo>
                    <a:lnTo>
                      <a:pt x="172" y="44"/>
                    </a:lnTo>
                    <a:close/>
                    <a:moveTo>
                      <a:pt x="168" y="0"/>
                    </a:moveTo>
                    <a:lnTo>
                      <a:pt x="205" y="29"/>
                    </a:lnTo>
                    <a:lnTo>
                      <a:pt x="175" y="66"/>
                    </a:lnTo>
                    <a:lnTo>
                      <a:pt x="139" y="37"/>
                    </a:lnTo>
                    <a:lnTo>
                      <a:pt x="168" y="0"/>
                    </a:lnTo>
                    <a:close/>
                  </a:path>
                </a:pathLst>
              </a:custGeom>
              <a:solidFill>
                <a:srgbClr val="C5C6C9"/>
              </a:solidFill>
              <a:ln w="9525">
                <a:noFill/>
                <a:round/>
                <a:headEnd/>
                <a:tailEnd/>
              </a:ln>
            </p:spPr>
            <p:txBody>
              <a:bodyPr>
                <a:prstTxWarp prst="textNoShape">
                  <a:avLst/>
                </a:prstTxWarp>
              </a:bodyPr>
              <a:lstStyle/>
              <a:p>
                <a:endParaRPr lang="en-US" sz="2400">
                  <a:latin typeface="Calibri"/>
                  <a:cs typeface="Calibri"/>
                </a:endParaRPr>
              </a:p>
            </p:txBody>
          </p:sp>
          <p:sp>
            <p:nvSpPr>
              <p:cNvPr id="37918" name="Oval 112"/>
              <p:cNvSpPr>
                <a:spLocks noChangeArrowheads="1"/>
              </p:cNvSpPr>
              <p:nvPr/>
            </p:nvSpPr>
            <p:spPr bwMode="auto">
              <a:xfrm>
                <a:off x="199" y="3812"/>
                <a:ext cx="74" cy="73"/>
              </a:xfrm>
              <a:prstGeom prst="ellipse">
                <a:avLst/>
              </a:prstGeom>
              <a:solidFill>
                <a:srgbClr val="E8CF00"/>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19" name="Oval 113"/>
              <p:cNvSpPr>
                <a:spLocks noChangeArrowheads="1"/>
              </p:cNvSpPr>
              <p:nvPr/>
            </p:nvSpPr>
            <p:spPr bwMode="auto">
              <a:xfrm>
                <a:off x="199" y="3812"/>
                <a:ext cx="74" cy="73"/>
              </a:xfrm>
              <a:prstGeom prst="ellipse">
                <a:avLst/>
              </a:prstGeom>
              <a:noFill/>
              <a:ln w="22225" cap="rnd">
                <a:solidFill>
                  <a:srgbClr val="969696"/>
                </a:solidFill>
                <a:round/>
                <a:headEnd/>
                <a:tailEnd/>
              </a:ln>
            </p:spPr>
            <p:txBody>
              <a:bodyPr>
                <a:prstTxWarp prst="textNoShape">
                  <a:avLst/>
                </a:prstTxWarp>
              </a:bodyPr>
              <a:lstStyle/>
              <a:p>
                <a:pPr algn="ctr"/>
                <a:endParaRPr lang="en-US" sz="2400">
                  <a:latin typeface="Calibri"/>
                  <a:cs typeface="Calibri"/>
                </a:endParaRPr>
              </a:p>
            </p:txBody>
          </p:sp>
          <p:sp>
            <p:nvSpPr>
              <p:cNvPr id="37920" name="Oval 114"/>
              <p:cNvSpPr>
                <a:spLocks noChangeArrowheads="1"/>
              </p:cNvSpPr>
              <p:nvPr/>
            </p:nvSpPr>
            <p:spPr bwMode="auto">
              <a:xfrm>
                <a:off x="225" y="3720"/>
                <a:ext cx="70" cy="73"/>
              </a:xfrm>
              <a:prstGeom prst="ellipse">
                <a:avLst/>
              </a:prstGeom>
              <a:solidFill>
                <a:srgbClr val="F4E38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21" name="Oval 115"/>
              <p:cNvSpPr>
                <a:spLocks noChangeArrowheads="1"/>
              </p:cNvSpPr>
              <p:nvPr/>
            </p:nvSpPr>
            <p:spPr bwMode="auto">
              <a:xfrm>
                <a:off x="225" y="3720"/>
                <a:ext cx="70" cy="73"/>
              </a:xfrm>
              <a:prstGeom prst="ellipse">
                <a:avLst/>
              </a:prstGeom>
              <a:noFill/>
              <a:ln w="11113" cap="rnd">
                <a:solidFill>
                  <a:srgbClr val="969696"/>
                </a:solidFill>
                <a:round/>
                <a:headEnd/>
                <a:tailEnd/>
              </a:ln>
            </p:spPr>
            <p:txBody>
              <a:bodyPr>
                <a:prstTxWarp prst="textNoShape">
                  <a:avLst/>
                </a:prstTxWarp>
              </a:bodyPr>
              <a:lstStyle/>
              <a:p>
                <a:pPr algn="ctr"/>
                <a:endParaRPr lang="en-US" sz="2400">
                  <a:latin typeface="Calibri"/>
                  <a:cs typeface="Calibri"/>
                </a:endParaRPr>
              </a:p>
            </p:txBody>
          </p:sp>
          <p:sp>
            <p:nvSpPr>
              <p:cNvPr id="37922" name="Oval 116"/>
              <p:cNvSpPr>
                <a:spLocks noChangeArrowheads="1"/>
              </p:cNvSpPr>
              <p:nvPr/>
            </p:nvSpPr>
            <p:spPr bwMode="auto">
              <a:xfrm>
                <a:off x="218" y="3903"/>
                <a:ext cx="69" cy="70"/>
              </a:xfrm>
              <a:prstGeom prst="ellipse">
                <a:avLst/>
              </a:prstGeom>
              <a:solidFill>
                <a:srgbClr val="F4E38F"/>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23" name="Oval 117"/>
              <p:cNvSpPr>
                <a:spLocks noChangeArrowheads="1"/>
              </p:cNvSpPr>
              <p:nvPr/>
            </p:nvSpPr>
            <p:spPr bwMode="auto">
              <a:xfrm>
                <a:off x="218" y="3903"/>
                <a:ext cx="69" cy="70"/>
              </a:xfrm>
              <a:prstGeom prst="ellipse">
                <a:avLst/>
              </a:prstGeom>
              <a:noFill/>
              <a:ln w="11113" cap="rnd">
                <a:solidFill>
                  <a:srgbClr val="969696"/>
                </a:solidFill>
                <a:round/>
                <a:headEnd/>
                <a:tailEnd/>
              </a:ln>
            </p:spPr>
            <p:txBody>
              <a:bodyPr>
                <a:prstTxWarp prst="textNoShape">
                  <a:avLst/>
                </a:prstTxWarp>
              </a:bodyPr>
              <a:lstStyle/>
              <a:p>
                <a:pPr algn="ctr"/>
                <a:endParaRPr lang="en-US" sz="2400">
                  <a:latin typeface="Calibri"/>
                  <a:cs typeface="Calibri"/>
                </a:endParaRPr>
              </a:p>
            </p:txBody>
          </p:sp>
          <p:sp>
            <p:nvSpPr>
              <p:cNvPr id="37924" name="Oval 118"/>
              <p:cNvSpPr>
                <a:spLocks noChangeArrowheads="1"/>
              </p:cNvSpPr>
              <p:nvPr/>
            </p:nvSpPr>
            <p:spPr bwMode="auto">
              <a:xfrm>
                <a:off x="481" y="3808"/>
                <a:ext cx="77" cy="77"/>
              </a:xfrm>
              <a:prstGeom prst="ellipse">
                <a:avLst/>
              </a:prstGeom>
              <a:solidFill>
                <a:srgbClr val="E8CF00"/>
              </a:solidFill>
              <a:ln w="9525">
                <a:noFill/>
                <a:round/>
                <a:headEnd/>
                <a:tailEnd/>
              </a:ln>
            </p:spPr>
            <p:txBody>
              <a:bodyPr>
                <a:prstTxWarp prst="textNoShape">
                  <a:avLst/>
                </a:prstTxWarp>
              </a:bodyPr>
              <a:lstStyle/>
              <a:p>
                <a:pPr algn="ctr"/>
                <a:endParaRPr lang="en-US" sz="2400">
                  <a:latin typeface="Calibri"/>
                  <a:cs typeface="Calibri"/>
                </a:endParaRPr>
              </a:p>
            </p:txBody>
          </p:sp>
          <p:sp>
            <p:nvSpPr>
              <p:cNvPr id="37925" name="Oval 119"/>
              <p:cNvSpPr>
                <a:spLocks noChangeArrowheads="1"/>
              </p:cNvSpPr>
              <p:nvPr/>
            </p:nvSpPr>
            <p:spPr bwMode="auto">
              <a:xfrm>
                <a:off x="481" y="3808"/>
                <a:ext cx="77" cy="77"/>
              </a:xfrm>
              <a:prstGeom prst="ellipse">
                <a:avLst/>
              </a:prstGeom>
              <a:noFill/>
              <a:ln w="22225" cap="rnd">
                <a:solidFill>
                  <a:srgbClr val="969696"/>
                </a:solidFill>
                <a:round/>
                <a:headEnd/>
                <a:tailEnd/>
              </a:ln>
            </p:spPr>
            <p:txBody>
              <a:bodyPr>
                <a:prstTxWarp prst="textNoShape">
                  <a:avLst/>
                </a:prstTxWarp>
              </a:bodyPr>
              <a:lstStyle/>
              <a:p>
                <a:pPr algn="ctr"/>
                <a:endParaRPr lang="en-US" sz="2400">
                  <a:latin typeface="Calibri"/>
                  <a:cs typeface="Calibri"/>
                </a:endParaRPr>
              </a:p>
            </p:txBody>
          </p:sp>
        </p:grpSp>
      </p:grpSp>
      <p:grpSp>
        <p:nvGrpSpPr>
          <p:cNvPr id="12" name="Group 153"/>
          <p:cNvGrpSpPr>
            <a:grpSpLocks/>
          </p:cNvGrpSpPr>
          <p:nvPr/>
        </p:nvGrpSpPr>
        <p:grpSpPr bwMode="auto">
          <a:xfrm>
            <a:off x="5693877" y="4787390"/>
            <a:ext cx="6307095" cy="1461010"/>
            <a:chOff x="2637" y="2763"/>
            <a:chExt cx="2921" cy="902"/>
          </a:xfrm>
        </p:grpSpPr>
        <p:sp>
          <p:nvSpPr>
            <p:cNvPr id="37899" name="Rectangle 91"/>
            <p:cNvSpPr>
              <a:spLocks noChangeArrowheads="1"/>
            </p:cNvSpPr>
            <p:nvPr>
              <p:custDataLst>
                <p:tags r:id="rId4"/>
              </p:custDataLst>
            </p:nvPr>
          </p:nvSpPr>
          <p:spPr bwMode="auto">
            <a:xfrm>
              <a:off x="3393" y="2981"/>
              <a:ext cx="820" cy="456"/>
            </a:xfrm>
            <a:prstGeom prst="rect">
              <a:avLst/>
            </a:prstGeom>
            <a:noFill/>
            <a:ln w="9525">
              <a:noFill/>
              <a:miter lim="800000"/>
              <a:headEnd/>
              <a:tailEnd/>
            </a:ln>
          </p:spPr>
          <p:txBody>
            <a:bodyPr lIns="0" tIns="0" rIns="0" bIns="0">
              <a:prstTxWarp prst="textNoShape">
                <a:avLst/>
              </a:prstTxWarp>
              <a:spAutoFit/>
            </a:bodyPr>
            <a:lstStyle/>
            <a:p>
              <a:pPr defTabSz="1087313">
                <a:buSzPct val="120000"/>
              </a:pPr>
              <a:r>
                <a:rPr lang="en-US" sz="2400" dirty="0">
                  <a:latin typeface="Calibri"/>
                  <a:cs typeface="Calibri"/>
                </a:rPr>
                <a:t>Market stimulation</a:t>
              </a:r>
            </a:p>
          </p:txBody>
        </p:sp>
        <p:sp>
          <p:nvSpPr>
            <p:cNvPr id="37900" name="Rectangle 92"/>
            <p:cNvSpPr>
              <a:spLocks noChangeArrowheads="1"/>
            </p:cNvSpPr>
            <p:nvPr>
              <p:custDataLst>
                <p:tags r:id="rId5"/>
              </p:custDataLst>
            </p:nvPr>
          </p:nvSpPr>
          <p:spPr bwMode="auto">
            <a:xfrm>
              <a:off x="4230" y="2981"/>
              <a:ext cx="1328" cy="684"/>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400" b="0" dirty="0" err="1">
                  <a:latin typeface="Calibri"/>
                  <a:cs typeface="Calibri"/>
                </a:rPr>
                <a:t>Ansari</a:t>
              </a:r>
              <a:r>
                <a:rPr lang="en-US" sz="2400" b="0" dirty="0">
                  <a:latin typeface="Calibri"/>
                  <a:cs typeface="Calibri"/>
                </a:rPr>
                <a:t> X PRIZE</a:t>
              </a:r>
            </a:p>
            <a:p>
              <a:pPr marL="281468" lvl="1" indent="-279540" defTabSz="1087313">
                <a:buSzPct val="120000"/>
                <a:buFontTx/>
                <a:buChar char="•"/>
              </a:pPr>
              <a:r>
                <a:rPr lang="en-US" sz="2400" b="0" dirty="0">
                  <a:latin typeface="Calibri"/>
                  <a:cs typeface="Calibri"/>
                </a:rPr>
                <a:t>Progressive</a:t>
              </a:r>
              <a:r>
                <a:rPr lang="en-US" sz="2400" b="0" dirty="0" smtClean="0">
                  <a:latin typeface="Calibri"/>
                  <a:cs typeface="Calibri"/>
                </a:rPr>
                <a:t> Auto      X </a:t>
              </a:r>
              <a:r>
                <a:rPr lang="en-US" sz="2400" b="0" dirty="0">
                  <a:latin typeface="Calibri"/>
                  <a:cs typeface="Calibri"/>
                </a:rPr>
                <a:t>PRIZE</a:t>
              </a:r>
            </a:p>
          </p:txBody>
        </p:sp>
        <p:grpSp>
          <p:nvGrpSpPr>
            <p:cNvPr id="13" name="Group 93"/>
            <p:cNvGrpSpPr>
              <a:grpSpLocks/>
            </p:cNvGrpSpPr>
            <p:nvPr/>
          </p:nvGrpSpPr>
          <p:grpSpPr bwMode="auto">
            <a:xfrm>
              <a:off x="2792" y="2954"/>
              <a:ext cx="501" cy="469"/>
              <a:chOff x="130" y="3043"/>
              <a:chExt cx="501" cy="469"/>
            </a:xfrm>
          </p:grpSpPr>
          <p:sp>
            <p:nvSpPr>
              <p:cNvPr id="37903" name="Freeform 94"/>
              <p:cNvSpPr>
                <a:spLocks noEditPoints="1"/>
              </p:cNvSpPr>
              <p:nvPr/>
            </p:nvSpPr>
            <p:spPr bwMode="auto">
              <a:xfrm>
                <a:off x="214" y="3043"/>
                <a:ext cx="70" cy="355"/>
              </a:xfrm>
              <a:custGeom>
                <a:avLst/>
                <a:gdLst>
                  <a:gd name="T0" fmla="*/ 22 w 70"/>
                  <a:gd name="T1" fmla="*/ 59 h 355"/>
                  <a:gd name="T2" fmla="*/ 44 w 70"/>
                  <a:gd name="T3" fmla="*/ 59 h 355"/>
                  <a:gd name="T4" fmla="*/ 44 w 70"/>
                  <a:gd name="T5" fmla="*/ 355 h 355"/>
                  <a:gd name="T6" fmla="*/ 22 w 70"/>
                  <a:gd name="T7" fmla="*/ 355 h 355"/>
                  <a:gd name="T8" fmla="*/ 22 w 70"/>
                  <a:gd name="T9" fmla="*/ 59 h 355"/>
                  <a:gd name="T10" fmla="*/ 0 w 70"/>
                  <a:gd name="T11" fmla="*/ 70 h 355"/>
                  <a:gd name="T12" fmla="*/ 33 w 70"/>
                  <a:gd name="T13" fmla="*/ 0 h 355"/>
                  <a:gd name="T14" fmla="*/ 70 w 70"/>
                  <a:gd name="T15" fmla="*/ 70 h 355"/>
                  <a:gd name="T16" fmla="*/ 0 w 70"/>
                  <a:gd name="T17" fmla="*/ 7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355"/>
                  <a:gd name="T29" fmla="*/ 70 w 70"/>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355">
                    <a:moveTo>
                      <a:pt x="22" y="59"/>
                    </a:moveTo>
                    <a:lnTo>
                      <a:pt x="44" y="59"/>
                    </a:lnTo>
                    <a:lnTo>
                      <a:pt x="44" y="355"/>
                    </a:lnTo>
                    <a:lnTo>
                      <a:pt x="22" y="355"/>
                    </a:lnTo>
                    <a:lnTo>
                      <a:pt x="22" y="59"/>
                    </a:lnTo>
                    <a:close/>
                    <a:moveTo>
                      <a:pt x="0" y="70"/>
                    </a:moveTo>
                    <a:lnTo>
                      <a:pt x="33" y="0"/>
                    </a:lnTo>
                    <a:lnTo>
                      <a:pt x="70" y="70"/>
                    </a:lnTo>
                    <a:lnTo>
                      <a:pt x="0" y="70"/>
                    </a:lnTo>
                    <a:close/>
                  </a:path>
                </a:pathLst>
              </a:custGeom>
              <a:solidFill>
                <a:srgbClr val="E8CF00"/>
              </a:solidFill>
              <a:ln w="9525">
                <a:noFill/>
                <a:round/>
                <a:headEnd/>
                <a:tailEnd/>
              </a:ln>
            </p:spPr>
            <p:txBody>
              <a:bodyPr>
                <a:prstTxWarp prst="textNoShape">
                  <a:avLst/>
                </a:prstTxWarp>
              </a:bodyPr>
              <a:lstStyle/>
              <a:p>
                <a:endParaRPr lang="en-US" sz="2400">
                  <a:latin typeface="Calibri"/>
                  <a:cs typeface="Calibri"/>
                </a:endParaRPr>
              </a:p>
            </p:txBody>
          </p:sp>
          <p:sp>
            <p:nvSpPr>
              <p:cNvPr id="37904" name="Freeform 95"/>
              <p:cNvSpPr>
                <a:spLocks noEditPoints="1"/>
              </p:cNvSpPr>
              <p:nvPr/>
            </p:nvSpPr>
            <p:spPr bwMode="auto">
              <a:xfrm>
                <a:off x="240" y="3354"/>
                <a:ext cx="362" cy="70"/>
              </a:xfrm>
              <a:custGeom>
                <a:avLst/>
                <a:gdLst>
                  <a:gd name="T0" fmla="*/ 0 w 362"/>
                  <a:gd name="T1" fmla="*/ 22 h 70"/>
                  <a:gd name="T2" fmla="*/ 303 w 362"/>
                  <a:gd name="T3" fmla="*/ 22 h 70"/>
                  <a:gd name="T4" fmla="*/ 303 w 362"/>
                  <a:gd name="T5" fmla="*/ 44 h 70"/>
                  <a:gd name="T6" fmla="*/ 0 w 362"/>
                  <a:gd name="T7" fmla="*/ 44 h 70"/>
                  <a:gd name="T8" fmla="*/ 0 w 362"/>
                  <a:gd name="T9" fmla="*/ 22 h 70"/>
                  <a:gd name="T10" fmla="*/ 292 w 362"/>
                  <a:gd name="T11" fmla="*/ 0 h 70"/>
                  <a:gd name="T12" fmla="*/ 362 w 362"/>
                  <a:gd name="T13" fmla="*/ 33 h 70"/>
                  <a:gd name="T14" fmla="*/ 292 w 362"/>
                  <a:gd name="T15" fmla="*/ 70 h 70"/>
                  <a:gd name="T16" fmla="*/ 292 w 362"/>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
                  <a:gd name="T28" fmla="*/ 0 h 70"/>
                  <a:gd name="T29" fmla="*/ 362 w 36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 h="70">
                    <a:moveTo>
                      <a:pt x="0" y="22"/>
                    </a:moveTo>
                    <a:lnTo>
                      <a:pt x="303" y="22"/>
                    </a:lnTo>
                    <a:lnTo>
                      <a:pt x="303" y="44"/>
                    </a:lnTo>
                    <a:lnTo>
                      <a:pt x="0" y="44"/>
                    </a:lnTo>
                    <a:lnTo>
                      <a:pt x="0" y="22"/>
                    </a:lnTo>
                    <a:close/>
                    <a:moveTo>
                      <a:pt x="292" y="0"/>
                    </a:moveTo>
                    <a:lnTo>
                      <a:pt x="362" y="33"/>
                    </a:lnTo>
                    <a:lnTo>
                      <a:pt x="292" y="70"/>
                    </a:lnTo>
                    <a:lnTo>
                      <a:pt x="292" y="0"/>
                    </a:lnTo>
                    <a:close/>
                  </a:path>
                </a:pathLst>
              </a:custGeom>
              <a:solidFill>
                <a:srgbClr val="E8CF00"/>
              </a:solidFill>
              <a:ln w="9525">
                <a:noFill/>
                <a:round/>
                <a:headEnd/>
                <a:tailEnd/>
              </a:ln>
            </p:spPr>
            <p:txBody>
              <a:bodyPr>
                <a:prstTxWarp prst="textNoShape">
                  <a:avLst/>
                </a:prstTxWarp>
              </a:bodyPr>
              <a:lstStyle/>
              <a:p>
                <a:endParaRPr lang="en-US" sz="2400">
                  <a:latin typeface="Calibri"/>
                  <a:cs typeface="Calibri"/>
                </a:endParaRPr>
              </a:p>
            </p:txBody>
          </p:sp>
          <p:sp>
            <p:nvSpPr>
              <p:cNvPr id="37905" name="Freeform 96"/>
              <p:cNvSpPr>
                <a:spLocks noEditPoints="1"/>
              </p:cNvSpPr>
              <p:nvPr/>
            </p:nvSpPr>
            <p:spPr bwMode="auto">
              <a:xfrm>
                <a:off x="580" y="3285"/>
                <a:ext cx="51" cy="62"/>
              </a:xfrm>
              <a:custGeom>
                <a:avLst/>
                <a:gdLst>
                  <a:gd name="T0" fmla="*/ 0 w 14"/>
                  <a:gd name="T1" fmla="*/ 0 h 17"/>
                  <a:gd name="T2" fmla="*/ 22 w 14"/>
                  <a:gd name="T3" fmla="*/ 0 h 17"/>
                  <a:gd name="T4" fmla="*/ 33 w 14"/>
                  <a:gd name="T5" fmla="*/ 0 h 17"/>
                  <a:gd name="T6" fmla="*/ 44 w 14"/>
                  <a:gd name="T7" fmla="*/ 7 h 17"/>
                  <a:gd name="T8" fmla="*/ 47 w 14"/>
                  <a:gd name="T9" fmla="*/ 18 h 17"/>
                  <a:gd name="T10" fmla="*/ 51 w 14"/>
                  <a:gd name="T11" fmla="*/ 33 h 17"/>
                  <a:gd name="T12" fmla="*/ 51 w 14"/>
                  <a:gd name="T13" fmla="*/ 44 h 17"/>
                  <a:gd name="T14" fmla="*/ 44 w 14"/>
                  <a:gd name="T15" fmla="*/ 55 h 17"/>
                  <a:gd name="T16" fmla="*/ 33 w 14"/>
                  <a:gd name="T17" fmla="*/ 62 h 17"/>
                  <a:gd name="T18" fmla="*/ 22 w 14"/>
                  <a:gd name="T19" fmla="*/ 62 h 17"/>
                  <a:gd name="T20" fmla="*/ 0 w 14"/>
                  <a:gd name="T21" fmla="*/ 62 h 17"/>
                  <a:gd name="T22" fmla="*/ 0 w 14"/>
                  <a:gd name="T23" fmla="*/ 0 h 17"/>
                  <a:gd name="T24" fmla="*/ 11 w 14"/>
                  <a:gd name="T25" fmla="*/ 11 h 17"/>
                  <a:gd name="T26" fmla="*/ 11 w 14"/>
                  <a:gd name="T27" fmla="*/ 51 h 17"/>
                  <a:gd name="T28" fmla="*/ 22 w 14"/>
                  <a:gd name="T29" fmla="*/ 51 h 17"/>
                  <a:gd name="T30" fmla="*/ 29 w 14"/>
                  <a:gd name="T31" fmla="*/ 51 h 17"/>
                  <a:gd name="T32" fmla="*/ 33 w 14"/>
                  <a:gd name="T33" fmla="*/ 47 h 17"/>
                  <a:gd name="T34" fmla="*/ 36 w 14"/>
                  <a:gd name="T35" fmla="*/ 44 h 17"/>
                  <a:gd name="T36" fmla="*/ 36 w 14"/>
                  <a:gd name="T37" fmla="*/ 33 h 17"/>
                  <a:gd name="T38" fmla="*/ 36 w 14"/>
                  <a:gd name="T39" fmla="*/ 22 h 17"/>
                  <a:gd name="T40" fmla="*/ 33 w 14"/>
                  <a:gd name="T41" fmla="*/ 15 h 17"/>
                  <a:gd name="T42" fmla="*/ 29 w 14"/>
                  <a:gd name="T43" fmla="*/ 11 h 17"/>
                  <a:gd name="T44" fmla="*/ 18 w 14"/>
                  <a:gd name="T45" fmla="*/ 11 h 17"/>
                  <a:gd name="T46" fmla="*/ 11 w 14"/>
                  <a:gd name="T47" fmla="*/ 1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17"/>
                  <a:gd name="T74" fmla="*/ 14 w 14"/>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17">
                    <a:moveTo>
                      <a:pt x="0" y="0"/>
                    </a:moveTo>
                    <a:cubicBezTo>
                      <a:pt x="6" y="0"/>
                      <a:pt x="6" y="0"/>
                      <a:pt x="6" y="0"/>
                    </a:cubicBezTo>
                    <a:cubicBezTo>
                      <a:pt x="7" y="0"/>
                      <a:pt x="9" y="0"/>
                      <a:pt x="9" y="0"/>
                    </a:cubicBezTo>
                    <a:cubicBezTo>
                      <a:pt x="10" y="1"/>
                      <a:pt x="11" y="1"/>
                      <a:pt x="12" y="2"/>
                    </a:cubicBezTo>
                    <a:cubicBezTo>
                      <a:pt x="13" y="3"/>
                      <a:pt x="13" y="4"/>
                      <a:pt x="13" y="5"/>
                    </a:cubicBezTo>
                    <a:cubicBezTo>
                      <a:pt x="14" y="6"/>
                      <a:pt x="14" y="7"/>
                      <a:pt x="14" y="9"/>
                    </a:cubicBezTo>
                    <a:cubicBezTo>
                      <a:pt x="14" y="10"/>
                      <a:pt x="14" y="11"/>
                      <a:pt x="14" y="12"/>
                    </a:cubicBezTo>
                    <a:cubicBezTo>
                      <a:pt x="13" y="14"/>
                      <a:pt x="12" y="15"/>
                      <a:pt x="12" y="15"/>
                    </a:cubicBezTo>
                    <a:cubicBezTo>
                      <a:pt x="11" y="16"/>
                      <a:pt x="10" y="16"/>
                      <a:pt x="9" y="17"/>
                    </a:cubicBezTo>
                    <a:cubicBezTo>
                      <a:pt x="9" y="17"/>
                      <a:pt x="8" y="17"/>
                      <a:pt x="6" y="17"/>
                    </a:cubicBezTo>
                    <a:cubicBezTo>
                      <a:pt x="0" y="17"/>
                      <a:pt x="0" y="17"/>
                      <a:pt x="0" y="17"/>
                    </a:cubicBezTo>
                    <a:lnTo>
                      <a:pt x="0" y="0"/>
                    </a:lnTo>
                    <a:close/>
                    <a:moveTo>
                      <a:pt x="3" y="3"/>
                    </a:moveTo>
                    <a:cubicBezTo>
                      <a:pt x="3" y="14"/>
                      <a:pt x="3" y="14"/>
                      <a:pt x="3" y="14"/>
                    </a:cubicBezTo>
                    <a:cubicBezTo>
                      <a:pt x="6" y="14"/>
                      <a:pt x="6" y="14"/>
                      <a:pt x="6" y="14"/>
                    </a:cubicBezTo>
                    <a:cubicBezTo>
                      <a:pt x="7" y="14"/>
                      <a:pt x="7" y="14"/>
                      <a:pt x="8" y="14"/>
                    </a:cubicBezTo>
                    <a:cubicBezTo>
                      <a:pt x="8" y="14"/>
                      <a:pt x="9" y="14"/>
                      <a:pt x="9" y="13"/>
                    </a:cubicBezTo>
                    <a:cubicBezTo>
                      <a:pt x="10" y="13"/>
                      <a:pt x="10" y="12"/>
                      <a:pt x="10" y="12"/>
                    </a:cubicBezTo>
                    <a:cubicBezTo>
                      <a:pt x="10" y="11"/>
                      <a:pt x="10" y="10"/>
                      <a:pt x="10" y="9"/>
                    </a:cubicBezTo>
                    <a:cubicBezTo>
                      <a:pt x="10" y="7"/>
                      <a:pt x="10" y="6"/>
                      <a:pt x="10" y="6"/>
                    </a:cubicBezTo>
                    <a:cubicBezTo>
                      <a:pt x="10" y="5"/>
                      <a:pt x="10" y="4"/>
                      <a:pt x="9" y="4"/>
                    </a:cubicBezTo>
                    <a:cubicBezTo>
                      <a:pt x="9" y="3"/>
                      <a:pt x="8" y="3"/>
                      <a:pt x="8" y="3"/>
                    </a:cubicBezTo>
                    <a:cubicBezTo>
                      <a:pt x="7" y="3"/>
                      <a:pt x="6" y="3"/>
                      <a:pt x="5" y="3"/>
                    </a:cubicBezTo>
                    <a:lnTo>
                      <a:pt x="3" y="3"/>
                    </a:ln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06" name="Freeform 97"/>
              <p:cNvSpPr>
                <a:spLocks noEditPoints="1"/>
              </p:cNvSpPr>
              <p:nvPr/>
            </p:nvSpPr>
            <p:spPr bwMode="auto">
              <a:xfrm>
                <a:off x="485" y="3442"/>
                <a:ext cx="62" cy="70"/>
              </a:xfrm>
              <a:custGeom>
                <a:avLst/>
                <a:gdLst>
                  <a:gd name="T0" fmla="*/ 51 w 17"/>
                  <a:gd name="T1" fmla="*/ 55 h 19"/>
                  <a:gd name="T2" fmla="*/ 62 w 17"/>
                  <a:gd name="T3" fmla="*/ 59 h 19"/>
                  <a:gd name="T4" fmla="*/ 58 w 17"/>
                  <a:gd name="T5" fmla="*/ 70 h 19"/>
                  <a:gd name="T6" fmla="*/ 51 w 17"/>
                  <a:gd name="T7" fmla="*/ 66 h 19"/>
                  <a:gd name="T8" fmla="*/ 44 w 17"/>
                  <a:gd name="T9" fmla="*/ 63 h 19"/>
                  <a:gd name="T10" fmla="*/ 29 w 17"/>
                  <a:gd name="T11" fmla="*/ 63 h 19"/>
                  <a:gd name="T12" fmla="*/ 7 w 17"/>
                  <a:gd name="T13" fmla="*/ 55 h 19"/>
                  <a:gd name="T14" fmla="*/ 0 w 17"/>
                  <a:gd name="T15" fmla="*/ 33 h 19"/>
                  <a:gd name="T16" fmla="*/ 7 w 17"/>
                  <a:gd name="T17" fmla="*/ 7 h 19"/>
                  <a:gd name="T18" fmla="*/ 29 w 17"/>
                  <a:gd name="T19" fmla="*/ 0 h 19"/>
                  <a:gd name="T20" fmla="*/ 51 w 17"/>
                  <a:gd name="T21" fmla="*/ 7 h 19"/>
                  <a:gd name="T22" fmla="*/ 58 w 17"/>
                  <a:gd name="T23" fmla="*/ 33 h 19"/>
                  <a:gd name="T24" fmla="*/ 58 w 17"/>
                  <a:gd name="T25" fmla="*/ 44 h 19"/>
                  <a:gd name="T26" fmla="*/ 51 w 17"/>
                  <a:gd name="T27" fmla="*/ 55 h 19"/>
                  <a:gd name="T28" fmla="*/ 44 w 17"/>
                  <a:gd name="T29" fmla="*/ 48 h 19"/>
                  <a:gd name="T30" fmla="*/ 47 w 17"/>
                  <a:gd name="T31" fmla="*/ 41 h 19"/>
                  <a:gd name="T32" fmla="*/ 47 w 17"/>
                  <a:gd name="T33" fmla="*/ 33 h 19"/>
                  <a:gd name="T34" fmla="*/ 44 w 17"/>
                  <a:gd name="T35" fmla="*/ 15 h 19"/>
                  <a:gd name="T36" fmla="*/ 29 w 17"/>
                  <a:gd name="T37" fmla="*/ 11 h 19"/>
                  <a:gd name="T38" fmla="*/ 18 w 17"/>
                  <a:gd name="T39" fmla="*/ 15 h 19"/>
                  <a:gd name="T40" fmla="*/ 11 w 17"/>
                  <a:gd name="T41" fmla="*/ 33 h 19"/>
                  <a:gd name="T42" fmla="*/ 18 w 17"/>
                  <a:gd name="T43" fmla="*/ 48 h 19"/>
                  <a:gd name="T44" fmla="*/ 29 w 17"/>
                  <a:gd name="T45" fmla="*/ 55 h 19"/>
                  <a:gd name="T46" fmla="*/ 33 w 17"/>
                  <a:gd name="T47" fmla="*/ 52 h 19"/>
                  <a:gd name="T48" fmla="*/ 26 w 17"/>
                  <a:gd name="T49" fmla="*/ 48 h 19"/>
                  <a:gd name="T50" fmla="*/ 29 w 17"/>
                  <a:gd name="T51" fmla="*/ 41 h 19"/>
                  <a:gd name="T52" fmla="*/ 44 w 17"/>
                  <a:gd name="T53" fmla="*/ 48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
                  <a:gd name="T82" fmla="*/ 0 h 19"/>
                  <a:gd name="T83" fmla="*/ 17 w 17"/>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 h="19">
                    <a:moveTo>
                      <a:pt x="14" y="15"/>
                    </a:moveTo>
                    <a:cubicBezTo>
                      <a:pt x="15" y="16"/>
                      <a:pt x="16" y="16"/>
                      <a:pt x="17" y="16"/>
                    </a:cubicBezTo>
                    <a:cubicBezTo>
                      <a:pt x="16" y="19"/>
                      <a:pt x="16" y="19"/>
                      <a:pt x="16" y="19"/>
                    </a:cubicBezTo>
                    <a:cubicBezTo>
                      <a:pt x="15" y="19"/>
                      <a:pt x="15" y="18"/>
                      <a:pt x="14" y="18"/>
                    </a:cubicBezTo>
                    <a:cubicBezTo>
                      <a:pt x="14" y="18"/>
                      <a:pt x="13" y="18"/>
                      <a:pt x="12" y="17"/>
                    </a:cubicBezTo>
                    <a:cubicBezTo>
                      <a:pt x="11" y="17"/>
                      <a:pt x="10" y="17"/>
                      <a:pt x="8" y="17"/>
                    </a:cubicBezTo>
                    <a:cubicBezTo>
                      <a:pt x="6" y="17"/>
                      <a:pt x="4" y="17"/>
                      <a:pt x="2" y="15"/>
                    </a:cubicBezTo>
                    <a:cubicBezTo>
                      <a:pt x="1" y="14"/>
                      <a:pt x="0" y="11"/>
                      <a:pt x="0" y="9"/>
                    </a:cubicBezTo>
                    <a:cubicBezTo>
                      <a:pt x="0" y="6"/>
                      <a:pt x="1" y="4"/>
                      <a:pt x="2" y="2"/>
                    </a:cubicBezTo>
                    <a:cubicBezTo>
                      <a:pt x="4" y="1"/>
                      <a:pt x="6" y="0"/>
                      <a:pt x="8" y="0"/>
                    </a:cubicBezTo>
                    <a:cubicBezTo>
                      <a:pt x="11" y="0"/>
                      <a:pt x="13" y="1"/>
                      <a:pt x="14" y="2"/>
                    </a:cubicBezTo>
                    <a:cubicBezTo>
                      <a:pt x="16" y="4"/>
                      <a:pt x="16" y="6"/>
                      <a:pt x="16" y="9"/>
                    </a:cubicBezTo>
                    <a:cubicBezTo>
                      <a:pt x="16" y="10"/>
                      <a:pt x="16" y="11"/>
                      <a:pt x="16" y="12"/>
                    </a:cubicBezTo>
                    <a:cubicBezTo>
                      <a:pt x="15" y="13"/>
                      <a:pt x="15" y="14"/>
                      <a:pt x="14" y="15"/>
                    </a:cubicBezTo>
                    <a:close/>
                    <a:moveTo>
                      <a:pt x="12" y="13"/>
                    </a:moveTo>
                    <a:cubicBezTo>
                      <a:pt x="12" y="12"/>
                      <a:pt x="12" y="12"/>
                      <a:pt x="13" y="11"/>
                    </a:cubicBezTo>
                    <a:cubicBezTo>
                      <a:pt x="13" y="10"/>
                      <a:pt x="13" y="10"/>
                      <a:pt x="13" y="9"/>
                    </a:cubicBezTo>
                    <a:cubicBezTo>
                      <a:pt x="13" y="7"/>
                      <a:pt x="12" y="5"/>
                      <a:pt x="12" y="4"/>
                    </a:cubicBezTo>
                    <a:cubicBezTo>
                      <a:pt x="11" y="3"/>
                      <a:pt x="10" y="3"/>
                      <a:pt x="8" y="3"/>
                    </a:cubicBezTo>
                    <a:cubicBezTo>
                      <a:pt x="7" y="3"/>
                      <a:pt x="6" y="3"/>
                      <a:pt x="5" y="4"/>
                    </a:cubicBezTo>
                    <a:cubicBezTo>
                      <a:pt x="4" y="5"/>
                      <a:pt x="3" y="7"/>
                      <a:pt x="3" y="9"/>
                    </a:cubicBezTo>
                    <a:cubicBezTo>
                      <a:pt x="3" y="11"/>
                      <a:pt x="4" y="12"/>
                      <a:pt x="5" y="13"/>
                    </a:cubicBezTo>
                    <a:cubicBezTo>
                      <a:pt x="6" y="14"/>
                      <a:pt x="7" y="15"/>
                      <a:pt x="8" y="15"/>
                    </a:cubicBezTo>
                    <a:cubicBezTo>
                      <a:pt x="9" y="15"/>
                      <a:pt x="9" y="14"/>
                      <a:pt x="9" y="14"/>
                    </a:cubicBezTo>
                    <a:cubicBezTo>
                      <a:pt x="9" y="14"/>
                      <a:pt x="8" y="13"/>
                      <a:pt x="7" y="13"/>
                    </a:cubicBezTo>
                    <a:cubicBezTo>
                      <a:pt x="8" y="11"/>
                      <a:pt x="8" y="11"/>
                      <a:pt x="8" y="11"/>
                    </a:cubicBezTo>
                    <a:cubicBezTo>
                      <a:pt x="9" y="12"/>
                      <a:pt x="11" y="12"/>
                      <a:pt x="12" y="13"/>
                    </a:cubicBez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07" name="Freeform 98"/>
              <p:cNvSpPr>
                <a:spLocks noEditPoints="1"/>
              </p:cNvSpPr>
              <p:nvPr/>
            </p:nvSpPr>
            <p:spPr bwMode="auto">
              <a:xfrm>
                <a:off x="130" y="3120"/>
                <a:ext cx="47" cy="62"/>
              </a:xfrm>
              <a:custGeom>
                <a:avLst/>
                <a:gdLst>
                  <a:gd name="T0" fmla="*/ 0 w 13"/>
                  <a:gd name="T1" fmla="*/ 62 h 17"/>
                  <a:gd name="T2" fmla="*/ 0 w 13"/>
                  <a:gd name="T3" fmla="*/ 0 h 17"/>
                  <a:gd name="T4" fmla="*/ 18 w 13"/>
                  <a:gd name="T5" fmla="*/ 0 h 17"/>
                  <a:gd name="T6" fmla="*/ 36 w 13"/>
                  <a:gd name="T7" fmla="*/ 0 h 17"/>
                  <a:gd name="T8" fmla="*/ 43 w 13"/>
                  <a:gd name="T9" fmla="*/ 7 h 17"/>
                  <a:gd name="T10" fmla="*/ 47 w 13"/>
                  <a:gd name="T11" fmla="*/ 18 h 17"/>
                  <a:gd name="T12" fmla="*/ 43 w 13"/>
                  <a:gd name="T13" fmla="*/ 29 h 17"/>
                  <a:gd name="T14" fmla="*/ 40 w 13"/>
                  <a:gd name="T15" fmla="*/ 33 h 17"/>
                  <a:gd name="T16" fmla="*/ 33 w 13"/>
                  <a:gd name="T17" fmla="*/ 36 h 17"/>
                  <a:gd name="T18" fmla="*/ 22 w 13"/>
                  <a:gd name="T19" fmla="*/ 36 h 17"/>
                  <a:gd name="T20" fmla="*/ 11 w 13"/>
                  <a:gd name="T21" fmla="*/ 36 h 17"/>
                  <a:gd name="T22" fmla="*/ 11 w 13"/>
                  <a:gd name="T23" fmla="*/ 62 h 17"/>
                  <a:gd name="T24" fmla="*/ 0 w 13"/>
                  <a:gd name="T25" fmla="*/ 62 h 17"/>
                  <a:gd name="T26" fmla="*/ 11 w 13"/>
                  <a:gd name="T27" fmla="*/ 11 h 17"/>
                  <a:gd name="T28" fmla="*/ 11 w 13"/>
                  <a:gd name="T29" fmla="*/ 26 h 17"/>
                  <a:gd name="T30" fmla="*/ 18 w 13"/>
                  <a:gd name="T31" fmla="*/ 26 h 17"/>
                  <a:gd name="T32" fmla="*/ 29 w 13"/>
                  <a:gd name="T33" fmla="*/ 26 h 17"/>
                  <a:gd name="T34" fmla="*/ 33 w 13"/>
                  <a:gd name="T35" fmla="*/ 22 h 17"/>
                  <a:gd name="T36" fmla="*/ 33 w 13"/>
                  <a:gd name="T37" fmla="*/ 18 h 17"/>
                  <a:gd name="T38" fmla="*/ 33 w 13"/>
                  <a:gd name="T39" fmla="*/ 11 h 17"/>
                  <a:gd name="T40" fmla="*/ 29 w 13"/>
                  <a:gd name="T41" fmla="*/ 11 h 17"/>
                  <a:gd name="T42" fmla="*/ 18 w 13"/>
                  <a:gd name="T43" fmla="*/ 11 h 17"/>
                  <a:gd name="T44" fmla="*/ 11 w 13"/>
                  <a:gd name="T45" fmla="*/ 11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7"/>
                  <a:gd name="T71" fmla="*/ 13 w 13"/>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7">
                    <a:moveTo>
                      <a:pt x="0" y="17"/>
                    </a:moveTo>
                    <a:cubicBezTo>
                      <a:pt x="0" y="0"/>
                      <a:pt x="0" y="0"/>
                      <a:pt x="0" y="0"/>
                    </a:cubicBezTo>
                    <a:cubicBezTo>
                      <a:pt x="5" y="0"/>
                      <a:pt x="5" y="0"/>
                      <a:pt x="5" y="0"/>
                    </a:cubicBezTo>
                    <a:cubicBezTo>
                      <a:pt x="8" y="0"/>
                      <a:pt x="9" y="0"/>
                      <a:pt x="10" y="0"/>
                    </a:cubicBezTo>
                    <a:cubicBezTo>
                      <a:pt x="11" y="0"/>
                      <a:pt x="11" y="1"/>
                      <a:pt x="12" y="2"/>
                    </a:cubicBezTo>
                    <a:cubicBezTo>
                      <a:pt x="13" y="3"/>
                      <a:pt x="13" y="4"/>
                      <a:pt x="13" y="5"/>
                    </a:cubicBezTo>
                    <a:cubicBezTo>
                      <a:pt x="13" y="6"/>
                      <a:pt x="13" y="7"/>
                      <a:pt x="12" y="8"/>
                    </a:cubicBezTo>
                    <a:cubicBezTo>
                      <a:pt x="12" y="8"/>
                      <a:pt x="12" y="9"/>
                      <a:pt x="11" y="9"/>
                    </a:cubicBezTo>
                    <a:cubicBezTo>
                      <a:pt x="10" y="10"/>
                      <a:pt x="10" y="10"/>
                      <a:pt x="9" y="10"/>
                    </a:cubicBezTo>
                    <a:cubicBezTo>
                      <a:pt x="8" y="10"/>
                      <a:pt x="7" y="10"/>
                      <a:pt x="6" y="10"/>
                    </a:cubicBezTo>
                    <a:cubicBezTo>
                      <a:pt x="3" y="10"/>
                      <a:pt x="3" y="10"/>
                      <a:pt x="3" y="10"/>
                    </a:cubicBezTo>
                    <a:cubicBezTo>
                      <a:pt x="3" y="17"/>
                      <a:pt x="3" y="17"/>
                      <a:pt x="3" y="17"/>
                    </a:cubicBezTo>
                    <a:lnTo>
                      <a:pt x="0" y="17"/>
                    </a:lnTo>
                    <a:close/>
                    <a:moveTo>
                      <a:pt x="3" y="3"/>
                    </a:moveTo>
                    <a:cubicBezTo>
                      <a:pt x="3" y="7"/>
                      <a:pt x="3" y="7"/>
                      <a:pt x="3" y="7"/>
                    </a:cubicBezTo>
                    <a:cubicBezTo>
                      <a:pt x="5" y="7"/>
                      <a:pt x="5" y="7"/>
                      <a:pt x="5" y="7"/>
                    </a:cubicBezTo>
                    <a:cubicBezTo>
                      <a:pt x="7" y="7"/>
                      <a:pt x="8" y="7"/>
                      <a:pt x="8" y="7"/>
                    </a:cubicBezTo>
                    <a:cubicBezTo>
                      <a:pt x="8" y="7"/>
                      <a:pt x="9" y="7"/>
                      <a:pt x="9" y="6"/>
                    </a:cubicBezTo>
                    <a:cubicBezTo>
                      <a:pt x="9" y="6"/>
                      <a:pt x="9" y="6"/>
                      <a:pt x="9" y="5"/>
                    </a:cubicBezTo>
                    <a:cubicBezTo>
                      <a:pt x="9" y="4"/>
                      <a:pt x="9" y="4"/>
                      <a:pt x="9" y="3"/>
                    </a:cubicBezTo>
                    <a:cubicBezTo>
                      <a:pt x="9" y="3"/>
                      <a:pt x="8" y="3"/>
                      <a:pt x="8" y="3"/>
                    </a:cubicBezTo>
                    <a:cubicBezTo>
                      <a:pt x="7" y="3"/>
                      <a:pt x="6" y="3"/>
                      <a:pt x="5" y="3"/>
                    </a:cubicBezTo>
                    <a:lnTo>
                      <a:pt x="3" y="3"/>
                    </a:ln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08" name="Freeform 99"/>
              <p:cNvSpPr>
                <a:spLocks/>
              </p:cNvSpPr>
              <p:nvPr/>
            </p:nvSpPr>
            <p:spPr bwMode="auto">
              <a:xfrm>
                <a:off x="273" y="3277"/>
                <a:ext cx="47" cy="63"/>
              </a:xfrm>
              <a:custGeom>
                <a:avLst/>
                <a:gdLst>
                  <a:gd name="T0" fmla="*/ 0 w 13"/>
                  <a:gd name="T1" fmla="*/ 41 h 17"/>
                  <a:gd name="T2" fmla="*/ 11 w 13"/>
                  <a:gd name="T3" fmla="*/ 41 h 17"/>
                  <a:gd name="T4" fmla="*/ 14 w 13"/>
                  <a:gd name="T5" fmla="*/ 52 h 17"/>
                  <a:gd name="T6" fmla="*/ 25 w 13"/>
                  <a:gd name="T7" fmla="*/ 52 h 17"/>
                  <a:gd name="T8" fmla="*/ 33 w 13"/>
                  <a:gd name="T9" fmla="*/ 52 h 17"/>
                  <a:gd name="T10" fmla="*/ 36 w 13"/>
                  <a:gd name="T11" fmla="*/ 44 h 17"/>
                  <a:gd name="T12" fmla="*/ 36 w 13"/>
                  <a:gd name="T13" fmla="*/ 41 h 17"/>
                  <a:gd name="T14" fmla="*/ 29 w 13"/>
                  <a:gd name="T15" fmla="*/ 37 h 17"/>
                  <a:gd name="T16" fmla="*/ 22 w 13"/>
                  <a:gd name="T17" fmla="*/ 37 h 17"/>
                  <a:gd name="T18" fmla="*/ 7 w 13"/>
                  <a:gd name="T19" fmla="*/ 30 h 17"/>
                  <a:gd name="T20" fmla="*/ 0 w 13"/>
                  <a:gd name="T21" fmla="*/ 15 h 17"/>
                  <a:gd name="T22" fmla="*/ 4 w 13"/>
                  <a:gd name="T23" fmla="*/ 7 h 17"/>
                  <a:gd name="T24" fmla="*/ 11 w 13"/>
                  <a:gd name="T25" fmla="*/ 0 h 17"/>
                  <a:gd name="T26" fmla="*/ 22 w 13"/>
                  <a:gd name="T27" fmla="*/ 0 h 17"/>
                  <a:gd name="T28" fmla="*/ 40 w 13"/>
                  <a:gd name="T29" fmla="*/ 4 h 17"/>
                  <a:gd name="T30" fmla="*/ 47 w 13"/>
                  <a:gd name="T31" fmla="*/ 19 h 17"/>
                  <a:gd name="T32" fmla="*/ 36 w 13"/>
                  <a:gd name="T33" fmla="*/ 19 h 17"/>
                  <a:gd name="T34" fmla="*/ 33 w 13"/>
                  <a:gd name="T35" fmla="*/ 11 h 17"/>
                  <a:gd name="T36" fmla="*/ 22 w 13"/>
                  <a:gd name="T37" fmla="*/ 11 h 17"/>
                  <a:gd name="T38" fmla="*/ 14 w 13"/>
                  <a:gd name="T39" fmla="*/ 11 h 17"/>
                  <a:gd name="T40" fmla="*/ 14 w 13"/>
                  <a:gd name="T41" fmla="*/ 15 h 17"/>
                  <a:gd name="T42" fmla="*/ 14 w 13"/>
                  <a:gd name="T43" fmla="*/ 19 h 17"/>
                  <a:gd name="T44" fmla="*/ 25 w 13"/>
                  <a:gd name="T45" fmla="*/ 22 h 17"/>
                  <a:gd name="T46" fmla="*/ 40 w 13"/>
                  <a:gd name="T47" fmla="*/ 30 h 17"/>
                  <a:gd name="T48" fmla="*/ 47 w 13"/>
                  <a:gd name="T49" fmla="*/ 33 h 17"/>
                  <a:gd name="T50" fmla="*/ 47 w 13"/>
                  <a:gd name="T51" fmla="*/ 44 h 17"/>
                  <a:gd name="T52" fmla="*/ 47 w 13"/>
                  <a:gd name="T53" fmla="*/ 56 h 17"/>
                  <a:gd name="T54" fmla="*/ 36 w 13"/>
                  <a:gd name="T55" fmla="*/ 63 h 17"/>
                  <a:gd name="T56" fmla="*/ 25 w 13"/>
                  <a:gd name="T57" fmla="*/ 63 h 17"/>
                  <a:gd name="T58" fmla="*/ 7 w 13"/>
                  <a:gd name="T59" fmla="*/ 59 h 17"/>
                  <a:gd name="T60" fmla="*/ 0 w 13"/>
                  <a:gd name="T61" fmla="*/ 41 h 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7"/>
                  <a:gd name="T95" fmla="*/ 13 w 13"/>
                  <a:gd name="T96" fmla="*/ 17 h 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7">
                    <a:moveTo>
                      <a:pt x="0" y="11"/>
                    </a:moveTo>
                    <a:cubicBezTo>
                      <a:pt x="3" y="11"/>
                      <a:pt x="3" y="11"/>
                      <a:pt x="3" y="11"/>
                    </a:cubicBezTo>
                    <a:cubicBezTo>
                      <a:pt x="3" y="12"/>
                      <a:pt x="4" y="13"/>
                      <a:pt x="4" y="14"/>
                    </a:cubicBezTo>
                    <a:cubicBezTo>
                      <a:pt x="5" y="14"/>
                      <a:pt x="6" y="14"/>
                      <a:pt x="7" y="14"/>
                    </a:cubicBezTo>
                    <a:cubicBezTo>
                      <a:pt x="8" y="14"/>
                      <a:pt x="9" y="14"/>
                      <a:pt x="9" y="14"/>
                    </a:cubicBezTo>
                    <a:cubicBezTo>
                      <a:pt x="10" y="13"/>
                      <a:pt x="10" y="13"/>
                      <a:pt x="10" y="12"/>
                    </a:cubicBezTo>
                    <a:cubicBezTo>
                      <a:pt x="10" y="12"/>
                      <a:pt x="10" y="11"/>
                      <a:pt x="10" y="11"/>
                    </a:cubicBezTo>
                    <a:cubicBezTo>
                      <a:pt x="9" y="11"/>
                      <a:pt x="9" y="11"/>
                      <a:pt x="8" y="10"/>
                    </a:cubicBezTo>
                    <a:cubicBezTo>
                      <a:pt x="8" y="10"/>
                      <a:pt x="7" y="10"/>
                      <a:pt x="6" y="10"/>
                    </a:cubicBezTo>
                    <a:cubicBezTo>
                      <a:pt x="4" y="9"/>
                      <a:pt x="3" y="9"/>
                      <a:pt x="2" y="8"/>
                    </a:cubicBezTo>
                    <a:cubicBezTo>
                      <a:pt x="1" y="7"/>
                      <a:pt x="0" y="6"/>
                      <a:pt x="0" y="4"/>
                    </a:cubicBezTo>
                    <a:cubicBezTo>
                      <a:pt x="0" y="4"/>
                      <a:pt x="1" y="3"/>
                      <a:pt x="1" y="2"/>
                    </a:cubicBezTo>
                    <a:cubicBezTo>
                      <a:pt x="2" y="1"/>
                      <a:pt x="2" y="1"/>
                      <a:pt x="3" y="0"/>
                    </a:cubicBezTo>
                    <a:cubicBezTo>
                      <a:pt x="4" y="0"/>
                      <a:pt x="5" y="0"/>
                      <a:pt x="6" y="0"/>
                    </a:cubicBezTo>
                    <a:cubicBezTo>
                      <a:pt x="9" y="0"/>
                      <a:pt x="10" y="0"/>
                      <a:pt x="11" y="1"/>
                    </a:cubicBezTo>
                    <a:cubicBezTo>
                      <a:pt x="12" y="2"/>
                      <a:pt x="13" y="3"/>
                      <a:pt x="13" y="5"/>
                    </a:cubicBezTo>
                    <a:cubicBezTo>
                      <a:pt x="10" y="5"/>
                      <a:pt x="10" y="5"/>
                      <a:pt x="10" y="5"/>
                    </a:cubicBezTo>
                    <a:cubicBezTo>
                      <a:pt x="9" y="4"/>
                      <a:pt x="9" y="4"/>
                      <a:pt x="9" y="3"/>
                    </a:cubicBezTo>
                    <a:cubicBezTo>
                      <a:pt x="8" y="3"/>
                      <a:pt x="7" y="3"/>
                      <a:pt x="6" y="3"/>
                    </a:cubicBezTo>
                    <a:cubicBezTo>
                      <a:pt x="5" y="3"/>
                      <a:pt x="5" y="3"/>
                      <a:pt x="4" y="3"/>
                    </a:cubicBezTo>
                    <a:cubicBezTo>
                      <a:pt x="4" y="3"/>
                      <a:pt x="4" y="4"/>
                      <a:pt x="4" y="4"/>
                    </a:cubicBezTo>
                    <a:cubicBezTo>
                      <a:pt x="4" y="5"/>
                      <a:pt x="4" y="5"/>
                      <a:pt x="4" y="5"/>
                    </a:cubicBezTo>
                    <a:cubicBezTo>
                      <a:pt x="5" y="6"/>
                      <a:pt x="6" y="6"/>
                      <a:pt x="7" y="6"/>
                    </a:cubicBezTo>
                    <a:cubicBezTo>
                      <a:pt x="9" y="7"/>
                      <a:pt x="10" y="7"/>
                      <a:pt x="11" y="8"/>
                    </a:cubicBezTo>
                    <a:cubicBezTo>
                      <a:pt x="12" y="8"/>
                      <a:pt x="12" y="9"/>
                      <a:pt x="13" y="9"/>
                    </a:cubicBezTo>
                    <a:cubicBezTo>
                      <a:pt x="13" y="10"/>
                      <a:pt x="13" y="11"/>
                      <a:pt x="13" y="12"/>
                    </a:cubicBezTo>
                    <a:cubicBezTo>
                      <a:pt x="13" y="13"/>
                      <a:pt x="13" y="14"/>
                      <a:pt x="13" y="15"/>
                    </a:cubicBezTo>
                    <a:cubicBezTo>
                      <a:pt x="12" y="16"/>
                      <a:pt x="11" y="16"/>
                      <a:pt x="10" y="17"/>
                    </a:cubicBezTo>
                    <a:cubicBezTo>
                      <a:pt x="9" y="17"/>
                      <a:pt x="8" y="17"/>
                      <a:pt x="7" y="17"/>
                    </a:cubicBezTo>
                    <a:cubicBezTo>
                      <a:pt x="5" y="17"/>
                      <a:pt x="3" y="17"/>
                      <a:pt x="2" y="16"/>
                    </a:cubicBezTo>
                    <a:cubicBezTo>
                      <a:pt x="1" y="15"/>
                      <a:pt x="0" y="13"/>
                      <a:pt x="0" y="11"/>
                    </a:cubicBezTo>
                    <a:close/>
                  </a:path>
                </a:pathLst>
              </a:custGeom>
              <a:solidFill>
                <a:srgbClr val="919195"/>
              </a:solidFill>
              <a:ln w="9525">
                <a:noFill/>
                <a:round/>
                <a:headEnd/>
                <a:tailEnd/>
              </a:ln>
            </p:spPr>
            <p:txBody>
              <a:bodyPr>
                <a:prstTxWarp prst="textNoShape">
                  <a:avLst/>
                </a:prstTxWarp>
              </a:bodyPr>
              <a:lstStyle/>
              <a:p>
                <a:endParaRPr lang="en-US" sz="2400">
                  <a:latin typeface="Calibri"/>
                  <a:cs typeface="Calibri"/>
                </a:endParaRPr>
              </a:p>
            </p:txBody>
          </p:sp>
          <p:sp>
            <p:nvSpPr>
              <p:cNvPr id="37909" name="Freeform 100"/>
              <p:cNvSpPr>
                <a:spLocks/>
              </p:cNvSpPr>
              <p:nvPr/>
            </p:nvSpPr>
            <p:spPr bwMode="auto">
              <a:xfrm>
                <a:off x="364" y="3102"/>
                <a:ext cx="194" cy="201"/>
              </a:xfrm>
              <a:custGeom>
                <a:avLst/>
                <a:gdLst>
                  <a:gd name="T0" fmla="*/ 0 w 53"/>
                  <a:gd name="T1" fmla="*/ 0 h 55"/>
                  <a:gd name="T2" fmla="*/ 18 w 53"/>
                  <a:gd name="T3" fmla="*/ 121 h 55"/>
                  <a:gd name="T4" fmla="*/ 81 w 53"/>
                  <a:gd name="T5" fmla="*/ 172 h 55"/>
                  <a:gd name="T6" fmla="*/ 194 w 53"/>
                  <a:gd name="T7" fmla="*/ 201 h 55"/>
                  <a:gd name="T8" fmla="*/ 0 60000 65536"/>
                  <a:gd name="T9" fmla="*/ 0 60000 65536"/>
                  <a:gd name="T10" fmla="*/ 0 60000 65536"/>
                  <a:gd name="T11" fmla="*/ 0 60000 65536"/>
                  <a:gd name="T12" fmla="*/ 0 w 53"/>
                  <a:gd name="T13" fmla="*/ 0 h 55"/>
                  <a:gd name="T14" fmla="*/ 53 w 53"/>
                  <a:gd name="T15" fmla="*/ 55 h 55"/>
                </a:gdLst>
                <a:ahLst/>
                <a:cxnLst>
                  <a:cxn ang="T8">
                    <a:pos x="T0" y="T1"/>
                  </a:cxn>
                  <a:cxn ang="T9">
                    <a:pos x="T2" y="T3"/>
                  </a:cxn>
                  <a:cxn ang="T10">
                    <a:pos x="T4" y="T5"/>
                  </a:cxn>
                  <a:cxn ang="T11">
                    <a:pos x="T6" y="T7"/>
                  </a:cxn>
                </a:cxnLst>
                <a:rect l="T12" t="T13" r="T14" b="T15"/>
                <a:pathLst>
                  <a:path w="53" h="55">
                    <a:moveTo>
                      <a:pt x="0" y="0"/>
                    </a:moveTo>
                    <a:cubicBezTo>
                      <a:pt x="1" y="13"/>
                      <a:pt x="1" y="25"/>
                      <a:pt x="5" y="33"/>
                    </a:cubicBezTo>
                    <a:cubicBezTo>
                      <a:pt x="8" y="40"/>
                      <a:pt x="14" y="43"/>
                      <a:pt x="22" y="47"/>
                    </a:cubicBezTo>
                    <a:cubicBezTo>
                      <a:pt x="30" y="50"/>
                      <a:pt x="41" y="52"/>
                      <a:pt x="53" y="55"/>
                    </a:cubicBezTo>
                  </a:path>
                </a:pathLst>
              </a:custGeom>
              <a:noFill/>
              <a:ln w="39688">
                <a:solidFill>
                  <a:srgbClr val="F0DB65"/>
                </a:solidFill>
                <a:round/>
                <a:headEnd/>
                <a:tailEnd/>
              </a:ln>
            </p:spPr>
            <p:txBody>
              <a:bodyPr>
                <a:prstTxWarp prst="textNoShape">
                  <a:avLst/>
                </a:prstTxWarp>
              </a:bodyPr>
              <a:lstStyle/>
              <a:p>
                <a:endParaRPr lang="en-US" sz="2400">
                  <a:latin typeface="Calibri"/>
                  <a:cs typeface="Calibri"/>
                </a:endParaRPr>
              </a:p>
            </p:txBody>
          </p:sp>
          <p:sp>
            <p:nvSpPr>
              <p:cNvPr id="37910" name="Freeform 101"/>
              <p:cNvSpPr>
                <a:spLocks/>
              </p:cNvSpPr>
              <p:nvPr/>
            </p:nvSpPr>
            <p:spPr bwMode="auto">
              <a:xfrm>
                <a:off x="327" y="3116"/>
                <a:ext cx="205" cy="187"/>
              </a:xfrm>
              <a:custGeom>
                <a:avLst/>
                <a:gdLst>
                  <a:gd name="T0" fmla="*/ 0 w 56"/>
                  <a:gd name="T1" fmla="*/ 187 h 51"/>
                  <a:gd name="T2" fmla="*/ 121 w 56"/>
                  <a:gd name="T3" fmla="*/ 172 h 51"/>
                  <a:gd name="T4" fmla="*/ 176 w 56"/>
                  <a:gd name="T5" fmla="*/ 110 h 51"/>
                  <a:gd name="T6" fmla="*/ 205 w 56"/>
                  <a:gd name="T7" fmla="*/ 0 h 51"/>
                  <a:gd name="T8" fmla="*/ 0 60000 65536"/>
                  <a:gd name="T9" fmla="*/ 0 60000 65536"/>
                  <a:gd name="T10" fmla="*/ 0 60000 65536"/>
                  <a:gd name="T11" fmla="*/ 0 60000 65536"/>
                  <a:gd name="T12" fmla="*/ 0 w 56"/>
                  <a:gd name="T13" fmla="*/ 0 h 51"/>
                  <a:gd name="T14" fmla="*/ 56 w 56"/>
                  <a:gd name="T15" fmla="*/ 51 h 51"/>
                </a:gdLst>
                <a:ahLst/>
                <a:cxnLst>
                  <a:cxn ang="T8">
                    <a:pos x="T0" y="T1"/>
                  </a:cxn>
                  <a:cxn ang="T9">
                    <a:pos x="T2" y="T3"/>
                  </a:cxn>
                  <a:cxn ang="T10">
                    <a:pos x="T4" y="T5"/>
                  </a:cxn>
                  <a:cxn ang="T11">
                    <a:pos x="T6" y="T7"/>
                  </a:cxn>
                </a:cxnLst>
                <a:rect l="T12" t="T13" r="T14" b="T15"/>
                <a:pathLst>
                  <a:path w="56" h="51">
                    <a:moveTo>
                      <a:pt x="0" y="51"/>
                    </a:moveTo>
                    <a:cubicBezTo>
                      <a:pt x="13" y="51"/>
                      <a:pt x="25" y="50"/>
                      <a:pt x="33" y="47"/>
                    </a:cubicBezTo>
                    <a:cubicBezTo>
                      <a:pt x="41" y="43"/>
                      <a:pt x="44" y="38"/>
                      <a:pt x="48" y="30"/>
                    </a:cubicBezTo>
                    <a:cubicBezTo>
                      <a:pt x="52" y="22"/>
                      <a:pt x="54" y="11"/>
                      <a:pt x="56" y="0"/>
                    </a:cubicBezTo>
                  </a:path>
                </a:pathLst>
              </a:custGeom>
              <a:noFill/>
              <a:ln w="39688">
                <a:solidFill>
                  <a:srgbClr val="F0DB65"/>
                </a:solidFill>
                <a:round/>
                <a:headEnd/>
                <a:tailEnd/>
              </a:ln>
            </p:spPr>
            <p:txBody>
              <a:bodyPr>
                <a:prstTxWarp prst="textNoShape">
                  <a:avLst/>
                </a:prstTxWarp>
              </a:bodyPr>
              <a:lstStyle/>
              <a:p>
                <a:endParaRPr lang="en-US" sz="2400">
                  <a:latin typeface="Calibri"/>
                  <a:cs typeface="Calibri"/>
                </a:endParaRPr>
              </a:p>
            </p:txBody>
          </p:sp>
        </p:grpSp>
        <p:sp>
          <p:nvSpPr>
            <p:cNvPr id="37902" name="Line 138"/>
            <p:cNvSpPr>
              <a:spLocks noChangeShapeType="1"/>
            </p:cNvSpPr>
            <p:nvPr/>
          </p:nvSpPr>
          <p:spPr bwMode="auto">
            <a:xfrm>
              <a:off x="2637" y="2763"/>
              <a:ext cx="2921" cy="0"/>
            </a:xfrm>
            <a:prstGeom prst="line">
              <a:avLst/>
            </a:prstGeom>
            <a:noFill/>
            <a:ln w="12700">
              <a:solidFill>
                <a:srgbClr val="DCDEE0"/>
              </a:solidFill>
              <a:round/>
              <a:headEnd/>
              <a:tailEnd/>
            </a:ln>
          </p:spPr>
          <p:txBody>
            <a:bodyPr wrap="none" anchor="ctr">
              <a:prstTxWarp prst="textNoShape">
                <a:avLst/>
              </a:prstTxWarp>
            </a:bodyPr>
            <a:lstStyle/>
            <a:p>
              <a:endParaRPr lang="en-US" sz="2400">
                <a:latin typeface="Calibri"/>
                <a:cs typeface="Calibri"/>
              </a:endParaRPr>
            </a:p>
          </p:txBody>
        </p:sp>
      </p:grpSp>
      <p:sp>
        <p:nvSpPr>
          <p:cNvPr id="117" name="TextBox 116"/>
          <p:cNvSpPr txBox="1"/>
          <p:nvPr/>
        </p:nvSpPr>
        <p:spPr>
          <a:xfrm>
            <a:off x="-1588" y="6474023"/>
            <a:ext cx="4449135" cy="307777"/>
          </a:xfrm>
          <a:prstGeom prst="rect">
            <a:avLst/>
          </a:prstGeom>
          <a:noFill/>
        </p:spPr>
        <p:txBody>
          <a:bodyPr wrap="none" rtlCol="0">
            <a:spAutoFit/>
          </a:bodyPr>
          <a:lstStyle/>
          <a:p>
            <a:r>
              <a:rPr lang="en-US" sz="1400" i="1" dirty="0" smtClean="0"/>
              <a:t>Source:  McKinsey &amp; Co. “And the winner is…,” 2009</a:t>
            </a:r>
            <a:endParaRPr lang="en-US" sz="1400" i="1" dirty="0"/>
          </a:p>
        </p:txBody>
      </p:sp>
      <p:sp>
        <p:nvSpPr>
          <p:cNvPr id="14" name="Oval 13"/>
          <p:cNvSpPr/>
          <p:nvPr/>
        </p:nvSpPr>
        <p:spPr>
          <a:xfrm>
            <a:off x="5484812" y="2971800"/>
            <a:ext cx="6553200" cy="3581400"/>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solidFill>
                  <a:schemeClr val="accent2"/>
                </a:solidFill>
              </a:rPr>
              <a:t>Incentive Prizes</a:t>
            </a:r>
          </a:p>
          <a:p>
            <a:pPr algn="ctr"/>
            <a:endParaRPr lang="en-US" sz="2400" u="sng" dirty="0">
              <a:solidFill>
                <a:schemeClr val="accent2"/>
              </a:solidFill>
            </a:endParaRPr>
          </a:p>
          <a:p>
            <a:pPr algn="ctr"/>
            <a:endParaRPr lang="en-US" sz="2400" u="sng" dirty="0" smtClean="0">
              <a:solidFill>
                <a:schemeClr val="accent2"/>
              </a:solidFill>
            </a:endParaRPr>
          </a:p>
          <a:p>
            <a:pPr algn="ctr"/>
            <a:endParaRPr lang="en-US" sz="2400" u="sng" dirty="0">
              <a:solidFill>
                <a:schemeClr val="accent2"/>
              </a:solidFill>
            </a:endParaRPr>
          </a:p>
          <a:p>
            <a:pPr algn="ctr"/>
            <a:endParaRPr lang="en-US" sz="2400" u="sng" dirty="0" smtClean="0">
              <a:solidFill>
                <a:schemeClr val="accent2"/>
              </a:solidFill>
            </a:endParaRPr>
          </a:p>
          <a:p>
            <a:pPr algn="ctr"/>
            <a:endParaRPr lang="en-US" sz="2400" u="sng" dirty="0">
              <a:solidFill>
                <a:schemeClr val="accent2"/>
              </a:solidFill>
            </a:endParaRPr>
          </a:p>
          <a:p>
            <a:pPr algn="ctr"/>
            <a:endParaRPr lang="en-US" sz="2400" u="sng" dirty="0" smtClean="0">
              <a:solidFill>
                <a:schemeClr val="accent2"/>
              </a:solidFill>
            </a:endParaRPr>
          </a:p>
          <a:p>
            <a:pPr algn="ctr"/>
            <a:endParaRPr lang="en-US" sz="2400" u="sng" dirty="0">
              <a:solidFill>
                <a:schemeClr val="accent2"/>
              </a:solidFill>
            </a:endParaRPr>
          </a:p>
          <a:p>
            <a:pPr algn="ctr"/>
            <a:endParaRPr lang="en-US" sz="2400" u="sng" dirty="0">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a:spLocks noChangeArrowheads="1"/>
          </p:cNvSpPr>
          <p:nvPr/>
        </p:nvSpPr>
        <p:spPr bwMode="auto">
          <a:xfrm>
            <a:off x="763031" y="152400"/>
            <a:ext cx="10055781" cy="707886"/>
          </a:xfrm>
          <a:prstGeom prst="rect">
            <a:avLst/>
          </a:prstGeom>
          <a:noFill/>
          <a:ln w="9525">
            <a:noFill/>
            <a:miter lim="800000"/>
            <a:headEnd/>
            <a:tailEnd/>
          </a:ln>
        </p:spPr>
        <p:txBody>
          <a:bodyPr wrap="square">
            <a:spAutoFit/>
          </a:bodyPr>
          <a:lstStyle/>
          <a:p>
            <a:pPr algn="ctr" eaLnBrk="0" hangingPunct="0">
              <a:defRPr/>
            </a:pPr>
            <a:r>
              <a:rPr lang="en-US" sz="4000" dirty="0" smtClean="0">
                <a:latin typeface="Calibri"/>
                <a:ea typeface="ＭＳ Ｐゴシック" pitchFamily="-111" charset="-128"/>
                <a:cs typeface="Calibri"/>
              </a:rPr>
              <a:t>…utilizing a number of prize structures</a:t>
            </a:r>
            <a:endParaRPr lang="en-US" sz="4000" dirty="0">
              <a:latin typeface="Calibri"/>
              <a:ea typeface="ＭＳ Ｐゴシック" pitchFamily="-111" charset="-128"/>
              <a:cs typeface="Calibri"/>
            </a:endParaRPr>
          </a:p>
        </p:txBody>
      </p:sp>
      <p:sp>
        <p:nvSpPr>
          <p:cNvPr id="8" name="TextBox 7"/>
          <p:cNvSpPr txBox="1"/>
          <p:nvPr/>
        </p:nvSpPr>
        <p:spPr>
          <a:xfrm>
            <a:off x="609441" y="1219202"/>
            <a:ext cx="3047206" cy="5324535"/>
          </a:xfrm>
          <a:prstGeom prst="rect">
            <a:avLst/>
          </a:prstGeom>
          <a:noFill/>
        </p:spPr>
        <p:txBody>
          <a:bodyPr wrap="square" rtlCol="0">
            <a:spAutoFit/>
          </a:bodyPr>
          <a:lstStyle/>
          <a:p>
            <a:r>
              <a:rPr lang="en-US" sz="2000" b="1" dirty="0" smtClean="0">
                <a:solidFill>
                  <a:srgbClr val="000000"/>
                </a:solidFill>
                <a:latin typeface="Calibri"/>
                <a:cs typeface="Calibri"/>
              </a:rPr>
              <a:t>Prize Type</a:t>
            </a:r>
          </a:p>
          <a:p>
            <a:endParaRPr lang="en-US" sz="2000" b="1" dirty="0" smtClean="0">
              <a:solidFill>
                <a:srgbClr val="000000"/>
              </a:solidFill>
              <a:latin typeface="Calibri"/>
              <a:cs typeface="Calibri"/>
            </a:endParaRPr>
          </a:p>
          <a:p>
            <a:r>
              <a:rPr lang="en-US" sz="2000" b="1" dirty="0" smtClean="0">
                <a:solidFill>
                  <a:srgbClr val="000000"/>
                </a:solidFill>
                <a:latin typeface="Calibri"/>
                <a:cs typeface="Calibri"/>
              </a:rPr>
              <a:t>Date Certain</a:t>
            </a:r>
          </a:p>
          <a:p>
            <a:endParaRPr lang="en-US" sz="2000" b="1" dirty="0" smtClean="0">
              <a:solidFill>
                <a:srgbClr val="000000"/>
              </a:solidFill>
              <a:latin typeface="Calibri"/>
              <a:cs typeface="Calibri"/>
            </a:endParaRPr>
          </a:p>
          <a:p>
            <a:endParaRPr lang="en-US" sz="2000" b="1" dirty="0" smtClean="0">
              <a:solidFill>
                <a:srgbClr val="000000"/>
              </a:solidFill>
              <a:latin typeface="Calibri"/>
              <a:cs typeface="Calibri"/>
            </a:endParaRPr>
          </a:p>
          <a:p>
            <a:r>
              <a:rPr lang="en-US" sz="2000" b="1" dirty="0" smtClean="0">
                <a:solidFill>
                  <a:srgbClr val="000000"/>
                </a:solidFill>
                <a:latin typeface="Calibri"/>
                <a:cs typeface="Calibri"/>
              </a:rPr>
              <a:t>Date Certain, Repeating</a:t>
            </a:r>
          </a:p>
          <a:p>
            <a:endParaRPr lang="en-US" sz="2000" b="1" dirty="0" smtClean="0">
              <a:solidFill>
                <a:srgbClr val="000000"/>
              </a:solidFill>
              <a:latin typeface="Calibri"/>
              <a:cs typeface="Calibri"/>
            </a:endParaRPr>
          </a:p>
          <a:p>
            <a:endParaRPr lang="en-US" sz="2000" b="1" dirty="0" smtClean="0">
              <a:solidFill>
                <a:srgbClr val="000000"/>
              </a:solidFill>
              <a:latin typeface="Calibri"/>
              <a:cs typeface="Calibri"/>
            </a:endParaRPr>
          </a:p>
          <a:p>
            <a:r>
              <a:rPr lang="en-US" sz="2000" b="1" dirty="0" smtClean="0">
                <a:solidFill>
                  <a:srgbClr val="000000"/>
                </a:solidFill>
                <a:latin typeface="Calibri"/>
                <a:cs typeface="Calibri"/>
              </a:rPr>
              <a:t>Past the post</a:t>
            </a:r>
          </a:p>
          <a:p>
            <a:endParaRPr lang="en-US" sz="2000" b="1" dirty="0" smtClean="0">
              <a:solidFill>
                <a:srgbClr val="000000"/>
              </a:solidFill>
              <a:latin typeface="Calibri"/>
              <a:cs typeface="Calibri"/>
            </a:endParaRPr>
          </a:p>
          <a:p>
            <a:endParaRPr lang="en-US" sz="2000" b="1" dirty="0" smtClean="0">
              <a:solidFill>
                <a:srgbClr val="000000"/>
              </a:solidFill>
              <a:latin typeface="Calibri"/>
              <a:cs typeface="Calibri"/>
            </a:endParaRPr>
          </a:p>
          <a:p>
            <a:endParaRPr lang="en-US" sz="2000" b="1" dirty="0" smtClean="0">
              <a:solidFill>
                <a:srgbClr val="000000"/>
              </a:solidFill>
              <a:latin typeface="Calibri"/>
              <a:cs typeface="Calibri"/>
            </a:endParaRPr>
          </a:p>
          <a:p>
            <a:r>
              <a:rPr lang="en-US" sz="2000" b="1" dirty="0" smtClean="0">
                <a:solidFill>
                  <a:srgbClr val="000000"/>
                </a:solidFill>
                <a:latin typeface="Calibri"/>
                <a:cs typeface="Calibri"/>
              </a:rPr>
              <a:t>First to Achieve</a:t>
            </a:r>
          </a:p>
          <a:p>
            <a:endParaRPr lang="en-US" sz="2000" b="1" dirty="0" smtClean="0">
              <a:solidFill>
                <a:srgbClr val="000000"/>
              </a:solidFill>
              <a:latin typeface="Calibri"/>
              <a:cs typeface="Calibri"/>
            </a:endParaRPr>
          </a:p>
          <a:p>
            <a:endParaRPr lang="en-US" sz="2000" b="1" dirty="0" smtClean="0">
              <a:solidFill>
                <a:srgbClr val="000000"/>
              </a:solidFill>
              <a:latin typeface="Calibri"/>
              <a:cs typeface="Calibri"/>
            </a:endParaRPr>
          </a:p>
          <a:p>
            <a:r>
              <a:rPr lang="en-US" sz="2000" b="1" dirty="0" smtClean="0">
                <a:solidFill>
                  <a:srgbClr val="000000"/>
                </a:solidFill>
                <a:latin typeface="Calibri"/>
                <a:cs typeface="Calibri"/>
              </a:rPr>
              <a:t>Standing contest</a:t>
            </a:r>
          </a:p>
          <a:p>
            <a:endParaRPr lang="en-US" sz="2000" b="1" dirty="0" smtClean="0">
              <a:solidFill>
                <a:srgbClr val="000000"/>
              </a:solidFill>
              <a:latin typeface="Calibri"/>
              <a:cs typeface="Calibri"/>
            </a:endParaRPr>
          </a:p>
        </p:txBody>
      </p:sp>
      <p:sp>
        <p:nvSpPr>
          <p:cNvPr id="9" name="TextBox 8"/>
          <p:cNvSpPr txBox="1"/>
          <p:nvPr/>
        </p:nvSpPr>
        <p:spPr>
          <a:xfrm>
            <a:off x="3758222" y="1219202"/>
            <a:ext cx="3859795" cy="5632311"/>
          </a:xfrm>
          <a:prstGeom prst="rect">
            <a:avLst/>
          </a:prstGeom>
          <a:noFill/>
        </p:spPr>
        <p:txBody>
          <a:bodyPr wrap="square" rtlCol="0">
            <a:spAutoFit/>
          </a:bodyPr>
          <a:lstStyle/>
          <a:p>
            <a:pPr fontAlgn="ctr"/>
            <a:r>
              <a:rPr lang="en-US" sz="2000" b="1" dirty="0" smtClean="0">
                <a:solidFill>
                  <a:srgbClr val="000000"/>
                </a:solidFill>
                <a:latin typeface="Calibri"/>
                <a:cs typeface="Calibri"/>
              </a:rPr>
              <a:t>Description</a:t>
            </a:r>
          </a:p>
          <a:p>
            <a:pPr fontAlgn="ctr"/>
            <a:endParaRPr lang="en-US" sz="2000" b="1" dirty="0" smtClean="0">
              <a:solidFill>
                <a:srgbClr val="000000"/>
              </a:solidFill>
              <a:latin typeface="Calibri"/>
              <a:cs typeface="Calibri"/>
            </a:endParaRPr>
          </a:p>
          <a:p>
            <a:pPr fontAlgn="ctr"/>
            <a:r>
              <a:rPr lang="en-US" sz="2000" dirty="0" smtClean="0">
                <a:solidFill>
                  <a:srgbClr val="000000"/>
                </a:solidFill>
                <a:latin typeface="Calibri"/>
                <a:cs typeface="Calibri"/>
              </a:rPr>
              <a:t>All teams must compete on a certain day or time-window</a:t>
            </a:r>
          </a:p>
          <a:p>
            <a:pPr fontAlgn="ctr"/>
            <a:endParaRPr lang="en-US" sz="2000" b="1" dirty="0" smtClean="0">
              <a:solidFill>
                <a:srgbClr val="000000"/>
              </a:solidFill>
              <a:latin typeface="Calibri"/>
              <a:cs typeface="Calibri"/>
            </a:endParaRPr>
          </a:p>
          <a:p>
            <a:pPr fontAlgn="ctr"/>
            <a:r>
              <a:rPr lang="en-US" sz="2000" dirty="0" smtClean="0">
                <a:solidFill>
                  <a:srgbClr val="000000"/>
                </a:solidFill>
                <a:latin typeface="Calibri"/>
                <a:cs typeface="Calibri"/>
              </a:rPr>
              <a:t>If the prize is not won the first attempt, it can be repeated</a:t>
            </a:r>
          </a:p>
          <a:p>
            <a:pPr fontAlgn="ctr"/>
            <a:endParaRPr lang="en-US" sz="2000" dirty="0" smtClean="0">
              <a:solidFill>
                <a:srgbClr val="000000"/>
              </a:solidFill>
              <a:latin typeface="Calibri"/>
              <a:cs typeface="Calibri"/>
            </a:endParaRPr>
          </a:p>
          <a:p>
            <a:r>
              <a:rPr lang="en-US" sz="2000" dirty="0" smtClean="0">
                <a:solidFill>
                  <a:srgbClr val="000000"/>
                </a:solidFill>
                <a:latin typeface="Calibri"/>
                <a:cs typeface="Calibri"/>
              </a:rPr>
              <a:t>First team to meet/beat a specific metric, can be backed by a specific deadline</a:t>
            </a:r>
          </a:p>
          <a:p>
            <a:endParaRPr lang="en-US" sz="2000" dirty="0" smtClean="0">
              <a:solidFill>
                <a:srgbClr val="000000"/>
              </a:solidFill>
              <a:latin typeface="Calibri"/>
              <a:cs typeface="Calibri"/>
            </a:endParaRPr>
          </a:p>
          <a:p>
            <a:pPr fontAlgn="ctr"/>
            <a:r>
              <a:rPr lang="en-US" sz="2000" dirty="0" smtClean="0">
                <a:solidFill>
                  <a:srgbClr val="000000"/>
                </a:solidFill>
                <a:latin typeface="Calibri"/>
                <a:cs typeface="Calibri"/>
              </a:rPr>
              <a:t>First team to solve the challenge wins</a:t>
            </a:r>
          </a:p>
          <a:p>
            <a:pPr fontAlgn="ctr"/>
            <a:endParaRPr lang="en-US" sz="2000" dirty="0" smtClean="0">
              <a:solidFill>
                <a:srgbClr val="000000"/>
              </a:solidFill>
              <a:latin typeface="Calibri"/>
              <a:cs typeface="Calibri"/>
            </a:endParaRPr>
          </a:p>
          <a:p>
            <a:pPr fontAlgn="ctr"/>
            <a:r>
              <a:rPr lang="en-US" sz="2000" dirty="0" smtClean="0">
                <a:solidFill>
                  <a:srgbClr val="000000"/>
                </a:solidFill>
                <a:latin typeface="Calibri"/>
                <a:cs typeface="Calibri"/>
              </a:rPr>
              <a:t>Any team to meet/beat a specific metric, consistent challenge</a:t>
            </a:r>
          </a:p>
          <a:p>
            <a:endParaRPr lang="en-US" sz="2000" dirty="0">
              <a:solidFill>
                <a:srgbClr val="000000"/>
              </a:solidFill>
              <a:latin typeface="Calibri"/>
              <a:cs typeface="Calibri"/>
            </a:endParaRPr>
          </a:p>
        </p:txBody>
      </p:sp>
      <p:sp>
        <p:nvSpPr>
          <p:cNvPr id="11" name="TextBox 10"/>
          <p:cNvSpPr txBox="1"/>
          <p:nvPr/>
        </p:nvSpPr>
        <p:spPr>
          <a:xfrm>
            <a:off x="8125885" y="1219201"/>
            <a:ext cx="3148780" cy="5632311"/>
          </a:xfrm>
          <a:prstGeom prst="rect">
            <a:avLst/>
          </a:prstGeom>
          <a:noFill/>
        </p:spPr>
        <p:txBody>
          <a:bodyPr wrap="square" rtlCol="0">
            <a:spAutoFit/>
          </a:bodyPr>
          <a:lstStyle/>
          <a:p>
            <a:pPr algn="ctr" fontAlgn="ctr"/>
            <a:r>
              <a:rPr lang="en-US" sz="2000" b="1" dirty="0" smtClean="0">
                <a:solidFill>
                  <a:srgbClr val="000000"/>
                </a:solidFill>
                <a:latin typeface="Calibri"/>
                <a:cs typeface="Calibri"/>
              </a:rPr>
              <a:t>Example</a:t>
            </a:r>
          </a:p>
          <a:p>
            <a:pPr algn="ctr" fontAlgn="ctr"/>
            <a:endParaRPr lang="en-US" sz="2000" b="1" dirty="0" smtClean="0">
              <a:solidFill>
                <a:srgbClr val="000000"/>
              </a:solidFill>
              <a:latin typeface="Calibri"/>
              <a:cs typeface="Calibri"/>
            </a:endParaRPr>
          </a:p>
          <a:p>
            <a:pPr algn="ctr" fontAlgn="ctr"/>
            <a:r>
              <a:rPr lang="en-US" sz="2000" dirty="0" smtClean="0">
                <a:solidFill>
                  <a:srgbClr val="000000"/>
                </a:solidFill>
                <a:latin typeface="Calibri"/>
                <a:cs typeface="Calibri"/>
              </a:rPr>
              <a:t>Progressive Insurance Automotive X PRIZE</a:t>
            </a:r>
          </a:p>
          <a:p>
            <a:pPr algn="ctr" fontAlgn="ctr"/>
            <a:endParaRPr lang="en-US" sz="2000" b="1" dirty="0" smtClean="0">
              <a:solidFill>
                <a:srgbClr val="000000"/>
              </a:solidFill>
              <a:latin typeface="Calibri"/>
              <a:cs typeface="Calibri"/>
            </a:endParaRPr>
          </a:p>
          <a:p>
            <a:pPr algn="ctr" fontAlgn="ctr"/>
            <a:r>
              <a:rPr lang="en-US" sz="2000" dirty="0" smtClean="0">
                <a:solidFill>
                  <a:srgbClr val="000000"/>
                </a:solidFill>
                <a:latin typeface="Calibri"/>
                <a:cs typeface="Calibri"/>
              </a:rPr>
              <a:t>Northrop Grumman Lunar Lander Challenge</a:t>
            </a:r>
          </a:p>
          <a:p>
            <a:pPr algn="ctr" fontAlgn="ctr"/>
            <a:endParaRPr lang="en-US" sz="2000" dirty="0" smtClean="0">
              <a:solidFill>
                <a:srgbClr val="000000"/>
              </a:solidFill>
              <a:latin typeface="Calibri"/>
              <a:cs typeface="Calibri"/>
            </a:endParaRPr>
          </a:p>
          <a:p>
            <a:pPr algn="ctr" fontAlgn="ctr"/>
            <a:endParaRPr lang="en-US" sz="2000" dirty="0" smtClean="0">
              <a:solidFill>
                <a:srgbClr val="000000"/>
              </a:solidFill>
              <a:latin typeface="Calibri"/>
              <a:cs typeface="Calibri"/>
            </a:endParaRPr>
          </a:p>
          <a:p>
            <a:pPr algn="ctr" fontAlgn="ctr"/>
            <a:r>
              <a:rPr lang="en-US" sz="2000" dirty="0" smtClean="0">
                <a:solidFill>
                  <a:srgbClr val="000000"/>
                </a:solidFill>
                <a:latin typeface="Calibri"/>
                <a:cs typeface="Calibri"/>
              </a:rPr>
              <a:t>Netflix Prize</a:t>
            </a:r>
          </a:p>
          <a:p>
            <a:pPr algn="ctr" fontAlgn="ctr"/>
            <a:endParaRPr lang="en-US" sz="2000" dirty="0" smtClean="0">
              <a:solidFill>
                <a:srgbClr val="000000"/>
              </a:solidFill>
              <a:latin typeface="Calibri"/>
              <a:cs typeface="Calibri"/>
            </a:endParaRPr>
          </a:p>
          <a:p>
            <a:pPr algn="ctr" fontAlgn="ctr"/>
            <a:endParaRPr lang="en-US" sz="2000" dirty="0" smtClean="0">
              <a:solidFill>
                <a:srgbClr val="000000"/>
              </a:solidFill>
              <a:latin typeface="Calibri"/>
              <a:cs typeface="Calibri"/>
            </a:endParaRPr>
          </a:p>
          <a:p>
            <a:pPr algn="ctr" fontAlgn="ctr"/>
            <a:r>
              <a:rPr lang="en-US" sz="2000" dirty="0" smtClean="0">
                <a:solidFill>
                  <a:srgbClr val="000000"/>
                </a:solidFill>
                <a:latin typeface="Calibri"/>
                <a:cs typeface="Calibri"/>
              </a:rPr>
              <a:t>Goldcorp Challenge</a:t>
            </a:r>
          </a:p>
          <a:p>
            <a:pPr algn="ctr" fontAlgn="ctr"/>
            <a:endParaRPr lang="en-US" sz="2000" dirty="0" smtClean="0">
              <a:solidFill>
                <a:srgbClr val="000000"/>
              </a:solidFill>
              <a:latin typeface="Calibri"/>
              <a:cs typeface="Calibri"/>
            </a:endParaRPr>
          </a:p>
          <a:p>
            <a:pPr algn="ctr" fontAlgn="ctr"/>
            <a:endParaRPr lang="en-US" sz="2000" dirty="0" smtClean="0">
              <a:solidFill>
                <a:srgbClr val="000000"/>
              </a:solidFill>
              <a:latin typeface="Calibri"/>
              <a:cs typeface="Calibri"/>
            </a:endParaRPr>
          </a:p>
          <a:p>
            <a:pPr algn="ctr" fontAlgn="ctr"/>
            <a:r>
              <a:rPr lang="en-US" sz="2000" dirty="0" smtClean="0">
                <a:solidFill>
                  <a:srgbClr val="000000"/>
                </a:solidFill>
                <a:latin typeface="Calibri"/>
                <a:cs typeface="Calibri"/>
              </a:rPr>
              <a:t>Internal employee safety “contests”</a:t>
            </a:r>
          </a:p>
          <a:p>
            <a:endParaRPr lang="en-US" sz="2000" dirty="0">
              <a:solidFill>
                <a:srgbClr val="000000"/>
              </a:solidFill>
              <a:latin typeface="Calibri"/>
              <a:cs typeface="Calibri"/>
            </a:endParaRPr>
          </a:p>
        </p:txBody>
      </p:sp>
      <p:cxnSp>
        <p:nvCxnSpPr>
          <p:cNvPr id="12" name="Straight Connector 11"/>
          <p:cNvCxnSpPr/>
          <p:nvPr/>
        </p:nvCxnSpPr>
        <p:spPr>
          <a:xfrm>
            <a:off x="406294" y="1676400"/>
            <a:ext cx="1096994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0" y="1790700"/>
            <a:ext cx="12188825" cy="2933700"/>
          </a:xfrm>
          <a:prstGeom prst="rect">
            <a:avLst/>
          </a:prstGeom>
          <a:noFill/>
          <a:ln w="12700">
            <a:noFill/>
            <a:miter lim="800000"/>
            <a:headEnd/>
            <a:tailEnd/>
          </a:ln>
        </p:spPr>
        <p:txBody>
          <a:bodyPr lIns="0" tIns="0" rIns="0" bIns="0" anchor="ctr">
            <a:prstTxWarp prst="textNoShape">
              <a:avLst/>
            </a:prstTxWarp>
          </a:bodyPr>
          <a:lstStyle/>
          <a:p>
            <a:pPr>
              <a:lnSpc>
                <a:spcPct val="70000"/>
              </a:lnSpc>
            </a:pPr>
            <a:r>
              <a:rPr lang="en-US" sz="4000" b="1" dirty="0">
                <a:latin typeface="Stone Sans ITC TT-Semi" charset="0"/>
                <a:sym typeface="Stone Sans ITC TT-Semi" charset="0"/>
              </a:rPr>
              <a:t> Ansari X PRIZE</a:t>
            </a:r>
            <a:endParaRPr lang="en-US" sz="3600" dirty="0">
              <a:latin typeface="Stone Sans ITC TT-Semi" charset="0"/>
              <a:sym typeface="Stone Sans ITC TT-Semi" charset="0"/>
            </a:endParaRPr>
          </a:p>
          <a:p>
            <a:pPr algn="ctr"/>
            <a:r>
              <a:rPr lang="en-US" sz="3600" b="1" i="1" dirty="0">
                <a:latin typeface="Stone Sans ITC TT-Semi" charset="0"/>
                <a:sym typeface="Stone Sans ITC TT-Semi" charset="0"/>
              </a:rPr>
              <a:t>$10M to first privately-financed team to fly a spaceship capable of carrying 3 people to 100km twice in 2 weeks</a:t>
            </a: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gn="ctr">
              <a:lnSpc>
                <a:spcPct val="70000"/>
              </a:lnSpc>
            </a:pPr>
            <a:endParaRPr lang="en-US" sz="3200" i="1" dirty="0">
              <a:latin typeface="Stone Sans ITC TT-Semi" charset="0"/>
              <a:sym typeface="Stone Sans ITC TT-Semi" charset="0"/>
            </a:endParaRPr>
          </a:p>
          <a:p>
            <a:pPr>
              <a:lnSpc>
                <a:spcPct val="70000"/>
              </a:lnSpc>
            </a:pPr>
            <a:endParaRPr lang="en-US" sz="3200" dirty="0">
              <a:latin typeface="Stone Sans ITC TT-Semi" charset="0"/>
              <a:sym typeface="Stone Sans ITC TT-Semi" charset="0"/>
            </a:endParaRPr>
          </a:p>
          <a:p>
            <a:pPr algn="ctr">
              <a:lnSpc>
                <a:spcPct val="70000"/>
              </a:lnSpc>
            </a:pPr>
            <a:r>
              <a:rPr lang="en-US" sz="3200" dirty="0">
                <a:latin typeface="Stone Sans ITC TT-Semi" charset="0"/>
                <a:sym typeface="Stone Sans ITC TT-Semi" charset="0"/>
              </a:rPr>
              <a:t>26 Teams from 7 Nations </a:t>
            </a:r>
            <a:r>
              <a:rPr lang="en-US" sz="3200" dirty="0" smtClean="0">
                <a:latin typeface="Stone Sans ITC TT-Semi" charset="0"/>
                <a:sym typeface="Stone Sans ITC TT-Semi" charset="0"/>
              </a:rPr>
              <a:t>spent </a:t>
            </a:r>
            <a:r>
              <a:rPr lang="en-US" sz="3200" dirty="0">
                <a:latin typeface="Stone Sans ITC TT-Semi" charset="0"/>
                <a:sym typeface="Stone Sans ITC TT-Semi" charset="0"/>
              </a:rPr>
              <a:t>over $</a:t>
            </a:r>
            <a:r>
              <a:rPr lang="en-US" sz="3200" dirty="0" smtClean="0">
                <a:latin typeface="Stone Sans ITC TT-Semi" charset="0"/>
                <a:sym typeface="Stone Sans ITC TT-Semi" charset="0"/>
              </a:rPr>
              <a:t>100M</a:t>
            </a:r>
            <a:endParaRPr lang="en-US" sz="3200" dirty="0">
              <a:latin typeface="Stone Sans ITC TT-Semi" charset="0"/>
              <a:sym typeface="Stone Sans ITC TT-Semi" charset="0"/>
            </a:endParaRPr>
          </a:p>
        </p:txBody>
      </p:sp>
      <p:pic>
        <p:nvPicPr>
          <p:cNvPr id="39938" name="Picture 2"/>
          <p:cNvPicPr>
            <a:picLocks noChangeAspect="1" noChangeArrowheads="1"/>
          </p:cNvPicPr>
          <p:nvPr/>
        </p:nvPicPr>
        <p:blipFill>
          <a:blip r:embed="rId3"/>
          <a:srcRect/>
          <a:stretch>
            <a:fillRect/>
          </a:stretch>
        </p:blipFill>
        <p:spPr bwMode="auto">
          <a:xfrm>
            <a:off x="-19050" y="3086100"/>
            <a:ext cx="1714500" cy="1685925"/>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39" name="Picture 3"/>
          <p:cNvPicPr>
            <a:picLocks noChangeAspect="1" noChangeArrowheads="1"/>
          </p:cNvPicPr>
          <p:nvPr/>
        </p:nvPicPr>
        <p:blipFill>
          <a:blip r:embed="rId4"/>
          <a:srcRect/>
          <a:stretch>
            <a:fillRect/>
          </a:stretch>
        </p:blipFill>
        <p:spPr bwMode="auto">
          <a:xfrm>
            <a:off x="1189040" y="3419475"/>
            <a:ext cx="1306512" cy="102870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40" name="Picture 4"/>
          <p:cNvPicPr>
            <a:picLocks noChangeAspect="1" noChangeArrowheads="1"/>
          </p:cNvPicPr>
          <p:nvPr/>
        </p:nvPicPr>
        <p:blipFill>
          <a:blip r:embed="rId5"/>
          <a:srcRect/>
          <a:stretch>
            <a:fillRect/>
          </a:stretch>
        </p:blipFill>
        <p:spPr bwMode="auto">
          <a:xfrm>
            <a:off x="285754" y="4189419"/>
            <a:ext cx="1247775" cy="820737"/>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57350" name="Picture 5"/>
          <p:cNvPicPr>
            <a:picLocks noChangeAspect="1" noChangeArrowheads="1"/>
          </p:cNvPicPr>
          <p:nvPr/>
        </p:nvPicPr>
        <p:blipFill>
          <a:blip r:embed="rId6"/>
          <a:srcRect/>
          <a:stretch>
            <a:fillRect/>
          </a:stretch>
        </p:blipFill>
        <p:spPr bwMode="auto">
          <a:xfrm>
            <a:off x="1676400" y="4476756"/>
            <a:ext cx="1430338" cy="923925"/>
          </a:xfrm>
          <a:prstGeom prst="rect">
            <a:avLst/>
          </a:prstGeom>
          <a:noFill/>
          <a:ln w="12700">
            <a:noFill/>
            <a:miter lim="800000"/>
            <a:headEnd/>
            <a:tailEnd/>
          </a:ln>
        </p:spPr>
      </p:pic>
      <p:pic>
        <p:nvPicPr>
          <p:cNvPr id="39942" name="Picture 6"/>
          <p:cNvPicPr>
            <a:picLocks noChangeAspect="1" noChangeArrowheads="1"/>
          </p:cNvPicPr>
          <p:nvPr/>
        </p:nvPicPr>
        <p:blipFill>
          <a:blip r:embed="rId7"/>
          <a:srcRect/>
          <a:stretch>
            <a:fillRect/>
          </a:stretch>
        </p:blipFill>
        <p:spPr bwMode="auto">
          <a:xfrm>
            <a:off x="10960100" y="3933825"/>
            <a:ext cx="762000" cy="8191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43" name="Picture 7"/>
          <p:cNvPicPr>
            <a:picLocks noChangeAspect="1" noChangeArrowheads="1"/>
          </p:cNvPicPr>
          <p:nvPr/>
        </p:nvPicPr>
        <p:blipFill>
          <a:blip r:embed="rId8"/>
          <a:srcRect/>
          <a:stretch>
            <a:fillRect/>
          </a:stretch>
        </p:blipFill>
        <p:spPr bwMode="auto">
          <a:xfrm>
            <a:off x="6294442" y="4248150"/>
            <a:ext cx="871537" cy="11620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44" name="Picture 8"/>
          <p:cNvPicPr>
            <a:picLocks noChangeAspect="1" noChangeArrowheads="1"/>
          </p:cNvPicPr>
          <p:nvPr/>
        </p:nvPicPr>
        <p:blipFill>
          <a:blip r:embed="rId9"/>
          <a:srcRect/>
          <a:stretch>
            <a:fillRect/>
          </a:stretch>
        </p:blipFill>
        <p:spPr bwMode="auto">
          <a:xfrm>
            <a:off x="8894763" y="2724150"/>
            <a:ext cx="1293812" cy="9715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57354" name="Picture 9"/>
          <p:cNvPicPr>
            <a:picLocks noChangeAspect="1" noChangeArrowheads="1"/>
          </p:cNvPicPr>
          <p:nvPr/>
        </p:nvPicPr>
        <p:blipFill>
          <a:blip r:embed="rId10"/>
          <a:srcRect/>
          <a:stretch>
            <a:fillRect/>
          </a:stretch>
        </p:blipFill>
        <p:spPr bwMode="auto">
          <a:xfrm>
            <a:off x="5675313" y="2703513"/>
            <a:ext cx="1381126" cy="315912"/>
          </a:xfrm>
          <a:prstGeom prst="rect">
            <a:avLst/>
          </a:prstGeom>
          <a:noFill/>
          <a:ln w="12700">
            <a:noFill/>
            <a:miter lim="800000"/>
            <a:headEnd/>
            <a:tailEnd/>
          </a:ln>
        </p:spPr>
      </p:pic>
      <p:pic>
        <p:nvPicPr>
          <p:cNvPr id="39946" name="Picture 10"/>
          <p:cNvPicPr>
            <a:picLocks noChangeAspect="1" noChangeArrowheads="1"/>
          </p:cNvPicPr>
          <p:nvPr/>
        </p:nvPicPr>
        <p:blipFill>
          <a:blip r:embed="rId11"/>
          <a:srcRect/>
          <a:stretch>
            <a:fillRect/>
          </a:stretch>
        </p:blipFill>
        <p:spPr bwMode="auto">
          <a:xfrm>
            <a:off x="4532316" y="4248150"/>
            <a:ext cx="1162051" cy="11620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47" name="Picture 11"/>
          <p:cNvPicPr>
            <a:picLocks noChangeAspect="1" noChangeArrowheads="1"/>
          </p:cNvPicPr>
          <p:nvPr/>
        </p:nvPicPr>
        <p:blipFill>
          <a:blip r:embed="rId12"/>
          <a:srcRect/>
          <a:stretch>
            <a:fillRect/>
          </a:stretch>
        </p:blipFill>
        <p:spPr bwMode="auto">
          <a:xfrm>
            <a:off x="7427917" y="2867025"/>
            <a:ext cx="1238249" cy="190500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48" name="Picture 12"/>
          <p:cNvPicPr>
            <a:picLocks noChangeAspect="1" noChangeArrowheads="1"/>
          </p:cNvPicPr>
          <p:nvPr/>
        </p:nvPicPr>
        <p:blipFill>
          <a:blip r:embed="rId13"/>
          <a:srcRect/>
          <a:stretch>
            <a:fillRect/>
          </a:stretch>
        </p:blipFill>
        <p:spPr bwMode="auto">
          <a:xfrm>
            <a:off x="2457450" y="2628900"/>
            <a:ext cx="533400" cy="23812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57358" name="Picture 13"/>
          <p:cNvPicPr>
            <a:picLocks noChangeAspect="1" noChangeArrowheads="1"/>
          </p:cNvPicPr>
          <p:nvPr/>
        </p:nvPicPr>
        <p:blipFill>
          <a:blip r:embed="rId14"/>
          <a:srcRect/>
          <a:stretch>
            <a:fillRect/>
          </a:stretch>
        </p:blipFill>
        <p:spPr bwMode="auto">
          <a:xfrm>
            <a:off x="904878" y="2568575"/>
            <a:ext cx="1495425" cy="203200"/>
          </a:xfrm>
          <a:prstGeom prst="rect">
            <a:avLst/>
          </a:prstGeom>
          <a:noFill/>
          <a:ln w="12700">
            <a:noFill/>
            <a:miter lim="800000"/>
            <a:headEnd/>
            <a:tailEnd/>
          </a:ln>
        </p:spPr>
      </p:pic>
      <p:pic>
        <p:nvPicPr>
          <p:cNvPr id="39950" name="Picture 14"/>
          <p:cNvPicPr>
            <a:picLocks noChangeAspect="1" noChangeArrowheads="1"/>
          </p:cNvPicPr>
          <p:nvPr/>
        </p:nvPicPr>
        <p:blipFill>
          <a:blip r:embed="rId15"/>
          <a:srcRect/>
          <a:stretch>
            <a:fillRect/>
          </a:stretch>
        </p:blipFill>
        <p:spPr bwMode="auto">
          <a:xfrm>
            <a:off x="5246690" y="3043244"/>
            <a:ext cx="857250" cy="681037"/>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1" name="Picture 15"/>
          <p:cNvPicPr>
            <a:picLocks noChangeAspect="1" noChangeArrowheads="1"/>
          </p:cNvPicPr>
          <p:nvPr/>
        </p:nvPicPr>
        <p:blipFill>
          <a:blip r:embed="rId16"/>
          <a:srcRect/>
          <a:stretch>
            <a:fillRect/>
          </a:stretch>
        </p:blipFill>
        <p:spPr bwMode="auto">
          <a:xfrm>
            <a:off x="3970341" y="2789238"/>
            <a:ext cx="1352550" cy="906462"/>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2" name="Picture 16"/>
          <p:cNvPicPr>
            <a:picLocks noChangeAspect="1" noChangeArrowheads="1"/>
          </p:cNvPicPr>
          <p:nvPr/>
        </p:nvPicPr>
        <p:blipFill>
          <a:blip r:embed="rId17"/>
          <a:srcRect/>
          <a:stretch>
            <a:fillRect/>
          </a:stretch>
        </p:blipFill>
        <p:spPr bwMode="auto">
          <a:xfrm>
            <a:off x="10590215" y="2514600"/>
            <a:ext cx="1485900" cy="973138"/>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3" name="Picture 17"/>
          <p:cNvPicPr>
            <a:picLocks noChangeAspect="1" noChangeArrowheads="1"/>
          </p:cNvPicPr>
          <p:nvPr/>
        </p:nvPicPr>
        <p:blipFill>
          <a:blip r:embed="rId18"/>
          <a:srcRect/>
          <a:stretch>
            <a:fillRect/>
          </a:stretch>
        </p:blipFill>
        <p:spPr bwMode="auto">
          <a:xfrm>
            <a:off x="2909892" y="3343281"/>
            <a:ext cx="681037" cy="1304925"/>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4" name="Picture 18"/>
          <p:cNvPicPr>
            <a:picLocks noChangeAspect="1" noChangeArrowheads="1"/>
          </p:cNvPicPr>
          <p:nvPr/>
        </p:nvPicPr>
        <p:blipFill>
          <a:blip r:embed="rId19"/>
          <a:srcRect/>
          <a:stretch>
            <a:fillRect/>
          </a:stretch>
        </p:blipFill>
        <p:spPr bwMode="auto">
          <a:xfrm>
            <a:off x="4525964" y="3646492"/>
            <a:ext cx="1355726" cy="625475"/>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5" name="Picture 19"/>
          <p:cNvPicPr>
            <a:picLocks noChangeAspect="1" noChangeArrowheads="1"/>
          </p:cNvPicPr>
          <p:nvPr/>
        </p:nvPicPr>
        <p:blipFill>
          <a:blip r:embed="rId20"/>
          <a:srcRect/>
          <a:stretch>
            <a:fillRect/>
          </a:stretch>
        </p:blipFill>
        <p:spPr bwMode="auto">
          <a:xfrm>
            <a:off x="3582988" y="3646494"/>
            <a:ext cx="947737" cy="573087"/>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6" name="Picture 20"/>
          <p:cNvPicPr>
            <a:picLocks noChangeAspect="1" noChangeArrowheads="1"/>
          </p:cNvPicPr>
          <p:nvPr/>
        </p:nvPicPr>
        <p:blipFill>
          <a:blip r:embed="rId21"/>
          <a:srcRect/>
          <a:stretch>
            <a:fillRect/>
          </a:stretch>
        </p:blipFill>
        <p:spPr bwMode="auto">
          <a:xfrm>
            <a:off x="5902325" y="3343281"/>
            <a:ext cx="695326" cy="1304925"/>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7" name="Picture 21"/>
          <p:cNvPicPr>
            <a:picLocks noChangeAspect="1" noChangeArrowheads="1"/>
          </p:cNvPicPr>
          <p:nvPr/>
        </p:nvPicPr>
        <p:blipFill>
          <a:blip r:embed="rId22"/>
          <a:srcRect/>
          <a:stretch>
            <a:fillRect/>
          </a:stretch>
        </p:blipFill>
        <p:spPr bwMode="auto">
          <a:xfrm>
            <a:off x="8661400" y="3714750"/>
            <a:ext cx="839788" cy="59690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8" name="Picture 22"/>
          <p:cNvPicPr>
            <a:picLocks noChangeAspect="1" noChangeArrowheads="1"/>
          </p:cNvPicPr>
          <p:nvPr/>
        </p:nvPicPr>
        <p:blipFill>
          <a:blip r:embed="rId23"/>
          <a:srcRect/>
          <a:stretch>
            <a:fillRect/>
          </a:stretch>
        </p:blipFill>
        <p:spPr bwMode="auto">
          <a:xfrm>
            <a:off x="6591301" y="3694113"/>
            <a:ext cx="839788" cy="633412"/>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59" name="Picture 23"/>
          <p:cNvPicPr>
            <a:picLocks noChangeAspect="1" noChangeArrowheads="1"/>
          </p:cNvPicPr>
          <p:nvPr/>
        </p:nvPicPr>
        <p:blipFill>
          <a:blip r:embed="rId24"/>
          <a:srcRect/>
          <a:stretch>
            <a:fillRect/>
          </a:stretch>
        </p:blipFill>
        <p:spPr bwMode="auto">
          <a:xfrm>
            <a:off x="9488490" y="3597275"/>
            <a:ext cx="260350" cy="839788"/>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0" name="Picture 24"/>
          <p:cNvPicPr>
            <a:picLocks noChangeAspect="1" noChangeArrowheads="1"/>
          </p:cNvPicPr>
          <p:nvPr/>
        </p:nvPicPr>
        <p:blipFill>
          <a:blip r:embed="rId25"/>
          <a:srcRect/>
          <a:stretch>
            <a:fillRect/>
          </a:stretch>
        </p:blipFill>
        <p:spPr bwMode="auto">
          <a:xfrm>
            <a:off x="9744078" y="3732213"/>
            <a:ext cx="735013" cy="58420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1" name="Picture 25"/>
          <p:cNvPicPr>
            <a:picLocks noChangeAspect="1" noChangeArrowheads="1"/>
          </p:cNvPicPr>
          <p:nvPr/>
        </p:nvPicPr>
        <p:blipFill>
          <a:blip r:embed="rId26"/>
          <a:srcRect/>
          <a:stretch>
            <a:fillRect/>
          </a:stretch>
        </p:blipFill>
        <p:spPr bwMode="auto">
          <a:xfrm>
            <a:off x="10666412" y="3778250"/>
            <a:ext cx="1428750" cy="315913"/>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2" name="Picture 26"/>
          <p:cNvPicPr>
            <a:picLocks noChangeAspect="1" noChangeArrowheads="1"/>
          </p:cNvPicPr>
          <p:nvPr/>
        </p:nvPicPr>
        <p:blipFill>
          <a:blip r:embed="rId27"/>
          <a:srcRect/>
          <a:stretch>
            <a:fillRect/>
          </a:stretch>
        </p:blipFill>
        <p:spPr bwMode="auto">
          <a:xfrm>
            <a:off x="10474325" y="3668713"/>
            <a:ext cx="541338" cy="7556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3" name="Picture 27"/>
          <p:cNvPicPr>
            <a:picLocks noChangeAspect="1" noChangeArrowheads="1"/>
          </p:cNvPicPr>
          <p:nvPr/>
        </p:nvPicPr>
        <p:blipFill>
          <a:blip r:embed="rId28"/>
          <a:srcRect/>
          <a:stretch>
            <a:fillRect/>
          </a:stretch>
        </p:blipFill>
        <p:spPr bwMode="auto">
          <a:xfrm>
            <a:off x="323850" y="2800350"/>
            <a:ext cx="1058863" cy="5905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4" name="Picture 28"/>
          <p:cNvPicPr>
            <a:picLocks noChangeAspect="1" noChangeArrowheads="1"/>
          </p:cNvPicPr>
          <p:nvPr/>
        </p:nvPicPr>
        <p:blipFill>
          <a:blip r:embed="rId29"/>
          <a:srcRect/>
          <a:stretch>
            <a:fillRect/>
          </a:stretch>
        </p:blipFill>
        <p:spPr bwMode="auto">
          <a:xfrm>
            <a:off x="3360741" y="2876550"/>
            <a:ext cx="1057275" cy="6667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5" name="Picture 29"/>
          <p:cNvPicPr>
            <a:picLocks noChangeAspect="1" noChangeArrowheads="1"/>
          </p:cNvPicPr>
          <p:nvPr/>
        </p:nvPicPr>
        <p:blipFill>
          <a:blip r:embed="rId30"/>
          <a:srcRect/>
          <a:stretch>
            <a:fillRect/>
          </a:stretch>
        </p:blipFill>
        <p:spPr bwMode="auto">
          <a:xfrm>
            <a:off x="3494092" y="4246569"/>
            <a:ext cx="1057275" cy="706437"/>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6" name="Picture 30"/>
          <p:cNvPicPr>
            <a:picLocks noChangeAspect="1" noChangeArrowheads="1"/>
          </p:cNvPicPr>
          <p:nvPr/>
        </p:nvPicPr>
        <p:blipFill>
          <a:blip r:embed="rId31"/>
          <a:srcRect/>
          <a:stretch>
            <a:fillRect/>
          </a:stretch>
        </p:blipFill>
        <p:spPr bwMode="auto">
          <a:xfrm>
            <a:off x="10140954" y="3009900"/>
            <a:ext cx="1057275" cy="7048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7" name="Picture 31"/>
          <p:cNvPicPr>
            <a:picLocks noChangeAspect="1" noChangeArrowheads="1"/>
          </p:cNvPicPr>
          <p:nvPr/>
        </p:nvPicPr>
        <p:blipFill>
          <a:blip r:embed="rId32"/>
          <a:srcRect/>
          <a:stretch>
            <a:fillRect/>
          </a:stretch>
        </p:blipFill>
        <p:spPr bwMode="auto">
          <a:xfrm>
            <a:off x="6599242" y="3016250"/>
            <a:ext cx="1057275" cy="6794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8" name="Picture 32"/>
          <p:cNvPicPr>
            <a:picLocks noChangeAspect="1" noChangeArrowheads="1"/>
          </p:cNvPicPr>
          <p:nvPr/>
        </p:nvPicPr>
        <p:blipFill>
          <a:blip r:embed="rId33"/>
          <a:srcRect/>
          <a:stretch>
            <a:fillRect/>
          </a:stretch>
        </p:blipFill>
        <p:spPr bwMode="auto">
          <a:xfrm>
            <a:off x="6818317" y="4238625"/>
            <a:ext cx="1057275" cy="717550"/>
          </a:xfrm>
          <a:prstGeom prst="rect">
            <a:avLst/>
          </a:prstGeom>
          <a:noFill/>
          <a:ln w="12700" cap="flat">
            <a:noFill/>
            <a:miter lim="800000"/>
            <a:headEnd/>
            <a:tailEnd/>
          </a:ln>
          <a:effectLst>
            <a:outerShdw dist="139699" dir="2700000" algn="ctr" rotWithShape="0">
              <a:schemeClr val="bg2">
                <a:alpha val="75000"/>
              </a:schemeClr>
            </a:outerShdw>
          </a:effectLst>
        </p:spPr>
      </p:pic>
      <p:pic>
        <p:nvPicPr>
          <p:cNvPr id="39969" name="Picture 33"/>
          <p:cNvPicPr>
            <a:picLocks noChangeAspect="1" noChangeArrowheads="1"/>
          </p:cNvPicPr>
          <p:nvPr/>
        </p:nvPicPr>
        <p:blipFill>
          <a:blip r:embed="rId34"/>
          <a:srcRect/>
          <a:stretch>
            <a:fillRect/>
          </a:stretch>
        </p:blipFill>
        <p:spPr bwMode="auto">
          <a:xfrm>
            <a:off x="8951914" y="4073531"/>
            <a:ext cx="1055686" cy="708025"/>
          </a:xfrm>
          <a:prstGeom prst="rect">
            <a:avLst/>
          </a:prstGeom>
          <a:noFill/>
          <a:ln w="12700" cap="flat">
            <a:noFill/>
            <a:miter lim="800000"/>
            <a:headEnd/>
            <a:tailEnd/>
          </a:ln>
          <a:effectLst>
            <a:outerShdw dist="139699" dir="2700000" algn="ctr" rotWithShape="0">
              <a:schemeClr val="bg2">
                <a:alpha val="75000"/>
              </a:schemeClr>
            </a:outerShdw>
          </a:effectLst>
        </p:spPr>
      </p:pic>
    </p:spTree>
    <p:extLst>
      <p:ext uri="{BB962C8B-B14F-4D97-AF65-F5344CB8AC3E}">
        <p14:creationId xmlns:p14="http://schemas.microsoft.com/office/powerpoint/2010/main" val="306987759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937"/>
                                        </p:tgtEl>
                                        <p:attrNameLst>
                                          <p:attrName>style.visibility</p:attrName>
                                        </p:attrNameLst>
                                      </p:cBhvr>
                                      <p:to>
                                        <p:strVal val="visible"/>
                                      </p:to>
                                    </p:set>
                                    <p:anim calcmode="lin" valueType="num">
                                      <p:cBhvr additive="base">
                                        <p:cTn id="7" dur="500" fill="hold"/>
                                        <p:tgtEl>
                                          <p:spTgt spid="39937"/>
                                        </p:tgtEl>
                                        <p:attrNameLst>
                                          <p:attrName>ppt_x</p:attrName>
                                        </p:attrNameLst>
                                      </p:cBhvr>
                                      <p:tavLst>
                                        <p:tav tm="0">
                                          <p:val>
                                            <p:strVal val="#ppt_x"/>
                                          </p:val>
                                        </p:tav>
                                        <p:tav tm="100000">
                                          <p:val>
                                            <p:strVal val="#ppt_x"/>
                                          </p:val>
                                        </p:tav>
                                      </p:tavLst>
                                    </p:anim>
                                    <p:anim calcmode="lin" valueType="num">
                                      <p:cBhvr additive="base">
                                        <p:cTn id="8" dur="500" fill="hold"/>
                                        <p:tgtEl>
                                          <p:spTgt spid="39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1"/>
          </p:nvPr>
        </p:nvSpPr>
        <p:spPr/>
        <p:txBody>
          <a:bodyPr/>
          <a:lstStyle/>
          <a:p>
            <a:pPr defTabSz="1087313"/>
            <a:fld id="{533CBDDE-E840-AF47-B666-2E673F4EF5CC}" type="slidenum">
              <a:rPr lang="en-US">
                <a:latin typeface="Calibri"/>
                <a:cs typeface="Calibri"/>
              </a:rPr>
              <a:pPr defTabSz="1087313"/>
              <a:t>20</a:t>
            </a:fld>
            <a:endParaRPr lang="en-US" dirty="0">
              <a:latin typeface="Calibri"/>
              <a:cs typeface="Calibri"/>
            </a:endParaRPr>
          </a:p>
        </p:txBody>
      </p:sp>
      <p:sp>
        <p:nvSpPr>
          <p:cNvPr id="39939" name="Rectangle 26"/>
          <p:cNvSpPr>
            <a:spLocks noGrp="1" noChangeArrowheads="1"/>
          </p:cNvSpPr>
          <p:nvPr>
            <p:ph type="title"/>
            <p:custDataLst>
              <p:tags r:id="rId1"/>
            </p:custDataLst>
          </p:nvPr>
        </p:nvSpPr>
        <p:spPr>
          <a:xfrm>
            <a:off x="161943" y="51832"/>
            <a:ext cx="11722431" cy="839028"/>
          </a:xfrm>
        </p:spPr>
        <p:txBody>
          <a:bodyPr/>
          <a:lstStyle/>
          <a:p>
            <a:pPr eaLnBrk="1" hangingPunct="1"/>
            <a:r>
              <a:rPr lang="en-US" sz="3600" dirty="0" smtClean="0">
                <a:latin typeface="Calibri"/>
                <a:cs typeface="Calibri"/>
              </a:rPr>
              <a:t>Myths </a:t>
            </a:r>
            <a:r>
              <a:rPr lang="en-US" sz="3600" dirty="0">
                <a:latin typeface="Calibri"/>
                <a:cs typeface="Calibri"/>
              </a:rPr>
              <a:t>about</a:t>
            </a:r>
            <a:r>
              <a:rPr lang="en-US" sz="3600" dirty="0" smtClean="0">
                <a:latin typeface="Calibri"/>
                <a:cs typeface="Calibri"/>
              </a:rPr>
              <a:t> prize design and delivery</a:t>
            </a:r>
            <a:endParaRPr lang="en-US" sz="3600" dirty="0">
              <a:latin typeface="Calibri"/>
              <a:cs typeface="Calibri"/>
            </a:endParaRPr>
          </a:p>
        </p:txBody>
      </p:sp>
      <p:sp>
        <p:nvSpPr>
          <p:cNvPr id="39957" name="Rectangle 3"/>
          <p:cNvSpPr>
            <a:spLocks noChangeArrowheads="1"/>
          </p:cNvSpPr>
          <p:nvPr/>
        </p:nvSpPr>
        <p:spPr bwMode="auto">
          <a:xfrm>
            <a:off x="157625" y="993681"/>
            <a:ext cx="2225087" cy="41549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dirty="0">
                <a:solidFill>
                  <a:srgbClr val="000000"/>
                </a:solidFill>
                <a:latin typeface="Calibri"/>
                <a:cs typeface="Calibri"/>
              </a:rPr>
              <a:t>Common myths</a:t>
            </a:r>
          </a:p>
        </p:txBody>
      </p:sp>
      <p:sp>
        <p:nvSpPr>
          <p:cNvPr id="39958" name="Rectangle 4"/>
          <p:cNvSpPr>
            <a:spLocks noChangeArrowheads="1"/>
          </p:cNvSpPr>
          <p:nvPr/>
        </p:nvSpPr>
        <p:spPr bwMode="auto">
          <a:xfrm>
            <a:off x="4182420" y="993681"/>
            <a:ext cx="2456877" cy="415498"/>
          </a:xfrm>
          <a:prstGeom prst="rect">
            <a:avLst/>
          </a:prstGeom>
          <a:noFill/>
          <a:ln w="9525">
            <a:noFill/>
            <a:miter lim="800000"/>
            <a:headEnd/>
            <a:tailEnd/>
          </a:ln>
        </p:spPr>
        <p:txBody>
          <a:bodyPr wrap="none" lIns="0" tIns="0" rIns="0" bIns="0" anchor="b">
            <a:prstTxWarp prst="textNoShape">
              <a:avLst/>
            </a:prstTxWarp>
            <a:spAutoFit/>
          </a:bodyPr>
          <a:lstStyle/>
          <a:p>
            <a:pPr defTabSz="1087313">
              <a:buSzPct val="120000"/>
            </a:pPr>
            <a:r>
              <a:rPr lang="en-US" dirty="0">
                <a:solidFill>
                  <a:srgbClr val="000000"/>
                </a:solidFill>
                <a:latin typeface="Calibri"/>
                <a:cs typeface="Calibri"/>
              </a:rPr>
              <a:t>Research findings</a:t>
            </a:r>
          </a:p>
        </p:txBody>
      </p:sp>
      <p:sp>
        <p:nvSpPr>
          <p:cNvPr id="39959" name="Line 5"/>
          <p:cNvSpPr>
            <a:spLocks noChangeShapeType="1"/>
          </p:cNvSpPr>
          <p:nvPr/>
        </p:nvSpPr>
        <p:spPr bwMode="auto">
          <a:xfrm>
            <a:off x="157625" y="1456151"/>
            <a:ext cx="11722431" cy="0"/>
          </a:xfrm>
          <a:prstGeom prst="line">
            <a:avLst/>
          </a:prstGeom>
          <a:noFill/>
          <a:ln w="12700">
            <a:solidFill>
              <a:schemeClr val="accent1"/>
            </a:solidFill>
            <a:round/>
            <a:headEnd/>
            <a:tailEnd/>
          </a:ln>
        </p:spPr>
        <p:txBody>
          <a:bodyPr wrap="none" anchor="ctr">
            <a:prstTxWarp prst="textNoShape">
              <a:avLst/>
            </a:prstTxWarp>
          </a:bodyPr>
          <a:lstStyle/>
          <a:p>
            <a:endParaRPr lang="en-US">
              <a:latin typeface="Calibri"/>
              <a:cs typeface="Calibri"/>
            </a:endParaRPr>
          </a:p>
        </p:txBody>
      </p:sp>
      <p:sp>
        <p:nvSpPr>
          <p:cNvPr id="39960" name="Rectangle 7"/>
          <p:cNvSpPr>
            <a:spLocks noChangeArrowheads="1"/>
          </p:cNvSpPr>
          <p:nvPr>
            <p:custDataLst>
              <p:tags r:id="rId2"/>
            </p:custDataLst>
          </p:nvPr>
        </p:nvSpPr>
        <p:spPr bwMode="blackWhite">
          <a:xfrm>
            <a:off x="157625" y="1588970"/>
            <a:ext cx="3711707" cy="749942"/>
          </a:xfrm>
          <a:prstGeom prst="rect">
            <a:avLst/>
          </a:prstGeom>
          <a:solidFill>
            <a:schemeClr val="accent1"/>
          </a:solidFill>
          <a:ln w="9525">
            <a:noFill/>
            <a:miter lim="800000"/>
            <a:headEnd/>
            <a:tailEnd/>
          </a:ln>
        </p:spPr>
        <p:txBody>
          <a:bodyPr rIns="45720" anchor="ctr">
            <a:prstTxWarp prst="textNoShape">
              <a:avLst/>
            </a:prstTxWarp>
          </a:bodyPr>
          <a:lstStyle/>
          <a:p>
            <a:pPr defTabSz="1087313">
              <a:buSzPct val="120000"/>
            </a:pPr>
            <a:r>
              <a:rPr lang="en-US" sz="2000" dirty="0">
                <a:solidFill>
                  <a:schemeClr val="bg1"/>
                </a:solidFill>
                <a:latin typeface="Calibri"/>
                <a:cs typeface="Calibri"/>
              </a:rPr>
              <a:t>There are only two types of prizes</a:t>
            </a:r>
          </a:p>
        </p:txBody>
      </p:sp>
      <p:sp>
        <p:nvSpPr>
          <p:cNvPr id="39961" name="Rectangle 8"/>
          <p:cNvSpPr>
            <a:spLocks noChangeArrowheads="1"/>
          </p:cNvSpPr>
          <p:nvPr/>
        </p:nvSpPr>
        <p:spPr bwMode="blackWhite">
          <a:xfrm>
            <a:off x="4182420" y="1588970"/>
            <a:ext cx="7697636" cy="615553"/>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000" dirty="0">
                <a:latin typeface="Calibri"/>
                <a:cs typeface="Calibri"/>
              </a:rPr>
              <a:t>The ‘recognition’ and ‘inducement’ division is limiting</a:t>
            </a:r>
          </a:p>
          <a:p>
            <a:pPr marL="281468" lvl="1" indent="-279540" defTabSz="1087313">
              <a:buSzPct val="120000"/>
              <a:buFontTx/>
              <a:buChar char="•"/>
            </a:pPr>
            <a:r>
              <a:rPr lang="en-US" sz="2000" dirty="0">
                <a:latin typeface="Calibri"/>
                <a:cs typeface="Calibri"/>
              </a:rPr>
              <a:t>Prizes can use many other levers for driving change</a:t>
            </a:r>
          </a:p>
        </p:txBody>
      </p:sp>
      <p:sp>
        <p:nvSpPr>
          <p:cNvPr id="39954" name="Rectangle 10"/>
          <p:cNvSpPr>
            <a:spLocks noChangeArrowheads="1"/>
          </p:cNvSpPr>
          <p:nvPr>
            <p:custDataLst>
              <p:tags r:id="rId3"/>
            </p:custDataLst>
          </p:nvPr>
        </p:nvSpPr>
        <p:spPr bwMode="blackWhite">
          <a:xfrm>
            <a:off x="157625" y="2607789"/>
            <a:ext cx="3711707" cy="749942"/>
          </a:xfrm>
          <a:prstGeom prst="rect">
            <a:avLst/>
          </a:prstGeom>
          <a:solidFill>
            <a:schemeClr val="accent1"/>
          </a:solidFill>
          <a:ln w="9525">
            <a:noFill/>
            <a:miter lim="800000"/>
            <a:headEnd/>
            <a:tailEnd/>
          </a:ln>
        </p:spPr>
        <p:txBody>
          <a:bodyPr rIns="45720" anchor="ctr">
            <a:prstTxWarp prst="textNoShape">
              <a:avLst/>
            </a:prstTxWarp>
          </a:bodyPr>
          <a:lstStyle/>
          <a:p>
            <a:pPr defTabSz="1087313">
              <a:buSzPct val="120000"/>
            </a:pPr>
            <a:r>
              <a:rPr lang="en-US" sz="2000" dirty="0">
                <a:solidFill>
                  <a:schemeClr val="bg1"/>
                </a:solidFill>
                <a:latin typeface="Calibri"/>
                <a:cs typeface="Calibri"/>
              </a:rPr>
              <a:t>Bigger purses are necessary to break through the noise</a:t>
            </a:r>
          </a:p>
        </p:txBody>
      </p:sp>
      <p:sp>
        <p:nvSpPr>
          <p:cNvPr id="39955" name="Rectangle 11"/>
          <p:cNvSpPr>
            <a:spLocks noChangeArrowheads="1"/>
          </p:cNvSpPr>
          <p:nvPr/>
        </p:nvSpPr>
        <p:spPr bwMode="blackWhite">
          <a:xfrm>
            <a:off x="4182420" y="2607789"/>
            <a:ext cx="7697636" cy="615553"/>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000" dirty="0">
                <a:latin typeface="Calibri"/>
                <a:cs typeface="Calibri"/>
              </a:rPr>
              <a:t>Publicity doesn't necessarily match purse size</a:t>
            </a:r>
          </a:p>
          <a:p>
            <a:pPr marL="281468" lvl="1" indent="-279540" defTabSz="1087313">
              <a:buSzPct val="120000"/>
              <a:buFontTx/>
              <a:buChar char="•"/>
            </a:pPr>
            <a:r>
              <a:rPr lang="en-US" sz="2000" dirty="0">
                <a:latin typeface="Calibri"/>
                <a:cs typeface="Calibri"/>
              </a:rPr>
              <a:t>Prize power actually results from effective strategy and execution</a:t>
            </a:r>
          </a:p>
        </p:txBody>
      </p:sp>
      <p:sp>
        <p:nvSpPr>
          <p:cNvPr id="39956" name="Line 21"/>
          <p:cNvSpPr>
            <a:spLocks noChangeShapeType="1"/>
          </p:cNvSpPr>
          <p:nvPr/>
        </p:nvSpPr>
        <p:spPr bwMode="auto">
          <a:xfrm>
            <a:off x="157625" y="2474970"/>
            <a:ext cx="11722431" cy="0"/>
          </a:xfrm>
          <a:prstGeom prst="line">
            <a:avLst/>
          </a:prstGeom>
          <a:noFill/>
          <a:ln w="12700">
            <a:solidFill>
              <a:srgbClr val="DCDEE0"/>
            </a:solidFill>
            <a:round/>
            <a:headEnd/>
            <a:tailEnd/>
          </a:ln>
        </p:spPr>
        <p:txBody>
          <a:bodyPr wrap="none" anchor="ctr">
            <a:prstTxWarp prst="textNoShape">
              <a:avLst/>
            </a:prstTxWarp>
          </a:bodyPr>
          <a:lstStyle/>
          <a:p>
            <a:endParaRPr lang="en-US">
              <a:latin typeface="Calibri"/>
              <a:cs typeface="Calibri"/>
            </a:endParaRPr>
          </a:p>
        </p:txBody>
      </p:sp>
      <p:sp>
        <p:nvSpPr>
          <p:cNvPr id="39951" name="Rectangle 13"/>
          <p:cNvSpPr>
            <a:spLocks noChangeArrowheads="1"/>
          </p:cNvSpPr>
          <p:nvPr>
            <p:custDataLst>
              <p:tags r:id="rId4"/>
            </p:custDataLst>
          </p:nvPr>
        </p:nvSpPr>
        <p:spPr bwMode="blackWhite">
          <a:xfrm>
            <a:off x="157625" y="3626610"/>
            <a:ext cx="3711707" cy="749941"/>
          </a:xfrm>
          <a:prstGeom prst="rect">
            <a:avLst/>
          </a:prstGeom>
          <a:solidFill>
            <a:schemeClr val="accent1"/>
          </a:solidFill>
          <a:ln w="9525">
            <a:noFill/>
            <a:miter lim="800000"/>
            <a:headEnd/>
            <a:tailEnd/>
          </a:ln>
        </p:spPr>
        <p:txBody>
          <a:bodyPr rIns="45720" anchor="ctr">
            <a:prstTxWarp prst="textNoShape">
              <a:avLst/>
            </a:prstTxWarp>
          </a:bodyPr>
          <a:lstStyle/>
          <a:p>
            <a:pPr defTabSz="1087313">
              <a:buSzPct val="120000"/>
            </a:pPr>
            <a:r>
              <a:rPr lang="en-US" sz="2000" dirty="0">
                <a:solidFill>
                  <a:schemeClr val="bg1"/>
                </a:solidFill>
                <a:latin typeface="Calibri"/>
                <a:cs typeface="Calibri"/>
              </a:rPr>
              <a:t>It’s all about competition</a:t>
            </a:r>
          </a:p>
        </p:txBody>
      </p:sp>
      <p:sp>
        <p:nvSpPr>
          <p:cNvPr id="39952" name="Rectangle 14"/>
          <p:cNvSpPr>
            <a:spLocks noChangeArrowheads="1"/>
          </p:cNvSpPr>
          <p:nvPr/>
        </p:nvSpPr>
        <p:spPr bwMode="blackWhite">
          <a:xfrm>
            <a:off x="4182420" y="3626610"/>
            <a:ext cx="7697636" cy="615553"/>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000" dirty="0">
                <a:latin typeface="Calibri"/>
                <a:cs typeface="Calibri"/>
              </a:rPr>
              <a:t>Competition does motivate participant behavior, but many prizes are also using collaboration to drive change</a:t>
            </a:r>
          </a:p>
        </p:txBody>
      </p:sp>
      <p:sp>
        <p:nvSpPr>
          <p:cNvPr id="39953" name="Line 22"/>
          <p:cNvSpPr>
            <a:spLocks noChangeShapeType="1"/>
          </p:cNvSpPr>
          <p:nvPr/>
        </p:nvSpPr>
        <p:spPr bwMode="auto">
          <a:xfrm>
            <a:off x="157625" y="3493791"/>
            <a:ext cx="11722431" cy="0"/>
          </a:xfrm>
          <a:prstGeom prst="line">
            <a:avLst/>
          </a:prstGeom>
          <a:noFill/>
          <a:ln w="12700">
            <a:solidFill>
              <a:srgbClr val="DCDEE0"/>
            </a:solidFill>
            <a:round/>
            <a:headEnd/>
            <a:tailEnd/>
          </a:ln>
        </p:spPr>
        <p:txBody>
          <a:bodyPr wrap="none" anchor="ctr">
            <a:prstTxWarp prst="textNoShape">
              <a:avLst/>
            </a:prstTxWarp>
          </a:bodyPr>
          <a:lstStyle/>
          <a:p>
            <a:endParaRPr lang="en-US">
              <a:latin typeface="Calibri"/>
              <a:cs typeface="Calibri"/>
            </a:endParaRPr>
          </a:p>
        </p:txBody>
      </p:sp>
      <p:sp>
        <p:nvSpPr>
          <p:cNvPr id="39948" name="Rectangle 16"/>
          <p:cNvSpPr>
            <a:spLocks noChangeArrowheads="1"/>
          </p:cNvSpPr>
          <p:nvPr>
            <p:custDataLst>
              <p:tags r:id="rId5"/>
            </p:custDataLst>
          </p:nvPr>
        </p:nvSpPr>
        <p:spPr bwMode="blackWhite">
          <a:xfrm>
            <a:off x="157625" y="4643809"/>
            <a:ext cx="3711707" cy="751562"/>
          </a:xfrm>
          <a:prstGeom prst="rect">
            <a:avLst/>
          </a:prstGeom>
          <a:solidFill>
            <a:schemeClr val="accent1"/>
          </a:solidFill>
          <a:ln w="9525">
            <a:noFill/>
            <a:miter lim="800000"/>
            <a:headEnd/>
            <a:tailEnd/>
          </a:ln>
        </p:spPr>
        <p:txBody>
          <a:bodyPr rIns="45720" anchor="ctr">
            <a:prstTxWarp prst="textNoShape">
              <a:avLst/>
            </a:prstTxWarp>
          </a:bodyPr>
          <a:lstStyle/>
          <a:p>
            <a:pPr defTabSz="1087313">
              <a:buSzPct val="120000"/>
            </a:pPr>
            <a:r>
              <a:rPr lang="en-US" sz="2000" dirty="0">
                <a:solidFill>
                  <a:schemeClr val="bg1"/>
                </a:solidFill>
                <a:latin typeface="Calibri"/>
                <a:cs typeface="Calibri"/>
              </a:rPr>
              <a:t>It’s all about the winner</a:t>
            </a:r>
          </a:p>
        </p:txBody>
      </p:sp>
      <p:sp>
        <p:nvSpPr>
          <p:cNvPr id="39949" name="Rectangle 17"/>
          <p:cNvSpPr>
            <a:spLocks noChangeArrowheads="1"/>
          </p:cNvSpPr>
          <p:nvPr/>
        </p:nvSpPr>
        <p:spPr bwMode="blackWhite">
          <a:xfrm>
            <a:off x="4182420" y="4643809"/>
            <a:ext cx="7697636" cy="923330"/>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000" dirty="0">
                <a:latin typeface="Calibri"/>
                <a:cs typeface="Calibri"/>
              </a:rPr>
              <a:t>Sponsors report that some of the best innovations don’t win the prize</a:t>
            </a:r>
          </a:p>
          <a:p>
            <a:pPr marL="281468" lvl="1" indent="-279540" defTabSz="1087313">
              <a:buSzPct val="120000"/>
              <a:buFontTx/>
              <a:buChar char="•"/>
            </a:pPr>
            <a:r>
              <a:rPr lang="en-US" sz="2000" dirty="0">
                <a:latin typeface="Calibri"/>
                <a:cs typeface="Calibri"/>
              </a:rPr>
              <a:t>In many prizes, the benefit is delivered by broad participation, not winning</a:t>
            </a:r>
          </a:p>
        </p:txBody>
      </p:sp>
      <p:sp>
        <p:nvSpPr>
          <p:cNvPr id="39950" name="Line 23"/>
          <p:cNvSpPr>
            <a:spLocks noChangeShapeType="1"/>
          </p:cNvSpPr>
          <p:nvPr/>
        </p:nvSpPr>
        <p:spPr bwMode="auto">
          <a:xfrm>
            <a:off x="157625" y="4512610"/>
            <a:ext cx="11722431" cy="0"/>
          </a:xfrm>
          <a:prstGeom prst="line">
            <a:avLst/>
          </a:prstGeom>
          <a:noFill/>
          <a:ln w="12700">
            <a:solidFill>
              <a:srgbClr val="DCDEE0"/>
            </a:solidFill>
            <a:round/>
            <a:headEnd/>
            <a:tailEnd/>
          </a:ln>
        </p:spPr>
        <p:txBody>
          <a:bodyPr wrap="none" anchor="ctr">
            <a:prstTxWarp prst="textNoShape">
              <a:avLst/>
            </a:prstTxWarp>
          </a:bodyPr>
          <a:lstStyle/>
          <a:p>
            <a:endParaRPr lang="en-US">
              <a:latin typeface="Calibri"/>
              <a:cs typeface="Calibri"/>
            </a:endParaRPr>
          </a:p>
        </p:txBody>
      </p:sp>
      <p:sp>
        <p:nvSpPr>
          <p:cNvPr id="39945" name="Rectangle 19"/>
          <p:cNvSpPr>
            <a:spLocks noChangeArrowheads="1"/>
          </p:cNvSpPr>
          <p:nvPr>
            <p:custDataLst>
              <p:tags r:id="rId6"/>
            </p:custDataLst>
          </p:nvPr>
        </p:nvSpPr>
        <p:spPr bwMode="blackWhite">
          <a:xfrm>
            <a:off x="157625" y="5784110"/>
            <a:ext cx="3711707" cy="749942"/>
          </a:xfrm>
          <a:prstGeom prst="rect">
            <a:avLst/>
          </a:prstGeom>
          <a:solidFill>
            <a:schemeClr val="accent1"/>
          </a:solidFill>
          <a:ln w="9525">
            <a:noFill/>
            <a:miter lim="800000"/>
            <a:headEnd/>
            <a:tailEnd/>
          </a:ln>
        </p:spPr>
        <p:txBody>
          <a:bodyPr rIns="45720" anchor="ctr">
            <a:prstTxWarp prst="textNoShape">
              <a:avLst/>
            </a:prstTxWarp>
          </a:bodyPr>
          <a:lstStyle/>
          <a:p>
            <a:pPr defTabSz="1087313">
              <a:buSzPct val="120000"/>
            </a:pPr>
            <a:r>
              <a:rPr lang="en-US" sz="2000" dirty="0">
                <a:solidFill>
                  <a:schemeClr val="bg1"/>
                </a:solidFill>
                <a:latin typeface="Calibri"/>
                <a:cs typeface="Calibri"/>
              </a:rPr>
              <a:t>Prizes are easy</a:t>
            </a:r>
          </a:p>
        </p:txBody>
      </p:sp>
      <p:sp>
        <p:nvSpPr>
          <p:cNvPr id="39946" name="Rectangle 20"/>
          <p:cNvSpPr>
            <a:spLocks noChangeArrowheads="1"/>
          </p:cNvSpPr>
          <p:nvPr/>
        </p:nvSpPr>
        <p:spPr bwMode="blackWhite">
          <a:xfrm>
            <a:off x="4182420" y="5784110"/>
            <a:ext cx="7697636" cy="923330"/>
          </a:xfrm>
          <a:prstGeom prst="rect">
            <a:avLst/>
          </a:prstGeom>
          <a:noFill/>
          <a:ln w="9525">
            <a:noFill/>
            <a:miter lim="800000"/>
            <a:headEnd/>
            <a:tailEnd/>
          </a:ln>
        </p:spPr>
        <p:txBody>
          <a:bodyPr lIns="0" tIns="0" rIns="0" bIns="0">
            <a:prstTxWarp prst="textNoShape">
              <a:avLst/>
            </a:prstTxWarp>
            <a:spAutoFit/>
          </a:bodyPr>
          <a:lstStyle/>
          <a:p>
            <a:pPr marL="281468" lvl="1" indent="-279540" defTabSz="1087313">
              <a:buSzPct val="120000"/>
              <a:buFontTx/>
              <a:buChar char="•"/>
            </a:pPr>
            <a:r>
              <a:rPr lang="en-US" sz="2000" dirty="0">
                <a:latin typeface="Calibri"/>
                <a:cs typeface="Calibri"/>
              </a:rPr>
              <a:t>Good prizes can take months to develop and refine</a:t>
            </a:r>
          </a:p>
          <a:p>
            <a:pPr marL="281468" lvl="1" indent="-279540" defTabSz="1087313">
              <a:buSzPct val="120000"/>
              <a:buFontTx/>
              <a:buChar char="•"/>
            </a:pPr>
            <a:r>
              <a:rPr lang="en-US" sz="2000" dirty="0">
                <a:latin typeface="Calibri"/>
                <a:cs typeface="Calibri"/>
              </a:rPr>
              <a:t>Prize development is a</a:t>
            </a:r>
            <a:r>
              <a:rPr lang="en-US" sz="2000" dirty="0" smtClean="0">
                <a:latin typeface="Calibri"/>
                <a:cs typeface="Calibri"/>
              </a:rPr>
              <a:t> multi-</a:t>
            </a:r>
            <a:r>
              <a:rPr lang="en-US" sz="2000" dirty="0">
                <a:latin typeface="Calibri"/>
                <a:cs typeface="Calibri"/>
              </a:rPr>
              <a:t>step process, with each step important </a:t>
            </a:r>
            <a:r>
              <a:rPr lang="en-US" sz="2000" dirty="0" smtClean="0">
                <a:latin typeface="Calibri"/>
                <a:cs typeface="Calibri"/>
              </a:rPr>
              <a:t/>
            </a:r>
            <a:br>
              <a:rPr lang="en-US" sz="2000" dirty="0" smtClean="0">
                <a:latin typeface="Calibri"/>
                <a:cs typeface="Calibri"/>
              </a:rPr>
            </a:br>
            <a:r>
              <a:rPr lang="en-US" sz="2000" dirty="0" smtClean="0">
                <a:latin typeface="Calibri"/>
                <a:cs typeface="Calibri"/>
              </a:rPr>
              <a:t>to capturing </a:t>
            </a:r>
            <a:r>
              <a:rPr lang="en-US" sz="2000" dirty="0">
                <a:latin typeface="Calibri"/>
                <a:cs typeface="Calibri"/>
              </a:rPr>
              <a:t>the desired outcome</a:t>
            </a:r>
          </a:p>
        </p:txBody>
      </p:sp>
      <p:sp>
        <p:nvSpPr>
          <p:cNvPr id="39947" name="Line 24"/>
          <p:cNvSpPr>
            <a:spLocks noChangeShapeType="1"/>
          </p:cNvSpPr>
          <p:nvPr/>
        </p:nvSpPr>
        <p:spPr bwMode="auto">
          <a:xfrm>
            <a:off x="157625" y="5649671"/>
            <a:ext cx="11722431" cy="0"/>
          </a:xfrm>
          <a:prstGeom prst="line">
            <a:avLst/>
          </a:prstGeom>
          <a:noFill/>
          <a:ln w="12700">
            <a:solidFill>
              <a:srgbClr val="DCDEE0"/>
            </a:solidFill>
            <a:round/>
            <a:headEnd/>
            <a:tailEnd/>
          </a:ln>
        </p:spPr>
        <p:txBody>
          <a:bodyPr wrap="none" anchor="ctr">
            <a:prstTxWarp prst="textNoShape">
              <a:avLst/>
            </a:prstTxWarp>
          </a:bodyPr>
          <a:lstStyle/>
          <a:p>
            <a:endParaRPr lang="en-US">
              <a:latin typeface="Calibri"/>
              <a:cs typeface="Calibri"/>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31812" y="0"/>
            <a:ext cx="10969625" cy="427038"/>
          </a:xfrm>
          <a:prstGeom prst="rect">
            <a:avLst/>
          </a:prstGeom>
          <a:noFill/>
          <a:ln w="9525">
            <a:noFill/>
            <a:miter lim="800000"/>
            <a:headEnd/>
            <a:tailEnd/>
          </a:ln>
        </p:spPr>
        <p:txBody>
          <a:bodyPr lIns="136361" tIns="68180" rIns="136361" bIns="68180" anchor="ctr">
            <a:prstTxWarp prst="textNoShape">
              <a:avLst/>
            </a:prstTxWarp>
          </a:bodyPr>
          <a:lstStyle/>
          <a:p>
            <a:pPr algn="ctr" eaLnBrk="0" hangingPunct="0">
              <a:defRPr/>
            </a:pPr>
            <a:r>
              <a:rPr lang="en-US" sz="4000" dirty="0" smtClean="0">
                <a:latin typeface="+mj-lt"/>
                <a:ea typeface="ＭＳ Ｐゴシック" pitchFamily="-111" charset="-128"/>
                <a:cs typeface="ＭＳ Ｐゴシック" pitchFamily="-111" charset="-128"/>
              </a:rPr>
              <a:t>Crafting Your Incentive Prize</a:t>
            </a:r>
            <a:endParaRPr lang="en-US" sz="4000" dirty="0">
              <a:latin typeface="+mj-lt"/>
              <a:ea typeface="ＭＳ Ｐゴシック" pitchFamily="-111" charset="-128"/>
              <a:cs typeface="ＭＳ Ｐゴシック" pitchFamily="-111" charset="-128"/>
            </a:endParaRPr>
          </a:p>
        </p:txBody>
      </p:sp>
      <p:sp>
        <p:nvSpPr>
          <p:cNvPr id="2" name="Content Placeholder 1"/>
          <p:cNvSpPr>
            <a:spLocks noGrp="1"/>
          </p:cNvSpPr>
          <p:nvPr>
            <p:ph idx="1"/>
          </p:nvPr>
        </p:nvSpPr>
        <p:spPr>
          <a:xfrm>
            <a:off x="0" y="762000"/>
            <a:ext cx="12188825" cy="6324600"/>
          </a:xfrm>
        </p:spPr>
        <p:txBody>
          <a:bodyPr/>
          <a:lstStyle/>
          <a:p>
            <a:pPr marL="0" indent="0">
              <a:buNone/>
            </a:pPr>
            <a:r>
              <a:rPr lang="en-US" sz="2400" b="1" u="sng" dirty="0" smtClean="0"/>
              <a:t>Part 1: </a:t>
            </a:r>
            <a:r>
              <a:rPr lang="en-US" sz="2400" b="1" u="sng" dirty="0"/>
              <a:t>What’s </a:t>
            </a:r>
            <a:r>
              <a:rPr lang="en-US" sz="2400" b="1" u="sng" dirty="0" smtClean="0"/>
              <a:t>The Target</a:t>
            </a:r>
            <a:r>
              <a:rPr lang="en-US" sz="2400" b="1" u="sng" dirty="0"/>
              <a:t>?</a:t>
            </a:r>
            <a:r>
              <a:rPr lang="en-US" sz="2400" dirty="0"/>
              <a:t>:</a:t>
            </a:r>
          </a:p>
          <a:p>
            <a:r>
              <a:rPr lang="en-US" sz="2400" b="1" dirty="0"/>
              <a:t>Target </a:t>
            </a:r>
            <a:r>
              <a:rPr lang="en-US" sz="2400" b="1" dirty="0" smtClean="0"/>
              <a:t>Market Failure?</a:t>
            </a:r>
            <a:r>
              <a:rPr lang="en-US" sz="2400" dirty="0" smtClean="0"/>
              <a:t>  </a:t>
            </a:r>
            <a:r>
              <a:rPr lang="en-US" sz="2400" dirty="0"/>
              <a:t>Have you targeted a problem where a market failure exists?  Where the normal forces of capitalism will not solve the problem?  Does your prize address the underlying market failure</a:t>
            </a:r>
            <a:r>
              <a:rPr lang="en-US" sz="2400" dirty="0" smtClean="0"/>
              <a:t>?</a:t>
            </a:r>
          </a:p>
          <a:p>
            <a:endParaRPr lang="en-US" sz="2400" dirty="0"/>
          </a:p>
          <a:p>
            <a:r>
              <a:rPr lang="en-US" sz="2400" b="1" dirty="0"/>
              <a:t>What </a:t>
            </a:r>
            <a:r>
              <a:rPr lang="en-US" sz="2400" b="1" dirty="0" smtClean="0"/>
              <a:t>Metric Measuring?</a:t>
            </a:r>
            <a:r>
              <a:rPr lang="en-US" sz="2400" b="1" dirty="0"/>
              <a:t> </a:t>
            </a:r>
            <a:r>
              <a:rPr lang="en-US" sz="2400" b="1" dirty="0" smtClean="0"/>
              <a:t> </a:t>
            </a:r>
            <a:r>
              <a:rPr lang="en-US" sz="2400" dirty="0"/>
              <a:t>What parameter(s) are you measuring in your competition?  If you can’t measure it, you can’t improve it</a:t>
            </a:r>
            <a:r>
              <a:rPr lang="en-US" sz="2400" dirty="0" smtClean="0"/>
              <a:t>?</a:t>
            </a:r>
          </a:p>
          <a:p>
            <a:endParaRPr lang="en-US" sz="2400" dirty="0"/>
          </a:p>
          <a:p>
            <a:r>
              <a:rPr lang="en-US" sz="2400" b="1" dirty="0"/>
              <a:t>Measureable, </a:t>
            </a:r>
            <a:r>
              <a:rPr lang="en-US" sz="2400" b="1" dirty="0" smtClean="0"/>
              <a:t>Objective </a:t>
            </a:r>
            <a:r>
              <a:rPr lang="en-US" sz="2400" b="1" dirty="0"/>
              <a:t>G</a:t>
            </a:r>
            <a:r>
              <a:rPr lang="en-US" sz="2400" b="1" dirty="0" smtClean="0"/>
              <a:t>oal?</a:t>
            </a:r>
            <a:r>
              <a:rPr lang="en-US" sz="2400" dirty="0" smtClean="0"/>
              <a:t>  Without </a:t>
            </a:r>
            <a:r>
              <a:rPr lang="en-US" sz="2400" dirty="0"/>
              <a:t>a target you’ll miss it ever time.  Are you able to describe a clear and measureable goal that is easy to understand</a:t>
            </a:r>
            <a:r>
              <a:rPr lang="en-US" sz="2400" dirty="0" smtClean="0"/>
              <a:t>?</a:t>
            </a:r>
          </a:p>
          <a:p>
            <a:endParaRPr lang="en-US" sz="2400" dirty="0"/>
          </a:p>
          <a:p>
            <a:r>
              <a:rPr lang="en-US" sz="2400" b="1" dirty="0"/>
              <a:t>Audacious &amp; Achievable</a:t>
            </a:r>
            <a:r>
              <a:rPr lang="en-US" sz="2400" b="1" dirty="0" smtClean="0"/>
              <a:t>?</a:t>
            </a:r>
            <a:r>
              <a:rPr lang="en-US" sz="2400" dirty="0"/>
              <a:t> </a:t>
            </a:r>
            <a:r>
              <a:rPr lang="en-US" sz="2400" dirty="0" smtClean="0"/>
              <a:t> Is </a:t>
            </a:r>
            <a:r>
              <a:rPr lang="en-US" sz="2400" dirty="0"/>
              <a:t>your goal Bold, Visionary, Emotionally charged, inspirational… but still achievable?   Can you “dial” the competition parameters to make it audacious but achievable?</a:t>
            </a:r>
          </a:p>
          <a:p>
            <a:pPr marL="0" indent="0">
              <a:lnSpc>
                <a:spcPct val="70000"/>
              </a:lnSpc>
              <a:buNone/>
            </a:pPr>
            <a:endParaRPr lang="en-US" sz="2400" dirty="0"/>
          </a:p>
        </p:txBody>
      </p:sp>
    </p:spTree>
    <p:extLst>
      <p:ext uri="{BB962C8B-B14F-4D97-AF65-F5344CB8AC3E}">
        <p14:creationId xmlns:p14="http://schemas.microsoft.com/office/powerpoint/2010/main" val="25464797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31812" y="0"/>
            <a:ext cx="10969625" cy="427038"/>
          </a:xfrm>
          <a:prstGeom prst="rect">
            <a:avLst/>
          </a:prstGeom>
          <a:noFill/>
          <a:ln w="9525">
            <a:noFill/>
            <a:miter lim="800000"/>
            <a:headEnd/>
            <a:tailEnd/>
          </a:ln>
        </p:spPr>
        <p:txBody>
          <a:bodyPr lIns="136361" tIns="68180" rIns="136361" bIns="68180" anchor="ctr">
            <a:prstTxWarp prst="textNoShape">
              <a:avLst/>
            </a:prstTxWarp>
          </a:bodyPr>
          <a:lstStyle/>
          <a:p>
            <a:pPr algn="ctr" eaLnBrk="0" hangingPunct="0">
              <a:defRPr/>
            </a:pPr>
            <a:r>
              <a:rPr lang="en-US" sz="4000" dirty="0" smtClean="0">
                <a:latin typeface="+mj-lt"/>
                <a:ea typeface="ＭＳ Ｐゴシック" pitchFamily="-111" charset="-128"/>
                <a:cs typeface="ＭＳ Ｐゴシック" pitchFamily="-111" charset="-128"/>
              </a:rPr>
              <a:t>Crafting Your Incentive Prize</a:t>
            </a:r>
            <a:endParaRPr lang="en-US" sz="4000" dirty="0">
              <a:latin typeface="+mj-lt"/>
              <a:ea typeface="ＭＳ Ｐゴシック" pitchFamily="-111" charset="-128"/>
              <a:cs typeface="ＭＳ Ｐゴシック" pitchFamily="-111" charset="-128"/>
            </a:endParaRPr>
          </a:p>
        </p:txBody>
      </p:sp>
      <p:sp>
        <p:nvSpPr>
          <p:cNvPr id="2" name="Content Placeholder 1"/>
          <p:cNvSpPr>
            <a:spLocks noGrp="1"/>
          </p:cNvSpPr>
          <p:nvPr>
            <p:ph idx="1"/>
          </p:nvPr>
        </p:nvSpPr>
        <p:spPr>
          <a:xfrm>
            <a:off x="0" y="762000"/>
            <a:ext cx="12188825" cy="6324600"/>
          </a:xfrm>
        </p:spPr>
        <p:txBody>
          <a:bodyPr/>
          <a:lstStyle/>
          <a:p>
            <a:pPr marL="0" indent="0">
              <a:buNone/>
            </a:pPr>
            <a:r>
              <a:rPr lang="en-US" sz="2400" b="1" u="sng" dirty="0" smtClean="0"/>
              <a:t>Part 2:  Prize Components</a:t>
            </a:r>
            <a:endParaRPr lang="en-US" sz="2400" dirty="0"/>
          </a:p>
          <a:p>
            <a:pPr>
              <a:lnSpc>
                <a:spcPct val="120000"/>
              </a:lnSpc>
            </a:pPr>
            <a:r>
              <a:rPr lang="en-US" sz="2400" b="1" dirty="0" smtClean="0"/>
              <a:t>Name</a:t>
            </a:r>
            <a:r>
              <a:rPr lang="en-US" sz="2400" dirty="0" smtClean="0"/>
              <a:t>: What </a:t>
            </a:r>
            <a:r>
              <a:rPr lang="en-US" sz="2400" dirty="0"/>
              <a:t>is the competition name? </a:t>
            </a:r>
            <a:endParaRPr lang="en-US" sz="2400" dirty="0" smtClean="0"/>
          </a:p>
          <a:p>
            <a:pPr>
              <a:lnSpc>
                <a:spcPct val="120000"/>
              </a:lnSpc>
            </a:pPr>
            <a:r>
              <a:rPr lang="en-US" sz="2400" b="1" dirty="0" smtClean="0"/>
              <a:t>One-Sentence Descriptor</a:t>
            </a:r>
            <a:r>
              <a:rPr lang="en-US" sz="2400" dirty="0" smtClean="0"/>
              <a:t>: This is your elevator pitch that conveys the bold and inspired vision, at the same time you’re clear about what you’re measuring.</a:t>
            </a:r>
          </a:p>
          <a:p>
            <a:pPr>
              <a:lnSpc>
                <a:spcPct val="120000"/>
              </a:lnSpc>
            </a:pPr>
            <a:r>
              <a:rPr lang="en-US" sz="2400" b="1" dirty="0" smtClean="0"/>
              <a:t>Purse Amount</a:t>
            </a:r>
            <a:r>
              <a:rPr lang="en-US" sz="2400" dirty="0" smtClean="0"/>
              <a:t>: Purse </a:t>
            </a:r>
            <a:r>
              <a:rPr lang="en-US" sz="2400" dirty="0"/>
              <a:t>is set depending on difficulty and length.  What is the minimum amount you think a team will need to spend to achieve the goal?  What will attract entrepreneurs? </a:t>
            </a:r>
            <a:endParaRPr lang="en-US" sz="2400" dirty="0" smtClean="0"/>
          </a:p>
          <a:p>
            <a:pPr>
              <a:lnSpc>
                <a:spcPct val="120000"/>
              </a:lnSpc>
            </a:pPr>
            <a:r>
              <a:rPr lang="en-US" sz="2400" b="1" dirty="0" smtClean="0"/>
              <a:t>Competition structure</a:t>
            </a:r>
            <a:r>
              <a:rPr lang="en-US" sz="2400" dirty="0" smtClean="0"/>
              <a:t>:  Date certain event? Past the post? First to achieve? Repeating?</a:t>
            </a:r>
            <a:endParaRPr lang="en-US" sz="2400" dirty="0"/>
          </a:p>
          <a:p>
            <a:pPr>
              <a:lnSpc>
                <a:spcPct val="120000"/>
              </a:lnSpc>
            </a:pPr>
            <a:r>
              <a:rPr lang="en-US" sz="2400" b="1" dirty="0" smtClean="0"/>
              <a:t>Guidelines</a:t>
            </a:r>
            <a:r>
              <a:rPr lang="en-US" sz="2400" dirty="0" smtClean="0"/>
              <a:t>:  Can </a:t>
            </a:r>
            <a:r>
              <a:rPr lang="en-US" sz="2400" dirty="0"/>
              <a:t>you convey in a </a:t>
            </a:r>
            <a:r>
              <a:rPr lang="en-US" sz="2400" u="sng" dirty="0"/>
              <a:t>simple</a:t>
            </a:r>
            <a:r>
              <a:rPr lang="en-US" sz="2400" dirty="0"/>
              <a:t> set of rules the key objective achievements that the team must hit to win.  Remember – Clear, measurable and objective.</a:t>
            </a:r>
          </a:p>
          <a:p>
            <a:pPr>
              <a:lnSpc>
                <a:spcPct val="120000"/>
              </a:lnSpc>
            </a:pPr>
            <a:r>
              <a:rPr lang="en-US" sz="2400" b="1" dirty="0"/>
              <a:t>New Paradigm </a:t>
            </a:r>
            <a:r>
              <a:rPr lang="en-US" sz="2400" b="1" dirty="0" smtClean="0"/>
              <a:t>: </a:t>
            </a:r>
            <a:r>
              <a:rPr lang="en-US" sz="2400" dirty="0"/>
              <a:t>What is the new paradigm you wish to create when the competition is finished?  You can express this as a “New York Times Headline”.  </a:t>
            </a:r>
          </a:p>
        </p:txBody>
      </p:sp>
    </p:spTree>
    <p:extLst>
      <p:ext uri="{BB962C8B-B14F-4D97-AF65-F5344CB8AC3E}">
        <p14:creationId xmlns:p14="http://schemas.microsoft.com/office/powerpoint/2010/main" val="42432401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31812" y="0"/>
            <a:ext cx="10969625" cy="427038"/>
          </a:xfrm>
          <a:prstGeom prst="rect">
            <a:avLst/>
          </a:prstGeom>
          <a:noFill/>
          <a:ln w="9525">
            <a:noFill/>
            <a:miter lim="800000"/>
            <a:headEnd/>
            <a:tailEnd/>
          </a:ln>
        </p:spPr>
        <p:txBody>
          <a:bodyPr lIns="136361" tIns="68180" rIns="136361" bIns="68180" anchor="ctr">
            <a:prstTxWarp prst="textNoShape">
              <a:avLst/>
            </a:prstTxWarp>
          </a:bodyPr>
          <a:lstStyle/>
          <a:p>
            <a:pPr algn="ctr" eaLnBrk="0" hangingPunct="0">
              <a:defRPr/>
            </a:pPr>
            <a:r>
              <a:rPr lang="en-US" sz="4000" dirty="0" smtClean="0">
                <a:latin typeface="+mj-lt"/>
                <a:ea typeface="ＭＳ Ｐゴシック" pitchFamily="-111" charset="-128"/>
                <a:cs typeface="ＭＳ Ｐゴシック" pitchFamily="-111" charset="-128"/>
              </a:rPr>
              <a:t>Crafting Your Incentive Prize</a:t>
            </a:r>
            <a:endParaRPr lang="en-US" sz="4000" dirty="0">
              <a:latin typeface="+mj-lt"/>
              <a:ea typeface="ＭＳ Ｐゴシック" pitchFamily="-111" charset="-128"/>
              <a:cs typeface="ＭＳ Ｐゴシック" pitchFamily="-111" charset="-128"/>
            </a:endParaRPr>
          </a:p>
        </p:txBody>
      </p:sp>
      <p:sp>
        <p:nvSpPr>
          <p:cNvPr id="2" name="Content Placeholder 1"/>
          <p:cNvSpPr>
            <a:spLocks noGrp="1"/>
          </p:cNvSpPr>
          <p:nvPr>
            <p:ph idx="1"/>
          </p:nvPr>
        </p:nvSpPr>
        <p:spPr>
          <a:xfrm>
            <a:off x="0" y="762000"/>
            <a:ext cx="12188825" cy="6324600"/>
          </a:xfrm>
        </p:spPr>
        <p:txBody>
          <a:bodyPr/>
          <a:lstStyle/>
          <a:p>
            <a:pPr marL="0" indent="0">
              <a:buNone/>
            </a:pPr>
            <a:r>
              <a:rPr lang="en-US" sz="2400" b="1" u="sng" dirty="0" smtClean="0"/>
              <a:t>Part 3: Fine Tuning and Testing the Impact of The Competition</a:t>
            </a:r>
            <a:endParaRPr lang="en-US" sz="2400" dirty="0"/>
          </a:p>
          <a:p>
            <a:r>
              <a:rPr lang="en-US" sz="2400" b="1" dirty="0"/>
              <a:t>Define </a:t>
            </a:r>
            <a:r>
              <a:rPr lang="en-US" sz="2400" b="1" dirty="0" smtClean="0"/>
              <a:t>Problem, NOT Solution:</a:t>
            </a:r>
            <a:r>
              <a:rPr lang="en-US" sz="2400" dirty="0" smtClean="0"/>
              <a:t> Are </a:t>
            </a:r>
            <a:r>
              <a:rPr lang="en-US" sz="2400" dirty="0"/>
              <a:t>you defining the problem, but not specifying the solution</a:t>
            </a:r>
            <a:r>
              <a:rPr lang="en-US" sz="2400" dirty="0" smtClean="0"/>
              <a:t>?</a:t>
            </a:r>
          </a:p>
          <a:p>
            <a:endParaRPr lang="en-US" sz="2400" dirty="0"/>
          </a:p>
          <a:p>
            <a:r>
              <a:rPr lang="en-US" sz="2400" b="1" dirty="0" smtClean="0"/>
              <a:t>Back-</a:t>
            </a:r>
            <a:r>
              <a:rPr lang="en-US" sz="2400" b="1" dirty="0"/>
              <a:t>end </a:t>
            </a:r>
            <a:r>
              <a:rPr lang="en-US" sz="2400" b="1" dirty="0" smtClean="0"/>
              <a:t>Business </a:t>
            </a:r>
            <a:r>
              <a:rPr lang="en-US" sz="2400" b="1" dirty="0"/>
              <a:t>M</a:t>
            </a:r>
            <a:r>
              <a:rPr lang="en-US" sz="2400" b="1" dirty="0" smtClean="0"/>
              <a:t>odel?</a:t>
            </a:r>
            <a:r>
              <a:rPr lang="en-US" sz="2400" dirty="0" smtClean="0"/>
              <a:t>  </a:t>
            </a:r>
            <a:r>
              <a:rPr lang="en-US" sz="2400" dirty="0"/>
              <a:t>Will teams be inspired by the business they can create if they win the competition.  Will they be excited to invest far more than the purse</a:t>
            </a:r>
            <a:r>
              <a:rPr lang="en-US" sz="2400" dirty="0" smtClean="0"/>
              <a:t>?</a:t>
            </a:r>
          </a:p>
          <a:p>
            <a:endParaRPr lang="en-US" sz="2400" dirty="0"/>
          </a:p>
          <a:p>
            <a:r>
              <a:rPr lang="en-US" sz="2400" b="1" dirty="0"/>
              <a:t>T</a:t>
            </a:r>
            <a:r>
              <a:rPr lang="en-US" sz="2400" b="1" dirty="0" smtClean="0"/>
              <a:t>elegenic Finish</a:t>
            </a:r>
            <a:r>
              <a:rPr lang="en-US" sz="2400" dirty="0" smtClean="0"/>
              <a:t>?</a:t>
            </a:r>
            <a:r>
              <a:rPr lang="en-US" sz="2400" dirty="0"/>
              <a:t> </a:t>
            </a:r>
            <a:r>
              <a:rPr lang="en-US" sz="2400" dirty="0" smtClean="0"/>
              <a:t>Do </a:t>
            </a:r>
            <a:r>
              <a:rPr lang="en-US" sz="2400" dirty="0"/>
              <a:t>you have a telegenic finish that will grab the public attention and drive team to compete</a:t>
            </a:r>
            <a:r>
              <a:rPr lang="en-US" sz="2400" dirty="0" smtClean="0"/>
              <a:t>?</a:t>
            </a:r>
          </a:p>
          <a:p>
            <a:endParaRPr lang="en-US" sz="2400" dirty="0"/>
          </a:p>
          <a:p>
            <a:r>
              <a:rPr lang="en-US" sz="2400" b="1" dirty="0"/>
              <a:t>Operations </a:t>
            </a:r>
            <a:r>
              <a:rPr lang="en-US" sz="2400" b="1" dirty="0" smtClean="0"/>
              <a:t>Cost</a:t>
            </a:r>
            <a:r>
              <a:rPr lang="en-US" sz="2400" dirty="0" smtClean="0"/>
              <a:t>: How </a:t>
            </a:r>
            <a:r>
              <a:rPr lang="en-US" sz="2400" dirty="0"/>
              <a:t>expensive will this be to operate?  Can you design it so that the teams need to demonstrate their results in a fashion which is obvious and non-controversial, and therefore easy to judge?</a:t>
            </a:r>
          </a:p>
        </p:txBody>
      </p:sp>
    </p:spTree>
    <p:extLst>
      <p:ext uri="{BB962C8B-B14F-4D97-AF65-F5344CB8AC3E}">
        <p14:creationId xmlns:p14="http://schemas.microsoft.com/office/powerpoint/2010/main" val="30781235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31812" y="0"/>
            <a:ext cx="10969625" cy="427038"/>
          </a:xfrm>
          <a:prstGeom prst="rect">
            <a:avLst/>
          </a:prstGeom>
          <a:noFill/>
          <a:ln w="9525">
            <a:noFill/>
            <a:miter lim="800000"/>
            <a:headEnd/>
            <a:tailEnd/>
          </a:ln>
        </p:spPr>
        <p:txBody>
          <a:bodyPr lIns="136361" tIns="68180" rIns="136361" bIns="68180" anchor="ctr">
            <a:prstTxWarp prst="textNoShape">
              <a:avLst/>
            </a:prstTxWarp>
          </a:bodyPr>
          <a:lstStyle/>
          <a:p>
            <a:pPr algn="ctr" eaLnBrk="0" hangingPunct="0">
              <a:defRPr/>
            </a:pPr>
            <a:r>
              <a:rPr lang="en-US" sz="4000" dirty="0" smtClean="0">
                <a:latin typeface="+mj-lt"/>
                <a:ea typeface="ＭＳ Ｐゴシック" pitchFamily="-111" charset="-128"/>
                <a:cs typeface="ＭＳ Ｐゴシック" pitchFamily="-111" charset="-128"/>
              </a:rPr>
              <a:t>An Example: The Ansari X PRIZE</a:t>
            </a:r>
            <a:endParaRPr lang="en-US" sz="4000" dirty="0">
              <a:latin typeface="+mj-lt"/>
              <a:ea typeface="ＭＳ Ｐゴシック" pitchFamily="-111" charset="-128"/>
              <a:cs typeface="ＭＳ Ｐゴシック" pitchFamily="-111" charset="-128"/>
            </a:endParaRPr>
          </a:p>
        </p:txBody>
      </p:sp>
      <p:sp>
        <p:nvSpPr>
          <p:cNvPr id="2" name="Content Placeholder 1"/>
          <p:cNvSpPr>
            <a:spLocks noGrp="1"/>
          </p:cNvSpPr>
          <p:nvPr>
            <p:ph idx="1"/>
          </p:nvPr>
        </p:nvSpPr>
        <p:spPr>
          <a:xfrm>
            <a:off x="0" y="762000"/>
            <a:ext cx="12188825" cy="6324600"/>
          </a:xfrm>
        </p:spPr>
        <p:txBody>
          <a:bodyPr/>
          <a:lstStyle/>
          <a:p>
            <a:pPr marL="0" indent="0">
              <a:lnSpc>
                <a:spcPct val="70000"/>
              </a:lnSpc>
              <a:buNone/>
            </a:pPr>
            <a:r>
              <a:rPr lang="en-US" sz="2000" dirty="0"/>
              <a:t> </a:t>
            </a:r>
            <a:r>
              <a:rPr lang="en-US" sz="2000" b="1" u="sng" dirty="0" smtClean="0"/>
              <a:t>Prize </a:t>
            </a:r>
            <a:r>
              <a:rPr lang="en-US" sz="2000" b="1" u="sng" dirty="0"/>
              <a:t>Name</a:t>
            </a:r>
            <a:r>
              <a:rPr lang="en-US" sz="2000" dirty="0"/>
              <a:t>:	</a:t>
            </a:r>
            <a:r>
              <a:rPr lang="en-US" sz="2000" b="1" dirty="0"/>
              <a:t>The “X” Prize for private spaceflight  (X to be replaced by name of donor)</a:t>
            </a:r>
            <a:endParaRPr lang="en-US" sz="2000" dirty="0"/>
          </a:p>
          <a:p>
            <a:pPr marL="0" indent="0">
              <a:lnSpc>
                <a:spcPct val="70000"/>
              </a:lnSpc>
              <a:buNone/>
            </a:pPr>
            <a:r>
              <a:rPr lang="en-US" sz="2000" b="1" dirty="0"/>
              <a:t> </a:t>
            </a:r>
            <a:endParaRPr lang="en-US" sz="2000" dirty="0"/>
          </a:p>
          <a:p>
            <a:pPr marL="0" indent="0">
              <a:lnSpc>
                <a:spcPct val="70000"/>
              </a:lnSpc>
              <a:buNone/>
            </a:pPr>
            <a:r>
              <a:rPr lang="en-US" sz="2000" b="1" u="sng" dirty="0"/>
              <a:t>Market Failure/Paradigm Change?: </a:t>
            </a:r>
          </a:p>
          <a:p>
            <a:pPr marL="342900" lvl="0" indent="-342900">
              <a:lnSpc>
                <a:spcPct val="70000"/>
              </a:lnSpc>
              <a:spcAft>
                <a:spcPts val="0"/>
              </a:spcAft>
              <a:buFont typeface="Symbol"/>
              <a:buChar char=""/>
            </a:pPr>
            <a:r>
              <a:rPr lang="en-US" sz="2000" b="1" dirty="0"/>
              <a:t>There is no money being invested in private human spaceflight; Everyone thinks it is solely the province of government.      </a:t>
            </a:r>
          </a:p>
          <a:p>
            <a:pPr marL="342900" lvl="0" indent="-342900">
              <a:lnSpc>
                <a:spcPct val="70000"/>
              </a:lnSpc>
              <a:spcAft>
                <a:spcPts val="0"/>
              </a:spcAft>
              <a:buFont typeface="Symbol"/>
              <a:buChar char=""/>
            </a:pPr>
            <a:r>
              <a:rPr lang="en-US" sz="2000" b="1" dirty="0"/>
              <a:t>No bucks, no buck rogers… No viable start-ups are even trying.  </a:t>
            </a:r>
          </a:p>
          <a:p>
            <a:pPr marL="342900" lvl="0" indent="-342900">
              <a:lnSpc>
                <a:spcPct val="70000"/>
              </a:lnSpc>
              <a:spcAft>
                <a:spcPts val="1000"/>
              </a:spcAft>
              <a:buFont typeface="Symbol"/>
              <a:buChar char=""/>
            </a:pPr>
            <a:r>
              <a:rPr lang="en-US" sz="2000" b="1" dirty="0"/>
              <a:t>Because there is no business, there are no regulations.</a:t>
            </a:r>
          </a:p>
          <a:p>
            <a:pPr marL="0" indent="0">
              <a:lnSpc>
                <a:spcPct val="70000"/>
              </a:lnSpc>
              <a:buNone/>
            </a:pPr>
            <a:endParaRPr lang="en-US" sz="2000" dirty="0"/>
          </a:p>
          <a:p>
            <a:pPr marL="0" indent="0">
              <a:lnSpc>
                <a:spcPct val="70000"/>
              </a:lnSpc>
              <a:buNone/>
            </a:pPr>
            <a:r>
              <a:rPr lang="en-US" sz="2000" b="1" u="sng" dirty="0"/>
              <a:t>One-Line Descriptor</a:t>
            </a:r>
            <a:r>
              <a:rPr lang="en-US" sz="2000" dirty="0"/>
              <a:t>:  </a:t>
            </a:r>
            <a:r>
              <a:rPr lang="en-US" sz="2000" b="1" dirty="0"/>
              <a:t>A $10 million competition for the first team to build a privately funded spaceship, able to carry 3 adults to 100 kilometers altitude, land safely, and fly the same ship into space again within two weeks.</a:t>
            </a:r>
            <a:endParaRPr lang="en-US" sz="2000" dirty="0"/>
          </a:p>
          <a:p>
            <a:pPr marL="0" indent="0">
              <a:lnSpc>
                <a:spcPct val="70000"/>
              </a:lnSpc>
              <a:buNone/>
            </a:pPr>
            <a:r>
              <a:rPr lang="en-US" sz="2000" dirty="0"/>
              <a:t> </a:t>
            </a:r>
          </a:p>
          <a:p>
            <a:pPr marL="0" indent="0">
              <a:lnSpc>
                <a:spcPct val="70000"/>
              </a:lnSpc>
              <a:buNone/>
            </a:pPr>
            <a:r>
              <a:rPr lang="en-US" sz="2000" b="1" u="sng" dirty="0"/>
              <a:t>Prize Amount</a:t>
            </a:r>
            <a:r>
              <a:rPr lang="en-US" sz="2000" dirty="0"/>
              <a:t>:  </a:t>
            </a:r>
            <a:r>
              <a:rPr lang="en-US" sz="2000" b="1" dirty="0"/>
              <a:t> $10M</a:t>
            </a:r>
            <a:r>
              <a:rPr lang="en-US" sz="2000" dirty="0"/>
              <a:t>		</a:t>
            </a:r>
            <a:r>
              <a:rPr lang="en-US" sz="2000" b="1" u="sng" dirty="0"/>
              <a:t>Competition </a:t>
            </a:r>
            <a:r>
              <a:rPr lang="en-US" sz="2000" b="1" u="sng" dirty="0" smtClean="0"/>
              <a:t>Timeline</a:t>
            </a:r>
            <a:r>
              <a:rPr lang="en-US" sz="2000" dirty="0" smtClean="0"/>
              <a:t>:   </a:t>
            </a:r>
            <a:r>
              <a:rPr lang="en-US" sz="2000" b="1" dirty="0"/>
              <a:t>Up to 8 years from launch</a:t>
            </a:r>
            <a:endParaRPr lang="en-US" sz="2000" dirty="0"/>
          </a:p>
          <a:p>
            <a:pPr marL="0" indent="0">
              <a:lnSpc>
                <a:spcPct val="70000"/>
              </a:lnSpc>
              <a:buNone/>
            </a:pPr>
            <a:r>
              <a:rPr lang="en-US" sz="2000" dirty="0"/>
              <a:t> </a:t>
            </a:r>
          </a:p>
          <a:p>
            <a:pPr marL="0" indent="0">
              <a:lnSpc>
                <a:spcPct val="70000"/>
              </a:lnSpc>
              <a:buNone/>
            </a:pPr>
            <a:r>
              <a:rPr lang="en-US" sz="2000" b="1" u="sng" dirty="0"/>
              <a:t>General Guidelines</a:t>
            </a:r>
            <a:r>
              <a:rPr lang="en-US" sz="2000" dirty="0"/>
              <a:t>:</a:t>
            </a:r>
          </a:p>
          <a:p>
            <a:pPr marL="342900" indent="-342900">
              <a:lnSpc>
                <a:spcPct val="70000"/>
              </a:lnSpc>
              <a:buFont typeface="Symbol"/>
              <a:buChar char=""/>
            </a:pPr>
            <a:r>
              <a:rPr lang="en-US" sz="2000" b="1" dirty="0"/>
              <a:t>Teams must be privately financed (&gt;90% private financing) </a:t>
            </a:r>
          </a:p>
          <a:p>
            <a:pPr marL="342900" indent="-342900">
              <a:lnSpc>
                <a:spcPct val="70000"/>
              </a:lnSpc>
              <a:buFont typeface="Symbol"/>
              <a:buChar char=""/>
            </a:pPr>
            <a:r>
              <a:rPr lang="en-US" sz="2000" b="1" dirty="0"/>
              <a:t>The Spaceship must be able to carry 3 adults</a:t>
            </a:r>
          </a:p>
          <a:p>
            <a:pPr marL="342900" indent="-342900">
              <a:lnSpc>
                <a:spcPct val="70000"/>
              </a:lnSpc>
              <a:buFont typeface="Symbol"/>
              <a:buChar char=""/>
            </a:pPr>
            <a:r>
              <a:rPr lang="en-US" sz="2000" b="1" dirty="0"/>
              <a:t>Spaceship must reach a minimum altitude of 100 kilometers </a:t>
            </a:r>
          </a:p>
          <a:p>
            <a:pPr marL="342900" indent="-342900">
              <a:lnSpc>
                <a:spcPct val="70000"/>
              </a:lnSpc>
              <a:buFont typeface="Symbol"/>
              <a:buChar char=""/>
            </a:pPr>
            <a:r>
              <a:rPr lang="en-US" sz="2000" b="1" dirty="0"/>
              <a:t>Must land safely and fly again within 14 days </a:t>
            </a:r>
          </a:p>
          <a:p>
            <a:pPr marL="342900" indent="-342900">
              <a:lnSpc>
                <a:spcPct val="70000"/>
              </a:lnSpc>
              <a:buFont typeface="Symbol"/>
              <a:buChar char=""/>
            </a:pPr>
            <a:r>
              <a:rPr lang="en-US" sz="2000" b="1" dirty="0"/>
              <a:t>Passengers must land in good health after second flight </a:t>
            </a:r>
          </a:p>
          <a:p>
            <a:pPr marL="342900" indent="-342900">
              <a:lnSpc>
                <a:spcPct val="70000"/>
              </a:lnSpc>
              <a:buFont typeface="Symbol"/>
              <a:buChar char=""/>
            </a:pPr>
            <a:r>
              <a:rPr lang="en-US" sz="2000" b="1" dirty="0"/>
              <a:t>No more than 10% of the dry mass can be replaced between flights </a:t>
            </a:r>
          </a:p>
          <a:p>
            <a:pPr marL="342900" indent="-342900">
              <a:lnSpc>
                <a:spcPct val="70000"/>
              </a:lnSpc>
              <a:buFont typeface="Symbol"/>
              <a:buChar char=""/>
            </a:pPr>
            <a:endParaRPr lang="en-US" sz="2000" b="1" dirty="0"/>
          </a:p>
          <a:p>
            <a:pPr marL="0" indent="0">
              <a:lnSpc>
                <a:spcPct val="70000"/>
              </a:lnSpc>
              <a:buNone/>
            </a:pPr>
            <a:r>
              <a:rPr lang="en-US" sz="2000" b="1" u="sng" dirty="0" smtClean="0"/>
              <a:t>Headline</a:t>
            </a:r>
            <a:r>
              <a:rPr lang="en-US" sz="2000" b="1" dirty="0" smtClean="0"/>
              <a:t>: “Spaceflight for all, now a reality.”</a:t>
            </a:r>
            <a:endParaRPr lang="en-US" sz="2000" dirty="0"/>
          </a:p>
          <a:p>
            <a:pPr marL="0" indent="0">
              <a:lnSpc>
                <a:spcPct val="70000"/>
              </a:lnSpc>
              <a:buNone/>
            </a:pPr>
            <a:endParaRPr lang="en-US" sz="2000" dirty="0"/>
          </a:p>
        </p:txBody>
      </p:sp>
    </p:spTree>
    <p:extLst>
      <p:ext uri="{BB962C8B-B14F-4D97-AF65-F5344CB8AC3E}">
        <p14:creationId xmlns:p14="http://schemas.microsoft.com/office/powerpoint/2010/main" val="2802288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31812" y="0"/>
            <a:ext cx="10969625" cy="427038"/>
          </a:xfrm>
          <a:prstGeom prst="rect">
            <a:avLst/>
          </a:prstGeom>
          <a:noFill/>
          <a:ln w="9525">
            <a:noFill/>
            <a:miter lim="800000"/>
            <a:headEnd/>
            <a:tailEnd/>
          </a:ln>
        </p:spPr>
        <p:txBody>
          <a:bodyPr lIns="136361" tIns="68180" rIns="136361" bIns="68180" anchor="ctr">
            <a:prstTxWarp prst="textNoShape">
              <a:avLst/>
            </a:prstTxWarp>
          </a:bodyPr>
          <a:lstStyle/>
          <a:p>
            <a:pPr algn="ctr" eaLnBrk="0" hangingPunct="0">
              <a:defRPr/>
            </a:pPr>
            <a:r>
              <a:rPr lang="en-US" sz="4000" dirty="0" smtClean="0">
                <a:latin typeface="+mj-lt"/>
                <a:ea typeface="ＭＳ Ｐゴシック" pitchFamily="-111" charset="-128"/>
                <a:cs typeface="ＭＳ Ｐゴシック" pitchFamily="-111" charset="-128"/>
              </a:rPr>
              <a:t>Thank You</a:t>
            </a:r>
            <a:endParaRPr lang="en-US" sz="4000" dirty="0">
              <a:latin typeface="+mj-lt"/>
              <a:ea typeface="ＭＳ Ｐゴシック" pitchFamily="-111" charset="-128"/>
              <a:cs typeface="ＭＳ Ｐゴシック" pitchFamily="-111" charset="-128"/>
            </a:endParaRPr>
          </a:p>
        </p:txBody>
      </p:sp>
      <p:sp>
        <p:nvSpPr>
          <p:cNvPr id="3" name="Content Placeholder 2"/>
          <p:cNvSpPr>
            <a:spLocks noGrp="1"/>
          </p:cNvSpPr>
          <p:nvPr>
            <p:ph idx="1"/>
          </p:nvPr>
        </p:nvSpPr>
        <p:spPr/>
        <p:txBody>
          <a:bodyPr/>
          <a:lstStyle/>
          <a:p>
            <a:pPr marL="0" indent="0" algn="ctr">
              <a:buNone/>
            </a:pPr>
            <a:r>
              <a:rPr lang="en-US" sz="3600" dirty="0" smtClean="0"/>
              <a:t>Chris </a:t>
            </a:r>
            <a:r>
              <a:rPr lang="en-US" sz="3600" dirty="0" err="1" smtClean="0"/>
              <a:t>Frangione</a:t>
            </a:r>
            <a:r>
              <a:rPr lang="en-US" sz="3600" dirty="0" smtClean="0"/>
              <a:t> </a:t>
            </a:r>
          </a:p>
          <a:p>
            <a:pPr marL="0" indent="0" algn="ctr">
              <a:buNone/>
            </a:pPr>
            <a:r>
              <a:rPr lang="en-US" sz="2800" dirty="0" smtClean="0"/>
              <a:t>Sr. Director, Prize Development</a:t>
            </a:r>
          </a:p>
          <a:p>
            <a:pPr marL="0" indent="0" algn="ctr">
              <a:buNone/>
            </a:pPr>
            <a:r>
              <a:rPr lang="en-US" sz="2800" dirty="0" err="1"/>
              <a:t>Christopher.Frangione@xprize.org</a:t>
            </a:r>
            <a:endParaRPr lang="en-US" sz="2800" dirty="0" smtClean="0"/>
          </a:p>
          <a:p>
            <a:pPr marL="0" indent="0" algn="ctr">
              <a:buNone/>
            </a:pPr>
            <a:r>
              <a:rPr lang="en-US" sz="2800" dirty="0"/>
              <a:t>919-247-</a:t>
            </a:r>
            <a:r>
              <a:rPr lang="en-US" sz="2800" dirty="0" smtClean="0"/>
              <a:t>7933</a:t>
            </a:r>
          </a:p>
          <a:p>
            <a:pPr marL="0" indent="0" algn="ctr">
              <a:buNone/>
            </a:pPr>
            <a:r>
              <a:rPr lang="en-US" sz="3600" dirty="0" smtClean="0"/>
              <a:t>Eileen Bartholomew</a:t>
            </a:r>
            <a:endParaRPr lang="en-US" sz="3600" dirty="0"/>
          </a:p>
          <a:p>
            <a:pPr marL="0" indent="0" algn="ctr">
              <a:buNone/>
            </a:pPr>
            <a:r>
              <a:rPr lang="en-US" sz="2800" dirty="0"/>
              <a:t>Sr. Director, Prize Development</a:t>
            </a:r>
          </a:p>
          <a:p>
            <a:pPr marL="0" indent="0" algn="ctr">
              <a:buNone/>
            </a:pPr>
            <a:r>
              <a:rPr lang="en-US" sz="2800" dirty="0" err="1" smtClean="0"/>
              <a:t>Eileen.Bartholomew@</a:t>
            </a:r>
            <a:r>
              <a:rPr lang="en-US" sz="2800" dirty="0" err="1"/>
              <a:t>xprize.org</a:t>
            </a:r>
            <a:endParaRPr lang="en-US" sz="2800" dirty="0"/>
          </a:p>
          <a:p>
            <a:pPr marL="0" indent="0" algn="ctr">
              <a:buNone/>
            </a:pPr>
            <a:r>
              <a:rPr lang="en-US" sz="2800" dirty="0" smtClean="0"/>
              <a:t>310-741-4894</a:t>
            </a:r>
            <a:endParaRPr lang="en-US" sz="2800" dirty="0"/>
          </a:p>
          <a:p>
            <a:pPr marL="0" indent="0" algn="ctr">
              <a:buNone/>
            </a:pPr>
            <a:endParaRPr lang="en-US" sz="2800" dirty="0"/>
          </a:p>
          <a:p>
            <a:pPr marL="0" indent="0" algn="ctr">
              <a:buNone/>
            </a:pPr>
            <a:endParaRPr lang="en-US" sz="2800" dirty="0"/>
          </a:p>
        </p:txBody>
      </p:sp>
    </p:spTree>
    <p:extLst>
      <p:ext uri="{BB962C8B-B14F-4D97-AF65-F5344CB8AC3E}">
        <p14:creationId xmlns:p14="http://schemas.microsoft.com/office/powerpoint/2010/main" val="2460944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387478" y="-1147763"/>
            <a:ext cx="8677274" cy="3048001"/>
            <a:chOff x="0" y="0"/>
            <a:chExt cx="7289" cy="2560"/>
          </a:xfrm>
        </p:grpSpPr>
        <p:sp>
          <p:nvSpPr>
            <p:cNvPr id="68626" name="Rectangle 2"/>
            <p:cNvSpPr>
              <a:spLocks/>
            </p:cNvSpPr>
            <p:nvPr/>
          </p:nvSpPr>
          <p:spPr bwMode="auto">
            <a:xfrm>
              <a:off x="0" y="0"/>
              <a:ext cx="6608" cy="2560"/>
            </a:xfrm>
            <a:prstGeom prst="rect">
              <a:avLst/>
            </a:prstGeom>
            <a:noFill/>
            <a:ln w="12700">
              <a:noFill/>
              <a:miter lim="800000"/>
              <a:headEnd/>
              <a:tailEnd/>
            </a:ln>
          </p:spPr>
          <p:txBody>
            <a:bodyPr lIns="0" tIns="0" rIns="0" bIns="0" anchor="ctr">
              <a:prstTxWarp prst="textNoShape">
                <a:avLst/>
              </a:prstTxWarp>
            </a:bodyPr>
            <a:lstStyle/>
            <a:p>
              <a:pPr algn="r">
                <a:lnSpc>
                  <a:spcPct val="87000"/>
                </a:lnSpc>
              </a:pPr>
              <a:endParaRPr lang="en-US" sz="10800" dirty="0">
                <a:solidFill>
                  <a:srgbClr val="676767"/>
                </a:solidFill>
                <a:latin typeface="Stone Sans ITC TT-Semi" charset="0"/>
                <a:ea typeface="Lucida Grande" charset="0"/>
                <a:cs typeface="Lucida Grande" charset="0"/>
                <a:sym typeface="Stone Sans ITC TT-Semi" charset="0"/>
              </a:endParaRPr>
            </a:p>
            <a:p>
              <a:pPr algn="r">
                <a:lnSpc>
                  <a:spcPct val="87000"/>
                </a:lnSpc>
              </a:pPr>
              <a:r>
                <a:rPr lang="en-US" sz="5400" dirty="0">
                  <a:solidFill>
                    <a:srgbClr val="676767"/>
                  </a:solidFill>
                  <a:latin typeface="Stone Sans ITC TT-Semi" charset="0"/>
                  <a:sym typeface="Stone Sans ITC TT-Semi" charset="0"/>
                </a:rPr>
                <a:t>&gt;$1 billion</a:t>
              </a:r>
            </a:p>
            <a:p>
              <a:pPr algn="r">
                <a:lnSpc>
                  <a:spcPct val="87000"/>
                </a:lnSpc>
              </a:pPr>
              <a:r>
                <a:rPr lang="en-US" dirty="0">
                  <a:solidFill>
                    <a:srgbClr val="1A1A1A"/>
                  </a:solidFill>
                  <a:latin typeface="Stone Sans ITC TT-Semi" charset="0"/>
                  <a:sym typeface="Stone Sans ITC TT-Semi" charset="0"/>
                </a:rPr>
                <a:t>private</a:t>
              </a:r>
              <a:br>
                <a:rPr lang="en-US" dirty="0">
                  <a:solidFill>
                    <a:srgbClr val="1A1A1A"/>
                  </a:solidFill>
                  <a:latin typeface="Stone Sans ITC TT-Semi" charset="0"/>
                  <a:sym typeface="Stone Sans ITC TT-Semi" charset="0"/>
                </a:rPr>
              </a:br>
              <a:r>
                <a:rPr lang="en-US" dirty="0">
                  <a:solidFill>
                    <a:srgbClr val="1A1A1A"/>
                  </a:solidFill>
                  <a:latin typeface="Stone Sans ITC TT-Semi" charset="0"/>
                  <a:sym typeface="Stone Sans ITC TT-Semi" charset="0"/>
                </a:rPr>
                <a:t>space industry</a:t>
              </a:r>
            </a:p>
          </p:txBody>
        </p:sp>
        <p:sp>
          <p:nvSpPr>
            <p:cNvPr id="68627" name="Oval 3"/>
            <p:cNvSpPr>
              <a:spLocks/>
            </p:cNvSpPr>
            <p:nvPr/>
          </p:nvSpPr>
          <p:spPr bwMode="auto">
            <a:xfrm>
              <a:off x="6793" y="1380"/>
              <a:ext cx="496" cy="496"/>
            </a:xfrm>
            <a:prstGeom prst="ellipse">
              <a:avLst/>
            </a:prstGeom>
            <a:solidFill>
              <a:srgbClr val="38CE59"/>
            </a:solidFill>
            <a:ln w="12700">
              <a:noFill/>
              <a:miter lim="800000"/>
              <a:headEnd/>
              <a:tailEnd/>
            </a:ln>
          </p:spPr>
          <p:txBody>
            <a:bodyPr lIns="0" tIns="0" rIns="0" bIns="0">
              <a:prstTxWarp prst="textNoShape">
                <a:avLst/>
              </a:prstTxWarp>
            </a:bodyPr>
            <a:lstStyle/>
            <a:p>
              <a:endParaRPr lang="en-US" dirty="0"/>
            </a:p>
          </p:txBody>
        </p:sp>
      </p:grpSp>
      <p:grpSp>
        <p:nvGrpSpPr>
          <p:cNvPr id="3" name="Group 4"/>
          <p:cNvGrpSpPr>
            <a:grpSpLocks/>
          </p:cNvGrpSpPr>
          <p:nvPr/>
        </p:nvGrpSpPr>
        <p:grpSpPr bwMode="auto">
          <a:xfrm>
            <a:off x="833437" y="5334000"/>
            <a:ext cx="3584576" cy="1047750"/>
            <a:chOff x="33" y="12"/>
            <a:chExt cx="3012" cy="879"/>
          </a:xfrm>
        </p:grpSpPr>
        <p:sp>
          <p:nvSpPr>
            <p:cNvPr id="68623" name="Rectangle 5"/>
            <p:cNvSpPr>
              <a:spLocks/>
            </p:cNvSpPr>
            <p:nvPr/>
          </p:nvSpPr>
          <p:spPr bwMode="auto">
            <a:xfrm>
              <a:off x="485" y="12"/>
              <a:ext cx="2560" cy="664"/>
            </a:xfrm>
            <a:prstGeom prst="rect">
              <a:avLst/>
            </a:prstGeom>
            <a:noFill/>
            <a:ln w="12700">
              <a:noFill/>
              <a:miter lim="800000"/>
              <a:headEnd/>
              <a:tailEnd/>
            </a:ln>
          </p:spPr>
          <p:txBody>
            <a:bodyPr lIns="0" tIns="0" rIns="0" bIns="0" anchor="ctr">
              <a:prstTxWarp prst="textNoShape">
                <a:avLst/>
              </a:prstTxWarp>
            </a:bodyPr>
            <a:lstStyle/>
            <a:p>
              <a:pPr>
                <a:lnSpc>
                  <a:spcPct val="70000"/>
                </a:lnSpc>
              </a:pPr>
              <a:r>
                <a:rPr lang="en-US" dirty="0">
                  <a:solidFill>
                    <a:srgbClr val="4D4D4D"/>
                  </a:solidFill>
                  <a:latin typeface="Stone Sans ITC TT-Semi" charset="0"/>
                  <a:sym typeface="Stone Sans ITC TT-Semi" charset="0"/>
                </a:rPr>
                <a:t>$2.5 million</a:t>
              </a:r>
            </a:p>
            <a:p>
              <a:pPr>
                <a:lnSpc>
                  <a:spcPct val="70000"/>
                </a:lnSpc>
              </a:pPr>
              <a:r>
                <a:rPr lang="en-US" dirty="0">
                  <a:solidFill>
                    <a:srgbClr val="4D4D4D"/>
                  </a:solidFill>
                  <a:latin typeface="Stone Sans ITC TT-Semi" charset="0"/>
                  <a:sym typeface="Stone Sans ITC TT-Semi" charset="0"/>
                </a:rPr>
                <a:t> seed money</a:t>
              </a:r>
            </a:p>
          </p:txBody>
        </p:sp>
        <p:sp>
          <p:nvSpPr>
            <p:cNvPr id="68624" name="Oval 6"/>
            <p:cNvSpPr>
              <a:spLocks/>
            </p:cNvSpPr>
            <p:nvPr/>
          </p:nvSpPr>
          <p:spPr bwMode="auto">
            <a:xfrm>
              <a:off x="1388" y="779"/>
              <a:ext cx="112" cy="112"/>
            </a:xfrm>
            <a:prstGeom prst="ellipse">
              <a:avLst/>
            </a:prstGeom>
            <a:solidFill>
              <a:srgbClr val="38CE59"/>
            </a:solidFill>
            <a:ln w="12700">
              <a:noFill/>
              <a:miter lim="800000"/>
              <a:headEnd/>
              <a:tailEnd/>
            </a:ln>
          </p:spPr>
          <p:txBody>
            <a:bodyPr lIns="0" tIns="0" rIns="0" bIns="0">
              <a:prstTxWarp prst="textNoShape">
                <a:avLst/>
              </a:prstTxWarp>
            </a:bodyPr>
            <a:lstStyle/>
            <a:p>
              <a:endParaRPr lang="en-US" dirty="0"/>
            </a:p>
          </p:txBody>
        </p:sp>
        <p:pic>
          <p:nvPicPr>
            <p:cNvPr id="68625" name="Picture 7"/>
            <p:cNvPicPr>
              <a:picLocks noChangeAspect="1" noChangeArrowheads="1"/>
            </p:cNvPicPr>
            <p:nvPr/>
          </p:nvPicPr>
          <p:blipFill>
            <a:blip r:embed="rId3"/>
            <a:srcRect/>
            <a:stretch>
              <a:fillRect/>
            </a:stretch>
          </p:blipFill>
          <p:spPr bwMode="auto">
            <a:xfrm rot="-293945">
              <a:off x="33" y="23"/>
              <a:ext cx="592" cy="812"/>
            </a:xfrm>
            <a:prstGeom prst="rect">
              <a:avLst/>
            </a:prstGeom>
            <a:noFill/>
            <a:ln w="12700">
              <a:noFill/>
              <a:miter lim="800000"/>
              <a:headEnd/>
              <a:tailEnd/>
            </a:ln>
          </p:spPr>
        </p:pic>
      </p:grpSp>
      <p:pic>
        <p:nvPicPr>
          <p:cNvPr id="46088" name="Picture 8"/>
          <p:cNvPicPr>
            <a:picLocks noChangeAspect="1" noChangeArrowheads="1"/>
          </p:cNvPicPr>
          <p:nvPr/>
        </p:nvPicPr>
        <p:blipFill>
          <a:blip r:embed="rId4"/>
          <a:srcRect/>
          <a:stretch>
            <a:fillRect/>
          </a:stretch>
        </p:blipFill>
        <p:spPr bwMode="auto">
          <a:xfrm rot="137438">
            <a:off x="2684467" y="985844"/>
            <a:ext cx="7370761" cy="5500687"/>
          </a:xfrm>
          <a:prstGeom prst="rect">
            <a:avLst/>
          </a:prstGeom>
          <a:noFill/>
          <a:ln w="12700">
            <a:noFill/>
            <a:miter lim="800000"/>
            <a:headEnd/>
            <a:tailEnd/>
          </a:ln>
        </p:spPr>
      </p:pic>
      <p:pic>
        <p:nvPicPr>
          <p:cNvPr id="46089" name="Picture 9"/>
          <p:cNvPicPr>
            <a:picLocks noChangeAspect="1" noChangeArrowheads="1"/>
          </p:cNvPicPr>
          <p:nvPr/>
        </p:nvPicPr>
        <p:blipFill>
          <a:blip r:embed="rId5"/>
          <a:srcRect/>
          <a:stretch>
            <a:fillRect/>
          </a:stretch>
        </p:blipFill>
        <p:spPr bwMode="auto">
          <a:xfrm rot="-487807">
            <a:off x="8894763" y="1219206"/>
            <a:ext cx="1076325" cy="2695575"/>
          </a:xfrm>
          <a:prstGeom prst="rect">
            <a:avLst/>
          </a:prstGeom>
          <a:noFill/>
          <a:ln w="12700">
            <a:noFill/>
            <a:miter lim="800000"/>
            <a:headEnd/>
            <a:tailEnd/>
          </a:ln>
        </p:spPr>
      </p:pic>
      <p:grpSp>
        <p:nvGrpSpPr>
          <p:cNvPr id="4" name="Group 10"/>
          <p:cNvGrpSpPr>
            <a:grpSpLocks/>
          </p:cNvGrpSpPr>
          <p:nvPr/>
        </p:nvGrpSpPr>
        <p:grpSpPr bwMode="auto">
          <a:xfrm>
            <a:off x="6675438" y="4198944"/>
            <a:ext cx="2047875" cy="1792287"/>
            <a:chOff x="0" y="0"/>
            <a:chExt cx="1720" cy="1505"/>
          </a:xfrm>
        </p:grpSpPr>
        <p:sp>
          <p:nvSpPr>
            <p:cNvPr id="68620" name="Oval 11"/>
            <p:cNvSpPr>
              <a:spLocks/>
            </p:cNvSpPr>
            <p:nvPr/>
          </p:nvSpPr>
          <p:spPr bwMode="auto">
            <a:xfrm>
              <a:off x="919" y="1249"/>
              <a:ext cx="256" cy="256"/>
            </a:xfrm>
            <a:prstGeom prst="ellipse">
              <a:avLst/>
            </a:prstGeom>
            <a:solidFill>
              <a:srgbClr val="38CE59"/>
            </a:solidFill>
            <a:ln w="12700">
              <a:noFill/>
              <a:miter lim="800000"/>
              <a:headEnd/>
              <a:tailEnd/>
            </a:ln>
          </p:spPr>
          <p:txBody>
            <a:bodyPr lIns="0" tIns="0" rIns="0" bIns="0">
              <a:prstTxWarp prst="textNoShape">
                <a:avLst/>
              </a:prstTxWarp>
            </a:bodyPr>
            <a:lstStyle/>
            <a:p>
              <a:endParaRPr lang="en-US" dirty="0"/>
            </a:p>
          </p:txBody>
        </p:sp>
        <p:sp>
          <p:nvSpPr>
            <p:cNvPr id="68621" name="Rectangle 12"/>
            <p:cNvSpPr>
              <a:spLocks/>
            </p:cNvSpPr>
            <p:nvPr/>
          </p:nvSpPr>
          <p:spPr bwMode="auto">
            <a:xfrm>
              <a:off x="0" y="293"/>
              <a:ext cx="1720" cy="912"/>
            </a:xfrm>
            <a:prstGeom prst="rect">
              <a:avLst/>
            </a:prstGeom>
            <a:noFill/>
            <a:ln w="12700">
              <a:noFill/>
              <a:miter lim="800000"/>
              <a:headEnd/>
              <a:tailEnd/>
            </a:ln>
          </p:spPr>
          <p:txBody>
            <a:bodyPr lIns="0" tIns="0" rIns="0" bIns="0" anchor="ctr">
              <a:prstTxWarp prst="textNoShape">
                <a:avLst/>
              </a:prstTxWarp>
            </a:bodyPr>
            <a:lstStyle/>
            <a:p>
              <a:pPr>
                <a:lnSpc>
                  <a:spcPct val="70000"/>
                </a:lnSpc>
              </a:pPr>
              <a:r>
                <a:rPr lang="en-US" dirty="0">
                  <a:solidFill>
                    <a:srgbClr val="4D4D4D"/>
                  </a:solidFill>
                  <a:latin typeface="Stone Sans ITC TT-Semi" charset="0"/>
                  <a:sym typeface="Stone Sans ITC TT-Semi" charset="0"/>
                </a:rPr>
                <a:t>$100 million</a:t>
              </a:r>
            </a:p>
            <a:p>
              <a:pPr>
                <a:lnSpc>
                  <a:spcPct val="70000"/>
                </a:lnSpc>
              </a:pPr>
              <a:r>
                <a:rPr lang="en-US" dirty="0">
                  <a:solidFill>
                    <a:srgbClr val="4D4D4D"/>
                  </a:solidFill>
                  <a:latin typeface="Stone Sans ITC TT-Semi" charset="0"/>
                  <a:sym typeface="Stone Sans ITC TT-Semi" charset="0"/>
                </a:rPr>
                <a:t>spent in pursuit</a:t>
              </a:r>
            </a:p>
          </p:txBody>
        </p:sp>
        <p:pic>
          <p:nvPicPr>
            <p:cNvPr id="68622" name="Picture 13"/>
            <p:cNvPicPr>
              <a:picLocks noChangeAspect="1" noChangeArrowheads="1"/>
            </p:cNvPicPr>
            <p:nvPr/>
          </p:nvPicPr>
          <p:blipFill>
            <a:blip r:embed="rId6"/>
            <a:srcRect/>
            <a:stretch>
              <a:fillRect/>
            </a:stretch>
          </p:blipFill>
          <p:spPr bwMode="auto">
            <a:xfrm>
              <a:off x="53" y="0"/>
              <a:ext cx="1664" cy="337"/>
            </a:xfrm>
            <a:prstGeom prst="rect">
              <a:avLst/>
            </a:prstGeom>
            <a:noFill/>
            <a:ln w="12700">
              <a:noFill/>
              <a:miter lim="800000"/>
              <a:headEnd/>
              <a:tailEnd/>
            </a:ln>
          </p:spPr>
        </p:pic>
      </p:grpSp>
      <p:grpSp>
        <p:nvGrpSpPr>
          <p:cNvPr id="5" name="Group 14"/>
          <p:cNvGrpSpPr>
            <a:grpSpLocks/>
          </p:cNvGrpSpPr>
          <p:nvPr/>
        </p:nvGrpSpPr>
        <p:grpSpPr bwMode="auto">
          <a:xfrm>
            <a:off x="3808417" y="4541844"/>
            <a:ext cx="3047999" cy="1773237"/>
            <a:chOff x="272" y="0"/>
            <a:chExt cx="2560" cy="1488"/>
          </a:xfrm>
        </p:grpSpPr>
        <p:sp>
          <p:nvSpPr>
            <p:cNvPr id="68617" name="Oval 15"/>
            <p:cNvSpPr>
              <a:spLocks/>
            </p:cNvSpPr>
            <p:nvPr/>
          </p:nvSpPr>
          <p:spPr bwMode="auto">
            <a:xfrm>
              <a:off x="1191" y="1344"/>
              <a:ext cx="144" cy="144"/>
            </a:xfrm>
            <a:prstGeom prst="ellipse">
              <a:avLst/>
            </a:prstGeom>
            <a:solidFill>
              <a:srgbClr val="38CE59"/>
            </a:solidFill>
            <a:ln w="12700">
              <a:noFill/>
              <a:miter lim="800000"/>
              <a:headEnd/>
              <a:tailEnd/>
            </a:ln>
          </p:spPr>
          <p:txBody>
            <a:bodyPr lIns="0" tIns="0" rIns="0" bIns="0">
              <a:prstTxWarp prst="textNoShape">
                <a:avLst/>
              </a:prstTxWarp>
            </a:bodyPr>
            <a:lstStyle/>
            <a:p>
              <a:endParaRPr lang="en-US" dirty="0"/>
            </a:p>
          </p:txBody>
        </p:sp>
        <p:sp>
          <p:nvSpPr>
            <p:cNvPr id="68618" name="Rectangle 16"/>
            <p:cNvSpPr>
              <a:spLocks/>
            </p:cNvSpPr>
            <p:nvPr/>
          </p:nvSpPr>
          <p:spPr bwMode="auto">
            <a:xfrm>
              <a:off x="272" y="520"/>
              <a:ext cx="2560" cy="664"/>
            </a:xfrm>
            <a:prstGeom prst="rect">
              <a:avLst/>
            </a:prstGeom>
            <a:noFill/>
            <a:ln w="12700">
              <a:noFill/>
              <a:miter lim="800000"/>
              <a:headEnd/>
              <a:tailEnd/>
            </a:ln>
          </p:spPr>
          <p:txBody>
            <a:bodyPr lIns="0" tIns="0" rIns="0" bIns="0" anchor="ctr">
              <a:prstTxWarp prst="textNoShape">
                <a:avLst/>
              </a:prstTxWarp>
            </a:bodyPr>
            <a:lstStyle/>
            <a:p>
              <a:pPr>
                <a:lnSpc>
                  <a:spcPct val="70000"/>
                </a:lnSpc>
              </a:pPr>
              <a:r>
                <a:rPr lang="en-US" dirty="0">
                  <a:solidFill>
                    <a:srgbClr val="4D4D4D"/>
                  </a:solidFill>
                  <a:latin typeface="Stone Sans ITC TT-Semi" charset="0"/>
                  <a:sym typeface="Stone Sans ITC TT-Semi" charset="0"/>
                </a:rPr>
                <a:t>$10 million</a:t>
              </a:r>
            </a:p>
            <a:p>
              <a:pPr>
                <a:lnSpc>
                  <a:spcPct val="70000"/>
                </a:lnSpc>
              </a:pPr>
              <a:r>
                <a:rPr lang="en-US" dirty="0">
                  <a:solidFill>
                    <a:srgbClr val="4D4D4D"/>
                  </a:solidFill>
                  <a:latin typeface="Stone Sans ITC TT-Semi" charset="0"/>
                  <a:sym typeface="Stone Sans ITC TT-Semi" charset="0"/>
                </a:rPr>
                <a:t> prize</a:t>
              </a:r>
            </a:p>
          </p:txBody>
        </p:sp>
        <p:pic>
          <p:nvPicPr>
            <p:cNvPr id="68619" name="Picture 17"/>
            <p:cNvPicPr>
              <a:picLocks noChangeAspect="1" noChangeArrowheads="1"/>
            </p:cNvPicPr>
            <p:nvPr/>
          </p:nvPicPr>
          <p:blipFill>
            <a:blip r:embed="rId7"/>
            <a:srcRect/>
            <a:stretch>
              <a:fillRect/>
            </a:stretch>
          </p:blipFill>
          <p:spPr bwMode="auto">
            <a:xfrm>
              <a:off x="911" y="0"/>
              <a:ext cx="728" cy="664"/>
            </a:xfrm>
            <a:prstGeom prst="rect">
              <a:avLst/>
            </a:prstGeom>
            <a:noFill/>
            <a:ln w="12700">
              <a:noFill/>
              <a:miter lim="800000"/>
              <a:headEnd/>
              <a:tailEnd/>
            </a:ln>
          </p:spPr>
        </p:pic>
      </p:grpSp>
      <p:sp>
        <p:nvSpPr>
          <p:cNvPr id="46098" name="Rectangle 18"/>
          <p:cNvSpPr>
            <a:spLocks/>
          </p:cNvSpPr>
          <p:nvPr/>
        </p:nvSpPr>
        <p:spPr bwMode="auto">
          <a:xfrm>
            <a:off x="1196975" y="1828806"/>
            <a:ext cx="5503864" cy="1990725"/>
          </a:xfrm>
          <a:prstGeom prst="rect">
            <a:avLst/>
          </a:prstGeom>
          <a:noFill/>
          <a:ln w="12700">
            <a:noFill/>
            <a:miter lim="800000"/>
            <a:headEnd/>
            <a:tailEnd/>
          </a:ln>
        </p:spPr>
        <p:txBody>
          <a:bodyPr lIns="0" tIns="0" rIns="0" bIns="0" anchor="ctr">
            <a:prstTxWarp prst="textNoShape">
              <a:avLst/>
            </a:prstTxWarp>
          </a:bodyPr>
          <a:lstStyle/>
          <a:p>
            <a:pPr>
              <a:lnSpc>
                <a:spcPct val="120000"/>
              </a:lnSpc>
            </a:pPr>
            <a:r>
              <a:rPr lang="en-US" sz="3600" dirty="0">
                <a:latin typeface="Stone Sans ITC TT-Semi" charset="0"/>
                <a:sym typeface="Stone Sans ITC TT-Semi" charset="0"/>
              </a:rPr>
              <a:t>Highly leveraged</a:t>
            </a:r>
          </a:p>
          <a:p>
            <a:pPr>
              <a:lnSpc>
                <a:spcPct val="120000"/>
              </a:lnSpc>
            </a:pPr>
            <a:r>
              <a:rPr lang="en-US" sz="3600" dirty="0">
                <a:latin typeface="Stone Sans ITC TT-Semi" charset="0"/>
                <a:sym typeface="Stone Sans ITC TT-Semi" charset="0"/>
              </a:rPr>
              <a:t>Efficient</a:t>
            </a:r>
          </a:p>
          <a:p>
            <a:pPr>
              <a:lnSpc>
                <a:spcPct val="120000"/>
              </a:lnSpc>
            </a:pPr>
            <a:r>
              <a:rPr lang="en-US" sz="3600" dirty="0">
                <a:latin typeface="Stone Sans ITC TT-Semi" charset="0"/>
                <a:sym typeface="Stone Sans ITC TT-Semi" charset="0"/>
              </a:rPr>
              <a:t>Sparks industry</a:t>
            </a:r>
          </a:p>
        </p:txBody>
      </p:sp>
    </p:spTree>
    <p:extLst>
      <p:ext uri="{BB962C8B-B14F-4D97-AF65-F5344CB8AC3E}">
        <p14:creationId xmlns:p14="http://schemas.microsoft.com/office/powerpoint/2010/main" val="67095275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7401856" presetClass="entr" presetSubtype="175290576"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37401856" presetClass="entr" presetSubtype="175291856" fill="hold" nodeType="afterEffect">
                                  <p:stCondLst>
                                    <p:cond delay="50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37401856" presetClass="entr" presetSubtype="175291520" fill="hold" nodeType="afterEffect">
                                  <p:stCondLst>
                                    <p:cond delay="50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2500"/>
                            </p:stCondLst>
                            <p:childTnLst>
                              <p:par>
                                <p:cTn id="14" presetID="137401856" presetClass="entr" presetSubtype="175290960" fill="hold" nodeType="afterEffect">
                                  <p:stCondLst>
                                    <p:cond delay="0"/>
                                  </p:stCondLst>
                                  <p:childTnLst>
                                    <p:set>
                                      <p:cBhvr>
                                        <p:cTn id="15" dur="1" fill="hold">
                                          <p:stCondLst>
                                            <p:cond delay="499"/>
                                          </p:stCondLst>
                                        </p:cTn>
                                        <p:tgtEl>
                                          <p:spTgt spid="46089"/>
                                        </p:tgtEl>
                                        <p:attrNameLst>
                                          <p:attrName>style.visibility</p:attrName>
                                        </p:attrNameLst>
                                      </p:cBhvr>
                                      <p:to>
                                        <p:strVal val="visible"/>
                                      </p:to>
                                    </p:se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6088"/>
                                        </p:tgtEl>
                                        <p:attrNameLst>
                                          <p:attrName>style.visibility</p:attrName>
                                        </p:attrNameLst>
                                      </p:cBhvr>
                                      <p:to>
                                        <p:strVal val="visible"/>
                                      </p:to>
                                    </p:set>
                                    <p:animEffect transition="in" filter="wipe(left)">
                                      <p:cBhvr>
                                        <p:cTn id="19" dur="500"/>
                                        <p:tgtEl>
                                          <p:spTgt spid="46088"/>
                                        </p:tgtEl>
                                      </p:cBhvr>
                                    </p:animEffect>
                                  </p:childTnLst>
                                </p:cTn>
                              </p:par>
                            </p:childTnLst>
                          </p:cTn>
                        </p:par>
                        <p:par>
                          <p:cTn id="20" fill="hold">
                            <p:stCondLst>
                              <p:cond delay="3500"/>
                            </p:stCondLst>
                            <p:childTnLst>
                              <p:par>
                                <p:cTn id="21" presetID="1" presetClass="entr" presetSubtype="0" fill="hold" nodeType="after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6098">
                                            <p:txEl>
                                              <p:pRg st="0" end="0"/>
                                            </p:txEl>
                                          </p:spTgt>
                                        </p:tgtEl>
                                        <p:attrNameLst>
                                          <p:attrName>style.visibility</p:attrName>
                                        </p:attrNameLst>
                                      </p:cBhvr>
                                      <p:to>
                                        <p:strVal val="visible"/>
                                      </p:to>
                                    </p:set>
                                    <p:anim calcmode="lin" valueType="num">
                                      <p:cBhvr additive="base">
                                        <p:cTn id="27" dur="500" fill="hold"/>
                                        <p:tgtEl>
                                          <p:spTgt spid="46098">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609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6098">
                                            <p:txEl>
                                              <p:pRg st="1" end="1"/>
                                            </p:txEl>
                                          </p:spTgt>
                                        </p:tgtEl>
                                        <p:attrNameLst>
                                          <p:attrName>style.visibility</p:attrName>
                                        </p:attrNameLst>
                                      </p:cBhvr>
                                      <p:to>
                                        <p:strVal val="visible"/>
                                      </p:to>
                                    </p:set>
                                    <p:anim calcmode="lin" valueType="num">
                                      <p:cBhvr additive="base">
                                        <p:cTn id="33" dur="500" fill="hold"/>
                                        <p:tgtEl>
                                          <p:spTgt spid="46098">
                                            <p:txEl>
                                              <p:pRg st="1" end="1"/>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60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6098">
                                            <p:txEl>
                                              <p:pRg st="2" end="2"/>
                                            </p:txEl>
                                          </p:spTgt>
                                        </p:tgtEl>
                                        <p:attrNameLst>
                                          <p:attrName>style.visibility</p:attrName>
                                        </p:attrNameLst>
                                      </p:cBhvr>
                                      <p:to>
                                        <p:strVal val="visible"/>
                                      </p:to>
                                    </p:set>
                                    <p:anim calcmode="lin" valueType="num">
                                      <p:cBhvr additive="base">
                                        <p:cTn id="39" dur="500" fill="hold"/>
                                        <p:tgtEl>
                                          <p:spTgt spid="46098">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609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3"/>
          <a:srcRect/>
          <a:stretch>
            <a:fillRect/>
          </a:stretch>
        </p:blipFill>
        <p:spPr bwMode="auto">
          <a:xfrm>
            <a:off x="3" y="1"/>
            <a:ext cx="12188824" cy="6858000"/>
          </a:xfrm>
          <a:prstGeom prst="rect">
            <a:avLst/>
          </a:prstGeom>
          <a:noFill/>
          <a:ln w="12700">
            <a:noFill/>
            <a:miter lim="800000"/>
            <a:headEnd/>
            <a:tailEnd/>
          </a:ln>
        </p:spPr>
      </p:pic>
      <p:sp>
        <p:nvSpPr>
          <p:cNvPr id="48130" name="Rectangle 2"/>
          <p:cNvSpPr>
            <a:spLocks/>
          </p:cNvSpPr>
          <p:nvPr/>
        </p:nvSpPr>
        <p:spPr bwMode="auto">
          <a:xfrm>
            <a:off x="531813" y="6"/>
            <a:ext cx="4275138" cy="2733675"/>
          </a:xfrm>
          <a:prstGeom prst="rect">
            <a:avLst/>
          </a:prstGeom>
          <a:noFill/>
          <a:ln w="12700">
            <a:noFill/>
            <a:miter lim="800000"/>
            <a:headEnd/>
            <a:tailEnd/>
          </a:ln>
        </p:spPr>
        <p:txBody>
          <a:bodyPr lIns="0" tIns="0" rIns="0" bIns="0" anchor="ctr">
            <a:prstTxWarp prst="textNoShape">
              <a:avLst/>
            </a:prstTxWarp>
          </a:bodyPr>
          <a:lstStyle/>
          <a:p>
            <a:pPr>
              <a:lnSpc>
                <a:spcPct val="80000"/>
              </a:lnSpc>
            </a:pPr>
            <a:r>
              <a:rPr lang="en-US" dirty="0">
                <a:solidFill>
                  <a:srgbClr val="FFFFFF"/>
                </a:solidFill>
                <a:latin typeface="Stone Sans ITC TT-Semi" charset="0"/>
                <a:sym typeface="Stone Sans ITC TT-Semi" charset="0"/>
              </a:rPr>
              <a:t>It’s not just about space. It never was. </a:t>
            </a:r>
            <a:r>
              <a:rPr lang="en-US" dirty="0">
                <a:solidFill>
                  <a:srgbClr val="C78D00"/>
                </a:solidFill>
                <a:latin typeface="Stone Sans ITC TT-Semi" charset="0"/>
                <a:sym typeface="Stone Sans ITC TT-Semi" charset="0"/>
              </a:rPr>
              <a:t>It’s about transforming the way we solve humanity’s greatest challenges.</a:t>
            </a:r>
          </a:p>
        </p:txBody>
      </p:sp>
    </p:spTree>
    <p:extLst>
      <p:ext uri="{BB962C8B-B14F-4D97-AF65-F5344CB8AC3E}">
        <p14:creationId xmlns:p14="http://schemas.microsoft.com/office/powerpoint/2010/main" val="694573276"/>
      </p:ext>
    </p:extLst>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7403392" presetClass="entr" presetSubtype="176055168" fill="hold" grpId="0" nodeType="afterEffect">
                                  <p:stCondLst>
                                    <p:cond delay="0"/>
                                  </p:stCondLst>
                                  <p:childTnLst>
                                    <p:set>
                                      <p:cBhvr>
                                        <p:cTn id="6" dur="1" fill="hold">
                                          <p:stCondLst>
                                            <p:cond delay="499"/>
                                          </p:stCondLst>
                                        </p:cTn>
                                        <p:tgtEl>
                                          <p:spTgt spid="481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p:cNvSpPr>
          <p:nvPr/>
        </p:nvSpPr>
        <p:spPr bwMode="auto">
          <a:xfrm>
            <a:off x="4246565" y="-876300"/>
            <a:ext cx="5522912" cy="2466975"/>
          </a:xfrm>
          <a:prstGeom prst="rect">
            <a:avLst/>
          </a:prstGeom>
          <a:noFill/>
          <a:ln w="12700">
            <a:noFill/>
            <a:miter lim="800000"/>
            <a:headEnd/>
            <a:tailEnd/>
          </a:ln>
        </p:spPr>
        <p:txBody>
          <a:bodyPr lIns="0" tIns="0" rIns="0" bIns="0" anchor="b">
            <a:prstTxWarp prst="textNoShape">
              <a:avLst/>
            </a:prstTxWarp>
          </a:bodyPr>
          <a:lstStyle/>
          <a:p>
            <a:pPr>
              <a:lnSpc>
                <a:spcPct val="80000"/>
              </a:lnSpc>
            </a:pPr>
            <a:r>
              <a:rPr lang="en-US" sz="4900" dirty="0">
                <a:latin typeface="Stone Sans ITC TT-Semi" charset="0"/>
                <a:sym typeface="Stone Sans ITC TT-Semi" charset="0"/>
              </a:rPr>
              <a:t>Prize Groups</a:t>
            </a:r>
          </a:p>
        </p:txBody>
      </p:sp>
      <p:pic>
        <p:nvPicPr>
          <p:cNvPr id="72707" name="Picture 2"/>
          <p:cNvPicPr>
            <a:picLocks noChangeAspect="1" noChangeArrowheads="1"/>
          </p:cNvPicPr>
          <p:nvPr/>
        </p:nvPicPr>
        <p:blipFill>
          <a:blip r:embed="rId3"/>
          <a:srcRect t="64532" r="319699" b="35466"/>
          <a:stretch>
            <a:fillRect/>
          </a:stretch>
        </p:blipFill>
        <p:spPr bwMode="auto">
          <a:xfrm>
            <a:off x="0" y="0"/>
            <a:ext cx="0" cy="0"/>
          </a:xfrm>
          <a:prstGeom prst="rect">
            <a:avLst/>
          </a:prstGeom>
          <a:noFill/>
          <a:ln w="12700">
            <a:noFill/>
            <a:miter lim="800000"/>
            <a:headEnd/>
            <a:tailEnd/>
          </a:ln>
        </p:spPr>
      </p:pic>
      <p:grpSp>
        <p:nvGrpSpPr>
          <p:cNvPr id="2" name="Group 3"/>
          <p:cNvGrpSpPr>
            <a:grpSpLocks/>
          </p:cNvGrpSpPr>
          <p:nvPr/>
        </p:nvGrpSpPr>
        <p:grpSpPr bwMode="auto">
          <a:xfrm>
            <a:off x="5894392" y="1989138"/>
            <a:ext cx="2771775" cy="3935412"/>
            <a:chOff x="0" y="0"/>
            <a:chExt cx="2328" cy="3305"/>
          </a:xfrm>
        </p:grpSpPr>
        <p:sp>
          <p:nvSpPr>
            <p:cNvPr id="72718" name="Rectangle 4"/>
            <p:cNvSpPr>
              <a:spLocks/>
            </p:cNvSpPr>
            <p:nvPr/>
          </p:nvSpPr>
          <p:spPr bwMode="auto">
            <a:xfrm>
              <a:off x="0" y="2161"/>
              <a:ext cx="2328" cy="1144"/>
            </a:xfrm>
            <a:prstGeom prst="rect">
              <a:avLst/>
            </a:prstGeom>
            <a:noFill/>
            <a:ln w="12700">
              <a:noFill/>
              <a:miter lim="800000"/>
              <a:headEnd/>
              <a:tailEnd/>
            </a:ln>
          </p:spPr>
          <p:txBody>
            <a:bodyPr lIns="0" tIns="0" rIns="0" bIns="0">
              <a:prstTxWarp prst="textNoShape">
                <a:avLst/>
              </a:prstTxWarp>
            </a:bodyPr>
            <a:lstStyle/>
            <a:p>
              <a:pPr algn="ctr"/>
              <a:r>
                <a:rPr lang="en-US" sz="2500" dirty="0">
                  <a:latin typeface="Stone Sans ITC TT-Semi" charset="0"/>
                  <a:sym typeface="Stone Sans ITC TT-Semi" charset="0"/>
                </a:rPr>
                <a:t>Energy &amp; Environment</a:t>
              </a:r>
            </a:p>
          </p:txBody>
        </p:sp>
        <p:pic>
          <p:nvPicPr>
            <p:cNvPr id="72719" name="Picture 5"/>
            <p:cNvPicPr>
              <a:picLocks noChangeAspect="1" noChangeArrowheads="1"/>
            </p:cNvPicPr>
            <p:nvPr/>
          </p:nvPicPr>
          <p:blipFill>
            <a:blip r:embed="rId4"/>
            <a:srcRect l="20876" t="3777" r="15033" b="1619"/>
            <a:stretch>
              <a:fillRect/>
            </a:stretch>
          </p:blipFill>
          <p:spPr bwMode="auto">
            <a:xfrm>
              <a:off x="281" y="0"/>
              <a:ext cx="1887" cy="1856"/>
            </a:xfrm>
            <a:prstGeom prst="rect">
              <a:avLst/>
            </a:prstGeom>
            <a:noFill/>
            <a:ln w="12700">
              <a:noFill/>
              <a:miter lim="800000"/>
              <a:headEnd/>
              <a:tailEnd/>
            </a:ln>
          </p:spPr>
        </p:pic>
      </p:grpSp>
      <p:grpSp>
        <p:nvGrpSpPr>
          <p:cNvPr id="3" name="Group 6"/>
          <p:cNvGrpSpPr>
            <a:grpSpLocks/>
          </p:cNvGrpSpPr>
          <p:nvPr/>
        </p:nvGrpSpPr>
        <p:grpSpPr bwMode="auto">
          <a:xfrm>
            <a:off x="419104" y="1819275"/>
            <a:ext cx="2333625" cy="3343275"/>
            <a:chOff x="0" y="0"/>
            <a:chExt cx="1960" cy="2808"/>
          </a:xfrm>
        </p:grpSpPr>
        <p:sp>
          <p:nvSpPr>
            <p:cNvPr id="72716" name="Rectangle 7"/>
            <p:cNvSpPr>
              <a:spLocks/>
            </p:cNvSpPr>
            <p:nvPr/>
          </p:nvSpPr>
          <p:spPr bwMode="auto">
            <a:xfrm>
              <a:off x="152" y="2304"/>
              <a:ext cx="1656" cy="504"/>
            </a:xfrm>
            <a:prstGeom prst="rect">
              <a:avLst/>
            </a:prstGeom>
            <a:noFill/>
            <a:ln w="12700">
              <a:noFill/>
              <a:miter lim="800000"/>
              <a:headEnd/>
              <a:tailEnd/>
            </a:ln>
          </p:spPr>
          <p:txBody>
            <a:bodyPr lIns="0" tIns="0" rIns="0" bIns="0">
              <a:prstTxWarp prst="textNoShape">
                <a:avLst/>
              </a:prstTxWarp>
            </a:bodyPr>
            <a:lstStyle/>
            <a:p>
              <a:r>
                <a:rPr lang="en-US" sz="2500" dirty="0">
                  <a:latin typeface="Stone Sans ITC TT-Semi" charset="0"/>
                  <a:sym typeface="Stone Sans ITC TT-Semi" charset="0"/>
                </a:rPr>
                <a:t>Life Sciences</a:t>
              </a:r>
            </a:p>
          </p:txBody>
        </p:sp>
        <p:pic>
          <p:nvPicPr>
            <p:cNvPr id="72717" name="Picture 8"/>
            <p:cNvPicPr>
              <a:picLocks noChangeAspect="1" noChangeArrowheads="1"/>
            </p:cNvPicPr>
            <p:nvPr/>
          </p:nvPicPr>
          <p:blipFill>
            <a:blip r:embed="rId5"/>
            <a:srcRect l="12836" r="20248" b="5737"/>
            <a:stretch>
              <a:fillRect/>
            </a:stretch>
          </p:blipFill>
          <p:spPr bwMode="auto">
            <a:xfrm>
              <a:off x="0" y="152"/>
              <a:ext cx="1960" cy="1840"/>
            </a:xfrm>
            <a:prstGeom prst="rect">
              <a:avLst/>
            </a:prstGeom>
            <a:noFill/>
            <a:ln w="12700">
              <a:noFill/>
              <a:miter lim="800000"/>
              <a:headEnd/>
              <a:tailEnd/>
            </a:ln>
          </p:spPr>
        </p:pic>
      </p:grpSp>
      <p:grpSp>
        <p:nvGrpSpPr>
          <p:cNvPr id="4" name="Group 9"/>
          <p:cNvGrpSpPr>
            <a:grpSpLocks/>
          </p:cNvGrpSpPr>
          <p:nvPr/>
        </p:nvGrpSpPr>
        <p:grpSpPr bwMode="auto">
          <a:xfrm>
            <a:off x="3436938" y="1962150"/>
            <a:ext cx="2105025" cy="3200400"/>
            <a:chOff x="0" y="0"/>
            <a:chExt cx="1768" cy="2688"/>
          </a:xfrm>
        </p:grpSpPr>
        <p:sp>
          <p:nvSpPr>
            <p:cNvPr id="72714" name="Rectangle 10"/>
            <p:cNvSpPr>
              <a:spLocks/>
            </p:cNvSpPr>
            <p:nvPr/>
          </p:nvSpPr>
          <p:spPr bwMode="auto">
            <a:xfrm>
              <a:off x="160" y="2184"/>
              <a:ext cx="1536" cy="504"/>
            </a:xfrm>
            <a:prstGeom prst="rect">
              <a:avLst/>
            </a:prstGeom>
            <a:noFill/>
            <a:ln w="12700">
              <a:noFill/>
              <a:miter lim="800000"/>
              <a:headEnd/>
              <a:tailEnd/>
            </a:ln>
          </p:spPr>
          <p:txBody>
            <a:bodyPr lIns="0" tIns="0" rIns="0" bIns="0">
              <a:prstTxWarp prst="textNoShape">
                <a:avLst/>
              </a:prstTxWarp>
            </a:bodyPr>
            <a:lstStyle/>
            <a:p>
              <a:r>
                <a:rPr lang="en-US" sz="2500" dirty="0">
                  <a:latin typeface="Stone Sans ITC TT-Semi" charset="0"/>
                  <a:sym typeface="Stone Sans ITC TT-Semi" charset="0"/>
                </a:rPr>
                <a:t>Exploration</a:t>
              </a:r>
            </a:p>
          </p:txBody>
        </p:sp>
        <p:pic>
          <p:nvPicPr>
            <p:cNvPr id="72715" name="Picture 11"/>
            <p:cNvPicPr>
              <a:picLocks noChangeAspect="1" noChangeArrowheads="1"/>
            </p:cNvPicPr>
            <p:nvPr/>
          </p:nvPicPr>
          <p:blipFill>
            <a:blip r:embed="rId6"/>
            <a:srcRect l="38315" r="1630" b="17390"/>
            <a:stretch>
              <a:fillRect/>
            </a:stretch>
          </p:blipFill>
          <p:spPr bwMode="auto">
            <a:xfrm>
              <a:off x="0" y="32"/>
              <a:ext cx="1768" cy="1824"/>
            </a:xfrm>
            <a:prstGeom prst="rect">
              <a:avLst/>
            </a:prstGeom>
            <a:noFill/>
            <a:ln w="12700">
              <a:noFill/>
              <a:miter lim="800000"/>
              <a:headEnd/>
              <a:tailEnd/>
            </a:ln>
          </p:spPr>
        </p:pic>
      </p:grpSp>
      <p:grpSp>
        <p:nvGrpSpPr>
          <p:cNvPr id="5" name="Group 12"/>
          <p:cNvGrpSpPr>
            <a:grpSpLocks/>
          </p:cNvGrpSpPr>
          <p:nvPr/>
        </p:nvGrpSpPr>
        <p:grpSpPr bwMode="auto">
          <a:xfrm>
            <a:off x="8208964" y="1952625"/>
            <a:ext cx="4217987" cy="4991100"/>
            <a:chOff x="0" y="0"/>
            <a:chExt cx="3544" cy="4192"/>
          </a:xfrm>
        </p:grpSpPr>
        <p:sp>
          <p:nvSpPr>
            <p:cNvPr id="72712" name="Rectangle 13"/>
            <p:cNvSpPr>
              <a:spLocks/>
            </p:cNvSpPr>
            <p:nvPr/>
          </p:nvSpPr>
          <p:spPr bwMode="auto">
            <a:xfrm>
              <a:off x="0" y="2192"/>
              <a:ext cx="3544" cy="2000"/>
            </a:xfrm>
            <a:prstGeom prst="rect">
              <a:avLst/>
            </a:prstGeom>
            <a:noFill/>
            <a:ln w="12700">
              <a:noFill/>
              <a:miter lim="800000"/>
              <a:headEnd/>
              <a:tailEnd/>
            </a:ln>
          </p:spPr>
          <p:txBody>
            <a:bodyPr lIns="0" tIns="0" rIns="0" bIns="0">
              <a:prstTxWarp prst="textNoShape">
                <a:avLst/>
              </a:prstTxWarp>
            </a:bodyPr>
            <a:lstStyle/>
            <a:p>
              <a:pPr algn="ctr"/>
              <a:r>
                <a:rPr lang="en-US" sz="2500" dirty="0">
                  <a:latin typeface="Stone Sans ITC TT-Semi" charset="0"/>
                  <a:sym typeface="Stone Sans ITC TT-Semi" charset="0"/>
                </a:rPr>
                <a:t>Education &amp; </a:t>
              </a:r>
              <a:br>
                <a:rPr lang="en-US" sz="2500" dirty="0">
                  <a:latin typeface="Stone Sans ITC TT-Semi" charset="0"/>
                  <a:sym typeface="Stone Sans ITC TT-Semi" charset="0"/>
                </a:rPr>
              </a:br>
              <a:r>
                <a:rPr lang="en-US" sz="2500" dirty="0">
                  <a:latin typeface="Stone Sans ITC TT-Semi" charset="0"/>
                  <a:sym typeface="Stone Sans ITC TT-Semi" charset="0"/>
                </a:rPr>
                <a:t>Global Development</a:t>
              </a:r>
            </a:p>
          </p:txBody>
        </p:sp>
        <p:pic>
          <p:nvPicPr>
            <p:cNvPr id="72713" name="Picture 14"/>
            <p:cNvPicPr>
              <a:picLocks noChangeAspect="1" noChangeArrowheads="1"/>
            </p:cNvPicPr>
            <p:nvPr/>
          </p:nvPicPr>
          <p:blipFill>
            <a:blip r:embed="rId7"/>
            <a:srcRect l="27057" r="3931" b="1912"/>
            <a:stretch>
              <a:fillRect/>
            </a:stretch>
          </p:blipFill>
          <p:spPr bwMode="auto">
            <a:xfrm>
              <a:off x="912" y="33"/>
              <a:ext cx="1728" cy="1847"/>
            </a:xfrm>
            <a:prstGeom prst="rect">
              <a:avLst/>
            </a:prstGeom>
            <a:noFill/>
            <a:ln w="12700">
              <a:noFill/>
              <a:miter lim="800000"/>
              <a:headEnd/>
              <a:tailEnd/>
            </a:ln>
          </p:spPr>
        </p:pic>
      </p:grpSp>
    </p:spTree>
    <p:extLst>
      <p:ext uri="{BB962C8B-B14F-4D97-AF65-F5344CB8AC3E}">
        <p14:creationId xmlns:p14="http://schemas.microsoft.com/office/powerpoint/2010/main" val="401911151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ppt_w/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ppt_w/2"/>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ppt_w/2"/>
                                          </p:val>
                                        </p:tav>
                                        <p:tav tm="100000">
                                          <p:val>
                                            <p:strVal val="#ppt_x"/>
                                          </p:val>
                                        </p:tav>
                                      </p:tavLst>
                                    </p:anim>
                                    <p:anim calcmode="lin" valueType="num">
                                      <p:cBhvr>
                                        <p:cTn id="22" dur="500" fill="hold"/>
                                        <p:tgtEl>
                                          <p:spTgt spid="2"/>
                                        </p:tgtEl>
                                        <p:attrNameLst>
                                          <p:attrName>ppt_y</p:attrName>
                                        </p:attrNameLst>
                                      </p:cBhvr>
                                      <p:tavLst>
                                        <p:tav tm="0">
                                          <p:val>
                                            <p:strVal val="#ppt_y"/>
                                          </p:val>
                                        </p:tav>
                                        <p:tav tm="100000">
                                          <p:val>
                                            <p:strVal val="#ppt_y"/>
                                          </p:val>
                                        </p:tav>
                                      </p:tavLst>
                                    </p:anim>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ppt_w/2"/>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09499" y="4514850"/>
            <a:ext cx="8798808" cy="2114550"/>
          </a:xfrm>
          <a:prstGeom prst="rect">
            <a:avLst/>
          </a:prstGeom>
          <a:solidFill>
            <a:schemeClr val="bg1">
              <a:alpha val="59000"/>
            </a:schemeClr>
          </a:solidFill>
          <a:ln w="12700" cap="flat" cmpd="sng" algn="ctr">
            <a:noFill/>
            <a:prstDash val="solid"/>
            <a:round/>
            <a:headEnd type="none" w="med" len="med"/>
            <a:tailEnd type="none" w="med" len="med"/>
          </a:ln>
          <a:effectLst/>
        </p:spPr>
        <p:txBody>
          <a:bodyPr vert="horz" wrap="square" lIns="57150" tIns="28575" rIns="57150" bIns="28575" numCol="1" rtlCol="0" anchor="t" anchorCtr="0" compatLnSpc="1">
            <a:prstTxWarp prst="textNoShape">
              <a:avLst/>
            </a:prstTxWarp>
          </a:bodyPr>
          <a:lstStyle/>
          <a:p>
            <a:pPr algn="ctr"/>
            <a:endParaRPr lang="en-US">
              <a:ea typeface="メイリオ" charset="0"/>
              <a:cs typeface="メイリオ" charset="0"/>
            </a:endParaRPr>
          </a:p>
        </p:txBody>
      </p:sp>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31" y="0"/>
            <a:ext cx="12168081" cy="6858000"/>
          </a:xfrm>
          <a:prstGeom prst="rect">
            <a:avLst/>
          </a:prstGeom>
          <a:ln>
            <a:solidFill>
              <a:schemeClr val="accent1"/>
            </a:solidFill>
          </a:ln>
          <a:effectLst>
            <a:outerShdw blurRad="292100" dist="139700" dir="2700000" algn="tl" rotWithShape="0">
              <a:srgbClr val="333333">
                <a:alpha val="65000"/>
              </a:srgbClr>
            </a:outerShdw>
          </a:effectLst>
        </p:spPr>
      </p:pic>
      <p:sp>
        <p:nvSpPr>
          <p:cNvPr id="10" name="Rectangle 2"/>
          <p:cNvSpPr>
            <a:spLocks/>
          </p:cNvSpPr>
          <p:nvPr/>
        </p:nvSpPr>
        <p:spPr bwMode="auto">
          <a:xfrm>
            <a:off x="2031471" y="4267200"/>
            <a:ext cx="10055781" cy="2133600"/>
          </a:xfrm>
          <a:prstGeom prst="rect">
            <a:avLst/>
          </a:prstGeom>
          <a:solidFill>
            <a:schemeClr val="accent1">
              <a:alpha val="80000"/>
            </a:schemeClr>
          </a:solidFill>
          <a:ln w="12700">
            <a:noFill/>
            <a:miter lim="800000"/>
            <a:headEnd/>
            <a:tailEnd/>
          </a:ln>
        </p:spPr>
        <p:txBody>
          <a:bodyPr lIns="0" tIns="0" rIns="0" bIns="0"/>
          <a:lstStyle/>
          <a:p>
            <a:pPr algn="ctr"/>
            <a:endParaRPr lang="en-US"/>
          </a:p>
        </p:txBody>
      </p:sp>
      <p:sp>
        <p:nvSpPr>
          <p:cNvPr id="6" name="Rectangle 44"/>
          <p:cNvSpPr>
            <a:spLocks noChangeArrowheads="1"/>
          </p:cNvSpPr>
          <p:nvPr/>
        </p:nvSpPr>
        <p:spPr bwMode="auto">
          <a:xfrm>
            <a:off x="2449715" y="4372168"/>
            <a:ext cx="9380615" cy="1765868"/>
          </a:xfrm>
          <a:prstGeom prst="rect">
            <a:avLst/>
          </a:prstGeom>
          <a:noFill/>
          <a:ln w="9525">
            <a:noFill/>
            <a:miter lim="800000"/>
            <a:headEnd/>
            <a:tailEnd/>
          </a:ln>
        </p:spPr>
        <p:txBody>
          <a:bodyPr wrap="square" lIns="57150" tIns="28575" rIns="57150" bIns="28575">
            <a:spAutoFit/>
          </a:bodyPr>
          <a:lstStyle/>
          <a:p>
            <a:pPr>
              <a:spcBef>
                <a:spcPts val="563"/>
              </a:spcBef>
              <a:defRPr/>
            </a:pPr>
            <a:r>
              <a:rPr lang="en-US" sz="1800" b="1" dirty="0">
                <a:solidFill>
                  <a:schemeClr val="bg1"/>
                </a:solidFill>
                <a:latin typeface="Lucida Grande"/>
                <a:cs typeface="Lucida Grande"/>
              </a:rPr>
              <a:t>The $10MM Progressive Automotive X PRIZE: </a:t>
            </a:r>
            <a:r>
              <a:rPr lang="en-US" sz="1800" b="1" i="1" dirty="0">
                <a:solidFill>
                  <a:schemeClr val="bg1"/>
                </a:solidFill>
                <a:latin typeface="Lucida Grande"/>
                <a:cs typeface="Lucida Grande"/>
              </a:rPr>
              <a:t> First team to build a fast, affordable, </a:t>
            </a:r>
            <a:r>
              <a:rPr lang="en-US" sz="1800" b="1" i="1" dirty="0" err="1">
                <a:solidFill>
                  <a:schemeClr val="bg1"/>
                </a:solidFill>
                <a:latin typeface="Lucida Grande"/>
                <a:cs typeface="Lucida Grande"/>
              </a:rPr>
              <a:t>manufactureable</a:t>
            </a:r>
            <a:r>
              <a:rPr lang="en-US" sz="1800" b="1" i="1" dirty="0">
                <a:solidFill>
                  <a:schemeClr val="bg1"/>
                </a:solidFill>
                <a:latin typeface="Lucida Grande"/>
                <a:cs typeface="Lucida Grande"/>
              </a:rPr>
              <a:t> car with &gt;100 </a:t>
            </a:r>
            <a:r>
              <a:rPr lang="en-US" sz="1800" b="1" i="1" dirty="0" err="1">
                <a:solidFill>
                  <a:schemeClr val="bg1"/>
                </a:solidFill>
                <a:latin typeface="Lucida Grande"/>
                <a:cs typeface="Lucida Grande"/>
              </a:rPr>
              <a:t>MPGe</a:t>
            </a:r>
            <a:r>
              <a:rPr lang="en-US" sz="1800" b="1" i="1" dirty="0">
                <a:solidFill>
                  <a:schemeClr val="bg1"/>
                </a:solidFill>
                <a:latin typeface="Lucida Grande"/>
                <a:cs typeface="Lucida Grande"/>
              </a:rPr>
              <a:t>:</a:t>
            </a:r>
          </a:p>
          <a:p>
            <a:pPr marL="291703" indent="-214313">
              <a:spcBef>
                <a:spcPts val="563"/>
              </a:spcBef>
              <a:buFont typeface="Wingdings" pitchFamily="2" charset="2"/>
              <a:buChar char="§"/>
              <a:defRPr/>
            </a:pPr>
            <a:r>
              <a:rPr lang="en-US" sz="2000" dirty="0">
                <a:solidFill>
                  <a:schemeClr val="bg1"/>
                </a:solidFill>
                <a:latin typeface="Calibri" pitchFamily="34" charset="0"/>
                <a:cs typeface="Calibri" pitchFamily="34" charset="0"/>
              </a:rPr>
              <a:t>Won on September 16</a:t>
            </a:r>
            <a:r>
              <a:rPr lang="en-US" sz="2000" baseline="30000" dirty="0">
                <a:solidFill>
                  <a:schemeClr val="bg1"/>
                </a:solidFill>
                <a:latin typeface="Calibri" pitchFamily="34" charset="0"/>
                <a:cs typeface="Calibri" pitchFamily="34" charset="0"/>
              </a:rPr>
              <a:t>th</a:t>
            </a:r>
            <a:r>
              <a:rPr lang="en-US" sz="2000" dirty="0">
                <a:solidFill>
                  <a:schemeClr val="bg1"/>
                </a:solidFill>
                <a:latin typeface="Calibri" pitchFamily="34" charset="0"/>
                <a:cs typeface="Calibri" pitchFamily="34" charset="0"/>
              </a:rPr>
              <a:t>, 2010</a:t>
            </a:r>
          </a:p>
          <a:p>
            <a:pPr marL="291703" indent="-214313">
              <a:spcBef>
                <a:spcPts val="563"/>
              </a:spcBef>
              <a:buFont typeface="Wingdings" pitchFamily="2" charset="2"/>
              <a:buChar char="§"/>
              <a:defRPr/>
            </a:pPr>
            <a:r>
              <a:rPr lang="en-US" sz="2000" dirty="0">
                <a:solidFill>
                  <a:schemeClr val="bg1"/>
                </a:solidFill>
                <a:latin typeface="Calibri" pitchFamily="34" charset="0"/>
                <a:cs typeface="Calibri" pitchFamily="34" charset="0"/>
              </a:rPr>
              <a:t>136 Teams from 11 nations spent $100 Million+</a:t>
            </a:r>
          </a:p>
          <a:p>
            <a:pPr marL="291703" indent="-214313">
              <a:spcBef>
                <a:spcPts val="563"/>
              </a:spcBef>
              <a:buFont typeface="Wingdings" pitchFamily="2" charset="2"/>
              <a:buChar char="§"/>
              <a:defRPr/>
            </a:pPr>
            <a:r>
              <a:rPr lang="en-US" sz="2000" dirty="0">
                <a:solidFill>
                  <a:schemeClr val="bg1"/>
                </a:solidFill>
                <a:latin typeface="Calibri" pitchFamily="34" charset="0"/>
                <a:cs typeface="Calibri" pitchFamily="34" charset="0"/>
              </a:rPr>
              <a:t>Generated </a:t>
            </a:r>
            <a:r>
              <a:rPr lang="en-US" sz="2000" dirty="0" smtClean="0">
                <a:solidFill>
                  <a:schemeClr val="bg1"/>
                </a:solidFill>
                <a:latin typeface="Calibri" pitchFamily="34" charset="0"/>
                <a:cs typeface="Calibri" pitchFamily="34" charset="0"/>
              </a:rPr>
              <a:t>6 </a:t>
            </a:r>
            <a:r>
              <a:rPr lang="en-US" sz="2000" dirty="0">
                <a:solidFill>
                  <a:schemeClr val="bg1"/>
                </a:solidFill>
                <a:latin typeface="Calibri" pitchFamily="34" charset="0"/>
                <a:cs typeface="Calibri" pitchFamily="34" charset="0"/>
              </a:rPr>
              <a:t>BILLION+ consumer impressions worldwide</a:t>
            </a:r>
          </a:p>
        </p:txBody>
      </p:sp>
      <p:sp>
        <p:nvSpPr>
          <p:cNvPr id="11" name="Slide Number Placeholder 45"/>
          <p:cNvSpPr txBox="1">
            <a:spLocks/>
          </p:cNvSpPr>
          <p:nvPr/>
        </p:nvSpPr>
        <p:spPr>
          <a:xfrm>
            <a:off x="9165915" y="6494322"/>
            <a:ext cx="2843662" cy="226761"/>
          </a:xfrm>
          <a:prstGeom prst="rect">
            <a:avLst/>
          </a:prstGeom>
        </p:spPr>
        <p:txBody>
          <a:bodyPr lIns="57150" tIns="28575" rIns="57150" bIns="28575"/>
          <a:lstStyle>
            <a:defPPr>
              <a:defRPr lang="en-US"/>
            </a:defPPr>
            <a:lvl1pPr algn="r" rtl="0" fontAlgn="base">
              <a:spcBef>
                <a:spcPct val="0"/>
              </a:spcBef>
              <a:spcAft>
                <a:spcPct val="0"/>
              </a:spcAft>
              <a:defRPr sz="1000" b="1" kern="1200">
                <a:solidFill>
                  <a:srgbClr val="414141"/>
                </a:solidFill>
                <a:latin typeface="Calibri" pitchFamily="34" charset="0"/>
                <a:ea typeface="メイリオ" pitchFamily="34" charset="-128"/>
                <a:cs typeface="Calibri" pitchFamily="34" charset="0"/>
                <a:sym typeface="Gill Sans Light" charset="0"/>
              </a:defRPr>
            </a:lvl1pPr>
            <a:lvl2pPr marL="285750" algn="l" rtl="0" fontAlgn="base">
              <a:spcBef>
                <a:spcPct val="0"/>
              </a:spcBef>
              <a:spcAft>
                <a:spcPct val="0"/>
              </a:spcAft>
              <a:defRPr sz="2400" kern="1200">
                <a:solidFill>
                  <a:srgbClr val="414141"/>
                </a:solidFill>
                <a:latin typeface="Gill Sans Light" charset="0"/>
                <a:ea typeface="メイリオ" pitchFamily="34" charset="-128"/>
                <a:cs typeface="Arial" charset="0"/>
                <a:sym typeface="Gill Sans Light" charset="0"/>
              </a:defRPr>
            </a:lvl2pPr>
            <a:lvl3pPr marL="571500" algn="l" rtl="0" fontAlgn="base">
              <a:spcBef>
                <a:spcPct val="0"/>
              </a:spcBef>
              <a:spcAft>
                <a:spcPct val="0"/>
              </a:spcAft>
              <a:defRPr sz="2400" kern="1200">
                <a:solidFill>
                  <a:srgbClr val="414141"/>
                </a:solidFill>
                <a:latin typeface="Gill Sans Light" charset="0"/>
                <a:ea typeface="メイリオ" pitchFamily="34" charset="-128"/>
                <a:cs typeface="Arial" charset="0"/>
                <a:sym typeface="Gill Sans Light" charset="0"/>
              </a:defRPr>
            </a:lvl3pPr>
            <a:lvl4pPr marL="857250" algn="l" rtl="0" fontAlgn="base">
              <a:spcBef>
                <a:spcPct val="0"/>
              </a:spcBef>
              <a:spcAft>
                <a:spcPct val="0"/>
              </a:spcAft>
              <a:defRPr sz="2400" kern="1200">
                <a:solidFill>
                  <a:srgbClr val="414141"/>
                </a:solidFill>
                <a:latin typeface="Gill Sans Light" charset="0"/>
                <a:ea typeface="メイリオ" pitchFamily="34" charset="-128"/>
                <a:cs typeface="Arial" charset="0"/>
                <a:sym typeface="Gill Sans Light" charset="0"/>
              </a:defRPr>
            </a:lvl4pPr>
            <a:lvl5pPr marL="1143000" algn="l" rtl="0" fontAlgn="base">
              <a:spcBef>
                <a:spcPct val="0"/>
              </a:spcBef>
              <a:spcAft>
                <a:spcPct val="0"/>
              </a:spcAft>
              <a:defRPr sz="2400" kern="1200">
                <a:solidFill>
                  <a:srgbClr val="414141"/>
                </a:solidFill>
                <a:latin typeface="Gill Sans Light" charset="0"/>
                <a:ea typeface="メイリオ" pitchFamily="34" charset="-128"/>
                <a:cs typeface="Arial" charset="0"/>
                <a:sym typeface="Gill Sans Light" charset="0"/>
              </a:defRPr>
            </a:lvl5pPr>
            <a:lvl6pPr marL="1428750" algn="l" defTabSz="571500" rtl="0" eaLnBrk="1" latinLnBrk="0" hangingPunct="1">
              <a:defRPr sz="2400" kern="1200">
                <a:solidFill>
                  <a:srgbClr val="414141"/>
                </a:solidFill>
                <a:latin typeface="Gill Sans Light" charset="0"/>
                <a:ea typeface="メイリオ" pitchFamily="34" charset="-128"/>
                <a:cs typeface="Arial" charset="0"/>
                <a:sym typeface="Gill Sans Light" charset="0"/>
              </a:defRPr>
            </a:lvl6pPr>
            <a:lvl7pPr marL="1714500" algn="l" defTabSz="571500" rtl="0" eaLnBrk="1" latinLnBrk="0" hangingPunct="1">
              <a:defRPr sz="2400" kern="1200">
                <a:solidFill>
                  <a:srgbClr val="414141"/>
                </a:solidFill>
                <a:latin typeface="Gill Sans Light" charset="0"/>
                <a:ea typeface="メイリオ" pitchFamily="34" charset="-128"/>
                <a:cs typeface="Arial" charset="0"/>
                <a:sym typeface="Gill Sans Light" charset="0"/>
              </a:defRPr>
            </a:lvl7pPr>
            <a:lvl8pPr marL="2000250" algn="l" defTabSz="571500" rtl="0" eaLnBrk="1" latinLnBrk="0" hangingPunct="1">
              <a:defRPr sz="2400" kern="1200">
                <a:solidFill>
                  <a:srgbClr val="414141"/>
                </a:solidFill>
                <a:latin typeface="Gill Sans Light" charset="0"/>
                <a:ea typeface="メイリオ" pitchFamily="34" charset="-128"/>
                <a:cs typeface="Arial" charset="0"/>
                <a:sym typeface="Gill Sans Light" charset="0"/>
              </a:defRPr>
            </a:lvl8pPr>
            <a:lvl9pPr marL="2286000" algn="l" defTabSz="571500" rtl="0" eaLnBrk="1" latinLnBrk="0" hangingPunct="1">
              <a:defRPr sz="2400" kern="1200">
                <a:solidFill>
                  <a:srgbClr val="414141"/>
                </a:solidFill>
                <a:latin typeface="Gill Sans Light" charset="0"/>
                <a:ea typeface="メイリオ" pitchFamily="34" charset="-128"/>
                <a:cs typeface="Arial" charset="0"/>
                <a:sym typeface="Gill Sans Light" charset="0"/>
              </a:defRPr>
            </a:lvl9pPr>
          </a:lstStyle>
          <a:p>
            <a:r>
              <a:rPr lang="en-US" smtClean="0">
                <a:solidFill>
                  <a:srgbClr val="FFFFFF"/>
                </a:solidFill>
              </a:rPr>
              <a:t> Page | </a:t>
            </a:r>
            <a:fld id="{143D2F43-B458-406E-AC97-436B828950FB}" type="slidenum">
              <a:rPr lang="en-US" smtClean="0">
                <a:solidFill>
                  <a:srgbClr val="FFFFFF"/>
                </a:solidFill>
              </a:rPr>
              <a:pPr/>
              <a:t>6</a:t>
            </a:fld>
            <a:endParaRPr lang="en-US" dirty="0">
              <a:solidFill>
                <a:srgbClr val="FFFFFF"/>
              </a:solidFill>
            </a:endParaRPr>
          </a:p>
        </p:txBody>
      </p:sp>
    </p:spTree>
    <p:extLst>
      <p:ext uri="{BB962C8B-B14F-4D97-AF65-F5344CB8AC3E}">
        <p14:creationId xmlns:p14="http://schemas.microsoft.com/office/powerpoint/2010/main" val="261949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p:cNvSpPr>
          <p:nvPr/>
        </p:nvSpPr>
        <p:spPr bwMode="auto">
          <a:xfrm>
            <a:off x="0" y="5191131"/>
            <a:ext cx="12188825" cy="1666875"/>
          </a:xfrm>
          <a:prstGeom prst="rect">
            <a:avLst/>
          </a:prstGeom>
          <a:solidFill>
            <a:srgbClr val="FFFFFF"/>
          </a:solidFill>
          <a:ln w="12700">
            <a:noFill/>
            <a:miter lim="800000"/>
            <a:headEnd/>
            <a:tailEnd/>
          </a:ln>
        </p:spPr>
        <p:txBody>
          <a:bodyPr lIns="0" tIns="0" rIns="0" bIns="0">
            <a:prstTxWarp prst="textNoShape">
              <a:avLst/>
            </a:prstTxWarp>
          </a:bodyPr>
          <a:lstStyle/>
          <a:p>
            <a:endParaRPr lang="en-US" dirty="0"/>
          </a:p>
        </p:txBody>
      </p:sp>
      <p:pic>
        <p:nvPicPr>
          <p:cNvPr id="74755" name="Picture 2"/>
          <p:cNvPicPr>
            <a:picLocks noChangeAspect="1" noChangeArrowheads="1"/>
          </p:cNvPicPr>
          <p:nvPr/>
        </p:nvPicPr>
        <p:blipFill>
          <a:blip r:embed="rId3"/>
          <a:srcRect/>
          <a:stretch>
            <a:fillRect/>
          </a:stretch>
        </p:blipFill>
        <p:spPr bwMode="auto">
          <a:xfrm>
            <a:off x="0" y="0"/>
            <a:ext cx="12188825" cy="6858000"/>
          </a:xfrm>
          <a:prstGeom prst="rect">
            <a:avLst/>
          </a:prstGeom>
          <a:noFill/>
          <a:ln w="12700">
            <a:noFill/>
            <a:miter lim="800000"/>
            <a:headEnd/>
            <a:tailEnd/>
          </a:ln>
        </p:spPr>
      </p:pic>
      <p:sp>
        <p:nvSpPr>
          <p:cNvPr id="58371" name="Rectangle 3"/>
          <p:cNvSpPr>
            <a:spLocks/>
          </p:cNvSpPr>
          <p:nvPr/>
        </p:nvSpPr>
        <p:spPr bwMode="auto">
          <a:xfrm>
            <a:off x="5257800" y="361950"/>
            <a:ext cx="6627814" cy="2305050"/>
          </a:xfrm>
          <a:prstGeom prst="rect">
            <a:avLst/>
          </a:prstGeom>
          <a:noFill/>
          <a:ln w="12700">
            <a:noFill/>
            <a:miter lim="800000"/>
            <a:headEnd/>
            <a:tailEnd/>
          </a:ln>
        </p:spPr>
        <p:txBody>
          <a:bodyPr wrap="none" lIns="0" tIns="0" rIns="0" bIns="0" anchor="ctr">
            <a:prstTxWarp prst="textNoShape">
              <a:avLst/>
            </a:prstTxWarp>
          </a:bodyPr>
          <a:lstStyle/>
          <a:p>
            <a:pPr algn="r"/>
            <a:endParaRPr lang="en-US" sz="2000" dirty="0">
              <a:latin typeface="Stone Sans ITC TT-Semi" charset="0"/>
            </a:endParaRPr>
          </a:p>
          <a:p>
            <a:pPr algn="r">
              <a:spcAft>
                <a:spcPts val="1000"/>
              </a:spcAft>
            </a:pPr>
            <a:r>
              <a:rPr lang="en-US" sz="2400" dirty="0">
                <a:latin typeface="Stone Sans ITC TT-Semi" charset="0"/>
              </a:rPr>
              <a:t>Sequence 100 human genomes in 10 days or less.</a:t>
            </a:r>
          </a:p>
          <a:p>
            <a:pPr algn="r"/>
            <a:r>
              <a:rPr lang="en-US" sz="2400" dirty="0">
                <a:latin typeface="Stone Sans ITC TT-Semi" charset="0"/>
              </a:rPr>
              <a:t>Ushering an era of personalized medicine</a:t>
            </a:r>
            <a:r>
              <a:rPr lang="en-US" sz="2000" dirty="0">
                <a:latin typeface="Stone Sans ITC TT-Semi" charset="0"/>
              </a:rPr>
              <a:t>.</a:t>
            </a:r>
          </a:p>
          <a:p>
            <a:pPr algn="r"/>
            <a:endParaRPr lang="en-US" sz="2000" dirty="0">
              <a:latin typeface="Stone Sans ITC TT-Semi" charset="0"/>
            </a:endParaRPr>
          </a:p>
          <a:p>
            <a:pPr algn="r"/>
            <a:endParaRPr lang="en-US" sz="2000" dirty="0">
              <a:latin typeface="Stone Sans ITC TT-Semi" charset="0"/>
            </a:endParaRPr>
          </a:p>
        </p:txBody>
      </p:sp>
      <p:sp>
        <p:nvSpPr>
          <p:cNvPr id="74757" name="Rectangle 4"/>
          <p:cNvSpPr>
            <a:spLocks/>
          </p:cNvSpPr>
          <p:nvPr/>
        </p:nvSpPr>
        <p:spPr bwMode="auto">
          <a:xfrm>
            <a:off x="238125" y="5419725"/>
            <a:ext cx="11703050" cy="1752600"/>
          </a:xfrm>
          <a:prstGeom prst="rect">
            <a:avLst/>
          </a:prstGeom>
          <a:noFill/>
          <a:ln w="12700">
            <a:noFill/>
            <a:miter lim="800000"/>
            <a:headEnd/>
            <a:tailEnd/>
          </a:ln>
        </p:spPr>
        <p:txBody>
          <a:bodyPr lIns="0" tIns="0" rIns="0" bIns="0" anchor="ctr">
            <a:prstTxWarp prst="textNoShape">
              <a:avLst/>
            </a:prstTxWarp>
          </a:bodyPr>
          <a:lstStyle/>
          <a:p>
            <a:pPr>
              <a:lnSpc>
                <a:spcPct val="80000"/>
              </a:lnSpc>
            </a:pPr>
            <a:r>
              <a:rPr lang="en-US" sz="9600" dirty="0">
                <a:latin typeface="Stone Sans ITC TT-Semi" charset="0"/>
                <a:sym typeface="Stone Sans ITC TT-Semi" charset="0"/>
              </a:rPr>
              <a:t>$10 million</a:t>
            </a:r>
          </a:p>
        </p:txBody>
      </p:sp>
      <p:pic>
        <p:nvPicPr>
          <p:cNvPr id="74758" name="Picture 5"/>
          <p:cNvPicPr>
            <a:picLocks noChangeAspect="1" noChangeArrowheads="1"/>
          </p:cNvPicPr>
          <p:nvPr/>
        </p:nvPicPr>
        <p:blipFill>
          <a:blip r:embed="rId4"/>
          <a:srcRect/>
          <a:stretch>
            <a:fillRect/>
          </a:stretch>
        </p:blipFill>
        <p:spPr bwMode="auto">
          <a:xfrm>
            <a:off x="7867650" y="6"/>
            <a:ext cx="3865562" cy="1057275"/>
          </a:xfrm>
          <a:prstGeom prst="rect">
            <a:avLst/>
          </a:prstGeom>
          <a:noFill/>
          <a:ln w="12700">
            <a:noFill/>
            <a:miter lim="800000"/>
            <a:headEnd/>
            <a:tailEnd/>
          </a:ln>
        </p:spPr>
      </p:pic>
    </p:spTree>
    <p:extLst>
      <p:ext uri="{BB962C8B-B14F-4D97-AF65-F5344CB8AC3E}">
        <p14:creationId xmlns:p14="http://schemas.microsoft.com/office/powerpoint/2010/main" val="3161318052"/>
      </p:ext>
    </p:extLst>
  </p:cSld>
  <p:clrMapOvr>
    <a:masterClrMapping/>
  </p:clrMapOvr>
  <mc:AlternateContent xmlns:mc="http://schemas.openxmlformats.org/markup-compatibility/2006" xmlns:mp="http://schemas.microsoft.com/office/mac/powerpoint/2008/main">
    <mc:Choice Requires="mp">
      <p:transition xmlns:p14="http://schemas.microsoft.com/office/powerpoint/2010/main" spd="slow">
        <p14:flip dir="r"/>
      </p:transition>
    </mc:Choice>
    <mc:Fallback xmlns:mv="urn:schemas-microsoft-com:mac:vml" xmlns="">
      <p:transition spd="slow">
        <p:newsfla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58371"/>
                                        </p:tgtEl>
                                        <p:attrNameLst>
                                          <p:attrName>style.visibility</p:attrName>
                                        </p:attrNameLst>
                                      </p:cBhvr>
                                      <p:to>
                                        <p:strVal val="visible"/>
                                      </p:to>
                                    </p:set>
                                    <p:animEffect transition="in" filter="dissolve">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3"/>
          <a:srcRect/>
          <a:stretch>
            <a:fillRect/>
          </a:stretch>
        </p:blipFill>
        <p:spPr bwMode="auto">
          <a:xfrm>
            <a:off x="0" y="0"/>
            <a:ext cx="12218988" cy="6858000"/>
          </a:xfrm>
          <a:prstGeom prst="rect">
            <a:avLst/>
          </a:prstGeom>
          <a:noFill/>
          <a:ln w="12700">
            <a:noFill/>
            <a:miter lim="800000"/>
            <a:headEnd/>
            <a:tailEnd/>
          </a:ln>
        </p:spPr>
      </p:pic>
      <p:sp>
        <p:nvSpPr>
          <p:cNvPr id="76803" name="Rectangle 2"/>
          <p:cNvSpPr>
            <a:spLocks/>
          </p:cNvSpPr>
          <p:nvPr/>
        </p:nvSpPr>
        <p:spPr bwMode="auto">
          <a:xfrm>
            <a:off x="238125" y="5419725"/>
            <a:ext cx="11703050" cy="1752600"/>
          </a:xfrm>
          <a:prstGeom prst="rect">
            <a:avLst/>
          </a:prstGeom>
          <a:noFill/>
          <a:ln w="12700">
            <a:noFill/>
            <a:miter lim="800000"/>
            <a:headEnd/>
            <a:tailEnd/>
          </a:ln>
        </p:spPr>
        <p:txBody>
          <a:bodyPr lIns="0" tIns="0" rIns="0" bIns="0" anchor="ctr">
            <a:prstTxWarp prst="textNoShape">
              <a:avLst/>
            </a:prstTxWarp>
          </a:bodyPr>
          <a:lstStyle/>
          <a:p>
            <a:pPr>
              <a:lnSpc>
                <a:spcPct val="80000"/>
              </a:lnSpc>
            </a:pPr>
            <a:r>
              <a:rPr lang="en-US" sz="9600" dirty="0">
                <a:solidFill>
                  <a:srgbClr val="FFFFFF"/>
                </a:solidFill>
                <a:latin typeface="Stone Sans ITC TT-Semi" charset="0"/>
                <a:sym typeface="Stone Sans ITC TT-Semi" charset="0"/>
              </a:rPr>
              <a:t>$30 million</a:t>
            </a:r>
          </a:p>
        </p:txBody>
      </p:sp>
      <p:sp>
        <p:nvSpPr>
          <p:cNvPr id="62467" name="Rectangle 3"/>
          <p:cNvSpPr>
            <a:spLocks/>
          </p:cNvSpPr>
          <p:nvPr/>
        </p:nvSpPr>
        <p:spPr bwMode="auto">
          <a:xfrm>
            <a:off x="531815" y="2971800"/>
            <a:ext cx="6477000" cy="2952750"/>
          </a:xfrm>
          <a:prstGeom prst="rect">
            <a:avLst/>
          </a:prstGeom>
          <a:noFill/>
          <a:ln w="12700">
            <a:noFill/>
            <a:miter lim="800000"/>
            <a:headEnd/>
            <a:tailEnd/>
          </a:ln>
        </p:spPr>
        <p:txBody>
          <a:bodyPr lIns="0" tIns="0" rIns="0" bIns="0" anchor="ctr">
            <a:prstTxWarp prst="textNoShape">
              <a:avLst/>
            </a:prstTxWarp>
          </a:bodyPr>
          <a:lstStyle/>
          <a:p>
            <a:pPr>
              <a:lnSpc>
                <a:spcPct val="80000"/>
              </a:lnSpc>
              <a:spcAft>
                <a:spcPts val="1000"/>
              </a:spcAft>
              <a:defRPr/>
            </a:pPr>
            <a:r>
              <a:rPr lang="en-US" sz="2400" dirty="0">
                <a:solidFill>
                  <a:schemeClr val="bg1"/>
                </a:solidFill>
                <a:effectLst>
                  <a:outerShdw blurRad="38100" dist="38100" dir="2700000" algn="tl">
                    <a:srgbClr val="DDDDDD"/>
                  </a:outerShdw>
                </a:effectLst>
              </a:rPr>
              <a:t>Send a robot to the moon, travel 500 meters and transmit video, images and data back to the Earth</a:t>
            </a:r>
            <a:r>
              <a:rPr lang="en-US" sz="2400" dirty="0" smtClean="0">
                <a:solidFill>
                  <a:schemeClr val="bg1"/>
                </a:solidFill>
                <a:effectLst>
                  <a:outerShdw blurRad="38100" dist="38100" dir="2700000" algn="tl">
                    <a:srgbClr val="DDDDDD"/>
                  </a:outerShdw>
                </a:effectLst>
              </a:rPr>
              <a:t>.</a:t>
            </a:r>
          </a:p>
          <a:p>
            <a:pPr>
              <a:lnSpc>
                <a:spcPct val="80000"/>
              </a:lnSpc>
              <a:spcAft>
                <a:spcPts val="1000"/>
              </a:spcAft>
              <a:defRPr/>
            </a:pPr>
            <a:endParaRPr lang="en-US" sz="2400" dirty="0" smtClean="0">
              <a:solidFill>
                <a:schemeClr val="bg1"/>
              </a:solidFill>
              <a:effectLst>
                <a:outerShdw blurRad="38100" dist="38100" dir="2700000" algn="tl">
                  <a:srgbClr val="DDDDDD"/>
                </a:outerShdw>
              </a:effectLst>
              <a:latin typeface="Stone Sans ITC TT-Semi" charset="0"/>
              <a:sym typeface="Stone Sans ITC TT-Semi" charset="0"/>
            </a:endParaRPr>
          </a:p>
          <a:p>
            <a:pPr>
              <a:lnSpc>
                <a:spcPct val="80000"/>
              </a:lnSpc>
              <a:defRPr/>
            </a:pPr>
            <a:r>
              <a:rPr lang="en-US" sz="2400" dirty="0">
                <a:solidFill>
                  <a:schemeClr val="bg1"/>
                </a:solidFill>
                <a:effectLst>
                  <a:outerShdw blurRad="38100" dist="38100" dir="2700000" algn="tl">
                    <a:srgbClr val="DDDDDD"/>
                  </a:outerShdw>
                </a:effectLst>
                <a:latin typeface="Stone Sans ITC TT-Semi" charset="0"/>
                <a:sym typeface="Stone Sans ITC TT-Semi" charset="0"/>
              </a:rPr>
              <a:t>Reduce cost of planetary exploration &amp; stimulate interest in science and technology.</a:t>
            </a:r>
          </a:p>
          <a:p>
            <a:pPr>
              <a:lnSpc>
                <a:spcPct val="80000"/>
              </a:lnSpc>
              <a:defRPr/>
            </a:pPr>
            <a:endParaRPr lang="en-US" sz="2000" dirty="0">
              <a:solidFill>
                <a:schemeClr val="bg1"/>
              </a:solidFill>
              <a:effectLst>
                <a:outerShdw blurRad="38100" dist="38100" dir="2700000" algn="tl">
                  <a:srgbClr val="DDDDDD"/>
                </a:outerShdw>
              </a:effectLst>
              <a:latin typeface="Stone Sans ITC TT-Semi" charset="0"/>
              <a:ea typeface="Lucida Grande" charset="0"/>
              <a:cs typeface="Lucida Grande" charset="0"/>
              <a:sym typeface="Stone Sans ITC TT-Semi" charset="0"/>
            </a:endParaRPr>
          </a:p>
          <a:p>
            <a:pPr>
              <a:lnSpc>
                <a:spcPct val="80000"/>
              </a:lnSpc>
              <a:defRPr/>
            </a:pPr>
            <a:endParaRPr lang="en-US" sz="2000" dirty="0">
              <a:solidFill>
                <a:schemeClr val="bg1"/>
              </a:solidFill>
              <a:effectLst>
                <a:outerShdw blurRad="38100" dist="38100" dir="2700000" algn="tl">
                  <a:srgbClr val="DDDDDD"/>
                </a:outerShdw>
              </a:effectLst>
              <a:latin typeface="Stone Sans ITC TT-Semi" charset="0"/>
              <a:sym typeface="Stone Sans ITC TT-Semi" charset="0"/>
            </a:endParaRPr>
          </a:p>
        </p:txBody>
      </p:sp>
      <p:pic>
        <p:nvPicPr>
          <p:cNvPr id="76805" name="Picture 4"/>
          <p:cNvPicPr>
            <a:picLocks noChangeAspect="1" noChangeArrowheads="1"/>
          </p:cNvPicPr>
          <p:nvPr/>
        </p:nvPicPr>
        <p:blipFill>
          <a:blip r:embed="rId4"/>
          <a:srcRect/>
          <a:stretch>
            <a:fillRect/>
          </a:stretch>
        </p:blipFill>
        <p:spPr bwMode="auto">
          <a:xfrm>
            <a:off x="523876" y="1704981"/>
            <a:ext cx="4122738" cy="1343025"/>
          </a:xfrm>
          <a:prstGeom prst="rect">
            <a:avLst/>
          </a:prstGeom>
          <a:noFill/>
          <a:ln w="12700">
            <a:noFill/>
            <a:miter lim="800000"/>
            <a:headEnd/>
            <a:tailEnd/>
          </a:ln>
        </p:spPr>
      </p:pic>
    </p:spTree>
    <p:extLst>
      <p:ext uri="{BB962C8B-B14F-4D97-AF65-F5344CB8AC3E}">
        <p14:creationId xmlns:p14="http://schemas.microsoft.com/office/powerpoint/2010/main" val="141342433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dissolve">
                                      <p:cBhvr>
                                        <p:cTn id="7" dur="5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lum bright="10000"/>
          </a:blip>
          <a:srcRect/>
          <a:stretch>
            <a:fillRect/>
          </a:stretch>
        </p:blipFill>
        <p:spPr bwMode="auto">
          <a:xfrm>
            <a:off x="0" y="0"/>
            <a:ext cx="12188825" cy="6936458"/>
          </a:xfrm>
          <a:prstGeom prst="rect">
            <a:avLst/>
          </a:prstGeom>
          <a:noFill/>
          <a:ln w="12700" cap="rnd">
            <a:noFill/>
            <a:round/>
            <a:headEnd/>
            <a:tailEnd/>
          </a:ln>
        </p:spPr>
      </p:pic>
      <p:pic>
        <p:nvPicPr>
          <p:cNvPr id="5122" name="Picture 2" descr="C:\Users\Alan Zack\Desktop\X PRIZE\Artwork\Logos\Wendy-Logo-All-Black.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1812" y="228600"/>
            <a:ext cx="5181600" cy="1371600"/>
          </a:xfrm>
          <a:prstGeom prst="rect">
            <a:avLst/>
          </a:prstGeom>
          <a:noFill/>
        </p:spPr>
      </p:pic>
      <p:sp>
        <p:nvSpPr>
          <p:cNvPr id="5" name="Slide Number Placeholder 4"/>
          <p:cNvSpPr>
            <a:spLocks noGrp="1"/>
          </p:cNvSpPr>
          <p:nvPr>
            <p:ph type="sldNum" sz="quarter" idx="4294967295"/>
          </p:nvPr>
        </p:nvSpPr>
        <p:spPr>
          <a:xfrm>
            <a:off x="9165915" y="6494322"/>
            <a:ext cx="2843662" cy="226761"/>
          </a:xfrm>
          <a:prstGeom prst="rect">
            <a:avLst/>
          </a:prstGeom>
        </p:spPr>
        <p:txBody>
          <a:bodyPr/>
          <a:lstStyle/>
          <a:p>
            <a:r>
              <a:rPr lang="en-US" dirty="0" smtClean="0">
                <a:solidFill>
                  <a:schemeClr val="bg1"/>
                </a:solidFill>
              </a:rPr>
              <a:t> Page | </a:t>
            </a:r>
            <a:fld id="{143D2F43-B458-406E-AC97-436B828950FB}" type="slidenum">
              <a:rPr lang="en-US" smtClean="0">
                <a:solidFill>
                  <a:schemeClr val="bg1"/>
                </a:solidFill>
              </a:rPr>
              <a:pPr/>
              <a:t>9</a:t>
            </a:fld>
            <a:endParaRPr lang="en-US" dirty="0">
              <a:solidFill>
                <a:schemeClr val="bg1"/>
              </a:solidFill>
            </a:endParaRPr>
          </a:p>
        </p:txBody>
      </p:sp>
      <p:sp>
        <p:nvSpPr>
          <p:cNvPr id="6" name="Footer Placeholder 5"/>
          <p:cNvSpPr>
            <a:spLocks noGrp="1"/>
          </p:cNvSpPr>
          <p:nvPr>
            <p:ph type="ftr" sz="quarter" idx="4294967295"/>
          </p:nvPr>
        </p:nvSpPr>
        <p:spPr>
          <a:xfrm>
            <a:off x="4164916" y="6500474"/>
            <a:ext cx="3859001" cy="253619"/>
          </a:xfrm>
          <a:prstGeom prst="rect">
            <a:avLst/>
          </a:prstGeom>
        </p:spPr>
        <p:txBody>
          <a:bodyPr/>
          <a:lstStyle/>
          <a:p>
            <a:r>
              <a:rPr lang="en-US" dirty="0" smtClean="0">
                <a:solidFill>
                  <a:schemeClr val="tx2"/>
                </a:solidFill>
              </a:rPr>
              <a:t>Confidential Briefing</a:t>
            </a:r>
            <a:endParaRPr lang="en-US" dirty="0">
              <a:solidFill>
                <a:schemeClr val="tx2"/>
              </a:solidFill>
            </a:endParaRPr>
          </a:p>
        </p:txBody>
      </p:sp>
      <p:sp>
        <p:nvSpPr>
          <p:cNvPr id="12" name="Rectangle 2"/>
          <p:cNvSpPr>
            <a:spLocks/>
          </p:cNvSpPr>
          <p:nvPr/>
        </p:nvSpPr>
        <p:spPr bwMode="auto">
          <a:xfrm>
            <a:off x="227012" y="4191000"/>
            <a:ext cx="11703050" cy="1752600"/>
          </a:xfrm>
          <a:prstGeom prst="rect">
            <a:avLst/>
          </a:prstGeom>
          <a:noFill/>
          <a:ln w="12700">
            <a:noFill/>
            <a:miter lim="800000"/>
            <a:headEnd/>
            <a:tailEnd/>
          </a:ln>
        </p:spPr>
        <p:txBody>
          <a:bodyPr lIns="0" tIns="0" rIns="0" bIns="0" anchor="ctr">
            <a:prstTxWarp prst="textNoShape">
              <a:avLst/>
            </a:prstTxWarp>
          </a:bodyPr>
          <a:lstStyle/>
          <a:p>
            <a:pPr algn="r">
              <a:lnSpc>
                <a:spcPct val="80000"/>
              </a:lnSpc>
            </a:pPr>
            <a:r>
              <a:rPr lang="en-US" sz="9600" dirty="0" smtClean="0">
                <a:solidFill>
                  <a:srgbClr val="FFFFFF"/>
                </a:solidFill>
                <a:latin typeface="Stone Sans ITC TT-Semi" charset="0"/>
                <a:sym typeface="Stone Sans ITC TT-Semi" charset="0"/>
              </a:rPr>
              <a:t>$1.4 </a:t>
            </a:r>
            <a:r>
              <a:rPr lang="en-US" sz="9600" dirty="0">
                <a:solidFill>
                  <a:srgbClr val="FFFFFF"/>
                </a:solidFill>
                <a:latin typeface="Stone Sans ITC TT-Semi" charset="0"/>
                <a:sym typeface="Stone Sans ITC TT-Semi" charset="0"/>
              </a:rPr>
              <a:t>million</a:t>
            </a:r>
          </a:p>
        </p:txBody>
      </p:sp>
      <p:sp>
        <p:nvSpPr>
          <p:cNvPr id="13" name="Rectangle 3"/>
          <p:cNvSpPr>
            <a:spLocks/>
          </p:cNvSpPr>
          <p:nvPr/>
        </p:nvSpPr>
        <p:spPr bwMode="auto">
          <a:xfrm>
            <a:off x="531812" y="2362200"/>
            <a:ext cx="6477000" cy="2952750"/>
          </a:xfrm>
          <a:prstGeom prst="rect">
            <a:avLst/>
          </a:prstGeom>
          <a:noFill/>
          <a:ln w="12700">
            <a:noFill/>
            <a:miter lim="800000"/>
            <a:headEnd/>
            <a:tailEnd/>
          </a:ln>
        </p:spPr>
        <p:txBody>
          <a:bodyPr lIns="0" tIns="0" rIns="0" bIns="0" anchor="ctr">
            <a:prstTxWarp prst="textNoShape">
              <a:avLst/>
            </a:prstTxWarp>
          </a:bodyPr>
          <a:lstStyle/>
          <a:p>
            <a:pPr>
              <a:lnSpc>
                <a:spcPct val="80000"/>
              </a:lnSpc>
              <a:spcAft>
                <a:spcPts val="1000"/>
              </a:spcAft>
              <a:defRPr/>
            </a:pPr>
            <a:r>
              <a:rPr lang="en-US" sz="2400" dirty="0" smtClean="0">
                <a:solidFill>
                  <a:schemeClr val="bg1"/>
                </a:solidFill>
                <a:effectLst>
                  <a:outerShdw blurRad="38100" dist="38100" dir="2700000" algn="tl">
                    <a:srgbClr val="DDDDDD"/>
                  </a:outerShdw>
                </a:effectLst>
                <a:latin typeface="Stone Sans ITC TT-Semi" charset="0"/>
                <a:sym typeface="Stone Sans ITC TT-Semi" charset="0"/>
              </a:rPr>
              <a:t>Inspire a new generation of innovative solutions that will speed the pace of cleaning up seawater surface oil</a:t>
            </a:r>
            <a:endParaRPr lang="en-US" sz="2400" dirty="0">
              <a:solidFill>
                <a:schemeClr val="bg1"/>
              </a:solidFill>
              <a:effectLst>
                <a:outerShdw blurRad="38100" dist="38100" dir="2700000" algn="tl">
                  <a:srgbClr val="DDDDDD"/>
                </a:outerShdw>
              </a:effectLst>
              <a:latin typeface="Stone Sans ITC TT-Semi" charset="0"/>
              <a:sym typeface="Stone Sans ITC TT-Semi" charset="0"/>
            </a:endParaRPr>
          </a:p>
          <a:p>
            <a:pPr>
              <a:lnSpc>
                <a:spcPct val="80000"/>
              </a:lnSpc>
              <a:defRPr/>
            </a:pPr>
            <a:endParaRPr lang="en-US" sz="2000" dirty="0">
              <a:solidFill>
                <a:schemeClr val="bg1"/>
              </a:solidFill>
              <a:effectLst>
                <a:outerShdw blurRad="38100" dist="38100" dir="2700000" algn="tl">
                  <a:srgbClr val="DDDDDD"/>
                </a:outerShdw>
              </a:effectLst>
              <a:latin typeface="Stone Sans ITC TT-Semi" charset="0"/>
              <a:ea typeface="Lucida Grande" charset="0"/>
              <a:cs typeface="Lucida Grande" charset="0"/>
              <a:sym typeface="Stone Sans ITC TT-Semi" charset="0"/>
            </a:endParaRPr>
          </a:p>
          <a:p>
            <a:pPr>
              <a:lnSpc>
                <a:spcPct val="80000"/>
              </a:lnSpc>
              <a:defRPr/>
            </a:pPr>
            <a:endParaRPr lang="en-US" sz="2000" dirty="0">
              <a:solidFill>
                <a:schemeClr val="bg1"/>
              </a:solidFill>
              <a:effectLst>
                <a:outerShdw blurRad="38100" dist="38100" dir="2700000" algn="tl">
                  <a:srgbClr val="DDDDDD"/>
                </a:outerShdw>
              </a:effectLst>
              <a:latin typeface="Stone Sans ITC TT-Semi" charset="0"/>
              <a:sym typeface="Stone Sans ITC TT-Semi" charset="0"/>
            </a:endParaRPr>
          </a:p>
        </p:txBody>
      </p:sp>
    </p:spTree>
    <p:extLst>
      <p:ext uri="{BB962C8B-B14F-4D97-AF65-F5344CB8AC3E}">
        <p14:creationId xmlns:p14="http://schemas.microsoft.com/office/powerpoint/2010/main" val="21946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 name="THINKCELLSHAPEDONOTDELETE" val="pUOgD1jbDXkuQGDqYeHJK4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VTdC.aLHUCa2LAMgNJs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xatrUyf.06c4mBMZjLjg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GHfvusy_HkedDEcX8lDjW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tg9aj1giH06uDgZDW4_Pc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Xy_hsxbh0Umd1t_MJ_F6N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dK9Zw.rI40ey9YYkAZKX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5IOZ4YDckqiUWr3dFDGA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HjQcUPP7s0qC9BQFECvqT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8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WRu1_1HOLEqCEXyH1BRFD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195.xml><?xml version="1.0" encoding="utf-8"?>
<p:tagLst xmlns:a="http://schemas.openxmlformats.org/drawingml/2006/main" xmlns:r="http://schemas.openxmlformats.org/officeDocument/2006/relationships" xmlns:p="http://schemas.openxmlformats.org/presentationml/2006/main">
  <p:tag name="RESIZE" val="Yes"/>
  <p:tag name="THINKCELLSHAPEDONOTDELETE" val="p6wndRtQA2U6ht7p3St264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2lxKyDKgrEKT72CbmsCde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9jqNFmb_hUiqBD0WjLqY_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nLzxPvPf8kO1M.3Yctlo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NbP5NmL.kCNTxvhpD5uf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KKEJx08ThUuGd4FGkbdMW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kn.rfShtmU6SWjn9mnbyV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OK9cJ1.z1UCJ8gx94N8V.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zLmxkfystUaqZgH2_XSv6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X2kxX7aEGtO0isOPUQD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sSiooGaEkC8sqYzUUry4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Q4HaTBpcK0mWSy5RSYWSd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sSiooGaEkC8sqYzUUry4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4HaTBpcK0mWSy5RSYWSd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RESIZE" val="Yes"/>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_px0bCfIzEK5k3JzDYdK6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odhWrrS2BkK7n6QwxFTaq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px0bCfIzEK5k3JzDYdK6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odhWrrS2BkK7n6QwxFTaq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3.xml><?xml version="1.0" encoding="utf-8"?>
<p:tagLst xmlns:a="http://schemas.openxmlformats.org/drawingml/2006/main" xmlns:r="http://schemas.openxmlformats.org/officeDocument/2006/relationships" xmlns:p="http://schemas.openxmlformats.org/presentationml/2006/main">
  <p:tag name="RESIZE" val="Yes"/>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GoPXoJPJZEy9voqfRqr8I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5.xml><?xml version="1.0" encoding="utf-8"?>
<p:tagLst xmlns:a="http://schemas.openxmlformats.org/drawingml/2006/main" xmlns:r="http://schemas.openxmlformats.org/officeDocument/2006/relationships" xmlns:p="http://schemas.openxmlformats.org/presentationml/2006/main">
  <p:tag name="RESIZE" val="Yes"/>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osRXepcB0qYrrRuZBEk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HlAOR_C8EqCzYit_udU5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VTdC.aLHUCa2LAMgNJsV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VTdC.aLHUCa2LAMgNJsV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G9K5RR4S0y3HAmzzPmo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w4iVTiY.kG_g9QsAepDZ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rancis_tb">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Calibri"/>
        <a:ea typeface="MS PGothic"/>
        <a:cs typeface="MS PGothic"/>
      </a:majorFont>
      <a:minorFont>
        <a:latin typeface="Calibri"/>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headEnd type="none"/>
          <a:tailEnd type="none"/>
        </a:ln>
      </a:spPr>
      <a:bodyPr rtlCol="0" anchor="ctr"/>
      <a:lstStyle>
        <a:defPPr algn="ctr">
          <a:defRPr/>
        </a:defPPr>
      </a:lstStyle>
      <a:style>
        <a:lnRef idx="2">
          <a:schemeClr val="dk1"/>
        </a:lnRef>
        <a:fillRef idx="0">
          <a:schemeClr val="dk1"/>
        </a:fillRef>
        <a:effectRef idx="1">
          <a:schemeClr val="dk1"/>
        </a:effectRef>
        <a:fontRef idx="minor">
          <a:schemeClr val="tx1"/>
        </a:fontRef>
      </a:style>
    </a:spDef>
    <a:lnDef>
      <a:spPr>
        <a:ln>
          <a:headEnd type="none"/>
          <a:tailEnd type="triangle"/>
        </a:ln>
      </a:spPr>
      <a:bodyPr/>
      <a:lstStyle/>
      <a:style>
        <a:lnRef idx="2">
          <a:schemeClr val="dk1"/>
        </a:lnRef>
        <a:fillRef idx="0">
          <a:schemeClr val="dk1"/>
        </a:fillRef>
        <a:effectRef idx="1">
          <a:schemeClr val="dk1"/>
        </a:effectRef>
        <a:fontRef idx="minor">
          <a:schemeClr val="tx1"/>
        </a:fontRef>
      </a: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3672</TotalTime>
  <Words>3711</Words>
  <Application>Microsoft Macintosh PowerPoint</Application>
  <PresentationFormat>Custom</PresentationFormat>
  <Paragraphs>407</Paragraphs>
  <Slides>25</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25</vt:i4>
      </vt:variant>
    </vt:vector>
  </HeadingPairs>
  <TitlesOfParts>
    <vt:vector size="30" baseType="lpstr">
      <vt:lpstr>Office Theme</vt:lpstr>
      <vt:lpstr>1_Office Theme</vt:lpstr>
      <vt:lpstr>Custom Design</vt:lpstr>
      <vt:lpstr>francis_tb</vt:lpstr>
      <vt:lpstr>think-cell Slide</vt:lpstr>
      <vt:lpstr>Introduction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Prizes</vt:lpstr>
      <vt:lpstr>There’s been a surge in prize capital since 1970</vt:lpstr>
      <vt:lpstr>PowerPoint Presentation</vt:lpstr>
      <vt:lpstr>Prizes’ distinctive attributes are reinforced by broader social trends to encourage use and experimentation</vt:lpstr>
      <vt:lpstr>Seven ways that prizes deliver change</vt:lpstr>
      <vt:lpstr>What are the disadvantages of prizes?</vt:lpstr>
      <vt:lpstr>Designing an Effective Prize</vt:lpstr>
      <vt:lpstr>Effective prize development and delivery includes five steps</vt:lpstr>
      <vt:lpstr>We’ve observed six major prize models…</vt:lpstr>
      <vt:lpstr>PowerPoint Presentation</vt:lpstr>
      <vt:lpstr>Myths about prize design and delivery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 Lindsay</dc:creator>
  <cp:lastModifiedBy>Eileen</cp:lastModifiedBy>
  <cp:revision>192</cp:revision>
  <cp:lastPrinted>2010-01-26T22:33:53Z</cp:lastPrinted>
  <dcterms:created xsi:type="dcterms:W3CDTF">2010-06-15T00:10:30Z</dcterms:created>
  <dcterms:modified xsi:type="dcterms:W3CDTF">2011-03-21T20:37:03Z</dcterms:modified>
</cp:coreProperties>
</file>