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0" r:id="rId3"/>
    <p:sldId id="261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2" d="100"/>
          <a:sy n="112" d="100"/>
        </p:scale>
        <p:origin x="-8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F97DD0-CE13-0948-90CC-74190CF7517D}" type="datetimeFigureOut">
              <a:rPr lang="en-US" smtClean="0"/>
              <a:t>1/19/12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C40280-33EE-EA4E-B4DC-9747513DF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123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320004-182E-40FD-A52C-4DF4F1BA6505}" type="datetimeFigureOut">
              <a:rPr lang="en-GB" smtClean="0"/>
              <a:t>1/19/12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85E8F-3699-45EA-AE44-7242CDE2E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0698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785E8F-3699-45EA-AE44-7242CDE2EDE4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785E8F-3699-45EA-AE44-7242CDE2EDE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597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785E8F-3699-45EA-AE44-7242CDE2EDE4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785E8F-3699-45EA-AE44-7242CDE2EDE4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6316-D092-2F4D-B4DC-D6B11E4C744E}" type="datetime1">
              <a:rPr lang="en-US" smtClean="0"/>
              <a:t>1/19/12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CF7E-0515-4016-BC15-990CE28902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D823-5BA6-6348-AC90-FD614D340557}" type="datetime1">
              <a:rPr lang="en-US" smtClean="0"/>
              <a:t>1/19/12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CF7E-0515-4016-BC15-990CE28902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C3573-0A22-D44C-9F19-5C1D2A52DDCE}" type="datetime1">
              <a:rPr lang="en-US" smtClean="0"/>
              <a:t>1/19/12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CF7E-0515-4016-BC15-990CE28902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3A261-1458-7F4B-81C5-1DF102A49079}" type="datetime1">
              <a:rPr lang="en-US" smtClean="0"/>
              <a:t>1/19/12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CF7E-0515-4016-BC15-990CE28902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9FFF-780E-7E49-BE0C-BD0454AFC45E}" type="datetime1">
              <a:rPr lang="en-US" smtClean="0"/>
              <a:t>1/19/12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CF7E-0515-4016-BC15-990CE28902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E675-6D2E-CB40-9617-1BD82ACBBCAB}" type="datetime1">
              <a:rPr lang="en-US" smtClean="0"/>
              <a:t>1/19/12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CF7E-0515-4016-BC15-990CE28902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1F28-CD86-0547-8393-309DE357332D}" type="datetime1">
              <a:rPr lang="en-US" smtClean="0"/>
              <a:t>1/19/12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CF7E-0515-4016-BC15-990CE28902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0683F-528D-AC4F-AE7E-FEA02FC6A239}" type="datetime1">
              <a:rPr lang="en-US" smtClean="0"/>
              <a:t>1/19/12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CF7E-0515-4016-BC15-990CE28902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6E39-7507-FD4B-9A20-1F27B8842838}" type="datetime1">
              <a:rPr lang="en-US" smtClean="0"/>
              <a:t>1/19/12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CF7E-0515-4016-BC15-990CE28902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F94D-A5C2-B644-AA29-371F7D6056D1}" type="datetime1">
              <a:rPr lang="en-US" smtClean="0"/>
              <a:t>1/19/12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CF7E-0515-4016-BC15-990CE28902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8A29-D9C0-CA40-930D-FF85DB005BCC}" type="datetime1">
              <a:rPr lang="en-US" smtClean="0"/>
              <a:t>1/19/12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CF7E-0515-4016-BC15-990CE28902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7FE7F-1579-4B4F-8A7C-374C9F3A8CC1}" type="datetime1">
              <a:rPr lang="en-US" smtClean="0"/>
              <a:t>1/19/12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ECF7E-0515-4016-BC15-990CE289024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Ontology Summit 2012:</a:t>
            </a:r>
            <a:br>
              <a:rPr lang="en-GB" dirty="0" smtClean="0"/>
            </a:br>
            <a:r>
              <a:rPr lang="en-GB" dirty="0" smtClean="0"/>
              <a:t> Track 1 &amp; 2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077072"/>
            <a:ext cx="7128792" cy="1752600"/>
          </a:xfrm>
        </p:spPr>
        <p:txBody>
          <a:bodyPr>
            <a:normAutofit fontScale="85000" lnSpcReduction="10000"/>
          </a:bodyPr>
          <a:lstStyle/>
          <a:p>
            <a:pPr marL="1431925" indent="-1431925" algn="l"/>
            <a:r>
              <a:rPr lang="en-GB" dirty="0" smtClean="0"/>
              <a:t>Track 1: 	</a:t>
            </a:r>
            <a:r>
              <a:rPr lang="en-GB" b="1" dirty="0" smtClean="0"/>
              <a:t>Large-scale </a:t>
            </a:r>
            <a:r>
              <a:rPr lang="en-GB" b="1" dirty="0"/>
              <a:t>systems engineering, with special focus on Federated Systems and Conceptual </a:t>
            </a:r>
            <a:r>
              <a:rPr lang="en-GB" b="1" dirty="0" smtClean="0"/>
              <a:t>Modelling</a:t>
            </a:r>
            <a:endParaRPr lang="en-GB" dirty="0" smtClean="0"/>
          </a:p>
          <a:p>
            <a:pPr marL="1431925" indent="-1431925" algn="l"/>
            <a:r>
              <a:rPr lang="en-GB" dirty="0"/>
              <a:t>Track </a:t>
            </a:r>
            <a:r>
              <a:rPr lang="en-GB" dirty="0" smtClean="0"/>
              <a:t>2:	</a:t>
            </a:r>
            <a:r>
              <a:rPr lang="en-GB" b="1" dirty="0"/>
              <a:t> Large-scale engineered systems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CF7E-0515-4016-BC15-990CE2890242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To Tracks 1 and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Both </a:t>
            </a:r>
            <a:r>
              <a:rPr lang="en-US" dirty="0" smtClean="0"/>
              <a:t>will </a:t>
            </a:r>
            <a:r>
              <a:rPr lang="en-US" dirty="0"/>
              <a:t>discuss what </a:t>
            </a:r>
            <a:r>
              <a:rPr lang="en-US" dirty="0" err="1"/>
              <a:t>Ontologists</a:t>
            </a:r>
            <a:r>
              <a:rPr lang="en-US" dirty="0"/>
              <a:t> need to know about system engineering and vice-versa. </a:t>
            </a:r>
            <a:endParaRPr lang="en-US" dirty="0" smtClean="0"/>
          </a:p>
          <a:p>
            <a:r>
              <a:rPr lang="en-US" dirty="0" smtClean="0"/>
              <a:t>Objective: come </a:t>
            </a:r>
            <a:r>
              <a:rPr lang="en-US" dirty="0"/>
              <a:t>up with a benchmark of </a:t>
            </a:r>
            <a:r>
              <a:rPr lang="en-US" dirty="0" smtClean="0"/>
              <a:t>problems </a:t>
            </a:r>
            <a:r>
              <a:rPr lang="en-US" dirty="0"/>
              <a:t>that arise in practice (problem patterns) and show how ontological theories can offer interesting solutions for these problems.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CF7E-0515-4016-BC15-990CE289024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448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543" y="476939"/>
            <a:ext cx="8229600" cy="1143000"/>
          </a:xfrm>
        </p:spPr>
        <p:txBody>
          <a:bodyPr/>
          <a:lstStyle/>
          <a:p>
            <a:r>
              <a:rPr lang="en-US" dirty="0" smtClean="0"/>
              <a:t>Track 1</a:t>
            </a:r>
            <a:r>
              <a:rPr lang="en-US" dirty="0"/>
              <a:t>: S</a:t>
            </a:r>
            <a:r>
              <a:rPr lang="en-US" dirty="0" smtClean="0"/>
              <a:t>ystems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How can data </a:t>
            </a:r>
            <a:r>
              <a:rPr lang="en-US" dirty="0"/>
              <a:t>i</a:t>
            </a:r>
            <a:r>
              <a:rPr lang="en-US" dirty="0" smtClean="0"/>
              <a:t>ntegrity be achieved through </a:t>
            </a:r>
            <a:r>
              <a:rPr lang="en-US" dirty="0"/>
              <a:t>the system </a:t>
            </a:r>
            <a:r>
              <a:rPr lang="en-US" dirty="0" smtClean="0"/>
              <a:t>engineering lifecycle </a:t>
            </a:r>
          </a:p>
          <a:p>
            <a:pPr lvl="1"/>
            <a:r>
              <a:rPr lang="en-US" dirty="0" smtClean="0"/>
              <a:t>Data stored in different systems in different languages, not always under single control (federation problem)</a:t>
            </a:r>
          </a:p>
          <a:p>
            <a:r>
              <a:rPr lang="en-US" dirty="0" smtClean="0"/>
              <a:t>How can engineering effort know what data is needed, when needed and if it exists</a:t>
            </a:r>
          </a:p>
          <a:p>
            <a:pPr lvl="1"/>
            <a:r>
              <a:rPr lang="en-US" dirty="0" smtClean="0"/>
              <a:t>Conceptual or ontological </a:t>
            </a:r>
            <a:r>
              <a:rPr lang="en-US" dirty="0" err="1" smtClean="0"/>
              <a:t>modelling</a:t>
            </a:r>
            <a:r>
              <a:rPr lang="en-US" dirty="0" smtClean="0"/>
              <a:t> of the engineering lifecycle process and its artifacts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to achieve semantic interoperability engineering modeling languages</a:t>
            </a:r>
          </a:p>
          <a:p>
            <a:pPr lvl="1"/>
            <a:r>
              <a:rPr lang="en-US" dirty="0" smtClean="0"/>
              <a:t>Given each has </a:t>
            </a:r>
            <a:r>
              <a:rPr lang="en-US" dirty="0"/>
              <a:t>different </a:t>
            </a:r>
            <a:r>
              <a:rPr lang="en-US" dirty="0" smtClean="0"/>
              <a:t>levels of semantic precision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CF7E-0515-4016-BC15-990CE289024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020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Track 2:	 Large-scale engineered systems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D</a:t>
            </a:r>
            <a:r>
              <a:rPr lang="en-US" sz="2400" dirty="0" smtClean="0"/>
              <a:t>escribing systems </a:t>
            </a:r>
          </a:p>
          <a:p>
            <a:pPr lvl="1"/>
            <a:r>
              <a:rPr lang="en-US" sz="1600" dirty="0" smtClean="0"/>
              <a:t>Ontological concepts for structure consists of part-whole relations, interconnections, and behavioral constructions. </a:t>
            </a:r>
          </a:p>
          <a:p>
            <a:pPr marL="307975"/>
            <a:r>
              <a:rPr lang="en-US" sz="2400" dirty="0" smtClean="0"/>
              <a:t>Large system lifecycle</a:t>
            </a:r>
          </a:p>
          <a:p>
            <a:pPr marL="708025" lvl="1"/>
            <a:r>
              <a:rPr lang="en-US" sz="1600" dirty="0" smtClean="0"/>
              <a:t>difference </a:t>
            </a:r>
            <a:r>
              <a:rPr lang="en-US" sz="1600" dirty="0"/>
              <a:t>between requirements and the delivered system, systems of systems </a:t>
            </a:r>
            <a:r>
              <a:rPr lang="en-US" sz="1600" dirty="0" err="1"/>
              <a:t>vs</a:t>
            </a:r>
            <a:r>
              <a:rPr lang="en-US" sz="1600" dirty="0"/>
              <a:t> systems, the nature of system components and the difference between these and the parts installed, and the connections between system components and what they carry. </a:t>
            </a:r>
          </a:p>
          <a:p>
            <a:pPr marL="307975"/>
            <a:r>
              <a:rPr lang="en-US" sz="2400" dirty="0"/>
              <a:t>H</a:t>
            </a:r>
            <a:r>
              <a:rPr lang="en-US" sz="2400" dirty="0" smtClean="0"/>
              <a:t>ow </a:t>
            </a:r>
            <a:r>
              <a:rPr lang="en-US" sz="2400" dirty="0"/>
              <a:t>to construct good </a:t>
            </a:r>
            <a:r>
              <a:rPr lang="en-US" sz="2400" dirty="0" smtClean="0"/>
              <a:t>quality reusable </a:t>
            </a:r>
            <a:r>
              <a:rPr lang="en-US" sz="2400" dirty="0"/>
              <a:t>models </a:t>
            </a:r>
            <a:endParaRPr lang="en-US" sz="2400" dirty="0" smtClean="0"/>
          </a:p>
          <a:p>
            <a:pPr marL="708025" lvl="1"/>
            <a:r>
              <a:rPr lang="en-US" sz="1600" dirty="0"/>
              <a:t>Ontological </a:t>
            </a:r>
            <a:r>
              <a:rPr lang="en-US" sz="1600" dirty="0" smtClean="0"/>
              <a:t>principles should apply</a:t>
            </a:r>
          </a:p>
          <a:p>
            <a:pPr marL="307975"/>
            <a:r>
              <a:rPr lang="en-US" sz="2400" dirty="0" smtClean="0"/>
              <a:t>Use of hierarchies of domain ontologies</a:t>
            </a:r>
          </a:p>
          <a:p>
            <a:pPr marL="708025" lvl="1"/>
            <a:r>
              <a:rPr lang="en-US" sz="1600" dirty="0" smtClean="0"/>
              <a:t>management of ontologies and the challenges in developing and maintaining them. 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CF7E-0515-4016-BC15-990CE2890242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Making it happen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Approach</a:t>
            </a:r>
          </a:p>
          <a:p>
            <a:pPr lvl="1"/>
            <a:r>
              <a:rPr lang="en-GB" dirty="0" smtClean="0"/>
              <a:t>We will use the first session for each track to introduce </a:t>
            </a:r>
            <a:r>
              <a:rPr lang="en-GB" dirty="0"/>
              <a:t>the </a:t>
            </a:r>
            <a:r>
              <a:rPr lang="en-GB" dirty="0" smtClean="0"/>
              <a:t>area and identify the problems </a:t>
            </a:r>
            <a:r>
              <a:rPr lang="en-GB" dirty="0"/>
              <a:t>we want to work on, (probably mostly be email on the summit list). </a:t>
            </a:r>
            <a:r>
              <a:rPr lang="en-GB" dirty="0" smtClean="0"/>
              <a:t>We will base the session on two questions</a:t>
            </a:r>
          </a:p>
          <a:p>
            <a:pPr lvl="2"/>
            <a:r>
              <a:rPr lang="en-GB" dirty="0" smtClean="0"/>
              <a:t>What can </a:t>
            </a:r>
            <a:r>
              <a:rPr lang="en-GB" dirty="0" err="1" smtClean="0"/>
              <a:t>ontologists</a:t>
            </a:r>
            <a:r>
              <a:rPr lang="en-GB" dirty="0" smtClean="0"/>
              <a:t> learn </a:t>
            </a:r>
            <a:r>
              <a:rPr lang="en-GB" dirty="0"/>
              <a:t>from </a:t>
            </a:r>
            <a:r>
              <a:rPr lang="en-GB" dirty="0" smtClean="0"/>
              <a:t>engineers? </a:t>
            </a:r>
          </a:p>
          <a:p>
            <a:pPr lvl="2"/>
            <a:r>
              <a:rPr lang="en-GB" dirty="0" smtClean="0"/>
              <a:t>what </a:t>
            </a:r>
            <a:r>
              <a:rPr lang="en-GB" dirty="0"/>
              <a:t>engineers can learn from </a:t>
            </a:r>
            <a:r>
              <a:rPr lang="en-GB" dirty="0" err="1" smtClean="0"/>
              <a:t>ontologists</a:t>
            </a:r>
            <a:r>
              <a:rPr lang="en-GB" dirty="0" smtClean="0"/>
              <a:t>? </a:t>
            </a:r>
            <a:r>
              <a:rPr lang="en-GB" dirty="0"/>
              <a:t> </a:t>
            </a:r>
          </a:p>
          <a:p>
            <a:r>
              <a:rPr lang="en-GB" dirty="0"/>
              <a:t>What contributions do we want from the wider Community?</a:t>
            </a:r>
          </a:p>
          <a:p>
            <a:pPr lvl="1"/>
            <a:r>
              <a:rPr lang="en-GB" dirty="0"/>
              <a:t> </a:t>
            </a:r>
            <a:r>
              <a:rPr lang="en-GB" dirty="0" smtClean="0"/>
              <a:t>Identifying the ontological </a:t>
            </a:r>
            <a:r>
              <a:rPr lang="en-GB" dirty="0"/>
              <a:t>issues around large systems and those that can contribute to (or identify) solutions.</a:t>
            </a:r>
          </a:p>
          <a:p>
            <a:r>
              <a:rPr lang="en-GB" dirty="0"/>
              <a:t> </a:t>
            </a:r>
            <a:r>
              <a:rPr lang="en-GB" dirty="0" smtClean="0"/>
              <a:t>Aspirations</a:t>
            </a:r>
            <a:r>
              <a:rPr lang="en-GB" dirty="0"/>
              <a:t>?</a:t>
            </a:r>
          </a:p>
          <a:p>
            <a:pPr lvl="1"/>
            <a:r>
              <a:rPr lang="en-GB" dirty="0" smtClean="0"/>
              <a:t>A map </a:t>
            </a:r>
            <a:r>
              <a:rPr lang="en-GB" dirty="0"/>
              <a:t>of the territory including a setting out of known solutions to problems and unsolved problems.</a:t>
            </a:r>
          </a:p>
          <a:p>
            <a:r>
              <a:rPr lang="en-GB" dirty="0" smtClean="0"/>
              <a:t>What </a:t>
            </a:r>
            <a:r>
              <a:rPr lang="en-GB" dirty="0"/>
              <a:t>do we bring?</a:t>
            </a:r>
          </a:p>
          <a:p>
            <a:pPr lvl="1"/>
            <a:r>
              <a:rPr lang="en-GB" dirty="0" smtClean="0"/>
              <a:t>The Co-champions of both tracks bring </a:t>
            </a:r>
            <a:r>
              <a:rPr lang="en-GB" dirty="0"/>
              <a:t>a lot of practical experience and battle </a:t>
            </a:r>
            <a:r>
              <a:rPr lang="en-GB" dirty="0" smtClean="0"/>
              <a:t>scars, and enthusiasm to make progress.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CF7E-0515-4016-BC15-990CE2890242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228</Words>
  <Application>Microsoft Macintosh PowerPoint</Application>
  <PresentationFormat>On-screen Show (4:3)</PresentationFormat>
  <Paragraphs>43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Ontology Summit 2012:  Track 1 &amp; 2 </vt:lpstr>
      <vt:lpstr>Common To Tracks 1 and 2</vt:lpstr>
      <vt:lpstr>Track 1: Systems Engineering</vt:lpstr>
      <vt:lpstr>Track 2:  Large-scale engineered systems</vt:lpstr>
      <vt:lpstr>Making it happen</vt:lpstr>
    </vt:vector>
  </TitlesOfParts>
  <Manager/>
  <Company>Microsoft</Company>
  <LinksUpToDate>false</LinksUpToDate>
  <SharedDoc>false</SharedDoc>
  <HyperlinkBase>http://ontolog.cim3.net/cgi-bin/wiki.pl?ConferenceCall_2012_01_19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Ontology Summit 2012:  Track 1 &amp; 2 Introduction</dc:title>
  <dc:subject>OntologySummit2012: Session-02 - "Ontology for Big Systems - What's In Scope?" - Thu 2012-01-19</dc:subject>
  <dc:creator>Matthew West, Henson Graves, Cory Casanave</dc:creator>
  <cp:keywords>OntologySummit2012, "ontology summit", "ontology for big systems",</cp:keywords>
  <dc:description/>
  <cp:lastModifiedBy>System Administrator</cp:lastModifiedBy>
  <cp:revision>13</cp:revision>
  <cp:lastPrinted>2012-01-18T15:23:56Z</cp:lastPrinted>
  <dcterms:created xsi:type="dcterms:W3CDTF">2012-01-17T20:27:13Z</dcterms:created>
  <dcterms:modified xsi:type="dcterms:W3CDTF">2012-01-19T16:00:41Z</dcterms:modified>
  <cp:category/>
</cp:coreProperties>
</file>