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912"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7AC6F6-50B8-A440-95EF-512649B9EE32}" type="datetimeFigureOut">
              <a:rPr lang="en-US" smtClean="0"/>
              <a:t>1/19/12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A319FF-C22B-EE49-AF60-9816591133FB}" type="slidenum">
              <a:rPr lang="en-US" smtClean="0"/>
              <a:t>‹#›</a:t>
            </a:fld>
            <a:endParaRPr lang="en-US"/>
          </a:p>
        </p:txBody>
      </p:sp>
    </p:spTree>
    <p:extLst>
      <p:ext uri="{BB962C8B-B14F-4D97-AF65-F5344CB8AC3E}">
        <p14:creationId xmlns:p14="http://schemas.microsoft.com/office/powerpoint/2010/main" val="37179411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59F5FF-4463-4139-984E-7EE8149086E7}" type="datetimeFigureOut">
              <a:rPr lang="en-US" smtClean="0"/>
              <a:t>1/19/12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4A3B26-3917-40C9-A1ED-AC6BA2775C52}" type="slidenum">
              <a:rPr lang="en-US" smtClean="0"/>
              <a:t>‹#›</a:t>
            </a:fld>
            <a:endParaRPr lang="en-US"/>
          </a:p>
        </p:txBody>
      </p:sp>
    </p:spTree>
    <p:extLst>
      <p:ext uri="{BB962C8B-B14F-4D97-AF65-F5344CB8AC3E}">
        <p14:creationId xmlns:p14="http://schemas.microsoft.com/office/powerpoint/2010/main" val="11138716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4A3B26-3917-40C9-A1ED-AC6BA2775C52}" type="slidenum">
              <a:rPr lang="en-US" smtClean="0"/>
              <a:t>1</a:t>
            </a:fld>
            <a:endParaRPr lang="en-US"/>
          </a:p>
        </p:txBody>
      </p:sp>
    </p:spTree>
    <p:extLst>
      <p:ext uri="{BB962C8B-B14F-4D97-AF65-F5344CB8AC3E}">
        <p14:creationId xmlns:p14="http://schemas.microsoft.com/office/powerpoint/2010/main" val="4262855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4A3B26-3917-40C9-A1ED-AC6BA2775C52}" type="slidenum">
              <a:rPr lang="en-US" smtClean="0"/>
              <a:t>2</a:t>
            </a:fld>
            <a:endParaRPr lang="en-US"/>
          </a:p>
        </p:txBody>
      </p:sp>
    </p:spTree>
    <p:extLst>
      <p:ext uri="{BB962C8B-B14F-4D97-AF65-F5344CB8AC3E}">
        <p14:creationId xmlns:p14="http://schemas.microsoft.com/office/powerpoint/2010/main" val="3379621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4A3B26-3917-40C9-A1ED-AC6BA2775C52}" type="slidenum">
              <a:rPr lang="en-US" smtClean="0"/>
              <a:t>3</a:t>
            </a:fld>
            <a:endParaRPr lang="en-US"/>
          </a:p>
        </p:txBody>
      </p:sp>
    </p:spTree>
    <p:extLst>
      <p:ext uri="{BB962C8B-B14F-4D97-AF65-F5344CB8AC3E}">
        <p14:creationId xmlns:p14="http://schemas.microsoft.com/office/powerpoint/2010/main" val="3957680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4A3B26-3917-40C9-A1ED-AC6BA2775C52}" type="slidenum">
              <a:rPr lang="en-US" smtClean="0"/>
              <a:t>4</a:t>
            </a:fld>
            <a:endParaRPr lang="en-US"/>
          </a:p>
        </p:txBody>
      </p:sp>
    </p:spTree>
    <p:extLst>
      <p:ext uri="{BB962C8B-B14F-4D97-AF65-F5344CB8AC3E}">
        <p14:creationId xmlns:p14="http://schemas.microsoft.com/office/powerpoint/2010/main" val="3689052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078E41-9AAE-744A-BBC3-8B088807A46D}" type="datetime2">
              <a:rPr lang="en-US" smtClean="0"/>
              <a:t>Thursday, January 19, 2012</a:t>
            </a:fld>
            <a:endParaRPr lang="en-US"/>
          </a:p>
        </p:txBody>
      </p:sp>
      <p:sp>
        <p:nvSpPr>
          <p:cNvPr id="5" name="Footer Placeholder 4"/>
          <p:cNvSpPr>
            <a:spLocks noGrp="1"/>
          </p:cNvSpPr>
          <p:nvPr>
            <p:ph type="ftr" sz="quarter" idx="11"/>
          </p:nvPr>
        </p:nvSpPr>
        <p:spPr/>
        <p:txBody>
          <a:bodyPr/>
          <a:lstStyle/>
          <a:p>
            <a:r>
              <a:rPr lang="en-US" smtClean="0"/>
              <a:t>Thursday, January 19, 2012</a:t>
            </a:r>
            <a:endParaRPr lang="en-US"/>
          </a:p>
        </p:txBody>
      </p:sp>
      <p:sp>
        <p:nvSpPr>
          <p:cNvPr id="6" name="Slide Number Placeholder 5"/>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2412449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963885-C571-A646-9E03-D6235D120277}" type="datetime2">
              <a:rPr lang="en-US" smtClean="0"/>
              <a:t>Thursday, January 19, 2012</a:t>
            </a:fld>
            <a:endParaRPr lang="en-US"/>
          </a:p>
        </p:txBody>
      </p:sp>
      <p:sp>
        <p:nvSpPr>
          <p:cNvPr id="5" name="Footer Placeholder 4"/>
          <p:cNvSpPr>
            <a:spLocks noGrp="1"/>
          </p:cNvSpPr>
          <p:nvPr>
            <p:ph type="ftr" sz="quarter" idx="11"/>
          </p:nvPr>
        </p:nvSpPr>
        <p:spPr/>
        <p:txBody>
          <a:bodyPr/>
          <a:lstStyle/>
          <a:p>
            <a:r>
              <a:rPr lang="en-US" smtClean="0"/>
              <a:t>Thursday, January 19, 2012</a:t>
            </a:r>
            <a:endParaRPr lang="en-US"/>
          </a:p>
        </p:txBody>
      </p:sp>
      <p:sp>
        <p:nvSpPr>
          <p:cNvPr id="6" name="Slide Number Placeholder 5"/>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3103561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E1F7C-61BF-D74C-B4DB-57590C279B1C}" type="datetime2">
              <a:rPr lang="en-US" smtClean="0"/>
              <a:t>Thursday, January 19, 2012</a:t>
            </a:fld>
            <a:endParaRPr lang="en-US"/>
          </a:p>
        </p:txBody>
      </p:sp>
      <p:sp>
        <p:nvSpPr>
          <p:cNvPr id="5" name="Footer Placeholder 4"/>
          <p:cNvSpPr>
            <a:spLocks noGrp="1"/>
          </p:cNvSpPr>
          <p:nvPr>
            <p:ph type="ftr" sz="quarter" idx="11"/>
          </p:nvPr>
        </p:nvSpPr>
        <p:spPr/>
        <p:txBody>
          <a:bodyPr/>
          <a:lstStyle/>
          <a:p>
            <a:r>
              <a:rPr lang="en-US" smtClean="0"/>
              <a:t>Thursday, January 19, 2012</a:t>
            </a:r>
            <a:endParaRPr lang="en-US"/>
          </a:p>
        </p:txBody>
      </p:sp>
      <p:sp>
        <p:nvSpPr>
          <p:cNvPr id="6" name="Slide Number Placeholder 5"/>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63277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B0B280-DD53-1B43-8FD7-004B60F2AE04}" type="datetime2">
              <a:rPr lang="en-US" smtClean="0"/>
              <a:t>Thursday, January 19, 2012</a:t>
            </a:fld>
            <a:endParaRPr lang="en-US"/>
          </a:p>
        </p:txBody>
      </p:sp>
      <p:sp>
        <p:nvSpPr>
          <p:cNvPr id="5" name="Footer Placeholder 4"/>
          <p:cNvSpPr>
            <a:spLocks noGrp="1"/>
          </p:cNvSpPr>
          <p:nvPr>
            <p:ph type="ftr" sz="quarter" idx="11"/>
          </p:nvPr>
        </p:nvSpPr>
        <p:spPr/>
        <p:txBody>
          <a:bodyPr/>
          <a:lstStyle/>
          <a:p>
            <a:r>
              <a:rPr lang="en-US" smtClean="0"/>
              <a:t>Thursday, January 19, 2012</a:t>
            </a:r>
            <a:endParaRPr lang="en-US"/>
          </a:p>
        </p:txBody>
      </p:sp>
      <p:sp>
        <p:nvSpPr>
          <p:cNvPr id="6" name="Slide Number Placeholder 5"/>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102270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70D59B-F286-8B4C-8AEC-915C945A5788}" type="datetime2">
              <a:rPr lang="en-US" smtClean="0"/>
              <a:t>Thursday, January 19, 2012</a:t>
            </a:fld>
            <a:endParaRPr lang="en-US"/>
          </a:p>
        </p:txBody>
      </p:sp>
      <p:sp>
        <p:nvSpPr>
          <p:cNvPr id="5" name="Footer Placeholder 4"/>
          <p:cNvSpPr>
            <a:spLocks noGrp="1"/>
          </p:cNvSpPr>
          <p:nvPr>
            <p:ph type="ftr" sz="quarter" idx="11"/>
          </p:nvPr>
        </p:nvSpPr>
        <p:spPr/>
        <p:txBody>
          <a:bodyPr/>
          <a:lstStyle/>
          <a:p>
            <a:r>
              <a:rPr lang="en-US" smtClean="0"/>
              <a:t>Thursday, January 19, 2012</a:t>
            </a:r>
            <a:endParaRPr lang="en-US"/>
          </a:p>
        </p:txBody>
      </p:sp>
      <p:sp>
        <p:nvSpPr>
          <p:cNvPr id="6" name="Slide Number Placeholder 5"/>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176798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352895-7DCA-ED4E-8333-26904057E933}" type="datetime2">
              <a:rPr lang="en-US" smtClean="0"/>
              <a:t>Thursday, January 19, 2012</a:t>
            </a:fld>
            <a:endParaRPr lang="en-US"/>
          </a:p>
        </p:txBody>
      </p:sp>
      <p:sp>
        <p:nvSpPr>
          <p:cNvPr id="6" name="Footer Placeholder 5"/>
          <p:cNvSpPr>
            <a:spLocks noGrp="1"/>
          </p:cNvSpPr>
          <p:nvPr>
            <p:ph type="ftr" sz="quarter" idx="11"/>
          </p:nvPr>
        </p:nvSpPr>
        <p:spPr/>
        <p:txBody>
          <a:bodyPr/>
          <a:lstStyle/>
          <a:p>
            <a:r>
              <a:rPr lang="en-US" smtClean="0"/>
              <a:t>Thursday, January 19, 2012</a:t>
            </a:r>
            <a:endParaRPr lang="en-US"/>
          </a:p>
        </p:txBody>
      </p:sp>
      <p:sp>
        <p:nvSpPr>
          <p:cNvPr id="7" name="Slide Number Placeholder 6"/>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147518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63496E-F8BC-6C42-AAB0-DA76030636FE}" type="datetime2">
              <a:rPr lang="en-US" smtClean="0"/>
              <a:t>Thursday, January 19, 2012</a:t>
            </a:fld>
            <a:endParaRPr lang="en-US"/>
          </a:p>
        </p:txBody>
      </p:sp>
      <p:sp>
        <p:nvSpPr>
          <p:cNvPr id="8" name="Footer Placeholder 7"/>
          <p:cNvSpPr>
            <a:spLocks noGrp="1"/>
          </p:cNvSpPr>
          <p:nvPr>
            <p:ph type="ftr" sz="quarter" idx="11"/>
          </p:nvPr>
        </p:nvSpPr>
        <p:spPr/>
        <p:txBody>
          <a:bodyPr/>
          <a:lstStyle/>
          <a:p>
            <a:r>
              <a:rPr lang="en-US" smtClean="0"/>
              <a:t>Thursday, January 19, 2012</a:t>
            </a:r>
            <a:endParaRPr lang="en-US"/>
          </a:p>
        </p:txBody>
      </p:sp>
      <p:sp>
        <p:nvSpPr>
          <p:cNvPr id="9" name="Slide Number Placeholder 8"/>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2264132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38F3E3-C096-F141-B4E3-B06FFD6AE557}" type="datetime2">
              <a:rPr lang="en-US" smtClean="0"/>
              <a:t>Thursday, January 19, 2012</a:t>
            </a:fld>
            <a:endParaRPr lang="en-US"/>
          </a:p>
        </p:txBody>
      </p:sp>
      <p:sp>
        <p:nvSpPr>
          <p:cNvPr id="4" name="Footer Placeholder 3"/>
          <p:cNvSpPr>
            <a:spLocks noGrp="1"/>
          </p:cNvSpPr>
          <p:nvPr>
            <p:ph type="ftr" sz="quarter" idx="11"/>
          </p:nvPr>
        </p:nvSpPr>
        <p:spPr/>
        <p:txBody>
          <a:bodyPr/>
          <a:lstStyle/>
          <a:p>
            <a:r>
              <a:rPr lang="en-US" smtClean="0"/>
              <a:t>Thursday, January 19, 2012</a:t>
            </a:r>
            <a:endParaRPr lang="en-US"/>
          </a:p>
        </p:txBody>
      </p:sp>
      <p:sp>
        <p:nvSpPr>
          <p:cNvPr id="5" name="Slide Number Placeholder 4"/>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3336823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15E6D5-EACC-3D4E-8182-76F18AC12B9D}" type="datetime2">
              <a:rPr lang="en-US" smtClean="0"/>
              <a:t>Thursday, January 19, 2012</a:t>
            </a:fld>
            <a:endParaRPr lang="en-US"/>
          </a:p>
        </p:txBody>
      </p:sp>
      <p:sp>
        <p:nvSpPr>
          <p:cNvPr id="3" name="Footer Placeholder 2"/>
          <p:cNvSpPr>
            <a:spLocks noGrp="1"/>
          </p:cNvSpPr>
          <p:nvPr>
            <p:ph type="ftr" sz="quarter" idx="11"/>
          </p:nvPr>
        </p:nvSpPr>
        <p:spPr/>
        <p:txBody>
          <a:bodyPr/>
          <a:lstStyle/>
          <a:p>
            <a:r>
              <a:rPr lang="en-US" smtClean="0"/>
              <a:t>Thursday, January 19, 2012</a:t>
            </a:r>
            <a:endParaRPr lang="en-US"/>
          </a:p>
        </p:txBody>
      </p:sp>
      <p:sp>
        <p:nvSpPr>
          <p:cNvPr id="4" name="Slide Number Placeholder 3"/>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1165582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526538-EDDF-074D-996F-E34E87E60B39}" type="datetime2">
              <a:rPr lang="en-US" smtClean="0"/>
              <a:t>Thursday, January 19, 2012</a:t>
            </a:fld>
            <a:endParaRPr lang="en-US"/>
          </a:p>
        </p:txBody>
      </p:sp>
      <p:sp>
        <p:nvSpPr>
          <p:cNvPr id="6" name="Footer Placeholder 5"/>
          <p:cNvSpPr>
            <a:spLocks noGrp="1"/>
          </p:cNvSpPr>
          <p:nvPr>
            <p:ph type="ftr" sz="quarter" idx="11"/>
          </p:nvPr>
        </p:nvSpPr>
        <p:spPr/>
        <p:txBody>
          <a:bodyPr/>
          <a:lstStyle/>
          <a:p>
            <a:r>
              <a:rPr lang="en-US" smtClean="0"/>
              <a:t>Thursday, January 19, 2012</a:t>
            </a:r>
            <a:endParaRPr lang="en-US"/>
          </a:p>
        </p:txBody>
      </p:sp>
      <p:sp>
        <p:nvSpPr>
          <p:cNvPr id="7" name="Slide Number Placeholder 6"/>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1428135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6AED0-3E3F-CD46-8F5A-852ECF42B4CD}" type="datetime2">
              <a:rPr lang="en-US" smtClean="0"/>
              <a:t>Thursday, January 19, 2012</a:t>
            </a:fld>
            <a:endParaRPr lang="en-US"/>
          </a:p>
        </p:txBody>
      </p:sp>
      <p:sp>
        <p:nvSpPr>
          <p:cNvPr id="6" name="Footer Placeholder 5"/>
          <p:cNvSpPr>
            <a:spLocks noGrp="1"/>
          </p:cNvSpPr>
          <p:nvPr>
            <p:ph type="ftr" sz="quarter" idx="11"/>
          </p:nvPr>
        </p:nvSpPr>
        <p:spPr/>
        <p:txBody>
          <a:bodyPr/>
          <a:lstStyle/>
          <a:p>
            <a:r>
              <a:rPr lang="en-US" smtClean="0"/>
              <a:t>Thursday, January 19, 2012</a:t>
            </a:r>
            <a:endParaRPr lang="en-US"/>
          </a:p>
        </p:txBody>
      </p:sp>
      <p:sp>
        <p:nvSpPr>
          <p:cNvPr id="7" name="Slide Number Placeholder 6"/>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5711623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C9F35-EC9B-0749-BE53-918174AEFEDE}" type="datetime2">
              <a:rPr lang="en-US" smtClean="0"/>
              <a:t>Thursday, January 19, 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Thursday, January 19, 2012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C271AF-2C3E-43AB-B147-8F701A6D78FC}" type="slidenum">
              <a:rPr lang="en-US" smtClean="0"/>
              <a:t>‹#›</a:t>
            </a:fld>
            <a:endParaRPr lang="en-US"/>
          </a:p>
        </p:txBody>
      </p:sp>
    </p:spTree>
    <p:extLst>
      <p:ext uri="{BB962C8B-B14F-4D97-AF65-F5344CB8AC3E}">
        <p14:creationId xmlns:p14="http://schemas.microsoft.com/office/powerpoint/2010/main" val="1492606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Ontology Summit 2012</a:t>
            </a:r>
            <a:endParaRPr lang="en-US" b="1" dirty="0"/>
          </a:p>
        </p:txBody>
      </p:sp>
      <p:sp>
        <p:nvSpPr>
          <p:cNvPr id="3" name="Subtitle 2"/>
          <p:cNvSpPr>
            <a:spLocks noGrp="1"/>
          </p:cNvSpPr>
          <p:nvPr>
            <p:ph type="subTitle" idx="1"/>
          </p:nvPr>
        </p:nvSpPr>
        <p:spPr>
          <a:xfrm>
            <a:off x="990600" y="3886200"/>
            <a:ext cx="7162800" cy="1752600"/>
          </a:xfrm>
        </p:spPr>
        <p:txBody>
          <a:bodyPr/>
          <a:lstStyle/>
          <a:p>
            <a:r>
              <a:rPr lang="en-US" b="1" dirty="0">
                <a:solidFill>
                  <a:schemeClr val="tx1"/>
                </a:solidFill>
              </a:rPr>
              <a:t>Track </a:t>
            </a:r>
            <a:r>
              <a:rPr lang="en-US" b="1" dirty="0" smtClean="0">
                <a:solidFill>
                  <a:schemeClr val="tx1"/>
                </a:solidFill>
              </a:rPr>
              <a:t>3</a:t>
            </a:r>
            <a:br>
              <a:rPr lang="en-US" b="1" dirty="0" smtClean="0">
                <a:solidFill>
                  <a:schemeClr val="tx1"/>
                </a:solidFill>
              </a:rPr>
            </a:br>
            <a:r>
              <a:rPr lang="en-US" b="1" dirty="0" smtClean="0">
                <a:solidFill>
                  <a:schemeClr val="tx1"/>
                </a:solidFill>
              </a:rPr>
              <a:t>Challenge</a:t>
            </a:r>
            <a:r>
              <a:rPr lang="en-US" b="1" dirty="0">
                <a:solidFill>
                  <a:schemeClr val="tx1"/>
                </a:solidFill>
              </a:rPr>
              <a:t>: Ontology and Big Data</a:t>
            </a:r>
          </a:p>
        </p:txBody>
      </p:sp>
      <p:sp>
        <p:nvSpPr>
          <p:cNvPr id="5" name="TextBox 4"/>
          <p:cNvSpPr txBox="1"/>
          <p:nvPr/>
        </p:nvSpPr>
        <p:spPr>
          <a:xfrm>
            <a:off x="3200400" y="5650468"/>
            <a:ext cx="2722668" cy="369332"/>
          </a:xfrm>
          <a:prstGeom prst="rect">
            <a:avLst/>
          </a:prstGeom>
          <a:noFill/>
        </p:spPr>
        <p:txBody>
          <a:bodyPr wrap="none" rtlCol="0">
            <a:spAutoFit/>
          </a:bodyPr>
          <a:lstStyle/>
          <a:p>
            <a:r>
              <a:rPr lang="en-US" dirty="0"/>
              <a:t>Thursday, January 19, 2012</a:t>
            </a:r>
          </a:p>
        </p:txBody>
      </p:sp>
    </p:spTree>
    <p:extLst>
      <p:ext uri="{BB962C8B-B14F-4D97-AF65-F5344CB8AC3E}">
        <p14:creationId xmlns:p14="http://schemas.microsoft.com/office/powerpoint/2010/main" val="1817826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Mission Statement for Track 3 - Challenge: Ontology and Big Data</a:t>
            </a:r>
          </a:p>
        </p:txBody>
      </p:sp>
      <p:sp>
        <p:nvSpPr>
          <p:cNvPr id="3" name="Content Placeholder 2"/>
          <p:cNvSpPr>
            <a:spLocks noGrp="1"/>
          </p:cNvSpPr>
          <p:nvPr>
            <p:ph idx="1"/>
          </p:nvPr>
        </p:nvSpPr>
        <p:spPr>
          <a:xfrm>
            <a:off x="457200" y="1905000"/>
            <a:ext cx="8229600" cy="4221163"/>
          </a:xfrm>
        </p:spPr>
        <p:txBody>
          <a:bodyPr/>
          <a:lstStyle/>
          <a:p>
            <a:pPr marL="0" indent="0">
              <a:buNone/>
            </a:pPr>
            <a:r>
              <a:rPr lang="en-US" b="1" dirty="0"/>
              <a:t>The mission of Track 3 is to identify appropriate objectives for an Ontology and Big Data challenge, prepare problem statements, identify the organizations and people to be advocates, and identify the resources necessary to complete a challenge. The goal will be to select a challenge showing benefits of ontology to big data. </a:t>
            </a:r>
          </a:p>
        </p:txBody>
      </p:sp>
      <p:sp>
        <p:nvSpPr>
          <p:cNvPr id="5" name="Slide Number Placeholder 4"/>
          <p:cNvSpPr>
            <a:spLocks noGrp="1"/>
          </p:cNvSpPr>
          <p:nvPr>
            <p:ph type="sldNum" sz="quarter" idx="12"/>
          </p:nvPr>
        </p:nvSpPr>
        <p:spPr/>
        <p:txBody>
          <a:bodyPr/>
          <a:lstStyle/>
          <a:p>
            <a:fld id="{C2C271AF-2C3E-43AB-B147-8F701A6D78FC}" type="slidenum">
              <a:rPr lang="en-US" smtClean="0"/>
              <a:t>2</a:t>
            </a:fld>
            <a:endParaRPr lang="en-US"/>
          </a:p>
        </p:txBody>
      </p:sp>
    </p:spTree>
    <p:extLst>
      <p:ext uri="{BB962C8B-B14F-4D97-AF65-F5344CB8AC3E}">
        <p14:creationId xmlns:p14="http://schemas.microsoft.com/office/powerpoint/2010/main" val="3851078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a:t>
            </a:r>
            <a:endParaRPr lang="en-US" dirty="0"/>
          </a:p>
        </p:txBody>
      </p:sp>
      <p:sp>
        <p:nvSpPr>
          <p:cNvPr id="3" name="Content Placeholder 2"/>
          <p:cNvSpPr>
            <a:spLocks noGrp="1"/>
          </p:cNvSpPr>
          <p:nvPr>
            <p:ph idx="1"/>
          </p:nvPr>
        </p:nvSpPr>
        <p:spPr>
          <a:xfrm>
            <a:off x="457200" y="1752600"/>
            <a:ext cx="8229600" cy="4373563"/>
          </a:xfrm>
        </p:spPr>
        <p:txBody>
          <a:bodyPr/>
          <a:lstStyle/>
          <a:p>
            <a:r>
              <a:rPr lang="en-US" b="1" dirty="0" smtClean="0"/>
              <a:t>Identify objectives</a:t>
            </a:r>
          </a:p>
          <a:p>
            <a:r>
              <a:rPr lang="en-US" b="1" dirty="0" smtClean="0"/>
              <a:t>Prepare problem statements</a:t>
            </a:r>
          </a:p>
          <a:p>
            <a:r>
              <a:rPr lang="en-US" b="1" dirty="0" smtClean="0"/>
              <a:t>Identify advocates</a:t>
            </a:r>
          </a:p>
          <a:p>
            <a:pPr lvl="1"/>
            <a:r>
              <a:rPr lang="en-US" b="1" dirty="0" smtClean="0"/>
              <a:t>Organizations </a:t>
            </a:r>
          </a:p>
          <a:p>
            <a:pPr lvl="1"/>
            <a:r>
              <a:rPr lang="en-US" b="1" dirty="0" smtClean="0"/>
              <a:t>People</a:t>
            </a:r>
          </a:p>
          <a:p>
            <a:r>
              <a:rPr lang="en-US" b="1" dirty="0" smtClean="0"/>
              <a:t>Identify resources</a:t>
            </a:r>
          </a:p>
          <a:p>
            <a:endParaRPr lang="en-US" b="1" dirty="0" smtClean="0"/>
          </a:p>
          <a:p>
            <a:pPr lvl="1"/>
            <a:endParaRPr lang="en-US" b="1" dirty="0" smtClean="0"/>
          </a:p>
          <a:p>
            <a:pPr lvl="1"/>
            <a:endParaRPr lang="en-US" dirty="0"/>
          </a:p>
        </p:txBody>
      </p:sp>
      <p:sp>
        <p:nvSpPr>
          <p:cNvPr id="5" name="Slide Number Placeholder 4"/>
          <p:cNvSpPr>
            <a:spLocks noGrp="1"/>
          </p:cNvSpPr>
          <p:nvPr>
            <p:ph type="sldNum" sz="quarter" idx="12"/>
          </p:nvPr>
        </p:nvSpPr>
        <p:spPr/>
        <p:txBody>
          <a:bodyPr/>
          <a:lstStyle/>
          <a:p>
            <a:fld id="{C2C271AF-2C3E-43AB-B147-8F701A6D78FC}" type="slidenum">
              <a:rPr lang="en-US" smtClean="0"/>
              <a:t>3</a:t>
            </a:fld>
            <a:endParaRPr lang="en-US"/>
          </a:p>
        </p:txBody>
      </p:sp>
    </p:spTree>
    <p:extLst>
      <p:ext uri="{BB962C8B-B14F-4D97-AF65-F5344CB8AC3E}">
        <p14:creationId xmlns:p14="http://schemas.microsoft.com/office/powerpoint/2010/main" val="1003322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Sample Problem Areas</a:t>
            </a:r>
            <a:endParaRPr lang="en-US" b="1" dirty="0"/>
          </a:p>
        </p:txBody>
      </p:sp>
      <p:sp>
        <p:nvSpPr>
          <p:cNvPr id="3" name="Content Placeholder 2"/>
          <p:cNvSpPr>
            <a:spLocks noGrp="1"/>
          </p:cNvSpPr>
          <p:nvPr>
            <p:ph idx="1"/>
          </p:nvPr>
        </p:nvSpPr>
        <p:spPr/>
        <p:txBody>
          <a:bodyPr>
            <a:normAutofit/>
          </a:bodyPr>
          <a:lstStyle/>
          <a:p>
            <a:r>
              <a:rPr lang="en-US" sz="1600" dirty="0" smtClean="0">
                <a:latin typeface="Times New Roman" pitchFamily="18" charset="0"/>
                <a:cs typeface="Times New Roman" pitchFamily="18" charset="0"/>
              </a:rPr>
              <a:t>How </a:t>
            </a:r>
            <a:r>
              <a:rPr lang="en-US" sz="1600" dirty="0">
                <a:latin typeface="Times New Roman" pitchFamily="18" charset="0"/>
                <a:cs typeface="Times New Roman" pitchFamily="18" charset="0"/>
              </a:rPr>
              <a:t>quickly could the highest level of certification be performed for a medical device developed using Automatic Programming</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techniques? For example, could a patient receive a new life-critical implantable medical device quickly, with all of the latest improvements, without having to choose between waiting months for the new version to be certified versus receiving it rapidly but with insufficient certification</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How can Automatic Programming</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help bring disciplined computer science principles to mechanical, electrical, civil, nuclear, and other engineering design and optimization tasks? How can we characterize the potential impact of this technology introduction? Another interesting question is how best to design a meta-generator that allows the rapid development of </a:t>
            </a:r>
            <a:r>
              <a:rPr lang="en-US" sz="1600" b="1" dirty="0">
                <a:latin typeface="Times New Roman" pitchFamily="18" charset="0"/>
                <a:cs typeface="Times New Roman" pitchFamily="18" charset="0"/>
              </a:rPr>
              <a:t>domain-specific languages</a:t>
            </a: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DSL</a:t>
            </a:r>
            <a:r>
              <a:rPr lang="en-US" sz="1600" dirty="0">
                <a:latin typeface="Times New Roman" pitchFamily="18" charset="0"/>
                <a:cs typeface="Times New Roman" pitchFamily="18" charset="0"/>
              </a:rPr>
              <a:t>s) to respond to time-critical needs</a:t>
            </a:r>
            <a:r>
              <a:rPr lang="en-US" sz="1600" dirty="0" smtClean="0">
                <a:latin typeface="Times New Roman" pitchFamily="18" charset="0"/>
                <a:cs typeface="Times New Roman" pitchFamily="18" charset="0"/>
              </a:rPr>
              <a:t>.</a:t>
            </a:r>
          </a:p>
          <a:p>
            <a:r>
              <a:rPr lang="en-US" sz="1600" dirty="0">
                <a:latin typeface="Times New Roman" pitchFamily="18" charset="0"/>
                <a:cs typeface="Times New Roman" pitchFamily="18" charset="0"/>
              </a:rPr>
              <a:t>Could a library of design knowledge (algorithms, abstractions, coding methods, etc.) for Automatic Programming</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be obtained by scanning and analyzing all of the open source software on the Internet</a:t>
            </a:r>
            <a:r>
              <a:rPr lang="en-US" sz="1600" dirty="0" smtClean="0">
                <a:latin typeface="Times New Roman" pitchFamily="18" charset="0"/>
                <a:cs typeface="Times New Roman" pitchFamily="18" charset="0"/>
              </a:rPr>
              <a:t>?</a:t>
            </a:r>
          </a:p>
          <a:p>
            <a:r>
              <a:rPr lang="en-US" sz="1600" dirty="0">
                <a:latin typeface="Times New Roman" pitchFamily="18" charset="0"/>
                <a:cs typeface="Times New Roman" pitchFamily="18" charset="0"/>
              </a:rPr>
              <a:t>How close could an Automatic Programming</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system come to a human-level understanding of software?</a:t>
            </a:r>
          </a:p>
        </p:txBody>
      </p:sp>
      <p:sp>
        <p:nvSpPr>
          <p:cNvPr id="5" name="Slide Number Placeholder 4"/>
          <p:cNvSpPr>
            <a:spLocks noGrp="1"/>
          </p:cNvSpPr>
          <p:nvPr>
            <p:ph type="sldNum" sz="quarter" idx="12"/>
          </p:nvPr>
        </p:nvSpPr>
        <p:spPr/>
        <p:txBody>
          <a:bodyPr/>
          <a:lstStyle/>
          <a:p>
            <a:fld id="{C2C271AF-2C3E-43AB-B147-8F701A6D78FC}" type="slidenum">
              <a:rPr lang="en-US" smtClean="0"/>
              <a:t>4</a:t>
            </a:fld>
            <a:endParaRPr lang="en-US"/>
          </a:p>
        </p:txBody>
      </p:sp>
    </p:spTree>
    <p:extLst>
      <p:ext uri="{BB962C8B-B14F-4D97-AF65-F5344CB8AC3E}">
        <p14:creationId xmlns:p14="http://schemas.microsoft.com/office/powerpoint/2010/main" val="4281670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TotalTime>
  <Words>295</Words>
  <Application>Microsoft Macintosh PowerPoint</Application>
  <PresentationFormat>On-screen Show (4:3)</PresentationFormat>
  <Paragraphs>25</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Ontology Summit 2012</vt:lpstr>
      <vt:lpstr>Mission Statement for Track 3 - Challenge: Ontology and Big Data</vt:lpstr>
      <vt:lpstr>Action Plan</vt:lpstr>
      <vt:lpstr>Sample Problem Areas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Ontology Summit 2012</dc:title>
  <dc:creator>Lucier, Ernie</dc:creator>
  <cp:lastModifiedBy>System Administrator</cp:lastModifiedBy>
  <cp:revision>4</cp:revision>
  <dcterms:created xsi:type="dcterms:W3CDTF">2012-01-18T20:25:39Z</dcterms:created>
  <dcterms:modified xsi:type="dcterms:W3CDTF">2012-01-19T16:42:05Z</dcterms:modified>
</cp:coreProperties>
</file>