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a:lvl3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3pPr>
    <a:lvl4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4pPr>
    <a:lvl5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5pPr>
    <a:lvl6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6pPr>
    <a:lvl7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7pPr>
    <a:lvl8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8pPr>
    <a:lvl9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0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48DFE8-7F10-AD48-B20F-9D2503375925}" type="datetimeFigureOut">
              <a:rPr lang="en-US" smtClean="0"/>
              <a:t>1/19/12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5D6D53-840B-DA4F-9497-0E0B1ECDFD33}" type="slidenum">
              <a:rPr lang="en-US" smtClean="0"/>
              <a:t>‹#›</a:t>
            </a:fld>
            <a:endParaRPr lang="en-US"/>
          </a:p>
        </p:txBody>
      </p:sp>
    </p:spTree>
    <p:extLst>
      <p:ext uri="{BB962C8B-B14F-4D97-AF65-F5344CB8AC3E}">
        <p14:creationId xmlns:p14="http://schemas.microsoft.com/office/powerpoint/2010/main" val="19338459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3" name="Shape 3"/>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spAutoFit/>
          </a:bodyPr>
          <a:lstStyle/>
          <a:p>
            <a:pPr marL="914400" lvl="1" indent="-317500">
              <a:buClr>
                <a:srgbClr val="000000"/>
              </a:buClr>
              <a:buSzPct val="127272"/>
              <a:buFont typeface="Courier New"/>
              <a:buChar char="o"/>
            </a:pPr>
            <a:r>
              <a:rPr sz="1100"/>
              <a:t>
</a:t>
            </a:r>
          </a:p>
          <a:p>
            <a:endParaRPr sz="1100"/>
          </a:p>
          <a:p>
            <a:endParaRPr sz="1100"/>
          </a:p>
          <a:p>
            <a:endParaRPr sz="1100"/>
          </a:p>
          <a:p>
            <a:endParaRPr sz="1100"/>
          </a:p>
          <a:p>
            <a:endParaRPr sz="1100"/>
          </a:p>
          <a:p>
            <a:endParaRPr sz="1100"/>
          </a:p>
          <a:p>
            <a:endParaRPr sz="1100"/>
          </a:p>
        </p:txBody>
      </p:sp>
    </p:spTree>
    <p:extLst>
      <p:ext uri="{BB962C8B-B14F-4D97-AF65-F5344CB8AC3E}">
        <p14:creationId xmlns:p14="http://schemas.microsoft.com/office/powerpoint/2010/main" val="2957210611"/>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7" name="Shape 27"/>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3" name="Shape 33"/>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9" name="Shape 39"/>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5" name="Shape 45"/>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
        <p:nvSpPr>
          <p:cNvPr id="9" name="Shape 9"/>
          <p:cNvSpPr>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panose="00000000000000000000"/>
                <a:ea typeface="Arial" panose="00000000000000000000"/>
                <a:cs typeface="Arial" panose="00000000000000000000"/>
                <a:sym typeface="Arial" panose="0000000000000000000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1pPr>
            <a:lvl2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2pPr>
            <a:lvl3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3pPr>
            <a:lvl4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4pPr>
            <a:lvl5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5pPr>
            <a:lvl6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6pPr>
            <a:lvl7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7pPr>
            <a:lvl8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8pPr>
            <a:lvl9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
        <p:nvSpPr>
          <p:cNvPr id="12" name="Shape 12"/>
          <p:cNvSpPr>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1pPr>
            <a:lvl2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2pPr>
            <a:lvl3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3pPr>
            <a:lvl4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4pPr>
            <a:lvl5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5pPr>
            <a:lvl6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6pPr>
            <a:lvl7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7pPr>
            <a:lvl8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8pPr>
            <a:lvl9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
        <p:nvSpPr>
          <p:cNvPr id="15" name="Shape 15"/>
          <p:cNvSpPr>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1pPr>
            <a:lvl2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2pPr>
            <a:lvl3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3pPr>
            <a:lvl4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4pPr>
            <a:lvl5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5pPr>
            <a:lvl6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6pPr>
            <a:lvl7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7pPr>
            <a:lvl8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8pPr>
            <a:lvl9pPr algn="l" rtl="0">
              <a:spcBef>
                <a:spcPts val="0"/>
              </a:spcBef>
              <a:buSzPct val="100000"/>
              <a:buFont typeface="Arial"/>
              <a:buNone/>
              <a:defRPr sz="3600" b="1">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
        <p:nvSpPr>
          <p:cNvPr id="6" name="Shape 6"/>
          <p:cNvSpPr>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panose="00000000000000000000"/>
                <a:ea typeface="Arial" panose="00000000000000000000"/>
                <a:cs typeface="Arial" panose="00000000000000000000"/>
                <a:sym typeface="Arial" panose="00000000000000000000"/>
              </a:defRPr>
            </a:lvl9pPr>
          </a:lstStyle>
          <a:p>
            <a:endParaRPr/>
          </a:p>
        </p:txBody>
      </p:sp>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296C4-0909-CC49-922A-3C786E47EFBD}" type="slidenum">
              <a:rPr lang="en-US" smtClean="0"/>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a:lvl3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3pPr>
      <a:lvl4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4pPr>
      <a:lvl5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5pPr>
      <a:lvl6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6pPr>
      <a:lvl7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7pPr>
      <a:lvl8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8pPr>
      <a:lvl9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1pPr>
      <a:lvl2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2pPr>
      <a:lvl3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3pPr>
      <a:lvl4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4pPr>
      <a:lvl5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5pPr>
      <a:lvl6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6pPr>
      <a:lvl7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7pPr>
      <a:lvl8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8pPr>
      <a:lvl9pPr marR="0" algn="l" rtl="0">
        <a:lnSpc>
          <a:spcPct val="100000"/>
        </a:lnSpc>
        <a:spcBef>
          <a:spcPts val="0"/>
        </a:spcBef>
        <a:spcAft>
          <a:spcPts val="0"/>
        </a:spcAft>
        <a:defRPr sz="1400" b="0" i="0" u="none" strike="noStrike" cap="none" baseline="0">
          <a:solidFill>
            <a:srgbClr val="000000"/>
          </a:solidFill>
          <a:latin typeface="Arial" panose="00000000000000000000"/>
          <a:ea typeface="Arial" panose="00000000000000000000"/>
          <a:cs typeface="Arial" panose="00000000000000000000"/>
          <a:sym typeface="Arial" panose="00000000000000000000"/>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a:spLocks noGrp="1"/>
          </p:cNvSpPr>
          <p:nvPr>
            <p:ph type="ctrTitle"/>
          </p:nvPr>
        </p:nvSpPr>
        <p:spPr>
          <a:xfrm>
            <a:off x="685800" y="2111123"/>
            <a:ext cx="7772400" cy="1546474"/>
          </a:xfrm>
          <a:prstGeom prst="rect">
            <a:avLst/>
          </a:prstGeom>
          <a:noFill/>
          <a:ln>
            <a:noFill/>
          </a:ln>
        </p:spPr>
        <p:txBody>
          <a:bodyPr lIns="91425" tIns="91425" rIns="91425" bIns="91425" anchor="ctr" anchorCtr="0">
            <a:spAutoFit/>
          </a:bodyPr>
          <a:lstStyle/>
          <a:p>
            <a:r>
              <a:rPr/>
              <a:t>Ontology Summit 2012</a:t>
            </a:r>
          </a:p>
        </p:txBody>
      </p:sp>
      <p:sp>
        <p:nvSpPr>
          <p:cNvPr id="24" name="Shape 24"/>
          <p:cNvSpPr>
            <a:spLocks noGrp="1"/>
          </p:cNvSpPr>
          <p:nvPr>
            <p:ph type="subTitle" idx="1"/>
          </p:nvPr>
        </p:nvSpPr>
        <p:spPr>
          <a:xfrm>
            <a:off x="685800" y="3786737"/>
            <a:ext cx="7772400" cy="1050900"/>
          </a:xfrm>
          <a:prstGeom prst="rect">
            <a:avLst/>
          </a:prstGeom>
          <a:noFill/>
          <a:ln>
            <a:noFill/>
          </a:ln>
        </p:spPr>
        <p:txBody>
          <a:bodyPr lIns="91425" tIns="91425" rIns="91425" bIns="91425" anchor="ctr" anchorCtr="0">
            <a:spAutoFit/>
          </a:bodyPr>
          <a:lstStyle/>
          <a:p>
            <a:pPr lvl="0" rtl="0"/>
            <a:r>
              <a:rPr/>
              <a:t>Cross-track Aspect 1:</a:t>
            </a:r>
          </a:p>
          <a:p>
            <a:pPr lvl="0" rtl="0"/>
            <a:r>
              <a:rPr>
                <a:solidFill>
                  <a:srgbClr val="000000"/>
                </a:solidFill>
              </a:rPr>
              <a:t>Ontology Quality and Large-Scale Systems </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a:spLocks noGrp="1"/>
          </p:cNvSpPr>
          <p:nvPr>
            <p:ph type="title"/>
          </p:nvPr>
        </p:nvSpPr>
        <p:spPr>
          <a:xfrm>
            <a:off x="457200" y="274637"/>
            <a:ext cx="8229600" cy="1143000"/>
          </a:xfrm>
          <a:prstGeom prst="rect">
            <a:avLst/>
          </a:prstGeom>
          <a:noFill/>
          <a:ln>
            <a:noFill/>
          </a:ln>
        </p:spPr>
        <p:txBody>
          <a:bodyPr lIns="91425" tIns="91425" rIns="91425" bIns="91425" anchor="ctr" anchorCtr="0">
            <a:spAutoFit/>
          </a:bodyPr>
          <a:lstStyle/>
          <a:p>
            <a:pPr lvl="0" algn="ctr" rtl="0"/>
            <a:r>
              <a:rPr sz="3000" b="0">
                <a:solidFill>
                  <a:schemeClr val="dk2"/>
                </a:solidFill>
              </a:rPr>
              <a:t>A1: Ontology Quality and Large-Scale Systems: </a:t>
            </a:r>
            <a:r>
              <a:rPr sz="3000">
                <a:solidFill>
                  <a:srgbClr val="000000"/>
                </a:solidFill>
              </a:rPr>
              <a:t>Mission</a:t>
            </a:r>
          </a:p>
        </p:txBody>
      </p:sp>
      <p:sp>
        <p:nvSpPr>
          <p:cNvPr id="30" name="Shape 30"/>
          <p:cNvSpPr>
            <a:spLocks noGrp="1"/>
          </p:cNvSpPr>
          <p:nvPr>
            <p:ph type="body" idx="1"/>
          </p:nvPr>
        </p:nvSpPr>
        <p:spPr>
          <a:xfrm>
            <a:off x="457200" y="1547025"/>
            <a:ext cx="8229600" cy="4967700"/>
          </a:xfrm>
          <a:prstGeom prst="rect">
            <a:avLst/>
          </a:prstGeom>
          <a:noFill/>
          <a:ln>
            <a:noFill/>
          </a:ln>
        </p:spPr>
        <p:txBody>
          <a:bodyPr lIns="91425" tIns="91425" rIns="91425" bIns="91425" anchor="ctr" anchorCtr="0">
            <a:spAutoFit/>
          </a:bodyPr>
          <a:lstStyle/>
          <a:p>
            <a:r>
              <a:rPr sz="1800">
                <a:solidFill>
                  <a:srgbClr val="000000"/>
                </a:solidFill>
                <a:latin typeface="Tahoma" panose="00000000000000000000"/>
                <a:ea typeface="Tahoma" panose="00000000000000000000"/>
                <a:cs typeface="Tahoma" panose="00000000000000000000"/>
                <a:sym typeface="Tahoma" panose="00000000000000000000"/>
              </a:rPr>
              <a:t>This cross-track aspect will focus on the evaluation of ontologies within the context of Big Systems applications. Whether creating, developing, using, reusing, or searching for ontologies for use in big systems, engineers, architects, designers, developers and project owners will encounter questions about ontology evaluation and quality. How should those questions be answered? How do we know whether an ontology is fit for use in (or on) a large-scale engineered system or a large-scale systems engineering effort? This cross-track aspect ties together the evaluation-related discussions that arise within the Summit Tracks and individual sessions, providing a context in which to take up and address the issues generally. Specific focus will evolve with recurring themes, potentially including such topics as ontology quality characteristics, fitness for purpose, requirements, metrics, evaluation methodologies and resources.</a:t>
            </a:r>
          </a:p>
        </p:txBody>
      </p:sp>
      <p:sp>
        <p:nvSpPr>
          <p:cNvPr id="2" name="TextBox 1"/>
          <p:cNvSpPr txBox="1"/>
          <p:nvPr/>
        </p:nvSpPr>
        <p:spPr>
          <a:xfrm>
            <a:off x="8597497" y="6476681"/>
            <a:ext cx="284515" cy="307777"/>
          </a:xfrm>
          <a:prstGeom prst="rect">
            <a:avLst/>
          </a:prstGeom>
          <a:noFill/>
        </p:spPr>
        <p:txBody>
          <a:bodyPr wrap="none" rtlCol="0">
            <a:spAutoFit/>
          </a:bodyPr>
          <a:lstStyle/>
          <a:p>
            <a:r>
              <a:rPr lang="en-US" dirty="0" smtClean="0"/>
              <a:t>2</a:t>
            </a:r>
            <a:endParaRPr lang="en-US" dirty="0"/>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a:spLocks noGrp="1"/>
          </p:cNvSpPr>
          <p:nvPr>
            <p:ph type="title"/>
          </p:nvPr>
        </p:nvSpPr>
        <p:spPr>
          <a:xfrm>
            <a:off x="350866" y="274637"/>
            <a:ext cx="8441999" cy="1143000"/>
          </a:xfrm>
          <a:prstGeom prst="rect">
            <a:avLst/>
          </a:prstGeom>
          <a:noFill/>
          <a:ln>
            <a:noFill/>
          </a:ln>
        </p:spPr>
        <p:txBody>
          <a:bodyPr lIns="91425" tIns="91425" rIns="91425" bIns="91425" anchor="ctr" anchorCtr="0">
            <a:spAutoFit/>
          </a:bodyPr>
          <a:lstStyle/>
          <a:p>
            <a:pPr lvl="0" algn="ctr" rtl="0"/>
            <a:r>
              <a:rPr sz="3000" b="0">
                <a:solidFill>
                  <a:schemeClr val="dk2"/>
                </a:solidFill>
              </a:rPr>
              <a:t>A1: Ontology Quality and Large-Scale Systems: </a:t>
            </a:r>
            <a:r>
              <a:rPr sz="3000">
                <a:solidFill>
                  <a:srgbClr val="000000"/>
                </a:solidFill>
              </a:rPr>
              <a:t>Making it Happen</a:t>
            </a:r>
          </a:p>
        </p:txBody>
      </p:sp>
      <p:sp>
        <p:nvSpPr>
          <p:cNvPr id="36" name="Shape 36"/>
          <p:cNvSpPr>
            <a:spLocks noGrp="1"/>
          </p:cNvSpPr>
          <p:nvPr>
            <p:ph type="body" idx="1"/>
          </p:nvPr>
        </p:nvSpPr>
        <p:spPr>
          <a:xfrm>
            <a:off x="457200" y="1915282"/>
            <a:ext cx="8229600" cy="4967700"/>
          </a:xfrm>
          <a:prstGeom prst="rect">
            <a:avLst/>
          </a:prstGeom>
          <a:noFill/>
          <a:ln>
            <a:noFill/>
          </a:ln>
        </p:spPr>
        <p:txBody>
          <a:bodyPr lIns="91425" tIns="91425" rIns="91425" bIns="91425" anchor="ctr" anchorCtr="0">
            <a:spAutoFit/>
          </a:bodyPr>
          <a:lstStyle/>
          <a:p>
            <a:pPr marL="457200" marR="0" lvl="0" indent="-381000" algn="l" rtl="0">
              <a:lnSpc>
                <a:spcPct val="100000"/>
              </a:lnSpc>
              <a:spcBef>
                <a:spcPts val="600"/>
              </a:spcBef>
              <a:spcAft>
                <a:spcPts val="0"/>
              </a:spcAft>
              <a:buClr>
                <a:schemeClr val="dk1"/>
              </a:buClr>
              <a:buSzPct val="166666"/>
              <a:buFont typeface="Arial"/>
              <a:buChar char="•"/>
            </a:pPr>
            <a:r>
              <a:rPr sz="2400" dirty="0"/>
              <a:t>Approach and Aspirations</a:t>
            </a:r>
          </a:p>
          <a:p>
            <a:pPr marL="914400" lvl="1" indent="-381000" rtl="0">
              <a:buClr>
                <a:schemeClr val="dk1"/>
              </a:buClr>
              <a:buSzPct val="133333"/>
              <a:buFont typeface="Courier New"/>
              <a:buChar char="o"/>
            </a:pPr>
            <a:r>
              <a:rPr sz="1800" dirty="0"/>
              <a:t>Mostly asychronous, online via ontology-summit mailing list and wiki</a:t>
            </a:r>
          </a:p>
          <a:p>
            <a:pPr marL="914400" lvl="1" indent="-381000" rtl="0">
              <a:buClr>
                <a:schemeClr val="dk1"/>
              </a:buClr>
              <a:buSzPct val="133333"/>
              <a:buFont typeface="Courier New"/>
              <a:buChar char="o"/>
            </a:pPr>
            <a:r>
              <a:rPr sz="1800" dirty="0"/>
              <a:t>Note quality-related issues, questions, solutions, and examples arising within tracks, in online conversations or virtual sessions</a:t>
            </a:r>
          </a:p>
          <a:p>
            <a:pPr marL="914400" lvl="1" indent="-381000" rtl="0">
              <a:buClr>
                <a:schemeClr val="dk1"/>
              </a:buClr>
              <a:buSzPct val="133333"/>
              <a:buFont typeface="Courier New"/>
              <a:buChar char="o"/>
            </a:pPr>
            <a:r>
              <a:rPr sz="1800" dirty="0"/>
              <a:t>Pull these together, discuss and track as running, focused thread</a:t>
            </a:r>
          </a:p>
          <a:p>
            <a:pPr marL="914400" lvl="1" indent="-381000" rtl="0">
              <a:buClr>
                <a:schemeClr val="dk1"/>
              </a:buClr>
              <a:buSzPct val="133333"/>
              <a:buFont typeface="Courier New"/>
              <a:buChar char="o"/>
            </a:pPr>
            <a:r>
              <a:rPr sz="1800" dirty="0"/>
              <a:t>Identify issues, questions, needs, approaches, resources, and suggestions across the tracks</a:t>
            </a:r>
          </a:p>
          <a:p>
            <a:pPr marL="914400" lvl="1" indent="-381000" rtl="0">
              <a:buClr>
                <a:schemeClr val="dk1"/>
              </a:buClr>
              <a:buSzPct val="133333"/>
              <a:buFont typeface="Courier New"/>
              <a:buChar char="o"/>
            </a:pPr>
            <a:r>
              <a:rPr sz="1800" dirty="0"/>
              <a:t>Allow focal topics and emphasis to evolve according to what emerges in track discussions</a:t>
            </a:r>
          </a:p>
          <a:p>
            <a:pPr marL="914400" lvl="1" indent="-381000" rtl="0">
              <a:buClr>
                <a:schemeClr val="dk1"/>
              </a:buClr>
              <a:buSzPct val="133333"/>
              <a:buFont typeface="Courier New"/>
              <a:buChar char="o"/>
            </a:pPr>
            <a:r>
              <a:rPr sz="1800" dirty="0"/>
              <a:t>Use one dedicated virtual session to bring in panelists with special expertise and experience to enhance this conversation</a:t>
            </a:r>
          </a:p>
          <a:p>
            <a:pPr marL="914400" marR="0" lvl="1" indent="-381000" algn="l" rtl="0">
              <a:lnSpc>
                <a:spcPct val="100000"/>
              </a:lnSpc>
              <a:spcBef>
                <a:spcPts val="480"/>
              </a:spcBef>
              <a:spcAft>
                <a:spcPts val="0"/>
              </a:spcAft>
              <a:buClr>
                <a:schemeClr val="dk1"/>
              </a:buClr>
              <a:buSzPct val="133333"/>
              <a:buFont typeface="Courier New"/>
              <a:buChar char="o"/>
            </a:pPr>
            <a:r>
              <a:rPr sz="1800" dirty="0"/>
              <a:t>Harness community's breadth and depth of experience to analyze and address issues of quality and evaluation</a:t>
            </a:r>
          </a:p>
          <a:p>
            <a:pPr marL="914400" lvl="1" indent="-381000" rtl="0">
              <a:buClr>
                <a:schemeClr val="dk1"/>
              </a:buClr>
              <a:buSzPct val="133333"/>
              <a:buFont typeface="Courier New"/>
              <a:buChar char="o"/>
            </a:pPr>
            <a:r>
              <a:rPr sz="1800" dirty="0"/>
              <a:t>Move toward discovery of useful approaches, resources, and solutions</a:t>
            </a:r>
          </a:p>
          <a:p>
            <a:endParaRPr sz="1800" dirty="0"/>
          </a:p>
          <a:p>
            <a:endParaRPr sz="1800" dirty="0"/>
          </a:p>
          <a:p>
            <a:endParaRPr sz="1800" dirty="0"/>
          </a:p>
        </p:txBody>
      </p:sp>
      <p:sp>
        <p:nvSpPr>
          <p:cNvPr id="4" name="TextBox 3"/>
          <p:cNvSpPr txBox="1"/>
          <p:nvPr/>
        </p:nvSpPr>
        <p:spPr>
          <a:xfrm>
            <a:off x="8597497" y="6476681"/>
            <a:ext cx="284515" cy="307777"/>
          </a:xfrm>
          <a:prstGeom prst="rect">
            <a:avLst/>
          </a:prstGeom>
          <a:noFill/>
        </p:spPr>
        <p:txBody>
          <a:bodyPr wrap="none" rtlCol="0">
            <a:spAutoFit/>
          </a:bodyPr>
          <a:lstStyle/>
          <a:p>
            <a:r>
              <a:rPr lang="en-US" dirty="0"/>
              <a:t>3</a:t>
            </a:r>
            <a:endParaRPr lang="en-US" dirty="0"/>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a:spLocks noGrp="1"/>
          </p:cNvSpPr>
          <p:nvPr>
            <p:ph type="title"/>
          </p:nvPr>
        </p:nvSpPr>
        <p:spPr>
          <a:xfrm>
            <a:off x="457200" y="274637"/>
            <a:ext cx="8229600" cy="1143000"/>
          </a:xfrm>
          <a:prstGeom prst="rect">
            <a:avLst/>
          </a:prstGeom>
          <a:noFill/>
          <a:ln>
            <a:noFill/>
          </a:ln>
        </p:spPr>
        <p:txBody>
          <a:bodyPr lIns="91425" tIns="91425" rIns="91425" bIns="91425" anchor="ctr" anchorCtr="0">
            <a:spAutoFit/>
          </a:bodyPr>
          <a:lstStyle/>
          <a:p>
            <a:pPr lvl="0" algn="ctr" rtl="0"/>
            <a:r>
              <a:rPr sz="3000" b="0">
                <a:solidFill>
                  <a:schemeClr val="dk2"/>
                </a:solidFill>
              </a:rPr>
              <a:t>A1: Ontology Quality and Large-Scale Systems: </a:t>
            </a:r>
            <a:r>
              <a:rPr sz="3000">
                <a:solidFill>
                  <a:srgbClr val="000000"/>
                </a:solidFill>
              </a:rPr>
              <a:t>Making it Happen</a:t>
            </a:r>
            <a:r>
              <a:rPr>
                <a:solidFill>
                  <a:srgbClr val="000000"/>
                </a:solidFill>
              </a:rPr>
              <a:t>, </a:t>
            </a:r>
            <a:r>
              <a:rPr sz="3000">
                <a:solidFill>
                  <a:srgbClr val="000000"/>
                </a:solidFill>
              </a:rPr>
              <a:t>cnt'd</a:t>
            </a:r>
          </a:p>
        </p:txBody>
      </p:sp>
      <p:sp>
        <p:nvSpPr>
          <p:cNvPr id="42" name="Shape 42"/>
          <p:cNvSpPr>
            <a:spLocks noGrp="1"/>
          </p:cNvSpPr>
          <p:nvPr>
            <p:ph type="body" idx="1"/>
          </p:nvPr>
        </p:nvSpPr>
        <p:spPr>
          <a:xfrm>
            <a:off x="457200" y="1816758"/>
            <a:ext cx="8229600" cy="4967700"/>
          </a:xfrm>
          <a:prstGeom prst="rect">
            <a:avLst/>
          </a:prstGeom>
          <a:noFill/>
          <a:ln>
            <a:noFill/>
          </a:ln>
        </p:spPr>
        <p:txBody>
          <a:bodyPr lIns="91425" tIns="91425" rIns="91425" bIns="91425" anchor="ctr" anchorCtr="0">
            <a:spAutoFit/>
          </a:bodyPr>
          <a:lstStyle/>
          <a:p>
            <a:pPr marL="457200" lvl="0" indent="-381000" rtl="0">
              <a:buClr>
                <a:schemeClr val="dk1"/>
              </a:buClr>
              <a:buSzPct val="166666"/>
              <a:buFont typeface="Arial"/>
              <a:buChar char="•"/>
            </a:pPr>
            <a:r>
              <a:rPr sz="2400" dirty="0"/>
              <a:t>Community Contributions</a:t>
            </a:r>
          </a:p>
          <a:p>
            <a:pPr marL="914400" lvl="1" indent="-381000" rtl="0">
              <a:spcBef>
                <a:spcPts val="480"/>
              </a:spcBef>
              <a:buClr>
                <a:schemeClr val="dk1"/>
              </a:buClr>
              <a:buSzPct val="133333"/>
              <a:buFont typeface="Courier New"/>
              <a:buChar char="o"/>
            </a:pPr>
            <a:r>
              <a:rPr sz="1800" dirty="0"/>
              <a:t>Pull topics, discussions, issues from tracks into this thread, via email list and wiki</a:t>
            </a:r>
          </a:p>
          <a:p>
            <a:pPr marL="914400" lvl="1" indent="-381000" rtl="0">
              <a:spcBef>
                <a:spcPts val="480"/>
              </a:spcBef>
              <a:buClr>
                <a:schemeClr val="dk1"/>
              </a:buClr>
              <a:buSzPct val="133333"/>
              <a:buFont typeface="Courier New"/>
              <a:buChar char="o"/>
            </a:pPr>
            <a:r>
              <a:rPr sz="1800" dirty="0"/>
              <a:t>Contribute own analysis, experience, knowledge, suggestions to running conversations and wiki content</a:t>
            </a:r>
          </a:p>
          <a:p>
            <a:pPr marL="914400" lvl="1" indent="-381000" rtl="0">
              <a:spcBef>
                <a:spcPts val="480"/>
              </a:spcBef>
              <a:buClr>
                <a:schemeClr val="dk1"/>
              </a:buClr>
              <a:buSzPct val="133333"/>
              <a:buFont typeface="Courier New"/>
              <a:buChar char="o"/>
            </a:pPr>
            <a:r>
              <a:rPr sz="1800" dirty="0"/>
              <a:t>Raise related topics for discussion on email</a:t>
            </a:r>
          </a:p>
          <a:p>
            <a:pPr marL="914400" lvl="1" indent="-381000" rtl="0">
              <a:spcBef>
                <a:spcPts val="480"/>
              </a:spcBef>
              <a:buClr>
                <a:schemeClr val="dk1"/>
              </a:buClr>
              <a:buSzPct val="133333"/>
              <a:buFont typeface="Courier New"/>
              <a:buChar char="o"/>
            </a:pPr>
            <a:r>
              <a:rPr sz="1800" dirty="0"/>
              <a:t>Make suggestions and requests for virtual panel content.</a:t>
            </a:r>
          </a:p>
          <a:p>
            <a:endParaRPr sz="1800" dirty="0"/>
          </a:p>
          <a:p>
            <a:pPr marL="457200" lvl="0" indent="-381000" rtl="0">
              <a:buClr>
                <a:schemeClr val="dk1"/>
              </a:buClr>
              <a:buSzPct val="166666"/>
              <a:buFont typeface="Arial"/>
              <a:buChar char="•"/>
            </a:pPr>
            <a:r>
              <a:rPr sz="2400" dirty="0"/>
              <a:t>Champion Contributions</a:t>
            </a:r>
          </a:p>
          <a:p>
            <a:pPr marL="914400" lvl="1" indent="-381000" rtl="0">
              <a:buClr>
                <a:schemeClr val="dk1"/>
              </a:buClr>
              <a:buSzPct val="133333"/>
              <a:buFont typeface="Courier New"/>
              <a:buChar char="o"/>
            </a:pPr>
            <a:r>
              <a:rPr sz="1800" dirty="0"/>
              <a:t>Work to make sure related topics make it into aspect discussion</a:t>
            </a:r>
          </a:p>
          <a:p>
            <a:pPr marL="914400" lvl="1" indent="-381000" rtl="0">
              <a:buClr>
                <a:schemeClr val="dk1"/>
              </a:buClr>
              <a:buSzPct val="133333"/>
              <a:buFont typeface="Courier New"/>
              <a:buChar char="o"/>
            </a:pPr>
            <a:r>
              <a:rPr sz="1800" dirty="0"/>
              <a:t>Facilitate email &amp; wiki activity</a:t>
            </a:r>
          </a:p>
          <a:p>
            <a:pPr marL="914400" lvl="1" indent="-381000" rtl="0">
              <a:buClr>
                <a:schemeClr val="dk1"/>
              </a:buClr>
              <a:buSzPct val="133333"/>
              <a:buFont typeface="Courier New"/>
              <a:buChar char="o"/>
            </a:pPr>
            <a:r>
              <a:rPr sz="1800" dirty="0"/>
              <a:t>Organize and facilitate virtual session</a:t>
            </a:r>
          </a:p>
          <a:p>
            <a:pPr marL="914400" lvl="1" indent="-381000" rtl="0">
              <a:buClr>
                <a:schemeClr val="dk1"/>
              </a:buClr>
              <a:buSzPct val="133333"/>
              <a:buFont typeface="Courier New"/>
              <a:buChar char="o"/>
            </a:pPr>
            <a:r>
              <a:rPr sz="1800" dirty="0"/>
              <a:t>Draw on relevant experience and knowledge to help thread activities produce useful results, e.g., by pointing to relevant resources. </a:t>
            </a:r>
          </a:p>
          <a:p>
            <a:endParaRPr sz="1800" dirty="0"/>
          </a:p>
          <a:p>
            <a:endParaRPr sz="1800" dirty="0"/>
          </a:p>
        </p:txBody>
      </p:sp>
      <p:sp>
        <p:nvSpPr>
          <p:cNvPr id="4" name="TextBox 3"/>
          <p:cNvSpPr txBox="1"/>
          <p:nvPr/>
        </p:nvSpPr>
        <p:spPr>
          <a:xfrm>
            <a:off x="8597497" y="6476681"/>
            <a:ext cx="284515" cy="307777"/>
          </a:xfrm>
          <a:prstGeom prst="rect">
            <a:avLst/>
          </a:prstGeom>
          <a:noFill/>
        </p:spPr>
        <p:txBody>
          <a:bodyPr wrap="none" rtlCol="0">
            <a:spAutoFit/>
          </a:bodyPr>
          <a:lstStyle/>
          <a:p>
            <a:r>
              <a:rPr lang="en-US" dirty="0"/>
              <a:t>4</a:t>
            </a:r>
            <a:endParaRPr lang="en-US" dirty="0"/>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440</Words>
  <Application>Microsoft Macintosh PowerPoint</Application>
  <PresentationFormat>On-screen Show (4:3)</PresentationFormat>
  <Paragraphs>31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
      <vt:lpstr>Ontology Summit 2012</vt:lpstr>
      <vt:lpstr>A1: Ontology Quality and Large-Scale Systems: Mission</vt:lpstr>
      <vt:lpstr>A1: Ontology Quality and Large-Scale Systems: Making it Happen</vt:lpstr>
      <vt:lpstr>A1: Ontology Quality and Large-Scale Systems: Making it Happen, cnt'd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Summit 2012</dc:title>
  <cp:lastModifiedBy>System Administrator</cp:lastModifiedBy>
  <cp:revision>1</cp:revision>
  <dcterms:modified xsi:type="dcterms:W3CDTF">2012-01-19T16:49:37Z</dcterms:modified>
</cp:coreProperties>
</file>