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</p:sldMasterIdLst>
  <p:notesMasterIdLst>
    <p:notesMasterId r:id="rId22"/>
  </p:notesMasterIdLst>
  <p:sldIdLst>
    <p:sldId id="258" r:id="rId5"/>
    <p:sldId id="310" r:id="rId6"/>
    <p:sldId id="366" r:id="rId7"/>
    <p:sldId id="360" r:id="rId8"/>
    <p:sldId id="363" r:id="rId9"/>
    <p:sldId id="362" r:id="rId10"/>
    <p:sldId id="361" r:id="rId11"/>
    <p:sldId id="365" r:id="rId12"/>
    <p:sldId id="364" r:id="rId13"/>
    <p:sldId id="368" r:id="rId14"/>
    <p:sldId id="367" r:id="rId15"/>
    <p:sldId id="359" r:id="rId16"/>
    <p:sldId id="373" r:id="rId17"/>
    <p:sldId id="369" r:id="rId18"/>
    <p:sldId id="370" r:id="rId19"/>
    <p:sldId id="371" r:id="rId20"/>
    <p:sldId id="372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B2E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4660"/>
  </p:normalViewPr>
  <p:slideViewPr>
    <p:cSldViewPr>
      <p:cViewPr varScale="1">
        <p:scale>
          <a:sx n="143" d="100"/>
          <a:sy n="143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D0329E-4EF9-43B7-934D-FA1708818F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16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396B3-9B32-407E-B9F5-789DFB099B02}" type="slidenum">
              <a:rPr lang="en-GB" smtClean="0">
                <a:latin typeface="Arial" charset="0"/>
              </a:rPr>
              <a:pPr/>
              <a:t>1</a:t>
            </a:fld>
            <a:endParaRPr lang="en-GB" dirty="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0329E-4EF9-43B7-934D-FA1708818F0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1800" dirty="0" smtClean="0"/>
              <a:t>There is a problem I encounter when trying to discuss this context. </a:t>
            </a:r>
          </a:p>
          <a:p>
            <a:r>
              <a:rPr lang="en-GB" sz="1800" dirty="0" smtClean="0"/>
              <a:t>There is a background assumption</a:t>
            </a:r>
            <a:r>
              <a:rPr lang="en-GB" sz="1800" baseline="0" dirty="0" smtClean="0"/>
              <a:t> that we take for granted – and it is so deeply embedded that we find it difficult to see we are making it.</a:t>
            </a:r>
            <a:endParaRPr lang="en-GB" sz="18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aseline="0" dirty="0" smtClean="0"/>
              <a:t>Helpful to rope in other people who have had addressed the same problem.</a:t>
            </a:r>
            <a:endParaRPr lang="en-GB" sz="1800" dirty="0" smtClean="0"/>
          </a:p>
          <a:p>
            <a:r>
              <a:rPr lang="en-GB" sz="1800" dirty="0" smtClean="0"/>
              <a:t>Also, easier</a:t>
            </a:r>
            <a:r>
              <a:rPr lang="en-GB" sz="1800" baseline="0" dirty="0" smtClean="0"/>
              <a:t> to see this problem if I show you it in a more general context.</a:t>
            </a:r>
          </a:p>
          <a:p>
            <a:endParaRPr lang="en-GB" sz="1800" dirty="0" smtClean="0"/>
          </a:p>
          <a:p>
            <a:r>
              <a:rPr lang="en-GB" sz="1800" dirty="0" smtClean="0"/>
              <a:t>Far Side cartoonist Gary Larson is mocking the Image of God</a:t>
            </a:r>
            <a:r>
              <a:rPr lang="en-GB" sz="1800" baseline="0" dirty="0" smtClean="0"/>
              <a:t> doctrine’s </a:t>
            </a:r>
            <a:r>
              <a:rPr lang="en-GB" sz="1800" dirty="0" smtClean="0"/>
              <a:t>‘Insight Ideal’ </a:t>
            </a:r>
            <a:r>
              <a:rPr lang="en-GB" sz="1800" baseline="0" dirty="0" smtClean="0"/>
              <a:t>here.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In theory:</a:t>
            </a:r>
          </a:p>
          <a:p>
            <a:pPr lvl="1"/>
            <a:r>
              <a:rPr lang="en-GB" sz="1400" dirty="0" smtClean="0"/>
              <a:t>one can list all the real world objects that the information in a system refers to.</a:t>
            </a:r>
          </a:p>
          <a:p>
            <a:r>
              <a:rPr lang="en-GB" sz="1800" dirty="0" smtClean="0"/>
              <a:t>In practice:</a:t>
            </a:r>
          </a:p>
          <a:p>
            <a:pPr lvl="1"/>
            <a:r>
              <a:rPr lang="en-GB" sz="1400" dirty="0" smtClean="0"/>
              <a:t>it is very difficult – just try.</a:t>
            </a:r>
          </a:p>
          <a:p>
            <a:pPr lvl="1"/>
            <a:r>
              <a:rPr lang="en-GB" sz="1400" dirty="0" smtClean="0"/>
              <a:t>Not because</a:t>
            </a:r>
            <a:r>
              <a:rPr lang="en-GB" sz="1400" baseline="0" dirty="0" smtClean="0"/>
              <a:t> there are so many, just because it is difficult to agree what they actually are.</a:t>
            </a:r>
            <a:endParaRPr lang="en-GB" sz="1400" dirty="0" smtClean="0"/>
          </a:p>
          <a:p>
            <a:endParaRPr lang="en-GB" dirty="0" smtClean="0"/>
          </a:p>
          <a:p>
            <a:r>
              <a:rPr lang="en-GB" dirty="0" smtClean="0"/>
              <a:t>May be an question of ‘good enough’ for what?</a:t>
            </a:r>
          </a:p>
          <a:p>
            <a:r>
              <a:rPr lang="en-GB" dirty="0" smtClean="0"/>
              <a:t>Maybe</a:t>
            </a:r>
            <a:r>
              <a:rPr lang="en-GB" baseline="0" dirty="0" smtClean="0"/>
              <a:t> good enough for conversation such as ‘pass the salt’, is not good enough for building information model (clearly).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Professional Vision</a:t>
            </a:r>
          </a:p>
          <a:p>
            <a:r>
              <a:rPr lang="en-GB" dirty="0" smtClean="0"/>
              <a:t>Charles Goodwin,</a:t>
            </a:r>
          </a:p>
          <a:p>
            <a:r>
              <a:rPr lang="en-GB" dirty="0" smtClean="0"/>
              <a:t>American Anthropologist</a:t>
            </a:r>
          </a:p>
          <a:p>
            <a:r>
              <a:rPr lang="en-GB" dirty="0" smtClean="0"/>
              <a:t>Volume 96, Issue 3, pages 606–633, September 1994</a:t>
            </a:r>
          </a:p>
          <a:p>
            <a:r>
              <a:rPr lang="en-GB" dirty="0" smtClean="0"/>
              <a:t>DOI: 10.1525/aa.1994.96.3.02a00100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“Hume is attacking an overly inflated view of our intellectual capacities but he’s not out to destroy our knowledge completely.</a:t>
            </a:r>
          </a:p>
          <a:p>
            <a:r>
              <a:rPr lang="en-GB" dirty="0" smtClean="0"/>
              <a:t>Edward Craig’s book The Mind of God and The Works of Man (1987) paints a picture of this overly inflated view of our intellectual capacities: intellectual life in the early modern period</a:t>
            </a:r>
          </a:p>
          <a:p>
            <a:r>
              <a:rPr lang="en-GB" dirty="0" smtClean="0"/>
              <a:t>was in the grip of what he calls ‘The Image of God’ doctrine. This doctrine, a background assumption in much philosophical and theological thinking at the time, held that man is made</a:t>
            </a:r>
          </a:p>
          <a:p>
            <a:r>
              <a:rPr lang="en-GB" dirty="0" smtClean="0"/>
              <a:t>in God’s image, and that although human beings are far less perfect than God, human minds and God’s mind are the same kinds of thing. Human beings come closest to resembling God in</a:t>
            </a:r>
          </a:p>
          <a:p>
            <a:r>
              <a:rPr lang="en-GB" dirty="0" smtClean="0"/>
              <a:t>their capacity for a priori knowledge: they seem to know mathematical and logical truths independently of experience and knowledge of these areas seems certain and infallible. It was</a:t>
            </a:r>
          </a:p>
          <a:p>
            <a:r>
              <a:rPr lang="en-GB" dirty="0" smtClean="0"/>
              <a:t>also assumed that we could have such knowledge of the causal structure of the world. The Image of God doctrine embodied, as Craig points out, an epistemological assumption too, an</a:t>
            </a:r>
          </a:p>
          <a:p>
            <a:r>
              <a:rPr lang="en-GB" dirty="0" smtClean="0"/>
              <a:t>assumption he labels ‘The Insight Ideal’. The Insight Ideal assumed that the universe is, in principle, intelligible: God in his goodness endowed human beings with faculties that enable</a:t>
            </a:r>
          </a:p>
          <a:p>
            <a:r>
              <a:rPr lang="en-GB" dirty="0" smtClean="0"/>
              <a:t>them, in principle, to gain knowledge of the world he created for them. In this intellectual climate, Craig argues, it was totally taken for granted that ‘the universe was in principle</a:t>
            </a:r>
          </a:p>
          <a:p>
            <a:r>
              <a:rPr lang="en-GB" dirty="0" smtClean="0"/>
              <a:t>intellectually transparent, even though quantitative considerations put complete insight beyond human grasp’ (Craig 1987, 38)”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7901F-FAEC-496A-A2D6-409DEDC623F3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66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 flipV="1">
            <a:off x="3563938" y="1989138"/>
            <a:ext cx="5580062" cy="71437"/>
          </a:xfrm>
          <a:prstGeom prst="rect">
            <a:avLst/>
          </a:prstGeom>
          <a:solidFill>
            <a:srgbClr val="00396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grpSp>
        <p:nvGrpSpPr>
          <p:cNvPr id="5" name="Group 10"/>
          <p:cNvGrpSpPr>
            <a:grpSpLocks noChangeAspect="1"/>
          </p:cNvGrpSpPr>
          <p:nvPr/>
        </p:nvGrpSpPr>
        <p:grpSpPr bwMode="auto">
          <a:xfrm>
            <a:off x="1643063" y="142875"/>
            <a:ext cx="4911725" cy="6588125"/>
            <a:chOff x="1474" y="663"/>
            <a:chExt cx="2449" cy="3175"/>
          </a:xfrm>
        </p:grpSpPr>
        <p:sp>
          <p:nvSpPr>
            <p:cNvPr id="6" name="Oval 11"/>
            <p:cNvSpPr>
              <a:spLocks noChangeArrowheads="1"/>
            </p:cNvSpPr>
            <p:nvPr/>
          </p:nvSpPr>
          <p:spPr bwMode="auto">
            <a:xfrm>
              <a:off x="1474" y="663"/>
              <a:ext cx="1633" cy="1633"/>
            </a:xfrm>
            <a:prstGeom prst="ellipse">
              <a:avLst/>
            </a:prstGeom>
            <a:noFill/>
            <a:ln w="57150">
              <a:solidFill>
                <a:srgbClr val="C0CDDD">
                  <a:alpha val="3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1474" y="1480"/>
              <a:ext cx="2404" cy="2358"/>
            </a:xfrm>
            <a:prstGeom prst="ellipse">
              <a:avLst/>
            </a:prstGeom>
            <a:noFill/>
            <a:ln w="57150">
              <a:solidFill>
                <a:srgbClr val="01396C">
                  <a:alpha val="3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" name="Oval 13"/>
            <p:cNvSpPr>
              <a:spLocks noChangeArrowheads="1"/>
            </p:cNvSpPr>
            <p:nvPr/>
          </p:nvSpPr>
          <p:spPr bwMode="auto">
            <a:xfrm>
              <a:off x="2200" y="1026"/>
              <a:ext cx="1723" cy="1724"/>
            </a:xfrm>
            <a:prstGeom prst="ellipse">
              <a:avLst/>
            </a:prstGeom>
            <a:noFill/>
            <a:ln w="57150">
              <a:solidFill>
                <a:srgbClr val="416B91">
                  <a:alpha val="28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pic>
        <p:nvPicPr>
          <p:cNvPr id="9" name="Picture 7" descr="title_nallow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8" y="1143000"/>
            <a:ext cx="346075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 rot="16200000">
            <a:off x="-3000375" y="3000375"/>
            <a:ext cx="6858000" cy="857250"/>
          </a:xfrm>
          <a:prstGeom prst="rect">
            <a:avLst/>
          </a:prstGeom>
          <a:gradFill rotWithShape="1">
            <a:gsLst>
              <a:gs pos="0">
                <a:srgbClr val="01396C">
                  <a:alpha val="61000"/>
                </a:srgbClr>
              </a:gs>
              <a:gs pos="100000">
                <a:schemeClr val="bg1">
                  <a:alpha val="41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 rot="16200000">
            <a:off x="-3000375" y="3000375"/>
            <a:ext cx="6858000" cy="85725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476250"/>
            <a:ext cx="7340600" cy="1470025"/>
          </a:xfrm>
        </p:spPr>
        <p:txBody>
          <a:bodyPr/>
          <a:lstStyle>
            <a:lvl1pPr>
              <a:defRPr sz="3200" b="1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7113" y="2133600"/>
            <a:ext cx="5321300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61" y="136446"/>
            <a:ext cx="8258128" cy="7922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1561" y="1128680"/>
            <a:ext cx="8258157" cy="5300715"/>
          </a:xfrm>
        </p:spPr>
        <p:txBody>
          <a:bodyPr/>
          <a:lstStyle>
            <a:lvl1pPr>
              <a:spcBef>
                <a:spcPts val="1200"/>
              </a:spcBef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65D3E-8118-4E23-A83D-6616EC5462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60" y="136446"/>
            <a:ext cx="8258129" cy="7922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387EC-18AC-4301-A721-4BF9B1C2C1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549275"/>
            <a:ext cx="4244975" cy="5759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9275"/>
            <a:ext cx="4244975" cy="5759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C4DF8-B534-4322-B96E-CF0D09F64F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4"/>
          <p:cNvGrpSpPr>
            <a:grpSpLocks noChangeAspect="1"/>
          </p:cNvGrpSpPr>
          <p:nvPr/>
        </p:nvGrpSpPr>
        <p:grpSpPr bwMode="auto">
          <a:xfrm>
            <a:off x="34925" y="44450"/>
            <a:ext cx="649288" cy="812800"/>
            <a:chOff x="158" y="1888"/>
            <a:chExt cx="1950" cy="2359"/>
          </a:xfrm>
        </p:grpSpPr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158" y="2496"/>
              <a:ext cx="1912" cy="1751"/>
            </a:xfrm>
            <a:prstGeom prst="ellipse">
              <a:avLst/>
            </a:prstGeom>
            <a:solidFill>
              <a:srgbClr val="BFCDDC"/>
            </a:soli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735" y="2155"/>
              <a:ext cx="1373" cy="1285"/>
            </a:xfrm>
            <a:prstGeom prst="ellipse">
              <a:avLst/>
            </a:prstGeom>
            <a:solidFill>
              <a:srgbClr val="7C9AB5"/>
            </a:soli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158" y="1888"/>
              <a:ext cx="1302" cy="1212"/>
            </a:xfrm>
            <a:prstGeom prst="ellipse">
              <a:avLst/>
            </a:prstGeom>
            <a:solidFill>
              <a:srgbClr val="426B92"/>
            </a:soli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702" y="2464"/>
              <a:ext cx="749" cy="677"/>
            </a:xfrm>
            <a:custGeom>
              <a:avLst/>
              <a:gdLst/>
              <a:ahLst/>
              <a:cxnLst>
                <a:cxn ang="0">
                  <a:pos x="78" y="75"/>
                </a:cxn>
                <a:cxn ang="0">
                  <a:pos x="101" y="626"/>
                </a:cxn>
                <a:cxn ang="0">
                  <a:pos x="747" y="101"/>
                </a:cxn>
                <a:cxn ang="0">
                  <a:pos x="78" y="75"/>
                </a:cxn>
              </a:cxnLst>
              <a:rect l="0" t="0" r="r" b="b"/>
              <a:pathLst>
                <a:path w="747" h="677">
                  <a:moveTo>
                    <a:pt x="78" y="75"/>
                  </a:moveTo>
                  <a:cubicBezTo>
                    <a:pt x="10" y="206"/>
                    <a:pt x="0" y="480"/>
                    <a:pt x="101" y="626"/>
                  </a:cubicBezTo>
                  <a:cubicBezTo>
                    <a:pt x="171" y="677"/>
                    <a:pt x="710" y="567"/>
                    <a:pt x="747" y="101"/>
                  </a:cubicBezTo>
                  <a:cubicBezTo>
                    <a:pt x="671" y="9"/>
                    <a:pt x="274" y="0"/>
                    <a:pt x="78" y="75"/>
                  </a:cubicBezTo>
                  <a:close/>
                </a:path>
              </a:pathLst>
            </a:custGeom>
            <a:solidFill>
              <a:srgbClr val="00386B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136525"/>
            <a:ext cx="82581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143000"/>
            <a:ext cx="82581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513" y="6521146"/>
            <a:ext cx="1743075" cy="2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smtClean="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47C933-E49F-4048-9A40-70070A9AAF8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4" name="Picture 7" descr="title_nallow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8" y="1143000"/>
            <a:ext cx="346075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 flipV="1">
            <a:off x="3563938" y="982663"/>
            <a:ext cx="5580062" cy="71437"/>
          </a:xfrm>
          <a:prstGeom prst="rect">
            <a:avLst/>
          </a:prstGeom>
          <a:solidFill>
            <a:srgbClr val="00396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rot="16200000">
            <a:off x="-3000375" y="3000375"/>
            <a:ext cx="6858000" cy="857250"/>
          </a:xfrm>
          <a:prstGeom prst="rect">
            <a:avLst/>
          </a:prstGeom>
          <a:gradFill rotWithShape="1">
            <a:gsLst>
              <a:gs pos="0">
                <a:srgbClr val="01396C">
                  <a:alpha val="61000"/>
                </a:srgbClr>
              </a:gs>
              <a:gs pos="100000">
                <a:schemeClr val="bg1">
                  <a:alpha val="41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 rot="16200000">
            <a:off x="-3000375" y="3000375"/>
            <a:ext cx="6858000" cy="85725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1100" y="6519884"/>
            <a:ext cx="2668588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© </a:t>
            </a:r>
            <a:r>
              <a:rPr lang="en-GB" sz="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2004-2011 </a:t>
            </a:r>
            <a:r>
              <a:rPr lang="en-GB" sz="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BORO </a:t>
            </a:r>
            <a:r>
              <a:rPr lang="en-GB" sz="8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Solutions Ltd</a:t>
            </a:r>
            <a:r>
              <a:rPr lang="en-GB" sz="8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3" r:id="rId2"/>
    <p:sldLayoutId id="2147483674" r:id="rId3"/>
    <p:sldLayoutId id="2147483676" r:id="rId4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2800">
          <a:solidFill>
            <a:srgbClr val="2D2D8A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>
          <a:solidFill>
            <a:srgbClr val="2D2D8A"/>
          </a:solidFill>
          <a:latin typeface="Verdan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2800">
          <a:solidFill>
            <a:srgbClr val="2D2D8A"/>
          </a:solidFill>
          <a:latin typeface="Verdan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2800">
          <a:solidFill>
            <a:srgbClr val="2D2D8A"/>
          </a:solidFill>
          <a:latin typeface="Verdan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2800">
          <a:solidFill>
            <a:srgbClr val="2D2D8A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ts val="1800"/>
        </a:spcBef>
        <a:spcAft>
          <a:spcPct val="0"/>
        </a:spcAft>
        <a:buBlip>
          <a:blip r:embed="rId7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416B91"/>
        </a:buClr>
        <a:buFont typeface="Verdana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C9AB6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0CDDD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0CDDD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Ontology for Big Systems &amp; Systems </a:t>
            </a:r>
            <a:r>
              <a:rPr lang="en-GB" dirty="0" smtClean="0"/>
              <a:t>Engineering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Ontology Summit </a:t>
            </a:r>
            <a:r>
              <a:rPr lang="en-GB" dirty="0" smtClean="0"/>
              <a:t>2012</a:t>
            </a:r>
          </a:p>
          <a:p>
            <a:r>
              <a:rPr lang="en-GB" dirty="0" smtClean="0"/>
              <a:t>Session-04 </a:t>
            </a:r>
          </a:p>
          <a:p>
            <a:r>
              <a:rPr lang="en-GB" dirty="0" smtClean="0"/>
              <a:t>Thu </a:t>
            </a:r>
            <a:r>
              <a:rPr lang="en-GB" dirty="0"/>
              <a:t>2012.02.02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509120"/>
            <a:ext cx="1811634" cy="22120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From greenfield to brownfield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4BE56-62DA-4504-B58B-A51906D16A6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73159" y="1844824"/>
            <a:ext cx="3510809" cy="4104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652120" y="1844824"/>
            <a:ext cx="3312368" cy="4104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73159" y="1455823"/>
            <a:ext cx="1451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Greenfield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1469833"/>
            <a:ext cx="3056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Brownfield</a:t>
            </a:r>
            <a:endParaRPr lang="en-GB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773159" y="1853187"/>
            <a:ext cx="351080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A problem space </a:t>
            </a:r>
            <a:r>
              <a:rPr lang="en-GB" sz="1600" dirty="0"/>
              <a:t>needing the development and deployment of new software systems </a:t>
            </a:r>
            <a:r>
              <a:rPr lang="en-GB" sz="1600" dirty="0" smtClean="0"/>
              <a:t>where there are NO existing </a:t>
            </a:r>
            <a:r>
              <a:rPr lang="en-GB" sz="1600" dirty="0"/>
              <a:t>(legacy) software applications/systems. </a:t>
            </a:r>
            <a:endParaRPr lang="en-GB" sz="1600" dirty="0" smtClean="0"/>
          </a:p>
          <a:p>
            <a:endParaRPr lang="en-GB" sz="1600" dirty="0"/>
          </a:p>
          <a:p>
            <a:r>
              <a:rPr lang="en-GB" sz="1600" dirty="0" smtClean="0"/>
              <a:t>These can assume </a:t>
            </a:r>
            <a:r>
              <a:rPr lang="en-GB" sz="1600" dirty="0"/>
              <a:t>a "clean sheet of paper" </a:t>
            </a:r>
            <a:r>
              <a:rPr lang="en-GB" sz="1600" dirty="0" smtClean="0"/>
              <a:t>target </a:t>
            </a:r>
            <a:r>
              <a:rPr lang="en-GB" sz="1600" dirty="0"/>
              <a:t>environment throughout the design and implementation phases of software development. </a:t>
            </a:r>
            <a:endParaRPr lang="en-GB" sz="1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652120" y="1855933"/>
            <a:ext cx="33123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A problem space </a:t>
            </a:r>
            <a:r>
              <a:rPr lang="en-GB" sz="1600" dirty="0"/>
              <a:t>needing the development and deployment of new software systems in the immediate presence of existing (legacy) software applications/systems. 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The </a:t>
            </a:r>
            <a:r>
              <a:rPr lang="en-GB" sz="1600" dirty="0"/>
              <a:t>context (local landscape) of the system being created be factored into any development exercise. This requires a detailed knowledge of the systems, services and data in the immediate vicinity of the solution under construction.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283968" y="3104964"/>
            <a:ext cx="1368152" cy="1332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06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Semantic legacy modernisation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In IT as in other areas, the next generation </a:t>
            </a:r>
            <a:r>
              <a:rPr lang="en-GB" dirty="0" smtClean="0"/>
              <a:t>system is </a:t>
            </a:r>
            <a:r>
              <a:rPr lang="en-GB" dirty="0" smtClean="0"/>
              <a:t>often </a:t>
            </a:r>
            <a:r>
              <a:rPr lang="en-GB" dirty="0" smtClean="0"/>
              <a:t>re-built from scratch (green-field mentality)</a:t>
            </a:r>
            <a:endParaRPr lang="en-GB" dirty="0" smtClean="0"/>
          </a:p>
          <a:p>
            <a:r>
              <a:rPr lang="en-GB" dirty="0" smtClean="0"/>
              <a:t>For large (i.e. complex) systems the cost is becoming prohibitive</a:t>
            </a:r>
          </a:p>
          <a:p>
            <a:pPr lvl="1"/>
            <a:r>
              <a:rPr lang="en-GB" dirty="0" smtClean="0"/>
              <a:t>Not just the cost of development</a:t>
            </a:r>
          </a:p>
          <a:p>
            <a:pPr lvl="2"/>
            <a:r>
              <a:rPr lang="en-GB" dirty="0" smtClean="0"/>
              <a:t>Operation of the systems is a form of investment</a:t>
            </a:r>
          </a:p>
          <a:p>
            <a:pPr lvl="3"/>
            <a:r>
              <a:rPr lang="en-GB" dirty="0" smtClean="0"/>
              <a:t>Quality assurance – that the system works (in places)</a:t>
            </a:r>
          </a:p>
          <a:p>
            <a:pPr lvl="3"/>
            <a:r>
              <a:rPr lang="en-GB" dirty="0" smtClean="0"/>
              <a:t>Guiding development – clear what is required</a:t>
            </a:r>
            <a:endParaRPr lang="en-GB" dirty="0"/>
          </a:p>
          <a:p>
            <a:r>
              <a:rPr lang="en-GB" dirty="0" smtClean="0"/>
              <a:t>Need to find a way of reducing the cost</a:t>
            </a:r>
          </a:p>
          <a:p>
            <a:pPr lvl="1"/>
            <a:r>
              <a:rPr lang="en-GB" dirty="0" smtClean="0"/>
              <a:t>One </a:t>
            </a:r>
            <a:r>
              <a:rPr lang="en-GB" dirty="0" smtClean="0"/>
              <a:t>option: </a:t>
            </a:r>
            <a:r>
              <a:rPr lang="en-GB" dirty="0" smtClean="0"/>
              <a:t>recouping </a:t>
            </a:r>
            <a:r>
              <a:rPr lang="en-GB" dirty="0" smtClean="0"/>
              <a:t>the </a:t>
            </a:r>
            <a:r>
              <a:rPr lang="en-GB" dirty="0" smtClean="0"/>
              <a:t>investment in the legacy application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865D3E-8118-4E23-A83D-6616EC54621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68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521450"/>
            <a:ext cx="1743075" cy="244475"/>
          </a:xfrm>
        </p:spPr>
        <p:txBody>
          <a:bodyPr/>
          <a:lstStyle/>
          <a:p>
            <a:pPr>
              <a:defRPr/>
            </a:pPr>
            <a:fld id="{F4865D3E-8118-4E23-A83D-6616EC54621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26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(architecture) Framework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B418A-A2A3-4D4B-B5CA-3107C73BA01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87705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4941168"/>
            <a:ext cx="6877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Based upon a separation of concerns (similar to OMG’s MDA divisions)</a:t>
            </a:r>
          </a:p>
          <a:p>
            <a:r>
              <a:rPr lang="en-GB" dirty="0" smtClean="0"/>
              <a:t>Layered concerns, where each concern builds upon all previous concerns.</a:t>
            </a:r>
          </a:p>
        </p:txBody>
      </p:sp>
    </p:spTree>
    <p:extLst>
      <p:ext uri="{BB962C8B-B14F-4D97-AF65-F5344CB8AC3E}">
        <p14:creationId xmlns:p14="http://schemas.microsoft.com/office/powerpoint/2010/main" val="9952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Opportunity for migration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B418A-A2A3-4D4B-B5CA-3107C73BA013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028743" y="1326627"/>
            <a:ext cx="4352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 application modernisation opportunity</a:t>
            </a: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0848"/>
            <a:ext cx="6988713" cy="2456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964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Transparent vision?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8172400" y="6453336"/>
            <a:ext cx="878979" cy="284162"/>
          </a:xfrm>
        </p:spPr>
        <p:txBody>
          <a:bodyPr/>
          <a:lstStyle/>
          <a:p>
            <a:fld id="{15B6E65F-1BBD-4CD5-8868-2B17BD85FE1D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411759" y="1630213"/>
            <a:ext cx="2046289" cy="3887019"/>
            <a:chOff x="1383445" y="1792337"/>
            <a:chExt cx="2046289" cy="3887019"/>
          </a:xfrm>
        </p:grpSpPr>
        <p:pic>
          <p:nvPicPr>
            <p:cNvPr id="6" name="Picture 5" descr="semweb-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445" y="1792337"/>
              <a:ext cx="2046289" cy="31416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 Box 1030"/>
            <p:cNvSpPr txBox="1">
              <a:spLocks noChangeArrowheads="1"/>
            </p:cNvSpPr>
            <p:nvPr/>
          </p:nvSpPr>
          <p:spPr bwMode="auto">
            <a:xfrm>
              <a:off x="1383445" y="4941168"/>
              <a:ext cx="2046289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28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28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28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28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28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28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28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28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pitchFamily="28" charset="-128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dirty="0"/>
                <a:t>Now... </a:t>
              </a:r>
              <a:r>
                <a:rPr lang="en-US" sz="1400" i="1" dirty="0"/>
                <a:t>that</a:t>
              </a:r>
              <a:r>
                <a:rPr lang="en-US" sz="1400" dirty="0"/>
                <a:t> should clear up a </a:t>
              </a:r>
              <a:r>
                <a:rPr lang="en-US" sz="1400" dirty="0" smtClean="0"/>
                <a:t>few </a:t>
              </a:r>
              <a:r>
                <a:rPr lang="en-US" sz="1400" dirty="0"/>
                <a:t>things around here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225410" y="2017871"/>
            <a:ext cx="27309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dirty="0"/>
              <a:t>Everyone knows that if you put 10 data modellers to work on the model for a fixed domain, you will end up with 12 different models. </a:t>
            </a:r>
            <a:endParaRPr lang="en-GB" dirty="0" smtClean="0"/>
          </a:p>
          <a:p>
            <a:pPr marL="0" lvl="1"/>
            <a:r>
              <a:rPr lang="en-GB" dirty="0" smtClean="0"/>
              <a:t>And </a:t>
            </a:r>
            <a:r>
              <a:rPr lang="en-GB" dirty="0"/>
              <a:t>none of these will really be a model of the real </a:t>
            </a:r>
            <a:r>
              <a:rPr lang="en-GB" dirty="0" smtClean="0"/>
              <a:t>world. Certainly the modellers will not agree which one is.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339751" y="1556792"/>
            <a:ext cx="2232248" cy="4032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220072" y="1556792"/>
            <a:ext cx="2736304" cy="4032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339751" y="5908630"/>
            <a:ext cx="553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 one case, it is transparent, in the other plainly not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8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Transparent vision is constructed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1600" dirty="0" smtClean="0"/>
              <a:t>Look in the literature, we find the answer.</a:t>
            </a:r>
          </a:p>
          <a:p>
            <a:pPr lvl="1"/>
            <a:r>
              <a:rPr lang="en-GB" sz="1200" dirty="0" smtClean="0"/>
              <a:t>Transparent vision is constructed.</a:t>
            </a:r>
          </a:p>
          <a:p>
            <a:pPr lvl="1"/>
            <a:r>
              <a:rPr lang="en-GB" sz="1200" dirty="0" smtClean="0"/>
              <a:t>When we get used to it, it feels natural – but it is constructed.</a:t>
            </a:r>
          </a:p>
          <a:p>
            <a:pPr lvl="2"/>
            <a:r>
              <a:rPr lang="en-GB" sz="1000" dirty="0"/>
              <a:t>Default assumption (in the ontological community?) is that it is natural.</a:t>
            </a:r>
          </a:p>
          <a:p>
            <a:pPr lvl="2"/>
            <a:r>
              <a:rPr lang="en-GB" sz="1000" dirty="0" smtClean="0"/>
              <a:t>Classic counter-example is conquistadors and Incas</a:t>
            </a:r>
          </a:p>
          <a:p>
            <a:pPr lvl="3"/>
            <a:r>
              <a:rPr lang="en-GB" sz="800" dirty="0" smtClean="0"/>
              <a:t>Thought horse and man were a single animal</a:t>
            </a:r>
          </a:p>
          <a:p>
            <a:pPr lvl="2"/>
            <a:r>
              <a:rPr lang="en-GB" sz="1000" dirty="0" smtClean="0"/>
              <a:t>Different visions for different purposes:</a:t>
            </a:r>
          </a:p>
          <a:p>
            <a:pPr lvl="3"/>
            <a:r>
              <a:rPr lang="en-GB" sz="800" dirty="0" smtClean="0"/>
              <a:t>E.g. Medical transparent vision – it would look obvious to a trained doctor</a:t>
            </a:r>
          </a:p>
          <a:p>
            <a:pPr lvl="3"/>
            <a:r>
              <a:rPr lang="en-GB" sz="800" dirty="0" smtClean="0"/>
              <a:t>Ontological (modeller) vision?</a:t>
            </a:r>
          </a:p>
          <a:p>
            <a:r>
              <a:rPr lang="en-GB" sz="1600" dirty="0" smtClean="0"/>
              <a:t>Modern discussion:</a:t>
            </a:r>
          </a:p>
          <a:p>
            <a:pPr lvl="1"/>
            <a:r>
              <a:rPr lang="en-GB" sz="1200" dirty="0" smtClean="0"/>
              <a:t>(E.g.) Goodwin</a:t>
            </a:r>
            <a:r>
              <a:rPr lang="en-GB" sz="1200" dirty="0"/>
              <a:t>, Charles (1996). Transparent Vision. Interaction and Grammar. E</a:t>
            </a:r>
            <a:r>
              <a:rPr lang="en-GB" sz="1200" dirty="0" smtClean="0"/>
              <a:t>. Ochs</a:t>
            </a:r>
            <a:r>
              <a:rPr lang="en-GB" sz="1200" dirty="0"/>
              <a:t>, E. A. </a:t>
            </a:r>
            <a:r>
              <a:rPr lang="en-GB" sz="1200" dirty="0" err="1"/>
              <a:t>Schegloff</a:t>
            </a:r>
            <a:r>
              <a:rPr lang="en-GB" sz="1200" dirty="0"/>
              <a:t> and S. Thompson. Cambridge, Cambridge </a:t>
            </a:r>
            <a:r>
              <a:rPr lang="en-GB" sz="1200" dirty="0" smtClean="0"/>
              <a:t>University Press</a:t>
            </a:r>
            <a:r>
              <a:rPr lang="en-GB" sz="1200" dirty="0"/>
              <a:t>: 370-404.</a:t>
            </a:r>
            <a:endParaRPr lang="en-GB" sz="1200" dirty="0" smtClean="0"/>
          </a:p>
          <a:p>
            <a:r>
              <a:rPr lang="en-GB" sz="1600" dirty="0" smtClean="0"/>
              <a:t>Not a new issue</a:t>
            </a:r>
          </a:p>
          <a:p>
            <a:pPr lvl="1"/>
            <a:r>
              <a:rPr lang="en-GB" sz="1400" dirty="0" smtClean="0"/>
              <a:t>Modern discussion of the history of this topic.</a:t>
            </a:r>
          </a:p>
          <a:p>
            <a:pPr lvl="1"/>
            <a:r>
              <a:rPr lang="en-GB" sz="1400" dirty="0"/>
              <a:t>Edward Craig, The Mind of God and The Works of Man (1987) </a:t>
            </a:r>
          </a:p>
          <a:p>
            <a:pPr lvl="2"/>
            <a:r>
              <a:rPr lang="en-GB" sz="1200" dirty="0" smtClean="0"/>
              <a:t>Often assumed that it is natural – this is often challenged.</a:t>
            </a:r>
          </a:p>
          <a:p>
            <a:pPr lvl="3"/>
            <a:r>
              <a:rPr lang="en-GB" sz="1000" dirty="0" smtClean="0"/>
              <a:t>For example, David Hume, A Treatise of Human Nature (1740) challenges it</a:t>
            </a:r>
          </a:p>
          <a:p>
            <a:pPr lvl="2"/>
            <a:r>
              <a:rPr lang="en-GB" sz="1000" dirty="0" smtClean="0"/>
              <a:t>The ‘Image of God’ Doctrine:</a:t>
            </a:r>
          </a:p>
          <a:p>
            <a:pPr lvl="3"/>
            <a:r>
              <a:rPr lang="en-GB" sz="1000" dirty="0" smtClean="0"/>
              <a:t>Man is made in God’s image, and that although human beings are far less perfect than God, human minds and God’s mind are the same kinds of thing.</a:t>
            </a:r>
          </a:p>
          <a:p>
            <a:pPr lvl="2"/>
            <a:r>
              <a:rPr lang="en-GB" sz="1000" dirty="0" smtClean="0"/>
              <a:t>‘The Insight Ideal’ is derived from the ‘Image of God’ Doctrine:</a:t>
            </a:r>
          </a:p>
          <a:p>
            <a:pPr lvl="3"/>
            <a:r>
              <a:rPr lang="en-GB" sz="1000" dirty="0" smtClean="0"/>
              <a:t>God in his goodness endowed human beings with faculties that enable them, in principle, to gain knowledge of the world he created for them. </a:t>
            </a:r>
          </a:p>
          <a:p>
            <a:pPr lvl="3"/>
            <a:r>
              <a:rPr lang="en-GB" sz="1000" dirty="0" smtClean="0"/>
              <a:t>It is totally taken for granted that ‘the universe was in principle intellectually transparent …’ (Craig 1987, 38)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BB4BE56-62DA-4504-B58B-A51906D16A6E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334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Transparent ontological vision?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2000" dirty="0" smtClean="0"/>
              <a:t>Looks like vision (perception) in general is not transparent</a:t>
            </a:r>
          </a:p>
          <a:p>
            <a:pPr lvl="1"/>
            <a:r>
              <a:rPr lang="en-GB" sz="1800" dirty="0" smtClean="0"/>
              <a:t>Though this seems to be the naïve assumption</a:t>
            </a:r>
          </a:p>
          <a:p>
            <a:pPr lvl="1"/>
            <a:r>
              <a:rPr lang="en-GB" sz="1800" dirty="0" smtClean="0"/>
              <a:t>Professional vision can be transparent to members of the profession – e.g. doctor’s may see the same things.</a:t>
            </a:r>
          </a:p>
          <a:p>
            <a:r>
              <a:rPr lang="en-GB" sz="2000" dirty="0" smtClean="0"/>
              <a:t>Is the ‘professional </a:t>
            </a:r>
            <a:r>
              <a:rPr lang="en-GB" sz="2000" dirty="0" err="1" smtClean="0"/>
              <a:t>ontologist’s</a:t>
            </a:r>
            <a:r>
              <a:rPr lang="en-GB" sz="2000" dirty="0" smtClean="0"/>
              <a:t>’ vision transparent?</a:t>
            </a:r>
          </a:p>
          <a:p>
            <a:pPr lvl="1"/>
            <a:r>
              <a:rPr lang="en-GB" sz="1800" dirty="0" smtClean="0"/>
              <a:t>If we take the data modellers case seriously, then plainly not</a:t>
            </a:r>
          </a:p>
          <a:p>
            <a:pPr lvl="1"/>
            <a:endParaRPr lang="en-GB" sz="1800" dirty="0"/>
          </a:p>
          <a:p>
            <a:r>
              <a:rPr lang="en-GB" sz="2000" dirty="0" smtClean="0"/>
              <a:t>What does this mean for ontological domain modelling?</a:t>
            </a:r>
          </a:p>
          <a:p>
            <a:pPr lvl="1"/>
            <a:r>
              <a:rPr lang="en-GB" sz="1800" dirty="0" smtClean="0"/>
              <a:t>We need to work out how to:</a:t>
            </a:r>
          </a:p>
          <a:p>
            <a:pPr lvl="2"/>
            <a:r>
              <a:rPr lang="en-GB" sz="1600" dirty="0" smtClean="0"/>
              <a:t>construct the transparent vision</a:t>
            </a:r>
          </a:p>
          <a:p>
            <a:pPr lvl="2"/>
            <a:r>
              <a:rPr lang="en-GB" sz="1600" dirty="0" smtClean="0"/>
              <a:t>first stage, make </a:t>
            </a:r>
            <a:r>
              <a:rPr lang="en-GB" sz="1600" dirty="0"/>
              <a:t>people realise that their vision is not </a:t>
            </a:r>
            <a:r>
              <a:rPr lang="en-GB" sz="1600" dirty="0" smtClean="0"/>
              <a:t>transparent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14B418A-A2A3-4D4B-B5CA-3107C73BA013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0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Systems engineering practice – </a:t>
            </a:r>
            <a:r>
              <a:rPr lang="en-GB" dirty="0" smtClean="0"/>
              <a:t>an issue (in my </a:t>
            </a:r>
            <a:r>
              <a:rPr lang="en-GB" dirty="0" smtClean="0"/>
              <a:t>experience):</a:t>
            </a:r>
          </a:p>
          <a:p>
            <a:pPr lvl="1"/>
            <a:r>
              <a:rPr lang="en-GB" dirty="0" smtClean="0"/>
              <a:t>Nested hierarchy of </a:t>
            </a:r>
            <a:r>
              <a:rPr lang="en-GB" dirty="0" smtClean="0"/>
              <a:t>system of systems </a:t>
            </a:r>
            <a:r>
              <a:rPr lang="en-GB" dirty="0" smtClean="0"/>
              <a:t>– </a:t>
            </a:r>
            <a:r>
              <a:rPr lang="en-GB" dirty="0" smtClean="0"/>
              <a:t>is this </a:t>
            </a:r>
            <a:r>
              <a:rPr lang="en-GB" dirty="0" smtClean="0"/>
              <a:t>complex enough?</a:t>
            </a:r>
            <a:endParaRPr lang="en-GB" dirty="0" smtClean="0"/>
          </a:p>
          <a:p>
            <a:r>
              <a:rPr lang="en-GB" dirty="0" smtClean="0"/>
              <a:t>Systems engineering (IT) issues </a:t>
            </a:r>
            <a:r>
              <a:rPr lang="en-GB" dirty="0" smtClean="0"/>
              <a:t>ontology can help to solve:</a:t>
            </a:r>
            <a:endParaRPr lang="en-GB" dirty="0" smtClean="0"/>
          </a:p>
          <a:p>
            <a:pPr lvl="1"/>
            <a:r>
              <a:rPr lang="en-GB" dirty="0" smtClean="0"/>
              <a:t>Semantic interoperability (Giancarlo)</a:t>
            </a:r>
          </a:p>
          <a:p>
            <a:pPr lvl="1"/>
            <a:r>
              <a:rPr lang="en-GB" dirty="0"/>
              <a:t>Semantic </a:t>
            </a:r>
            <a:r>
              <a:rPr lang="en-GB" dirty="0" smtClean="0"/>
              <a:t>legacy modernisation – inheriting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865D3E-8118-4E23-A83D-6616EC54621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02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 complex systems of systems naturally nested?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Clarification:</a:t>
            </a:r>
          </a:p>
          <a:p>
            <a:pPr lvl="1"/>
            <a:r>
              <a:rPr lang="en-GB" dirty="0" smtClean="0"/>
              <a:t>By ‘big’ systems, do we mean ‘complex’ systems?</a:t>
            </a:r>
          </a:p>
          <a:p>
            <a:pPr lvl="2"/>
            <a:r>
              <a:rPr lang="en-GB" dirty="0" smtClean="0"/>
              <a:t>A simple system can be ‘big’ – in size, a complex system can be ‘small’ – in size</a:t>
            </a:r>
          </a:p>
          <a:p>
            <a:pPr lvl="3"/>
            <a:r>
              <a:rPr lang="en-GB" dirty="0" smtClean="0"/>
              <a:t>Is size then the issue?</a:t>
            </a:r>
          </a:p>
          <a:p>
            <a:pPr lvl="3"/>
            <a:r>
              <a:rPr lang="en-GB" dirty="0" smtClean="0"/>
              <a:t>I shall assume not.</a:t>
            </a:r>
          </a:p>
          <a:p>
            <a:endParaRPr lang="en-GB" dirty="0"/>
          </a:p>
          <a:p>
            <a:r>
              <a:rPr lang="en-GB" dirty="0" smtClean="0"/>
              <a:t>(In my experience) it is common for systems engineering projects to:</a:t>
            </a:r>
          </a:p>
          <a:p>
            <a:pPr lvl="1"/>
            <a:r>
              <a:rPr lang="en-GB" dirty="0" smtClean="0"/>
              <a:t>take a systems of systems approach to reduce (divide) complexity</a:t>
            </a:r>
          </a:p>
          <a:p>
            <a:pPr lvl="1"/>
            <a:r>
              <a:rPr lang="en-GB" dirty="0" smtClean="0"/>
              <a:t>assume the systems are (to a large extent) nested.</a:t>
            </a:r>
          </a:p>
          <a:p>
            <a:pPr lvl="1"/>
            <a:r>
              <a:rPr lang="en-GB" dirty="0" smtClean="0"/>
              <a:t>what if complex systems of systems need to be massively overlapping (</a:t>
            </a:r>
            <a:r>
              <a:rPr lang="en-GB" dirty="0" smtClean="0"/>
              <a:t>interconnection-ally complex</a:t>
            </a:r>
            <a:r>
              <a:rPr lang="en-GB" dirty="0" smtClean="0"/>
              <a:t>)?</a:t>
            </a:r>
          </a:p>
          <a:p>
            <a:pPr lvl="2"/>
            <a:r>
              <a:rPr lang="en-GB" dirty="0" smtClean="0"/>
              <a:t>i.e. there is no natural nesting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EE387EC-18AC-4301-A721-4BF9B1C2C12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15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 smtClean="0"/>
              <a:t>A good source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65D3E-8118-4E23-A83D-6616EC54621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6406480" cy="43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87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decompositions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E387EC-18AC-4301-A721-4BF9B1C2C12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6639027" cy="3860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Nested versus non-nested decomposability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E387EC-18AC-4301-A721-4BF9B1C2C12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96752"/>
            <a:ext cx="3816710" cy="505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91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Nested hierarchies of systems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65D3E-8118-4E23-A83D-6616EC54621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5080000" cy="532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65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if systems </a:t>
            </a:r>
            <a:r>
              <a:rPr lang="en-GB" dirty="0"/>
              <a:t>of systems </a:t>
            </a:r>
            <a:r>
              <a:rPr lang="en-GB" dirty="0" smtClean="0"/>
              <a:t>are not </a:t>
            </a:r>
            <a:r>
              <a:rPr lang="en-GB" dirty="0" smtClean="0"/>
              <a:t>naturally nested</a:t>
            </a:r>
            <a:r>
              <a:rPr lang="en-GB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Then the system engineering practice of nesting systems may reduce the complexity </a:t>
            </a:r>
            <a:r>
              <a:rPr lang="en-GB" dirty="0" smtClean="0"/>
              <a:t>of the design framework below </a:t>
            </a:r>
            <a:r>
              <a:rPr lang="en-GB" dirty="0" smtClean="0"/>
              <a:t>what is </a:t>
            </a:r>
            <a:r>
              <a:rPr lang="en-GB" dirty="0" smtClean="0"/>
              <a:t>required for the artefact.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(In my experience) The </a:t>
            </a:r>
            <a:r>
              <a:rPr lang="en-GB" u="sng" dirty="0" smtClean="0"/>
              <a:t>discipline </a:t>
            </a:r>
            <a:r>
              <a:rPr lang="en-GB" dirty="0" smtClean="0"/>
              <a:t>of ontology can help to manage the (</a:t>
            </a:r>
            <a:r>
              <a:rPr lang="en-GB" dirty="0" smtClean="0"/>
              <a:t>interconnection) </a:t>
            </a:r>
            <a:r>
              <a:rPr lang="en-GB" dirty="0" smtClean="0"/>
              <a:t>complexity that is required.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EE387EC-18AC-4301-A721-4BF9B1C2C12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47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Systems engineering (IT) issues to solve</a:t>
            </a:r>
            <a:br>
              <a:rPr lang="en-GB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en-GB" dirty="0" smtClean="0"/>
              <a:t>Why IT?</a:t>
            </a:r>
          </a:p>
          <a:p>
            <a:pPr lvl="2"/>
            <a:r>
              <a:rPr lang="en-GB" dirty="0" smtClean="0"/>
              <a:t>Systems engineering not (originally) designed for IT/semantics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Two key areas:</a:t>
            </a:r>
          </a:p>
          <a:p>
            <a:pPr lvl="2"/>
            <a:r>
              <a:rPr lang="en-GB" dirty="0" smtClean="0"/>
              <a:t>Semantic interoperability (Giancarlo)</a:t>
            </a:r>
          </a:p>
          <a:p>
            <a:pPr lvl="2"/>
            <a:r>
              <a:rPr lang="en-GB" dirty="0" smtClean="0"/>
              <a:t>Semantic legacy modernisation – inheriting complexity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EE387EC-18AC-4301-A721-4BF9B1C2C12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512733"/>
      </p:ext>
    </p:extLst>
  </p:cSld>
  <p:clrMapOvr>
    <a:masterClrMapping/>
  </p:clrMapOvr>
</p:sld>
</file>

<file path=ppt/theme/theme1.xml><?xml version="1.0" encoding="utf-8"?>
<a:theme xmlns:a="http://schemas.openxmlformats.org/drawingml/2006/main" name="BOROTemplat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BE9D1FB2E8A2418998B5D2ADA4866D" ma:contentTypeVersion="0" ma:contentTypeDescription="Create a new document." ma:contentTypeScope="" ma:versionID="7e89886022607a8527e6ff0070fae45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6EBC68A-791E-4ACC-B135-A72DB6A40C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2BB02B-B3BE-452A-B9C2-71625CA28F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FA124C5-4193-4BBA-BB8F-52BA2D4408C7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Epistemic Closure v1.1-20080806-CP new template</Template>
  <TotalTime>3232</TotalTime>
  <Words>1491</Words>
  <Application>Microsoft Office PowerPoint</Application>
  <PresentationFormat>On-screen Show (4:3)</PresentationFormat>
  <Paragraphs>149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BOROTemplate1</vt:lpstr>
      <vt:lpstr>Ontology for Big Systems &amp; Systems Engineering</vt:lpstr>
      <vt:lpstr>topics</vt:lpstr>
      <vt:lpstr>Are complex systems of systems naturally nested?</vt:lpstr>
      <vt:lpstr>A good source</vt:lpstr>
      <vt:lpstr>Different decompositions</vt:lpstr>
      <vt:lpstr>Nested versus non-nested decomposability</vt:lpstr>
      <vt:lpstr>Nested hierarchies of systems</vt:lpstr>
      <vt:lpstr>What if systems of systems are not naturally nested?</vt:lpstr>
      <vt:lpstr>Systems engineering (IT) issues to solve </vt:lpstr>
      <vt:lpstr>From greenfield to brownfield</vt:lpstr>
      <vt:lpstr>Semantic legacy modernisation</vt:lpstr>
      <vt:lpstr>Questions?</vt:lpstr>
      <vt:lpstr>Information (architecture) Framework</vt:lpstr>
      <vt:lpstr>Opportunity for migration</vt:lpstr>
      <vt:lpstr>Transparent vision?</vt:lpstr>
      <vt:lpstr>Transparent vision is constructed</vt:lpstr>
      <vt:lpstr>Transparent ontological vision?</vt:lpstr>
    </vt:vector>
  </TitlesOfParts>
  <Company>Brunel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Partridge</dc:creator>
  <cp:lastModifiedBy>Personal</cp:lastModifiedBy>
  <cp:revision>237</cp:revision>
  <dcterms:created xsi:type="dcterms:W3CDTF">2004-10-02T10:21:22Z</dcterms:created>
  <dcterms:modified xsi:type="dcterms:W3CDTF">2012-01-31T20:22:22Z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0x010100A8BE9D1FB2E8A2418998B5D2ADA4866D</vt:lpwstr>
  </property>
</Properties>
</file>