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301" r:id="rId2"/>
    <p:sldId id="607" r:id="rId3"/>
    <p:sldId id="609" r:id="rId4"/>
    <p:sldId id="582" r:id="rId5"/>
    <p:sldId id="583" r:id="rId6"/>
    <p:sldId id="611" r:id="rId7"/>
    <p:sldId id="610" r:id="rId8"/>
    <p:sldId id="612" r:id="rId9"/>
    <p:sldId id="601" r:id="rId10"/>
    <p:sldId id="602" r:id="rId11"/>
    <p:sldId id="591" r:id="rId12"/>
    <p:sldId id="618" r:id="rId13"/>
    <p:sldId id="619" r:id="rId14"/>
    <p:sldId id="620" r:id="rId15"/>
    <p:sldId id="588" r:id="rId16"/>
    <p:sldId id="606" r:id="rId17"/>
    <p:sldId id="614" r:id="rId18"/>
    <p:sldId id="605" r:id="rId19"/>
    <p:sldId id="590" r:id="rId2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eanne Holm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5002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3373" autoAdjust="0"/>
    <p:restoredTop sz="98866" autoAdjust="0"/>
  </p:normalViewPr>
  <p:slideViewPr>
    <p:cSldViewPr snapToObjects="1">
      <p:cViewPr varScale="1">
        <p:scale>
          <a:sx n="146" d="100"/>
          <a:sy n="146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47A515-6458-7347-A8E7-CA2DBF1DC7E1}" type="datetimeFigureOut">
              <a:rPr lang="en-US" smtClean="0"/>
              <a:pPr/>
              <a:t>2/9/12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CDDB7B-7164-8A4F-9C68-0D210466B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580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4E7FB8-1B31-45AB-95A2-4561710931A1}" type="datetimeFigureOut">
              <a:rPr lang="en-US"/>
              <a:pPr>
                <a:defRPr/>
              </a:pPr>
              <a:t>2/9/12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A494B5-9DBA-487E-A533-3D4F38B13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789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9628" indent="-37472452"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F18E89-34BA-ED4C-8785-EDD878BEB392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popular</a:t>
            </a:r>
            <a:r>
              <a:rPr lang="en-US" baseline="0" dirty="0" smtClean="0"/>
              <a:t> types of datasets:  geography and environment, health and nutrition, and national security and veterans affairs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494B5-9DBA-487E-A533-3D4F38B139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16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494B5-9DBA-487E-A533-3D4F38B139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042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9628" indent="-37472452"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F90588-B1D0-E644-B669-BDDE1438B374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9628" indent="-37472452"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296EB7-1CAB-0A4A-937D-7F4354DEF3A1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Uses asthma patients aggregated GPS notations to create hot spots in communities where there are asthma issues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Changes individual behavior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From 65% daily incidence to 25% daily incidence of inhaler uses over a six month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494B5-9DBA-487E-A533-3D4F38B139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214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9628" indent="-37472452"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1BB66E-2682-9A4D-AF2C-779157472EF2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9628" indent="-37472452" defTabSz="9159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13399F-DEE5-C34B-99AE-28D8C1967F58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494B5-9DBA-487E-A533-3D4F38B139B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0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153400" cy="1828800"/>
          </a:xfrm>
        </p:spPr>
        <p:txBody>
          <a:bodyPr>
            <a:normAutofit/>
          </a:bodyPr>
          <a:lstStyle>
            <a:lvl1pPr>
              <a:defRPr sz="4800" b="1" i="1"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899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November 30,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2163F-F8DA-A84F-B9DE-166A47398A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0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5562600" cy="850900"/>
          </a:xfrm>
        </p:spPr>
        <p:txBody>
          <a:bodyPr>
            <a:noAutofit/>
          </a:bodyPr>
          <a:lstStyle>
            <a:lvl1pPr algn="ctr">
              <a:defRPr sz="3200" b="1" i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Pr>
        <a:gradFill>
          <a:gsLst>
            <a:gs pos="56000">
              <a:schemeClr val="tx2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0">
              <a:srgbClr val="96AB94">
                <a:alpha val="99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5181600" cy="850900"/>
          </a:xfrm>
        </p:spPr>
        <p:txBody>
          <a:bodyPr/>
          <a:lstStyle>
            <a:lvl1pPr algn="ctr">
              <a:defRPr sz="3200" b="1" i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5181600" cy="850900"/>
          </a:xfrm>
        </p:spPr>
        <p:txBody>
          <a:bodyPr/>
          <a:lstStyle>
            <a:lvl1pPr algn="ctr">
              <a:defRPr sz="3200" b="1" i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Pr>
        <a:gradFill>
          <a:gsLst>
            <a:gs pos="56000">
              <a:schemeClr val="tx2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0">
              <a:srgbClr val="96AB94">
                <a:alpha val="99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3140E9-2060-47D3-A083-604100BDC2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16663"/>
            <a:ext cx="91440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5181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datagov_logo_large[1].JPG"/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2400" y="99616"/>
            <a:ext cx="3017520" cy="662384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  <p:sldLayoutId id="2147483675" r:id="rId5"/>
    <p:sldLayoutId id="2147483681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Relationship Id="rId3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gov/semantic/index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95600"/>
            <a:ext cx="8153400" cy="2667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Driving Innovation with Open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409701" y="5029200"/>
            <a:ext cx="6400800" cy="1295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Chris Musialek in place for Jeanne </a:t>
            </a:r>
            <a:r>
              <a:rPr lang="en-US" sz="2400" b="1" i="1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Holm</a:t>
            </a:r>
            <a:endParaRPr lang="en-US" sz="2400" b="1" i="1" dirty="0" smtClean="0">
              <a:solidFill>
                <a:srgbClr val="17375E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 sz="2400" b="1" i="1" dirty="0" err="1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Data.gov</a:t>
            </a:r>
            <a:endParaRPr lang="en-US" sz="2400" b="1" i="1" dirty="0" smtClean="0">
              <a:solidFill>
                <a:srgbClr val="17375E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 sz="2400" b="1" i="1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February 9, 2012</a:t>
            </a:r>
          </a:p>
          <a:p>
            <a:endParaRPr lang="en-US" sz="2400" dirty="0"/>
          </a:p>
        </p:txBody>
      </p:sp>
      <p:pic>
        <p:nvPicPr>
          <p:cNvPr id="5" name="Picture 4" descr="nasa_ci_k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62200" y="152400"/>
            <a:ext cx="4572000" cy="2537209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943600" cy="850900"/>
          </a:xfrm>
        </p:spPr>
        <p:txBody>
          <a:bodyPr/>
          <a:lstStyle/>
          <a:p>
            <a:r>
              <a:rPr lang="en-US" dirty="0" smtClean="0"/>
              <a:t>Creating Apps That Improve Lives: </a:t>
            </a:r>
            <a:r>
              <a:rPr lang="en-US" dirty="0" err="1" smtClean="0"/>
              <a:t>Asthmapolis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8" y="1447800"/>
            <a:ext cx="8540491" cy="473497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93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3048000" y="228600"/>
            <a:ext cx="6096000" cy="850900"/>
          </a:xfrm>
        </p:spPr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Think </a:t>
            </a:r>
            <a:r>
              <a:rPr lang="en-US" dirty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Big, Start Small, </a:t>
            </a:r>
            <a:r>
              <a:rPr lang="en-US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Innovate</a:t>
            </a:r>
            <a:endParaRPr lang="en-US" dirty="0">
              <a:solidFill>
                <a:srgbClr val="17375E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6498752"/>
              </p:ext>
            </p:extLst>
          </p:nvPr>
        </p:nvGraphicFramePr>
        <p:xfrm>
          <a:off x="282687" y="1054740"/>
          <a:ext cx="8458199" cy="5193660"/>
        </p:xfrm>
        <a:graphic>
          <a:graphicData uri="http://schemas.openxmlformats.org/drawingml/2006/table">
            <a:tbl>
              <a:tblPr/>
              <a:tblGrid>
                <a:gridCol w="4800599"/>
                <a:gridCol w="1752600"/>
                <a:gridCol w="1905000"/>
              </a:tblGrid>
              <a:tr h="476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Data.gov Quick Facts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May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2009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October 2011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Total datasets available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47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&gt;400,000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Hits to Data.gov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&gt;200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million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Apps and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mash-ups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by citizens and government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372 + 1113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RDF triples for semantic applications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6.7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billion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Dataset downloads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&gt;2.0 million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Nations establishing open data sites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28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States offering open data sites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31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Cities in North America with open data sites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13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Open data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contacts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in Federal agencies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24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396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Agencies and subagencies participating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185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Communities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Community challenges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ＭＳ Ｐゴシック" charset="0"/>
                          <a:cs typeface="Calibri" charset="0"/>
                        </a:rPr>
                        <a:t>23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2400" y="372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Drives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124200" cy="4983163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Energy.Data.gov</a:t>
            </a:r>
            <a:r>
              <a:rPr lang="en-US" dirty="0" smtClean="0">
                <a:latin typeface="+mj-lt"/>
              </a:rPr>
              <a:t> connects innovators, industry, academia, and government at federal, state, and local levels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Energ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30620" y="1295400"/>
            <a:ext cx="5314131" cy="4575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45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Spark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124200" cy="4983163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Energy.Data.gov</a:t>
            </a:r>
            <a:r>
              <a:rPr lang="en-US" dirty="0" smtClean="0">
                <a:latin typeface="+mj-lt"/>
              </a:rPr>
              <a:t> connects works with challenges across the nation to integrate federal data and bring government personnel to code-a-thons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challen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00564" y="914400"/>
            <a:ext cx="5114836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981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Drives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124200" cy="49831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Apps transform data in understandable ways to help people make decisions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ap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1909" y="1003300"/>
            <a:ext cx="4572270" cy="510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SFap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3000" y="3886200"/>
            <a:ext cx="3352800" cy="1980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33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Bring data up and out of government to the public </a:t>
            </a:r>
            <a:r>
              <a:rPr lang="en-US" dirty="0" smtClean="0">
                <a:solidFill>
                  <a:srgbClr val="A59B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dirty="0" smtClean="0">
              <a:solidFill>
                <a:srgbClr val="A59B00"/>
              </a:solidFill>
              <a:latin typeface="+mn-lt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Make data accessible and linked </a:t>
            </a:r>
            <a:r>
              <a:rPr lang="en-US" dirty="0" smtClean="0">
                <a:solidFill>
                  <a:srgbClr val="A59B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★★★★★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sym typeface="Zapf Dingbats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Zapf Dingbats"/>
              </a:rPr>
              <a:t>Provide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simple ways to visualize the data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Create communities to understand and apply data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Connect and collaborate with small businesses, industry, and academia to drive innovation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Develop open source open government data platform with India for global use and further community development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Share with others to understand global issues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Be the change you want to see in the world</a:t>
            </a:r>
          </a:p>
          <a:p>
            <a:pPr marL="5372100" lvl="1"/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Ghandi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3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0" y="152400"/>
            <a:ext cx="6248400" cy="850900"/>
          </a:xfrm>
        </p:spPr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US Open </a:t>
            </a:r>
            <a:r>
              <a:rPr lang="en-US" dirty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Government </a:t>
            </a:r>
            <a:r>
              <a:rPr lang="en-US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Action Plan</a:t>
            </a:r>
            <a:endParaRPr lang="en-US" dirty="0">
              <a:solidFill>
                <a:srgbClr val="17375E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80438" y="1049337"/>
            <a:ext cx="5687361" cy="51228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On 20 September 2011, President Obama announced at the UN General Assembly…</a:t>
            </a:r>
          </a:p>
          <a:p>
            <a:r>
              <a:rPr lang="en-US" sz="2000" dirty="0" smtClean="0">
                <a:latin typeface="Arial"/>
                <a:cs typeface="Arial"/>
              </a:rPr>
              <a:t>Contribute </a:t>
            </a:r>
            <a:r>
              <a:rPr lang="en-US" sz="2000" dirty="0" err="1" smtClean="0">
                <a:latin typeface="Arial"/>
                <a:cs typeface="Arial"/>
              </a:rPr>
              <a:t>Data.gov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as a p</a:t>
            </a:r>
            <a:r>
              <a:rPr lang="en-US" sz="2000" dirty="0" smtClean="0">
                <a:latin typeface="Arial"/>
                <a:cs typeface="Arial"/>
              </a:rPr>
              <a:t>latform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India and the U.S. creating open source platform</a:t>
            </a:r>
            <a:endParaRPr lang="en-US" sz="1600" dirty="0">
              <a:latin typeface="Arial"/>
              <a:cs typeface="Arial"/>
            </a:endParaRPr>
          </a:p>
          <a:p>
            <a:pPr lvl="1"/>
            <a:r>
              <a:rPr lang="en-US" sz="1600" dirty="0" smtClean="0">
                <a:latin typeface="Arial"/>
                <a:cs typeface="Arial"/>
              </a:rPr>
              <a:t>Will allow any country to create open </a:t>
            </a:r>
            <a:r>
              <a:rPr lang="en-US" sz="1600" dirty="0">
                <a:latin typeface="Arial"/>
                <a:cs typeface="Arial"/>
              </a:rPr>
              <a:t>data </a:t>
            </a:r>
            <a:r>
              <a:rPr lang="en-US" sz="1600" dirty="0" smtClean="0">
                <a:latin typeface="Arial"/>
                <a:cs typeface="Arial"/>
              </a:rPr>
              <a:t>site</a:t>
            </a:r>
          </a:p>
          <a:p>
            <a:r>
              <a:rPr lang="en-US" sz="2000" dirty="0" smtClean="0">
                <a:latin typeface="Arial"/>
                <a:cs typeface="Arial"/>
              </a:rPr>
              <a:t>Foster communities on </a:t>
            </a:r>
            <a:r>
              <a:rPr lang="en-US" sz="2000" dirty="0" err="1" smtClean="0">
                <a:latin typeface="Arial"/>
                <a:cs typeface="Arial"/>
              </a:rPr>
              <a:t>Data.gov</a:t>
            </a:r>
            <a:endParaRPr lang="en-US" sz="2000" dirty="0" smtClean="0">
              <a:latin typeface="Arial"/>
              <a:cs typeface="Arial"/>
            </a:endParaRPr>
          </a:p>
          <a:p>
            <a:pPr lvl="1"/>
            <a:r>
              <a:rPr lang="en-US" sz="1600" dirty="0" smtClean="0">
                <a:latin typeface="Arial"/>
                <a:cs typeface="Arial"/>
              </a:rPr>
              <a:t>Health</a:t>
            </a:r>
            <a:r>
              <a:rPr lang="en-US" sz="1600" dirty="0">
                <a:latin typeface="Arial"/>
                <a:cs typeface="Arial"/>
              </a:rPr>
              <a:t>, energy, and law </a:t>
            </a:r>
            <a:r>
              <a:rPr lang="en-US" sz="1600" dirty="0" smtClean="0">
                <a:latin typeface="Arial"/>
                <a:cs typeface="Arial"/>
              </a:rPr>
              <a:t>plus new </a:t>
            </a:r>
            <a:r>
              <a:rPr lang="en-US" sz="1600" dirty="0">
                <a:latin typeface="Arial"/>
                <a:cs typeface="Arial"/>
              </a:rPr>
              <a:t>communities in education, research and development, and public </a:t>
            </a:r>
            <a:r>
              <a:rPr lang="en-US" sz="1600" dirty="0" smtClean="0">
                <a:latin typeface="Arial"/>
                <a:cs typeface="Arial"/>
              </a:rPr>
              <a:t>safety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Launch </a:t>
            </a:r>
            <a:r>
              <a:rPr lang="en-US" sz="2000" dirty="0">
                <a:latin typeface="Arial"/>
                <a:cs typeface="Arial"/>
              </a:rPr>
              <a:t>International Space Apps </a:t>
            </a:r>
            <a:r>
              <a:rPr lang="en-US" sz="2000" dirty="0" smtClean="0">
                <a:latin typeface="Arial"/>
                <a:cs typeface="Arial"/>
              </a:rPr>
              <a:t>Competition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NASA and other space agencies will </a:t>
            </a:r>
            <a:r>
              <a:rPr lang="en-US" sz="1600" dirty="0">
                <a:latin typeface="Arial"/>
                <a:cs typeface="Arial"/>
              </a:rPr>
              <a:t>gather </a:t>
            </a:r>
            <a:r>
              <a:rPr lang="en-US" sz="1600" dirty="0" smtClean="0">
                <a:latin typeface="Arial"/>
                <a:cs typeface="Arial"/>
              </a:rPr>
              <a:t>scientists </a:t>
            </a:r>
            <a:r>
              <a:rPr lang="en-US" sz="1600" dirty="0">
                <a:latin typeface="Arial"/>
                <a:cs typeface="Arial"/>
              </a:rPr>
              <a:t>and </a:t>
            </a:r>
            <a:r>
              <a:rPr lang="en-US" sz="1600" dirty="0" smtClean="0">
                <a:latin typeface="Arial"/>
                <a:cs typeface="Arial"/>
              </a:rPr>
              <a:t>citizens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U</a:t>
            </a:r>
            <a:r>
              <a:rPr lang="en-US" sz="1600" dirty="0" smtClean="0">
                <a:latin typeface="Arial"/>
                <a:cs typeface="Arial"/>
              </a:rPr>
              <a:t>se data for </a:t>
            </a:r>
            <a:r>
              <a:rPr lang="en-US" sz="1600" dirty="0">
                <a:latin typeface="Arial"/>
                <a:cs typeface="Arial"/>
              </a:rPr>
              <a:t>global </a:t>
            </a:r>
            <a:r>
              <a:rPr lang="en-US" sz="1600" dirty="0" smtClean="0">
                <a:latin typeface="Arial"/>
                <a:cs typeface="Arial"/>
              </a:rPr>
              <a:t>challenges: weather </a:t>
            </a:r>
            <a:r>
              <a:rPr lang="en-US" sz="1600" dirty="0">
                <a:latin typeface="Arial"/>
                <a:cs typeface="Arial"/>
              </a:rPr>
              <a:t>impacts on </a:t>
            </a:r>
            <a:r>
              <a:rPr lang="en-US" sz="1600" dirty="0" smtClean="0">
                <a:latin typeface="Arial"/>
                <a:cs typeface="Arial"/>
              </a:rPr>
              <a:t>global </a:t>
            </a:r>
            <a:r>
              <a:rPr lang="en-US" sz="1600" dirty="0">
                <a:latin typeface="Arial"/>
                <a:cs typeface="Arial"/>
              </a:rPr>
              <a:t>economy and depletion of ocean </a:t>
            </a:r>
            <a:r>
              <a:rPr lang="en-US" sz="1600" dirty="0" smtClean="0">
                <a:latin typeface="Arial"/>
                <a:cs typeface="Arial"/>
              </a:rPr>
              <a:t>resources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A collaboration </a:t>
            </a:r>
            <a:r>
              <a:rPr lang="en-US" sz="1600" dirty="0">
                <a:latin typeface="Arial"/>
                <a:cs typeface="Arial"/>
              </a:rPr>
              <a:t>website will be created to facilitate citizen </a:t>
            </a:r>
            <a:r>
              <a:rPr lang="en-US" sz="1600" dirty="0" smtClean="0">
                <a:latin typeface="Arial"/>
                <a:cs typeface="Arial"/>
              </a:rPr>
              <a:t>participation </a:t>
            </a:r>
            <a:endParaRPr lang="en-US" sz="16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800600" y="16002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 dirty="0">
              <a:solidFill>
                <a:srgbClr val="17375E"/>
              </a:solidFill>
              <a:latin typeface="+mn-lt"/>
            </a:endParaRPr>
          </a:p>
        </p:txBody>
      </p:sp>
      <p:pic>
        <p:nvPicPr>
          <p:cNvPr id="4" name="Picture 3" descr="OpenG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8401" y="1219200"/>
            <a:ext cx="2304129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57600"/>
            <a:ext cx="3228039" cy="18161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117131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at Cities, Counties, and 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Stat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714" t="35579" r="26321" b="8698"/>
          <a:stretch/>
        </p:blipFill>
        <p:spPr>
          <a:xfrm>
            <a:off x="1371600" y="1447800"/>
            <a:ext cx="6629400" cy="42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934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3352800" cy="850900"/>
          </a:xfrm>
        </p:spPr>
        <p:txBody>
          <a:bodyPr/>
          <a:lstStyle/>
          <a:p>
            <a:r>
              <a:rPr lang="en-US" dirty="0" smtClean="0"/>
              <a:t>A Global Movement Has Begun to Provide Transparency and Democratization of Data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  <p:pic>
        <p:nvPicPr>
          <p:cNvPr id="8" name="Picture 7" descr="Ope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983" t="16560" r="22078" b="73052"/>
          <a:stretch/>
        </p:blipFill>
        <p:spPr>
          <a:xfrm>
            <a:off x="4953000" y="584792"/>
            <a:ext cx="2643177" cy="712385"/>
          </a:xfrm>
          <a:prstGeom prst="rect">
            <a:avLst/>
          </a:prstGeom>
        </p:spPr>
      </p:pic>
      <p:pic>
        <p:nvPicPr>
          <p:cNvPr id="9" name="Picture 8" descr="Op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81400" y="1524000"/>
            <a:ext cx="5379150" cy="4178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334000"/>
            <a:ext cx="259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Don’t see your site? Update via @</a:t>
            </a:r>
            <a:r>
              <a:rPr lang="en-US" dirty="0" err="1" smtClean="0"/>
              <a:t>usdatagov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5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6"/>
          <p:cNvSpPr>
            <a:spLocks noGrp="1"/>
          </p:cNvSpPr>
          <p:nvPr>
            <p:ph type="title"/>
          </p:nvPr>
        </p:nvSpPr>
        <p:spPr>
          <a:xfrm>
            <a:off x="542409" y="1600200"/>
            <a:ext cx="7848600" cy="37338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Let’s work together to set the data free!</a:t>
            </a:r>
            <a:r>
              <a:rPr lang="en-US" sz="400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b="1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b="1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0" dirty="0" err="1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www.Data.Gov</a:t>
            </a:r>
            <a: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800" i="0" dirty="0" err="1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usdatagov</a:t>
            </a:r>
            <a: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i="0" dirty="0" err="1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christopher.musialek@gsa.gov</a:t>
            </a:r>
            <a: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i="0" dirty="0" err="1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jholm</a:t>
            </a:r>
            <a:r>
              <a:rPr lang="en-US" sz="2000" i="0" dirty="0" err="1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@jpl.nasa.gov</a:t>
            </a:r>
            <a:r>
              <a:rPr lang="en-US" sz="20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i="0" dirty="0" err="1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JeanneHolm</a:t>
            </a:r>
            <a:r>
              <a:rPr lang="en-US" sz="2000" i="0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, @</a:t>
            </a:r>
            <a:r>
              <a:rPr lang="en-US" sz="2000" i="0" dirty="0" err="1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cmoose</a:t>
            </a:r>
            <a:endParaRPr lang="en-US" sz="2400" i="0" dirty="0">
              <a:solidFill>
                <a:srgbClr val="17375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1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6019800" cy="850900"/>
          </a:xfrm>
        </p:spPr>
        <p:txBody>
          <a:bodyPr/>
          <a:lstStyle/>
          <a:p>
            <a:r>
              <a:rPr lang="en-US" dirty="0" smtClean="0"/>
              <a:t>Creating a Data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5791200" cy="4983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Gather data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 marL="914400" lvl="1" indent="-514350"/>
            <a:r>
              <a:rPr lang="en-US" sz="2000" dirty="0" smtClean="0">
                <a:latin typeface="Arial"/>
                <a:cs typeface="Arial"/>
              </a:rPr>
              <a:t>from many places and give it freely to developers, scientists, and citizens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Connect the community</a:t>
            </a:r>
          </a:p>
          <a:p>
            <a:pPr marL="914400" lvl="1" indent="-514350"/>
            <a:r>
              <a:rPr lang="en-US" sz="2000" dirty="0" smtClean="0">
                <a:latin typeface="Arial"/>
                <a:cs typeface="Arial"/>
              </a:rPr>
              <a:t>in finding solutions to allow collaboration through social media, events, platforms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Provide an infrastructure </a:t>
            </a:r>
          </a:p>
          <a:p>
            <a:pPr marL="914400" lvl="1" indent="-514350"/>
            <a:r>
              <a:rPr lang="en-US" sz="2000" dirty="0" smtClean="0">
                <a:latin typeface="Arial"/>
                <a:cs typeface="Arial"/>
              </a:rPr>
              <a:t>built on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Encourage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technology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developers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 marL="914400" lvl="1" indent="-514350"/>
            <a:r>
              <a:rPr lang="en-US" sz="2000" dirty="0" smtClean="0">
                <a:latin typeface="Arial"/>
                <a:cs typeface="Arial"/>
              </a:rPr>
              <a:t>to create apps, maps, and visualizations of data that empower people’s 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Gather more data</a:t>
            </a:r>
            <a:endParaRPr lang="en-US" sz="2400" dirty="0">
              <a:latin typeface="Arial"/>
              <a:cs typeface="Arial"/>
            </a:endParaRPr>
          </a:p>
          <a:p>
            <a:pPr marL="914400" lvl="1" indent="-514350"/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nd connect more people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033366" y="1295400"/>
            <a:ext cx="2786063" cy="37925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403347" y="5334000"/>
            <a:ext cx="2332797" cy="7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400" i="1" dirty="0" smtClean="0">
                <a:solidFill>
                  <a:srgbClr val="17375E"/>
                </a:solidFill>
              </a:rPr>
              <a:t>“</a:t>
            </a:r>
            <a:r>
              <a:rPr lang="en-US" sz="1400" i="1" dirty="0">
                <a:solidFill>
                  <a:srgbClr val="17375E"/>
                </a:solidFill>
              </a:rPr>
              <a:t>A Strategy for American Innovation</a:t>
            </a:r>
            <a:r>
              <a:rPr lang="ja-JP" altLang="en-US" sz="1400" i="1" dirty="0" smtClean="0">
                <a:solidFill>
                  <a:srgbClr val="17375E"/>
                </a:solidFill>
              </a:rPr>
              <a:t>”</a:t>
            </a:r>
            <a:r>
              <a:rPr lang="en-US" sz="1400" i="1" dirty="0" smtClean="0">
                <a:solidFill>
                  <a:srgbClr val="17375E"/>
                </a:solidFill>
              </a:rPr>
              <a:t> </a:t>
            </a:r>
            <a:r>
              <a:rPr lang="en-US" sz="1400" i="1" dirty="0">
                <a:solidFill>
                  <a:srgbClr val="17375E"/>
                </a:solidFill>
              </a:rPr>
              <a:t>published </a:t>
            </a:r>
            <a:r>
              <a:rPr lang="en-US" sz="1400" i="1" dirty="0" smtClean="0">
                <a:solidFill>
                  <a:srgbClr val="17375E"/>
                </a:solidFill>
              </a:rPr>
              <a:t>September </a:t>
            </a:r>
            <a:r>
              <a:rPr lang="en-US" sz="1400" i="1" dirty="0">
                <a:solidFill>
                  <a:srgbClr val="17375E"/>
                </a:solidFill>
              </a:rPr>
              <a:t>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3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Data.gov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Provides </a:t>
            </a:r>
            <a:r>
              <a:rPr lang="en-US" dirty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instant access to </a:t>
            </a:r>
            <a:r>
              <a:rPr lang="en-US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over 400,000 datasets </a:t>
            </a:r>
            <a:r>
              <a:rPr lang="en-US" dirty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in easy to use formats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Contributions from UN, World Bank, and 185 agencies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Encourage </a:t>
            </a:r>
            <a:r>
              <a:rPr lang="en-US" dirty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development of innovative applications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17375E"/>
                </a:solidFill>
                <a:latin typeface="Arial" charset="0"/>
                <a:ea typeface="ＭＳ Ｐゴシック" charset="0"/>
                <a:cs typeface="ＭＳ Ｐゴシック" charset="0"/>
              </a:rPr>
              <a:t>Drive innovation and knowledge use across the globe</a:t>
            </a:r>
            <a:endParaRPr lang="en-US" dirty="0">
              <a:solidFill>
                <a:srgbClr val="17375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D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1000" y="914400"/>
            <a:ext cx="3852749" cy="5334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1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Easy to Find Data</a:t>
            </a:r>
            <a:endParaRPr lang="en-US" dirty="0">
              <a:solidFill>
                <a:srgbClr val="17375E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Data.Gov | Open Federal Dat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34529" y="1066800"/>
            <a:ext cx="5103161" cy="39953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Data.Gov | Open Federal Data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2140" y="3808109"/>
            <a:ext cx="2705094" cy="22878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Data.Gov | Open Federal Data-2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33400" y="1066800"/>
            <a:ext cx="2940737" cy="2489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07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The Power of Visualizations</a:t>
            </a:r>
            <a:endParaRPr lang="en-US" dirty="0">
              <a:solidFill>
                <a:srgbClr val="17375E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HHCF - Baltimore Facilities | Data.Medicare.Gov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367898" y="914400"/>
            <a:ext cx="4237142" cy="3107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U.S. Seafood Imports and Exports, in Value (in thousands dollars) Donut Chart | NOAA __ National Marine Fisheries Service __ Open Dat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32600" y="914400"/>
            <a:ext cx="3097200" cy="2408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State Economic Benefits Bubble Chart | Socrata | Making Data Socia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8600" y="3505200"/>
            <a:ext cx="3505200" cy="27127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 descr="HealthCompar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38600" y="4238444"/>
            <a:ext cx="4895738" cy="197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4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DF Resource Description Framework Ic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391400" y="5099503"/>
            <a:ext cx="1219200" cy="107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Content Placeholder 4" descr="DG_Seman.tiff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31" r="-31"/>
          <a:stretch>
            <a:fillRect/>
          </a:stretch>
        </p:blipFill>
        <p:spPr>
          <a:xfrm>
            <a:off x="320461" y="914400"/>
            <a:ext cx="2667000" cy="29615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0180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267200" cy="426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Provides developers the tools and raw data formats to develop new capabilities</a:t>
            </a:r>
          </a:p>
          <a:p>
            <a:pPr eaLnBrk="1" hangingPunct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artnership with W3C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eGov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Interest Group) and with RPI for research in semantic web</a:t>
            </a:r>
          </a:p>
          <a:p>
            <a:pPr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Connected to other open data efforts across the world</a:t>
            </a:r>
          </a:p>
          <a:p>
            <a:pPr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Data hosted in the cloud</a:t>
            </a:r>
          </a:p>
          <a:p>
            <a:pPr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Open source platform</a:t>
            </a:r>
          </a:p>
          <a:p>
            <a:pPr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Builds on ontologies developed in specific areas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0182" name="Title 1"/>
          <p:cNvSpPr>
            <a:spLocks noGrp="1"/>
          </p:cNvSpPr>
          <p:nvPr>
            <p:ph type="title"/>
          </p:nvPr>
        </p:nvSpPr>
        <p:spPr>
          <a:xfrm>
            <a:off x="3657600" y="292100"/>
            <a:ext cx="5486400" cy="850900"/>
          </a:xfrm>
        </p:spPr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Powered Through Advanced Technologies</a:t>
            </a:r>
            <a:endParaRPr lang="en-US" dirty="0">
              <a:solidFill>
                <a:srgbClr val="17375E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</a:rPr>
              <a:t>November 30,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4" descr="esa-nasa-example-cu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0230"/>
          <a:stretch>
            <a:fillRect/>
          </a:stretch>
        </p:blipFill>
        <p:spPr>
          <a:xfrm>
            <a:off x="633220" y="4067279"/>
            <a:ext cx="3557780" cy="21049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60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76200"/>
            <a:ext cx="5562600" cy="850900"/>
          </a:xfrm>
        </p:spPr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+mn-lt"/>
                <a:ea typeface="ＭＳ Ｐゴシック" charset="0"/>
                <a:cs typeface="ＭＳ Ｐゴシック" charset="0"/>
              </a:rPr>
              <a:t>Open Communities</a:t>
            </a:r>
            <a:endParaRPr lang="en-US" dirty="0">
              <a:solidFill>
                <a:srgbClr val="17375E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Energy | Data.gov Communities_13173296872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" y="935407"/>
            <a:ext cx="4191000" cy="2795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3407744"/>
              </p:ext>
            </p:extLst>
          </p:nvPr>
        </p:nvGraphicFramePr>
        <p:xfrm>
          <a:off x="5430795" y="927100"/>
          <a:ext cx="3581400" cy="450019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01671"/>
                <a:gridCol w="579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fontAlgn="t"/>
                      <a:endParaRPr lang="en-US" sz="1100" b="0" dirty="0" smtClean="0"/>
                    </a:p>
                    <a:p>
                      <a:pPr fontAlgn="t"/>
                      <a:r>
                        <a:rPr lang="en-US" sz="1800" b="0" dirty="0" smtClean="0"/>
                        <a:t>Restore the Gulf </a:t>
                      </a:r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rgbClr val="008000"/>
                        </a:solidFill>
                        <a:latin typeface="Zapf Dingbats"/>
                        <a:ea typeface="Zapf Dingbats"/>
                        <a:cs typeface="Zapf Dingbats"/>
                        <a:sym typeface="Zapf Dingbats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 marT="9144" marB="9144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Open Data</a:t>
                      </a:r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6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Semantic Web</a:t>
                      </a:r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6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Health</a:t>
                      </a:r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600" b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Law</a:t>
                      </a:r>
                      <a:endParaRPr lang="en-US" sz="1800" b="0" dirty="0"/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600" b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Energy</a:t>
                      </a:r>
                      <a:endParaRPr lang="en-US" sz="1800" b="0" dirty="0"/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600" b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Education</a:t>
                      </a:r>
                      <a:endParaRPr lang="en-US" sz="1800" b="0" dirty="0"/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Ocean</a:t>
                      </a:r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Research and Development</a:t>
                      </a:r>
                      <a:endParaRPr lang="en-US" sz="1800" b="0" dirty="0"/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Public Safety</a:t>
                      </a:r>
                      <a:endParaRPr lang="en-US" sz="1800" b="0" dirty="0"/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Human rights</a:t>
                      </a:r>
                      <a:endParaRPr lang="en-US" sz="1800" b="0" dirty="0"/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1" dirty="0" smtClean="0"/>
                        <a:t>      + many more…</a:t>
                      </a:r>
                      <a:endParaRPr lang="en-US" sz="1800" b="0" i="1" dirty="0"/>
                    </a:p>
                  </a:txBody>
                  <a:tcPr marT="27432" marB="914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657600"/>
            <a:ext cx="261239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60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Health.Data.gov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927026" y="1066800"/>
            <a:ext cx="5778574" cy="50482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6705600" y="1066800"/>
            <a:ext cx="2209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 dirty="0"/>
              <a:t>Champion: </a:t>
            </a:r>
            <a:r>
              <a:rPr lang="en-US" sz="1600" i="1" dirty="0" smtClean="0"/>
              <a:t>Todd Park</a:t>
            </a:r>
            <a:endParaRPr lang="en-US" sz="1600" i="1" dirty="0"/>
          </a:p>
          <a:p>
            <a:r>
              <a:rPr lang="en-US" sz="1600" i="1" dirty="0" smtClean="0"/>
              <a:t>Chief </a:t>
            </a:r>
            <a:r>
              <a:rPr lang="en-US" sz="1600" i="1" dirty="0"/>
              <a:t>Technology </a:t>
            </a:r>
            <a:r>
              <a:rPr lang="en-US" sz="1600" i="1" dirty="0" smtClean="0"/>
              <a:t>Officer</a:t>
            </a:r>
          </a:p>
          <a:p>
            <a:r>
              <a:rPr lang="en-US" sz="1600" i="1" dirty="0" smtClean="0"/>
              <a:t>US Dept. of </a:t>
            </a:r>
            <a:r>
              <a:rPr lang="en-US" sz="1600" i="1" dirty="0"/>
              <a:t>Health and </a:t>
            </a:r>
            <a:r>
              <a:rPr lang="en-US" sz="1600" i="1" dirty="0" smtClean="0"/>
              <a:t>Human Services</a:t>
            </a:r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1828800" y="3675356"/>
            <a:ext cx="85229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Apps</a:t>
            </a:r>
            <a:endParaRPr lang="en-US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3675356"/>
            <a:ext cx="85229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Forums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152400" y="4284077"/>
            <a:ext cx="108089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Challenges</a:t>
            </a:r>
            <a:endParaRPr lang="en-US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6273815" y="3844633"/>
            <a:ext cx="85229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Blogs</a:t>
            </a:r>
            <a:endParaRPr lang="en-US" sz="1600" i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66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Publicizing Data to Innovators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463" b="9463"/>
          <a:stretch>
            <a:fillRect/>
          </a:stretch>
        </p:blipFill>
        <p:spPr>
          <a:xfrm>
            <a:off x="4724400" y="3810000"/>
            <a:ext cx="3901130" cy="2362200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40E9-2060-47D3-A083-604100BDC2B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2917"/>
            <a:ext cx="4191000" cy="24760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52400" y="1143000"/>
            <a:ext cx="4343400" cy="498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/>
                <a:cs typeface="Arial"/>
              </a:rPr>
              <a:t>Challenges and code‐a-thons (</a:t>
            </a:r>
            <a:r>
              <a:rPr lang="en-US" sz="2400" dirty="0">
                <a:latin typeface="Arial"/>
                <a:cs typeface="Arial"/>
              </a:rPr>
              <a:t>health2challenge.org)</a:t>
            </a:r>
          </a:p>
          <a:p>
            <a:r>
              <a:rPr lang="en-US" sz="2400" dirty="0" smtClean="0">
                <a:latin typeface="Arial"/>
                <a:cs typeface="Arial"/>
              </a:rPr>
              <a:t>Many innovator “</a:t>
            </a:r>
            <a:r>
              <a:rPr lang="en-US" sz="2400" dirty="0" err="1">
                <a:latin typeface="Arial"/>
                <a:cs typeface="Arial"/>
              </a:rPr>
              <a:t>meetups</a:t>
            </a:r>
            <a:r>
              <a:rPr lang="en-US" sz="2400" dirty="0" smtClean="0">
                <a:latin typeface="Arial"/>
                <a:cs typeface="Arial"/>
              </a:rPr>
              <a:t>” and conferences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Annual health data-</a:t>
            </a:r>
            <a:r>
              <a:rPr lang="en-US" sz="2400" dirty="0" err="1" smtClean="0">
                <a:latin typeface="Arial"/>
                <a:cs typeface="Arial"/>
              </a:rPr>
              <a:t>paloozas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Over 139 </a:t>
            </a:r>
            <a:r>
              <a:rPr lang="en-US" sz="2400" dirty="0" smtClean="0">
                <a:latin typeface="Arial"/>
                <a:cs typeface="Arial"/>
              </a:rPr>
              <a:t>applications</a:t>
            </a:r>
          </a:p>
          <a:p>
            <a:r>
              <a:rPr lang="en-US" sz="2400" dirty="0" smtClean="0">
                <a:latin typeface="Arial"/>
                <a:cs typeface="Arial"/>
              </a:rPr>
              <a:t>50 new businesses</a:t>
            </a:r>
          </a:p>
          <a:p>
            <a:r>
              <a:rPr lang="en-US" sz="2400" dirty="0" smtClean="0">
                <a:latin typeface="Arial"/>
                <a:cs typeface="Arial"/>
              </a:rPr>
              <a:t>Thousands of lives improved each day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Calibri" charset="0"/>
              </a:rPr>
              <a:t>November 30,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0134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</TotalTime>
  <Words>860</Words>
  <Application>Microsoft Macintosh PowerPoint</Application>
  <PresentationFormat>On-screen Show (4:3)</PresentationFormat>
  <Paragraphs>189</Paragraphs>
  <Slides>19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Driving Innovation with Open Data</vt:lpstr>
      <vt:lpstr>Creating a Data Ecosystem</vt:lpstr>
      <vt:lpstr>Data.gov</vt:lpstr>
      <vt:lpstr>Easy to Find Data</vt:lpstr>
      <vt:lpstr>The Power of Visualizations</vt:lpstr>
      <vt:lpstr>Powered Through Advanced Technologies</vt:lpstr>
      <vt:lpstr>Open Communities</vt:lpstr>
      <vt:lpstr>Health.Data.gov</vt:lpstr>
      <vt:lpstr>Publicizing Data to Innovators</vt:lpstr>
      <vt:lpstr>Creating Apps That Improve Lives: Asthmapolis</vt:lpstr>
      <vt:lpstr>Think Big, Start Small, Innovate</vt:lpstr>
      <vt:lpstr>Energy Drives Innovation</vt:lpstr>
      <vt:lpstr>Challenges Spark Ideas</vt:lpstr>
      <vt:lpstr>Data Drives Decisions</vt:lpstr>
      <vt:lpstr>The Path Ahead</vt:lpstr>
      <vt:lpstr>US Open Government Action Plan</vt:lpstr>
      <vt:lpstr>Open Data at Cities, Counties, and States</vt:lpstr>
      <vt:lpstr>A Global Movement Has Begun to Provide Transparency and Democratization of Data </vt:lpstr>
      <vt:lpstr>Let’s work together to set the data free!  www.Data.Gov @usdatagov   christopher.musialek@gsa.gov jholm@jpl.nasa.gov @JeanneHolm, @cmoose</vt:lpstr>
    </vt:vector>
  </TitlesOfParts>
  <Company>Phase One Consulting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 Escario</dc:creator>
  <cp:lastModifiedBy>chris musialek</cp:lastModifiedBy>
  <cp:revision>342</cp:revision>
  <dcterms:created xsi:type="dcterms:W3CDTF">2012-02-09T14:46:25Z</dcterms:created>
  <dcterms:modified xsi:type="dcterms:W3CDTF">2012-02-09T15:04:11Z</dcterms:modified>
</cp:coreProperties>
</file>