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71" r:id="rId4"/>
    <p:sldId id="272"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9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900249-A48B-4FA6-A3F7-E8F68C1FEC28}" type="datetimeFigureOut">
              <a:rPr lang="en-US" smtClean="0"/>
              <a:pPr/>
              <a:t>2/13/2012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BCCF80-536C-40D1-8069-0FB4BA5959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51897-F0B7-42D8-9E82-FB6BC73385D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Anything</a:t>
            </a:r>
            <a:r>
              <a:rPr lang="en-US" baseline="0" dirty="0" smtClean="0"/>
              <a:t> can be given a key in a physical model, the question is what is the best place. </a:t>
            </a:r>
            <a:endParaRPr lang="en-US" dirty="0"/>
          </a:p>
        </p:txBody>
      </p:sp>
      <p:sp>
        <p:nvSpPr>
          <p:cNvPr id="4" name="Slide Number Placeholder 3"/>
          <p:cNvSpPr>
            <a:spLocks noGrp="1"/>
          </p:cNvSpPr>
          <p:nvPr>
            <p:ph type="sldNum" sz="quarter" idx="10"/>
          </p:nvPr>
        </p:nvSpPr>
        <p:spPr/>
        <p:txBody>
          <a:bodyPr/>
          <a:lstStyle/>
          <a:p>
            <a:fld id="{9B851897-F0B7-42D8-9E82-FB6BC73385D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851897-F0B7-42D8-9E82-FB6BC73385D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851897-F0B7-42D8-9E82-FB6BC73385D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851897-F0B7-42D8-9E82-FB6BC73385D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851897-F0B7-42D8-9E82-FB6BC73385D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851897-F0B7-42D8-9E82-FB6BC73385D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851897-F0B7-42D8-9E82-FB6BC73385DB}"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D65F3F9-EE9A-4F8B-93FF-D67E09E9FEEA}" type="slidenum">
              <a:rPr lang="en-US"/>
              <a:pPr/>
              <a:t>17</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dirty="0" smtClean="0"/>
              <a:t>Four Projects</a:t>
            </a:r>
          </a:p>
          <a:p>
            <a:pPr eaLnBrk="1" hangingPunct="1"/>
            <a:endParaRPr lang="en-US" dirty="0" smtClean="0"/>
          </a:p>
          <a:p>
            <a:pPr eaLnBrk="1" hangingPunct="1"/>
            <a:r>
              <a:rPr lang="en-US" dirty="0" smtClean="0"/>
              <a:t>Two encoded exactly the same domain in two entirely different ways.</a:t>
            </a:r>
          </a:p>
          <a:p>
            <a:pPr eaLnBrk="1" hangingPunct="1"/>
            <a:r>
              <a:rPr lang="en-US" dirty="0" smtClean="0"/>
              <a:t>One created a schema that constraint documents that were also compliant with the GML schema.</a:t>
            </a:r>
          </a:p>
          <a:p>
            <a:pPr eaLnBrk="1" hangingPunct="1"/>
            <a:endParaRPr lang="en-US" dirty="0" smtClean="0"/>
          </a:p>
          <a:p>
            <a:pPr eaLnBrk="1" hangingPunct="1"/>
            <a:r>
              <a:rPr lang="en-US" dirty="0" smtClean="0"/>
              <a:t>Projects select very different encodings with the one common denominator, they make heavy use of skip and collapse operations.</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6F0781E-6158-47BF-B680-38C91570E547}" type="slidenum">
              <a:rPr lang="en-US"/>
              <a:pPr/>
              <a:t>18</a:t>
            </a:fld>
            <a:endParaRPr 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dirty="0" smtClean="0"/>
              <a:t>A physical model is pulled in to often contradictory directions.  Does it firstly reflect its semantic origin, and only secondarily the data structures it will generate, or is it the opposite, or is there some happy middle ground?</a:t>
            </a:r>
          </a:p>
          <a:p>
            <a:pPr eaLnBrk="1" hangingPunct="1"/>
            <a:endParaRPr lang="en-US" dirty="0" smtClean="0"/>
          </a:p>
          <a:p>
            <a:pPr eaLnBrk="1" hangingPunct="1"/>
            <a:r>
              <a:rPr lang="en-US" dirty="0" smtClean="0"/>
              <a:t>Talent</a:t>
            </a:r>
          </a:p>
          <a:p>
            <a:pPr eaLnBrk="1" hangingPunct="1"/>
            <a:endParaRPr lang="en-US" dirty="0" smtClean="0"/>
          </a:p>
          <a:p>
            <a:pPr eaLnBrk="1" hangingPunct="1"/>
            <a:r>
              <a:rPr lang="en-US" dirty="0" smtClean="0"/>
              <a:t>ROI</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dirty="0" smtClean="0"/>
          </a:p>
        </p:txBody>
      </p:sp>
      <p:sp>
        <p:nvSpPr>
          <p:cNvPr id="49156" name="Slide Number Placeholder 3"/>
          <p:cNvSpPr>
            <a:spLocks noGrp="1"/>
          </p:cNvSpPr>
          <p:nvPr>
            <p:ph type="sldNum" sz="quarter" idx="5"/>
          </p:nvPr>
        </p:nvSpPr>
        <p:spPr>
          <a:noFill/>
        </p:spPr>
        <p:txBody>
          <a:bodyPr/>
          <a:lstStyle/>
          <a:p>
            <a:fld id="{E6A98772-1406-4868-A8FA-F4614538DA3C}" type="slidenum">
              <a:rPr lang="en-US"/>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851897-F0B7-42D8-9E82-FB6BC73385D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4B3EEDE2-012B-46F4-87E7-6A4531C183F6}" type="slidenum">
              <a:rPr lang="en-US"/>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Traditional Data modeling starts in the Technology Specific Column.</a:t>
            </a:r>
          </a:p>
          <a:p>
            <a:pPr>
              <a:buFont typeface="Arial" charset="0"/>
              <a:buChar char="•"/>
            </a:pPr>
            <a:r>
              <a:rPr lang="en-US" dirty="0" smtClean="0"/>
              <a:t>Typical project practice in my organization is to jump straight to physical design.</a:t>
            </a:r>
          </a:p>
          <a:p>
            <a:pPr>
              <a:buFont typeface="Arial" charset="0"/>
              <a:buChar char="•"/>
            </a:pPr>
            <a:r>
              <a:rPr lang="en-US" dirty="0" smtClean="0"/>
              <a:t>Greater</a:t>
            </a:r>
            <a:r>
              <a:rPr lang="en-US" baseline="0" dirty="0" smtClean="0"/>
              <a:t> Complexity:</a:t>
            </a:r>
          </a:p>
          <a:p>
            <a:pPr lvl="1">
              <a:buFont typeface="Arial" charset="0"/>
              <a:buChar char="•"/>
            </a:pPr>
            <a:r>
              <a:rPr lang="en-US" baseline="0" dirty="0" smtClean="0"/>
              <a:t> In order to support reuse two mechanisms that are often used to simplify a model cannot be used.</a:t>
            </a:r>
          </a:p>
          <a:p>
            <a:pPr lvl="2">
              <a:buFont typeface="Arial" charset="0"/>
              <a:buChar char="•"/>
            </a:pPr>
            <a:r>
              <a:rPr lang="en-US" baseline="0" dirty="0" smtClean="0"/>
              <a:t>(Physical Optimization) If implementation narrowed to one technology, details that cannot be implemented in that technology are often omitted.</a:t>
            </a:r>
          </a:p>
          <a:p>
            <a:pPr lvl="2">
              <a:buFont typeface="Arial" charset="0"/>
              <a:buChar char="•"/>
            </a:pPr>
            <a:r>
              <a:rPr lang="en-US" baseline="0" dirty="0" smtClean="0"/>
              <a:t>(Semantic Optimization)  The full representation of the semantics of some concepts (e.g. material relationships) can be complex.  As its likely that only a part of the full representation will be used in implementation, the other aspects of it are almost always omitted.  After all we are creating models, and for models to be useful the detail they choose to omit is very important.</a:t>
            </a:r>
          </a:p>
          <a:p>
            <a:pPr lvl="2">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9B851897-F0B7-42D8-9E82-FB6BC73385D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Limited Encoding Annotations are skip and absorb.</a:t>
            </a:r>
            <a:endParaRPr lang="en-US" dirty="0"/>
          </a:p>
        </p:txBody>
      </p:sp>
      <p:sp>
        <p:nvSpPr>
          <p:cNvPr id="4" name="Slide Number Placeholder 3"/>
          <p:cNvSpPr>
            <a:spLocks noGrp="1"/>
          </p:cNvSpPr>
          <p:nvPr>
            <p:ph type="sldNum" sz="quarter" idx="10"/>
          </p:nvPr>
        </p:nvSpPr>
        <p:spPr/>
        <p:txBody>
          <a:bodyPr/>
          <a:lstStyle/>
          <a:p>
            <a:fld id="{9B851897-F0B7-42D8-9E82-FB6BC73385D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FFF134F-1B6D-423B-BE2C-19215EE64DA8}" type="slidenum">
              <a:rPr lang="en-US"/>
              <a:pPr/>
              <a:t>5</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marL="228584" indent="-228584"/>
            <a:r>
              <a:rPr lang="en-US" dirty="0" smtClean="0"/>
              <a:t>So a natural question, is why use a new relatively unknown, unsupported modeling language.  The short answer is that non of the existing modeling languages meet our requirements.  The most important area in which they fail is that they are all design / implementation languages. Their</a:t>
            </a:r>
            <a:r>
              <a:rPr lang="en-US" baseline="0" dirty="0" smtClean="0"/>
              <a:t> constructs don’t have well defined semantic meanings leading to construct variability (i.e. different modeling constructs can be used to represent the same semantic).</a:t>
            </a:r>
            <a:endParaRPr lang="en-US" dirty="0" smtClean="0"/>
          </a:p>
          <a:p>
            <a:pPr marL="228584" indent="-228584"/>
            <a:endParaRPr lang="en-US" dirty="0" smtClean="0"/>
          </a:p>
          <a:p>
            <a:pPr marL="228584" indent="-228584"/>
            <a:r>
              <a:rPr lang="en-US" dirty="0" smtClean="0"/>
              <a:t>Well, how about natural language.  At the conceptual layer effective use of natural language is essential.  After all the target for that model is a human.  Only natural language has the expression and nuance</a:t>
            </a:r>
            <a:r>
              <a:rPr lang="en-US" baseline="0" dirty="0" smtClean="0"/>
              <a:t> </a:t>
            </a:r>
            <a:r>
              <a:rPr lang="en-US" dirty="0" smtClean="0"/>
              <a:t>to reflect</a:t>
            </a:r>
            <a:r>
              <a:rPr lang="en-US" baseline="0" dirty="0" smtClean="0"/>
              <a:t> a </a:t>
            </a:r>
            <a:r>
              <a:rPr lang="en-US" dirty="0" smtClean="0"/>
              <a:t>domain’s semantics.  As such, its importance can not be understated, and the lack of attention to it in many projects is telling.  That aside, natural language alone doesn’t meet the requirements of precision and semi-automatic translation to machine languages.</a:t>
            </a:r>
          </a:p>
          <a:p>
            <a:pPr marL="228584" indent="-228584"/>
            <a:endParaRPr lang="en-US" dirty="0" smtClean="0"/>
          </a:p>
          <a:p>
            <a:pPr marL="228584" indent="-228584"/>
            <a:r>
              <a:rPr lang="en-US" dirty="0" smtClean="0"/>
              <a:t>So if your not going to use a mainstream modeling language, you’re left with some very difficult problems.</a:t>
            </a:r>
          </a:p>
          <a:p>
            <a:pPr marL="228584" indent="-228584"/>
            <a:endParaRPr lang="en-US" dirty="0" smtClean="0"/>
          </a:p>
          <a:p>
            <a:pPr marL="228584" indent="-228584">
              <a:buFontTx/>
              <a:buAutoNum type="arabicPeriod"/>
            </a:pPr>
            <a:r>
              <a:rPr lang="en-US" dirty="0" smtClean="0"/>
              <a:t>Your not going to find tool support.</a:t>
            </a:r>
          </a:p>
          <a:p>
            <a:pPr marL="228584" indent="-228584">
              <a:buFontTx/>
              <a:buAutoNum type="arabicPeriod"/>
            </a:pPr>
            <a:r>
              <a:rPr lang="en-US" dirty="0" smtClean="0"/>
              <a:t>If you’re not using a design language, how do you know you have a good / sound model?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266C1D9-193B-4A7F-9F57-1B38B159A429}" type="slidenum">
              <a:rPr lang="en-US"/>
              <a:pPr/>
              <a:t>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marL="228584" indent="-228584"/>
            <a:endParaRPr lang="en-US" dirty="0" smtClean="0"/>
          </a:p>
          <a:p>
            <a:pPr marL="228584" indent="-228584"/>
            <a:r>
              <a:rPr lang="en-US" dirty="0" smtClean="0"/>
              <a:t>Based on current research, papers make numerous citations to existing ontologies, as well as papers in other disciplines including cognitive psychology, neuroscience etc.</a:t>
            </a:r>
          </a:p>
          <a:p>
            <a:pPr marL="228584" indent="-228584"/>
            <a:endParaRPr lang="en-US" dirty="0" smtClean="0"/>
          </a:p>
          <a:p>
            <a:pPr marL="228584" indent="-228584"/>
            <a:r>
              <a:rPr lang="en-US" dirty="0" smtClean="0"/>
              <a:t>It is NOT being put forward as the only appropriate modeling language to meet the requirements.  What is being put forward is the following:</a:t>
            </a:r>
          </a:p>
          <a:p>
            <a:pPr marL="228584" indent="-228584"/>
            <a:endParaRPr lang="en-US" dirty="0" smtClean="0"/>
          </a:p>
          <a:p>
            <a:pPr marL="228584" indent="-228584">
              <a:buFontTx/>
              <a:buAutoNum type="arabicPeriod"/>
            </a:pPr>
            <a:r>
              <a:rPr lang="en-US" dirty="0" smtClean="0"/>
              <a:t>We need an appropriate modeling language for analysis, and stop trying to appropriated languages well designed for other purposes.  This language is a good starting point.</a:t>
            </a:r>
          </a:p>
          <a:p>
            <a:pPr marL="228584" indent="-228584"/>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86D0D-78E9-4FBC-B361-2F659E73DF34}" type="slidenum">
              <a:rPr lang="en-US"/>
              <a:pPr/>
              <a:t>7</a:t>
            </a:fld>
            <a:endParaRPr lang="en-US" dirty="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Meta-Properties</a:t>
            </a:r>
            <a:r>
              <a:rPr lang="en-US" baseline="0" dirty="0" smtClean="0"/>
              <a:t> </a:t>
            </a:r>
          </a:p>
          <a:p>
            <a:endParaRPr lang="en-US" baseline="0" dirty="0" smtClean="0"/>
          </a:p>
          <a:p>
            <a:r>
              <a:rPr lang="en-US" dirty="0" smtClean="0"/>
              <a:t>Basically the onto-clean</a:t>
            </a:r>
            <a:r>
              <a:rPr lang="en-US" baseline="0" dirty="0" smtClean="0"/>
              <a:t> distinctions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B851897-F0B7-42D8-9E82-FB6BC73385D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851897-F0B7-42D8-9E82-FB6BC73385D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D9BA55-BB6F-4533-8620-00CB9F1299D6}" type="datetime1">
              <a:rPr lang="en-US" smtClean="0"/>
              <a:t>2/13/2012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BEFA93E-88B8-49A7-A8A3-7504DB50F0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14EF65-22D7-4928-BA8B-F4FA2716C094}" type="datetime1">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C4C01F-763E-47F1-949F-164E7F7897DE}" type="datetime1">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47294-E2F3-4549-9945-8EAD59D0A06E}" type="datetime1">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057867-28D0-40DD-81F2-5F3E33C3F4BA}" type="datetime1">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FA93E-88B8-49A7-A8A3-7504DB50F0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1B998D-0720-4203-A580-E13679387791}" type="datetime1">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512733-DC88-41B0-B640-079DB4CBFF9F}" type="datetime1">
              <a:rPr lang="en-US" smtClean="0"/>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40F2B4-DE42-476B-8745-51C74E18AA21}" type="datetime1">
              <a:rPr lang="en-US" smtClean="0"/>
              <a:t>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17B78-6C18-4794-907B-C85468E49AA3}" type="datetime1">
              <a:rPr lang="en-US" smtClean="0"/>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33022D-230E-4018-9097-398D7569432F}" type="datetime1">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FA93E-88B8-49A7-A8A3-7504DB50F0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F52576-A321-4239-8DD0-037FE3A5EE1C}" type="datetime1">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BEFA93E-88B8-49A7-A8A3-7504DB50F0C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D9E1D8-8350-471E-9CF4-DBCCFB1DBF9E}" type="datetime1">
              <a:rPr lang="en-US" smtClean="0"/>
              <a:t>2/13/2012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EFA93E-88B8-49A7-A8A3-7504DB50F0C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Separating Semantics and Implementation</a:t>
            </a:r>
            <a:endParaRPr lang="en-US" dirty="0"/>
          </a:p>
        </p:txBody>
      </p:sp>
      <p:sp>
        <p:nvSpPr>
          <p:cNvPr id="3" name="Subtitle 2"/>
          <p:cNvSpPr>
            <a:spLocks noGrp="1"/>
          </p:cNvSpPr>
          <p:nvPr>
            <p:ph type="subTitle" idx="1"/>
          </p:nvPr>
        </p:nvSpPr>
        <p:spPr/>
        <p:txBody>
          <a:bodyPr/>
          <a:lstStyle/>
          <a:p>
            <a:r>
              <a:rPr lang="en-US" dirty="0" smtClean="0"/>
              <a:t>From a Single Ontologically Sound Conceptual Model to Multiple Physical Schema Languages</a:t>
            </a:r>
            <a:endParaRPr lang="en-US" dirty="0"/>
          </a:p>
        </p:txBody>
      </p:sp>
      <p:sp>
        <p:nvSpPr>
          <p:cNvPr id="6" name="TextBox 5"/>
          <p:cNvSpPr txBox="1"/>
          <p:nvPr/>
        </p:nvSpPr>
        <p:spPr>
          <a:xfrm>
            <a:off x="2664587" y="4876800"/>
            <a:ext cx="3814827" cy="461665"/>
          </a:xfrm>
          <a:prstGeom prst="rect">
            <a:avLst/>
          </a:prstGeom>
          <a:noFill/>
        </p:spPr>
        <p:txBody>
          <a:bodyPr wrap="none" rtlCol="0">
            <a:spAutoFit/>
          </a:bodyPr>
          <a:lstStyle/>
          <a:p>
            <a:pPr algn="ctr"/>
            <a:r>
              <a:rPr lang="en-US" sz="2400" dirty="0" smtClean="0"/>
              <a:t>Bruce T. Bauman, U.S. DoD</a:t>
            </a:r>
          </a:p>
        </p:txBody>
      </p:sp>
      <p:sp>
        <p:nvSpPr>
          <p:cNvPr id="7" name="Slide Number Placeholder 6"/>
          <p:cNvSpPr>
            <a:spLocks noGrp="1"/>
          </p:cNvSpPr>
          <p:nvPr>
            <p:ph type="sldNum" sz="quarter" idx="12"/>
          </p:nvPr>
        </p:nvSpPr>
        <p:spPr/>
        <p:txBody>
          <a:bodyPr/>
          <a:lstStyle/>
          <a:p>
            <a:fld id="{FBEFA93E-88B8-49A7-A8A3-7504DB50F0C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23838" y="1514475"/>
            <a:ext cx="8696325" cy="52673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dirty="0" smtClean="0"/>
              <a:t>XSD – key assignment</a:t>
            </a:r>
            <a:endParaRPr lang="en-US" dirty="0"/>
          </a:p>
        </p:txBody>
      </p:sp>
      <p:sp>
        <p:nvSpPr>
          <p:cNvPr id="5" name="Oval 4"/>
          <p:cNvSpPr/>
          <p:nvPr/>
        </p:nvSpPr>
        <p:spPr>
          <a:xfrm>
            <a:off x="4648200" y="3810000"/>
            <a:ext cx="13716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p:txBody>
          <a:bodyPr/>
          <a:lstStyle/>
          <a:p>
            <a:fld id="{FBEFA93E-88B8-49A7-A8A3-7504DB50F0C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Association Encoding - embed</a:t>
            </a:r>
            <a:endParaRPr lang="en-US" dirty="0"/>
          </a:p>
        </p:txBody>
      </p:sp>
      <p:grpSp>
        <p:nvGrpSpPr>
          <p:cNvPr id="4" name="Group 39"/>
          <p:cNvGrpSpPr/>
          <p:nvPr/>
        </p:nvGrpSpPr>
        <p:grpSpPr>
          <a:xfrm>
            <a:off x="870744" y="2336800"/>
            <a:ext cx="7402512" cy="1016000"/>
            <a:chOff x="838200" y="4114800"/>
            <a:chExt cx="7402512" cy="1016000"/>
          </a:xfrm>
        </p:grpSpPr>
        <p:grpSp>
          <p:nvGrpSpPr>
            <p:cNvPr id="5" name="Group 21"/>
            <p:cNvGrpSpPr/>
            <p:nvPr/>
          </p:nvGrpSpPr>
          <p:grpSpPr>
            <a:xfrm>
              <a:off x="6553200" y="4114800"/>
              <a:ext cx="1687512" cy="1016000"/>
              <a:chOff x="3886200" y="4191000"/>
              <a:chExt cx="1687512" cy="1016000"/>
            </a:xfrm>
          </p:grpSpPr>
          <p:sp>
            <p:nvSpPr>
              <p:cNvPr id="17"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a:t>Target</a:t>
                </a:r>
              </a:p>
            </p:txBody>
          </p:sp>
          <p:sp>
            <p:nvSpPr>
              <p:cNvPr id="18"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0"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1"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grpSp>
          <p:nvGrpSpPr>
            <p:cNvPr id="6" name="Group 23"/>
            <p:cNvGrpSpPr/>
            <p:nvPr/>
          </p:nvGrpSpPr>
          <p:grpSpPr>
            <a:xfrm>
              <a:off x="838200" y="4114800"/>
              <a:ext cx="1687512" cy="1016000"/>
              <a:chOff x="3886200" y="4191000"/>
              <a:chExt cx="1687512" cy="1016000"/>
            </a:xfrm>
          </p:grpSpPr>
          <p:sp>
            <p:nvSpPr>
              <p:cNvPr id="25"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dirty="0" smtClean="0"/>
                  <a:t>Source</a:t>
                </a:r>
                <a:endParaRPr lang="en-US" dirty="0"/>
              </a:p>
            </p:txBody>
          </p:sp>
          <p:sp>
            <p:nvSpPr>
              <p:cNvPr id="26"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7"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8"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cxnSp>
          <p:nvCxnSpPr>
            <p:cNvPr id="34" name="Straight Arrow Connector 33"/>
            <p:cNvCxnSpPr>
              <a:stCxn id="25" idx="3"/>
              <a:endCxn id="17" idx="1"/>
            </p:cNvCxnSpPr>
            <p:nvPr/>
          </p:nvCxnSpPr>
          <p:spPr>
            <a:xfrm>
              <a:off x="2438400" y="4622800"/>
              <a:ext cx="411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10000" y="4267200"/>
              <a:ext cx="1295547" cy="369332"/>
            </a:xfrm>
            <a:prstGeom prst="rect">
              <a:avLst/>
            </a:prstGeom>
            <a:noFill/>
          </p:spPr>
          <p:txBody>
            <a:bodyPr wrap="none" rtlCol="0">
              <a:spAutoFit/>
            </a:bodyPr>
            <a:lstStyle/>
            <a:p>
              <a:r>
                <a:rPr lang="en-US" dirty="0" smtClean="0"/>
                <a:t>association</a:t>
              </a:r>
              <a:endParaRPr lang="en-US" dirty="0"/>
            </a:p>
          </p:txBody>
        </p:sp>
        <p:sp>
          <p:nvSpPr>
            <p:cNvPr id="36" name="TextBox 35"/>
            <p:cNvSpPr txBox="1"/>
            <p:nvPr/>
          </p:nvSpPr>
          <p:spPr>
            <a:xfrm>
              <a:off x="2514600" y="4191000"/>
              <a:ext cx="340158"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6154476" y="4191000"/>
              <a:ext cx="322524" cy="369332"/>
            </a:xfrm>
            <a:prstGeom prst="rect">
              <a:avLst/>
            </a:prstGeom>
            <a:noFill/>
          </p:spPr>
          <p:txBody>
            <a:bodyPr wrap="none" rtlCol="0">
              <a:spAutoFit/>
            </a:bodyPr>
            <a:lstStyle/>
            <a:p>
              <a:r>
                <a:rPr lang="en-US" dirty="0" smtClean="0"/>
                <a:t>B</a:t>
              </a:r>
              <a:endParaRPr lang="en-US" dirty="0"/>
            </a:p>
          </p:txBody>
        </p:sp>
        <p:sp>
          <p:nvSpPr>
            <p:cNvPr id="38" name="TextBox 37"/>
            <p:cNvSpPr txBox="1"/>
            <p:nvPr/>
          </p:nvSpPr>
          <p:spPr>
            <a:xfrm>
              <a:off x="2514600" y="4648200"/>
              <a:ext cx="474810" cy="369332"/>
            </a:xfrm>
            <a:prstGeom prst="rect">
              <a:avLst/>
            </a:prstGeom>
            <a:noFill/>
          </p:spPr>
          <p:txBody>
            <a:bodyPr wrap="none" rtlCol="0">
              <a:spAutoFit/>
            </a:bodyPr>
            <a:lstStyle/>
            <a:p>
              <a:r>
                <a:rPr lang="en-US" dirty="0" smtClean="0"/>
                <a:t>1..*</a:t>
              </a:r>
              <a:endParaRPr lang="en-US" dirty="0"/>
            </a:p>
          </p:txBody>
        </p:sp>
        <p:sp>
          <p:nvSpPr>
            <p:cNvPr id="39" name="TextBox 38"/>
            <p:cNvSpPr txBox="1"/>
            <p:nvPr/>
          </p:nvSpPr>
          <p:spPr>
            <a:xfrm>
              <a:off x="6002190" y="4648200"/>
              <a:ext cx="474810" cy="369332"/>
            </a:xfrm>
            <a:prstGeom prst="rect">
              <a:avLst/>
            </a:prstGeom>
            <a:noFill/>
          </p:spPr>
          <p:txBody>
            <a:bodyPr wrap="none" rtlCol="0">
              <a:spAutoFit/>
            </a:bodyPr>
            <a:lstStyle/>
            <a:p>
              <a:r>
                <a:rPr lang="en-US" dirty="0" smtClean="0"/>
                <a:t>1..*</a:t>
              </a:r>
              <a:endParaRPr lang="en-US" dirty="0"/>
            </a:p>
          </p:txBody>
        </p:sp>
      </p:grpSp>
      <p:sp>
        <p:nvSpPr>
          <p:cNvPr id="41" name="TextBox 40"/>
          <p:cNvSpPr txBox="1"/>
          <p:nvPr/>
        </p:nvSpPr>
        <p:spPr>
          <a:xfrm>
            <a:off x="5867400" y="3886200"/>
            <a:ext cx="2766976" cy="230832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&lt;Source&gt;</a:t>
            </a:r>
          </a:p>
          <a:p>
            <a:r>
              <a:rPr lang="en-US" dirty="0" smtClean="0"/>
              <a:t>  &lt;Id&gt;Value&lt;/Id&gt;</a:t>
            </a:r>
          </a:p>
          <a:p>
            <a:r>
              <a:rPr lang="en-US" dirty="0" smtClean="0"/>
              <a:t>  &lt;Attrib&gt;Value&lt;/Attrib&gt;</a:t>
            </a:r>
          </a:p>
          <a:p>
            <a:r>
              <a:rPr lang="en-US" dirty="0" smtClean="0"/>
              <a:t>  </a:t>
            </a:r>
            <a:r>
              <a:rPr lang="en-US" dirty="0" smtClean="0">
                <a:solidFill>
                  <a:srgbClr val="FF0000"/>
                </a:solidFill>
              </a:rPr>
              <a:t>&lt;Target&gt;</a:t>
            </a:r>
          </a:p>
          <a:p>
            <a:r>
              <a:rPr lang="en-US" dirty="0" smtClean="0">
                <a:solidFill>
                  <a:srgbClr val="FF0000"/>
                </a:solidFill>
              </a:rPr>
              <a:t>    &lt;Id&gt;Value&lt;/Id&gt;</a:t>
            </a:r>
          </a:p>
          <a:p>
            <a:r>
              <a:rPr lang="en-US" dirty="0" smtClean="0">
                <a:solidFill>
                  <a:srgbClr val="FF0000"/>
                </a:solidFill>
              </a:rPr>
              <a:t>    &lt;Attrib&gt;Value&lt;/Attrib&gt;</a:t>
            </a:r>
          </a:p>
          <a:p>
            <a:r>
              <a:rPr lang="en-US" dirty="0" smtClean="0">
                <a:solidFill>
                  <a:srgbClr val="FF0000"/>
                </a:solidFill>
              </a:rPr>
              <a:t>  &lt;/Target&gt;</a:t>
            </a:r>
          </a:p>
          <a:p>
            <a:r>
              <a:rPr lang="en-US" dirty="0" smtClean="0"/>
              <a:t>&lt;/Source&gt;</a:t>
            </a:r>
            <a:endParaRPr lang="en-US" dirty="0"/>
          </a:p>
        </p:txBody>
      </p:sp>
      <p:graphicFrame>
        <p:nvGraphicFramePr>
          <p:cNvPr id="3" name="Group 63"/>
          <p:cNvGraphicFramePr>
            <a:graphicFrameLocks noGrp="1"/>
          </p:cNvGraphicFramePr>
          <p:nvPr/>
        </p:nvGraphicFramePr>
        <p:xfrm>
          <a:off x="228600" y="3886200"/>
          <a:ext cx="4953000" cy="2133600"/>
        </p:xfrm>
        <a:graphic>
          <a:graphicData uri="http://schemas.openxmlformats.org/drawingml/2006/table">
            <a:tbl>
              <a:tblPr>
                <a:tableStyleId>{284E427A-3D55-4303-BF80-6455036E1DE7}</a:tableStyleId>
              </a:tblPr>
              <a:tblGrid>
                <a:gridCol w="2438400"/>
                <a:gridCol w="2514600"/>
              </a:tblGrid>
              <a:tr h="3048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Include Association:     true </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effectLst/>
                        </a:rPr>
                        <a:t>false</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sym typeface="Wingdings" pitchFamily="2" charset="2"/>
                        </a:rPr>
                        <a:t>       G</a:t>
                      </a:r>
                      <a:r>
                        <a:rPr kumimoji="0" lang="en-US" sz="1600" u="none" strike="noStrike" cap="none" normalizeH="0" baseline="0" dirty="0" smtClean="0">
                          <a:ln>
                            <a:noFill/>
                          </a:ln>
                          <a:effectLst/>
                        </a:rPr>
                        <a:t>lobal </a:t>
                      </a:r>
                      <a:r>
                        <a:rPr kumimoji="0" lang="en-US" sz="1600" u="none" strike="noStrike" cap="none" normalizeH="0" baseline="0" dirty="0" smtClean="0">
                          <a:ln>
                            <a:noFill/>
                          </a:ln>
                          <a:effectLst/>
                          <a:sym typeface="Wingdings" pitchFamily="2" charset="2"/>
                        </a:rPr>
                        <a:t></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hMerge="1">
                  <a:txBody>
                    <a:bodyPr/>
                    <a:lstStyle/>
                    <a:p>
                      <a:endParaRPr lang="en-US"/>
                    </a:p>
                  </a:txBody>
                  <a:tcPr/>
                </a:tc>
              </a:tr>
              <a:tr h="16278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sym typeface="Wingdings" pitchFamily="2" charset="2"/>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N/A</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rPr>
                        <a:t>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Navigable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Include Endpoint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true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false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endParaRPr kumimoji="0" lang="en-US" sz="1600" u="none" strike="noStrike" cap="none" normalizeH="0" baseline="0" dirty="0" smtClean="0">
                        <a:ln>
                          <a:noFill/>
                        </a:ln>
                        <a:effectLst/>
                        <a:sym typeface="Wingdings" pitchFamily="2" charset="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Encoding : </a:t>
                      </a:r>
                      <a:r>
                        <a:rPr kumimoji="0" lang="en-US" sz="1600" u="none" strike="noStrike" cap="none" normalizeH="0" baseline="0" dirty="0" smtClean="0">
                          <a:ln>
                            <a:noFill/>
                          </a:ln>
                          <a:solidFill>
                            <a:srgbClr val="FF0000"/>
                          </a:solidFill>
                          <a:effectLst/>
                          <a:sym typeface="Wingdings" pitchFamily="2" charset="2"/>
                        </a:rPr>
                        <a:t>embed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r>
            </a:tbl>
          </a:graphicData>
        </a:graphic>
      </p:graphicFrame>
      <p:sp>
        <p:nvSpPr>
          <p:cNvPr id="23" name="Slide Number Placeholder 22"/>
          <p:cNvSpPr>
            <a:spLocks noGrp="1"/>
          </p:cNvSpPr>
          <p:nvPr>
            <p:ph type="sldNum" sz="quarter" idx="12"/>
          </p:nvPr>
        </p:nvSpPr>
        <p:spPr/>
        <p:txBody>
          <a:bodyPr/>
          <a:lstStyle/>
          <a:p>
            <a:fld id="{FBEFA93E-88B8-49A7-A8A3-7504DB50F0C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Association Encoding - reference</a:t>
            </a:r>
            <a:endParaRPr lang="en-US" dirty="0"/>
          </a:p>
        </p:txBody>
      </p:sp>
      <p:grpSp>
        <p:nvGrpSpPr>
          <p:cNvPr id="4" name="Group 39"/>
          <p:cNvGrpSpPr/>
          <p:nvPr/>
        </p:nvGrpSpPr>
        <p:grpSpPr>
          <a:xfrm>
            <a:off x="870744" y="2336800"/>
            <a:ext cx="7402512" cy="1016000"/>
            <a:chOff x="838200" y="4114800"/>
            <a:chExt cx="7402512" cy="1016000"/>
          </a:xfrm>
        </p:grpSpPr>
        <p:grpSp>
          <p:nvGrpSpPr>
            <p:cNvPr id="5" name="Group 21"/>
            <p:cNvGrpSpPr/>
            <p:nvPr/>
          </p:nvGrpSpPr>
          <p:grpSpPr>
            <a:xfrm>
              <a:off x="6553200" y="4114800"/>
              <a:ext cx="1687512" cy="1016000"/>
              <a:chOff x="3886200" y="4191000"/>
              <a:chExt cx="1687512" cy="1016000"/>
            </a:xfrm>
          </p:grpSpPr>
          <p:sp>
            <p:nvSpPr>
              <p:cNvPr id="17"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a:t>Target</a:t>
                </a:r>
              </a:p>
            </p:txBody>
          </p:sp>
          <p:sp>
            <p:nvSpPr>
              <p:cNvPr id="18"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0"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1"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grpSp>
          <p:nvGrpSpPr>
            <p:cNvPr id="6" name="Group 23"/>
            <p:cNvGrpSpPr/>
            <p:nvPr/>
          </p:nvGrpSpPr>
          <p:grpSpPr>
            <a:xfrm>
              <a:off x="838200" y="4114800"/>
              <a:ext cx="1687512" cy="1016000"/>
              <a:chOff x="3886200" y="4191000"/>
              <a:chExt cx="1687512" cy="1016000"/>
            </a:xfrm>
          </p:grpSpPr>
          <p:sp>
            <p:nvSpPr>
              <p:cNvPr id="25"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dirty="0" smtClean="0"/>
                  <a:t>Source</a:t>
                </a:r>
                <a:endParaRPr lang="en-US" dirty="0"/>
              </a:p>
            </p:txBody>
          </p:sp>
          <p:sp>
            <p:nvSpPr>
              <p:cNvPr id="26"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7"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8"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cxnSp>
          <p:nvCxnSpPr>
            <p:cNvPr id="34" name="Straight Arrow Connector 33"/>
            <p:cNvCxnSpPr>
              <a:stCxn id="25" idx="3"/>
              <a:endCxn id="17" idx="1"/>
            </p:cNvCxnSpPr>
            <p:nvPr/>
          </p:nvCxnSpPr>
          <p:spPr>
            <a:xfrm>
              <a:off x="2438400" y="4622800"/>
              <a:ext cx="411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10000" y="4267200"/>
              <a:ext cx="1295547" cy="369332"/>
            </a:xfrm>
            <a:prstGeom prst="rect">
              <a:avLst/>
            </a:prstGeom>
            <a:noFill/>
          </p:spPr>
          <p:txBody>
            <a:bodyPr wrap="none" rtlCol="0">
              <a:spAutoFit/>
            </a:bodyPr>
            <a:lstStyle/>
            <a:p>
              <a:r>
                <a:rPr lang="en-US" dirty="0" smtClean="0"/>
                <a:t>association</a:t>
              </a:r>
              <a:endParaRPr lang="en-US" dirty="0"/>
            </a:p>
          </p:txBody>
        </p:sp>
        <p:sp>
          <p:nvSpPr>
            <p:cNvPr id="36" name="TextBox 35"/>
            <p:cNvSpPr txBox="1"/>
            <p:nvPr/>
          </p:nvSpPr>
          <p:spPr>
            <a:xfrm>
              <a:off x="2514600" y="4191000"/>
              <a:ext cx="340158"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6154476" y="4191000"/>
              <a:ext cx="322524" cy="369332"/>
            </a:xfrm>
            <a:prstGeom prst="rect">
              <a:avLst/>
            </a:prstGeom>
            <a:noFill/>
          </p:spPr>
          <p:txBody>
            <a:bodyPr wrap="none" rtlCol="0">
              <a:spAutoFit/>
            </a:bodyPr>
            <a:lstStyle/>
            <a:p>
              <a:r>
                <a:rPr lang="en-US" dirty="0" smtClean="0"/>
                <a:t>B</a:t>
              </a:r>
              <a:endParaRPr lang="en-US" dirty="0"/>
            </a:p>
          </p:txBody>
        </p:sp>
        <p:sp>
          <p:nvSpPr>
            <p:cNvPr id="38" name="TextBox 37"/>
            <p:cNvSpPr txBox="1"/>
            <p:nvPr/>
          </p:nvSpPr>
          <p:spPr>
            <a:xfrm>
              <a:off x="2514600" y="4648200"/>
              <a:ext cx="474810" cy="369332"/>
            </a:xfrm>
            <a:prstGeom prst="rect">
              <a:avLst/>
            </a:prstGeom>
            <a:noFill/>
          </p:spPr>
          <p:txBody>
            <a:bodyPr wrap="none" rtlCol="0">
              <a:spAutoFit/>
            </a:bodyPr>
            <a:lstStyle/>
            <a:p>
              <a:r>
                <a:rPr lang="en-US" dirty="0" smtClean="0"/>
                <a:t>1..*</a:t>
              </a:r>
              <a:endParaRPr lang="en-US" dirty="0"/>
            </a:p>
          </p:txBody>
        </p:sp>
        <p:sp>
          <p:nvSpPr>
            <p:cNvPr id="39" name="TextBox 38"/>
            <p:cNvSpPr txBox="1"/>
            <p:nvPr/>
          </p:nvSpPr>
          <p:spPr>
            <a:xfrm>
              <a:off x="6002190" y="4648200"/>
              <a:ext cx="474810" cy="369332"/>
            </a:xfrm>
            <a:prstGeom prst="rect">
              <a:avLst/>
            </a:prstGeom>
            <a:noFill/>
          </p:spPr>
          <p:txBody>
            <a:bodyPr wrap="none" rtlCol="0">
              <a:spAutoFit/>
            </a:bodyPr>
            <a:lstStyle/>
            <a:p>
              <a:r>
                <a:rPr lang="en-US" dirty="0" smtClean="0"/>
                <a:t>1..*</a:t>
              </a:r>
              <a:endParaRPr lang="en-US" dirty="0"/>
            </a:p>
          </p:txBody>
        </p:sp>
      </p:grpSp>
      <p:sp>
        <p:nvSpPr>
          <p:cNvPr id="41" name="TextBox 40"/>
          <p:cNvSpPr txBox="1"/>
          <p:nvPr/>
        </p:nvSpPr>
        <p:spPr>
          <a:xfrm>
            <a:off x="5867400" y="3886200"/>
            <a:ext cx="2309671" cy="1477328"/>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&lt;Source&gt;</a:t>
            </a:r>
          </a:p>
          <a:p>
            <a:r>
              <a:rPr lang="en-US" dirty="0" smtClean="0">
                <a:solidFill>
                  <a:srgbClr val="FF0000"/>
                </a:solidFill>
              </a:rPr>
              <a:t>  &lt;Target&gt;</a:t>
            </a:r>
          </a:p>
          <a:p>
            <a:r>
              <a:rPr lang="en-US" dirty="0" smtClean="0">
                <a:solidFill>
                  <a:srgbClr val="FF0000"/>
                </a:solidFill>
              </a:rPr>
              <a:t>    &lt;Id&gt;FK Value&lt;/Id&gt;</a:t>
            </a:r>
          </a:p>
          <a:p>
            <a:r>
              <a:rPr lang="en-US" dirty="0" smtClean="0">
                <a:solidFill>
                  <a:srgbClr val="FF0000"/>
                </a:solidFill>
              </a:rPr>
              <a:t>  &lt;/Target&gt;</a:t>
            </a:r>
          </a:p>
          <a:p>
            <a:r>
              <a:rPr lang="en-US" dirty="0" smtClean="0"/>
              <a:t>&lt;/Source&gt;</a:t>
            </a:r>
            <a:endParaRPr lang="en-US" dirty="0"/>
          </a:p>
        </p:txBody>
      </p:sp>
      <p:graphicFrame>
        <p:nvGraphicFramePr>
          <p:cNvPr id="3" name="Group 63"/>
          <p:cNvGraphicFramePr>
            <a:graphicFrameLocks noGrp="1"/>
          </p:cNvGraphicFramePr>
          <p:nvPr/>
        </p:nvGraphicFramePr>
        <p:xfrm>
          <a:off x="228600" y="3886200"/>
          <a:ext cx="4953000" cy="2133600"/>
        </p:xfrm>
        <a:graphic>
          <a:graphicData uri="http://schemas.openxmlformats.org/drawingml/2006/table">
            <a:tbl>
              <a:tblPr>
                <a:tableStyleId>{284E427A-3D55-4303-BF80-6455036E1DE7}</a:tableStyleId>
              </a:tblPr>
              <a:tblGrid>
                <a:gridCol w="2438400"/>
                <a:gridCol w="2514600"/>
              </a:tblGrid>
              <a:tr h="3048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Include Association:     true </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effectLst/>
                        </a:rPr>
                        <a:t>false</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sym typeface="Wingdings" pitchFamily="2" charset="2"/>
                        </a:rPr>
                        <a:t>       G</a:t>
                      </a:r>
                      <a:r>
                        <a:rPr kumimoji="0" lang="en-US" sz="1600" u="none" strike="noStrike" cap="none" normalizeH="0" baseline="0" dirty="0" smtClean="0">
                          <a:ln>
                            <a:noFill/>
                          </a:ln>
                          <a:effectLst/>
                        </a:rPr>
                        <a:t>lobal </a:t>
                      </a:r>
                      <a:r>
                        <a:rPr kumimoji="0" lang="en-US" sz="1600" u="none" strike="noStrike" cap="none" normalizeH="0" baseline="0" dirty="0" smtClean="0">
                          <a:ln>
                            <a:noFill/>
                          </a:ln>
                          <a:effectLst/>
                          <a:sym typeface="Wingdings" pitchFamily="2" charset="2"/>
                        </a:rPr>
                        <a:t></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hMerge="1">
                  <a:txBody>
                    <a:bodyPr/>
                    <a:lstStyle/>
                    <a:p>
                      <a:endParaRPr lang="en-US"/>
                    </a:p>
                  </a:txBody>
                  <a:tcPr/>
                </a:tc>
              </a:tr>
              <a:tr h="16278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sym typeface="Wingdings" pitchFamily="2" charset="2"/>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N/A</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rPr>
                        <a:t>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Navigable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Include Endpoint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true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rPr>
                        <a:t>  false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endParaRPr kumimoji="0" lang="en-US" sz="1600" u="none" strike="noStrike" cap="none" normalizeH="0" baseline="0" dirty="0" smtClean="0">
                        <a:ln>
                          <a:noFill/>
                        </a:ln>
                        <a:effectLst/>
                        <a:sym typeface="Wingdings" pitchFamily="2" charset="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Encoding : </a:t>
                      </a:r>
                      <a:r>
                        <a:rPr kumimoji="0" lang="en-US" sz="1600" u="none" strike="noStrike" cap="none" normalizeH="0" baseline="0" dirty="0" smtClean="0">
                          <a:ln>
                            <a:noFill/>
                          </a:ln>
                          <a:solidFill>
                            <a:srgbClr val="FF0000"/>
                          </a:solidFill>
                          <a:effectLst/>
                          <a:sym typeface="Wingdings" pitchFamily="2" charset="2"/>
                        </a:rPr>
                        <a:t>reference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r>
            </a:tbl>
          </a:graphicData>
        </a:graphic>
      </p:graphicFrame>
      <p:sp>
        <p:nvSpPr>
          <p:cNvPr id="23" name="Slide Number Placeholder 22"/>
          <p:cNvSpPr>
            <a:spLocks noGrp="1"/>
          </p:cNvSpPr>
          <p:nvPr>
            <p:ph type="sldNum" sz="quarter" idx="12"/>
          </p:nvPr>
        </p:nvSpPr>
        <p:spPr/>
        <p:txBody>
          <a:bodyPr/>
          <a:lstStyle/>
          <a:p>
            <a:fld id="{FBEFA93E-88B8-49A7-A8A3-7504DB50F0C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Association Encoding - link</a:t>
            </a:r>
            <a:endParaRPr lang="en-US" dirty="0"/>
          </a:p>
        </p:txBody>
      </p:sp>
      <p:grpSp>
        <p:nvGrpSpPr>
          <p:cNvPr id="4" name="Group 39"/>
          <p:cNvGrpSpPr/>
          <p:nvPr/>
        </p:nvGrpSpPr>
        <p:grpSpPr>
          <a:xfrm>
            <a:off x="870744" y="2336800"/>
            <a:ext cx="7402512" cy="1016000"/>
            <a:chOff x="838200" y="4114800"/>
            <a:chExt cx="7402512" cy="1016000"/>
          </a:xfrm>
        </p:grpSpPr>
        <p:grpSp>
          <p:nvGrpSpPr>
            <p:cNvPr id="5" name="Group 21"/>
            <p:cNvGrpSpPr/>
            <p:nvPr/>
          </p:nvGrpSpPr>
          <p:grpSpPr>
            <a:xfrm>
              <a:off x="6553200" y="4114800"/>
              <a:ext cx="1687512" cy="1016000"/>
              <a:chOff x="3886200" y="4191000"/>
              <a:chExt cx="1687512" cy="1016000"/>
            </a:xfrm>
          </p:grpSpPr>
          <p:sp>
            <p:nvSpPr>
              <p:cNvPr id="17"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a:t>Target</a:t>
                </a:r>
              </a:p>
            </p:txBody>
          </p:sp>
          <p:sp>
            <p:nvSpPr>
              <p:cNvPr id="18"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0"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1"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grpSp>
          <p:nvGrpSpPr>
            <p:cNvPr id="6" name="Group 23"/>
            <p:cNvGrpSpPr/>
            <p:nvPr/>
          </p:nvGrpSpPr>
          <p:grpSpPr>
            <a:xfrm>
              <a:off x="838200" y="4114800"/>
              <a:ext cx="1687512" cy="1016000"/>
              <a:chOff x="3886200" y="4191000"/>
              <a:chExt cx="1687512" cy="1016000"/>
            </a:xfrm>
          </p:grpSpPr>
          <p:sp>
            <p:nvSpPr>
              <p:cNvPr id="25"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dirty="0" smtClean="0"/>
                  <a:t>Source</a:t>
                </a:r>
                <a:endParaRPr lang="en-US" dirty="0"/>
              </a:p>
            </p:txBody>
          </p:sp>
          <p:sp>
            <p:nvSpPr>
              <p:cNvPr id="26"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7"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8"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cxnSp>
          <p:nvCxnSpPr>
            <p:cNvPr id="34" name="Straight Arrow Connector 33"/>
            <p:cNvCxnSpPr>
              <a:stCxn id="25" idx="3"/>
              <a:endCxn id="17" idx="1"/>
            </p:cNvCxnSpPr>
            <p:nvPr/>
          </p:nvCxnSpPr>
          <p:spPr>
            <a:xfrm>
              <a:off x="2438400" y="4622800"/>
              <a:ext cx="411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10000" y="4267200"/>
              <a:ext cx="1295547" cy="369332"/>
            </a:xfrm>
            <a:prstGeom prst="rect">
              <a:avLst/>
            </a:prstGeom>
            <a:noFill/>
          </p:spPr>
          <p:txBody>
            <a:bodyPr wrap="none" rtlCol="0">
              <a:spAutoFit/>
            </a:bodyPr>
            <a:lstStyle/>
            <a:p>
              <a:r>
                <a:rPr lang="en-US" dirty="0" smtClean="0"/>
                <a:t>association</a:t>
              </a:r>
              <a:endParaRPr lang="en-US" dirty="0"/>
            </a:p>
          </p:txBody>
        </p:sp>
        <p:sp>
          <p:nvSpPr>
            <p:cNvPr id="36" name="TextBox 35"/>
            <p:cNvSpPr txBox="1"/>
            <p:nvPr/>
          </p:nvSpPr>
          <p:spPr>
            <a:xfrm>
              <a:off x="2514600" y="4191000"/>
              <a:ext cx="340158"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6154476" y="4191000"/>
              <a:ext cx="322524" cy="369332"/>
            </a:xfrm>
            <a:prstGeom prst="rect">
              <a:avLst/>
            </a:prstGeom>
            <a:noFill/>
          </p:spPr>
          <p:txBody>
            <a:bodyPr wrap="none" rtlCol="0">
              <a:spAutoFit/>
            </a:bodyPr>
            <a:lstStyle/>
            <a:p>
              <a:r>
                <a:rPr lang="en-US" dirty="0" smtClean="0"/>
                <a:t>B</a:t>
              </a:r>
              <a:endParaRPr lang="en-US" dirty="0"/>
            </a:p>
          </p:txBody>
        </p:sp>
        <p:sp>
          <p:nvSpPr>
            <p:cNvPr id="38" name="TextBox 37"/>
            <p:cNvSpPr txBox="1"/>
            <p:nvPr/>
          </p:nvSpPr>
          <p:spPr>
            <a:xfrm>
              <a:off x="2514600" y="4648200"/>
              <a:ext cx="474810" cy="369332"/>
            </a:xfrm>
            <a:prstGeom prst="rect">
              <a:avLst/>
            </a:prstGeom>
            <a:noFill/>
          </p:spPr>
          <p:txBody>
            <a:bodyPr wrap="none" rtlCol="0">
              <a:spAutoFit/>
            </a:bodyPr>
            <a:lstStyle/>
            <a:p>
              <a:r>
                <a:rPr lang="en-US" dirty="0" smtClean="0"/>
                <a:t>1..*</a:t>
              </a:r>
              <a:endParaRPr lang="en-US" dirty="0"/>
            </a:p>
          </p:txBody>
        </p:sp>
        <p:sp>
          <p:nvSpPr>
            <p:cNvPr id="39" name="TextBox 38"/>
            <p:cNvSpPr txBox="1"/>
            <p:nvPr/>
          </p:nvSpPr>
          <p:spPr>
            <a:xfrm>
              <a:off x="6002190" y="4648200"/>
              <a:ext cx="474810" cy="369332"/>
            </a:xfrm>
            <a:prstGeom prst="rect">
              <a:avLst/>
            </a:prstGeom>
            <a:noFill/>
          </p:spPr>
          <p:txBody>
            <a:bodyPr wrap="none" rtlCol="0">
              <a:spAutoFit/>
            </a:bodyPr>
            <a:lstStyle/>
            <a:p>
              <a:r>
                <a:rPr lang="en-US" dirty="0" smtClean="0"/>
                <a:t>1..*</a:t>
              </a:r>
              <a:endParaRPr lang="en-US" dirty="0"/>
            </a:p>
          </p:txBody>
        </p:sp>
      </p:grpSp>
      <p:sp>
        <p:nvSpPr>
          <p:cNvPr id="41" name="TextBox 40"/>
          <p:cNvSpPr txBox="1"/>
          <p:nvPr/>
        </p:nvSpPr>
        <p:spPr>
          <a:xfrm>
            <a:off x="5867400" y="3886200"/>
            <a:ext cx="1901290" cy="92333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&lt;Source&gt;</a:t>
            </a:r>
          </a:p>
          <a:p>
            <a:r>
              <a:rPr lang="en-US" dirty="0" smtClean="0">
                <a:solidFill>
                  <a:srgbClr val="FF0000"/>
                </a:solidFill>
              </a:rPr>
              <a:t>&lt;Target href=“”/&gt;</a:t>
            </a:r>
          </a:p>
          <a:p>
            <a:r>
              <a:rPr lang="en-US" dirty="0" smtClean="0"/>
              <a:t>&lt;/Source&gt;</a:t>
            </a:r>
            <a:endParaRPr lang="en-US" dirty="0"/>
          </a:p>
        </p:txBody>
      </p:sp>
      <p:graphicFrame>
        <p:nvGraphicFramePr>
          <p:cNvPr id="3" name="Group 63"/>
          <p:cNvGraphicFramePr>
            <a:graphicFrameLocks noGrp="1"/>
          </p:cNvGraphicFramePr>
          <p:nvPr/>
        </p:nvGraphicFramePr>
        <p:xfrm>
          <a:off x="228600" y="3886200"/>
          <a:ext cx="4953000" cy="2133600"/>
        </p:xfrm>
        <a:graphic>
          <a:graphicData uri="http://schemas.openxmlformats.org/drawingml/2006/table">
            <a:tbl>
              <a:tblPr>
                <a:tableStyleId>{284E427A-3D55-4303-BF80-6455036E1DE7}</a:tableStyleId>
              </a:tblPr>
              <a:tblGrid>
                <a:gridCol w="2438400"/>
                <a:gridCol w="2514600"/>
              </a:tblGrid>
              <a:tr h="3048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Include Association:     true </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effectLst/>
                        </a:rPr>
                        <a:t>false</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sym typeface="Wingdings" pitchFamily="2" charset="2"/>
                        </a:rPr>
                        <a:t>       G</a:t>
                      </a:r>
                      <a:r>
                        <a:rPr kumimoji="0" lang="en-US" sz="1600" u="none" strike="noStrike" cap="none" normalizeH="0" baseline="0" dirty="0" smtClean="0">
                          <a:ln>
                            <a:noFill/>
                          </a:ln>
                          <a:effectLst/>
                        </a:rPr>
                        <a:t>lobal </a:t>
                      </a:r>
                      <a:r>
                        <a:rPr kumimoji="0" lang="en-US" sz="1600" u="none" strike="noStrike" cap="none" normalizeH="0" baseline="0" dirty="0" smtClean="0">
                          <a:ln>
                            <a:noFill/>
                          </a:ln>
                          <a:effectLst/>
                          <a:sym typeface="Wingdings" pitchFamily="2" charset="2"/>
                        </a:rPr>
                        <a:t></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hMerge="1">
                  <a:txBody>
                    <a:bodyPr/>
                    <a:lstStyle/>
                    <a:p>
                      <a:endParaRPr lang="en-US"/>
                    </a:p>
                  </a:txBody>
                  <a:tcPr/>
                </a:tc>
              </a:tr>
              <a:tr h="16278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sym typeface="Wingdings" pitchFamily="2" charset="2"/>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N/A</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rPr>
                        <a:t>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Navigable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Include Endpoint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true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effectLst/>
                        </a:rPr>
                        <a:t>  false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endParaRPr kumimoji="0" lang="en-US" sz="1600" u="none" strike="noStrike" cap="none" normalizeH="0" baseline="0" dirty="0" smtClean="0">
                        <a:ln>
                          <a:noFill/>
                        </a:ln>
                        <a:effectLst/>
                        <a:sym typeface="Wingdings" pitchFamily="2" charset="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Encoding : </a:t>
                      </a:r>
                      <a:r>
                        <a:rPr kumimoji="0" lang="en-US" sz="1600" u="none" strike="noStrike" cap="none" normalizeH="0" baseline="0" dirty="0" smtClean="0">
                          <a:ln>
                            <a:noFill/>
                          </a:ln>
                          <a:solidFill>
                            <a:srgbClr val="FF0000"/>
                          </a:solidFill>
                          <a:effectLst/>
                          <a:sym typeface="Wingdings" pitchFamily="2" charset="2"/>
                        </a:rPr>
                        <a:t>link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r>
            </a:tbl>
          </a:graphicData>
        </a:graphic>
      </p:graphicFrame>
      <p:sp>
        <p:nvSpPr>
          <p:cNvPr id="23" name="Slide Number Placeholder 22"/>
          <p:cNvSpPr>
            <a:spLocks noGrp="1"/>
          </p:cNvSpPr>
          <p:nvPr>
            <p:ph type="sldNum" sz="quarter" idx="12"/>
          </p:nvPr>
        </p:nvSpPr>
        <p:spPr/>
        <p:txBody>
          <a:bodyPr/>
          <a:lstStyle/>
          <a:p>
            <a:fld id="{FBEFA93E-88B8-49A7-A8A3-7504DB50F0C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Association Encoding - parts</a:t>
            </a:r>
            <a:endParaRPr lang="en-US" dirty="0"/>
          </a:p>
        </p:txBody>
      </p:sp>
      <p:grpSp>
        <p:nvGrpSpPr>
          <p:cNvPr id="4" name="Group 39"/>
          <p:cNvGrpSpPr/>
          <p:nvPr/>
        </p:nvGrpSpPr>
        <p:grpSpPr>
          <a:xfrm>
            <a:off x="870744" y="2336800"/>
            <a:ext cx="7402512" cy="1016000"/>
            <a:chOff x="838200" y="4114800"/>
            <a:chExt cx="7402512" cy="1016000"/>
          </a:xfrm>
        </p:grpSpPr>
        <p:grpSp>
          <p:nvGrpSpPr>
            <p:cNvPr id="5" name="Group 21"/>
            <p:cNvGrpSpPr/>
            <p:nvPr/>
          </p:nvGrpSpPr>
          <p:grpSpPr>
            <a:xfrm>
              <a:off x="6553200" y="4114800"/>
              <a:ext cx="1687512" cy="1016000"/>
              <a:chOff x="3886200" y="4191000"/>
              <a:chExt cx="1687512" cy="1016000"/>
            </a:xfrm>
          </p:grpSpPr>
          <p:sp>
            <p:nvSpPr>
              <p:cNvPr id="17"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a:t>Target</a:t>
                </a:r>
              </a:p>
            </p:txBody>
          </p:sp>
          <p:sp>
            <p:nvSpPr>
              <p:cNvPr id="18"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0"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1"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grpSp>
          <p:nvGrpSpPr>
            <p:cNvPr id="6" name="Group 23"/>
            <p:cNvGrpSpPr/>
            <p:nvPr/>
          </p:nvGrpSpPr>
          <p:grpSpPr>
            <a:xfrm>
              <a:off x="838200" y="4114800"/>
              <a:ext cx="1687512" cy="1016000"/>
              <a:chOff x="3886200" y="4191000"/>
              <a:chExt cx="1687512" cy="1016000"/>
            </a:xfrm>
          </p:grpSpPr>
          <p:sp>
            <p:nvSpPr>
              <p:cNvPr id="25"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dirty="0" smtClean="0"/>
                  <a:t>Source</a:t>
                </a:r>
                <a:endParaRPr lang="en-US" dirty="0"/>
              </a:p>
            </p:txBody>
          </p:sp>
          <p:sp>
            <p:nvSpPr>
              <p:cNvPr id="26"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7"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8"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cxnSp>
          <p:nvCxnSpPr>
            <p:cNvPr id="34" name="Straight Arrow Connector 33"/>
            <p:cNvCxnSpPr>
              <a:stCxn id="25" idx="3"/>
              <a:endCxn id="17" idx="1"/>
            </p:cNvCxnSpPr>
            <p:nvPr/>
          </p:nvCxnSpPr>
          <p:spPr>
            <a:xfrm>
              <a:off x="2438400" y="4622800"/>
              <a:ext cx="411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10000" y="4267200"/>
              <a:ext cx="1295547" cy="369332"/>
            </a:xfrm>
            <a:prstGeom prst="rect">
              <a:avLst/>
            </a:prstGeom>
            <a:noFill/>
          </p:spPr>
          <p:txBody>
            <a:bodyPr wrap="none" rtlCol="0">
              <a:spAutoFit/>
            </a:bodyPr>
            <a:lstStyle/>
            <a:p>
              <a:r>
                <a:rPr lang="en-US" dirty="0" smtClean="0"/>
                <a:t>association</a:t>
              </a:r>
              <a:endParaRPr lang="en-US" dirty="0"/>
            </a:p>
          </p:txBody>
        </p:sp>
        <p:sp>
          <p:nvSpPr>
            <p:cNvPr id="36" name="TextBox 35"/>
            <p:cNvSpPr txBox="1"/>
            <p:nvPr/>
          </p:nvSpPr>
          <p:spPr>
            <a:xfrm>
              <a:off x="2514600" y="4191000"/>
              <a:ext cx="340158"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6154476" y="4191000"/>
              <a:ext cx="322524" cy="369332"/>
            </a:xfrm>
            <a:prstGeom prst="rect">
              <a:avLst/>
            </a:prstGeom>
            <a:noFill/>
          </p:spPr>
          <p:txBody>
            <a:bodyPr wrap="none" rtlCol="0">
              <a:spAutoFit/>
            </a:bodyPr>
            <a:lstStyle/>
            <a:p>
              <a:r>
                <a:rPr lang="en-US" dirty="0" smtClean="0"/>
                <a:t>B</a:t>
              </a:r>
              <a:endParaRPr lang="en-US" dirty="0"/>
            </a:p>
          </p:txBody>
        </p:sp>
        <p:sp>
          <p:nvSpPr>
            <p:cNvPr id="38" name="TextBox 37"/>
            <p:cNvSpPr txBox="1"/>
            <p:nvPr/>
          </p:nvSpPr>
          <p:spPr>
            <a:xfrm>
              <a:off x="2514600" y="4648200"/>
              <a:ext cx="474810" cy="369332"/>
            </a:xfrm>
            <a:prstGeom prst="rect">
              <a:avLst/>
            </a:prstGeom>
            <a:noFill/>
          </p:spPr>
          <p:txBody>
            <a:bodyPr wrap="none" rtlCol="0">
              <a:spAutoFit/>
            </a:bodyPr>
            <a:lstStyle/>
            <a:p>
              <a:r>
                <a:rPr lang="en-US" dirty="0" smtClean="0"/>
                <a:t>1..*</a:t>
              </a:r>
              <a:endParaRPr lang="en-US" dirty="0"/>
            </a:p>
          </p:txBody>
        </p:sp>
        <p:sp>
          <p:nvSpPr>
            <p:cNvPr id="39" name="TextBox 38"/>
            <p:cNvSpPr txBox="1"/>
            <p:nvPr/>
          </p:nvSpPr>
          <p:spPr>
            <a:xfrm>
              <a:off x="6002190" y="4648200"/>
              <a:ext cx="474810" cy="369332"/>
            </a:xfrm>
            <a:prstGeom prst="rect">
              <a:avLst/>
            </a:prstGeom>
            <a:noFill/>
          </p:spPr>
          <p:txBody>
            <a:bodyPr wrap="none" rtlCol="0">
              <a:spAutoFit/>
            </a:bodyPr>
            <a:lstStyle/>
            <a:p>
              <a:r>
                <a:rPr lang="en-US" dirty="0" smtClean="0"/>
                <a:t>1..*</a:t>
              </a:r>
              <a:endParaRPr lang="en-US" dirty="0"/>
            </a:p>
          </p:txBody>
        </p:sp>
      </p:grpSp>
      <p:sp>
        <p:nvSpPr>
          <p:cNvPr id="41" name="TextBox 40"/>
          <p:cNvSpPr txBox="1"/>
          <p:nvPr/>
        </p:nvSpPr>
        <p:spPr>
          <a:xfrm>
            <a:off x="5867400" y="3886200"/>
            <a:ext cx="3032048" cy="92333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&lt;Source&gt;</a:t>
            </a:r>
          </a:p>
          <a:p>
            <a:r>
              <a:rPr lang="en-US" dirty="0" smtClean="0"/>
              <a:t>  </a:t>
            </a:r>
            <a:r>
              <a:rPr lang="en-US" dirty="0" smtClean="0">
                <a:solidFill>
                  <a:srgbClr val="FF0000"/>
                </a:solidFill>
              </a:rPr>
              <a:t>&lt;Target&gt;FK Value&lt;/Target&gt;</a:t>
            </a:r>
          </a:p>
          <a:p>
            <a:r>
              <a:rPr lang="en-US" dirty="0" smtClean="0"/>
              <a:t>&lt;/Source&gt;</a:t>
            </a:r>
            <a:endParaRPr lang="en-US" dirty="0"/>
          </a:p>
        </p:txBody>
      </p:sp>
      <p:graphicFrame>
        <p:nvGraphicFramePr>
          <p:cNvPr id="3" name="Group 63"/>
          <p:cNvGraphicFramePr>
            <a:graphicFrameLocks noGrp="1"/>
          </p:cNvGraphicFramePr>
          <p:nvPr/>
        </p:nvGraphicFramePr>
        <p:xfrm>
          <a:off x="228600" y="3886200"/>
          <a:ext cx="4953000" cy="2133600"/>
        </p:xfrm>
        <a:graphic>
          <a:graphicData uri="http://schemas.openxmlformats.org/drawingml/2006/table">
            <a:tbl>
              <a:tblPr>
                <a:tableStyleId>{284E427A-3D55-4303-BF80-6455036E1DE7}</a:tableStyleId>
              </a:tblPr>
              <a:tblGrid>
                <a:gridCol w="2438400"/>
                <a:gridCol w="2514600"/>
              </a:tblGrid>
              <a:tr h="3048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Include Association:     true </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effectLst/>
                        </a:rPr>
                        <a:t>false</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sym typeface="Wingdings" pitchFamily="2" charset="2"/>
                        </a:rPr>
                        <a:t>       G</a:t>
                      </a:r>
                      <a:r>
                        <a:rPr kumimoji="0" lang="en-US" sz="1600" u="none" strike="noStrike" cap="none" normalizeH="0" baseline="0" dirty="0" smtClean="0">
                          <a:ln>
                            <a:noFill/>
                          </a:ln>
                          <a:effectLst/>
                        </a:rPr>
                        <a:t>lobal </a:t>
                      </a:r>
                      <a:r>
                        <a:rPr kumimoji="0" lang="en-US" sz="1600" u="none" strike="noStrike" cap="none" normalizeH="0" baseline="0" dirty="0" smtClean="0">
                          <a:ln>
                            <a:noFill/>
                          </a:ln>
                          <a:effectLst/>
                          <a:sym typeface="Wingdings" pitchFamily="2" charset="2"/>
                        </a:rPr>
                        <a:t></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hMerge="1">
                  <a:txBody>
                    <a:bodyPr/>
                    <a:lstStyle/>
                    <a:p>
                      <a:endParaRPr lang="en-US"/>
                    </a:p>
                  </a:txBody>
                  <a:tcPr/>
                </a:tc>
              </a:tr>
              <a:tr h="16278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sym typeface="Wingdings" pitchFamily="2" charset="2"/>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N/A</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rPr>
                        <a:t>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Navigable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Include Endpoint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true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false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rPr>
                        <a:t> </a:t>
                      </a:r>
                      <a:endParaRPr kumimoji="0" lang="en-US" sz="1600" u="none" strike="noStrike" cap="none" normalizeH="0" baseline="0" dirty="0" smtClean="0">
                        <a:ln>
                          <a:noFill/>
                        </a:ln>
                        <a:effectLst/>
                        <a:sym typeface="Wingdings" pitchFamily="2" charset="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Encoding : reference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r>
            </a:tbl>
          </a:graphicData>
        </a:graphic>
      </p:graphicFrame>
      <p:sp>
        <p:nvSpPr>
          <p:cNvPr id="23" name="Slide Number Placeholder 22"/>
          <p:cNvSpPr>
            <a:spLocks noGrp="1"/>
          </p:cNvSpPr>
          <p:nvPr>
            <p:ph type="sldNum" sz="quarter" idx="12"/>
          </p:nvPr>
        </p:nvSpPr>
        <p:spPr/>
        <p:txBody>
          <a:bodyPr/>
          <a:lstStyle/>
          <a:p>
            <a:fld id="{FBEFA93E-88B8-49A7-A8A3-7504DB50F0C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Association Encoding - parts</a:t>
            </a:r>
            <a:endParaRPr lang="en-US" dirty="0"/>
          </a:p>
        </p:txBody>
      </p:sp>
      <p:grpSp>
        <p:nvGrpSpPr>
          <p:cNvPr id="4" name="Group 39"/>
          <p:cNvGrpSpPr/>
          <p:nvPr/>
        </p:nvGrpSpPr>
        <p:grpSpPr>
          <a:xfrm>
            <a:off x="870744" y="2336800"/>
            <a:ext cx="7402512" cy="1016000"/>
            <a:chOff x="838200" y="4114800"/>
            <a:chExt cx="7402512" cy="1016000"/>
          </a:xfrm>
        </p:grpSpPr>
        <p:grpSp>
          <p:nvGrpSpPr>
            <p:cNvPr id="5" name="Group 21"/>
            <p:cNvGrpSpPr/>
            <p:nvPr/>
          </p:nvGrpSpPr>
          <p:grpSpPr>
            <a:xfrm>
              <a:off x="6553200" y="4114800"/>
              <a:ext cx="1687512" cy="1016000"/>
              <a:chOff x="3886200" y="4191000"/>
              <a:chExt cx="1687512" cy="1016000"/>
            </a:xfrm>
          </p:grpSpPr>
          <p:sp>
            <p:nvSpPr>
              <p:cNvPr id="17"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a:t>Target</a:t>
                </a:r>
              </a:p>
            </p:txBody>
          </p:sp>
          <p:sp>
            <p:nvSpPr>
              <p:cNvPr id="18"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0"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1"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grpSp>
          <p:nvGrpSpPr>
            <p:cNvPr id="6" name="Group 23"/>
            <p:cNvGrpSpPr/>
            <p:nvPr/>
          </p:nvGrpSpPr>
          <p:grpSpPr>
            <a:xfrm>
              <a:off x="838200" y="4114800"/>
              <a:ext cx="1687512" cy="1016000"/>
              <a:chOff x="3886200" y="4191000"/>
              <a:chExt cx="1687512" cy="1016000"/>
            </a:xfrm>
          </p:grpSpPr>
          <p:sp>
            <p:nvSpPr>
              <p:cNvPr id="25"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dirty="0" smtClean="0"/>
                  <a:t>Source</a:t>
                </a:r>
                <a:endParaRPr lang="en-US" dirty="0"/>
              </a:p>
            </p:txBody>
          </p:sp>
          <p:sp>
            <p:nvSpPr>
              <p:cNvPr id="26"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7"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8"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cxnSp>
          <p:nvCxnSpPr>
            <p:cNvPr id="34" name="Straight Arrow Connector 33"/>
            <p:cNvCxnSpPr>
              <a:stCxn id="25" idx="3"/>
              <a:endCxn id="17" idx="1"/>
            </p:cNvCxnSpPr>
            <p:nvPr/>
          </p:nvCxnSpPr>
          <p:spPr>
            <a:xfrm>
              <a:off x="2438400" y="4622800"/>
              <a:ext cx="411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10000" y="4267200"/>
              <a:ext cx="1295547" cy="369332"/>
            </a:xfrm>
            <a:prstGeom prst="rect">
              <a:avLst/>
            </a:prstGeom>
            <a:noFill/>
          </p:spPr>
          <p:txBody>
            <a:bodyPr wrap="none" rtlCol="0">
              <a:spAutoFit/>
            </a:bodyPr>
            <a:lstStyle/>
            <a:p>
              <a:r>
                <a:rPr lang="en-US" dirty="0" smtClean="0"/>
                <a:t>association</a:t>
              </a:r>
              <a:endParaRPr lang="en-US" dirty="0"/>
            </a:p>
          </p:txBody>
        </p:sp>
        <p:sp>
          <p:nvSpPr>
            <p:cNvPr id="36" name="TextBox 35"/>
            <p:cNvSpPr txBox="1"/>
            <p:nvPr/>
          </p:nvSpPr>
          <p:spPr>
            <a:xfrm>
              <a:off x="2514600" y="4191000"/>
              <a:ext cx="340158"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6154476" y="4191000"/>
              <a:ext cx="322524" cy="369332"/>
            </a:xfrm>
            <a:prstGeom prst="rect">
              <a:avLst/>
            </a:prstGeom>
            <a:noFill/>
          </p:spPr>
          <p:txBody>
            <a:bodyPr wrap="none" rtlCol="0">
              <a:spAutoFit/>
            </a:bodyPr>
            <a:lstStyle/>
            <a:p>
              <a:r>
                <a:rPr lang="en-US" dirty="0" smtClean="0"/>
                <a:t>B</a:t>
              </a:r>
              <a:endParaRPr lang="en-US" dirty="0"/>
            </a:p>
          </p:txBody>
        </p:sp>
        <p:sp>
          <p:nvSpPr>
            <p:cNvPr id="38" name="TextBox 37"/>
            <p:cNvSpPr txBox="1"/>
            <p:nvPr/>
          </p:nvSpPr>
          <p:spPr>
            <a:xfrm>
              <a:off x="2514600" y="4648200"/>
              <a:ext cx="474810" cy="369332"/>
            </a:xfrm>
            <a:prstGeom prst="rect">
              <a:avLst/>
            </a:prstGeom>
            <a:noFill/>
          </p:spPr>
          <p:txBody>
            <a:bodyPr wrap="none" rtlCol="0">
              <a:spAutoFit/>
            </a:bodyPr>
            <a:lstStyle/>
            <a:p>
              <a:r>
                <a:rPr lang="en-US" dirty="0" smtClean="0"/>
                <a:t>1..*</a:t>
              </a:r>
              <a:endParaRPr lang="en-US" dirty="0"/>
            </a:p>
          </p:txBody>
        </p:sp>
        <p:sp>
          <p:nvSpPr>
            <p:cNvPr id="39" name="TextBox 38"/>
            <p:cNvSpPr txBox="1"/>
            <p:nvPr/>
          </p:nvSpPr>
          <p:spPr>
            <a:xfrm>
              <a:off x="6002190" y="4648200"/>
              <a:ext cx="474810" cy="369332"/>
            </a:xfrm>
            <a:prstGeom prst="rect">
              <a:avLst/>
            </a:prstGeom>
            <a:noFill/>
          </p:spPr>
          <p:txBody>
            <a:bodyPr wrap="none" rtlCol="0">
              <a:spAutoFit/>
            </a:bodyPr>
            <a:lstStyle/>
            <a:p>
              <a:r>
                <a:rPr lang="en-US" dirty="0" smtClean="0"/>
                <a:t>1..*</a:t>
              </a:r>
              <a:endParaRPr lang="en-US" dirty="0"/>
            </a:p>
          </p:txBody>
        </p:sp>
      </p:grpSp>
      <p:graphicFrame>
        <p:nvGraphicFramePr>
          <p:cNvPr id="3" name="Group 63"/>
          <p:cNvGraphicFramePr>
            <a:graphicFrameLocks noGrp="1"/>
          </p:cNvGraphicFramePr>
          <p:nvPr/>
        </p:nvGraphicFramePr>
        <p:xfrm>
          <a:off x="228600" y="3886200"/>
          <a:ext cx="4953000" cy="2133600"/>
        </p:xfrm>
        <a:graphic>
          <a:graphicData uri="http://schemas.openxmlformats.org/drawingml/2006/table">
            <a:tbl>
              <a:tblPr>
                <a:tableStyleId>{284E427A-3D55-4303-BF80-6455036E1DE7}</a:tableStyleId>
              </a:tblPr>
              <a:tblGrid>
                <a:gridCol w="2438400"/>
                <a:gridCol w="2514600"/>
              </a:tblGrid>
              <a:tr h="3048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Include Association:     true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effectLst/>
                        </a:rPr>
                        <a:t>false</a:t>
                      </a:r>
                      <a:r>
                        <a:rPr kumimoji="0" lang="en-US" sz="1600" u="none" strike="noStrike" cap="none" normalizeH="0" baseline="0" dirty="0" smtClean="0">
                          <a:ln>
                            <a:noFill/>
                          </a:ln>
                          <a:effectLst/>
                          <a:sym typeface="Wingdings" pitchFamily="2" charset="2"/>
                        </a:rPr>
                        <a:t>        G</a:t>
                      </a:r>
                      <a:r>
                        <a:rPr kumimoji="0" lang="en-US" sz="1600" u="none" strike="noStrike" cap="none" normalizeH="0" baseline="0" dirty="0" smtClean="0">
                          <a:ln>
                            <a:noFill/>
                          </a:ln>
                          <a:effectLst/>
                        </a:rPr>
                        <a:t>lobal </a:t>
                      </a:r>
                      <a:r>
                        <a:rPr kumimoji="0" lang="en-US" sz="1600" u="none" strike="noStrike" cap="none" normalizeH="0" baseline="0" dirty="0" smtClean="0">
                          <a:ln>
                            <a:noFill/>
                          </a:ln>
                          <a:effectLst/>
                          <a:sym typeface="Wingdings" pitchFamily="2" charset="2"/>
                        </a:rPr>
                        <a:t></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hMerge="1">
                  <a:txBody>
                    <a:bodyPr/>
                    <a:lstStyle/>
                    <a:p>
                      <a:endParaRPr lang="en-US"/>
                    </a:p>
                  </a:txBody>
                  <a:tcPr/>
                </a:tc>
              </a:tr>
              <a:tr h="16278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sym typeface="Wingdings" pitchFamily="2" charset="2"/>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N/A</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rPr>
                        <a:t>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Navigable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Include Endpoint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true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rPr>
                        <a:t>  false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endParaRPr kumimoji="0" lang="en-US" sz="1600" u="none" strike="noStrike" cap="none" normalizeH="0" baseline="0" dirty="0" smtClean="0">
                        <a:ln>
                          <a:noFill/>
                        </a:ln>
                        <a:effectLst/>
                        <a:sym typeface="Wingdings" pitchFamily="2" charset="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Encoding : reference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r>
            </a:tbl>
          </a:graphicData>
        </a:graphic>
      </p:graphicFrame>
      <p:sp>
        <p:nvSpPr>
          <p:cNvPr id="29" name="TextBox 28"/>
          <p:cNvSpPr txBox="1"/>
          <p:nvPr/>
        </p:nvSpPr>
        <p:spPr>
          <a:xfrm>
            <a:off x="5867400" y="3886200"/>
            <a:ext cx="2425087" cy="203132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&lt;Source&gt;</a:t>
            </a:r>
          </a:p>
          <a:p>
            <a:r>
              <a:rPr lang="en-US" dirty="0" smtClean="0">
                <a:solidFill>
                  <a:srgbClr val="FF0000"/>
                </a:solidFill>
              </a:rPr>
              <a:t>&lt;Association&gt;</a:t>
            </a:r>
          </a:p>
          <a:p>
            <a:r>
              <a:rPr lang="en-US" dirty="0" smtClean="0">
                <a:solidFill>
                  <a:srgbClr val="FF0000"/>
                </a:solidFill>
              </a:rPr>
              <a:t>    &lt;Target&gt;</a:t>
            </a:r>
          </a:p>
          <a:p>
            <a:r>
              <a:rPr lang="en-US" dirty="0" smtClean="0">
                <a:solidFill>
                  <a:srgbClr val="FF0000"/>
                </a:solidFill>
              </a:rPr>
              <a:t>      &lt;Id&gt;FK Value&lt;/Id&gt;</a:t>
            </a:r>
          </a:p>
          <a:p>
            <a:r>
              <a:rPr lang="en-US" dirty="0" smtClean="0">
                <a:solidFill>
                  <a:srgbClr val="FF0000"/>
                </a:solidFill>
              </a:rPr>
              <a:t>    &lt;/Target&gt;</a:t>
            </a:r>
          </a:p>
          <a:p>
            <a:r>
              <a:rPr lang="en-US" dirty="0" smtClean="0">
                <a:solidFill>
                  <a:srgbClr val="FF0000"/>
                </a:solidFill>
              </a:rPr>
              <a:t>  &lt;/Association&gt;</a:t>
            </a:r>
          </a:p>
          <a:p>
            <a:r>
              <a:rPr lang="en-US" dirty="0" smtClean="0"/>
              <a:t>&lt;/Source&gt;   </a:t>
            </a:r>
            <a:endParaRPr lang="en-US" dirty="0"/>
          </a:p>
        </p:txBody>
      </p:sp>
      <p:sp>
        <p:nvSpPr>
          <p:cNvPr id="23" name="Slide Number Placeholder 22"/>
          <p:cNvSpPr>
            <a:spLocks noGrp="1"/>
          </p:cNvSpPr>
          <p:nvPr>
            <p:ph type="sldNum" sz="quarter" idx="12"/>
          </p:nvPr>
        </p:nvSpPr>
        <p:spPr/>
        <p:txBody>
          <a:bodyPr/>
          <a:lstStyle/>
          <a:p>
            <a:fld id="{FBEFA93E-88B8-49A7-A8A3-7504DB50F0CC}"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Association Encoding - parts</a:t>
            </a:r>
            <a:endParaRPr lang="en-US" dirty="0"/>
          </a:p>
        </p:txBody>
      </p:sp>
      <p:grpSp>
        <p:nvGrpSpPr>
          <p:cNvPr id="4" name="Group 39"/>
          <p:cNvGrpSpPr/>
          <p:nvPr/>
        </p:nvGrpSpPr>
        <p:grpSpPr>
          <a:xfrm>
            <a:off x="870744" y="2336800"/>
            <a:ext cx="7402512" cy="1016000"/>
            <a:chOff x="838200" y="4114800"/>
            <a:chExt cx="7402512" cy="1016000"/>
          </a:xfrm>
        </p:grpSpPr>
        <p:grpSp>
          <p:nvGrpSpPr>
            <p:cNvPr id="5" name="Group 21"/>
            <p:cNvGrpSpPr/>
            <p:nvPr/>
          </p:nvGrpSpPr>
          <p:grpSpPr>
            <a:xfrm>
              <a:off x="6553200" y="4114800"/>
              <a:ext cx="1687512" cy="1016000"/>
              <a:chOff x="3886200" y="4191000"/>
              <a:chExt cx="1687512" cy="1016000"/>
            </a:xfrm>
          </p:grpSpPr>
          <p:sp>
            <p:nvSpPr>
              <p:cNvPr id="17"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a:t>Target</a:t>
                </a:r>
              </a:p>
            </p:txBody>
          </p:sp>
          <p:sp>
            <p:nvSpPr>
              <p:cNvPr id="18"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0"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1"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grpSp>
          <p:nvGrpSpPr>
            <p:cNvPr id="6" name="Group 23"/>
            <p:cNvGrpSpPr/>
            <p:nvPr/>
          </p:nvGrpSpPr>
          <p:grpSpPr>
            <a:xfrm>
              <a:off x="838200" y="4114800"/>
              <a:ext cx="1687512" cy="1016000"/>
              <a:chOff x="3886200" y="4191000"/>
              <a:chExt cx="1687512" cy="1016000"/>
            </a:xfrm>
          </p:grpSpPr>
          <p:sp>
            <p:nvSpPr>
              <p:cNvPr id="25" name="Rectangle 8"/>
              <p:cNvSpPr>
                <a:spLocks noChangeArrowheads="1"/>
              </p:cNvSpPr>
              <p:nvPr/>
            </p:nvSpPr>
            <p:spPr bwMode="auto">
              <a:xfrm>
                <a:off x="3886200" y="4191000"/>
                <a:ext cx="1600200" cy="1016000"/>
              </a:xfrm>
              <a:prstGeom prst="rect">
                <a:avLst/>
              </a:prstGeom>
              <a:solidFill>
                <a:srgbClr val="FFFFCC"/>
              </a:solidFill>
              <a:ln w="9525">
                <a:solidFill>
                  <a:schemeClr val="tx1"/>
                </a:solidFill>
                <a:miter lim="800000"/>
                <a:headEnd/>
                <a:tailEnd/>
              </a:ln>
              <a:effectLst/>
            </p:spPr>
            <p:txBody>
              <a:bodyPr wrap="none"/>
              <a:lstStyle/>
              <a:p>
                <a:r>
                  <a:rPr lang="en-US" dirty="0" smtClean="0"/>
                  <a:t>Source</a:t>
                </a:r>
                <a:endParaRPr lang="en-US" dirty="0"/>
              </a:p>
            </p:txBody>
          </p:sp>
          <p:sp>
            <p:nvSpPr>
              <p:cNvPr id="26" name="Line 9"/>
              <p:cNvSpPr>
                <a:spLocks noChangeShapeType="1"/>
              </p:cNvSpPr>
              <p:nvPr/>
            </p:nvSpPr>
            <p:spPr bwMode="auto">
              <a:xfrm>
                <a:off x="3886200" y="4572000"/>
                <a:ext cx="1600200" cy="1588"/>
              </a:xfrm>
              <a:prstGeom prst="line">
                <a:avLst/>
              </a:prstGeom>
              <a:noFill/>
              <a:ln w="9525">
                <a:solidFill>
                  <a:schemeClr val="tx1"/>
                </a:solidFill>
                <a:round/>
                <a:headEnd/>
                <a:tailEnd/>
              </a:ln>
              <a:effectLst/>
            </p:spPr>
            <p:txBody>
              <a:bodyPr/>
              <a:lstStyle/>
              <a:p>
                <a:endParaRPr lang="en-US"/>
              </a:p>
            </p:txBody>
          </p:sp>
          <p:sp>
            <p:nvSpPr>
              <p:cNvPr id="27" name="Text Box 38"/>
              <p:cNvSpPr txBox="1">
                <a:spLocks noChangeArrowheads="1"/>
              </p:cNvSpPr>
              <p:nvPr/>
            </p:nvSpPr>
            <p:spPr bwMode="auto">
              <a:xfrm>
                <a:off x="3949700" y="4622800"/>
                <a:ext cx="1624012" cy="523220"/>
              </a:xfrm>
              <a:prstGeom prst="rect">
                <a:avLst/>
              </a:prstGeom>
              <a:noFill/>
              <a:ln w="9525">
                <a:noFill/>
                <a:miter lim="800000"/>
                <a:headEnd/>
                <a:tailEnd/>
              </a:ln>
              <a:effectLst/>
            </p:spPr>
            <p:txBody>
              <a:bodyPr>
                <a:spAutoFit/>
              </a:bodyPr>
              <a:lstStyle/>
              <a:p>
                <a:pPr algn="l">
                  <a:spcBef>
                    <a:spcPct val="50000"/>
                  </a:spcBef>
                </a:pPr>
                <a:r>
                  <a:rPr lang="en-US" sz="1400" u="sng" dirty="0" smtClean="0"/>
                  <a:t>id     :  </a:t>
                </a:r>
                <a:r>
                  <a:rPr lang="en-US" sz="1400" u="sng" dirty="0"/>
                  <a:t>string</a:t>
                </a:r>
              </a:p>
              <a:p>
                <a:pPr algn="l"/>
                <a:r>
                  <a:rPr lang="en-US" sz="1400" dirty="0" smtClean="0"/>
                  <a:t>attrib    </a:t>
                </a:r>
                <a:r>
                  <a:rPr lang="en-US" sz="1400" dirty="0"/>
                  <a:t>:  integer</a:t>
                </a:r>
              </a:p>
            </p:txBody>
          </p:sp>
          <p:sp>
            <p:nvSpPr>
              <p:cNvPr id="28" name="Oval 40"/>
              <p:cNvSpPr>
                <a:spLocks noChangeArrowheads="1"/>
              </p:cNvSpPr>
              <p:nvPr/>
            </p:nvSpPr>
            <p:spPr bwMode="auto">
              <a:xfrm>
                <a:off x="5357812" y="4978400"/>
                <a:ext cx="26988" cy="26988"/>
              </a:xfrm>
              <a:prstGeom prst="ellipse">
                <a:avLst/>
              </a:prstGeom>
              <a:noFill/>
              <a:ln w="9525">
                <a:noFill/>
                <a:round/>
                <a:headEnd/>
                <a:tailEnd/>
              </a:ln>
              <a:effectLst/>
            </p:spPr>
            <p:txBody>
              <a:bodyPr wrap="none" anchor="ctr"/>
              <a:lstStyle/>
              <a:p>
                <a:endParaRPr lang="en-US"/>
              </a:p>
            </p:txBody>
          </p:sp>
        </p:grpSp>
        <p:cxnSp>
          <p:nvCxnSpPr>
            <p:cNvPr id="34" name="Straight Arrow Connector 33"/>
            <p:cNvCxnSpPr>
              <a:stCxn id="25" idx="3"/>
              <a:endCxn id="17" idx="1"/>
            </p:cNvCxnSpPr>
            <p:nvPr/>
          </p:nvCxnSpPr>
          <p:spPr>
            <a:xfrm>
              <a:off x="2438400" y="4622800"/>
              <a:ext cx="41148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10000" y="4267200"/>
              <a:ext cx="1295547" cy="369332"/>
            </a:xfrm>
            <a:prstGeom prst="rect">
              <a:avLst/>
            </a:prstGeom>
            <a:noFill/>
          </p:spPr>
          <p:txBody>
            <a:bodyPr wrap="none" rtlCol="0">
              <a:spAutoFit/>
            </a:bodyPr>
            <a:lstStyle/>
            <a:p>
              <a:r>
                <a:rPr lang="en-US" dirty="0" smtClean="0"/>
                <a:t>association</a:t>
              </a:r>
              <a:endParaRPr lang="en-US" dirty="0"/>
            </a:p>
          </p:txBody>
        </p:sp>
        <p:sp>
          <p:nvSpPr>
            <p:cNvPr id="36" name="TextBox 35"/>
            <p:cNvSpPr txBox="1"/>
            <p:nvPr/>
          </p:nvSpPr>
          <p:spPr>
            <a:xfrm>
              <a:off x="2514600" y="4191000"/>
              <a:ext cx="340158" cy="369332"/>
            </a:xfrm>
            <a:prstGeom prst="rect">
              <a:avLst/>
            </a:prstGeom>
            <a:noFill/>
          </p:spPr>
          <p:txBody>
            <a:bodyPr wrap="square" rtlCol="0">
              <a:spAutoFit/>
            </a:bodyPr>
            <a:lstStyle/>
            <a:p>
              <a:r>
                <a:rPr lang="en-US" dirty="0" smtClean="0"/>
                <a:t>A</a:t>
              </a:r>
              <a:endParaRPr lang="en-US" dirty="0"/>
            </a:p>
          </p:txBody>
        </p:sp>
        <p:sp>
          <p:nvSpPr>
            <p:cNvPr id="37" name="TextBox 36"/>
            <p:cNvSpPr txBox="1"/>
            <p:nvPr/>
          </p:nvSpPr>
          <p:spPr>
            <a:xfrm>
              <a:off x="6154476" y="4191000"/>
              <a:ext cx="322524" cy="369332"/>
            </a:xfrm>
            <a:prstGeom prst="rect">
              <a:avLst/>
            </a:prstGeom>
            <a:noFill/>
          </p:spPr>
          <p:txBody>
            <a:bodyPr wrap="none" rtlCol="0">
              <a:spAutoFit/>
            </a:bodyPr>
            <a:lstStyle/>
            <a:p>
              <a:r>
                <a:rPr lang="en-US" dirty="0" smtClean="0"/>
                <a:t>B</a:t>
              </a:r>
              <a:endParaRPr lang="en-US" dirty="0"/>
            </a:p>
          </p:txBody>
        </p:sp>
        <p:sp>
          <p:nvSpPr>
            <p:cNvPr id="38" name="TextBox 37"/>
            <p:cNvSpPr txBox="1"/>
            <p:nvPr/>
          </p:nvSpPr>
          <p:spPr>
            <a:xfrm>
              <a:off x="2514600" y="4648200"/>
              <a:ext cx="474810" cy="369332"/>
            </a:xfrm>
            <a:prstGeom prst="rect">
              <a:avLst/>
            </a:prstGeom>
            <a:noFill/>
          </p:spPr>
          <p:txBody>
            <a:bodyPr wrap="none" rtlCol="0">
              <a:spAutoFit/>
            </a:bodyPr>
            <a:lstStyle/>
            <a:p>
              <a:r>
                <a:rPr lang="en-US" dirty="0" smtClean="0"/>
                <a:t>1..*</a:t>
              </a:r>
              <a:endParaRPr lang="en-US" dirty="0"/>
            </a:p>
          </p:txBody>
        </p:sp>
        <p:sp>
          <p:nvSpPr>
            <p:cNvPr id="39" name="TextBox 38"/>
            <p:cNvSpPr txBox="1"/>
            <p:nvPr/>
          </p:nvSpPr>
          <p:spPr>
            <a:xfrm>
              <a:off x="6002190" y="4648200"/>
              <a:ext cx="474810" cy="369332"/>
            </a:xfrm>
            <a:prstGeom prst="rect">
              <a:avLst/>
            </a:prstGeom>
            <a:noFill/>
          </p:spPr>
          <p:txBody>
            <a:bodyPr wrap="none" rtlCol="0">
              <a:spAutoFit/>
            </a:bodyPr>
            <a:lstStyle/>
            <a:p>
              <a:r>
                <a:rPr lang="en-US" dirty="0" smtClean="0"/>
                <a:t>1..*</a:t>
              </a:r>
              <a:endParaRPr lang="en-US" dirty="0"/>
            </a:p>
          </p:txBody>
        </p:sp>
      </p:grpSp>
      <p:graphicFrame>
        <p:nvGraphicFramePr>
          <p:cNvPr id="3" name="Group 63"/>
          <p:cNvGraphicFramePr>
            <a:graphicFrameLocks noGrp="1"/>
          </p:cNvGraphicFramePr>
          <p:nvPr/>
        </p:nvGraphicFramePr>
        <p:xfrm>
          <a:off x="228600" y="3886200"/>
          <a:ext cx="4953000" cy="2133600"/>
        </p:xfrm>
        <a:graphic>
          <a:graphicData uri="http://schemas.openxmlformats.org/drawingml/2006/table">
            <a:tbl>
              <a:tblPr>
                <a:tableStyleId>{284E427A-3D55-4303-BF80-6455036E1DE7}</a:tableStyleId>
              </a:tblPr>
              <a:tblGrid>
                <a:gridCol w="2438400"/>
                <a:gridCol w="2514600"/>
              </a:tblGrid>
              <a:tr h="3048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Include Association:     true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sym typeface="Wingdings" pitchFamily="2" charset="2"/>
                        </a:rPr>
                        <a:t>  </a:t>
                      </a:r>
                      <a:r>
                        <a:rPr kumimoji="0" lang="en-US" sz="1600" u="none" strike="noStrike" cap="none" normalizeH="0" baseline="0" dirty="0" smtClean="0">
                          <a:ln>
                            <a:noFill/>
                          </a:ln>
                          <a:effectLst/>
                        </a:rPr>
                        <a:t>false</a:t>
                      </a:r>
                      <a:r>
                        <a:rPr kumimoji="0" lang="en-US" sz="1600" u="none" strike="noStrike" cap="none" normalizeH="0" baseline="0" dirty="0" smtClean="0">
                          <a:ln>
                            <a:noFill/>
                          </a:ln>
                          <a:effectLst/>
                          <a:sym typeface="Wingdings" pitchFamily="2" charset="2"/>
                        </a:rPr>
                        <a:t>        G</a:t>
                      </a:r>
                      <a:r>
                        <a:rPr kumimoji="0" lang="en-US" sz="1600" u="none" strike="noStrike" cap="none" normalizeH="0" baseline="0" dirty="0" smtClean="0">
                          <a:ln>
                            <a:noFill/>
                          </a:ln>
                          <a:effectLst/>
                        </a:rPr>
                        <a:t>lobal </a:t>
                      </a:r>
                      <a:r>
                        <a:rPr kumimoji="0" lang="en-US" sz="1600" u="none" strike="noStrike" cap="none" normalizeH="0" baseline="0" dirty="0" smtClean="0">
                          <a:ln>
                            <a:noFill/>
                          </a:ln>
                          <a:solidFill>
                            <a:srgbClr val="FF0000"/>
                          </a:solidFill>
                          <a:effectLst/>
                          <a:sym typeface="Wingdings" pitchFamily="2" charset="2"/>
                        </a:rPr>
                        <a:t></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hMerge="1">
                  <a:txBody>
                    <a:bodyPr/>
                    <a:lstStyle/>
                    <a:p>
                      <a:endParaRPr lang="en-US"/>
                    </a:p>
                  </a:txBody>
                  <a:tcPr/>
                </a:tc>
              </a:tr>
              <a:tr h="16278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sym typeface="Wingdings" pitchFamily="2" charset="2"/>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N/A</a:t>
                      </a: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sng" strike="noStrike" cap="none" normalizeH="0" baseline="0" dirty="0" smtClean="0">
                          <a:ln>
                            <a:noFill/>
                          </a:ln>
                          <a:effectLst/>
                        </a:rPr>
                        <a:t>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Navigable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Include Endpoint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dirty="0" smtClean="0">
                          <a:ln>
                            <a:noFill/>
                          </a:ln>
                          <a:effectLst/>
                        </a:rPr>
                        <a:t>true </a:t>
                      </a:r>
                      <a:r>
                        <a:rPr kumimoji="0" lang="en-US" sz="1600" u="none" strike="noStrike" cap="none" normalizeH="0" baseline="0" dirty="0" smtClean="0">
                          <a:ln>
                            <a:noFill/>
                          </a:ln>
                          <a:effectLst/>
                          <a:sym typeface="Wingdings" pitchFamily="2" charset="2"/>
                        </a:rPr>
                        <a:t></a:t>
                      </a:r>
                      <a:r>
                        <a:rPr kumimoji="0" lang="en-US" sz="1600" u="none" strike="noStrike" cap="none" normalizeH="0" baseline="0" dirty="0" smtClean="0">
                          <a:ln>
                            <a:noFill/>
                          </a:ln>
                          <a:effectLst/>
                        </a:rPr>
                        <a:t>  false </a:t>
                      </a:r>
                      <a:r>
                        <a:rPr kumimoji="0" lang="en-US" sz="1600" u="none" strike="noStrike" cap="none" normalizeH="0" baseline="0" dirty="0" smtClean="0">
                          <a:ln>
                            <a:noFill/>
                          </a:ln>
                          <a:solidFill>
                            <a:srgbClr val="FF0000"/>
                          </a:solidFill>
                          <a:effectLst/>
                          <a:sym typeface="Wingdings" pitchFamily="2" charset="2"/>
                        </a:rPr>
                        <a:t></a:t>
                      </a:r>
                      <a:r>
                        <a:rPr kumimoji="0" lang="en-US" sz="1600" u="none" strike="noStrike" cap="none" normalizeH="0" baseline="0" dirty="0" smtClean="0">
                          <a:ln>
                            <a:noFill/>
                          </a:ln>
                          <a:effectLst/>
                        </a:rPr>
                        <a:t> </a:t>
                      </a:r>
                      <a:endParaRPr kumimoji="0" lang="en-US" sz="1600" u="none" strike="noStrike" cap="none" normalizeH="0" baseline="0" dirty="0" smtClean="0">
                        <a:ln>
                          <a:noFill/>
                        </a:ln>
                        <a:effectLst/>
                        <a:sym typeface="Wingdings" pitchFamily="2" charset="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sym typeface="Wingdings" pitchFamily="2" charset="2"/>
                        </a:rPr>
                        <a:t>Encoding : reference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sym typeface="Wingdings" pitchFamily="2" charset="2"/>
                      </a:endParaRPr>
                    </a:p>
                  </a:txBody>
                  <a:tcPr horzOverflow="overflow"/>
                </a:tc>
              </a:tr>
            </a:tbl>
          </a:graphicData>
        </a:graphic>
      </p:graphicFrame>
      <p:sp>
        <p:nvSpPr>
          <p:cNvPr id="29" name="TextBox 28"/>
          <p:cNvSpPr txBox="1"/>
          <p:nvPr/>
        </p:nvSpPr>
        <p:spPr>
          <a:xfrm>
            <a:off x="5867400" y="3886200"/>
            <a:ext cx="3123612" cy="1200329"/>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solidFill>
                  <a:srgbClr val="FF0000"/>
                </a:solidFill>
              </a:rPr>
              <a:t>&lt;Association&gt;</a:t>
            </a:r>
          </a:p>
          <a:p>
            <a:r>
              <a:rPr lang="en-US" dirty="0" smtClean="0">
                <a:solidFill>
                  <a:srgbClr val="FF0000"/>
                </a:solidFill>
              </a:rPr>
              <a:t>  &lt;Source&gt;FK Value&lt;/Source&gt;</a:t>
            </a:r>
          </a:p>
          <a:p>
            <a:r>
              <a:rPr lang="en-US" dirty="0" smtClean="0">
                <a:solidFill>
                  <a:srgbClr val="FF0000"/>
                </a:solidFill>
              </a:rPr>
              <a:t>  &lt;Target&gt;FK Value&lt;/Target&gt;</a:t>
            </a:r>
          </a:p>
          <a:p>
            <a:r>
              <a:rPr lang="en-US" dirty="0" smtClean="0">
                <a:solidFill>
                  <a:srgbClr val="FF0000"/>
                </a:solidFill>
              </a:rPr>
              <a:t>&lt;/Association&gt;</a:t>
            </a:r>
          </a:p>
        </p:txBody>
      </p:sp>
      <p:sp>
        <p:nvSpPr>
          <p:cNvPr id="23" name="Slide Number Placeholder 22"/>
          <p:cNvSpPr>
            <a:spLocks noGrp="1"/>
          </p:cNvSpPr>
          <p:nvPr>
            <p:ph type="sldNum" sz="quarter" idx="12"/>
          </p:nvPr>
        </p:nvSpPr>
        <p:spPr/>
        <p:txBody>
          <a:bodyPr/>
          <a:lstStyle/>
          <a:p>
            <a:fld id="{FBEFA93E-88B8-49A7-A8A3-7504DB50F0CC}"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smtClean="0"/>
              <a:t>Successes / Observations</a:t>
            </a:r>
            <a:endParaRPr lang="en-US" dirty="0" smtClean="0"/>
          </a:p>
        </p:txBody>
      </p:sp>
      <p:sp>
        <p:nvSpPr>
          <p:cNvPr id="116739" name="Rectangle 3"/>
          <p:cNvSpPr>
            <a:spLocks noGrp="1" noChangeArrowheads="1"/>
          </p:cNvSpPr>
          <p:nvPr>
            <p:ph idx="1"/>
          </p:nvPr>
        </p:nvSpPr>
        <p:spPr/>
        <p:txBody>
          <a:bodyPr/>
          <a:lstStyle/>
          <a:p>
            <a:r>
              <a:rPr lang="en-US" smtClean="0"/>
              <a:t>It actually does work</a:t>
            </a:r>
          </a:p>
          <a:p>
            <a:r>
              <a:rPr lang="en-US" smtClean="0"/>
              <a:t>Used on many projects</a:t>
            </a:r>
          </a:p>
          <a:p>
            <a:r>
              <a:rPr lang="en-US" smtClean="0"/>
              <a:t>Model reuse is occurring</a:t>
            </a:r>
          </a:p>
          <a:p>
            <a:r>
              <a:rPr lang="en-US" smtClean="0"/>
              <a:t>Encoding rules are sufficient however new encoding patterns are still being discovered</a:t>
            </a:r>
          </a:p>
          <a:p>
            <a:r>
              <a:rPr lang="en-US" smtClean="0"/>
              <a:t>Projects select very different encodings</a:t>
            </a:r>
          </a:p>
          <a:p>
            <a:endParaRPr lang="en-US" smtClean="0"/>
          </a:p>
          <a:p>
            <a:endParaRPr lang="en-US" smtClean="0"/>
          </a:p>
          <a:p>
            <a:endParaRPr lang="en-US" smtClean="0"/>
          </a:p>
          <a:p>
            <a:endParaRPr lang="en-US" smtClean="0"/>
          </a:p>
          <a:p>
            <a:endParaRPr lang="en-US" dirty="0" smtClean="0"/>
          </a:p>
        </p:txBody>
      </p:sp>
      <p:sp>
        <p:nvSpPr>
          <p:cNvPr id="5" name="Slide Number Placeholder 4"/>
          <p:cNvSpPr>
            <a:spLocks noGrp="1"/>
          </p:cNvSpPr>
          <p:nvPr>
            <p:ph type="sldNum" sz="quarter" idx="12"/>
          </p:nvPr>
        </p:nvSpPr>
        <p:spPr/>
        <p:txBody>
          <a:bodyPr/>
          <a:lstStyle/>
          <a:p>
            <a:fld id="{FBEFA93E-88B8-49A7-A8A3-7504DB50F0CC}"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dirty="0" smtClean="0"/>
              <a:t>Challenges</a:t>
            </a:r>
          </a:p>
        </p:txBody>
      </p:sp>
      <p:sp>
        <p:nvSpPr>
          <p:cNvPr id="117763" name="Rectangle 3"/>
          <p:cNvSpPr>
            <a:spLocks noGrp="1" noChangeArrowheads="1"/>
          </p:cNvSpPr>
          <p:nvPr>
            <p:ph idx="1"/>
          </p:nvPr>
        </p:nvSpPr>
        <p:spPr/>
        <p:txBody>
          <a:bodyPr>
            <a:normAutofit/>
          </a:bodyPr>
          <a:lstStyle/>
          <a:p>
            <a:r>
              <a:rPr lang="en-US" dirty="0" smtClean="0"/>
              <a:t>Hard but not too hard</a:t>
            </a:r>
          </a:p>
          <a:p>
            <a:pPr lvl="1"/>
            <a:r>
              <a:rPr lang="en-US" dirty="0" smtClean="0"/>
              <a:t>Physical Model Duality (encoding can seem like magic) </a:t>
            </a:r>
          </a:p>
          <a:p>
            <a:pPr lvl="1"/>
            <a:r>
              <a:rPr lang="en-US" dirty="0" smtClean="0"/>
              <a:t>Tools</a:t>
            </a:r>
          </a:p>
          <a:p>
            <a:r>
              <a:rPr lang="en-US" dirty="0" smtClean="0"/>
              <a:t>Really Hard</a:t>
            </a:r>
          </a:p>
          <a:p>
            <a:pPr lvl="1"/>
            <a:r>
              <a:rPr lang="en-US" dirty="0" smtClean="0"/>
              <a:t>Talent</a:t>
            </a:r>
          </a:p>
          <a:p>
            <a:pPr lvl="1"/>
            <a:r>
              <a:rPr lang="en-US" dirty="0" smtClean="0"/>
              <a:t>Culture</a:t>
            </a:r>
          </a:p>
          <a:p>
            <a:r>
              <a:rPr lang="en-US" dirty="0" smtClean="0"/>
              <a:t>Things to consider</a:t>
            </a:r>
          </a:p>
          <a:p>
            <a:pPr lvl="1"/>
            <a:r>
              <a:rPr lang="en-US" dirty="0" smtClean="0"/>
              <a:t>Return on Investment</a:t>
            </a:r>
          </a:p>
        </p:txBody>
      </p:sp>
      <p:sp>
        <p:nvSpPr>
          <p:cNvPr id="5" name="Slide Number Placeholder 4"/>
          <p:cNvSpPr>
            <a:spLocks noGrp="1"/>
          </p:cNvSpPr>
          <p:nvPr>
            <p:ph type="sldNum" sz="quarter" idx="12"/>
          </p:nvPr>
        </p:nvSpPr>
        <p:spPr/>
        <p:txBody>
          <a:bodyPr/>
          <a:lstStyle/>
          <a:p>
            <a:fld id="{FBEFA93E-88B8-49A7-A8A3-7504DB50F0CC}"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mtClean="0"/>
              <a:t>Future Work</a:t>
            </a:r>
            <a:endParaRPr lang="en-US" dirty="0" smtClean="0"/>
          </a:p>
        </p:txBody>
      </p:sp>
      <p:sp>
        <p:nvSpPr>
          <p:cNvPr id="118787" name="Rectangle 3"/>
          <p:cNvSpPr>
            <a:spLocks noGrp="1" noChangeArrowheads="1"/>
          </p:cNvSpPr>
          <p:nvPr>
            <p:ph idx="1"/>
          </p:nvPr>
        </p:nvSpPr>
        <p:spPr/>
        <p:txBody>
          <a:bodyPr/>
          <a:lstStyle/>
          <a:p>
            <a:r>
              <a:rPr lang="en-US" dirty="0" smtClean="0"/>
              <a:t>Better visualization</a:t>
            </a:r>
          </a:p>
          <a:p>
            <a:r>
              <a:rPr lang="en-US" dirty="0" smtClean="0"/>
              <a:t>Change management</a:t>
            </a:r>
          </a:p>
          <a:p>
            <a:r>
              <a:rPr lang="en-US" dirty="0" smtClean="0"/>
              <a:t>Continue to improve documentation</a:t>
            </a:r>
          </a:p>
          <a:p>
            <a:r>
              <a:rPr lang="en-US" dirty="0" smtClean="0"/>
              <a:t>Prototype other implementations</a:t>
            </a:r>
          </a:p>
          <a:p>
            <a:r>
              <a:rPr lang="en-US" dirty="0" smtClean="0"/>
              <a:t>Explore semi-automatic translation</a:t>
            </a:r>
          </a:p>
        </p:txBody>
      </p:sp>
      <p:sp>
        <p:nvSpPr>
          <p:cNvPr id="5" name="Slide Number Placeholder 4"/>
          <p:cNvSpPr>
            <a:spLocks noGrp="1"/>
          </p:cNvSpPr>
          <p:nvPr>
            <p:ph type="sldNum" sz="quarter" idx="12"/>
          </p:nvPr>
        </p:nvSpPr>
        <p:spPr/>
        <p:txBody>
          <a:bodyPr/>
          <a:lstStyle/>
          <a:p>
            <a:fld id="{FBEFA93E-88B8-49A7-A8A3-7504DB50F0CC}"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normAutofit lnSpcReduction="10000"/>
          </a:bodyPr>
          <a:lstStyle/>
          <a:p>
            <a:r>
              <a:rPr lang="en-US" smtClean="0"/>
              <a:t>Motivation</a:t>
            </a:r>
          </a:p>
          <a:p>
            <a:r>
              <a:rPr lang="en-US" smtClean="0"/>
              <a:t>Challenge</a:t>
            </a:r>
          </a:p>
          <a:p>
            <a:r>
              <a:rPr lang="en-US" smtClean="0"/>
              <a:t>OntoUML</a:t>
            </a:r>
          </a:p>
          <a:p>
            <a:r>
              <a:rPr lang="en-US" smtClean="0"/>
              <a:t>Compiling</a:t>
            </a:r>
          </a:p>
          <a:p>
            <a:pPr lvl="1"/>
            <a:r>
              <a:rPr lang="en-US" smtClean="0"/>
              <a:t>RDFS</a:t>
            </a:r>
          </a:p>
          <a:p>
            <a:pPr lvl="1"/>
            <a:r>
              <a:rPr lang="en-US" smtClean="0"/>
              <a:t>XSD</a:t>
            </a:r>
          </a:p>
          <a:p>
            <a:pPr lvl="1"/>
            <a:r>
              <a:rPr lang="en-US" smtClean="0"/>
              <a:t>SQL</a:t>
            </a:r>
          </a:p>
          <a:p>
            <a:r>
              <a:rPr lang="en-US" smtClean="0"/>
              <a:t>Summary</a:t>
            </a:r>
          </a:p>
          <a:p>
            <a:r>
              <a:rPr lang="en-US" smtClean="0"/>
              <a:t>Further Work</a:t>
            </a:r>
          </a:p>
          <a:p>
            <a:r>
              <a:rPr lang="en-US" smtClean="0"/>
              <a:t>Conclusion</a:t>
            </a:r>
            <a:endParaRPr lang="en-US" dirty="0"/>
          </a:p>
        </p:txBody>
      </p:sp>
      <p:sp>
        <p:nvSpPr>
          <p:cNvPr id="5" name="Slide Number Placeholder 4"/>
          <p:cNvSpPr>
            <a:spLocks noGrp="1"/>
          </p:cNvSpPr>
          <p:nvPr>
            <p:ph type="sldNum" sz="quarter" idx="12"/>
          </p:nvPr>
        </p:nvSpPr>
        <p:spPr/>
        <p:txBody>
          <a:bodyPr/>
          <a:lstStyle/>
          <a:p>
            <a:fld id="{FBEFA93E-88B8-49A7-A8A3-7504DB50F0C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mtClean="0"/>
              <a:t>Questions</a:t>
            </a:r>
            <a:endParaRPr lang="en-US" dirty="0" smtClean="0"/>
          </a:p>
        </p:txBody>
      </p:sp>
      <p:sp>
        <p:nvSpPr>
          <p:cNvPr id="4" name="TextBox 3"/>
          <p:cNvSpPr txBox="1"/>
          <p:nvPr/>
        </p:nvSpPr>
        <p:spPr>
          <a:xfrm>
            <a:off x="3429000" y="3505200"/>
            <a:ext cx="5131726" cy="2554545"/>
          </a:xfrm>
          <a:prstGeom prst="rect">
            <a:avLst/>
          </a:prstGeom>
          <a:noFill/>
        </p:spPr>
        <p:txBody>
          <a:bodyPr wrap="none" rtlCol="0">
            <a:spAutoFit/>
          </a:bodyPr>
          <a:lstStyle/>
          <a:p>
            <a:r>
              <a:rPr lang="en-US" sz="3200" dirty="0" smtClean="0"/>
              <a:t>Bruce Bauman</a:t>
            </a:r>
          </a:p>
          <a:p>
            <a:r>
              <a:rPr lang="en-US" sz="3200" dirty="0" smtClean="0"/>
              <a:t>Senior System Architect</a:t>
            </a:r>
          </a:p>
          <a:p>
            <a:r>
              <a:rPr lang="en-US" sz="3200" dirty="0" smtClean="0"/>
              <a:t>U.S. Department of Defense</a:t>
            </a:r>
          </a:p>
          <a:p>
            <a:endParaRPr lang="en-US" sz="3200" dirty="0" smtClean="0"/>
          </a:p>
          <a:p>
            <a:r>
              <a:rPr lang="en-US" sz="3200" dirty="0" smtClean="0"/>
              <a:t>btbauma@gmail.com</a:t>
            </a:r>
            <a:endParaRPr lang="en-US" sz="3200" dirty="0"/>
          </a:p>
        </p:txBody>
      </p:sp>
      <p:sp>
        <p:nvSpPr>
          <p:cNvPr id="6" name="Slide Number Placeholder 5"/>
          <p:cNvSpPr>
            <a:spLocks noGrp="1"/>
          </p:cNvSpPr>
          <p:nvPr>
            <p:ph type="sldNum" sz="quarter" idx="12"/>
          </p:nvPr>
        </p:nvSpPr>
        <p:spPr/>
        <p:txBody>
          <a:bodyPr/>
          <a:lstStyle/>
          <a:p>
            <a:fld id="{FBEFA93E-88B8-49A7-A8A3-7504DB50F0CC}"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 Types</a:t>
            </a:r>
            <a:endParaRPr lang="en-US" dirty="0"/>
          </a:p>
        </p:txBody>
      </p:sp>
      <p:cxnSp>
        <p:nvCxnSpPr>
          <p:cNvPr id="19" name="Straight Arrow Connector 18"/>
          <p:cNvCxnSpPr/>
          <p:nvPr/>
        </p:nvCxnSpPr>
        <p:spPr>
          <a:xfrm>
            <a:off x="2209800" y="5715000"/>
            <a:ext cx="457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10400" y="5943600"/>
            <a:ext cx="1692451" cy="369332"/>
          </a:xfrm>
          <a:prstGeom prst="rect">
            <a:avLst/>
          </a:prstGeom>
          <a:noFill/>
        </p:spPr>
        <p:txBody>
          <a:bodyPr wrap="none" rtlCol="0">
            <a:spAutoFit/>
          </a:bodyPr>
          <a:lstStyle/>
          <a:p>
            <a:r>
              <a:rPr lang="en-US" dirty="0" smtClean="0"/>
              <a:t>Implementation</a:t>
            </a:r>
            <a:endParaRPr lang="en-US" dirty="0"/>
          </a:p>
        </p:txBody>
      </p:sp>
      <p:sp>
        <p:nvSpPr>
          <p:cNvPr id="21" name="TextBox 20"/>
          <p:cNvSpPr txBox="1"/>
          <p:nvPr/>
        </p:nvSpPr>
        <p:spPr>
          <a:xfrm>
            <a:off x="152400" y="1600200"/>
            <a:ext cx="1262269" cy="369332"/>
          </a:xfrm>
          <a:prstGeom prst="rect">
            <a:avLst/>
          </a:prstGeom>
          <a:noFill/>
        </p:spPr>
        <p:txBody>
          <a:bodyPr wrap="none" rtlCol="0">
            <a:spAutoFit/>
          </a:bodyPr>
          <a:lstStyle/>
          <a:p>
            <a:r>
              <a:rPr lang="en-US" dirty="0" smtClean="0"/>
              <a:t>Perspective</a:t>
            </a:r>
            <a:endParaRPr lang="en-US" dirty="0"/>
          </a:p>
        </p:txBody>
      </p:sp>
      <p:cxnSp>
        <p:nvCxnSpPr>
          <p:cNvPr id="17" name="Straight Arrow Connector 16"/>
          <p:cNvCxnSpPr/>
          <p:nvPr/>
        </p:nvCxnSpPr>
        <p:spPr>
          <a:xfrm rot="5400000" flipH="1" flipV="1">
            <a:off x="494903" y="4000103"/>
            <a:ext cx="34297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1336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133600" y="4572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209931" y="4876800"/>
            <a:ext cx="851130" cy="369332"/>
          </a:xfrm>
          <a:prstGeom prst="rect">
            <a:avLst/>
          </a:prstGeom>
          <a:noFill/>
        </p:spPr>
        <p:txBody>
          <a:bodyPr wrap="none" rtlCol="0">
            <a:spAutoFit/>
          </a:bodyPr>
          <a:lstStyle/>
          <a:p>
            <a:r>
              <a:rPr lang="en-US" dirty="0" smtClean="0"/>
              <a:t>System</a:t>
            </a:r>
            <a:endParaRPr lang="en-US" dirty="0"/>
          </a:p>
        </p:txBody>
      </p:sp>
      <p:sp>
        <p:nvSpPr>
          <p:cNvPr id="28" name="TextBox 27"/>
          <p:cNvSpPr txBox="1"/>
          <p:nvPr/>
        </p:nvSpPr>
        <p:spPr>
          <a:xfrm>
            <a:off x="1214867" y="3810000"/>
            <a:ext cx="846194" cy="369332"/>
          </a:xfrm>
          <a:prstGeom prst="rect">
            <a:avLst/>
          </a:prstGeom>
          <a:noFill/>
        </p:spPr>
        <p:txBody>
          <a:bodyPr wrap="none" rtlCol="0">
            <a:spAutoFit/>
          </a:bodyPr>
          <a:lstStyle/>
          <a:p>
            <a:r>
              <a:rPr lang="en-US" dirty="0" smtClean="0"/>
              <a:t>Project</a:t>
            </a:r>
            <a:endParaRPr lang="en-US" dirty="0"/>
          </a:p>
        </p:txBody>
      </p:sp>
      <p:sp>
        <p:nvSpPr>
          <p:cNvPr id="30" name="TextBox 29"/>
          <p:cNvSpPr txBox="1"/>
          <p:nvPr/>
        </p:nvSpPr>
        <p:spPr>
          <a:xfrm>
            <a:off x="914400" y="2743200"/>
            <a:ext cx="1146661" cy="369332"/>
          </a:xfrm>
          <a:prstGeom prst="rect">
            <a:avLst/>
          </a:prstGeom>
          <a:noFill/>
        </p:spPr>
        <p:txBody>
          <a:bodyPr wrap="none" rtlCol="0">
            <a:spAutoFit/>
          </a:bodyPr>
          <a:lstStyle/>
          <a:p>
            <a:r>
              <a:rPr lang="en-US" dirty="0" smtClean="0"/>
              <a:t>Enterprise</a:t>
            </a:r>
            <a:endParaRPr lang="en-US" dirty="0"/>
          </a:p>
        </p:txBody>
      </p:sp>
      <p:cxnSp>
        <p:nvCxnSpPr>
          <p:cNvPr id="37" name="Straight Connector 36"/>
          <p:cNvCxnSpPr/>
          <p:nvPr/>
        </p:nvCxnSpPr>
        <p:spPr>
          <a:xfrm rot="5400000">
            <a:off x="3657600" y="5715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81600" y="5715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133600" y="5867400"/>
            <a:ext cx="1616468" cy="646331"/>
          </a:xfrm>
          <a:prstGeom prst="rect">
            <a:avLst/>
          </a:prstGeom>
          <a:noFill/>
        </p:spPr>
        <p:txBody>
          <a:bodyPr wrap="none" rtlCol="0">
            <a:spAutoFit/>
          </a:bodyPr>
          <a:lstStyle/>
          <a:p>
            <a:r>
              <a:rPr lang="en-US" dirty="0" smtClean="0"/>
              <a:t>Representation</a:t>
            </a:r>
          </a:p>
          <a:p>
            <a:r>
              <a:rPr lang="en-US" dirty="0" smtClean="0"/>
              <a:t>Neutral</a:t>
            </a:r>
            <a:endParaRPr lang="en-US" dirty="0"/>
          </a:p>
        </p:txBody>
      </p:sp>
      <p:sp>
        <p:nvSpPr>
          <p:cNvPr id="46" name="TextBox 45"/>
          <p:cNvSpPr txBox="1"/>
          <p:nvPr/>
        </p:nvSpPr>
        <p:spPr>
          <a:xfrm>
            <a:off x="5633268" y="5867400"/>
            <a:ext cx="919932" cy="646331"/>
          </a:xfrm>
          <a:prstGeom prst="rect">
            <a:avLst/>
          </a:prstGeom>
          <a:noFill/>
        </p:spPr>
        <p:txBody>
          <a:bodyPr wrap="none" rtlCol="0">
            <a:spAutoFit/>
          </a:bodyPr>
          <a:lstStyle/>
          <a:p>
            <a:r>
              <a:rPr lang="en-US" dirty="0" smtClean="0"/>
              <a:t>Product</a:t>
            </a:r>
          </a:p>
          <a:p>
            <a:r>
              <a:rPr lang="en-US" dirty="0" smtClean="0"/>
              <a:t>Specific</a:t>
            </a:r>
            <a:endParaRPr lang="en-US" dirty="0"/>
          </a:p>
        </p:txBody>
      </p:sp>
      <p:grpSp>
        <p:nvGrpSpPr>
          <p:cNvPr id="3" name="Group 48"/>
          <p:cNvGrpSpPr/>
          <p:nvPr/>
        </p:nvGrpSpPr>
        <p:grpSpPr>
          <a:xfrm>
            <a:off x="2667000" y="2743200"/>
            <a:ext cx="1476634" cy="521732"/>
            <a:chOff x="2971800" y="1981200"/>
            <a:chExt cx="1476634" cy="521732"/>
          </a:xfrm>
        </p:grpSpPr>
        <p:sp>
          <p:nvSpPr>
            <p:cNvPr id="47" name="Oval 46"/>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3200400" y="2133600"/>
              <a:ext cx="1248034" cy="369332"/>
            </a:xfrm>
            <a:prstGeom prst="rect">
              <a:avLst/>
            </a:prstGeom>
            <a:noFill/>
          </p:spPr>
          <p:txBody>
            <a:bodyPr wrap="none" rtlCol="0">
              <a:spAutoFit/>
            </a:bodyPr>
            <a:lstStyle/>
            <a:p>
              <a:r>
                <a:rPr lang="en-US" dirty="0" smtClean="0"/>
                <a:t>Conceptual</a:t>
              </a:r>
              <a:endParaRPr lang="en-US" dirty="0"/>
            </a:p>
          </p:txBody>
        </p:sp>
      </p:grpSp>
      <p:grpSp>
        <p:nvGrpSpPr>
          <p:cNvPr id="4" name="Group 49"/>
          <p:cNvGrpSpPr/>
          <p:nvPr/>
        </p:nvGrpSpPr>
        <p:grpSpPr>
          <a:xfrm>
            <a:off x="3136853" y="3886200"/>
            <a:ext cx="1054147" cy="521732"/>
            <a:chOff x="2971800" y="1981200"/>
            <a:chExt cx="1054147" cy="521732"/>
          </a:xfrm>
        </p:grpSpPr>
        <p:sp>
          <p:nvSpPr>
            <p:cNvPr id="51" name="Oval 50"/>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p:cNvSpPr txBox="1"/>
            <p:nvPr/>
          </p:nvSpPr>
          <p:spPr>
            <a:xfrm>
              <a:off x="3200400" y="2133600"/>
              <a:ext cx="825547" cy="369332"/>
            </a:xfrm>
            <a:prstGeom prst="rect">
              <a:avLst/>
            </a:prstGeom>
            <a:noFill/>
          </p:spPr>
          <p:txBody>
            <a:bodyPr wrap="none" rtlCol="0">
              <a:spAutoFit/>
            </a:bodyPr>
            <a:lstStyle/>
            <a:p>
              <a:r>
                <a:rPr lang="en-US" dirty="0" smtClean="0"/>
                <a:t>Logical</a:t>
              </a:r>
              <a:endParaRPr lang="en-US" dirty="0"/>
            </a:p>
          </p:txBody>
        </p:sp>
      </p:grpSp>
      <p:grpSp>
        <p:nvGrpSpPr>
          <p:cNvPr id="5" name="Group 52"/>
          <p:cNvGrpSpPr/>
          <p:nvPr/>
        </p:nvGrpSpPr>
        <p:grpSpPr>
          <a:xfrm>
            <a:off x="5754771" y="5193268"/>
            <a:ext cx="2170029" cy="521732"/>
            <a:chOff x="2971800" y="1981200"/>
            <a:chExt cx="2170029" cy="521732"/>
          </a:xfrm>
        </p:grpSpPr>
        <p:sp>
          <p:nvSpPr>
            <p:cNvPr id="54" name="Oval 53"/>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3200400" y="2133600"/>
              <a:ext cx="1941429" cy="369332"/>
            </a:xfrm>
            <a:prstGeom prst="rect">
              <a:avLst/>
            </a:prstGeom>
            <a:noFill/>
          </p:spPr>
          <p:txBody>
            <a:bodyPr wrap="none" rtlCol="0">
              <a:spAutoFit/>
            </a:bodyPr>
            <a:lstStyle/>
            <a:p>
              <a:r>
                <a:rPr lang="en-US" dirty="0" smtClean="0"/>
                <a:t>Optimized Physical</a:t>
              </a:r>
              <a:endParaRPr lang="en-US" dirty="0"/>
            </a:p>
          </p:txBody>
        </p:sp>
      </p:grpSp>
      <p:grpSp>
        <p:nvGrpSpPr>
          <p:cNvPr id="6" name="Group 55"/>
          <p:cNvGrpSpPr/>
          <p:nvPr/>
        </p:nvGrpSpPr>
        <p:grpSpPr>
          <a:xfrm>
            <a:off x="4267200" y="4876800"/>
            <a:ext cx="1077333" cy="521732"/>
            <a:chOff x="2971800" y="1981200"/>
            <a:chExt cx="1077333" cy="521732"/>
          </a:xfrm>
        </p:grpSpPr>
        <p:sp>
          <p:nvSpPr>
            <p:cNvPr id="57" name="Oval 56"/>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3124200" y="2133600"/>
              <a:ext cx="924933" cy="369332"/>
            </a:xfrm>
            <a:prstGeom prst="rect">
              <a:avLst/>
            </a:prstGeom>
            <a:noFill/>
          </p:spPr>
          <p:txBody>
            <a:bodyPr wrap="none" rtlCol="0">
              <a:spAutoFit/>
            </a:bodyPr>
            <a:lstStyle/>
            <a:p>
              <a:r>
                <a:rPr lang="en-US" dirty="0" smtClean="0"/>
                <a:t>Physical</a:t>
              </a:r>
              <a:endParaRPr lang="en-US" dirty="0"/>
            </a:p>
          </p:txBody>
        </p:sp>
      </p:grpSp>
      <p:sp>
        <p:nvSpPr>
          <p:cNvPr id="59" name="TextBox 58"/>
          <p:cNvSpPr txBox="1"/>
          <p:nvPr/>
        </p:nvSpPr>
        <p:spPr>
          <a:xfrm>
            <a:off x="3862431" y="5867400"/>
            <a:ext cx="1242969" cy="646331"/>
          </a:xfrm>
          <a:prstGeom prst="rect">
            <a:avLst/>
          </a:prstGeom>
          <a:noFill/>
        </p:spPr>
        <p:txBody>
          <a:bodyPr wrap="none" rtlCol="0">
            <a:spAutoFit/>
          </a:bodyPr>
          <a:lstStyle/>
          <a:p>
            <a:r>
              <a:rPr lang="en-US" dirty="0" smtClean="0"/>
              <a:t>Technology</a:t>
            </a:r>
          </a:p>
          <a:p>
            <a:r>
              <a:rPr lang="en-US" dirty="0" smtClean="0"/>
              <a:t>Specific</a:t>
            </a:r>
            <a:endParaRPr lang="en-US" dirty="0"/>
          </a:p>
        </p:txBody>
      </p:sp>
      <p:sp>
        <p:nvSpPr>
          <p:cNvPr id="65" name="Left Arrow 64"/>
          <p:cNvSpPr/>
          <p:nvPr/>
        </p:nvSpPr>
        <p:spPr>
          <a:xfrm rot="2117159">
            <a:off x="4804055" y="3024935"/>
            <a:ext cx="2286000" cy="2806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Greater Detail</a:t>
            </a:r>
            <a:endParaRPr lang="en-US" dirty="0"/>
          </a:p>
        </p:txBody>
      </p:sp>
      <p:sp>
        <p:nvSpPr>
          <p:cNvPr id="66" name="Left Arrow 65"/>
          <p:cNvSpPr/>
          <p:nvPr/>
        </p:nvSpPr>
        <p:spPr>
          <a:xfrm rot="2117159">
            <a:off x="5061292" y="2652294"/>
            <a:ext cx="2286000" cy="2806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Fewer Models</a:t>
            </a:r>
            <a:endParaRPr lang="en-US" dirty="0"/>
          </a:p>
        </p:txBody>
      </p:sp>
      <p:sp>
        <p:nvSpPr>
          <p:cNvPr id="68" name="Left Arrow 67"/>
          <p:cNvSpPr/>
          <p:nvPr/>
        </p:nvSpPr>
        <p:spPr>
          <a:xfrm rot="2117159">
            <a:off x="4274499" y="3774606"/>
            <a:ext cx="2286000" cy="2806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Greater Complexity</a:t>
            </a:r>
            <a:endParaRPr lang="en-US" dirty="0"/>
          </a:p>
        </p:txBody>
      </p:sp>
      <p:sp>
        <p:nvSpPr>
          <p:cNvPr id="38" name="Left Arrow 37"/>
          <p:cNvSpPr/>
          <p:nvPr/>
        </p:nvSpPr>
        <p:spPr>
          <a:xfrm rot="2117159">
            <a:off x="4530995" y="3411799"/>
            <a:ext cx="2286000" cy="2806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Reflects Semantics</a:t>
            </a:r>
            <a:endParaRPr lang="en-US" dirty="0"/>
          </a:p>
        </p:txBody>
      </p:sp>
      <p:sp>
        <p:nvSpPr>
          <p:cNvPr id="41" name="Left Arrow 40"/>
          <p:cNvSpPr/>
          <p:nvPr/>
        </p:nvSpPr>
        <p:spPr>
          <a:xfrm rot="2117159">
            <a:off x="5281253" y="2310885"/>
            <a:ext cx="2286000" cy="28060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Greater Reuse</a:t>
            </a:r>
            <a:endParaRPr lang="en-US" dirty="0"/>
          </a:p>
        </p:txBody>
      </p:sp>
      <p:sp>
        <p:nvSpPr>
          <p:cNvPr id="35" name="Slide Number Placeholder 34"/>
          <p:cNvSpPr>
            <a:spLocks noGrp="1"/>
          </p:cNvSpPr>
          <p:nvPr>
            <p:ph type="sldNum" sz="quarter" idx="12"/>
          </p:nvPr>
        </p:nvSpPr>
        <p:spPr/>
        <p:txBody>
          <a:bodyPr/>
          <a:lstStyle/>
          <a:p>
            <a:fld id="{FBEFA93E-88B8-49A7-A8A3-7504DB50F0C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 Types - Languages</a:t>
            </a:r>
            <a:endParaRPr lang="en-US" dirty="0"/>
          </a:p>
        </p:txBody>
      </p:sp>
      <p:cxnSp>
        <p:nvCxnSpPr>
          <p:cNvPr id="19" name="Straight Arrow Connector 18"/>
          <p:cNvCxnSpPr/>
          <p:nvPr/>
        </p:nvCxnSpPr>
        <p:spPr>
          <a:xfrm>
            <a:off x="2209800" y="5715000"/>
            <a:ext cx="457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10400" y="5943600"/>
            <a:ext cx="1692451" cy="369332"/>
          </a:xfrm>
          <a:prstGeom prst="rect">
            <a:avLst/>
          </a:prstGeom>
          <a:noFill/>
        </p:spPr>
        <p:txBody>
          <a:bodyPr wrap="none" rtlCol="0">
            <a:spAutoFit/>
          </a:bodyPr>
          <a:lstStyle/>
          <a:p>
            <a:r>
              <a:rPr lang="en-US" dirty="0" smtClean="0"/>
              <a:t>Implementation</a:t>
            </a:r>
            <a:endParaRPr lang="en-US" dirty="0"/>
          </a:p>
        </p:txBody>
      </p:sp>
      <p:sp>
        <p:nvSpPr>
          <p:cNvPr id="21" name="TextBox 20"/>
          <p:cNvSpPr txBox="1"/>
          <p:nvPr/>
        </p:nvSpPr>
        <p:spPr>
          <a:xfrm>
            <a:off x="152400" y="1600200"/>
            <a:ext cx="1262269" cy="369332"/>
          </a:xfrm>
          <a:prstGeom prst="rect">
            <a:avLst/>
          </a:prstGeom>
          <a:noFill/>
        </p:spPr>
        <p:txBody>
          <a:bodyPr wrap="none" rtlCol="0">
            <a:spAutoFit/>
          </a:bodyPr>
          <a:lstStyle/>
          <a:p>
            <a:r>
              <a:rPr lang="en-US" dirty="0" smtClean="0"/>
              <a:t>Perspective</a:t>
            </a:r>
            <a:endParaRPr lang="en-US" dirty="0"/>
          </a:p>
        </p:txBody>
      </p:sp>
      <p:cxnSp>
        <p:nvCxnSpPr>
          <p:cNvPr id="17" name="Straight Arrow Connector 16"/>
          <p:cNvCxnSpPr/>
          <p:nvPr/>
        </p:nvCxnSpPr>
        <p:spPr>
          <a:xfrm rot="5400000" flipH="1" flipV="1">
            <a:off x="494903" y="4000103"/>
            <a:ext cx="34297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133600" y="3429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133600" y="4572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209931" y="4876800"/>
            <a:ext cx="851130" cy="369332"/>
          </a:xfrm>
          <a:prstGeom prst="rect">
            <a:avLst/>
          </a:prstGeom>
          <a:noFill/>
        </p:spPr>
        <p:txBody>
          <a:bodyPr wrap="none" rtlCol="0">
            <a:spAutoFit/>
          </a:bodyPr>
          <a:lstStyle/>
          <a:p>
            <a:r>
              <a:rPr lang="en-US" dirty="0" smtClean="0"/>
              <a:t>System</a:t>
            </a:r>
            <a:endParaRPr lang="en-US" dirty="0"/>
          </a:p>
        </p:txBody>
      </p:sp>
      <p:sp>
        <p:nvSpPr>
          <p:cNvPr id="28" name="TextBox 27"/>
          <p:cNvSpPr txBox="1"/>
          <p:nvPr/>
        </p:nvSpPr>
        <p:spPr>
          <a:xfrm>
            <a:off x="1214867" y="3810000"/>
            <a:ext cx="846194" cy="369332"/>
          </a:xfrm>
          <a:prstGeom prst="rect">
            <a:avLst/>
          </a:prstGeom>
          <a:noFill/>
        </p:spPr>
        <p:txBody>
          <a:bodyPr wrap="none" rtlCol="0">
            <a:spAutoFit/>
          </a:bodyPr>
          <a:lstStyle/>
          <a:p>
            <a:r>
              <a:rPr lang="en-US" dirty="0" smtClean="0"/>
              <a:t>Project</a:t>
            </a:r>
            <a:endParaRPr lang="en-US" dirty="0"/>
          </a:p>
        </p:txBody>
      </p:sp>
      <p:sp>
        <p:nvSpPr>
          <p:cNvPr id="30" name="TextBox 29"/>
          <p:cNvSpPr txBox="1"/>
          <p:nvPr/>
        </p:nvSpPr>
        <p:spPr>
          <a:xfrm>
            <a:off x="914400" y="2743200"/>
            <a:ext cx="1146661" cy="369332"/>
          </a:xfrm>
          <a:prstGeom prst="rect">
            <a:avLst/>
          </a:prstGeom>
          <a:noFill/>
        </p:spPr>
        <p:txBody>
          <a:bodyPr wrap="none" rtlCol="0">
            <a:spAutoFit/>
          </a:bodyPr>
          <a:lstStyle/>
          <a:p>
            <a:r>
              <a:rPr lang="en-US" dirty="0" smtClean="0"/>
              <a:t>Enterprise</a:t>
            </a:r>
            <a:endParaRPr lang="en-US" dirty="0"/>
          </a:p>
        </p:txBody>
      </p:sp>
      <p:cxnSp>
        <p:nvCxnSpPr>
          <p:cNvPr id="37" name="Straight Connector 36"/>
          <p:cNvCxnSpPr/>
          <p:nvPr/>
        </p:nvCxnSpPr>
        <p:spPr>
          <a:xfrm rot="5400000">
            <a:off x="3657600" y="5715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181600" y="57150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362200" y="5867400"/>
            <a:ext cx="886846" cy="369332"/>
          </a:xfrm>
          <a:prstGeom prst="rect">
            <a:avLst/>
          </a:prstGeom>
          <a:noFill/>
        </p:spPr>
        <p:txBody>
          <a:bodyPr wrap="none" rtlCol="0">
            <a:spAutoFit/>
          </a:bodyPr>
          <a:lstStyle/>
          <a:p>
            <a:r>
              <a:rPr lang="en-US" dirty="0" smtClean="0"/>
              <a:t>Neutral</a:t>
            </a:r>
            <a:endParaRPr lang="en-US" dirty="0"/>
          </a:p>
        </p:txBody>
      </p:sp>
      <p:sp>
        <p:nvSpPr>
          <p:cNvPr id="46" name="TextBox 45"/>
          <p:cNvSpPr txBox="1"/>
          <p:nvPr/>
        </p:nvSpPr>
        <p:spPr>
          <a:xfrm>
            <a:off x="5633268" y="5867400"/>
            <a:ext cx="919932" cy="369332"/>
          </a:xfrm>
          <a:prstGeom prst="rect">
            <a:avLst/>
          </a:prstGeom>
          <a:noFill/>
        </p:spPr>
        <p:txBody>
          <a:bodyPr wrap="none" rtlCol="0">
            <a:spAutoFit/>
          </a:bodyPr>
          <a:lstStyle/>
          <a:p>
            <a:r>
              <a:rPr lang="en-US" dirty="0" smtClean="0"/>
              <a:t>Product</a:t>
            </a:r>
            <a:endParaRPr lang="en-US" dirty="0"/>
          </a:p>
        </p:txBody>
      </p:sp>
      <p:grpSp>
        <p:nvGrpSpPr>
          <p:cNvPr id="3" name="Group 48"/>
          <p:cNvGrpSpPr/>
          <p:nvPr/>
        </p:nvGrpSpPr>
        <p:grpSpPr>
          <a:xfrm>
            <a:off x="2667000" y="2743200"/>
            <a:ext cx="1476634" cy="521732"/>
            <a:chOff x="2971800" y="1981200"/>
            <a:chExt cx="1476634" cy="521732"/>
          </a:xfrm>
        </p:grpSpPr>
        <p:sp>
          <p:nvSpPr>
            <p:cNvPr id="47" name="Oval 46"/>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3200400" y="2133600"/>
              <a:ext cx="1248034" cy="369332"/>
            </a:xfrm>
            <a:prstGeom prst="rect">
              <a:avLst/>
            </a:prstGeom>
            <a:noFill/>
          </p:spPr>
          <p:txBody>
            <a:bodyPr wrap="none" rtlCol="0">
              <a:spAutoFit/>
            </a:bodyPr>
            <a:lstStyle/>
            <a:p>
              <a:r>
                <a:rPr lang="en-US" dirty="0" smtClean="0"/>
                <a:t>Conceptual</a:t>
              </a:r>
              <a:endParaRPr lang="en-US" dirty="0"/>
            </a:p>
          </p:txBody>
        </p:sp>
      </p:grpSp>
      <p:grpSp>
        <p:nvGrpSpPr>
          <p:cNvPr id="4" name="Group 49"/>
          <p:cNvGrpSpPr/>
          <p:nvPr/>
        </p:nvGrpSpPr>
        <p:grpSpPr>
          <a:xfrm>
            <a:off x="3136853" y="3886200"/>
            <a:ext cx="1054147" cy="521732"/>
            <a:chOff x="2971800" y="1981200"/>
            <a:chExt cx="1054147" cy="521732"/>
          </a:xfrm>
        </p:grpSpPr>
        <p:sp>
          <p:nvSpPr>
            <p:cNvPr id="51" name="Oval 50"/>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p:cNvSpPr txBox="1"/>
            <p:nvPr/>
          </p:nvSpPr>
          <p:spPr>
            <a:xfrm>
              <a:off x="3200400" y="2133600"/>
              <a:ext cx="825547" cy="369332"/>
            </a:xfrm>
            <a:prstGeom prst="rect">
              <a:avLst/>
            </a:prstGeom>
            <a:noFill/>
          </p:spPr>
          <p:txBody>
            <a:bodyPr wrap="none" rtlCol="0">
              <a:spAutoFit/>
            </a:bodyPr>
            <a:lstStyle/>
            <a:p>
              <a:r>
                <a:rPr lang="en-US" dirty="0" smtClean="0"/>
                <a:t>Logical</a:t>
              </a:r>
              <a:endParaRPr lang="en-US" dirty="0"/>
            </a:p>
          </p:txBody>
        </p:sp>
      </p:grpSp>
      <p:grpSp>
        <p:nvGrpSpPr>
          <p:cNvPr id="5" name="Group 52"/>
          <p:cNvGrpSpPr/>
          <p:nvPr/>
        </p:nvGrpSpPr>
        <p:grpSpPr>
          <a:xfrm>
            <a:off x="5754771" y="5193268"/>
            <a:ext cx="2170029" cy="521732"/>
            <a:chOff x="2971800" y="1981200"/>
            <a:chExt cx="2170029" cy="521732"/>
          </a:xfrm>
        </p:grpSpPr>
        <p:sp>
          <p:nvSpPr>
            <p:cNvPr id="54" name="Oval 53"/>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3200400" y="2133600"/>
              <a:ext cx="1941429" cy="369332"/>
            </a:xfrm>
            <a:prstGeom prst="rect">
              <a:avLst/>
            </a:prstGeom>
            <a:noFill/>
          </p:spPr>
          <p:txBody>
            <a:bodyPr wrap="none" rtlCol="0">
              <a:spAutoFit/>
            </a:bodyPr>
            <a:lstStyle/>
            <a:p>
              <a:r>
                <a:rPr lang="en-US" dirty="0" smtClean="0"/>
                <a:t>Optimized Physical</a:t>
              </a:r>
              <a:endParaRPr lang="en-US" dirty="0"/>
            </a:p>
          </p:txBody>
        </p:sp>
      </p:grpSp>
      <p:grpSp>
        <p:nvGrpSpPr>
          <p:cNvPr id="6" name="Group 55"/>
          <p:cNvGrpSpPr/>
          <p:nvPr/>
        </p:nvGrpSpPr>
        <p:grpSpPr>
          <a:xfrm>
            <a:off x="4267200" y="4876800"/>
            <a:ext cx="1077333" cy="521732"/>
            <a:chOff x="2971800" y="1981200"/>
            <a:chExt cx="1077333" cy="521732"/>
          </a:xfrm>
        </p:grpSpPr>
        <p:sp>
          <p:nvSpPr>
            <p:cNvPr id="57" name="Oval 56"/>
            <p:cNvSpPr/>
            <p:nvPr/>
          </p:nvSpPr>
          <p:spPr>
            <a:xfrm>
              <a:off x="29718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3124200" y="2133600"/>
              <a:ext cx="924933" cy="369332"/>
            </a:xfrm>
            <a:prstGeom prst="rect">
              <a:avLst/>
            </a:prstGeom>
            <a:noFill/>
          </p:spPr>
          <p:txBody>
            <a:bodyPr wrap="none" rtlCol="0">
              <a:spAutoFit/>
            </a:bodyPr>
            <a:lstStyle/>
            <a:p>
              <a:r>
                <a:rPr lang="en-US" dirty="0" smtClean="0"/>
                <a:t>Physical</a:t>
              </a:r>
              <a:endParaRPr lang="en-US" dirty="0"/>
            </a:p>
          </p:txBody>
        </p:sp>
      </p:grpSp>
      <p:sp>
        <p:nvSpPr>
          <p:cNvPr id="59" name="TextBox 58"/>
          <p:cNvSpPr txBox="1"/>
          <p:nvPr/>
        </p:nvSpPr>
        <p:spPr>
          <a:xfrm>
            <a:off x="3862431" y="5867400"/>
            <a:ext cx="1242969" cy="369332"/>
          </a:xfrm>
          <a:prstGeom prst="rect">
            <a:avLst/>
          </a:prstGeom>
          <a:noFill/>
        </p:spPr>
        <p:txBody>
          <a:bodyPr wrap="none" rtlCol="0">
            <a:spAutoFit/>
          </a:bodyPr>
          <a:lstStyle/>
          <a:p>
            <a:r>
              <a:rPr lang="en-US" dirty="0" smtClean="0"/>
              <a:t>Technology</a:t>
            </a:r>
            <a:endParaRPr lang="en-US" dirty="0"/>
          </a:p>
        </p:txBody>
      </p:sp>
      <p:sp>
        <p:nvSpPr>
          <p:cNvPr id="73" name="TextBox 72"/>
          <p:cNvSpPr txBox="1"/>
          <p:nvPr/>
        </p:nvSpPr>
        <p:spPr>
          <a:xfrm>
            <a:off x="2971800" y="2438400"/>
            <a:ext cx="1095621" cy="369332"/>
          </a:xfrm>
          <a:prstGeom prst="rect">
            <a:avLst/>
          </a:prstGeom>
          <a:noFill/>
        </p:spPr>
        <p:txBody>
          <a:bodyPr wrap="none" rtlCol="0">
            <a:spAutoFit/>
          </a:bodyPr>
          <a:lstStyle/>
          <a:p>
            <a:r>
              <a:rPr lang="en-US" dirty="0" smtClean="0"/>
              <a:t>OntoUML</a:t>
            </a:r>
            <a:endParaRPr lang="en-US" dirty="0"/>
          </a:p>
        </p:txBody>
      </p:sp>
      <p:sp>
        <p:nvSpPr>
          <p:cNvPr id="75" name="TextBox 74"/>
          <p:cNvSpPr txBox="1"/>
          <p:nvPr/>
        </p:nvSpPr>
        <p:spPr>
          <a:xfrm>
            <a:off x="3429000" y="3581400"/>
            <a:ext cx="4361194" cy="369332"/>
          </a:xfrm>
          <a:prstGeom prst="rect">
            <a:avLst/>
          </a:prstGeom>
          <a:noFill/>
        </p:spPr>
        <p:txBody>
          <a:bodyPr wrap="none" rtlCol="0">
            <a:spAutoFit/>
          </a:bodyPr>
          <a:lstStyle/>
          <a:p>
            <a:r>
              <a:rPr lang="en-US" dirty="0" smtClean="0"/>
              <a:t>OntoUML with limited encoding annotations</a:t>
            </a:r>
            <a:endParaRPr lang="en-US" dirty="0"/>
          </a:p>
        </p:txBody>
      </p:sp>
      <p:sp>
        <p:nvSpPr>
          <p:cNvPr id="40" name="TextBox 39"/>
          <p:cNvSpPr txBox="1"/>
          <p:nvPr/>
        </p:nvSpPr>
        <p:spPr>
          <a:xfrm>
            <a:off x="6096000" y="4876800"/>
            <a:ext cx="2719655" cy="369332"/>
          </a:xfrm>
          <a:prstGeom prst="rect">
            <a:avLst/>
          </a:prstGeom>
          <a:noFill/>
        </p:spPr>
        <p:txBody>
          <a:bodyPr wrap="none" rtlCol="0">
            <a:spAutoFit/>
          </a:bodyPr>
          <a:lstStyle/>
          <a:p>
            <a:r>
              <a:rPr lang="en-US" dirty="0" smtClean="0"/>
              <a:t>Technology specific </a:t>
            </a:r>
            <a:r>
              <a:rPr lang="en-US" dirty="0"/>
              <a:t>t</a:t>
            </a:r>
            <a:r>
              <a:rPr lang="en-US" dirty="0" smtClean="0"/>
              <a:t>ooling</a:t>
            </a:r>
            <a:endParaRPr lang="en-US" dirty="0"/>
          </a:p>
        </p:txBody>
      </p:sp>
      <p:sp>
        <p:nvSpPr>
          <p:cNvPr id="41" name="TextBox 40"/>
          <p:cNvSpPr txBox="1"/>
          <p:nvPr/>
        </p:nvSpPr>
        <p:spPr>
          <a:xfrm>
            <a:off x="4495800" y="4495800"/>
            <a:ext cx="3231526" cy="369332"/>
          </a:xfrm>
          <a:prstGeom prst="rect">
            <a:avLst/>
          </a:prstGeom>
          <a:noFill/>
        </p:spPr>
        <p:txBody>
          <a:bodyPr wrap="none" rtlCol="0">
            <a:spAutoFit/>
          </a:bodyPr>
          <a:lstStyle/>
          <a:p>
            <a:r>
              <a:rPr lang="en-US" dirty="0" smtClean="0"/>
              <a:t>Full use of encoding </a:t>
            </a:r>
            <a:r>
              <a:rPr lang="en-US" dirty="0"/>
              <a:t>a</a:t>
            </a:r>
            <a:r>
              <a:rPr lang="en-US" dirty="0" smtClean="0"/>
              <a:t>nnotations</a:t>
            </a:r>
            <a:endParaRPr lang="en-US" dirty="0"/>
          </a:p>
        </p:txBody>
      </p:sp>
      <p:sp>
        <p:nvSpPr>
          <p:cNvPr id="34" name="Slide Number Placeholder 33"/>
          <p:cNvSpPr>
            <a:spLocks noGrp="1"/>
          </p:cNvSpPr>
          <p:nvPr>
            <p:ph type="sldNum" sz="quarter" idx="12"/>
          </p:nvPr>
        </p:nvSpPr>
        <p:spPr/>
        <p:txBody>
          <a:bodyPr/>
          <a:lstStyle/>
          <a:p>
            <a:fld id="{FBEFA93E-88B8-49A7-A8A3-7504DB50F0C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fontScale="90000"/>
          </a:bodyPr>
          <a:lstStyle/>
          <a:p>
            <a:r>
              <a:rPr lang="en-US" smtClean="0"/>
              <a:t>Why existing languages don’t cut it</a:t>
            </a:r>
            <a:endParaRPr lang="en-US" dirty="0" smtClean="0"/>
          </a:p>
        </p:txBody>
      </p:sp>
      <p:sp>
        <p:nvSpPr>
          <p:cNvPr id="104451" name="Rectangle 3"/>
          <p:cNvSpPr>
            <a:spLocks noGrp="1" noChangeArrowheads="1"/>
          </p:cNvSpPr>
          <p:nvPr>
            <p:ph idx="1"/>
          </p:nvPr>
        </p:nvSpPr>
        <p:spPr/>
        <p:txBody>
          <a:bodyPr>
            <a:normAutofit/>
          </a:bodyPr>
          <a:lstStyle/>
          <a:p>
            <a:r>
              <a:rPr lang="en-US" smtClean="0"/>
              <a:t>Languages pitched at analysis and design (e.g., UML, ERD)</a:t>
            </a:r>
          </a:p>
          <a:p>
            <a:pPr lvl="1"/>
            <a:r>
              <a:rPr lang="en-US" smtClean="0"/>
              <a:t>Optimized for design targeting specific technologies</a:t>
            </a:r>
          </a:p>
          <a:p>
            <a:pPr lvl="1"/>
            <a:r>
              <a:rPr lang="en-US" smtClean="0"/>
              <a:t>Don’t have a well defined semantic mapping</a:t>
            </a:r>
          </a:p>
          <a:p>
            <a:r>
              <a:rPr lang="en-US" smtClean="0"/>
              <a:t>Implementation languages (e.g., XML Schema, DDL, OWL, RDFS)</a:t>
            </a:r>
          </a:p>
          <a:p>
            <a:pPr lvl="1"/>
            <a:r>
              <a:rPr lang="en-US" smtClean="0"/>
              <a:t>Clearly they have made implementation trades.</a:t>
            </a:r>
          </a:p>
          <a:p>
            <a:r>
              <a:rPr lang="en-US" smtClean="0"/>
              <a:t>Natural Language</a:t>
            </a:r>
          </a:p>
          <a:p>
            <a:pPr lvl="2"/>
            <a:r>
              <a:rPr lang="en-US" smtClean="0"/>
              <a:t>Not precise enough.</a:t>
            </a:r>
            <a:endParaRPr lang="en-US" dirty="0" smtClean="0"/>
          </a:p>
        </p:txBody>
      </p:sp>
      <p:sp>
        <p:nvSpPr>
          <p:cNvPr id="5" name="Slide Number Placeholder 4"/>
          <p:cNvSpPr>
            <a:spLocks noGrp="1"/>
          </p:cNvSpPr>
          <p:nvPr>
            <p:ph type="sldNum" sz="quarter" idx="12"/>
          </p:nvPr>
        </p:nvSpPr>
        <p:spPr/>
        <p:txBody>
          <a:bodyPr/>
          <a:lstStyle/>
          <a:p>
            <a:fld id="{FBEFA93E-88B8-49A7-A8A3-7504DB50F0C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fontScale="90000"/>
          </a:bodyPr>
          <a:lstStyle/>
          <a:p>
            <a:r>
              <a:rPr lang="en-US" smtClean="0"/>
              <a:t>Unified Foundational Ontology (UFO) </a:t>
            </a:r>
            <a:endParaRPr lang="en-US" dirty="0" smtClean="0"/>
          </a:p>
        </p:txBody>
      </p:sp>
      <p:sp>
        <p:nvSpPr>
          <p:cNvPr id="111619" name="Rectangle 3"/>
          <p:cNvSpPr>
            <a:spLocks noGrp="1" noChangeArrowheads="1"/>
          </p:cNvSpPr>
          <p:nvPr>
            <p:ph idx="1"/>
          </p:nvPr>
        </p:nvSpPr>
        <p:spPr/>
        <p:txBody>
          <a:bodyPr/>
          <a:lstStyle/>
          <a:p>
            <a:r>
              <a:rPr lang="en-US" smtClean="0"/>
              <a:t>Created by Giancarlo Guizzardi</a:t>
            </a:r>
          </a:p>
          <a:p>
            <a:r>
              <a:rPr lang="en-US" smtClean="0"/>
              <a:t>For Conceptual / Analysis modeling</a:t>
            </a:r>
          </a:p>
          <a:p>
            <a:r>
              <a:rPr lang="en-US" smtClean="0"/>
              <a:t>Ontologically Based</a:t>
            </a:r>
          </a:p>
          <a:p>
            <a:r>
              <a:rPr lang="en-US" smtClean="0"/>
              <a:t>UML class diagram notation</a:t>
            </a:r>
          </a:p>
          <a:p>
            <a:pPr lvl="1"/>
            <a:endParaRPr lang="en-US" dirty="0" smtClean="0"/>
          </a:p>
        </p:txBody>
      </p:sp>
      <p:sp>
        <p:nvSpPr>
          <p:cNvPr id="5" name="Slide Number Placeholder 4"/>
          <p:cNvSpPr>
            <a:spLocks noGrp="1"/>
          </p:cNvSpPr>
          <p:nvPr>
            <p:ph type="sldNum" sz="quarter" idx="12"/>
          </p:nvPr>
        </p:nvSpPr>
        <p:spPr/>
        <p:txBody>
          <a:bodyPr/>
          <a:lstStyle/>
          <a:p>
            <a:fld id="{FBEFA93E-88B8-49A7-A8A3-7504DB50F0C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t>Our subset of OntoUML</a:t>
            </a:r>
            <a:endParaRPr lang="en-US" dirty="0"/>
          </a:p>
        </p:txBody>
      </p:sp>
      <p:sp>
        <p:nvSpPr>
          <p:cNvPr id="103427" name="Rectangle 3"/>
          <p:cNvSpPr>
            <a:spLocks noGrp="1" noChangeArrowheads="1"/>
          </p:cNvSpPr>
          <p:nvPr>
            <p:ph idx="1"/>
          </p:nvPr>
        </p:nvSpPr>
        <p:spPr/>
        <p:txBody>
          <a:bodyPr>
            <a:normAutofit fontScale="92500" lnSpcReduction="10000"/>
          </a:bodyPr>
          <a:lstStyle/>
          <a:p>
            <a:pPr lvl="1"/>
            <a:r>
              <a:rPr lang="en-US" dirty="0" smtClean="0"/>
              <a:t>Classes</a:t>
            </a:r>
          </a:p>
          <a:p>
            <a:pPr lvl="2"/>
            <a:r>
              <a:rPr lang="en-US" dirty="0" smtClean="0"/>
              <a:t>&lt;&lt;kind&gt;&gt; &lt;&lt;category&gt;&gt;</a:t>
            </a:r>
          </a:p>
          <a:p>
            <a:pPr lvl="2"/>
            <a:r>
              <a:rPr lang="en-US" dirty="0" smtClean="0"/>
              <a:t> &lt;&lt;role&gt;&gt; &lt;&lt;</a:t>
            </a:r>
            <a:r>
              <a:rPr lang="en-US" dirty="0" err="1" smtClean="0"/>
              <a:t>roleCategory</a:t>
            </a:r>
            <a:r>
              <a:rPr lang="en-US" dirty="0" smtClean="0"/>
              <a:t>&gt;&gt; </a:t>
            </a:r>
          </a:p>
          <a:p>
            <a:pPr lvl="2"/>
            <a:r>
              <a:rPr lang="en-US" dirty="0" smtClean="0"/>
              <a:t>&lt;&lt;dependent&gt;&gt; &lt;&lt;associative&gt;&gt;</a:t>
            </a:r>
          </a:p>
          <a:p>
            <a:pPr lvl="2"/>
            <a:r>
              <a:rPr lang="en-US" dirty="0" smtClean="0"/>
              <a:t>&lt;&lt;event&gt;&gt;</a:t>
            </a:r>
          </a:p>
          <a:p>
            <a:pPr lvl="1"/>
            <a:r>
              <a:rPr lang="en-US" dirty="0" smtClean="0"/>
              <a:t>Associations</a:t>
            </a:r>
          </a:p>
          <a:p>
            <a:pPr lvl="2"/>
            <a:r>
              <a:rPr lang="en-US" dirty="0" smtClean="0"/>
              <a:t>&lt;&lt;non-dependency&gt;&gt; &lt;&lt;dependency&gt;&gt;</a:t>
            </a:r>
          </a:p>
          <a:p>
            <a:pPr lvl="2"/>
            <a:r>
              <a:rPr lang="en-US" dirty="0" smtClean="0"/>
              <a:t>&lt;&lt;composition&gt;&gt; &lt;&lt;aggregation&gt;&gt; (</a:t>
            </a:r>
            <a:r>
              <a:rPr lang="en-US" dirty="0" err="1" smtClean="0"/>
              <a:t>merelogical</a:t>
            </a:r>
            <a:r>
              <a:rPr lang="en-US" dirty="0" smtClean="0"/>
              <a:t> relations)</a:t>
            </a:r>
          </a:p>
          <a:p>
            <a:pPr lvl="1"/>
            <a:r>
              <a:rPr lang="en-US" dirty="0" smtClean="0"/>
              <a:t>Attributes</a:t>
            </a:r>
          </a:p>
          <a:p>
            <a:pPr lvl="1"/>
            <a:r>
              <a:rPr lang="en-US" dirty="0" err="1" smtClean="0"/>
              <a:t>Datatypes</a:t>
            </a:r>
            <a:endParaRPr lang="en-US" dirty="0" smtClean="0"/>
          </a:p>
          <a:p>
            <a:pPr lvl="2"/>
            <a:r>
              <a:rPr lang="en-US" dirty="0" smtClean="0"/>
              <a:t>&lt;&lt;primitive&gt;&gt; &lt;&lt;domain&gt;&gt;3 &lt;&lt;enumeration&gt;&gt;</a:t>
            </a:r>
          </a:p>
          <a:p>
            <a:pPr lvl="2"/>
            <a:r>
              <a:rPr lang="en-US" dirty="0" smtClean="0"/>
              <a:t>&lt;&lt;structure&gt;&gt; &lt;&lt;union&gt;&gt;3</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FBEFA93E-88B8-49A7-A8A3-7504DB50F0C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Classes</a:t>
            </a:r>
            <a:endParaRPr lang="en-US" dirty="0"/>
          </a:p>
        </p:txBody>
      </p:sp>
      <p:graphicFrame>
        <p:nvGraphicFramePr>
          <p:cNvPr id="8" name="Content Placeholder 7"/>
          <p:cNvGraphicFramePr>
            <a:graphicFrameLocks noGrp="1"/>
          </p:cNvGraphicFramePr>
          <p:nvPr>
            <p:ph idx="1"/>
          </p:nvPr>
        </p:nvGraphicFramePr>
        <p:xfrm>
          <a:off x="342900" y="1861820"/>
          <a:ext cx="8458200" cy="3134360"/>
        </p:xfrm>
        <a:graphic>
          <a:graphicData uri="http://schemas.openxmlformats.org/drawingml/2006/table">
            <a:tbl>
              <a:tblPr firstRow="1" bandRow="1">
                <a:tableStyleId>{5C22544A-7EE6-4342-B048-85BDC9FD1C3A}</a:tableStyleId>
              </a:tblPr>
              <a:tblGrid>
                <a:gridCol w="1912289"/>
                <a:gridCol w="1470991"/>
                <a:gridCol w="1691640"/>
                <a:gridCol w="1691640"/>
                <a:gridCol w="1691640"/>
              </a:tblGrid>
              <a:tr h="370840">
                <a:tc>
                  <a:txBody>
                    <a:bodyPr/>
                    <a:lstStyle/>
                    <a:p>
                      <a:r>
                        <a:rPr lang="en-US" dirty="0" smtClean="0"/>
                        <a:t>Concept</a:t>
                      </a:r>
                      <a:endParaRPr lang="en-US" dirty="0"/>
                    </a:p>
                  </a:txBody>
                  <a:tcPr/>
                </a:tc>
                <a:tc>
                  <a:txBody>
                    <a:bodyPr/>
                    <a:lstStyle/>
                    <a:p>
                      <a:r>
                        <a:rPr lang="en-US" dirty="0" smtClean="0"/>
                        <a:t>Rigidity</a:t>
                      </a:r>
                      <a:endParaRPr lang="en-US" dirty="0"/>
                    </a:p>
                  </a:txBody>
                  <a:tcPr/>
                </a:tc>
                <a:tc>
                  <a:txBody>
                    <a:bodyPr/>
                    <a:lstStyle/>
                    <a:p>
                      <a:r>
                        <a:rPr lang="en-US" dirty="0" smtClean="0"/>
                        <a:t>Identity</a:t>
                      </a:r>
                      <a:endParaRPr lang="en-US" dirty="0"/>
                    </a:p>
                  </a:txBody>
                  <a:tcPr/>
                </a:tc>
                <a:tc>
                  <a:txBody>
                    <a:bodyPr/>
                    <a:lstStyle/>
                    <a:p>
                      <a:r>
                        <a:rPr lang="en-US" dirty="0" smtClean="0"/>
                        <a:t>Existential Dependence</a:t>
                      </a:r>
                      <a:endParaRPr lang="en-US" dirty="0"/>
                    </a:p>
                  </a:txBody>
                  <a:tcPr/>
                </a:tc>
                <a:tc>
                  <a:txBody>
                    <a:bodyPr/>
                    <a:lstStyle/>
                    <a:p>
                      <a:r>
                        <a:rPr lang="en-US" dirty="0" smtClean="0"/>
                        <a:t>Example</a:t>
                      </a:r>
                      <a:endParaRPr lang="en-US" dirty="0"/>
                    </a:p>
                  </a:txBody>
                  <a:tcPr/>
                </a:tc>
              </a:tr>
              <a:tr h="370840">
                <a:tc>
                  <a:txBody>
                    <a:bodyPr/>
                    <a:lstStyle/>
                    <a:p>
                      <a:r>
                        <a:rPr lang="en-US" dirty="0" smtClean="0"/>
                        <a:t>&lt;&lt;kind&gt;&gt;</a:t>
                      </a:r>
                      <a:endParaRPr lang="en-US" dirty="0"/>
                    </a:p>
                  </a:txBody>
                  <a:tcPr/>
                </a:tc>
                <a:tc>
                  <a:txBody>
                    <a:bodyPr/>
                    <a:lstStyle/>
                    <a:p>
                      <a:r>
                        <a:rPr lang="en-US" dirty="0" smtClean="0"/>
                        <a:t>Rigid</a:t>
                      </a:r>
                      <a:endParaRPr lang="en-US" dirty="0"/>
                    </a:p>
                  </a:txBody>
                  <a:tcPr/>
                </a:tc>
                <a:tc>
                  <a:txBody>
                    <a:bodyPr/>
                    <a:lstStyle/>
                    <a:p>
                      <a:r>
                        <a:rPr lang="en-US" dirty="0" smtClean="0"/>
                        <a:t>Unified</a:t>
                      </a:r>
                      <a:endParaRPr lang="en-US" dirty="0"/>
                    </a:p>
                  </a:txBody>
                  <a:tcPr/>
                </a:tc>
                <a:tc>
                  <a:txBody>
                    <a:bodyPr/>
                    <a:lstStyle/>
                    <a:p>
                      <a:r>
                        <a:rPr lang="en-US" dirty="0" smtClean="0"/>
                        <a:t>Independent</a:t>
                      </a:r>
                      <a:endParaRPr lang="en-US" dirty="0"/>
                    </a:p>
                  </a:txBody>
                  <a:tcPr/>
                </a:tc>
                <a:tc>
                  <a:txBody>
                    <a:bodyPr/>
                    <a:lstStyle/>
                    <a:p>
                      <a:r>
                        <a:rPr lang="en-US" dirty="0" smtClean="0"/>
                        <a:t>Person</a:t>
                      </a:r>
                      <a:endParaRPr lang="en-US" dirty="0"/>
                    </a:p>
                  </a:txBody>
                  <a:tcPr/>
                </a:tc>
              </a:tr>
              <a:tr h="370840">
                <a:tc>
                  <a:txBody>
                    <a:bodyPr/>
                    <a:lstStyle/>
                    <a:p>
                      <a:r>
                        <a:rPr lang="en-US" dirty="0" smtClean="0"/>
                        <a:t>&lt;&lt;role&gt;&gt;</a:t>
                      </a:r>
                      <a:endParaRPr lang="en-US" dirty="0"/>
                    </a:p>
                  </a:txBody>
                  <a:tcPr/>
                </a:tc>
                <a:tc>
                  <a:txBody>
                    <a:bodyPr/>
                    <a:lstStyle/>
                    <a:p>
                      <a:r>
                        <a:rPr lang="en-US" dirty="0" smtClean="0"/>
                        <a:t>Anti-Rigid</a:t>
                      </a:r>
                      <a:endParaRPr lang="en-US" dirty="0"/>
                    </a:p>
                  </a:txBody>
                  <a:tcPr/>
                </a:tc>
                <a:tc>
                  <a:txBody>
                    <a:bodyPr/>
                    <a:lstStyle/>
                    <a:p>
                      <a:r>
                        <a:rPr lang="en-US" dirty="0" smtClean="0"/>
                        <a:t>Unified</a:t>
                      </a:r>
                      <a:endParaRPr lang="en-US" dirty="0"/>
                    </a:p>
                  </a:txBody>
                  <a:tcPr/>
                </a:tc>
                <a:tc>
                  <a:txBody>
                    <a:bodyPr/>
                    <a:lstStyle/>
                    <a:p>
                      <a:r>
                        <a:rPr lang="en-US" dirty="0" smtClean="0"/>
                        <a:t>Independent</a:t>
                      </a:r>
                      <a:endParaRPr lang="en-US" dirty="0"/>
                    </a:p>
                  </a:txBody>
                  <a:tcPr/>
                </a:tc>
                <a:tc>
                  <a:txBody>
                    <a:bodyPr/>
                    <a:lstStyle/>
                    <a:p>
                      <a:r>
                        <a:rPr lang="en-US" dirty="0" smtClean="0"/>
                        <a:t>Spouse</a:t>
                      </a:r>
                      <a:endParaRPr lang="en-US" dirty="0"/>
                    </a:p>
                  </a:txBody>
                  <a:tcPr/>
                </a:tc>
              </a:tr>
              <a:tr h="370840">
                <a:tc>
                  <a:txBody>
                    <a:bodyPr/>
                    <a:lstStyle/>
                    <a:p>
                      <a:r>
                        <a:rPr lang="en-US" dirty="0" smtClean="0"/>
                        <a:t>&lt;&lt;dependent&gt;&gt;</a:t>
                      </a:r>
                      <a:endParaRPr lang="en-US" dirty="0"/>
                    </a:p>
                  </a:txBody>
                  <a:tcPr/>
                </a:tc>
                <a:tc>
                  <a:txBody>
                    <a:bodyPr/>
                    <a:lstStyle/>
                    <a:p>
                      <a:r>
                        <a:rPr lang="en-US" dirty="0" smtClean="0"/>
                        <a:t>Rigid</a:t>
                      </a:r>
                      <a:endParaRPr lang="en-US" dirty="0"/>
                    </a:p>
                  </a:txBody>
                  <a:tcPr/>
                </a:tc>
                <a:tc>
                  <a:txBody>
                    <a:bodyPr/>
                    <a:lstStyle/>
                    <a:p>
                      <a:r>
                        <a:rPr lang="en-US" dirty="0" smtClean="0"/>
                        <a:t>Unified</a:t>
                      </a:r>
                      <a:endParaRPr lang="en-US" dirty="0"/>
                    </a:p>
                  </a:txBody>
                  <a:tcPr/>
                </a:tc>
                <a:tc>
                  <a:txBody>
                    <a:bodyPr/>
                    <a:lstStyle/>
                    <a:p>
                      <a:r>
                        <a:rPr lang="en-US" dirty="0" smtClean="0"/>
                        <a:t>Dependent</a:t>
                      </a:r>
                      <a:endParaRPr lang="en-US" dirty="0"/>
                    </a:p>
                  </a:txBody>
                  <a:tcPr/>
                </a:tc>
                <a:tc>
                  <a:txBody>
                    <a:bodyPr/>
                    <a:lstStyle/>
                    <a:p>
                      <a:r>
                        <a:rPr lang="en-US" dirty="0" smtClean="0"/>
                        <a:t>Mental State</a:t>
                      </a:r>
                      <a:endParaRPr lang="en-US" dirty="0"/>
                    </a:p>
                  </a:txBody>
                  <a:tcPr/>
                </a:tc>
              </a:tr>
              <a:tr h="370840">
                <a:tc>
                  <a:txBody>
                    <a:bodyPr/>
                    <a:lstStyle/>
                    <a:p>
                      <a:r>
                        <a:rPr lang="en-US" dirty="0" smtClean="0"/>
                        <a:t>&lt;&lt;associative&gt;&gt;</a:t>
                      </a:r>
                      <a:endParaRPr lang="en-US" dirty="0"/>
                    </a:p>
                  </a:txBody>
                  <a:tcPr/>
                </a:tc>
                <a:tc>
                  <a:txBody>
                    <a:bodyPr/>
                    <a:lstStyle/>
                    <a:p>
                      <a:r>
                        <a:rPr lang="en-US" dirty="0" smtClean="0"/>
                        <a:t>Rigid</a:t>
                      </a:r>
                      <a:endParaRPr lang="en-US" dirty="0"/>
                    </a:p>
                  </a:txBody>
                  <a:tcPr/>
                </a:tc>
                <a:tc>
                  <a:txBody>
                    <a:bodyPr/>
                    <a:lstStyle/>
                    <a:p>
                      <a:r>
                        <a:rPr lang="en-US" dirty="0" smtClean="0"/>
                        <a:t>Unified</a:t>
                      </a:r>
                      <a:endParaRPr lang="en-US" dirty="0"/>
                    </a:p>
                  </a:txBody>
                  <a:tcPr/>
                </a:tc>
                <a:tc>
                  <a:txBody>
                    <a:bodyPr/>
                    <a:lstStyle/>
                    <a:p>
                      <a:r>
                        <a:rPr lang="en-US" dirty="0" smtClean="0"/>
                        <a:t>Dependent</a:t>
                      </a:r>
                      <a:endParaRPr lang="en-US" dirty="0"/>
                    </a:p>
                  </a:txBody>
                  <a:tcPr/>
                </a:tc>
                <a:tc>
                  <a:txBody>
                    <a:bodyPr/>
                    <a:lstStyle/>
                    <a:p>
                      <a:r>
                        <a:rPr lang="en-US" dirty="0" smtClean="0"/>
                        <a:t>Marriage</a:t>
                      </a:r>
                      <a:endParaRPr lang="en-US" dirty="0"/>
                    </a:p>
                  </a:txBody>
                  <a:tcPr/>
                </a:tc>
              </a:tr>
              <a:tr h="370840">
                <a:tc>
                  <a:txBody>
                    <a:bodyPr/>
                    <a:lstStyle/>
                    <a:p>
                      <a:r>
                        <a:rPr lang="en-US" dirty="0" smtClean="0"/>
                        <a:t>&lt;&lt;category&gt;&gt;</a:t>
                      </a:r>
                      <a:endParaRPr lang="en-US" dirty="0"/>
                    </a:p>
                  </a:txBody>
                  <a:tcPr/>
                </a:tc>
                <a:tc>
                  <a:txBody>
                    <a:bodyPr/>
                    <a:lstStyle/>
                    <a:p>
                      <a:r>
                        <a:rPr lang="en-US" dirty="0" smtClean="0"/>
                        <a:t>Rigid</a:t>
                      </a:r>
                      <a:endParaRPr lang="en-US" dirty="0"/>
                    </a:p>
                  </a:txBody>
                  <a:tcPr/>
                </a:tc>
                <a:tc>
                  <a:txBody>
                    <a:bodyPr/>
                    <a:lstStyle/>
                    <a:p>
                      <a:r>
                        <a:rPr lang="en-US" dirty="0" smtClean="0"/>
                        <a:t>Dispersive</a:t>
                      </a:r>
                      <a:endParaRPr lang="en-US" dirty="0"/>
                    </a:p>
                  </a:txBody>
                  <a:tcPr/>
                </a:tc>
                <a:tc>
                  <a:txBody>
                    <a:bodyPr/>
                    <a:lstStyle/>
                    <a:p>
                      <a:r>
                        <a:rPr lang="en-US" dirty="0" smtClean="0"/>
                        <a:t>Independent</a:t>
                      </a:r>
                      <a:endParaRPr lang="en-US" dirty="0"/>
                    </a:p>
                  </a:txBody>
                  <a:tcPr/>
                </a:tc>
                <a:tc>
                  <a:txBody>
                    <a:bodyPr/>
                    <a:lstStyle/>
                    <a:p>
                      <a:r>
                        <a:rPr lang="en-US" dirty="0" smtClean="0"/>
                        <a:t>Party</a:t>
                      </a:r>
                      <a:endParaRPr lang="en-US" dirty="0"/>
                    </a:p>
                  </a:txBody>
                  <a:tcPr/>
                </a:tc>
              </a:tr>
              <a:tr h="370840">
                <a:tc>
                  <a:txBody>
                    <a:bodyPr/>
                    <a:lstStyle/>
                    <a:p>
                      <a:r>
                        <a:rPr lang="en-US" dirty="0" smtClean="0"/>
                        <a:t>&lt;&lt;roleCategory&gt;&gt;</a:t>
                      </a:r>
                      <a:endParaRPr lang="en-US" dirty="0"/>
                    </a:p>
                  </a:txBody>
                  <a:tcPr/>
                </a:tc>
                <a:tc>
                  <a:txBody>
                    <a:bodyPr/>
                    <a:lstStyle/>
                    <a:p>
                      <a:r>
                        <a:rPr lang="en-US" dirty="0" smtClean="0"/>
                        <a:t>Anti-Rigid</a:t>
                      </a:r>
                      <a:endParaRPr lang="en-US" dirty="0"/>
                    </a:p>
                  </a:txBody>
                  <a:tcPr/>
                </a:tc>
                <a:tc>
                  <a:txBody>
                    <a:bodyPr/>
                    <a:lstStyle/>
                    <a:p>
                      <a:r>
                        <a:rPr lang="en-US" dirty="0" smtClean="0"/>
                        <a:t>Dispersive</a:t>
                      </a:r>
                      <a:endParaRPr lang="en-US" dirty="0"/>
                    </a:p>
                  </a:txBody>
                  <a:tcPr/>
                </a:tc>
                <a:tc>
                  <a:txBody>
                    <a:bodyPr/>
                    <a:lstStyle/>
                    <a:p>
                      <a:r>
                        <a:rPr lang="en-US" dirty="0" smtClean="0"/>
                        <a:t>Independent</a:t>
                      </a:r>
                      <a:endParaRPr lang="en-US" dirty="0"/>
                    </a:p>
                  </a:txBody>
                  <a:tcPr/>
                </a:tc>
                <a:tc>
                  <a:txBody>
                    <a:bodyPr/>
                    <a:lstStyle/>
                    <a:p>
                      <a:r>
                        <a:rPr lang="en-US" dirty="0" smtClean="0"/>
                        <a:t>Customer</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FBEFA93E-88B8-49A7-A8A3-7504DB50F0C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228600" y="1476375"/>
            <a:ext cx="8734425" cy="53054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The finished product</a:t>
            </a:r>
            <a:endParaRPr lang="en-US" dirty="0"/>
          </a:p>
        </p:txBody>
      </p:sp>
      <p:sp>
        <p:nvSpPr>
          <p:cNvPr id="5" name="Slide Number Placeholder 4"/>
          <p:cNvSpPr>
            <a:spLocks noGrp="1"/>
          </p:cNvSpPr>
          <p:nvPr>
            <p:ph type="sldNum" sz="quarter" idx="12"/>
          </p:nvPr>
        </p:nvSpPr>
        <p:spPr/>
        <p:txBody>
          <a:bodyPr/>
          <a:lstStyle/>
          <a:p>
            <a:fld id="{FBEFA93E-88B8-49A7-A8A3-7504DB50F0CC}"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1405</Words>
  <Application>Microsoft Office PowerPoint</Application>
  <PresentationFormat>On-screen Show (4:3)</PresentationFormat>
  <Paragraphs>374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Separating Semantics and Implementation</vt:lpstr>
      <vt:lpstr>Agenda</vt:lpstr>
      <vt:lpstr>Model Types</vt:lpstr>
      <vt:lpstr>Model Types - Languages</vt:lpstr>
      <vt:lpstr>Why existing languages don’t cut it</vt:lpstr>
      <vt:lpstr>Unified Foundational Ontology (UFO) </vt:lpstr>
      <vt:lpstr>Our subset of OntoUML</vt:lpstr>
      <vt:lpstr>Classes</vt:lpstr>
      <vt:lpstr>The finished product</vt:lpstr>
      <vt:lpstr>XSD – key assignment</vt:lpstr>
      <vt:lpstr>Association Encoding - embed</vt:lpstr>
      <vt:lpstr>Association Encoding - reference</vt:lpstr>
      <vt:lpstr>Association Encoding - link</vt:lpstr>
      <vt:lpstr>Association Encoding - parts</vt:lpstr>
      <vt:lpstr>Association Encoding - parts</vt:lpstr>
      <vt:lpstr>Association Encoding - parts</vt:lpstr>
      <vt:lpstr>Successes / Observations</vt:lpstr>
      <vt:lpstr>Challenges</vt:lpstr>
      <vt:lpstr>Future Work</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Separating Semantics and Implementation</dc:title>
  <dc:creator>Bruce</dc:creator>
  <cp:lastModifiedBy>Steve</cp:lastModifiedBy>
  <cp:revision>3</cp:revision>
  <dcterms:created xsi:type="dcterms:W3CDTF">2012-02-08T01:32:12Z</dcterms:created>
  <dcterms:modified xsi:type="dcterms:W3CDTF">2012-02-13T23:27:23Z</dcterms:modified>
</cp:coreProperties>
</file>