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9" r:id="rId4"/>
    <p:sldId id="272" r:id="rId5"/>
    <p:sldId id="258" r:id="rId6"/>
    <p:sldId id="259" r:id="rId7"/>
    <p:sldId id="270" r:id="rId8"/>
    <p:sldId id="260" r:id="rId9"/>
    <p:sldId id="274" r:id="rId10"/>
    <p:sldId id="261" r:id="rId11"/>
    <p:sldId id="262" r:id="rId12"/>
    <p:sldId id="273" r:id="rId13"/>
    <p:sldId id="263" r:id="rId14"/>
    <p:sldId id="264" r:id="rId15"/>
    <p:sldId id="265" r:id="rId16"/>
    <p:sldId id="266" r:id="rId17"/>
    <p:sldId id="268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EA2D7-CD9E-498C-90B9-DB2C691DC982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B8FA0-72FF-498F-A9BE-46BC0BE8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3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FDAE-CED2-4E32-9FD0-112C0C41E182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5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36DF-716C-461D-A400-51DE6A7F552F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36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69C2-F642-46D1-9515-72CE60192DFB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40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Ontology Summit  2012</a:t>
            </a:r>
          </a:p>
          <a:p>
            <a:r>
              <a:rPr lang="en-US" smtClean="0"/>
              <a:t>Federation and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6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C9DB5-9EA5-4656-8886-7FB813C153D5}" type="datetime1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1BB-3B09-4907-9CD5-16B03D6FBF23}" type="datetime1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2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DCA5-2F96-451E-B94B-50E7BE0B1800}" type="datetime1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6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Ontology Summit  2012</a:t>
            </a:r>
          </a:p>
          <a:p>
            <a:r>
              <a:rPr lang="en-US" dirty="0" smtClean="0"/>
              <a:t>Federation and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6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Ontology Summit  2012</a:t>
            </a:r>
          </a:p>
          <a:p>
            <a:r>
              <a:rPr lang="en-US" dirty="0" smtClean="0"/>
              <a:t>Federation and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1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A9D7-3087-4692-912C-885FEB3F4D16}" type="datetime1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2561-D74B-4E0F-8FF2-FC4D951DC8FD}" type="datetime1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1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Ontology Summit  2012</a:t>
            </a:r>
          </a:p>
          <a:p>
            <a:r>
              <a:rPr lang="en-US" dirty="0" smtClean="0"/>
              <a:t>Federation and Integration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19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Ontology for Federation and Integration of Systems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Cross-track A2 Summary</a:t>
            </a:r>
          </a:p>
          <a:p>
            <a:endParaRPr lang="en-US" sz="2400" dirty="0" smtClean="0"/>
          </a:p>
          <a:p>
            <a:r>
              <a:rPr lang="en-US" sz="2400" dirty="0" smtClean="0"/>
              <a:t>Anatoly </a:t>
            </a:r>
            <a:r>
              <a:rPr lang="en-US" sz="2400" dirty="0" err="1"/>
              <a:t>Levenchuk</a:t>
            </a:r>
            <a:r>
              <a:rPr lang="en-US" sz="2400" dirty="0"/>
              <a:t> </a:t>
            </a:r>
            <a:r>
              <a:rPr lang="en-US" sz="2400" dirty="0" smtClean="0"/>
              <a:t>&amp; Cory Casanave Co-chairs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304800"/>
            <a:ext cx="4972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Ontology Summit 2012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638800"/>
            <a:ext cx="7747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http://ontolog.cim3.net/cgi-bin/wiki.pl?OntologySummit2012_SystemsFederationIntegration_Synthesis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678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targeted at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ISO 15926, HDQM, </a:t>
            </a:r>
            <a:r>
              <a:rPr lang="en-US" dirty="0" err="1"/>
              <a:t>Gellish</a:t>
            </a:r>
            <a:r>
              <a:rPr lang="en-US" dirty="0"/>
              <a:t>, </a:t>
            </a:r>
            <a:r>
              <a:rPr lang="en-US" dirty="0" smtClean="0"/>
              <a:t>IDEAS, </a:t>
            </a:r>
            <a:r>
              <a:rPr lang="en-US" dirty="0" smtClean="0"/>
              <a:t>RDF/OWL, SIMF </a:t>
            </a:r>
            <a:r>
              <a:rPr lang="en-US" dirty="0" smtClean="0"/>
              <a:t>(in progress)</a:t>
            </a:r>
          </a:p>
          <a:p>
            <a:r>
              <a:rPr lang="en-US" dirty="0" smtClean="0"/>
              <a:t>Important capabilities of federation standards and languages</a:t>
            </a:r>
          </a:p>
          <a:p>
            <a:pPr lvl="1"/>
            <a:r>
              <a:rPr lang="en-US" dirty="0"/>
              <a:t>The broadest possible </a:t>
            </a:r>
            <a:r>
              <a:rPr lang="en-US" dirty="0" smtClean="0"/>
              <a:t>context</a:t>
            </a:r>
            <a:endParaRPr lang="en-US" dirty="0"/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anything to be said that is valid (i.e. no artificial </a:t>
            </a:r>
            <a:r>
              <a:rPr lang="en-US" dirty="0" smtClean="0"/>
              <a:t>restrictions)</a:t>
            </a:r>
          </a:p>
          <a:p>
            <a:pPr lvl="1"/>
            <a:r>
              <a:rPr lang="en-US" dirty="0" smtClean="0"/>
              <a:t>Explicit </a:t>
            </a:r>
            <a:r>
              <a:rPr lang="en-US" dirty="0"/>
              <a:t>ontological commitments that are followed consistently </a:t>
            </a:r>
            <a:endParaRPr lang="en-US" dirty="0" smtClean="0"/>
          </a:p>
          <a:p>
            <a:pPr lvl="1"/>
            <a:r>
              <a:rPr lang="en-US" dirty="0" smtClean="0"/>
              <a:t>Strong </a:t>
            </a:r>
            <a:r>
              <a:rPr lang="en-US" dirty="0"/>
              <a:t>methodology so that the same thing is represented in the same way by different analysts, including, </a:t>
            </a:r>
          </a:p>
          <a:p>
            <a:pPr lvl="2"/>
            <a:r>
              <a:rPr lang="en-US" dirty="0" smtClean="0"/>
              <a:t>Choice </a:t>
            </a:r>
            <a:r>
              <a:rPr lang="en-US" dirty="0"/>
              <a:t>of alternative approaches left open by ontological commitments, </a:t>
            </a:r>
            <a:endParaRPr lang="en-US" dirty="0" smtClean="0"/>
          </a:p>
          <a:p>
            <a:pPr lvl="2"/>
            <a:r>
              <a:rPr lang="en-US" dirty="0" smtClean="0"/>
              <a:t>Consistent </a:t>
            </a:r>
            <a:r>
              <a:rPr lang="en-US" dirty="0"/>
              <a:t>representation so the same thing would get pretty much the same </a:t>
            </a:r>
            <a:r>
              <a:rPr lang="en-US" dirty="0" smtClean="0"/>
              <a:t>representation </a:t>
            </a:r>
            <a:r>
              <a:rPr lang="en-US" dirty="0"/>
              <a:t>from different analysts. </a:t>
            </a:r>
            <a:endParaRPr lang="en-US" dirty="0" smtClean="0"/>
          </a:p>
          <a:p>
            <a:pPr lvl="1"/>
            <a:r>
              <a:rPr lang="en-US" dirty="0" smtClean="0"/>
              <a:t>FOL (Minimum), HOL is actually needed</a:t>
            </a:r>
          </a:p>
          <a:p>
            <a:pPr lvl="1"/>
            <a:r>
              <a:rPr lang="en-US" dirty="0" smtClean="0"/>
              <a:t>General </a:t>
            </a:r>
            <a:r>
              <a:rPr lang="en-US" dirty="0" smtClean="0"/>
              <a:t>languages for specifying federation &amp; conceptual models as well as </a:t>
            </a:r>
            <a:r>
              <a:rPr lang="en-US" dirty="0" smtClean="0"/>
              <a:t>the </a:t>
            </a:r>
            <a:r>
              <a:rPr lang="en-US" dirty="0" smtClean="0"/>
              <a:t>general programming languages used for federation</a:t>
            </a:r>
            <a:endParaRPr lang="en-US" dirty="0" smtClean="0"/>
          </a:p>
          <a:p>
            <a:pPr lvl="1"/>
            <a:r>
              <a:rPr lang="en-US" dirty="0" smtClean="0"/>
              <a:t>Stakeholder (business) friendly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57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Includes: Linked Data, RDF &amp; OWL</a:t>
            </a:r>
          </a:p>
          <a:p>
            <a:r>
              <a:rPr lang="en-US" dirty="0" smtClean="0"/>
              <a:t>Seen as mainstream for web data representation and “lite” semantics</a:t>
            </a:r>
          </a:p>
          <a:p>
            <a:r>
              <a:rPr lang="en-US" dirty="0" smtClean="0"/>
              <a:t>Is being used in production (e.g. DoD BTA)</a:t>
            </a:r>
          </a:p>
          <a:p>
            <a:r>
              <a:rPr lang="en-US" dirty="0" smtClean="0"/>
              <a:t>There are questions about representational capability and suitability for widespread federation and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7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Federation/Integration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Product Lifecycle Management (PLM)</a:t>
            </a:r>
          </a:p>
          <a:p>
            <a:r>
              <a:rPr lang="en-US" dirty="0" smtClean="0"/>
              <a:t>Financial systems integration</a:t>
            </a:r>
          </a:p>
          <a:p>
            <a:r>
              <a:rPr lang="en-US" dirty="0" smtClean="0"/>
              <a:t>Federation of simulation systems</a:t>
            </a:r>
          </a:p>
          <a:p>
            <a:r>
              <a:rPr lang="en-US" dirty="0" smtClean="0"/>
              <a:t>Federation of modeling languages</a:t>
            </a:r>
          </a:p>
          <a:p>
            <a:r>
              <a:rPr lang="en-US" dirty="0" smtClean="0"/>
              <a:t>Space systems integration</a:t>
            </a:r>
          </a:p>
          <a:p>
            <a:r>
              <a:rPr lang="en-US" dirty="0" smtClean="0"/>
              <a:t>Enterprise architecture</a:t>
            </a:r>
          </a:p>
          <a:p>
            <a:r>
              <a:rPr lang="en-US" dirty="0" smtClean="0"/>
              <a:t>Federation of medical records</a:t>
            </a:r>
          </a:p>
          <a:p>
            <a:r>
              <a:rPr lang="en-US" dirty="0" smtClean="0"/>
              <a:t>Supply chains</a:t>
            </a:r>
          </a:p>
          <a:p>
            <a:r>
              <a:rPr lang="en-US" dirty="0" smtClean="0"/>
              <a:t>Information sharing to prevent terrorism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70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Absence of authoritative reference ontologies</a:t>
            </a:r>
          </a:p>
          <a:p>
            <a:r>
              <a:rPr lang="en-US" sz="2400" dirty="0" smtClean="0"/>
              <a:t>Limited support for distributed ontology development: Versioning, granularity, provenance, etc.</a:t>
            </a:r>
          </a:p>
          <a:p>
            <a:r>
              <a:rPr lang="en-US" sz="2400" dirty="0" smtClean="0"/>
              <a:t>Performance issues, particular when using federated ontologies and advanced </a:t>
            </a:r>
            <a:r>
              <a:rPr lang="en-US" sz="2400" dirty="0" smtClean="0"/>
              <a:t>logics</a:t>
            </a:r>
          </a:p>
          <a:p>
            <a:r>
              <a:rPr lang="en-US" sz="2400" dirty="0" smtClean="0"/>
              <a:t>Different tools, languages and methodologies used by different practitioners</a:t>
            </a:r>
            <a:endParaRPr lang="en-US" sz="2400" dirty="0" smtClean="0"/>
          </a:p>
          <a:p>
            <a:r>
              <a:rPr lang="en-US" sz="2400" dirty="0" smtClean="0"/>
              <a:t>No ontology of system federation/integration - leads to fragmentation of methods, models, tools &amp; frameworks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21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4689"/>
            <a:ext cx="9410700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6418128"/>
            <a:ext cx="1943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Dr. </a:t>
            </a:r>
            <a:r>
              <a:rPr lang="en-US" dirty="0" err="1"/>
              <a:t>Tommi</a:t>
            </a:r>
            <a:r>
              <a:rPr lang="en-US" dirty="0"/>
              <a:t> </a:t>
            </a:r>
            <a:r>
              <a:rPr lang="en-US" dirty="0" err="1"/>
              <a:t>Karhela</a:t>
            </a:r>
            <a:r>
              <a:rPr lang="en-US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66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69" y="-190156"/>
            <a:ext cx="9167870" cy="643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3884" y="6243895"/>
            <a:ext cx="195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Anatoly </a:t>
            </a:r>
            <a:r>
              <a:rPr lang="en-US" dirty="0" err="1"/>
              <a:t>Levenchuk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2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9769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86576" y="6477001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Dennis Wisnosky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9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Semantic Information Modeling for Federation (SIMF) Architecture (OMG Standard in progress)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1963" y="1128712"/>
            <a:ext cx="561975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385763" y="1547812"/>
            <a:ext cx="1447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Conceptual Domain Models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1488" y="2909887"/>
            <a:ext cx="5610225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395288" y="3328987"/>
            <a:ext cx="1447800" cy="838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Logical Information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Models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1963" y="4676775"/>
            <a:ext cx="5619750" cy="1676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385763" y="5095875"/>
            <a:ext cx="14478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Physical Data Schema</a:t>
            </a:r>
          </a:p>
        </p:txBody>
      </p:sp>
      <p:sp>
        <p:nvSpPr>
          <p:cNvPr id="14" name="Oval 13"/>
          <p:cNvSpPr/>
          <p:nvPr/>
        </p:nvSpPr>
        <p:spPr>
          <a:xfrm>
            <a:off x="2162175" y="1814512"/>
            <a:ext cx="1081088" cy="457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78150" y="1333500"/>
            <a:ext cx="1233488" cy="457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Kernel</a:t>
            </a:r>
          </a:p>
        </p:txBody>
      </p:sp>
      <p:sp>
        <p:nvSpPr>
          <p:cNvPr id="17" name="Oval 16"/>
          <p:cNvSpPr/>
          <p:nvPr/>
        </p:nvSpPr>
        <p:spPr>
          <a:xfrm>
            <a:off x="3571875" y="2000250"/>
            <a:ext cx="1081088" cy="457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48213" y="1509712"/>
            <a:ext cx="995362" cy="461963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704975" y="3367087"/>
            <a:ext cx="1081088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009775" y="3671887"/>
            <a:ext cx="1081088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135313" y="3371850"/>
            <a:ext cx="1081087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87713" y="3524250"/>
            <a:ext cx="1081087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440113" y="3676650"/>
            <a:ext cx="1081087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95813" y="3367087"/>
            <a:ext cx="995362" cy="4619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00613" y="3671887"/>
            <a:ext cx="995362" cy="4619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744663" y="5210175"/>
            <a:ext cx="1081087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97063" y="5362575"/>
            <a:ext cx="1081087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049463" y="5514975"/>
            <a:ext cx="1081087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76588" y="5214937"/>
            <a:ext cx="1081087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328988" y="5367337"/>
            <a:ext cx="1081087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481388" y="5519737"/>
            <a:ext cx="1081087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35500" y="5210175"/>
            <a:ext cx="995363" cy="4619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787900" y="5362575"/>
            <a:ext cx="995363" cy="4619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940300" y="5514975"/>
            <a:ext cx="995363" cy="46196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0" name="Straight Arrow Connector 39"/>
          <p:cNvCxnSpPr>
            <a:stCxn id="17" idx="2"/>
            <a:endCxn id="14" idx="6"/>
          </p:cNvCxnSpPr>
          <p:nvPr/>
        </p:nvCxnSpPr>
        <p:spPr>
          <a:xfrm flipH="1" flipV="1">
            <a:off x="3243263" y="2043112"/>
            <a:ext cx="328612" cy="185738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8" idx="3"/>
            <a:endCxn id="17" idx="6"/>
          </p:cNvCxnSpPr>
          <p:nvPr/>
        </p:nvCxnSpPr>
        <p:spPr>
          <a:xfrm flipH="1">
            <a:off x="4652963" y="1903412"/>
            <a:ext cx="239712" cy="325438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" idx="4"/>
            <a:endCxn id="25" idx="0"/>
          </p:cNvCxnSpPr>
          <p:nvPr/>
        </p:nvCxnSpPr>
        <p:spPr>
          <a:xfrm>
            <a:off x="2701925" y="2271712"/>
            <a:ext cx="1127125" cy="1252538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7" idx="4"/>
          </p:cNvCxnSpPr>
          <p:nvPr/>
        </p:nvCxnSpPr>
        <p:spPr>
          <a:xfrm flipH="1">
            <a:off x="3868738" y="2457450"/>
            <a:ext cx="242887" cy="1023937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4" idx="3"/>
          </p:cNvCxnSpPr>
          <p:nvPr/>
        </p:nvCxnSpPr>
        <p:spPr>
          <a:xfrm>
            <a:off x="2319338" y="2205037"/>
            <a:ext cx="77787" cy="131445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8" idx="4"/>
            <a:endCxn id="27" idx="0"/>
          </p:cNvCxnSpPr>
          <p:nvPr/>
        </p:nvCxnSpPr>
        <p:spPr>
          <a:xfrm flipH="1">
            <a:off x="5092700" y="1971675"/>
            <a:ext cx="152400" cy="1395412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1" idx="1"/>
            <a:endCxn id="23" idx="1"/>
          </p:cNvCxnSpPr>
          <p:nvPr/>
        </p:nvCxnSpPr>
        <p:spPr>
          <a:xfrm>
            <a:off x="1862138" y="3433762"/>
            <a:ext cx="304800" cy="30480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4" idx="1"/>
            <a:endCxn id="26" idx="1"/>
          </p:cNvCxnSpPr>
          <p:nvPr/>
        </p:nvCxnSpPr>
        <p:spPr>
          <a:xfrm>
            <a:off x="3294063" y="3438525"/>
            <a:ext cx="304800" cy="30480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7" idx="1"/>
            <a:endCxn id="29" idx="1"/>
          </p:cNvCxnSpPr>
          <p:nvPr/>
        </p:nvCxnSpPr>
        <p:spPr>
          <a:xfrm>
            <a:off x="4740275" y="3435350"/>
            <a:ext cx="304800" cy="30480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7" idx="2"/>
            <a:endCxn id="26" idx="7"/>
          </p:cNvCxnSpPr>
          <p:nvPr/>
        </p:nvCxnSpPr>
        <p:spPr>
          <a:xfrm flipH="1">
            <a:off x="4362450" y="3597275"/>
            <a:ext cx="233363" cy="14605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5" idx="2"/>
            <a:endCxn id="23" idx="7"/>
          </p:cNvCxnSpPr>
          <p:nvPr/>
        </p:nvCxnSpPr>
        <p:spPr>
          <a:xfrm flipH="1" flipV="1">
            <a:off x="2932113" y="3738562"/>
            <a:ext cx="355600" cy="142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31" idx="0"/>
          </p:cNvCxnSpPr>
          <p:nvPr/>
        </p:nvCxnSpPr>
        <p:spPr>
          <a:xfrm flipH="1">
            <a:off x="2438400" y="4133850"/>
            <a:ext cx="111125" cy="1228725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23" idx="5"/>
          </p:cNvCxnSpPr>
          <p:nvPr/>
        </p:nvCxnSpPr>
        <p:spPr>
          <a:xfrm>
            <a:off x="2932113" y="4062412"/>
            <a:ext cx="744537" cy="1376363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34" idx="0"/>
          </p:cNvCxnSpPr>
          <p:nvPr/>
        </p:nvCxnSpPr>
        <p:spPr>
          <a:xfrm flipH="1">
            <a:off x="3868738" y="4133850"/>
            <a:ext cx="76200" cy="1233487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29" idx="4"/>
            <a:endCxn id="38" idx="0"/>
          </p:cNvCxnSpPr>
          <p:nvPr/>
        </p:nvCxnSpPr>
        <p:spPr>
          <a:xfrm>
            <a:off x="5397500" y="4133850"/>
            <a:ext cx="41275" cy="1381125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27" idx="3"/>
            <a:endCxn id="37" idx="1"/>
          </p:cNvCxnSpPr>
          <p:nvPr/>
        </p:nvCxnSpPr>
        <p:spPr>
          <a:xfrm>
            <a:off x="4740275" y="3760787"/>
            <a:ext cx="193675" cy="167005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6" idx="3"/>
          </p:cNvCxnSpPr>
          <p:nvPr/>
        </p:nvCxnSpPr>
        <p:spPr>
          <a:xfrm flipH="1">
            <a:off x="2590800" y="4067175"/>
            <a:ext cx="1008063" cy="144780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81" name="TextBox 114"/>
          <p:cNvSpPr txBox="1">
            <a:spLocks noChangeArrowheads="1"/>
          </p:cNvSpPr>
          <p:nvPr/>
        </p:nvSpPr>
        <p:spPr bwMode="auto">
          <a:xfrm>
            <a:off x="6243638" y="1128712"/>
            <a:ext cx="27670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Subject focused conceptual models define the concepts, </a:t>
            </a:r>
            <a:r>
              <a:rPr lang="en-US" sz="1600" dirty="0" smtClean="0">
                <a:latin typeface="Calibri" pitchFamily="34" charset="0"/>
              </a:rPr>
              <a:t>predicates, </a:t>
            </a:r>
            <a:r>
              <a:rPr lang="en-US" sz="1600" dirty="0">
                <a:latin typeface="Calibri" pitchFamily="34" charset="0"/>
              </a:rPr>
              <a:t>integrity rules </a:t>
            </a:r>
            <a:r>
              <a:rPr lang="en-US" sz="1600" dirty="0" smtClean="0">
                <a:latin typeface="Calibri" pitchFamily="34" charset="0"/>
              </a:rPr>
              <a:t>and terms of </a:t>
            </a:r>
            <a:r>
              <a:rPr lang="en-US" sz="1600" dirty="0">
                <a:latin typeface="Calibri" pitchFamily="34" charset="0"/>
              </a:rPr>
              <a:t>a domain </a:t>
            </a:r>
            <a:r>
              <a:rPr lang="en-US" sz="1600" dirty="0" smtClean="0">
                <a:latin typeface="Calibri" pitchFamily="34" charset="0"/>
              </a:rPr>
              <a:t>that </a:t>
            </a:r>
            <a:r>
              <a:rPr lang="en-US" sz="1600" dirty="0">
                <a:latin typeface="Calibri" pitchFamily="34" charset="0"/>
              </a:rPr>
              <a:t>can be related to each other</a:t>
            </a:r>
          </a:p>
        </p:txBody>
      </p:sp>
      <p:sp>
        <p:nvSpPr>
          <p:cNvPr id="116" name="Left Bracket 115"/>
          <p:cNvSpPr/>
          <p:nvPr/>
        </p:nvSpPr>
        <p:spPr>
          <a:xfrm>
            <a:off x="138113" y="1243012"/>
            <a:ext cx="552450" cy="354806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83" name="TextBox 116"/>
          <p:cNvSpPr txBox="1">
            <a:spLocks noChangeArrowheads="1"/>
          </p:cNvSpPr>
          <p:nvPr/>
        </p:nvSpPr>
        <p:spPr bwMode="auto">
          <a:xfrm rot="-5400000">
            <a:off x="-355600" y="2730500"/>
            <a:ext cx="1265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SIMF Scope</a:t>
            </a:r>
          </a:p>
        </p:txBody>
      </p:sp>
      <p:sp>
        <p:nvSpPr>
          <p:cNvPr id="14384" name="TextBox 117"/>
          <p:cNvSpPr txBox="1">
            <a:spLocks noChangeArrowheads="1"/>
          </p:cNvSpPr>
          <p:nvPr/>
        </p:nvSpPr>
        <p:spPr bwMode="auto">
          <a:xfrm>
            <a:off x="6243638" y="2990850"/>
            <a:ext cx="27670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Solution focused logical </a:t>
            </a:r>
            <a:r>
              <a:rPr lang="en-US" sz="1600" dirty="0">
                <a:latin typeface="Calibri" pitchFamily="34" charset="0"/>
              </a:rPr>
              <a:t>information  elements represent </a:t>
            </a:r>
            <a:r>
              <a:rPr lang="en-US" sz="1600" dirty="0" smtClean="0">
                <a:latin typeface="Calibri" pitchFamily="34" charset="0"/>
              </a:rPr>
              <a:t>information  structures </a:t>
            </a:r>
            <a:r>
              <a:rPr lang="en-US" sz="1600" dirty="0">
                <a:latin typeface="Calibri" pitchFamily="34" charset="0"/>
              </a:rPr>
              <a:t>and integrity rules </a:t>
            </a:r>
            <a:r>
              <a:rPr lang="en-US" sz="1600" dirty="0" smtClean="0">
                <a:latin typeface="Calibri" pitchFamily="34" charset="0"/>
              </a:rPr>
              <a:t>that </a:t>
            </a:r>
            <a:r>
              <a:rPr lang="en-US" sz="1600" dirty="0">
                <a:latin typeface="Calibri" pitchFamily="34" charset="0"/>
              </a:rPr>
              <a:t>can use and extend other information</a:t>
            </a:r>
          </a:p>
        </p:txBody>
      </p:sp>
      <p:sp>
        <p:nvSpPr>
          <p:cNvPr id="14385" name="TextBox 118"/>
          <p:cNvSpPr txBox="1">
            <a:spLocks noChangeArrowheads="1"/>
          </p:cNvSpPr>
          <p:nvPr/>
        </p:nvSpPr>
        <p:spPr bwMode="auto">
          <a:xfrm>
            <a:off x="6243638" y="4776787"/>
            <a:ext cx="27670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Technology focused physical </a:t>
            </a:r>
            <a:r>
              <a:rPr lang="en-US" sz="1600" dirty="0">
                <a:latin typeface="Calibri" pitchFamily="34" charset="0"/>
              </a:rPr>
              <a:t>data schema are grounded in logical data models which define their context and semantics</a:t>
            </a:r>
          </a:p>
        </p:txBody>
      </p:sp>
      <p:cxnSp>
        <p:nvCxnSpPr>
          <p:cNvPr id="54" name="Straight Arrow Connector 53"/>
          <p:cNvCxnSpPr>
            <a:stCxn id="15" idx="3"/>
            <a:endCxn id="14" idx="0"/>
          </p:cNvCxnSpPr>
          <p:nvPr/>
        </p:nvCxnSpPr>
        <p:spPr>
          <a:xfrm flipH="1">
            <a:off x="2701925" y="1724025"/>
            <a:ext cx="457200" cy="90487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5" idx="6"/>
            <a:endCxn id="18" idx="2"/>
          </p:cNvCxnSpPr>
          <p:nvPr/>
        </p:nvCxnSpPr>
        <p:spPr>
          <a:xfrm>
            <a:off x="4211638" y="1562100"/>
            <a:ext cx="536575" cy="177800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4"/>
            <a:endCxn id="17" idx="1"/>
          </p:cNvCxnSpPr>
          <p:nvPr/>
        </p:nvCxnSpPr>
        <p:spPr>
          <a:xfrm>
            <a:off x="3595688" y="1790700"/>
            <a:ext cx="133350" cy="27622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5" idx="2"/>
            <a:endCxn id="15" idx="1"/>
          </p:cNvCxnSpPr>
          <p:nvPr/>
        </p:nvCxnSpPr>
        <p:spPr>
          <a:xfrm rot="10800000" flipH="1">
            <a:off x="2978150" y="1400175"/>
            <a:ext cx="180975" cy="161925"/>
          </a:xfrm>
          <a:prstGeom prst="curvedConnector4">
            <a:avLst>
              <a:gd name="adj1" fmla="val -126550"/>
              <a:gd name="adj2" fmla="val 194454"/>
            </a:avLst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ular Callout 1"/>
          <p:cNvSpPr/>
          <p:nvPr/>
        </p:nvSpPr>
        <p:spPr>
          <a:xfrm>
            <a:off x="5397500" y="2457449"/>
            <a:ext cx="2144712" cy="566737"/>
          </a:xfrm>
          <a:prstGeom prst="wedgeRoundRectCallout">
            <a:avLst>
              <a:gd name="adj1" fmla="val -62697"/>
              <a:gd name="adj2" fmla="val 53655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 Bridging Relations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5928" y="6444734"/>
            <a:ext cx="154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Cory Casanave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Ontologies are an emerging best practice for federation and integration</a:t>
            </a:r>
          </a:p>
          <a:p>
            <a:r>
              <a:rPr lang="en-US" dirty="0" smtClean="0"/>
              <a:t>Ontologies are part of </a:t>
            </a:r>
            <a:r>
              <a:rPr lang="en-US" dirty="0" smtClean="0"/>
              <a:t>a </a:t>
            </a:r>
            <a:r>
              <a:rPr lang="en-US" dirty="0" smtClean="0"/>
              <a:t>model driven architecture solution scenario – ontologies are models</a:t>
            </a:r>
          </a:p>
          <a:p>
            <a:r>
              <a:rPr lang="en-US" dirty="0" smtClean="0"/>
              <a:t>Standards and agreement on languages and reference ontologies are still emerging</a:t>
            </a:r>
          </a:p>
          <a:p>
            <a:r>
              <a:rPr lang="en-US" dirty="0" smtClean="0"/>
              <a:t>Semantic federation and integration improves agility while reducing time, cost and risk</a:t>
            </a:r>
          </a:p>
          <a:p>
            <a:r>
              <a:rPr lang="en-US" dirty="0" smtClean="0"/>
              <a:t>Current ontological tools and methods are sufficiently mature for use in production federation and integration projects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78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Dr. </a:t>
            </a:r>
            <a:r>
              <a:rPr lang="en-US" sz="2400" b="1" dirty="0" err="1" smtClean="0">
                <a:solidFill>
                  <a:srgbClr val="FFFF00"/>
                </a:solidFill>
              </a:rPr>
              <a:t>Tommi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Karhela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(VTT </a:t>
            </a:r>
            <a:r>
              <a:rPr lang="en-US" sz="2400" dirty="0"/>
              <a:t>Technical Research Centre, FI) - "Ontology based Integration Platform for </a:t>
            </a:r>
            <a:r>
              <a:rPr lang="en-US" sz="2400" dirty="0" err="1"/>
              <a:t>Modelling</a:t>
            </a:r>
            <a:r>
              <a:rPr lang="en-US" sz="2400" dirty="0"/>
              <a:t> and Simulation - </a:t>
            </a:r>
            <a:r>
              <a:rPr lang="en-US" sz="2400" dirty="0" err="1"/>
              <a:t>Simantics</a:t>
            </a:r>
            <a:r>
              <a:rPr lang="en-US" sz="2400" dirty="0"/>
              <a:t>" 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FFFF00"/>
                </a:solidFill>
              </a:rPr>
              <a:t>Mr. Anatoly </a:t>
            </a:r>
            <a:r>
              <a:rPr lang="en-US" sz="2400" b="1" dirty="0" err="1" smtClean="0">
                <a:solidFill>
                  <a:srgbClr val="FFFF00"/>
                </a:solidFill>
              </a:rPr>
              <a:t>Levenchuk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/>
              <a:t>TechInvestLab</a:t>
            </a:r>
            <a:r>
              <a:rPr lang="en-US" sz="2400" dirty="0"/>
              <a:t>, RU) - "Ontology-based Systems Federation" 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FFFF00"/>
                </a:solidFill>
              </a:rPr>
              <a:t>Mr. Dennis Wisnosky </a:t>
            </a:r>
            <a:r>
              <a:rPr lang="en-US" sz="2400" dirty="0" smtClean="0"/>
              <a:t>(</a:t>
            </a:r>
            <a:r>
              <a:rPr lang="en-US" sz="2400" dirty="0"/>
              <a:t>DoD, US) - " Leveraging Semantic Technology across systems to meet the goal of having an 'executable, integrated, consumable, solution architecture' " 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FFFF00"/>
                </a:solidFill>
              </a:rPr>
              <a:t>Mr. Cory Casanave </a:t>
            </a:r>
            <a:r>
              <a:rPr lang="en-US" sz="2400" dirty="0" smtClean="0"/>
              <a:t>(</a:t>
            </a:r>
            <a:r>
              <a:rPr lang="en-US" sz="2400" dirty="0"/>
              <a:t>Model Driven Solutions, US) - "Semantic Information Modeling for </a:t>
            </a:r>
            <a:r>
              <a:rPr lang="en-US" sz="2400" dirty="0" smtClean="0"/>
              <a:t>Federation“ (SIMF)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5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Federation and Integration?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Federation</a:t>
            </a:r>
          </a:p>
          <a:p>
            <a:pPr lvl="1"/>
            <a:r>
              <a:rPr lang="en-US" sz="2400" dirty="0" smtClean="0"/>
              <a:t>Combining multiple </a:t>
            </a:r>
            <a:r>
              <a:rPr lang="en-US" sz="2400" u="sng" dirty="0" smtClean="0"/>
              <a:t>independently conceived </a:t>
            </a:r>
            <a:r>
              <a:rPr lang="en-US" sz="2400" dirty="0" smtClean="0"/>
              <a:t>data sources, services and/or systems and using them together for analytics, information sharing and other purposes </a:t>
            </a:r>
          </a:p>
          <a:p>
            <a:pPr lvl="1"/>
            <a:r>
              <a:rPr lang="en-US" sz="2400" dirty="0"/>
              <a:t>Applies to system of systems engineering</a:t>
            </a:r>
          </a:p>
          <a:p>
            <a:pPr lvl="1"/>
            <a:r>
              <a:rPr lang="en-US" sz="2400" dirty="0" smtClean="0"/>
              <a:t>Systems </a:t>
            </a:r>
            <a:r>
              <a:rPr lang="en-US" sz="2400" dirty="0"/>
              <a:t>Federation (bus) – </a:t>
            </a:r>
            <a:r>
              <a:rPr lang="en-US" sz="2400" dirty="0" smtClean="0"/>
              <a:t>a kind </a:t>
            </a:r>
            <a:r>
              <a:rPr lang="en-US" sz="2400" dirty="0"/>
              <a:t>of network with interoperability</a:t>
            </a:r>
          </a:p>
          <a:p>
            <a:pPr lvl="1"/>
            <a:r>
              <a:rPr lang="en-US" sz="2400" dirty="0" smtClean="0"/>
              <a:t>WIKIPEDIA</a:t>
            </a:r>
            <a:r>
              <a:rPr lang="en-US" sz="2400" dirty="0"/>
              <a:t>: A Federation is multiple computing and/or network providers agreeing upon standards of operation in a collective </a:t>
            </a:r>
            <a:r>
              <a:rPr lang="en-US" sz="2400" dirty="0" smtClean="0"/>
              <a:t>fashion</a:t>
            </a:r>
          </a:p>
          <a:p>
            <a:r>
              <a:rPr lang="en-US" sz="2800" dirty="0" smtClean="0"/>
              <a:t>Integration: </a:t>
            </a:r>
          </a:p>
          <a:p>
            <a:pPr lvl="1"/>
            <a:r>
              <a:rPr lang="en-US" sz="2400" dirty="0" smtClean="0"/>
              <a:t>Implies (but does not require) more control over the interacting components than does federation to achieve a </a:t>
            </a:r>
            <a:r>
              <a:rPr lang="en-US" sz="2400" u="sng" dirty="0" smtClean="0"/>
              <a:t>composite system</a:t>
            </a:r>
          </a:p>
          <a:p>
            <a:pPr lvl="1"/>
            <a:r>
              <a:rPr lang="en-US" sz="2400" dirty="0"/>
              <a:t>Applies to systems engineering</a:t>
            </a:r>
          </a:p>
          <a:p>
            <a:pPr lvl="1"/>
            <a:r>
              <a:rPr lang="en-US" sz="2400" dirty="0" smtClean="0"/>
              <a:t>Wikipedia</a:t>
            </a:r>
            <a:r>
              <a:rPr lang="en-US" sz="2400" dirty="0"/>
              <a:t>: Systems integration, the engineering practices and procedures for assembling large and complicated systems from less-complicated units, especially </a:t>
            </a:r>
            <a:r>
              <a:rPr lang="en-US" sz="2400" dirty="0" smtClean="0"/>
              <a:t>subsystems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ability to federate and integrate data, </a:t>
            </a:r>
            <a:r>
              <a:rPr lang="en-US" sz="2400" dirty="0" smtClean="0"/>
              <a:t>processes, </a:t>
            </a:r>
            <a:r>
              <a:rPr lang="en-US" sz="2400" dirty="0"/>
              <a:t>services and systems components is at the foundation of the modern enterprise, business eco-system and open, collaborative </a:t>
            </a:r>
            <a:r>
              <a:rPr lang="en-US" sz="2400" dirty="0" smtClean="0"/>
              <a:t>government</a:t>
            </a:r>
          </a:p>
          <a:p>
            <a:r>
              <a:rPr lang="en-US" sz="2400" dirty="0" smtClean="0"/>
              <a:t>The cost of non-semantic approaches, that are largely coded transformations between fixed data structures, is high and introduces errors, inflexibility and risks</a:t>
            </a:r>
          </a:p>
          <a:p>
            <a:r>
              <a:rPr lang="en-US" sz="2400" dirty="0" smtClean="0"/>
              <a:t>Incremental improvements in our ability to integrate and federate with semantics can mean bottom-line profits for the enterprise and improved service to citizens for government at lower </a:t>
            </a:r>
            <a:r>
              <a:rPr lang="en-US" sz="2400" dirty="0" smtClean="0"/>
              <a:t>cost </a:t>
            </a:r>
            <a:r>
              <a:rPr lang="en-US" sz="2400" dirty="0" smtClean="0"/>
              <a:t>and reduced timeframes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9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Federation and integration </a:t>
            </a:r>
            <a:r>
              <a:rPr lang="en-US" sz="2800" i="1" u="sng" dirty="0" smtClean="0"/>
              <a:t>always</a:t>
            </a:r>
            <a:r>
              <a:rPr lang="en-US" sz="2800" dirty="0" smtClean="0"/>
              <a:t> involves semantic analysis, even if done informally</a:t>
            </a:r>
          </a:p>
          <a:p>
            <a:r>
              <a:rPr lang="en-US" sz="2800" dirty="0" smtClean="0"/>
              <a:t>Ontologies provide methodologies and tools for capturing and leveraging semantic analysis to reduce the cost, time, errors and risk associated with </a:t>
            </a:r>
            <a:r>
              <a:rPr lang="en-US" sz="2800" dirty="0" smtClean="0"/>
              <a:t>manual federation </a:t>
            </a:r>
            <a:r>
              <a:rPr lang="en-US" sz="2800" dirty="0" smtClean="0"/>
              <a:t>and integration</a:t>
            </a:r>
          </a:p>
          <a:p>
            <a:r>
              <a:rPr lang="en-US" sz="2800" dirty="0" smtClean="0"/>
              <a:t>Ontologies can help </a:t>
            </a:r>
            <a:r>
              <a:rPr lang="en-US" sz="2800" u="sng" dirty="0" smtClean="0"/>
              <a:t>directly drive </a:t>
            </a:r>
            <a:r>
              <a:rPr lang="en-US" sz="2800" dirty="0" smtClean="0"/>
              <a:t>federation and integration solutions using inference, rules and model driven architecture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7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Point-point</a:t>
            </a:r>
          </a:p>
          <a:p>
            <a:pPr lvl="1"/>
            <a:r>
              <a:rPr lang="en-US" dirty="0" smtClean="0"/>
              <a:t>Via a reference ontology (e.g. conceptual model)</a:t>
            </a:r>
          </a:p>
          <a:p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Extract Transform Load (ETL)</a:t>
            </a:r>
          </a:p>
          <a:p>
            <a:pPr lvl="1"/>
            <a:r>
              <a:rPr lang="en-US" dirty="0" smtClean="0"/>
              <a:t>Semantic Bridges (Dynamic)</a:t>
            </a:r>
          </a:p>
          <a:p>
            <a:endParaRPr lang="en-US" dirty="0" smtClean="0"/>
          </a:p>
          <a:p>
            <a:r>
              <a:rPr lang="en-US" dirty="0" smtClean="0"/>
              <a:t>Ontologies assist with any combination, but are particularly effective in avoiding point-point static integration.  Semantic federation can be implemented as ETL or dynamic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2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Represent the semantics of a domain</a:t>
            </a:r>
          </a:p>
          <a:p>
            <a:r>
              <a:rPr lang="en-US" sz="2400" dirty="0" smtClean="0"/>
              <a:t>Can map to multiple representations/systems/structures</a:t>
            </a:r>
          </a:p>
          <a:p>
            <a:r>
              <a:rPr lang="en-US" sz="2400" dirty="0" smtClean="0"/>
              <a:t>A lattice of reference ontologies avoids the “universal ontology” problems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606636" y="3810000"/>
            <a:ext cx="3048000" cy="2426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Reference Ontologies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A.K.A. Conceptual Models</a:t>
            </a: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46161" y="4905727"/>
            <a:ext cx="822862" cy="4751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sz="1400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370113" y="3762379"/>
            <a:ext cx="1752600" cy="7402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System A</a:t>
            </a:r>
          </a:p>
        </p:txBody>
      </p:sp>
      <p:sp>
        <p:nvSpPr>
          <p:cNvPr id="19" name="Rectangular Callout 18"/>
          <p:cNvSpPr/>
          <p:nvPr/>
        </p:nvSpPr>
        <p:spPr>
          <a:xfrm>
            <a:off x="2938152" y="3797135"/>
            <a:ext cx="1371600" cy="674915"/>
          </a:xfrm>
          <a:prstGeom prst="wedgeRectCallout">
            <a:avLst>
              <a:gd name="adj1" fmla="val -115205"/>
              <a:gd name="adj2" fmla="val -2603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</a:t>
            </a:r>
          </a:p>
          <a:p>
            <a:pPr algn="ctr"/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2938152" y="3810001"/>
            <a:ext cx="1371600" cy="674915"/>
          </a:xfrm>
          <a:prstGeom prst="wedgeRectCallout">
            <a:avLst>
              <a:gd name="adj1" fmla="val 148864"/>
              <a:gd name="adj2" fmla="val 7954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</a:t>
            </a:r>
          </a:p>
          <a:p>
            <a:pPr algn="ctr"/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70113" y="4633761"/>
            <a:ext cx="1752600" cy="7402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System B</a:t>
            </a:r>
          </a:p>
        </p:txBody>
      </p:sp>
      <p:sp>
        <p:nvSpPr>
          <p:cNvPr id="22" name="Rectangular Callout 21"/>
          <p:cNvSpPr/>
          <p:nvPr/>
        </p:nvSpPr>
        <p:spPr>
          <a:xfrm>
            <a:off x="2938152" y="4668517"/>
            <a:ext cx="1371600" cy="674915"/>
          </a:xfrm>
          <a:prstGeom prst="wedgeRectCallout">
            <a:avLst>
              <a:gd name="adj1" fmla="val -115205"/>
              <a:gd name="adj2" fmla="val -2603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</a:t>
            </a:r>
          </a:p>
          <a:p>
            <a:pPr algn="ctr"/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23" name="Rectangular Callout 22"/>
          <p:cNvSpPr/>
          <p:nvPr/>
        </p:nvSpPr>
        <p:spPr>
          <a:xfrm>
            <a:off x="2938152" y="4681383"/>
            <a:ext cx="1371600" cy="674915"/>
          </a:xfrm>
          <a:prstGeom prst="wedgeRectCallout">
            <a:avLst>
              <a:gd name="adj1" fmla="val 148864"/>
              <a:gd name="adj2" fmla="val 7954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</a:t>
            </a:r>
          </a:p>
          <a:p>
            <a:pPr algn="ctr"/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66154" y="5495832"/>
            <a:ext cx="1752600" cy="74022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System C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2934193" y="5530588"/>
            <a:ext cx="1371600" cy="674915"/>
          </a:xfrm>
          <a:prstGeom prst="wedgeRectCallout">
            <a:avLst>
              <a:gd name="adj1" fmla="val -115205"/>
              <a:gd name="adj2" fmla="val -2603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</a:t>
            </a:r>
          </a:p>
          <a:p>
            <a:pPr algn="ctr"/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26" name="Rectangular Callout 25"/>
          <p:cNvSpPr/>
          <p:nvPr/>
        </p:nvSpPr>
        <p:spPr>
          <a:xfrm>
            <a:off x="2934193" y="5543454"/>
            <a:ext cx="1371600" cy="674915"/>
          </a:xfrm>
          <a:prstGeom prst="wedgeRectCallout">
            <a:avLst>
              <a:gd name="adj1" fmla="val 148864"/>
              <a:gd name="adj2" fmla="val 7954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</a:t>
            </a:r>
          </a:p>
          <a:p>
            <a:pPr algn="ctr"/>
            <a:r>
              <a:rPr lang="en-US" dirty="0" smtClean="0"/>
              <a:t>Bridge</a:t>
            </a:r>
            <a:endParaRPr lang="en-US" dirty="0"/>
          </a:p>
        </p:txBody>
      </p:sp>
      <p:sp>
        <p:nvSpPr>
          <p:cNvPr id="29" name="Slide Number Placeholder 5"/>
          <p:cNvSpPr txBox="1">
            <a:spLocks/>
          </p:cNvSpPr>
          <p:nvPr/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7D7693-E132-40A2-A808-4CF056E677D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407330" y="4977886"/>
            <a:ext cx="822862" cy="4751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sz="1400" dirty="0" smtClean="0"/>
          </a:p>
        </p:txBody>
      </p:sp>
      <p:sp>
        <p:nvSpPr>
          <p:cNvPr id="31" name="Rounded Rectangle 30"/>
          <p:cNvSpPr/>
          <p:nvPr/>
        </p:nvSpPr>
        <p:spPr>
          <a:xfrm>
            <a:off x="6010588" y="5428048"/>
            <a:ext cx="822862" cy="4751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sz="1400" dirty="0" smtClean="0"/>
          </a:p>
        </p:txBody>
      </p:sp>
      <p:sp>
        <p:nvSpPr>
          <p:cNvPr id="32" name="Rounded Rectangle 31"/>
          <p:cNvSpPr/>
          <p:nvPr/>
        </p:nvSpPr>
        <p:spPr>
          <a:xfrm>
            <a:off x="7063838" y="5215460"/>
            <a:ext cx="822862" cy="4751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sz="1400" dirty="0" smtClean="0"/>
          </a:p>
        </p:txBody>
      </p:sp>
      <p:sp>
        <p:nvSpPr>
          <p:cNvPr id="33" name="Rounded Rectangle 32"/>
          <p:cNvSpPr/>
          <p:nvPr/>
        </p:nvSpPr>
        <p:spPr>
          <a:xfrm>
            <a:off x="7150961" y="5453034"/>
            <a:ext cx="822862" cy="475148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9310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at all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Federation and integration is required</a:t>
            </a:r>
          </a:p>
          <a:p>
            <a:pPr lvl="1"/>
            <a:r>
              <a:rPr lang="en-US" dirty="0" smtClean="0"/>
              <a:t>At the “instance” level: data-data</a:t>
            </a:r>
          </a:p>
          <a:p>
            <a:pPr lvl="1"/>
            <a:r>
              <a:rPr lang="en-US" dirty="0" smtClean="0"/>
              <a:t>At the model or ontology level: concept-concept</a:t>
            </a:r>
          </a:p>
          <a:p>
            <a:pPr lvl="1"/>
            <a:r>
              <a:rPr lang="en-US" dirty="0" smtClean="0"/>
              <a:t>At the language or meta-model level: language-language</a:t>
            </a:r>
          </a:p>
          <a:p>
            <a:pPr lvl="1"/>
            <a:endParaRPr lang="en-US" dirty="0"/>
          </a:p>
          <a:p>
            <a:r>
              <a:rPr lang="en-US" dirty="0" smtClean="0"/>
              <a:t>To be most effective, ontologies are applied at all levels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6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Service federation (SOA) encompasses information exchange, interacting roles, choreography, security &amp; privacy</a:t>
            </a:r>
          </a:p>
          <a:p>
            <a:r>
              <a:rPr lang="en-US" dirty="0" smtClean="0"/>
              <a:t>Service viewpoints can also be modeled using ontologies</a:t>
            </a:r>
          </a:p>
          <a:p>
            <a:r>
              <a:rPr lang="en-US" dirty="0" smtClean="0"/>
              <a:t>Services utilize “information centric” ontologies</a:t>
            </a:r>
          </a:p>
          <a:p>
            <a:r>
              <a:rPr lang="en-US" dirty="0" smtClean="0"/>
              <a:t>Service and domain ontologies are required to support the full life-cycle of integration and federation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7152"/>
      </p:ext>
    </p:extLst>
  </p:cSld>
  <p:clrMapOvr>
    <a:masterClrMapping/>
  </p:clrMapOvr>
</p:sld>
</file>

<file path=ppt/theme/theme1.xml><?xml version="1.0" encoding="utf-8"?>
<a:theme xmlns:a="http://schemas.openxmlformats.org/drawingml/2006/main" name="HR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HRPlan</Template>
  <TotalTime>165</TotalTime>
  <Words>1027</Words>
  <Application>Microsoft Office PowerPoint</Application>
  <PresentationFormat>On-screen Show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HRPlan</vt:lpstr>
      <vt:lpstr>Ontology for Federation and Integration of Systems </vt:lpstr>
      <vt:lpstr>Panelists</vt:lpstr>
      <vt:lpstr>What is Federation and Integration?</vt:lpstr>
      <vt:lpstr>Business Case</vt:lpstr>
      <vt:lpstr>Federation Semantics</vt:lpstr>
      <vt:lpstr>Primary Architectures</vt:lpstr>
      <vt:lpstr>Reference Ontologies</vt:lpstr>
      <vt:lpstr>Federation at all levels</vt:lpstr>
      <vt:lpstr>Service Federation</vt:lpstr>
      <vt:lpstr>Standards targeted at federation</vt:lpstr>
      <vt:lpstr>Semantic Web</vt:lpstr>
      <vt:lpstr>Federation/Integration Examples</vt:lpstr>
      <vt:lpstr>Difficulties</vt:lpstr>
      <vt:lpstr>PowerPoint Presentation</vt:lpstr>
      <vt:lpstr>PowerPoint Presentation</vt:lpstr>
      <vt:lpstr>PowerPoint Presentation</vt:lpstr>
      <vt:lpstr>Semantic Information Modeling for Federation (SIMF) Architecture (OMG Standard in progress)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for Federation and Integration of Systems </dc:title>
  <dc:creator>Cory-c</dc:creator>
  <cp:lastModifiedBy>Cory Casanave</cp:lastModifiedBy>
  <cp:revision>48</cp:revision>
  <dcterms:created xsi:type="dcterms:W3CDTF">2006-08-16T00:00:00Z</dcterms:created>
  <dcterms:modified xsi:type="dcterms:W3CDTF">2012-04-10T15:24:42Z</dcterms:modified>
</cp:coreProperties>
</file>