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1" r:id="rId4"/>
    <p:sldId id="285" r:id="rId5"/>
    <p:sldId id="286" r:id="rId6"/>
    <p:sldId id="272" r:id="rId7"/>
    <p:sldId id="291" r:id="rId8"/>
    <p:sldId id="292" r:id="rId9"/>
    <p:sldId id="273" r:id="rId10"/>
    <p:sldId id="293" r:id="rId11"/>
    <p:sldId id="294" r:id="rId12"/>
    <p:sldId id="289" r:id="rId13"/>
    <p:sldId id="296" r:id="rId14"/>
    <p:sldId id="260" r:id="rId15"/>
    <p:sldId id="261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6747" autoAdjust="0"/>
  </p:normalViewPr>
  <p:slideViewPr>
    <p:cSldViewPr>
      <p:cViewPr>
        <p:scale>
          <a:sx n="84" d="100"/>
          <a:sy n="84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0E29A0F-1E15-428C-8859-E8B11127BC7F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F362E2-A16A-4AFD-BEF5-82BE7182E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4949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8359F5FF-4463-4139-984E-7EE8149086E7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44A3B26-3917-40C9-A1ED-AC6BA2775C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3871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A3B26-3917-40C9-A1ED-AC6BA2775C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285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A3B26-3917-40C9-A1ED-AC6BA2775C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9621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A3B26-3917-40C9-A1ED-AC6BA2775C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9621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A3B26-3917-40C9-A1ED-AC6BA2775C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9621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A3B26-3917-40C9-A1ED-AC6BA2775C5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9621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 A different perspective on how the models and data are integrated in the design process.  Note in general the goal is model a structure/property relationship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1CB39-628C-C949-839D-B44E82A4D64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A3B26-3917-40C9-A1ED-AC6BA2775C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A3B26-3917-40C9-A1ED-AC6BA2775C5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3588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A3B26-3917-40C9-A1ED-AC6BA2775C5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889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D43D4CBA-6702-3040-BCF2-787A1566F99A}" type="datetime2">
              <a:rPr lang="en-US" smtClean="0"/>
              <a:t>Thursday, April 12,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Thursday, April 12,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DCB01665-788B-1C4D-B160-AC00EC0EA2D5}" type="datetime2">
              <a:rPr lang="en-US" smtClean="0"/>
              <a:t>Thursday, April 12,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Thursday, April 12,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80DF3CA4-BAF5-814C-95C6-A0C5ADD95656}" type="datetime2">
              <a:rPr lang="en-US" smtClean="0"/>
              <a:t>Thursday, April 12,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Thursday, April 12,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078AA96-5DDC-0146-B675-5B01B06CCF61}" type="datetime2">
              <a:rPr lang="en-US" smtClean="0"/>
              <a:t>Thursday, April 12,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Thursday, April 12,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1A1FFAFC-4CEF-4E4F-9D3F-7E4866000A26}" type="datetime2">
              <a:rPr lang="en-US" smtClean="0"/>
              <a:t>Thursday, April 12,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Thursday, April 12,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0876E6EA-83D2-3945-99BD-00DBE6DF9F26}" type="datetime2">
              <a:rPr lang="en-US" smtClean="0"/>
              <a:t>Thursday, April 12,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Thursday, April 12,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13121935-B39A-1D43-9D48-0A816D2C5BDD}" type="datetime2">
              <a:rPr lang="en-US" smtClean="0"/>
              <a:t>Thursday, April 12,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Thursday, April 12,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4781BA9F-E688-B348-B0D8-C66CB9820376}" type="datetime2">
              <a:rPr lang="en-US" smtClean="0"/>
              <a:t>Thursday, April 12,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Thursday, April 12,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F70EAB6-C610-5D4A-8EAD-F0863381508D}" type="datetime2">
              <a:rPr lang="en-US" smtClean="0"/>
              <a:t>Thursday, April 12,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Thursday, April 12,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D59BC017-8B32-F349-A0C5-A036B316D2A7}" type="datetime2">
              <a:rPr lang="en-US" smtClean="0"/>
              <a:t>Thursday, April 12,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Thursday, April 12,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2B10B465-D55F-2E41-AC0A-5FE98C37B3DB}" type="datetime2">
              <a:rPr lang="en-US" smtClean="0"/>
              <a:t>Thursday, April 12,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Thursday, April 12,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09FEAEB3-6D20-C04E-B693-604FFF6FF55F}" type="datetime2">
              <a:rPr lang="en-US" smtClean="0"/>
              <a:t>Thursday, April 12,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Thursday, April 12,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Thursday, April 12,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6275669"/>
            <a:ext cx="1573306" cy="353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 </a:t>
            </a:r>
            <a:fld id="{C2C271AF-2C3E-43AB-B147-8F701A6D7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Ontology Summit 2012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14600"/>
            <a:ext cx="7162800" cy="12192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Track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Summary Report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Challenge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Ontology and Big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5650468"/>
            <a:ext cx="24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Thursday,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April 12,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5962" y="3934691"/>
            <a:ext cx="243207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Co-Chairs</a:t>
            </a:r>
          </a:p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Mary Brady</a:t>
            </a:r>
          </a:p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Ernie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Lucier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782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228600"/>
            <a:ext cx="8851900" cy="61214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>
            <a:spLocks noChangeArrowheads="1"/>
          </p:cNvSpPr>
          <p:nvPr/>
        </p:nvSpPr>
        <p:spPr bwMode="auto">
          <a:xfrm>
            <a:off x="152400" y="685800"/>
            <a:ext cx="89154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Materials Genome Initiative</a:t>
            </a:r>
            <a:endParaRPr lang="en-US" sz="3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914400"/>
            <a:ext cx="193270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Physical Properties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90800" y="914400"/>
            <a:ext cx="193270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Mechanical Properties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00600" y="914400"/>
            <a:ext cx="193270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Magnetic Properties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09600" y="3276600"/>
            <a:ext cx="80010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787A0"/>
              </a:gs>
              <a:gs pos="80000">
                <a:srgbClr val="36B1D2"/>
              </a:gs>
              <a:gs pos="100000">
                <a:srgbClr val="34B3D6"/>
              </a:gs>
            </a:gsLst>
            <a:lin ang="16200000"/>
          </a:gradFill>
          <a:ln w="9525">
            <a:solidFill>
              <a:srgbClr val="46AAC5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0" y="3581400"/>
            <a:ext cx="1574800" cy="4103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Quantum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572000" y="3429000"/>
            <a:ext cx="1574800" cy="5275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Microscale</a:t>
            </a:r>
            <a:endParaRPr lang="en-US" dirty="0"/>
          </a:p>
          <a:p>
            <a:pPr algn="ctr">
              <a:defRPr/>
            </a:pPr>
            <a:r>
              <a:rPr lang="en-US" dirty="0"/>
              <a:t>Phase Field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67000" y="3429000"/>
            <a:ext cx="1574800" cy="5275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Molecular</a:t>
            </a:r>
          </a:p>
          <a:p>
            <a:pPr algn="ctr">
              <a:defRPr/>
            </a:pPr>
            <a:r>
              <a:rPr lang="en-US" dirty="0"/>
              <a:t>MD, KMC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371600" y="5791200"/>
            <a:ext cx="2720109" cy="838200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Atomic-Scale Models:</a:t>
            </a:r>
          </a:p>
          <a:p>
            <a:pPr algn="ctr">
              <a:defRPr/>
            </a:pPr>
            <a:r>
              <a:rPr lang="en-US" sz="1400" dirty="0"/>
              <a:t>First-principles (DFT,MC) , EAM, MD, KMC	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876800" y="5791200"/>
            <a:ext cx="2362200" cy="838200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Experimental Data</a:t>
            </a:r>
          </a:p>
          <a:p>
            <a:pPr algn="ctr">
              <a:defRPr/>
            </a:pPr>
            <a:r>
              <a:rPr lang="en-US" sz="1400" dirty="0"/>
              <a:t>(e.g. Crystal Structure, </a:t>
            </a:r>
            <a:r>
              <a:rPr lang="en-US" sz="1400" dirty="0" err="1"/>
              <a:t>thermochemical</a:t>
            </a:r>
            <a:r>
              <a:rPr lang="en-US" sz="1400" dirty="0"/>
              <a:t>, D* 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010400" y="914400"/>
            <a:ext cx="193270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Electrical Properties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477000" y="2895600"/>
            <a:ext cx="1932709" cy="5275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Macro scale (Continuum )FEM</a:t>
            </a:r>
          </a:p>
        </p:txBody>
      </p: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152400" y="4572000"/>
            <a:ext cx="88392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04800" y="4800600"/>
            <a:ext cx="1431636" cy="527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Thermodynamics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1981200" y="4800600"/>
            <a:ext cx="1288473" cy="527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Molar Volume/</a:t>
            </a:r>
          </a:p>
          <a:p>
            <a:pPr algn="ctr">
              <a:defRPr/>
            </a:pPr>
            <a:r>
              <a:rPr lang="en-US" sz="1200" dirty="0"/>
              <a:t>Lattice </a:t>
            </a:r>
            <a:r>
              <a:rPr lang="en-US" sz="1400" dirty="0"/>
              <a:t>parameter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648200" y="4800600"/>
            <a:ext cx="1073727" cy="527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Diffusion </a:t>
            </a:r>
          </a:p>
          <a:p>
            <a:pPr algn="ctr">
              <a:defRPr/>
            </a:pPr>
            <a:r>
              <a:rPr lang="en-US" sz="1400" dirty="0"/>
              <a:t>Mobilities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5943600" y="4800600"/>
            <a:ext cx="1360055" cy="527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Thermal Conductivity</a:t>
            </a:r>
          </a:p>
        </p:txBody>
      </p:sp>
      <p:grpSp>
        <p:nvGrpSpPr>
          <p:cNvPr id="2" name="Group 28"/>
          <p:cNvGrpSpPr>
            <a:grpSpLocks noChangeAspect="1"/>
          </p:cNvGrpSpPr>
          <p:nvPr/>
        </p:nvGrpSpPr>
        <p:grpSpPr bwMode="auto">
          <a:xfrm>
            <a:off x="838201" y="1600200"/>
            <a:ext cx="6935980" cy="1224348"/>
            <a:chOff x="287866" y="1286934"/>
            <a:chExt cx="8204201" cy="1447800"/>
          </a:xfrm>
        </p:grpSpPr>
        <p:sp>
          <p:nvSpPr>
            <p:cNvPr id="24" name="Rounded Rectangle 23"/>
            <p:cNvSpPr>
              <a:spLocks noChangeAspect="1"/>
            </p:cNvSpPr>
            <p:nvPr/>
          </p:nvSpPr>
          <p:spPr bwMode="auto">
            <a:xfrm>
              <a:off x="287866" y="1286934"/>
              <a:ext cx="8204201" cy="1447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A2A1"/>
                </a:gs>
                <a:gs pos="35001">
                  <a:srgbClr val="FFBEBD"/>
                </a:gs>
                <a:gs pos="100000">
                  <a:srgbClr val="FFE5E5"/>
                </a:gs>
              </a:gsLst>
              <a:lin ang="16200000" scaled="1"/>
            </a:gradFill>
            <a:ln w="9525">
              <a:solidFill>
                <a:srgbClr val="BE4B48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dirty="0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57207" y="1917683"/>
              <a:ext cx="1753381" cy="75004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Quantum Design  </a:t>
              </a:r>
              <a:r>
                <a:rPr lang="en-US" sz="1000" dirty="0"/>
                <a:t>(e.g. Grain boundary </a:t>
              </a:r>
              <a:r>
                <a:rPr lang="en-US" sz="1000" dirty="0" err="1"/>
                <a:t>cohession</a:t>
              </a:r>
              <a:endParaRPr lang="en-US" sz="10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419072" y="1523237"/>
              <a:ext cx="1637300" cy="84498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/>
                <a:t>Microscale</a:t>
              </a:r>
              <a:endParaRPr lang="en-US" dirty="0"/>
            </a:p>
            <a:p>
              <a:pPr algn="ctr">
                <a:defRPr/>
              </a:pPr>
              <a:r>
                <a:rPr lang="en-US" sz="1000" dirty="0"/>
                <a:t>(e.g. voids, precipitates, defects, interfaces)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438141" y="1647362"/>
              <a:ext cx="1677530" cy="86694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Nanostructure</a:t>
              </a:r>
            </a:p>
            <a:p>
              <a:pPr algn="ctr">
                <a:defRPr/>
              </a:pPr>
              <a:r>
                <a:rPr lang="en-US" sz="1200" dirty="0"/>
                <a:t>(e.g. precipitates, interfaces) 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248304" y="1371580"/>
              <a:ext cx="2056784" cy="726317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Macro scale </a:t>
              </a:r>
            </a:p>
            <a:p>
              <a:pPr algn="ctr">
                <a:defRPr/>
              </a:pPr>
              <a:r>
                <a:rPr lang="en-US" dirty="0"/>
                <a:t>(</a:t>
              </a:r>
              <a:r>
                <a:rPr lang="en-US" sz="1200" dirty="0" err="1"/>
                <a:t>e.g</a:t>
              </a:r>
              <a:r>
                <a:rPr lang="en-US" sz="1200" dirty="0"/>
                <a:t> grain structure</a:t>
              </a:r>
              <a:r>
                <a:rPr lang="en-US" dirty="0"/>
                <a:t>)</a:t>
              </a:r>
            </a:p>
          </p:txBody>
        </p:sp>
      </p:grpSp>
      <p:sp>
        <p:nvSpPr>
          <p:cNvPr id="6169" name="TextBox 31"/>
          <p:cNvSpPr txBox="1">
            <a:spLocks noChangeArrowheads="1"/>
          </p:cNvSpPr>
          <p:nvPr/>
        </p:nvSpPr>
        <p:spPr bwMode="auto">
          <a:xfrm>
            <a:off x="990600" y="1676400"/>
            <a:ext cx="10528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/>
              <a:t>Structure</a:t>
            </a:r>
          </a:p>
        </p:txBody>
      </p:sp>
      <p:sp>
        <p:nvSpPr>
          <p:cNvPr id="6170" name="TextBox 32"/>
          <p:cNvSpPr txBox="1">
            <a:spLocks noChangeArrowheads="1"/>
          </p:cNvSpPr>
          <p:nvPr/>
        </p:nvSpPr>
        <p:spPr bwMode="auto">
          <a:xfrm>
            <a:off x="685800" y="3200400"/>
            <a:ext cx="8724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/>
              <a:t>Models</a:t>
            </a:r>
          </a:p>
        </p:txBody>
      </p:sp>
      <p:sp>
        <p:nvSpPr>
          <p:cNvPr id="6171" name="TextBox 33"/>
          <p:cNvSpPr txBox="1">
            <a:spLocks noChangeArrowheads="1"/>
          </p:cNvSpPr>
          <p:nvPr/>
        </p:nvSpPr>
        <p:spPr bwMode="auto">
          <a:xfrm>
            <a:off x="381000" y="4506913"/>
            <a:ext cx="10931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/>
              <a:t>Databases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5400000" flipH="1" flipV="1">
            <a:off x="2801722" y="5849911"/>
            <a:ext cx="35169" cy="2986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079162" y="5849070"/>
            <a:ext cx="35169" cy="149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4231937" y="4536926"/>
            <a:ext cx="70338" cy="2986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4299345" y="3232734"/>
            <a:ext cx="87923" cy="2986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76" name="TextBox 41"/>
          <p:cNvSpPr txBox="1">
            <a:spLocks noChangeArrowheads="1"/>
          </p:cNvSpPr>
          <p:nvPr/>
        </p:nvSpPr>
        <p:spPr bwMode="auto">
          <a:xfrm>
            <a:off x="4343400" y="2971800"/>
            <a:ext cx="35552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/>
              <a:t>Models integrated to predict structure and properties.</a:t>
            </a:r>
          </a:p>
        </p:txBody>
      </p:sp>
      <p:sp>
        <p:nvSpPr>
          <p:cNvPr id="6177" name="TextBox 43"/>
          <p:cNvSpPr txBox="1">
            <a:spLocks noChangeArrowheads="1"/>
          </p:cNvSpPr>
          <p:nvPr/>
        </p:nvSpPr>
        <p:spPr bwMode="auto">
          <a:xfrm>
            <a:off x="304800" y="609600"/>
            <a:ext cx="19416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/>
              <a:t>Materials Properties 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4689977" y="1640485"/>
            <a:ext cx="70338" cy="149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79" name="TextBox 45"/>
          <p:cNvSpPr txBox="1">
            <a:spLocks noChangeArrowheads="1"/>
          </p:cNvSpPr>
          <p:nvPr/>
        </p:nvSpPr>
        <p:spPr bwMode="auto">
          <a:xfrm>
            <a:off x="4876800" y="1430338"/>
            <a:ext cx="1366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000"/>
              <a:t>Physics based models</a:t>
            </a:r>
          </a:p>
        </p:txBody>
      </p:sp>
      <p:sp>
        <p:nvSpPr>
          <p:cNvPr id="6180" name="TextBox 46"/>
          <p:cNvSpPr txBox="1">
            <a:spLocks noChangeArrowheads="1"/>
          </p:cNvSpPr>
          <p:nvPr/>
        </p:nvSpPr>
        <p:spPr bwMode="auto">
          <a:xfrm>
            <a:off x="4343400" y="2514600"/>
            <a:ext cx="20072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/>
              <a:t>Phase transformation design</a:t>
            </a:r>
          </a:p>
        </p:txBody>
      </p:sp>
      <p:sp>
        <p:nvSpPr>
          <p:cNvPr id="6181" name="TextBox 47"/>
          <p:cNvSpPr txBox="1">
            <a:spLocks noChangeArrowheads="1"/>
          </p:cNvSpPr>
          <p:nvPr/>
        </p:nvSpPr>
        <p:spPr bwMode="auto">
          <a:xfrm>
            <a:off x="6019800" y="2286000"/>
            <a:ext cx="16776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/>
              <a:t>Micromechanics design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3429000" y="4800600"/>
            <a:ext cx="1073727" cy="527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Bulk </a:t>
            </a:r>
            <a:r>
              <a:rPr lang="en-US" sz="1600" dirty="0" err="1"/>
              <a:t>Moduli</a:t>
            </a:r>
            <a:endParaRPr lang="en-US" sz="1600" dirty="0"/>
          </a:p>
        </p:txBody>
      </p:sp>
      <p:sp>
        <p:nvSpPr>
          <p:cNvPr id="42" name="Rounded Rectangle 41"/>
          <p:cNvSpPr/>
          <p:nvPr/>
        </p:nvSpPr>
        <p:spPr bwMode="auto">
          <a:xfrm>
            <a:off x="7467600" y="4800600"/>
            <a:ext cx="1360055" cy="527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Interfacial Energies 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42276" cy="838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Cyber-Physical and the Cloud 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19200"/>
            <a:ext cx="8763000" cy="524303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42276" cy="987332"/>
          </a:xfrm>
        </p:spPr>
        <p:txBody>
          <a:bodyPr anchor="ctr"/>
          <a:lstStyle/>
          <a:p>
            <a:r>
              <a:rPr lang="en-US" sz="3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BIG DATA Challenge:  Considerations</a:t>
            </a:r>
            <a:endParaRPr lang="en-US" sz="36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90600"/>
            <a:ext cx="8042276" cy="502920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Ontology has great promise for BIG DATA, but must have concerted standard efforts, similar to Gene Ontology, to be successful at a large scale.</a:t>
            </a:r>
          </a:p>
          <a:p>
            <a:pPr>
              <a:buClrTx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Promising technology at each layer that should be considered for ontology use – storage, domain ontology, linked data, integration between domains, etc.</a:t>
            </a:r>
          </a:p>
          <a:p>
            <a:pPr>
              <a:buClrTx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Methods to build on existing infrastructure rather than re-vamping?</a:t>
            </a:r>
          </a:p>
          <a:p>
            <a:pPr>
              <a:buClrTx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Methods to address learning curve:</a:t>
            </a:r>
          </a:p>
          <a:p>
            <a:pPr lvl="1">
              <a:buClrTx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Education of future </a:t>
            </a:r>
            <a:r>
              <a:rPr lang="en-US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ontologists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– topic of last year’s summit</a:t>
            </a:r>
          </a:p>
          <a:p>
            <a:pPr lvl="1">
              <a:buClrTx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What can we learn from other efforts?</a:t>
            </a:r>
          </a:p>
          <a:p>
            <a:pPr lvl="2">
              <a:buClrTx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Security, </a:t>
            </a:r>
            <a:r>
              <a:rPr lang="en-US" sz="1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sysadm</a:t>
            </a:r>
            <a:r>
              <a:rPr lang="en-US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– over time, moved from system internals =&gt; certificate programs</a:t>
            </a:r>
          </a:p>
          <a:p>
            <a:pPr lvl="2">
              <a:buClrTx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BIG DATA platforms – emphasis on creating high-order languages that remove complexity of underlying hw/</a:t>
            </a:r>
            <a:r>
              <a:rPr lang="en-US" sz="1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sw</a:t>
            </a:r>
            <a:r>
              <a:rPr lang="en-US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stack from user</a:t>
            </a:r>
          </a:p>
          <a:p>
            <a:pPr lvl="2">
              <a:buClrTx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Similar paradigm for </a:t>
            </a:r>
            <a:r>
              <a:rPr lang="en-US" sz="1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ontologists</a:t>
            </a:r>
            <a:r>
              <a:rPr lang="en-US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?</a:t>
            </a:r>
          </a:p>
          <a:p>
            <a:pPr lvl="2">
              <a:buClrTx/>
            </a:pPr>
            <a:endParaRPr lang="en-US" dirty="0" smtClean="0">
              <a:solidFill>
                <a:srgbClr val="000000"/>
              </a:solidFill>
            </a:endParaRPr>
          </a:p>
          <a:p>
            <a:pPr lvl="2">
              <a:buClrTx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ClrTx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ClrTx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3024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BIG DATA Challenge:  Goals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lvl="0">
              <a:buClrTx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Increase:</a:t>
            </a:r>
          </a:p>
          <a:p>
            <a:pPr lvl="1">
              <a:buClrTx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Awareness of ontology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technology among programmers/database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managers</a:t>
            </a:r>
            <a:endParaRPr lang="en-US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Tx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qualified personnel to facilitate the growth of the ontology technologies </a:t>
            </a:r>
          </a:p>
          <a:p>
            <a:pPr>
              <a:buClrTx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Accelerate agencies’ adoption of semantic and ontology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capabilities through improved implementation methodologies</a:t>
            </a:r>
          </a:p>
          <a:p>
            <a:pPr lvl="0">
              <a:buClrTx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Create a cross-culture of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domain scientists,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engineers, computer scientists,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solution providers to: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Ameliorate any mismatch between those with data and those with the skills to analyze it</a:t>
            </a:r>
          </a:p>
          <a:p>
            <a:pPr lvl="1">
              <a:buClr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Enable scientists and engineers to make maximum use of big data</a:t>
            </a:r>
          </a:p>
          <a:p>
            <a:pPr lvl="1">
              <a:buClr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Enable scientists and engineers to understand the potential of ontology-based systems integration</a:t>
            </a:r>
          </a:p>
          <a:p>
            <a:pPr lvl="1">
              <a:buClr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Enable ontologists to understand scientists and engineers needs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94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42276" cy="911132"/>
          </a:xfrm>
        </p:spPr>
        <p:txBody>
          <a:bodyPr anchor="ctr">
            <a:no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Big 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Challenge:  Basic Principles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86400"/>
          </a:xfrm>
        </p:spPr>
        <p:txBody>
          <a:bodyPr>
            <a:noAutofit/>
          </a:bodyPr>
          <a:lstStyle/>
          <a:p>
            <a:pPr lvl="0">
              <a:buClrTx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eterogeneous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collections of data to become more homogeneous and searchable “on the fly” or “at first presentation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0">
              <a:buClrTx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Involves more than one agency (could specify the agencies) and the resulting application/tool could be easily generalized for use by multiple agencies.</a:t>
            </a:r>
          </a:p>
          <a:p>
            <a:pPr lvl="0">
              <a:buClrTx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Incorporates agency mission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statements</a:t>
            </a:r>
          </a:p>
          <a:p>
            <a:pPr lvl="0">
              <a:buClrTx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Involves more than one data set, of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which: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 least one must be a “big data” data set (as defined… see data set summary)</a:t>
            </a:r>
          </a:p>
          <a:p>
            <a:pPr lvl="1">
              <a:buClr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 least one must be an active or streaming data set (this could be a requirement, or an option)</a:t>
            </a:r>
          </a:p>
          <a:p>
            <a:pPr lvl="0">
              <a:buClrTx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Promotes Data to Knowledge to Action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28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Track 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Challenge</a:t>
            </a:r>
            <a:b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Ontology 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Big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Mission:</a:t>
            </a:r>
          </a:p>
          <a:p>
            <a:pPr marL="347663" indent="-287338">
              <a:buClrTx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dentify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appropriate objectives for an Ontology and Big Data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challenge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7663" indent="-287338">
              <a:buClrTx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Prepare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problem statements, identify the organizations and people to be advocates, and identify the resources necessary to complete a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challenge</a:t>
            </a:r>
          </a:p>
          <a:p>
            <a:pPr marL="347663" indent="-287338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" y="48006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Engage the community in designing ontology solutions to benefit BIG DATA </a:t>
            </a:r>
            <a:r>
              <a:rPr lang="en-US" sz="32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applications</a:t>
            </a:r>
          </a:p>
          <a:p>
            <a:pPr algn="ctr"/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107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Track 3 Challenge</a:t>
            </a:r>
            <a:b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Ontology 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Big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G</a:t>
            </a:r>
            <a:r>
              <a:rPr lang="en-US" sz="3600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oal</a:t>
            </a:r>
            <a:r>
              <a:rPr lang="en-US" sz="3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: 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3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Meet </a:t>
            </a:r>
            <a:r>
              <a:rPr lang="en-US" sz="3400" b="1" dirty="0">
                <a:solidFill>
                  <a:srgbClr val="000000"/>
                </a:solidFill>
                <a:latin typeface="Times New Roman"/>
                <a:cs typeface="Times New Roman"/>
              </a:rPr>
              <a:t>Big Data Challenges</a:t>
            </a:r>
            <a:r>
              <a:rPr lang="en-US" sz="3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via </a:t>
            </a:r>
            <a:r>
              <a:rPr lang="en-US" sz="3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Ontology</a:t>
            </a:r>
          </a:p>
          <a:p>
            <a:pPr marL="1193800" lvl="2" indent="-508000">
              <a:buClrTx/>
            </a:pP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Advance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ontology and semantic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web technologies</a:t>
            </a:r>
          </a:p>
          <a:p>
            <a:pPr marL="1193800" lvl="2" indent="-508000">
              <a:buClrTx/>
            </a:pP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dentify 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challenges that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will increase applications and accelerate adoption</a:t>
            </a:r>
            <a:endParaRPr lang="en-US" sz="3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49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93956"/>
            <a:ext cx="8042276" cy="1336956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Session 1:  Panelists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397000"/>
          <a:ext cx="8153400" cy="469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5007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Presenter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234774">
                <a:tc>
                  <a:txBody>
                    <a:bodyPr/>
                    <a:lstStyle/>
                    <a:p>
                      <a:r>
                        <a:rPr lang="en-US" dirty="0" smtClean="0"/>
                        <a:t>Dr. Barry 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Buffalo, SUNY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BIG DATA might benefit from Ontology and why it usually fails</a:t>
                      </a:r>
                      <a:endParaRPr lang="en-US" dirty="0"/>
                    </a:p>
                  </a:txBody>
                  <a:tcPr/>
                </a:tc>
              </a:tr>
              <a:tr h="1234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Chris </a:t>
                      </a:r>
                      <a:r>
                        <a:rPr lang="en-US" dirty="0" err="1" smtClean="0"/>
                        <a:t>Musialek</a:t>
                      </a:r>
                      <a:r>
                        <a:rPr lang="en-US" dirty="0" smtClean="0"/>
                        <a:t> (for Dr. Jeanne Holm)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Data.gov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Data.gov</a:t>
                      </a:r>
                      <a:r>
                        <a:rPr lang="en-US" dirty="0" smtClean="0"/>
                        <a:t> datasets (&gt;400,000)</a:t>
                      </a:r>
                      <a:r>
                        <a:rPr lang="en-US" baseline="0" dirty="0" smtClean="0"/>
                        <a:t> that could benefit from ontology</a:t>
                      </a:r>
                      <a:endParaRPr lang="en-US" dirty="0"/>
                    </a:p>
                  </a:txBody>
                  <a:tcPr/>
                </a:tc>
              </a:tr>
              <a:tr h="864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Bryan Thompson,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Mike </a:t>
                      </a:r>
                      <a:r>
                        <a:rPr lang="en-US" dirty="0" err="1" smtClean="0"/>
                        <a:t>Personick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SYSTAP, LLC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Managing scale in ontological systems</a:t>
                      </a:r>
                      <a:endParaRPr lang="en-US" dirty="0"/>
                    </a:p>
                  </a:txBody>
                  <a:tcPr/>
                </a:tc>
              </a:tr>
              <a:tr h="864342">
                <a:tc>
                  <a:txBody>
                    <a:bodyPr/>
                    <a:lstStyle/>
                    <a:p>
                      <a:r>
                        <a:rPr lang="en-US" dirty="0" smtClean="0"/>
                        <a:t>James Kirby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Naval Research 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Ontology for Software Production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28600"/>
            <a:ext cx="8042276" cy="1336956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Session 2:  Panelists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1295400"/>
          <a:ext cx="7467600" cy="497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437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Panelist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</a:tr>
              <a:tr h="755757">
                <a:tc>
                  <a:txBody>
                    <a:bodyPr/>
                    <a:lstStyle/>
                    <a:p>
                      <a:r>
                        <a:rPr lang="en-US" dirty="0" smtClean="0"/>
                        <a:t>Dr. Tim </a:t>
                      </a:r>
                      <a:r>
                        <a:rPr lang="en-US" dirty="0" err="1" smtClean="0"/>
                        <a:t>Finin</a:t>
                      </a:r>
                      <a:r>
                        <a:rPr lang="en-US" dirty="0" smtClean="0"/>
                        <a:t>,</a:t>
                      </a:r>
                    </a:p>
                    <a:p>
                      <a:r>
                        <a:rPr lang="en-US" dirty="0" smtClean="0"/>
                        <a:t> Dr. </a:t>
                      </a:r>
                      <a:r>
                        <a:rPr lang="en-US" dirty="0" err="1" smtClean="0"/>
                        <a:t>Anupam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Yoshi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Making the Semantic Web</a:t>
                      </a:r>
                      <a:r>
                        <a:rPr lang="en-US" baseline="0" dirty="0" smtClean="0"/>
                        <a:t> Easier to Use</a:t>
                      </a:r>
                      <a:endParaRPr lang="en-US" dirty="0"/>
                    </a:p>
                  </a:txBody>
                  <a:tcPr/>
                </a:tc>
              </a:tr>
              <a:tr h="7557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Kyoung-Sook</a:t>
                      </a:r>
                      <a:r>
                        <a:rPr lang="en-US" dirty="0" smtClean="0"/>
                        <a:t> Kim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Cases of Cyber Physical Data Cloud</a:t>
                      </a:r>
                      <a:endParaRPr lang="en-US" dirty="0"/>
                    </a:p>
                  </a:txBody>
                  <a:tcPr/>
                </a:tc>
              </a:tr>
              <a:tr h="437859">
                <a:tc>
                  <a:txBody>
                    <a:bodyPr/>
                    <a:lstStyle/>
                    <a:p>
                      <a:r>
                        <a:rPr lang="en-US" dirty="0" smtClean="0"/>
                        <a:t>Mike Folk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HDF5</a:t>
                      </a:r>
                      <a:endParaRPr lang="en-US" dirty="0"/>
                    </a:p>
                  </a:txBody>
                  <a:tcPr/>
                </a:tc>
              </a:tr>
              <a:tr h="1079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Mario </a:t>
                      </a:r>
                      <a:r>
                        <a:rPr lang="en-US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Paolucci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FuturICT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Global Participatory Computing for Our Complex World</a:t>
                      </a:r>
                      <a:endParaRPr lang="en-US" dirty="0"/>
                    </a:p>
                  </a:txBody>
                  <a:tcPr/>
                </a:tc>
              </a:tr>
              <a:tr h="7557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Dr. Ursula R. </a:t>
                      </a:r>
                      <a:r>
                        <a:rPr lang="en-US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Kattner</a:t>
                      </a:r>
                      <a:endParaRPr lang="en-US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Materials Genome:</a:t>
                      </a:r>
                      <a:r>
                        <a:rPr lang="en-US" baseline="0" dirty="0" smtClean="0"/>
                        <a:t>  Data Standards</a:t>
                      </a:r>
                      <a:endParaRPr lang="en-US" dirty="0"/>
                    </a:p>
                  </a:txBody>
                  <a:tcPr/>
                </a:tc>
              </a:tr>
              <a:tr h="7557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Edin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Muharemagic</a:t>
                      </a:r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LexisNexis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HPCC, Machine Learning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59224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Current 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State (Ontology)</a:t>
            </a:r>
            <a:endParaRPr lang="en-US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94676" cy="434340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dirty="0" smtClean="0">
                <a:solidFill>
                  <a:srgbClr val="000000"/>
                </a:solidFill>
              </a:rPr>
              <a:t>Ontology </a:t>
            </a:r>
            <a:r>
              <a:rPr lang="en-US" dirty="0">
                <a:solidFill>
                  <a:srgbClr val="000000"/>
                </a:solidFill>
              </a:rPr>
              <a:t>may tame big data, drive innovation, facilitate the rapid exploitation of information, contribute to long-lived and sustainable software, and improve Complicated Systems Modeling.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ClrTx/>
              <a:buSzTx/>
              <a:defRPr/>
            </a:pPr>
            <a:r>
              <a:rPr lang="en-US" dirty="0" smtClean="0">
                <a:solidFill>
                  <a:srgbClr val="000000"/>
                </a:solidFill>
              </a:rPr>
              <a:t>Ontology promises to:</a:t>
            </a:r>
          </a:p>
          <a:p>
            <a:pPr marL="679450" lvl="1" indent="-342900">
              <a:spcBef>
                <a:spcPct val="20000"/>
              </a:spcBef>
              <a:buClrTx/>
              <a:buSzTx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Achieve global data standards, meanings, knowledge representation</a:t>
            </a:r>
          </a:p>
          <a:p>
            <a:pPr marL="679450" lvl="1" indent="-342900">
              <a:spcBef>
                <a:spcPct val="20000"/>
              </a:spcBef>
              <a:buClrTx/>
              <a:buSzTx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Reduce complexity and costs</a:t>
            </a:r>
          </a:p>
          <a:p>
            <a:pPr marL="679450" lvl="1" indent="-342900">
              <a:spcBef>
                <a:spcPct val="20000"/>
              </a:spcBef>
              <a:buClrTx/>
              <a:buSzTx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Improve agility</a:t>
            </a:r>
          </a:p>
          <a:p>
            <a:pPr marL="679450" lvl="1" indent="-342900">
              <a:spcBef>
                <a:spcPct val="20000"/>
              </a:spcBef>
              <a:buClrTx/>
              <a:buSzTx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Allow reasoning and </a:t>
            </a:r>
            <a:r>
              <a:rPr lang="en-US" sz="2000" dirty="0" err="1" smtClean="0">
                <a:solidFill>
                  <a:srgbClr val="000000"/>
                </a:solidFill>
              </a:rPr>
              <a:t>inferencing</a:t>
            </a:r>
            <a:r>
              <a:rPr lang="en-US" sz="2000" dirty="0" smtClean="0">
                <a:solidFill>
                  <a:srgbClr val="000000"/>
                </a:solidFill>
              </a:rPr>
              <a:t> capabilities</a:t>
            </a:r>
          </a:p>
          <a:p>
            <a:pPr marL="342900" indent="-342900">
              <a:spcBef>
                <a:spcPct val="20000"/>
              </a:spcBef>
              <a:buClrTx/>
              <a:buSzTx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But, there is a growing ontology base to choose from…without much regard for standardization.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Tx/>
              <a:buSzTx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Recommendation</a:t>
            </a:r>
            <a:r>
              <a:rPr lang="en-US" sz="2000" dirty="0" smtClean="0">
                <a:solidFill>
                  <a:srgbClr val="000000"/>
                </a:solidFill>
              </a:rPr>
              <a:t>: Develop </a:t>
            </a:r>
            <a:r>
              <a:rPr lang="en-US" sz="2000" dirty="0">
                <a:solidFill>
                  <a:srgbClr val="000000"/>
                </a:solidFill>
              </a:rPr>
              <a:t>ontologies in the same field in a coordinated fashion </a:t>
            </a:r>
            <a:r>
              <a:rPr lang="en-US" sz="2000" dirty="0" smtClean="0">
                <a:solidFill>
                  <a:srgbClr val="000000"/>
                </a:solidFill>
              </a:rPr>
              <a:t>to ensure </a:t>
            </a:r>
            <a:r>
              <a:rPr lang="en-US" sz="2000" dirty="0">
                <a:solidFill>
                  <a:srgbClr val="000000"/>
                </a:solidFill>
              </a:rPr>
              <a:t>that there is exactly one ontology for each subdomain, e.g., the Gene Ontology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476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42276" cy="1336956"/>
          </a:xfrm>
        </p:spPr>
        <p:txBody>
          <a:bodyPr anchor="ctr"/>
          <a:lstStyle/>
          <a:p>
            <a:r>
              <a:rPr lang="en-US" sz="4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Current State (BIG DATA)</a:t>
            </a:r>
            <a:endParaRPr lang="en-US" sz="40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42276" cy="5410200"/>
          </a:xfrm>
        </p:spPr>
        <p:txBody>
          <a:bodyPr>
            <a:noAutofit/>
          </a:bodyPr>
          <a:lstStyle/>
          <a:p>
            <a:pPr lvl="0">
              <a:buClrTx/>
            </a:pPr>
            <a:r>
              <a:rPr lang="en-US" sz="2000" dirty="0" smtClean="0">
                <a:solidFill>
                  <a:srgbClr val="000000"/>
                </a:solidFill>
              </a:rPr>
              <a:t>BIG DATA – Data Drives Decisions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Commerce, Financial, and Homeland Security success stories in mining BIG DATA.</a:t>
            </a:r>
          </a:p>
          <a:p>
            <a:pPr lvl="2">
              <a:buClrTx/>
            </a:pPr>
            <a:r>
              <a:rPr lang="en-US" sz="1600" dirty="0" smtClean="0">
                <a:solidFill>
                  <a:srgbClr val="000000"/>
                </a:solidFill>
              </a:rPr>
              <a:t>Amazon =&gt; suggest possible purchases</a:t>
            </a:r>
          </a:p>
          <a:p>
            <a:pPr lvl="2">
              <a:buClrTx/>
            </a:pPr>
            <a:r>
              <a:rPr lang="en-US" sz="1600" dirty="0" smtClean="0">
                <a:solidFill>
                  <a:srgbClr val="000000"/>
                </a:solidFill>
              </a:rPr>
              <a:t>Credit card companies differentiate between fraudulent and legitimate purchases</a:t>
            </a:r>
          </a:p>
          <a:p>
            <a:pPr lvl="2">
              <a:buClrTx/>
            </a:pPr>
            <a:r>
              <a:rPr lang="en-US" sz="1600" dirty="0" smtClean="0">
                <a:solidFill>
                  <a:srgbClr val="000000"/>
                </a:solidFill>
              </a:rPr>
              <a:t>Financial Analysts predict investments</a:t>
            </a:r>
          </a:p>
          <a:p>
            <a:pPr lvl="2">
              <a:buClrTx/>
            </a:pPr>
            <a:r>
              <a:rPr lang="en-US" sz="1600" dirty="0" smtClean="0">
                <a:solidFill>
                  <a:srgbClr val="000000"/>
                </a:solidFill>
              </a:rPr>
              <a:t>Homeland Security monitors  </a:t>
            </a:r>
            <a:r>
              <a:rPr lang="en-US" sz="1600" dirty="0" smtClean="0">
                <a:solidFill>
                  <a:srgbClr val="000000"/>
                </a:solidFill>
              </a:rPr>
              <a:t>is constantly analyzing purchases to predict individual’s future buying habits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1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BIG </a:t>
            </a:r>
            <a:r>
              <a:rPr lang="en-US" sz="1800" dirty="0" smtClean="0">
                <a:solidFill>
                  <a:srgbClr val="000000"/>
                </a:solidFill>
              </a:rPr>
              <a:t>DATA environments vary =&gt; Google Map/Reduce, HADOOP, LexisNexis HPCC, machine learning, appearance of higher-order languages</a:t>
            </a:r>
          </a:p>
          <a:p>
            <a:pPr lvl="1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Important to consider entire “big data stack” and consider use of ontology at multiple levels (storage, feature identification and correlation, large-scale data integration, etc.)</a:t>
            </a:r>
          </a:p>
          <a:p>
            <a:pPr lvl="1">
              <a:buClrTx/>
            </a:pPr>
            <a:r>
              <a:rPr lang="en-US" sz="1800" dirty="0" smtClean="0">
                <a:solidFill>
                  <a:srgbClr val="000000"/>
                </a:solidFill>
              </a:rPr>
              <a:t>Large</a:t>
            </a:r>
            <a:r>
              <a:rPr lang="en-US" sz="1800" dirty="0" smtClean="0">
                <a:solidFill>
                  <a:srgbClr val="000000"/>
                </a:solidFill>
              </a:rPr>
              <a:t>-scale, national priority applications could learn from these applications areas; all could benefit from integrated ontology and machine learning approaches to provide global standards, meaning, knowledge representation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BIG DATA Applications</a:t>
            </a:r>
            <a:endParaRPr lang="en-US" sz="40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DATA.GOV</a:t>
            </a:r>
          </a:p>
          <a:p>
            <a:r>
              <a:rPr lang="en-US" dirty="0" err="1" smtClean="0"/>
              <a:t>FuturICT</a:t>
            </a:r>
            <a:endParaRPr lang="en-US" dirty="0" smtClean="0"/>
          </a:p>
          <a:p>
            <a:r>
              <a:rPr lang="en-US" dirty="0" smtClean="0"/>
              <a:t>Materials Genome:  Data Standards</a:t>
            </a:r>
          </a:p>
          <a:p>
            <a:r>
              <a:rPr lang="en-US" dirty="0" smtClean="0"/>
              <a:t>Cyber-Physical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Data.gov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Data.gov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Driving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Innovation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 Creating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Data Ecosystem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Tx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Gather data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 places and give it freely to developers, scientists, and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citizens</a:t>
            </a:r>
          </a:p>
          <a:p>
            <a:pPr lvl="2">
              <a:buClr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Bring data up and out of government to the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</a:p>
          <a:p>
            <a:pPr lvl="2">
              <a:buClr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Make data accessible and linked</a:t>
            </a:r>
          </a:p>
          <a:p>
            <a:pPr lvl="1">
              <a:buClrTx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Connect the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community by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finding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solutions to allow collaboration through social media, events,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platforms</a:t>
            </a:r>
          </a:p>
          <a:p>
            <a:pPr lvl="2">
              <a:buClr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Create communities to understand and apply data</a:t>
            </a:r>
          </a:p>
          <a:p>
            <a:pPr lvl="1">
              <a:buClrTx/>
            </a:pP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 infrastructure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built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 standards</a:t>
            </a:r>
          </a:p>
          <a:p>
            <a:pPr lvl="1">
              <a:buClrTx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Encourage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technology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developers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create apps, maps, and visualizations of data that empower people’s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choices</a:t>
            </a:r>
          </a:p>
          <a:p>
            <a:pPr lvl="2">
              <a:buClr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Zapf Dingbats"/>
              </a:rPr>
              <a:t>Provide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simple ways to visualize the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lvl="2">
              <a:buClr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Connect and collaborate with small businesses, industry, and academia to drive innovation</a:t>
            </a:r>
          </a:p>
          <a:p>
            <a:pPr lvl="1">
              <a:buClrTx/>
            </a:pP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Gather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connect more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people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1AF-2C3E-43AB-B147-8F701A6D7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79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</TotalTime>
  <Words>1191</Words>
  <Application>Microsoft Macintosh PowerPoint</Application>
  <PresentationFormat>On-screen Show (4:3)</PresentationFormat>
  <Paragraphs>184</Paragraphs>
  <Slides>15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Ontology Summit 2012</vt:lpstr>
      <vt:lpstr>Track 3 – Challenge Ontology and Big Data</vt:lpstr>
      <vt:lpstr>Track 3 Challenge Ontology and Big Data</vt:lpstr>
      <vt:lpstr>Session 1:  Panelists</vt:lpstr>
      <vt:lpstr>Session 2:  Panelists</vt:lpstr>
      <vt:lpstr>Current State (Ontology)</vt:lpstr>
      <vt:lpstr>Current State (BIG DATA)</vt:lpstr>
      <vt:lpstr>BIG DATA Applications</vt:lpstr>
      <vt:lpstr>Data.gov</vt:lpstr>
      <vt:lpstr>Slide 10</vt:lpstr>
      <vt:lpstr>Materials Genome Initiative</vt:lpstr>
      <vt:lpstr>Cyber-Physical and the Cloud </vt:lpstr>
      <vt:lpstr>BIG DATA Challenge:  Considerations</vt:lpstr>
      <vt:lpstr>BIG DATA Challenge:  Goals</vt:lpstr>
      <vt:lpstr>Big Data Challenge:  Basic Principles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Summit 2012</dc:title>
  <dc:creator>Lucier, Ernie</dc:creator>
  <cp:lastModifiedBy>Mary Brady</cp:lastModifiedBy>
  <cp:revision>60</cp:revision>
  <cp:lastPrinted>2012-02-08T20:40:27Z</cp:lastPrinted>
  <dcterms:created xsi:type="dcterms:W3CDTF">2012-04-12T00:42:32Z</dcterms:created>
  <dcterms:modified xsi:type="dcterms:W3CDTF">2012-04-12T04:37:49Z</dcterms:modified>
</cp:coreProperties>
</file>