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6" r:id="rId1"/>
    <p:sldMasterId id="2147484176" r:id="rId2"/>
    <p:sldMasterId id="2147484215" r:id="rId3"/>
  </p:sldMasterIdLst>
  <p:notesMasterIdLst>
    <p:notesMasterId r:id="rId10"/>
  </p:notesMasterIdLst>
  <p:handoutMasterIdLst>
    <p:handoutMasterId r:id="rId11"/>
  </p:handoutMasterIdLst>
  <p:sldIdLst>
    <p:sldId id="256" r:id="rId4"/>
    <p:sldId id="308" r:id="rId5"/>
    <p:sldId id="311" r:id="rId6"/>
    <p:sldId id="307" r:id="rId7"/>
    <p:sldId id="309" r:id="rId8"/>
    <p:sldId id="312" r:id="rId9"/>
  </p:sldIdLst>
  <p:sldSz cx="9144000" cy="6858000" type="screen4x3"/>
  <p:notesSz cx="6934200" cy="9220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chemeClr val="bg1"/>
        </a:solidFill>
        <a:latin typeface="Arial" charset="0"/>
        <a:ea typeface="SimSun" pitchFamily="2" charset="-122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chemeClr val="bg1"/>
        </a:solidFill>
        <a:latin typeface="Arial" charset="0"/>
        <a:ea typeface="SimSun" pitchFamily="2" charset="-122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chemeClr val="bg1"/>
        </a:solidFill>
        <a:latin typeface="Arial" charset="0"/>
        <a:ea typeface="SimSun" pitchFamily="2" charset="-122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chemeClr val="bg1"/>
        </a:solidFill>
        <a:latin typeface="Arial" charset="0"/>
        <a:ea typeface="SimSun" pitchFamily="2" charset="-122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chemeClr val="bg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Arial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868FF"/>
    <a:srgbClr val="E7E7FF"/>
    <a:srgbClr val="FFCC00"/>
    <a:srgbClr val="FF0066"/>
    <a:srgbClr val="D2D2F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4" autoAdjust="0"/>
    <p:restoredTop sz="92914" autoAdjust="0"/>
  </p:normalViewPr>
  <p:slideViewPr>
    <p:cSldViewPr>
      <p:cViewPr>
        <p:scale>
          <a:sx n="100" d="100"/>
          <a:sy n="100" d="100"/>
        </p:scale>
        <p:origin x="-2004" y="-2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10" d="100"/>
          <a:sy n="110" d="100"/>
        </p:scale>
        <p:origin x="-3300" y="4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Times New Roman" pitchFamily="16" charset="0"/>
              <a:buNone/>
              <a:defRPr sz="1200">
                <a:latin typeface="Arial" charset="0"/>
                <a:ea typeface="SimSun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Times New Roman" pitchFamily="16" charset="0"/>
              <a:buNone/>
              <a:defRPr sz="1200">
                <a:latin typeface="Arial" charset="0"/>
                <a:ea typeface="SimSun" charset="-122"/>
              </a:defRPr>
            </a:lvl1pPr>
          </a:lstStyle>
          <a:p>
            <a:pPr>
              <a:defRPr/>
            </a:pPr>
            <a:fld id="{840D40FF-F26B-4B05-9304-5A57ABFF9A34}" type="datetimeFigureOut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Times New Roman" pitchFamily="16" charset="0"/>
              <a:buNone/>
              <a:defRPr sz="1200">
                <a:latin typeface="Arial" charset="0"/>
                <a:ea typeface="SimSun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Times New Roman" pitchFamily="16" charset="0"/>
              <a:buNone/>
              <a:defRPr sz="1200">
                <a:latin typeface="Arial" charset="0"/>
                <a:ea typeface="SimSun" charset="-122"/>
              </a:defRPr>
            </a:lvl1pPr>
          </a:lstStyle>
          <a:p>
            <a:pPr>
              <a:defRPr/>
            </a:pPr>
            <a:fld id="{4ACFBA6B-3F79-466A-AF91-EC9EEAEF4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99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1"/>
          <p:cNvSpPr>
            <a:spLocks noChangeArrowheads="1"/>
          </p:cNvSpPr>
          <p:nvPr/>
        </p:nvSpPr>
        <p:spPr bwMode="auto">
          <a:xfrm>
            <a:off x="0" y="0"/>
            <a:ext cx="6934200" cy="9220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0196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929063" y="0"/>
            <a:ext cx="3001962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692150"/>
            <a:ext cx="4608513" cy="34559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93738" y="4379913"/>
            <a:ext cx="5545137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756650"/>
            <a:ext cx="300196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929063" y="8756650"/>
            <a:ext cx="3001962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fld id="{06D1D81C-5AB3-4053-A4AD-0E1FDC2D0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87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F5BF0BC5-2A00-4336-91D0-E7B616AA5079}" type="slidenum"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eaLnBrk="1" hangingPunct="1"/>
              <a:t>1</a:t>
            </a:fld>
            <a:endParaRPr lang="en-US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23900" y="4381500"/>
            <a:ext cx="5546725" cy="41481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ts val="52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smtClean="0">
                <a:latin typeface="Arial" charset="0"/>
                <a:ea typeface="MS PGothic" pitchFamily="34" charset="-128"/>
              </a:rPr>
              <a:t>Abstract</a:t>
            </a:r>
          </a:p>
          <a:p>
            <a:pPr>
              <a:spcBef>
                <a:spcPts val="450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mtClean="0">
              <a:latin typeface="Arial" charset="0"/>
              <a:ea typeface="MS PGothic" pitchFamily="34" charset="-128"/>
            </a:endParaRPr>
          </a:p>
        </p:txBody>
      </p:sp>
      <p:sp>
        <p:nvSpPr>
          <p:cNvPr id="49157" name="Notes Placeholder 2"/>
          <p:cNvSpPr txBox="1">
            <a:spLocks/>
          </p:cNvSpPr>
          <p:nvPr/>
        </p:nvSpPr>
        <p:spPr bwMode="auto">
          <a:xfrm>
            <a:off x="723900" y="4381500"/>
            <a:ext cx="5545138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/>
          <a:p>
            <a:pPr eaLnBrk="0" hangingPunct="0">
              <a:spcBef>
                <a:spcPct val="30000"/>
              </a:spcBef>
              <a:defRPr/>
            </a:pPr>
            <a:endParaRPr lang="en-US" sz="800" dirty="0">
              <a:solidFill>
                <a:schemeClr val="tx1"/>
              </a:solidFill>
              <a:latin typeface="Times New Roman" pitchFamily="18" charset="0"/>
            </a:endParaRPr>
          </a:p>
          <a:p>
            <a:pPr eaLnBrk="0" hangingPunct="0">
              <a:spcBef>
                <a:spcPct val="30000"/>
              </a:spcBef>
              <a:defRPr/>
            </a:pPr>
            <a:endParaRPr lang="en-US" sz="800" dirty="0">
              <a:solidFill>
                <a:schemeClr val="tx1"/>
              </a:solidFill>
              <a:latin typeface="Times New Roman" pitchFamily="18" charset="0"/>
            </a:endParaRPr>
          </a:p>
          <a:p>
            <a:pPr eaLnBrk="0" hangingPunct="0">
              <a:spcBef>
                <a:spcPct val="30000"/>
              </a:spcBef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</a:rPr>
              <a:t>Background1</a:t>
            </a:r>
          </a:p>
          <a:p>
            <a:pPr marL="285750" indent="-285750" eaLnBrk="0" hangingPunct="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</a:rPr>
              <a:t>I assembled these charts yesterday, based on charts 6 years old.</a:t>
            </a:r>
          </a:p>
          <a:p>
            <a:pPr eaLnBrk="0" hangingPunct="0">
              <a:spcBef>
                <a:spcPct val="30000"/>
              </a:spcBef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</a:rPr>
              <a:t>Background2</a:t>
            </a:r>
          </a:p>
          <a:p>
            <a:pPr marL="171450" indent="-171450" eaLnBrk="0" hangingPunct="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</a:rPr>
              <a:t>based on 7 years of  personal experience as the architect of an information system for a very large multinational program </a:t>
            </a:r>
          </a:p>
          <a:p>
            <a:pPr marL="171450" indent="-171450" eaLnBrk="0" hangingPunct="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</a:rPr>
              <a:t>Before that I had 5 years building workbenches and federating systems </a:t>
            </a:r>
          </a:p>
          <a:p>
            <a:pPr marL="171450" indent="-171450" eaLnBrk="0" hangingPunct="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</a:rPr>
              <a:t>Technology has come a long way, yet the problems remain – at great cost</a:t>
            </a:r>
          </a:p>
          <a:p>
            <a:pPr marL="171450" indent="-171450" eaLnBrk="0" hangingPunct="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</a:rPr>
              <a:t>Yet the critical problem remains as its root cause is not generally understood</a:t>
            </a:r>
          </a:p>
          <a:p>
            <a:pPr eaLnBrk="0" hangingPunct="0">
              <a:spcBef>
                <a:spcPct val="30000"/>
              </a:spcBef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</a:rPr>
              <a:t>During the Summit</a:t>
            </a:r>
          </a:p>
          <a:p>
            <a:pPr marL="171450" indent="-171450" eaLnBrk="0" hangingPunct="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</a:rPr>
              <a:t>Matthew West’s example of the distillation unit system and some of the discussion  helped me figure out a </a:t>
            </a:r>
            <a:r>
              <a:rPr lang="en-US" sz="1400" u="sng" dirty="0">
                <a:solidFill>
                  <a:schemeClr val="tx1"/>
                </a:solidFill>
                <a:latin typeface="Times New Roman" pitchFamily="18" charset="0"/>
              </a:rPr>
              <a:t>conceptualization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</a:rPr>
              <a:t> problem that has been on my mind since the experience</a:t>
            </a:r>
          </a:p>
          <a:p>
            <a:pPr marL="171450" indent="-171450" eaLnBrk="0" hangingPunct="0">
              <a:spcBef>
                <a:spcPct val="30000"/>
              </a:spcBef>
              <a:buFont typeface="Arial" pitchFamily="34" charset="0"/>
              <a:buChar char="•"/>
              <a:defRPr/>
            </a:pPr>
            <a:endParaRPr lang="en-US" sz="14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6D1D81C-5AB3-4053-A4AD-0E1FDC2D0EC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21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04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709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913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76200"/>
            <a:ext cx="2084388" cy="6113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4200" y="76200"/>
            <a:ext cx="6102350" cy="61134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16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258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848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280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76375"/>
            <a:ext cx="4264025" cy="4619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476375"/>
            <a:ext cx="4264025" cy="4619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3381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9168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265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59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842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5959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0987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315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8938" y="80963"/>
            <a:ext cx="2170112" cy="6015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80963"/>
            <a:ext cx="6357938" cy="60150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4291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D2418-DD2C-409F-A912-8EA67DBA3DA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4655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7F27B-CA49-40A1-890B-367287A63A2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8629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10F5B-2593-41EF-81B2-2C4D0C8831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075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7025" y="1506538"/>
            <a:ext cx="4197350" cy="458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6775" y="1506538"/>
            <a:ext cx="4197350" cy="458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42453-0ED1-4C0C-97E4-4268235BE8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1739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FEB02-80BB-46CE-B8D2-77AB51AD5CE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3665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EDB67-EA46-49EE-BEE2-7B2D108243E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92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60530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667A1-4411-4E9C-8C9B-6F9B0CE8FB3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A4402-72CD-491F-A400-14F2B84B05B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2169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1D06D-A18A-4606-8265-9DB002F07BB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8146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66B4B-F16C-46B5-AC4F-66C072FFC24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4066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50" y="106363"/>
            <a:ext cx="2136775" cy="5984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7025" y="106363"/>
            <a:ext cx="6257925" cy="5984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1EE93-EC54-4BF1-AC73-1B0BB15543C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30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4200" y="1390650"/>
            <a:ext cx="4092575" cy="479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9175" y="1390650"/>
            <a:ext cx="4094163" cy="479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51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3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23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1868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57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288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76200"/>
            <a:ext cx="6856413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4200" y="1390650"/>
            <a:ext cx="8339138" cy="479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 flipH="1">
            <a:off x="2055813" y="1143000"/>
            <a:ext cx="7089775" cy="1588"/>
          </a:xfrm>
          <a:prstGeom prst="line">
            <a:avLst/>
          </a:prstGeom>
          <a:noFill/>
          <a:ln w="76320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auto">
          <a:xfrm>
            <a:off x="8763000" y="65532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r" defTabSz="914400" eaLnBrk="0" hangingPunct="0">
              <a:buClrTx/>
              <a:buSzTx/>
              <a:buFontTx/>
              <a:buNone/>
            </a:pPr>
            <a:fld id="{4B94805C-EC0A-4817-84E2-F7807DB08DDD}" type="slidenum">
              <a:rPr lang="en-US" altLang="en-US" sz="800">
                <a:solidFill>
                  <a:srgbClr val="000000"/>
                </a:solidFill>
              </a:rPr>
              <a:pPr algn="r" defTabSz="914400" eaLnBrk="0" hangingPunct="0">
                <a:buClrTx/>
                <a:buSzTx/>
                <a:buFontTx/>
                <a:buNone/>
              </a:pPr>
              <a:t>‹#›</a:t>
            </a:fld>
            <a:endParaRPr lang="en-US" altLang="en-US" sz="8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239" r:id="rId8"/>
    <p:sldLayoutId id="2147484078" r:id="rId9"/>
    <p:sldLayoutId id="2147484079" r:id="rId10"/>
    <p:sldLayoutId id="2147484080" r:id="rId11"/>
    <p:sldLayoutId id="2147484081" r:id="rId12"/>
  </p:sldLayoutIdLst>
  <p:hf hdr="0" ftr="0" dt="0"/>
  <p:txStyles>
    <p:titleStyle>
      <a:lvl1pPr algn="r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6868FF"/>
          </a:solidFill>
          <a:latin typeface="+mj-lt"/>
          <a:ea typeface="+mj-ea"/>
          <a:cs typeface="+mj-cs"/>
        </a:defRPr>
      </a:lvl1pPr>
      <a:lvl2pPr algn="r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6868FF"/>
          </a:solidFill>
          <a:latin typeface="Arial" charset="0"/>
          <a:ea typeface="SimSun" pitchFamily="2" charset="-122"/>
          <a:cs typeface="Arial" charset="0"/>
        </a:defRPr>
      </a:lvl2pPr>
      <a:lvl3pPr algn="r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6868FF"/>
          </a:solidFill>
          <a:latin typeface="Arial" charset="0"/>
          <a:ea typeface="SimSun" pitchFamily="2" charset="-122"/>
          <a:cs typeface="Arial" charset="0"/>
        </a:defRPr>
      </a:lvl3pPr>
      <a:lvl4pPr algn="r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6868FF"/>
          </a:solidFill>
          <a:latin typeface="Arial" charset="0"/>
          <a:ea typeface="SimSun" pitchFamily="2" charset="-122"/>
          <a:cs typeface="Arial" charset="0"/>
        </a:defRPr>
      </a:lvl4pPr>
      <a:lvl5pPr algn="r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6868FF"/>
          </a:solidFill>
          <a:latin typeface="Arial" charset="0"/>
          <a:ea typeface="SimSun" pitchFamily="2" charset="-122"/>
          <a:cs typeface="Arial" charset="0"/>
        </a:defRPr>
      </a:lvl5pPr>
      <a:lvl6pPr marL="457200" algn="r" defTabSz="457200" rtl="0" fontAlgn="base">
        <a:lnSpc>
          <a:spcPct val="8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6868FF"/>
          </a:solidFill>
          <a:latin typeface="Arial" charset="0"/>
          <a:ea typeface="SimSun" pitchFamily="2" charset="-122"/>
          <a:cs typeface="Arial" charset="0"/>
        </a:defRPr>
      </a:lvl6pPr>
      <a:lvl7pPr marL="914400" algn="r" defTabSz="457200" rtl="0" fontAlgn="base">
        <a:lnSpc>
          <a:spcPct val="8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6868FF"/>
          </a:solidFill>
          <a:latin typeface="Arial" charset="0"/>
          <a:ea typeface="SimSun" pitchFamily="2" charset="-122"/>
          <a:cs typeface="Arial" charset="0"/>
        </a:defRPr>
      </a:lvl7pPr>
      <a:lvl8pPr marL="1371600" algn="r" defTabSz="457200" rtl="0" fontAlgn="base">
        <a:lnSpc>
          <a:spcPct val="8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6868FF"/>
          </a:solidFill>
          <a:latin typeface="Arial" charset="0"/>
          <a:ea typeface="SimSun" pitchFamily="2" charset="-122"/>
          <a:cs typeface="Arial" charset="0"/>
        </a:defRPr>
      </a:lvl8pPr>
      <a:lvl9pPr marL="1828800" algn="r" defTabSz="457200" rtl="0" fontAlgn="base">
        <a:lnSpc>
          <a:spcPct val="8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6868FF"/>
          </a:solidFill>
          <a:latin typeface="Arial" charset="0"/>
          <a:ea typeface="SimSun" pitchFamily="2" charset="-122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FFCC00"/>
        </a:buClr>
        <a:buSzPct val="100000"/>
        <a:buFont typeface="Wingdings" pitchFamily="2" charset="2"/>
        <a:buChar char="§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85000"/>
        </a:lnSpc>
        <a:spcBef>
          <a:spcPts val="750"/>
        </a:spcBef>
        <a:spcAft>
          <a:spcPct val="0"/>
        </a:spcAft>
        <a:buClr>
          <a:srgbClr val="FFCC00"/>
        </a:buClr>
        <a:buSzPct val="100000"/>
        <a:buFont typeface="Wingdings" pitchFamily="2" charset="2"/>
        <a:buChar char="§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5000"/>
        </a:lnSpc>
        <a:spcBef>
          <a:spcPts val="625"/>
        </a:spcBef>
        <a:spcAft>
          <a:spcPct val="0"/>
        </a:spcAft>
        <a:buClr>
          <a:srgbClr val="FFCC00"/>
        </a:buClr>
        <a:buSzPct val="100000"/>
        <a:buFont typeface="Wingdings" pitchFamily="2" charset="2"/>
        <a:buChar char="§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85000"/>
        </a:lnSpc>
        <a:spcBef>
          <a:spcPts val="563"/>
        </a:spcBef>
        <a:spcAft>
          <a:spcPct val="0"/>
        </a:spcAft>
        <a:buClr>
          <a:srgbClr val="FFCC00"/>
        </a:buClr>
        <a:buSzPct val="100000"/>
        <a:buFont typeface="Wingdings" pitchFamily="2" charset="2"/>
        <a:buChar char="§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85000"/>
        </a:lnSpc>
        <a:spcBef>
          <a:spcPts val="500"/>
        </a:spcBef>
        <a:spcAft>
          <a:spcPct val="0"/>
        </a:spcAft>
        <a:buClr>
          <a:srgbClr val="FFCC00"/>
        </a:buClr>
        <a:buSzPct val="100000"/>
        <a:buFont typeface="Wingdings" pitchFamily="2" charset="2"/>
        <a:buChar char="§"/>
        <a:defRPr sz="16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85000"/>
        </a:lnSpc>
        <a:spcBef>
          <a:spcPts val="500"/>
        </a:spcBef>
        <a:spcAft>
          <a:spcPct val="0"/>
        </a:spcAft>
        <a:buClr>
          <a:srgbClr val="FFCC00"/>
        </a:buClr>
        <a:buSzPct val="100000"/>
        <a:buFont typeface="Wingdings" pitchFamily="2" charset="2"/>
        <a:buChar char="§"/>
        <a:defRPr sz="16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85000"/>
        </a:lnSpc>
        <a:spcBef>
          <a:spcPts val="500"/>
        </a:spcBef>
        <a:spcAft>
          <a:spcPct val="0"/>
        </a:spcAft>
        <a:buClr>
          <a:srgbClr val="FFCC00"/>
        </a:buClr>
        <a:buSzPct val="100000"/>
        <a:buFont typeface="Wingdings" pitchFamily="2" charset="2"/>
        <a:buChar char="§"/>
        <a:defRPr sz="16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85000"/>
        </a:lnSpc>
        <a:spcBef>
          <a:spcPts val="500"/>
        </a:spcBef>
        <a:spcAft>
          <a:spcPct val="0"/>
        </a:spcAft>
        <a:buClr>
          <a:srgbClr val="FFCC00"/>
        </a:buClr>
        <a:buSzPct val="100000"/>
        <a:buFont typeface="Wingdings" pitchFamily="2" charset="2"/>
        <a:buChar char="§"/>
        <a:defRPr sz="16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85000"/>
        </a:lnSpc>
        <a:spcBef>
          <a:spcPts val="500"/>
        </a:spcBef>
        <a:spcAft>
          <a:spcPct val="0"/>
        </a:spcAft>
        <a:buClr>
          <a:srgbClr val="FFCC00"/>
        </a:buClr>
        <a:buSzPct val="100000"/>
        <a:buFont typeface="Wingdings" pitchFamily="2" charset="2"/>
        <a:buChar char="§"/>
        <a:defRPr sz="1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80963"/>
            <a:ext cx="6611938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476375"/>
            <a:ext cx="8680450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21155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674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effectLst/>
                <a:latin typeface="+mn-lt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en-US" altLang="en-US">
              <a:solidFill>
                <a:srgbClr val="000000"/>
              </a:solidFill>
              <a:ea typeface="+mn-ea"/>
            </a:endParaRPr>
          </a:p>
        </p:txBody>
      </p:sp>
      <p:sp>
        <p:nvSpPr>
          <p:cNvPr id="2115589" name="Rectangle 5"/>
          <p:cNvSpPr>
            <a:spLocks noChangeArrowheads="1"/>
          </p:cNvSpPr>
          <p:nvPr/>
        </p:nvSpPr>
        <p:spPr bwMode="auto">
          <a:xfrm>
            <a:off x="6350000" y="6496050"/>
            <a:ext cx="25654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 defTabSz="914400" eaLnBrk="0" hangingPunct="0">
              <a:buClrTx/>
              <a:buSzTx/>
              <a:buFontTx/>
              <a:buNone/>
              <a:defRPr/>
            </a:pPr>
            <a:fld id="{DAE2D2F3-175E-403D-A9EB-B2C5CBFA32FB}" type="slidenum">
              <a:rPr lang="en-US" altLang="en-US" sz="1600">
                <a:solidFill>
                  <a:srgbClr val="000000"/>
                </a:solidFill>
                <a:ea typeface="+mn-ea"/>
              </a:rPr>
              <a:pPr algn="r" defTabSz="914400" eaLnBrk="0" hangingPunct="0">
                <a:buClrTx/>
                <a:buSzTx/>
                <a:buFontTx/>
                <a:buNone/>
                <a:defRPr/>
              </a:pPr>
              <a:t>‹#›</a:t>
            </a:fld>
            <a:endParaRPr lang="en-US" altLang="en-US" sz="1600">
              <a:solidFill>
                <a:srgbClr val="000000"/>
              </a:solidFill>
              <a:ea typeface="+mn-ea"/>
            </a:endParaRPr>
          </a:p>
        </p:txBody>
      </p:sp>
      <p:sp>
        <p:nvSpPr>
          <p:cNvPr id="2115590" name="Line 6"/>
          <p:cNvSpPr>
            <a:spLocks noChangeShapeType="1"/>
          </p:cNvSpPr>
          <p:nvPr/>
        </p:nvSpPr>
        <p:spPr bwMode="auto">
          <a:xfrm>
            <a:off x="0" y="1128713"/>
            <a:ext cx="6705600" cy="0"/>
          </a:xfrm>
          <a:prstGeom prst="line">
            <a:avLst/>
          </a:prstGeom>
          <a:noFill/>
          <a:ln w="57150">
            <a:solidFill>
              <a:srgbClr val="000064"/>
            </a:solidFill>
            <a:round/>
            <a:headEnd/>
            <a:tailEnd/>
          </a:ln>
          <a:effectLst/>
        </p:spPr>
        <p:txBody>
          <a:bodyPr/>
          <a:lstStyle/>
          <a:p>
            <a:pPr algn="ctr" defTabSz="914400" eaLnBrk="0" hangingPunct="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5144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70000"/>
        </a:spcBef>
        <a:spcAft>
          <a:spcPct val="10000"/>
        </a:spcAft>
        <a:buClr>
          <a:schemeClr val="accent1"/>
        </a:buClr>
        <a:buSzPct val="50000"/>
        <a:buFont typeface="Monotype Sorts" pitchFamily="96" charset="2"/>
        <a:buChar char="•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50000"/>
        </a:spcBef>
        <a:spcAft>
          <a:spcPct val="10000"/>
        </a:spcAft>
        <a:buClr>
          <a:srgbClr val="000064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50000"/>
        </a:spcBef>
        <a:spcAft>
          <a:spcPct val="10000"/>
        </a:spcAft>
        <a:buClr>
          <a:srgbClr val="000064"/>
        </a:buClr>
        <a:buSzPct val="75000"/>
        <a:buChar char="—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7025" y="1506538"/>
            <a:ext cx="8547100" cy="458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7050" y="106363"/>
            <a:ext cx="8229600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063" y="627697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/>
              </a:defRPr>
            </a:lvl1pPr>
          </a:lstStyle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2763" y="63341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/>
              </a:defRPr>
            </a:lvl1pPr>
          </a:lstStyle>
          <a:p>
            <a:pPr algn="ctr"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35813" y="636587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/>
              </a:defRPr>
            </a:lvl1pPr>
          </a:lstStyle>
          <a:p>
            <a:pPr defTabSz="914400">
              <a:buClrTx/>
              <a:buSzTx/>
              <a:buFontTx/>
              <a:buNone/>
            </a:pPr>
            <a:fld id="{6C5D8382-C3F8-4AFA-93B0-3F042C834869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52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6" r:id="rId1"/>
    <p:sldLayoutId id="2147484217" r:id="rId2"/>
    <p:sldLayoutId id="2147484218" r:id="rId3"/>
    <p:sldLayoutId id="2147484219" r:id="rId4"/>
    <p:sldLayoutId id="2147484220" r:id="rId5"/>
    <p:sldLayoutId id="2147484221" r:id="rId6"/>
    <p:sldLayoutId id="2147484222" r:id="rId7"/>
    <p:sldLayoutId id="2147484223" r:id="rId8"/>
    <p:sldLayoutId id="2147484224" r:id="rId9"/>
    <p:sldLayoutId id="2147484225" r:id="rId10"/>
    <p:sldLayoutId id="2147484226" r:id="rId11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Arial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Arial" pitchFamily="34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Arial" pitchFamily="34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Arial" pitchFamily="34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70000"/>
        </a:spcBef>
        <a:spcAft>
          <a:spcPct val="0"/>
        </a:spcAft>
        <a:buClr>
          <a:srgbClr val="FF0000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1219200" y="1981200"/>
            <a:ext cx="7696200" cy="733425"/>
          </a:xfrm>
        </p:spPr>
        <p:txBody>
          <a:bodyPr/>
          <a:lstStyle/>
          <a:p>
            <a:pPr marL="92075" indent="0" algn="ctr" eaLnBrk="1" hangingPunct="1">
              <a:spcBef>
                <a:spcPts val="875"/>
              </a:spcBef>
              <a:buNone/>
              <a:tabLst>
                <a:tab pos="9207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Modeling Benchmark Challenge </a:t>
            </a:r>
            <a:r>
              <a:rPr lang="en-US" sz="2800" dirty="0" smtClean="0"/>
              <a:t>Project</a:t>
            </a:r>
            <a:endParaRPr lang="en-US" sz="2800" dirty="0" smtClean="0"/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6019800" y="5600700"/>
            <a:ext cx="2771775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/>
          <a:p>
            <a:pPr>
              <a:spcBef>
                <a:spcPts val="22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Henson </a:t>
            </a:r>
            <a:r>
              <a:rPr lang="en-US" sz="1800" b="1" dirty="0">
                <a:solidFill>
                  <a:srgbClr val="000000"/>
                </a:solidFill>
              </a:rPr>
              <a:t>Graves</a:t>
            </a:r>
          </a:p>
          <a:p>
            <a:pPr>
              <a:spcBef>
                <a:spcPts val="22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April </a:t>
            </a:r>
            <a:r>
              <a:rPr lang="en-US" sz="1800" b="1" dirty="0" smtClean="0">
                <a:solidFill>
                  <a:srgbClr val="000000"/>
                </a:solidFill>
              </a:rPr>
              <a:t>26</a:t>
            </a:r>
            <a:r>
              <a:rPr lang="en-US" sz="1800" b="1" dirty="0" smtClean="0">
                <a:solidFill>
                  <a:srgbClr val="000000"/>
                </a:solidFill>
              </a:rPr>
              <a:t>, </a:t>
            </a:r>
            <a:r>
              <a:rPr lang="en-US" sz="1800" b="1" dirty="0">
                <a:solidFill>
                  <a:srgbClr val="000000"/>
                </a:solidFill>
              </a:rPr>
              <a:t>2012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4966" y="3657600"/>
            <a:ext cx="75431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http://</a:t>
            </a:r>
            <a:r>
              <a:rPr lang="en-US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ontolog.cim3.net/cgi-bin/wiki.pl?ModelingBenchmarkChallenge</a:t>
            </a:r>
            <a:endParaRPr lang="en-US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6866" y="4800510"/>
            <a:ext cx="4963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mailto:model-challenge@ontolog.cim3.net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Mission/Charter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Contribute to the </a:t>
            </a:r>
            <a:r>
              <a:rPr lang="en-US" dirty="0"/>
              <a:t>evolution of modeling languages </a:t>
            </a:r>
            <a:r>
              <a:rPr lang="en-US" dirty="0" smtClean="0"/>
              <a:t>and development of formal semantics </a:t>
            </a:r>
          </a:p>
          <a:p>
            <a:pPr lvl="1"/>
            <a:r>
              <a:rPr lang="en-US" dirty="0" smtClean="0"/>
              <a:t>Develop modeling examples</a:t>
            </a:r>
          </a:p>
          <a:p>
            <a:pPr lvl="1"/>
            <a:r>
              <a:rPr lang="en-US" dirty="0" smtClean="0"/>
              <a:t>Express examples in multiple languages </a:t>
            </a:r>
          </a:p>
          <a:p>
            <a:pPr lvl="1"/>
            <a:r>
              <a:rPr lang="en-US" dirty="0" smtClean="0"/>
              <a:t>Do analysis of language constructions and semantics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F27B-CA49-40A1-890B-367287A63A2F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235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Marriage Example (Cory Casanave)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Features </a:t>
            </a:r>
          </a:p>
          <a:p>
            <a:pPr lvl="1"/>
            <a:r>
              <a:rPr lang="en-US" dirty="0" smtClean="0"/>
              <a:t>Composite structure</a:t>
            </a:r>
          </a:p>
          <a:p>
            <a:pPr lvl="1"/>
            <a:r>
              <a:rPr lang="en-US" dirty="0" smtClean="0"/>
              <a:t>Temporal aspect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onstraints/integrity rules both within a marriage and between marriages</a:t>
            </a:r>
          </a:p>
          <a:p>
            <a:pPr lvl="1"/>
            <a:r>
              <a:rPr lang="en-US" dirty="0" smtClean="0"/>
              <a:t>Variants of pattern</a:t>
            </a:r>
          </a:p>
          <a:p>
            <a:pPr lvl="1"/>
            <a:r>
              <a:rPr lang="en-US" dirty="0" smtClean="0"/>
              <a:t>Marriage Instance of composite structure</a:t>
            </a:r>
          </a:p>
          <a:p>
            <a:pPr lvl="1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800"/>
            <a:ext cx="4295775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453-0ED1-4C0C-97E4-4268235BE879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60960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Focus is on language expressing ontology, not ontology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752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Distillation Unit Example (Matthew West)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7350" cy="321786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b="0" dirty="0" smtClean="0"/>
              <a:t>Distinction between parts and components is useful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0" dirty="0" smtClean="0"/>
              <a:t>Spatial-temporal aspects are important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0" dirty="0" smtClean="0"/>
              <a:t>Distinctions of kinds of relations are useful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0" dirty="0" smtClean="0"/>
              <a:t>Notion of identity is extremely important</a:t>
            </a:r>
            <a:endParaRPr lang="en-US" sz="2000" b="0" dirty="0"/>
          </a:p>
        </p:txBody>
      </p:sp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4" y="1905000"/>
            <a:ext cx="4190999" cy="3041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57800" y="1219200"/>
            <a:ext cx="2537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Language Features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66100" y="6496050"/>
            <a:ext cx="520700" cy="36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576F112B-B80E-4FBD-A18C-43D3A359E647}" type="slidenum">
              <a:rPr lang="en-US" sz="1200" smtClean="0">
                <a:solidFill>
                  <a:srgbClr val="000000"/>
                </a:solidFill>
              </a:rPr>
              <a:pPr/>
              <a:t>4</a:t>
            </a:fld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187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Near Term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metadata </a:t>
            </a:r>
            <a:r>
              <a:rPr lang="en-US" dirty="0"/>
              <a:t>ontology to describe and manage the </a:t>
            </a:r>
            <a:r>
              <a:rPr lang="en-US" dirty="0" smtClean="0"/>
              <a:t>examples</a:t>
            </a:r>
          </a:p>
          <a:p>
            <a:pPr marL="400050" lvl="1" indent="0">
              <a:buNone/>
            </a:pPr>
            <a:r>
              <a:rPr lang="en-US" dirty="0"/>
              <a:t>Name: &lt;text&gt;</a:t>
            </a:r>
          </a:p>
          <a:p>
            <a:pPr marL="400050" lvl="1" indent="0">
              <a:buNone/>
            </a:pPr>
            <a:r>
              <a:rPr lang="en-US" dirty="0"/>
              <a:t>Author: &lt;text&gt; - perhaps this could be filled out automatically</a:t>
            </a:r>
          </a:p>
          <a:p>
            <a:pPr marL="400050" lvl="1" indent="0">
              <a:buNone/>
            </a:pPr>
            <a:r>
              <a:rPr lang="en-US" dirty="0"/>
              <a:t>Related examples: &lt;list of internal </a:t>
            </a:r>
            <a:r>
              <a:rPr lang="en-US" dirty="0" err="1"/>
              <a:t>urls</a:t>
            </a:r>
            <a:r>
              <a:rPr lang="en-US" dirty="0"/>
              <a:t>&gt;</a:t>
            </a:r>
          </a:p>
          <a:p>
            <a:pPr marL="400050" lvl="1" indent="0">
              <a:buNone/>
            </a:pPr>
            <a:r>
              <a:rPr lang="en-US" dirty="0"/>
              <a:t>Description: &lt;text&gt;</a:t>
            </a:r>
          </a:p>
          <a:p>
            <a:pPr marL="400050" lvl="1" indent="0">
              <a:buNone/>
            </a:pPr>
            <a:r>
              <a:rPr lang="en-US" dirty="0"/>
              <a:t>Features: &lt;text list&gt;</a:t>
            </a:r>
          </a:p>
          <a:p>
            <a:pPr marL="400050" lvl="1" indent="0">
              <a:buNone/>
            </a:pPr>
            <a:r>
              <a:rPr lang="en-US" dirty="0"/>
              <a:t>References: &lt;list of </a:t>
            </a:r>
            <a:r>
              <a:rPr lang="en-US" dirty="0" err="1"/>
              <a:t>urls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Start entering examples documenting with fields above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F27B-CA49-40A1-890B-367287A63A2F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548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or Comments?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F27B-CA49-40A1-890B-367287A63A2F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097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Arial"/>
      </a:majorFont>
      <a:minorFont>
        <a:latin typeface="Arial"/>
        <a:ea typeface="SimSun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pitchFamily="2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ht template_Industry_US">
  <a:themeElements>
    <a:clrScheme name="">
      <a:dk1>
        <a:srgbClr val="000000"/>
      </a:dk1>
      <a:lt1>
        <a:srgbClr val="FFFFFF"/>
      </a:lt1>
      <a:dk2>
        <a:srgbClr val="000000"/>
      </a:dk2>
      <a:lt2>
        <a:srgbClr val="A79E99"/>
      </a:lt2>
      <a:accent1>
        <a:srgbClr val="D0A660"/>
      </a:accent1>
      <a:accent2>
        <a:srgbClr val="A79E99"/>
      </a:accent2>
      <a:accent3>
        <a:srgbClr val="FFFFFF"/>
      </a:accent3>
      <a:accent4>
        <a:srgbClr val="000000"/>
      </a:accent4>
      <a:accent5>
        <a:srgbClr val="E4D0B6"/>
      </a:accent5>
      <a:accent6>
        <a:srgbClr val="978F8A"/>
      </a:accent6>
      <a:hlink>
        <a:srgbClr val="F7F2D0"/>
      </a:hlink>
      <a:folHlink>
        <a:srgbClr val="7D0C00"/>
      </a:folHlink>
    </a:clrScheme>
    <a:fontScheme name="Wht template_Industry_U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ht template_Industry_U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t template_Industry_U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t template_Industry_U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t template_Industry_U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t template_Industry_U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t template_Industry_U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t template_Industry_U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99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99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72982</TotalTime>
  <Words>297</Words>
  <Application>Microsoft Office PowerPoint</Application>
  <PresentationFormat>On-screen Show (4:3)</PresentationFormat>
  <Paragraphs>53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Wht template_Industry_US</vt:lpstr>
      <vt:lpstr>Default Design</vt:lpstr>
      <vt:lpstr>PowerPoint Presentation</vt:lpstr>
      <vt:lpstr>Project Mission/Charter</vt:lpstr>
      <vt:lpstr>Marriage Example (Cory Casanave)</vt:lpstr>
      <vt:lpstr>Distillation Unit Example (Matthew West)</vt:lpstr>
      <vt:lpstr>Some Near Term Tasks</vt:lpstr>
      <vt:lpstr>Questions or Comments?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Refinement and Requirements Satisfaction in Description Logic</dc:title>
  <dc:creator>graveswh</dc:creator>
  <cp:lastModifiedBy>Henson</cp:lastModifiedBy>
  <cp:revision>787</cp:revision>
  <cp:lastPrinted>2012-04-25T03:03:07Z</cp:lastPrinted>
  <dcterms:created xsi:type="dcterms:W3CDTF">2007-03-05T19:12:46Z</dcterms:created>
  <dcterms:modified xsi:type="dcterms:W3CDTF">2012-04-25T15:49:00Z</dcterms:modified>
</cp:coreProperties>
</file>