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73" r:id="rId3"/>
    <p:sldId id="275" r:id="rId4"/>
    <p:sldId id="274" r:id="rId5"/>
    <p:sldId id="260" r:id="rId6"/>
  </p:sldIdLst>
  <p:sldSz cx="9144000" cy="6858000" type="screen4x3"/>
  <p:notesSz cx="9309100" cy="7023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74468" autoAdjust="0"/>
  </p:normalViewPr>
  <p:slideViewPr>
    <p:cSldViewPr showGuides="1">
      <p:cViewPr varScale="1">
        <p:scale>
          <a:sx n="40" d="100"/>
          <a:sy n="40" d="100"/>
        </p:scale>
        <p:origin x="-93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3193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3193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AA446A85-6A78-4B5E-B3D1-05E2F19871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73193" y="0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8775" y="527050"/>
            <a:ext cx="3511550" cy="2633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69" y="3335494"/>
            <a:ext cx="7448963" cy="3160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73193" y="6670987"/>
            <a:ext cx="4033804" cy="35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4FC52FFF-CACF-41FC-B2B2-DE75A2802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9F444-02C1-46DF-80A8-EF07E8D072C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User dimensions after Uschold: EKAW-Galway-InvitedTalk-AsGiven_Uschold_11Oct2012.pdf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AA33B9-E302-46AB-B6DD-FB48432AA25B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2C754-1DEC-4879-950A-459AD8C20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FD5563-00C2-449A-B830-69F80721F0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3EBF4-7302-4FCD-A5C8-83CB63B60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D3289-F9CE-426C-8CB3-D296D6248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B3A3D-113A-42E5-94D6-6EABD00EF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38263-3663-48CC-A2EE-A1E747FA6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19584-270B-4D58-9D36-43B8B6FE3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D7D95-A3CC-4E98-B328-AF51C1ED81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82FD3-A038-4432-BCB2-78B47DBBD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5C8F9-FD39-473D-BCFB-8D8B5736B6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C7AD6-F5E9-48A5-B582-C66133E5C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19 February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C66AF49-BD76-43CA-A513-096BF1B31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0" y="1022350"/>
            <a:ext cx="91440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Picture 8" descr="ontolog_icon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772400" y="0"/>
            <a:ext cx="1371600" cy="101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AE424EB-C87D-4E61-9D22-7389227C92D0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2051" name="Picture 4" descr="ontolog_icon"/>
          <p:cNvPicPr>
            <a:picLocks noChangeAspect="1" noChangeArrowheads="1"/>
          </p:cNvPicPr>
          <p:nvPr/>
        </p:nvPicPr>
        <p:blipFill>
          <a:blip r:embed="rId2" cstate="print">
            <a:lum bright="-12000" contrast="26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Ontology Summit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2013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Track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smtClean="0">
                <a:solidFill>
                  <a:schemeClr val="bg1"/>
                </a:solidFill>
              </a:rPr>
              <a:t>Evaluation </a:t>
            </a:r>
            <a:r>
              <a:rPr lang="en-US" sz="4800" smtClean="0">
                <a:solidFill>
                  <a:schemeClr val="bg1"/>
                </a:solidFill>
              </a:rPr>
              <a:t>Dimensions, 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r>
              <a:rPr lang="en-US" sz="4800" dirty="0" smtClean="0">
                <a:solidFill>
                  <a:schemeClr val="bg1"/>
                </a:solidFill>
              </a:rPr>
              <a:t>A Few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Terry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Longstreth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Todd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Schneider</a:t>
            </a:r>
            <a:b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638800"/>
            <a:ext cx="6400800" cy="9144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bg1"/>
                </a:solidFill>
              </a:rPr>
              <a:t>24 January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410200"/>
          </a:xfrm>
        </p:spPr>
        <p:txBody>
          <a:bodyPr/>
          <a:lstStyle/>
          <a:p>
            <a:pPr marL="52388" indent="-52388" eaLnBrk="1" hangingPunct="1">
              <a:buFontTx/>
              <a:buNone/>
              <a:defRPr/>
            </a:pPr>
            <a:r>
              <a:rPr lang="en-US" sz="2400" dirty="0" smtClean="0"/>
              <a:t>The intent is to explore, clarify, and identify gaps, practical and theoretical, in the of evaluation of ontology from a systems perspective using the paradigm of </a:t>
            </a:r>
            <a:r>
              <a:rPr lang="en-US" sz="2400" dirty="0" err="1" smtClean="0"/>
              <a:t>blackbox</a:t>
            </a:r>
            <a:r>
              <a:rPr lang="en-US" sz="2400" dirty="0" smtClean="0"/>
              <a:t> evaluation. </a:t>
            </a:r>
            <a:endParaRPr lang="en-US" sz="2400" dirty="0"/>
          </a:p>
          <a:p>
            <a:pPr eaLnBrk="1" hangingPunct="1">
              <a:buFontTx/>
              <a:buNone/>
              <a:defRPr/>
            </a:pPr>
            <a:endParaRPr lang="en-US" sz="1000" dirty="0" smtClean="0"/>
          </a:p>
          <a:p>
            <a:pPr eaLnBrk="1" hangingPunct="1">
              <a:defRPr/>
            </a:pPr>
            <a:r>
              <a:rPr lang="en-US" sz="2000" dirty="0" smtClean="0"/>
              <a:t>Extrinsic aspects of ontology evaluation includes subjective factors, measures or metrics, and the range of values of quantifiable attributes. </a:t>
            </a:r>
          </a:p>
          <a:p>
            <a:pPr eaLnBrk="1" hangingPunct="1">
              <a:defRPr/>
            </a:pPr>
            <a:r>
              <a:rPr lang="en-US" sz="2000" dirty="0" smtClean="0"/>
              <a:t>In a systems context evaluations are derived from examination of inputs or stimuli (to the </a:t>
            </a:r>
            <a:r>
              <a:rPr lang="en-US" sz="2000" dirty="0" err="1" smtClean="0"/>
              <a:t>blackbox</a:t>
            </a:r>
            <a:r>
              <a:rPr lang="en-US" sz="2000" dirty="0" smtClean="0"/>
              <a:t>) and the outputs or externally measurable attributes or behaviors, where those behaviors are controlled or influenced by an ontology.</a:t>
            </a:r>
            <a:endParaRPr lang="en-US" sz="1000" dirty="0" smtClean="0"/>
          </a:p>
          <a:p>
            <a:pPr eaLnBrk="1" hangingPunct="1">
              <a:defRPr/>
            </a:pPr>
            <a:r>
              <a:rPr lang="en-US" sz="2000" dirty="0" smtClean="0"/>
              <a:t>The ontology in question may be fully embedded/encapsulated within an entity or system, or may be externally accessible (and potentially shared) among multiple entities or systems. </a:t>
            </a:r>
          </a:p>
          <a:p>
            <a:pPr eaLnBrk="1" hangingPunct="1">
              <a:defRPr/>
            </a:pPr>
            <a:r>
              <a:rPr lang="en-US" sz="2000" dirty="0" smtClean="0"/>
              <a:t>The separation of system or entity behaviors which are not governed by an ontology must be accounted for in any ontology evaluation process.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095CC-AE0A-4729-89DA-C10BB99F1A15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B193E0-40D1-4367-84F5-FF5E5D96E2E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123825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Evaluation Dimensions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1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To aid the subject of ontology evaluation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mtClean="0"/>
              <a:t>Start an organization of (extrinsic) evaluation dimensions</a:t>
            </a:r>
          </a:p>
          <a:p>
            <a:pPr lvl="1" eaLnBrk="1" hangingPunct="1"/>
            <a:r>
              <a:rPr lang="en-US" smtClean="0"/>
              <a:t>Help clarify gaps</a:t>
            </a:r>
          </a:p>
          <a:p>
            <a:pPr lvl="1" eaLnBrk="1" hangingPunct="1"/>
            <a:r>
              <a:rPr lang="en-US" smtClean="0"/>
              <a:t>Provide viewpoints for evaluation(s)</a:t>
            </a:r>
          </a:p>
          <a:p>
            <a:pPr lvl="1" eaLnBrk="1" hangingPunct="1"/>
            <a:r>
              <a:rPr lang="en-US" smtClean="0"/>
              <a:t>Understand evaluation context(s)</a:t>
            </a:r>
          </a:p>
          <a:p>
            <a:pPr lvl="1" eaLnBrk="1" hangingPunct="1"/>
            <a:r>
              <a:rPr lang="en-US" smtClean="0"/>
              <a:t>Integrate with existing paradigms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Evaluation Dimensions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3810000" cy="5791200"/>
          </a:xfrm>
        </p:spPr>
        <p:txBody>
          <a:bodyPr/>
          <a:lstStyle/>
          <a:p>
            <a:pPr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400" dirty="0" smtClean="0"/>
              <a:t>Performance </a:t>
            </a:r>
          </a:p>
          <a:p>
            <a:pPr lvl="1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000" dirty="0" smtClean="0"/>
              <a:t>Query </a:t>
            </a:r>
          </a:p>
          <a:p>
            <a:pPr lvl="2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1600" dirty="0" smtClean="0"/>
              <a:t>Precision</a:t>
            </a:r>
          </a:p>
          <a:p>
            <a:pPr lvl="2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1600" dirty="0" smtClean="0"/>
              <a:t>Recall</a:t>
            </a:r>
          </a:p>
          <a:p>
            <a:pPr lvl="2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1600" dirty="0" smtClean="0"/>
              <a:t>Time</a:t>
            </a:r>
          </a:p>
          <a:p>
            <a:pPr lvl="1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000" dirty="0" smtClean="0"/>
              <a:t>Inference</a:t>
            </a:r>
          </a:p>
          <a:p>
            <a:pPr lvl="1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2000" dirty="0" smtClean="0"/>
              <a:t>System</a:t>
            </a:r>
          </a:p>
          <a:p>
            <a:pPr lvl="2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1600" dirty="0" smtClean="0"/>
              <a:t>CPU</a:t>
            </a:r>
          </a:p>
          <a:p>
            <a:pPr lvl="2" eaLnBrk="1" hangingPunct="1">
              <a:spcBef>
                <a:spcPts val="200"/>
              </a:spcBef>
              <a:spcAft>
                <a:spcPts val="100"/>
              </a:spcAft>
            </a:pPr>
            <a:r>
              <a:rPr lang="en-US" sz="1600" dirty="0" smtClean="0"/>
              <a:t>I/O</a:t>
            </a:r>
          </a:p>
          <a:p>
            <a:pPr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400" dirty="0" smtClean="0"/>
              <a:t>User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000" dirty="0" smtClean="0"/>
              <a:t>Correctness</a:t>
            </a:r>
          </a:p>
          <a:p>
            <a:pPr lvl="2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1600" dirty="0" smtClean="0"/>
              <a:t>Input Mechanism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000" dirty="0" smtClean="0"/>
              <a:t>Understandability</a:t>
            </a:r>
          </a:p>
          <a:p>
            <a:pPr lvl="2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1600" dirty="0" smtClean="0"/>
              <a:t>Terminology</a:t>
            </a:r>
          </a:p>
          <a:p>
            <a:pPr lvl="1">
              <a:spcBef>
                <a:spcPts val="200"/>
              </a:spcBef>
              <a:spcAft>
                <a:spcPts val="100"/>
              </a:spcAft>
              <a:defRPr/>
            </a:pPr>
            <a:r>
              <a:rPr lang="en-US" sz="2000" dirty="0" smtClean="0"/>
              <a:t>Domain Completeness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91DA16-027F-4AC4-B625-FDA279E9069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000" y="1066800"/>
            <a:ext cx="3048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400" kern="0" dirty="0"/>
              <a:t>Adequacy</a:t>
            </a:r>
          </a:p>
          <a:p>
            <a:pPr marL="742950" lvl="1" indent="-285750">
              <a:spcBef>
                <a:spcPts val="200"/>
              </a:spcBef>
              <a:spcAft>
                <a:spcPts val="100"/>
              </a:spcAft>
              <a:buFontTx/>
              <a:buChar char="–"/>
              <a:defRPr/>
            </a:pPr>
            <a:r>
              <a:rPr lang="en-US" sz="2000" kern="0" dirty="0"/>
              <a:t>Coverage</a:t>
            </a:r>
          </a:p>
          <a:p>
            <a:pPr marL="742950" lvl="1" indent="-285750">
              <a:spcBef>
                <a:spcPts val="200"/>
              </a:spcBef>
              <a:spcAft>
                <a:spcPts val="100"/>
              </a:spcAft>
              <a:buFontTx/>
              <a:buChar char="–"/>
              <a:defRPr/>
            </a:pPr>
            <a:r>
              <a:rPr lang="en-US" sz="2000" kern="0" dirty="0" smtClean="0"/>
              <a:t>Correctness</a:t>
            </a:r>
            <a:endParaRPr lang="en-US" sz="1000" kern="0" dirty="0" smtClean="0"/>
          </a:p>
          <a:p>
            <a:pPr marL="342900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400" kern="0" dirty="0" smtClean="0"/>
              <a:t>Security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kern="0" dirty="0" smtClean="0"/>
              <a:t>Attack Profile</a:t>
            </a:r>
          </a:p>
          <a:p>
            <a:pPr marL="342900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400" kern="0" dirty="0" smtClean="0"/>
              <a:t>Cost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Development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Integration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Testing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Training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Operations</a:t>
            </a:r>
          </a:p>
          <a:p>
            <a:pPr marL="800100" lvl="1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000" kern="0" dirty="0" smtClean="0"/>
              <a:t>Maintenance</a:t>
            </a:r>
            <a:endParaRPr lang="en-US" sz="2400" kern="0" dirty="0" smtClean="0"/>
          </a:p>
          <a:p>
            <a:pPr marL="342900" indent="-342900">
              <a:spcBef>
                <a:spcPts val="200"/>
              </a:spcBef>
              <a:spcAft>
                <a:spcPts val="100"/>
              </a:spcAft>
              <a:buFontTx/>
              <a:buChar char="•"/>
              <a:defRPr/>
            </a:pPr>
            <a:r>
              <a:rPr lang="en-US" sz="2400" kern="0" dirty="0" smtClean="0"/>
              <a:t>Legal</a:t>
            </a:r>
            <a:endParaRPr lang="en-US" sz="2400" kern="0" dirty="0"/>
          </a:p>
          <a:p>
            <a:pPr marL="742950" lvl="1" indent="-285750">
              <a:spcBef>
                <a:spcPts val="200"/>
              </a:spcBef>
              <a:spcAft>
                <a:spcPts val="100"/>
              </a:spcAft>
              <a:buFontTx/>
              <a:buChar char="–"/>
              <a:defRPr/>
            </a:pPr>
            <a:r>
              <a:rPr lang="en-US" sz="2000" kern="0" dirty="0"/>
              <a:t>Liability</a:t>
            </a:r>
          </a:p>
          <a:p>
            <a:pPr marL="742950" lvl="1" indent="-285750">
              <a:spcBef>
                <a:spcPts val="200"/>
              </a:spcBef>
              <a:spcAft>
                <a:spcPts val="100"/>
              </a:spcAft>
              <a:buFontTx/>
              <a:buChar char="–"/>
              <a:defRPr/>
            </a:pPr>
            <a:r>
              <a:rPr lang="en-US" sz="2000" kern="0" dirty="0"/>
              <a:t>Copyright</a:t>
            </a:r>
          </a:p>
          <a:p>
            <a:pPr marL="342900" indent="-342900">
              <a:spcBef>
                <a:spcPts val="200"/>
              </a:spcBef>
              <a:spcAft>
                <a:spcPts val="100"/>
              </a:spcAft>
              <a:defRPr/>
            </a:pPr>
            <a:endParaRPr lang="en-US" sz="2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055C74-26C8-4CA5-B7DD-E5AF49D46DF6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3" y="123825"/>
            <a:ext cx="8229600" cy="914400"/>
          </a:xfrm>
        </p:spPr>
        <p:txBody>
          <a:bodyPr/>
          <a:lstStyle/>
          <a:p>
            <a:pPr eaLnBrk="1" hangingPunct="1"/>
            <a:r>
              <a:rPr lang="en-US" smtClean="0"/>
              <a:t>Fill In the Blanks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10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During the course of the 2013 Summit we’d like participants to extend and expand the list of evaluation dimensions.</a:t>
            </a:r>
          </a:p>
          <a:p>
            <a:pPr eaLnBrk="1" hangingPunct="1">
              <a:buFontTx/>
              <a:buNone/>
            </a:pPr>
            <a:r>
              <a:rPr lang="en-US" smtClean="0"/>
              <a:t>For this 24 January 2013 session, please add you additions to the chat box. We will collect and organize them (for future discussion).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18077</TotalTime>
  <Words>273</Words>
  <Application>Microsoft Office PowerPoint</Application>
  <PresentationFormat>On-screen Show (4:3)</PresentationFormat>
  <Paragraphs>59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Ontology Summit 2013 Track B Evaluation Dimensions,  A Few  Terry Longstreth Todd Schneider </vt:lpstr>
      <vt:lpstr>Mission Statement</vt:lpstr>
      <vt:lpstr>Evaluation Dimensions</vt:lpstr>
      <vt:lpstr>Evaluation Dimensions</vt:lpstr>
      <vt:lpstr>Fill In the Blanks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 Open Ontology Repository Review</dc:title>
  <dc:creator>ts</dc:creator>
  <cp:lastModifiedBy>1023174</cp:lastModifiedBy>
  <cp:revision>181</cp:revision>
  <dcterms:created xsi:type="dcterms:W3CDTF">2009-02-13T02:17:00Z</dcterms:created>
  <dcterms:modified xsi:type="dcterms:W3CDTF">2013-01-23T23:27:17Z</dcterms:modified>
</cp:coreProperties>
</file>