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5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6.xml" ContentType="application/vnd.openxmlformats-officedocument.them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9" r:id="rId1"/>
    <p:sldMasterId id="2147485552" r:id="rId2"/>
    <p:sldMasterId id="2147485566" r:id="rId3"/>
    <p:sldMasterId id="2147485840" r:id="rId4"/>
    <p:sldMasterId id="2147486623" r:id="rId5"/>
    <p:sldMasterId id="2147486654" r:id="rId6"/>
    <p:sldMasterId id="2147486672" r:id="rId7"/>
  </p:sldMasterIdLst>
  <p:notesMasterIdLst>
    <p:notesMasterId r:id="rId37"/>
  </p:notesMasterIdLst>
  <p:handoutMasterIdLst>
    <p:handoutMasterId r:id="rId38"/>
  </p:handoutMasterIdLst>
  <p:sldIdLst>
    <p:sldId id="1694" r:id="rId8"/>
    <p:sldId id="2866" r:id="rId9"/>
    <p:sldId id="906" r:id="rId10"/>
    <p:sldId id="2773" r:id="rId11"/>
    <p:sldId id="2775" r:id="rId12"/>
    <p:sldId id="2774" r:id="rId13"/>
    <p:sldId id="2776" r:id="rId14"/>
    <p:sldId id="2777" r:id="rId15"/>
    <p:sldId id="2778" r:id="rId16"/>
    <p:sldId id="914" r:id="rId17"/>
    <p:sldId id="2782" r:id="rId18"/>
    <p:sldId id="2398" r:id="rId19"/>
    <p:sldId id="1158" r:id="rId20"/>
    <p:sldId id="2130" r:id="rId21"/>
    <p:sldId id="2399" r:id="rId22"/>
    <p:sldId id="2400" r:id="rId23"/>
    <p:sldId id="860" r:id="rId24"/>
    <p:sldId id="2410" r:id="rId25"/>
    <p:sldId id="2457" r:id="rId26"/>
    <p:sldId id="2448" r:id="rId27"/>
    <p:sldId id="2792" r:id="rId28"/>
    <p:sldId id="2793" r:id="rId29"/>
    <p:sldId id="2428" r:id="rId30"/>
    <p:sldId id="2867" r:id="rId31"/>
    <p:sldId id="2868" r:id="rId32"/>
    <p:sldId id="2411" r:id="rId33"/>
    <p:sldId id="2412" r:id="rId34"/>
    <p:sldId id="2414" r:id="rId35"/>
    <p:sldId id="2801" r:id="rId36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AFDC7E"/>
    <a:srgbClr val="FFFF66"/>
    <a:srgbClr val="FFC775"/>
    <a:srgbClr val="FFCC66"/>
    <a:srgbClr val="FF9933"/>
    <a:srgbClr val="CC3300"/>
    <a:srgbClr val="FF3300"/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704" autoAdjust="0"/>
    <p:restoredTop sz="96120" autoAdjust="0"/>
  </p:normalViewPr>
  <p:slideViewPr>
    <p:cSldViewPr>
      <p:cViewPr>
        <p:scale>
          <a:sx n="50" d="100"/>
          <a:sy n="50" d="100"/>
        </p:scale>
        <p:origin x="-978" y="-4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601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4814"/>
    </p:cViewPr>
  </p:sorterViewPr>
  <p:notesViewPr>
    <p:cSldViewPr>
      <p:cViewPr varScale="1">
        <p:scale>
          <a:sx n="53" d="100"/>
          <a:sy n="53" d="100"/>
        </p:scale>
        <p:origin x="-1830" y="-108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presProps" Target="presProps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8" Type="http://schemas.openxmlformats.org/officeDocument/2006/relationships/slide" Target="slides/slid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54198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35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91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91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fld id="{710F34EF-880B-4F12-A784-5CB9A48A182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14967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dbpedia.org/fct/images/lod-datasets_2009-03-27_colored.png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3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53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smtClean="0">
                <a:hlinkClick r:id="rId3"/>
              </a:rPr>
              <a:t>http://dbpedia.org/fct/images/lod-datasets_2009-03-27_colored.png</a:t>
            </a:r>
            <a:endParaRPr lang="en-US" smtClean="0"/>
          </a:p>
        </p:txBody>
      </p:sp>
      <p:sp>
        <p:nvSpPr>
          <p:cNvPr id="4853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73560" indent="-29752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90092" indent="-23801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66128" indent="-23801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142165" indent="-23801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618202" indent="-23801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94238" indent="-23801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570275" indent="-23801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046311" indent="-23801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0B1BAF96-83CC-41B5-9BA2-61898F7BB636}" type="slidenum">
              <a:rPr lang="en-US" smtClean="0">
                <a:solidFill>
                  <a:srgbClr val="000000"/>
                </a:solidFill>
              </a:rPr>
              <a:pPr eaLnBrk="1" hangingPunct="1"/>
              <a:t>5</a:t>
            </a:fld>
            <a:endParaRPr 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65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</a:endParaRPr>
          </a:p>
        </p:txBody>
      </p:sp>
      <p:sp>
        <p:nvSpPr>
          <p:cNvPr id="536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27710EE3-2E94-417A-8473-38F908B1BA0D}" type="slidenum">
              <a:rPr lang="en-US" smtClean="0">
                <a:solidFill>
                  <a:srgbClr val="000000"/>
                </a:solidFill>
                <a:latin typeface="Times New Roman" pitchFamily="18" charset="0"/>
              </a:rPr>
              <a:pPr/>
              <a:t>11</a:t>
            </a:fld>
            <a:endParaRPr lang="en-US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37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  <p:sp>
        <p:nvSpPr>
          <p:cNvPr id="543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FB5D3890-C36D-46F1-A2B5-0162C5E0A9B0}" type="slidenum">
              <a:rPr lang="en-US" smtClean="0">
                <a:solidFill>
                  <a:srgbClr val="000000"/>
                </a:solidFill>
              </a:rPr>
              <a:pPr/>
              <a:t>18</a:t>
            </a:fld>
            <a:endParaRPr lang="en-US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09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  <p:sp>
        <p:nvSpPr>
          <p:cNvPr id="550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E1B65869-B453-447C-9F59-B79CFC1F2DFE}" type="slidenum">
              <a:rPr lang="en-US" smtClean="0">
                <a:solidFill>
                  <a:srgbClr val="000000"/>
                </a:solidFill>
              </a:rPr>
              <a:pPr/>
              <a:t>23</a:t>
            </a:fld>
            <a:endParaRPr lang="en-US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F9197EF9-06F0-47FD-A844-3519768B66C0}" type="slidenum">
              <a:rPr lang="en-US">
                <a:solidFill>
                  <a:srgbClr val="000000"/>
                </a:solidFill>
              </a:rPr>
              <a:pPr/>
              <a:t>24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06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6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72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</a:endParaRPr>
          </a:p>
        </p:txBody>
      </p:sp>
      <p:sp>
        <p:nvSpPr>
          <p:cNvPr id="607236" name="Footer Placeholder 4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07237" name="Header Placeholder 5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07238" name="Date Placeholder 6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19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  <p:sp>
        <p:nvSpPr>
          <p:cNvPr id="551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E8BC045E-E432-4499-8F6A-BF817DA30DBC}" type="slidenum">
              <a:rPr lang="en-US" smtClean="0">
                <a:solidFill>
                  <a:srgbClr val="000000"/>
                </a:solidFill>
              </a:rPr>
              <a:pPr/>
              <a:t>26</a:t>
            </a:fld>
            <a:endParaRPr lang="en-US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3F741D96-F3AC-4141-9FA1-407D12010873}" type="slidenum">
              <a:rPr lang="en-US" smtClean="0">
                <a:solidFill>
                  <a:srgbClr val="000000"/>
                </a:solidFill>
              </a:rPr>
              <a:pPr/>
              <a:t>27</a:t>
            </a:fld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552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4.bin"/><Relationship Id="rId4" Type="http://schemas.openxmlformats.org/officeDocument/2006/relationships/image" Target="../media/image1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6.bin"/><Relationship Id="rId4" Type="http://schemas.openxmlformats.org/officeDocument/2006/relationships/image" Target="../media/image1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oleObject8.bin"/><Relationship Id="rId4" Type="http://schemas.openxmlformats.org/officeDocument/2006/relationships/image" Target="../media/image1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5.vml"/><Relationship Id="rId5" Type="http://schemas.openxmlformats.org/officeDocument/2006/relationships/oleObject" Target="../embeddings/oleObject10.bin"/><Relationship Id="rId4" Type="http://schemas.openxmlformats.org/officeDocument/2006/relationships/image" Target="../media/image1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6.vml"/><Relationship Id="rId5" Type="http://schemas.openxmlformats.org/officeDocument/2006/relationships/oleObject" Target="../embeddings/oleObject12.bin"/><Relationship Id="rId4" Type="http://schemas.openxmlformats.org/officeDocument/2006/relationships/image" Target="../media/image1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7.vml"/><Relationship Id="rId5" Type="http://schemas.openxmlformats.org/officeDocument/2006/relationships/oleObject" Target="../embeddings/oleObject14.bin"/><Relationship Id="rId4" Type="http://schemas.openxmlformats.org/officeDocument/2006/relationships/image" Target="../media/image1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8.vml"/><Relationship Id="rId5" Type="http://schemas.openxmlformats.org/officeDocument/2006/relationships/oleObject" Target="../embeddings/oleObject16.bin"/><Relationship Id="rId4" Type="http://schemas.openxmlformats.org/officeDocument/2006/relationships/image" Target="../media/image1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9.vml"/><Relationship Id="rId5" Type="http://schemas.openxmlformats.org/officeDocument/2006/relationships/oleObject" Target="../embeddings/oleObject18.bin"/><Relationship Id="rId4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10.vml"/><Relationship Id="rId5" Type="http://schemas.openxmlformats.org/officeDocument/2006/relationships/oleObject" Target="../embeddings/oleObject20.bin"/><Relationship Id="rId4" Type="http://schemas.openxmlformats.org/officeDocument/2006/relationships/image" Target="../media/image1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11.vml"/><Relationship Id="rId5" Type="http://schemas.openxmlformats.org/officeDocument/2006/relationships/oleObject" Target="../embeddings/oleObject22.bin"/><Relationship Id="rId4" Type="http://schemas.openxmlformats.org/officeDocument/2006/relationships/image" Target="../media/image1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12.vml"/><Relationship Id="rId5" Type="http://schemas.openxmlformats.org/officeDocument/2006/relationships/oleObject" Target="../embeddings/oleObject24.bin"/><Relationship Id="rId4" Type="http://schemas.openxmlformats.org/officeDocument/2006/relationships/image" Target="../media/image1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13.vml"/><Relationship Id="rId5" Type="http://schemas.openxmlformats.org/officeDocument/2006/relationships/oleObject" Target="../embeddings/oleObject26.bin"/><Relationship Id="rId4" Type="http://schemas.openxmlformats.org/officeDocument/2006/relationships/image" Target="../media/image1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324600"/>
            <a:ext cx="2286000" cy="533400"/>
          </a:xfrm>
        </p:spPr>
        <p:txBody>
          <a:bodyPr/>
          <a:lstStyle>
            <a:lvl1pPr>
              <a:defRPr sz="2400"/>
            </a:lvl1pPr>
          </a:lstStyle>
          <a:p>
            <a:pPr>
              <a:defRPr/>
            </a:pPr>
            <a:fld id="{3737C73E-1C44-48D7-AAED-D97CBCF7D44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09511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24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524000"/>
            <a:ext cx="8229600" cy="4602163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76DA6435-9441-4BF4-AFFE-5224EF555B5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9250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53342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7"/>
          <p:cNvSpPr>
            <a:spLocks noChangeArrowheads="1"/>
          </p:cNvSpPr>
          <p:nvPr userDrawn="1"/>
        </p:nvSpPr>
        <p:spPr bwMode="auto">
          <a:xfrm>
            <a:off x="0" y="1066800"/>
            <a:ext cx="9144000" cy="5791200"/>
          </a:xfrm>
          <a:prstGeom prst="rect">
            <a:avLst/>
          </a:prstGeom>
          <a:gradFill rotWithShape="0">
            <a:gsLst>
              <a:gs pos="0">
                <a:srgbClr val="000042"/>
              </a:gs>
              <a:gs pos="100000">
                <a:srgbClr val="151555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endParaRPr lang="en-US" sz="3200" b="1" dirty="0">
              <a:solidFill>
                <a:srgbClr val="000066"/>
              </a:solidFill>
              <a:latin typeface="Times New Roman" pitchFamily="18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1066800"/>
            <a:ext cx="9144000" cy="5791200"/>
          </a:xfrm>
          <a:prstGeom prst="rect">
            <a:avLst/>
          </a:prstGeom>
          <a:gradFill rotWithShape="0">
            <a:gsLst>
              <a:gs pos="0">
                <a:srgbClr val="000042"/>
              </a:gs>
              <a:gs pos="100000">
                <a:srgbClr val="151555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endParaRPr lang="en-US" sz="24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1066800"/>
            <a:ext cx="914400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endParaRPr lang="en-US" sz="24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graphicFrame>
        <p:nvGraphicFramePr>
          <p:cNvPr id="7" name="Object 5"/>
          <p:cNvGraphicFramePr>
            <a:graphicFrameLocks noChangeAspect="1"/>
          </p:cNvGraphicFramePr>
          <p:nvPr/>
        </p:nvGraphicFramePr>
        <p:xfrm>
          <a:off x="0" y="0"/>
          <a:ext cx="9144000" cy="113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7522" name="Photo Editor-foto" r:id="rId3" imgW="7621064" imgH="1009791" progId="MSPhotoEd.3">
                  <p:embed/>
                </p:oleObj>
              </mc:Choice>
              <mc:Fallback>
                <p:oleObj name="Photo Editor-foto" r:id="rId3" imgW="7621064" imgH="1009791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1130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1828800" y="71438"/>
            <a:ext cx="4191000" cy="112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nl-BE" sz="2000" smtClean="0">
                <a:solidFill>
                  <a:srgbClr val="FFFFFF"/>
                </a:solidFill>
                <a:latin typeface="Batang" pitchFamily="18" charset="-127"/>
              </a:rPr>
              <a:t>New York State </a:t>
            </a:r>
          </a:p>
          <a:p>
            <a:pPr eaLnBrk="1" hangingPunct="1">
              <a:defRPr/>
            </a:pPr>
            <a:r>
              <a:rPr lang="nl-BE" sz="2000" smtClean="0">
                <a:solidFill>
                  <a:srgbClr val="FFFFFF"/>
                </a:solidFill>
                <a:latin typeface="Batang" pitchFamily="18" charset="-127"/>
              </a:rPr>
              <a:t>Center of Excellence in Bioinformatics &amp; Life Sciences</a:t>
            </a:r>
          </a:p>
          <a:p>
            <a:pPr eaLnBrk="1" hangingPunct="1">
              <a:defRPr/>
            </a:pPr>
            <a:endParaRPr lang="nl-BE" sz="800" smtClean="0">
              <a:solidFill>
                <a:srgbClr val="FFFFFF"/>
              </a:solidFill>
              <a:latin typeface="Batang" pitchFamily="18" charset="-127"/>
            </a:endParaRPr>
          </a:p>
        </p:txBody>
      </p:sp>
      <p:grpSp>
        <p:nvGrpSpPr>
          <p:cNvPr id="9" name="Group 7"/>
          <p:cNvGrpSpPr>
            <a:grpSpLocks/>
          </p:cNvGrpSpPr>
          <p:nvPr/>
        </p:nvGrpSpPr>
        <p:grpSpPr bwMode="auto">
          <a:xfrm>
            <a:off x="152400" y="152400"/>
            <a:ext cx="1752600" cy="838200"/>
            <a:chOff x="720" y="1440"/>
            <a:chExt cx="1104" cy="576"/>
          </a:xfrm>
        </p:grpSpPr>
        <p:sp>
          <p:nvSpPr>
            <p:cNvPr id="10" name="AutoShape 8"/>
            <p:cNvSpPr>
              <a:spLocks noChangeArrowheads="1"/>
            </p:cNvSpPr>
            <p:nvPr/>
          </p:nvSpPr>
          <p:spPr bwMode="auto">
            <a:xfrm>
              <a:off x="820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sz="2400" b="1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1" name="AutoShape 9"/>
            <p:cNvSpPr>
              <a:spLocks noChangeArrowheads="1"/>
            </p:cNvSpPr>
            <p:nvPr/>
          </p:nvSpPr>
          <p:spPr bwMode="auto">
            <a:xfrm>
              <a:off x="1123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sz="2400" b="1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2" name="AutoShape 10"/>
            <p:cNvSpPr>
              <a:spLocks noChangeArrowheads="1"/>
            </p:cNvSpPr>
            <p:nvPr/>
          </p:nvSpPr>
          <p:spPr bwMode="auto">
            <a:xfrm>
              <a:off x="1424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sz="2400" b="1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3" name="AutoShape 11"/>
            <p:cNvSpPr>
              <a:spLocks noChangeArrowheads="1"/>
            </p:cNvSpPr>
            <p:nvPr/>
          </p:nvSpPr>
          <p:spPr bwMode="auto">
            <a:xfrm>
              <a:off x="720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1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sz="2400" b="1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4" name="AutoShape 12"/>
            <p:cNvSpPr>
              <a:spLocks noChangeArrowheads="1"/>
            </p:cNvSpPr>
            <p:nvPr/>
          </p:nvSpPr>
          <p:spPr bwMode="auto">
            <a:xfrm>
              <a:off x="1021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sz="2400" b="1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5" name="AutoShape 13"/>
            <p:cNvSpPr>
              <a:spLocks noChangeArrowheads="1"/>
            </p:cNvSpPr>
            <p:nvPr/>
          </p:nvSpPr>
          <p:spPr bwMode="auto">
            <a:xfrm>
              <a:off x="1324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2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sz="2400" b="1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6" name="Rectangle 14"/>
            <p:cNvSpPr>
              <a:spLocks noChangeArrowheads="1"/>
            </p:cNvSpPr>
            <p:nvPr/>
          </p:nvSpPr>
          <p:spPr bwMode="auto">
            <a:xfrm>
              <a:off x="864" y="1440"/>
              <a:ext cx="960" cy="3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1" hangingPunct="1"/>
              <a:r>
                <a:rPr lang="nl-BE" sz="2400" b="1">
                  <a:solidFill>
                    <a:srgbClr val="153C8B"/>
                  </a:solidFill>
                  <a:latin typeface="Verdana" pitchFamily="34" charset="0"/>
                </a:rPr>
                <a:t>R  </a:t>
              </a:r>
              <a:r>
                <a:rPr lang="nl-BE" sz="1600" b="1">
                  <a:solidFill>
                    <a:srgbClr val="153C8B"/>
                  </a:solidFill>
                  <a:latin typeface="Verdana" pitchFamily="34" charset="0"/>
                </a:rPr>
                <a:t> </a:t>
              </a:r>
              <a:r>
                <a:rPr lang="nl-BE" sz="2400" b="1">
                  <a:solidFill>
                    <a:srgbClr val="153C8B"/>
                  </a:solidFill>
                  <a:latin typeface="Verdana" pitchFamily="34" charset="0"/>
                </a:rPr>
                <a:t>T  U</a:t>
              </a:r>
              <a:endParaRPr lang="en-US" sz="2400" b="1" dirty="0">
                <a:solidFill>
                  <a:srgbClr val="153C8B"/>
                </a:solidFill>
                <a:latin typeface="Verdana" pitchFamily="34" charset="0"/>
              </a:endParaRPr>
            </a:p>
          </p:txBody>
        </p:sp>
      </p:grpSp>
      <p:sp>
        <p:nvSpPr>
          <p:cNvPr id="17" name="Line 15"/>
          <p:cNvSpPr>
            <a:spLocks noChangeShapeType="1"/>
          </p:cNvSpPr>
          <p:nvPr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 dirty="0"/>
          </a:p>
        </p:txBody>
      </p:sp>
      <p:sp>
        <p:nvSpPr>
          <p:cNvPr id="18" name="Rectangle 18"/>
          <p:cNvSpPr>
            <a:spLocks noChangeArrowheads="1"/>
          </p:cNvSpPr>
          <p:nvPr userDrawn="1"/>
        </p:nvSpPr>
        <p:spPr bwMode="auto">
          <a:xfrm>
            <a:off x="0" y="1066800"/>
            <a:ext cx="914400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endParaRPr lang="en-US" sz="24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graphicFrame>
        <p:nvGraphicFramePr>
          <p:cNvPr id="19" name="Object 19"/>
          <p:cNvGraphicFramePr>
            <a:graphicFrameLocks noChangeAspect="1"/>
          </p:cNvGraphicFramePr>
          <p:nvPr userDrawn="1"/>
        </p:nvGraphicFramePr>
        <p:xfrm>
          <a:off x="0" y="0"/>
          <a:ext cx="9144000" cy="113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7523" name="Photo Editor-foto" r:id="rId5" imgW="7621064" imgH="1009791" progId="MSPhotoEd.3">
                  <p:embed/>
                </p:oleObj>
              </mc:Choice>
              <mc:Fallback>
                <p:oleObj name="Photo Editor-foto" r:id="rId5" imgW="7621064" imgH="1009791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1130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 Box 20"/>
          <p:cNvSpPr txBox="1">
            <a:spLocks noChangeArrowheads="1"/>
          </p:cNvSpPr>
          <p:nvPr userDrawn="1"/>
        </p:nvSpPr>
        <p:spPr bwMode="auto">
          <a:xfrm>
            <a:off x="1828800" y="71438"/>
            <a:ext cx="4191000" cy="112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nl-BE" sz="2000" smtClean="0">
                <a:solidFill>
                  <a:srgbClr val="FFFFFF"/>
                </a:solidFill>
                <a:latin typeface="Batang" pitchFamily="18" charset="-127"/>
              </a:rPr>
              <a:t>New York State </a:t>
            </a:r>
          </a:p>
          <a:p>
            <a:pPr eaLnBrk="1" hangingPunct="1">
              <a:defRPr/>
            </a:pPr>
            <a:r>
              <a:rPr lang="nl-BE" sz="2000" smtClean="0">
                <a:solidFill>
                  <a:srgbClr val="FFFFFF"/>
                </a:solidFill>
                <a:latin typeface="Batang" pitchFamily="18" charset="-127"/>
              </a:rPr>
              <a:t>Center of Excellence in Bioinformatics &amp; Life Sciences</a:t>
            </a:r>
          </a:p>
          <a:p>
            <a:pPr eaLnBrk="1" hangingPunct="1">
              <a:defRPr/>
            </a:pPr>
            <a:endParaRPr lang="nl-BE" sz="800" smtClean="0">
              <a:solidFill>
                <a:srgbClr val="FFFFFF"/>
              </a:solidFill>
              <a:latin typeface="Batang" pitchFamily="18" charset="-127"/>
            </a:endParaRPr>
          </a:p>
        </p:txBody>
      </p:sp>
      <p:grpSp>
        <p:nvGrpSpPr>
          <p:cNvPr id="21" name="Group 21"/>
          <p:cNvGrpSpPr>
            <a:grpSpLocks/>
          </p:cNvGrpSpPr>
          <p:nvPr userDrawn="1"/>
        </p:nvGrpSpPr>
        <p:grpSpPr bwMode="auto">
          <a:xfrm>
            <a:off x="152400" y="152400"/>
            <a:ext cx="1752600" cy="838200"/>
            <a:chOff x="720" y="1440"/>
            <a:chExt cx="1104" cy="576"/>
          </a:xfrm>
        </p:grpSpPr>
        <p:sp>
          <p:nvSpPr>
            <p:cNvPr id="22" name="AutoShape 22"/>
            <p:cNvSpPr>
              <a:spLocks noChangeArrowheads="1"/>
            </p:cNvSpPr>
            <p:nvPr/>
          </p:nvSpPr>
          <p:spPr bwMode="auto">
            <a:xfrm>
              <a:off x="820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sz="2400" b="1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3" name="AutoShape 23"/>
            <p:cNvSpPr>
              <a:spLocks noChangeArrowheads="1"/>
            </p:cNvSpPr>
            <p:nvPr/>
          </p:nvSpPr>
          <p:spPr bwMode="auto">
            <a:xfrm>
              <a:off x="1123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sz="2400" b="1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4" name="AutoShape 24"/>
            <p:cNvSpPr>
              <a:spLocks noChangeArrowheads="1"/>
            </p:cNvSpPr>
            <p:nvPr/>
          </p:nvSpPr>
          <p:spPr bwMode="auto">
            <a:xfrm>
              <a:off x="1424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sz="2400" b="1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5" name="AutoShape 25"/>
            <p:cNvSpPr>
              <a:spLocks noChangeArrowheads="1"/>
            </p:cNvSpPr>
            <p:nvPr/>
          </p:nvSpPr>
          <p:spPr bwMode="auto">
            <a:xfrm>
              <a:off x="720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1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sz="2400" b="1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6" name="AutoShape 26"/>
            <p:cNvSpPr>
              <a:spLocks noChangeArrowheads="1"/>
            </p:cNvSpPr>
            <p:nvPr/>
          </p:nvSpPr>
          <p:spPr bwMode="auto">
            <a:xfrm>
              <a:off x="1021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sz="2400" b="1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7" name="AutoShape 27"/>
            <p:cNvSpPr>
              <a:spLocks noChangeArrowheads="1"/>
            </p:cNvSpPr>
            <p:nvPr/>
          </p:nvSpPr>
          <p:spPr bwMode="auto">
            <a:xfrm>
              <a:off x="1324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2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sz="2400" b="1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8" name="Rectangle 28"/>
            <p:cNvSpPr>
              <a:spLocks noChangeArrowheads="1"/>
            </p:cNvSpPr>
            <p:nvPr/>
          </p:nvSpPr>
          <p:spPr bwMode="auto">
            <a:xfrm>
              <a:off x="864" y="1440"/>
              <a:ext cx="960" cy="3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1" hangingPunct="1"/>
              <a:r>
                <a:rPr lang="nl-BE" sz="2400" b="1">
                  <a:solidFill>
                    <a:srgbClr val="153C8B"/>
                  </a:solidFill>
                  <a:latin typeface="Verdana" pitchFamily="34" charset="0"/>
                </a:rPr>
                <a:t>R  </a:t>
              </a:r>
              <a:r>
                <a:rPr lang="nl-BE" sz="1600" b="1">
                  <a:solidFill>
                    <a:srgbClr val="153C8B"/>
                  </a:solidFill>
                  <a:latin typeface="Verdana" pitchFamily="34" charset="0"/>
                </a:rPr>
                <a:t> </a:t>
              </a:r>
              <a:r>
                <a:rPr lang="nl-BE" sz="2400" b="1">
                  <a:solidFill>
                    <a:srgbClr val="153C8B"/>
                  </a:solidFill>
                  <a:latin typeface="Verdana" pitchFamily="34" charset="0"/>
                </a:rPr>
                <a:t>T  U</a:t>
              </a:r>
              <a:endParaRPr lang="en-US" sz="2400" b="1" dirty="0">
                <a:solidFill>
                  <a:srgbClr val="153C8B"/>
                </a:solidFill>
                <a:latin typeface="Verdana" pitchFamily="34" charset="0"/>
              </a:endParaRPr>
            </a:p>
          </p:txBody>
        </p:sp>
      </p:grpSp>
      <p:sp>
        <p:nvSpPr>
          <p:cNvPr id="29" name="Line 29"/>
          <p:cNvSpPr>
            <a:spLocks noChangeShapeType="1"/>
          </p:cNvSpPr>
          <p:nvPr userDrawn="1"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 dirty="0"/>
          </a:p>
        </p:txBody>
      </p:sp>
      <p:sp>
        <p:nvSpPr>
          <p:cNvPr id="52736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527376" name="AutoShape 16"/>
          <p:cNvSpPr>
            <a:spLocks noGrp="1" noChangeArrowheads="1"/>
          </p:cNvSpPr>
          <p:nvPr>
            <p:ph type="ctrTitle"/>
          </p:nvPr>
        </p:nvSpPr>
        <p:spPr>
          <a:xfrm>
            <a:off x="723900" y="2516188"/>
            <a:ext cx="7696200" cy="700087"/>
          </a:xfrm>
          <a:solidFill>
            <a:schemeClr val="bg1"/>
          </a:solidFill>
        </p:spPr>
        <p:txBody>
          <a:bodyPr/>
          <a:lstStyle>
            <a:lvl1pPr>
              <a:defRPr sz="3600">
                <a:latin typeface="Arial Unicode MS" pitchFamily="34" charset="-128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339935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8"/>
          <p:cNvSpPr>
            <a:spLocks noChangeArrowheads="1"/>
          </p:cNvSpPr>
          <p:nvPr userDrawn="1"/>
        </p:nvSpPr>
        <p:spPr bwMode="auto">
          <a:xfrm>
            <a:off x="0" y="1066800"/>
            <a:ext cx="9144000" cy="5791200"/>
          </a:xfrm>
          <a:prstGeom prst="rect">
            <a:avLst/>
          </a:prstGeom>
          <a:gradFill rotWithShape="0">
            <a:gsLst>
              <a:gs pos="0">
                <a:srgbClr val="000042"/>
              </a:gs>
              <a:gs pos="100000">
                <a:srgbClr val="151555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endParaRPr lang="en-US" sz="24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" name="Rectangle 19"/>
          <p:cNvSpPr>
            <a:spLocks noChangeArrowheads="1"/>
          </p:cNvSpPr>
          <p:nvPr userDrawn="1"/>
        </p:nvSpPr>
        <p:spPr bwMode="auto">
          <a:xfrm>
            <a:off x="0" y="1066800"/>
            <a:ext cx="9144000" cy="5791200"/>
          </a:xfrm>
          <a:prstGeom prst="rect">
            <a:avLst/>
          </a:prstGeom>
          <a:solidFill>
            <a:srgbClr val="000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endParaRPr lang="en-US" sz="24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1066800"/>
            <a:ext cx="9144000" cy="5791200"/>
          </a:xfrm>
          <a:prstGeom prst="rect">
            <a:avLst/>
          </a:prstGeom>
          <a:gradFill rotWithShape="0">
            <a:gsLst>
              <a:gs pos="0">
                <a:srgbClr val="000042"/>
              </a:gs>
              <a:gs pos="100000">
                <a:srgbClr val="151555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endParaRPr lang="en-US" sz="24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1066800"/>
            <a:ext cx="914400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endParaRPr lang="en-US" sz="24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graphicFrame>
        <p:nvGraphicFramePr>
          <p:cNvPr id="8" name="Object 6"/>
          <p:cNvGraphicFramePr>
            <a:graphicFrameLocks noChangeAspect="1"/>
          </p:cNvGraphicFramePr>
          <p:nvPr/>
        </p:nvGraphicFramePr>
        <p:xfrm>
          <a:off x="0" y="0"/>
          <a:ext cx="9144000" cy="113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8546" name="Photo Editor-foto" r:id="rId3" imgW="7621064" imgH="1009791" progId="MSPhotoEd.3">
                  <p:embed/>
                </p:oleObj>
              </mc:Choice>
              <mc:Fallback>
                <p:oleObj name="Photo Editor-foto" r:id="rId3" imgW="7621064" imgH="1009791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1130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828800" y="71438"/>
            <a:ext cx="4191000" cy="112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nl-BE" sz="2000" smtClean="0">
                <a:solidFill>
                  <a:srgbClr val="FFFFFF"/>
                </a:solidFill>
                <a:latin typeface="Batang" pitchFamily="18" charset="-127"/>
              </a:rPr>
              <a:t>New York State </a:t>
            </a:r>
          </a:p>
          <a:p>
            <a:pPr eaLnBrk="1" hangingPunct="1">
              <a:defRPr/>
            </a:pPr>
            <a:r>
              <a:rPr lang="nl-BE" sz="2000" smtClean="0">
                <a:solidFill>
                  <a:srgbClr val="FFFFFF"/>
                </a:solidFill>
                <a:latin typeface="Batang" pitchFamily="18" charset="-127"/>
              </a:rPr>
              <a:t>Center of Excellence in Bioinformatics &amp; Life Sciences</a:t>
            </a:r>
          </a:p>
          <a:p>
            <a:pPr eaLnBrk="1" hangingPunct="1">
              <a:defRPr/>
            </a:pPr>
            <a:endParaRPr lang="nl-BE" sz="800" smtClean="0">
              <a:solidFill>
                <a:srgbClr val="FFFFFF"/>
              </a:solidFill>
              <a:latin typeface="Batang" pitchFamily="18" charset="-127"/>
            </a:endParaRPr>
          </a:p>
        </p:txBody>
      </p:sp>
      <p:grpSp>
        <p:nvGrpSpPr>
          <p:cNvPr id="10" name="Group 8"/>
          <p:cNvGrpSpPr>
            <a:grpSpLocks/>
          </p:cNvGrpSpPr>
          <p:nvPr/>
        </p:nvGrpSpPr>
        <p:grpSpPr bwMode="auto">
          <a:xfrm>
            <a:off x="152400" y="152400"/>
            <a:ext cx="1752600" cy="838200"/>
            <a:chOff x="720" y="1440"/>
            <a:chExt cx="1104" cy="576"/>
          </a:xfrm>
        </p:grpSpPr>
        <p:sp>
          <p:nvSpPr>
            <p:cNvPr id="11" name="AutoShape 9"/>
            <p:cNvSpPr>
              <a:spLocks noChangeArrowheads="1"/>
            </p:cNvSpPr>
            <p:nvPr/>
          </p:nvSpPr>
          <p:spPr bwMode="auto">
            <a:xfrm>
              <a:off x="820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sz="2400" b="1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2" name="AutoShape 10"/>
            <p:cNvSpPr>
              <a:spLocks noChangeArrowheads="1"/>
            </p:cNvSpPr>
            <p:nvPr/>
          </p:nvSpPr>
          <p:spPr bwMode="auto">
            <a:xfrm>
              <a:off x="1123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sz="2400" b="1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3" name="AutoShape 11"/>
            <p:cNvSpPr>
              <a:spLocks noChangeArrowheads="1"/>
            </p:cNvSpPr>
            <p:nvPr/>
          </p:nvSpPr>
          <p:spPr bwMode="auto">
            <a:xfrm>
              <a:off x="1424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sz="2400" b="1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4" name="AutoShape 12"/>
            <p:cNvSpPr>
              <a:spLocks noChangeArrowheads="1"/>
            </p:cNvSpPr>
            <p:nvPr/>
          </p:nvSpPr>
          <p:spPr bwMode="auto">
            <a:xfrm>
              <a:off x="720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1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sz="2400" b="1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5" name="AutoShape 13"/>
            <p:cNvSpPr>
              <a:spLocks noChangeArrowheads="1"/>
            </p:cNvSpPr>
            <p:nvPr/>
          </p:nvSpPr>
          <p:spPr bwMode="auto">
            <a:xfrm>
              <a:off x="1021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sz="2400" b="1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6" name="AutoShape 14"/>
            <p:cNvSpPr>
              <a:spLocks noChangeArrowheads="1"/>
            </p:cNvSpPr>
            <p:nvPr/>
          </p:nvSpPr>
          <p:spPr bwMode="auto">
            <a:xfrm>
              <a:off x="1324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2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sz="2400" b="1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7" name="Rectangle 15"/>
            <p:cNvSpPr>
              <a:spLocks noChangeArrowheads="1"/>
            </p:cNvSpPr>
            <p:nvPr/>
          </p:nvSpPr>
          <p:spPr bwMode="auto">
            <a:xfrm>
              <a:off x="864" y="1440"/>
              <a:ext cx="960" cy="3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1" hangingPunct="1"/>
              <a:r>
                <a:rPr lang="nl-BE" sz="2400" b="1">
                  <a:solidFill>
                    <a:srgbClr val="153C8B"/>
                  </a:solidFill>
                  <a:latin typeface="Verdana" pitchFamily="34" charset="0"/>
                </a:rPr>
                <a:t>R  </a:t>
              </a:r>
              <a:r>
                <a:rPr lang="nl-BE" sz="1600" b="1">
                  <a:solidFill>
                    <a:srgbClr val="153C8B"/>
                  </a:solidFill>
                  <a:latin typeface="Verdana" pitchFamily="34" charset="0"/>
                </a:rPr>
                <a:t> </a:t>
              </a:r>
              <a:r>
                <a:rPr lang="nl-BE" sz="2400" b="1">
                  <a:solidFill>
                    <a:srgbClr val="153C8B"/>
                  </a:solidFill>
                  <a:latin typeface="Verdana" pitchFamily="34" charset="0"/>
                </a:rPr>
                <a:t>T  U</a:t>
              </a:r>
              <a:endParaRPr lang="en-US" sz="2400" b="1" dirty="0">
                <a:solidFill>
                  <a:srgbClr val="153C8B"/>
                </a:solidFill>
                <a:latin typeface="Verdana" pitchFamily="34" charset="0"/>
              </a:endParaRPr>
            </a:p>
          </p:txBody>
        </p:sp>
      </p:grpSp>
      <p:sp>
        <p:nvSpPr>
          <p:cNvPr id="18" name="Line 16"/>
          <p:cNvSpPr>
            <a:spLocks noChangeShapeType="1"/>
          </p:cNvSpPr>
          <p:nvPr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 dirty="0"/>
          </a:p>
        </p:txBody>
      </p:sp>
      <p:graphicFrame>
        <p:nvGraphicFramePr>
          <p:cNvPr id="19" name="Object 20"/>
          <p:cNvGraphicFramePr>
            <a:graphicFrameLocks noChangeAspect="1"/>
          </p:cNvGraphicFramePr>
          <p:nvPr userDrawn="1"/>
        </p:nvGraphicFramePr>
        <p:xfrm>
          <a:off x="0" y="0"/>
          <a:ext cx="9144000" cy="113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8547" name="Photo Editor-foto" r:id="rId5" imgW="7621064" imgH="1009791" progId="MSPhotoEd.3">
                  <p:embed/>
                </p:oleObj>
              </mc:Choice>
              <mc:Fallback>
                <p:oleObj name="Photo Editor-foto" r:id="rId5" imgW="7621064" imgH="1009791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1130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 Box 21"/>
          <p:cNvSpPr txBox="1">
            <a:spLocks noChangeArrowheads="1"/>
          </p:cNvSpPr>
          <p:nvPr userDrawn="1"/>
        </p:nvSpPr>
        <p:spPr bwMode="auto">
          <a:xfrm>
            <a:off x="1828800" y="71438"/>
            <a:ext cx="4191000" cy="112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nl-BE" sz="2000" smtClean="0">
                <a:solidFill>
                  <a:srgbClr val="FFFFFF"/>
                </a:solidFill>
                <a:latin typeface="Batang" pitchFamily="18" charset="-127"/>
              </a:rPr>
              <a:t>New York State </a:t>
            </a:r>
          </a:p>
          <a:p>
            <a:pPr eaLnBrk="1" hangingPunct="1">
              <a:defRPr/>
            </a:pPr>
            <a:r>
              <a:rPr lang="nl-BE" sz="2000" smtClean="0">
                <a:solidFill>
                  <a:srgbClr val="FFFFFF"/>
                </a:solidFill>
                <a:latin typeface="Batang" pitchFamily="18" charset="-127"/>
              </a:rPr>
              <a:t>Center of Excellence in Bioinformatics &amp; Life Sciences</a:t>
            </a:r>
          </a:p>
          <a:p>
            <a:pPr eaLnBrk="1" hangingPunct="1">
              <a:defRPr/>
            </a:pPr>
            <a:endParaRPr lang="nl-BE" sz="800" smtClean="0">
              <a:solidFill>
                <a:srgbClr val="FFFFFF"/>
              </a:solidFill>
              <a:latin typeface="Batang" pitchFamily="18" charset="-127"/>
            </a:endParaRPr>
          </a:p>
        </p:txBody>
      </p:sp>
      <p:grpSp>
        <p:nvGrpSpPr>
          <p:cNvPr id="21" name="Group 22"/>
          <p:cNvGrpSpPr>
            <a:grpSpLocks/>
          </p:cNvGrpSpPr>
          <p:nvPr userDrawn="1"/>
        </p:nvGrpSpPr>
        <p:grpSpPr bwMode="auto">
          <a:xfrm>
            <a:off x="152400" y="152400"/>
            <a:ext cx="1752600" cy="838200"/>
            <a:chOff x="720" y="1440"/>
            <a:chExt cx="1104" cy="576"/>
          </a:xfrm>
        </p:grpSpPr>
        <p:sp>
          <p:nvSpPr>
            <p:cNvPr id="22" name="AutoShape 23"/>
            <p:cNvSpPr>
              <a:spLocks noChangeArrowheads="1"/>
            </p:cNvSpPr>
            <p:nvPr/>
          </p:nvSpPr>
          <p:spPr bwMode="auto">
            <a:xfrm>
              <a:off x="820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sz="2400" b="1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3" name="AutoShape 24"/>
            <p:cNvSpPr>
              <a:spLocks noChangeArrowheads="1"/>
            </p:cNvSpPr>
            <p:nvPr/>
          </p:nvSpPr>
          <p:spPr bwMode="auto">
            <a:xfrm>
              <a:off x="1123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sz="2400" b="1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4" name="AutoShape 25"/>
            <p:cNvSpPr>
              <a:spLocks noChangeArrowheads="1"/>
            </p:cNvSpPr>
            <p:nvPr/>
          </p:nvSpPr>
          <p:spPr bwMode="auto">
            <a:xfrm>
              <a:off x="1424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sz="2400" b="1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5" name="AutoShape 26"/>
            <p:cNvSpPr>
              <a:spLocks noChangeArrowheads="1"/>
            </p:cNvSpPr>
            <p:nvPr/>
          </p:nvSpPr>
          <p:spPr bwMode="auto">
            <a:xfrm>
              <a:off x="720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1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sz="2400" b="1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6" name="AutoShape 27"/>
            <p:cNvSpPr>
              <a:spLocks noChangeArrowheads="1"/>
            </p:cNvSpPr>
            <p:nvPr/>
          </p:nvSpPr>
          <p:spPr bwMode="auto">
            <a:xfrm>
              <a:off x="1021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sz="2400" b="1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7" name="AutoShape 28"/>
            <p:cNvSpPr>
              <a:spLocks noChangeArrowheads="1"/>
            </p:cNvSpPr>
            <p:nvPr/>
          </p:nvSpPr>
          <p:spPr bwMode="auto">
            <a:xfrm>
              <a:off x="1324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2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sz="2400" b="1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8" name="Rectangle 29"/>
            <p:cNvSpPr>
              <a:spLocks noChangeArrowheads="1"/>
            </p:cNvSpPr>
            <p:nvPr/>
          </p:nvSpPr>
          <p:spPr bwMode="auto">
            <a:xfrm>
              <a:off x="864" y="1440"/>
              <a:ext cx="960" cy="3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1" hangingPunct="1"/>
              <a:r>
                <a:rPr lang="nl-BE" sz="2400" b="1">
                  <a:solidFill>
                    <a:srgbClr val="153C8B"/>
                  </a:solidFill>
                  <a:latin typeface="Verdana" pitchFamily="34" charset="0"/>
                </a:rPr>
                <a:t>R  </a:t>
              </a:r>
              <a:r>
                <a:rPr lang="nl-BE" sz="1600" b="1">
                  <a:solidFill>
                    <a:srgbClr val="153C8B"/>
                  </a:solidFill>
                  <a:latin typeface="Verdana" pitchFamily="34" charset="0"/>
                </a:rPr>
                <a:t> </a:t>
              </a:r>
              <a:r>
                <a:rPr lang="nl-BE" sz="2400" b="1">
                  <a:solidFill>
                    <a:srgbClr val="153C8B"/>
                  </a:solidFill>
                  <a:latin typeface="Verdana" pitchFamily="34" charset="0"/>
                </a:rPr>
                <a:t>T  U</a:t>
              </a:r>
              <a:endParaRPr lang="en-US" sz="2400" b="1" dirty="0">
                <a:solidFill>
                  <a:srgbClr val="153C8B"/>
                </a:solidFill>
                <a:latin typeface="Verdana" pitchFamily="34" charset="0"/>
              </a:endParaRPr>
            </a:p>
          </p:txBody>
        </p:sp>
      </p:grpSp>
      <p:sp>
        <p:nvSpPr>
          <p:cNvPr id="29" name="Line 30"/>
          <p:cNvSpPr>
            <a:spLocks noChangeShapeType="1"/>
          </p:cNvSpPr>
          <p:nvPr userDrawn="1"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0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D346F44B-31D0-4391-9ABC-B77B94482CB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95015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8"/>
          <p:cNvSpPr>
            <a:spLocks noChangeArrowheads="1"/>
          </p:cNvSpPr>
          <p:nvPr userDrawn="1"/>
        </p:nvSpPr>
        <p:spPr bwMode="auto">
          <a:xfrm>
            <a:off x="0" y="1066800"/>
            <a:ext cx="9144000" cy="5791200"/>
          </a:xfrm>
          <a:prstGeom prst="rect">
            <a:avLst/>
          </a:prstGeom>
          <a:gradFill rotWithShape="0">
            <a:gsLst>
              <a:gs pos="0">
                <a:srgbClr val="000042"/>
              </a:gs>
              <a:gs pos="100000">
                <a:srgbClr val="151555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endParaRPr lang="en-US" sz="24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" name="Rectangle 19"/>
          <p:cNvSpPr>
            <a:spLocks noChangeArrowheads="1"/>
          </p:cNvSpPr>
          <p:nvPr userDrawn="1"/>
        </p:nvSpPr>
        <p:spPr bwMode="auto">
          <a:xfrm>
            <a:off x="0" y="1066800"/>
            <a:ext cx="9144000" cy="5791200"/>
          </a:xfrm>
          <a:prstGeom prst="rect">
            <a:avLst/>
          </a:prstGeom>
          <a:solidFill>
            <a:srgbClr val="000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endParaRPr lang="en-US" sz="24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1066800"/>
            <a:ext cx="9144000" cy="5791200"/>
          </a:xfrm>
          <a:prstGeom prst="rect">
            <a:avLst/>
          </a:prstGeom>
          <a:gradFill rotWithShape="0">
            <a:gsLst>
              <a:gs pos="0">
                <a:srgbClr val="000042"/>
              </a:gs>
              <a:gs pos="100000">
                <a:srgbClr val="151555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endParaRPr lang="en-US" sz="24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1066800"/>
            <a:ext cx="914400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endParaRPr lang="en-US" sz="24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graphicFrame>
        <p:nvGraphicFramePr>
          <p:cNvPr id="8" name="Object 6"/>
          <p:cNvGraphicFramePr>
            <a:graphicFrameLocks noChangeAspect="1"/>
          </p:cNvGraphicFramePr>
          <p:nvPr/>
        </p:nvGraphicFramePr>
        <p:xfrm>
          <a:off x="0" y="0"/>
          <a:ext cx="9144000" cy="113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570" name="Photo Editor-foto" r:id="rId3" imgW="7621064" imgH="1009791" progId="MSPhotoEd.3">
                  <p:embed/>
                </p:oleObj>
              </mc:Choice>
              <mc:Fallback>
                <p:oleObj name="Photo Editor-foto" r:id="rId3" imgW="7621064" imgH="1009791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1130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828800" y="71438"/>
            <a:ext cx="4191000" cy="112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nl-BE" sz="2000" smtClean="0">
                <a:solidFill>
                  <a:srgbClr val="FFFFFF"/>
                </a:solidFill>
                <a:latin typeface="Batang" pitchFamily="18" charset="-127"/>
              </a:rPr>
              <a:t>New York State </a:t>
            </a:r>
          </a:p>
          <a:p>
            <a:pPr eaLnBrk="1" hangingPunct="1">
              <a:defRPr/>
            </a:pPr>
            <a:r>
              <a:rPr lang="nl-BE" sz="2000" smtClean="0">
                <a:solidFill>
                  <a:srgbClr val="FFFFFF"/>
                </a:solidFill>
                <a:latin typeface="Batang" pitchFamily="18" charset="-127"/>
              </a:rPr>
              <a:t>Center of Excellence in Bioinformatics &amp; Life Sciences</a:t>
            </a:r>
          </a:p>
          <a:p>
            <a:pPr eaLnBrk="1" hangingPunct="1">
              <a:defRPr/>
            </a:pPr>
            <a:endParaRPr lang="nl-BE" sz="800" smtClean="0">
              <a:solidFill>
                <a:srgbClr val="FFFFFF"/>
              </a:solidFill>
              <a:latin typeface="Batang" pitchFamily="18" charset="-127"/>
            </a:endParaRPr>
          </a:p>
        </p:txBody>
      </p:sp>
      <p:grpSp>
        <p:nvGrpSpPr>
          <p:cNvPr id="10" name="Group 8"/>
          <p:cNvGrpSpPr>
            <a:grpSpLocks/>
          </p:cNvGrpSpPr>
          <p:nvPr/>
        </p:nvGrpSpPr>
        <p:grpSpPr bwMode="auto">
          <a:xfrm>
            <a:off x="152400" y="152400"/>
            <a:ext cx="1752600" cy="838200"/>
            <a:chOff x="720" y="1440"/>
            <a:chExt cx="1104" cy="576"/>
          </a:xfrm>
        </p:grpSpPr>
        <p:sp>
          <p:nvSpPr>
            <p:cNvPr id="11" name="AutoShape 9"/>
            <p:cNvSpPr>
              <a:spLocks noChangeArrowheads="1"/>
            </p:cNvSpPr>
            <p:nvPr/>
          </p:nvSpPr>
          <p:spPr bwMode="auto">
            <a:xfrm>
              <a:off x="820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sz="2400" b="1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2" name="AutoShape 10"/>
            <p:cNvSpPr>
              <a:spLocks noChangeArrowheads="1"/>
            </p:cNvSpPr>
            <p:nvPr/>
          </p:nvSpPr>
          <p:spPr bwMode="auto">
            <a:xfrm>
              <a:off x="1123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sz="2400" b="1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3" name="AutoShape 11"/>
            <p:cNvSpPr>
              <a:spLocks noChangeArrowheads="1"/>
            </p:cNvSpPr>
            <p:nvPr/>
          </p:nvSpPr>
          <p:spPr bwMode="auto">
            <a:xfrm>
              <a:off x="1424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sz="2400" b="1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4" name="AutoShape 12"/>
            <p:cNvSpPr>
              <a:spLocks noChangeArrowheads="1"/>
            </p:cNvSpPr>
            <p:nvPr/>
          </p:nvSpPr>
          <p:spPr bwMode="auto">
            <a:xfrm>
              <a:off x="720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1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sz="2400" b="1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5" name="AutoShape 13"/>
            <p:cNvSpPr>
              <a:spLocks noChangeArrowheads="1"/>
            </p:cNvSpPr>
            <p:nvPr/>
          </p:nvSpPr>
          <p:spPr bwMode="auto">
            <a:xfrm>
              <a:off x="1021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sz="2400" b="1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6" name="AutoShape 14"/>
            <p:cNvSpPr>
              <a:spLocks noChangeArrowheads="1"/>
            </p:cNvSpPr>
            <p:nvPr/>
          </p:nvSpPr>
          <p:spPr bwMode="auto">
            <a:xfrm>
              <a:off x="1324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2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sz="2400" b="1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7" name="Rectangle 15"/>
            <p:cNvSpPr>
              <a:spLocks noChangeArrowheads="1"/>
            </p:cNvSpPr>
            <p:nvPr/>
          </p:nvSpPr>
          <p:spPr bwMode="auto">
            <a:xfrm>
              <a:off x="864" y="1440"/>
              <a:ext cx="960" cy="3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1" hangingPunct="1"/>
              <a:r>
                <a:rPr lang="nl-BE" sz="2400" b="1">
                  <a:solidFill>
                    <a:srgbClr val="153C8B"/>
                  </a:solidFill>
                  <a:latin typeface="Verdana" pitchFamily="34" charset="0"/>
                </a:rPr>
                <a:t>R  </a:t>
              </a:r>
              <a:r>
                <a:rPr lang="nl-BE" sz="1600" b="1">
                  <a:solidFill>
                    <a:srgbClr val="153C8B"/>
                  </a:solidFill>
                  <a:latin typeface="Verdana" pitchFamily="34" charset="0"/>
                </a:rPr>
                <a:t> </a:t>
              </a:r>
              <a:r>
                <a:rPr lang="nl-BE" sz="2400" b="1">
                  <a:solidFill>
                    <a:srgbClr val="153C8B"/>
                  </a:solidFill>
                  <a:latin typeface="Verdana" pitchFamily="34" charset="0"/>
                </a:rPr>
                <a:t>T  U</a:t>
              </a:r>
              <a:endParaRPr lang="en-US" sz="2400" b="1" dirty="0">
                <a:solidFill>
                  <a:srgbClr val="153C8B"/>
                </a:solidFill>
                <a:latin typeface="Verdana" pitchFamily="34" charset="0"/>
              </a:endParaRPr>
            </a:p>
          </p:txBody>
        </p:sp>
      </p:grpSp>
      <p:sp>
        <p:nvSpPr>
          <p:cNvPr id="18" name="Line 16"/>
          <p:cNvSpPr>
            <a:spLocks noChangeShapeType="1"/>
          </p:cNvSpPr>
          <p:nvPr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 dirty="0"/>
          </a:p>
        </p:txBody>
      </p:sp>
      <p:graphicFrame>
        <p:nvGraphicFramePr>
          <p:cNvPr id="19" name="Object 20"/>
          <p:cNvGraphicFramePr>
            <a:graphicFrameLocks noChangeAspect="1"/>
          </p:cNvGraphicFramePr>
          <p:nvPr userDrawn="1"/>
        </p:nvGraphicFramePr>
        <p:xfrm>
          <a:off x="0" y="0"/>
          <a:ext cx="9144000" cy="113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571" name="Photo Editor-foto" r:id="rId5" imgW="7621064" imgH="1009791" progId="MSPhotoEd.3">
                  <p:embed/>
                </p:oleObj>
              </mc:Choice>
              <mc:Fallback>
                <p:oleObj name="Photo Editor-foto" r:id="rId5" imgW="7621064" imgH="1009791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1130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 Box 21"/>
          <p:cNvSpPr txBox="1">
            <a:spLocks noChangeArrowheads="1"/>
          </p:cNvSpPr>
          <p:nvPr userDrawn="1"/>
        </p:nvSpPr>
        <p:spPr bwMode="auto">
          <a:xfrm>
            <a:off x="1828800" y="71438"/>
            <a:ext cx="4191000" cy="112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nl-BE" sz="2000" smtClean="0">
                <a:solidFill>
                  <a:srgbClr val="FFFFFF"/>
                </a:solidFill>
                <a:latin typeface="Batang" pitchFamily="18" charset="-127"/>
              </a:rPr>
              <a:t>New York State </a:t>
            </a:r>
          </a:p>
          <a:p>
            <a:pPr eaLnBrk="1" hangingPunct="1">
              <a:defRPr/>
            </a:pPr>
            <a:r>
              <a:rPr lang="nl-BE" sz="2000" smtClean="0">
                <a:solidFill>
                  <a:srgbClr val="FFFFFF"/>
                </a:solidFill>
                <a:latin typeface="Batang" pitchFamily="18" charset="-127"/>
              </a:rPr>
              <a:t>Center of Excellence in Bioinformatics &amp; Life Sciences</a:t>
            </a:r>
          </a:p>
          <a:p>
            <a:pPr eaLnBrk="1" hangingPunct="1">
              <a:defRPr/>
            </a:pPr>
            <a:endParaRPr lang="nl-BE" sz="800" smtClean="0">
              <a:solidFill>
                <a:srgbClr val="FFFFFF"/>
              </a:solidFill>
              <a:latin typeface="Batang" pitchFamily="18" charset="-127"/>
            </a:endParaRPr>
          </a:p>
        </p:txBody>
      </p:sp>
      <p:grpSp>
        <p:nvGrpSpPr>
          <p:cNvPr id="21" name="Group 22"/>
          <p:cNvGrpSpPr>
            <a:grpSpLocks/>
          </p:cNvGrpSpPr>
          <p:nvPr userDrawn="1"/>
        </p:nvGrpSpPr>
        <p:grpSpPr bwMode="auto">
          <a:xfrm>
            <a:off x="152400" y="152400"/>
            <a:ext cx="1752600" cy="838200"/>
            <a:chOff x="720" y="1440"/>
            <a:chExt cx="1104" cy="576"/>
          </a:xfrm>
        </p:grpSpPr>
        <p:sp>
          <p:nvSpPr>
            <p:cNvPr id="22" name="AutoShape 23"/>
            <p:cNvSpPr>
              <a:spLocks noChangeArrowheads="1"/>
            </p:cNvSpPr>
            <p:nvPr/>
          </p:nvSpPr>
          <p:spPr bwMode="auto">
            <a:xfrm>
              <a:off x="820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sz="2400" b="1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3" name="AutoShape 24"/>
            <p:cNvSpPr>
              <a:spLocks noChangeArrowheads="1"/>
            </p:cNvSpPr>
            <p:nvPr/>
          </p:nvSpPr>
          <p:spPr bwMode="auto">
            <a:xfrm>
              <a:off x="1123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sz="2400" b="1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4" name="AutoShape 25"/>
            <p:cNvSpPr>
              <a:spLocks noChangeArrowheads="1"/>
            </p:cNvSpPr>
            <p:nvPr/>
          </p:nvSpPr>
          <p:spPr bwMode="auto">
            <a:xfrm>
              <a:off x="1424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sz="2400" b="1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5" name="AutoShape 26"/>
            <p:cNvSpPr>
              <a:spLocks noChangeArrowheads="1"/>
            </p:cNvSpPr>
            <p:nvPr/>
          </p:nvSpPr>
          <p:spPr bwMode="auto">
            <a:xfrm>
              <a:off x="720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1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sz="2400" b="1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6" name="AutoShape 27"/>
            <p:cNvSpPr>
              <a:spLocks noChangeArrowheads="1"/>
            </p:cNvSpPr>
            <p:nvPr/>
          </p:nvSpPr>
          <p:spPr bwMode="auto">
            <a:xfrm>
              <a:off x="1021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sz="2400" b="1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7" name="AutoShape 28"/>
            <p:cNvSpPr>
              <a:spLocks noChangeArrowheads="1"/>
            </p:cNvSpPr>
            <p:nvPr/>
          </p:nvSpPr>
          <p:spPr bwMode="auto">
            <a:xfrm>
              <a:off x="1324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2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sz="2400" b="1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8" name="Rectangle 29"/>
            <p:cNvSpPr>
              <a:spLocks noChangeArrowheads="1"/>
            </p:cNvSpPr>
            <p:nvPr/>
          </p:nvSpPr>
          <p:spPr bwMode="auto">
            <a:xfrm>
              <a:off x="864" y="1440"/>
              <a:ext cx="960" cy="3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1" hangingPunct="1"/>
              <a:r>
                <a:rPr lang="nl-BE" sz="2400" b="1">
                  <a:solidFill>
                    <a:srgbClr val="153C8B"/>
                  </a:solidFill>
                  <a:latin typeface="Verdana" pitchFamily="34" charset="0"/>
                </a:rPr>
                <a:t>R  </a:t>
              </a:r>
              <a:r>
                <a:rPr lang="nl-BE" sz="1600" b="1">
                  <a:solidFill>
                    <a:srgbClr val="153C8B"/>
                  </a:solidFill>
                  <a:latin typeface="Verdana" pitchFamily="34" charset="0"/>
                </a:rPr>
                <a:t> </a:t>
              </a:r>
              <a:r>
                <a:rPr lang="nl-BE" sz="2400" b="1">
                  <a:solidFill>
                    <a:srgbClr val="153C8B"/>
                  </a:solidFill>
                  <a:latin typeface="Verdana" pitchFamily="34" charset="0"/>
                </a:rPr>
                <a:t>T  U</a:t>
              </a:r>
              <a:endParaRPr lang="en-US" sz="2400" b="1" dirty="0">
                <a:solidFill>
                  <a:srgbClr val="153C8B"/>
                </a:solidFill>
                <a:latin typeface="Verdana" pitchFamily="34" charset="0"/>
              </a:endParaRPr>
            </a:p>
          </p:txBody>
        </p:sp>
      </p:grpSp>
      <p:sp>
        <p:nvSpPr>
          <p:cNvPr id="29" name="Line 30"/>
          <p:cNvSpPr>
            <a:spLocks noChangeShapeType="1"/>
          </p:cNvSpPr>
          <p:nvPr userDrawn="1"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08A9F9DB-0BB5-49A5-835C-728D6F59BF1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14214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8"/>
          <p:cNvSpPr>
            <a:spLocks noChangeArrowheads="1"/>
          </p:cNvSpPr>
          <p:nvPr userDrawn="1"/>
        </p:nvSpPr>
        <p:spPr bwMode="auto">
          <a:xfrm>
            <a:off x="0" y="1066800"/>
            <a:ext cx="9144000" cy="5791200"/>
          </a:xfrm>
          <a:prstGeom prst="rect">
            <a:avLst/>
          </a:prstGeom>
          <a:gradFill rotWithShape="0">
            <a:gsLst>
              <a:gs pos="0">
                <a:srgbClr val="000042"/>
              </a:gs>
              <a:gs pos="100000">
                <a:srgbClr val="151555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endParaRPr lang="en-US" sz="24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" name="Rectangle 19"/>
          <p:cNvSpPr>
            <a:spLocks noChangeArrowheads="1"/>
          </p:cNvSpPr>
          <p:nvPr userDrawn="1"/>
        </p:nvSpPr>
        <p:spPr bwMode="auto">
          <a:xfrm>
            <a:off x="0" y="1066800"/>
            <a:ext cx="9144000" cy="5791200"/>
          </a:xfrm>
          <a:prstGeom prst="rect">
            <a:avLst/>
          </a:prstGeom>
          <a:solidFill>
            <a:srgbClr val="000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endParaRPr lang="en-US" sz="24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1066800"/>
            <a:ext cx="9144000" cy="5791200"/>
          </a:xfrm>
          <a:prstGeom prst="rect">
            <a:avLst/>
          </a:prstGeom>
          <a:gradFill rotWithShape="0">
            <a:gsLst>
              <a:gs pos="0">
                <a:srgbClr val="000042"/>
              </a:gs>
              <a:gs pos="100000">
                <a:srgbClr val="151555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endParaRPr lang="en-US" sz="24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0" y="1066800"/>
            <a:ext cx="914400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endParaRPr lang="en-US" sz="24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graphicFrame>
        <p:nvGraphicFramePr>
          <p:cNvPr id="9" name="Object 6"/>
          <p:cNvGraphicFramePr>
            <a:graphicFrameLocks noChangeAspect="1"/>
          </p:cNvGraphicFramePr>
          <p:nvPr/>
        </p:nvGraphicFramePr>
        <p:xfrm>
          <a:off x="0" y="0"/>
          <a:ext cx="9144000" cy="113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594" name="Photo Editor-foto" r:id="rId3" imgW="7621064" imgH="1009791" progId="MSPhotoEd.3">
                  <p:embed/>
                </p:oleObj>
              </mc:Choice>
              <mc:Fallback>
                <p:oleObj name="Photo Editor-foto" r:id="rId3" imgW="7621064" imgH="1009791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1130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1828800" y="71438"/>
            <a:ext cx="4191000" cy="112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nl-BE" sz="2000" smtClean="0">
                <a:solidFill>
                  <a:srgbClr val="FFFFFF"/>
                </a:solidFill>
                <a:latin typeface="Batang" pitchFamily="18" charset="-127"/>
              </a:rPr>
              <a:t>New York State </a:t>
            </a:r>
          </a:p>
          <a:p>
            <a:pPr eaLnBrk="1" hangingPunct="1">
              <a:defRPr/>
            </a:pPr>
            <a:r>
              <a:rPr lang="nl-BE" sz="2000" smtClean="0">
                <a:solidFill>
                  <a:srgbClr val="FFFFFF"/>
                </a:solidFill>
                <a:latin typeface="Batang" pitchFamily="18" charset="-127"/>
              </a:rPr>
              <a:t>Center of Excellence in Bioinformatics &amp; Life Sciences</a:t>
            </a:r>
          </a:p>
          <a:p>
            <a:pPr eaLnBrk="1" hangingPunct="1">
              <a:defRPr/>
            </a:pPr>
            <a:endParaRPr lang="nl-BE" sz="800" smtClean="0">
              <a:solidFill>
                <a:srgbClr val="FFFFFF"/>
              </a:solidFill>
              <a:latin typeface="Batang" pitchFamily="18" charset="-127"/>
            </a:endParaRPr>
          </a:p>
        </p:txBody>
      </p:sp>
      <p:grpSp>
        <p:nvGrpSpPr>
          <p:cNvPr id="11" name="Group 8"/>
          <p:cNvGrpSpPr>
            <a:grpSpLocks/>
          </p:cNvGrpSpPr>
          <p:nvPr/>
        </p:nvGrpSpPr>
        <p:grpSpPr bwMode="auto">
          <a:xfrm>
            <a:off x="152400" y="152400"/>
            <a:ext cx="1752600" cy="838200"/>
            <a:chOff x="720" y="1440"/>
            <a:chExt cx="1104" cy="576"/>
          </a:xfrm>
        </p:grpSpPr>
        <p:sp>
          <p:nvSpPr>
            <p:cNvPr id="12" name="AutoShape 9"/>
            <p:cNvSpPr>
              <a:spLocks noChangeArrowheads="1"/>
            </p:cNvSpPr>
            <p:nvPr/>
          </p:nvSpPr>
          <p:spPr bwMode="auto">
            <a:xfrm>
              <a:off x="820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sz="2400" b="1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3" name="AutoShape 10"/>
            <p:cNvSpPr>
              <a:spLocks noChangeArrowheads="1"/>
            </p:cNvSpPr>
            <p:nvPr/>
          </p:nvSpPr>
          <p:spPr bwMode="auto">
            <a:xfrm>
              <a:off x="1123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sz="2400" b="1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4" name="AutoShape 11"/>
            <p:cNvSpPr>
              <a:spLocks noChangeArrowheads="1"/>
            </p:cNvSpPr>
            <p:nvPr/>
          </p:nvSpPr>
          <p:spPr bwMode="auto">
            <a:xfrm>
              <a:off x="1424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sz="2400" b="1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5" name="AutoShape 12"/>
            <p:cNvSpPr>
              <a:spLocks noChangeArrowheads="1"/>
            </p:cNvSpPr>
            <p:nvPr/>
          </p:nvSpPr>
          <p:spPr bwMode="auto">
            <a:xfrm>
              <a:off x="720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1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sz="2400" b="1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6" name="AutoShape 13"/>
            <p:cNvSpPr>
              <a:spLocks noChangeArrowheads="1"/>
            </p:cNvSpPr>
            <p:nvPr/>
          </p:nvSpPr>
          <p:spPr bwMode="auto">
            <a:xfrm>
              <a:off x="1021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sz="2400" b="1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7" name="AutoShape 14"/>
            <p:cNvSpPr>
              <a:spLocks noChangeArrowheads="1"/>
            </p:cNvSpPr>
            <p:nvPr/>
          </p:nvSpPr>
          <p:spPr bwMode="auto">
            <a:xfrm>
              <a:off x="1324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2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sz="2400" b="1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8" name="Rectangle 15"/>
            <p:cNvSpPr>
              <a:spLocks noChangeArrowheads="1"/>
            </p:cNvSpPr>
            <p:nvPr/>
          </p:nvSpPr>
          <p:spPr bwMode="auto">
            <a:xfrm>
              <a:off x="864" y="1440"/>
              <a:ext cx="960" cy="3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1" hangingPunct="1"/>
              <a:r>
                <a:rPr lang="nl-BE" sz="2400" b="1">
                  <a:solidFill>
                    <a:srgbClr val="153C8B"/>
                  </a:solidFill>
                  <a:latin typeface="Verdana" pitchFamily="34" charset="0"/>
                </a:rPr>
                <a:t>R  </a:t>
              </a:r>
              <a:r>
                <a:rPr lang="nl-BE" sz="1600" b="1">
                  <a:solidFill>
                    <a:srgbClr val="153C8B"/>
                  </a:solidFill>
                  <a:latin typeface="Verdana" pitchFamily="34" charset="0"/>
                </a:rPr>
                <a:t> </a:t>
              </a:r>
              <a:r>
                <a:rPr lang="nl-BE" sz="2400" b="1">
                  <a:solidFill>
                    <a:srgbClr val="153C8B"/>
                  </a:solidFill>
                  <a:latin typeface="Verdana" pitchFamily="34" charset="0"/>
                </a:rPr>
                <a:t>T  U</a:t>
              </a:r>
              <a:endParaRPr lang="en-US" sz="2400" b="1" dirty="0">
                <a:solidFill>
                  <a:srgbClr val="153C8B"/>
                </a:solidFill>
                <a:latin typeface="Verdana" pitchFamily="34" charset="0"/>
              </a:endParaRPr>
            </a:p>
          </p:txBody>
        </p:sp>
      </p:grpSp>
      <p:sp>
        <p:nvSpPr>
          <p:cNvPr id="19" name="Line 16"/>
          <p:cNvSpPr>
            <a:spLocks noChangeShapeType="1"/>
          </p:cNvSpPr>
          <p:nvPr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 dirty="0"/>
          </a:p>
        </p:txBody>
      </p:sp>
      <p:graphicFrame>
        <p:nvGraphicFramePr>
          <p:cNvPr id="20" name="Object 20"/>
          <p:cNvGraphicFramePr>
            <a:graphicFrameLocks noChangeAspect="1"/>
          </p:cNvGraphicFramePr>
          <p:nvPr userDrawn="1"/>
        </p:nvGraphicFramePr>
        <p:xfrm>
          <a:off x="0" y="0"/>
          <a:ext cx="9144000" cy="113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595" name="Photo Editor-foto" r:id="rId5" imgW="7621064" imgH="1009791" progId="MSPhotoEd.3">
                  <p:embed/>
                </p:oleObj>
              </mc:Choice>
              <mc:Fallback>
                <p:oleObj name="Photo Editor-foto" r:id="rId5" imgW="7621064" imgH="1009791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1130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 Box 21"/>
          <p:cNvSpPr txBox="1">
            <a:spLocks noChangeArrowheads="1"/>
          </p:cNvSpPr>
          <p:nvPr userDrawn="1"/>
        </p:nvSpPr>
        <p:spPr bwMode="auto">
          <a:xfrm>
            <a:off x="1828800" y="71438"/>
            <a:ext cx="4191000" cy="112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nl-BE" sz="2000" smtClean="0">
                <a:solidFill>
                  <a:srgbClr val="FFFFFF"/>
                </a:solidFill>
                <a:latin typeface="Batang" pitchFamily="18" charset="-127"/>
              </a:rPr>
              <a:t>New York State </a:t>
            </a:r>
          </a:p>
          <a:p>
            <a:pPr eaLnBrk="1" hangingPunct="1">
              <a:defRPr/>
            </a:pPr>
            <a:r>
              <a:rPr lang="nl-BE" sz="2000" smtClean="0">
                <a:solidFill>
                  <a:srgbClr val="FFFFFF"/>
                </a:solidFill>
                <a:latin typeface="Batang" pitchFamily="18" charset="-127"/>
              </a:rPr>
              <a:t>Center of Excellence in Bioinformatics &amp; Life Sciences</a:t>
            </a:r>
          </a:p>
          <a:p>
            <a:pPr eaLnBrk="1" hangingPunct="1">
              <a:defRPr/>
            </a:pPr>
            <a:endParaRPr lang="nl-BE" sz="800" smtClean="0">
              <a:solidFill>
                <a:srgbClr val="FFFFFF"/>
              </a:solidFill>
              <a:latin typeface="Batang" pitchFamily="18" charset="-127"/>
            </a:endParaRPr>
          </a:p>
        </p:txBody>
      </p:sp>
      <p:grpSp>
        <p:nvGrpSpPr>
          <p:cNvPr id="22" name="Group 22"/>
          <p:cNvGrpSpPr>
            <a:grpSpLocks/>
          </p:cNvGrpSpPr>
          <p:nvPr userDrawn="1"/>
        </p:nvGrpSpPr>
        <p:grpSpPr bwMode="auto">
          <a:xfrm>
            <a:off x="152400" y="152400"/>
            <a:ext cx="1752600" cy="838200"/>
            <a:chOff x="720" y="1440"/>
            <a:chExt cx="1104" cy="576"/>
          </a:xfrm>
        </p:grpSpPr>
        <p:sp>
          <p:nvSpPr>
            <p:cNvPr id="23" name="AutoShape 23"/>
            <p:cNvSpPr>
              <a:spLocks noChangeArrowheads="1"/>
            </p:cNvSpPr>
            <p:nvPr/>
          </p:nvSpPr>
          <p:spPr bwMode="auto">
            <a:xfrm>
              <a:off x="820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sz="2400" b="1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4" name="AutoShape 24"/>
            <p:cNvSpPr>
              <a:spLocks noChangeArrowheads="1"/>
            </p:cNvSpPr>
            <p:nvPr/>
          </p:nvSpPr>
          <p:spPr bwMode="auto">
            <a:xfrm>
              <a:off x="1123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sz="2400" b="1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5" name="AutoShape 25"/>
            <p:cNvSpPr>
              <a:spLocks noChangeArrowheads="1"/>
            </p:cNvSpPr>
            <p:nvPr/>
          </p:nvSpPr>
          <p:spPr bwMode="auto">
            <a:xfrm>
              <a:off x="1424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sz="2400" b="1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6" name="AutoShape 26"/>
            <p:cNvSpPr>
              <a:spLocks noChangeArrowheads="1"/>
            </p:cNvSpPr>
            <p:nvPr/>
          </p:nvSpPr>
          <p:spPr bwMode="auto">
            <a:xfrm>
              <a:off x="720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1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sz="2400" b="1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7" name="AutoShape 27"/>
            <p:cNvSpPr>
              <a:spLocks noChangeArrowheads="1"/>
            </p:cNvSpPr>
            <p:nvPr/>
          </p:nvSpPr>
          <p:spPr bwMode="auto">
            <a:xfrm>
              <a:off x="1021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sz="2400" b="1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8" name="AutoShape 28"/>
            <p:cNvSpPr>
              <a:spLocks noChangeArrowheads="1"/>
            </p:cNvSpPr>
            <p:nvPr/>
          </p:nvSpPr>
          <p:spPr bwMode="auto">
            <a:xfrm>
              <a:off x="1324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2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sz="2400" b="1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9" name="Rectangle 29"/>
            <p:cNvSpPr>
              <a:spLocks noChangeArrowheads="1"/>
            </p:cNvSpPr>
            <p:nvPr/>
          </p:nvSpPr>
          <p:spPr bwMode="auto">
            <a:xfrm>
              <a:off x="864" y="1440"/>
              <a:ext cx="960" cy="3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1" hangingPunct="1"/>
              <a:r>
                <a:rPr lang="nl-BE" sz="2400" b="1">
                  <a:solidFill>
                    <a:srgbClr val="153C8B"/>
                  </a:solidFill>
                  <a:latin typeface="Verdana" pitchFamily="34" charset="0"/>
                </a:rPr>
                <a:t>R  </a:t>
              </a:r>
              <a:r>
                <a:rPr lang="nl-BE" sz="1600" b="1">
                  <a:solidFill>
                    <a:srgbClr val="153C8B"/>
                  </a:solidFill>
                  <a:latin typeface="Verdana" pitchFamily="34" charset="0"/>
                </a:rPr>
                <a:t> </a:t>
              </a:r>
              <a:r>
                <a:rPr lang="nl-BE" sz="2400" b="1">
                  <a:solidFill>
                    <a:srgbClr val="153C8B"/>
                  </a:solidFill>
                  <a:latin typeface="Verdana" pitchFamily="34" charset="0"/>
                </a:rPr>
                <a:t>T  U</a:t>
              </a:r>
              <a:endParaRPr lang="en-US" sz="2400" b="1" dirty="0">
                <a:solidFill>
                  <a:srgbClr val="153C8B"/>
                </a:solidFill>
                <a:latin typeface="Verdana" pitchFamily="34" charset="0"/>
              </a:endParaRPr>
            </a:p>
          </p:txBody>
        </p:sp>
      </p:grpSp>
      <p:sp>
        <p:nvSpPr>
          <p:cNvPr id="30" name="Line 30"/>
          <p:cNvSpPr>
            <a:spLocks noChangeShapeType="1"/>
          </p:cNvSpPr>
          <p:nvPr userDrawn="1"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981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1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610BB528-6005-4BE2-BC90-444F1A0DE20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80299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8"/>
          <p:cNvSpPr>
            <a:spLocks noChangeArrowheads="1"/>
          </p:cNvSpPr>
          <p:nvPr userDrawn="1"/>
        </p:nvSpPr>
        <p:spPr bwMode="auto">
          <a:xfrm>
            <a:off x="0" y="1066800"/>
            <a:ext cx="9144000" cy="5791200"/>
          </a:xfrm>
          <a:prstGeom prst="rect">
            <a:avLst/>
          </a:prstGeom>
          <a:gradFill rotWithShape="0">
            <a:gsLst>
              <a:gs pos="0">
                <a:srgbClr val="000042"/>
              </a:gs>
              <a:gs pos="100000">
                <a:srgbClr val="151555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endParaRPr lang="en-US" sz="24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8" name="Rectangle 19"/>
          <p:cNvSpPr>
            <a:spLocks noChangeArrowheads="1"/>
          </p:cNvSpPr>
          <p:nvPr userDrawn="1"/>
        </p:nvSpPr>
        <p:spPr bwMode="auto">
          <a:xfrm>
            <a:off x="0" y="1066800"/>
            <a:ext cx="9144000" cy="5791200"/>
          </a:xfrm>
          <a:prstGeom prst="rect">
            <a:avLst/>
          </a:prstGeom>
          <a:solidFill>
            <a:srgbClr val="000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endParaRPr lang="en-US" sz="24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1066800"/>
            <a:ext cx="9144000" cy="5791200"/>
          </a:xfrm>
          <a:prstGeom prst="rect">
            <a:avLst/>
          </a:prstGeom>
          <a:gradFill rotWithShape="0">
            <a:gsLst>
              <a:gs pos="0">
                <a:srgbClr val="000042"/>
              </a:gs>
              <a:gs pos="100000">
                <a:srgbClr val="151555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endParaRPr lang="en-US" sz="24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0" y="1066800"/>
            <a:ext cx="914400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endParaRPr lang="en-US" sz="24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graphicFrame>
        <p:nvGraphicFramePr>
          <p:cNvPr id="11" name="Object 6"/>
          <p:cNvGraphicFramePr>
            <a:graphicFrameLocks noChangeAspect="1"/>
          </p:cNvGraphicFramePr>
          <p:nvPr/>
        </p:nvGraphicFramePr>
        <p:xfrm>
          <a:off x="0" y="0"/>
          <a:ext cx="9144000" cy="113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1618" name="Photo Editor-foto" r:id="rId3" imgW="7621064" imgH="1009791" progId="MSPhotoEd.3">
                  <p:embed/>
                </p:oleObj>
              </mc:Choice>
              <mc:Fallback>
                <p:oleObj name="Photo Editor-foto" r:id="rId3" imgW="7621064" imgH="1009791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1130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1828800" y="71438"/>
            <a:ext cx="4191000" cy="112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nl-BE" sz="2000" smtClean="0">
                <a:solidFill>
                  <a:srgbClr val="FFFFFF"/>
                </a:solidFill>
                <a:latin typeface="Batang" pitchFamily="18" charset="-127"/>
              </a:rPr>
              <a:t>New York State </a:t>
            </a:r>
          </a:p>
          <a:p>
            <a:pPr eaLnBrk="1" hangingPunct="1">
              <a:defRPr/>
            </a:pPr>
            <a:r>
              <a:rPr lang="nl-BE" sz="2000" smtClean="0">
                <a:solidFill>
                  <a:srgbClr val="FFFFFF"/>
                </a:solidFill>
                <a:latin typeface="Batang" pitchFamily="18" charset="-127"/>
              </a:rPr>
              <a:t>Center of Excellence in Bioinformatics &amp; Life Sciences</a:t>
            </a:r>
          </a:p>
          <a:p>
            <a:pPr eaLnBrk="1" hangingPunct="1">
              <a:defRPr/>
            </a:pPr>
            <a:endParaRPr lang="nl-BE" sz="800" smtClean="0">
              <a:solidFill>
                <a:srgbClr val="FFFFFF"/>
              </a:solidFill>
              <a:latin typeface="Batang" pitchFamily="18" charset="-127"/>
            </a:endParaRPr>
          </a:p>
        </p:txBody>
      </p:sp>
      <p:grpSp>
        <p:nvGrpSpPr>
          <p:cNvPr id="13" name="Group 8"/>
          <p:cNvGrpSpPr>
            <a:grpSpLocks/>
          </p:cNvGrpSpPr>
          <p:nvPr/>
        </p:nvGrpSpPr>
        <p:grpSpPr bwMode="auto">
          <a:xfrm>
            <a:off x="152400" y="152400"/>
            <a:ext cx="1752600" cy="838200"/>
            <a:chOff x="720" y="1440"/>
            <a:chExt cx="1104" cy="576"/>
          </a:xfrm>
        </p:grpSpPr>
        <p:sp>
          <p:nvSpPr>
            <p:cNvPr id="14" name="AutoShape 9"/>
            <p:cNvSpPr>
              <a:spLocks noChangeArrowheads="1"/>
            </p:cNvSpPr>
            <p:nvPr/>
          </p:nvSpPr>
          <p:spPr bwMode="auto">
            <a:xfrm>
              <a:off x="820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sz="2400" b="1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5" name="AutoShape 10"/>
            <p:cNvSpPr>
              <a:spLocks noChangeArrowheads="1"/>
            </p:cNvSpPr>
            <p:nvPr/>
          </p:nvSpPr>
          <p:spPr bwMode="auto">
            <a:xfrm>
              <a:off x="1123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sz="2400" b="1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6" name="AutoShape 11"/>
            <p:cNvSpPr>
              <a:spLocks noChangeArrowheads="1"/>
            </p:cNvSpPr>
            <p:nvPr/>
          </p:nvSpPr>
          <p:spPr bwMode="auto">
            <a:xfrm>
              <a:off x="1424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sz="2400" b="1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7" name="AutoShape 12"/>
            <p:cNvSpPr>
              <a:spLocks noChangeArrowheads="1"/>
            </p:cNvSpPr>
            <p:nvPr/>
          </p:nvSpPr>
          <p:spPr bwMode="auto">
            <a:xfrm>
              <a:off x="720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1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sz="2400" b="1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8" name="AutoShape 13"/>
            <p:cNvSpPr>
              <a:spLocks noChangeArrowheads="1"/>
            </p:cNvSpPr>
            <p:nvPr/>
          </p:nvSpPr>
          <p:spPr bwMode="auto">
            <a:xfrm>
              <a:off x="1021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sz="2400" b="1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9" name="AutoShape 14"/>
            <p:cNvSpPr>
              <a:spLocks noChangeArrowheads="1"/>
            </p:cNvSpPr>
            <p:nvPr/>
          </p:nvSpPr>
          <p:spPr bwMode="auto">
            <a:xfrm>
              <a:off x="1324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2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sz="2400" b="1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0" name="Rectangle 15"/>
            <p:cNvSpPr>
              <a:spLocks noChangeArrowheads="1"/>
            </p:cNvSpPr>
            <p:nvPr/>
          </p:nvSpPr>
          <p:spPr bwMode="auto">
            <a:xfrm>
              <a:off x="864" y="1440"/>
              <a:ext cx="960" cy="3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1" hangingPunct="1"/>
              <a:r>
                <a:rPr lang="nl-BE" sz="2400" b="1">
                  <a:solidFill>
                    <a:srgbClr val="153C8B"/>
                  </a:solidFill>
                  <a:latin typeface="Verdana" pitchFamily="34" charset="0"/>
                </a:rPr>
                <a:t>R  </a:t>
              </a:r>
              <a:r>
                <a:rPr lang="nl-BE" sz="1600" b="1">
                  <a:solidFill>
                    <a:srgbClr val="153C8B"/>
                  </a:solidFill>
                  <a:latin typeface="Verdana" pitchFamily="34" charset="0"/>
                </a:rPr>
                <a:t> </a:t>
              </a:r>
              <a:r>
                <a:rPr lang="nl-BE" sz="2400" b="1">
                  <a:solidFill>
                    <a:srgbClr val="153C8B"/>
                  </a:solidFill>
                  <a:latin typeface="Verdana" pitchFamily="34" charset="0"/>
                </a:rPr>
                <a:t>T  U</a:t>
              </a:r>
              <a:endParaRPr lang="en-US" sz="2400" b="1" dirty="0">
                <a:solidFill>
                  <a:srgbClr val="153C8B"/>
                </a:solidFill>
                <a:latin typeface="Verdana" pitchFamily="34" charset="0"/>
              </a:endParaRPr>
            </a:p>
          </p:txBody>
        </p:sp>
      </p:grpSp>
      <p:sp>
        <p:nvSpPr>
          <p:cNvPr id="21" name="Line 16"/>
          <p:cNvSpPr>
            <a:spLocks noChangeShapeType="1"/>
          </p:cNvSpPr>
          <p:nvPr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 dirty="0"/>
          </a:p>
        </p:txBody>
      </p:sp>
      <p:graphicFrame>
        <p:nvGraphicFramePr>
          <p:cNvPr id="22" name="Object 20"/>
          <p:cNvGraphicFramePr>
            <a:graphicFrameLocks noChangeAspect="1"/>
          </p:cNvGraphicFramePr>
          <p:nvPr userDrawn="1"/>
        </p:nvGraphicFramePr>
        <p:xfrm>
          <a:off x="0" y="0"/>
          <a:ext cx="9144000" cy="113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1619" name="Photo Editor-foto" r:id="rId5" imgW="7621064" imgH="1009791" progId="MSPhotoEd.3">
                  <p:embed/>
                </p:oleObj>
              </mc:Choice>
              <mc:Fallback>
                <p:oleObj name="Photo Editor-foto" r:id="rId5" imgW="7621064" imgH="1009791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1130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 Box 21"/>
          <p:cNvSpPr txBox="1">
            <a:spLocks noChangeArrowheads="1"/>
          </p:cNvSpPr>
          <p:nvPr userDrawn="1"/>
        </p:nvSpPr>
        <p:spPr bwMode="auto">
          <a:xfrm>
            <a:off x="1828800" y="71438"/>
            <a:ext cx="4191000" cy="112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nl-BE" sz="2000" smtClean="0">
                <a:solidFill>
                  <a:srgbClr val="FFFFFF"/>
                </a:solidFill>
                <a:latin typeface="Batang" pitchFamily="18" charset="-127"/>
              </a:rPr>
              <a:t>New York State </a:t>
            </a:r>
          </a:p>
          <a:p>
            <a:pPr eaLnBrk="1" hangingPunct="1">
              <a:defRPr/>
            </a:pPr>
            <a:r>
              <a:rPr lang="nl-BE" sz="2000" smtClean="0">
                <a:solidFill>
                  <a:srgbClr val="FFFFFF"/>
                </a:solidFill>
                <a:latin typeface="Batang" pitchFamily="18" charset="-127"/>
              </a:rPr>
              <a:t>Center of Excellence in Bioinformatics &amp; Life Sciences</a:t>
            </a:r>
          </a:p>
          <a:p>
            <a:pPr eaLnBrk="1" hangingPunct="1">
              <a:defRPr/>
            </a:pPr>
            <a:endParaRPr lang="nl-BE" sz="800" smtClean="0">
              <a:solidFill>
                <a:srgbClr val="FFFFFF"/>
              </a:solidFill>
              <a:latin typeface="Batang" pitchFamily="18" charset="-127"/>
            </a:endParaRPr>
          </a:p>
        </p:txBody>
      </p:sp>
      <p:grpSp>
        <p:nvGrpSpPr>
          <p:cNvPr id="24" name="Group 22"/>
          <p:cNvGrpSpPr>
            <a:grpSpLocks/>
          </p:cNvGrpSpPr>
          <p:nvPr userDrawn="1"/>
        </p:nvGrpSpPr>
        <p:grpSpPr bwMode="auto">
          <a:xfrm>
            <a:off x="152400" y="152400"/>
            <a:ext cx="1752600" cy="838200"/>
            <a:chOff x="720" y="1440"/>
            <a:chExt cx="1104" cy="576"/>
          </a:xfrm>
        </p:grpSpPr>
        <p:sp>
          <p:nvSpPr>
            <p:cNvPr id="25" name="AutoShape 23"/>
            <p:cNvSpPr>
              <a:spLocks noChangeArrowheads="1"/>
            </p:cNvSpPr>
            <p:nvPr/>
          </p:nvSpPr>
          <p:spPr bwMode="auto">
            <a:xfrm>
              <a:off x="820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sz="2400" b="1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6" name="AutoShape 24"/>
            <p:cNvSpPr>
              <a:spLocks noChangeArrowheads="1"/>
            </p:cNvSpPr>
            <p:nvPr/>
          </p:nvSpPr>
          <p:spPr bwMode="auto">
            <a:xfrm>
              <a:off x="1123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sz="2400" b="1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7" name="AutoShape 25"/>
            <p:cNvSpPr>
              <a:spLocks noChangeArrowheads="1"/>
            </p:cNvSpPr>
            <p:nvPr/>
          </p:nvSpPr>
          <p:spPr bwMode="auto">
            <a:xfrm>
              <a:off x="1424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sz="2400" b="1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8" name="AutoShape 26"/>
            <p:cNvSpPr>
              <a:spLocks noChangeArrowheads="1"/>
            </p:cNvSpPr>
            <p:nvPr/>
          </p:nvSpPr>
          <p:spPr bwMode="auto">
            <a:xfrm>
              <a:off x="720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1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sz="2400" b="1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9" name="AutoShape 27"/>
            <p:cNvSpPr>
              <a:spLocks noChangeArrowheads="1"/>
            </p:cNvSpPr>
            <p:nvPr/>
          </p:nvSpPr>
          <p:spPr bwMode="auto">
            <a:xfrm>
              <a:off x="1021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sz="2400" b="1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0" name="AutoShape 28"/>
            <p:cNvSpPr>
              <a:spLocks noChangeArrowheads="1"/>
            </p:cNvSpPr>
            <p:nvPr/>
          </p:nvSpPr>
          <p:spPr bwMode="auto">
            <a:xfrm>
              <a:off x="1324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2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sz="2400" b="1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1" name="Rectangle 29"/>
            <p:cNvSpPr>
              <a:spLocks noChangeArrowheads="1"/>
            </p:cNvSpPr>
            <p:nvPr/>
          </p:nvSpPr>
          <p:spPr bwMode="auto">
            <a:xfrm>
              <a:off x="864" y="1440"/>
              <a:ext cx="960" cy="3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1" hangingPunct="1"/>
              <a:r>
                <a:rPr lang="nl-BE" sz="2400" b="1">
                  <a:solidFill>
                    <a:srgbClr val="153C8B"/>
                  </a:solidFill>
                  <a:latin typeface="Verdana" pitchFamily="34" charset="0"/>
                </a:rPr>
                <a:t>R  </a:t>
              </a:r>
              <a:r>
                <a:rPr lang="nl-BE" sz="1600" b="1">
                  <a:solidFill>
                    <a:srgbClr val="153C8B"/>
                  </a:solidFill>
                  <a:latin typeface="Verdana" pitchFamily="34" charset="0"/>
                </a:rPr>
                <a:t> </a:t>
              </a:r>
              <a:r>
                <a:rPr lang="nl-BE" sz="2400" b="1">
                  <a:solidFill>
                    <a:srgbClr val="153C8B"/>
                  </a:solidFill>
                  <a:latin typeface="Verdana" pitchFamily="34" charset="0"/>
                </a:rPr>
                <a:t>T  U</a:t>
              </a:r>
              <a:endParaRPr lang="en-US" sz="2400" b="1" dirty="0">
                <a:solidFill>
                  <a:srgbClr val="153C8B"/>
                </a:solidFill>
                <a:latin typeface="Verdana" pitchFamily="34" charset="0"/>
              </a:endParaRPr>
            </a:p>
          </p:txBody>
        </p:sp>
      </p:grpSp>
      <p:sp>
        <p:nvSpPr>
          <p:cNvPr id="32" name="Line 30"/>
          <p:cNvSpPr>
            <a:spLocks noChangeShapeType="1"/>
          </p:cNvSpPr>
          <p:nvPr userDrawn="1"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3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089A92BB-64BE-4B1C-9C5F-ECE9E11C629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74276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8"/>
          <p:cNvSpPr>
            <a:spLocks noChangeArrowheads="1"/>
          </p:cNvSpPr>
          <p:nvPr userDrawn="1"/>
        </p:nvSpPr>
        <p:spPr bwMode="auto">
          <a:xfrm>
            <a:off x="0" y="1066800"/>
            <a:ext cx="9144000" cy="5791200"/>
          </a:xfrm>
          <a:prstGeom prst="rect">
            <a:avLst/>
          </a:prstGeom>
          <a:gradFill rotWithShape="0">
            <a:gsLst>
              <a:gs pos="0">
                <a:srgbClr val="000042"/>
              </a:gs>
              <a:gs pos="100000">
                <a:srgbClr val="151555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endParaRPr lang="en-US" sz="24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" name="Rectangle 19"/>
          <p:cNvSpPr>
            <a:spLocks noChangeArrowheads="1"/>
          </p:cNvSpPr>
          <p:nvPr userDrawn="1"/>
        </p:nvSpPr>
        <p:spPr bwMode="auto">
          <a:xfrm>
            <a:off x="0" y="1066800"/>
            <a:ext cx="9144000" cy="5791200"/>
          </a:xfrm>
          <a:prstGeom prst="rect">
            <a:avLst/>
          </a:prstGeom>
          <a:solidFill>
            <a:srgbClr val="000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endParaRPr lang="en-US" sz="24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1066800"/>
            <a:ext cx="9144000" cy="5791200"/>
          </a:xfrm>
          <a:prstGeom prst="rect">
            <a:avLst/>
          </a:prstGeom>
          <a:gradFill rotWithShape="0">
            <a:gsLst>
              <a:gs pos="0">
                <a:srgbClr val="000042"/>
              </a:gs>
              <a:gs pos="100000">
                <a:srgbClr val="151555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endParaRPr lang="en-US" sz="24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1066800"/>
            <a:ext cx="914400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endParaRPr lang="en-US" sz="24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graphicFrame>
        <p:nvGraphicFramePr>
          <p:cNvPr id="7" name="Object 34"/>
          <p:cNvGraphicFramePr>
            <a:graphicFrameLocks noChangeAspect="1"/>
          </p:cNvGraphicFramePr>
          <p:nvPr/>
        </p:nvGraphicFramePr>
        <p:xfrm>
          <a:off x="0" y="0"/>
          <a:ext cx="9144000" cy="113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2642" name="Photo Editor-foto" r:id="rId3" imgW="7621064" imgH="1009791" progId="MSPhotoEd.3">
                  <p:embed/>
                </p:oleObj>
              </mc:Choice>
              <mc:Fallback>
                <p:oleObj name="Photo Editor-foto" r:id="rId3" imgW="7621064" imgH="1009791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1130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1828800" y="71438"/>
            <a:ext cx="4191000" cy="112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nl-BE" sz="2000" smtClean="0">
                <a:solidFill>
                  <a:srgbClr val="FFFFFF"/>
                </a:solidFill>
                <a:latin typeface="Batang" pitchFamily="18" charset="-127"/>
              </a:rPr>
              <a:t>New York State </a:t>
            </a:r>
          </a:p>
          <a:p>
            <a:pPr eaLnBrk="1" hangingPunct="1">
              <a:defRPr/>
            </a:pPr>
            <a:r>
              <a:rPr lang="nl-BE" sz="2000" smtClean="0">
                <a:solidFill>
                  <a:srgbClr val="FFFFFF"/>
                </a:solidFill>
                <a:latin typeface="Batang" pitchFamily="18" charset="-127"/>
              </a:rPr>
              <a:t>Center of Excellence in Bioinformatics &amp; Life Sciences</a:t>
            </a:r>
          </a:p>
          <a:p>
            <a:pPr eaLnBrk="1" hangingPunct="1">
              <a:defRPr/>
            </a:pPr>
            <a:endParaRPr lang="nl-BE" sz="800" smtClean="0">
              <a:solidFill>
                <a:srgbClr val="FFFFFF"/>
              </a:solidFill>
              <a:latin typeface="Batang" pitchFamily="18" charset="-127"/>
            </a:endParaRPr>
          </a:p>
        </p:txBody>
      </p:sp>
      <p:grpSp>
        <p:nvGrpSpPr>
          <p:cNvPr id="9" name="Group 36"/>
          <p:cNvGrpSpPr>
            <a:grpSpLocks/>
          </p:cNvGrpSpPr>
          <p:nvPr/>
        </p:nvGrpSpPr>
        <p:grpSpPr bwMode="auto">
          <a:xfrm>
            <a:off x="152400" y="152400"/>
            <a:ext cx="1752600" cy="838200"/>
            <a:chOff x="720" y="1440"/>
            <a:chExt cx="1104" cy="576"/>
          </a:xfrm>
        </p:grpSpPr>
        <p:sp>
          <p:nvSpPr>
            <p:cNvPr id="10" name="AutoShape 9"/>
            <p:cNvSpPr>
              <a:spLocks noChangeArrowheads="1"/>
            </p:cNvSpPr>
            <p:nvPr/>
          </p:nvSpPr>
          <p:spPr bwMode="auto">
            <a:xfrm>
              <a:off x="820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sz="2400" b="1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1" name="AutoShape 10"/>
            <p:cNvSpPr>
              <a:spLocks noChangeArrowheads="1"/>
            </p:cNvSpPr>
            <p:nvPr/>
          </p:nvSpPr>
          <p:spPr bwMode="auto">
            <a:xfrm>
              <a:off x="1123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sz="2400" b="1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2" name="AutoShape 11"/>
            <p:cNvSpPr>
              <a:spLocks noChangeArrowheads="1"/>
            </p:cNvSpPr>
            <p:nvPr/>
          </p:nvSpPr>
          <p:spPr bwMode="auto">
            <a:xfrm>
              <a:off x="1424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sz="2400" b="1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3" name="AutoShape 12"/>
            <p:cNvSpPr>
              <a:spLocks noChangeArrowheads="1"/>
            </p:cNvSpPr>
            <p:nvPr/>
          </p:nvSpPr>
          <p:spPr bwMode="auto">
            <a:xfrm>
              <a:off x="720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1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sz="2400" b="1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4" name="AutoShape 13"/>
            <p:cNvSpPr>
              <a:spLocks noChangeArrowheads="1"/>
            </p:cNvSpPr>
            <p:nvPr/>
          </p:nvSpPr>
          <p:spPr bwMode="auto">
            <a:xfrm>
              <a:off x="1021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sz="2400" b="1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5" name="AutoShape 14"/>
            <p:cNvSpPr>
              <a:spLocks noChangeArrowheads="1"/>
            </p:cNvSpPr>
            <p:nvPr/>
          </p:nvSpPr>
          <p:spPr bwMode="auto">
            <a:xfrm>
              <a:off x="1324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2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sz="2400" b="1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6" name="Rectangle 43"/>
            <p:cNvSpPr>
              <a:spLocks noChangeArrowheads="1"/>
            </p:cNvSpPr>
            <p:nvPr/>
          </p:nvSpPr>
          <p:spPr bwMode="auto">
            <a:xfrm>
              <a:off x="864" y="1440"/>
              <a:ext cx="960" cy="3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1" hangingPunct="1"/>
              <a:r>
                <a:rPr lang="nl-BE" sz="2400" b="1">
                  <a:solidFill>
                    <a:srgbClr val="153C8B"/>
                  </a:solidFill>
                  <a:latin typeface="Verdana" pitchFamily="34" charset="0"/>
                </a:rPr>
                <a:t>R  </a:t>
              </a:r>
              <a:r>
                <a:rPr lang="nl-BE" sz="1600" b="1">
                  <a:solidFill>
                    <a:srgbClr val="153C8B"/>
                  </a:solidFill>
                  <a:latin typeface="Verdana" pitchFamily="34" charset="0"/>
                </a:rPr>
                <a:t> </a:t>
              </a:r>
              <a:r>
                <a:rPr lang="nl-BE" sz="2400" b="1">
                  <a:solidFill>
                    <a:srgbClr val="153C8B"/>
                  </a:solidFill>
                  <a:latin typeface="Verdana" pitchFamily="34" charset="0"/>
                </a:rPr>
                <a:t>T  U</a:t>
              </a:r>
              <a:endParaRPr lang="en-US" sz="2400" b="1" dirty="0">
                <a:solidFill>
                  <a:srgbClr val="153C8B"/>
                </a:solidFill>
                <a:latin typeface="Verdana" pitchFamily="34" charset="0"/>
              </a:endParaRPr>
            </a:p>
          </p:txBody>
        </p:sp>
      </p:grpSp>
      <p:sp>
        <p:nvSpPr>
          <p:cNvPr id="17" name="Line 16"/>
          <p:cNvSpPr>
            <a:spLocks noChangeShapeType="1"/>
          </p:cNvSpPr>
          <p:nvPr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 dirty="0"/>
          </a:p>
        </p:txBody>
      </p:sp>
      <p:graphicFrame>
        <p:nvGraphicFramePr>
          <p:cNvPr id="18" name="Object 20"/>
          <p:cNvGraphicFramePr>
            <a:graphicFrameLocks noChangeAspect="1"/>
          </p:cNvGraphicFramePr>
          <p:nvPr userDrawn="1"/>
        </p:nvGraphicFramePr>
        <p:xfrm>
          <a:off x="0" y="0"/>
          <a:ext cx="9144000" cy="113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2643" name="Photo Editor-foto" r:id="rId5" imgW="7621064" imgH="1009791" progId="MSPhotoEd.3">
                  <p:embed/>
                </p:oleObj>
              </mc:Choice>
              <mc:Fallback>
                <p:oleObj name="Photo Editor-foto" r:id="rId5" imgW="7621064" imgH="1009791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1130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 Box 21"/>
          <p:cNvSpPr txBox="1">
            <a:spLocks noChangeArrowheads="1"/>
          </p:cNvSpPr>
          <p:nvPr userDrawn="1"/>
        </p:nvSpPr>
        <p:spPr bwMode="auto">
          <a:xfrm>
            <a:off x="1828800" y="71438"/>
            <a:ext cx="4191000" cy="112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nl-BE" sz="2000" smtClean="0">
                <a:solidFill>
                  <a:srgbClr val="FFFFFF"/>
                </a:solidFill>
                <a:latin typeface="Batang" pitchFamily="18" charset="-127"/>
              </a:rPr>
              <a:t>New York State </a:t>
            </a:r>
          </a:p>
          <a:p>
            <a:pPr eaLnBrk="1" hangingPunct="1">
              <a:defRPr/>
            </a:pPr>
            <a:r>
              <a:rPr lang="nl-BE" sz="2000" smtClean="0">
                <a:solidFill>
                  <a:srgbClr val="FFFFFF"/>
                </a:solidFill>
                <a:latin typeface="Batang" pitchFamily="18" charset="-127"/>
              </a:rPr>
              <a:t>Center of Excellence in Bioinformatics &amp; Life Sciences</a:t>
            </a:r>
          </a:p>
          <a:p>
            <a:pPr eaLnBrk="1" hangingPunct="1">
              <a:defRPr/>
            </a:pPr>
            <a:endParaRPr lang="nl-BE" sz="800" smtClean="0">
              <a:solidFill>
                <a:srgbClr val="FFFFFF"/>
              </a:solidFill>
              <a:latin typeface="Batang" pitchFamily="18" charset="-127"/>
            </a:endParaRPr>
          </a:p>
        </p:txBody>
      </p:sp>
      <p:grpSp>
        <p:nvGrpSpPr>
          <p:cNvPr id="20" name="Group 22"/>
          <p:cNvGrpSpPr>
            <a:grpSpLocks/>
          </p:cNvGrpSpPr>
          <p:nvPr userDrawn="1"/>
        </p:nvGrpSpPr>
        <p:grpSpPr bwMode="auto">
          <a:xfrm>
            <a:off x="152400" y="152400"/>
            <a:ext cx="1752600" cy="838200"/>
            <a:chOff x="720" y="1440"/>
            <a:chExt cx="1104" cy="576"/>
          </a:xfrm>
        </p:grpSpPr>
        <p:sp>
          <p:nvSpPr>
            <p:cNvPr id="21" name="AutoShape 23"/>
            <p:cNvSpPr>
              <a:spLocks noChangeArrowheads="1"/>
            </p:cNvSpPr>
            <p:nvPr/>
          </p:nvSpPr>
          <p:spPr bwMode="auto">
            <a:xfrm>
              <a:off x="820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sz="2400" b="1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2" name="AutoShape 24"/>
            <p:cNvSpPr>
              <a:spLocks noChangeArrowheads="1"/>
            </p:cNvSpPr>
            <p:nvPr/>
          </p:nvSpPr>
          <p:spPr bwMode="auto">
            <a:xfrm>
              <a:off x="1123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sz="2400" b="1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3" name="AutoShape 25"/>
            <p:cNvSpPr>
              <a:spLocks noChangeArrowheads="1"/>
            </p:cNvSpPr>
            <p:nvPr/>
          </p:nvSpPr>
          <p:spPr bwMode="auto">
            <a:xfrm>
              <a:off x="1424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sz="2400" b="1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4" name="AutoShape 26"/>
            <p:cNvSpPr>
              <a:spLocks noChangeArrowheads="1"/>
            </p:cNvSpPr>
            <p:nvPr/>
          </p:nvSpPr>
          <p:spPr bwMode="auto">
            <a:xfrm>
              <a:off x="720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1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sz="2400" b="1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5" name="AutoShape 27"/>
            <p:cNvSpPr>
              <a:spLocks noChangeArrowheads="1"/>
            </p:cNvSpPr>
            <p:nvPr/>
          </p:nvSpPr>
          <p:spPr bwMode="auto">
            <a:xfrm>
              <a:off x="1021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sz="2400" b="1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6" name="AutoShape 28"/>
            <p:cNvSpPr>
              <a:spLocks noChangeArrowheads="1"/>
            </p:cNvSpPr>
            <p:nvPr/>
          </p:nvSpPr>
          <p:spPr bwMode="auto">
            <a:xfrm>
              <a:off x="1324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2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sz="2400" b="1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7" name="Rectangle 29"/>
            <p:cNvSpPr>
              <a:spLocks noChangeArrowheads="1"/>
            </p:cNvSpPr>
            <p:nvPr/>
          </p:nvSpPr>
          <p:spPr bwMode="auto">
            <a:xfrm>
              <a:off x="864" y="1440"/>
              <a:ext cx="960" cy="3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1" hangingPunct="1"/>
              <a:r>
                <a:rPr lang="nl-BE" sz="2400" b="1">
                  <a:solidFill>
                    <a:srgbClr val="153C8B"/>
                  </a:solidFill>
                  <a:latin typeface="Verdana" pitchFamily="34" charset="0"/>
                </a:rPr>
                <a:t>R  </a:t>
              </a:r>
              <a:r>
                <a:rPr lang="nl-BE" sz="1600" b="1">
                  <a:solidFill>
                    <a:srgbClr val="153C8B"/>
                  </a:solidFill>
                  <a:latin typeface="Verdana" pitchFamily="34" charset="0"/>
                </a:rPr>
                <a:t> </a:t>
              </a:r>
              <a:r>
                <a:rPr lang="nl-BE" sz="2400" b="1">
                  <a:solidFill>
                    <a:srgbClr val="153C8B"/>
                  </a:solidFill>
                  <a:latin typeface="Verdana" pitchFamily="34" charset="0"/>
                </a:rPr>
                <a:t>T  U</a:t>
              </a:r>
              <a:endParaRPr lang="en-US" sz="2400" b="1" dirty="0">
                <a:solidFill>
                  <a:srgbClr val="153C8B"/>
                </a:solidFill>
                <a:latin typeface="Verdana" pitchFamily="34" charset="0"/>
              </a:endParaRPr>
            </a:p>
          </p:txBody>
        </p:sp>
      </p:grpSp>
      <p:sp>
        <p:nvSpPr>
          <p:cNvPr id="28" name="Line 30"/>
          <p:cNvSpPr>
            <a:spLocks noChangeShapeType="1"/>
          </p:cNvSpPr>
          <p:nvPr userDrawn="1"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9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2AF9455D-3239-4DD1-8EDD-43E350DF6B0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35491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8"/>
          <p:cNvSpPr>
            <a:spLocks noChangeArrowheads="1"/>
          </p:cNvSpPr>
          <p:nvPr userDrawn="1"/>
        </p:nvSpPr>
        <p:spPr bwMode="auto">
          <a:xfrm>
            <a:off x="0" y="1066800"/>
            <a:ext cx="9144000" cy="5791200"/>
          </a:xfrm>
          <a:prstGeom prst="rect">
            <a:avLst/>
          </a:prstGeom>
          <a:gradFill rotWithShape="0">
            <a:gsLst>
              <a:gs pos="0">
                <a:srgbClr val="000042"/>
              </a:gs>
              <a:gs pos="100000">
                <a:srgbClr val="151555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endParaRPr lang="en-US" sz="24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" name="Rectangle 19"/>
          <p:cNvSpPr>
            <a:spLocks noChangeArrowheads="1"/>
          </p:cNvSpPr>
          <p:nvPr userDrawn="1"/>
        </p:nvSpPr>
        <p:spPr bwMode="auto">
          <a:xfrm>
            <a:off x="0" y="1066800"/>
            <a:ext cx="9144000" cy="5791200"/>
          </a:xfrm>
          <a:prstGeom prst="rect">
            <a:avLst/>
          </a:prstGeom>
          <a:solidFill>
            <a:srgbClr val="000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endParaRPr lang="en-US" sz="24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1066800"/>
            <a:ext cx="9144000" cy="5791200"/>
          </a:xfrm>
          <a:prstGeom prst="rect">
            <a:avLst/>
          </a:prstGeom>
          <a:gradFill rotWithShape="0">
            <a:gsLst>
              <a:gs pos="0">
                <a:srgbClr val="000042"/>
              </a:gs>
              <a:gs pos="100000">
                <a:srgbClr val="151555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endParaRPr lang="en-US" sz="24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1066800"/>
            <a:ext cx="914400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endParaRPr lang="en-US" sz="24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graphicFrame>
        <p:nvGraphicFramePr>
          <p:cNvPr id="6" name="Object 6"/>
          <p:cNvGraphicFramePr>
            <a:graphicFrameLocks noChangeAspect="1"/>
          </p:cNvGraphicFramePr>
          <p:nvPr/>
        </p:nvGraphicFramePr>
        <p:xfrm>
          <a:off x="0" y="0"/>
          <a:ext cx="9144000" cy="113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3666" name="Photo Editor-foto" r:id="rId3" imgW="7621064" imgH="1009791" progId="MSPhotoEd.3">
                  <p:embed/>
                </p:oleObj>
              </mc:Choice>
              <mc:Fallback>
                <p:oleObj name="Photo Editor-foto" r:id="rId3" imgW="7621064" imgH="1009791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1130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828800" y="71438"/>
            <a:ext cx="4191000" cy="112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nl-BE" sz="2000" smtClean="0">
                <a:solidFill>
                  <a:srgbClr val="FFFFFF"/>
                </a:solidFill>
                <a:latin typeface="Batang" pitchFamily="18" charset="-127"/>
              </a:rPr>
              <a:t>New York State </a:t>
            </a:r>
          </a:p>
          <a:p>
            <a:pPr eaLnBrk="1" hangingPunct="1">
              <a:defRPr/>
            </a:pPr>
            <a:r>
              <a:rPr lang="nl-BE" sz="2000" smtClean="0">
                <a:solidFill>
                  <a:srgbClr val="FFFFFF"/>
                </a:solidFill>
                <a:latin typeface="Batang" pitchFamily="18" charset="-127"/>
              </a:rPr>
              <a:t>Center of Excellence in Bioinformatics &amp; Life Sciences</a:t>
            </a:r>
          </a:p>
          <a:p>
            <a:pPr eaLnBrk="1" hangingPunct="1">
              <a:defRPr/>
            </a:pPr>
            <a:endParaRPr lang="nl-BE" sz="800" smtClean="0">
              <a:solidFill>
                <a:srgbClr val="FFFFFF"/>
              </a:solidFill>
              <a:latin typeface="Batang" pitchFamily="18" charset="-127"/>
            </a:endParaRPr>
          </a:p>
        </p:txBody>
      </p:sp>
      <p:grpSp>
        <p:nvGrpSpPr>
          <p:cNvPr id="8" name="Group 8"/>
          <p:cNvGrpSpPr>
            <a:grpSpLocks/>
          </p:cNvGrpSpPr>
          <p:nvPr/>
        </p:nvGrpSpPr>
        <p:grpSpPr bwMode="auto">
          <a:xfrm>
            <a:off x="152400" y="152400"/>
            <a:ext cx="1752600" cy="838200"/>
            <a:chOff x="720" y="1440"/>
            <a:chExt cx="1104" cy="576"/>
          </a:xfrm>
        </p:grpSpPr>
        <p:sp>
          <p:nvSpPr>
            <p:cNvPr id="9" name="AutoShape 9"/>
            <p:cNvSpPr>
              <a:spLocks noChangeArrowheads="1"/>
            </p:cNvSpPr>
            <p:nvPr/>
          </p:nvSpPr>
          <p:spPr bwMode="auto">
            <a:xfrm>
              <a:off x="820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sz="2400" b="1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0" name="AutoShape 10"/>
            <p:cNvSpPr>
              <a:spLocks noChangeArrowheads="1"/>
            </p:cNvSpPr>
            <p:nvPr/>
          </p:nvSpPr>
          <p:spPr bwMode="auto">
            <a:xfrm>
              <a:off x="1123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sz="2400" b="1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1" name="AutoShape 11"/>
            <p:cNvSpPr>
              <a:spLocks noChangeArrowheads="1"/>
            </p:cNvSpPr>
            <p:nvPr/>
          </p:nvSpPr>
          <p:spPr bwMode="auto">
            <a:xfrm>
              <a:off x="1424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sz="2400" b="1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2" name="AutoShape 12"/>
            <p:cNvSpPr>
              <a:spLocks noChangeArrowheads="1"/>
            </p:cNvSpPr>
            <p:nvPr/>
          </p:nvSpPr>
          <p:spPr bwMode="auto">
            <a:xfrm>
              <a:off x="720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1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sz="2400" b="1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3" name="AutoShape 13"/>
            <p:cNvSpPr>
              <a:spLocks noChangeArrowheads="1"/>
            </p:cNvSpPr>
            <p:nvPr/>
          </p:nvSpPr>
          <p:spPr bwMode="auto">
            <a:xfrm>
              <a:off x="1021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sz="2400" b="1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4" name="AutoShape 14"/>
            <p:cNvSpPr>
              <a:spLocks noChangeArrowheads="1"/>
            </p:cNvSpPr>
            <p:nvPr/>
          </p:nvSpPr>
          <p:spPr bwMode="auto">
            <a:xfrm>
              <a:off x="1324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2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sz="2400" b="1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5" name="Rectangle 15"/>
            <p:cNvSpPr>
              <a:spLocks noChangeArrowheads="1"/>
            </p:cNvSpPr>
            <p:nvPr/>
          </p:nvSpPr>
          <p:spPr bwMode="auto">
            <a:xfrm>
              <a:off x="864" y="1440"/>
              <a:ext cx="960" cy="3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1" hangingPunct="1"/>
              <a:r>
                <a:rPr lang="nl-BE" sz="2400" b="1">
                  <a:solidFill>
                    <a:srgbClr val="153C8B"/>
                  </a:solidFill>
                  <a:latin typeface="Verdana" pitchFamily="34" charset="0"/>
                </a:rPr>
                <a:t>R  </a:t>
              </a:r>
              <a:r>
                <a:rPr lang="nl-BE" sz="1600" b="1">
                  <a:solidFill>
                    <a:srgbClr val="153C8B"/>
                  </a:solidFill>
                  <a:latin typeface="Verdana" pitchFamily="34" charset="0"/>
                </a:rPr>
                <a:t> </a:t>
              </a:r>
              <a:r>
                <a:rPr lang="nl-BE" sz="2400" b="1">
                  <a:solidFill>
                    <a:srgbClr val="153C8B"/>
                  </a:solidFill>
                  <a:latin typeface="Verdana" pitchFamily="34" charset="0"/>
                </a:rPr>
                <a:t>T  U</a:t>
              </a:r>
              <a:endParaRPr lang="en-US" sz="2400" b="1" dirty="0">
                <a:solidFill>
                  <a:srgbClr val="153C8B"/>
                </a:solidFill>
                <a:latin typeface="Verdana" pitchFamily="34" charset="0"/>
              </a:endParaRPr>
            </a:p>
          </p:txBody>
        </p:sp>
      </p:grpSp>
      <p:sp>
        <p:nvSpPr>
          <p:cNvPr id="16" name="Line 16"/>
          <p:cNvSpPr>
            <a:spLocks noChangeShapeType="1"/>
          </p:cNvSpPr>
          <p:nvPr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 dirty="0"/>
          </a:p>
        </p:txBody>
      </p:sp>
      <p:graphicFrame>
        <p:nvGraphicFramePr>
          <p:cNvPr id="17" name="Object 20"/>
          <p:cNvGraphicFramePr>
            <a:graphicFrameLocks noChangeAspect="1"/>
          </p:cNvGraphicFramePr>
          <p:nvPr userDrawn="1"/>
        </p:nvGraphicFramePr>
        <p:xfrm>
          <a:off x="0" y="0"/>
          <a:ext cx="9144000" cy="113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3667" name="Photo Editor-foto" r:id="rId5" imgW="7621064" imgH="1009791" progId="MSPhotoEd.3">
                  <p:embed/>
                </p:oleObj>
              </mc:Choice>
              <mc:Fallback>
                <p:oleObj name="Photo Editor-foto" r:id="rId5" imgW="7621064" imgH="1009791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1130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 Box 21"/>
          <p:cNvSpPr txBox="1">
            <a:spLocks noChangeArrowheads="1"/>
          </p:cNvSpPr>
          <p:nvPr userDrawn="1"/>
        </p:nvSpPr>
        <p:spPr bwMode="auto">
          <a:xfrm>
            <a:off x="1828800" y="71438"/>
            <a:ext cx="4191000" cy="112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nl-BE" sz="2000" smtClean="0">
                <a:solidFill>
                  <a:srgbClr val="FFFFFF"/>
                </a:solidFill>
                <a:latin typeface="Batang" pitchFamily="18" charset="-127"/>
              </a:rPr>
              <a:t>New York State </a:t>
            </a:r>
          </a:p>
          <a:p>
            <a:pPr eaLnBrk="1" hangingPunct="1">
              <a:defRPr/>
            </a:pPr>
            <a:r>
              <a:rPr lang="nl-BE" sz="2000" smtClean="0">
                <a:solidFill>
                  <a:srgbClr val="FFFFFF"/>
                </a:solidFill>
                <a:latin typeface="Batang" pitchFamily="18" charset="-127"/>
              </a:rPr>
              <a:t>Center of Excellence in Bioinformatics &amp; Life Sciences</a:t>
            </a:r>
          </a:p>
          <a:p>
            <a:pPr eaLnBrk="1" hangingPunct="1">
              <a:defRPr/>
            </a:pPr>
            <a:endParaRPr lang="nl-BE" sz="800" smtClean="0">
              <a:solidFill>
                <a:srgbClr val="FFFFFF"/>
              </a:solidFill>
              <a:latin typeface="Batang" pitchFamily="18" charset="-127"/>
            </a:endParaRPr>
          </a:p>
        </p:txBody>
      </p:sp>
      <p:grpSp>
        <p:nvGrpSpPr>
          <p:cNvPr id="19" name="Group 22"/>
          <p:cNvGrpSpPr>
            <a:grpSpLocks/>
          </p:cNvGrpSpPr>
          <p:nvPr userDrawn="1"/>
        </p:nvGrpSpPr>
        <p:grpSpPr bwMode="auto">
          <a:xfrm>
            <a:off x="152400" y="152400"/>
            <a:ext cx="1752600" cy="838200"/>
            <a:chOff x="720" y="1440"/>
            <a:chExt cx="1104" cy="576"/>
          </a:xfrm>
        </p:grpSpPr>
        <p:sp>
          <p:nvSpPr>
            <p:cNvPr id="20" name="AutoShape 23"/>
            <p:cNvSpPr>
              <a:spLocks noChangeArrowheads="1"/>
            </p:cNvSpPr>
            <p:nvPr/>
          </p:nvSpPr>
          <p:spPr bwMode="auto">
            <a:xfrm>
              <a:off x="820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sz="2400" b="1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1" name="AutoShape 24"/>
            <p:cNvSpPr>
              <a:spLocks noChangeArrowheads="1"/>
            </p:cNvSpPr>
            <p:nvPr/>
          </p:nvSpPr>
          <p:spPr bwMode="auto">
            <a:xfrm>
              <a:off x="1123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sz="2400" b="1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2" name="AutoShape 25"/>
            <p:cNvSpPr>
              <a:spLocks noChangeArrowheads="1"/>
            </p:cNvSpPr>
            <p:nvPr/>
          </p:nvSpPr>
          <p:spPr bwMode="auto">
            <a:xfrm>
              <a:off x="1424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sz="2400" b="1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3" name="AutoShape 26"/>
            <p:cNvSpPr>
              <a:spLocks noChangeArrowheads="1"/>
            </p:cNvSpPr>
            <p:nvPr/>
          </p:nvSpPr>
          <p:spPr bwMode="auto">
            <a:xfrm>
              <a:off x="720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1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sz="2400" b="1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4" name="AutoShape 27"/>
            <p:cNvSpPr>
              <a:spLocks noChangeArrowheads="1"/>
            </p:cNvSpPr>
            <p:nvPr/>
          </p:nvSpPr>
          <p:spPr bwMode="auto">
            <a:xfrm>
              <a:off x="1021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sz="2400" b="1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5" name="AutoShape 28"/>
            <p:cNvSpPr>
              <a:spLocks noChangeArrowheads="1"/>
            </p:cNvSpPr>
            <p:nvPr/>
          </p:nvSpPr>
          <p:spPr bwMode="auto">
            <a:xfrm>
              <a:off x="1324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2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sz="2400" b="1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6" name="Rectangle 29"/>
            <p:cNvSpPr>
              <a:spLocks noChangeArrowheads="1"/>
            </p:cNvSpPr>
            <p:nvPr/>
          </p:nvSpPr>
          <p:spPr bwMode="auto">
            <a:xfrm>
              <a:off x="864" y="1440"/>
              <a:ext cx="960" cy="3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1" hangingPunct="1"/>
              <a:r>
                <a:rPr lang="nl-BE" sz="2400" b="1">
                  <a:solidFill>
                    <a:srgbClr val="153C8B"/>
                  </a:solidFill>
                  <a:latin typeface="Verdana" pitchFamily="34" charset="0"/>
                </a:rPr>
                <a:t>R  </a:t>
              </a:r>
              <a:r>
                <a:rPr lang="nl-BE" sz="1600" b="1">
                  <a:solidFill>
                    <a:srgbClr val="153C8B"/>
                  </a:solidFill>
                  <a:latin typeface="Verdana" pitchFamily="34" charset="0"/>
                </a:rPr>
                <a:t> </a:t>
              </a:r>
              <a:r>
                <a:rPr lang="nl-BE" sz="2400" b="1">
                  <a:solidFill>
                    <a:srgbClr val="153C8B"/>
                  </a:solidFill>
                  <a:latin typeface="Verdana" pitchFamily="34" charset="0"/>
                </a:rPr>
                <a:t>T  U</a:t>
              </a:r>
              <a:endParaRPr lang="en-US" sz="2400" b="1" dirty="0">
                <a:solidFill>
                  <a:srgbClr val="153C8B"/>
                </a:solidFill>
                <a:latin typeface="Verdana" pitchFamily="34" charset="0"/>
              </a:endParaRPr>
            </a:p>
          </p:txBody>
        </p:sp>
      </p:grpSp>
      <p:sp>
        <p:nvSpPr>
          <p:cNvPr id="27" name="Line 30"/>
          <p:cNvSpPr>
            <a:spLocks noChangeShapeType="1"/>
          </p:cNvSpPr>
          <p:nvPr userDrawn="1"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 dirty="0"/>
          </a:p>
        </p:txBody>
      </p:sp>
      <p:sp>
        <p:nvSpPr>
          <p:cNvPr id="28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B19AD959-A702-4D1A-AC74-62F0C3E8502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6747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8"/>
          <p:cNvSpPr>
            <a:spLocks noChangeArrowheads="1"/>
          </p:cNvSpPr>
          <p:nvPr userDrawn="1"/>
        </p:nvSpPr>
        <p:spPr bwMode="auto">
          <a:xfrm>
            <a:off x="0" y="1066800"/>
            <a:ext cx="9144000" cy="5791200"/>
          </a:xfrm>
          <a:prstGeom prst="rect">
            <a:avLst/>
          </a:prstGeom>
          <a:gradFill rotWithShape="0">
            <a:gsLst>
              <a:gs pos="0">
                <a:srgbClr val="000042"/>
              </a:gs>
              <a:gs pos="100000">
                <a:srgbClr val="151555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endParaRPr lang="en-US" sz="24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" name="Rectangle 19"/>
          <p:cNvSpPr>
            <a:spLocks noChangeArrowheads="1"/>
          </p:cNvSpPr>
          <p:nvPr userDrawn="1"/>
        </p:nvSpPr>
        <p:spPr bwMode="auto">
          <a:xfrm>
            <a:off x="0" y="1066800"/>
            <a:ext cx="9144000" cy="5791200"/>
          </a:xfrm>
          <a:prstGeom prst="rect">
            <a:avLst/>
          </a:prstGeom>
          <a:solidFill>
            <a:srgbClr val="000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endParaRPr lang="en-US" sz="24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1066800"/>
            <a:ext cx="9144000" cy="5791200"/>
          </a:xfrm>
          <a:prstGeom prst="rect">
            <a:avLst/>
          </a:prstGeom>
          <a:gradFill rotWithShape="0">
            <a:gsLst>
              <a:gs pos="0">
                <a:srgbClr val="000042"/>
              </a:gs>
              <a:gs pos="100000">
                <a:srgbClr val="151555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endParaRPr lang="en-US" sz="24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0" y="1066800"/>
            <a:ext cx="914400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endParaRPr lang="en-US" sz="24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graphicFrame>
        <p:nvGraphicFramePr>
          <p:cNvPr id="9" name="Object 6"/>
          <p:cNvGraphicFramePr>
            <a:graphicFrameLocks noChangeAspect="1"/>
          </p:cNvGraphicFramePr>
          <p:nvPr/>
        </p:nvGraphicFramePr>
        <p:xfrm>
          <a:off x="0" y="0"/>
          <a:ext cx="9144000" cy="113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4690" name="Photo Editor-foto" r:id="rId3" imgW="7621064" imgH="1009791" progId="MSPhotoEd.3">
                  <p:embed/>
                </p:oleObj>
              </mc:Choice>
              <mc:Fallback>
                <p:oleObj name="Photo Editor-foto" r:id="rId3" imgW="7621064" imgH="1009791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1130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1828800" y="71438"/>
            <a:ext cx="4191000" cy="112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nl-BE" sz="2000" smtClean="0">
                <a:solidFill>
                  <a:srgbClr val="FFFFFF"/>
                </a:solidFill>
                <a:latin typeface="Batang" pitchFamily="18" charset="-127"/>
              </a:rPr>
              <a:t>New York State </a:t>
            </a:r>
          </a:p>
          <a:p>
            <a:pPr eaLnBrk="1" hangingPunct="1">
              <a:defRPr/>
            </a:pPr>
            <a:r>
              <a:rPr lang="nl-BE" sz="2000" smtClean="0">
                <a:solidFill>
                  <a:srgbClr val="FFFFFF"/>
                </a:solidFill>
                <a:latin typeface="Batang" pitchFamily="18" charset="-127"/>
              </a:rPr>
              <a:t>Center of Excellence in Bioinformatics &amp; Life Sciences</a:t>
            </a:r>
          </a:p>
          <a:p>
            <a:pPr eaLnBrk="1" hangingPunct="1">
              <a:defRPr/>
            </a:pPr>
            <a:endParaRPr lang="nl-BE" sz="800" smtClean="0">
              <a:solidFill>
                <a:srgbClr val="FFFFFF"/>
              </a:solidFill>
              <a:latin typeface="Batang" pitchFamily="18" charset="-127"/>
            </a:endParaRPr>
          </a:p>
        </p:txBody>
      </p:sp>
      <p:grpSp>
        <p:nvGrpSpPr>
          <p:cNvPr id="11" name="Group 8"/>
          <p:cNvGrpSpPr>
            <a:grpSpLocks/>
          </p:cNvGrpSpPr>
          <p:nvPr/>
        </p:nvGrpSpPr>
        <p:grpSpPr bwMode="auto">
          <a:xfrm>
            <a:off x="152400" y="152400"/>
            <a:ext cx="1752600" cy="838200"/>
            <a:chOff x="720" y="1440"/>
            <a:chExt cx="1104" cy="576"/>
          </a:xfrm>
        </p:grpSpPr>
        <p:sp>
          <p:nvSpPr>
            <p:cNvPr id="12" name="AutoShape 9"/>
            <p:cNvSpPr>
              <a:spLocks noChangeArrowheads="1"/>
            </p:cNvSpPr>
            <p:nvPr/>
          </p:nvSpPr>
          <p:spPr bwMode="auto">
            <a:xfrm>
              <a:off x="820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sz="2400" b="1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3" name="AutoShape 10"/>
            <p:cNvSpPr>
              <a:spLocks noChangeArrowheads="1"/>
            </p:cNvSpPr>
            <p:nvPr/>
          </p:nvSpPr>
          <p:spPr bwMode="auto">
            <a:xfrm>
              <a:off x="1123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sz="2400" b="1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4" name="AutoShape 11"/>
            <p:cNvSpPr>
              <a:spLocks noChangeArrowheads="1"/>
            </p:cNvSpPr>
            <p:nvPr/>
          </p:nvSpPr>
          <p:spPr bwMode="auto">
            <a:xfrm>
              <a:off x="1424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sz="2400" b="1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5" name="AutoShape 12"/>
            <p:cNvSpPr>
              <a:spLocks noChangeArrowheads="1"/>
            </p:cNvSpPr>
            <p:nvPr/>
          </p:nvSpPr>
          <p:spPr bwMode="auto">
            <a:xfrm>
              <a:off x="720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1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sz="2400" b="1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6" name="AutoShape 13"/>
            <p:cNvSpPr>
              <a:spLocks noChangeArrowheads="1"/>
            </p:cNvSpPr>
            <p:nvPr/>
          </p:nvSpPr>
          <p:spPr bwMode="auto">
            <a:xfrm>
              <a:off x="1021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sz="2400" b="1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7" name="AutoShape 14"/>
            <p:cNvSpPr>
              <a:spLocks noChangeArrowheads="1"/>
            </p:cNvSpPr>
            <p:nvPr/>
          </p:nvSpPr>
          <p:spPr bwMode="auto">
            <a:xfrm>
              <a:off x="1324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2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sz="2400" b="1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8" name="Rectangle 15"/>
            <p:cNvSpPr>
              <a:spLocks noChangeArrowheads="1"/>
            </p:cNvSpPr>
            <p:nvPr/>
          </p:nvSpPr>
          <p:spPr bwMode="auto">
            <a:xfrm>
              <a:off x="864" y="1440"/>
              <a:ext cx="960" cy="3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1" hangingPunct="1"/>
              <a:r>
                <a:rPr lang="nl-BE" sz="2400" b="1">
                  <a:solidFill>
                    <a:srgbClr val="153C8B"/>
                  </a:solidFill>
                  <a:latin typeface="Verdana" pitchFamily="34" charset="0"/>
                </a:rPr>
                <a:t>R  </a:t>
              </a:r>
              <a:r>
                <a:rPr lang="nl-BE" sz="1600" b="1">
                  <a:solidFill>
                    <a:srgbClr val="153C8B"/>
                  </a:solidFill>
                  <a:latin typeface="Verdana" pitchFamily="34" charset="0"/>
                </a:rPr>
                <a:t> </a:t>
              </a:r>
              <a:r>
                <a:rPr lang="nl-BE" sz="2400" b="1">
                  <a:solidFill>
                    <a:srgbClr val="153C8B"/>
                  </a:solidFill>
                  <a:latin typeface="Verdana" pitchFamily="34" charset="0"/>
                </a:rPr>
                <a:t>T  U</a:t>
              </a:r>
              <a:endParaRPr lang="en-US" sz="2400" b="1" dirty="0">
                <a:solidFill>
                  <a:srgbClr val="153C8B"/>
                </a:solidFill>
                <a:latin typeface="Verdana" pitchFamily="34" charset="0"/>
              </a:endParaRPr>
            </a:p>
          </p:txBody>
        </p:sp>
      </p:grpSp>
      <p:sp>
        <p:nvSpPr>
          <p:cNvPr id="19" name="Line 16"/>
          <p:cNvSpPr>
            <a:spLocks noChangeShapeType="1"/>
          </p:cNvSpPr>
          <p:nvPr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 dirty="0"/>
          </a:p>
        </p:txBody>
      </p:sp>
      <p:graphicFrame>
        <p:nvGraphicFramePr>
          <p:cNvPr id="20" name="Object 20"/>
          <p:cNvGraphicFramePr>
            <a:graphicFrameLocks noChangeAspect="1"/>
          </p:cNvGraphicFramePr>
          <p:nvPr userDrawn="1"/>
        </p:nvGraphicFramePr>
        <p:xfrm>
          <a:off x="0" y="0"/>
          <a:ext cx="9144000" cy="113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4691" name="Photo Editor-foto" r:id="rId5" imgW="7621064" imgH="1009791" progId="MSPhotoEd.3">
                  <p:embed/>
                </p:oleObj>
              </mc:Choice>
              <mc:Fallback>
                <p:oleObj name="Photo Editor-foto" r:id="rId5" imgW="7621064" imgH="1009791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1130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 Box 21"/>
          <p:cNvSpPr txBox="1">
            <a:spLocks noChangeArrowheads="1"/>
          </p:cNvSpPr>
          <p:nvPr userDrawn="1"/>
        </p:nvSpPr>
        <p:spPr bwMode="auto">
          <a:xfrm>
            <a:off x="1828800" y="71438"/>
            <a:ext cx="4191000" cy="112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nl-BE" sz="2000" smtClean="0">
                <a:solidFill>
                  <a:srgbClr val="FFFFFF"/>
                </a:solidFill>
                <a:latin typeface="Batang" pitchFamily="18" charset="-127"/>
              </a:rPr>
              <a:t>New York State </a:t>
            </a:r>
          </a:p>
          <a:p>
            <a:pPr eaLnBrk="1" hangingPunct="1">
              <a:defRPr/>
            </a:pPr>
            <a:r>
              <a:rPr lang="nl-BE" sz="2000" smtClean="0">
                <a:solidFill>
                  <a:srgbClr val="FFFFFF"/>
                </a:solidFill>
                <a:latin typeface="Batang" pitchFamily="18" charset="-127"/>
              </a:rPr>
              <a:t>Center of Excellence in Bioinformatics &amp; Life Sciences</a:t>
            </a:r>
          </a:p>
          <a:p>
            <a:pPr eaLnBrk="1" hangingPunct="1">
              <a:defRPr/>
            </a:pPr>
            <a:endParaRPr lang="nl-BE" sz="800" smtClean="0">
              <a:solidFill>
                <a:srgbClr val="FFFFFF"/>
              </a:solidFill>
              <a:latin typeface="Batang" pitchFamily="18" charset="-127"/>
            </a:endParaRPr>
          </a:p>
        </p:txBody>
      </p:sp>
      <p:grpSp>
        <p:nvGrpSpPr>
          <p:cNvPr id="22" name="Group 22"/>
          <p:cNvGrpSpPr>
            <a:grpSpLocks/>
          </p:cNvGrpSpPr>
          <p:nvPr userDrawn="1"/>
        </p:nvGrpSpPr>
        <p:grpSpPr bwMode="auto">
          <a:xfrm>
            <a:off x="152400" y="152400"/>
            <a:ext cx="1752600" cy="838200"/>
            <a:chOff x="720" y="1440"/>
            <a:chExt cx="1104" cy="576"/>
          </a:xfrm>
        </p:grpSpPr>
        <p:sp>
          <p:nvSpPr>
            <p:cNvPr id="23" name="AutoShape 23"/>
            <p:cNvSpPr>
              <a:spLocks noChangeArrowheads="1"/>
            </p:cNvSpPr>
            <p:nvPr/>
          </p:nvSpPr>
          <p:spPr bwMode="auto">
            <a:xfrm>
              <a:off x="820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sz="2400" b="1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4" name="AutoShape 24"/>
            <p:cNvSpPr>
              <a:spLocks noChangeArrowheads="1"/>
            </p:cNvSpPr>
            <p:nvPr/>
          </p:nvSpPr>
          <p:spPr bwMode="auto">
            <a:xfrm>
              <a:off x="1123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sz="2400" b="1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5" name="AutoShape 25"/>
            <p:cNvSpPr>
              <a:spLocks noChangeArrowheads="1"/>
            </p:cNvSpPr>
            <p:nvPr/>
          </p:nvSpPr>
          <p:spPr bwMode="auto">
            <a:xfrm>
              <a:off x="1424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sz="2400" b="1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6" name="AutoShape 26"/>
            <p:cNvSpPr>
              <a:spLocks noChangeArrowheads="1"/>
            </p:cNvSpPr>
            <p:nvPr/>
          </p:nvSpPr>
          <p:spPr bwMode="auto">
            <a:xfrm>
              <a:off x="720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1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sz="2400" b="1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7" name="AutoShape 27"/>
            <p:cNvSpPr>
              <a:spLocks noChangeArrowheads="1"/>
            </p:cNvSpPr>
            <p:nvPr/>
          </p:nvSpPr>
          <p:spPr bwMode="auto">
            <a:xfrm>
              <a:off x="1021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sz="2400" b="1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8" name="AutoShape 28"/>
            <p:cNvSpPr>
              <a:spLocks noChangeArrowheads="1"/>
            </p:cNvSpPr>
            <p:nvPr/>
          </p:nvSpPr>
          <p:spPr bwMode="auto">
            <a:xfrm>
              <a:off x="1324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2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sz="2400" b="1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9" name="Rectangle 29"/>
            <p:cNvSpPr>
              <a:spLocks noChangeArrowheads="1"/>
            </p:cNvSpPr>
            <p:nvPr/>
          </p:nvSpPr>
          <p:spPr bwMode="auto">
            <a:xfrm>
              <a:off x="864" y="1440"/>
              <a:ext cx="960" cy="3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1" hangingPunct="1"/>
              <a:r>
                <a:rPr lang="nl-BE" sz="2400" b="1">
                  <a:solidFill>
                    <a:srgbClr val="153C8B"/>
                  </a:solidFill>
                  <a:latin typeface="Verdana" pitchFamily="34" charset="0"/>
                </a:rPr>
                <a:t>R  </a:t>
              </a:r>
              <a:r>
                <a:rPr lang="nl-BE" sz="1600" b="1">
                  <a:solidFill>
                    <a:srgbClr val="153C8B"/>
                  </a:solidFill>
                  <a:latin typeface="Verdana" pitchFamily="34" charset="0"/>
                </a:rPr>
                <a:t> </a:t>
              </a:r>
              <a:r>
                <a:rPr lang="nl-BE" sz="2400" b="1">
                  <a:solidFill>
                    <a:srgbClr val="153C8B"/>
                  </a:solidFill>
                  <a:latin typeface="Verdana" pitchFamily="34" charset="0"/>
                </a:rPr>
                <a:t>T  U</a:t>
              </a:r>
              <a:endParaRPr lang="en-US" sz="2400" b="1" dirty="0">
                <a:solidFill>
                  <a:srgbClr val="153C8B"/>
                </a:solidFill>
                <a:latin typeface="Verdana" pitchFamily="34" charset="0"/>
              </a:endParaRPr>
            </a:p>
          </p:txBody>
        </p:sp>
      </p:grpSp>
      <p:sp>
        <p:nvSpPr>
          <p:cNvPr id="30" name="Line 30"/>
          <p:cNvSpPr>
            <a:spLocks noChangeShapeType="1"/>
          </p:cNvSpPr>
          <p:nvPr userDrawn="1"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D332EEA6-3DED-4E41-932E-D40F64E205D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28370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324600"/>
            <a:ext cx="2133600" cy="533400"/>
          </a:xfrm>
        </p:spPr>
        <p:txBody>
          <a:bodyPr/>
          <a:lstStyle>
            <a:lvl1pPr>
              <a:defRPr sz="2400"/>
            </a:lvl1pPr>
          </a:lstStyle>
          <a:p>
            <a:pPr>
              <a:defRPr/>
            </a:pPr>
            <a:fld id="{AF00672C-424E-493C-ACCF-FB23046343D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61568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8"/>
          <p:cNvSpPr>
            <a:spLocks noChangeArrowheads="1"/>
          </p:cNvSpPr>
          <p:nvPr userDrawn="1"/>
        </p:nvSpPr>
        <p:spPr bwMode="auto">
          <a:xfrm>
            <a:off x="0" y="1066800"/>
            <a:ext cx="9144000" cy="5791200"/>
          </a:xfrm>
          <a:prstGeom prst="rect">
            <a:avLst/>
          </a:prstGeom>
          <a:gradFill rotWithShape="0">
            <a:gsLst>
              <a:gs pos="0">
                <a:srgbClr val="000042"/>
              </a:gs>
              <a:gs pos="100000">
                <a:srgbClr val="151555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endParaRPr lang="en-US" sz="24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" name="Rectangle 19"/>
          <p:cNvSpPr>
            <a:spLocks noChangeArrowheads="1"/>
          </p:cNvSpPr>
          <p:nvPr userDrawn="1"/>
        </p:nvSpPr>
        <p:spPr bwMode="auto">
          <a:xfrm>
            <a:off x="0" y="1066800"/>
            <a:ext cx="9144000" cy="5791200"/>
          </a:xfrm>
          <a:prstGeom prst="rect">
            <a:avLst/>
          </a:prstGeom>
          <a:solidFill>
            <a:srgbClr val="000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endParaRPr lang="en-US" sz="24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1066800"/>
            <a:ext cx="9144000" cy="5791200"/>
          </a:xfrm>
          <a:prstGeom prst="rect">
            <a:avLst/>
          </a:prstGeom>
          <a:gradFill rotWithShape="0">
            <a:gsLst>
              <a:gs pos="0">
                <a:srgbClr val="000042"/>
              </a:gs>
              <a:gs pos="100000">
                <a:srgbClr val="151555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endParaRPr lang="en-US" sz="24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0" y="1066800"/>
            <a:ext cx="914400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endParaRPr lang="en-US" sz="24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graphicFrame>
        <p:nvGraphicFramePr>
          <p:cNvPr id="9" name="Object 6"/>
          <p:cNvGraphicFramePr>
            <a:graphicFrameLocks noChangeAspect="1"/>
          </p:cNvGraphicFramePr>
          <p:nvPr/>
        </p:nvGraphicFramePr>
        <p:xfrm>
          <a:off x="0" y="0"/>
          <a:ext cx="9144000" cy="113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5714" name="Photo Editor-foto" r:id="rId3" imgW="7621064" imgH="1009791" progId="MSPhotoEd.3">
                  <p:embed/>
                </p:oleObj>
              </mc:Choice>
              <mc:Fallback>
                <p:oleObj name="Photo Editor-foto" r:id="rId3" imgW="7621064" imgH="1009791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1130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1828800" y="71438"/>
            <a:ext cx="4191000" cy="112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nl-BE" sz="2000" smtClean="0">
                <a:solidFill>
                  <a:srgbClr val="FFFFFF"/>
                </a:solidFill>
                <a:latin typeface="Batang" pitchFamily="18" charset="-127"/>
              </a:rPr>
              <a:t>New York State </a:t>
            </a:r>
          </a:p>
          <a:p>
            <a:pPr eaLnBrk="1" hangingPunct="1">
              <a:defRPr/>
            </a:pPr>
            <a:r>
              <a:rPr lang="nl-BE" sz="2000" smtClean="0">
                <a:solidFill>
                  <a:srgbClr val="FFFFFF"/>
                </a:solidFill>
                <a:latin typeface="Batang" pitchFamily="18" charset="-127"/>
              </a:rPr>
              <a:t>Center of Excellence in Bioinformatics &amp; Life Sciences</a:t>
            </a:r>
          </a:p>
          <a:p>
            <a:pPr eaLnBrk="1" hangingPunct="1">
              <a:defRPr/>
            </a:pPr>
            <a:endParaRPr lang="nl-BE" sz="800" smtClean="0">
              <a:solidFill>
                <a:srgbClr val="FFFFFF"/>
              </a:solidFill>
              <a:latin typeface="Batang" pitchFamily="18" charset="-127"/>
            </a:endParaRPr>
          </a:p>
        </p:txBody>
      </p:sp>
      <p:grpSp>
        <p:nvGrpSpPr>
          <p:cNvPr id="11" name="Group 8"/>
          <p:cNvGrpSpPr>
            <a:grpSpLocks/>
          </p:cNvGrpSpPr>
          <p:nvPr/>
        </p:nvGrpSpPr>
        <p:grpSpPr bwMode="auto">
          <a:xfrm>
            <a:off x="152400" y="152400"/>
            <a:ext cx="1752600" cy="838200"/>
            <a:chOff x="720" y="1440"/>
            <a:chExt cx="1104" cy="576"/>
          </a:xfrm>
        </p:grpSpPr>
        <p:sp>
          <p:nvSpPr>
            <p:cNvPr id="12" name="AutoShape 9"/>
            <p:cNvSpPr>
              <a:spLocks noChangeArrowheads="1"/>
            </p:cNvSpPr>
            <p:nvPr/>
          </p:nvSpPr>
          <p:spPr bwMode="auto">
            <a:xfrm>
              <a:off x="820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sz="2400" b="1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3" name="AutoShape 10"/>
            <p:cNvSpPr>
              <a:spLocks noChangeArrowheads="1"/>
            </p:cNvSpPr>
            <p:nvPr/>
          </p:nvSpPr>
          <p:spPr bwMode="auto">
            <a:xfrm>
              <a:off x="1123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sz="2400" b="1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4" name="AutoShape 11"/>
            <p:cNvSpPr>
              <a:spLocks noChangeArrowheads="1"/>
            </p:cNvSpPr>
            <p:nvPr/>
          </p:nvSpPr>
          <p:spPr bwMode="auto">
            <a:xfrm>
              <a:off x="1424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sz="2400" b="1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5" name="AutoShape 12"/>
            <p:cNvSpPr>
              <a:spLocks noChangeArrowheads="1"/>
            </p:cNvSpPr>
            <p:nvPr/>
          </p:nvSpPr>
          <p:spPr bwMode="auto">
            <a:xfrm>
              <a:off x="720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1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sz="2400" b="1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6" name="AutoShape 13"/>
            <p:cNvSpPr>
              <a:spLocks noChangeArrowheads="1"/>
            </p:cNvSpPr>
            <p:nvPr/>
          </p:nvSpPr>
          <p:spPr bwMode="auto">
            <a:xfrm>
              <a:off x="1021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sz="2400" b="1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7" name="AutoShape 14"/>
            <p:cNvSpPr>
              <a:spLocks noChangeArrowheads="1"/>
            </p:cNvSpPr>
            <p:nvPr/>
          </p:nvSpPr>
          <p:spPr bwMode="auto">
            <a:xfrm>
              <a:off x="1324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2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sz="2400" b="1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8" name="Rectangle 15"/>
            <p:cNvSpPr>
              <a:spLocks noChangeArrowheads="1"/>
            </p:cNvSpPr>
            <p:nvPr/>
          </p:nvSpPr>
          <p:spPr bwMode="auto">
            <a:xfrm>
              <a:off x="864" y="1440"/>
              <a:ext cx="960" cy="3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1" hangingPunct="1"/>
              <a:r>
                <a:rPr lang="nl-BE" sz="2400" b="1">
                  <a:solidFill>
                    <a:srgbClr val="153C8B"/>
                  </a:solidFill>
                  <a:latin typeface="Verdana" pitchFamily="34" charset="0"/>
                </a:rPr>
                <a:t>R  </a:t>
              </a:r>
              <a:r>
                <a:rPr lang="nl-BE" sz="1600" b="1">
                  <a:solidFill>
                    <a:srgbClr val="153C8B"/>
                  </a:solidFill>
                  <a:latin typeface="Verdana" pitchFamily="34" charset="0"/>
                </a:rPr>
                <a:t> </a:t>
              </a:r>
              <a:r>
                <a:rPr lang="nl-BE" sz="2400" b="1">
                  <a:solidFill>
                    <a:srgbClr val="153C8B"/>
                  </a:solidFill>
                  <a:latin typeface="Verdana" pitchFamily="34" charset="0"/>
                </a:rPr>
                <a:t>T  U</a:t>
              </a:r>
              <a:endParaRPr lang="en-US" sz="2400" b="1" dirty="0">
                <a:solidFill>
                  <a:srgbClr val="153C8B"/>
                </a:solidFill>
                <a:latin typeface="Verdana" pitchFamily="34" charset="0"/>
              </a:endParaRPr>
            </a:p>
          </p:txBody>
        </p:sp>
      </p:grpSp>
      <p:sp>
        <p:nvSpPr>
          <p:cNvPr id="19" name="Line 16"/>
          <p:cNvSpPr>
            <a:spLocks noChangeShapeType="1"/>
          </p:cNvSpPr>
          <p:nvPr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 dirty="0"/>
          </a:p>
        </p:txBody>
      </p:sp>
      <p:graphicFrame>
        <p:nvGraphicFramePr>
          <p:cNvPr id="20" name="Object 20"/>
          <p:cNvGraphicFramePr>
            <a:graphicFrameLocks noChangeAspect="1"/>
          </p:cNvGraphicFramePr>
          <p:nvPr userDrawn="1"/>
        </p:nvGraphicFramePr>
        <p:xfrm>
          <a:off x="0" y="0"/>
          <a:ext cx="9144000" cy="113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5715" name="Photo Editor-foto" r:id="rId5" imgW="7621064" imgH="1009791" progId="MSPhotoEd.3">
                  <p:embed/>
                </p:oleObj>
              </mc:Choice>
              <mc:Fallback>
                <p:oleObj name="Photo Editor-foto" r:id="rId5" imgW="7621064" imgH="1009791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1130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 Box 21"/>
          <p:cNvSpPr txBox="1">
            <a:spLocks noChangeArrowheads="1"/>
          </p:cNvSpPr>
          <p:nvPr userDrawn="1"/>
        </p:nvSpPr>
        <p:spPr bwMode="auto">
          <a:xfrm>
            <a:off x="1828800" y="71438"/>
            <a:ext cx="4191000" cy="112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nl-BE" sz="2000" smtClean="0">
                <a:solidFill>
                  <a:srgbClr val="FFFFFF"/>
                </a:solidFill>
                <a:latin typeface="Batang" pitchFamily="18" charset="-127"/>
              </a:rPr>
              <a:t>New York State </a:t>
            </a:r>
          </a:p>
          <a:p>
            <a:pPr eaLnBrk="1" hangingPunct="1">
              <a:defRPr/>
            </a:pPr>
            <a:r>
              <a:rPr lang="nl-BE" sz="2000" smtClean="0">
                <a:solidFill>
                  <a:srgbClr val="FFFFFF"/>
                </a:solidFill>
                <a:latin typeface="Batang" pitchFamily="18" charset="-127"/>
              </a:rPr>
              <a:t>Center of Excellence in Bioinformatics &amp; Life Sciences</a:t>
            </a:r>
          </a:p>
          <a:p>
            <a:pPr eaLnBrk="1" hangingPunct="1">
              <a:defRPr/>
            </a:pPr>
            <a:endParaRPr lang="nl-BE" sz="800" smtClean="0">
              <a:solidFill>
                <a:srgbClr val="FFFFFF"/>
              </a:solidFill>
              <a:latin typeface="Batang" pitchFamily="18" charset="-127"/>
            </a:endParaRPr>
          </a:p>
        </p:txBody>
      </p:sp>
      <p:grpSp>
        <p:nvGrpSpPr>
          <p:cNvPr id="22" name="Group 22"/>
          <p:cNvGrpSpPr>
            <a:grpSpLocks/>
          </p:cNvGrpSpPr>
          <p:nvPr userDrawn="1"/>
        </p:nvGrpSpPr>
        <p:grpSpPr bwMode="auto">
          <a:xfrm>
            <a:off x="152400" y="152400"/>
            <a:ext cx="1752600" cy="838200"/>
            <a:chOff x="720" y="1440"/>
            <a:chExt cx="1104" cy="576"/>
          </a:xfrm>
        </p:grpSpPr>
        <p:sp>
          <p:nvSpPr>
            <p:cNvPr id="23" name="AutoShape 23"/>
            <p:cNvSpPr>
              <a:spLocks noChangeArrowheads="1"/>
            </p:cNvSpPr>
            <p:nvPr/>
          </p:nvSpPr>
          <p:spPr bwMode="auto">
            <a:xfrm>
              <a:off x="820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sz="2400" b="1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4" name="AutoShape 24"/>
            <p:cNvSpPr>
              <a:spLocks noChangeArrowheads="1"/>
            </p:cNvSpPr>
            <p:nvPr/>
          </p:nvSpPr>
          <p:spPr bwMode="auto">
            <a:xfrm>
              <a:off x="1123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sz="2400" b="1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5" name="AutoShape 25"/>
            <p:cNvSpPr>
              <a:spLocks noChangeArrowheads="1"/>
            </p:cNvSpPr>
            <p:nvPr/>
          </p:nvSpPr>
          <p:spPr bwMode="auto">
            <a:xfrm>
              <a:off x="1424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sz="2400" b="1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6" name="AutoShape 26"/>
            <p:cNvSpPr>
              <a:spLocks noChangeArrowheads="1"/>
            </p:cNvSpPr>
            <p:nvPr/>
          </p:nvSpPr>
          <p:spPr bwMode="auto">
            <a:xfrm>
              <a:off x="720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1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sz="2400" b="1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7" name="AutoShape 27"/>
            <p:cNvSpPr>
              <a:spLocks noChangeArrowheads="1"/>
            </p:cNvSpPr>
            <p:nvPr/>
          </p:nvSpPr>
          <p:spPr bwMode="auto">
            <a:xfrm>
              <a:off x="1021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sz="2400" b="1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8" name="AutoShape 28"/>
            <p:cNvSpPr>
              <a:spLocks noChangeArrowheads="1"/>
            </p:cNvSpPr>
            <p:nvPr/>
          </p:nvSpPr>
          <p:spPr bwMode="auto">
            <a:xfrm>
              <a:off x="1324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2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sz="2400" b="1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9" name="Rectangle 29"/>
            <p:cNvSpPr>
              <a:spLocks noChangeArrowheads="1"/>
            </p:cNvSpPr>
            <p:nvPr/>
          </p:nvSpPr>
          <p:spPr bwMode="auto">
            <a:xfrm>
              <a:off x="864" y="1440"/>
              <a:ext cx="960" cy="3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1" hangingPunct="1"/>
              <a:r>
                <a:rPr lang="nl-BE" sz="2400" b="1">
                  <a:solidFill>
                    <a:srgbClr val="153C8B"/>
                  </a:solidFill>
                  <a:latin typeface="Verdana" pitchFamily="34" charset="0"/>
                </a:rPr>
                <a:t>R  </a:t>
              </a:r>
              <a:r>
                <a:rPr lang="nl-BE" sz="1600" b="1">
                  <a:solidFill>
                    <a:srgbClr val="153C8B"/>
                  </a:solidFill>
                  <a:latin typeface="Verdana" pitchFamily="34" charset="0"/>
                </a:rPr>
                <a:t> </a:t>
              </a:r>
              <a:r>
                <a:rPr lang="nl-BE" sz="2400" b="1">
                  <a:solidFill>
                    <a:srgbClr val="153C8B"/>
                  </a:solidFill>
                  <a:latin typeface="Verdana" pitchFamily="34" charset="0"/>
                </a:rPr>
                <a:t>T  U</a:t>
              </a:r>
              <a:endParaRPr lang="en-US" sz="2400" b="1" dirty="0">
                <a:solidFill>
                  <a:srgbClr val="153C8B"/>
                </a:solidFill>
                <a:latin typeface="Verdana" pitchFamily="34" charset="0"/>
              </a:endParaRPr>
            </a:p>
          </p:txBody>
        </p:sp>
      </p:grpSp>
      <p:sp>
        <p:nvSpPr>
          <p:cNvPr id="30" name="Line 30"/>
          <p:cNvSpPr>
            <a:spLocks noChangeShapeType="1"/>
          </p:cNvSpPr>
          <p:nvPr userDrawn="1"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3E5F4638-D7AE-4053-82DE-7C04FEC5C76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9595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8"/>
          <p:cNvSpPr>
            <a:spLocks noChangeArrowheads="1"/>
          </p:cNvSpPr>
          <p:nvPr userDrawn="1"/>
        </p:nvSpPr>
        <p:spPr bwMode="auto">
          <a:xfrm>
            <a:off x="0" y="1066800"/>
            <a:ext cx="9144000" cy="5791200"/>
          </a:xfrm>
          <a:prstGeom prst="rect">
            <a:avLst/>
          </a:prstGeom>
          <a:gradFill rotWithShape="0">
            <a:gsLst>
              <a:gs pos="0">
                <a:srgbClr val="000042"/>
              </a:gs>
              <a:gs pos="100000">
                <a:srgbClr val="151555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endParaRPr lang="en-US" sz="24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" name="Rectangle 19"/>
          <p:cNvSpPr>
            <a:spLocks noChangeArrowheads="1"/>
          </p:cNvSpPr>
          <p:nvPr userDrawn="1"/>
        </p:nvSpPr>
        <p:spPr bwMode="auto">
          <a:xfrm>
            <a:off x="0" y="1066800"/>
            <a:ext cx="9144000" cy="5791200"/>
          </a:xfrm>
          <a:prstGeom prst="rect">
            <a:avLst/>
          </a:prstGeom>
          <a:solidFill>
            <a:srgbClr val="000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endParaRPr lang="en-US" sz="24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1066800"/>
            <a:ext cx="9144000" cy="5791200"/>
          </a:xfrm>
          <a:prstGeom prst="rect">
            <a:avLst/>
          </a:prstGeom>
          <a:gradFill rotWithShape="0">
            <a:gsLst>
              <a:gs pos="0">
                <a:srgbClr val="000042"/>
              </a:gs>
              <a:gs pos="100000">
                <a:srgbClr val="151555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endParaRPr lang="en-US" sz="24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1066800"/>
            <a:ext cx="914400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endParaRPr lang="en-US" sz="24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graphicFrame>
        <p:nvGraphicFramePr>
          <p:cNvPr id="8" name="Object 6"/>
          <p:cNvGraphicFramePr>
            <a:graphicFrameLocks noChangeAspect="1"/>
          </p:cNvGraphicFramePr>
          <p:nvPr/>
        </p:nvGraphicFramePr>
        <p:xfrm>
          <a:off x="0" y="0"/>
          <a:ext cx="9144000" cy="113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6738" name="Photo Editor-foto" r:id="rId3" imgW="7621064" imgH="1009791" progId="MSPhotoEd.3">
                  <p:embed/>
                </p:oleObj>
              </mc:Choice>
              <mc:Fallback>
                <p:oleObj name="Photo Editor-foto" r:id="rId3" imgW="7621064" imgH="1009791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1130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828800" y="71438"/>
            <a:ext cx="4191000" cy="112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nl-BE" sz="2000" smtClean="0">
                <a:solidFill>
                  <a:srgbClr val="FFFFFF"/>
                </a:solidFill>
                <a:latin typeface="Batang" pitchFamily="18" charset="-127"/>
              </a:rPr>
              <a:t>New York State </a:t>
            </a:r>
          </a:p>
          <a:p>
            <a:pPr eaLnBrk="1" hangingPunct="1">
              <a:defRPr/>
            </a:pPr>
            <a:r>
              <a:rPr lang="nl-BE" sz="2000" smtClean="0">
                <a:solidFill>
                  <a:srgbClr val="FFFFFF"/>
                </a:solidFill>
                <a:latin typeface="Batang" pitchFamily="18" charset="-127"/>
              </a:rPr>
              <a:t>Center of Excellence in Bioinformatics &amp; Life Sciences</a:t>
            </a:r>
          </a:p>
          <a:p>
            <a:pPr eaLnBrk="1" hangingPunct="1">
              <a:defRPr/>
            </a:pPr>
            <a:endParaRPr lang="nl-BE" sz="800" smtClean="0">
              <a:solidFill>
                <a:srgbClr val="FFFFFF"/>
              </a:solidFill>
              <a:latin typeface="Batang" pitchFamily="18" charset="-127"/>
            </a:endParaRPr>
          </a:p>
        </p:txBody>
      </p:sp>
      <p:grpSp>
        <p:nvGrpSpPr>
          <p:cNvPr id="10" name="Group 8"/>
          <p:cNvGrpSpPr>
            <a:grpSpLocks/>
          </p:cNvGrpSpPr>
          <p:nvPr/>
        </p:nvGrpSpPr>
        <p:grpSpPr bwMode="auto">
          <a:xfrm>
            <a:off x="152400" y="152400"/>
            <a:ext cx="1752600" cy="838200"/>
            <a:chOff x="720" y="1440"/>
            <a:chExt cx="1104" cy="576"/>
          </a:xfrm>
        </p:grpSpPr>
        <p:sp>
          <p:nvSpPr>
            <p:cNvPr id="11" name="AutoShape 9"/>
            <p:cNvSpPr>
              <a:spLocks noChangeArrowheads="1"/>
            </p:cNvSpPr>
            <p:nvPr/>
          </p:nvSpPr>
          <p:spPr bwMode="auto">
            <a:xfrm>
              <a:off x="820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sz="2400" b="1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2" name="AutoShape 10"/>
            <p:cNvSpPr>
              <a:spLocks noChangeArrowheads="1"/>
            </p:cNvSpPr>
            <p:nvPr/>
          </p:nvSpPr>
          <p:spPr bwMode="auto">
            <a:xfrm>
              <a:off x="1123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sz="2400" b="1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3" name="AutoShape 11"/>
            <p:cNvSpPr>
              <a:spLocks noChangeArrowheads="1"/>
            </p:cNvSpPr>
            <p:nvPr/>
          </p:nvSpPr>
          <p:spPr bwMode="auto">
            <a:xfrm>
              <a:off x="1424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sz="2400" b="1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4" name="AutoShape 12"/>
            <p:cNvSpPr>
              <a:spLocks noChangeArrowheads="1"/>
            </p:cNvSpPr>
            <p:nvPr/>
          </p:nvSpPr>
          <p:spPr bwMode="auto">
            <a:xfrm>
              <a:off x="720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1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sz="2400" b="1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5" name="AutoShape 13"/>
            <p:cNvSpPr>
              <a:spLocks noChangeArrowheads="1"/>
            </p:cNvSpPr>
            <p:nvPr/>
          </p:nvSpPr>
          <p:spPr bwMode="auto">
            <a:xfrm>
              <a:off x="1021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sz="2400" b="1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6" name="AutoShape 14"/>
            <p:cNvSpPr>
              <a:spLocks noChangeArrowheads="1"/>
            </p:cNvSpPr>
            <p:nvPr/>
          </p:nvSpPr>
          <p:spPr bwMode="auto">
            <a:xfrm>
              <a:off x="1324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2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sz="2400" b="1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7" name="Rectangle 15"/>
            <p:cNvSpPr>
              <a:spLocks noChangeArrowheads="1"/>
            </p:cNvSpPr>
            <p:nvPr/>
          </p:nvSpPr>
          <p:spPr bwMode="auto">
            <a:xfrm>
              <a:off x="864" y="1440"/>
              <a:ext cx="960" cy="3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1" hangingPunct="1"/>
              <a:r>
                <a:rPr lang="nl-BE" sz="2400" b="1">
                  <a:solidFill>
                    <a:srgbClr val="153C8B"/>
                  </a:solidFill>
                  <a:latin typeface="Verdana" pitchFamily="34" charset="0"/>
                </a:rPr>
                <a:t>R  </a:t>
              </a:r>
              <a:r>
                <a:rPr lang="nl-BE" sz="1600" b="1">
                  <a:solidFill>
                    <a:srgbClr val="153C8B"/>
                  </a:solidFill>
                  <a:latin typeface="Verdana" pitchFamily="34" charset="0"/>
                </a:rPr>
                <a:t> </a:t>
              </a:r>
              <a:r>
                <a:rPr lang="nl-BE" sz="2400" b="1">
                  <a:solidFill>
                    <a:srgbClr val="153C8B"/>
                  </a:solidFill>
                  <a:latin typeface="Verdana" pitchFamily="34" charset="0"/>
                </a:rPr>
                <a:t>T  U</a:t>
              </a:r>
              <a:endParaRPr lang="en-US" sz="2400" b="1" dirty="0">
                <a:solidFill>
                  <a:srgbClr val="153C8B"/>
                </a:solidFill>
                <a:latin typeface="Verdana" pitchFamily="34" charset="0"/>
              </a:endParaRPr>
            </a:p>
          </p:txBody>
        </p:sp>
      </p:grpSp>
      <p:sp>
        <p:nvSpPr>
          <p:cNvPr id="18" name="Line 16"/>
          <p:cNvSpPr>
            <a:spLocks noChangeShapeType="1"/>
          </p:cNvSpPr>
          <p:nvPr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 dirty="0"/>
          </a:p>
        </p:txBody>
      </p:sp>
      <p:graphicFrame>
        <p:nvGraphicFramePr>
          <p:cNvPr id="19" name="Object 20"/>
          <p:cNvGraphicFramePr>
            <a:graphicFrameLocks noChangeAspect="1"/>
          </p:cNvGraphicFramePr>
          <p:nvPr userDrawn="1"/>
        </p:nvGraphicFramePr>
        <p:xfrm>
          <a:off x="0" y="0"/>
          <a:ext cx="9144000" cy="113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6739" name="Photo Editor-foto" r:id="rId5" imgW="7621064" imgH="1009791" progId="MSPhotoEd.3">
                  <p:embed/>
                </p:oleObj>
              </mc:Choice>
              <mc:Fallback>
                <p:oleObj name="Photo Editor-foto" r:id="rId5" imgW="7621064" imgH="1009791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1130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 Box 21"/>
          <p:cNvSpPr txBox="1">
            <a:spLocks noChangeArrowheads="1"/>
          </p:cNvSpPr>
          <p:nvPr userDrawn="1"/>
        </p:nvSpPr>
        <p:spPr bwMode="auto">
          <a:xfrm>
            <a:off x="1828800" y="71438"/>
            <a:ext cx="4191000" cy="112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nl-BE" sz="2000" smtClean="0">
                <a:solidFill>
                  <a:srgbClr val="FFFFFF"/>
                </a:solidFill>
                <a:latin typeface="Batang" pitchFamily="18" charset="-127"/>
              </a:rPr>
              <a:t>New York State </a:t>
            </a:r>
          </a:p>
          <a:p>
            <a:pPr eaLnBrk="1" hangingPunct="1">
              <a:defRPr/>
            </a:pPr>
            <a:r>
              <a:rPr lang="nl-BE" sz="2000" smtClean="0">
                <a:solidFill>
                  <a:srgbClr val="FFFFFF"/>
                </a:solidFill>
                <a:latin typeface="Batang" pitchFamily="18" charset="-127"/>
              </a:rPr>
              <a:t>Center of Excellence in Bioinformatics &amp; Life Sciences</a:t>
            </a:r>
          </a:p>
          <a:p>
            <a:pPr eaLnBrk="1" hangingPunct="1">
              <a:defRPr/>
            </a:pPr>
            <a:endParaRPr lang="nl-BE" sz="800" smtClean="0">
              <a:solidFill>
                <a:srgbClr val="FFFFFF"/>
              </a:solidFill>
              <a:latin typeface="Batang" pitchFamily="18" charset="-127"/>
            </a:endParaRPr>
          </a:p>
        </p:txBody>
      </p:sp>
      <p:grpSp>
        <p:nvGrpSpPr>
          <p:cNvPr id="21" name="Group 22"/>
          <p:cNvGrpSpPr>
            <a:grpSpLocks/>
          </p:cNvGrpSpPr>
          <p:nvPr userDrawn="1"/>
        </p:nvGrpSpPr>
        <p:grpSpPr bwMode="auto">
          <a:xfrm>
            <a:off x="152400" y="152400"/>
            <a:ext cx="1752600" cy="838200"/>
            <a:chOff x="720" y="1440"/>
            <a:chExt cx="1104" cy="576"/>
          </a:xfrm>
        </p:grpSpPr>
        <p:sp>
          <p:nvSpPr>
            <p:cNvPr id="22" name="AutoShape 23"/>
            <p:cNvSpPr>
              <a:spLocks noChangeArrowheads="1"/>
            </p:cNvSpPr>
            <p:nvPr/>
          </p:nvSpPr>
          <p:spPr bwMode="auto">
            <a:xfrm>
              <a:off x="820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sz="2400" b="1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3" name="AutoShape 24"/>
            <p:cNvSpPr>
              <a:spLocks noChangeArrowheads="1"/>
            </p:cNvSpPr>
            <p:nvPr/>
          </p:nvSpPr>
          <p:spPr bwMode="auto">
            <a:xfrm>
              <a:off x="1123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sz="2400" b="1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4" name="AutoShape 25"/>
            <p:cNvSpPr>
              <a:spLocks noChangeArrowheads="1"/>
            </p:cNvSpPr>
            <p:nvPr/>
          </p:nvSpPr>
          <p:spPr bwMode="auto">
            <a:xfrm>
              <a:off x="1424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sz="2400" b="1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5" name="AutoShape 26"/>
            <p:cNvSpPr>
              <a:spLocks noChangeArrowheads="1"/>
            </p:cNvSpPr>
            <p:nvPr/>
          </p:nvSpPr>
          <p:spPr bwMode="auto">
            <a:xfrm>
              <a:off x="720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1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sz="2400" b="1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6" name="AutoShape 27"/>
            <p:cNvSpPr>
              <a:spLocks noChangeArrowheads="1"/>
            </p:cNvSpPr>
            <p:nvPr/>
          </p:nvSpPr>
          <p:spPr bwMode="auto">
            <a:xfrm>
              <a:off x="1021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sz="2400" b="1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7" name="AutoShape 28"/>
            <p:cNvSpPr>
              <a:spLocks noChangeArrowheads="1"/>
            </p:cNvSpPr>
            <p:nvPr/>
          </p:nvSpPr>
          <p:spPr bwMode="auto">
            <a:xfrm>
              <a:off x="1324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2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sz="2400" b="1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8" name="Rectangle 29"/>
            <p:cNvSpPr>
              <a:spLocks noChangeArrowheads="1"/>
            </p:cNvSpPr>
            <p:nvPr/>
          </p:nvSpPr>
          <p:spPr bwMode="auto">
            <a:xfrm>
              <a:off x="864" y="1440"/>
              <a:ext cx="960" cy="3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1" hangingPunct="1"/>
              <a:r>
                <a:rPr lang="nl-BE" sz="2400" b="1">
                  <a:solidFill>
                    <a:srgbClr val="153C8B"/>
                  </a:solidFill>
                  <a:latin typeface="Verdana" pitchFamily="34" charset="0"/>
                </a:rPr>
                <a:t>R  </a:t>
              </a:r>
              <a:r>
                <a:rPr lang="nl-BE" sz="1600" b="1">
                  <a:solidFill>
                    <a:srgbClr val="153C8B"/>
                  </a:solidFill>
                  <a:latin typeface="Verdana" pitchFamily="34" charset="0"/>
                </a:rPr>
                <a:t> </a:t>
              </a:r>
              <a:r>
                <a:rPr lang="nl-BE" sz="2400" b="1">
                  <a:solidFill>
                    <a:srgbClr val="153C8B"/>
                  </a:solidFill>
                  <a:latin typeface="Verdana" pitchFamily="34" charset="0"/>
                </a:rPr>
                <a:t>T  U</a:t>
              </a:r>
              <a:endParaRPr lang="en-US" sz="2400" b="1" dirty="0">
                <a:solidFill>
                  <a:srgbClr val="153C8B"/>
                </a:solidFill>
                <a:latin typeface="Verdana" pitchFamily="34" charset="0"/>
              </a:endParaRPr>
            </a:p>
          </p:txBody>
        </p:sp>
      </p:grpSp>
      <p:sp>
        <p:nvSpPr>
          <p:cNvPr id="29" name="Line 30"/>
          <p:cNvSpPr>
            <a:spLocks noChangeShapeType="1"/>
          </p:cNvSpPr>
          <p:nvPr userDrawn="1"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0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0548AB80-81E2-458C-93F6-3CFAE17237C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6448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8"/>
          <p:cNvSpPr>
            <a:spLocks noChangeArrowheads="1"/>
          </p:cNvSpPr>
          <p:nvPr userDrawn="1"/>
        </p:nvSpPr>
        <p:spPr bwMode="auto">
          <a:xfrm>
            <a:off x="0" y="1066800"/>
            <a:ext cx="9144000" cy="5791200"/>
          </a:xfrm>
          <a:prstGeom prst="rect">
            <a:avLst/>
          </a:prstGeom>
          <a:gradFill rotWithShape="0">
            <a:gsLst>
              <a:gs pos="0">
                <a:srgbClr val="000042"/>
              </a:gs>
              <a:gs pos="100000">
                <a:srgbClr val="151555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endParaRPr lang="en-US" sz="24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" name="Rectangle 19"/>
          <p:cNvSpPr>
            <a:spLocks noChangeArrowheads="1"/>
          </p:cNvSpPr>
          <p:nvPr userDrawn="1"/>
        </p:nvSpPr>
        <p:spPr bwMode="auto">
          <a:xfrm>
            <a:off x="0" y="1066800"/>
            <a:ext cx="9144000" cy="5791200"/>
          </a:xfrm>
          <a:prstGeom prst="rect">
            <a:avLst/>
          </a:prstGeom>
          <a:solidFill>
            <a:srgbClr val="000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endParaRPr lang="en-US" sz="24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1066800"/>
            <a:ext cx="9144000" cy="5791200"/>
          </a:xfrm>
          <a:prstGeom prst="rect">
            <a:avLst/>
          </a:prstGeom>
          <a:gradFill rotWithShape="0">
            <a:gsLst>
              <a:gs pos="0">
                <a:srgbClr val="000042"/>
              </a:gs>
              <a:gs pos="100000">
                <a:srgbClr val="151555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endParaRPr lang="en-US" sz="24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1066800"/>
            <a:ext cx="914400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endParaRPr lang="en-US" sz="24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graphicFrame>
        <p:nvGraphicFramePr>
          <p:cNvPr id="8" name="Object 6"/>
          <p:cNvGraphicFramePr>
            <a:graphicFrameLocks noChangeAspect="1"/>
          </p:cNvGraphicFramePr>
          <p:nvPr/>
        </p:nvGraphicFramePr>
        <p:xfrm>
          <a:off x="0" y="0"/>
          <a:ext cx="9144000" cy="113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7762" name="Photo Editor-foto" r:id="rId3" imgW="7621064" imgH="1009791" progId="MSPhotoEd.3">
                  <p:embed/>
                </p:oleObj>
              </mc:Choice>
              <mc:Fallback>
                <p:oleObj name="Photo Editor-foto" r:id="rId3" imgW="7621064" imgH="1009791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1130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828800" y="71438"/>
            <a:ext cx="4191000" cy="112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nl-BE" sz="2000" smtClean="0">
                <a:solidFill>
                  <a:srgbClr val="FFFFFF"/>
                </a:solidFill>
                <a:latin typeface="Batang" pitchFamily="18" charset="-127"/>
              </a:rPr>
              <a:t>New York State </a:t>
            </a:r>
          </a:p>
          <a:p>
            <a:pPr eaLnBrk="1" hangingPunct="1">
              <a:defRPr/>
            </a:pPr>
            <a:r>
              <a:rPr lang="nl-BE" sz="2000" smtClean="0">
                <a:solidFill>
                  <a:srgbClr val="FFFFFF"/>
                </a:solidFill>
                <a:latin typeface="Batang" pitchFamily="18" charset="-127"/>
              </a:rPr>
              <a:t>Center of Excellence in Bioinformatics &amp; Life Sciences</a:t>
            </a:r>
          </a:p>
          <a:p>
            <a:pPr eaLnBrk="1" hangingPunct="1">
              <a:defRPr/>
            </a:pPr>
            <a:endParaRPr lang="nl-BE" sz="800" smtClean="0">
              <a:solidFill>
                <a:srgbClr val="FFFFFF"/>
              </a:solidFill>
              <a:latin typeface="Batang" pitchFamily="18" charset="-127"/>
            </a:endParaRPr>
          </a:p>
        </p:txBody>
      </p:sp>
      <p:grpSp>
        <p:nvGrpSpPr>
          <p:cNvPr id="10" name="Group 8"/>
          <p:cNvGrpSpPr>
            <a:grpSpLocks/>
          </p:cNvGrpSpPr>
          <p:nvPr/>
        </p:nvGrpSpPr>
        <p:grpSpPr bwMode="auto">
          <a:xfrm>
            <a:off x="152400" y="152400"/>
            <a:ext cx="1752600" cy="838200"/>
            <a:chOff x="720" y="1440"/>
            <a:chExt cx="1104" cy="576"/>
          </a:xfrm>
        </p:grpSpPr>
        <p:sp>
          <p:nvSpPr>
            <p:cNvPr id="11" name="AutoShape 9"/>
            <p:cNvSpPr>
              <a:spLocks noChangeArrowheads="1"/>
            </p:cNvSpPr>
            <p:nvPr/>
          </p:nvSpPr>
          <p:spPr bwMode="auto">
            <a:xfrm>
              <a:off x="820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sz="2400" b="1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2" name="AutoShape 10"/>
            <p:cNvSpPr>
              <a:spLocks noChangeArrowheads="1"/>
            </p:cNvSpPr>
            <p:nvPr/>
          </p:nvSpPr>
          <p:spPr bwMode="auto">
            <a:xfrm>
              <a:off x="1123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sz="2400" b="1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3" name="AutoShape 11"/>
            <p:cNvSpPr>
              <a:spLocks noChangeArrowheads="1"/>
            </p:cNvSpPr>
            <p:nvPr/>
          </p:nvSpPr>
          <p:spPr bwMode="auto">
            <a:xfrm>
              <a:off x="1424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sz="2400" b="1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4" name="AutoShape 12"/>
            <p:cNvSpPr>
              <a:spLocks noChangeArrowheads="1"/>
            </p:cNvSpPr>
            <p:nvPr/>
          </p:nvSpPr>
          <p:spPr bwMode="auto">
            <a:xfrm>
              <a:off x="720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1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sz="2400" b="1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5" name="AutoShape 13"/>
            <p:cNvSpPr>
              <a:spLocks noChangeArrowheads="1"/>
            </p:cNvSpPr>
            <p:nvPr/>
          </p:nvSpPr>
          <p:spPr bwMode="auto">
            <a:xfrm>
              <a:off x="1021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sz="2400" b="1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6" name="AutoShape 14"/>
            <p:cNvSpPr>
              <a:spLocks noChangeArrowheads="1"/>
            </p:cNvSpPr>
            <p:nvPr/>
          </p:nvSpPr>
          <p:spPr bwMode="auto">
            <a:xfrm>
              <a:off x="1324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2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sz="2400" b="1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7" name="Rectangle 15"/>
            <p:cNvSpPr>
              <a:spLocks noChangeArrowheads="1"/>
            </p:cNvSpPr>
            <p:nvPr/>
          </p:nvSpPr>
          <p:spPr bwMode="auto">
            <a:xfrm>
              <a:off x="864" y="1440"/>
              <a:ext cx="960" cy="3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1" hangingPunct="1"/>
              <a:r>
                <a:rPr lang="nl-BE" sz="2400" b="1">
                  <a:solidFill>
                    <a:srgbClr val="153C8B"/>
                  </a:solidFill>
                  <a:latin typeface="Verdana" pitchFamily="34" charset="0"/>
                </a:rPr>
                <a:t>R  </a:t>
              </a:r>
              <a:r>
                <a:rPr lang="nl-BE" sz="1600" b="1">
                  <a:solidFill>
                    <a:srgbClr val="153C8B"/>
                  </a:solidFill>
                  <a:latin typeface="Verdana" pitchFamily="34" charset="0"/>
                </a:rPr>
                <a:t> </a:t>
              </a:r>
              <a:r>
                <a:rPr lang="nl-BE" sz="2400" b="1">
                  <a:solidFill>
                    <a:srgbClr val="153C8B"/>
                  </a:solidFill>
                  <a:latin typeface="Verdana" pitchFamily="34" charset="0"/>
                </a:rPr>
                <a:t>T  U</a:t>
              </a:r>
              <a:endParaRPr lang="en-US" sz="2400" b="1" dirty="0">
                <a:solidFill>
                  <a:srgbClr val="153C8B"/>
                </a:solidFill>
                <a:latin typeface="Verdana" pitchFamily="34" charset="0"/>
              </a:endParaRPr>
            </a:p>
          </p:txBody>
        </p:sp>
      </p:grpSp>
      <p:sp>
        <p:nvSpPr>
          <p:cNvPr id="18" name="Line 16"/>
          <p:cNvSpPr>
            <a:spLocks noChangeShapeType="1"/>
          </p:cNvSpPr>
          <p:nvPr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 dirty="0"/>
          </a:p>
        </p:txBody>
      </p:sp>
      <p:graphicFrame>
        <p:nvGraphicFramePr>
          <p:cNvPr id="19" name="Object 20"/>
          <p:cNvGraphicFramePr>
            <a:graphicFrameLocks noChangeAspect="1"/>
          </p:cNvGraphicFramePr>
          <p:nvPr userDrawn="1"/>
        </p:nvGraphicFramePr>
        <p:xfrm>
          <a:off x="0" y="0"/>
          <a:ext cx="9144000" cy="113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7763" name="Photo Editor-foto" r:id="rId5" imgW="7621064" imgH="1009791" progId="MSPhotoEd.3">
                  <p:embed/>
                </p:oleObj>
              </mc:Choice>
              <mc:Fallback>
                <p:oleObj name="Photo Editor-foto" r:id="rId5" imgW="7621064" imgH="1009791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1130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 Box 21"/>
          <p:cNvSpPr txBox="1">
            <a:spLocks noChangeArrowheads="1"/>
          </p:cNvSpPr>
          <p:nvPr userDrawn="1"/>
        </p:nvSpPr>
        <p:spPr bwMode="auto">
          <a:xfrm>
            <a:off x="1828800" y="71438"/>
            <a:ext cx="4191000" cy="112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nl-BE" sz="2000" smtClean="0">
                <a:solidFill>
                  <a:srgbClr val="FFFFFF"/>
                </a:solidFill>
                <a:latin typeface="Batang" pitchFamily="18" charset="-127"/>
              </a:rPr>
              <a:t>New York State </a:t>
            </a:r>
          </a:p>
          <a:p>
            <a:pPr eaLnBrk="1" hangingPunct="1">
              <a:defRPr/>
            </a:pPr>
            <a:r>
              <a:rPr lang="nl-BE" sz="2000" smtClean="0">
                <a:solidFill>
                  <a:srgbClr val="FFFFFF"/>
                </a:solidFill>
                <a:latin typeface="Batang" pitchFamily="18" charset="-127"/>
              </a:rPr>
              <a:t>Center of Excellence in Bioinformatics &amp; Life Sciences</a:t>
            </a:r>
          </a:p>
          <a:p>
            <a:pPr eaLnBrk="1" hangingPunct="1">
              <a:defRPr/>
            </a:pPr>
            <a:endParaRPr lang="nl-BE" sz="800" smtClean="0">
              <a:solidFill>
                <a:srgbClr val="FFFFFF"/>
              </a:solidFill>
              <a:latin typeface="Batang" pitchFamily="18" charset="-127"/>
            </a:endParaRPr>
          </a:p>
        </p:txBody>
      </p:sp>
      <p:grpSp>
        <p:nvGrpSpPr>
          <p:cNvPr id="21" name="Group 22"/>
          <p:cNvGrpSpPr>
            <a:grpSpLocks/>
          </p:cNvGrpSpPr>
          <p:nvPr userDrawn="1"/>
        </p:nvGrpSpPr>
        <p:grpSpPr bwMode="auto">
          <a:xfrm>
            <a:off x="152400" y="152400"/>
            <a:ext cx="1752600" cy="838200"/>
            <a:chOff x="720" y="1440"/>
            <a:chExt cx="1104" cy="576"/>
          </a:xfrm>
        </p:grpSpPr>
        <p:sp>
          <p:nvSpPr>
            <p:cNvPr id="22" name="AutoShape 23"/>
            <p:cNvSpPr>
              <a:spLocks noChangeArrowheads="1"/>
            </p:cNvSpPr>
            <p:nvPr/>
          </p:nvSpPr>
          <p:spPr bwMode="auto">
            <a:xfrm>
              <a:off x="820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sz="2400" b="1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3" name="AutoShape 24"/>
            <p:cNvSpPr>
              <a:spLocks noChangeArrowheads="1"/>
            </p:cNvSpPr>
            <p:nvPr/>
          </p:nvSpPr>
          <p:spPr bwMode="auto">
            <a:xfrm>
              <a:off x="1123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sz="2400" b="1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4" name="AutoShape 25"/>
            <p:cNvSpPr>
              <a:spLocks noChangeArrowheads="1"/>
            </p:cNvSpPr>
            <p:nvPr/>
          </p:nvSpPr>
          <p:spPr bwMode="auto">
            <a:xfrm>
              <a:off x="1424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sz="2400" b="1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5" name="AutoShape 26"/>
            <p:cNvSpPr>
              <a:spLocks noChangeArrowheads="1"/>
            </p:cNvSpPr>
            <p:nvPr/>
          </p:nvSpPr>
          <p:spPr bwMode="auto">
            <a:xfrm>
              <a:off x="720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1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sz="2400" b="1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6" name="AutoShape 27"/>
            <p:cNvSpPr>
              <a:spLocks noChangeArrowheads="1"/>
            </p:cNvSpPr>
            <p:nvPr/>
          </p:nvSpPr>
          <p:spPr bwMode="auto">
            <a:xfrm>
              <a:off x="1021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sz="2400" b="1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7" name="AutoShape 28"/>
            <p:cNvSpPr>
              <a:spLocks noChangeArrowheads="1"/>
            </p:cNvSpPr>
            <p:nvPr/>
          </p:nvSpPr>
          <p:spPr bwMode="auto">
            <a:xfrm>
              <a:off x="1324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2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sz="2400" b="1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8" name="Rectangle 29"/>
            <p:cNvSpPr>
              <a:spLocks noChangeArrowheads="1"/>
            </p:cNvSpPr>
            <p:nvPr/>
          </p:nvSpPr>
          <p:spPr bwMode="auto">
            <a:xfrm>
              <a:off x="864" y="1440"/>
              <a:ext cx="960" cy="3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1" hangingPunct="1"/>
              <a:r>
                <a:rPr lang="nl-BE" sz="2400" b="1">
                  <a:solidFill>
                    <a:srgbClr val="153C8B"/>
                  </a:solidFill>
                  <a:latin typeface="Verdana" pitchFamily="34" charset="0"/>
                </a:rPr>
                <a:t>R  </a:t>
              </a:r>
              <a:r>
                <a:rPr lang="nl-BE" sz="1600" b="1">
                  <a:solidFill>
                    <a:srgbClr val="153C8B"/>
                  </a:solidFill>
                  <a:latin typeface="Verdana" pitchFamily="34" charset="0"/>
                </a:rPr>
                <a:t> </a:t>
              </a:r>
              <a:r>
                <a:rPr lang="nl-BE" sz="2400" b="1">
                  <a:solidFill>
                    <a:srgbClr val="153C8B"/>
                  </a:solidFill>
                  <a:latin typeface="Verdana" pitchFamily="34" charset="0"/>
                </a:rPr>
                <a:t>T  U</a:t>
              </a:r>
              <a:endParaRPr lang="en-US" sz="2400" b="1" dirty="0">
                <a:solidFill>
                  <a:srgbClr val="153C8B"/>
                </a:solidFill>
                <a:latin typeface="Verdana" pitchFamily="34" charset="0"/>
              </a:endParaRPr>
            </a:p>
          </p:txBody>
        </p:sp>
      </p:grpSp>
      <p:sp>
        <p:nvSpPr>
          <p:cNvPr id="29" name="Line 30"/>
          <p:cNvSpPr>
            <a:spLocks noChangeShapeType="1"/>
          </p:cNvSpPr>
          <p:nvPr userDrawn="1"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012825"/>
            <a:ext cx="2209800" cy="56927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" y="1012825"/>
            <a:ext cx="6477000" cy="56927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0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174D56C0-FFEC-40BF-A8A1-F27E9033AA3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56024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8"/>
          <p:cNvSpPr>
            <a:spLocks noChangeArrowheads="1"/>
          </p:cNvSpPr>
          <p:nvPr userDrawn="1"/>
        </p:nvSpPr>
        <p:spPr bwMode="auto">
          <a:xfrm>
            <a:off x="0" y="1066800"/>
            <a:ext cx="9144000" cy="5791200"/>
          </a:xfrm>
          <a:prstGeom prst="rect">
            <a:avLst/>
          </a:prstGeom>
          <a:gradFill rotWithShape="0">
            <a:gsLst>
              <a:gs pos="0">
                <a:srgbClr val="000042"/>
              </a:gs>
              <a:gs pos="100000">
                <a:srgbClr val="151555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endParaRPr lang="en-US" sz="24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" name="Rectangle 19"/>
          <p:cNvSpPr>
            <a:spLocks noChangeArrowheads="1"/>
          </p:cNvSpPr>
          <p:nvPr userDrawn="1"/>
        </p:nvSpPr>
        <p:spPr bwMode="auto">
          <a:xfrm>
            <a:off x="0" y="1066800"/>
            <a:ext cx="9144000" cy="5791200"/>
          </a:xfrm>
          <a:prstGeom prst="rect">
            <a:avLst/>
          </a:prstGeom>
          <a:solidFill>
            <a:srgbClr val="000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endParaRPr lang="en-US" sz="24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1066800"/>
            <a:ext cx="9144000" cy="5791200"/>
          </a:xfrm>
          <a:prstGeom prst="rect">
            <a:avLst/>
          </a:prstGeom>
          <a:gradFill rotWithShape="0">
            <a:gsLst>
              <a:gs pos="0">
                <a:srgbClr val="000042"/>
              </a:gs>
              <a:gs pos="100000">
                <a:srgbClr val="151555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endParaRPr lang="en-US" sz="24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1066800"/>
            <a:ext cx="914400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endParaRPr lang="en-US" sz="24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graphicFrame>
        <p:nvGraphicFramePr>
          <p:cNvPr id="8" name="Object 6"/>
          <p:cNvGraphicFramePr>
            <a:graphicFrameLocks noChangeAspect="1"/>
          </p:cNvGraphicFramePr>
          <p:nvPr/>
        </p:nvGraphicFramePr>
        <p:xfrm>
          <a:off x="0" y="0"/>
          <a:ext cx="9144000" cy="113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8786" name="Photo Editor-foto" r:id="rId3" imgW="7621064" imgH="1009791" progId="MSPhotoEd.3">
                  <p:embed/>
                </p:oleObj>
              </mc:Choice>
              <mc:Fallback>
                <p:oleObj name="Photo Editor-foto" r:id="rId3" imgW="7621064" imgH="1009791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1130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828800" y="71438"/>
            <a:ext cx="4191000" cy="112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nl-BE" sz="2000" smtClean="0">
                <a:solidFill>
                  <a:srgbClr val="FFFFFF"/>
                </a:solidFill>
                <a:latin typeface="Batang" pitchFamily="18" charset="-127"/>
              </a:rPr>
              <a:t>New York State </a:t>
            </a:r>
          </a:p>
          <a:p>
            <a:pPr eaLnBrk="1" hangingPunct="1">
              <a:defRPr/>
            </a:pPr>
            <a:r>
              <a:rPr lang="nl-BE" sz="2000" smtClean="0">
                <a:solidFill>
                  <a:srgbClr val="FFFFFF"/>
                </a:solidFill>
                <a:latin typeface="Batang" pitchFamily="18" charset="-127"/>
              </a:rPr>
              <a:t>Center of Excellence in Bioinformatics &amp; Life Sciences</a:t>
            </a:r>
          </a:p>
          <a:p>
            <a:pPr eaLnBrk="1" hangingPunct="1">
              <a:defRPr/>
            </a:pPr>
            <a:endParaRPr lang="nl-BE" sz="800" smtClean="0">
              <a:solidFill>
                <a:srgbClr val="FFFFFF"/>
              </a:solidFill>
              <a:latin typeface="Batang" pitchFamily="18" charset="-127"/>
            </a:endParaRPr>
          </a:p>
        </p:txBody>
      </p:sp>
      <p:grpSp>
        <p:nvGrpSpPr>
          <p:cNvPr id="10" name="Group 8"/>
          <p:cNvGrpSpPr>
            <a:grpSpLocks/>
          </p:cNvGrpSpPr>
          <p:nvPr/>
        </p:nvGrpSpPr>
        <p:grpSpPr bwMode="auto">
          <a:xfrm>
            <a:off x="152400" y="152400"/>
            <a:ext cx="1752600" cy="838200"/>
            <a:chOff x="720" y="1440"/>
            <a:chExt cx="1104" cy="576"/>
          </a:xfrm>
        </p:grpSpPr>
        <p:sp>
          <p:nvSpPr>
            <p:cNvPr id="11" name="AutoShape 9"/>
            <p:cNvSpPr>
              <a:spLocks noChangeArrowheads="1"/>
            </p:cNvSpPr>
            <p:nvPr/>
          </p:nvSpPr>
          <p:spPr bwMode="auto">
            <a:xfrm>
              <a:off x="820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sz="2400" b="1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2" name="AutoShape 10"/>
            <p:cNvSpPr>
              <a:spLocks noChangeArrowheads="1"/>
            </p:cNvSpPr>
            <p:nvPr/>
          </p:nvSpPr>
          <p:spPr bwMode="auto">
            <a:xfrm>
              <a:off x="1123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sz="2400" b="1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3" name="AutoShape 11"/>
            <p:cNvSpPr>
              <a:spLocks noChangeArrowheads="1"/>
            </p:cNvSpPr>
            <p:nvPr/>
          </p:nvSpPr>
          <p:spPr bwMode="auto">
            <a:xfrm>
              <a:off x="1424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sz="2400" b="1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4" name="AutoShape 12"/>
            <p:cNvSpPr>
              <a:spLocks noChangeArrowheads="1"/>
            </p:cNvSpPr>
            <p:nvPr/>
          </p:nvSpPr>
          <p:spPr bwMode="auto">
            <a:xfrm>
              <a:off x="720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1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sz="2400" b="1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5" name="AutoShape 13"/>
            <p:cNvSpPr>
              <a:spLocks noChangeArrowheads="1"/>
            </p:cNvSpPr>
            <p:nvPr/>
          </p:nvSpPr>
          <p:spPr bwMode="auto">
            <a:xfrm>
              <a:off x="1021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sz="2400" b="1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6" name="AutoShape 14"/>
            <p:cNvSpPr>
              <a:spLocks noChangeArrowheads="1"/>
            </p:cNvSpPr>
            <p:nvPr/>
          </p:nvSpPr>
          <p:spPr bwMode="auto">
            <a:xfrm>
              <a:off x="1324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2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sz="2400" b="1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7" name="Rectangle 15"/>
            <p:cNvSpPr>
              <a:spLocks noChangeArrowheads="1"/>
            </p:cNvSpPr>
            <p:nvPr/>
          </p:nvSpPr>
          <p:spPr bwMode="auto">
            <a:xfrm>
              <a:off x="864" y="1440"/>
              <a:ext cx="960" cy="3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1" hangingPunct="1"/>
              <a:r>
                <a:rPr lang="nl-BE" sz="2400" b="1">
                  <a:solidFill>
                    <a:srgbClr val="153C8B"/>
                  </a:solidFill>
                  <a:latin typeface="Verdana" pitchFamily="34" charset="0"/>
                </a:rPr>
                <a:t>R  </a:t>
              </a:r>
              <a:r>
                <a:rPr lang="nl-BE" sz="1600" b="1">
                  <a:solidFill>
                    <a:srgbClr val="153C8B"/>
                  </a:solidFill>
                  <a:latin typeface="Verdana" pitchFamily="34" charset="0"/>
                </a:rPr>
                <a:t> </a:t>
              </a:r>
              <a:r>
                <a:rPr lang="nl-BE" sz="2400" b="1">
                  <a:solidFill>
                    <a:srgbClr val="153C8B"/>
                  </a:solidFill>
                  <a:latin typeface="Verdana" pitchFamily="34" charset="0"/>
                </a:rPr>
                <a:t>T  U</a:t>
              </a:r>
              <a:endParaRPr lang="en-US" sz="2400" b="1" dirty="0">
                <a:solidFill>
                  <a:srgbClr val="153C8B"/>
                </a:solidFill>
                <a:latin typeface="Verdana" pitchFamily="34" charset="0"/>
              </a:endParaRPr>
            </a:p>
          </p:txBody>
        </p:sp>
      </p:grpSp>
      <p:sp>
        <p:nvSpPr>
          <p:cNvPr id="18" name="Line 16"/>
          <p:cNvSpPr>
            <a:spLocks noChangeShapeType="1"/>
          </p:cNvSpPr>
          <p:nvPr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 dirty="0"/>
          </a:p>
        </p:txBody>
      </p:sp>
      <p:graphicFrame>
        <p:nvGraphicFramePr>
          <p:cNvPr id="19" name="Object 20"/>
          <p:cNvGraphicFramePr>
            <a:graphicFrameLocks noChangeAspect="1"/>
          </p:cNvGraphicFramePr>
          <p:nvPr userDrawn="1"/>
        </p:nvGraphicFramePr>
        <p:xfrm>
          <a:off x="0" y="0"/>
          <a:ext cx="9144000" cy="113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8787" name="Photo Editor-foto" r:id="rId5" imgW="7621064" imgH="1009791" progId="MSPhotoEd.3">
                  <p:embed/>
                </p:oleObj>
              </mc:Choice>
              <mc:Fallback>
                <p:oleObj name="Photo Editor-foto" r:id="rId5" imgW="7621064" imgH="1009791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1130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 Box 21"/>
          <p:cNvSpPr txBox="1">
            <a:spLocks noChangeArrowheads="1"/>
          </p:cNvSpPr>
          <p:nvPr userDrawn="1"/>
        </p:nvSpPr>
        <p:spPr bwMode="auto">
          <a:xfrm>
            <a:off x="1828800" y="71438"/>
            <a:ext cx="4191000" cy="112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nl-BE" sz="2000" smtClean="0">
                <a:solidFill>
                  <a:srgbClr val="FFFFFF"/>
                </a:solidFill>
                <a:latin typeface="Batang" pitchFamily="18" charset="-127"/>
              </a:rPr>
              <a:t>New York State </a:t>
            </a:r>
          </a:p>
          <a:p>
            <a:pPr eaLnBrk="1" hangingPunct="1">
              <a:defRPr/>
            </a:pPr>
            <a:r>
              <a:rPr lang="nl-BE" sz="2000" smtClean="0">
                <a:solidFill>
                  <a:srgbClr val="FFFFFF"/>
                </a:solidFill>
                <a:latin typeface="Batang" pitchFamily="18" charset="-127"/>
              </a:rPr>
              <a:t>Center of Excellence in Bioinformatics &amp; Life Sciences</a:t>
            </a:r>
          </a:p>
          <a:p>
            <a:pPr eaLnBrk="1" hangingPunct="1">
              <a:defRPr/>
            </a:pPr>
            <a:endParaRPr lang="nl-BE" sz="800" smtClean="0">
              <a:solidFill>
                <a:srgbClr val="FFFFFF"/>
              </a:solidFill>
              <a:latin typeface="Batang" pitchFamily="18" charset="-127"/>
            </a:endParaRPr>
          </a:p>
        </p:txBody>
      </p:sp>
      <p:grpSp>
        <p:nvGrpSpPr>
          <p:cNvPr id="21" name="Group 22"/>
          <p:cNvGrpSpPr>
            <a:grpSpLocks/>
          </p:cNvGrpSpPr>
          <p:nvPr userDrawn="1"/>
        </p:nvGrpSpPr>
        <p:grpSpPr bwMode="auto">
          <a:xfrm>
            <a:off x="152400" y="152400"/>
            <a:ext cx="1752600" cy="838200"/>
            <a:chOff x="720" y="1440"/>
            <a:chExt cx="1104" cy="576"/>
          </a:xfrm>
        </p:grpSpPr>
        <p:sp>
          <p:nvSpPr>
            <p:cNvPr id="22" name="AutoShape 23"/>
            <p:cNvSpPr>
              <a:spLocks noChangeArrowheads="1"/>
            </p:cNvSpPr>
            <p:nvPr/>
          </p:nvSpPr>
          <p:spPr bwMode="auto">
            <a:xfrm>
              <a:off x="820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sz="2400" b="1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3" name="AutoShape 24"/>
            <p:cNvSpPr>
              <a:spLocks noChangeArrowheads="1"/>
            </p:cNvSpPr>
            <p:nvPr/>
          </p:nvSpPr>
          <p:spPr bwMode="auto">
            <a:xfrm>
              <a:off x="1123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sz="2400" b="1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4" name="AutoShape 25"/>
            <p:cNvSpPr>
              <a:spLocks noChangeArrowheads="1"/>
            </p:cNvSpPr>
            <p:nvPr/>
          </p:nvSpPr>
          <p:spPr bwMode="auto">
            <a:xfrm>
              <a:off x="1424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sz="2400" b="1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5" name="AutoShape 26"/>
            <p:cNvSpPr>
              <a:spLocks noChangeArrowheads="1"/>
            </p:cNvSpPr>
            <p:nvPr/>
          </p:nvSpPr>
          <p:spPr bwMode="auto">
            <a:xfrm>
              <a:off x="720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1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sz="2400" b="1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6" name="AutoShape 27"/>
            <p:cNvSpPr>
              <a:spLocks noChangeArrowheads="1"/>
            </p:cNvSpPr>
            <p:nvPr/>
          </p:nvSpPr>
          <p:spPr bwMode="auto">
            <a:xfrm>
              <a:off x="1021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sz="2400" b="1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7" name="AutoShape 28"/>
            <p:cNvSpPr>
              <a:spLocks noChangeArrowheads="1"/>
            </p:cNvSpPr>
            <p:nvPr/>
          </p:nvSpPr>
          <p:spPr bwMode="auto">
            <a:xfrm>
              <a:off x="1324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2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sz="2400" b="1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8" name="Rectangle 29"/>
            <p:cNvSpPr>
              <a:spLocks noChangeArrowheads="1"/>
            </p:cNvSpPr>
            <p:nvPr/>
          </p:nvSpPr>
          <p:spPr bwMode="auto">
            <a:xfrm>
              <a:off x="864" y="1440"/>
              <a:ext cx="960" cy="3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1" hangingPunct="1"/>
              <a:r>
                <a:rPr lang="nl-BE" sz="2400" b="1">
                  <a:solidFill>
                    <a:srgbClr val="153C8B"/>
                  </a:solidFill>
                  <a:latin typeface="Verdana" pitchFamily="34" charset="0"/>
                </a:rPr>
                <a:t>R  </a:t>
              </a:r>
              <a:r>
                <a:rPr lang="nl-BE" sz="1600" b="1">
                  <a:solidFill>
                    <a:srgbClr val="153C8B"/>
                  </a:solidFill>
                  <a:latin typeface="Verdana" pitchFamily="34" charset="0"/>
                </a:rPr>
                <a:t> </a:t>
              </a:r>
              <a:r>
                <a:rPr lang="nl-BE" sz="2400" b="1">
                  <a:solidFill>
                    <a:srgbClr val="153C8B"/>
                  </a:solidFill>
                  <a:latin typeface="Verdana" pitchFamily="34" charset="0"/>
                </a:rPr>
                <a:t>T  U</a:t>
              </a:r>
              <a:endParaRPr lang="en-US" sz="2400" b="1" dirty="0">
                <a:solidFill>
                  <a:srgbClr val="153C8B"/>
                </a:solidFill>
                <a:latin typeface="Verdana" pitchFamily="34" charset="0"/>
              </a:endParaRPr>
            </a:p>
          </p:txBody>
        </p:sp>
      </p:grpSp>
      <p:sp>
        <p:nvSpPr>
          <p:cNvPr id="29" name="Line 30"/>
          <p:cNvSpPr>
            <a:spLocks noChangeShapeType="1"/>
          </p:cNvSpPr>
          <p:nvPr userDrawn="1"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12825"/>
            <a:ext cx="8686800" cy="11747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52400" y="1981200"/>
            <a:ext cx="8839200" cy="47244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30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4E43AFE0-574F-4632-8362-544E9C13475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53144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324600"/>
            <a:ext cx="2286000" cy="533400"/>
          </a:xfrm>
        </p:spPr>
        <p:txBody>
          <a:bodyPr/>
          <a:lstStyle>
            <a:lvl1pPr>
              <a:defRPr sz="2400"/>
            </a:lvl1pPr>
          </a:lstStyle>
          <a:p>
            <a:pPr>
              <a:defRPr/>
            </a:pPr>
            <a:fld id="{D6D5D137-2643-4CA3-BF5B-3B7BC6D5A48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57308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324600"/>
            <a:ext cx="2133600" cy="533400"/>
          </a:xfrm>
        </p:spPr>
        <p:txBody>
          <a:bodyPr/>
          <a:lstStyle>
            <a:lvl1pPr>
              <a:defRPr sz="2400"/>
            </a:lvl1pPr>
          </a:lstStyle>
          <a:p>
            <a:pPr>
              <a:defRPr/>
            </a:pPr>
            <a:fld id="{3A788845-696C-47C8-BE87-30A2A633A91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014511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400800"/>
            <a:ext cx="2133600" cy="457200"/>
          </a:xfrm>
        </p:spPr>
        <p:txBody>
          <a:bodyPr/>
          <a:lstStyle>
            <a:lvl1pPr>
              <a:defRPr sz="2400"/>
            </a:lvl1pPr>
          </a:lstStyle>
          <a:p>
            <a:pPr>
              <a:defRPr/>
            </a:pPr>
            <a:fld id="{F91DAA17-0DBF-4080-998F-4EB92CB5C5C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99672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/>
            </a:lvl1pPr>
          </a:lstStyle>
          <a:p>
            <a:pPr>
              <a:defRPr/>
            </a:pPr>
            <a:fld id="{96FD1333-D6F0-4022-ABE9-79ECDD08077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873122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24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524000"/>
            <a:ext cx="3771900" cy="4602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81500" y="1524000"/>
            <a:ext cx="3771900" cy="4602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/>
            </a:lvl1pPr>
          </a:lstStyle>
          <a:p>
            <a:pPr>
              <a:defRPr/>
            </a:pPr>
            <a:fld id="{0EC3C2FD-9267-4C86-AB15-CE51F1B8518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822576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24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524000"/>
            <a:ext cx="7696200" cy="4602163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324600"/>
            <a:ext cx="2133600" cy="533400"/>
          </a:xfrm>
        </p:spPr>
        <p:txBody>
          <a:bodyPr/>
          <a:lstStyle>
            <a:lvl1pPr>
              <a:defRPr sz="2400"/>
            </a:lvl1pPr>
          </a:lstStyle>
          <a:p>
            <a:pPr>
              <a:defRPr/>
            </a:pPr>
            <a:fld id="{8BC660F1-1281-4FBA-84FC-D1F5367BB11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6420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400800"/>
            <a:ext cx="2133600" cy="457200"/>
          </a:xfrm>
        </p:spPr>
        <p:txBody>
          <a:bodyPr/>
          <a:lstStyle>
            <a:lvl1pPr>
              <a:defRPr sz="2400"/>
            </a:lvl1pPr>
          </a:lstStyle>
          <a:p>
            <a:pPr>
              <a:defRPr/>
            </a:pPr>
            <a:fld id="{11CA3D29-F951-42C2-BA7F-840FA3D8D90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193980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4038600" cy="3992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2133600"/>
            <a:ext cx="4038600" cy="1919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205288"/>
            <a:ext cx="4038600" cy="1920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934200" y="6381750"/>
            <a:ext cx="2209800" cy="476250"/>
          </a:xfrm>
        </p:spPr>
        <p:txBody>
          <a:bodyPr/>
          <a:lstStyle>
            <a:lvl1pPr>
              <a:defRPr sz="2400"/>
            </a:lvl1pPr>
          </a:lstStyle>
          <a:p>
            <a:pPr>
              <a:defRPr/>
            </a:pPr>
            <a:fld id="{DC6D73AB-6ADA-49DB-A96C-B9C89EB69E1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493149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14400"/>
            <a:ext cx="91440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81000" y="2057400"/>
            <a:ext cx="8458200" cy="4343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391400" y="6400800"/>
            <a:ext cx="1752600" cy="457200"/>
          </a:xfrm>
        </p:spPr>
        <p:txBody>
          <a:bodyPr/>
          <a:lstStyle>
            <a:lvl3pPr lvl="2">
              <a:defRPr sz="2400">
                <a:solidFill>
                  <a:srgbClr val="000000"/>
                </a:solidFill>
                <a:latin typeface="Arial" pitchFamily="34" charset="0"/>
              </a:defRPr>
            </a:lvl3pPr>
          </a:lstStyle>
          <a:p>
            <a:pPr lvl="2">
              <a:defRPr/>
            </a:pPr>
            <a:fld id="{DD27806A-C853-43CC-AEFA-ADBB96BEF908}" type="slidenum">
              <a:rPr lang="en-US"/>
              <a:pPr lvl="2"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915237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2057400"/>
            <a:ext cx="85344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3pPr lvl="2">
              <a:defRPr>
                <a:solidFill>
                  <a:srgbClr val="000000"/>
                </a:solidFill>
              </a:defRPr>
            </a:lvl3pPr>
          </a:lstStyle>
          <a:p>
            <a:pPr lvl="2">
              <a:defRPr/>
            </a:pPr>
            <a:fld id="{01383E46-DAA9-492B-A89D-50E94AE96EA0}" type="slidenum">
              <a:rPr lang="en-US"/>
              <a:pPr lvl="2"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441716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2057400"/>
            <a:ext cx="85344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3pPr lvl="2">
              <a:defRPr>
                <a:solidFill>
                  <a:srgbClr val="000000"/>
                </a:solidFill>
              </a:defRPr>
            </a:lvl3pPr>
          </a:lstStyle>
          <a:p>
            <a:pPr lvl="2">
              <a:defRPr/>
            </a:pPr>
            <a:fld id="{3EF469B9-BDA5-49E4-B3EA-76C5A3F143F7}" type="slidenum">
              <a:rPr lang="en-US"/>
              <a:pPr lvl="2"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780879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2057400"/>
            <a:ext cx="85344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3pPr lvl="2">
              <a:defRPr>
                <a:solidFill>
                  <a:srgbClr val="000000"/>
                </a:solidFill>
              </a:defRPr>
            </a:lvl3pPr>
          </a:lstStyle>
          <a:p>
            <a:pPr lvl="2">
              <a:defRPr/>
            </a:pPr>
            <a:fld id="{1D9CEFD2-F775-4A55-81C4-44DDC7A1F8DF}" type="slidenum">
              <a:rPr lang="en-US"/>
              <a:pPr lvl="2"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030558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3771900" cy="4602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81500" y="1524000"/>
            <a:ext cx="3771900" cy="4602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10400" y="6400800"/>
            <a:ext cx="2133600" cy="457200"/>
          </a:xfrm>
        </p:spPr>
        <p:txBody>
          <a:bodyPr/>
          <a:lstStyle>
            <a:lvl1pPr>
              <a:defRPr sz="2400"/>
            </a:lvl1pPr>
          </a:lstStyle>
          <a:p>
            <a:pPr>
              <a:defRPr/>
            </a:pPr>
            <a:fld id="{31375081-E709-4C78-824C-573AEC27924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03385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324600"/>
            <a:ext cx="2286000" cy="533400"/>
          </a:xfrm>
        </p:spPr>
        <p:txBody>
          <a:bodyPr/>
          <a:lstStyle>
            <a:lvl1pPr>
              <a:defRPr sz="2400"/>
            </a:lvl1pPr>
          </a:lstStyle>
          <a:p>
            <a:pPr>
              <a:defRPr/>
            </a:pPr>
            <a:fld id="{482C252D-5ABD-40F8-8F38-7C19EA57DB1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825204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324600"/>
            <a:ext cx="2133600" cy="533400"/>
          </a:xfrm>
        </p:spPr>
        <p:txBody>
          <a:bodyPr/>
          <a:lstStyle>
            <a:lvl1pPr>
              <a:defRPr sz="2400"/>
            </a:lvl1pPr>
          </a:lstStyle>
          <a:p>
            <a:pPr>
              <a:defRPr/>
            </a:pPr>
            <a:fld id="{7881AFA6-B682-4779-BFCF-F4E138CF210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535799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400800"/>
            <a:ext cx="2133600" cy="457200"/>
          </a:xfrm>
        </p:spPr>
        <p:txBody>
          <a:bodyPr/>
          <a:lstStyle>
            <a:lvl1pPr>
              <a:defRPr sz="2400"/>
            </a:lvl1pPr>
          </a:lstStyle>
          <a:p>
            <a:pPr>
              <a:defRPr/>
            </a:pPr>
            <a:fld id="{3242C578-6E51-4E3A-BA60-9E4CED87690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463721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/>
            </a:lvl1pPr>
          </a:lstStyle>
          <a:p>
            <a:pPr>
              <a:defRPr/>
            </a:pPr>
            <a:fld id="{172EB1DE-3A65-4A48-A303-675B062AC7B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57754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/>
            </a:lvl1pPr>
          </a:lstStyle>
          <a:p>
            <a:pPr>
              <a:defRPr/>
            </a:pPr>
            <a:fld id="{A0747E8C-EC22-4364-B291-8A88E7215A4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171295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24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524000"/>
            <a:ext cx="3771900" cy="4602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81500" y="1524000"/>
            <a:ext cx="3771900" cy="4602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/>
            </a:lvl1pPr>
          </a:lstStyle>
          <a:p>
            <a:pPr>
              <a:defRPr/>
            </a:pPr>
            <a:fld id="{F1D59840-43AC-4664-9721-F3D32437864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568925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24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524000"/>
            <a:ext cx="7696200" cy="4602163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324600"/>
            <a:ext cx="2133600" cy="533400"/>
          </a:xfrm>
        </p:spPr>
        <p:txBody>
          <a:bodyPr/>
          <a:lstStyle>
            <a:lvl1pPr>
              <a:defRPr sz="2400"/>
            </a:lvl1pPr>
          </a:lstStyle>
          <a:p>
            <a:pPr>
              <a:defRPr/>
            </a:pPr>
            <a:fld id="{CE29D6A8-3180-4A9C-A0B1-1987352C328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836477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14400"/>
            <a:ext cx="91440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81000" y="2057400"/>
            <a:ext cx="8458200" cy="4343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391400" y="6400800"/>
            <a:ext cx="1752600" cy="457200"/>
          </a:xfrm>
        </p:spPr>
        <p:txBody>
          <a:bodyPr/>
          <a:lstStyle>
            <a:lvl3pPr lvl="2">
              <a:defRPr sz="2400">
                <a:solidFill>
                  <a:srgbClr val="000000"/>
                </a:solidFill>
                <a:latin typeface="Arial" pitchFamily="34" charset="0"/>
              </a:defRPr>
            </a:lvl3pPr>
          </a:lstStyle>
          <a:p>
            <a:pPr lvl="2">
              <a:defRPr/>
            </a:pPr>
            <a:fld id="{257B180C-7007-4936-BDA5-13258B1BE7E3}" type="slidenum">
              <a:rPr lang="en-US"/>
              <a:pPr lvl="2"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39828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2057400"/>
            <a:ext cx="85344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3pPr lvl="2">
              <a:defRPr>
                <a:solidFill>
                  <a:srgbClr val="000000"/>
                </a:solidFill>
              </a:defRPr>
            </a:lvl3pPr>
          </a:lstStyle>
          <a:p>
            <a:pPr lvl="2">
              <a:defRPr/>
            </a:pPr>
            <a:fld id="{F072ACE9-BF02-4A58-A723-BDB0CEC56116}" type="slidenum">
              <a:rPr lang="en-US"/>
              <a:pPr lvl="2"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121137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2057400"/>
            <a:ext cx="85344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3pPr lvl="2">
              <a:defRPr>
                <a:solidFill>
                  <a:srgbClr val="000000"/>
                </a:solidFill>
              </a:defRPr>
            </a:lvl3pPr>
          </a:lstStyle>
          <a:p>
            <a:pPr lvl="2">
              <a:defRPr/>
            </a:pPr>
            <a:fld id="{8D114678-9E5E-424C-A456-E1E052494A1E}" type="slidenum">
              <a:rPr lang="en-US"/>
              <a:pPr lvl="2"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20363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2057400"/>
            <a:ext cx="85344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3pPr lvl="2">
              <a:defRPr>
                <a:solidFill>
                  <a:srgbClr val="000000"/>
                </a:solidFill>
              </a:defRPr>
            </a:lvl3pPr>
          </a:lstStyle>
          <a:p>
            <a:pPr lvl="2">
              <a:defRPr/>
            </a:pPr>
            <a:fld id="{9C3B8211-2487-47FA-B607-B4C233DE7F8C}" type="slidenum">
              <a:rPr lang="en-US"/>
              <a:pPr lvl="2"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749452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3771900" cy="4602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81500" y="1524000"/>
            <a:ext cx="3771900" cy="4602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10400" y="6400800"/>
            <a:ext cx="2133600" cy="457200"/>
          </a:xfrm>
        </p:spPr>
        <p:txBody>
          <a:bodyPr/>
          <a:lstStyle>
            <a:lvl1pPr>
              <a:defRPr sz="2400"/>
            </a:lvl1pPr>
          </a:lstStyle>
          <a:p>
            <a:pPr>
              <a:defRPr/>
            </a:pPr>
            <a:fld id="{4308F271-D5AF-4188-8213-7A631CE9D9B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897120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24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524000"/>
            <a:ext cx="8229600" cy="4602163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0F5ADA-91E0-4147-951F-599063146AD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067270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24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524000"/>
            <a:ext cx="8229600" cy="4602163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2B66EF-C21C-41A6-B656-9E87729447A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475179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24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524000"/>
            <a:ext cx="8229600" cy="4602163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42C010-465D-4A94-9A0A-84CC7B1BCD7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06846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24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524000"/>
            <a:ext cx="3771900" cy="4602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81500" y="1524000"/>
            <a:ext cx="3771900" cy="4602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/>
            </a:lvl1pPr>
          </a:lstStyle>
          <a:p>
            <a:pPr>
              <a:defRPr/>
            </a:pPr>
            <a:fld id="{FE8DEFAF-C0A0-44E6-8BF6-1346B4F1B15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664711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240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524000"/>
            <a:ext cx="8229600" cy="4602163"/>
          </a:xfrm>
        </p:spPr>
        <p:txBody>
          <a:bodyPr/>
          <a:lstStyle>
            <a:lvl1pPr>
              <a:buNone/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solidFill>
                  <a:srgbClr val="000000"/>
                </a:solidFill>
                <a:cs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solidFill>
                  <a:srgbClr val="000000"/>
                </a:solidFill>
                <a:cs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rgbClr val="000000"/>
                </a:solidFill>
                <a:cs typeface="Arial" pitchFamily="34" charset="0"/>
              </a:defRPr>
            </a:lvl1pPr>
          </a:lstStyle>
          <a:p>
            <a:pPr>
              <a:defRPr/>
            </a:pPr>
            <a:fld id="{3733A9DC-3B1E-48FA-AACF-5BFA7AA257A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742305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92618B-BD14-4700-99B0-CF14BA73D51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523501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AC9634-1AB7-4628-A945-4A669D15F15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546312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8FDE28-5B54-4AE8-8780-0D65177377A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091123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4038600" cy="3992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33600"/>
            <a:ext cx="4038600" cy="3992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446FB5-EA79-4E9B-9459-E20CC703C44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361775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0806E3-7769-4917-A266-4987CFE948D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797981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587272-2155-4FAD-90A0-D693F8D9B01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67961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6A09C6-E84B-42B3-B320-C2D31527E07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723466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CD1F61-4280-4D1C-B327-4D644438C38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441461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00098F-67CF-4A4F-856D-F640F111CF3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64561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24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524000"/>
            <a:ext cx="7696200" cy="4602163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324600"/>
            <a:ext cx="2133600" cy="533400"/>
          </a:xfrm>
        </p:spPr>
        <p:txBody>
          <a:bodyPr/>
          <a:lstStyle>
            <a:lvl1pPr>
              <a:defRPr sz="2400"/>
            </a:lvl1pPr>
          </a:lstStyle>
          <a:p>
            <a:pPr>
              <a:defRPr/>
            </a:pPr>
            <a:fld id="{2F0D76B0-A731-4E38-B9A2-78ED377E8B7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779026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634C1F-EE58-4621-B19D-2AFD3F54B4F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412889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516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5165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E1D4D8-7B46-4E4E-9667-21F0D13C273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044841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2133600"/>
            <a:ext cx="4038600" cy="3992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33600"/>
            <a:ext cx="4038600" cy="3992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1AD29E4-233D-481B-9F67-8D970410897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313902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4038600" cy="3992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2133600"/>
            <a:ext cx="4038600" cy="1919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205288"/>
            <a:ext cx="4038600" cy="1920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18E031C-0DAD-42FE-B374-64AA495CE17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710715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609600"/>
            <a:ext cx="8229600" cy="5516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74D707E-6CDD-43D4-8AC1-53D2AC9B38A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099573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133600"/>
            <a:ext cx="4038600" cy="1919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2133600"/>
            <a:ext cx="4038600" cy="1919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4205288"/>
            <a:ext cx="4038600" cy="1920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205288"/>
            <a:ext cx="4038600" cy="1920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9CE3408-18EC-4D67-AD2B-FC65D216000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237696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3pPr lvl="2">
              <a:defRPr/>
            </a:lvl3pPr>
          </a:lstStyle>
          <a:p>
            <a:pPr lvl="2">
              <a:defRPr/>
            </a:pPr>
            <a:fld id="{E409BE7C-C4D1-4542-B71D-B6C646C572D4}" type="slidenum">
              <a:rPr lang="en-US">
                <a:solidFill>
                  <a:srgbClr val="000000"/>
                </a:solidFill>
              </a:rPr>
              <a:pPr lvl="2"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872822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3pPr lvl="2">
              <a:defRPr/>
            </a:lvl3pPr>
          </a:lstStyle>
          <a:p>
            <a:pPr lvl="2">
              <a:defRPr/>
            </a:pPr>
            <a:fld id="{2FA21943-F8AF-4463-90EC-AC9693B9AAB6}" type="slidenum">
              <a:rPr lang="en-US">
                <a:solidFill>
                  <a:srgbClr val="000000"/>
                </a:solidFill>
              </a:rPr>
              <a:pPr lvl="2"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970592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3pPr lvl="2">
              <a:defRPr/>
            </a:lvl3pPr>
          </a:lstStyle>
          <a:p>
            <a:pPr lvl="2">
              <a:defRPr/>
            </a:pPr>
            <a:fld id="{BE45FB6B-4DE8-4E99-B504-58393ACC9FCF}" type="slidenum">
              <a:rPr lang="en-US">
                <a:solidFill>
                  <a:srgbClr val="000000"/>
                </a:solidFill>
              </a:rPr>
              <a:pPr lvl="2"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06880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2057400"/>
            <a:ext cx="41529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2057400"/>
            <a:ext cx="41529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3pPr lvl="2">
              <a:defRPr/>
            </a:lvl3pPr>
          </a:lstStyle>
          <a:p>
            <a:pPr lvl="2">
              <a:defRPr/>
            </a:pPr>
            <a:fld id="{47C470EA-711E-42AE-8F28-A334FD95C06E}" type="slidenum">
              <a:rPr lang="en-US">
                <a:solidFill>
                  <a:srgbClr val="000000"/>
                </a:solidFill>
              </a:rPr>
              <a:pPr lvl="2"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4472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14400"/>
            <a:ext cx="91440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81000" y="2057400"/>
            <a:ext cx="8458200" cy="4343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391400" y="6400800"/>
            <a:ext cx="1752600" cy="457200"/>
          </a:xfrm>
        </p:spPr>
        <p:txBody>
          <a:bodyPr/>
          <a:lstStyle>
            <a:lvl3pPr lvl="2">
              <a:defRPr sz="2400">
                <a:latin typeface="Arial" pitchFamily="34" charset="0"/>
              </a:defRPr>
            </a:lvl3pPr>
          </a:lstStyle>
          <a:p>
            <a:pPr lvl="2">
              <a:defRPr/>
            </a:pPr>
            <a:fld id="{6F3CA9C9-5993-45A7-A42D-4BF3998317DB}" type="slidenum">
              <a:rPr lang="en-US"/>
              <a:pPr lvl="2"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161973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3pPr lvl="2">
              <a:defRPr/>
            </a:lvl3pPr>
          </a:lstStyle>
          <a:p>
            <a:pPr lvl="2">
              <a:defRPr/>
            </a:pPr>
            <a:fld id="{815A2264-69E5-4BC5-B513-583446F627F0}" type="slidenum">
              <a:rPr lang="en-US">
                <a:solidFill>
                  <a:srgbClr val="000000"/>
                </a:solidFill>
              </a:rPr>
              <a:pPr lvl="2"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739951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3pPr lvl="2">
              <a:defRPr/>
            </a:lvl3pPr>
          </a:lstStyle>
          <a:p>
            <a:pPr lvl="2">
              <a:defRPr/>
            </a:pPr>
            <a:fld id="{AA80AA14-F799-490E-A6AB-73D6DE8A7B1D}" type="slidenum">
              <a:rPr lang="en-US">
                <a:solidFill>
                  <a:srgbClr val="000000"/>
                </a:solidFill>
              </a:rPr>
              <a:pPr lvl="2"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520800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3pPr lvl="2">
              <a:defRPr/>
            </a:lvl3pPr>
          </a:lstStyle>
          <a:p>
            <a:pPr lvl="2">
              <a:defRPr/>
            </a:pPr>
            <a:fld id="{E4DA3BD1-3729-430C-B54D-89F68735950E}" type="slidenum">
              <a:rPr lang="en-US">
                <a:solidFill>
                  <a:srgbClr val="000000"/>
                </a:solidFill>
              </a:rPr>
              <a:pPr lvl="2"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937132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3pPr lvl="2">
              <a:defRPr/>
            </a:lvl3pPr>
          </a:lstStyle>
          <a:p>
            <a:pPr lvl="2">
              <a:defRPr/>
            </a:pPr>
            <a:fld id="{9E949415-8B46-4051-9092-4F474D70D390}" type="slidenum">
              <a:rPr lang="en-US">
                <a:solidFill>
                  <a:srgbClr val="000000"/>
                </a:solidFill>
              </a:rPr>
              <a:pPr lvl="2"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890834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3pPr lvl="2">
              <a:defRPr/>
            </a:lvl3pPr>
          </a:lstStyle>
          <a:p>
            <a:pPr lvl="2">
              <a:defRPr/>
            </a:pPr>
            <a:fld id="{E7E6F6EE-A235-44A4-AD2F-81E723EC2BAD}" type="slidenum">
              <a:rPr lang="en-US">
                <a:solidFill>
                  <a:srgbClr val="000000"/>
                </a:solidFill>
              </a:rPr>
              <a:pPr lvl="2"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432974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3pPr lvl="2">
              <a:defRPr/>
            </a:lvl3pPr>
          </a:lstStyle>
          <a:p>
            <a:pPr lvl="2">
              <a:defRPr/>
            </a:pPr>
            <a:fld id="{BAD917F0-6CFA-4B26-BA33-39BE202E13EA}" type="slidenum">
              <a:rPr lang="en-US">
                <a:solidFill>
                  <a:srgbClr val="000000"/>
                </a:solidFill>
              </a:rPr>
              <a:pPr lvl="2"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507282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4650" y="914400"/>
            <a:ext cx="211455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914400"/>
            <a:ext cx="619125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3pPr lvl="2">
              <a:defRPr/>
            </a:lvl3pPr>
          </a:lstStyle>
          <a:p>
            <a:pPr lvl="2">
              <a:defRPr/>
            </a:pPr>
            <a:fld id="{FF7E98C2-0A93-4869-8F4C-B5EE67CCA2CF}" type="slidenum">
              <a:rPr lang="en-US">
                <a:solidFill>
                  <a:srgbClr val="000000"/>
                </a:solidFill>
              </a:rPr>
              <a:pPr lvl="2"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186772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8458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81000" y="2057400"/>
            <a:ext cx="4152900" cy="4343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2057400"/>
            <a:ext cx="4152900" cy="4343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3pPr lvl="2">
              <a:defRPr/>
            </a:lvl3pPr>
          </a:lstStyle>
          <a:p>
            <a:pPr lvl="2">
              <a:defRPr/>
            </a:pPr>
            <a:fld id="{D7EF69B8-86F4-444D-9D94-00A6F52612B6}" type="slidenum">
              <a:rPr lang="en-US">
                <a:solidFill>
                  <a:srgbClr val="000000"/>
                </a:solidFill>
              </a:rPr>
              <a:pPr lvl="2"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934241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8458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2057400"/>
            <a:ext cx="4152900" cy="4343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6300" y="2057400"/>
            <a:ext cx="4152900" cy="2095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86300" y="4305300"/>
            <a:ext cx="4152900" cy="2095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3pPr lvl="2">
              <a:defRPr/>
            </a:lvl3pPr>
          </a:lstStyle>
          <a:p>
            <a:pPr lvl="2">
              <a:defRPr/>
            </a:pPr>
            <a:fld id="{D590FB4B-A107-49F3-B980-5DAD5E086877}" type="slidenum">
              <a:rPr lang="en-US">
                <a:solidFill>
                  <a:srgbClr val="000000"/>
                </a:solidFill>
              </a:rPr>
              <a:pPr lvl="2"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781194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381000" y="914400"/>
            <a:ext cx="84582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3pPr lvl="2">
              <a:defRPr/>
            </a:lvl3pPr>
          </a:lstStyle>
          <a:p>
            <a:pPr lvl="2">
              <a:defRPr/>
            </a:pPr>
            <a:fld id="{3287087C-07C7-461D-B61D-CB32F2261B30}" type="slidenum">
              <a:rPr lang="en-US">
                <a:solidFill>
                  <a:srgbClr val="000000"/>
                </a:solidFill>
              </a:rPr>
              <a:pPr lvl="2"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4412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24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524000"/>
            <a:ext cx="8229600" cy="4602163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90D73A22-F85D-4A84-A5D7-3C55D5ECA03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428711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8458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381000" y="2057400"/>
            <a:ext cx="4152900" cy="43434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86300" y="2057400"/>
            <a:ext cx="4152900" cy="4343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3pPr lvl="2">
              <a:defRPr/>
            </a:lvl3pPr>
          </a:lstStyle>
          <a:p>
            <a:pPr lvl="2">
              <a:defRPr/>
            </a:pPr>
            <a:fld id="{32D3B8D5-4C54-42DF-BD46-22F17EFD46B6}" type="slidenum">
              <a:rPr lang="en-US">
                <a:solidFill>
                  <a:srgbClr val="000000"/>
                </a:solidFill>
              </a:rPr>
              <a:pPr lvl="2"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57190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8458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81000" y="2057400"/>
            <a:ext cx="8458200" cy="43434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3pPr lvl="2">
              <a:defRPr/>
            </a:lvl3pPr>
          </a:lstStyle>
          <a:p>
            <a:pPr lvl="2">
              <a:defRPr/>
            </a:pPr>
            <a:fld id="{7838C3E6-02B0-4930-9BC0-2C43533CCA86}" type="slidenum">
              <a:rPr lang="en-US">
                <a:solidFill>
                  <a:srgbClr val="000000"/>
                </a:solidFill>
              </a:rPr>
              <a:pPr lvl="2"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4996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3pPr lvl="2">
              <a:defRPr/>
            </a:lvl3pPr>
          </a:lstStyle>
          <a:p>
            <a:pPr lvl="2">
              <a:defRPr/>
            </a:pPr>
            <a:fld id="{E409BE7C-C4D1-4542-B71D-B6C646C572D4}" type="slidenum">
              <a:rPr lang="en-US">
                <a:solidFill>
                  <a:srgbClr val="000000"/>
                </a:solidFill>
              </a:rPr>
              <a:pPr lvl="2"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893218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3pPr lvl="2">
              <a:defRPr/>
            </a:lvl3pPr>
          </a:lstStyle>
          <a:p>
            <a:pPr lvl="2">
              <a:defRPr/>
            </a:pPr>
            <a:fld id="{2FA21943-F8AF-4463-90EC-AC9693B9AAB6}" type="slidenum">
              <a:rPr lang="en-US">
                <a:solidFill>
                  <a:srgbClr val="000000"/>
                </a:solidFill>
              </a:rPr>
              <a:pPr lvl="2"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187975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3pPr lvl="2">
              <a:defRPr/>
            </a:lvl3pPr>
          </a:lstStyle>
          <a:p>
            <a:pPr lvl="2">
              <a:defRPr/>
            </a:pPr>
            <a:fld id="{BE45FB6B-4DE8-4E99-B504-58393ACC9FCF}" type="slidenum">
              <a:rPr lang="en-US">
                <a:solidFill>
                  <a:srgbClr val="000000"/>
                </a:solidFill>
              </a:rPr>
              <a:pPr lvl="2"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356720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2057400"/>
            <a:ext cx="41529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2057400"/>
            <a:ext cx="41529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3pPr lvl="2">
              <a:defRPr/>
            </a:lvl3pPr>
          </a:lstStyle>
          <a:p>
            <a:pPr lvl="2">
              <a:defRPr/>
            </a:pPr>
            <a:fld id="{47C470EA-711E-42AE-8F28-A334FD95C06E}" type="slidenum">
              <a:rPr lang="en-US">
                <a:solidFill>
                  <a:srgbClr val="000000"/>
                </a:solidFill>
              </a:rPr>
              <a:pPr lvl="2"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825871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3pPr lvl="2">
              <a:defRPr/>
            </a:lvl3pPr>
          </a:lstStyle>
          <a:p>
            <a:pPr lvl="2">
              <a:defRPr/>
            </a:pPr>
            <a:fld id="{815A2264-69E5-4BC5-B513-583446F627F0}" type="slidenum">
              <a:rPr lang="en-US">
                <a:solidFill>
                  <a:srgbClr val="000000"/>
                </a:solidFill>
              </a:rPr>
              <a:pPr lvl="2"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042774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3pPr lvl="2">
              <a:defRPr/>
            </a:lvl3pPr>
          </a:lstStyle>
          <a:p>
            <a:pPr lvl="2">
              <a:defRPr/>
            </a:pPr>
            <a:fld id="{AA80AA14-F799-490E-A6AB-73D6DE8A7B1D}" type="slidenum">
              <a:rPr lang="en-US">
                <a:solidFill>
                  <a:srgbClr val="000000"/>
                </a:solidFill>
              </a:rPr>
              <a:pPr lvl="2"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07536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3pPr lvl="2">
              <a:defRPr/>
            </a:lvl3pPr>
          </a:lstStyle>
          <a:p>
            <a:pPr lvl="2">
              <a:defRPr/>
            </a:pPr>
            <a:fld id="{E4DA3BD1-3729-430C-B54D-89F68735950E}" type="slidenum">
              <a:rPr lang="en-US">
                <a:solidFill>
                  <a:srgbClr val="000000"/>
                </a:solidFill>
              </a:rPr>
              <a:pPr lvl="2"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933065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3pPr lvl="2">
              <a:defRPr/>
            </a:lvl3pPr>
          </a:lstStyle>
          <a:p>
            <a:pPr lvl="2">
              <a:defRPr/>
            </a:pPr>
            <a:fld id="{9E949415-8B46-4051-9092-4F474D70D390}" type="slidenum">
              <a:rPr lang="en-US">
                <a:solidFill>
                  <a:srgbClr val="000000"/>
                </a:solidFill>
              </a:rPr>
              <a:pPr lvl="2"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96461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24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524000"/>
            <a:ext cx="8229600" cy="4602163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9DA402A4-B402-4F76-BD08-9D7E2B5EDC4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755966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3pPr lvl="2">
              <a:defRPr/>
            </a:lvl3pPr>
          </a:lstStyle>
          <a:p>
            <a:pPr lvl="2">
              <a:defRPr/>
            </a:pPr>
            <a:fld id="{E7E6F6EE-A235-44A4-AD2F-81E723EC2BAD}" type="slidenum">
              <a:rPr lang="en-US">
                <a:solidFill>
                  <a:srgbClr val="000000"/>
                </a:solidFill>
              </a:rPr>
              <a:pPr lvl="2"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339012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3pPr lvl="2">
              <a:defRPr/>
            </a:lvl3pPr>
          </a:lstStyle>
          <a:p>
            <a:pPr lvl="2">
              <a:defRPr/>
            </a:pPr>
            <a:fld id="{BAD917F0-6CFA-4B26-BA33-39BE202E13EA}" type="slidenum">
              <a:rPr lang="en-US">
                <a:solidFill>
                  <a:srgbClr val="000000"/>
                </a:solidFill>
              </a:rPr>
              <a:pPr lvl="2"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01871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4650" y="914400"/>
            <a:ext cx="211455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914400"/>
            <a:ext cx="619125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3pPr lvl="2">
              <a:defRPr/>
            </a:lvl3pPr>
          </a:lstStyle>
          <a:p>
            <a:pPr lvl="2">
              <a:defRPr/>
            </a:pPr>
            <a:fld id="{FF7E98C2-0A93-4869-8F4C-B5EE67CCA2CF}" type="slidenum">
              <a:rPr lang="en-US">
                <a:solidFill>
                  <a:srgbClr val="000000"/>
                </a:solidFill>
              </a:rPr>
              <a:pPr lvl="2"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920010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8458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81000" y="2057400"/>
            <a:ext cx="4152900" cy="4343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2057400"/>
            <a:ext cx="4152900" cy="4343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3pPr lvl="2">
              <a:defRPr/>
            </a:lvl3pPr>
          </a:lstStyle>
          <a:p>
            <a:pPr lvl="2">
              <a:defRPr/>
            </a:pPr>
            <a:fld id="{D7EF69B8-86F4-444D-9D94-00A6F52612B6}" type="slidenum">
              <a:rPr lang="en-US">
                <a:solidFill>
                  <a:srgbClr val="000000"/>
                </a:solidFill>
              </a:rPr>
              <a:pPr lvl="2"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54896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8458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2057400"/>
            <a:ext cx="4152900" cy="4343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6300" y="2057400"/>
            <a:ext cx="4152900" cy="2095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86300" y="4305300"/>
            <a:ext cx="4152900" cy="2095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3pPr lvl="2">
              <a:defRPr/>
            </a:lvl3pPr>
          </a:lstStyle>
          <a:p>
            <a:pPr lvl="2">
              <a:defRPr/>
            </a:pPr>
            <a:fld id="{D590FB4B-A107-49F3-B980-5DAD5E086877}" type="slidenum">
              <a:rPr lang="en-US">
                <a:solidFill>
                  <a:srgbClr val="000000"/>
                </a:solidFill>
              </a:rPr>
              <a:pPr lvl="2"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149987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381000" y="914400"/>
            <a:ext cx="84582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3pPr lvl="2">
              <a:defRPr/>
            </a:lvl3pPr>
          </a:lstStyle>
          <a:p>
            <a:pPr lvl="2">
              <a:defRPr/>
            </a:pPr>
            <a:fld id="{3287087C-07C7-461D-B61D-CB32F2261B30}" type="slidenum">
              <a:rPr lang="en-US">
                <a:solidFill>
                  <a:srgbClr val="000000"/>
                </a:solidFill>
              </a:rPr>
              <a:pPr lvl="2"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171505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8458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381000" y="2057400"/>
            <a:ext cx="4152900" cy="43434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86300" y="2057400"/>
            <a:ext cx="4152900" cy="4343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3pPr lvl="2">
              <a:defRPr/>
            </a:lvl3pPr>
          </a:lstStyle>
          <a:p>
            <a:pPr lvl="2">
              <a:defRPr/>
            </a:pPr>
            <a:fld id="{32D3B8D5-4C54-42DF-BD46-22F17EFD46B6}" type="slidenum">
              <a:rPr lang="en-US">
                <a:solidFill>
                  <a:srgbClr val="000000"/>
                </a:solidFill>
              </a:rPr>
              <a:pPr lvl="2"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69410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8458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81000" y="2057400"/>
            <a:ext cx="8458200" cy="43434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3pPr lvl="2">
              <a:defRPr/>
            </a:lvl3pPr>
          </a:lstStyle>
          <a:p>
            <a:pPr lvl="2">
              <a:defRPr/>
            </a:pPr>
            <a:fld id="{7838C3E6-02B0-4930-9BC0-2C43533CCA86}" type="slidenum">
              <a:rPr lang="en-US">
                <a:solidFill>
                  <a:srgbClr val="000000"/>
                </a:solidFill>
              </a:rPr>
              <a:pPr lvl="2"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96448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oleObject" Target="../embeddings/oleObject2.bin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vmlDrawing" Target="../drawings/vmlDrawing1.v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slideLayout" Target="../slideLayouts/slideLayout4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2" Type="http://schemas.openxmlformats.org/officeDocument/2006/relationships/slideLayout" Target="../slideLayouts/slideLayout52.xml"/><Relationship Id="rId16" Type="http://schemas.openxmlformats.org/officeDocument/2006/relationships/theme" Target="../theme/theme5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slideLayout" Target="../slideLayouts/slideLayout6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.xml"/><Relationship Id="rId13" Type="http://schemas.openxmlformats.org/officeDocument/2006/relationships/slideLayout" Target="../slideLayouts/slideLayout78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2.xml"/><Relationship Id="rId12" Type="http://schemas.openxmlformats.org/officeDocument/2006/relationships/slideLayout" Target="../slideLayouts/slideLayout77.xml"/><Relationship Id="rId17" Type="http://schemas.openxmlformats.org/officeDocument/2006/relationships/theme" Target="../theme/theme6.xml"/><Relationship Id="rId2" Type="http://schemas.openxmlformats.org/officeDocument/2006/relationships/slideLayout" Target="../slideLayouts/slideLayout67.xml"/><Relationship Id="rId16" Type="http://schemas.openxmlformats.org/officeDocument/2006/relationships/slideLayout" Target="../slideLayouts/slideLayout81.xml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1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0.xml"/><Relationship Id="rId15" Type="http://schemas.openxmlformats.org/officeDocument/2006/relationships/slideLayout" Target="../slideLayouts/slideLayout80.xml"/><Relationship Id="rId10" Type="http://schemas.openxmlformats.org/officeDocument/2006/relationships/slideLayout" Target="../slideLayouts/slideLayout75.xml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Relationship Id="rId14" Type="http://schemas.openxmlformats.org/officeDocument/2006/relationships/slideLayout" Target="../slideLayouts/slideLayout7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13" Type="http://schemas.openxmlformats.org/officeDocument/2006/relationships/slideLayout" Target="../slideLayouts/slideLayout94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8.xml"/><Relationship Id="rId12" Type="http://schemas.openxmlformats.org/officeDocument/2006/relationships/slideLayout" Target="../slideLayouts/slideLayout93.xml"/><Relationship Id="rId17" Type="http://schemas.openxmlformats.org/officeDocument/2006/relationships/theme" Target="../theme/theme7.xml"/><Relationship Id="rId2" Type="http://schemas.openxmlformats.org/officeDocument/2006/relationships/slideLayout" Target="../slideLayouts/slideLayout83.xml"/><Relationship Id="rId16" Type="http://schemas.openxmlformats.org/officeDocument/2006/relationships/slideLayout" Target="../slideLayouts/slideLayout97.xml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slideLayout" Target="../slideLayouts/slideLayout92.xml"/><Relationship Id="rId5" Type="http://schemas.openxmlformats.org/officeDocument/2006/relationships/slideLayout" Target="../slideLayouts/slideLayout86.xml"/><Relationship Id="rId15" Type="http://schemas.openxmlformats.org/officeDocument/2006/relationships/slideLayout" Target="../slideLayouts/slideLayout96.xml"/><Relationship Id="rId10" Type="http://schemas.openxmlformats.org/officeDocument/2006/relationships/slideLayout" Target="../slideLayouts/slideLayout91.xm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Relationship Id="rId14" Type="http://schemas.openxmlformats.org/officeDocument/2006/relationships/slideLayout" Target="../slideLayouts/slideLayout9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24000"/>
            <a:ext cx="7696200" cy="46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3256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256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256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fld id="{4C229AAC-9C50-411D-8F29-81EB9C7D9C0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406" r:id="rId1"/>
    <p:sldLayoutId id="2147486407" r:id="rId2"/>
    <p:sldLayoutId id="2147486408" r:id="rId3"/>
    <p:sldLayoutId id="2147486409" r:id="rId4"/>
    <p:sldLayoutId id="2147486410" r:id="rId5"/>
    <p:sldLayoutId id="2147486411" r:id="rId6"/>
    <p:sldLayoutId id="2147486413" r:id="rId7"/>
    <p:sldLayoutId id="2147486418" r:id="rId8"/>
    <p:sldLayoutId id="2147486419" r:id="rId9"/>
    <p:sldLayoutId id="2147486420" r:id="rId10"/>
    <p:sldLayoutId id="2147486704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8"/>
          <p:cNvSpPr>
            <a:spLocks noChangeArrowheads="1"/>
          </p:cNvSpPr>
          <p:nvPr userDrawn="1"/>
        </p:nvSpPr>
        <p:spPr bwMode="auto">
          <a:xfrm>
            <a:off x="0" y="1066800"/>
            <a:ext cx="9144000" cy="5791200"/>
          </a:xfrm>
          <a:prstGeom prst="rect">
            <a:avLst/>
          </a:prstGeom>
          <a:gradFill rotWithShape="0">
            <a:gsLst>
              <a:gs pos="0">
                <a:srgbClr val="000042"/>
              </a:gs>
              <a:gs pos="100000">
                <a:srgbClr val="151555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endParaRPr lang="en-US" sz="24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1507" name="Rectangle 19"/>
          <p:cNvSpPr>
            <a:spLocks noChangeArrowheads="1"/>
          </p:cNvSpPr>
          <p:nvPr userDrawn="1"/>
        </p:nvSpPr>
        <p:spPr bwMode="auto">
          <a:xfrm>
            <a:off x="0" y="1066800"/>
            <a:ext cx="9144000" cy="5791200"/>
          </a:xfrm>
          <a:prstGeom prst="rect">
            <a:avLst/>
          </a:prstGeom>
          <a:solidFill>
            <a:srgbClr val="000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endParaRPr lang="en-US" sz="24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1508" name="Rectangle 2"/>
          <p:cNvSpPr>
            <a:spLocks noChangeArrowheads="1"/>
          </p:cNvSpPr>
          <p:nvPr/>
        </p:nvSpPr>
        <p:spPr bwMode="auto">
          <a:xfrm>
            <a:off x="0" y="1066800"/>
            <a:ext cx="9144000" cy="5791200"/>
          </a:xfrm>
          <a:prstGeom prst="rect">
            <a:avLst/>
          </a:prstGeom>
          <a:gradFill rotWithShape="0">
            <a:gsLst>
              <a:gs pos="0">
                <a:srgbClr val="000042"/>
              </a:gs>
              <a:gs pos="100000">
                <a:srgbClr val="151555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endParaRPr lang="en-US" sz="24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1509" name="Rectangle 3"/>
          <p:cNvSpPr>
            <a:spLocks noChangeArrowheads="1"/>
          </p:cNvSpPr>
          <p:nvPr/>
        </p:nvSpPr>
        <p:spPr bwMode="auto">
          <a:xfrm>
            <a:off x="0" y="1066800"/>
            <a:ext cx="914400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endParaRPr lang="en-US" sz="24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151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1981200"/>
            <a:ext cx="88392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Klik om de opmaakprofielen van de modeltekst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</a:p>
        </p:txBody>
      </p:sp>
      <p:sp>
        <p:nvSpPr>
          <p:cNvPr id="526341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-225425" y="6553200"/>
            <a:ext cx="6143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FFFFFF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F2B7261B-180D-4DE4-8281-634AF086E84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graphicFrame>
        <p:nvGraphicFramePr>
          <p:cNvPr id="21512" name="Object 6"/>
          <p:cNvGraphicFramePr>
            <a:graphicFrameLocks noChangeAspect="1"/>
          </p:cNvGraphicFramePr>
          <p:nvPr/>
        </p:nvGraphicFramePr>
        <p:xfrm>
          <a:off x="0" y="0"/>
          <a:ext cx="9144000" cy="113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63" name="Photo Editor-foto" r:id="rId15" imgW="7621064" imgH="1009791" progId="MSPhotoEd.3">
                  <p:embed/>
                </p:oleObj>
              </mc:Choice>
              <mc:Fallback>
                <p:oleObj name="Photo Editor-foto" r:id="rId15" imgW="7621064" imgH="1009791" progId="MSPhotoEd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1130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3" name="Text Box 7"/>
          <p:cNvSpPr txBox="1">
            <a:spLocks noChangeArrowheads="1"/>
          </p:cNvSpPr>
          <p:nvPr/>
        </p:nvSpPr>
        <p:spPr bwMode="auto">
          <a:xfrm>
            <a:off x="1828800" y="71438"/>
            <a:ext cx="4191000" cy="112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nl-BE" sz="2000" smtClean="0">
                <a:solidFill>
                  <a:srgbClr val="FFFFFF"/>
                </a:solidFill>
                <a:latin typeface="Batang" pitchFamily="18" charset="-127"/>
              </a:rPr>
              <a:t>New York State </a:t>
            </a:r>
          </a:p>
          <a:p>
            <a:pPr eaLnBrk="1" hangingPunct="1">
              <a:defRPr/>
            </a:pPr>
            <a:r>
              <a:rPr lang="nl-BE" sz="2000" smtClean="0">
                <a:solidFill>
                  <a:srgbClr val="FFFFFF"/>
                </a:solidFill>
                <a:latin typeface="Batang" pitchFamily="18" charset="-127"/>
              </a:rPr>
              <a:t>Center of Excellence in Bioinformatics &amp; Life Sciences</a:t>
            </a:r>
          </a:p>
          <a:p>
            <a:pPr eaLnBrk="1" hangingPunct="1">
              <a:defRPr/>
            </a:pPr>
            <a:endParaRPr lang="nl-BE" sz="800" smtClean="0">
              <a:solidFill>
                <a:srgbClr val="FFFFFF"/>
              </a:solidFill>
              <a:latin typeface="Batang" pitchFamily="18" charset="-127"/>
            </a:endParaRPr>
          </a:p>
        </p:txBody>
      </p:sp>
      <p:grpSp>
        <p:nvGrpSpPr>
          <p:cNvPr id="21514" name="Group 8"/>
          <p:cNvGrpSpPr>
            <a:grpSpLocks/>
          </p:cNvGrpSpPr>
          <p:nvPr/>
        </p:nvGrpSpPr>
        <p:grpSpPr bwMode="auto">
          <a:xfrm>
            <a:off x="152400" y="152400"/>
            <a:ext cx="1752600" cy="838200"/>
            <a:chOff x="720" y="1440"/>
            <a:chExt cx="1104" cy="576"/>
          </a:xfrm>
        </p:grpSpPr>
        <p:sp>
          <p:nvSpPr>
            <p:cNvPr id="21528" name="AutoShape 9"/>
            <p:cNvSpPr>
              <a:spLocks noChangeArrowheads="1"/>
            </p:cNvSpPr>
            <p:nvPr/>
          </p:nvSpPr>
          <p:spPr bwMode="auto">
            <a:xfrm>
              <a:off x="820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sz="2400" b="1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1529" name="AutoShape 10"/>
            <p:cNvSpPr>
              <a:spLocks noChangeArrowheads="1"/>
            </p:cNvSpPr>
            <p:nvPr/>
          </p:nvSpPr>
          <p:spPr bwMode="auto">
            <a:xfrm>
              <a:off x="1123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sz="2400" b="1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1530" name="AutoShape 11"/>
            <p:cNvSpPr>
              <a:spLocks noChangeArrowheads="1"/>
            </p:cNvSpPr>
            <p:nvPr/>
          </p:nvSpPr>
          <p:spPr bwMode="auto">
            <a:xfrm>
              <a:off x="1424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sz="2400" b="1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1531" name="AutoShape 12"/>
            <p:cNvSpPr>
              <a:spLocks noChangeArrowheads="1"/>
            </p:cNvSpPr>
            <p:nvPr/>
          </p:nvSpPr>
          <p:spPr bwMode="auto">
            <a:xfrm>
              <a:off x="720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1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sz="2400" b="1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1532" name="AutoShape 13"/>
            <p:cNvSpPr>
              <a:spLocks noChangeArrowheads="1"/>
            </p:cNvSpPr>
            <p:nvPr/>
          </p:nvSpPr>
          <p:spPr bwMode="auto">
            <a:xfrm>
              <a:off x="1021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sz="2400" b="1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1533" name="AutoShape 14"/>
            <p:cNvSpPr>
              <a:spLocks noChangeArrowheads="1"/>
            </p:cNvSpPr>
            <p:nvPr/>
          </p:nvSpPr>
          <p:spPr bwMode="auto">
            <a:xfrm>
              <a:off x="1324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2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sz="2400" b="1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1534" name="Rectangle 15"/>
            <p:cNvSpPr>
              <a:spLocks noChangeArrowheads="1"/>
            </p:cNvSpPr>
            <p:nvPr/>
          </p:nvSpPr>
          <p:spPr bwMode="auto">
            <a:xfrm>
              <a:off x="864" y="1440"/>
              <a:ext cx="960" cy="3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1" hangingPunct="1"/>
              <a:r>
                <a:rPr lang="nl-BE" sz="2400" b="1">
                  <a:solidFill>
                    <a:srgbClr val="153C8B"/>
                  </a:solidFill>
                  <a:latin typeface="Verdana" pitchFamily="34" charset="0"/>
                </a:rPr>
                <a:t>R  </a:t>
              </a:r>
              <a:r>
                <a:rPr lang="nl-BE" sz="1600" b="1">
                  <a:solidFill>
                    <a:srgbClr val="153C8B"/>
                  </a:solidFill>
                  <a:latin typeface="Verdana" pitchFamily="34" charset="0"/>
                </a:rPr>
                <a:t> </a:t>
              </a:r>
              <a:r>
                <a:rPr lang="nl-BE" sz="2400" b="1">
                  <a:solidFill>
                    <a:srgbClr val="153C8B"/>
                  </a:solidFill>
                  <a:latin typeface="Verdana" pitchFamily="34" charset="0"/>
                </a:rPr>
                <a:t>T  U</a:t>
              </a:r>
              <a:endParaRPr lang="en-US" sz="2400" b="1" dirty="0">
                <a:solidFill>
                  <a:srgbClr val="153C8B"/>
                </a:solidFill>
                <a:latin typeface="Verdana" pitchFamily="34" charset="0"/>
              </a:endParaRPr>
            </a:p>
          </p:txBody>
        </p:sp>
      </p:grpSp>
      <p:sp>
        <p:nvSpPr>
          <p:cNvPr id="21515" name="Line 16"/>
          <p:cNvSpPr>
            <a:spLocks noChangeShapeType="1"/>
          </p:cNvSpPr>
          <p:nvPr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 dirty="0"/>
          </a:p>
        </p:txBody>
      </p:sp>
      <p:sp>
        <p:nvSpPr>
          <p:cNvPr id="21516" name="AutoShape 17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012825"/>
            <a:ext cx="8686800" cy="1174750"/>
          </a:xfrm>
          <a:prstGeom prst="roundRect">
            <a:avLst>
              <a:gd name="adj" fmla="val 16667"/>
            </a:avLst>
          </a:prstGeom>
          <a:solidFill>
            <a:srgbClr val="84AEC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Klik om het opmaakprofiel van de modeltitel te bewerken</a:t>
            </a:r>
          </a:p>
        </p:txBody>
      </p:sp>
      <p:graphicFrame>
        <p:nvGraphicFramePr>
          <p:cNvPr id="21517" name="Object 20"/>
          <p:cNvGraphicFramePr>
            <a:graphicFrameLocks noChangeAspect="1"/>
          </p:cNvGraphicFramePr>
          <p:nvPr userDrawn="1"/>
        </p:nvGraphicFramePr>
        <p:xfrm>
          <a:off x="0" y="0"/>
          <a:ext cx="9144000" cy="113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64" name="Photo Editor-foto" r:id="rId17" imgW="7621064" imgH="1009791" progId="MSPhotoEd.3">
                  <p:embed/>
                </p:oleObj>
              </mc:Choice>
              <mc:Fallback>
                <p:oleObj name="Photo Editor-foto" r:id="rId17" imgW="7621064" imgH="1009791" progId="MSPhotoEd.3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1130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8" name="Text Box 21"/>
          <p:cNvSpPr txBox="1">
            <a:spLocks noChangeArrowheads="1"/>
          </p:cNvSpPr>
          <p:nvPr userDrawn="1"/>
        </p:nvSpPr>
        <p:spPr bwMode="auto">
          <a:xfrm>
            <a:off x="1828800" y="71438"/>
            <a:ext cx="4191000" cy="112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nl-BE" sz="2000" smtClean="0">
                <a:solidFill>
                  <a:srgbClr val="FFFFFF"/>
                </a:solidFill>
                <a:latin typeface="Batang" pitchFamily="18" charset="-127"/>
              </a:rPr>
              <a:t>New York State </a:t>
            </a:r>
          </a:p>
          <a:p>
            <a:pPr eaLnBrk="1" hangingPunct="1">
              <a:defRPr/>
            </a:pPr>
            <a:r>
              <a:rPr lang="nl-BE" sz="2000" smtClean="0">
                <a:solidFill>
                  <a:srgbClr val="FFFFFF"/>
                </a:solidFill>
                <a:latin typeface="Batang" pitchFamily="18" charset="-127"/>
              </a:rPr>
              <a:t>Center of Excellence in Bioinformatics &amp; Life Sciences</a:t>
            </a:r>
          </a:p>
          <a:p>
            <a:pPr eaLnBrk="1" hangingPunct="1">
              <a:defRPr/>
            </a:pPr>
            <a:endParaRPr lang="nl-BE" sz="800" smtClean="0">
              <a:solidFill>
                <a:srgbClr val="FFFFFF"/>
              </a:solidFill>
              <a:latin typeface="Batang" pitchFamily="18" charset="-127"/>
            </a:endParaRPr>
          </a:p>
        </p:txBody>
      </p:sp>
      <p:grpSp>
        <p:nvGrpSpPr>
          <p:cNvPr id="21519" name="Group 22"/>
          <p:cNvGrpSpPr>
            <a:grpSpLocks/>
          </p:cNvGrpSpPr>
          <p:nvPr userDrawn="1"/>
        </p:nvGrpSpPr>
        <p:grpSpPr bwMode="auto">
          <a:xfrm>
            <a:off x="152400" y="152400"/>
            <a:ext cx="1752600" cy="838200"/>
            <a:chOff x="720" y="1440"/>
            <a:chExt cx="1104" cy="576"/>
          </a:xfrm>
        </p:grpSpPr>
        <p:sp>
          <p:nvSpPr>
            <p:cNvPr id="21521" name="AutoShape 23"/>
            <p:cNvSpPr>
              <a:spLocks noChangeArrowheads="1"/>
            </p:cNvSpPr>
            <p:nvPr/>
          </p:nvSpPr>
          <p:spPr bwMode="auto">
            <a:xfrm>
              <a:off x="820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sz="2400" b="1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1522" name="AutoShape 24"/>
            <p:cNvSpPr>
              <a:spLocks noChangeArrowheads="1"/>
            </p:cNvSpPr>
            <p:nvPr/>
          </p:nvSpPr>
          <p:spPr bwMode="auto">
            <a:xfrm>
              <a:off x="1123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sz="2400" b="1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1523" name="AutoShape 25"/>
            <p:cNvSpPr>
              <a:spLocks noChangeArrowheads="1"/>
            </p:cNvSpPr>
            <p:nvPr/>
          </p:nvSpPr>
          <p:spPr bwMode="auto">
            <a:xfrm>
              <a:off x="1424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sz="2400" b="1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1524" name="AutoShape 26"/>
            <p:cNvSpPr>
              <a:spLocks noChangeArrowheads="1"/>
            </p:cNvSpPr>
            <p:nvPr/>
          </p:nvSpPr>
          <p:spPr bwMode="auto">
            <a:xfrm>
              <a:off x="720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1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sz="2400" b="1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1525" name="AutoShape 27"/>
            <p:cNvSpPr>
              <a:spLocks noChangeArrowheads="1"/>
            </p:cNvSpPr>
            <p:nvPr/>
          </p:nvSpPr>
          <p:spPr bwMode="auto">
            <a:xfrm>
              <a:off x="1021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sz="2400" b="1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1526" name="AutoShape 28"/>
            <p:cNvSpPr>
              <a:spLocks noChangeArrowheads="1"/>
            </p:cNvSpPr>
            <p:nvPr/>
          </p:nvSpPr>
          <p:spPr bwMode="auto">
            <a:xfrm>
              <a:off x="1324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2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sz="2400" b="1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1527" name="Rectangle 29"/>
            <p:cNvSpPr>
              <a:spLocks noChangeArrowheads="1"/>
            </p:cNvSpPr>
            <p:nvPr/>
          </p:nvSpPr>
          <p:spPr bwMode="auto">
            <a:xfrm>
              <a:off x="864" y="1440"/>
              <a:ext cx="960" cy="3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1" hangingPunct="1"/>
              <a:r>
                <a:rPr lang="nl-BE" sz="2400" b="1">
                  <a:solidFill>
                    <a:srgbClr val="153C8B"/>
                  </a:solidFill>
                  <a:latin typeface="Verdana" pitchFamily="34" charset="0"/>
                </a:rPr>
                <a:t>R  </a:t>
              </a:r>
              <a:r>
                <a:rPr lang="nl-BE" sz="1600" b="1">
                  <a:solidFill>
                    <a:srgbClr val="153C8B"/>
                  </a:solidFill>
                  <a:latin typeface="Verdana" pitchFamily="34" charset="0"/>
                </a:rPr>
                <a:t> </a:t>
              </a:r>
              <a:r>
                <a:rPr lang="nl-BE" sz="2400" b="1">
                  <a:solidFill>
                    <a:srgbClr val="153C8B"/>
                  </a:solidFill>
                  <a:latin typeface="Verdana" pitchFamily="34" charset="0"/>
                </a:rPr>
                <a:t>T  U</a:t>
              </a:r>
              <a:endParaRPr lang="en-US" sz="2400" b="1" dirty="0">
                <a:solidFill>
                  <a:srgbClr val="153C8B"/>
                </a:solidFill>
                <a:latin typeface="Verdana" pitchFamily="34" charset="0"/>
              </a:endParaRPr>
            </a:p>
          </p:txBody>
        </p:sp>
      </p:grpSp>
      <p:sp>
        <p:nvSpPr>
          <p:cNvPr id="21520" name="Line 30"/>
          <p:cNvSpPr>
            <a:spLocks noChangeShapeType="1"/>
          </p:cNvSpPr>
          <p:nvPr userDrawn="1"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448" r:id="rId1"/>
    <p:sldLayoutId id="2147486449" r:id="rId2"/>
    <p:sldLayoutId id="2147486450" r:id="rId3"/>
    <p:sldLayoutId id="2147486451" r:id="rId4"/>
    <p:sldLayoutId id="2147486452" r:id="rId5"/>
    <p:sldLayoutId id="2147486453" r:id="rId6"/>
    <p:sldLayoutId id="2147486454" r:id="rId7"/>
    <p:sldLayoutId id="2147486455" r:id="rId8"/>
    <p:sldLayoutId id="2147486456" r:id="rId9"/>
    <p:sldLayoutId id="2147486457" r:id="rId10"/>
    <p:sldLayoutId id="2147486458" r:id="rId11"/>
    <p:sldLayoutId id="2147486459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EBE6FC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EBE6FC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EBE6FC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EBE6FC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EBE6FC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EBE6FC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EBE6FC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EBE6FC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EBE6FC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24000"/>
            <a:ext cx="7696200" cy="46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3256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256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256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BB74602B-F2DD-46D2-B661-2531361F26A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460" r:id="rId1"/>
    <p:sldLayoutId id="2147486461" r:id="rId2"/>
    <p:sldLayoutId id="2147486462" r:id="rId3"/>
    <p:sldLayoutId id="2147486463" r:id="rId4"/>
    <p:sldLayoutId id="2147486464" r:id="rId5"/>
    <p:sldLayoutId id="2147486465" r:id="rId6"/>
    <p:sldLayoutId id="2147486466" r:id="rId7"/>
    <p:sldLayoutId id="2147486467" r:id="rId8"/>
    <p:sldLayoutId id="2147486468" r:id="rId9"/>
    <p:sldLayoutId id="2147486469" r:id="rId10"/>
    <p:sldLayoutId id="2147486470" r:id="rId11"/>
    <p:sldLayoutId id="2147486471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24000"/>
            <a:ext cx="7696200" cy="46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3256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256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256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428508BE-F39F-4DB5-AA17-E0886E26A2C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511" r:id="rId1"/>
    <p:sldLayoutId id="2147486512" r:id="rId2"/>
    <p:sldLayoutId id="2147486513" r:id="rId3"/>
    <p:sldLayoutId id="2147486514" r:id="rId4"/>
    <p:sldLayoutId id="2147486515" r:id="rId5"/>
    <p:sldLayoutId id="2147486516" r:id="rId6"/>
    <p:sldLayoutId id="2147486518" r:id="rId7"/>
    <p:sldLayoutId id="2147486519" r:id="rId8"/>
    <p:sldLayoutId id="2147486520" r:id="rId9"/>
    <p:sldLayoutId id="2147486521" r:id="rId10"/>
    <p:sldLayoutId id="2147486522" r:id="rId11"/>
    <p:sldLayoutId id="2147486403" r:id="rId12"/>
    <p:sldLayoutId id="2147486404" r:id="rId13"/>
    <p:sldLayoutId id="2147486405" r:id="rId14"/>
    <p:sldLayoutId id="2147486523" r:id="rId15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1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096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861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133600"/>
            <a:ext cx="8229600" cy="399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	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861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chemeClr val="tx1"/>
                </a:solidFill>
              </a:defRPr>
            </a:lvl1pPr>
          </a:lstStyle>
          <a:p>
            <a:pPr eaLnBrk="1" hangingPunct="1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861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 algn="ctr" eaLnBrk="1" hangingPunct="1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861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pPr eaLnBrk="1" hangingPunct="1"/>
            <a:fld id="{ED20A248-2237-448D-814A-C55AD7474F9F}" type="slidenum">
              <a:rPr lang="en-US">
                <a:solidFill>
                  <a:srgbClr val="000000"/>
                </a:solidFill>
              </a:rPr>
              <a:pPr eaLnBrk="1" hangingPunct="1"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616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624" r:id="rId1"/>
    <p:sldLayoutId id="2147486625" r:id="rId2"/>
    <p:sldLayoutId id="2147486626" r:id="rId3"/>
    <p:sldLayoutId id="2147486627" r:id="rId4"/>
    <p:sldLayoutId id="2147486628" r:id="rId5"/>
    <p:sldLayoutId id="2147486629" r:id="rId6"/>
    <p:sldLayoutId id="2147486630" r:id="rId7"/>
    <p:sldLayoutId id="2147486631" r:id="rId8"/>
    <p:sldLayoutId id="2147486632" r:id="rId9"/>
    <p:sldLayoutId id="2147486633" r:id="rId10"/>
    <p:sldLayoutId id="2147486634" r:id="rId11"/>
    <p:sldLayoutId id="2147486635" r:id="rId12"/>
    <p:sldLayoutId id="2147486636" r:id="rId13"/>
    <p:sldLayoutId id="2147486637" r:id="rId14"/>
    <p:sldLayoutId id="2147486638" r:id="rId15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914" name="Rectangle 2"/>
          <p:cNvSpPr>
            <a:spLocks noChangeArrowheads="1"/>
          </p:cNvSpPr>
          <p:nvPr userDrawn="1"/>
        </p:nvSpPr>
        <p:spPr bwMode="auto">
          <a:xfrm>
            <a:off x="8763000" y="6553200"/>
            <a:ext cx="381000" cy="304800"/>
          </a:xfrm>
          <a:prstGeom prst="rect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7891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914400"/>
            <a:ext cx="8458200" cy="1143000"/>
          </a:xfrm>
          <a:prstGeom prst="rect">
            <a:avLst/>
          </a:prstGeom>
          <a:gradFill rotWithShape="1">
            <a:gsLst>
              <a:gs pos="0">
                <a:schemeClr val="tx1">
                  <a:alpha val="67999"/>
                </a:schemeClr>
              </a:gs>
              <a:gs pos="50000">
                <a:schemeClr val="accent2">
                  <a:alpha val="67000"/>
                </a:schemeClr>
              </a:gs>
              <a:gs pos="100000">
                <a:schemeClr val="tx1">
                  <a:alpha val="67999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2057400"/>
            <a:ext cx="84582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678917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43800" y="6553200"/>
            <a:ext cx="1600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3pPr lvl="2" algn="r">
              <a:defRPr sz="1400">
                <a:latin typeface="Arial" pitchFamily="34" charset="0"/>
              </a:defRPr>
            </a:lvl3pPr>
          </a:lstStyle>
          <a:p>
            <a:pPr lvl="2" eaLnBrk="1" hangingPunct="1">
              <a:defRPr/>
            </a:pPr>
            <a:fld id="{32915464-E0A8-4BF8-84ED-F6A70049B175}" type="slidenum">
              <a:rPr lang="en-US">
                <a:solidFill>
                  <a:srgbClr val="000000"/>
                </a:solidFill>
              </a:rPr>
              <a:pPr lvl="2" eaLnBrk="1" hangingPunct="1"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030" name="Picture 6" descr="Picture1"/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54" t="24554" r="22102" b="62785"/>
          <a:stretch>
            <a:fillRect/>
          </a:stretch>
        </p:blipFill>
        <p:spPr bwMode="auto">
          <a:xfrm>
            <a:off x="2362200" y="0"/>
            <a:ext cx="4271963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6617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655" r:id="rId1"/>
    <p:sldLayoutId id="2147486656" r:id="rId2"/>
    <p:sldLayoutId id="2147486657" r:id="rId3"/>
    <p:sldLayoutId id="2147486658" r:id="rId4"/>
    <p:sldLayoutId id="2147486659" r:id="rId5"/>
    <p:sldLayoutId id="2147486660" r:id="rId6"/>
    <p:sldLayoutId id="2147486661" r:id="rId7"/>
    <p:sldLayoutId id="2147486662" r:id="rId8"/>
    <p:sldLayoutId id="2147486663" r:id="rId9"/>
    <p:sldLayoutId id="2147486664" r:id="rId10"/>
    <p:sldLayoutId id="2147486665" r:id="rId11"/>
    <p:sldLayoutId id="2147486666" r:id="rId12"/>
    <p:sldLayoutId id="2147486667" r:id="rId13"/>
    <p:sldLayoutId id="2147486668" r:id="rId14"/>
    <p:sldLayoutId id="2147486669" r:id="rId15"/>
    <p:sldLayoutId id="2147486670" r:id="rId16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914" name="Rectangle 2"/>
          <p:cNvSpPr>
            <a:spLocks noChangeArrowheads="1"/>
          </p:cNvSpPr>
          <p:nvPr userDrawn="1"/>
        </p:nvSpPr>
        <p:spPr bwMode="auto">
          <a:xfrm>
            <a:off x="8763000" y="6553200"/>
            <a:ext cx="381000" cy="304800"/>
          </a:xfrm>
          <a:prstGeom prst="rect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7891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914400"/>
            <a:ext cx="8458200" cy="1143000"/>
          </a:xfrm>
          <a:prstGeom prst="rect">
            <a:avLst/>
          </a:prstGeom>
          <a:gradFill rotWithShape="1">
            <a:gsLst>
              <a:gs pos="0">
                <a:schemeClr val="tx1">
                  <a:alpha val="67999"/>
                </a:schemeClr>
              </a:gs>
              <a:gs pos="50000">
                <a:schemeClr val="accent2">
                  <a:alpha val="67000"/>
                </a:schemeClr>
              </a:gs>
              <a:gs pos="100000">
                <a:schemeClr val="tx1">
                  <a:alpha val="67999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2057400"/>
            <a:ext cx="84582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678917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43800" y="6553200"/>
            <a:ext cx="1600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3pPr lvl="2" algn="r">
              <a:defRPr sz="1400">
                <a:latin typeface="Arial" pitchFamily="34" charset="0"/>
              </a:defRPr>
            </a:lvl3pPr>
          </a:lstStyle>
          <a:p>
            <a:pPr lvl="2" eaLnBrk="1" hangingPunct="1">
              <a:defRPr/>
            </a:pPr>
            <a:fld id="{32915464-E0A8-4BF8-84ED-F6A70049B175}" type="slidenum">
              <a:rPr lang="en-US">
                <a:solidFill>
                  <a:srgbClr val="000000"/>
                </a:solidFill>
              </a:rPr>
              <a:pPr lvl="2" eaLnBrk="1" hangingPunct="1"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030" name="Picture 6" descr="Picture1"/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54" t="24554" r="22102" b="62785"/>
          <a:stretch>
            <a:fillRect/>
          </a:stretch>
        </p:blipFill>
        <p:spPr bwMode="auto">
          <a:xfrm>
            <a:off x="2362200" y="0"/>
            <a:ext cx="4271963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9993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673" r:id="rId1"/>
    <p:sldLayoutId id="2147486674" r:id="rId2"/>
    <p:sldLayoutId id="2147486675" r:id="rId3"/>
    <p:sldLayoutId id="2147486676" r:id="rId4"/>
    <p:sldLayoutId id="2147486677" r:id="rId5"/>
    <p:sldLayoutId id="2147486678" r:id="rId6"/>
    <p:sldLayoutId id="2147486679" r:id="rId7"/>
    <p:sldLayoutId id="2147486680" r:id="rId8"/>
    <p:sldLayoutId id="2147486681" r:id="rId9"/>
    <p:sldLayoutId id="2147486682" r:id="rId10"/>
    <p:sldLayoutId id="2147486683" r:id="rId11"/>
    <p:sldLayoutId id="2147486684" r:id="rId12"/>
    <p:sldLayoutId id="2147486685" r:id="rId13"/>
    <p:sldLayoutId id="2147486686" r:id="rId14"/>
    <p:sldLayoutId id="2147486687" r:id="rId15"/>
    <p:sldLayoutId id="2147486688" r:id="rId16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fomis.org/bfo/users/" TargetMode="External"/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Title 1"/>
          <p:cNvSpPr>
            <a:spLocks noGrp="1"/>
          </p:cNvSpPr>
          <p:nvPr>
            <p:ph type="title"/>
          </p:nvPr>
        </p:nvSpPr>
        <p:spPr>
          <a:xfrm>
            <a:off x="0" y="1828800"/>
            <a:ext cx="9144000" cy="1524000"/>
          </a:xfrm>
        </p:spPr>
        <p:txBody>
          <a:bodyPr/>
          <a:lstStyle/>
          <a:p>
            <a:r>
              <a:rPr lang="en-US" sz="4000" b="1"/>
              <a:t>Ontological realism as a strategy for integrating ontologies</a:t>
            </a:r>
            <a:r>
              <a:rPr lang="en-US" sz="4000" dirty="0"/>
              <a:t/>
            </a:r>
            <a:br>
              <a:rPr lang="en-US" sz="4000" dirty="0"/>
            </a:br>
            <a:r>
              <a:rPr lang="en-US" sz="3200" smtClean="0"/>
              <a:t/>
            </a:r>
            <a:br>
              <a:rPr lang="en-US" sz="3200" smtClean="0"/>
            </a:br>
            <a:r>
              <a:rPr lang="en-US" sz="3200" smtClean="0"/>
              <a:t>Ontology Summit February 7, 2013</a:t>
            </a:r>
            <a:endParaRPr lang="en-US" sz="3600" dirty="0" smtClean="0"/>
          </a:p>
        </p:txBody>
      </p:sp>
      <p:sp>
        <p:nvSpPr>
          <p:cNvPr id="183299" name="Content Placeholder 2"/>
          <p:cNvSpPr>
            <a:spLocks noGrp="1"/>
          </p:cNvSpPr>
          <p:nvPr>
            <p:ph idx="1"/>
          </p:nvPr>
        </p:nvSpPr>
        <p:spPr>
          <a:xfrm>
            <a:off x="228600" y="4953000"/>
            <a:ext cx="8382000" cy="1173163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mtClean="0"/>
              <a:t>Barry Smith</a:t>
            </a:r>
          </a:p>
          <a:p>
            <a:pPr algn="ctr">
              <a:buFontTx/>
              <a:buNone/>
            </a:pPr>
            <a:r>
              <a:rPr lang="en-US" smtClean="0"/>
              <a:t>http://ontology.buffalo.edu/smith</a:t>
            </a:r>
            <a:endParaRPr lang="en-US" dirty="0" smtClean="0"/>
          </a:p>
        </p:txBody>
      </p:sp>
      <p:sp>
        <p:nvSpPr>
          <p:cNvPr id="1833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F4E7BAF0-100B-4B05-8E2E-8CD3082426C4}" type="slidenum">
              <a:rPr lang="en-US" smtClean="0"/>
              <a:pPr/>
              <a:t>1</a:t>
            </a:fld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There are many ways to create ontologies</a:t>
            </a:r>
          </a:p>
        </p:txBody>
      </p:sp>
      <p:sp>
        <p:nvSpPr>
          <p:cNvPr id="186371" name="Content Placeholder 2"/>
          <p:cNvSpPr>
            <a:spLocks noGrp="1"/>
          </p:cNvSpPr>
          <p:nvPr>
            <p:ph idx="1"/>
          </p:nvPr>
        </p:nvSpPr>
        <p:spPr>
          <a:xfrm>
            <a:off x="0" y="-76200"/>
            <a:ext cx="8839200" cy="4602163"/>
          </a:xfrm>
        </p:spPr>
        <p:txBody>
          <a:bodyPr/>
          <a:lstStyle/>
          <a:p>
            <a:pPr>
              <a:buFontTx/>
              <a:buNone/>
            </a:pPr>
            <a:r>
              <a:rPr lang="en-US" dirty="0" smtClean="0"/>
              <a:t>		</a:t>
            </a:r>
          </a:p>
        </p:txBody>
      </p:sp>
      <p:sp>
        <p:nvSpPr>
          <p:cNvPr id="18637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F3040343-2CFC-44EB-89BD-85706DB64483}" type="slidenum">
              <a:rPr lang="en-US" smtClean="0"/>
              <a:pPr/>
              <a:t>10</a:t>
            </a:fld>
            <a:endParaRPr lang="en-US" dirty="0" smtClean="0"/>
          </a:p>
        </p:txBody>
      </p:sp>
      <p:sp>
        <p:nvSpPr>
          <p:cNvPr id="186373" name="Rectangle 2"/>
          <p:cNvSpPr txBox="1">
            <a:spLocks noChangeArrowheads="1"/>
          </p:cNvSpPr>
          <p:nvPr/>
        </p:nvSpPr>
        <p:spPr bwMode="auto">
          <a:xfrm>
            <a:off x="609600" y="5694363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endParaRPr lang="en-US" sz="3200" dirty="0">
              <a:solidFill>
                <a:srgbClr val="0033CC"/>
              </a:solidFill>
              <a:sym typeface="Wingdings" pitchFamily="2" charset="2"/>
            </a:endParaRPr>
          </a:p>
        </p:txBody>
      </p:sp>
      <p:pic>
        <p:nvPicPr>
          <p:cNvPr id="6" name="Picture 3" descr="j024071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109913"/>
            <a:ext cx="1163638" cy="2071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" name="Picture 4" descr="j029912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463675"/>
            <a:ext cx="1100138" cy="2046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" name="Line 5"/>
          <p:cNvSpPr>
            <a:spLocks noChangeShapeType="1"/>
          </p:cNvSpPr>
          <p:nvPr/>
        </p:nvSpPr>
        <p:spPr bwMode="auto">
          <a:xfrm>
            <a:off x="3886200" y="2870200"/>
            <a:ext cx="4724400" cy="0"/>
          </a:xfrm>
          <a:prstGeom prst="line">
            <a:avLst/>
          </a:prstGeom>
          <a:noFill/>
          <a:ln w="76200">
            <a:solidFill>
              <a:srgbClr val="FF00FF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 dirty="0"/>
          </a:p>
        </p:txBody>
      </p:sp>
      <p:sp>
        <p:nvSpPr>
          <p:cNvPr id="9" name="Line 6"/>
          <p:cNvSpPr>
            <a:spLocks noChangeShapeType="1"/>
          </p:cNvSpPr>
          <p:nvPr/>
        </p:nvSpPr>
        <p:spPr bwMode="auto">
          <a:xfrm flipH="1">
            <a:off x="838200" y="3825875"/>
            <a:ext cx="5486400" cy="0"/>
          </a:xfrm>
          <a:prstGeom prst="line">
            <a:avLst/>
          </a:prstGeom>
          <a:noFill/>
          <a:ln w="76200">
            <a:solidFill>
              <a:srgbClr val="FF00FF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 dirty="0"/>
          </a:p>
        </p:txBody>
      </p:sp>
      <p:sp>
        <p:nvSpPr>
          <p:cNvPr id="186378" name="Rectangle 1"/>
          <p:cNvSpPr>
            <a:spLocks noChangeArrowheads="1"/>
          </p:cNvSpPr>
          <p:nvPr/>
        </p:nvSpPr>
        <p:spPr bwMode="auto">
          <a:xfrm>
            <a:off x="590550" y="5311775"/>
            <a:ext cx="82296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800" dirty="0"/>
              <a:t>How do we build ontologies so that they converge? (The </a:t>
            </a:r>
            <a:r>
              <a:rPr lang="en-US" sz="2800" dirty="0">
                <a:sym typeface="Wingdings" pitchFamily="2" charset="2"/>
              </a:rPr>
              <a:t>problem of ‘knowledge representation’)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Content Placeholder 1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dirty="0" smtClean="0"/>
          </a:p>
        </p:txBody>
      </p:sp>
      <p:pic>
        <p:nvPicPr>
          <p:cNvPr id="17411" name="Picture 2" descr="http://3.bp.blogspot.com/_2cxvSmlPoaM/Ss-JdUAcxwI/AAAAAAAADM4/fOmasxsNiCg/s800/rembrand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143000"/>
            <a:ext cx="9144000" cy="5715000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</p:spPr>
      </p:pic>
      <p:sp>
        <p:nvSpPr>
          <p:cNvPr id="189444" name="Title 18"/>
          <p:cNvSpPr>
            <a:spLocks noGrp="1"/>
          </p:cNvSpPr>
          <p:nvPr>
            <p:ph type="title"/>
          </p:nvPr>
        </p:nvSpPr>
        <p:spPr>
          <a:xfrm>
            <a:off x="187325" y="5549900"/>
            <a:ext cx="2584450" cy="409575"/>
          </a:xfrm>
        </p:spPr>
        <p:txBody>
          <a:bodyPr/>
          <a:lstStyle/>
          <a:p>
            <a:pPr eaLnBrk="1" hangingPunct="1"/>
            <a:r>
              <a:rPr lang="en-US" sz="1800" dirty="0" smtClean="0"/>
              <a:t>What is going on here ?</a:t>
            </a:r>
          </a:p>
        </p:txBody>
      </p:sp>
      <p:grpSp>
        <p:nvGrpSpPr>
          <p:cNvPr id="2" name="Group 36"/>
          <p:cNvGrpSpPr>
            <a:grpSpLocks/>
          </p:cNvGrpSpPr>
          <p:nvPr/>
        </p:nvGrpSpPr>
        <p:grpSpPr bwMode="auto">
          <a:xfrm>
            <a:off x="112713" y="1524000"/>
            <a:ext cx="8686800" cy="2209800"/>
            <a:chOff x="0" y="1524000"/>
            <a:chExt cx="8686799" cy="2209800"/>
          </a:xfrm>
        </p:grpSpPr>
        <p:grpSp>
          <p:nvGrpSpPr>
            <p:cNvPr id="189449" name="Group 30"/>
            <p:cNvGrpSpPr>
              <a:grpSpLocks/>
            </p:cNvGrpSpPr>
            <p:nvPr/>
          </p:nvGrpSpPr>
          <p:grpSpPr bwMode="auto">
            <a:xfrm>
              <a:off x="2976464" y="1524000"/>
              <a:ext cx="5710335" cy="1828800"/>
              <a:chOff x="2971800" y="1524000"/>
              <a:chExt cx="5715000" cy="1828800"/>
            </a:xfrm>
          </p:grpSpPr>
          <p:sp>
            <p:nvSpPr>
              <p:cNvPr id="189453" name="Cloud Callout 5"/>
              <p:cNvSpPr>
                <a:spLocks noChangeArrowheads="1"/>
              </p:cNvSpPr>
              <p:nvPr/>
            </p:nvSpPr>
            <p:spPr bwMode="auto">
              <a:xfrm>
                <a:off x="2971800" y="1524000"/>
                <a:ext cx="1143000" cy="457200"/>
              </a:xfrm>
              <a:prstGeom prst="cloudCallout">
                <a:avLst>
                  <a:gd name="adj1" fmla="val -84514"/>
                  <a:gd name="adj2" fmla="val 39676"/>
                </a:avLst>
              </a:prstGeom>
              <a:solidFill>
                <a:srgbClr val="FFC000">
                  <a:alpha val="59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 eaLnBrk="1" hangingPunct="1"/>
                <a:endParaRPr lang="en-US" sz="2400" b="1" dirty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9454" name="Cloud Callout 8"/>
              <p:cNvSpPr>
                <a:spLocks noChangeArrowheads="1"/>
              </p:cNvSpPr>
              <p:nvPr/>
            </p:nvSpPr>
            <p:spPr bwMode="auto">
              <a:xfrm>
                <a:off x="3276600" y="2209800"/>
                <a:ext cx="685800" cy="381000"/>
              </a:xfrm>
              <a:prstGeom prst="cloudCallout">
                <a:avLst>
                  <a:gd name="adj1" fmla="val -75310"/>
                  <a:gd name="adj2" fmla="val 111412"/>
                </a:avLst>
              </a:prstGeom>
              <a:solidFill>
                <a:srgbClr val="FF0000">
                  <a:alpha val="59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 eaLnBrk="1" hangingPunct="1"/>
                <a:endParaRPr lang="en-US" sz="2400" b="1" dirty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9455" name="Cloud Callout 9"/>
              <p:cNvSpPr>
                <a:spLocks noChangeArrowheads="1"/>
              </p:cNvSpPr>
              <p:nvPr/>
            </p:nvSpPr>
            <p:spPr bwMode="auto">
              <a:xfrm>
                <a:off x="4267200" y="2971800"/>
                <a:ext cx="685800" cy="381000"/>
              </a:xfrm>
              <a:prstGeom prst="cloudCallout">
                <a:avLst>
                  <a:gd name="adj1" fmla="val -75310"/>
                  <a:gd name="adj2" fmla="val 111412"/>
                </a:avLst>
              </a:prstGeom>
              <a:solidFill>
                <a:srgbClr val="92D050">
                  <a:alpha val="59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 eaLnBrk="1" hangingPunct="1"/>
                <a:endParaRPr lang="en-US" sz="2400" b="1" dirty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9456" name="Cloud Callout 10"/>
              <p:cNvSpPr>
                <a:spLocks noChangeArrowheads="1"/>
              </p:cNvSpPr>
              <p:nvPr/>
            </p:nvSpPr>
            <p:spPr bwMode="auto">
              <a:xfrm>
                <a:off x="6553200" y="1752600"/>
                <a:ext cx="2133600" cy="1295400"/>
              </a:xfrm>
              <a:prstGeom prst="cloudCallout">
                <a:avLst>
                  <a:gd name="adj1" fmla="val -88352"/>
                  <a:gd name="adj2" fmla="val 45426"/>
                </a:avLst>
              </a:prstGeom>
              <a:solidFill>
                <a:srgbClr val="00B0F0">
                  <a:alpha val="59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 eaLnBrk="1" hangingPunct="1"/>
                <a:endParaRPr lang="en-US" sz="2400" b="1" dirty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34" name="Cloud Callout 33"/>
            <p:cNvSpPr/>
            <p:nvPr/>
          </p:nvSpPr>
          <p:spPr bwMode="auto">
            <a:xfrm>
              <a:off x="990600" y="2667000"/>
              <a:ext cx="1447800" cy="762000"/>
            </a:xfrm>
            <a:prstGeom prst="cloudCallout">
              <a:avLst/>
            </a:prstGeom>
            <a:solidFill>
              <a:schemeClr val="accent5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anchor="ctr"/>
            <a:lstStyle/>
            <a:p>
              <a:pPr algn="ctr" eaLnBrk="1" hangingPunct="1">
                <a:defRPr/>
              </a:pPr>
              <a:endParaRPr lang="en-US" sz="2400" b="1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89451" name="Cloud Callout 27"/>
            <p:cNvSpPr>
              <a:spLocks noChangeArrowheads="1"/>
            </p:cNvSpPr>
            <p:nvPr/>
          </p:nvSpPr>
          <p:spPr bwMode="auto">
            <a:xfrm>
              <a:off x="0" y="2895600"/>
              <a:ext cx="990600" cy="609600"/>
            </a:xfrm>
            <a:prstGeom prst="cloudCallout">
              <a:avLst>
                <a:gd name="adj1" fmla="val -20833"/>
                <a:gd name="adj2" fmla="val 62500"/>
              </a:avLst>
            </a:prstGeom>
            <a:solidFill>
              <a:srgbClr val="FFFF00"/>
            </a:solidFill>
            <a:ln w="9525" algn="ctr">
              <a:solidFill>
                <a:schemeClr val="bg1"/>
              </a:solidFill>
              <a:round/>
              <a:headEnd/>
              <a:tailEnd type="triangle" w="med" len="med"/>
            </a:ln>
          </p:spPr>
          <p:txBody>
            <a:bodyPr anchor="ctr"/>
            <a:lstStyle/>
            <a:p>
              <a:pPr algn="ctr" eaLnBrk="1" hangingPunct="1"/>
              <a:endParaRPr lang="en-US" sz="2400" b="1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89452" name="Cloud Callout 28"/>
            <p:cNvSpPr>
              <a:spLocks noChangeArrowheads="1"/>
            </p:cNvSpPr>
            <p:nvPr/>
          </p:nvSpPr>
          <p:spPr bwMode="auto">
            <a:xfrm>
              <a:off x="3352800" y="3048000"/>
              <a:ext cx="609600" cy="685800"/>
            </a:xfrm>
            <a:prstGeom prst="cloudCallout">
              <a:avLst>
                <a:gd name="adj1" fmla="val -20833"/>
                <a:gd name="adj2" fmla="val 62500"/>
              </a:avLst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 type="triangle" w="med" len="med"/>
            </a:ln>
          </p:spPr>
          <p:txBody>
            <a:bodyPr anchor="ctr"/>
            <a:lstStyle/>
            <a:p>
              <a:pPr algn="ctr" eaLnBrk="1" hangingPunct="1"/>
              <a:endParaRPr lang="en-US" sz="2400" b="1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4" name="Group 39"/>
          <p:cNvGrpSpPr>
            <a:grpSpLocks/>
          </p:cNvGrpSpPr>
          <p:nvPr/>
        </p:nvGrpSpPr>
        <p:grpSpPr bwMode="auto">
          <a:xfrm>
            <a:off x="765175" y="246063"/>
            <a:ext cx="6446838" cy="762000"/>
            <a:chOff x="457199" y="1337388"/>
            <a:chExt cx="6447454" cy="762000"/>
          </a:xfrm>
        </p:grpSpPr>
        <p:sp>
          <p:nvSpPr>
            <p:cNvPr id="189447" name="Rounded Rectangular Callout 37"/>
            <p:cNvSpPr>
              <a:spLocks noChangeArrowheads="1"/>
            </p:cNvSpPr>
            <p:nvPr/>
          </p:nvSpPr>
          <p:spPr bwMode="auto">
            <a:xfrm>
              <a:off x="457199" y="1455576"/>
              <a:ext cx="1903445" cy="643812"/>
            </a:xfrm>
            <a:prstGeom prst="wedgeRoundRectCallout">
              <a:avLst>
                <a:gd name="adj1" fmla="val 41912"/>
                <a:gd name="adj2" fmla="val 237861"/>
                <a:gd name="adj3" fmla="val 16667"/>
              </a:avLst>
            </a:prstGeom>
            <a:solidFill>
              <a:srgbClr val="9900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en-US" sz="2000" b="1" dirty="0">
                  <a:solidFill>
                    <a:srgbClr val="FFFFFF"/>
                  </a:solidFill>
                  <a:latin typeface="Times New Roman" pitchFamily="18" charset="0"/>
                </a:rPr>
                <a:t>ah sh uqwu ja ?</a:t>
              </a:r>
            </a:p>
          </p:txBody>
        </p:sp>
        <p:sp>
          <p:nvSpPr>
            <p:cNvPr id="189448" name="Rounded Rectangular Callout 38"/>
            <p:cNvSpPr>
              <a:spLocks noChangeArrowheads="1"/>
            </p:cNvSpPr>
            <p:nvPr/>
          </p:nvSpPr>
          <p:spPr bwMode="auto">
            <a:xfrm>
              <a:off x="5346441" y="1337388"/>
              <a:ext cx="1558212" cy="643812"/>
            </a:xfrm>
            <a:prstGeom prst="wedgeRoundRectCallout">
              <a:avLst>
                <a:gd name="adj1" fmla="val -50384"/>
                <a:gd name="adj2" fmla="val 404532"/>
                <a:gd name="adj3" fmla="val 16667"/>
              </a:avLst>
            </a:prstGeom>
            <a:solidFill>
              <a:srgbClr val="9900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en-US" sz="2000" b="1" dirty="0">
                  <a:solidFill>
                    <a:srgbClr val="FFFFFF"/>
                  </a:solidFill>
                  <a:latin typeface="Times New Roman" pitchFamily="18" charset="0"/>
                </a:rPr>
                <a:t>ywye has </a:t>
              </a:r>
            </a:p>
            <a:p>
              <a:pPr algn="ctr" eaLnBrk="1" hangingPunct="1"/>
              <a:r>
                <a:rPr lang="en-US" sz="2000" b="1" dirty="0">
                  <a:solidFill>
                    <a:srgbClr val="FFFFFF"/>
                  </a:solidFill>
                  <a:latin typeface="Times New Roman" pitchFamily="18" charset="0"/>
                </a:rPr>
                <a:t>uw has!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0269756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There are many ways to create ontologies</a:t>
            </a:r>
          </a:p>
        </p:txBody>
      </p:sp>
      <p:sp>
        <p:nvSpPr>
          <p:cNvPr id="188419" name="Content Placeholder 2"/>
          <p:cNvSpPr>
            <a:spLocks noGrp="1"/>
          </p:cNvSpPr>
          <p:nvPr>
            <p:ph idx="1"/>
          </p:nvPr>
        </p:nvSpPr>
        <p:spPr>
          <a:xfrm>
            <a:off x="0" y="-76200"/>
            <a:ext cx="8839200" cy="4602163"/>
          </a:xfrm>
        </p:spPr>
        <p:txBody>
          <a:bodyPr/>
          <a:lstStyle/>
          <a:p>
            <a:pPr>
              <a:buFontTx/>
              <a:buNone/>
            </a:pPr>
            <a:r>
              <a:rPr lang="en-US" dirty="0" smtClean="0"/>
              <a:t>		</a:t>
            </a:r>
          </a:p>
        </p:txBody>
      </p:sp>
      <p:sp>
        <p:nvSpPr>
          <p:cNvPr id="18842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437A9D1B-F913-4F8A-AEBD-8AD9E3EDAED1}" type="slidenum">
              <a:rPr lang="en-US" smtClean="0"/>
              <a:pPr/>
              <a:t>12</a:t>
            </a:fld>
            <a:endParaRPr lang="en-US" dirty="0" smtClean="0"/>
          </a:p>
        </p:txBody>
      </p:sp>
      <p:sp>
        <p:nvSpPr>
          <p:cNvPr id="188421" name="Rectangle 2"/>
          <p:cNvSpPr txBox="1">
            <a:spLocks noChangeArrowheads="1"/>
          </p:cNvSpPr>
          <p:nvPr/>
        </p:nvSpPr>
        <p:spPr bwMode="auto">
          <a:xfrm>
            <a:off x="609600" y="5694363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endParaRPr lang="en-US" sz="3200" dirty="0">
              <a:solidFill>
                <a:srgbClr val="0033CC"/>
              </a:solidFill>
              <a:sym typeface="Wingdings" pitchFamily="2" charset="2"/>
            </a:endParaRPr>
          </a:p>
        </p:txBody>
      </p:sp>
      <p:pic>
        <p:nvPicPr>
          <p:cNvPr id="6" name="Picture 3" descr="j024071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109913"/>
            <a:ext cx="1163638" cy="2071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" name="Picture 4" descr="j029912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463675"/>
            <a:ext cx="1100138" cy="2046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" name="Line 5"/>
          <p:cNvSpPr>
            <a:spLocks noChangeShapeType="1"/>
          </p:cNvSpPr>
          <p:nvPr/>
        </p:nvSpPr>
        <p:spPr bwMode="auto">
          <a:xfrm>
            <a:off x="3886200" y="2870200"/>
            <a:ext cx="4724400" cy="0"/>
          </a:xfrm>
          <a:prstGeom prst="line">
            <a:avLst/>
          </a:prstGeom>
          <a:noFill/>
          <a:ln w="76200">
            <a:solidFill>
              <a:srgbClr val="FF00FF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 dirty="0"/>
          </a:p>
        </p:txBody>
      </p:sp>
      <p:sp>
        <p:nvSpPr>
          <p:cNvPr id="9" name="Line 6"/>
          <p:cNvSpPr>
            <a:spLocks noChangeShapeType="1"/>
          </p:cNvSpPr>
          <p:nvPr/>
        </p:nvSpPr>
        <p:spPr bwMode="auto">
          <a:xfrm flipH="1">
            <a:off x="838200" y="3825875"/>
            <a:ext cx="5486400" cy="0"/>
          </a:xfrm>
          <a:prstGeom prst="line">
            <a:avLst/>
          </a:prstGeom>
          <a:noFill/>
          <a:ln w="76200">
            <a:solidFill>
              <a:srgbClr val="FF00FF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Evidence-based ontology development</a:t>
            </a:r>
          </a:p>
        </p:txBody>
      </p:sp>
      <p:sp>
        <p:nvSpPr>
          <p:cNvPr id="187395" name="Content Placeholder 2"/>
          <p:cNvSpPr>
            <a:spLocks noGrp="1"/>
          </p:cNvSpPr>
          <p:nvPr>
            <p:ph idx="1"/>
          </p:nvPr>
        </p:nvSpPr>
        <p:spPr>
          <a:xfrm>
            <a:off x="457200" y="1874838"/>
            <a:ext cx="8229600" cy="4144962"/>
          </a:xfrm>
        </p:spPr>
        <p:txBody>
          <a:bodyPr/>
          <a:lstStyle/>
          <a:p>
            <a:pPr>
              <a:buFontTx/>
              <a:buNone/>
            </a:pPr>
            <a:r>
              <a:rPr lang="en-US" dirty="0" smtClean="0"/>
              <a:t>Q: 	What is to serve as constraint?</a:t>
            </a:r>
          </a:p>
          <a:p>
            <a:pPr>
              <a:buFontTx/>
              <a:buNone/>
            </a:pPr>
            <a:r>
              <a:rPr lang="en-US" dirty="0" smtClean="0"/>
              <a:t>A1: 	Authority (I tell you what to do)</a:t>
            </a:r>
          </a:p>
          <a:p>
            <a:pPr>
              <a:buFontTx/>
              <a:buNone/>
            </a:pPr>
            <a:r>
              <a:rPr lang="en-US" dirty="0" smtClean="0"/>
              <a:t>A2:	Homesteading (Founder effect)</a:t>
            </a:r>
          </a:p>
          <a:p>
            <a:pPr>
              <a:buFontTx/>
              <a:buNone/>
            </a:pPr>
            <a:r>
              <a:rPr lang="en-US" dirty="0" smtClean="0"/>
              <a:t>A3: 	Best	candidate terminology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dirty="0" smtClean="0"/>
              <a:t>		</a:t>
            </a:r>
            <a:r>
              <a:rPr lang="en-US" sz="2800" i="1" dirty="0" smtClean="0"/>
              <a:t>But what does ‘best’ mean? </a:t>
            </a:r>
            <a:endParaRPr lang="en-US" i="1" dirty="0" smtClean="0"/>
          </a:p>
          <a:p>
            <a:pPr>
              <a:buFontTx/>
              <a:buNone/>
            </a:pPr>
            <a:r>
              <a:rPr lang="en-US" dirty="0" smtClean="0"/>
              <a:t>A4: 	Voting ?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sz="2400" i="1" dirty="0" smtClean="0"/>
              <a:t>		But then on what grounds should people vote?	</a:t>
            </a:r>
            <a:endParaRPr lang="en-US" i="1" dirty="0" smtClean="0"/>
          </a:p>
          <a:p>
            <a:pPr>
              <a:buFontTx/>
              <a:buNone/>
            </a:pPr>
            <a:endParaRPr lang="en-US" dirty="0" smtClean="0"/>
          </a:p>
          <a:p>
            <a:pPr>
              <a:buFontTx/>
              <a:buNone/>
            </a:pPr>
            <a:r>
              <a:rPr lang="en-US" dirty="0" smtClean="0"/>
              <a:t>	</a:t>
            </a:r>
          </a:p>
          <a:p>
            <a:endParaRPr lang="en-US" dirty="0" smtClean="0"/>
          </a:p>
        </p:txBody>
      </p:sp>
      <p:sp>
        <p:nvSpPr>
          <p:cNvPr id="18739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99636535-4272-4233-8194-9FACAE6100F5}" type="slidenum">
              <a:rPr lang="en-US" smtClean="0"/>
              <a:pPr/>
              <a:t>13</a:t>
            </a:fld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Title 1"/>
          <p:cNvSpPr>
            <a:spLocks noGrp="1"/>
          </p:cNvSpPr>
          <p:nvPr>
            <p:ph type="title"/>
          </p:nvPr>
        </p:nvSpPr>
        <p:spPr>
          <a:xfrm>
            <a:off x="0" y="762000"/>
            <a:ext cx="8915400" cy="5105400"/>
          </a:xfrm>
        </p:spPr>
        <p:txBody>
          <a:bodyPr/>
          <a:lstStyle/>
          <a:p>
            <a:pPr marL="858838" indent="-858838" algn="l"/>
            <a:r>
              <a:rPr lang="en-US" smtClean="0"/>
              <a:t>	</a:t>
            </a:r>
            <a:r>
              <a:rPr lang="en-US" sz="4000" smtClean="0"/>
              <a:t>A5: Reality, as revealed, incrementally, by which results of experimentation become incorporated into textbook science 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mtClean="0"/>
              <a:t/>
            </a:r>
            <a:br>
              <a:rPr lang="en-US" smtClean="0"/>
            </a:br>
            <a:endParaRPr lang="en-US" sz="3200" dirty="0" smtClean="0"/>
          </a:p>
        </p:txBody>
      </p:sp>
      <p:sp>
        <p:nvSpPr>
          <p:cNvPr id="190467" name="Slide Number Placeholder 9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5B24E81E-D6A5-463F-B1BB-E30E8FF93E51}" type="slidenum">
              <a:rPr lang="en-US" smtClean="0"/>
              <a:pPr/>
              <a:t>14</a:t>
            </a:fld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458200" cy="1143000"/>
          </a:xfrm>
        </p:spPr>
        <p:txBody>
          <a:bodyPr/>
          <a:lstStyle/>
          <a:p>
            <a:r>
              <a:rPr lang="en-US" dirty="0" smtClean="0"/>
              <a:t>Three Levels to Keep Straight</a:t>
            </a:r>
          </a:p>
        </p:txBody>
      </p:sp>
      <p:sp>
        <p:nvSpPr>
          <p:cNvPr id="191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76400"/>
            <a:ext cx="8458200" cy="4343400"/>
          </a:xfrm>
        </p:spPr>
        <p:txBody>
          <a:bodyPr/>
          <a:lstStyle/>
          <a:p>
            <a:pPr>
              <a:spcBef>
                <a:spcPct val="60000"/>
              </a:spcBef>
              <a:spcAft>
                <a:spcPct val="30000"/>
              </a:spcAft>
            </a:pPr>
            <a:r>
              <a:rPr lang="en-US" dirty="0" smtClean="0"/>
              <a:t>Level 1: the entities in reality, both instances and universals</a:t>
            </a:r>
          </a:p>
          <a:p>
            <a:pPr>
              <a:spcBef>
                <a:spcPct val="60000"/>
              </a:spcBef>
              <a:spcAft>
                <a:spcPct val="30000"/>
              </a:spcAft>
            </a:pPr>
            <a:r>
              <a:rPr lang="en-US" dirty="0" smtClean="0"/>
              <a:t>Level 2: cognitive representations of this reality, e.g. on the part of scientists ...</a:t>
            </a:r>
          </a:p>
          <a:p>
            <a:pPr>
              <a:spcBef>
                <a:spcPct val="60000"/>
              </a:spcBef>
              <a:spcAft>
                <a:spcPct val="30000"/>
              </a:spcAft>
            </a:pPr>
            <a:r>
              <a:rPr lang="en-US" dirty="0" smtClean="0"/>
              <a:t>Level 3: publicly accessible concretizations of these cognitive representations in textual and graphical artifacts</a:t>
            </a:r>
          </a:p>
        </p:txBody>
      </p:sp>
      <p:sp>
        <p:nvSpPr>
          <p:cNvPr id="19149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3D618F74-DCD0-4EA5-8389-4497C3F646E7}" type="slidenum">
              <a:rPr lang="en-US" smtClean="0">
                <a:solidFill>
                  <a:srgbClr val="000000"/>
                </a:solidFill>
              </a:rPr>
              <a:pPr/>
              <a:t>15</a:t>
            </a:fld>
            <a:endParaRPr lang="en-US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dirty="0" smtClean="0"/>
          </a:p>
        </p:txBody>
      </p:sp>
      <p:pic>
        <p:nvPicPr>
          <p:cNvPr id="192515" name="Picture 2" descr="http://3.bp.blogspot.com/_2cxvSmlPoaM/Ss-JdUAcxwI/AAAAAAAADM4/fOmasxsNiCg/s800/rembrand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9144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2516" name="Rectangle 28"/>
          <p:cNvSpPr>
            <a:spLocks noChangeArrowheads="1"/>
          </p:cNvSpPr>
          <p:nvPr/>
        </p:nvSpPr>
        <p:spPr bwMode="auto">
          <a:xfrm>
            <a:off x="0" y="4724400"/>
            <a:ext cx="9144000" cy="152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en-US" sz="24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grpSp>
        <p:nvGrpSpPr>
          <p:cNvPr id="192517" name="Group 22"/>
          <p:cNvGrpSpPr>
            <a:grpSpLocks/>
          </p:cNvGrpSpPr>
          <p:nvPr/>
        </p:nvGrpSpPr>
        <p:grpSpPr bwMode="auto">
          <a:xfrm>
            <a:off x="0" y="0"/>
            <a:ext cx="9144000" cy="1143000"/>
            <a:chOff x="-1" y="0"/>
            <a:chExt cx="9144001" cy="1143000"/>
          </a:xfrm>
        </p:grpSpPr>
        <p:pic>
          <p:nvPicPr>
            <p:cNvPr id="192534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" y="0"/>
              <a:ext cx="9144001" cy="1066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2535" name="Rectangle 21"/>
            <p:cNvSpPr>
              <a:spLocks noChangeArrowheads="1"/>
            </p:cNvSpPr>
            <p:nvPr/>
          </p:nvSpPr>
          <p:spPr bwMode="auto">
            <a:xfrm>
              <a:off x="0" y="990600"/>
              <a:ext cx="9144000" cy="152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 type="triangle" w="med" len="med"/>
                </a14:hiddenLine>
              </a:ext>
            </a:extLst>
          </p:spPr>
          <p:txBody>
            <a:bodyPr anchor="ctr"/>
            <a:lstStyle/>
            <a:p>
              <a:pPr algn="ctr" eaLnBrk="1" hangingPunct="1"/>
              <a:endParaRPr lang="en-US" sz="2400" b="1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192518" name="TextBox 24"/>
          <p:cNvSpPr txBox="1">
            <a:spLocks noChangeArrowheads="1"/>
          </p:cNvSpPr>
          <p:nvPr/>
        </p:nvSpPr>
        <p:spPr bwMode="auto">
          <a:xfrm>
            <a:off x="152400" y="6096000"/>
            <a:ext cx="6635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2400" b="1" dirty="0">
                <a:solidFill>
                  <a:srgbClr val="FFFFFF"/>
                </a:solidFill>
                <a:latin typeface="Times New Roman" pitchFamily="18" charset="0"/>
              </a:rPr>
              <a:t>L1</a:t>
            </a:r>
          </a:p>
        </p:txBody>
      </p:sp>
      <p:sp>
        <p:nvSpPr>
          <p:cNvPr id="192519" name="TextBox 25"/>
          <p:cNvSpPr txBox="1">
            <a:spLocks noChangeArrowheads="1"/>
          </p:cNvSpPr>
          <p:nvPr/>
        </p:nvSpPr>
        <p:spPr bwMode="auto">
          <a:xfrm>
            <a:off x="152400" y="1371600"/>
            <a:ext cx="6635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2400" b="1" dirty="0">
                <a:solidFill>
                  <a:srgbClr val="FFFFFF"/>
                </a:solidFill>
                <a:latin typeface="Times New Roman" pitchFamily="18" charset="0"/>
              </a:rPr>
              <a:t>L2</a:t>
            </a:r>
          </a:p>
        </p:txBody>
      </p:sp>
      <p:sp>
        <p:nvSpPr>
          <p:cNvPr id="192520" name="TextBox 27"/>
          <p:cNvSpPr txBox="1">
            <a:spLocks noChangeArrowheads="1"/>
          </p:cNvSpPr>
          <p:nvPr/>
        </p:nvSpPr>
        <p:spPr bwMode="auto">
          <a:xfrm>
            <a:off x="152400" y="152400"/>
            <a:ext cx="663575" cy="5842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2400" b="1" dirty="0">
                <a:solidFill>
                  <a:srgbClr val="FFFFFF"/>
                </a:solidFill>
                <a:latin typeface="Times New Roman" pitchFamily="18" charset="0"/>
              </a:rPr>
              <a:t>L3</a:t>
            </a:r>
          </a:p>
        </p:txBody>
      </p:sp>
      <p:sp>
        <p:nvSpPr>
          <p:cNvPr id="192521" name="Title 18"/>
          <p:cNvSpPr>
            <a:spLocks noGrp="1"/>
          </p:cNvSpPr>
          <p:nvPr>
            <p:ph type="title"/>
          </p:nvPr>
        </p:nvSpPr>
        <p:spPr>
          <a:xfrm>
            <a:off x="187325" y="5549900"/>
            <a:ext cx="2584450" cy="409575"/>
          </a:xfrm>
        </p:spPr>
        <p:txBody>
          <a:bodyPr/>
          <a:lstStyle/>
          <a:p>
            <a:pPr eaLnBrk="1" hangingPunct="1"/>
            <a:r>
              <a:rPr lang="en-US" sz="1800" dirty="0" smtClean="0"/>
              <a:t>What is going on here ?</a:t>
            </a:r>
          </a:p>
        </p:txBody>
      </p:sp>
      <p:grpSp>
        <p:nvGrpSpPr>
          <p:cNvPr id="192522" name="Group 12"/>
          <p:cNvGrpSpPr>
            <a:grpSpLocks/>
          </p:cNvGrpSpPr>
          <p:nvPr/>
        </p:nvGrpSpPr>
        <p:grpSpPr bwMode="auto">
          <a:xfrm>
            <a:off x="112713" y="1524000"/>
            <a:ext cx="8686800" cy="2209800"/>
            <a:chOff x="0" y="1524000"/>
            <a:chExt cx="8686799" cy="2209800"/>
          </a:xfrm>
        </p:grpSpPr>
        <p:grpSp>
          <p:nvGrpSpPr>
            <p:cNvPr id="192526" name="Group 30"/>
            <p:cNvGrpSpPr>
              <a:grpSpLocks/>
            </p:cNvGrpSpPr>
            <p:nvPr/>
          </p:nvGrpSpPr>
          <p:grpSpPr bwMode="auto">
            <a:xfrm>
              <a:off x="2976463" y="1524000"/>
              <a:ext cx="5710336" cy="1828800"/>
              <a:chOff x="2971800" y="1524000"/>
              <a:chExt cx="5715000" cy="1828800"/>
            </a:xfrm>
          </p:grpSpPr>
          <p:sp>
            <p:nvSpPr>
              <p:cNvPr id="192530" name="Cloud Callout 5"/>
              <p:cNvSpPr>
                <a:spLocks noChangeArrowheads="1"/>
              </p:cNvSpPr>
              <p:nvPr/>
            </p:nvSpPr>
            <p:spPr bwMode="auto">
              <a:xfrm>
                <a:off x="2971800" y="1524000"/>
                <a:ext cx="1143000" cy="457200"/>
              </a:xfrm>
              <a:prstGeom prst="cloudCallout">
                <a:avLst>
                  <a:gd name="adj1" fmla="val -84514"/>
                  <a:gd name="adj2" fmla="val 39676"/>
                </a:avLst>
              </a:prstGeom>
              <a:solidFill>
                <a:srgbClr val="FFC000">
                  <a:alpha val="59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 eaLnBrk="1" hangingPunct="1"/>
                <a:endParaRPr lang="en-US" sz="2400" b="1" dirty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2531" name="Cloud Callout 8"/>
              <p:cNvSpPr>
                <a:spLocks noChangeArrowheads="1"/>
              </p:cNvSpPr>
              <p:nvPr/>
            </p:nvSpPr>
            <p:spPr bwMode="auto">
              <a:xfrm>
                <a:off x="3276600" y="2209800"/>
                <a:ext cx="685800" cy="381000"/>
              </a:xfrm>
              <a:prstGeom prst="cloudCallout">
                <a:avLst>
                  <a:gd name="adj1" fmla="val -75310"/>
                  <a:gd name="adj2" fmla="val 111412"/>
                </a:avLst>
              </a:prstGeom>
              <a:solidFill>
                <a:srgbClr val="FF0000">
                  <a:alpha val="59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 eaLnBrk="1" hangingPunct="1"/>
                <a:endParaRPr lang="en-US" sz="2400" b="1" dirty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2532" name="Cloud Callout 9"/>
              <p:cNvSpPr>
                <a:spLocks noChangeArrowheads="1"/>
              </p:cNvSpPr>
              <p:nvPr/>
            </p:nvSpPr>
            <p:spPr bwMode="auto">
              <a:xfrm>
                <a:off x="4267200" y="2971800"/>
                <a:ext cx="685800" cy="381000"/>
              </a:xfrm>
              <a:prstGeom prst="cloudCallout">
                <a:avLst>
                  <a:gd name="adj1" fmla="val -75310"/>
                  <a:gd name="adj2" fmla="val 111412"/>
                </a:avLst>
              </a:prstGeom>
              <a:solidFill>
                <a:srgbClr val="92D050">
                  <a:alpha val="59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 eaLnBrk="1" hangingPunct="1"/>
                <a:endParaRPr lang="en-US" sz="2400" b="1" dirty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2533" name="Cloud Callout 10"/>
              <p:cNvSpPr>
                <a:spLocks noChangeArrowheads="1"/>
              </p:cNvSpPr>
              <p:nvPr/>
            </p:nvSpPr>
            <p:spPr bwMode="auto">
              <a:xfrm>
                <a:off x="6553200" y="1752600"/>
                <a:ext cx="2133600" cy="1295400"/>
              </a:xfrm>
              <a:prstGeom prst="cloudCallout">
                <a:avLst>
                  <a:gd name="adj1" fmla="val -88352"/>
                  <a:gd name="adj2" fmla="val 45426"/>
                </a:avLst>
              </a:prstGeom>
              <a:solidFill>
                <a:srgbClr val="00B0F0">
                  <a:alpha val="59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 eaLnBrk="1" hangingPunct="1"/>
                <a:endParaRPr lang="en-US" sz="2400" b="1" dirty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15" name="Cloud Callout 14"/>
            <p:cNvSpPr/>
            <p:nvPr/>
          </p:nvSpPr>
          <p:spPr bwMode="auto">
            <a:xfrm>
              <a:off x="990600" y="2667000"/>
              <a:ext cx="1447800" cy="762000"/>
            </a:xfrm>
            <a:prstGeom prst="cloudCallout">
              <a:avLst/>
            </a:prstGeom>
            <a:solidFill>
              <a:schemeClr val="accent5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anchor="ctr"/>
            <a:lstStyle/>
            <a:p>
              <a:pPr algn="ctr" eaLnBrk="1" hangingPunct="1">
                <a:defRPr/>
              </a:pPr>
              <a:endParaRPr lang="en-US" sz="2400" b="1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92528" name="Cloud Callout 27"/>
            <p:cNvSpPr>
              <a:spLocks noChangeArrowheads="1"/>
            </p:cNvSpPr>
            <p:nvPr/>
          </p:nvSpPr>
          <p:spPr bwMode="auto">
            <a:xfrm>
              <a:off x="0" y="2895600"/>
              <a:ext cx="990600" cy="609600"/>
            </a:xfrm>
            <a:prstGeom prst="cloudCallout">
              <a:avLst>
                <a:gd name="adj1" fmla="val -20833"/>
                <a:gd name="adj2" fmla="val 62500"/>
              </a:avLst>
            </a:prstGeom>
            <a:solidFill>
              <a:srgbClr val="FFFF00"/>
            </a:solidFill>
            <a:ln w="9525" algn="ctr">
              <a:solidFill>
                <a:schemeClr val="bg1"/>
              </a:solidFill>
              <a:round/>
              <a:headEnd/>
              <a:tailEnd type="triangle" w="med" len="med"/>
            </a:ln>
          </p:spPr>
          <p:txBody>
            <a:bodyPr anchor="ctr"/>
            <a:lstStyle/>
            <a:p>
              <a:pPr algn="ctr" eaLnBrk="1" hangingPunct="1"/>
              <a:endParaRPr lang="en-US" sz="2400" b="1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92529" name="Cloud Callout 28"/>
            <p:cNvSpPr>
              <a:spLocks noChangeArrowheads="1"/>
            </p:cNvSpPr>
            <p:nvPr/>
          </p:nvSpPr>
          <p:spPr bwMode="auto">
            <a:xfrm>
              <a:off x="3352800" y="3048000"/>
              <a:ext cx="609600" cy="685800"/>
            </a:xfrm>
            <a:prstGeom prst="cloudCallout">
              <a:avLst>
                <a:gd name="adj1" fmla="val -20833"/>
                <a:gd name="adj2" fmla="val 62500"/>
              </a:avLst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 type="triangle" w="med" len="med"/>
            </a:ln>
          </p:spPr>
          <p:txBody>
            <a:bodyPr anchor="ctr"/>
            <a:lstStyle/>
            <a:p>
              <a:pPr algn="ctr" eaLnBrk="1" hangingPunct="1"/>
              <a:endParaRPr lang="en-US" sz="2400" b="1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192523" name="Group 21"/>
          <p:cNvGrpSpPr>
            <a:grpSpLocks/>
          </p:cNvGrpSpPr>
          <p:nvPr/>
        </p:nvGrpSpPr>
        <p:grpSpPr bwMode="auto">
          <a:xfrm>
            <a:off x="765175" y="246063"/>
            <a:ext cx="6446838" cy="762000"/>
            <a:chOff x="457199" y="1337388"/>
            <a:chExt cx="6447454" cy="762000"/>
          </a:xfrm>
        </p:grpSpPr>
        <p:sp>
          <p:nvSpPr>
            <p:cNvPr id="192524" name="Rounded Rectangular Callout 22"/>
            <p:cNvSpPr>
              <a:spLocks noChangeArrowheads="1"/>
            </p:cNvSpPr>
            <p:nvPr/>
          </p:nvSpPr>
          <p:spPr bwMode="auto">
            <a:xfrm>
              <a:off x="457199" y="1455576"/>
              <a:ext cx="1903445" cy="643812"/>
            </a:xfrm>
            <a:prstGeom prst="wedgeRoundRectCallout">
              <a:avLst>
                <a:gd name="adj1" fmla="val 41912"/>
                <a:gd name="adj2" fmla="val 237861"/>
                <a:gd name="adj3" fmla="val 16667"/>
              </a:avLst>
            </a:prstGeom>
            <a:solidFill>
              <a:srgbClr val="9900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en-US" sz="2000" b="1" dirty="0">
                  <a:solidFill>
                    <a:srgbClr val="FFFFFF"/>
                  </a:solidFill>
                  <a:latin typeface="Times New Roman" pitchFamily="18" charset="0"/>
                </a:rPr>
                <a:t>ah sh uqwu ja ?</a:t>
              </a:r>
            </a:p>
          </p:txBody>
        </p:sp>
        <p:sp>
          <p:nvSpPr>
            <p:cNvPr id="192525" name="Rounded Rectangular Callout 23"/>
            <p:cNvSpPr>
              <a:spLocks noChangeArrowheads="1"/>
            </p:cNvSpPr>
            <p:nvPr/>
          </p:nvSpPr>
          <p:spPr bwMode="auto">
            <a:xfrm>
              <a:off x="5346441" y="1337388"/>
              <a:ext cx="1558212" cy="643812"/>
            </a:xfrm>
            <a:prstGeom prst="wedgeRoundRectCallout">
              <a:avLst>
                <a:gd name="adj1" fmla="val -50384"/>
                <a:gd name="adj2" fmla="val 404532"/>
                <a:gd name="adj3" fmla="val 16667"/>
              </a:avLst>
            </a:prstGeom>
            <a:solidFill>
              <a:srgbClr val="9900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en-US" sz="2000" b="1" dirty="0">
                  <a:solidFill>
                    <a:srgbClr val="FFFFFF"/>
                  </a:solidFill>
                  <a:latin typeface="Times New Roman" pitchFamily="18" charset="0"/>
                </a:rPr>
                <a:t>ywye has </a:t>
              </a:r>
            </a:p>
            <a:p>
              <a:pPr algn="ctr" eaLnBrk="1" hangingPunct="1"/>
              <a:r>
                <a:rPr lang="en-US" sz="2000" b="1" dirty="0">
                  <a:solidFill>
                    <a:srgbClr val="FFFFFF"/>
                  </a:solidFill>
                  <a:latin typeface="Times New Roman" pitchFamily="18" charset="0"/>
                </a:rPr>
                <a:t>uw has!</a:t>
              </a: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/>
          <a:lstStyle/>
          <a:p>
            <a:r>
              <a:rPr lang="en-US" smtClean="0"/>
              <a:t>The realist approach</a:t>
            </a:r>
            <a:endParaRPr lang="en-US" dirty="0" smtClean="0"/>
          </a:p>
        </p:txBody>
      </p:sp>
      <p:sp>
        <p:nvSpPr>
          <p:cNvPr id="196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685800"/>
            <a:ext cx="8610600" cy="4830763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mtClean="0"/>
              <a:t>provides the basis for coordination (consistency) at the level of specific domains – </a:t>
            </a:r>
            <a:r>
              <a:rPr lang="en-US" smtClean="0"/>
              <a:t>reflecting the consistency of textbook science</a:t>
            </a:r>
          </a:p>
          <a:p>
            <a:pPr algn="ctr">
              <a:buFontTx/>
              <a:buNone/>
            </a:pPr>
            <a:endParaRPr lang="en-US" sz="600"/>
          </a:p>
          <a:p>
            <a:pPr algn="ctr">
              <a:buFontTx/>
              <a:buNone/>
            </a:pPr>
            <a:r>
              <a:rPr lang="en-US"/>
              <a:t>But integration requires more than consistency – it requires also a  common realist methodology for </a:t>
            </a:r>
            <a:r>
              <a:rPr lang="en-US"/>
              <a:t>ontology </a:t>
            </a:r>
            <a:r>
              <a:rPr lang="en-US" smtClean="0"/>
              <a:t>development</a:t>
            </a:r>
          </a:p>
          <a:p>
            <a:pPr algn="ctr">
              <a:buFontTx/>
              <a:buNone/>
            </a:pPr>
            <a:endParaRPr lang="en-US" smtClean="0"/>
          </a:p>
          <a:p>
            <a:pPr algn="ctr">
              <a:buFontTx/>
              <a:buNone/>
            </a:pPr>
            <a:endParaRPr lang="en-US" sz="1200" smtClean="0"/>
          </a:p>
          <a:p>
            <a:pPr algn="ctr">
              <a:buFontTx/>
              <a:buNone/>
            </a:pPr>
            <a:r>
              <a:rPr lang="en-US" sz="2800" smtClean="0"/>
              <a:t>Smith </a:t>
            </a:r>
            <a:r>
              <a:rPr lang="en-US" sz="2800"/>
              <a:t>and </a:t>
            </a:r>
            <a:r>
              <a:rPr lang="en-US" sz="2800" smtClean="0"/>
              <a:t>Ceusters</a:t>
            </a:r>
            <a:r>
              <a:rPr lang="en-US" sz="2800"/>
              <a:t>, “Ontological Realism as a Methodology for Coordinated Evolution of Scientific Ontologies”, </a:t>
            </a:r>
            <a:r>
              <a:rPr lang="en-US" sz="2800" i="1"/>
              <a:t>Applied Ontology</a:t>
            </a:r>
            <a:r>
              <a:rPr lang="en-US" sz="2800"/>
              <a:t>, </a:t>
            </a:r>
            <a:r>
              <a:rPr lang="en-US" sz="2800" smtClean="0"/>
              <a:t>5 (2010), 139–188</a:t>
            </a:r>
            <a:r>
              <a:rPr lang="en-US" sz="2800"/>
              <a:t>. </a:t>
            </a:r>
            <a:endParaRPr lang="en-US" sz="2800" smtClean="0"/>
          </a:p>
          <a:p>
            <a:pPr algn="ctr">
              <a:buFontTx/>
              <a:buNone/>
            </a:pPr>
            <a:endParaRPr lang="en-US"/>
          </a:p>
        </p:txBody>
      </p:sp>
      <p:sp>
        <p:nvSpPr>
          <p:cNvPr id="19661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3FD03619-FFD2-46E2-9C64-BE2E9A9E70F1}" type="slidenum">
              <a:rPr lang="en-US" smtClean="0"/>
              <a:pPr/>
              <a:t>17</a:t>
            </a:fld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Benefits </a:t>
            </a:r>
            <a:r>
              <a:rPr lang="en-US" smtClean="0"/>
              <a:t>of </a:t>
            </a:r>
            <a:r>
              <a:rPr lang="en-US" smtClean="0"/>
              <a:t>common methodology</a:t>
            </a:r>
            <a:endParaRPr lang="en-US" dirty="0" smtClean="0"/>
          </a:p>
        </p:txBody>
      </p:sp>
      <p:sp>
        <p:nvSpPr>
          <p:cNvPr id="212995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800" dirty="0" smtClean="0"/>
              <a:t>No need to reinvent the wheel for each new domain</a:t>
            </a:r>
          </a:p>
          <a:p>
            <a:r>
              <a:rPr lang="en-US" sz="2800" dirty="0" smtClean="0"/>
              <a:t>Can profit from storehouse of lessons learned</a:t>
            </a:r>
          </a:p>
          <a:p>
            <a:r>
              <a:rPr lang="en-US" sz="2800" dirty="0" smtClean="0"/>
              <a:t>Can more easily reuse what is made by others</a:t>
            </a:r>
          </a:p>
          <a:p>
            <a:r>
              <a:rPr lang="en-US" sz="2800" dirty="0" smtClean="0"/>
              <a:t>Can more easily reuse training</a:t>
            </a:r>
          </a:p>
          <a:p>
            <a:r>
              <a:rPr lang="en-US" sz="2800" dirty="0" smtClean="0"/>
              <a:t>Can more easily inspect and criticize results of others’ work</a:t>
            </a:r>
          </a:p>
          <a:p>
            <a:r>
              <a:rPr lang="en-US" sz="2800" dirty="0" smtClean="0"/>
              <a:t>Leads to innovations (e.g. Mireot, Ontofox) in strategies for combining ontologies </a:t>
            </a:r>
          </a:p>
        </p:txBody>
      </p:sp>
      <p:sp>
        <p:nvSpPr>
          <p:cNvPr id="21299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309917FB-8E5F-4A8B-9E68-5E3A827C7DA9}" type="slidenum">
              <a:rPr lang="en-US" smtClean="0">
                <a:solidFill>
                  <a:srgbClr val="000000"/>
                </a:solidFill>
              </a:rPr>
              <a:pPr/>
              <a:t>18</a:t>
            </a:fld>
            <a:endParaRPr lang="en-US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Candidate Upper Level Ontologies</a:t>
            </a:r>
            <a:endParaRPr lang="en-US" dirty="0" smtClean="0"/>
          </a:p>
        </p:txBody>
      </p:sp>
      <p:sp>
        <p:nvSpPr>
          <p:cNvPr id="237571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 marL="857250" lvl="1" indent="-457200"/>
            <a:r>
              <a:rPr lang="en-US" dirty="0" smtClean="0"/>
              <a:t>Domain Ontology for Linguistic and Cognitive Engineering (DOLCE)</a:t>
            </a:r>
          </a:p>
          <a:p>
            <a:pPr marL="857250" lvl="1" indent="-457200"/>
            <a:r>
              <a:rPr lang="en-US" dirty="0" smtClean="0"/>
              <a:t>Suggested Upper Merged Ontology (SUMO)</a:t>
            </a:r>
          </a:p>
          <a:p>
            <a:pPr marL="857250" lvl="1" indent="-457200"/>
            <a:r>
              <a:rPr lang="en-US" dirty="0" smtClean="0"/>
              <a:t>Upper </a:t>
            </a:r>
            <a:r>
              <a:rPr lang="en-US" smtClean="0"/>
              <a:t>Cyc </a:t>
            </a:r>
            <a:r>
              <a:rPr lang="en-US" smtClean="0"/>
              <a:t>Ontology</a:t>
            </a:r>
          </a:p>
          <a:p>
            <a:pPr marL="857250" lvl="1" indent="-457200"/>
            <a:r>
              <a:rPr lang="en-US" smtClean="0"/>
              <a:t>Basic Formal Ontology</a:t>
            </a:r>
            <a:endParaRPr lang="en-US" dirty="0" smtClean="0"/>
          </a:p>
          <a:p>
            <a:pPr marL="400050" lvl="1" indent="0">
              <a:buFontTx/>
              <a:buNone/>
            </a:pPr>
            <a:r>
              <a:rPr lang="en-US" dirty="0" smtClean="0"/>
              <a:t>	</a:t>
            </a:r>
          </a:p>
          <a:p>
            <a:pPr marL="400050" lvl="1" indent="0">
              <a:buFontTx/>
              <a:buNone/>
            </a:pPr>
            <a:r>
              <a:rPr lang="en-US" dirty="0" smtClean="0"/>
              <a:t>– all reflections of recognized need for semantic standardization via upper level ontology</a:t>
            </a:r>
          </a:p>
          <a:p>
            <a:pPr marL="400050" lvl="1" indent="0">
              <a:buFontTx/>
              <a:buNone/>
            </a:pPr>
            <a:endParaRPr lang="en-US" dirty="0" smtClean="0"/>
          </a:p>
          <a:p>
            <a:endParaRPr lang="en-US" sz="3600" dirty="0" smtClean="0"/>
          </a:p>
          <a:p>
            <a:endParaRPr lang="en-US" dirty="0" smtClean="0"/>
          </a:p>
        </p:txBody>
      </p:sp>
      <p:sp>
        <p:nvSpPr>
          <p:cNvPr id="23757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3B205E8E-7F99-4734-A2EE-70688FA55900}" type="slidenum">
              <a:rPr lang="en-US" smtClean="0">
                <a:solidFill>
                  <a:srgbClr val="000000"/>
                </a:solidFill>
              </a:rPr>
              <a:pPr/>
              <a:t>19</a:t>
            </a:fld>
            <a:endParaRPr lang="en-US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382000" cy="4602163"/>
          </a:xfrm>
        </p:spPr>
        <p:txBody>
          <a:bodyPr/>
          <a:lstStyle/>
          <a:p>
            <a:r>
              <a:rPr lang="en-US" sz="3300"/>
              <a:t>Scientific data is stored </a:t>
            </a:r>
            <a:r>
              <a:rPr lang="en-US" sz="3300"/>
              <a:t>in </a:t>
            </a:r>
            <a:r>
              <a:rPr lang="en-US" sz="3300" smtClean="0"/>
              <a:t>databases</a:t>
            </a:r>
          </a:p>
          <a:p>
            <a:r>
              <a:rPr lang="en-US" sz="3300" smtClean="0"/>
              <a:t>There </a:t>
            </a:r>
            <a:r>
              <a:rPr lang="en-US" sz="3300"/>
              <a:t>are very few constraints on the creation of </a:t>
            </a:r>
            <a:r>
              <a:rPr lang="en-US" sz="3300"/>
              <a:t>new </a:t>
            </a:r>
            <a:r>
              <a:rPr lang="en-US" sz="3300" smtClean="0"/>
              <a:t>databases</a:t>
            </a:r>
          </a:p>
          <a:p>
            <a:r>
              <a:rPr lang="en-US" sz="3300" smtClean="0"/>
              <a:t>Scientific </a:t>
            </a:r>
            <a:r>
              <a:rPr lang="en-US" sz="3300"/>
              <a:t>data becomes ever </a:t>
            </a:r>
            <a:r>
              <a:rPr lang="en-US" sz="3300"/>
              <a:t>more </a:t>
            </a:r>
            <a:r>
              <a:rPr lang="en-US" sz="3300" smtClean="0"/>
              <a:t>siloed</a:t>
            </a:r>
            <a:endParaRPr lang="en-US" sz="3300" smtClean="0"/>
          </a:p>
          <a:p>
            <a:r>
              <a:rPr lang="en-US" sz="3300" smtClean="0"/>
              <a:t>Proposal </a:t>
            </a:r>
            <a:r>
              <a:rPr lang="en-US" sz="3300"/>
              <a:t>to counteract this silo-formation: create a common non-redundant suite of ontologies covering all scientific domains to annotate scientific </a:t>
            </a:r>
            <a:r>
              <a:rPr lang="en-US" sz="3300"/>
              <a:t>data </a:t>
            </a:r>
            <a:endParaRPr lang="en-US" sz="3300" smtClean="0"/>
          </a:p>
          <a:p>
            <a:r>
              <a:rPr lang="en-US" sz="3300" smtClean="0"/>
              <a:t>Question</a:t>
            </a:r>
            <a:r>
              <a:rPr lang="en-US" sz="3300"/>
              <a:t>: What strategy shall we use to build this suite of ontologies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00672C-424E-493C-ACCF-FB23046343DB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63179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Why choose BFO</a:t>
            </a:r>
            <a:endParaRPr lang="en-US" dirty="0" smtClean="0"/>
          </a:p>
        </p:txBody>
      </p:sp>
      <p:sp>
        <p:nvSpPr>
          <p:cNvPr id="236547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800" dirty="0" smtClean="0"/>
              <a:t>Very small</a:t>
            </a:r>
          </a:p>
          <a:p>
            <a:r>
              <a:rPr lang="en-US" sz="2800" dirty="0" smtClean="0"/>
              <a:t>Designed to support the consistent representation of different domains of reality in support of scientific research</a:t>
            </a:r>
          </a:p>
          <a:p>
            <a:r>
              <a:rPr lang="en-US" sz="2800" dirty="0" smtClean="0"/>
              <a:t>– integration of data via ontologies presupposes consistent ontologies</a:t>
            </a:r>
          </a:p>
          <a:p>
            <a:r>
              <a:rPr lang="en-US" sz="2800" dirty="0" smtClean="0"/>
              <a:t>Associated with aggressive program of project-based testing, feedback and training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</p:txBody>
      </p:sp>
      <p:sp>
        <p:nvSpPr>
          <p:cNvPr id="23654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CF7F40CA-C6D0-450C-942D-DCDC4E31F407}" type="slidenum">
              <a:rPr lang="en-US" smtClean="0">
                <a:solidFill>
                  <a:srgbClr val="000000"/>
                </a:solidFill>
              </a:rPr>
              <a:pPr/>
              <a:t>20</a:t>
            </a:fld>
            <a:endParaRPr lang="en-US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reason to use BFO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dirty="0" smtClean="0"/>
              <a:t>BFO has the largest body of scientist users </a:t>
            </a:r>
          </a:p>
          <a:p>
            <a:r>
              <a:rPr lang="en-US" dirty="0" smtClean="0"/>
              <a:t>(compare: This telephone network has the largest number of subscribers)</a:t>
            </a:r>
          </a:p>
          <a:p>
            <a:r>
              <a:rPr lang="en-US" dirty="0" smtClean="0"/>
              <a:t>Snowballing network effects:</a:t>
            </a:r>
          </a:p>
          <a:p>
            <a:r>
              <a:rPr lang="en-US" dirty="0"/>
              <a:t>	</a:t>
            </a:r>
            <a:r>
              <a:rPr lang="en-US" dirty="0" smtClean="0"/>
              <a:t>data annotated using BFO-conformant ontologies becomes more valuable</a:t>
            </a:r>
          </a:p>
          <a:p>
            <a:r>
              <a:rPr lang="en-US" dirty="0"/>
              <a:t>	</a:t>
            </a:r>
            <a:r>
              <a:rPr lang="en-US" dirty="0" smtClean="0"/>
              <a:t>numbers of people with expertise in building BFO-conformant ontologies increases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DA6435-9441-4BF4-AFFE-5224EF555B5B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6736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Basic Formal Ontology </a:t>
            </a:r>
            <a:endParaRPr lang="en-US" dirty="0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>
              <a:defRPr/>
            </a:pPr>
            <a:r>
              <a:rPr lang="en-US" sz="2800" dirty="0" smtClean="0"/>
              <a:t>	</a:t>
            </a:r>
            <a:r>
              <a:rPr lang="en-US" sz="2700" dirty="0" smtClean="0"/>
              <a:t>No fictions</a:t>
            </a:r>
          </a:p>
          <a:p>
            <a:pPr>
              <a:defRPr/>
            </a:pPr>
            <a:r>
              <a:rPr lang="en-US" sz="2700" dirty="0"/>
              <a:t>	</a:t>
            </a:r>
            <a:r>
              <a:rPr lang="en-US" sz="2700" dirty="0" smtClean="0"/>
              <a:t>No non-existents</a:t>
            </a:r>
          </a:p>
          <a:p>
            <a:pPr>
              <a:defRPr/>
            </a:pPr>
            <a:r>
              <a:rPr lang="en-US" sz="2700" dirty="0"/>
              <a:t>	</a:t>
            </a:r>
            <a:r>
              <a:rPr lang="en-US" sz="2700" dirty="0" smtClean="0"/>
              <a:t>No ‘possible worlds’</a:t>
            </a:r>
          </a:p>
          <a:p>
            <a:pPr>
              <a:defRPr/>
            </a:pPr>
            <a:r>
              <a:rPr lang="en-US" sz="2700" dirty="0" smtClean="0"/>
              <a:t>	BFO is designed to support scientific research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en-US" sz="2700" dirty="0" smtClean="0"/>
              <a:t>Science is distinct from story-telling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en-US" sz="2700" dirty="0" smtClean="0"/>
              <a:t>There is no science of unicorns (though they may be a branch of psychiatry which deals with unicorn-obsessions or unicorn-delusions)</a:t>
            </a:r>
          </a:p>
        </p:txBody>
      </p:sp>
      <p:sp>
        <p:nvSpPr>
          <p:cNvPr id="27034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E0390385-2804-478B-B750-9F784C5BBA98}" type="slidenum">
              <a:rPr lang="en-US" smtClean="0">
                <a:solidFill>
                  <a:srgbClr val="000000"/>
                </a:solidFill>
              </a:rPr>
              <a:pPr/>
              <a:t>22</a:t>
            </a:fld>
            <a:endParaRPr lang="en-US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8859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519113"/>
            <a:ext cx="8610600" cy="1309687"/>
          </a:xfrm>
        </p:spPr>
        <p:txBody>
          <a:bodyPr/>
          <a:lstStyle/>
          <a:p>
            <a:r>
              <a:rPr lang="en-US" sz="3600" dirty="0">
                <a:solidFill>
                  <a:schemeClr val="tx1"/>
                </a:solidFill>
              </a:rPr>
              <a:t>Basic Formal Ontology </a:t>
            </a:r>
            <a:endParaRPr lang="en-US" sz="3600" dirty="0" smtClean="0">
              <a:solidFill>
                <a:schemeClr val="tx1"/>
              </a:solidFill>
            </a:endParaRPr>
          </a:p>
        </p:txBody>
      </p:sp>
      <p:sp>
        <p:nvSpPr>
          <p:cNvPr id="25395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76400"/>
            <a:ext cx="7743825" cy="4648200"/>
          </a:xfrm>
        </p:spPr>
        <p:txBody>
          <a:bodyPr/>
          <a:lstStyle/>
          <a:p>
            <a:pPr>
              <a:lnSpc>
                <a:spcPct val="102000"/>
              </a:lnSpc>
            </a:pPr>
            <a:r>
              <a:rPr lang="en-US" dirty="0" smtClean="0"/>
              <a:t>a true upper level ontology</a:t>
            </a:r>
          </a:p>
          <a:p>
            <a:pPr>
              <a:lnSpc>
                <a:spcPct val="102000"/>
              </a:lnSpc>
            </a:pPr>
            <a:r>
              <a:rPr lang="en-US" dirty="0" smtClean="0"/>
              <a:t>no interference with domain ontologies</a:t>
            </a:r>
          </a:p>
          <a:p>
            <a:pPr>
              <a:lnSpc>
                <a:spcPct val="102000"/>
              </a:lnSpc>
            </a:pPr>
            <a:r>
              <a:rPr lang="en-US" dirty="0" smtClean="0"/>
              <a:t>no interference with issues of cognition</a:t>
            </a:r>
          </a:p>
          <a:p>
            <a:pPr>
              <a:lnSpc>
                <a:spcPct val="102000"/>
              </a:lnSpc>
              <a:buFontTx/>
              <a:buNone/>
            </a:pPr>
            <a:r>
              <a:rPr lang="en-US" b="1" dirty="0" smtClean="0">
                <a:sym typeface="Symbol" pitchFamily="18" charset="2"/>
              </a:rPr>
              <a:t> </a:t>
            </a:r>
            <a:r>
              <a:rPr lang="en-US" dirty="0" smtClean="0"/>
              <a:t>a small subset of DOLCE but with a clearer treatment of instances, universals, relations and qualities, time</a:t>
            </a:r>
          </a:p>
        </p:txBody>
      </p:sp>
      <p:sp>
        <p:nvSpPr>
          <p:cNvPr id="25395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043396D4-301E-4D88-AC48-738552657444}" type="slidenum">
              <a:rPr lang="en-US" smtClean="0">
                <a:solidFill>
                  <a:srgbClr val="000000"/>
                </a:solidFill>
              </a:rPr>
              <a:pPr/>
              <a:t>23</a:t>
            </a:fld>
            <a:endParaRPr lang="en-US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62" name="Line 2"/>
          <p:cNvSpPr>
            <a:spLocks noChangeShapeType="1"/>
          </p:cNvSpPr>
          <p:nvPr/>
        </p:nvSpPr>
        <p:spPr bwMode="auto">
          <a:xfrm>
            <a:off x="2419350" y="227330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99363" name="Line 3"/>
          <p:cNvSpPr>
            <a:spLocks noChangeShapeType="1"/>
          </p:cNvSpPr>
          <p:nvPr/>
        </p:nvSpPr>
        <p:spPr bwMode="auto">
          <a:xfrm>
            <a:off x="2419350" y="227330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graphicFrame>
        <p:nvGraphicFramePr>
          <p:cNvPr id="472109" name="Group 45"/>
          <p:cNvGraphicFramePr>
            <a:graphicFrameLocks noGrp="1"/>
          </p:cNvGraphicFramePr>
          <p:nvPr/>
        </p:nvGraphicFramePr>
        <p:xfrm>
          <a:off x="304800" y="304800"/>
          <a:ext cx="8534400" cy="5181601"/>
        </p:xfrm>
        <a:graphic>
          <a:graphicData uri="http://schemas.openxmlformats.org/drawingml/2006/table">
            <a:tbl>
              <a:tblPr/>
              <a:tblGrid>
                <a:gridCol w="1908175"/>
                <a:gridCol w="1216025"/>
                <a:gridCol w="1143000"/>
                <a:gridCol w="1295400"/>
                <a:gridCol w="1300163"/>
                <a:gridCol w="1671637"/>
              </a:tblGrid>
              <a:tr h="727075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Arial" charset="0"/>
                        </a:rPr>
                        <a:t>                    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Arial" charset="0"/>
                        </a:rPr>
                        <a:t>RELATION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Arial" charset="0"/>
                        </a:rPr>
                        <a:t>                TO TIME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Arial" charset="0"/>
                        </a:rPr>
                        <a:t> 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Arial" charset="0"/>
                        </a:rPr>
                        <a:t> GRANULARITY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</a:txBody>
                  <a:tcPr marL="0" marR="0" anchor="ctr" horzOverflow="overflow">
                    <a:lnL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Arial" charset="0"/>
                        </a:rPr>
                        <a:t>CONTINUANT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</a:txBody>
                  <a:tcPr marL="0" marR="0" anchor="ctr" horzOverflow="overflow">
                    <a:lnL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Arial" charset="0"/>
                        </a:rPr>
                        <a:t>OCCURRENT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</a:txBody>
                  <a:tcPr marL="0" marR="0" anchor="ctr" horzOverflow="overflow">
                    <a:lnL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4613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Arial" charset="0"/>
                        </a:rPr>
                        <a:t>INDEPENDENT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</a:txBody>
                  <a:tcPr marL="0" marR="0" anchor="ctr" horzOverflow="overflow">
                    <a:lnL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Arial" charset="0"/>
                        </a:rPr>
                        <a:t>DEPENDENT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</a:txBody>
                  <a:tcPr marL="0" marR="0" anchor="ctr" horzOverflow="overflow">
                    <a:lnL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marL="0" marR="0" anchor="ctr" horzOverflow="overflow">
                    <a:lnL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55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Arial" charset="0"/>
                        </a:rPr>
                        <a:t>ORGAN AND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Arial" charset="0"/>
                        </a:rPr>
                        <a:t>ORGANISM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</a:txBody>
                  <a:tcPr marL="0" marR="0" anchor="ctr" horzOverflow="overflow">
                    <a:lnL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Organism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(NCBI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Taxonomy)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</a:txBody>
                  <a:tcPr marL="0" marR="0" anchor="ctr" horzOverflow="overflow">
                    <a:lnL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Anatomical Entity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(FMA, CARO)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</a:txBody>
                  <a:tcPr marL="0" marR="0" anchor="ctr" horzOverflow="overflow">
                    <a:lnL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Organ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Function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(FMP, CPRO)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</a:txBody>
                  <a:tcPr marL="0" marR="0" anchor="ctr" horzOverflow="overflow">
                    <a:lnL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Phenotypic Quality</a:t>
                      </a:r>
                      <a:b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</a:b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(PaTO)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marL="0" marR="0" anchor="ctr" horzOverflow="overflow">
                    <a:lnL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Biological Process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(GO)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</a:txBody>
                  <a:tcPr marL="0" marR="0" anchor="ctr" horzOverflow="overflow">
                    <a:lnL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1041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Arial" charset="0"/>
                        </a:rPr>
                        <a:t>CELL AND CELLULAR COMPONENT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</a:txBody>
                  <a:tcPr marL="0" marR="0" anchor="ctr" horzOverflow="overflow">
                    <a:lnL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Cell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(CL)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</a:txBody>
                  <a:tcPr marL="0" marR="0" anchor="ctr" horzOverflow="overflow">
                    <a:lnL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Cellular Component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(FMA, GO)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</a:txBody>
                  <a:tcPr marL="0" marR="0" anchor="ctr" horzOverflow="overflow">
                    <a:lnL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Cellular Function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(GO)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</a:txBody>
                  <a:tcPr marL="0" marR="0" anchor="ctr" horzOverflow="overflow">
                    <a:lnL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041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Arial" charset="0"/>
                        </a:rPr>
                        <a:t>MOLECULE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</a:txBody>
                  <a:tcPr marL="0" marR="0" anchor="ctr" horzOverflow="overflow">
                    <a:lnL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Molecule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(ChEBI, SO,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RnaO, PrO)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</a:txBody>
                  <a:tcPr marL="0" marR="0" anchor="ctr" horzOverflow="overflow">
                    <a:lnL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Molecular Function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(GO)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</a:txBody>
                  <a:tcPr marL="0" marR="0" anchor="ctr" horzOverflow="overflow">
                    <a:lnL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Molecular Process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(GO)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</a:txBody>
                  <a:tcPr marL="0" marR="0" anchor="ctr" horzOverflow="overflow">
                    <a:lnL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99398" name="Line 40"/>
          <p:cNvSpPr>
            <a:spLocks noChangeShapeType="1"/>
          </p:cNvSpPr>
          <p:nvPr/>
        </p:nvSpPr>
        <p:spPr bwMode="auto">
          <a:xfrm>
            <a:off x="317500" y="330200"/>
            <a:ext cx="1905000" cy="1524000"/>
          </a:xfrm>
          <a:prstGeom prst="line">
            <a:avLst/>
          </a:prstGeom>
          <a:noFill/>
          <a:ln w="12700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99399" name="Text Box 41"/>
          <p:cNvSpPr txBox="1">
            <a:spLocks noChangeArrowheads="1"/>
          </p:cNvSpPr>
          <p:nvPr/>
        </p:nvSpPr>
        <p:spPr bwMode="auto">
          <a:xfrm>
            <a:off x="0" y="5781675"/>
            <a:ext cx="9144000" cy="10763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3000" dirty="0">
                <a:solidFill>
                  <a:srgbClr val="000000"/>
                </a:solidFill>
              </a:rPr>
              <a:t>The Open Biomedical Ontologies (OBO) Foundry</a:t>
            </a:r>
            <a:endParaRPr lang="en-US" sz="3200" dirty="0">
              <a:solidFill>
                <a:srgbClr val="000000"/>
              </a:solidFill>
            </a:endParaRPr>
          </a:p>
        </p:txBody>
      </p:sp>
      <p:sp>
        <p:nvSpPr>
          <p:cNvPr id="399400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138E2C83-1A8F-4F97-85C3-940031F8670C}" type="slidenum">
              <a:rPr lang="en-US" smtClean="0">
                <a:solidFill>
                  <a:srgbClr val="000000"/>
                </a:solidFill>
              </a:rPr>
              <a:pPr/>
              <a:t>24</a:t>
            </a:fld>
            <a:endParaRPr lang="en-US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20604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386" name="Line 2"/>
          <p:cNvSpPr>
            <a:spLocks noChangeShapeType="1"/>
          </p:cNvSpPr>
          <p:nvPr/>
        </p:nvSpPr>
        <p:spPr bwMode="auto">
          <a:xfrm>
            <a:off x="2419350" y="227330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00387" name="Line 3"/>
          <p:cNvSpPr>
            <a:spLocks noChangeShapeType="1"/>
          </p:cNvSpPr>
          <p:nvPr/>
        </p:nvSpPr>
        <p:spPr bwMode="auto">
          <a:xfrm>
            <a:off x="2419350" y="227330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graphicFrame>
        <p:nvGraphicFramePr>
          <p:cNvPr id="498692" name="Group 4"/>
          <p:cNvGraphicFramePr>
            <a:graphicFrameLocks noGrp="1"/>
          </p:cNvGraphicFramePr>
          <p:nvPr/>
        </p:nvGraphicFramePr>
        <p:xfrm>
          <a:off x="304800" y="304800"/>
          <a:ext cx="8534400" cy="5208588"/>
        </p:xfrm>
        <a:graphic>
          <a:graphicData uri="http://schemas.openxmlformats.org/drawingml/2006/table">
            <a:tbl>
              <a:tblPr/>
              <a:tblGrid>
                <a:gridCol w="1908175"/>
                <a:gridCol w="1216025"/>
                <a:gridCol w="1143000"/>
                <a:gridCol w="1295400"/>
                <a:gridCol w="1300163"/>
                <a:gridCol w="1671637"/>
              </a:tblGrid>
              <a:tr h="727075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Arial" charset="0"/>
                        </a:rPr>
                        <a:t>                    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Arial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Arial" charset="0"/>
                        </a:rPr>
                        <a:t> 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Arial" charset="0"/>
                        </a:rPr>
                        <a:t> 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</a:txBody>
                  <a:tcPr marL="0" marR="0" anchor="ctr" horzOverflow="overflow">
                    <a:lnL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Arial" charset="0"/>
                        </a:rPr>
                        <a:t>CONTINUANT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</a:txBody>
                  <a:tcPr marL="0" marR="0" anchor="ctr" horzOverflow="overflow">
                    <a:lnL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Arial" charset="0"/>
                        </a:rPr>
                        <a:t>OCCURRENT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</a:txBody>
                  <a:tcPr marL="0" marR="0" anchor="ctr" horzOverflow="overflow">
                    <a:lnL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731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Arial" charset="0"/>
                        </a:rPr>
                        <a:t>INDEPENDENT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</a:txBody>
                  <a:tcPr marL="0" marR="0" anchor="ctr" horzOverflow="overflow">
                    <a:lnL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Arial" charset="0"/>
                        </a:rPr>
                        <a:t>DEPENDENT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</a:txBody>
                  <a:tcPr marL="0" marR="0" anchor="ctr" horzOverflow="overflow">
                    <a:lnL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marL="0" marR="0" anchor="ctr" horzOverflow="overflow">
                    <a:lnL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55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Arial" charset="0"/>
                        </a:rPr>
                        <a:t>ORGAN AND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Arial" charset="0"/>
                        </a:rPr>
                        <a:t>ORGANISM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</a:txBody>
                  <a:tcPr marL="0" marR="0" anchor="ctr" horzOverflow="overflow">
                    <a:lnL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Organism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(NCBI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Taxonomy)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</a:txBody>
                  <a:tcPr marL="0" marR="0" anchor="ctr" horzOverflow="overflow">
                    <a:lnL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Anatomical Entity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(FMA, CARO)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</a:txBody>
                  <a:tcPr marL="0" marR="0" anchor="ctr" horzOverflow="overflow">
                    <a:lnL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Organ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Function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(FMP, CPRO)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</a:txBody>
                  <a:tcPr marL="0" marR="0" anchor="ctr" horzOverflow="overflow">
                    <a:lnL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Phenotypic Quality</a:t>
                      </a:r>
                      <a:b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</a:b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(PaTO)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marL="0" marR="0" anchor="ctr" horzOverflow="overflow">
                    <a:lnL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Organism-Level Process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(GO)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</a:txBody>
                  <a:tcPr marL="0" marR="0" anchor="ctr" horzOverflow="overflow">
                    <a:lnL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041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Arial" charset="0"/>
                        </a:rPr>
                        <a:t>CELL AND CELLULAR COMPONENT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</a:txBody>
                  <a:tcPr marL="0" marR="0" anchor="ctr" horzOverflow="overflow">
                    <a:lnL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Cell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(CL)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</a:txBody>
                  <a:tcPr marL="0" marR="0" anchor="ctr" horzOverflow="overflow">
                    <a:lnL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Cellular Component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(FMA, GO)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</a:txBody>
                  <a:tcPr marL="0" marR="0" anchor="ctr" horzOverflow="overflow">
                    <a:lnL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Cellular Function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(GO)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</a:txBody>
                  <a:tcPr marL="0" marR="0" anchor="ctr" horzOverflow="overflow">
                    <a:lnL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Cellular Process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(GO)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</a:txBody>
                  <a:tcPr marL="0" marR="0" anchor="ctr" horzOverflow="overflow">
                    <a:lnL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041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Arial" charset="0"/>
                        </a:rPr>
                        <a:t>MOLECULE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</a:txBody>
                  <a:tcPr marL="0" marR="0" anchor="ctr" horzOverflow="overflow">
                    <a:lnL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Molecule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(ChEBI, SO,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RNAO, PRO)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</a:txBody>
                  <a:tcPr marL="0" marR="0" anchor="ctr" horzOverflow="overflow">
                    <a:lnL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Molecular Function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(GO)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</a:txBody>
                  <a:tcPr marL="0" marR="0" anchor="ctr" horzOverflow="overflow">
                    <a:lnL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Molecular Process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(GO)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</a:txBody>
                  <a:tcPr marL="0" marR="0" anchor="ctr" horzOverflow="overflow">
                    <a:lnL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00424" name="Line 40"/>
          <p:cNvSpPr>
            <a:spLocks noChangeShapeType="1"/>
          </p:cNvSpPr>
          <p:nvPr/>
        </p:nvSpPr>
        <p:spPr bwMode="auto">
          <a:xfrm>
            <a:off x="317500" y="330200"/>
            <a:ext cx="1905000" cy="1524000"/>
          </a:xfrm>
          <a:prstGeom prst="line">
            <a:avLst/>
          </a:prstGeom>
          <a:noFill/>
          <a:ln w="12700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00425" name="Text Box 41"/>
          <p:cNvSpPr txBox="1">
            <a:spLocks noChangeArrowheads="1"/>
          </p:cNvSpPr>
          <p:nvPr/>
        </p:nvSpPr>
        <p:spPr bwMode="auto">
          <a:xfrm>
            <a:off x="0" y="5559425"/>
            <a:ext cx="9144000" cy="1371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20000"/>
              </a:spcBef>
            </a:pPr>
            <a:endParaRPr lang="en-US" sz="600" dirty="0">
              <a:solidFill>
                <a:srgbClr val="000000"/>
              </a:solidFill>
            </a:endParaRPr>
          </a:p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3200" dirty="0">
                <a:solidFill>
                  <a:srgbClr val="000000"/>
                </a:solidFill>
              </a:rPr>
              <a:t>rationale of OBO Foundry coverage (homesteading principle) </a:t>
            </a:r>
          </a:p>
        </p:txBody>
      </p:sp>
      <p:grpSp>
        <p:nvGrpSpPr>
          <p:cNvPr id="400426" name="Group 42"/>
          <p:cNvGrpSpPr>
            <a:grpSpLocks/>
          </p:cNvGrpSpPr>
          <p:nvPr/>
        </p:nvGrpSpPr>
        <p:grpSpPr bwMode="auto">
          <a:xfrm>
            <a:off x="228600" y="1447800"/>
            <a:ext cx="2895600" cy="3962400"/>
            <a:chOff x="144" y="912"/>
            <a:chExt cx="1824" cy="2496"/>
          </a:xfrm>
        </p:grpSpPr>
        <p:sp>
          <p:nvSpPr>
            <p:cNvPr id="400431" name="Text Box 43"/>
            <p:cNvSpPr txBox="1">
              <a:spLocks noChangeArrowheads="1"/>
            </p:cNvSpPr>
            <p:nvPr/>
          </p:nvSpPr>
          <p:spPr bwMode="auto">
            <a:xfrm>
              <a:off x="144" y="912"/>
              <a:ext cx="182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en-US" sz="2400" b="1" dirty="0">
                  <a:solidFill>
                    <a:srgbClr val="000000"/>
                  </a:solidFill>
                </a:rPr>
                <a:t>GRANULARITY</a:t>
              </a:r>
            </a:p>
          </p:txBody>
        </p:sp>
        <p:sp>
          <p:nvSpPr>
            <p:cNvPr id="400432" name="Line 44"/>
            <p:cNvSpPr>
              <a:spLocks noChangeShapeType="1"/>
            </p:cNvSpPr>
            <p:nvPr/>
          </p:nvSpPr>
          <p:spPr bwMode="auto">
            <a:xfrm>
              <a:off x="1392" y="1296"/>
              <a:ext cx="0" cy="2112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 type="stealth" w="lg" len="lg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400427" name="Group 45"/>
          <p:cNvGrpSpPr>
            <a:grpSpLocks/>
          </p:cNvGrpSpPr>
          <p:nvPr/>
        </p:nvGrpSpPr>
        <p:grpSpPr bwMode="auto">
          <a:xfrm>
            <a:off x="1295400" y="381000"/>
            <a:ext cx="7467600" cy="822325"/>
            <a:chOff x="816" y="240"/>
            <a:chExt cx="4704" cy="518"/>
          </a:xfrm>
        </p:grpSpPr>
        <p:sp>
          <p:nvSpPr>
            <p:cNvPr id="400429" name="Text Box 46"/>
            <p:cNvSpPr txBox="1">
              <a:spLocks noChangeArrowheads="1"/>
            </p:cNvSpPr>
            <p:nvPr/>
          </p:nvSpPr>
          <p:spPr bwMode="auto">
            <a:xfrm>
              <a:off x="816" y="240"/>
              <a:ext cx="1824" cy="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en-US" sz="2400" b="1" dirty="0">
                  <a:solidFill>
                    <a:srgbClr val="000000"/>
                  </a:solidFill>
                </a:rPr>
                <a:t>RELATION TO TIME</a:t>
              </a:r>
            </a:p>
          </p:txBody>
        </p:sp>
        <p:sp>
          <p:nvSpPr>
            <p:cNvPr id="400430" name="Line 47"/>
            <p:cNvSpPr>
              <a:spLocks noChangeShapeType="1"/>
            </p:cNvSpPr>
            <p:nvPr/>
          </p:nvSpPr>
          <p:spPr bwMode="auto">
            <a:xfrm flipV="1">
              <a:off x="1392" y="624"/>
              <a:ext cx="4128" cy="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 type="stealth" w="lg" len="lg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</p:grpSp>
      <p:sp>
        <p:nvSpPr>
          <p:cNvPr id="400428" name="Slide Number Placeholder 1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DEE55C98-67DF-441C-82E7-54030EA1D758}" type="slidenum">
              <a:rPr lang="en-US" smtClean="0">
                <a:solidFill>
                  <a:srgbClr val="000000"/>
                </a:solidFill>
              </a:rPr>
              <a:pPr/>
              <a:t>25</a:t>
            </a:fld>
            <a:endParaRPr lang="en-US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6397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Users of BFO (Consortia)</a:t>
            </a:r>
          </a:p>
        </p:txBody>
      </p:sp>
      <p:sp>
        <p:nvSpPr>
          <p:cNvPr id="254979" name="Text Placeholder 2"/>
          <p:cNvSpPr>
            <a:spLocks noGrp="1"/>
          </p:cNvSpPr>
          <p:nvPr>
            <p:ph type="body" sz="half" idx="1"/>
          </p:nvPr>
        </p:nvSpPr>
        <p:spPr>
          <a:xfrm>
            <a:off x="571500" y="1524000"/>
            <a:ext cx="8229600" cy="4602163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25498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C1487FDC-3571-41A7-8664-6ECA02D3B477}" type="slidenum">
              <a:rPr lang="en-US" smtClean="0">
                <a:solidFill>
                  <a:srgbClr val="000000"/>
                </a:solidFill>
              </a:rPr>
              <a:pPr/>
              <a:t>26</a:t>
            </a:fld>
            <a:endParaRPr lang="en-US" dirty="0" smtClean="0">
              <a:solidFill>
                <a:srgbClr val="000000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8398487"/>
              </p:ext>
            </p:extLst>
          </p:nvPr>
        </p:nvGraphicFramePr>
        <p:xfrm>
          <a:off x="762000" y="1752600"/>
          <a:ext cx="7848600" cy="377952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3924300"/>
                <a:gridCol w="3924300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smtClean="0"/>
                        <a:t>NIF Standard</a:t>
                      </a:r>
                    </a:p>
                    <a:p>
                      <a:endParaRPr lang="en-US" sz="2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0" smtClean="0"/>
                        <a:t>Neuroscience Information Framework </a:t>
                      </a:r>
                      <a:endParaRPr lang="en-US" sz="28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eagle-I Ontologies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used</a:t>
                      </a:r>
                      <a:r>
                        <a:rPr lang="en-US" sz="2800" baseline="0" dirty="0" smtClean="0"/>
                        <a:t> by </a:t>
                      </a:r>
                      <a:r>
                        <a:rPr lang="en-US" sz="2800" dirty="0" smtClean="0"/>
                        <a:t>VIVO and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dirty="0" smtClean="0"/>
                        <a:t> CTSAconnect</a:t>
                      </a:r>
                      <a:endParaRPr lang="en-US" sz="2800" i="1" dirty="0" smtClean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IDO Consortium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Infectious</a:t>
                      </a:r>
                      <a:r>
                        <a:rPr lang="en-US" sz="2800" baseline="0" dirty="0" smtClean="0"/>
                        <a:t> Disease Ontology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CROP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Common Reference Ontologies for Plants</a:t>
                      </a:r>
                      <a:endParaRPr lang="en-US" sz="2800" dirty="0" smtClean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1219200"/>
            <a:ext cx="9144000" cy="5410200"/>
          </a:xfrm>
        </p:spPr>
        <p:txBody>
          <a:bodyPr/>
          <a:lstStyle/>
          <a:p>
            <a:pPr lvl="1" eaLnBrk="1" hangingPunct="1">
              <a:defRPr/>
            </a:pPr>
            <a:r>
              <a:rPr lang="en-US" sz="2000" b="1" dirty="0" smtClean="0"/>
              <a:t>GO Gene Ontology</a:t>
            </a:r>
          </a:p>
          <a:p>
            <a:pPr lvl="1" eaLnBrk="1" hangingPunct="1">
              <a:defRPr/>
            </a:pPr>
            <a:r>
              <a:rPr lang="en-US" sz="2000" b="1" dirty="0" smtClean="0"/>
              <a:t>CL Cell Ontology</a:t>
            </a:r>
          </a:p>
          <a:p>
            <a:pPr lvl="1" eaLnBrk="1" hangingPunct="1">
              <a:defRPr/>
            </a:pPr>
            <a:r>
              <a:rPr lang="en-US" sz="2000" b="1" dirty="0" smtClean="0"/>
              <a:t>ChEBI Chemical Ontology </a:t>
            </a:r>
          </a:p>
          <a:p>
            <a:pPr lvl="1" eaLnBrk="1" hangingPunct="1">
              <a:defRPr/>
            </a:pPr>
            <a:r>
              <a:rPr lang="en-US" sz="2000" b="1" dirty="0" smtClean="0"/>
              <a:t>PRO Protein Ontology</a:t>
            </a:r>
          </a:p>
          <a:p>
            <a:pPr lvl="1" eaLnBrk="1" hangingPunct="1">
              <a:defRPr/>
            </a:pPr>
            <a:r>
              <a:rPr lang="en-US" sz="2000" dirty="0"/>
              <a:t>OBI Ontology for Biomedical Investigations</a:t>
            </a:r>
          </a:p>
          <a:p>
            <a:pPr lvl="1" eaLnBrk="1" hangingPunct="1">
              <a:defRPr/>
            </a:pPr>
            <a:r>
              <a:rPr lang="en-US" sz="2000" dirty="0"/>
              <a:t>OGMS Ontology for General Medical Science </a:t>
            </a:r>
            <a:endParaRPr lang="en-US" sz="2000" dirty="0" smtClean="0"/>
          </a:p>
          <a:p>
            <a:pPr lvl="1" eaLnBrk="1" hangingPunct="1">
              <a:defRPr/>
            </a:pPr>
            <a:r>
              <a:rPr lang="en-US" sz="2000" dirty="0" smtClean="0"/>
              <a:t>PATO Phenotype (Quality) Ontology</a:t>
            </a:r>
          </a:p>
          <a:p>
            <a:pPr lvl="1" eaLnBrk="1" hangingPunct="1">
              <a:defRPr/>
            </a:pPr>
            <a:r>
              <a:rPr lang="en-US" sz="2000" dirty="0" smtClean="0"/>
              <a:t>IDO Infectious Disease Ontology</a:t>
            </a:r>
          </a:p>
          <a:p>
            <a:pPr lvl="1" eaLnBrk="1" hangingPunct="1">
              <a:defRPr/>
            </a:pPr>
            <a:r>
              <a:rPr lang="en-US" sz="2000" dirty="0" smtClean="0"/>
              <a:t>PO Plant Ontology</a:t>
            </a:r>
          </a:p>
          <a:p>
            <a:pPr lvl="1" eaLnBrk="1" hangingPunct="1">
              <a:defRPr/>
            </a:pPr>
            <a:r>
              <a:rPr lang="en-US" sz="2000" dirty="0" smtClean="0"/>
              <a:t>SO Sequence Ontology</a:t>
            </a:r>
          </a:p>
          <a:p>
            <a:pPr lvl="1" eaLnBrk="1" hangingPunct="1">
              <a:defRPr/>
            </a:pPr>
            <a:r>
              <a:rPr lang="en-US" sz="2000" dirty="0" smtClean="0"/>
              <a:t>FMA Foundational Model of Anatomy</a:t>
            </a:r>
          </a:p>
          <a:p>
            <a:pPr lvl="1" eaLnBrk="1" hangingPunct="1">
              <a:defRPr/>
            </a:pPr>
            <a:r>
              <a:rPr lang="en-US" sz="2000" dirty="0" smtClean="0"/>
              <a:t>CARO Common Anatomy Reference Ontology </a:t>
            </a:r>
          </a:p>
          <a:p>
            <a:pPr lvl="1" eaLnBrk="1" hangingPunct="1">
              <a:defRPr/>
            </a:pPr>
            <a:r>
              <a:rPr lang="en-US" sz="2000" dirty="0" smtClean="0"/>
              <a:t>EnvO Environment Ontology</a:t>
            </a:r>
          </a:p>
          <a:p>
            <a:pPr lvl="1" eaLnBrk="1" hangingPunct="1">
              <a:defRPr/>
            </a:pPr>
            <a:r>
              <a:rPr lang="en-US" sz="20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Disease Ontology</a:t>
            </a:r>
            <a:endParaRPr lang="en-US" sz="1800" dirty="0" smtClean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pPr lvl="1" eaLnBrk="1" hangingPunct="1">
              <a:buFontTx/>
              <a:buNone/>
              <a:defRPr/>
            </a:pPr>
            <a:endParaRPr lang="en-US" sz="2000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en-US" sz="1800" dirty="0" smtClean="0"/>
          </a:p>
        </p:txBody>
      </p:sp>
      <p:sp>
        <p:nvSpPr>
          <p:cNvPr id="256003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1524000"/>
          </a:xfrm>
        </p:spPr>
        <p:txBody>
          <a:bodyPr anchor="t"/>
          <a:lstStyle/>
          <a:p>
            <a:pPr eaLnBrk="1" hangingPunct="1"/>
            <a:r>
              <a:rPr lang="en-US" dirty="0" smtClean="0"/>
              <a:t>The OBO Foundry</a:t>
            </a:r>
          </a:p>
        </p:txBody>
      </p:sp>
      <p:sp>
        <p:nvSpPr>
          <p:cNvPr id="25600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5BF8E6B3-F4EC-4D62-9F92-2EDC78B3E03D}" type="slidenum">
              <a:rPr lang="en-US" smtClean="0">
                <a:solidFill>
                  <a:srgbClr val="000000"/>
                </a:solidFill>
              </a:rPr>
              <a:pPr/>
              <a:t>27</a:t>
            </a:fld>
            <a:endParaRPr lang="en-US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hlinkClick r:id="rId2"/>
              </a:rPr>
              <a:t>http://www.ifomis.org/bfo/users</a:t>
            </a:r>
            <a:endParaRPr lang="en-US" dirty="0" smtClean="0"/>
          </a:p>
        </p:txBody>
      </p:sp>
      <p:sp>
        <p:nvSpPr>
          <p:cNvPr id="258051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371600"/>
            <a:ext cx="8229600" cy="4602163"/>
          </a:xfrm>
        </p:spPr>
        <p:txBody>
          <a:bodyPr/>
          <a:lstStyle/>
          <a:p>
            <a:r>
              <a:rPr lang="en-US" sz="2400" dirty="0" smtClean="0"/>
              <a:t>Neurological Disease Ontologies (ND)</a:t>
            </a:r>
          </a:p>
          <a:p>
            <a:r>
              <a:rPr lang="en-US" sz="2400" dirty="0" smtClean="0"/>
              <a:t>Interdisciplinary Prostate Ontology (IPO)</a:t>
            </a:r>
          </a:p>
          <a:p>
            <a:r>
              <a:rPr lang="en-US" sz="2400" dirty="0" smtClean="0"/>
              <a:t>Nanoparticle Ontology (NPO): Ontology for Cancer Nanotechnology Research</a:t>
            </a:r>
          </a:p>
          <a:p>
            <a:r>
              <a:rPr lang="en-US" sz="2400" dirty="0" smtClean="0"/>
              <a:t>Neural Electromagnetic Ontologies (NEMO)</a:t>
            </a:r>
          </a:p>
          <a:p>
            <a:r>
              <a:rPr lang="en-US" sz="2400" dirty="0" smtClean="0"/>
              <a:t>ChemAxiom – Ontology for Chemistry</a:t>
            </a:r>
          </a:p>
          <a:p>
            <a:r>
              <a:rPr lang="en-US" sz="2400" dirty="0" smtClean="0"/>
              <a:t>Ontology for Risks Against Patient Safety (RAPS/REMINE) (EU </a:t>
            </a:r>
            <a:r>
              <a:rPr lang="en-US" sz="2400" smtClean="0"/>
              <a:t>FP7</a:t>
            </a:r>
            <a:r>
              <a:rPr lang="en-US" sz="2400" smtClean="0"/>
              <a:t>)</a:t>
            </a:r>
          </a:p>
          <a:p>
            <a:r>
              <a:rPr lang="en-US" sz="2400" smtClean="0"/>
              <a:t>Petrochemicla Ontology</a:t>
            </a:r>
            <a:endParaRPr lang="en-US" sz="2400" dirty="0" smtClean="0"/>
          </a:p>
          <a:p>
            <a:r>
              <a:rPr lang="en-US" sz="2400"/>
              <a:t>US Army (I2WD)</a:t>
            </a:r>
          </a:p>
          <a:p>
            <a:r>
              <a:rPr lang="en-US" sz="2800" b="1" smtClean="0"/>
              <a:t>…</a:t>
            </a:r>
            <a:endParaRPr lang="en-US" sz="2800" b="1" dirty="0" smtClean="0"/>
          </a:p>
          <a:p>
            <a:pPr>
              <a:spcBef>
                <a:spcPts val="1425"/>
              </a:spcBef>
            </a:pPr>
            <a:r>
              <a:rPr lang="en-US" smtClean="0"/>
              <a:t>	</a:t>
            </a:r>
            <a:endParaRPr lang="en-US" dirty="0" smtClean="0"/>
          </a:p>
        </p:txBody>
      </p:sp>
      <p:sp>
        <p:nvSpPr>
          <p:cNvPr id="25805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80A26ABA-D824-477E-8409-0CB84BD92953}" type="slidenum">
              <a:rPr lang="en-US" smtClean="0">
                <a:solidFill>
                  <a:srgbClr val="000000"/>
                </a:solidFill>
              </a:rPr>
              <a:pPr/>
              <a:t>28</a:t>
            </a:fld>
            <a:endParaRPr lang="en-US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58" name="Title 1"/>
          <p:cNvSpPr>
            <a:spLocks noGrp="1"/>
          </p:cNvSpPr>
          <p:nvPr>
            <p:ph type="title" idx="4294967295"/>
          </p:nvPr>
        </p:nvSpPr>
        <p:spPr/>
        <p:txBody>
          <a:bodyPr anchor="t"/>
          <a:lstStyle/>
          <a:p>
            <a:r>
              <a:rPr lang="en-US" dirty="0" smtClean="0">
                <a:solidFill>
                  <a:srgbClr val="000000"/>
                </a:solidFill>
              </a:rPr>
              <a:t>Example: The Cell </a:t>
            </a:r>
            <a:r>
              <a:rPr lang="en-US" dirty="0" smtClean="0"/>
              <a:t>Ontology</a:t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403459" name="Text Placeholder 2"/>
          <p:cNvSpPr>
            <a:spLocks noGrp="1"/>
          </p:cNvSpPr>
          <p:nvPr>
            <p:ph type="body" sz="half" idx="4294967295"/>
          </p:nvPr>
        </p:nvSpPr>
        <p:spPr>
          <a:xfrm>
            <a:off x="457200" y="1524000"/>
            <a:ext cx="3771900" cy="4602163"/>
          </a:xfrm>
        </p:spPr>
        <p:txBody>
          <a:bodyPr/>
          <a:lstStyle/>
          <a:p>
            <a:endParaRPr lang="en-US" dirty="0" smtClean="0"/>
          </a:p>
        </p:txBody>
      </p:sp>
      <p:pic>
        <p:nvPicPr>
          <p:cNvPr id="403460" name="Content Placeholder 5" descr="DC_CL Extension of BFO Independent Continuant.bmp"/>
          <p:cNvPicPr>
            <a:picLocks noGrp="1" noChangeAspect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44" r="59479" b="39999"/>
          <a:stretch>
            <a:fillRect/>
          </a:stretch>
        </p:blipFill>
        <p:spPr>
          <a:xfrm>
            <a:off x="0" y="685800"/>
            <a:ext cx="9144000" cy="6248400"/>
          </a:xfrm>
          <a:noFill/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6477000" y="2895600"/>
            <a:ext cx="2667000" cy="15240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sz="4400" kern="0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603522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9200"/>
          </a:xfrm>
        </p:spPr>
        <p:txBody>
          <a:bodyPr/>
          <a:lstStyle/>
          <a:p>
            <a:pPr eaLnBrk="1" hangingPunct="1"/>
            <a:r>
              <a:rPr lang="en-US" smtClean="0"/>
              <a:t>More precisely:</a:t>
            </a:r>
            <a:endParaRPr lang="en-US" dirty="0" smtClean="0"/>
          </a:p>
        </p:txBody>
      </p:sp>
      <p:sp>
        <p:nvSpPr>
          <p:cNvPr id="18432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382000" cy="46021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mtClean="0"/>
              <a:t>	How shall we </a:t>
            </a:r>
            <a:r>
              <a:rPr lang="en-US" i="1" dirty="0" smtClean="0"/>
              <a:t>build</a:t>
            </a:r>
            <a:r>
              <a:rPr lang="en-US" dirty="0" smtClean="0"/>
              <a:t> a common ontology = an ontology that will integrate well with ontologies built for neighboring </a:t>
            </a:r>
            <a:r>
              <a:rPr lang="en-US" smtClean="0"/>
              <a:t>domains</a:t>
            </a:r>
            <a:r>
              <a:rPr lang="en-US" smtClean="0"/>
              <a:t>?</a:t>
            </a:r>
          </a:p>
          <a:p>
            <a:pPr eaLnBrk="1" hangingPunct="1">
              <a:buFontTx/>
              <a:buNone/>
            </a:pPr>
            <a:endParaRPr lang="en-US"/>
          </a:p>
          <a:p>
            <a:pPr eaLnBrk="1" hangingPunct="1">
              <a:buFontTx/>
              <a:buNone/>
            </a:pPr>
            <a:r>
              <a:rPr lang="en-US" smtClean="0"/>
              <a:t>This question arises in science, but it arises also in other domains, such as commerce, government and the military</a:t>
            </a:r>
            <a:endParaRPr lang="en-US" dirty="0" smtClean="0"/>
          </a:p>
          <a:p>
            <a:pPr eaLnBrk="1" hangingPunct="1">
              <a:buFontTx/>
              <a:buNone/>
            </a:pPr>
            <a:endParaRPr lang="en-US" dirty="0" smtClean="0"/>
          </a:p>
        </p:txBody>
      </p:sp>
      <p:sp>
        <p:nvSpPr>
          <p:cNvPr id="18432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42E7A55A-EAE2-4A0A-90B3-2A25D9B4ADCC}" type="slidenum">
              <a:rPr lang="en-US" smtClean="0"/>
              <a:pPr/>
              <a:t>3</a:t>
            </a:fld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4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1325562"/>
          </a:xfrm>
        </p:spPr>
        <p:txBody>
          <a:bodyPr lIns="96427" tIns="0" rIns="115713" bIns="0"/>
          <a:lstStyle/>
          <a:p>
            <a:r>
              <a:rPr lang="en-US" smtClean="0"/>
              <a:t>The </a:t>
            </a:r>
            <a:r>
              <a:rPr lang="en-US" smtClean="0"/>
              <a:t>Semantic </a:t>
            </a:r>
            <a:r>
              <a:rPr lang="en-US" smtClean="0"/>
              <a:t>Web provides only a small part of the solution</a:t>
            </a:r>
            <a:endParaRPr lang="en-US" dirty="0" smtClean="0"/>
          </a:p>
        </p:txBody>
      </p:sp>
      <p:sp>
        <p:nvSpPr>
          <p:cNvPr id="300035" name="Content Placeholder 2"/>
          <p:cNvSpPr>
            <a:spLocks noGrp="1"/>
          </p:cNvSpPr>
          <p:nvPr>
            <p:ph idx="1"/>
          </p:nvPr>
        </p:nvSpPr>
        <p:spPr>
          <a:xfrm>
            <a:off x="381000" y="1676400"/>
            <a:ext cx="8229600" cy="4144963"/>
          </a:xfrm>
        </p:spPr>
        <p:txBody>
          <a:bodyPr/>
          <a:lstStyle/>
          <a:p>
            <a:r>
              <a:rPr lang="en-US" sz="2800" smtClean="0"/>
              <a:t>html demonstrated the power of the Web to allow sharing of information </a:t>
            </a:r>
          </a:p>
          <a:p>
            <a:r>
              <a:rPr lang="en-US" sz="2800" smtClean="0"/>
              <a:t>can we use semantic technology to create a Web 2.0 which would allow algorithmic reasoning with online information based on XLM, RDF and above all OWL (Web Ontology Language)?</a:t>
            </a:r>
          </a:p>
          <a:p>
            <a:r>
              <a:rPr lang="en-US" sz="2800" smtClean="0"/>
              <a:t>can we use RDF and OWL to break down silos, and create useful integration of on-line data and information</a:t>
            </a:r>
          </a:p>
        </p:txBody>
      </p:sp>
      <p:sp>
        <p:nvSpPr>
          <p:cNvPr id="104452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279D0F19-2C1D-4482-A608-83A1BD1FC320}" type="slidenum">
              <a:rPr lang="en-US" smtClean="0">
                <a:solidFill>
                  <a:srgbClr val="B5A788"/>
                </a:solidFill>
              </a:rPr>
              <a:pPr>
                <a:defRPr/>
              </a:pPr>
              <a:t>4</a:t>
            </a:fld>
            <a:r>
              <a:rPr lang="en-US" smtClean="0">
                <a:solidFill>
                  <a:srgbClr val="B5A788"/>
                </a:solidFill>
              </a:rPr>
              <a:t>/24 </a:t>
            </a:r>
          </a:p>
        </p:txBody>
      </p:sp>
    </p:spTree>
    <p:extLst>
      <p:ext uri="{BB962C8B-B14F-4D97-AF65-F5344CB8AC3E}">
        <p14:creationId xmlns:p14="http://schemas.microsoft.com/office/powerpoint/2010/main" val="2881413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b="1" dirty="0" smtClean="0"/>
              <a:t>Ontology success stories, and some reasons for failure</a:t>
            </a:r>
          </a:p>
        </p:txBody>
      </p:sp>
      <p:sp>
        <p:nvSpPr>
          <p:cNvPr id="3020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/>
            </a:r>
            <a:br>
              <a:rPr lang="en-US" smtClean="0"/>
            </a:br>
            <a:endParaRPr lang="en-US" sz="2000" smtClean="0"/>
          </a:p>
          <a:p>
            <a:pPr eaLnBrk="1" hangingPunct="1"/>
            <a:endParaRPr lang="en-US" smtClean="0"/>
          </a:p>
        </p:txBody>
      </p:sp>
      <p:pic>
        <p:nvPicPr>
          <p:cNvPr id="302084" name="Picture 3" descr="lod-datasets_2009-03-27_colore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63" y="0"/>
            <a:ext cx="89741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2085" name="TextBox 4"/>
          <p:cNvSpPr txBox="1">
            <a:spLocks noChangeArrowheads="1"/>
          </p:cNvSpPr>
          <p:nvPr/>
        </p:nvSpPr>
        <p:spPr bwMode="auto">
          <a:xfrm>
            <a:off x="228600" y="5486400"/>
            <a:ext cx="5943600" cy="95408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800" b="1">
                <a:solidFill>
                  <a:srgbClr val="000000"/>
                </a:solidFill>
                <a:cs typeface="Arial" pitchFamily="34" charset="0"/>
              </a:rPr>
              <a:t>A fragment of the “Linked Open Data” in the biomedical domain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0AED2F-8A42-4A00-92FE-0791EE1B19C1}" type="slidenum">
              <a:rPr lang="en-US" smtClean="0">
                <a:solidFill>
                  <a:srgbClr val="EEECE1">
                    <a:shade val="50000"/>
                    <a:satMod val="200000"/>
                  </a:srgbClr>
                </a:solidFill>
              </a:rPr>
              <a:pPr>
                <a:defRPr/>
              </a:pPr>
              <a:t>5</a:t>
            </a:fld>
            <a:endParaRPr lang="en-US">
              <a:solidFill>
                <a:srgbClr val="EEECE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62400" y="-19050"/>
            <a:ext cx="5410200" cy="132343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smtClean="0"/>
              <a:t>Not all of the links here are what they seem</a:t>
            </a:r>
            <a:endParaRPr lang="en-US" sz="4000"/>
          </a:p>
        </p:txBody>
      </p:sp>
    </p:spTree>
    <p:extLst>
      <p:ext uri="{BB962C8B-B14F-4D97-AF65-F5344CB8AC3E}">
        <p14:creationId xmlns:p14="http://schemas.microsoft.com/office/powerpoint/2010/main" val="2691083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33400"/>
            <a:ext cx="9144000" cy="1143000"/>
          </a:xfrm>
        </p:spPr>
        <p:txBody>
          <a:bodyPr/>
          <a:lstStyle/>
          <a:p>
            <a:pPr>
              <a:defRPr/>
            </a:pPr>
            <a:r>
              <a:rPr lang="en-US" sz="4000" b="1" smtClean="0">
                <a:solidFill>
                  <a:schemeClr val="tx2">
                    <a:satMod val="130000"/>
                  </a:schemeClr>
                </a:solidFill>
              </a:rPr>
              <a:t>The more Semantic Technology </a:t>
            </a:r>
            <a:r>
              <a:rPr lang="en-US" sz="4000" b="1" dirty="0" smtClean="0">
                <a:solidFill>
                  <a:schemeClr val="tx2">
                    <a:satMod val="130000"/>
                  </a:schemeClr>
                </a:solidFill>
              </a:rPr>
              <a:t>is successful, they more </a:t>
            </a:r>
            <a:r>
              <a:rPr lang="en-US" sz="4000" b="1" smtClean="0">
                <a:solidFill>
                  <a:schemeClr val="tx2">
                    <a:satMod val="130000"/>
                  </a:schemeClr>
                </a:solidFill>
              </a:rPr>
              <a:t>it </a:t>
            </a:r>
            <a:r>
              <a:rPr lang="en-US" sz="4000" b="1" smtClean="0">
                <a:solidFill>
                  <a:schemeClr val="tx2">
                    <a:satMod val="130000"/>
                  </a:schemeClr>
                </a:solidFill>
              </a:rPr>
              <a:t>fails to solve the problem of silos</a:t>
            </a:r>
            <a:endParaRPr lang="en-US" sz="4000" b="1" dirty="0" smtClean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01059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477250" cy="4495800"/>
          </a:xfrm>
        </p:spPr>
        <p:txBody>
          <a:bodyPr/>
          <a:lstStyle/>
          <a:p>
            <a:pPr>
              <a:buFont typeface="Arial" pitchFamily="34" charset="0"/>
              <a:buNone/>
            </a:pPr>
            <a:r>
              <a:rPr lang="en-US" smtClean="0"/>
              <a:t>	Indeed it leads to </a:t>
            </a:r>
            <a:r>
              <a:rPr lang="en-US" dirty="0" smtClean="0"/>
              <a:t>the creation of multiple, new, </a:t>
            </a:r>
            <a:r>
              <a:rPr lang="en-US" b="1" dirty="0" smtClean="0"/>
              <a:t>semantic silos</a:t>
            </a:r>
            <a:r>
              <a:rPr lang="en-US" dirty="0" smtClean="0"/>
              <a:t> – because multiple ontologies are being created in ad hoc ways</a:t>
            </a:r>
          </a:p>
        </p:txBody>
      </p:sp>
      <p:sp>
        <p:nvSpPr>
          <p:cNvPr id="105476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0F64FAD0-CC62-4ED7-82DB-E1836C109962}" type="slidenum">
              <a:rPr lang="en-US" smtClean="0">
                <a:solidFill>
                  <a:srgbClr val="B5A788"/>
                </a:solidFill>
              </a:rPr>
              <a:pPr>
                <a:defRPr/>
              </a:pPr>
              <a:t>6</a:t>
            </a:fld>
            <a:r>
              <a:rPr lang="en-US" smtClean="0">
                <a:solidFill>
                  <a:srgbClr val="B5A788"/>
                </a:solidFill>
              </a:rPr>
              <a:t>/24 </a:t>
            </a:r>
          </a:p>
        </p:txBody>
      </p:sp>
    </p:spTree>
    <p:extLst>
      <p:ext uri="{BB962C8B-B14F-4D97-AF65-F5344CB8AC3E}">
        <p14:creationId xmlns:p14="http://schemas.microsoft.com/office/powerpoint/2010/main" val="1952235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00672C-424E-493C-ACCF-FB23046343DB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8529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19" r="49310" b="4884"/>
          <a:stretch/>
        </p:blipFill>
        <p:spPr bwMode="auto">
          <a:xfrm>
            <a:off x="838200" y="31530"/>
            <a:ext cx="6858000" cy="6834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0032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00672C-424E-493C-ACCF-FB23046343DB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8540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51" r="50000" b="11925"/>
          <a:stretch/>
        </p:blipFill>
        <p:spPr bwMode="auto">
          <a:xfrm>
            <a:off x="761999" y="76200"/>
            <a:ext cx="7400817" cy="6813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7455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00672C-424E-493C-ACCF-FB23046343DB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8550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76" r="50690"/>
          <a:stretch/>
        </p:blipFill>
        <p:spPr bwMode="auto">
          <a:xfrm>
            <a:off x="685800" y="35169"/>
            <a:ext cx="6019800" cy="7280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6423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Standaardontwerp">
  <a:themeElements>
    <a:clrScheme name="1_Standaardontwer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Standaardontwerp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1_Standaardontwer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ardontwerp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ardontwerp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ardontwerp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ardontwerp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ardontwerp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ardontwerp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99CC">
            <a:alpha val="50000"/>
          </a:srgbClr>
        </a:solidFill>
        <a:ln w="76200" cap="flat" cmpd="sng" algn="ctr">
          <a:solidFill>
            <a:srgbClr val="FF00FF"/>
          </a:solidFill>
          <a:prstDash val="sysDot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99CC">
            <a:alpha val="50000"/>
          </a:srgbClr>
        </a:solidFill>
        <a:ln w="76200" cap="flat" cmpd="sng" algn="ctr">
          <a:solidFill>
            <a:srgbClr val="FF00FF"/>
          </a:solidFill>
          <a:prstDash val="sysDot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3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2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36619</TotalTime>
  <Words>956</Words>
  <Application>Microsoft Office PowerPoint</Application>
  <PresentationFormat>On-screen Show (4:3)</PresentationFormat>
  <Paragraphs>253</Paragraphs>
  <Slides>29</Slides>
  <Notes>8</Notes>
  <HiddenSlides>0</HiddenSlides>
  <MMClips>0</MMClips>
  <ScaleCrop>false</ScaleCrop>
  <HeadingPairs>
    <vt:vector size="6" baseType="variant">
      <vt:variant>
        <vt:lpstr>Theme</vt:lpstr>
      </vt:variant>
      <vt:variant>
        <vt:i4>7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7" baseType="lpstr">
      <vt:lpstr>Default Design</vt:lpstr>
      <vt:lpstr>1_Standaardontwerp</vt:lpstr>
      <vt:lpstr>2_Default Design</vt:lpstr>
      <vt:lpstr>7_Default Design</vt:lpstr>
      <vt:lpstr>Custom Design</vt:lpstr>
      <vt:lpstr>3_Default Design</vt:lpstr>
      <vt:lpstr>12_Default Design</vt:lpstr>
      <vt:lpstr>Photo Editor-foto</vt:lpstr>
      <vt:lpstr>Ontological realism as a strategy for integrating ontologies  Ontology Summit February 7, 2013</vt:lpstr>
      <vt:lpstr>PowerPoint Presentation</vt:lpstr>
      <vt:lpstr>More precisely:</vt:lpstr>
      <vt:lpstr>The Semantic Web provides only a small part of the solution</vt:lpstr>
      <vt:lpstr>Ontology success stories, and some reasons for failure</vt:lpstr>
      <vt:lpstr>The more Semantic Technology is successful, they more it fails to solve the problem of silos</vt:lpstr>
      <vt:lpstr>PowerPoint Presentation</vt:lpstr>
      <vt:lpstr>PowerPoint Presentation</vt:lpstr>
      <vt:lpstr>PowerPoint Presentation</vt:lpstr>
      <vt:lpstr>There are many ways to create ontologies</vt:lpstr>
      <vt:lpstr>What is going on here ?</vt:lpstr>
      <vt:lpstr>There are many ways to create ontologies</vt:lpstr>
      <vt:lpstr>Evidence-based ontology development</vt:lpstr>
      <vt:lpstr> A5: Reality, as revealed, incrementally, by which results of experimentation become incorporated into textbook science   </vt:lpstr>
      <vt:lpstr>Three Levels to Keep Straight</vt:lpstr>
      <vt:lpstr>What is going on here ?</vt:lpstr>
      <vt:lpstr>The realist approach</vt:lpstr>
      <vt:lpstr>Benefits of common methodology</vt:lpstr>
      <vt:lpstr>Candidate Upper Level Ontologies</vt:lpstr>
      <vt:lpstr>Why choose BFO</vt:lpstr>
      <vt:lpstr>Main reason to use BFO</vt:lpstr>
      <vt:lpstr>Basic Formal Ontology </vt:lpstr>
      <vt:lpstr>Basic Formal Ontology </vt:lpstr>
      <vt:lpstr>PowerPoint Presentation</vt:lpstr>
      <vt:lpstr>PowerPoint Presentation</vt:lpstr>
      <vt:lpstr>Users of BFO (Consortia)</vt:lpstr>
      <vt:lpstr>The OBO Foundry</vt:lpstr>
      <vt:lpstr>http://www.ifomis.org/bfo/users</vt:lpstr>
      <vt:lpstr>Example: The Cell Ontology </vt:lpstr>
    </vt:vector>
  </TitlesOfParts>
  <Company>UB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Pax Terminologica</dc:title>
  <dc:creator>Barry Smith</dc:creator>
  <cp:lastModifiedBy>phismith</cp:lastModifiedBy>
  <cp:revision>1090</cp:revision>
  <dcterms:created xsi:type="dcterms:W3CDTF">2006-06-25T09:26:40Z</dcterms:created>
  <dcterms:modified xsi:type="dcterms:W3CDTF">2013-02-05T13:30:33Z</dcterms:modified>
</cp:coreProperties>
</file>