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DBF3A4-BC51-49D0-BE9D-E1FB3CE485D2}" type="datetimeFigureOut">
              <a:rPr lang="en-GB" smtClean="0"/>
              <a:t>06/02/2013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DBF3A4-BC51-49D0-BE9D-E1FB3CE485D2}" type="datetimeFigureOut">
              <a:rPr lang="en-GB" smtClean="0"/>
              <a:t>06/02/2013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DBF3A4-BC51-49D0-BE9D-E1FB3CE485D2}" type="datetimeFigureOut">
              <a:rPr lang="en-GB" smtClean="0"/>
              <a:t>06/02/2013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DBF3A4-BC51-49D0-BE9D-E1FB3CE485D2}" type="datetimeFigureOut">
              <a:rPr lang="en-GB" smtClean="0"/>
              <a:t>06/02/2013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DBF3A4-BC51-49D0-BE9D-E1FB3CE485D2}" type="datetimeFigureOut">
              <a:rPr lang="en-GB" smtClean="0"/>
              <a:t>06/02/2013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DBF3A4-BC51-49D0-BE9D-E1FB3CE485D2}" type="datetimeFigureOut">
              <a:rPr lang="en-GB" smtClean="0"/>
              <a:t>06/02/2013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DBF3A4-BC51-49D0-BE9D-E1FB3CE485D2}" type="datetimeFigureOut">
              <a:rPr lang="en-GB" smtClean="0"/>
              <a:t>06/02/2013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DBF3A4-BC51-49D0-BE9D-E1FB3CE485D2}" type="datetimeFigureOut">
              <a:rPr lang="en-GB" smtClean="0"/>
              <a:t>06/02/2013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BF3A4-BC51-49D0-BE9D-E1FB3CE485D2}" type="datetimeFigureOut">
              <a:rPr lang="en-GB" smtClean="0"/>
              <a:t>06/02/2013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BF3A4-BC51-49D0-BE9D-E1FB3CE485D2}" type="datetimeFigureOut">
              <a:rPr lang="en-GB" smtClean="0"/>
              <a:t>06/02/2013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BF3A4-BC51-49D0-BE9D-E1FB3CE485D2}" type="datetimeFigureOut">
              <a:rPr lang="en-GB" smtClean="0"/>
              <a:t>06/02/2013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3C261D-D05C-4909-A239-33AB00BC9E0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DBF3A4-BC51-49D0-BE9D-E1FB3CE485D2}" type="datetimeFigureOut">
              <a:rPr lang="en-GB" smtClean="0"/>
              <a:t>06/02/2013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C261D-D05C-4909-A239-33AB00BC9E0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08721"/>
            <a:ext cx="8352928" cy="2691730"/>
          </a:xfrm>
        </p:spPr>
        <p:txBody>
          <a:bodyPr>
            <a:noAutofit/>
          </a:bodyPr>
          <a:lstStyle/>
          <a:p>
            <a:r>
              <a:rPr lang="en-GB" sz="2800" dirty="0" smtClean="0"/>
              <a:t>Ontology Summit 2013</a:t>
            </a:r>
            <a:br>
              <a:rPr lang="en-GB" sz="2800" dirty="0" smtClean="0"/>
            </a:br>
            <a:r>
              <a:rPr lang="en-GB" sz="2800" dirty="0"/>
              <a:t>Ontology Evaluation Across the Ontology Lifecycle</a:t>
            </a:r>
            <a:r>
              <a:rPr lang="en-GB" sz="2800" dirty="0" smtClean="0"/>
              <a:t/>
            </a:r>
            <a:br>
              <a:rPr lang="en-GB" sz="2800" dirty="0" smtClean="0"/>
            </a:br>
            <a:r>
              <a:rPr lang="en-GB" sz="2800" dirty="0" smtClean="0"/>
              <a:t>Track C: </a:t>
            </a:r>
            <a:r>
              <a:rPr lang="en-GB" sz="2800" dirty="0"/>
              <a:t>Building Ontologies to Meet Evaluation </a:t>
            </a:r>
            <a:r>
              <a:rPr lang="en-GB" sz="2800" dirty="0" smtClean="0"/>
              <a:t>Criteria</a:t>
            </a:r>
            <a:br>
              <a:rPr lang="en-GB" sz="2800" dirty="0" smtClean="0"/>
            </a:br>
            <a:r>
              <a:rPr lang="en-GB" sz="2800" dirty="0" smtClean="0"/>
              <a:t> </a:t>
            </a:r>
            <a:r>
              <a:rPr lang="en-GB" sz="2800" b="1" dirty="0" smtClean="0"/>
              <a:t>Session 4: 7</a:t>
            </a:r>
            <a:r>
              <a:rPr lang="en-GB" sz="2800" b="1" baseline="30000" dirty="0" smtClean="0"/>
              <a:t>th</a:t>
            </a:r>
            <a:r>
              <a:rPr lang="en-GB" sz="2800" b="1" dirty="0" smtClean="0"/>
              <a:t> Feb 2013</a:t>
            </a:r>
            <a:r>
              <a:rPr lang="en-GB" sz="2800" dirty="0" smtClean="0"/>
              <a:t/>
            </a:r>
            <a:br>
              <a:rPr lang="en-GB" sz="2800" dirty="0" smtClean="0"/>
            </a:br>
            <a:r>
              <a:rPr lang="en-GB" sz="2800" b="1" dirty="0" smtClean="0"/>
              <a:t>Ontology Development Methodologies for Integrating Ontologies</a:t>
            </a:r>
            <a:endParaRPr lang="en-GB" sz="2800" b="1" dirty="0"/>
          </a:p>
        </p:txBody>
      </p:sp>
      <p:sp>
        <p:nvSpPr>
          <p:cNvPr id="3" name="Subtitle 2"/>
          <p:cNvSpPr>
            <a:spLocks noGrp="1"/>
          </p:cNvSpPr>
          <p:nvPr>
            <p:ph type="subTitle" idx="1"/>
          </p:nvPr>
        </p:nvSpPr>
        <p:spPr>
          <a:xfrm>
            <a:off x="1371600" y="4365104"/>
            <a:ext cx="6400800" cy="1273696"/>
          </a:xfrm>
        </p:spPr>
        <p:txBody>
          <a:bodyPr>
            <a:normAutofit/>
          </a:bodyPr>
          <a:lstStyle/>
          <a:p>
            <a:r>
              <a:rPr lang="en-GB" sz="2400" dirty="0" smtClean="0"/>
              <a:t>Matthew West and Mike Bennett</a:t>
            </a:r>
          </a:p>
          <a:p>
            <a:r>
              <a:rPr lang="en-GB" sz="2400" dirty="0" smtClean="0"/>
              <a:t>Co-Champions</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Track Background</a:t>
            </a:r>
            <a:endParaRPr lang="en-GB" dirty="0"/>
          </a:p>
        </p:txBody>
      </p:sp>
      <p:sp>
        <p:nvSpPr>
          <p:cNvPr id="3" name="Content Placeholder 2"/>
          <p:cNvSpPr>
            <a:spLocks noGrp="1"/>
          </p:cNvSpPr>
          <p:nvPr>
            <p:ph idx="1"/>
          </p:nvPr>
        </p:nvSpPr>
        <p:spPr/>
        <p:txBody>
          <a:bodyPr>
            <a:noAutofit/>
          </a:bodyPr>
          <a:lstStyle/>
          <a:p>
            <a:r>
              <a:rPr lang="en-GB" sz="1800" dirty="0"/>
              <a:t>There are two approaches that can be taken to assuring the quality of an ontology: </a:t>
            </a:r>
          </a:p>
          <a:p>
            <a:pPr marL="720725" indent="-366713">
              <a:buFont typeface="+mj-lt"/>
              <a:buAutoNum type="arabicPeriod"/>
            </a:pPr>
            <a:r>
              <a:rPr lang="en-GB" sz="1800" dirty="0" smtClean="0"/>
              <a:t>Measure </a:t>
            </a:r>
            <a:r>
              <a:rPr lang="en-GB" sz="1800" dirty="0"/>
              <a:t>the quality of the result against the requirements that it should meet.  </a:t>
            </a:r>
          </a:p>
          <a:p>
            <a:pPr marL="722313" indent="-368300">
              <a:buFont typeface="+mj-lt"/>
              <a:buAutoNum type="arabicPeriod"/>
            </a:pPr>
            <a:r>
              <a:rPr lang="en-GB" sz="1800" dirty="0" smtClean="0"/>
              <a:t>Use </a:t>
            </a:r>
            <a:r>
              <a:rPr lang="en-GB" sz="1800" dirty="0"/>
              <a:t>a process or methodology which will ensure the quality of the resultant ontology. </a:t>
            </a:r>
          </a:p>
          <a:p>
            <a:r>
              <a:rPr lang="en-GB" sz="1800" dirty="0"/>
              <a:t>If you wait to the end of ontology development to measure the quality, the costs of correction of any errors are likely to be high. Therefore using a process or methodology that builds quality into an ontology can have significant benefits. At present, however, it is unclear if there is any process or methodology that, if followed, is sufficient to guarantee the quality of a resulting ontology, and most of those that do exist are relatively informal and tend to require expert support. </a:t>
            </a:r>
          </a:p>
          <a:p>
            <a:r>
              <a:rPr lang="en-GB" sz="1800" dirty="0"/>
              <a:t>A consideration in evaluating ontologies is the different scenarios in which they are used. For example, one might be used as a formal conceptual model to inform development and another might be used in an ontology based application. Both the evaluation criteria and the development methodologies employed may vary widely. </a:t>
            </a:r>
          </a:p>
          <a:p>
            <a:endParaRPr lang="en-GB"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and Objectives</a:t>
            </a:r>
            <a:endParaRPr lang="en-GB" dirty="0"/>
          </a:p>
        </p:txBody>
      </p:sp>
      <p:sp>
        <p:nvSpPr>
          <p:cNvPr id="3" name="Content Placeholder 2"/>
          <p:cNvSpPr>
            <a:spLocks noGrp="1"/>
          </p:cNvSpPr>
          <p:nvPr>
            <p:ph idx="1"/>
          </p:nvPr>
        </p:nvSpPr>
        <p:spPr/>
        <p:txBody>
          <a:bodyPr>
            <a:normAutofit fontScale="55000" lnSpcReduction="20000"/>
          </a:bodyPr>
          <a:lstStyle/>
          <a:p>
            <a:pPr>
              <a:buNone/>
            </a:pPr>
            <a:r>
              <a:rPr lang="en-GB" b="1" dirty="0"/>
              <a:t>Mission </a:t>
            </a:r>
          </a:p>
          <a:p>
            <a:pPr marL="0" indent="0">
              <a:buNone/>
            </a:pPr>
            <a:r>
              <a:rPr lang="en-GB" dirty="0"/>
              <a:t>To investigate the state of the art in ontology development methodologies, including key achievements and key gaps that currently exist. </a:t>
            </a:r>
          </a:p>
          <a:p>
            <a:pPr>
              <a:buNone/>
            </a:pPr>
            <a:r>
              <a:rPr lang="en-GB" b="1" dirty="0" smtClean="0"/>
              <a:t>Objectives</a:t>
            </a:r>
            <a:endParaRPr lang="en-GB" b="1" dirty="0"/>
          </a:p>
          <a:p>
            <a:pPr marL="514350" indent="-514350">
              <a:buFont typeface="+mj-lt"/>
              <a:buAutoNum type="arabicPeriod"/>
            </a:pPr>
            <a:r>
              <a:rPr lang="en-GB" dirty="0" smtClean="0"/>
              <a:t>Examine </a:t>
            </a:r>
            <a:r>
              <a:rPr lang="en-GB" dirty="0"/>
              <a:t>the explicit and implicit methodologies that are known to exist</a:t>
            </a:r>
            <a:r>
              <a:rPr lang="en-GB" dirty="0" smtClean="0"/>
              <a:t>.</a:t>
            </a:r>
            <a:endParaRPr lang="en-GB" dirty="0"/>
          </a:p>
          <a:p>
            <a:pPr marL="514350" indent="-514350">
              <a:buFont typeface="+mj-lt"/>
              <a:buAutoNum type="arabicPeriod"/>
            </a:pPr>
            <a:r>
              <a:rPr lang="en-GB" dirty="0" smtClean="0"/>
              <a:t>Understand </a:t>
            </a:r>
            <a:r>
              <a:rPr lang="en-GB" dirty="0"/>
              <a:t>the role that upper ontologies play in ontology development methodologies</a:t>
            </a:r>
            <a:r>
              <a:rPr lang="en-GB" dirty="0" smtClean="0"/>
              <a:t>.</a:t>
            </a:r>
            <a:endParaRPr lang="en-GB" dirty="0"/>
          </a:p>
          <a:p>
            <a:pPr marL="514350" indent="-514350">
              <a:buFont typeface="+mj-lt"/>
              <a:buAutoNum type="arabicPeriod"/>
            </a:pPr>
            <a:r>
              <a:rPr lang="en-GB" dirty="0" smtClean="0"/>
              <a:t>Understand </a:t>
            </a:r>
            <a:r>
              <a:rPr lang="en-GB" dirty="0"/>
              <a:t>the role of ontological patterns in ontology development </a:t>
            </a:r>
            <a:r>
              <a:rPr lang="en-GB" dirty="0" smtClean="0"/>
              <a:t>methodologies.</a:t>
            </a:r>
          </a:p>
          <a:p>
            <a:pPr marL="514350" indent="-514350">
              <a:buFont typeface="+mj-lt"/>
              <a:buAutoNum type="arabicPeriod"/>
            </a:pPr>
            <a:r>
              <a:rPr lang="en-GB" dirty="0" smtClean="0"/>
              <a:t>Identify </a:t>
            </a:r>
            <a:r>
              <a:rPr lang="en-GB" dirty="0"/>
              <a:t>how to apply the intrinsic and extrinsic aspects of ontology evaluation identified by the other tracks, within the applicable development methodologies</a:t>
            </a:r>
            <a:r>
              <a:rPr lang="en-GB" dirty="0" smtClean="0"/>
              <a:t>.</a:t>
            </a:r>
            <a:endParaRPr lang="en-GB" dirty="0"/>
          </a:p>
          <a:p>
            <a:pPr marL="514350" indent="-514350">
              <a:buFont typeface="+mj-lt"/>
              <a:buAutoNum type="arabicPeriod"/>
            </a:pPr>
            <a:r>
              <a:rPr lang="en-GB" dirty="0" smtClean="0"/>
              <a:t>Identifying </a:t>
            </a:r>
            <a:r>
              <a:rPr lang="en-GB" dirty="0"/>
              <a:t>how to frame the applicable ontology development methodologies within the frameworks of established quality assurance regimes (such as ISO 9000 and CMMI) for industrial applications. </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Sessions Plan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Ontologies come in two main varieties, ontologies for integration and ontologies as applications. </a:t>
            </a:r>
          </a:p>
          <a:p>
            <a:r>
              <a:rPr lang="en-GB" dirty="0" smtClean="0"/>
              <a:t>We will have one session around methodologies for developing each of these types with the aim to establish the differences and similarities in the methodologies found amongst those types and between them.</a:t>
            </a:r>
          </a:p>
          <a:p>
            <a:r>
              <a:rPr lang="en-GB" dirty="0" smtClean="0"/>
              <a:t>Session 4 – 7</a:t>
            </a:r>
            <a:r>
              <a:rPr lang="en-GB" baseline="30000" dirty="0" smtClean="0"/>
              <a:t>th</a:t>
            </a:r>
            <a:r>
              <a:rPr lang="en-GB" dirty="0" smtClean="0"/>
              <a:t> February 2013</a:t>
            </a:r>
          </a:p>
          <a:p>
            <a:pPr lvl="1"/>
            <a:r>
              <a:rPr lang="en-GB" b="1" dirty="0"/>
              <a:t>Ontology Development Methodologies for Integrating </a:t>
            </a:r>
            <a:r>
              <a:rPr lang="en-GB" b="1" dirty="0" smtClean="0"/>
              <a:t>Ontologies</a:t>
            </a:r>
          </a:p>
          <a:p>
            <a:r>
              <a:rPr lang="en-GB" dirty="0" smtClean="0"/>
              <a:t>Session 9 – 14</a:t>
            </a:r>
            <a:r>
              <a:rPr lang="en-GB" baseline="30000" dirty="0" smtClean="0"/>
              <a:t>th</a:t>
            </a:r>
            <a:r>
              <a:rPr lang="en-GB" dirty="0" smtClean="0"/>
              <a:t> March 2013</a:t>
            </a:r>
            <a:endParaRPr lang="en-GB" dirty="0"/>
          </a:p>
          <a:p>
            <a:pPr lvl="1"/>
            <a:r>
              <a:rPr lang="en-GB" b="1" dirty="0"/>
              <a:t>Ontology Development Methodologies for </a:t>
            </a:r>
            <a:r>
              <a:rPr lang="en-GB" b="1" dirty="0" smtClean="0"/>
              <a:t>Reasoning Ontologies</a:t>
            </a:r>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GB" sz="3200" dirty="0" smtClean="0">
                <a:latin typeface="+mj-lt"/>
              </a:rPr>
              <a:t>Ontology Development Methodologies for Integrating Ontologies</a:t>
            </a:r>
            <a:endParaRPr lang="en-GB" sz="3200" dirty="0">
              <a:latin typeface="+mj-lt"/>
            </a:endParaRPr>
          </a:p>
        </p:txBody>
      </p:sp>
      <p:sp>
        <p:nvSpPr>
          <p:cNvPr id="12" name="Content Placeholder 11"/>
          <p:cNvSpPr>
            <a:spLocks noGrp="1"/>
          </p:cNvSpPr>
          <p:nvPr>
            <p:ph idx="1"/>
          </p:nvPr>
        </p:nvSpPr>
        <p:spPr/>
        <p:txBody>
          <a:bodyPr>
            <a:normAutofit fontScale="85000" lnSpcReduction="10000"/>
          </a:bodyPr>
          <a:lstStyle/>
          <a:p>
            <a:pPr>
              <a:buNone/>
            </a:pPr>
            <a:r>
              <a:rPr lang="en-GB" b="1" dirty="0" smtClean="0"/>
              <a:t>Professor Barry Smith</a:t>
            </a:r>
            <a:r>
              <a:rPr lang="en-GB" dirty="0" smtClean="0"/>
              <a:t> (University at Buffalo, US) </a:t>
            </a:r>
          </a:p>
          <a:p>
            <a:pPr lvl="1"/>
            <a:r>
              <a:rPr lang="en-GB" dirty="0" smtClean="0"/>
              <a:t>Ontological realism as a strategy for integrating ontologies'</a:t>
            </a:r>
          </a:p>
          <a:p>
            <a:pPr>
              <a:buNone/>
            </a:pPr>
            <a:r>
              <a:rPr lang="en-GB" b="1" dirty="0" smtClean="0"/>
              <a:t>Mr. Chris Partridge</a:t>
            </a:r>
            <a:r>
              <a:rPr lang="en-GB" dirty="0" smtClean="0"/>
              <a:t> (BORO Solutions, UK)</a:t>
            </a:r>
          </a:p>
          <a:p>
            <a:pPr lvl="1"/>
            <a:r>
              <a:rPr lang="en-GB" dirty="0" smtClean="0"/>
              <a:t>Ontology Architecture - Top Ontology Architecture</a:t>
            </a:r>
          </a:p>
          <a:p>
            <a:pPr>
              <a:buNone/>
            </a:pPr>
            <a:r>
              <a:rPr lang="en-GB" b="1" dirty="0" smtClean="0"/>
              <a:t>Mr. Anatoly Levenchuk</a:t>
            </a:r>
            <a:r>
              <a:rPr lang="en-GB" b="1" dirty="0" smtClean="0"/>
              <a:t> </a:t>
            </a:r>
            <a:r>
              <a:rPr lang="en-GB" dirty="0" smtClean="0"/>
              <a:t>(</a:t>
            </a:r>
            <a:r>
              <a:rPr lang="en-GB" dirty="0" err="1" smtClean="0"/>
              <a:t>TechInvestLab</a:t>
            </a:r>
            <a:r>
              <a:rPr lang="en-GB" dirty="0" smtClean="0"/>
              <a:t>, RU) </a:t>
            </a:r>
          </a:p>
          <a:p>
            <a:pPr lvl="1"/>
            <a:r>
              <a:rPr lang="en-GB" dirty="0" smtClean="0"/>
              <a:t>ISO 15926 Reference Data Engineering Methodology</a:t>
            </a:r>
          </a:p>
          <a:p>
            <a:pPr>
              <a:buNone/>
            </a:pPr>
            <a:r>
              <a:rPr lang="en-GB" b="1" dirty="0" smtClean="0"/>
              <a:t>Mr. Mike Bennett</a:t>
            </a:r>
            <a:r>
              <a:rPr lang="en-GB" dirty="0" smtClean="0"/>
              <a:t> (EDM Council; Hypercube, UK) </a:t>
            </a:r>
          </a:p>
          <a:p>
            <a:pPr lvl="1"/>
            <a:r>
              <a:rPr lang="en-GB" dirty="0" smtClean="0"/>
              <a:t>Quality Considerations for an Industry Standard Ontology</a:t>
            </a:r>
            <a:endParaRPr lang="en-GB" dirty="0"/>
          </a:p>
        </p:txBody>
      </p:sp>
    </p:spTree>
  </p:cSld>
  <p:clrMapOvr>
    <a:masterClrMapping/>
  </p:clrMapOvr>
</p:sld>
</file>

<file path=ppt/theme/theme1.xml><?xml version="1.0" encoding="utf-8"?>
<a:theme xmlns:a="http://schemas.openxmlformats.org/drawingml/2006/main" name="Boo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Book</Template>
  <TotalTime>45</TotalTime>
  <Words>237</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Book</vt:lpstr>
      <vt:lpstr>Ontology Summit 2013 Ontology Evaluation Across the Ontology Lifecycle Track C: Building Ontologies to Meet Evaluation Criteria  Session 4: 7th Feb 2013 Ontology Development Methodologies for Integrating Ontologies</vt:lpstr>
      <vt:lpstr>Track Background</vt:lpstr>
      <vt:lpstr>Mission and Objectives</vt:lpstr>
      <vt:lpstr>Sessions Plan</vt:lpstr>
      <vt:lpstr>Ontology Development Methodologies for Integrating Ontologies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Summit 2013 Track C: Building Ontologies to Meet Evaluation Criteria</dc:title>
  <dc:creator>Matthew West</dc:creator>
  <cp:lastModifiedBy>Matthew West</cp:lastModifiedBy>
  <cp:revision>5</cp:revision>
  <dcterms:created xsi:type="dcterms:W3CDTF">2013-02-06T11:34:03Z</dcterms:created>
  <dcterms:modified xsi:type="dcterms:W3CDTF">2013-02-06T12:19:59Z</dcterms:modified>
</cp:coreProperties>
</file>