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63" r:id="rId4"/>
    <p:sldId id="266" r:id="rId5"/>
    <p:sldId id="259" r:id="rId6"/>
    <p:sldId id="264" r:id="rId7"/>
    <p:sldId id="265" r:id="rId8"/>
  </p:sldIdLst>
  <p:sldSz cx="9144000" cy="6858000" type="screen4x3"/>
  <p:notesSz cx="7772400" cy="10058400"/>
  <p:defaultTextStyle>
    <a:defPPr>
      <a:defRPr lang="en-US"/>
    </a:defPPr>
    <a:lvl1pPr algn="l" defTabSz="828675" rtl="0" fontAlgn="base">
      <a:spcBef>
        <a:spcPct val="0"/>
      </a:spcBef>
      <a:spcAft>
        <a:spcPct val="0"/>
      </a:spcAft>
      <a:defRPr sz="1600" kern="1200">
        <a:solidFill>
          <a:schemeClr val="tx1"/>
        </a:solidFill>
        <a:latin typeface="Arial" pitchFamily="34" charset="0"/>
        <a:ea typeface="+mn-ea"/>
        <a:cs typeface="+mn-cs"/>
      </a:defRPr>
    </a:lvl1pPr>
    <a:lvl2pPr marL="414338" indent="42863" algn="l" defTabSz="828675" rtl="0" fontAlgn="base">
      <a:spcBef>
        <a:spcPct val="0"/>
      </a:spcBef>
      <a:spcAft>
        <a:spcPct val="0"/>
      </a:spcAft>
      <a:defRPr sz="1600" kern="1200">
        <a:solidFill>
          <a:schemeClr val="tx1"/>
        </a:solidFill>
        <a:latin typeface="Arial" pitchFamily="34" charset="0"/>
        <a:ea typeface="+mn-ea"/>
        <a:cs typeface="+mn-cs"/>
      </a:defRPr>
    </a:lvl2pPr>
    <a:lvl3pPr marL="828675" indent="85725" algn="l" defTabSz="828675" rtl="0" fontAlgn="base">
      <a:spcBef>
        <a:spcPct val="0"/>
      </a:spcBef>
      <a:spcAft>
        <a:spcPct val="0"/>
      </a:spcAft>
      <a:defRPr sz="1600" kern="1200">
        <a:solidFill>
          <a:schemeClr val="tx1"/>
        </a:solidFill>
        <a:latin typeface="Arial" pitchFamily="34" charset="0"/>
        <a:ea typeface="+mn-ea"/>
        <a:cs typeface="+mn-cs"/>
      </a:defRPr>
    </a:lvl3pPr>
    <a:lvl4pPr marL="1243013" indent="128588" algn="l" defTabSz="828675" rtl="0" fontAlgn="base">
      <a:spcBef>
        <a:spcPct val="0"/>
      </a:spcBef>
      <a:spcAft>
        <a:spcPct val="0"/>
      </a:spcAft>
      <a:defRPr sz="1600" kern="1200">
        <a:solidFill>
          <a:schemeClr val="tx1"/>
        </a:solidFill>
        <a:latin typeface="Arial" pitchFamily="34" charset="0"/>
        <a:ea typeface="+mn-ea"/>
        <a:cs typeface="+mn-cs"/>
      </a:defRPr>
    </a:lvl4pPr>
    <a:lvl5pPr marL="1657350" indent="171450" algn="l" defTabSz="828675"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18" autoAdjust="0"/>
    <p:restoredTop sz="90982" autoAdjust="0"/>
  </p:normalViewPr>
  <p:slideViewPr>
    <p:cSldViewPr showGuides="1">
      <p:cViewPr varScale="1">
        <p:scale>
          <a:sx n="56" d="100"/>
          <a:sy n="56" d="100"/>
        </p:scale>
        <p:origin x="-614" y="-101"/>
      </p:cViewPr>
      <p:guideLst>
        <p:guide orient="horz" pos="2160"/>
        <p:guide pos="2880"/>
      </p:guideLst>
    </p:cSldViewPr>
  </p:slideViewPr>
  <p:outlineViewPr>
    <p:cViewPr>
      <p:scale>
        <a:sx n="33" d="100"/>
        <a:sy n="33" d="100"/>
      </p:scale>
      <p:origin x="0" y="172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3438" cy="503238"/>
          </a:xfrm>
          <a:prstGeom prst="rect">
            <a:avLst/>
          </a:prstGeom>
          <a:noFill/>
          <a:ln>
            <a:noFill/>
          </a:ln>
        </p:spPr>
        <p:txBody>
          <a:bodyPr vert="horz" wrap="none" lIns="90000" tIns="45000" rIns="90000" bIns="45000" anchorCtr="0" compatLnSpc="0"/>
          <a:lstStyle>
            <a:defPPr lvl="0">
              <a:buSzPct val="45000"/>
              <a:buFont typeface="StarSymbol"/>
              <a:buNone/>
            </a:defPPr>
            <a:lvl1pPr lvl="0" defTabSz="829452" fontAlgn="auto" hangingPunct="0">
              <a:spcBef>
                <a:spcPts val="0"/>
              </a:spcBef>
              <a:spcAft>
                <a:spcPts val="0"/>
              </a:spcAft>
              <a:buSzPct val="45000"/>
              <a:buFont typeface="StarSymbol"/>
              <a:buNone/>
              <a:defRPr sz="1400">
                <a:latin typeface="Arial" pitchFamily="18"/>
                <a:ea typeface="Arial Unicode MS"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en-US"/>
          </a:p>
        </p:txBody>
      </p:sp>
      <p:sp>
        <p:nvSpPr>
          <p:cNvPr id="3" name="Date Placeholder 2"/>
          <p:cNvSpPr txBox="1">
            <a:spLocks noGrp="1"/>
          </p:cNvSpPr>
          <p:nvPr>
            <p:ph type="dt" sz="quarter" idx="1"/>
          </p:nvPr>
        </p:nvSpPr>
        <p:spPr>
          <a:xfrm>
            <a:off x="4398963" y="0"/>
            <a:ext cx="3373437" cy="503238"/>
          </a:xfrm>
          <a:prstGeom prst="rect">
            <a:avLst/>
          </a:prstGeom>
          <a:noFill/>
          <a:ln>
            <a:noFill/>
          </a:ln>
        </p:spPr>
        <p:txBody>
          <a:bodyPr vert="horz" wrap="none" lIns="90000" tIns="45000" rIns="90000" bIns="45000" anchorCtr="0" compatLnSpc="0"/>
          <a:lstStyle>
            <a:defPPr lvl="0">
              <a:buSzPct val="45000"/>
              <a:buFont typeface="StarSymbol"/>
              <a:buNone/>
            </a:defPPr>
            <a:lvl1pPr lvl="0" algn="r" defTabSz="829452" fontAlgn="auto" hangingPunct="0">
              <a:spcBef>
                <a:spcPts val="0"/>
              </a:spcBef>
              <a:spcAft>
                <a:spcPts val="0"/>
              </a:spcAft>
              <a:buSzPct val="45000"/>
              <a:buFont typeface="StarSymbol"/>
              <a:buNone/>
              <a:defRPr sz="1400">
                <a:latin typeface="Arial" pitchFamily="18"/>
                <a:ea typeface="Arial Unicode MS"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en-US"/>
          </a:p>
        </p:txBody>
      </p:sp>
      <p:sp>
        <p:nvSpPr>
          <p:cNvPr id="4" name="Footer Placeholder 3"/>
          <p:cNvSpPr txBox="1">
            <a:spLocks noGrp="1"/>
          </p:cNvSpPr>
          <p:nvPr>
            <p:ph type="ftr" sz="quarter" idx="2"/>
          </p:nvPr>
        </p:nvSpPr>
        <p:spPr>
          <a:xfrm>
            <a:off x="0" y="9555163"/>
            <a:ext cx="3373438" cy="503237"/>
          </a:xfrm>
          <a:prstGeom prst="rect">
            <a:avLst/>
          </a:prstGeom>
          <a:noFill/>
          <a:ln>
            <a:noFill/>
          </a:ln>
        </p:spPr>
        <p:txBody>
          <a:bodyPr vert="horz" wrap="none" lIns="90000" tIns="45000" rIns="90000" bIns="45000" anchor="b" anchorCtr="0" compatLnSpc="0"/>
          <a:lstStyle>
            <a:defPPr lvl="0">
              <a:buSzPct val="45000"/>
              <a:buFont typeface="StarSymbol"/>
              <a:buNone/>
            </a:defPPr>
            <a:lvl1pPr lvl="0" defTabSz="829452" fontAlgn="auto" hangingPunct="0">
              <a:spcBef>
                <a:spcPts val="0"/>
              </a:spcBef>
              <a:spcAft>
                <a:spcPts val="0"/>
              </a:spcAft>
              <a:buSzPct val="45000"/>
              <a:buFont typeface="StarSymbol"/>
              <a:buNone/>
              <a:defRPr sz="1400">
                <a:latin typeface="Arial" pitchFamily="18"/>
                <a:ea typeface="Arial Unicode MS"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en-US"/>
          </a:p>
        </p:txBody>
      </p:sp>
      <p:sp>
        <p:nvSpPr>
          <p:cNvPr id="5" name="Slide Number Placeholder 4"/>
          <p:cNvSpPr txBox="1">
            <a:spLocks noGrp="1"/>
          </p:cNvSpPr>
          <p:nvPr>
            <p:ph type="sldNum" sz="quarter" idx="3"/>
          </p:nvPr>
        </p:nvSpPr>
        <p:spPr>
          <a:xfrm>
            <a:off x="4398963" y="9555163"/>
            <a:ext cx="3373437" cy="503237"/>
          </a:xfrm>
          <a:prstGeom prst="rect">
            <a:avLst/>
          </a:prstGeom>
          <a:noFill/>
          <a:ln>
            <a:noFill/>
          </a:ln>
        </p:spPr>
        <p:txBody>
          <a:bodyPr vert="horz" wrap="none" lIns="90000" tIns="45000" rIns="90000" bIns="45000" anchor="b" anchorCtr="0" compatLnSpc="0"/>
          <a:lstStyle>
            <a:defPPr lvl="0">
              <a:buSzPct val="45000"/>
              <a:buFont typeface="StarSymbol"/>
              <a:buNone/>
            </a:defPPr>
            <a:lvl1pPr lvl="0" algn="r" defTabSz="829452" fontAlgn="auto" hangingPunct="0">
              <a:spcBef>
                <a:spcPts val="0"/>
              </a:spcBef>
              <a:spcAft>
                <a:spcPts val="0"/>
              </a:spcAft>
              <a:buSzPct val="45000"/>
              <a:buFont typeface="StarSymbol"/>
              <a:buNone/>
              <a:defRPr sz="1400">
                <a:latin typeface="Arial" pitchFamily="18"/>
                <a:ea typeface="Arial Unicode MS"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fld id="{4F38D260-1639-4FC1-8D16-1B25799AB90D}" type="slidenum">
              <a:rPr lang="en-US"/>
              <a:pPr>
                <a:defRPr sz="140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Slide Image Placeholder 1"/>
          <p:cNvSpPr>
            <a:spLocks noGrp="1" noRot="1" noChangeAspect="1"/>
          </p:cNvSpPr>
          <p:nvPr>
            <p:ph type="sldImg" idx="2"/>
          </p:nvPr>
        </p:nvSpPr>
        <p:spPr bwMode="auto">
          <a:xfrm>
            <a:off x="1371600" y="763588"/>
            <a:ext cx="5029200" cy="3771900"/>
          </a:xfrm>
          <a:prstGeom prst="rect">
            <a:avLst/>
          </a:prstGeom>
          <a:noFill/>
          <a:ln w="9525">
            <a:noFill/>
            <a:miter lim="800000"/>
            <a:headEnd/>
            <a:tailEnd/>
          </a:ln>
        </p:spPr>
      </p:sp>
      <p:sp>
        <p:nvSpPr>
          <p:cNvPr id="3" name="Notes Placeholder 2"/>
          <p:cNvSpPr txBox="1">
            <a:spLocks noGrp="1"/>
          </p:cNvSpPr>
          <p:nvPr>
            <p:ph type="body" sz="quarter" idx="3"/>
          </p:nvPr>
        </p:nvSpPr>
        <p:spPr>
          <a:xfrm>
            <a:off x="777875" y="4776788"/>
            <a:ext cx="6216650" cy="4525962"/>
          </a:xfrm>
          <a:prstGeom prst="rect">
            <a:avLst/>
          </a:prstGeom>
          <a:noFill/>
          <a:ln>
            <a:noFill/>
          </a:ln>
        </p:spPr>
        <p:txBody>
          <a:bodyPr lIns="0" tIns="0" rIns="0" bIns="0"/>
          <a:lstStyle/>
          <a:p>
            <a:pPr lvl="0"/>
            <a:endParaRPr lang="en-US" noProof="0" smtClean="0"/>
          </a:p>
        </p:txBody>
      </p:sp>
      <p:sp>
        <p:nvSpPr>
          <p:cNvPr id="4" name="Header Placeholder 3"/>
          <p:cNvSpPr txBox="1">
            <a:spLocks noGrp="1"/>
          </p:cNvSpPr>
          <p:nvPr>
            <p:ph type="hdr" sz="quarter"/>
          </p:nvPr>
        </p:nvSpPr>
        <p:spPr>
          <a:xfrm>
            <a:off x="0" y="0"/>
            <a:ext cx="3373438" cy="503238"/>
          </a:xfrm>
          <a:prstGeom prst="rect">
            <a:avLst/>
          </a:prstGeom>
          <a:noFill/>
          <a:ln>
            <a:noFill/>
          </a:ln>
        </p:spPr>
        <p:txBody>
          <a:bodyPr lIns="0" tIns="0" rIns="0" bIns="0" anchorCtr="0"/>
          <a:lstStyle>
            <a:lvl1pPr lvl="0" defTabSz="829452" rtl="0" fontAlgn="auto" hangingPunct="0">
              <a:spcBef>
                <a:spcPts val="0"/>
              </a:spcBef>
              <a:spcAft>
                <a:spcPts val="0"/>
              </a:spcAft>
              <a:buNone/>
              <a:tabLst/>
              <a:defRPr lang="en-US" sz="1400" kern="1200">
                <a:latin typeface="Times New Roman" pitchFamily="18"/>
                <a:ea typeface="Segoe UI" pitchFamily="2"/>
                <a:cs typeface="Tahoma" pitchFamily="2"/>
              </a:defRPr>
            </a:lvl1pPr>
          </a:lstStyle>
          <a:p>
            <a:pPr>
              <a:defRPr/>
            </a:pPr>
            <a:endParaRPr/>
          </a:p>
        </p:txBody>
      </p:sp>
      <p:sp>
        <p:nvSpPr>
          <p:cNvPr id="5" name="Date Placeholder 4"/>
          <p:cNvSpPr txBox="1">
            <a:spLocks noGrp="1"/>
          </p:cNvSpPr>
          <p:nvPr>
            <p:ph type="dt" idx="1"/>
          </p:nvPr>
        </p:nvSpPr>
        <p:spPr>
          <a:xfrm>
            <a:off x="4398963" y="0"/>
            <a:ext cx="3373437" cy="503238"/>
          </a:xfrm>
          <a:prstGeom prst="rect">
            <a:avLst/>
          </a:prstGeom>
          <a:noFill/>
          <a:ln>
            <a:noFill/>
          </a:ln>
        </p:spPr>
        <p:txBody>
          <a:bodyPr lIns="0" tIns="0" rIns="0" bIns="0" anchorCtr="0"/>
          <a:lstStyle>
            <a:lvl1pPr lvl="0" algn="r" defTabSz="829452" rtl="0" fontAlgn="auto" hangingPunct="0">
              <a:spcBef>
                <a:spcPts val="0"/>
              </a:spcBef>
              <a:spcAft>
                <a:spcPts val="0"/>
              </a:spcAft>
              <a:buNone/>
              <a:tabLst/>
              <a:defRPr lang="en-US" sz="1400" kern="1200">
                <a:latin typeface="Times New Roman" pitchFamily="18"/>
                <a:ea typeface="Segoe UI" pitchFamily="2"/>
                <a:cs typeface="Tahoma" pitchFamily="2"/>
              </a:defRPr>
            </a:lvl1pPr>
          </a:lstStyle>
          <a:p>
            <a:pPr>
              <a:defRPr/>
            </a:pPr>
            <a:endParaRPr/>
          </a:p>
        </p:txBody>
      </p:sp>
      <p:sp>
        <p:nvSpPr>
          <p:cNvPr id="6" name="Footer Placeholder 5"/>
          <p:cNvSpPr txBox="1">
            <a:spLocks noGrp="1"/>
          </p:cNvSpPr>
          <p:nvPr>
            <p:ph type="ftr" sz="quarter" idx="4"/>
          </p:nvPr>
        </p:nvSpPr>
        <p:spPr>
          <a:xfrm>
            <a:off x="0" y="9555163"/>
            <a:ext cx="3373438" cy="503237"/>
          </a:xfrm>
          <a:prstGeom prst="rect">
            <a:avLst/>
          </a:prstGeom>
          <a:noFill/>
          <a:ln>
            <a:noFill/>
          </a:ln>
        </p:spPr>
        <p:txBody>
          <a:bodyPr lIns="0" tIns="0" rIns="0" bIns="0" anchor="b" anchorCtr="0"/>
          <a:lstStyle>
            <a:lvl1pPr lvl="0" defTabSz="829452" rtl="0" fontAlgn="auto" hangingPunct="0">
              <a:spcBef>
                <a:spcPts val="0"/>
              </a:spcBef>
              <a:spcAft>
                <a:spcPts val="0"/>
              </a:spcAft>
              <a:buNone/>
              <a:tabLst/>
              <a:defRPr lang="en-US" sz="1400" kern="1200">
                <a:latin typeface="Times New Roman" pitchFamily="18"/>
                <a:ea typeface="Segoe UI" pitchFamily="2"/>
                <a:cs typeface="Tahoma" pitchFamily="2"/>
              </a:defRPr>
            </a:lvl1pPr>
          </a:lstStyle>
          <a:p>
            <a:pPr>
              <a:defRPr/>
            </a:pPr>
            <a:endParaRPr/>
          </a:p>
        </p:txBody>
      </p:sp>
      <p:sp>
        <p:nvSpPr>
          <p:cNvPr id="7" name="Slide Number Placeholder 6"/>
          <p:cNvSpPr txBox="1">
            <a:spLocks noGrp="1"/>
          </p:cNvSpPr>
          <p:nvPr>
            <p:ph type="sldNum" sz="quarter" idx="5"/>
          </p:nvPr>
        </p:nvSpPr>
        <p:spPr>
          <a:xfrm>
            <a:off x="4398963" y="9555163"/>
            <a:ext cx="3373437" cy="503237"/>
          </a:xfrm>
          <a:prstGeom prst="rect">
            <a:avLst/>
          </a:prstGeom>
          <a:noFill/>
          <a:ln>
            <a:noFill/>
          </a:ln>
        </p:spPr>
        <p:txBody>
          <a:bodyPr lIns="0" tIns="0" rIns="0" bIns="0" anchor="b" anchorCtr="0"/>
          <a:lstStyle>
            <a:lvl1pPr lvl="0" algn="r" defTabSz="829452" rtl="0" fontAlgn="auto" hangingPunct="0">
              <a:spcBef>
                <a:spcPts val="0"/>
              </a:spcBef>
              <a:spcAft>
                <a:spcPts val="0"/>
              </a:spcAft>
              <a:buNone/>
              <a:tabLst/>
              <a:defRPr lang="en-US" sz="1400" kern="1200">
                <a:latin typeface="Times New Roman" pitchFamily="18"/>
                <a:ea typeface="Segoe UI" pitchFamily="2"/>
                <a:cs typeface="Tahoma" pitchFamily="2"/>
              </a:defRPr>
            </a:lvl1pPr>
          </a:lstStyle>
          <a:p>
            <a:pPr>
              <a:defRPr/>
            </a:pPr>
            <a:fld id="{3AC515F5-BBAC-41A7-87B7-1194BE46C857}" type="slidenum">
              <a:rPr/>
              <a:pPr>
                <a:defRPr/>
              </a:pPr>
              <a:t>‹#›</a:t>
            </a:fld>
            <a:endParaRPr/>
          </a:p>
        </p:txBody>
      </p:sp>
    </p:spTree>
  </p:cSld>
  <p:clrMap bg1="lt1" tx1="dk1" bg2="lt2" tx2="dk2" accent1="accent1" accent2="accent2" accent3="accent3" accent4="accent4" accent5="accent5" accent6="accent6" hlink="hlink" folHlink="folHlink"/>
  <p:notesStyle>
    <a:lvl1pPr marL="195263" indent="-195263" algn="l" rtl="0" eaLnBrk="0" fontAlgn="base" hangingPunct="0">
      <a:spcBef>
        <a:spcPct val="30000"/>
      </a:spcBef>
      <a:spcAft>
        <a:spcPct val="0"/>
      </a:spcAft>
      <a:defRPr lang="en-US" kern="1200">
        <a:solidFill>
          <a:schemeClr val="tx1"/>
        </a:solidFill>
        <a:latin typeface="Arial" pitchFamily="18"/>
        <a:ea typeface="Arial Unicode MS" pitchFamily="2"/>
        <a:cs typeface="Mangal" pitchFamily="2"/>
      </a:defRPr>
    </a:lvl1pPr>
    <a:lvl2pPr marL="742950" indent="-285750" algn="l" defTabSz="828675" rtl="0" eaLnBrk="0" fontAlgn="base" hangingPunct="0">
      <a:spcBef>
        <a:spcPct val="30000"/>
      </a:spcBef>
      <a:spcAft>
        <a:spcPct val="0"/>
      </a:spcAft>
      <a:defRPr sz="1100" kern="1200">
        <a:solidFill>
          <a:schemeClr val="tx1"/>
        </a:solidFill>
        <a:latin typeface="+mn-lt"/>
        <a:ea typeface="Arial Unicode MS" pitchFamily="34" charset="-128"/>
        <a:cs typeface="Arial Unicode MS" pitchFamily="34" charset="-128"/>
      </a:defRPr>
    </a:lvl2pPr>
    <a:lvl3pPr marL="1143000" indent="-228600" algn="l" defTabSz="828675" rtl="0" eaLnBrk="0" fontAlgn="base" hangingPunct="0">
      <a:spcBef>
        <a:spcPct val="30000"/>
      </a:spcBef>
      <a:spcAft>
        <a:spcPct val="0"/>
      </a:spcAft>
      <a:defRPr sz="1100" kern="1200">
        <a:solidFill>
          <a:schemeClr val="tx1"/>
        </a:solidFill>
        <a:latin typeface="+mn-lt"/>
        <a:ea typeface="Arial Unicode MS" pitchFamily="34" charset="-128"/>
        <a:cs typeface="Arial Unicode MS" pitchFamily="34" charset="-128"/>
      </a:defRPr>
    </a:lvl3pPr>
    <a:lvl4pPr marL="1600200" indent="-228600" algn="l" defTabSz="828675" rtl="0" eaLnBrk="0" fontAlgn="base" hangingPunct="0">
      <a:spcBef>
        <a:spcPct val="30000"/>
      </a:spcBef>
      <a:spcAft>
        <a:spcPct val="0"/>
      </a:spcAft>
      <a:defRPr sz="1100" kern="1200">
        <a:solidFill>
          <a:schemeClr val="tx1"/>
        </a:solidFill>
        <a:latin typeface="+mn-lt"/>
        <a:ea typeface="Arial Unicode MS" pitchFamily="34" charset="-128"/>
        <a:cs typeface="Arial Unicode MS" pitchFamily="34" charset="-128"/>
      </a:defRPr>
    </a:lvl4pPr>
    <a:lvl5pPr marL="2057400" indent="-228600" algn="l" defTabSz="828675" rtl="0" eaLnBrk="0" fontAlgn="base" hangingPunct="0">
      <a:spcBef>
        <a:spcPct val="30000"/>
      </a:spcBef>
      <a:spcAft>
        <a:spcPct val="0"/>
      </a:spcAft>
      <a:defRPr sz="1100" kern="1200">
        <a:solidFill>
          <a:schemeClr val="tx1"/>
        </a:solidFill>
        <a:latin typeface="+mn-lt"/>
        <a:ea typeface="Arial Unicode MS" pitchFamily="34" charset="-128"/>
        <a:cs typeface="Arial Unicode MS" pitchFamily="34" charset="-128"/>
      </a:defRPr>
    </a:lvl5pPr>
    <a:lvl6pPr marL="2073631" algn="l" defTabSz="829452" rtl="0" eaLnBrk="1" latinLnBrk="0" hangingPunct="1">
      <a:defRPr sz="1100" kern="1200">
        <a:solidFill>
          <a:schemeClr val="tx1"/>
        </a:solidFill>
        <a:latin typeface="+mn-lt"/>
        <a:ea typeface="+mn-ea"/>
        <a:cs typeface="+mn-cs"/>
      </a:defRPr>
    </a:lvl6pPr>
    <a:lvl7pPr marL="2488357" algn="l" defTabSz="829452" rtl="0" eaLnBrk="1" latinLnBrk="0" hangingPunct="1">
      <a:defRPr sz="1100" kern="1200">
        <a:solidFill>
          <a:schemeClr val="tx1"/>
        </a:solidFill>
        <a:latin typeface="+mn-lt"/>
        <a:ea typeface="+mn-ea"/>
        <a:cs typeface="+mn-cs"/>
      </a:defRPr>
    </a:lvl7pPr>
    <a:lvl8pPr marL="2903083" algn="l" defTabSz="829452" rtl="0" eaLnBrk="1" latinLnBrk="0" hangingPunct="1">
      <a:defRPr sz="1100" kern="1200">
        <a:solidFill>
          <a:schemeClr val="tx1"/>
        </a:solidFill>
        <a:latin typeface="+mn-lt"/>
        <a:ea typeface="+mn-ea"/>
        <a:cs typeface="+mn-cs"/>
      </a:defRPr>
    </a:lvl8pPr>
    <a:lvl9pPr marL="3317809" algn="l" defTabSz="82945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ngrimayne.com/econ/LogicOfChoice/GoalsAndBenefits.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ingrimayne.com/econ/LogicOfChoice/Constraints.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solidFill>
            <a:srgbClr val="CFE7F5"/>
          </a:solidFill>
          <a:ln w="25400">
            <a:solidFill>
              <a:srgbClr val="808080"/>
            </a:solidFill>
          </a:ln>
        </p:spPr>
      </p:sp>
      <p:sp>
        <p:nvSpPr>
          <p:cNvPr id="10243" name="Notes Placeholder 2"/>
          <p:cNvSpPr txBox="1">
            <a:spLocks noGrp="1"/>
          </p:cNvSpPr>
          <p:nvPr>
            <p:ph type="body" sz="quarter" idx="1"/>
          </p:nvPr>
        </p:nvSpPr>
        <p:spPr bwMode="auto">
          <a:noFill/>
        </p:spPr>
        <p:txBody>
          <a:bodyPr vert="horz" wrap="square" numCol="1" anchor="t" anchorCtr="0" compatLnSpc="1">
            <a:prstTxWarp prst="textNoShape">
              <a:avLst/>
            </a:prstTxWarp>
            <a:spAutoFit/>
          </a:bodyPr>
          <a:lstStyle/>
          <a:p>
            <a:pPr eaLnBrk="1">
              <a:spcBef>
                <a:spcPct val="0"/>
              </a:spcBef>
            </a:pPr>
            <a:endParaRPr smtClean="0">
              <a:solidFill>
                <a:srgbClr val="000000"/>
              </a:solidFill>
              <a:latin typeface="Arial" pitchFamily="34" charset="0"/>
              <a:ea typeface="Arial Unicode MS"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solidFill>
            <a:srgbClr val="CFE7F5"/>
          </a:solidFill>
          <a:ln w="25400">
            <a:solidFill>
              <a:srgbClr val="808080"/>
            </a:solidFill>
          </a:ln>
        </p:spPr>
      </p:sp>
      <p:sp>
        <p:nvSpPr>
          <p:cNvPr id="11267" name="Notes Placeholder 2"/>
          <p:cNvSpPr txBox="1">
            <a:spLocks noGrp="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pitchFamily="34" charset="0"/>
              <a:ea typeface="Arial Unicode MS"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solidFill>
            <a:srgbClr val="CFE7F5"/>
          </a:solidFill>
          <a:ln w="25400">
            <a:solidFill>
              <a:srgbClr val="808080"/>
            </a:solidFill>
          </a:ln>
        </p:spPr>
      </p:sp>
      <p:sp>
        <p:nvSpPr>
          <p:cNvPr id="12291" name="Notes Placeholder 2"/>
          <p:cNvSpPr txBox="1">
            <a:spLocks noGrp="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pitchFamily="34" charset="0"/>
              <a:ea typeface="Arial Unicode MS"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p:sp>
      <p:sp>
        <p:nvSpPr>
          <p:cNvPr id="13315" name="Notes Placeholder 2"/>
          <p:cNvSpPr txBox="1">
            <a:spLocks noGrp="1"/>
          </p:cNvSpPr>
          <p:nvPr>
            <p:ph type="body" idx="1"/>
          </p:nvPr>
        </p:nvSpPr>
        <p:spPr bwMode="auto"/>
        <p:txBody>
          <a:bodyPr vert="horz" wrap="square" numCol="1" anchor="t" anchorCtr="0" compatLnSpc="1">
            <a:prstTxWarp prst="textNoShape">
              <a:avLst/>
            </a:prstTxWarp>
          </a:bodyPr>
          <a:lstStyle/>
          <a:p>
            <a:pPr>
              <a:defRPr/>
            </a:pPr>
            <a:r>
              <a:rPr b="1" dirty="0" smtClean="0">
                <a:latin typeface="Arial" pitchFamily="34" charset="0"/>
                <a:ea typeface="Arial Unicode MS" pitchFamily="34" charset="-128"/>
              </a:rPr>
              <a:t>Utility Functions see: http://www.ingrimayne.com/econ/LogicOfChoice/QuantifyingGoals.html</a:t>
            </a:r>
          </a:p>
          <a:p>
            <a:pPr>
              <a:defRPr/>
            </a:pPr>
            <a:r>
              <a:rPr dirty="0" smtClean="0">
                <a:latin typeface="Arial" pitchFamily="34" charset="0"/>
                <a:ea typeface="Arial Unicode MS" pitchFamily="34" charset="-128"/>
              </a:rPr>
              <a:t>Economists like to discuss </a:t>
            </a:r>
            <a:r>
              <a:rPr dirty="0" smtClean="0">
                <a:latin typeface="Arial" pitchFamily="34" charset="0"/>
                <a:ea typeface="Arial Unicode MS" pitchFamily="34" charset="-128"/>
                <a:hlinkClick r:id="rId3"/>
              </a:rPr>
              <a:t>goal-seeking</a:t>
            </a:r>
            <a:r>
              <a:rPr dirty="0" smtClean="0">
                <a:latin typeface="Arial" pitchFamily="34" charset="0"/>
                <a:ea typeface="Arial Unicode MS" pitchFamily="34" charset="-128"/>
              </a:rPr>
              <a:t> in a mathematical terminology. When they talk about maximizing utility functions, they are using an abstract, mathematical way of saying that people are trying to attain goals. A utility function, written as follows:</a:t>
            </a:r>
          </a:p>
          <a:p>
            <a:pPr>
              <a:defRPr/>
            </a:pPr>
            <a:r>
              <a:rPr dirty="0" smtClean="0">
                <a:latin typeface="Arial" pitchFamily="34" charset="0"/>
                <a:ea typeface="Arial Unicode MS" pitchFamily="34" charset="-128"/>
              </a:rPr>
              <a:t>U = f(x1, x2,...</a:t>
            </a:r>
            <a:r>
              <a:rPr dirty="0" err="1" smtClean="0">
                <a:latin typeface="Arial" pitchFamily="34" charset="0"/>
                <a:ea typeface="Arial Unicode MS" pitchFamily="34" charset="-128"/>
              </a:rPr>
              <a:t>xn</a:t>
            </a:r>
            <a:r>
              <a:rPr dirty="0" smtClean="0">
                <a:latin typeface="Arial" pitchFamily="34" charset="0"/>
                <a:ea typeface="Arial Unicode MS" pitchFamily="34" charset="-128"/>
              </a:rPr>
              <a:t>)</a:t>
            </a:r>
          </a:p>
          <a:p>
            <a:pPr>
              <a:defRPr/>
            </a:pPr>
            <a:r>
              <a:rPr dirty="0" smtClean="0">
                <a:latin typeface="Arial" pitchFamily="34" charset="0"/>
                <a:ea typeface="Arial Unicode MS" pitchFamily="34" charset="-128"/>
              </a:rPr>
              <a:t>means that items x1, x2, etc. to some nth x all contribute to a person's utility. Utility, as the word is used here, is an abstract variable, indicating goal-attainment or want-satisfaction. If a person has simple goals or objectives, such as accumulating material possessions, then x1 may represent cars, x2 fine furniture, x3 antiques, x4 land, etc. Anything that helps achieve goals gives utility, in the jargon of economists.</a:t>
            </a:r>
          </a:p>
          <a:p>
            <a:pPr>
              <a:defRPr/>
            </a:pPr>
            <a:r>
              <a:rPr dirty="0" smtClean="0">
                <a:latin typeface="Arial" pitchFamily="34" charset="0"/>
                <a:ea typeface="Arial Unicode MS" pitchFamily="34" charset="-128"/>
              </a:rPr>
              <a:t>Although it is of no practical importance here, it should be noted that some economists disagree with the interpretation above. They see utility as a real psychic entity, just as happiness, joy, and satisfaction can be considered real psychic states. In this interpretation, the possibility of measuring utility exists, though the techniques have not been developed. If, however, utility is a fiction invented to allow us to talk about goal attainment in an abstract way, no general technique of measurement is possible.</a:t>
            </a:r>
          </a:p>
          <a:p>
            <a:pPr>
              <a:defRPr/>
            </a:pPr>
            <a:r>
              <a:rPr dirty="0" smtClean="0">
                <a:latin typeface="Arial" pitchFamily="34" charset="0"/>
                <a:ea typeface="Arial Unicode MS" pitchFamily="34" charset="-128"/>
              </a:rPr>
              <a:t>Economists have been reluctant to examine goals that involve competition for </a:t>
            </a:r>
            <a:r>
              <a:rPr b="1" dirty="0" smtClean="0">
                <a:latin typeface="Arial" pitchFamily="34" charset="0"/>
                <a:ea typeface="Arial Unicode MS" pitchFamily="34" charset="-128"/>
              </a:rPr>
              <a:t>status</a:t>
            </a:r>
            <a:r>
              <a:rPr dirty="0" smtClean="0">
                <a:latin typeface="Arial" pitchFamily="34" charset="0"/>
                <a:ea typeface="Arial Unicode MS" pitchFamily="34" charset="-128"/>
              </a:rPr>
              <a:t>. Perhaps their reluctance is due to their emphasis on the mutual advantages of exchange. In an honest transaction both the buyer and sellers must benefit or else the transaction will not take place. However, quest for status is zero-sum. If one person rises in status, he does so at the expense of others who he passes up. Their reluctance to examine goals involving status has meant that economists have surrendered some interesting questions to other disciplines. For example, to what extent does economic development depend on the goals that people have? Do some goals stop economic development? Limited evidence seems to suggest that groups in which it is socially unacceptable for a person to rise relative to his neighbors have a harder time developing than those groups in which social mobility is acceptable. Other social sciences have emphasized pursuit of status, and it gives them a very different way of seeing the world than the way economists do.</a:t>
            </a:r>
          </a:p>
          <a:p>
            <a:pPr>
              <a:defRPr/>
            </a:pPr>
            <a:r>
              <a:rPr dirty="0" smtClean="0">
                <a:latin typeface="Arial" pitchFamily="34" charset="0"/>
                <a:ea typeface="Arial Unicode MS" pitchFamily="34" charset="-128"/>
              </a:rPr>
              <a:t>In developing the logic of choice, economists assume that people are </a:t>
            </a:r>
            <a:r>
              <a:rPr b="1" dirty="0" smtClean="0">
                <a:latin typeface="Arial" pitchFamily="34" charset="0"/>
                <a:ea typeface="Arial Unicode MS" pitchFamily="34" charset="-128"/>
              </a:rPr>
              <a:t>rational,</a:t>
            </a:r>
            <a:r>
              <a:rPr dirty="0" smtClean="0">
                <a:latin typeface="Arial" pitchFamily="34" charset="0"/>
                <a:ea typeface="Arial Unicode MS" pitchFamily="34" charset="-128"/>
              </a:rPr>
              <a:t> which means that people have well-defined goals and that they purposefully and logically act to attain those goals as best they can, given their circumstances. You might note that economics does not judge the goals themselves as rational or irrational. Economists almost always take goals as given. People are irrational if, given their goals, they act in ways that do not lead to the accomplishment of their goals.</a:t>
            </a:r>
          </a:p>
          <a:p>
            <a:pPr>
              <a:defRPr/>
            </a:pPr>
            <a:r>
              <a:rPr dirty="0" smtClean="0">
                <a:latin typeface="Arial" pitchFamily="34" charset="0"/>
                <a:ea typeface="Arial Unicode MS" pitchFamily="34" charset="-128"/>
              </a:rPr>
              <a:t>Benefits an essential part of incentives, but so too are </a:t>
            </a:r>
            <a:r>
              <a:rPr dirty="0" smtClean="0">
                <a:latin typeface="Arial" pitchFamily="34" charset="0"/>
                <a:ea typeface="Arial Unicode MS" pitchFamily="34" charset="-128"/>
                <a:hlinkClick r:id="rId4"/>
              </a:rPr>
              <a:t>constraints and costs.</a:t>
            </a:r>
            <a:endParaRPr dirty="0" smtClean="0">
              <a:latin typeface="Arial" pitchFamily="34" charset="0"/>
              <a:ea typeface="Arial Unicode MS" pitchFamily="34" charset="-128"/>
            </a:endParaRPr>
          </a:p>
          <a:p>
            <a:pPr>
              <a:defRPr/>
            </a:pPr>
            <a:endParaRPr dirty="0" smtClean="0">
              <a:latin typeface="Arial" pitchFamily="34" charset="0"/>
              <a:ea typeface="Arial Unicode MS" pitchFamily="34" charset="-128"/>
            </a:endParaRPr>
          </a:p>
          <a:p>
            <a:pPr marL="651496" indent="-514350" fontAlgn="auto">
              <a:spcAft>
                <a:spcPts val="0"/>
              </a:spcAft>
              <a:buClr>
                <a:schemeClr val="tx1">
                  <a:shade val="95000"/>
                </a:schemeClr>
              </a:buClr>
              <a:buFont typeface="+mj-lt"/>
              <a:buAutoNum type="arabicPeriod"/>
              <a:defRPr/>
            </a:pPr>
            <a:r>
              <a:rPr dirty="0" smtClean="0"/>
              <a:t>Architectural models of ontology implementations are at the heart of extrinsic evaluation issues. </a:t>
            </a:r>
            <a:endParaRPr dirty="0" smtClean="0"/>
          </a:p>
          <a:p>
            <a:pPr marL="868590" lvl="1" indent="-283434" fontAlgn="auto">
              <a:spcAft>
                <a:spcPts val="0"/>
              </a:spcAft>
              <a:buFont typeface="Wingdings 2"/>
              <a:buChar char=""/>
              <a:defRPr/>
            </a:pPr>
            <a:r>
              <a:rPr lang="en-US" dirty="0" smtClean="0"/>
              <a:t>There is a utility function implied by each phase of the lifecycle which governs the ontology evaluation scope for that phase</a:t>
            </a:r>
          </a:p>
          <a:p>
            <a:pPr marL="868590" lvl="1" indent="-283434" fontAlgn="auto">
              <a:spcAft>
                <a:spcPts val="0"/>
              </a:spcAft>
              <a:buFont typeface="Wingdings 2"/>
              <a:buChar char=""/>
              <a:defRPr/>
            </a:pPr>
            <a:r>
              <a:rPr lang="en-US" dirty="0" smtClean="0"/>
              <a:t>The purpose served by the ontology within a system is a paramount determinant of the </a:t>
            </a:r>
            <a:r>
              <a:rPr lang="en-US" dirty="0" err="1" smtClean="0"/>
              <a:t>measurables</a:t>
            </a:r>
            <a:r>
              <a:rPr lang="en-US" dirty="0" smtClean="0"/>
              <a:t> and metrics that are pertinent to the evaluation of that ontology. As a corollary, the evaluation of an ontology with respect to a specific point in the lifecycle cannot be the sole determinant of the ontology's utility for any other lifecycle point (and as described above, the mechanism by which the ontology is manifested may not even be the same).</a:t>
            </a:r>
          </a:p>
          <a:p>
            <a:pPr>
              <a:defRPr/>
            </a:pPr>
            <a:endParaRPr dirty="0" smtClean="0">
              <a:latin typeface="Arial" pitchFamily="34" charset="0"/>
              <a:ea typeface="Arial Unicode MS" pitchFamily="34" charset="-128"/>
            </a:endParaRPr>
          </a:p>
        </p:txBody>
      </p:sp>
      <p:sp>
        <p:nvSpPr>
          <p:cNvPr id="13316" name="Slide Number Placeholder 3"/>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defTabSz="828675" fontAlgn="base">
              <a:spcBef>
                <a:spcPct val="0"/>
              </a:spcBef>
              <a:spcAft>
                <a:spcPct val="0"/>
              </a:spcAft>
            </a:pPr>
            <a:fld id="{1BB5B2F6-6A75-4AF2-9BDB-AB7A52AAC18B}" type="slidenum">
              <a:rPr smtClean="0">
                <a:latin typeface="Times New Roman" pitchFamily="18" charset="0"/>
                <a:ea typeface="Segoe UI" pitchFamily="34" charset="0"/>
                <a:cs typeface="Tahoma" pitchFamily="34" charset="0"/>
              </a:rPr>
              <a:pPr defTabSz="828675" fontAlgn="base">
                <a:spcBef>
                  <a:spcPct val="0"/>
                </a:spcBef>
                <a:spcAft>
                  <a:spcPct val="0"/>
                </a:spcAft>
              </a:pPr>
              <a:t>4</a:t>
            </a:fld>
            <a:endParaRPr smtClean="0">
              <a:latin typeface="Times New Roman" pitchFamily="18" charset="0"/>
              <a:ea typeface="Segoe UI" pitchFamily="34" charset="0"/>
              <a:cs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solidFill>
            <a:srgbClr val="CFE7F5"/>
          </a:solidFill>
          <a:ln w="25400">
            <a:solidFill>
              <a:srgbClr val="808080"/>
            </a:solidFill>
          </a:ln>
        </p:spPr>
      </p:sp>
      <p:sp>
        <p:nvSpPr>
          <p:cNvPr id="14339" name="Notes Placeholder 2"/>
          <p:cNvSpPr txBox="1">
            <a:spLocks noGrp="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pitchFamily="34" charset="0"/>
              <a:ea typeface="Arial Unicode MS"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lIns="45715" tIns="0" rIns="45715"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153" indent="0" algn="ctr">
              <a:buNone/>
            </a:lvl2pPr>
            <a:lvl3pPr marL="914305" indent="0" algn="ctr">
              <a:buNone/>
            </a:lvl3pPr>
            <a:lvl4pPr marL="1371458" indent="0" algn="ctr">
              <a:buNone/>
            </a:lvl4pPr>
            <a:lvl5pPr marL="1828610" indent="0" algn="ctr">
              <a:buNone/>
            </a:lvl5pPr>
            <a:lvl6pPr marL="2285763" indent="0" algn="ctr">
              <a:buNone/>
            </a:lvl6pPr>
            <a:lvl7pPr marL="2742915" indent="0" algn="ctr">
              <a:buNone/>
            </a:lvl7pPr>
            <a:lvl8pPr marL="3200068" indent="0" algn="ctr">
              <a:buNone/>
            </a:lvl8pPr>
            <a:lvl9pPr marL="365722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C52618B-D206-4215-9A51-4E78CA4966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928DF46-9ED7-41D2-A0D2-6DACCE6D78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91AB4DF-3258-4E10-953A-7A9C9A9C4F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711AAC4-7015-46F0-91C2-C2894211CE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44"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F00C6D8-8D10-4F04-A233-A0F1249F7E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DA1FB3-2E52-4ECB-A649-D58D61F706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1"/>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2300458-69F8-485B-B08D-9F915130A6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A71833F-B1DC-49FB-8544-BDF88BE2B9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C260A0A-EFDB-4F2B-A761-523D427F32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273051"/>
            <a:ext cx="5111750" cy="5853113"/>
          </a:xfrm>
        </p:spPr>
        <p:txBody>
          <a:bodyPr/>
          <a:lstStyle>
            <a:lvl1pPr>
              <a:defRPr sz="2600"/>
            </a:lvl1pPr>
            <a:lvl2pPr>
              <a:defRPr sz="2400"/>
            </a:lvl2pPr>
            <a:lvl3pPr>
              <a:defRPr sz="22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3F7E03F-0D8F-44A9-92EE-A6B24C53FA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15" rIns="45715"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marL="0" indent="0" algn="l" rtl="0" eaLnBrk="1" latinLnBrk="0" hangingPunct="1">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8"/>
            <a:ext cx="5486400" cy="530352"/>
          </a:xfrm>
        </p:spPr>
        <p:txBody>
          <a:bodyPr lIns="45715" rIns="45715"/>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3A3BF27-1DD0-4CB3-BE64-4FD58989AE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lIns="91430" tIns="45715" rIns="91430" bIns="45715"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lIns="91430" tIns="45715" rIns="91430" bIns="45715" anchor="b"/>
          <a:lstStyle>
            <a:lvl1pPr algn="l" defTabSz="829452"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lIns="91430" tIns="45715" rIns="91430" bIns="45715" anchor="b"/>
          <a:lstStyle>
            <a:lvl1pPr algn="ctr" defTabSz="829452"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tIns="45715" rIns="0" bIns="45715" anchor="b"/>
          <a:lstStyle>
            <a:lvl1pPr algn="r" defTabSz="829452" eaLnBrk="1" fontAlgn="auto" latinLnBrk="0" hangingPunct="1">
              <a:spcBef>
                <a:spcPts val="0"/>
              </a:spcBef>
              <a:spcAft>
                <a:spcPts val="0"/>
              </a:spcAft>
              <a:defRPr kumimoji="0" sz="1200">
                <a:solidFill>
                  <a:schemeClr val="tx1">
                    <a:shade val="50000"/>
                  </a:schemeClr>
                </a:solidFill>
                <a:latin typeface="+mn-lt"/>
              </a:defRPr>
            </a:lvl1pPr>
          </a:lstStyle>
          <a:p>
            <a:pPr>
              <a:defRPr/>
            </a:pPr>
            <a:fld id="{C9FD78F4-2FF5-4534-A0B3-34C7F96E5A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7013"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609" indent="-182861"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756" indent="-182861"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6903" indent="-182861"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051" indent="-182861"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53" algn="l" rtl="0" eaLnBrk="1" latinLnBrk="0" hangingPunct="1">
        <a:defRPr kumimoji="0" kern="1200">
          <a:solidFill>
            <a:schemeClr val="tx1"/>
          </a:solidFill>
          <a:latin typeface="+mn-lt"/>
          <a:ea typeface="+mn-ea"/>
          <a:cs typeface="+mn-cs"/>
        </a:defRPr>
      </a:lvl2pPr>
      <a:lvl3pPr marL="914305" algn="l" rtl="0" eaLnBrk="1" latinLnBrk="0" hangingPunct="1">
        <a:defRPr kumimoji="0" kern="1200">
          <a:solidFill>
            <a:schemeClr val="tx1"/>
          </a:solidFill>
          <a:latin typeface="+mn-lt"/>
          <a:ea typeface="+mn-ea"/>
          <a:cs typeface="+mn-cs"/>
        </a:defRPr>
      </a:lvl3pPr>
      <a:lvl4pPr marL="1371458" algn="l" rtl="0" eaLnBrk="1" latinLnBrk="0" hangingPunct="1">
        <a:defRPr kumimoji="0" kern="1200">
          <a:solidFill>
            <a:schemeClr val="tx1"/>
          </a:solidFill>
          <a:latin typeface="+mn-lt"/>
          <a:ea typeface="+mn-ea"/>
          <a:cs typeface="+mn-cs"/>
        </a:defRPr>
      </a:lvl4pPr>
      <a:lvl5pPr marL="1828610" algn="l" rtl="0" eaLnBrk="1" latinLnBrk="0" hangingPunct="1">
        <a:defRPr kumimoji="0" kern="1200">
          <a:solidFill>
            <a:schemeClr val="tx1"/>
          </a:solidFill>
          <a:latin typeface="+mn-lt"/>
          <a:ea typeface="+mn-ea"/>
          <a:cs typeface="+mn-cs"/>
        </a:defRPr>
      </a:lvl5pPr>
      <a:lvl6pPr marL="2285763" algn="l" rtl="0" eaLnBrk="1" latinLnBrk="0" hangingPunct="1">
        <a:defRPr kumimoji="0" kern="1200">
          <a:solidFill>
            <a:schemeClr val="tx1"/>
          </a:solidFill>
          <a:latin typeface="+mn-lt"/>
          <a:ea typeface="+mn-ea"/>
          <a:cs typeface="+mn-cs"/>
        </a:defRPr>
      </a:lvl6pPr>
      <a:lvl7pPr marL="2742915" algn="l" rtl="0" eaLnBrk="1" latinLnBrk="0" hangingPunct="1">
        <a:defRPr kumimoji="0" kern="1200">
          <a:solidFill>
            <a:schemeClr val="tx1"/>
          </a:solidFill>
          <a:latin typeface="+mn-lt"/>
          <a:ea typeface="+mn-ea"/>
          <a:cs typeface="+mn-cs"/>
        </a:defRPr>
      </a:lvl7pPr>
      <a:lvl8pPr marL="3200068" algn="l" rtl="0" eaLnBrk="1" latinLnBrk="0" hangingPunct="1">
        <a:defRPr kumimoji="0" kern="1200">
          <a:solidFill>
            <a:schemeClr val="tx1"/>
          </a:solidFill>
          <a:latin typeface="+mn-lt"/>
          <a:ea typeface="+mn-ea"/>
          <a:cs typeface="+mn-cs"/>
        </a:defRPr>
      </a:lvl8pPr>
      <a:lvl9pPr marL="36572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ontolog.cim3.net/file/work/OntologySummit2013/2013-01-24_OntologySummit2013_OntologyEvaluation-ExtrinsicAspects/OntologySummit2013-session02-intro--ToddSchneider-TerryLongstreth_20120124.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ontolog.cim3.net/file/work/OntologySummit2013/2013-01-24_OntologySummit2013_OntologyEvaluation-ExtrinsicAspects/Evaluation-Context-for-Ontologies--HansPolzer_20130124.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ontolog.cim3.net/file/work/OntologySummit2013/2013-01-24_OntologySummit2013_OntologyEvaluation-ExtrinsicAspects/BlackBox-Testing--MaryBalboni-DougToppin-ThanhVanTran_20130124.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ontolog.cim3.net/file/work/OntologySummit2013/2013-01-24_OntologySummit2013_OntologyEvaluation-ExtrinsicAspects/A-Method-for-Development-n-Verification-of-Expressive-Ontologies--MeganKatsumi_20130124.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ngrimayne.com/econ/LogicOfChoice/QuantifyingGoals.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ontolog.cim3.net/file/work/OntologySummit2013/2013-02-07_OntologySummit2013_OntologyEvaluation-Quality-Methodology/OntologySummit2013_Quality-Considerations-for-Industry-Standard-Ontology--MikeBennett_20130207.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875713" cy="6635750"/>
          </a:xfrm>
          <a:prstGeom prst="rect">
            <a:avLst/>
          </a:prstGeom>
          <a:noFill/>
          <a:ln>
            <a:noFill/>
          </a:ln>
        </p:spPr>
        <p:txBody>
          <a:bodyPr wrap="none" lIns="81639" tIns="40820" rIns="81639" bIns="4082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defTabSz="829452" fontAlgn="auto" hangingPunct="0">
              <a:spcBef>
                <a:spcPts val="0"/>
              </a:spcBef>
              <a:spcAft>
                <a:spcPts val="0"/>
              </a:spcAft>
              <a:buFont typeface="StarSymbol"/>
              <a:buNone/>
              <a:defRPr sz="1400">
                <a:solidFill>
                  <a:srgbClr val="000000"/>
                </a:solidFill>
                <a:latin typeface="ArialMT" pitchFamily="32"/>
                <a:ea typeface="ArialMT" pitchFamily="32"/>
                <a:cs typeface="ArialMT" pitchFamily="32"/>
              </a:defRPr>
            </a:pPr>
            <a:endParaRPr lang="en-US" sz="1300" dirty="0">
              <a:solidFill>
                <a:srgbClr val="000000"/>
              </a:solidFill>
              <a:latin typeface="ArialMT" pitchFamily="34"/>
              <a:ea typeface="ArialMT" pitchFamily="34"/>
              <a:cs typeface="ArialMT" pitchFamily="34"/>
            </a:endParaRPr>
          </a:p>
          <a:p>
            <a:pPr algn="ctr" defTabSz="829452" fontAlgn="auto" hangingPunct="0">
              <a:spcBef>
                <a:spcPts val="0"/>
              </a:spcBef>
              <a:spcAft>
                <a:spcPts val="0"/>
              </a:spcAft>
              <a:buFont typeface="StarSymbol"/>
              <a:buNone/>
              <a:defRPr sz="1400" b="1">
                <a:solidFill>
                  <a:srgbClr val="FFFFFF"/>
                </a:solidFill>
                <a:latin typeface="Arial-BoldMT" pitchFamily="32"/>
                <a:ea typeface="Arial-BoldMT" pitchFamily="32"/>
                <a:cs typeface="Arial-BoldMT" pitchFamily="32"/>
              </a:defRPr>
            </a:pPr>
            <a:endParaRPr lang="en-US" sz="3600" b="1" dirty="0">
              <a:solidFill>
                <a:srgbClr val="004586"/>
              </a:solidFill>
              <a:latin typeface="Arial-BoldMT" pitchFamily="34"/>
              <a:ea typeface="Arial-BoldMT" pitchFamily="34"/>
              <a:cs typeface="Arial-BoldMT" pitchFamily="34"/>
            </a:endParaRPr>
          </a:p>
          <a:p>
            <a:pPr algn="ctr" defTabSz="829452" fontAlgn="auto" hangingPunct="0">
              <a:spcBef>
                <a:spcPts val="0"/>
              </a:spcBef>
              <a:spcAft>
                <a:spcPts val="0"/>
              </a:spcAft>
              <a:buFont typeface="StarSymbol"/>
              <a:buNone/>
              <a:defRPr sz="1400" b="1">
                <a:solidFill>
                  <a:srgbClr val="FFFFFF"/>
                </a:solidFill>
                <a:latin typeface="Arial-BoldMT" pitchFamily="32"/>
                <a:ea typeface="Arial-BoldMT" pitchFamily="32"/>
                <a:cs typeface="Arial-BoldMT" pitchFamily="32"/>
              </a:defRPr>
            </a:pPr>
            <a:endParaRPr lang="en-US" sz="2000" b="1" dirty="0">
              <a:solidFill>
                <a:srgbClr val="004586"/>
              </a:solidFill>
              <a:latin typeface="Arial-BoldMT" pitchFamily="34"/>
              <a:ea typeface="Arial-BoldMT" pitchFamily="34"/>
              <a:cs typeface="Arial-BoldMT" pitchFamily="34"/>
            </a:endParaRPr>
          </a:p>
          <a:p>
            <a:pPr algn="ctr" defTabSz="829452" fontAlgn="auto" hangingPunct="0">
              <a:spcBef>
                <a:spcPts val="0"/>
              </a:spcBef>
              <a:spcAft>
                <a:spcPts val="0"/>
              </a:spcAft>
              <a:buFont typeface="StarSymbol"/>
              <a:buNone/>
              <a:defRPr sz="1400" b="1">
                <a:solidFill>
                  <a:srgbClr val="FFFFFF"/>
                </a:solidFill>
                <a:latin typeface="Arial-BoldMT" pitchFamily="32"/>
                <a:ea typeface="Arial-BoldMT" pitchFamily="32"/>
                <a:cs typeface="Arial-BoldMT" pitchFamily="32"/>
              </a:defRPr>
            </a:pPr>
            <a:r>
              <a:rPr lang="en-US" sz="3600" b="1" dirty="0">
                <a:solidFill>
                  <a:srgbClr val="004586"/>
                </a:solidFill>
                <a:latin typeface="Arial-BoldMT" pitchFamily="34"/>
                <a:ea typeface="Arial-BoldMT" pitchFamily="34"/>
                <a:cs typeface="Arial-BoldMT" pitchFamily="34"/>
              </a:rPr>
              <a:t>		</a:t>
            </a:r>
          </a:p>
        </p:txBody>
      </p:sp>
      <p:sp>
        <p:nvSpPr>
          <p:cNvPr id="3" name="Title 2"/>
          <p:cNvSpPr txBox="1">
            <a:spLocks noGrp="1"/>
          </p:cNvSpPr>
          <p:nvPr>
            <p:ph type="title" idx="4294967295"/>
          </p:nvPr>
        </p:nvSpPr>
        <p:spPr>
          <a:xfrm>
            <a:off x="457200" y="729506"/>
            <a:ext cx="8228012" cy="144654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hangingPunct="1">
              <a:spcAft>
                <a:spcPts val="0"/>
              </a:spcAft>
              <a:buFont typeface="StarSymbol"/>
              <a:buNone/>
              <a:defRPr/>
            </a:pPr>
            <a:r>
              <a:rPr lang="en-US" sz="4400" dirty="0">
                <a:solidFill>
                  <a:srgbClr val="004586"/>
                </a:solidFill>
              </a:rPr>
              <a:t>Ontology Summit </a:t>
            </a:r>
            <a:r>
              <a:rPr lang="en-US" sz="4400" dirty="0" smtClean="0">
                <a:solidFill>
                  <a:srgbClr val="004586"/>
                </a:solidFill>
              </a:rPr>
              <a:t>2013</a:t>
            </a:r>
            <a:r>
              <a:rPr lang="en-US" sz="4400" dirty="0">
                <a:solidFill>
                  <a:srgbClr val="004586"/>
                </a:solidFill>
              </a:rPr>
              <a:t/>
            </a:r>
            <a:br>
              <a:rPr lang="en-US" sz="4400" dirty="0">
                <a:solidFill>
                  <a:srgbClr val="004586"/>
                </a:solidFill>
              </a:rPr>
            </a:br>
            <a:r>
              <a:rPr lang="en-US" sz="4400" dirty="0">
                <a:solidFill>
                  <a:srgbClr val="004586"/>
                </a:solidFill>
              </a:rPr>
              <a:t>Track B Extrinsic Evaluation</a:t>
            </a:r>
          </a:p>
        </p:txBody>
      </p:sp>
      <p:sp>
        <p:nvSpPr>
          <p:cNvPr id="2052" name="Subtitle 3"/>
          <p:cNvSpPr>
            <a:spLocks noGrp="1"/>
          </p:cNvSpPr>
          <p:nvPr>
            <p:ph type="subTitle" idx="4294967295"/>
          </p:nvPr>
        </p:nvSpPr>
        <p:spPr>
          <a:xfrm>
            <a:off x="563563" y="2506663"/>
            <a:ext cx="8047037" cy="2751137"/>
          </a:xfrm>
        </p:spPr>
        <p:txBody>
          <a:bodyPr anchor="ctr">
            <a:spAutoFit/>
          </a:bodyPr>
          <a:lstStyle/>
          <a:p>
            <a:pPr marL="0" indent="0" algn="ctr" eaLnBrk="1" hangingPunct="1">
              <a:buSzPct val="45000"/>
              <a:buFont typeface="StarSymbol"/>
              <a:buNone/>
            </a:pPr>
            <a:r>
              <a:rPr lang="en-US" sz="3600" b="1" dirty="0" smtClean="0">
                <a:solidFill>
                  <a:srgbClr val="004586"/>
                </a:solidFill>
              </a:rPr>
              <a:t>Synthesis &amp; </a:t>
            </a:r>
            <a:r>
              <a:rPr lang="en-US" sz="3600" b="1" dirty="0" smtClean="0">
                <a:solidFill>
                  <a:srgbClr val="004586"/>
                </a:solidFill>
              </a:rPr>
              <a:t>Communiqué </a:t>
            </a:r>
            <a:r>
              <a:rPr lang="en-US" sz="3600" b="1" dirty="0" smtClean="0">
                <a:solidFill>
                  <a:srgbClr val="004586"/>
                </a:solidFill>
              </a:rPr>
              <a:t>Themes</a:t>
            </a:r>
          </a:p>
          <a:p>
            <a:pPr marL="0" indent="0" algn="ctr" eaLnBrk="1" hangingPunct="1">
              <a:buSzPct val="45000"/>
              <a:buFont typeface="StarSymbol"/>
              <a:buNone/>
            </a:pPr>
            <a:endParaRPr lang="en-US" sz="2000" dirty="0" smtClean="0">
              <a:solidFill>
                <a:srgbClr val="004586"/>
              </a:solidFill>
            </a:endParaRPr>
          </a:p>
          <a:p>
            <a:pPr marL="0" indent="0" algn="ctr" eaLnBrk="1" hangingPunct="1">
              <a:buSzPct val="45000"/>
              <a:buFont typeface="StarSymbol"/>
              <a:buNone/>
            </a:pPr>
            <a:endParaRPr lang="en-US" dirty="0" smtClean="0">
              <a:solidFill>
                <a:srgbClr val="004586"/>
              </a:solidFill>
            </a:endParaRPr>
          </a:p>
          <a:p>
            <a:pPr marL="0" indent="0" algn="ctr" eaLnBrk="1" hangingPunct="1">
              <a:buSzPct val="45000"/>
              <a:buFont typeface="StarSymbol"/>
              <a:buNone/>
            </a:pPr>
            <a:r>
              <a:rPr lang="en-US" sz="2200" dirty="0" smtClean="0">
                <a:solidFill>
                  <a:srgbClr val="004586"/>
                </a:solidFill>
              </a:rPr>
              <a:t>Terry </a:t>
            </a:r>
            <a:r>
              <a:rPr lang="en-US" sz="2200" dirty="0" err="1" smtClean="0">
                <a:solidFill>
                  <a:srgbClr val="004586"/>
                </a:solidFill>
              </a:rPr>
              <a:t>Longstreth</a:t>
            </a:r>
            <a:endParaRPr lang="en-US" sz="2200" dirty="0" smtClean="0">
              <a:solidFill>
                <a:srgbClr val="004586"/>
              </a:solidFill>
            </a:endParaRPr>
          </a:p>
          <a:p>
            <a:pPr marL="0" indent="0" algn="ctr" eaLnBrk="1" hangingPunct="1">
              <a:buSzPct val="45000"/>
              <a:buFont typeface="StarSymbol"/>
              <a:buNone/>
            </a:pPr>
            <a:r>
              <a:rPr lang="en-US" sz="2200" dirty="0" smtClean="0">
                <a:solidFill>
                  <a:srgbClr val="004586"/>
                </a:solidFill>
              </a:rPr>
              <a:t>Todd Schneider</a:t>
            </a:r>
          </a:p>
          <a:p>
            <a:pPr marL="0" indent="0" algn="ctr" eaLnBrk="1" hangingPunct="1">
              <a:buSzPct val="45000"/>
              <a:buFont typeface="StarSymbol"/>
              <a:buNone/>
            </a:pPr>
            <a:r>
              <a:rPr lang="en-US" sz="2200" dirty="0" smtClean="0">
                <a:solidFill>
                  <a:srgbClr val="004586"/>
                </a:solidFill>
              </a:rPr>
              <a:t>21 February 2013</a:t>
            </a:r>
          </a:p>
        </p:txBody>
      </p:sp>
      <p:sp>
        <p:nvSpPr>
          <p:cNvPr id="5" name="Slide Number Placeholder 4"/>
          <p:cNvSpPr>
            <a:spLocks noGrp="1"/>
          </p:cNvSpPr>
          <p:nvPr>
            <p:ph type="sldNum" sz="quarter" idx="12"/>
          </p:nvPr>
        </p:nvSpPr>
        <p:spPr/>
        <p:txBody>
          <a:bodyPr/>
          <a:lstStyle/>
          <a:p>
            <a:pPr>
              <a:defRPr/>
            </a:pPr>
            <a:fld id="{038DC020-F335-43E4-A510-BA9D0E4B8B56}"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76200"/>
            <a:ext cx="9144000" cy="1354207"/>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hangingPunct="1">
              <a:spcAft>
                <a:spcPts val="0"/>
              </a:spcAft>
              <a:buFont typeface="StarSymbol"/>
              <a:buNone/>
              <a:defRPr/>
            </a:pPr>
            <a:r>
              <a:rPr lang="en-US" dirty="0" smtClean="0"/>
              <a:t>24 Jan – First Panel E</a:t>
            </a:r>
            <a:r>
              <a:rPr lang="en-US" sz="3600" dirty="0" smtClean="0"/>
              <a:t>stablished</a:t>
            </a:r>
            <a:r>
              <a:rPr lang="en-US" dirty="0" smtClean="0"/>
              <a:t> Ground Rules</a:t>
            </a:r>
            <a:endParaRPr lang="en-US" dirty="0"/>
          </a:p>
        </p:txBody>
      </p:sp>
      <p:sp>
        <p:nvSpPr>
          <p:cNvPr id="3" name="Text Placeholder 2"/>
          <p:cNvSpPr txBox="1">
            <a:spLocks noGrp="1"/>
          </p:cNvSpPr>
          <p:nvPr>
            <p:ph type="body" idx="4294967295"/>
          </p:nvPr>
        </p:nvSpPr>
        <p:spPr>
          <a:xfrm>
            <a:off x="0" y="1604963"/>
            <a:ext cx="8991600" cy="5024437"/>
          </a:xfrm>
        </p:spPr>
        <p:txBody>
          <a:bodyPr>
            <a:noAutofit/>
          </a:bodyPr>
          <a:lstStyle>
            <a:defPPr marL="432000" lvl="0" indent="-324000">
              <a:spcBef>
                <a:spcPts val="0"/>
              </a:spcBef>
              <a:spcAft>
                <a:spcPts val="1417"/>
              </a:spcAft>
              <a:buSzPct val="45000"/>
              <a:buFont typeface="StarSymbol"/>
              <a:buNone/>
              <a:defRPr lang="en-US" sz="3200" b="0" i="0" u="none" strike="noStrike" kern="1200">
                <a:ln>
                  <a:noFill/>
                </a:ln>
                <a:latin typeface="Arial" pitchFamily="18"/>
                <a:ea typeface="Arial Unicode MS" pitchFamily="2"/>
                <a:cs typeface="Mangal" pitchFamily="2"/>
              </a:defRPr>
            </a:defPPr>
            <a:lvl1pPr marL="432000" lvl="0" indent="-324000">
              <a:spcBef>
                <a:spcPts val="0"/>
              </a:spcBef>
              <a:spcAft>
                <a:spcPts val="1417"/>
              </a:spcAft>
              <a:buSzPct val="45000"/>
              <a:buFont typeface="StarSymbol"/>
              <a:buChar char="●"/>
              <a:defRPr lang="en-US" sz="3200" b="0" i="0" u="none" strike="noStrike" kern="1200">
                <a:ln>
                  <a:noFill/>
                </a:ln>
                <a:latin typeface="Arial" pitchFamily="18"/>
                <a:ea typeface="Arial Unicode MS" pitchFamily="2"/>
                <a:cs typeface="Mangal" pitchFamily="2"/>
              </a:defRPr>
            </a:lvl1pPr>
            <a:lvl2pPr marL="864000" lvl="1" indent="-324000">
              <a:spcBef>
                <a:spcPts val="0"/>
              </a:spcBef>
              <a:spcAft>
                <a:spcPts val="1134"/>
              </a:spcAft>
              <a:buSzPct val="75000"/>
              <a:buFont typeface="StarSymbol"/>
              <a:buChar char="–"/>
              <a:defRPr lang="en-US" sz="2800" b="0" i="0" u="none" strike="noStrike" kern="1200">
                <a:ln>
                  <a:noFill/>
                </a:ln>
                <a:latin typeface="Arial" pitchFamily="18"/>
                <a:ea typeface="Arial Unicode MS" pitchFamily="2"/>
                <a:cs typeface="Mangal" pitchFamily="2"/>
              </a:defRPr>
            </a:lvl2pPr>
            <a:lvl3pPr marL="1295999" lvl="2" indent="-288000">
              <a:spcBef>
                <a:spcPts val="0"/>
              </a:spcBef>
              <a:spcAft>
                <a:spcPts val="850"/>
              </a:spcAft>
              <a:buSzPct val="45000"/>
              <a:buFont typeface="StarSymbol"/>
              <a:buChar char="●"/>
              <a:defRPr lang="en-US" sz="2400" b="0" i="0" u="none" strike="noStrike" kern="1200">
                <a:ln>
                  <a:noFill/>
                </a:ln>
                <a:latin typeface="Arial" pitchFamily="18"/>
                <a:ea typeface="Arial Unicode MS" pitchFamily="2"/>
                <a:cs typeface="Mangal" pitchFamily="2"/>
              </a:defRPr>
            </a:lvl3pPr>
            <a:lvl4pPr marL="1728000" lvl="3" indent="-216000">
              <a:spcBef>
                <a:spcPts val="0"/>
              </a:spcBef>
              <a:spcAft>
                <a:spcPts val="567"/>
              </a:spcAft>
              <a:buSzPct val="75000"/>
              <a:buFont typeface="StarSymbol"/>
              <a:buChar char="–"/>
              <a:defRPr lang="en-US" sz="2000" b="0" i="0" u="none" strike="noStrike" kern="1200">
                <a:ln>
                  <a:noFill/>
                </a:ln>
                <a:latin typeface="Arial" pitchFamily="18"/>
                <a:ea typeface="Arial Unicode MS" pitchFamily="2"/>
                <a:cs typeface="Mangal" pitchFamily="2"/>
              </a:defRPr>
            </a:lvl4pPr>
            <a:lvl5pPr marL="2160000" lvl="4"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5pPr>
            <a:lvl6pPr marL="2592000" lvl="5"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6pPr>
            <a:lvl7pPr marL="3024000" lvl="6"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7pPr>
            <a:lvl8pPr marL="3456000" lvl="7"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8pPr>
            <a:lvl9pPr marL="3887999" lvl="8"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9pPr>
          </a:lstStyle>
          <a:p>
            <a:pPr eaLnBrk="1" fontAlgn="auto" hangingPunct="1">
              <a:buClr>
                <a:schemeClr val="tx1">
                  <a:shade val="95000"/>
                </a:schemeClr>
              </a:buClr>
              <a:defRPr/>
            </a:pPr>
            <a:r>
              <a:rPr sz="2400" dirty="0" smtClean="0">
                <a:hlinkClick r:id="rId3"/>
              </a:rPr>
              <a:t>Todd Schneider </a:t>
            </a:r>
            <a:r>
              <a:rPr sz="2400" dirty="0" smtClean="0">
                <a:hlinkClick r:id="rId3"/>
              </a:rPr>
              <a:t>Overview and Introduction</a:t>
            </a:r>
            <a:endParaRPr sz="2400" dirty="0" smtClean="0">
              <a:solidFill>
                <a:srgbClr val="9933FF"/>
              </a:solidFill>
            </a:endParaRPr>
          </a:p>
          <a:p>
            <a:pPr lvl="1" eaLnBrk="1" fontAlgn="auto">
              <a:spcAft>
                <a:spcPts val="900"/>
              </a:spcAft>
              <a:defRPr/>
            </a:pPr>
            <a:r>
              <a:rPr sz="2000" dirty="0" smtClean="0"/>
              <a:t>Use of </a:t>
            </a:r>
            <a:r>
              <a:rPr sz="2000" dirty="0" err="1" smtClean="0"/>
              <a:t>blackbox</a:t>
            </a:r>
            <a:r>
              <a:rPr sz="2000" dirty="0" smtClean="0"/>
              <a:t> evaluation techniques to ontology evaluation</a:t>
            </a:r>
          </a:p>
          <a:p>
            <a:pPr lvl="1" eaLnBrk="1" fontAlgn="auto">
              <a:spcAft>
                <a:spcPts val="900"/>
              </a:spcAft>
              <a:defRPr/>
            </a:pPr>
            <a:r>
              <a:rPr sz="2000" dirty="0" smtClean="0"/>
              <a:t>Establish boundaries of utility for </a:t>
            </a:r>
            <a:r>
              <a:rPr sz="2000" dirty="0" err="1" smtClean="0"/>
              <a:t>blackbox</a:t>
            </a:r>
            <a:r>
              <a:rPr sz="2000" dirty="0" smtClean="0"/>
              <a:t> evaluation</a:t>
            </a:r>
          </a:p>
          <a:p>
            <a:pPr lvl="1" eaLnBrk="1" fontAlgn="auto">
              <a:defRPr/>
            </a:pPr>
            <a:r>
              <a:rPr sz="2000" dirty="0" smtClean="0"/>
              <a:t>Eventual goal: organize evaluation dimensions</a:t>
            </a:r>
          </a:p>
          <a:p>
            <a:pPr eaLnBrk="1" fontAlgn="auto" hangingPunct="1">
              <a:buClr>
                <a:schemeClr val="tx1">
                  <a:shade val="95000"/>
                </a:schemeClr>
              </a:buClr>
              <a:defRPr/>
            </a:pPr>
            <a:r>
              <a:rPr sz="2400" dirty="0" smtClean="0">
                <a:hlinkClick r:id="rId4"/>
              </a:rPr>
              <a:t>Hans </a:t>
            </a:r>
            <a:r>
              <a:rPr sz="2400" dirty="0" err="1" smtClean="0">
                <a:hlinkClick r:id="rId4"/>
              </a:rPr>
              <a:t>Polzer</a:t>
            </a:r>
            <a:endParaRPr sz="2400" dirty="0" smtClean="0"/>
          </a:p>
          <a:p>
            <a:pPr lvl="1" eaLnBrk="1" fontAlgn="auto">
              <a:spcAft>
                <a:spcPts val="900"/>
              </a:spcAft>
              <a:defRPr/>
            </a:pPr>
            <a:r>
              <a:rPr sz="2000" dirty="0" smtClean="0"/>
              <a:t>Context dimensionality reflects </a:t>
            </a:r>
            <a:r>
              <a:rPr sz="2000" dirty="0" smtClean="0">
                <a:latin typeface="ArialMT" pitchFamily="32"/>
              </a:rPr>
              <a:t>impact of evaluation context on evaluation processes </a:t>
            </a:r>
            <a:r>
              <a:rPr sz="2000" dirty="0" smtClean="0"/>
              <a:t>and tools</a:t>
            </a:r>
          </a:p>
          <a:p>
            <a:pPr lvl="1" eaLnBrk="1" fontAlgn="auto">
              <a:spcAft>
                <a:spcPts val="900"/>
              </a:spcAft>
              <a:defRPr/>
            </a:pPr>
            <a:r>
              <a:rPr sz="2000" dirty="0" smtClean="0"/>
              <a:t>Evaluation Scope, Context, Purpose, Lifecycle Phase, Application domain</a:t>
            </a:r>
          </a:p>
          <a:p>
            <a:pPr lvl="1" eaLnBrk="1" fontAlgn="auto">
              <a:spcAft>
                <a:spcPts val="900"/>
              </a:spcAft>
              <a:defRPr/>
            </a:pPr>
            <a:r>
              <a:rPr sz="2000" dirty="0" smtClean="0">
                <a:latin typeface="ArialMT" pitchFamily="32"/>
              </a:rPr>
              <a:t>Ontology evaluation attributes for applicable context </a:t>
            </a:r>
            <a:r>
              <a:rPr sz="2000" dirty="0" smtClean="0"/>
              <a:t>dimensions and ranges</a:t>
            </a:r>
          </a:p>
        </p:txBody>
      </p:sp>
      <p:sp>
        <p:nvSpPr>
          <p:cNvPr id="4" name="Slide Number Placeholder 3"/>
          <p:cNvSpPr>
            <a:spLocks noGrp="1"/>
          </p:cNvSpPr>
          <p:nvPr>
            <p:ph type="sldNum" sz="quarter" idx="12"/>
          </p:nvPr>
        </p:nvSpPr>
        <p:spPr/>
        <p:txBody>
          <a:bodyPr/>
          <a:lstStyle/>
          <a:p>
            <a:pPr>
              <a:defRPr/>
            </a:pPr>
            <a:fld id="{119E8308-8A27-4866-A197-C128C0A9D180}"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52400"/>
            <a:ext cx="9144000" cy="723265"/>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hangingPunct="1">
              <a:spcAft>
                <a:spcPts val="0"/>
              </a:spcAft>
              <a:buFont typeface="StarSymbol"/>
              <a:buNone/>
              <a:defRPr/>
            </a:pPr>
            <a:r>
              <a:rPr lang="en-US" dirty="0" smtClean="0">
                <a:effectLst>
                  <a:outerShdw blurRad="50800" dist="38100" algn="tr" rotWithShape="0">
                    <a:prstClr val="black">
                      <a:alpha val="40000"/>
                    </a:prstClr>
                  </a:outerShdw>
                </a:effectLst>
              </a:rPr>
              <a:t>24 Jan – Continued</a:t>
            </a:r>
            <a:endParaRPr lang="en-US" dirty="0"/>
          </a:p>
        </p:txBody>
      </p:sp>
      <p:sp>
        <p:nvSpPr>
          <p:cNvPr id="3" name="Text Placeholder 2"/>
          <p:cNvSpPr txBox="1">
            <a:spLocks noGrp="1"/>
          </p:cNvSpPr>
          <p:nvPr>
            <p:ph type="body" idx="4294967295"/>
          </p:nvPr>
        </p:nvSpPr>
        <p:spPr>
          <a:xfrm>
            <a:off x="0" y="990600"/>
            <a:ext cx="9144000" cy="4425950"/>
          </a:xfrm>
        </p:spPr>
        <p:txBody>
          <a:bodyPr>
            <a:noAutofit/>
          </a:bodyPr>
          <a:lstStyle>
            <a:defPPr marL="432000" lvl="0" indent="-324000">
              <a:spcBef>
                <a:spcPts val="0"/>
              </a:spcBef>
              <a:spcAft>
                <a:spcPts val="1417"/>
              </a:spcAft>
              <a:buSzPct val="45000"/>
              <a:buFont typeface="StarSymbol"/>
              <a:buNone/>
              <a:defRPr lang="en-US" sz="3200" b="0" i="0" u="none" strike="noStrike" kern="1200">
                <a:ln>
                  <a:noFill/>
                </a:ln>
                <a:latin typeface="Arial" pitchFamily="18"/>
                <a:ea typeface="Arial Unicode MS" pitchFamily="2"/>
                <a:cs typeface="Mangal" pitchFamily="2"/>
              </a:defRPr>
            </a:defPPr>
            <a:lvl1pPr marL="432000" lvl="0" indent="-324000">
              <a:spcBef>
                <a:spcPts val="0"/>
              </a:spcBef>
              <a:spcAft>
                <a:spcPts val="1417"/>
              </a:spcAft>
              <a:buSzPct val="45000"/>
              <a:buFont typeface="StarSymbol"/>
              <a:buChar char="●"/>
              <a:defRPr lang="en-US" sz="3200" b="0" i="0" u="none" strike="noStrike" kern="1200">
                <a:ln>
                  <a:noFill/>
                </a:ln>
                <a:latin typeface="Arial" pitchFamily="18"/>
                <a:ea typeface="Arial Unicode MS" pitchFamily="2"/>
                <a:cs typeface="Mangal" pitchFamily="2"/>
              </a:defRPr>
            </a:lvl1pPr>
            <a:lvl2pPr marL="864000" lvl="1" indent="-324000">
              <a:spcBef>
                <a:spcPts val="0"/>
              </a:spcBef>
              <a:spcAft>
                <a:spcPts val="1134"/>
              </a:spcAft>
              <a:buSzPct val="75000"/>
              <a:buFont typeface="StarSymbol"/>
              <a:buChar char="–"/>
              <a:defRPr lang="en-US" sz="2800" b="0" i="0" u="none" strike="noStrike" kern="1200">
                <a:ln>
                  <a:noFill/>
                </a:ln>
                <a:latin typeface="Arial" pitchFamily="18"/>
                <a:ea typeface="Arial Unicode MS" pitchFamily="2"/>
                <a:cs typeface="Mangal" pitchFamily="2"/>
              </a:defRPr>
            </a:lvl2pPr>
            <a:lvl3pPr marL="1295999" lvl="2" indent="-288000">
              <a:spcBef>
                <a:spcPts val="0"/>
              </a:spcBef>
              <a:spcAft>
                <a:spcPts val="850"/>
              </a:spcAft>
              <a:buSzPct val="45000"/>
              <a:buFont typeface="StarSymbol"/>
              <a:buChar char="●"/>
              <a:defRPr lang="en-US" sz="2400" b="0" i="0" u="none" strike="noStrike" kern="1200">
                <a:ln>
                  <a:noFill/>
                </a:ln>
                <a:latin typeface="Arial" pitchFamily="18"/>
                <a:ea typeface="Arial Unicode MS" pitchFamily="2"/>
                <a:cs typeface="Mangal" pitchFamily="2"/>
              </a:defRPr>
            </a:lvl3pPr>
            <a:lvl4pPr marL="1728000" lvl="3" indent="-216000">
              <a:spcBef>
                <a:spcPts val="0"/>
              </a:spcBef>
              <a:spcAft>
                <a:spcPts val="567"/>
              </a:spcAft>
              <a:buSzPct val="75000"/>
              <a:buFont typeface="StarSymbol"/>
              <a:buChar char="–"/>
              <a:defRPr lang="en-US" sz="2000" b="0" i="0" u="none" strike="noStrike" kern="1200">
                <a:ln>
                  <a:noFill/>
                </a:ln>
                <a:latin typeface="Arial" pitchFamily="18"/>
                <a:ea typeface="Arial Unicode MS" pitchFamily="2"/>
                <a:cs typeface="Mangal" pitchFamily="2"/>
              </a:defRPr>
            </a:lvl4pPr>
            <a:lvl5pPr marL="2160000" lvl="4"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5pPr>
            <a:lvl6pPr marL="2592000" lvl="5"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6pPr>
            <a:lvl7pPr marL="3024000" lvl="6"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7pPr>
            <a:lvl8pPr marL="3456000" lvl="7"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8pPr>
            <a:lvl9pPr marL="3887999" lvl="8"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9pPr>
          </a:lstStyle>
          <a:p>
            <a:pPr eaLnBrk="1" fontAlgn="auto" hangingPunct="1">
              <a:spcAft>
                <a:spcPts val="1200"/>
              </a:spcAft>
              <a:buClr>
                <a:schemeClr val="tx1">
                  <a:shade val="95000"/>
                </a:schemeClr>
              </a:buClr>
              <a:defRPr/>
            </a:pPr>
            <a:r>
              <a:rPr sz="2400" dirty="0" smtClean="0">
                <a:hlinkClick r:id="rId3"/>
              </a:rPr>
              <a:t>Mary Balboni </a:t>
            </a:r>
            <a:endParaRPr sz="2400" dirty="0" smtClean="0"/>
          </a:p>
          <a:p>
            <a:pPr lvl="1" eaLnBrk="1" fontAlgn="auto" hangingPunct="1">
              <a:spcAft>
                <a:spcPts val="300"/>
              </a:spcAft>
              <a:buClr>
                <a:schemeClr val="tx1">
                  <a:shade val="95000"/>
                </a:schemeClr>
              </a:buClr>
              <a:defRPr/>
            </a:pPr>
            <a:r>
              <a:rPr sz="2000" dirty="0" smtClean="0"/>
              <a:t>Software Development as a model for Ontology preparation</a:t>
            </a:r>
          </a:p>
          <a:p>
            <a:pPr lvl="1" eaLnBrk="1" fontAlgn="auto" hangingPunct="1">
              <a:spcAft>
                <a:spcPts val="300"/>
              </a:spcAft>
              <a:defRPr/>
            </a:pPr>
            <a:r>
              <a:rPr sz="2000" dirty="0" err="1" smtClean="0"/>
              <a:t>Blackbox</a:t>
            </a:r>
            <a:r>
              <a:rPr sz="2000" dirty="0" smtClean="0"/>
              <a:t> evaluation used throughout SW development lifecycle</a:t>
            </a:r>
          </a:p>
          <a:p>
            <a:pPr lvl="2" eaLnBrk="1" fontAlgn="auto" hangingPunct="1">
              <a:spcAft>
                <a:spcPts val="300"/>
              </a:spcAft>
              <a:defRPr/>
            </a:pPr>
            <a:r>
              <a:rPr sz="1800" dirty="0" smtClean="0"/>
              <a:t>Each test case includes expected results (behaviors) </a:t>
            </a:r>
          </a:p>
          <a:p>
            <a:pPr lvl="2" eaLnBrk="1" fontAlgn="auto" hangingPunct="1">
              <a:spcAft>
                <a:spcPts val="300"/>
              </a:spcAft>
              <a:defRPr/>
            </a:pPr>
            <a:r>
              <a:rPr sz="1800" dirty="0" smtClean="0"/>
              <a:t>Test data (driving test cases) used to probe limits of test domain</a:t>
            </a:r>
            <a:endParaRPr sz="2800" dirty="0" smtClean="0"/>
          </a:p>
          <a:p>
            <a:pPr lvl="1" eaLnBrk="1" fontAlgn="auto" hangingPunct="1">
              <a:defRPr/>
            </a:pPr>
            <a:r>
              <a:rPr sz="2000" dirty="0" err="1" smtClean="0"/>
              <a:t>Blackbox</a:t>
            </a:r>
            <a:r>
              <a:rPr sz="2000" dirty="0" smtClean="0"/>
              <a:t> testing may be improved with fault seeding </a:t>
            </a:r>
          </a:p>
          <a:p>
            <a:pPr eaLnBrk="1" fontAlgn="auto" hangingPunct="1">
              <a:spcAft>
                <a:spcPts val="600"/>
              </a:spcAft>
              <a:buClr>
                <a:schemeClr val="tx1">
                  <a:shade val="95000"/>
                </a:schemeClr>
              </a:buClr>
              <a:defRPr/>
            </a:pPr>
            <a:r>
              <a:rPr sz="2400" dirty="0" smtClean="0">
                <a:hlinkClick r:id="rId4"/>
              </a:rPr>
              <a:t>Megan Katsumi </a:t>
            </a:r>
            <a:endParaRPr sz="2800" dirty="0" smtClean="0"/>
          </a:p>
          <a:p>
            <a:pPr lvl="1" eaLnBrk="1" fontAlgn="auto" hangingPunct="1">
              <a:spcAft>
                <a:spcPts val="300"/>
              </a:spcAft>
              <a:buClr>
                <a:schemeClr val="tx1">
                  <a:shade val="95000"/>
                </a:schemeClr>
              </a:buClr>
              <a:defRPr/>
            </a:pPr>
            <a:r>
              <a:rPr sz="2000" dirty="0" smtClean="0"/>
              <a:t>Methodology for Development and Verification of Expressive Ontologies</a:t>
            </a:r>
          </a:p>
          <a:p>
            <a:pPr lvl="1" eaLnBrk="1" fontAlgn="auto">
              <a:spcAft>
                <a:spcPts val="300"/>
              </a:spcAft>
              <a:defRPr/>
            </a:pPr>
            <a:r>
              <a:rPr sz="2000" dirty="0" smtClean="0"/>
              <a:t>Evaluation and Verification of full first order ontologies</a:t>
            </a:r>
          </a:p>
          <a:p>
            <a:pPr lvl="1" eaLnBrk="1" fontAlgn="auto">
              <a:spcAft>
                <a:spcPts val="300"/>
              </a:spcAft>
              <a:defRPr/>
            </a:pPr>
            <a:r>
              <a:rPr sz="2000" dirty="0" smtClean="0"/>
              <a:t>Posits evaluation scope tied directly to formal specification </a:t>
            </a:r>
          </a:p>
          <a:p>
            <a:pPr lvl="1" eaLnBrk="1" fontAlgn="auto">
              <a:spcAft>
                <a:spcPts val="300"/>
              </a:spcAft>
              <a:defRPr/>
            </a:pPr>
            <a:r>
              <a:rPr sz="2000" dirty="0" smtClean="0">
                <a:latin typeface="ArialMT" pitchFamily="32"/>
              </a:rPr>
              <a:t>Might be useful for evaluating equivalence of common concepts between paired or partially paired ontologies</a:t>
            </a:r>
          </a:p>
          <a:p>
            <a:pPr marL="1084263" lvl="2" indent="-287338" eaLnBrk="1" fontAlgn="auto">
              <a:spcAft>
                <a:spcPts val="200"/>
              </a:spcAft>
              <a:defRPr/>
            </a:pPr>
            <a:r>
              <a:rPr sz="1800" dirty="0" smtClean="0">
                <a:latin typeface="ArialMT" pitchFamily="32"/>
              </a:rPr>
              <a:t>Ontology </a:t>
            </a:r>
            <a:r>
              <a:rPr sz="1800" dirty="0" smtClean="0">
                <a:latin typeface="ArialMT" pitchFamily="32"/>
              </a:rPr>
              <a:t>used for developer guidance and embedded operational ontology</a:t>
            </a:r>
          </a:p>
          <a:p>
            <a:pPr marL="1084263" lvl="2" indent="-287338" eaLnBrk="1" fontAlgn="auto">
              <a:spcAft>
                <a:spcPts val="200"/>
              </a:spcAft>
              <a:defRPr/>
            </a:pPr>
            <a:r>
              <a:rPr sz="1800" dirty="0" smtClean="0">
                <a:latin typeface="ArialMT" pitchFamily="32"/>
              </a:rPr>
              <a:t>Regression testing across versions</a:t>
            </a:r>
            <a:endParaRPr sz="1800" dirty="0" smtClean="0"/>
          </a:p>
        </p:txBody>
      </p:sp>
      <p:sp>
        <p:nvSpPr>
          <p:cNvPr id="4" name="Slide Number Placeholder 3"/>
          <p:cNvSpPr>
            <a:spLocks noGrp="1"/>
          </p:cNvSpPr>
          <p:nvPr>
            <p:ph type="sldNum" sz="quarter" idx="12"/>
          </p:nvPr>
        </p:nvSpPr>
        <p:spPr/>
        <p:txBody>
          <a:bodyPr/>
          <a:lstStyle/>
          <a:p>
            <a:pPr>
              <a:defRPr/>
            </a:pPr>
            <a:fld id="{81654923-2719-4931-8073-BB1570B11CA9}" type="slidenum">
              <a:rPr lang="en-US" smtClean="0"/>
              <a:pPr>
                <a:defRPr/>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868362"/>
          </a:xfrm>
        </p:spPr>
        <p:txBody>
          <a:bodyPr/>
          <a:lstStyle/>
          <a:p>
            <a:pPr eaLnBrk="1" fontAlgn="auto" hangingPunct="1">
              <a:spcAft>
                <a:spcPts val="0"/>
              </a:spcAft>
              <a:defRPr/>
            </a:pPr>
            <a:r>
              <a:rPr lang="en-US" dirty="0" smtClean="0"/>
              <a:t>Track B Synthesis</a:t>
            </a:r>
            <a:endParaRPr lang="en-US" dirty="0"/>
          </a:p>
        </p:txBody>
      </p:sp>
      <p:sp>
        <p:nvSpPr>
          <p:cNvPr id="3" name="Text Placeholder 2"/>
          <p:cNvSpPr>
            <a:spLocks noGrp="1"/>
          </p:cNvSpPr>
          <p:nvPr>
            <p:ph type="body" idx="4294967295"/>
          </p:nvPr>
        </p:nvSpPr>
        <p:spPr>
          <a:xfrm>
            <a:off x="0" y="914400"/>
            <a:ext cx="9144000" cy="5562600"/>
          </a:xfrm>
        </p:spPr>
        <p:txBody>
          <a:bodyPr>
            <a:normAutofit fontScale="77500" lnSpcReduction="20000"/>
          </a:bodyPr>
          <a:lstStyle/>
          <a:p>
            <a:pPr marL="651496" indent="-514350" eaLnBrk="1" fontAlgn="auto" hangingPunct="1">
              <a:lnSpc>
                <a:spcPct val="120000"/>
              </a:lnSpc>
              <a:spcBef>
                <a:spcPts val="0"/>
              </a:spcBef>
              <a:spcAft>
                <a:spcPts val="600"/>
              </a:spcAft>
              <a:buClr>
                <a:schemeClr val="tx1">
                  <a:shade val="95000"/>
                </a:schemeClr>
              </a:buClr>
              <a:buFont typeface="Wingdings 2" pitchFamily="18" charset="2"/>
              <a:buNone/>
              <a:defRPr/>
            </a:pPr>
            <a:r>
              <a:rPr lang="en-US" sz="3100" b="1" dirty="0" smtClean="0">
                <a:latin typeface="Arial" pitchFamily="34" charset="0"/>
                <a:cs typeface="Arial" pitchFamily="34" charset="0"/>
              </a:rPr>
              <a:t>Evaluation Scope Driven By Intended Use</a:t>
            </a:r>
          </a:p>
          <a:p>
            <a:pPr marL="547915" indent="-283434" eaLnBrk="1" fontAlgn="auto" hangingPunct="1">
              <a:spcBef>
                <a:spcPts val="300"/>
              </a:spcBef>
              <a:spcAft>
                <a:spcPts val="300"/>
              </a:spcAft>
              <a:buFont typeface="Wingdings 2"/>
              <a:buChar char=""/>
              <a:defRPr/>
            </a:pPr>
            <a:r>
              <a:rPr lang="en-US" dirty="0" smtClean="0">
                <a:latin typeface="Arial" pitchFamily="34" charset="0"/>
                <a:cs typeface="Arial" pitchFamily="34" charset="0"/>
              </a:rPr>
              <a:t>The purpose served by an ontology is the paramount determinant of criteria and their metrics pertinent to evaluation of that ontology</a:t>
            </a:r>
          </a:p>
          <a:p>
            <a:pPr marL="1133702" lvl="2" indent="-283434" eaLnBrk="1" fontAlgn="auto" hangingPunct="1">
              <a:spcBef>
                <a:spcPts val="300"/>
              </a:spcBef>
              <a:spcAft>
                <a:spcPts val="300"/>
              </a:spcAft>
              <a:buFont typeface="Wingdings" pitchFamily="2" charset="2"/>
              <a:buNone/>
              <a:defRPr/>
            </a:pPr>
            <a:r>
              <a:rPr lang="en-US" dirty="0" smtClean="0">
                <a:latin typeface="Arial" pitchFamily="34" charset="0"/>
                <a:cs typeface="Arial" pitchFamily="34" charset="0"/>
              </a:rPr>
              <a:t>As corollary, </a:t>
            </a:r>
          </a:p>
          <a:p>
            <a:pPr marL="1143000" lvl="2" indent="0" eaLnBrk="1" fontAlgn="auto" hangingPunct="1">
              <a:lnSpc>
                <a:spcPct val="120000"/>
              </a:lnSpc>
              <a:spcBef>
                <a:spcPts val="300"/>
              </a:spcBef>
              <a:spcAft>
                <a:spcPts val="600"/>
              </a:spcAft>
              <a:buFont typeface="Wingdings" pitchFamily="2" charset="2"/>
              <a:buNone/>
              <a:defRPr/>
            </a:pPr>
            <a:r>
              <a:rPr lang="en-US" sz="2300" b="1" dirty="0" smtClean="0">
                <a:latin typeface="Arial" pitchFamily="34" charset="0"/>
                <a:cs typeface="Arial" pitchFamily="34" charset="0"/>
              </a:rPr>
              <a:t>Evaluation of an ontology w.r.t. </a:t>
            </a:r>
            <a:r>
              <a:rPr lang="en-US" sz="2300" b="1" dirty="0" smtClean="0">
                <a:latin typeface="Arial" pitchFamily="34" charset="0"/>
                <a:cs typeface="Arial" pitchFamily="34" charset="0"/>
              </a:rPr>
              <a:t>a lifecycle phase cannot be the sole determinant of the ontology's utility for any other lifecycle </a:t>
            </a:r>
            <a:r>
              <a:rPr lang="en-US" sz="2300" b="1" dirty="0" smtClean="0">
                <a:latin typeface="Arial" pitchFamily="34" charset="0"/>
                <a:cs typeface="Arial" pitchFamily="34" charset="0"/>
              </a:rPr>
              <a:t>phase</a:t>
            </a:r>
            <a:endParaRPr lang="en-US" sz="2300" b="1" dirty="0" smtClean="0">
              <a:latin typeface="Arial" pitchFamily="34" charset="0"/>
              <a:cs typeface="Arial" pitchFamily="34" charset="0"/>
            </a:endParaRPr>
          </a:p>
          <a:p>
            <a:pPr marL="868590" lvl="1" indent="-283434" eaLnBrk="1" fontAlgn="auto" hangingPunct="1">
              <a:lnSpc>
                <a:spcPct val="110000"/>
              </a:lnSpc>
              <a:spcBef>
                <a:spcPts val="300"/>
              </a:spcBef>
              <a:spcAft>
                <a:spcPts val="600"/>
              </a:spcAft>
              <a:buFont typeface="Wingdings 2"/>
              <a:buChar char=""/>
              <a:defRPr/>
            </a:pPr>
            <a:r>
              <a:rPr lang="en-US" dirty="0" smtClean="0">
                <a:latin typeface="Arial" pitchFamily="34" charset="0"/>
                <a:cs typeface="Arial" pitchFamily="34" charset="0"/>
              </a:rPr>
              <a:t>There is a </a:t>
            </a:r>
            <a:r>
              <a:rPr lang="en-US" dirty="0" smtClean="0">
                <a:latin typeface="Arial" pitchFamily="34" charset="0"/>
                <a:cs typeface="Arial" pitchFamily="34" charset="0"/>
                <a:hlinkClick r:id="rId3"/>
              </a:rPr>
              <a:t>utility function</a:t>
            </a:r>
            <a:r>
              <a:rPr lang="en-US" dirty="0" smtClean="0">
                <a:latin typeface="Arial" pitchFamily="34" charset="0"/>
                <a:cs typeface="Arial" pitchFamily="34" charset="0"/>
              </a:rPr>
              <a:t> associated with an ontology in each lifecycle phase which governs the ontology evaluation scope for that phase</a:t>
            </a:r>
          </a:p>
          <a:p>
            <a:pPr marL="868590" lvl="1" indent="-283434" eaLnBrk="1" fontAlgn="auto" hangingPunct="1">
              <a:lnSpc>
                <a:spcPct val="110000"/>
              </a:lnSpc>
              <a:spcBef>
                <a:spcPts val="300"/>
              </a:spcBef>
              <a:spcAft>
                <a:spcPts val="600"/>
              </a:spcAft>
              <a:buFont typeface="Wingdings 2"/>
              <a:buChar char=""/>
              <a:defRPr/>
            </a:pPr>
            <a:r>
              <a:rPr lang="en-US" dirty="0" smtClean="0">
                <a:latin typeface="Arial" pitchFamily="34" charset="0"/>
                <a:cs typeface="Arial" pitchFamily="34" charset="0"/>
              </a:rPr>
              <a:t>The Utility </a:t>
            </a:r>
            <a:r>
              <a:rPr lang="en-US" dirty="0" smtClean="0">
                <a:latin typeface="Arial" pitchFamily="34" charset="0"/>
                <a:cs typeface="Arial" pitchFamily="34" charset="0"/>
              </a:rPr>
              <a:t>Function </a:t>
            </a:r>
            <a:r>
              <a:rPr lang="en-US" dirty="0" smtClean="0">
                <a:latin typeface="Arial" pitchFamily="34" charset="0"/>
                <a:cs typeface="Arial" pitchFamily="34" charset="0"/>
              </a:rPr>
              <a:t>is different </a:t>
            </a:r>
            <a:r>
              <a:rPr lang="en-US" dirty="0" smtClean="0">
                <a:latin typeface="Arial" pitchFamily="34" charset="0"/>
                <a:cs typeface="Arial" pitchFamily="34" charset="0"/>
              </a:rPr>
              <a:t>for </a:t>
            </a:r>
            <a:r>
              <a:rPr lang="en-US" smtClean="0">
                <a:latin typeface="Arial" pitchFamily="34" charset="0"/>
                <a:cs typeface="Arial" pitchFamily="34" charset="0"/>
              </a:rPr>
              <a:t>development/engineering aids </a:t>
            </a:r>
            <a:r>
              <a:rPr lang="en-US" dirty="0" smtClean="0">
                <a:latin typeface="Arial" pitchFamily="34" charset="0"/>
                <a:cs typeface="Arial" pitchFamily="34" charset="0"/>
              </a:rPr>
              <a:t>(ex ISO 15926), operational guidance (cf. </a:t>
            </a:r>
            <a:r>
              <a:rPr lang="en-US" dirty="0" smtClean="0">
                <a:latin typeface="Arial" pitchFamily="34" charset="0"/>
                <a:cs typeface="Arial" pitchFamily="34" charset="0"/>
              </a:rPr>
              <a:t>ITIL), machine inferencing</a:t>
            </a:r>
          </a:p>
          <a:p>
            <a:pPr marL="868590" lvl="1" indent="-283434" eaLnBrk="1" fontAlgn="auto" hangingPunct="1">
              <a:spcBef>
                <a:spcPts val="300"/>
              </a:spcBef>
              <a:spcAft>
                <a:spcPts val="300"/>
              </a:spcAft>
              <a:buFont typeface="Wingdings 2"/>
              <a:buChar char=""/>
              <a:defRPr/>
            </a:pPr>
            <a:r>
              <a:rPr lang="en-US" dirty="0" smtClean="0">
                <a:latin typeface="Arial" pitchFamily="34" charset="0"/>
                <a:cs typeface="Arial" pitchFamily="34" charset="0"/>
              </a:rPr>
              <a:t>Ontology lifecycle phases may alter utility function for an ontology</a:t>
            </a:r>
          </a:p>
          <a:p>
            <a:pPr marL="1133738" lvl="2" indent="-228577" eaLnBrk="1" fontAlgn="auto" hangingPunct="1">
              <a:lnSpc>
                <a:spcPct val="120000"/>
              </a:lnSpc>
              <a:spcBef>
                <a:spcPts val="600"/>
              </a:spcBef>
              <a:spcAft>
                <a:spcPts val="600"/>
              </a:spcAft>
              <a:buFont typeface="Wingdings"/>
              <a:buNone/>
              <a:defRPr/>
            </a:pPr>
            <a:r>
              <a:rPr lang="en-US" dirty="0" smtClean="0">
                <a:latin typeface="Arial" pitchFamily="34" charset="0"/>
                <a:cs typeface="Arial" pitchFamily="34" charset="0"/>
              </a:rPr>
              <a:t>At a minimum – several qualitatively different lifecycle phases, from initial need recognition through development, deployment, management and maintenance, to retirement and disposition (whether archiving or destruction) </a:t>
            </a:r>
          </a:p>
          <a:p>
            <a:pPr marL="972171" lvl="1" indent="-514350" eaLnBrk="1" fontAlgn="auto" hangingPunct="1">
              <a:lnSpc>
                <a:spcPct val="120000"/>
              </a:lnSpc>
              <a:spcBef>
                <a:spcPts val="300"/>
              </a:spcBef>
              <a:spcAft>
                <a:spcPts val="600"/>
              </a:spcAft>
              <a:buClr>
                <a:schemeClr val="tx1">
                  <a:shade val="95000"/>
                </a:schemeClr>
              </a:buClr>
              <a:defRPr/>
            </a:pPr>
            <a:r>
              <a:rPr lang="en-US" dirty="0" smtClean="0">
                <a:latin typeface="Arial" pitchFamily="34" charset="0"/>
                <a:cs typeface="Arial" pitchFamily="34" charset="0"/>
              </a:rPr>
              <a:t>Enterprise Lifecycle phases are additional cross-cutting domains</a:t>
            </a:r>
          </a:p>
          <a:p>
            <a:pPr marL="972171" lvl="1" indent="-514350" eaLnBrk="1" fontAlgn="auto" hangingPunct="1">
              <a:spcAft>
                <a:spcPts val="0"/>
              </a:spcAft>
              <a:buClr>
                <a:schemeClr val="tx1">
                  <a:shade val="95000"/>
                </a:schemeClr>
              </a:buClr>
              <a:defRPr/>
            </a:pPr>
            <a:r>
              <a:rPr lang="en-US" dirty="0" smtClean="0">
                <a:latin typeface="Arial" pitchFamily="34" charset="0"/>
                <a:cs typeface="Arial" pitchFamily="34" charset="0"/>
              </a:rPr>
              <a:t>Architectural models of ontology </a:t>
            </a:r>
            <a:r>
              <a:rPr lang="en-US" dirty="0" smtClean="0">
                <a:latin typeface="Arial" pitchFamily="34" charset="0"/>
                <a:cs typeface="Arial" pitchFamily="34" charset="0"/>
              </a:rPr>
              <a:t>and implementations </a:t>
            </a:r>
            <a:r>
              <a:rPr lang="en-US" dirty="0" smtClean="0">
                <a:latin typeface="Arial" pitchFamily="34" charset="0"/>
                <a:cs typeface="Arial" pitchFamily="34" charset="0"/>
              </a:rPr>
              <a:t>greatly impact extrinsic evaluation issues.</a:t>
            </a:r>
          </a:p>
          <a:p>
            <a:pPr marL="1133738" lvl="2" indent="-228577" eaLnBrk="1" fontAlgn="auto" hangingPunct="1">
              <a:spcAft>
                <a:spcPts val="0"/>
              </a:spcAft>
              <a:buFont typeface="Wingdings"/>
              <a:buNone/>
              <a:defRPr/>
            </a:pPr>
            <a:endParaRPr lang="en-US" dirty="0" smtClean="0"/>
          </a:p>
          <a:p>
            <a:pPr marL="1133738" lvl="2" indent="-228577" eaLnBrk="1" fontAlgn="auto" hangingPunct="1">
              <a:spcAft>
                <a:spcPts val="0"/>
              </a:spcAft>
              <a:buFont typeface="Wingdings"/>
              <a:buNone/>
              <a:defRPr/>
            </a:pPr>
            <a:endParaRPr lang="en-US" sz="2400" dirty="0" smtClean="0"/>
          </a:p>
        </p:txBody>
      </p:sp>
      <p:sp>
        <p:nvSpPr>
          <p:cNvPr id="4" name="Slide Number Placeholder 3"/>
          <p:cNvSpPr>
            <a:spLocks noGrp="1"/>
          </p:cNvSpPr>
          <p:nvPr>
            <p:ph type="sldNum" sz="quarter" idx="12"/>
          </p:nvPr>
        </p:nvSpPr>
        <p:spPr/>
        <p:txBody>
          <a:bodyPr/>
          <a:lstStyle/>
          <a:p>
            <a:pPr>
              <a:defRPr/>
            </a:pPr>
            <a:fld id="{F676FF96-232B-47CE-875F-B1892B0A918D}"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 y="228600"/>
            <a:ext cx="8229600" cy="723265"/>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hangingPunct="1">
              <a:spcAft>
                <a:spcPts val="0"/>
              </a:spcAft>
              <a:buFont typeface="StarSymbol"/>
              <a:buNone/>
              <a:defRPr/>
            </a:pPr>
            <a:r>
              <a:rPr lang="en-US" dirty="0" smtClean="0"/>
              <a:t>Other Contributing Sources </a:t>
            </a:r>
            <a:endParaRPr lang="en-US" dirty="0"/>
          </a:p>
        </p:txBody>
      </p:sp>
      <p:sp>
        <p:nvSpPr>
          <p:cNvPr id="3" name="Text Placeholder 2"/>
          <p:cNvSpPr txBox="1">
            <a:spLocks noGrp="1"/>
          </p:cNvSpPr>
          <p:nvPr>
            <p:ph type="body" idx="4294967295"/>
          </p:nvPr>
        </p:nvSpPr>
        <p:spPr>
          <a:xfrm>
            <a:off x="609600" y="1604963"/>
            <a:ext cx="8047038" cy="3976687"/>
          </a:xfrm>
        </p:spPr>
        <p:txBody>
          <a:bodyPr>
            <a:normAutofit fontScale="70000" lnSpcReduction="20000"/>
          </a:bodyPr>
          <a:lstStyle>
            <a:defPPr marL="432000" lvl="0" indent="-324000">
              <a:spcBef>
                <a:spcPts val="0"/>
              </a:spcBef>
              <a:spcAft>
                <a:spcPts val="1417"/>
              </a:spcAft>
              <a:buSzPct val="45000"/>
              <a:buFont typeface="StarSymbol"/>
              <a:buNone/>
              <a:defRPr lang="en-US" sz="3200" b="0" i="0" u="none" strike="noStrike" kern="1200">
                <a:ln>
                  <a:noFill/>
                </a:ln>
                <a:latin typeface="Arial" pitchFamily="18"/>
                <a:ea typeface="Arial Unicode MS" pitchFamily="2"/>
                <a:cs typeface="Mangal" pitchFamily="2"/>
              </a:defRPr>
            </a:defPPr>
            <a:lvl1pPr marL="432000" lvl="0" indent="-324000">
              <a:spcBef>
                <a:spcPts val="0"/>
              </a:spcBef>
              <a:spcAft>
                <a:spcPts val="1417"/>
              </a:spcAft>
              <a:buSzPct val="45000"/>
              <a:buFont typeface="StarSymbol"/>
              <a:buChar char="●"/>
              <a:defRPr lang="en-US" sz="3200" b="0" i="0" u="none" strike="noStrike" kern="1200">
                <a:ln>
                  <a:noFill/>
                </a:ln>
                <a:latin typeface="Arial" pitchFamily="18"/>
                <a:ea typeface="Arial Unicode MS" pitchFamily="2"/>
                <a:cs typeface="Mangal" pitchFamily="2"/>
              </a:defRPr>
            </a:lvl1pPr>
            <a:lvl2pPr marL="864000" lvl="1" indent="-324000">
              <a:spcBef>
                <a:spcPts val="0"/>
              </a:spcBef>
              <a:spcAft>
                <a:spcPts val="1134"/>
              </a:spcAft>
              <a:buSzPct val="75000"/>
              <a:buFont typeface="StarSymbol"/>
              <a:buChar char="–"/>
              <a:defRPr lang="en-US" sz="2800" b="0" i="0" u="none" strike="noStrike" kern="1200">
                <a:ln>
                  <a:noFill/>
                </a:ln>
                <a:latin typeface="Arial" pitchFamily="18"/>
                <a:ea typeface="Arial Unicode MS" pitchFamily="2"/>
                <a:cs typeface="Mangal" pitchFamily="2"/>
              </a:defRPr>
            </a:lvl2pPr>
            <a:lvl3pPr marL="1295999" lvl="2" indent="-288000">
              <a:spcBef>
                <a:spcPts val="0"/>
              </a:spcBef>
              <a:spcAft>
                <a:spcPts val="850"/>
              </a:spcAft>
              <a:buSzPct val="45000"/>
              <a:buFont typeface="StarSymbol"/>
              <a:buChar char="●"/>
              <a:defRPr lang="en-US" sz="2400" b="0" i="0" u="none" strike="noStrike" kern="1200">
                <a:ln>
                  <a:noFill/>
                </a:ln>
                <a:latin typeface="Arial" pitchFamily="18"/>
                <a:ea typeface="Arial Unicode MS" pitchFamily="2"/>
                <a:cs typeface="Mangal" pitchFamily="2"/>
              </a:defRPr>
            </a:lvl3pPr>
            <a:lvl4pPr marL="1728000" lvl="3" indent="-216000">
              <a:spcBef>
                <a:spcPts val="0"/>
              </a:spcBef>
              <a:spcAft>
                <a:spcPts val="567"/>
              </a:spcAft>
              <a:buSzPct val="75000"/>
              <a:buFont typeface="StarSymbol"/>
              <a:buChar char="–"/>
              <a:defRPr lang="en-US" sz="2000" b="0" i="0" u="none" strike="noStrike" kern="1200">
                <a:ln>
                  <a:noFill/>
                </a:ln>
                <a:latin typeface="Arial" pitchFamily="18"/>
                <a:ea typeface="Arial Unicode MS" pitchFamily="2"/>
                <a:cs typeface="Mangal" pitchFamily="2"/>
              </a:defRPr>
            </a:lvl4pPr>
            <a:lvl5pPr marL="2160000" lvl="4"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5pPr>
            <a:lvl6pPr marL="2592000" lvl="5"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6pPr>
            <a:lvl7pPr marL="3024000" lvl="6"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7pPr>
            <a:lvl8pPr marL="3456000" lvl="7"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8pPr>
            <a:lvl9pPr marL="3887999" lvl="8" indent="-216000">
              <a:spcBef>
                <a:spcPts val="0"/>
              </a:spcBef>
              <a:spcAft>
                <a:spcPts val="283"/>
              </a:spcAft>
              <a:buSzPct val="45000"/>
              <a:buFont typeface="StarSymbol"/>
              <a:buChar char="●"/>
              <a:defRPr lang="en-US" sz="2000" b="0" i="0" u="none" strike="noStrike" kern="1200">
                <a:ln>
                  <a:noFill/>
                </a:ln>
                <a:latin typeface="Arial" pitchFamily="18"/>
                <a:ea typeface="Arial Unicode MS" pitchFamily="2"/>
                <a:cs typeface="Mangal" pitchFamily="2"/>
              </a:defRPr>
            </a:lvl9pPr>
          </a:lstStyle>
          <a:p>
            <a:pPr eaLnBrk="1" fontAlgn="auto" hangingPunct="1">
              <a:buClr>
                <a:schemeClr val="tx1">
                  <a:shade val="95000"/>
                </a:schemeClr>
              </a:buClr>
              <a:buFont typeface="StarSymbol"/>
              <a:buNone/>
              <a:defRPr/>
            </a:pPr>
            <a:r>
              <a:rPr sz="3400" dirty="0" smtClean="0">
                <a:hlinkClick r:id="rId3"/>
              </a:rPr>
              <a:t>Mike </a:t>
            </a:r>
            <a:r>
              <a:rPr sz="3400" dirty="0">
                <a:hlinkClick r:id="rId3"/>
              </a:rPr>
              <a:t>Bennett </a:t>
            </a:r>
            <a:r>
              <a:rPr sz="3400" dirty="0" smtClean="0"/>
              <a:t> -</a:t>
            </a:r>
            <a:r>
              <a:rPr sz="3400" b="1" dirty="0" smtClean="0">
                <a:effectLst>
                  <a:outerShdw blurRad="50800" dist="38100" algn="tr" rotWithShape="0">
                    <a:prstClr val="black">
                      <a:alpha val="40000"/>
                    </a:prstClr>
                  </a:outerShdw>
                </a:effectLst>
              </a:rPr>
              <a:t>Track C</a:t>
            </a:r>
          </a:p>
          <a:p>
            <a:pPr marL="431800" indent="-28575" eaLnBrk="1" fontAlgn="auto" hangingPunct="1">
              <a:buClr>
                <a:schemeClr val="tx1">
                  <a:shade val="95000"/>
                </a:schemeClr>
              </a:buClr>
              <a:buFont typeface="StarSymbol"/>
              <a:buNone/>
              <a:defRPr/>
            </a:pPr>
            <a:r>
              <a:rPr b="1" dirty="0" smtClean="0"/>
              <a:t>Made </a:t>
            </a:r>
            <a:r>
              <a:rPr b="1" dirty="0"/>
              <a:t>clear that there were sometimes more than one ontology at issue</a:t>
            </a:r>
            <a:r>
              <a:rPr dirty="0" smtClean="0"/>
              <a:t>.</a:t>
            </a:r>
          </a:p>
          <a:p>
            <a:pPr lvl="1" eaLnBrk="1" fontAlgn="auto" hangingPunct="1">
              <a:defRPr/>
            </a:pPr>
            <a:r>
              <a:rPr dirty="0" smtClean="0"/>
              <a:t>Conceptual Model (his term) – independent of implementation technology</a:t>
            </a:r>
          </a:p>
          <a:p>
            <a:pPr lvl="1" eaLnBrk="1" fontAlgn="auto" hangingPunct="1">
              <a:defRPr/>
            </a:pPr>
            <a:r>
              <a:rPr dirty="0" smtClean="0"/>
              <a:t>Operational Ontology – implementation tied back to conceptual model</a:t>
            </a:r>
          </a:p>
          <a:p>
            <a:pPr lvl="1" eaLnBrk="1" fontAlgn="auto" hangingPunct="1">
              <a:defRPr/>
            </a:pPr>
            <a:r>
              <a:rPr dirty="0" smtClean="0"/>
              <a:t>“The formal methodology needs to define what tools and techniques are applied at what points in the written development process, to what artifacts, to what end.” </a:t>
            </a:r>
          </a:p>
          <a:p>
            <a:pPr eaLnBrk="1" fontAlgn="auto" hangingPunct="1">
              <a:buClr>
                <a:schemeClr val="tx1">
                  <a:shade val="95000"/>
                </a:schemeClr>
              </a:buClr>
              <a:defRPr/>
            </a:pPr>
            <a:r>
              <a:rPr dirty="0" smtClean="0"/>
              <a:t>Other Track C and A sources need deeper review, particularly for Architectural perspective in Synthesis</a:t>
            </a:r>
          </a:p>
        </p:txBody>
      </p:sp>
      <p:sp>
        <p:nvSpPr>
          <p:cNvPr id="4" name="Slide Number Placeholder 3"/>
          <p:cNvSpPr>
            <a:spLocks noGrp="1"/>
          </p:cNvSpPr>
          <p:nvPr>
            <p:ph type="sldNum" sz="quarter" idx="12"/>
          </p:nvPr>
        </p:nvSpPr>
        <p:spPr/>
        <p:txBody>
          <a:bodyPr/>
          <a:lstStyle/>
          <a:p>
            <a:pPr>
              <a:defRPr/>
            </a:pPr>
            <a:fld id="{4586A6A1-57FD-426E-90A1-F7B0EA64796C}" type="slidenum">
              <a:rPr lang="en-US" smtClean="0"/>
              <a:pPr>
                <a:defRPr/>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0"/>
            <a:ext cx="8229600" cy="1143000"/>
          </a:xfrm>
        </p:spPr>
        <p:txBody>
          <a:bodyPr>
            <a:noAutofit/>
          </a:bodyPr>
          <a:lstStyle/>
          <a:p>
            <a:pPr eaLnBrk="1" fontAlgn="auto" hangingPunct="1">
              <a:spcAft>
                <a:spcPts val="0"/>
              </a:spcAft>
              <a:defRPr/>
            </a:pPr>
            <a:r>
              <a:rPr lang="en-US" sz="2400" dirty="0" smtClean="0"/>
              <a:t>Scope and context keywords </a:t>
            </a:r>
            <a:br>
              <a:rPr lang="en-US" sz="2400" dirty="0" smtClean="0"/>
            </a:br>
            <a:r>
              <a:rPr lang="en-US" sz="2400" dirty="0" smtClean="0"/>
              <a:t>24 Jan – Track B – Chat Gleanings</a:t>
            </a:r>
            <a:endParaRPr lang="en-US" sz="2400" dirty="0"/>
          </a:p>
        </p:txBody>
      </p:sp>
      <p:graphicFrame>
        <p:nvGraphicFramePr>
          <p:cNvPr id="3" name="Table 2"/>
          <p:cNvGraphicFramePr>
            <a:graphicFrameLocks noGrp="1"/>
          </p:cNvGraphicFramePr>
          <p:nvPr/>
        </p:nvGraphicFramePr>
        <p:xfrm>
          <a:off x="228600" y="1143000"/>
          <a:ext cx="8839200" cy="5385618"/>
        </p:xfrm>
        <a:graphic>
          <a:graphicData uri="http://schemas.openxmlformats.org/drawingml/2006/table">
            <a:tbl>
              <a:tblPr/>
              <a:tblGrid>
                <a:gridCol w="2590800"/>
                <a:gridCol w="6248400"/>
              </a:tblGrid>
              <a:tr h="231546">
                <a:tc>
                  <a:txBody>
                    <a:bodyPr/>
                    <a:lstStyle/>
                    <a:p>
                      <a:pPr algn="ctr"/>
                      <a:r>
                        <a:rPr lang="en-US" sz="1000" b="1" dirty="0"/>
                        <a:t>Property / Characteristic </a:t>
                      </a:r>
                      <a:br>
                        <a:rPr lang="en-US" sz="1000" b="1" dirty="0"/>
                      </a:br>
                      <a:endParaRPr lang="en-US" sz="1000" b="1" dirty="0"/>
                    </a:p>
                  </a:txBody>
                  <a:tcPr marL="864" marR="864" marT="864" marB="864">
                    <a:lnL>
                      <a:noFill/>
                    </a:lnL>
                    <a:lnR>
                      <a:noFill/>
                    </a:lnR>
                    <a:lnT>
                      <a:noFill/>
                    </a:lnT>
                    <a:lnB>
                      <a:noFill/>
                    </a:lnB>
                  </a:tcPr>
                </a:tc>
                <a:tc>
                  <a:txBody>
                    <a:bodyPr/>
                    <a:lstStyle/>
                    <a:p>
                      <a:pPr algn="ctr"/>
                      <a:r>
                        <a:rPr lang="en-US" sz="1000" b="1" dirty="0"/>
                        <a:t>Full Text</a:t>
                      </a:r>
                      <a:br>
                        <a:rPr lang="en-US" sz="1000" b="1" dirty="0"/>
                      </a:br>
                      <a:endParaRPr lang="en-US" sz="1000" b="1" dirty="0"/>
                    </a:p>
                  </a:txBody>
                  <a:tcPr marL="864" marR="864" marT="864" marB="864">
                    <a:lnL>
                      <a:noFill/>
                    </a:lnL>
                    <a:lnR>
                      <a:noFill/>
                    </a:lnR>
                    <a:lnT>
                      <a:noFill/>
                    </a:lnT>
                    <a:lnB>
                      <a:noFill/>
                    </a:lnB>
                  </a:tcPr>
                </a:tc>
              </a:tr>
              <a:tr h="576692">
                <a:tc>
                  <a:txBody>
                    <a:bodyPr/>
                    <a:lstStyle/>
                    <a:p>
                      <a:r>
                        <a:rPr lang="en-US" sz="900" dirty="0" err="1"/>
                        <a:t>Reusefulness</a:t>
                      </a:r>
                      <a:r>
                        <a:rPr lang="en-US" sz="900" dirty="0"/>
                        <a:t>, </a:t>
                      </a:r>
                      <a:br>
                        <a:rPr lang="en-US" sz="900" dirty="0"/>
                      </a:br>
                      <a:r>
                        <a:rPr lang="en-US" sz="900" dirty="0"/>
                        <a:t>Quality, </a:t>
                      </a:r>
                      <a:br>
                        <a:rPr lang="en-US" sz="900" dirty="0"/>
                      </a:br>
                      <a:r>
                        <a:rPr lang="en-US" sz="900" dirty="0"/>
                        <a:t>Parsimony, </a:t>
                      </a:r>
                      <a:br>
                        <a:rPr lang="en-US" sz="900" dirty="0"/>
                      </a:br>
                      <a:r>
                        <a:rPr lang="en-US" sz="900" dirty="0"/>
                        <a:t>Beauty </a:t>
                      </a:r>
                    </a:p>
                  </a:txBody>
                  <a:tcPr marL="864" marR="864" marT="864" marB="864">
                    <a:lnL>
                      <a:noFill/>
                    </a:lnL>
                    <a:lnR>
                      <a:noFill/>
                    </a:lnR>
                    <a:lnT>
                      <a:noFill/>
                    </a:lnT>
                    <a:lnB>
                      <a:noFill/>
                    </a:lnB>
                  </a:tcPr>
                </a:tc>
                <a:tc>
                  <a:txBody>
                    <a:bodyPr/>
                    <a:lstStyle/>
                    <a:p>
                      <a:r>
                        <a:rPr lang="en-US" sz="900" b="1"/>
                        <a:t>JackRing: </a:t>
                      </a:r>
                      <a:r>
                        <a:rPr lang="en-US" sz="900"/>
                        <a:t>Reusefulness of an ontology or subset(s) thereof?</a:t>
                      </a:r>
                      <a:br>
                        <a:rPr lang="en-US" sz="900"/>
                      </a:br>
                      <a:r>
                        <a:rPr lang="en-US" sz="900"/>
                        <a:t/>
                      </a:r>
                      <a:br>
                        <a:rPr lang="en-US" sz="900"/>
                      </a:br>
                      <a:r>
                        <a:rPr lang="en-US" sz="900" b="1"/>
                        <a:t>JackRing: </a:t>
                      </a:r>
                      <a:r>
                        <a:rPr lang="en-US" sz="900"/>
                        <a:t>In systems think the three basic dimensions are Quality, Parsimony, Beauty </a:t>
                      </a:r>
                      <a:br>
                        <a:rPr lang="en-US" sz="900"/>
                      </a:br>
                      <a:endParaRPr lang="en-US" sz="900"/>
                    </a:p>
                  </a:txBody>
                  <a:tcPr marL="864" marR="864" marT="864" marB="864">
                    <a:lnL>
                      <a:noFill/>
                    </a:lnL>
                    <a:lnR>
                      <a:noFill/>
                    </a:lnR>
                    <a:lnT>
                      <a:noFill/>
                    </a:lnT>
                    <a:lnB>
                      <a:noFill/>
                    </a:lnB>
                  </a:tcPr>
                </a:tc>
              </a:tr>
              <a:tr h="179423">
                <a:tc>
                  <a:txBody>
                    <a:bodyPr/>
                    <a:lstStyle/>
                    <a:p>
                      <a:r>
                        <a:rPr lang="en-US" sz="900" dirty="0" smtClean="0"/>
                        <a:t>License</a:t>
                      </a:r>
                      <a:endParaRPr lang="en-US" sz="900" dirty="0"/>
                    </a:p>
                  </a:txBody>
                  <a:tcPr marL="864" marR="864" marT="864" marB="864">
                    <a:lnL>
                      <a:noFill/>
                    </a:lnL>
                    <a:lnR>
                      <a:noFill/>
                    </a:lnR>
                    <a:lnT>
                      <a:noFill/>
                    </a:lnT>
                    <a:lnB>
                      <a:noFill/>
                    </a:lnB>
                  </a:tcPr>
                </a:tc>
                <a:tc>
                  <a:txBody>
                    <a:bodyPr/>
                    <a:lstStyle/>
                    <a:p>
                      <a:r>
                        <a:rPr lang="en-US" sz="900" b="1" dirty="0" err="1"/>
                        <a:t>MariCarmenSuarezFigueroa</a:t>
                      </a:r>
                      <a:r>
                        <a:rPr lang="en-US" sz="900" b="1" dirty="0"/>
                        <a:t>: </a:t>
                      </a:r>
                      <a:r>
                        <a:rPr lang="en-US" sz="900" dirty="0"/>
                        <a:t>In the legal part, maybe we should consider also license (and not only copyright)</a:t>
                      </a:r>
                    </a:p>
                  </a:txBody>
                  <a:tcPr marL="864" marR="864" marT="864" marB="864">
                    <a:lnL>
                      <a:noFill/>
                    </a:lnL>
                    <a:lnR>
                      <a:noFill/>
                    </a:lnR>
                    <a:lnT>
                      <a:noFill/>
                    </a:lnT>
                    <a:lnB>
                      <a:noFill/>
                    </a:lnB>
                  </a:tcPr>
                </a:tc>
              </a:tr>
              <a:tr h="1151934">
                <a:tc>
                  <a:txBody>
                    <a:bodyPr/>
                    <a:lstStyle/>
                    <a:p>
                      <a:r>
                        <a:rPr lang="en-US" sz="900" dirty="0"/>
                        <a:t>Relevance, </a:t>
                      </a:r>
                      <a:br>
                        <a:rPr lang="en-US" sz="900" dirty="0"/>
                      </a:br>
                      <a:r>
                        <a:rPr lang="en-US" sz="900" dirty="0"/>
                        <a:t>Clarity, </a:t>
                      </a:r>
                      <a:br>
                        <a:rPr lang="en-US" sz="900" dirty="0"/>
                      </a:br>
                      <a:r>
                        <a:rPr lang="en-US" sz="900" dirty="0"/>
                        <a:t>Consistency, </a:t>
                      </a:r>
                      <a:br>
                        <a:rPr lang="en-US" sz="900" dirty="0"/>
                      </a:br>
                      <a:r>
                        <a:rPr lang="en-US" sz="900" dirty="0"/>
                        <a:t>Accessibility, </a:t>
                      </a:r>
                      <a:br>
                        <a:rPr lang="en-US" sz="900" dirty="0"/>
                      </a:br>
                      <a:r>
                        <a:rPr lang="en-US" sz="900" dirty="0"/>
                        <a:t>timeliness,</a:t>
                      </a:r>
                      <a:br>
                        <a:rPr lang="en-US" sz="900" dirty="0"/>
                      </a:br>
                      <a:r>
                        <a:rPr lang="en-US" sz="900" dirty="0"/>
                        <a:t>completeness,</a:t>
                      </a:r>
                      <a:br>
                        <a:rPr lang="en-US" sz="900" dirty="0"/>
                      </a:br>
                      <a:r>
                        <a:rPr lang="en-US" sz="900" dirty="0"/>
                        <a:t>accuracy, </a:t>
                      </a:r>
                      <a:br>
                        <a:rPr lang="en-US" sz="900" dirty="0"/>
                      </a:br>
                      <a:r>
                        <a:rPr lang="en-US" sz="900" dirty="0"/>
                        <a:t>costs (development, maintenance), Benefits,</a:t>
                      </a:r>
                      <a:br>
                        <a:rPr lang="en-US" sz="900" dirty="0"/>
                      </a:br>
                      <a:r>
                        <a:rPr lang="en-US" sz="900" dirty="0"/>
                        <a:t>Provenance,</a:t>
                      </a:r>
                      <a:r>
                        <a:rPr lang="en-US" sz="900" b="1" dirty="0"/>
                        <a:t> </a:t>
                      </a:r>
                      <a:r>
                        <a:rPr lang="en-US" sz="900" dirty="0"/>
                        <a:t/>
                      </a:r>
                      <a:br>
                        <a:rPr lang="en-US" sz="900" dirty="0"/>
                      </a:br>
                      <a:r>
                        <a:rPr lang="en-US" sz="900" dirty="0"/>
                        <a:t>Modularity</a:t>
                      </a:r>
                    </a:p>
                  </a:txBody>
                  <a:tcPr marL="864" marR="864" marT="864" marB="864">
                    <a:lnL>
                      <a:noFill/>
                    </a:lnL>
                    <a:lnR>
                      <a:noFill/>
                    </a:lnR>
                    <a:lnT>
                      <a:noFill/>
                    </a:lnT>
                    <a:lnB>
                      <a:noFill/>
                    </a:lnB>
                  </a:tcPr>
                </a:tc>
                <a:tc>
                  <a:txBody>
                    <a:bodyPr/>
                    <a:lstStyle/>
                    <a:p>
                      <a:r>
                        <a:rPr lang="en-US" sz="900" b="1" dirty="0" err="1"/>
                        <a:t>MatthewWest</a:t>
                      </a:r>
                      <a:r>
                        <a:rPr lang="en-US" sz="900" b="1" dirty="0"/>
                        <a:t>: </a:t>
                      </a:r>
                      <a:r>
                        <a:rPr lang="en-US" sz="900" dirty="0"/>
                        <a:t>Relevance, Clarity, Consistency, Accessibility, </a:t>
                      </a:r>
                      <a:r>
                        <a:rPr lang="en-US" sz="900" dirty="0" err="1"/>
                        <a:t>timeliness,completeness</a:t>
                      </a:r>
                      <a:r>
                        <a:rPr lang="en-US" sz="900" dirty="0"/>
                        <a:t>, accuracy, costs (development, maintenance), Benefits</a:t>
                      </a:r>
                    </a:p>
                    <a:p>
                      <a:r>
                        <a:rPr lang="en-US" sz="900" b="1" dirty="0" err="1"/>
                        <a:t>MatthewWest</a:t>
                      </a:r>
                      <a:r>
                        <a:rPr lang="en-US" sz="900" b="1" dirty="0"/>
                        <a:t>: </a:t>
                      </a:r>
                      <a:r>
                        <a:rPr lang="en-US" sz="900" dirty="0"/>
                        <a:t>Provenance</a:t>
                      </a:r>
                    </a:p>
                    <a:p>
                      <a:r>
                        <a:rPr lang="en-US" sz="900" b="1" dirty="0" err="1"/>
                        <a:t>MatthewWest</a:t>
                      </a:r>
                      <a:r>
                        <a:rPr lang="en-US" sz="900" b="1" dirty="0"/>
                        <a:t>: </a:t>
                      </a:r>
                      <a:r>
                        <a:rPr lang="en-US" sz="900" dirty="0"/>
                        <a:t>Modularity</a:t>
                      </a:r>
                      <a:br>
                        <a:rPr lang="en-US" sz="900" dirty="0"/>
                      </a:br>
                      <a:endParaRPr lang="en-US" sz="900" dirty="0"/>
                    </a:p>
                  </a:txBody>
                  <a:tcPr marL="864" marR="864" marT="864" marB="864">
                    <a:lnL>
                      <a:noFill/>
                    </a:lnL>
                    <a:lnR>
                      <a:noFill/>
                    </a:lnR>
                    <a:lnT>
                      <a:noFill/>
                    </a:lnT>
                    <a:lnB>
                      <a:noFill/>
                    </a:lnB>
                  </a:tcPr>
                </a:tc>
              </a:tr>
              <a:tr h="542807">
                <a:tc>
                  <a:txBody>
                    <a:bodyPr/>
                    <a:lstStyle/>
                    <a:p>
                      <a:r>
                        <a:rPr lang="en-US" sz="900" dirty="0"/>
                        <a:t>complexness</a:t>
                      </a:r>
                    </a:p>
                  </a:txBody>
                  <a:tcPr marL="864" marR="864" marT="864" marB="864">
                    <a:lnL>
                      <a:noFill/>
                    </a:lnL>
                    <a:lnR>
                      <a:noFill/>
                    </a:lnR>
                    <a:lnT>
                      <a:noFill/>
                    </a:lnT>
                    <a:lnB>
                      <a:noFill/>
                    </a:lnB>
                  </a:tcPr>
                </a:tc>
                <a:tc>
                  <a:txBody>
                    <a:bodyPr/>
                    <a:lstStyle/>
                    <a:p>
                      <a:r>
                        <a:rPr lang="en-US" sz="900" b="1"/>
                        <a:t>JackRing: </a:t>
                      </a:r>
                      <a:r>
                        <a:rPr lang="en-US" sz="900"/>
                        <a:t>No one has mentioned the dimension of complexness. Because ontologies quickly become complex topologies then the response time becomes very important if implemented on a von Neumann architecture. Therefore the structure of the ontology for efficiency of response becomes an important dimension </a:t>
                      </a:r>
                    </a:p>
                  </a:txBody>
                  <a:tcPr marL="864" marR="864" marT="864" marB="864">
                    <a:lnL>
                      <a:noFill/>
                    </a:lnL>
                    <a:lnR>
                      <a:noFill/>
                    </a:lnR>
                    <a:lnT>
                      <a:noFill/>
                    </a:lnT>
                    <a:lnB>
                      <a:noFill/>
                    </a:lnB>
                  </a:tcPr>
                </a:tc>
              </a:tr>
              <a:tr h="691740">
                <a:tc>
                  <a:txBody>
                    <a:bodyPr/>
                    <a:lstStyle/>
                    <a:p>
                      <a:r>
                        <a:rPr lang="en-US" sz="900"/>
                        <a:t>Reliability, </a:t>
                      </a:r>
                      <a:br>
                        <a:rPr lang="en-US" sz="900"/>
                      </a:br>
                      <a:r>
                        <a:rPr lang="en-US" sz="900"/>
                        <a:t>Availability, </a:t>
                      </a:r>
                      <a:br>
                        <a:rPr lang="en-US" sz="900"/>
                      </a:br>
                      <a:r>
                        <a:rPr lang="en-US" sz="900"/>
                        <a:t>Maintainability, </a:t>
                      </a:r>
                      <a:br>
                        <a:rPr lang="en-US" sz="900"/>
                      </a:br>
                      <a:r>
                        <a:rPr lang="en-US" sz="900"/>
                        <a:t>Performance, </a:t>
                      </a:r>
                      <a:br>
                        <a:rPr lang="en-US" sz="900"/>
                      </a:br>
                      <a:r>
                        <a:rPr lang="en-US" sz="900"/>
                        <a:t>Scalability, </a:t>
                      </a:r>
                      <a:br>
                        <a:rPr lang="en-US" sz="900"/>
                      </a:br>
                      <a:r>
                        <a:rPr lang="en-US" sz="900"/>
                        <a:t>Security.</a:t>
                      </a:r>
                    </a:p>
                  </a:txBody>
                  <a:tcPr marL="864" marR="864" marT="864" marB="864">
                    <a:lnL>
                      <a:noFill/>
                    </a:lnL>
                    <a:lnR>
                      <a:noFill/>
                    </a:lnR>
                    <a:lnT>
                      <a:noFill/>
                    </a:lnT>
                    <a:lnB>
                      <a:noFill/>
                    </a:lnB>
                  </a:tcPr>
                </a:tc>
                <a:tc>
                  <a:txBody>
                    <a:bodyPr/>
                    <a:lstStyle/>
                    <a:p>
                      <a:r>
                        <a:rPr lang="en-US" sz="900" b="1"/>
                        <a:t>BobbinTeegarden: </a:t>
                      </a:r>
                      <a:r>
                        <a:rPr lang="en-US" sz="900"/>
                        <a:t>At DEC, we used an overlay on all engineering for RAMPSS -- Reliability, Availability, Maintainability, Performance, Scalability, and Security. Maybe these all apply for black box here? Mary has cited some of them...</a:t>
                      </a:r>
                    </a:p>
                  </a:txBody>
                  <a:tcPr marL="864" marR="864" marT="864" marB="864">
                    <a:lnL>
                      <a:noFill/>
                    </a:lnL>
                    <a:lnR>
                      <a:noFill/>
                    </a:lnR>
                    <a:lnT>
                      <a:noFill/>
                    </a:lnT>
                    <a:lnB>
                      <a:noFill/>
                    </a:lnB>
                  </a:tcPr>
                </a:tc>
              </a:tr>
              <a:tr h="1582152">
                <a:tc>
                  <a:txBody>
                    <a:bodyPr/>
                    <a:lstStyle/>
                    <a:p>
                      <a:r>
                        <a:rPr lang="en-US" sz="900" dirty="0"/>
                        <a:t>domain integrity,</a:t>
                      </a:r>
                      <a:br>
                        <a:rPr lang="en-US" sz="900" dirty="0"/>
                      </a:br>
                      <a:r>
                        <a:rPr lang="en-US" sz="900" dirty="0"/>
                        <a:t>referential integrity,</a:t>
                      </a:r>
                      <a:br>
                        <a:rPr lang="en-US" sz="900" dirty="0"/>
                      </a:br>
                      <a:r>
                        <a:rPr lang="en-US" sz="900" dirty="0"/>
                        <a:t>semantic integrity,</a:t>
                      </a:r>
                      <a:br>
                        <a:rPr lang="en-US" sz="900" dirty="0"/>
                      </a:br>
                      <a:r>
                        <a:rPr lang="en-US" sz="900" dirty="0"/>
                        <a:t>Precision</a:t>
                      </a:r>
                      <a:br>
                        <a:rPr lang="en-US" sz="900" dirty="0"/>
                      </a:br>
                      <a:r>
                        <a:rPr lang="en-US" sz="900" dirty="0"/>
                        <a:t>    </a:t>
                      </a:r>
                      <a:r>
                        <a:rPr lang="en-US" sz="900" dirty="0" err="1"/>
                        <a:t>With_Respect_To</a:t>
                      </a:r>
                      <a:r>
                        <a:rPr lang="en-US" sz="900" dirty="0"/>
                        <a:t>(domain D, requirement R)</a:t>
                      </a:r>
                      <a:br>
                        <a:rPr lang="en-US" sz="900" dirty="0"/>
                      </a:br>
                      <a:endParaRPr lang="en-US" sz="900" dirty="0"/>
                    </a:p>
                  </a:txBody>
                  <a:tcPr marL="864" marR="864" marT="864" marB="864">
                    <a:lnL>
                      <a:noFill/>
                    </a:lnL>
                    <a:lnR>
                      <a:noFill/>
                    </a:lnR>
                    <a:lnT>
                      <a:noFill/>
                    </a:lnT>
                    <a:lnB>
                      <a:noFill/>
                    </a:lnB>
                  </a:tcPr>
                </a:tc>
                <a:tc>
                  <a:txBody>
                    <a:bodyPr/>
                    <a:lstStyle/>
                    <a:p>
                      <a:r>
                        <a:rPr lang="en-US" sz="900" b="1" dirty="0"/>
                        <a:t>LeoObrst6: </a:t>
                      </a:r>
                      <a:r>
                        <a:rPr lang="en-US" sz="900" dirty="0"/>
                        <a:t>@</a:t>
                      </a:r>
                      <a:r>
                        <a:rPr lang="en-US" sz="900" dirty="0" err="1"/>
                        <a:t>MaryBalboni</a:t>
                      </a:r>
                      <a:r>
                        <a:rPr lang="en-US" sz="900" dirty="0"/>
                        <a:t>: re: slide 14: back in the day, we would characterize 3 kinds of integrity: 1) domain integrity (think value domains in a column, i.e., char, </a:t>
                      </a:r>
                      <a:r>
                        <a:rPr lang="en-US" sz="900" dirty="0" err="1"/>
                        <a:t>int</a:t>
                      </a:r>
                      <a:r>
                        <a:rPr lang="en-US" sz="900" dirty="0"/>
                        <a:t>, etc.), 2) referential integrity (key relationships: primary/foreign), 3) semantic integrity (now called "business rules"). Ontologies do have these issues. On the ontology side, they can be handled slightly differently: e.g., referential integrity (really mostly structural integrity) will be handled differently based on Open World Assumption (e.g., in OWL) or Closed World Assumption (e.g., in Prolog), with the latter being enforced in general by integrity constraints. </a:t>
                      </a:r>
                      <a:r>
                        <a:rPr lang="en-US" sz="900" b="1" dirty="0"/>
                        <a:t/>
                      </a:r>
                      <a:br>
                        <a:rPr lang="en-US" sz="900" b="1" dirty="0"/>
                      </a:br>
                      <a:r>
                        <a:rPr lang="en-US" sz="900" b="1" dirty="0"/>
                        <a:t>LeoObrst6: </a:t>
                      </a:r>
                      <a:r>
                        <a:rPr lang="en-US" sz="900" dirty="0"/>
                        <a:t>@Todd: your second set of slides, re: slide 4: Precision, Recall, Coverage, Correctness and perhaps others will also be important for Track A Intrinsic Aspects of Ontology Evaluation. Perhaps your metrics will be: Precision </a:t>
                      </a:r>
                      <a:r>
                        <a:rPr lang="en-US" sz="900" dirty="0" err="1"/>
                        <a:t>With_Respect_To</a:t>
                      </a:r>
                      <a:r>
                        <a:rPr lang="en-US" sz="900" dirty="0"/>
                        <a:t>(domain D, requirement R), etc.? Just a thought.</a:t>
                      </a:r>
                      <a:br>
                        <a:rPr lang="en-US" sz="900" dirty="0"/>
                      </a:br>
                      <a:r>
                        <a:rPr lang="en-US" sz="900" b="1" dirty="0"/>
                        <a:t>LeoObrst6: </a:t>
                      </a:r>
                      <a:r>
                        <a:rPr lang="en-US" sz="900" dirty="0"/>
                        <a:t>Perhaps the main difference between Intrinsic -&gt; Extrinsic is that at least some of the Intrinsic predicates are also Extrinsic predicates with additional arguments, e.g., Domain, Requirement, etc.?  </a:t>
                      </a:r>
                    </a:p>
                  </a:txBody>
                  <a:tcPr marL="864" marR="864" marT="864" marB="864">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pPr>
              <a:defRPr/>
            </a:pPr>
            <a:fld id="{9DD617C2-6005-442B-A777-84A0D238AAA9}"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179513"/>
          <a:ext cx="8839200" cy="5145256"/>
        </p:xfrm>
        <a:graphic>
          <a:graphicData uri="http://schemas.openxmlformats.org/drawingml/2006/table">
            <a:tbl>
              <a:tblPr/>
              <a:tblGrid>
                <a:gridCol w="2590800"/>
                <a:gridCol w="6248400"/>
              </a:tblGrid>
              <a:tr h="329381">
                <a:tc>
                  <a:txBody>
                    <a:bodyPr/>
                    <a:lstStyle/>
                    <a:p>
                      <a:r>
                        <a:rPr lang="en-US" sz="900" dirty="0"/>
                        <a:t>Effectiveness,</a:t>
                      </a:r>
                      <a:br>
                        <a:rPr lang="en-US" sz="900" dirty="0"/>
                      </a:br>
                      <a:r>
                        <a:rPr lang="en-US" sz="900" dirty="0" smtClean="0"/>
                        <a:t>Beauty</a:t>
                      </a:r>
                      <a:endParaRPr lang="en-US" sz="900" dirty="0"/>
                    </a:p>
                  </a:txBody>
                  <a:tcPr marL="864" marR="864" marT="864" marB="864">
                    <a:lnL>
                      <a:noFill/>
                    </a:lnL>
                    <a:lnR>
                      <a:noFill/>
                    </a:lnR>
                    <a:lnT>
                      <a:noFill/>
                    </a:lnT>
                    <a:lnB>
                      <a:noFill/>
                    </a:lnB>
                  </a:tcPr>
                </a:tc>
                <a:tc>
                  <a:txBody>
                    <a:bodyPr/>
                    <a:lstStyle/>
                    <a:p>
                      <a:r>
                        <a:rPr lang="en-US" sz="900" b="1" dirty="0" err="1"/>
                        <a:t>BobbinTeegarden</a:t>
                      </a:r>
                      <a:r>
                        <a:rPr lang="en-US" sz="900" b="1" dirty="0"/>
                        <a:t>: </a:t>
                      </a:r>
                      <a:r>
                        <a:rPr lang="en-US" sz="900" dirty="0"/>
                        <a:t>@</a:t>
                      </a:r>
                      <a:r>
                        <a:rPr lang="en-US" sz="900" dirty="0" err="1"/>
                        <a:t>JackRing</a:t>
                      </a:r>
                      <a:r>
                        <a:rPr lang="en-US" sz="900" dirty="0"/>
                        <a:t> Would 'effectiveness' fall under beauty? What criteria? </a:t>
                      </a:r>
                      <a:r>
                        <a:rPr lang="en-US" sz="900" b="1" dirty="0"/>
                        <a:t/>
                      </a:r>
                      <a:br>
                        <a:rPr lang="en-US" sz="900" b="1" dirty="0"/>
                      </a:br>
                      <a:r>
                        <a:rPr lang="en-US" sz="900" b="1" dirty="0"/>
                        <a:t>JackRing1: </a:t>
                      </a:r>
                      <a:r>
                        <a:rPr lang="en-US" sz="900" dirty="0"/>
                        <a:t>@Bobbin, Effect-</a:t>
                      </a:r>
                      <a:r>
                        <a:rPr lang="en-US" sz="900" dirty="0" err="1"/>
                        <a:t>iveness</a:t>
                      </a:r>
                      <a:r>
                        <a:rPr lang="en-US" sz="900" dirty="0"/>
                        <a:t> is a Quality factor. Beauty is in the eye of the </a:t>
                      </a:r>
                      <a:r>
                        <a:rPr lang="en-US" sz="900" dirty="0" smtClean="0"/>
                        <a:t>beer-holder</a:t>
                      </a:r>
                      <a:endParaRPr lang="en-US" sz="900" dirty="0"/>
                    </a:p>
                  </a:txBody>
                  <a:tcPr marL="864" marR="864" marT="864" marB="864">
                    <a:lnL>
                      <a:noFill/>
                    </a:lnL>
                    <a:lnR>
                      <a:noFill/>
                    </a:lnR>
                    <a:lnT>
                      <a:noFill/>
                    </a:lnT>
                    <a:lnB>
                      <a:noFill/>
                    </a:lnB>
                  </a:tcPr>
                </a:tc>
              </a:tr>
              <a:tr h="231546">
                <a:tc>
                  <a:txBody>
                    <a:bodyPr/>
                    <a:lstStyle/>
                    <a:p>
                      <a:r>
                        <a:rPr lang="en-US" sz="900"/>
                        <a:t>Requirements Satisfaction</a:t>
                      </a:r>
                      <a:br>
                        <a:rPr lang="en-US" sz="900"/>
                      </a:br>
                      <a:endParaRPr lang="en-US" sz="900"/>
                    </a:p>
                  </a:txBody>
                  <a:tcPr marL="864" marR="864" marT="864" marB="864">
                    <a:lnL>
                      <a:noFill/>
                    </a:lnL>
                    <a:lnR>
                      <a:noFill/>
                    </a:lnR>
                    <a:lnT>
                      <a:noFill/>
                    </a:lnT>
                    <a:lnB>
                      <a:noFill/>
                    </a:lnB>
                  </a:tcPr>
                </a:tc>
                <a:tc>
                  <a:txBody>
                    <a:bodyPr/>
                    <a:lstStyle/>
                    <a:p>
                      <a:r>
                        <a:rPr lang="en-US" sz="900" b="1"/>
                        <a:t>MariCarmenSuarezFigueroa: </a:t>
                      </a:r>
                      <a:r>
                        <a:rPr lang="en-US" sz="900"/>
                        <a:t>We could also consider the verification of requirements (competency questions) using e.g. SPARQL queries.</a:t>
                      </a:r>
                    </a:p>
                  </a:txBody>
                  <a:tcPr marL="864" marR="864" marT="864" marB="864">
                    <a:lnL>
                      <a:noFill/>
                    </a:lnL>
                    <a:lnR>
                      <a:noFill/>
                    </a:lnR>
                    <a:lnT>
                      <a:noFill/>
                    </a:lnT>
                    <a:lnB>
                      <a:noFill/>
                    </a:lnB>
                  </a:tcPr>
                </a:tc>
              </a:tr>
              <a:tr h="346595">
                <a:tc>
                  <a:txBody>
                    <a:bodyPr/>
                    <a:lstStyle/>
                    <a:p>
                      <a:r>
                        <a:rPr lang="en-US" sz="900"/>
                        <a:t>consistency; </a:t>
                      </a:r>
                      <a:br>
                        <a:rPr lang="en-US" sz="900"/>
                      </a:br>
                      <a:r>
                        <a:rPr lang="en-US" sz="900"/>
                        <a:t>correctness,</a:t>
                      </a:r>
                      <a:br>
                        <a:rPr lang="en-US" sz="900"/>
                      </a:br>
                      <a:r>
                        <a:rPr lang="en-US" sz="900"/>
                        <a:t>completeness</a:t>
                      </a:r>
                    </a:p>
                  </a:txBody>
                  <a:tcPr marL="864" marR="864" marT="864" marB="864">
                    <a:lnL>
                      <a:noFill/>
                    </a:lnL>
                    <a:lnR>
                      <a:noFill/>
                    </a:lnR>
                    <a:lnT>
                      <a:noFill/>
                    </a:lnT>
                    <a:lnB>
                      <a:noFill/>
                    </a:lnB>
                  </a:tcPr>
                </a:tc>
                <a:tc>
                  <a:txBody>
                    <a:bodyPr/>
                    <a:lstStyle/>
                    <a:p>
                      <a:r>
                        <a:rPr lang="en-US" sz="900" b="1"/>
                        <a:t>TillMossakowski: </a:t>
                      </a:r>
                      <a:r>
                        <a:rPr lang="en-US" sz="900"/>
                        <a:t>further dimensions: consistency; correctness w.r.t. intended models (as in Megan's talk), completeness in the sense of having intended logical consequences</a:t>
                      </a:r>
                    </a:p>
                  </a:txBody>
                  <a:tcPr marL="864" marR="864" marT="864" marB="864">
                    <a:lnL>
                      <a:noFill/>
                    </a:lnL>
                    <a:lnR>
                      <a:noFill/>
                    </a:lnR>
                    <a:lnT>
                      <a:noFill/>
                    </a:lnT>
                    <a:lnB>
                      <a:noFill/>
                    </a:lnB>
                  </a:tcPr>
                </a:tc>
              </a:tr>
              <a:tr h="434518">
                <a:tc>
                  <a:txBody>
                    <a:bodyPr/>
                    <a:lstStyle/>
                    <a:p>
                      <a:r>
                        <a:rPr lang="en-US" sz="900"/>
                        <a:t>Goodness</a:t>
                      </a:r>
                      <a:br>
                        <a:rPr lang="en-US" sz="900"/>
                      </a:br>
                      <a:r>
                        <a:rPr lang="en-US" sz="900"/>
                        <a:t>Elegance</a:t>
                      </a:r>
                      <a:br>
                        <a:rPr lang="en-US" sz="900"/>
                      </a:br>
                      <a:endParaRPr lang="en-US" sz="900"/>
                    </a:p>
                  </a:txBody>
                  <a:tcPr marL="864" marR="864" marT="864" marB="864">
                    <a:lnL>
                      <a:noFill/>
                    </a:lnL>
                    <a:lnR>
                      <a:noFill/>
                    </a:lnR>
                    <a:lnT>
                      <a:noFill/>
                    </a:lnT>
                    <a:lnB>
                      <a:noFill/>
                    </a:lnB>
                  </a:tcPr>
                </a:tc>
                <a:tc>
                  <a:txBody>
                    <a:bodyPr/>
                    <a:lstStyle/>
                    <a:p>
                      <a:r>
                        <a:rPr lang="en-US" sz="900" b="1"/>
                        <a:t>BobbinTeegarden: </a:t>
                      </a:r>
                      <a:r>
                        <a:rPr lang="en-US" sz="900"/>
                        <a:t>It seems we have covered correctness, precision, meeting requirements, etc well, but have we really addressed 'goodness' of an ontology? And certainly haven't addressed an 'elegant' ontology, or do we care? Is this akin to Jack's 'beauty' assessment?</a:t>
                      </a:r>
                    </a:p>
                  </a:txBody>
                  <a:tcPr marL="864" marR="864" marT="864" marB="864">
                    <a:lnL>
                      <a:noFill/>
                    </a:lnL>
                    <a:lnR>
                      <a:noFill/>
                    </a:lnR>
                    <a:lnT>
                      <a:noFill/>
                    </a:lnT>
                    <a:lnB>
                      <a:noFill/>
                    </a:lnB>
                  </a:tcPr>
                </a:tc>
              </a:tr>
              <a:tr h="461643">
                <a:tc>
                  <a:txBody>
                    <a:bodyPr/>
                    <a:lstStyle/>
                    <a:p>
                      <a:r>
                        <a:rPr lang="en-US" sz="900" dirty="0"/>
                        <a:t>Simplicity</a:t>
                      </a:r>
                      <a:br>
                        <a:rPr lang="en-US" sz="900" dirty="0"/>
                      </a:br>
                      <a:r>
                        <a:rPr lang="en-US" sz="900" dirty="0" err="1"/>
                        <a:t>Minimality</a:t>
                      </a:r>
                      <a:r>
                        <a:rPr lang="en-US" sz="900" dirty="0"/>
                        <a:t/>
                      </a:r>
                      <a:br>
                        <a:rPr lang="en-US" sz="900" dirty="0"/>
                      </a:br>
                      <a:r>
                        <a:rPr lang="en-US" sz="900" dirty="0"/>
                        <a:t>Normalized</a:t>
                      </a:r>
                      <a:br>
                        <a:rPr lang="en-US" sz="900" dirty="0"/>
                      </a:br>
                      <a:endParaRPr lang="en-US" sz="900" dirty="0"/>
                    </a:p>
                  </a:txBody>
                  <a:tcPr marL="864" marR="864" marT="864" marB="864">
                    <a:lnL>
                      <a:noFill/>
                    </a:lnL>
                    <a:lnR>
                      <a:noFill/>
                    </a:lnR>
                    <a:lnT>
                      <a:noFill/>
                    </a:lnT>
                    <a:lnB>
                      <a:noFill/>
                    </a:lnB>
                  </a:tcPr>
                </a:tc>
                <a:tc>
                  <a:txBody>
                    <a:bodyPr/>
                    <a:lstStyle/>
                    <a:p>
                      <a:r>
                        <a:rPr lang="en-US" sz="900" b="1" dirty="0" err="1"/>
                        <a:t>BobSchloss</a:t>
                      </a:r>
                      <a:r>
                        <a:rPr lang="en-US" sz="900" b="1" dirty="0"/>
                        <a:t>: </a:t>
                      </a:r>
                      <a:r>
                        <a:rPr lang="en-US" sz="900" dirty="0"/>
                        <a:t>Because of the analogy we heard with Database Security </a:t>
                      </a:r>
                      <a:r>
                        <a:rPr lang="en-US" sz="900" dirty="0" err="1"/>
                        <a:t>Blackbox</a:t>
                      </a:r>
                      <a:r>
                        <a:rPr lang="en-US" sz="900" dirty="0"/>
                        <a:t> Assessment, I wonder if there is an analogy to "normalization" (nth normal form) for database schemas. Is some evaluation criteria related to factoring, simplicity, minimalism, straightforwardness.....</a:t>
                      </a:r>
                    </a:p>
                  </a:txBody>
                  <a:tcPr marL="864" marR="864" marT="864" marB="864">
                    <a:lnL>
                      <a:noFill/>
                    </a:lnL>
                    <a:lnR>
                      <a:noFill/>
                    </a:lnR>
                    <a:lnT>
                      <a:noFill/>
                    </a:lnT>
                    <a:lnB>
                      <a:noFill/>
                    </a:lnB>
                  </a:tcPr>
                </a:tc>
              </a:tr>
              <a:tr h="3141733">
                <a:tc>
                  <a:txBody>
                    <a:bodyPr/>
                    <a:lstStyle/>
                    <a:p>
                      <a:r>
                        <a:rPr lang="en-US" sz="900"/>
                        <a:t>Granularity</a:t>
                      </a:r>
                      <a:br>
                        <a:rPr lang="en-US" sz="900"/>
                      </a:br>
                      <a:r>
                        <a:rPr lang="en-US" sz="900"/>
                        <a:t>Update Impedance/ complexity/ cost</a:t>
                      </a:r>
                      <a:br>
                        <a:rPr lang="en-US" sz="900"/>
                      </a:br>
                      <a:r>
                        <a:rPr lang="en-US" sz="900"/>
                        <a:t>Degree of stability</a:t>
                      </a:r>
                      <a:br>
                        <a:rPr lang="en-US" sz="900"/>
                      </a:br>
                      <a:r>
                        <a:rPr lang="en-US" sz="900"/>
                        <a:t>Error Discovery Profile</a:t>
                      </a:r>
                      <a:br>
                        <a:rPr lang="en-US" sz="900"/>
                      </a:br>
                      <a:endParaRPr lang="en-US" sz="900"/>
                    </a:p>
                  </a:txBody>
                  <a:tcPr marL="864" marR="864" marT="864" marB="864">
                    <a:lnL>
                      <a:noFill/>
                    </a:lnL>
                    <a:lnR>
                      <a:noFill/>
                    </a:lnR>
                    <a:lnT>
                      <a:noFill/>
                    </a:lnT>
                    <a:lnB>
                      <a:noFill/>
                    </a:lnB>
                  </a:tcPr>
                </a:tc>
                <a:tc>
                  <a:txBody>
                    <a:bodyPr/>
                    <a:lstStyle/>
                    <a:p>
                      <a:r>
                        <a:rPr lang="en-US" sz="900" b="1" dirty="0" err="1"/>
                        <a:t>TorstenHahmann</a:t>
                      </a:r>
                      <a:r>
                        <a:rPr lang="en-US" sz="900" b="1" dirty="0"/>
                        <a:t>: </a:t>
                      </a:r>
                      <a:r>
                        <a:rPr lang="en-US" sz="900" dirty="0"/>
                        <a:t>another requirement that I think hasn't been mentioned yet: granularity (level of detail)</a:t>
                      </a:r>
                      <a:br>
                        <a:rPr lang="en-US" sz="900" dirty="0"/>
                      </a:br>
                      <a:r>
                        <a:rPr lang="en-US" sz="900" b="1" dirty="0" err="1"/>
                        <a:t>BobSchloss</a:t>
                      </a:r>
                      <a:r>
                        <a:rPr lang="en-US" sz="900" b="1" dirty="0"/>
                        <a:t>: </a:t>
                      </a:r>
                      <a:r>
                        <a:rPr lang="en-US" sz="900" dirty="0"/>
                        <a:t>I am also thinking about issues of granularity and regularity ... If a program wants to remove one instance "entity" from a knowledge base, does this ontology make it very simple to just do the remove/delete, or is it so interconnected that removal requires a much more complicated syntax....</a:t>
                      </a:r>
                      <a:br>
                        <a:rPr lang="en-US" sz="900" dirty="0"/>
                      </a:br>
                      <a:r>
                        <a:rPr lang="en-US" sz="900" b="1" dirty="0"/>
                        <a:t>LeoObrst6: </a:t>
                      </a:r>
                      <a:r>
                        <a:rPr lang="en-US" sz="900" dirty="0"/>
                        <a:t>@</a:t>
                      </a:r>
                      <a:r>
                        <a:rPr lang="en-US" sz="900" dirty="0" err="1"/>
                        <a:t>Torsten</a:t>
                      </a:r>
                      <a:r>
                        <a:rPr lang="en-US" sz="900" dirty="0"/>
                        <a:t>: yes, that was my question, i.e., granularity.</a:t>
                      </a:r>
                      <a:br>
                        <a:rPr lang="en-US" sz="900" dirty="0"/>
                      </a:br>
                      <a:r>
                        <a:rPr lang="en-US" sz="900" b="1" dirty="0" err="1"/>
                        <a:t>MariCarmenSuarezFigueroa</a:t>
                      </a:r>
                      <a:r>
                        <a:rPr lang="en-US" sz="900" b="1" dirty="0"/>
                        <a:t>: </a:t>
                      </a:r>
                      <a:r>
                        <a:rPr lang="en-US" sz="900" dirty="0"/>
                        <a:t>I'm also think granularity is a very important dimension....</a:t>
                      </a:r>
                      <a:br>
                        <a:rPr lang="en-US" sz="900" dirty="0"/>
                      </a:br>
                      <a:r>
                        <a:rPr lang="en-US" sz="900" b="1" dirty="0" err="1"/>
                        <a:t>BobSchloss</a:t>
                      </a:r>
                      <a:r>
                        <a:rPr lang="en-US" sz="900" b="1" dirty="0"/>
                        <a:t>: </a:t>
                      </a:r>
                      <a:r>
                        <a:rPr lang="en-US" sz="900" dirty="0"/>
                        <a:t>Although this is driven by the domain, some indication of an ontology's rate of evolution or degree of stability or expected rate of change may be important to those using organizations. If there are 2 ontologies, and one, by being very simple and universal, doesn't have as many specifics but will be stable for decades; whereas another, because it is very detailed using concepts that are related to current technologies, current business practices, and therefore may need to be updated every year or two... I'd like to know this.</a:t>
                      </a:r>
                      <a:br>
                        <a:rPr lang="en-US" sz="900" dirty="0"/>
                      </a:br>
                      <a:r>
                        <a:rPr lang="en-US" sz="900" b="1" dirty="0" err="1"/>
                        <a:t>BobSchloss</a:t>
                      </a:r>
                      <a:r>
                        <a:rPr lang="en-US" sz="900" b="1" dirty="0"/>
                        <a:t>: </a:t>
                      </a:r>
                      <a:r>
                        <a:rPr lang="en-US" sz="900" dirty="0"/>
                        <a:t>Another analogy to the world of </a:t>
                      </a:r>
                      <a:r>
                        <a:rPr lang="en-US" sz="900" dirty="0" err="1"/>
                        <a:t>blackbox</a:t>
                      </a:r>
                      <a:r>
                        <a:rPr lang="en-US" sz="900" dirty="0"/>
                        <a:t> testing... the software engineers have ideas of </a:t>
                      </a:r>
                      <a:r>
                        <a:rPr lang="en-US" sz="900" dirty="0" err="1"/>
                        <a:t>Orthogoal</a:t>
                      </a:r>
                      <a:r>
                        <a:rPr lang="en-US" sz="900" dirty="0"/>
                        <a:t> Defect Classification and more generally, ways of estimating how many remaining bugs there are in some software based on the rates and kinds of discovery of new bugs that have happened over time up until the present moment. I wonder if there is something for an ontology... one that has a constant level of utilization, but which is having a decrease in reporting of errors.... can we guess how many other errors remain in the ontology? Again... this is an analogy.... some way of estimating "quality"...</a:t>
                      </a:r>
                      <a:br>
                        <a:rPr lang="en-US" sz="900" dirty="0"/>
                      </a:br>
                      <a:r>
                        <a:rPr lang="en-US" sz="900" b="1" dirty="0" err="1"/>
                        <a:t>MatthewWest</a:t>
                      </a:r>
                      <a:r>
                        <a:rPr lang="en-US" sz="900" b="1" dirty="0"/>
                        <a:t>: </a:t>
                      </a:r>
                      <a:r>
                        <a:rPr lang="en-US" sz="900" dirty="0"/>
                        <a:t>Yes, stability is an important criteria. For me that is about how much the existing ontology needs to change when you need to make an addition.</a:t>
                      </a:r>
                    </a:p>
                  </a:txBody>
                  <a:tcPr marL="864" marR="864" marT="864" marB="864">
                    <a:lnL>
                      <a:noFill/>
                    </a:lnL>
                    <a:lnR>
                      <a:noFill/>
                    </a:lnR>
                    <a:lnT>
                      <a:noFill/>
                    </a:lnT>
                    <a:lnB>
                      <a:noFill/>
                    </a:lnB>
                  </a:tcPr>
                </a:tc>
              </a:tr>
            </a:tbl>
          </a:graphicData>
        </a:graphic>
      </p:graphicFrame>
      <p:sp>
        <p:nvSpPr>
          <p:cNvPr id="3" name="Title 2"/>
          <p:cNvSpPr>
            <a:spLocks noGrp="1"/>
          </p:cNvSpPr>
          <p:nvPr>
            <p:ph type="title" idx="4294967295"/>
          </p:nvPr>
        </p:nvSpPr>
        <p:spPr>
          <a:xfrm>
            <a:off x="381000" y="0"/>
            <a:ext cx="8229600" cy="762000"/>
          </a:xfrm>
        </p:spPr>
        <p:txBody>
          <a:bodyPr/>
          <a:lstStyle/>
          <a:p>
            <a:pPr eaLnBrk="1" fontAlgn="auto" hangingPunct="1">
              <a:spcAft>
                <a:spcPts val="0"/>
              </a:spcAft>
              <a:defRPr/>
            </a:pPr>
            <a:r>
              <a:rPr lang="en-US" sz="2400" dirty="0" smtClean="0"/>
              <a:t>Chat Gleanings continued</a:t>
            </a:r>
            <a:endParaRPr lang="en-US" sz="2400" dirty="0"/>
          </a:p>
        </p:txBody>
      </p:sp>
      <p:sp>
        <p:nvSpPr>
          <p:cNvPr id="4" name="Slide Number Placeholder 3"/>
          <p:cNvSpPr>
            <a:spLocks noGrp="1"/>
          </p:cNvSpPr>
          <p:nvPr>
            <p:ph type="sldNum" sz="quarter" idx="12"/>
          </p:nvPr>
        </p:nvSpPr>
        <p:spPr/>
        <p:txBody>
          <a:bodyPr/>
          <a:lstStyle/>
          <a:p>
            <a:pPr>
              <a:defRPr/>
            </a:pPr>
            <a:fld id="{D66FC070-A5C6-4F9B-B74C-060FD69A1477}" type="slidenum">
              <a:rPr lang="en-US" smtClean="0"/>
              <a:pPr>
                <a:defRPr/>
              </a:pPr>
              <a:t>7</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1791</TotalTime>
  <Words>1575</Words>
  <Application>Microsoft Office PowerPoint</Application>
  <PresentationFormat>On-screen Show (4:3)</PresentationFormat>
  <Paragraphs>102</Paragraphs>
  <Slides>7</Slides>
  <Notes>5</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7</vt:i4>
      </vt:variant>
    </vt:vector>
  </HeadingPairs>
  <TitlesOfParts>
    <vt:vector size="23" baseType="lpstr">
      <vt:lpstr>Arial</vt:lpstr>
      <vt:lpstr>Lucida Sans</vt:lpstr>
      <vt:lpstr>Book Antiqua</vt:lpstr>
      <vt:lpstr>Wingdings 2</vt:lpstr>
      <vt:lpstr>Wingdings</vt:lpstr>
      <vt:lpstr>Wingdings 3</vt:lpstr>
      <vt:lpstr>Arial Unicode MS</vt:lpstr>
      <vt:lpstr>Mangal</vt:lpstr>
      <vt:lpstr>Calibri</vt:lpstr>
      <vt:lpstr>Times New Roman</vt:lpstr>
      <vt:lpstr>Segoe UI</vt:lpstr>
      <vt:lpstr>Tahoma</vt:lpstr>
      <vt:lpstr>StarSymbol</vt:lpstr>
      <vt:lpstr>ArialMT</vt:lpstr>
      <vt:lpstr>Arial-BoldMT</vt:lpstr>
      <vt:lpstr>Apex</vt:lpstr>
      <vt:lpstr>Ontology Summit 2013 Track B Extrinsic Evaluation</vt:lpstr>
      <vt:lpstr>24 Jan – First Panel Established Ground Rules</vt:lpstr>
      <vt:lpstr>24 Jan – Continued</vt:lpstr>
      <vt:lpstr>Track B Synthesis</vt:lpstr>
      <vt:lpstr>Other Contributing Sources </vt:lpstr>
      <vt:lpstr>Scope and context keywords  24 Jan – Track B – Chat Gleanings</vt:lpstr>
      <vt:lpstr>Chat Gleanings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2013  Track B Extrinsic Evaluation</dc:title>
  <dc:creator>Terry Longstreth</dc:creator>
  <cp:lastModifiedBy>1023174</cp:lastModifiedBy>
  <cp:revision>16</cp:revision>
  <dcterms:created xsi:type="dcterms:W3CDTF">2013-02-18T01:42:03Z</dcterms:created>
  <dcterms:modified xsi:type="dcterms:W3CDTF">2013-02-20T22:12:44Z</dcterms:modified>
</cp:coreProperties>
</file>