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63" r:id="rId2"/>
    <p:sldId id="259" r:id="rId3"/>
    <p:sldId id="260" r:id="rId4"/>
    <p:sldId id="268" r:id="rId5"/>
    <p:sldId id="262" r:id="rId6"/>
    <p:sldId id="285" r:id="rId7"/>
    <p:sldId id="282" r:id="rId8"/>
    <p:sldId id="276" r:id="rId9"/>
    <p:sldId id="284" r:id="rId10"/>
    <p:sldId id="283" r:id="rId11"/>
    <p:sldId id="267" r:id="rId12"/>
    <p:sldId id="275" r:id="rId13"/>
    <p:sldId id="279" r:id="rId14"/>
    <p:sldId id="280" r:id="rId15"/>
    <p:sldId id="269" r:id="rId16"/>
    <p:sldId id="271" r:id="rId17"/>
    <p:sldId id="258" r:id="rId18"/>
    <p:sldId id="272" r:id="rId19"/>
    <p:sldId id="273" r:id="rId20"/>
    <p:sldId id="278" r:id="rId21"/>
    <p:sldId id="286" r:id="rId22"/>
    <p:sldId id="274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thew Brush" initials="M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200"/>
    <a:srgbClr val="78D9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51" autoAdjust="0"/>
  </p:normalViewPr>
  <p:slideViewPr>
    <p:cSldViewPr snapToGrid="0" snapToObjects="1">
      <p:cViewPr varScale="1">
        <p:scale>
          <a:sx n="120" d="100"/>
          <a:sy n="120" d="100"/>
        </p:scale>
        <p:origin x="-13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CFDB9-4357-6142-B926-7A2CA612B44D}" type="datetimeFigureOut">
              <a:rPr lang="en-US" smtClean="0"/>
              <a:t>3/6/13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3A152-DFC1-244D-8E21-9BFDC92C2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4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like to call this a concept first approach . . . . here is an example of modeling ‘molecular labels’, an area where the terminology is varied and </a:t>
            </a:r>
            <a:r>
              <a:rPr lang="en-US" dirty="0" err="1" smtClean="0"/>
              <a:t>imconsistent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3A152-DFC1-244D-8E21-9BFDC92C26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86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like to call this a concept first approach . . .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3A152-DFC1-244D-8E21-9BFDC92C26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86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0000"/>
                </a:solidFill>
              </a:rPr>
              <a:t>MHB will make slide for #4 about capturing the correct extension from evaluating ‘genetic material’ - the test example of a cloning vector in a bacteria highlighted a problem with our definition and our structure of putting ‘genomic material’ as child of ‘genetic material’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3A152-DFC1-244D-8E21-9BFDC92C26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81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0000"/>
                </a:solidFill>
              </a:rPr>
              <a:t>“a nucleic acid macromolecule that is part of a cell or </a:t>
            </a:r>
            <a:r>
              <a:rPr lang="en-US" dirty="0" err="1" smtClean="0">
                <a:solidFill>
                  <a:srgbClr val="FF0000"/>
                </a:solidFill>
              </a:rPr>
              <a:t>virion</a:t>
            </a:r>
            <a:r>
              <a:rPr lang="en-US" dirty="0" smtClean="0">
                <a:solidFill>
                  <a:srgbClr val="FF0000"/>
                </a:solidFill>
              </a:rPr>
              <a:t> and is inherited from an immediate ancestor, or incorporated in a manner that it has the disposition to be replicated and inherited by descendants.”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3A152-DFC1-244D-8E21-9BFDC92C26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81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Original class renamed more precisely as ‘hereditary genetic material’</a:t>
            </a:r>
          </a:p>
          <a:p>
            <a:r>
              <a:rPr lang="en-US" dirty="0" smtClean="0"/>
              <a:t>-</a:t>
            </a:r>
            <a:r>
              <a:rPr lang="en-US" baseline="0" dirty="0" smtClean="0"/>
              <a:t> </a:t>
            </a:r>
            <a:r>
              <a:rPr lang="en-US" dirty="0" smtClean="0"/>
              <a:t>Subclassed under a new, more inclusive ‘genetic material’ class that covers any expressed nucleic acid in a cell/</a:t>
            </a:r>
            <a:r>
              <a:rPr lang="en-US" dirty="0" err="1" smtClean="0"/>
              <a:t>virion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3A152-DFC1-244D-8E21-9BFDC92C26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81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14A4-DEAE-CD44-98D7-EF24138AF445}" type="datetimeFigureOut">
              <a:rPr lang="en-US" smtClean="0"/>
              <a:t>3/6/13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5414-3465-1D4A-AE77-7ED886ABE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6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14A4-DEAE-CD44-98D7-EF24138AF445}" type="datetimeFigureOut">
              <a:rPr lang="en-US" smtClean="0"/>
              <a:t>3/6/13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5414-3465-1D4A-AE77-7ED886ABE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85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14A4-DEAE-CD44-98D7-EF24138AF445}" type="datetimeFigureOut">
              <a:rPr lang="en-US" smtClean="0"/>
              <a:t>3/6/13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5414-3465-1D4A-AE77-7ED886ABE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4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14A4-DEAE-CD44-98D7-EF24138AF445}" type="datetimeFigureOut">
              <a:rPr lang="en-US" smtClean="0"/>
              <a:t>3/6/13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5414-3465-1D4A-AE77-7ED886ABE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14A4-DEAE-CD44-98D7-EF24138AF445}" type="datetimeFigureOut">
              <a:rPr lang="en-US" smtClean="0"/>
              <a:t>3/6/13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5414-3465-1D4A-AE77-7ED886ABE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3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14A4-DEAE-CD44-98D7-EF24138AF445}" type="datetimeFigureOut">
              <a:rPr lang="en-US" smtClean="0"/>
              <a:t>3/6/13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5414-3465-1D4A-AE77-7ED886ABE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3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14A4-DEAE-CD44-98D7-EF24138AF445}" type="datetimeFigureOut">
              <a:rPr lang="en-US" smtClean="0"/>
              <a:t>3/6/13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5414-3465-1D4A-AE77-7ED886ABE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06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14A4-DEAE-CD44-98D7-EF24138AF445}" type="datetimeFigureOut">
              <a:rPr lang="en-US" smtClean="0"/>
              <a:t>3/6/13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5414-3465-1D4A-AE77-7ED886ABE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8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14A4-DEAE-CD44-98D7-EF24138AF445}" type="datetimeFigureOut">
              <a:rPr lang="en-US" smtClean="0"/>
              <a:t>3/6/13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5414-3465-1D4A-AE77-7ED886ABE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8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14A4-DEAE-CD44-98D7-EF24138AF445}" type="datetimeFigureOut">
              <a:rPr lang="en-US" smtClean="0"/>
              <a:t>3/6/13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5414-3465-1D4A-AE77-7ED886ABE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83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14A4-DEAE-CD44-98D7-EF24138AF445}" type="datetimeFigureOut">
              <a:rPr lang="en-US" smtClean="0"/>
              <a:t>3/6/13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5414-3465-1D4A-AE77-7ED886ABE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47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614A4-DEAE-CD44-98D7-EF24138AF445}" type="datetimeFigureOut">
              <a:rPr lang="en-US" smtClean="0"/>
              <a:t>3/6/13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45414-3465-1D4A-AE77-7ED886ABE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9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xyzweb.org/ont/core" TargetMode="External"/><Relationship Id="rId3" Type="http://schemas.openxmlformats.org/officeDocument/2006/relationships/hyperlink" Target="http://xyzweb.org/ont/ABC_43888887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A biologists' perspective on ontology utility</a:t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</a:rPr>
            </a:b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Melissa Haendel</a:t>
            </a:r>
          </a:p>
          <a:p>
            <a:r>
              <a:rPr lang="en-US" dirty="0" smtClean="0"/>
              <a:t>Ontology Summit 2013</a:t>
            </a:r>
          </a:p>
          <a:p>
            <a:r>
              <a:rPr lang="en-US" dirty="0" smtClean="0"/>
              <a:t>3.7.13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904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508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Label Bias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85850"/>
            <a:ext cx="8547660" cy="58674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en-US" sz="3000" dirty="0" smtClean="0"/>
              <a:t>A common </a:t>
            </a:r>
            <a:r>
              <a:rPr lang="en-US" sz="3000" dirty="0"/>
              <a:t>source of problems is </a:t>
            </a:r>
            <a:r>
              <a:rPr lang="en-US" sz="3000" dirty="0" smtClean="0"/>
              <a:t>developers </a:t>
            </a:r>
            <a:r>
              <a:rPr lang="en-US" sz="3000" dirty="0"/>
              <a:t>imposing </a:t>
            </a:r>
            <a:r>
              <a:rPr lang="en-US" sz="3000" dirty="0" smtClean="0"/>
              <a:t>assumptions </a:t>
            </a:r>
            <a:r>
              <a:rPr lang="en-US" sz="3000" dirty="0"/>
              <a:t>about the semantic content of a </a:t>
            </a:r>
            <a:r>
              <a:rPr lang="en-US" sz="3000" dirty="0" smtClean="0"/>
              <a:t>label. 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3000" dirty="0" smtClean="0"/>
              <a:t>Best to avoid using terms with varied and ambiguous meaning as primary labels . . . </a:t>
            </a:r>
          </a:p>
          <a:p>
            <a:pPr marL="1371600" lvl="2">
              <a:buFont typeface="Arial" pitchFamily="34" charset="0"/>
              <a:buChar char="•"/>
            </a:pPr>
            <a:r>
              <a:rPr lang="en-US" sz="2600" dirty="0"/>
              <a:t>e.g. </a:t>
            </a:r>
            <a:r>
              <a:rPr lang="en-US" sz="2600" dirty="0" smtClean="0"/>
              <a:t>‘</a:t>
            </a:r>
            <a:r>
              <a:rPr lang="en-US" sz="2600" dirty="0"/>
              <a:t>molecular </a:t>
            </a:r>
            <a:r>
              <a:rPr lang="en-US" sz="2600" dirty="0" smtClean="0"/>
              <a:t>probe’, </a:t>
            </a:r>
            <a:r>
              <a:rPr lang="en-US" sz="2600" dirty="0"/>
              <a:t>‘cell line’, </a:t>
            </a:r>
            <a:endParaRPr lang="en-US" sz="2600" dirty="0" smtClean="0"/>
          </a:p>
          <a:p>
            <a:pPr indent="0">
              <a:buNone/>
            </a:pPr>
            <a:r>
              <a:rPr lang="en-US" sz="2800" dirty="0" smtClean="0"/>
              <a:t>. . . or be careful to document this ambiguity, and give a precise definition that is clear about its specific view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3000" dirty="0"/>
              <a:t>OBO Foundry principle suggests use of numeric URIs which helps avoid label bias.</a:t>
            </a:r>
          </a:p>
          <a:p>
            <a:pPr marL="914400" lvl="0" indent="-228600"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e.g. URIs not like </a:t>
            </a:r>
            <a:r>
              <a:rPr lang="en-US" sz="2600" dirty="0">
                <a:solidFill>
                  <a:prstClr val="black"/>
                </a:solidFill>
                <a:hlinkClick r:id="rId2"/>
              </a:rPr>
              <a:t>http://xyzweb.org/ont/core#</a:t>
            </a:r>
            <a:r>
              <a:rPr lang="en-US" sz="2600" dirty="0" smtClean="0">
                <a:solidFill>
                  <a:prstClr val="black"/>
                </a:solidFill>
                <a:hlinkClick r:id="rId2"/>
              </a:rPr>
              <a:t>Position</a:t>
            </a:r>
            <a:endParaRPr lang="en-US" sz="2600" dirty="0" smtClean="0">
              <a:solidFill>
                <a:prstClr val="black"/>
              </a:solidFill>
            </a:endParaRPr>
          </a:p>
          <a:p>
            <a:pPr marL="914400" indent="-228600">
              <a:buFont typeface="Arial" pitchFamily="34" charset="0"/>
              <a:buChar char="•"/>
            </a:pPr>
            <a:r>
              <a:rPr lang="en-US" sz="2600" dirty="0" smtClean="0">
                <a:solidFill>
                  <a:prstClr val="black"/>
                </a:solidFill>
              </a:rPr>
              <a:t>But instead like: </a:t>
            </a:r>
            <a:r>
              <a:rPr lang="en-US" sz="2600" dirty="0">
                <a:solidFill>
                  <a:prstClr val="black"/>
                </a:solidFill>
                <a:hlinkClick r:id="rId3"/>
              </a:rPr>
              <a:t>http://xyzweb.org/ont</a:t>
            </a:r>
            <a:r>
              <a:rPr lang="en-US" sz="2600" dirty="0" smtClean="0">
                <a:solidFill>
                  <a:prstClr val="black"/>
                </a:solidFill>
                <a:hlinkClick r:id="rId3"/>
              </a:rPr>
              <a:t>/core_43888887</a:t>
            </a:r>
            <a:endParaRPr lang="en-US" sz="2600" dirty="0" smtClean="0">
              <a:solidFill>
                <a:prstClr val="black"/>
              </a:solidFill>
            </a:endParaRPr>
          </a:p>
          <a:p>
            <a:pPr marL="914400" indent="-228600">
              <a:buFont typeface="Arial" pitchFamily="34" charset="0"/>
              <a:buChar char="•"/>
            </a:pPr>
            <a:endParaRPr lang="en-US" sz="2600" dirty="0">
              <a:solidFill>
                <a:prstClr val="black"/>
              </a:solidFill>
            </a:endParaRPr>
          </a:p>
          <a:p>
            <a:pPr marL="914400" lvl="0" indent="-228600">
              <a:buFont typeface="Arial" pitchFamily="34" charset="0"/>
              <a:buChar char="•"/>
            </a:pPr>
            <a:endParaRPr lang="en-US" sz="2600" dirty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  <a:p>
            <a:pPr>
              <a:buFont typeface="Wingdings" pitchFamily="2" charset="2"/>
              <a:buChar char="§"/>
            </a:pPr>
            <a:endParaRPr lang="en-US" sz="2800" dirty="0"/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  <a:p>
            <a:pPr marL="0" indent="0">
              <a:buNone/>
            </a:pPr>
            <a:endParaRPr lang="en-US" sz="3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637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38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Evaluating text definitions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31729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charset="2"/>
              <a:buChar char="§"/>
            </a:pPr>
            <a:r>
              <a:rPr lang="en-US" sz="3300" dirty="0" smtClean="0"/>
              <a:t>Are all </a:t>
            </a:r>
            <a:r>
              <a:rPr lang="en-US" sz="3300" dirty="0" smtClean="0"/>
              <a:t>classes and properties defined</a:t>
            </a:r>
            <a:r>
              <a:rPr lang="en-US" sz="3300" dirty="0" smtClean="0"/>
              <a:t>? Do they avoid use of figurative </a:t>
            </a:r>
            <a:r>
              <a:rPr lang="en-US" sz="3300" dirty="0"/>
              <a:t>or obscure </a:t>
            </a:r>
            <a:r>
              <a:rPr lang="en-US" sz="3300" dirty="0" smtClean="0"/>
              <a:t>language? Are there citations?</a:t>
            </a:r>
          </a:p>
          <a:p>
            <a:pPr>
              <a:buFont typeface="Wingdings" charset="2"/>
              <a:buChar char="§"/>
            </a:pPr>
            <a:endParaRPr lang="en-US" sz="3300" dirty="0" smtClean="0"/>
          </a:p>
          <a:p>
            <a:pPr>
              <a:buFont typeface="Wingdings" charset="2"/>
              <a:buChar char="§"/>
            </a:pPr>
            <a:r>
              <a:rPr lang="en-US" sz="3300" dirty="0" smtClean="0"/>
              <a:t>Are essential </a:t>
            </a:r>
            <a:r>
              <a:rPr lang="en-US" sz="3300" dirty="0"/>
              <a:t>features for distinguishing from other classes included? </a:t>
            </a:r>
            <a:endParaRPr lang="en-US" sz="3300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Aristotelian/genus-differentia structure </a:t>
            </a:r>
            <a:r>
              <a:rPr lang="en-US" dirty="0"/>
              <a:t>is good for this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specially </a:t>
            </a:r>
            <a:r>
              <a:rPr lang="en-US" dirty="0"/>
              <a:t>important for </a:t>
            </a:r>
            <a:r>
              <a:rPr lang="en-US" dirty="0" smtClean="0"/>
              <a:t>imported </a:t>
            </a:r>
            <a:r>
              <a:rPr lang="en-US" dirty="0" smtClean="0"/>
              <a:t>classes</a:t>
            </a:r>
            <a:endParaRPr lang="en-US" dirty="0" smtClean="0"/>
          </a:p>
          <a:p>
            <a:pPr lvl="1"/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sz="3300" dirty="0" smtClean="0"/>
              <a:t>Is circularity avoided?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e.g</a:t>
            </a:r>
            <a:r>
              <a:rPr lang="en-US" dirty="0"/>
              <a:t>. </a:t>
            </a:r>
            <a:r>
              <a:rPr lang="en-US" dirty="0" smtClean="0"/>
              <a:t>‘specimen </a:t>
            </a:r>
            <a:r>
              <a:rPr lang="en-US" dirty="0"/>
              <a:t>collection </a:t>
            </a:r>
            <a:r>
              <a:rPr lang="en-US" dirty="0" smtClean="0"/>
              <a:t>objective’ defined as the ‘objective </a:t>
            </a:r>
            <a:r>
              <a:rPr lang="en-US" dirty="0"/>
              <a:t>to collect a </a:t>
            </a:r>
            <a:r>
              <a:rPr lang="en-US" dirty="0" smtClean="0"/>
              <a:t>specimen’</a:t>
            </a:r>
          </a:p>
          <a:p>
            <a:pPr lvl="1"/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sz="3300" dirty="0" smtClean="0"/>
              <a:t>Are there clear </a:t>
            </a:r>
            <a:r>
              <a:rPr lang="en-US" sz="3300" dirty="0"/>
              <a:t>instances </a:t>
            </a:r>
            <a:r>
              <a:rPr lang="en-US" sz="3300" dirty="0" smtClean="0"/>
              <a:t>in reality? </a:t>
            </a:r>
            <a:r>
              <a:rPr lang="en-US" sz="3300" dirty="0"/>
              <a:t>T</a:t>
            </a:r>
            <a:r>
              <a:rPr lang="en-US" sz="3300" dirty="0" smtClean="0"/>
              <a:t>est against </a:t>
            </a:r>
            <a:r>
              <a:rPr lang="en-US" sz="3300" dirty="0"/>
              <a:t>a set of candidate </a:t>
            </a:r>
            <a:r>
              <a:rPr lang="en-US" sz="3300" dirty="0" smtClean="0"/>
              <a:t>instances</a:t>
            </a:r>
            <a:endParaRPr lang="en-US" sz="3300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572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67" y="1051457"/>
            <a:ext cx="902546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2"/>
            <a:endParaRPr lang="en-US" sz="2800" dirty="0"/>
          </a:p>
          <a:p>
            <a:pPr marL="119062"/>
            <a:r>
              <a:rPr lang="en-US" sz="2800" dirty="0" smtClean="0"/>
              <a:t>Example: ‘genetic material’</a:t>
            </a:r>
          </a:p>
          <a:p>
            <a:pPr marL="881063" lvl="1" indent="-342900">
              <a:spcBef>
                <a:spcPts val="600"/>
              </a:spcBef>
              <a:buFont typeface="Wingdings" charset="2"/>
              <a:buChar char="§"/>
            </a:pPr>
            <a:r>
              <a:rPr lang="en-US" sz="2400" dirty="0" smtClean="0"/>
              <a:t>complex and nuanced concept, subject to varied interpretations</a:t>
            </a:r>
          </a:p>
          <a:p>
            <a:pPr marL="881063" lvl="1" indent="-342900">
              <a:spcBef>
                <a:spcPts val="600"/>
              </a:spcBef>
              <a:buFont typeface="Wingdings" charset="2"/>
              <a:buChar char="§"/>
            </a:pPr>
            <a:r>
              <a:rPr lang="en-US" sz="2400" dirty="0" smtClean="0"/>
              <a:t>precise definition needed for use in diverse research communities (genomics, experimental biology, model organisms) </a:t>
            </a:r>
          </a:p>
          <a:p>
            <a:pPr marL="881063" lvl="1" indent="-342900">
              <a:spcBef>
                <a:spcPts val="600"/>
              </a:spcBef>
              <a:buFont typeface="Wingdings" charset="2"/>
              <a:buChar char="§"/>
            </a:pPr>
            <a:r>
              <a:rPr lang="en-US" sz="2400" dirty="0" smtClean="0"/>
              <a:t>many definitions found on web </a:t>
            </a:r>
            <a:r>
              <a:rPr lang="en-US" sz="2400" dirty="0" smtClean="0"/>
              <a:t>are </a:t>
            </a:r>
            <a:r>
              <a:rPr lang="en-US" sz="2400" dirty="0" smtClean="0"/>
              <a:t>correct but vague and insufficient </a:t>
            </a:r>
            <a:r>
              <a:rPr lang="en-US" sz="2400" dirty="0" smtClean="0"/>
              <a:t>(not </a:t>
            </a:r>
            <a:r>
              <a:rPr lang="en-US" sz="2400" dirty="0" smtClean="0"/>
              <a:t>precise enough to delineate instances in reality)</a:t>
            </a:r>
          </a:p>
          <a:p>
            <a:pPr marL="881063" lvl="2" indent="-342900">
              <a:spcBef>
                <a:spcPts val="600"/>
              </a:spcBef>
              <a:buFont typeface="Wingdings" charset="2"/>
              <a:buChar char="§"/>
            </a:pPr>
            <a:r>
              <a:rPr lang="en-US" sz="2400" dirty="0" smtClean="0"/>
              <a:t>e.g. </a:t>
            </a:r>
            <a:r>
              <a:rPr lang="en-US" sz="2400" i="1" dirty="0" smtClean="0"/>
              <a:t>“material of plant, animal, microbial or other origin containing functional units of heredity”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0267" y="-153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tx2">
                    <a:lumMod val="75000"/>
                  </a:schemeClr>
                </a:solidFill>
              </a:rPr>
              <a:t>Testing Definitions Against Instances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607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197" y="958324"/>
            <a:ext cx="9025468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3000" dirty="0" smtClean="0"/>
              <a:t>A more </a:t>
            </a:r>
            <a:r>
              <a:rPr lang="en-US" sz="3000" dirty="0" smtClean="0"/>
              <a:t>precise </a:t>
            </a:r>
            <a:r>
              <a:rPr lang="en-US" sz="3000" dirty="0" smtClean="0"/>
              <a:t>definition </a:t>
            </a:r>
          </a:p>
          <a:p>
            <a:pPr algn="ctr">
              <a:spcBef>
                <a:spcPts val="600"/>
              </a:spcBef>
            </a:pPr>
            <a:r>
              <a:rPr lang="en-US" sz="2400" dirty="0">
                <a:solidFill>
                  <a:srgbClr val="002060"/>
                </a:solidFill>
              </a:rPr>
              <a:t>“a nucleic acid macromolecule that is part of a cell or </a:t>
            </a:r>
            <a:r>
              <a:rPr lang="en-US" sz="2400" dirty="0" err="1">
                <a:solidFill>
                  <a:srgbClr val="002060"/>
                </a:solidFill>
              </a:rPr>
              <a:t>virion</a:t>
            </a:r>
            <a:r>
              <a:rPr lang="en-US" sz="2400" dirty="0">
                <a:solidFill>
                  <a:srgbClr val="002060"/>
                </a:solidFill>
              </a:rPr>
              <a:t> </a:t>
            </a:r>
            <a:r>
              <a:rPr lang="en-US" sz="2400" dirty="0" smtClean="0">
                <a:solidFill>
                  <a:srgbClr val="002060"/>
                </a:solidFill>
              </a:rPr>
              <a:t>and has  </a:t>
            </a:r>
            <a:r>
              <a:rPr lang="en-US" sz="2400" dirty="0">
                <a:solidFill>
                  <a:srgbClr val="002060"/>
                </a:solidFill>
              </a:rPr>
              <a:t>the disposition to be replicated and inherited by descendants.” 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400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37066" y="2437196"/>
            <a:ext cx="90254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3000" dirty="0" smtClean="0"/>
              <a:t>Start testing against instances</a:t>
            </a:r>
          </a:p>
          <a:p>
            <a:pPr marL="911225" indent="-334963" fontAlgn="base"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/>
              <a:t>chromosomal </a:t>
            </a:r>
            <a:r>
              <a:rPr lang="en-US" sz="2400" dirty="0"/>
              <a:t>DNA in </a:t>
            </a:r>
            <a:r>
              <a:rPr lang="en-US" sz="2400" dirty="0" smtClean="0"/>
              <a:t>dividing cells </a:t>
            </a:r>
          </a:p>
          <a:p>
            <a:pPr marL="911225" indent="-334963" fontAlgn="base"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984807"/>
                </a:solidFill>
              </a:rPr>
              <a:t>chromosomal DNA in post-mitotic cells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196" y="4071944"/>
            <a:ext cx="866986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984807"/>
                </a:solidFill>
              </a:rPr>
              <a:t>Problem encountered already: a disposition for replication is not relevant in post-mitotic cells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3000" dirty="0" smtClean="0">
                <a:solidFill>
                  <a:srgbClr val="000200"/>
                </a:solidFill>
              </a:rPr>
              <a:t>Solution: Refine Definition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800" b="1" dirty="0" smtClean="0"/>
          </a:p>
          <a:p>
            <a:pPr algn="ctr">
              <a:defRPr/>
            </a:pPr>
            <a:r>
              <a:rPr lang="en-US" sz="2200" dirty="0" smtClean="0">
                <a:solidFill>
                  <a:srgbClr val="002060"/>
                </a:solidFill>
              </a:rPr>
              <a:t>“</a:t>
            </a:r>
            <a:r>
              <a:rPr lang="en-US" sz="2200" dirty="0">
                <a:solidFill>
                  <a:srgbClr val="002060"/>
                </a:solidFill>
              </a:rPr>
              <a:t>a nucleic acid macromolecule that is part of a cell or </a:t>
            </a:r>
            <a:r>
              <a:rPr lang="en-US" sz="2200" dirty="0" err="1">
                <a:solidFill>
                  <a:srgbClr val="002060"/>
                </a:solidFill>
              </a:rPr>
              <a:t>virion</a:t>
            </a:r>
            <a:r>
              <a:rPr lang="en-US" sz="2200" dirty="0">
                <a:solidFill>
                  <a:srgbClr val="002060"/>
                </a:solidFill>
              </a:rPr>
              <a:t> and</a:t>
            </a:r>
            <a:r>
              <a:rPr lang="en-US" sz="2200" u="sng" dirty="0">
                <a:solidFill>
                  <a:srgbClr val="002060"/>
                </a:solidFill>
              </a:rPr>
              <a:t> is inherited from an immediate ancestor</a:t>
            </a:r>
            <a:r>
              <a:rPr lang="en-US" sz="2200" dirty="0">
                <a:solidFill>
                  <a:srgbClr val="002060"/>
                </a:solidFill>
              </a:rPr>
              <a:t>, or incorporated in a manner that it has the disposition to be replicated and inherited by descendants.”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40267" y="-153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Testing Definitions Against Instances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185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832" y="968670"/>
            <a:ext cx="90254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800" dirty="0" smtClean="0"/>
              <a:t>Continue testing against instances</a:t>
            </a:r>
          </a:p>
          <a:p>
            <a:pPr marL="803275" fontAlgn="base">
              <a:spcBef>
                <a:spcPts val="600"/>
              </a:spcBef>
            </a:pPr>
            <a:r>
              <a:rPr lang="en-US" sz="2200" dirty="0" smtClean="0"/>
              <a:t>3. </a:t>
            </a:r>
            <a:r>
              <a:rPr lang="en-US" sz="2200" dirty="0"/>
              <a:t>a gene targeting DNA construct transfected into a </a:t>
            </a:r>
            <a:r>
              <a:rPr lang="en-US" sz="2200" dirty="0" smtClean="0"/>
              <a:t>cell</a:t>
            </a:r>
          </a:p>
          <a:p>
            <a:pPr marL="803275" fontAlgn="base">
              <a:spcBef>
                <a:spcPts val="600"/>
              </a:spcBef>
            </a:pPr>
            <a:r>
              <a:rPr lang="en-US" sz="2200" dirty="0">
                <a:solidFill>
                  <a:srgbClr val="984807"/>
                </a:solidFill>
              </a:rPr>
              <a:t>4</a:t>
            </a:r>
            <a:r>
              <a:rPr lang="en-US" sz="2200" dirty="0" smtClean="0">
                <a:solidFill>
                  <a:srgbClr val="984807"/>
                </a:solidFill>
              </a:rPr>
              <a:t>. a transiently transfected DNA expression construct</a:t>
            </a:r>
          </a:p>
          <a:p>
            <a:pPr marL="803275" fontAlgn="base">
              <a:spcBef>
                <a:spcPts val="600"/>
              </a:spcBef>
            </a:pPr>
            <a:r>
              <a:rPr lang="en-US" sz="2400" dirty="0">
                <a:solidFill>
                  <a:srgbClr val="984807"/>
                </a:solidFill>
              </a:rPr>
              <a:t>5</a:t>
            </a:r>
            <a:r>
              <a:rPr lang="en-US" sz="2400" dirty="0" smtClean="0">
                <a:solidFill>
                  <a:srgbClr val="984807"/>
                </a:solidFill>
              </a:rPr>
              <a:t>. </a:t>
            </a:r>
            <a:r>
              <a:rPr lang="en-US" sz="2400" dirty="0">
                <a:solidFill>
                  <a:srgbClr val="984807"/>
                </a:solidFill>
              </a:rPr>
              <a:t>a microinjected </a:t>
            </a:r>
            <a:r>
              <a:rPr lang="en-US" sz="2400" dirty="0" err="1">
                <a:solidFill>
                  <a:srgbClr val="984807"/>
                </a:solidFill>
              </a:rPr>
              <a:t>siRNA</a:t>
            </a:r>
            <a:r>
              <a:rPr lang="en-US" sz="2400" dirty="0">
                <a:solidFill>
                  <a:srgbClr val="984807"/>
                </a:solidFill>
              </a:rPr>
              <a:t> oligo in a cell</a:t>
            </a:r>
          </a:p>
          <a:p>
            <a:pPr marL="576262" fontAlgn="base">
              <a:spcBef>
                <a:spcPts val="600"/>
              </a:spcBef>
            </a:pPr>
            <a:endParaRPr lang="en-US" sz="2200" dirty="0" smtClean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832" y="2842135"/>
            <a:ext cx="8669867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984807"/>
                </a:solidFill>
              </a:rPr>
              <a:t>Problem:  </a:t>
            </a:r>
            <a:r>
              <a:rPr lang="en-US" sz="2600" dirty="0" smtClean="0">
                <a:solidFill>
                  <a:srgbClr val="984807"/>
                </a:solidFill>
              </a:rPr>
              <a:t>some</a:t>
            </a:r>
            <a:r>
              <a:rPr lang="en-US" sz="2400" dirty="0" smtClean="0">
                <a:solidFill>
                  <a:srgbClr val="984807"/>
                </a:solidFill>
              </a:rPr>
              <a:t> </a:t>
            </a:r>
            <a:r>
              <a:rPr lang="en-US" sz="2600" dirty="0" smtClean="0">
                <a:solidFill>
                  <a:srgbClr val="984807"/>
                </a:solidFill>
              </a:rPr>
              <a:t>instances expected to be grouped with genetic material, but don’t meet our strict definition 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12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200"/>
                </a:solidFill>
              </a:rPr>
              <a:t>Solution: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rgbClr val="000200"/>
                </a:solidFill>
              </a:rPr>
              <a:t>R</a:t>
            </a:r>
            <a:r>
              <a:rPr lang="en-US" sz="2400" dirty="0" smtClean="0">
                <a:solidFill>
                  <a:srgbClr val="000200"/>
                </a:solidFill>
              </a:rPr>
              <a:t>ename original class with more descriptive label   ‘</a:t>
            </a:r>
            <a:r>
              <a:rPr lang="en-US" sz="2400" u="sng" dirty="0" smtClean="0">
                <a:solidFill>
                  <a:srgbClr val="000200"/>
                </a:solidFill>
              </a:rPr>
              <a:t>hereditary genetic material</a:t>
            </a:r>
            <a:r>
              <a:rPr lang="en-US" sz="2400" dirty="0" smtClean="0">
                <a:solidFill>
                  <a:srgbClr val="000200"/>
                </a:solidFill>
              </a:rPr>
              <a:t>’, and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000200"/>
                </a:solidFill>
              </a:rPr>
              <a:t>Implement new ‘</a:t>
            </a:r>
            <a:r>
              <a:rPr lang="en-US" sz="2400" u="sng" dirty="0" smtClean="0">
                <a:solidFill>
                  <a:srgbClr val="000200"/>
                </a:solidFill>
              </a:rPr>
              <a:t>genetic materia</a:t>
            </a:r>
            <a:r>
              <a:rPr lang="en-US" sz="2400" dirty="0" smtClean="0">
                <a:solidFill>
                  <a:srgbClr val="000200"/>
                </a:solidFill>
              </a:rPr>
              <a:t>l’ as a more inclusive parent class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0267" y="-153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tx2">
                    <a:lumMod val="75000"/>
                  </a:schemeClr>
                </a:solidFill>
              </a:rPr>
              <a:t>Testing Definitions Against Instances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8" name="Picture 4" descr="C:\Users\brushm\AppData\Roaming\PixelMetrics\CaptureWiz\Tem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9" y="5676901"/>
            <a:ext cx="5587472" cy="96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60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Other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extual Documentation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186" y="1765947"/>
            <a:ext cx="780411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en-US" sz="2800" dirty="0" smtClean="0"/>
              <a:t>Does the ontology include extensive synonyms?</a:t>
            </a:r>
          </a:p>
          <a:p>
            <a:endParaRPr lang="en-US" sz="2800" dirty="0"/>
          </a:p>
          <a:p>
            <a:pPr marL="457200" indent="-457200">
              <a:buFont typeface="Wingdings" charset="2"/>
              <a:buChar char="§"/>
            </a:pPr>
            <a:r>
              <a:rPr lang="en-US" sz="2800" dirty="0" smtClean="0"/>
              <a:t>Does the ontology include other internal documentation such as edit history? Creator/editor? Status? Modeling notes?</a:t>
            </a:r>
          </a:p>
          <a:p>
            <a:pPr marL="457200" indent="-457200">
              <a:buFont typeface="Wingdings" charset="2"/>
              <a:buChar char="§"/>
            </a:pPr>
            <a:endParaRPr lang="en-US" sz="2800" dirty="0" smtClean="0"/>
          </a:p>
          <a:p>
            <a:pPr marL="457200" indent="-457200">
              <a:buFont typeface="Wingdings" charset="2"/>
              <a:buChar char="§"/>
            </a:pPr>
            <a:r>
              <a:rPr lang="en-US" sz="2800" dirty="0"/>
              <a:t>Are there examples of usage? Counter examples?</a:t>
            </a:r>
          </a:p>
          <a:p>
            <a:pPr marL="914400" lvl="1" indent="-457200">
              <a:buFont typeface="Wingdings" charset="2"/>
              <a:buChar char="Ø"/>
            </a:pPr>
            <a:r>
              <a:rPr lang="en-US" sz="2400" dirty="0"/>
              <a:t>Sometimes a concept is so complex that a definition cannot disambiguate exclusion or inclusion.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609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Example of a difficult to define entity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6430" y="2110455"/>
            <a:ext cx="72597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a material entity that bears a reagent role </a:t>
            </a:r>
            <a:r>
              <a:rPr lang="en-US" dirty="0" smtClean="0">
                <a:latin typeface="Courier"/>
                <a:cs typeface="Courier"/>
              </a:rPr>
              <a:t>by </a:t>
            </a:r>
            <a:r>
              <a:rPr lang="en-US" dirty="0">
                <a:latin typeface="Courier"/>
                <a:cs typeface="Courier"/>
              </a:rPr>
              <a:t>virtue of it being intended for application in a scientific </a:t>
            </a:r>
            <a:r>
              <a:rPr lang="en-US" dirty="0" smtClean="0">
                <a:latin typeface="Courier"/>
                <a:cs typeface="Courier"/>
              </a:rPr>
              <a:t>technique </a:t>
            </a:r>
            <a:r>
              <a:rPr lang="en-US" dirty="0">
                <a:latin typeface="Courier"/>
                <a:cs typeface="Courier"/>
              </a:rPr>
              <a:t>to participate in (or have molecular parts that participate in) a chemical reaction that facilitates the generation of data about some distinct entity, or the generation of some distinct material specified output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520" y="1639274"/>
            <a:ext cx="1322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Reagent:</a:t>
            </a:r>
            <a:endParaRPr lang="en-US" sz="24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20183" y="4711068"/>
            <a:ext cx="8254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</a:t>
            </a:r>
            <a:r>
              <a:rPr lang="en-US" sz="2400" dirty="0" err="1" smtClean="0"/>
              <a:t>ph</a:t>
            </a:r>
            <a:r>
              <a:rPr lang="en-US" sz="2400" dirty="0" smtClean="0"/>
              <a:t> </a:t>
            </a:r>
            <a:r>
              <a:rPr lang="en-US" sz="2400" dirty="0"/>
              <a:t>meter probe </a:t>
            </a:r>
            <a:r>
              <a:rPr lang="en-US" sz="2400" dirty="0" smtClean="0"/>
              <a:t>fits our best definition, </a:t>
            </a:r>
            <a:r>
              <a:rPr lang="en-US" sz="2400" dirty="0"/>
              <a:t>but </a:t>
            </a:r>
            <a:r>
              <a:rPr lang="en-US" sz="2400" dirty="0" smtClean="0"/>
              <a:t>is not </a:t>
            </a:r>
            <a:r>
              <a:rPr lang="en-US" sz="2400" dirty="0"/>
              <a:t>considered a </a:t>
            </a:r>
            <a:r>
              <a:rPr lang="en-US" sz="2400" dirty="0" smtClean="0"/>
              <a:t>reagent by biologists =&gt;&gt; document!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4799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Is there complete metadata?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Can use scripts to check ontology for a number of important metadata bits</a:t>
            </a:r>
          </a:p>
          <a:p>
            <a:pPr lvl="1"/>
            <a:r>
              <a:rPr lang="en-US" dirty="0" smtClean="0"/>
              <a:t>missing definitions, labels, source, example of usage</a:t>
            </a:r>
            <a:endParaRPr lang="en-US" dirty="0"/>
          </a:p>
          <a:p>
            <a:pPr lvl="1"/>
            <a:r>
              <a:rPr lang="en-US" dirty="0" smtClean="0"/>
              <a:t>duplicate labels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ismatched synonyms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Inclusion of some sort of curation status or metadata complete annotation to indicate readiness of entities</a:t>
            </a:r>
          </a:p>
        </p:txBody>
      </p:sp>
    </p:spTree>
    <p:extLst>
      <p:ext uri="{BB962C8B-B14F-4D97-AF65-F5344CB8AC3E}">
        <p14:creationId xmlns:p14="http://schemas.microsoft.com/office/powerpoint/2010/main" val="1163658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2. Quality logical expressions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472"/>
            <a:ext cx="8229600" cy="5559528"/>
          </a:xfrm>
        </p:spPr>
        <p:txBody>
          <a:bodyPr>
            <a:normAutofit fontScale="92500"/>
          </a:bodyPr>
          <a:lstStyle/>
          <a:p>
            <a:pPr>
              <a:buFont typeface="Wingdings" charset="2"/>
              <a:buChar char="§"/>
            </a:pPr>
            <a:r>
              <a:rPr lang="en-US" dirty="0"/>
              <a:t>No true path </a:t>
            </a:r>
            <a:r>
              <a:rPr lang="en-US" dirty="0" smtClean="0"/>
              <a:t>violations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 Common mistakes are to forget that the distant ancestors definitions apply, and misunderstandings about transitive properties. These are not always caught by </a:t>
            </a:r>
            <a:r>
              <a:rPr lang="en-US" dirty="0" err="1" smtClean="0"/>
              <a:t>reasoners</a:t>
            </a:r>
            <a:r>
              <a:rPr lang="en-US" dirty="0" smtClean="0"/>
              <a:t>.</a:t>
            </a: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/>
              <a:t>A balance of realism and </a:t>
            </a:r>
            <a:r>
              <a:rPr lang="en-US" dirty="0" smtClean="0"/>
              <a:t>practicality</a:t>
            </a:r>
            <a:endParaRPr lang="en-US" dirty="0"/>
          </a:p>
          <a:p>
            <a:pPr lvl="1">
              <a:buFont typeface="Wingdings" charset="2"/>
              <a:buChar char="Ø"/>
            </a:pPr>
            <a:r>
              <a:rPr lang="en-US" dirty="0"/>
              <a:t> </a:t>
            </a:r>
            <a:r>
              <a:rPr lang="en-US" dirty="0" smtClean="0"/>
              <a:t>Are the concepts as expressed in the text definition aligned with the logical expressions?</a:t>
            </a:r>
          </a:p>
          <a:p>
            <a:pPr lvl="1">
              <a:buFont typeface="Wingdings" charset="2"/>
              <a:buChar char="Ø"/>
            </a:pPr>
            <a:r>
              <a:rPr lang="en-US" dirty="0"/>
              <a:t> </a:t>
            </a:r>
            <a:r>
              <a:rPr lang="en-US" dirty="0" smtClean="0"/>
              <a:t>Are there many concepts used in logical expressions for which there would be no instances collected?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Does the inferred classification makes sense biologically?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14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. Ontology reuse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Is the ontology orthogonal to others (an OBO </a:t>
            </a:r>
            <a:r>
              <a:rPr lang="en-US" dirty="0" err="1" smtClean="0"/>
              <a:t>priniciple</a:t>
            </a:r>
            <a:r>
              <a:rPr lang="en-US" dirty="0" smtClean="0"/>
              <a:t>)?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Does the ontology reuse entities from other ontologies at key intersection points?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Does </a:t>
            </a:r>
            <a:r>
              <a:rPr lang="en-US" dirty="0" smtClean="0"/>
              <a:t>the ontology include a subset of external entities with the closure, or import entire external ontologies?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992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876777" y="1476866"/>
            <a:ext cx="5743223" cy="483080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30432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What do biologists need from an ontology?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7967" y="901648"/>
            <a:ext cx="7277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Need it to communicate with each other and computers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 descr="7288396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320" y="1885654"/>
            <a:ext cx="2103635" cy="1288332"/>
          </a:xfrm>
          <a:prstGeom prst="rect">
            <a:avLst/>
          </a:prstGeom>
        </p:spPr>
      </p:pic>
      <p:pic>
        <p:nvPicPr>
          <p:cNvPr id="7" name="Picture 6" descr="aa04988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989" y="1591673"/>
            <a:ext cx="692164" cy="2174158"/>
          </a:xfrm>
          <a:prstGeom prst="rect">
            <a:avLst/>
          </a:prstGeom>
        </p:spPr>
      </p:pic>
      <p:pic>
        <p:nvPicPr>
          <p:cNvPr id="8" name="Picture 7" descr="AA05385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230" y="4331760"/>
            <a:ext cx="1275657" cy="1860333"/>
          </a:xfrm>
          <a:prstGeom prst="rect">
            <a:avLst/>
          </a:prstGeom>
        </p:spPr>
      </p:pic>
      <p:sp>
        <p:nvSpPr>
          <p:cNvPr id="11" name="Arc 6"/>
          <p:cNvSpPr>
            <a:spLocks/>
          </p:cNvSpPr>
          <p:nvPr/>
        </p:nvSpPr>
        <p:spPr bwMode="gray">
          <a:xfrm rot="3805995">
            <a:off x="3310679" y="1956409"/>
            <a:ext cx="2385394" cy="2124689"/>
          </a:xfrm>
          <a:custGeom>
            <a:avLst/>
            <a:gdLst>
              <a:gd name="T0" fmla="*/ 0 w 21600"/>
              <a:gd name="T1" fmla="*/ 49 h 19324"/>
              <a:gd name="T2" fmla="*/ 25 w 21600"/>
              <a:gd name="T3" fmla="*/ 0 h 19324"/>
              <a:gd name="T4" fmla="*/ 55 w 21600"/>
              <a:gd name="T5" fmla="*/ 46 h 19324"/>
              <a:gd name="T6" fmla="*/ 0 60000 65536"/>
              <a:gd name="T7" fmla="*/ 0 60000 65536"/>
              <a:gd name="T8" fmla="*/ 0 60000 65536"/>
              <a:gd name="T9" fmla="*/ 0 w 21600"/>
              <a:gd name="T10" fmla="*/ 0 h 19324"/>
              <a:gd name="T11" fmla="*/ 21600 w 21600"/>
              <a:gd name="T12" fmla="*/ 19324 h 193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324" fill="none" extrusionOk="0">
                <a:moveTo>
                  <a:pt x="39" y="19324"/>
                </a:moveTo>
                <a:cubicBezTo>
                  <a:pt x="13" y="18887"/>
                  <a:pt x="0" y="18450"/>
                  <a:pt x="0" y="18014"/>
                </a:cubicBezTo>
                <a:cubicBezTo>
                  <a:pt x="0" y="10765"/>
                  <a:pt x="3636" y="3999"/>
                  <a:pt x="9681" y="-1"/>
                </a:cubicBezTo>
              </a:path>
              <a:path w="21600" h="19324" stroke="0" extrusionOk="0">
                <a:moveTo>
                  <a:pt x="39" y="19324"/>
                </a:moveTo>
                <a:cubicBezTo>
                  <a:pt x="13" y="18887"/>
                  <a:pt x="0" y="18450"/>
                  <a:pt x="0" y="18014"/>
                </a:cubicBezTo>
                <a:cubicBezTo>
                  <a:pt x="0" y="10765"/>
                  <a:pt x="3636" y="3999"/>
                  <a:pt x="9681" y="-1"/>
                </a:cubicBezTo>
                <a:lnTo>
                  <a:pt x="21600" y="18014"/>
                </a:lnTo>
                <a:close/>
              </a:path>
            </a:pathLst>
          </a:custGeom>
          <a:noFill/>
          <a:ln w="127000">
            <a:gradFill flip="none" rotWithShape="1">
              <a:gsLst>
                <a:gs pos="58000">
                  <a:schemeClr val="tx2">
                    <a:lumMod val="50000"/>
                  </a:schemeClr>
                </a:gs>
                <a:gs pos="100000">
                  <a:prstClr val="white"/>
                </a:gs>
              </a:gsLst>
              <a:lin ang="10200000" scaled="0"/>
              <a:tileRect/>
            </a:gradFill>
            <a:round/>
            <a:headEnd type="none" w="lg" len="sm"/>
            <a:tailEnd type="triangle"/>
          </a:ln>
        </p:spPr>
        <p:txBody>
          <a:bodyPr wrap="square" lIns="45720" rIns="4572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Arc 6"/>
          <p:cNvSpPr>
            <a:spLocks/>
          </p:cNvSpPr>
          <p:nvPr/>
        </p:nvSpPr>
        <p:spPr bwMode="gray">
          <a:xfrm rot="10800000">
            <a:off x="4285197" y="3651662"/>
            <a:ext cx="2054269" cy="1817959"/>
          </a:xfrm>
          <a:custGeom>
            <a:avLst/>
            <a:gdLst>
              <a:gd name="T0" fmla="*/ 0 w 21600"/>
              <a:gd name="T1" fmla="*/ 49 h 19324"/>
              <a:gd name="T2" fmla="*/ 25 w 21600"/>
              <a:gd name="T3" fmla="*/ 0 h 19324"/>
              <a:gd name="T4" fmla="*/ 55 w 21600"/>
              <a:gd name="T5" fmla="*/ 46 h 19324"/>
              <a:gd name="T6" fmla="*/ 0 60000 65536"/>
              <a:gd name="T7" fmla="*/ 0 60000 65536"/>
              <a:gd name="T8" fmla="*/ 0 60000 65536"/>
              <a:gd name="T9" fmla="*/ 0 w 21600"/>
              <a:gd name="T10" fmla="*/ 0 h 19324"/>
              <a:gd name="T11" fmla="*/ 21600 w 21600"/>
              <a:gd name="T12" fmla="*/ 19324 h 193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324" fill="none" extrusionOk="0">
                <a:moveTo>
                  <a:pt x="39" y="19324"/>
                </a:moveTo>
                <a:cubicBezTo>
                  <a:pt x="13" y="18887"/>
                  <a:pt x="0" y="18450"/>
                  <a:pt x="0" y="18014"/>
                </a:cubicBezTo>
                <a:cubicBezTo>
                  <a:pt x="0" y="10765"/>
                  <a:pt x="3636" y="3999"/>
                  <a:pt x="9681" y="-1"/>
                </a:cubicBezTo>
              </a:path>
              <a:path w="21600" h="19324" stroke="0" extrusionOk="0">
                <a:moveTo>
                  <a:pt x="39" y="19324"/>
                </a:moveTo>
                <a:cubicBezTo>
                  <a:pt x="13" y="18887"/>
                  <a:pt x="0" y="18450"/>
                  <a:pt x="0" y="18014"/>
                </a:cubicBezTo>
                <a:cubicBezTo>
                  <a:pt x="0" y="10765"/>
                  <a:pt x="3636" y="3999"/>
                  <a:pt x="9681" y="-1"/>
                </a:cubicBezTo>
                <a:lnTo>
                  <a:pt x="21600" y="18014"/>
                </a:lnTo>
                <a:close/>
              </a:path>
            </a:pathLst>
          </a:custGeom>
          <a:noFill/>
          <a:ln w="127000">
            <a:gradFill flip="none" rotWithShape="1">
              <a:gsLst>
                <a:gs pos="58000">
                  <a:schemeClr val="tx2">
                    <a:lumMod val="50000"/>
                  </a:schemeClr>
                </a:gs>
                <a:gs pos="100000">
                  <a:prstClr val="white"/>
                </a:gs>
              </a:gsLst>
              <a:lin ang="10200000" scaled="0"/>
              <a:tileRect/>
            </a:gradFill>
            <a:round/>
            <a:headEnd type="none" w="lg" len="sm"/>
            <a:tailEnd type="triangle"/>
          </a:ln>
        </p:spPr>
        <p:txBody>
          <a:bodyPr wrap="square" lIns="45720" rIns="4572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Arc 6"/>
          <p:cNvSpPr>
            <a:spLocks/>
          </p:cNvSpPr>
          <p:nvPr/>
        </p:nvSpPr>
        <p:spPr bwMode="gray">
          <a:xfrm rot="18126949">
            <a:off x="2472899" y="3379950"/>
            <a:ext cx="2303045" cy="1849248"/>
          </a:xfrm>
          <a:custGeom>
            <a:avLst/>
            <a:gdLst>
              <a:gd name="T0" fmla="*/ 0 w 21600"/>
              <a:gd name="T1" fmla="*/ 49 h 19324"/>
              <a:gd name="T2" fmla="*/ 25 w 21600"/>
              <a:gd name="T3" fmla="*/ 0 h 19324"/>
              <a:gd name="T4" fmla="*/ 55 w 21600"/>
              <a:gd name="T5" fmla="*/ 46 h 19324"/>
              <a:gd name="T6" fmla="*/ 0 60000 65536"/>
              <a:gd name="T7" fmla="*/ 0 60000 65536"/>
              <a:gd name="T8" fmla="*/ 0 60000 65536"/>
              <a:gd name="T9" fmla="*/ 0 w 21600"/>
              <a:gd name="T10" fmla="*/ 0 h 19324"/>
              <a:gd name="T11" fmla="*/ 21600 w 21600"/>
              <a:gd name="T12" fmla="*/ 19324 h 193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324" fill="none" extrusionOk="0">
                <a:moveTo>
                  <a:pt x="39" y="19324"/>
                </a:moveTo>
                <a:cubicBezTo>
                  <a:pt x="13" y="18887"/>
                  <a:pt x="0" y="18450"/>
                  <a:pt x="0" y="18014"/>
                </a:cubicBezTo>
                <a:cubicBezTo>
                  <a:pt x="0" y="10765"/>
                  <a:pt x="3636" y="3999"/>
                  <a:pt x="9681" y="-1"/>
                </a:cubicBezTo>
              </a:path>
              <a:path w="21600" h="19324" stroke="0" extrusionOk="0">
                <a:moveTo>
                  <a:pt x="39" y="19324"/>
                </a:moveTo>
                <a:cubicBezTo>
                  <a:pt x="13" y="18887"/>
                  <a:pt x="0" y="18450"/>
                  <a:pt x="0" y="18014"/>
                </a:cubicBezTo>
                <a:cubicBezTo>
                  <a:pt x="0" y="10765"/>
                  <a:pt x="3636" y="3999"/>
                  <a:pt x="9681" y="-1"/>
                </a:cubicBezTo>
                <a:lnTo>
                  <a:pt x="21600" y="18014"/>
                </a:lnTo>
                <a:close/>
              </a:path>
            </a:pathLst>
          </a:custGeom>
          <a:noFill/>
          <a:ln w="127000">
            <a:gradFill flip="none" rotWithShape="1">
              <a:gsLst>
                <a:gs pos="58000">
                  <a:schemeClr val="tx2">
                    <a:lumMod val="50000"/>
                  </a:schemeClr>
                </a:gs>
                <a:gs pos="100000">
                  <a:prstClr val="white"/>
                </a:gs>
              </a:gsLst>
              <a:lin ang="10200000" scaled="0"/>
              <a:tileRect/>
            </a:gradFill>
            <a:round/>
            <a:headEnd type="none" w="lg" len="sm"/>
            <a:tailEnd type="triangle"/>
          </a:ln>
        </p:spPr>
        <p:txBody>
          <a:bodyPr wrap="square" lIns="45720" rIns="4572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50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Testing the ontology against data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It is important to validate the ontology against real data. But this is the intrinsic talk, you might say…..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Data often tells you that your ontology has errors. </a:t>
            </a:r>
            <a:endParaRPr lang="en-US" dirty="0"/>
          </a:p>
          <a:p>
            <a:pPr>
              <a:buFont typeface="Wingdings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973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Iterative data-ontology evaluation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02250" y="3778249"/>
            <a:ext cx="2249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10-13 </a:t>
            </a:r>
            <a:r>
              <a:rPr lang="en-US" dirty="0" err="1" smtClean="0"/>
              <a:t>somites</a:t>
            </a:r>
            <a:r>
              <a:rPr lang="en-US" dirty="0" smtClean="0"/>
              <a:t>-&gt;prim5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30817" y="3778249"/>
            <a:ext cx="2781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5-9 </a:t>
            </a:r>
            <a:r>
              <a:rPr lang="en-US" dirty="0" err="1" smtClean="0"/>
              <a:t>somites</a:t>
            </a:r>
            <a:r>
              <a:rPr lang="en-US" dirty="0" smtClean="0"/>
              <a:t>-&gt;10-13 </a:t>
            </a:r>
            <a:r>
              <a:rPr lang="en-US" dirty="0" err="1" smtClean="0"/>
              <a:t>somites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915" y="5120678"/>
            <a:ext cx="1386417" cy="1035829"/>
          </a:xfrm>
          <a:prstGeom prst="rect">
            <a:avLst/>
          </a:prstGeom>
        </p:spPr>
      </p:pic>
      <p:sp>
        <p:nvSpPr>
          <p:cNvPr id="9" name="Curved Left Arrow 8"/>
          <p:cNvSpPr/>
          <p:nvPr/>
        </p:nvSpPr>
        <p:spPr>
          <a:xfrm rot="7702655">
            <a:off x="1663881" y="4238407"/>
            <a:ext cx="766075" cy="2338917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Left Arrow 9"/>
          <p:cNvSpPr/>
          <p:nvPr/>
        </p:nvSpPr>
        <p:spPr>
          <a:xfrm rot="2964044">
            <a:off x="6906884" y="4179137"/>
            <a:ext cx="766075" cy="2338917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35500" y="1078707"/>
            <a:ext cx="1168400" cy="677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5987" t="51359"/>
          <a:stretch/>
        </p:blipFill>
        <p:spPr>
          <a:xfrm>
            <a:off x="5164666" y="1866973"/>
            <a:ext cx="3064933" cy="169852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98500" y="1417638"/>
            <a:ext cx="3153833" cy="677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57500" y="2395274"/>
            <a:ext cx="1335615" cy="677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45011" b="53623"/>
          <a:stretch/>
        </p:blipFill>
        <p:spPr>
          <a:xfrm>
            <a:off x="1030817" y="1833801"/>
            <a:ext cx="3075519" cy="159621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652268" y="4677834"/>
            <a:ext cx="13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Neural tube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675227" y="6355834"/>
            <a:ext cx="1085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somites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32500" y="1417638"/>
            <a:ext cx="13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Neural tube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65917" y="1417638"/>
            <a:ext cx="1342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Neural plate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1417638"/>
            <a:ext cx="1806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84807"/>
                </a:solidFill>
              </a:rPr>
              <a:t>Ontology classes:</a:t>
            </a:r>
            <a:endParaRPr lang="en-US" dirty="0">
              <a:solidFill>
                <a:srgbClr val="984807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3440666"/>
            <a:ext cx="320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84807"/>
                </a:solidFill>
              </a:rPr>
              <a:t>Ontology stage class definitions:</a:t>
            </a:r>
            <a:endParaRPr lang="en-US" dirty="0">
              <a:solidFill>
                <a:srgbClr val="984807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41951" y="6249525"/>
            <a:ext cx="1509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84807"/>
                </a:solidFill>
              </a:rPr>
              <a:t>Instance data: </a:t>
            </a:r>
            <a:endParaRPr lang="en-US" dirty="0">
              <a:solidFill>
                <a:srgbClr val="984807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65750" y="6249525"/>
            <a:ext cx="3808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84807"/>
                </a:solidFill>
              </a:rPr>
              <a:t>Neural plate or neural tube?</a:t>
            </a:r>
            <a:endParaRPr lang="en-US" sz="2400" b="1" dirty="0">
              <a:solidFill>
                <a:srgbClr val="9848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130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Ongoing intrinsic issues for development of biological ontologies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557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Lacking </a:t>
            </a:r>
            <a:r>
              <a:rPr lang="en-US" dirty="0"/>
              <a:t>tools </a:t>
            </a:r>
            <a:r>
              <a:rPr lang="en-US" dirty="0" smtClean="0"/>
              <a:t>to enable visualization</a:t>
            </a:r>
            <a:r>
              <a:rPr lang="en-US" dirty="0"/>
              <a:t>/editing via </a:t>
            </a:r>
            <a:r>
              <a:rPr lang="en-US" dirty="0" smtClean="0"/>
              <a:t>other transitive </a:t>
            </a:r>
            <a:r>
              <a:rPr lang="en-US" dirty="0"/>
              <a:t>relations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Better </a:t>
            </a:r>
            <a:r>
              <a:rPr lang="en-US" dirty="0"/>
              <a:t>ability to synchronize </a:t>
            </a:r>
            <a:r>
              <a:rPr lang="en-US" dirty="0" smtClean="0"/>
              <a:t>pieces </a:t>
            </a:r>
            <a:r>
              <a:rPr lang="en-US" dirty="0"/>
              <a:t>of ontologies </a:t>
            </a:r>
            <a:r>
              <a:rPr lang="en-US" dirty="0" smtClean="0"/>
              <a:t>reused </a:t>
            </a:r>
            <a:r>
              <a:rPr lang="en-US" dirty="0"/>
              <a:t>in another ontology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Standards </a:t>
            </a:r>
            <a:r>
              <a:rPr lang="en-US" dirty="0"/>
              <a:t>for documentation, annotation properties and layering/import approaches for documenting in ontologies themselves, mechanisms for linking out to trackers/lists, wikis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Better </a:t>
            </a:r>
            <a:r>
              <a:rPr lang="en-US" dirty="0"/>
              <a:t>ways to roll together text definitions from dependent classes</a:t>
            </a:r>
          </a:p>
        </p:txBody>
      </p:sp>
    </p:spTree>
    <p:extLst>
      <p:ext uri="{BB962C8B-B14F-4D97-AF65-F5344CB8AC3E}">
        <p14:creationId xmlns:p14="http://schemas.microsoft.com/office/powerpoint/2010/main" val="3661857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Special Thanks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6973" y="2468522"/>
            <a:ext cx="31634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Matt Brush</a:t>
            </a:r>
          </a:p>
          <a:p>
            <a:r>
              <a:rPr lang="en-US" sz="4000" dirty="0" smtClean="0"/>
              <a:t>Scott Hoffman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81562" y="4808626"/>
            <a:ext cx="85624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Pioneers in our group to make all ontologies usable by more people.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9145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1843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What do biologists need from an ontology?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473" y="997314"/>
            <a:ext cx="4461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Need to apply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ontologies to data: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141" y="1854091"/>
            <a:ext cx="2467037" cy="1420536"/>
          </a:xfrm>
          <a:prstGeom prst="rect">
            <a:avLst/>
          </a:prstGeom>
        </p:spPr>
      </p:pic>
      <p:sp>
        <p:nvSpPr>
          <p:cNvPr id="3" name="Striped Right Arrow 2"/>
          <p:cNvSpPr/>
          <p:nvPr/>
        </p:nvSpPr>
        <p:spPr>
          <a:xfrm>
            <a:off x="5393400" y="2035670"/>
            <a:ext cx="974063" cy="1140180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8696" y="1757303"/>
            <a:ext cx="43948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8138" indent="-338138">
              <a:buFont typeface="Arial"/>
              <a:buChar char="•"/>
            </a:pPr>
            <a:r>
              <a:rPr lang="en-US" sz="3200" dirty="0" smtClean="0"/>
              <a:t>Annotation</a:t>
            </a:r>
          </a:p>
          <a:p>
            <a:pPr marL="338138" indent="-338138">
              <a:buFont typeface="Arial"/>
              <a:buChar char="•"/>
            </a:pPr>
            <a:r>
              <a:rPr lang="en-US" sz="3200" dirty="0" smtClean="0"/>
              <a:t>Structuring</a:t>
            </a:r>
          </a:p>
          <a:p>
            <a:pPr marL="338138" indent="-338138">
              <a:buFont typeface="Arial"/>
              <a:buChar char="•"/>
            </a:pPr>
            <a:r>
              <a:rPr lang="en-US" sz="3200" dirty="0" smtClean="0"/>
              <a:t>Mapping</a:t>
            </a:r>
          </a:p>
          <a:p>
            <a:r>
              <a:rPr lang="en-US" sz="2400" dirty="0" smtClean="0"/>
              <a:t>IN A CONSISTENT MANNER</a:t>
            </a:r>
            <a:endParaRPr lang="en-US" sz="24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050266"/>
              </p:ext>
            </p:extLst>
          </p:nvPr>
        </p:nvGraphicFramePr>
        <p:xfrm>
          <a:off x="6452854" y="1757303"/>
          <a:ext cx="2521813" cy="159221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960141"/>
                <a:gridCol w="771451"/>
                <a:gridCol w="790221"/>
              </a:tblGrid>
              <a:tr h="37129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Type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Strain</a:t>
                      </a:r>
                      <a:endParaRPr lang="en-US" sz="1200" dirty="0"/>
                    </a:p>
                  </a:txBody>
                  <a:tcPr/>
                </a:tc>
              </a:tr>
              <a:tr h="30651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CD4 knockout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C57BL/6</a:t>
                      </a:r>
                      <a:endParaRPr lang="en-US" sz="1200" dirty="0"/>
                    </a:p>
                  </a:txBody>
                  <a:tcPr/>
                </a:tc>
              </a:tr>
              <a:tr h="30651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Mouse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C57BL/6</a:t>
                      </a:r>
                      <a:endParaRPr lang="en-US" sz="1200" dirty="0"/>
                    </a:p>
                  </a:txBody>
                  <a:tcPr/>
                </a:tc>
              </a:tr>
              <a:tr h="30651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CD4 knockout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Rat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Wistar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27473" y="4233332"/>
            <a:ext cx="43056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  <a:cs typeface="American Typewriter"/>
              </a:rPr>
              <a:t>Query:</a:t>
            </a:r>
          </a:p>
          <a:p>
            <a:r>
              <a:rPr lang="en-US" sz="2000" dirty="0" smtClean="0">
                <a:latin typeface="+mj-lt"/>
                <a:cs typeface="American Typewriter"/>
              </a:rPr>
              <a:t>Find organisms on C57BL/6 background</a:t>
            </a:r>
          </a:p>
          <a:p>
            <a:endParaRPr lang="en-US" sz="2000" dirty="0">
              <a:latin typeface="+mj-lt"/>
              <a:cs typeface="American Typewriter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95222"/>
              </p:ext>
            </p:extLst>
          </p:nvPr>
        </p:nvGraphicFramePr>
        <p:xfrm>
          <a:off x="3006920" y="5156662"/>
          <a:ext cx="3159636" cy="1285695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202982"/>
                <a:gridCol w="966568"/>
                <a:gridCol w="990086"/>
              </a:tblGrid>
              <a:tr h="37129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Type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Strain</a:t>
                      </a:r>
                      <a:endParaRPr lang="en-US" sz="1600" dirty="0"/>
                    </a:p>
                  </a:txBody>
                  <a:tcPr/>
                </a:tc>
              </a:tr>
              <a:tr h="30651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CD4 knockout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C57BL/6</a:t>
                      </a:r>
                      <a:endParaRPr lang="en-US" sz="1600" dirty="0"/>
                    </a:p>
                  </a:txBody>
                  <a:tcPr/>
                </a:tc>
              </a:tr>
              <a:tr h="30651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Mouse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C57BL/6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520710" y="3789610"/>
            <a:ext cx="3312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Search and classify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data: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146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Biologists have issues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7603" y="1342177"/>
            <a:ext cx="7363718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Biology is particularly challenging due to moving </a:t>
            </a:r>
            <a:r>
              <a:rPr lang="en-US" sz="2800" dirty="0" smtClean="0"/>
              <a:t>conceptual </a:t>
            </a:r>
            <a:r>
              <a:rPr lang="en-US" sz="2800" dirty="0"/>
              <a:t>targets (e.g. gene, allele</a:t>
            </a:r>
            <a:r>
              <a:rPr lang="en-US" sz="2800" dirty="0" smtClean="0"/>
              <a:t>)</a:t>
            </a:r>
          </a:p>
          <a:p>
            <a:endParaRPr lang="en-US" sz="2800" dirty="0"/>
          </a:p>
          <a:p>
            <a:r>
              <a:rPr lang="en-US" sz="2800" dirty="0" smtClean="0"/>
              <a:t>Biologists like to re-use the same labels left and right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b="1" dirty="0" smtClean="0">
                <a:solidFill>
                  <a:srgbClr val="984807"/>
                </a:solidFill>
              </a:rPr>
              <a:t>Biologists often don’t agree on how to define key </a:t>
            </a:r>
            <a:r>
              <a:rPr lang="en-US" sz="2800" b="1" dirty="0" smtClean="0">
                <a:solidFill>
                  <a:srgbClr val="984807"/>
                </a:solidFill>
              </a:rPr>
              <a:t>concepts!</a:t>
            </a:r>
            <a:endParaRPr lang="en-US" sz="2800" b="1" dirty="0">
              <a:solidFill>
                <a:srgbClr val="984807"/>
              </a:solidFill>
            </a:endParaRPr>
          </a:p>
          <a:p>
            <a:endParaRPr lang="en-US" sz="2800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800393" y="3494890"/>
            <a:ext cx="1157735" cy="1484859"/>
            <a:chOff x="546100" y="1581150"/>
            <a:chExt cx="2584450" cy="33147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rcRect l="76360"/>
            <a:stretch>
              <a:fillRect/>
            </a:stretch>
          </p:blipFill>
          <p:spPr>
            <a:xfrm>
              <a:off x="977900" y="1581150"/>
              <a:ext cx="2152650" cy="33147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46100" y="2387600"/>
              <a:ext cx="1130300" cy="191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r="53608"/>
          <a:stretch>
            <a:fillRect/>
          </a:stretch>
        </p:blipFill>
        <p:spPr>
          <a:xfrm>
            <a:off x="4664717" y="3442342"/>
            <a:ext cx="640025" cy="168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76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17375E"/>
                </a:solidFill>
              </a:rPr>
              <a:t>How to </a:t>
            </a:r>
            <a:r>
              <a:rPr lang="en-US" b="1" dirty="0" smtClean="0">
                <a:solidFill>
                  <a:srgbClr val="17375E"/>
                </a:solidFill>
              </a:rPr>
              <a:t>achieve these goals and address these issues?</a:t>
            </a:r>
            <a:endParaRPr lang="en-US" b="1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828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66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7375E"/>
                </a:solidFill>
              </a:rPr>
              <a:t>Quality textual </a:t>
            </a:r>
            <a:r>
              <a:rPr lang="en-US" b="1" dirty="0">
                <a:solidFill>
                  <a:srgbClr val="17375E"/>
                </a:solidFill>
              </a:rPr>
              <a:t>documentation and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69668"/>
            <a:ext cx="8229600" cy="16388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Seems simple . . .  </a:t>
            </a:r>
          </a:p>
          <a:p>
            <a:pPr marL="0" indent="0" algn="ctr">
              <a:buNone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505490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0050" y="2349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7375E"/>
                </a:solidFill>
              </a:rPr>
              <a:t>Quality textual </a:t>
            </a:r>
            <a:r>
              <a:rPr lang="en-US" b="1" dirty="0">
                <a:solidFill>
                  <a:srgbClr val="17375E"/>
                </a:solidFill>
              </a:rPr>
              <a:t>documentation and definitions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050" y="1663700"/>
            <a:ext cx="82296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800" dirty="0"/>
              <a:t>D</a:t>
            </a:r>
            <a:r>
              <a:rPr lang="en-US" sz="2800" dirty="0" smtClean="0"/>
              <a:t>efinitions </a:t>
            </a:r>
            <a:r>
              <a:rPr lang="en-US" sz="2800" dirty="0"/>
              <a:t>must not only describe a </a:t>
            </a:r>
            <a:r>
              <a:rPr lang="en-US" sz="2800" dirty="0" smtClean="0"/>
              <a:t>concept, but </a:t>
            </a:r>
            <a:r>
              <a:rPr lang="en-US" sz="2800" dirty="0"/>
              <a:t>allow </a:t>
            </a:r>
            <a:r>
              <a:rPr lang="en-US" sz="2800" dirty="0" smtClean="0"/>
              <a:t>determination of real instances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8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dirty="0" smtClean="0"/>
              <a:t>Requires consideration of specific </a:t>
            </a:r>
            <a:r>
              <a:rPr lang="en-US" sz="2800" dirty="0" smtClean="0"/>
              <a:t>and precise </a:t>
            </a:r>
            <a:r>
              <a:rPr lang="en-US" sz="2800" dirty="0" smtClean="0"/>
              <a:t>concepts </a:t>
            </a:r>
            <a:r>
              <a:rPr lang="en-US" sz="2800" dirty="0" smtClean="0"/>
              <a:t>to be </a:t>
            </a:r>
            <a:r>
              <a:rPr lang="en-US" sz="2800" dirty="0" smtClean="0"/>
              <a:t>defined</a:t>
            </a:r>
            <a:endParaRPr lang="en-US" sz="2800" dirty="0" smtClean="0"/>
          </a:p>
          <a:p>
            <a:pPr marL="285750" indent="-285750">
              <a:buFont typeface="Wingdings" pitchFamily="2" charset="2"/>
              <a:buChar char="§"/>
            </a:pPr>
            <a:endParaRPr lang="en-US" sz="28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dirty="0"/>
              <a:t>This is where listing out properties and their use for definition are very </a:t>
            </a:r>
            <a:r>
              <a:rPr lang="en-US" sz="2800" dirty="0" smtClean="0"/>
              <a:t>helpful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17065" y="5704416"/>
            <a:ext cx="8652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=&gt; Need a ‘concept first approach’ to definition creation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58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04" y="153025"/>
            <a:ext cx="85386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A ‘Concept-First Approach’ Example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5250" y="990600"/>
            <a:ext cx="904875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2600" dirty="0" smtClean="0"/>
              <a:t>Terminology </a:t>
            </a:r>
            <a:r>
              <a:rPr lang="en-US" sz="2600" dirty="0" smtClean="0"/>
              <a:t>of </a:t>
            </a:r>
            <a:r>
              <a:rPr lang="en-US" sz="2600" b="1" u="sng" dirty="0" smtClean="0"/>
              <a:t>molecular labels</a:t>
            </a:r>
            <a:r>
              <a:rPr lang="en-US" sz="2600" b="1" dirty="0" smtClean="0"/>
              <a:t> </a:t>
            </a:r>
            <a:r>
              <a:rPr lang="en-US" sz="2600" dirty="0" smtClean="0"/>
              <a:t>is </a:t>
            </a:r>
            <a:r>
              <a:rPr lang="en-US" sz="2600" dirty="0" smtClean="0"/>
              <a:t>inconsistent</a:t>
            </a:r>
            <a:r>
              <a:rPr lang="en-US" sz="2600" dirty="0" smtClean="0"/>
              <a:t>: ‘probe’, ‘tracer’, ‘detector’, </a:t>
            </a:r>
            <a:r>
              <a:rPr lang="en-US" sz="2600" dirty="0"/>
              <a:t>‘reporter’,</a:t>
            </a:r>
            <a:r>
              <a:rPr lang="en-US" sz="2600" dirty="0" smtClean="0"/>
              <a:t> used variably to describe </a:t>
            </a:r>
            <a:r>
              <a:rPr lang="en-US" sz="2600" dirty="0" smtClean="0"/>
              <a:t>reagents with different characteristics</a:t>
            </a:r>
          </a:p>
          <a:p>
            <a:pPr marL="342900" indent="-342900"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2600" dirty="0" smtClean="0"/>
              <a:t>Conformance to varied label conventions has led to confusion, ambiguity, and inconsistency in different ontologies</a:t>
            </a:r>
          </a:p>
          <a:p>
            <a:pPr marL="342900" indent="-342900"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2600" dirty="0" smtClean="0"/>
              <a:t>Throw out the labels and consider the </a:t>
            </a:r>
            <a:r>
              <a:rPr lang="en-US" sz="2600" dirty="0" smtClean="0"/>
              <a:t>biologically important </a:t>
            </a:r>
            <a:r>
              <a:rPr lang="en-US" sz="2600" dirty="0" smtClean="0"/>
              <a:t>axes:</a:t>
            </a:r>
            <a:endParaRPr lang="en-US" sz="2600" dirty="0" smtClean="0"/>
          </a:p>
          <a:p>
            <a:pPr marL="342900" lvl="1"/>
            <a:endParaRPr lang="en-US" sz="1200" b="1" dirty="0" smtClean="0"/>
          </a:p>
          <a:p>
            <a:pPr marL="3200400" lvl="1" indent="-2857500"/>
            <a:r>
              <a:rPr lang="en-US" sz="2800" b="1" dirty="0" smtClean="0">
                <a:solidFill>
                  <a:srgbClr val="984807"/>
                </a:solidFill>
              </a:rPr>
              <a:t>Axis 1 = Targeting:  </a:t>
            </a:r>
            <a:r>
              <a:rPr lang="en-US" sz="2800" dirty="0">
                <a:solidFill>
                  <a:srgbClr val="984807"/>
                </a:solidFill>
              </a:rPr>
              <a:t>a</a:t>
            </a:r>
            <a:r>
              <a:rPr lang="en-US" sz="2800" dirty="0" smtClean="0">
                <a:solidFill>
                  <a:srgbClr val="984807"/>
                </a:solidFill>
              </a:rPr>
              <a:t>bility to specifically associate with a molecular target </a:t>
            </a:r>
            <a:endParaRPr lang="en-US" sz="2800" dirty="0">
              <a:solidFill>
                <a:srgbClr val="984807"/>
              </a:solidFill>
            </a:endParaRPr>
          </a:p>
          <a:p>
            <a:pPr marL="800100" lvl="1" indent="-342900"/>
            <a:endParaRPr lang="en-US" sz="1200" dirty="0" smtClean="0">
              <a:solidFill>
                <a:srgbClr val="984807"/>
              </a:solidFill>
            </a:endParaRPr>
          </a:p>
          <a:p>
            <a:pPr marL="3714750" lvl="1" indent="-3371850"/>
            <a:r>
              <a:rPr lang="en-US" sz="2800" b="1" dirty="0" smtClean="0">
                <a:solidFill>
                  <a:srgbClr val="984807"/>
                </a:solidFill>
              </a:rPr>
              <a:t>Axis 2 = Detectability:  </a:t>
            </a:r>
            <a:r>
              <a:rPr lang="en-US" sz="2800" dirty="0">
                <a:solidFill>
                  <a:srgbClr val="984807"/>
                </a:solidFill>
              </a:rPr>
              <a:t>a</a:t>
            </a:r>
            <a:r>
              <a:rPr lang="en-US" sz="2800" dirty="0" smtClean="0">
                <a:solidFill>
                  <a:srgbClr val="984807"/>
                </a:solidFill>
              </a:rPr>
              <a:t>bility to emit or produce some detectable signal </a:t>
            </a:r>
          </a:p>
        </p:txBody>
      </p:sp>
    </p:spTree>
    <p:extLst>
      <p:ext uri="{BB962C8B-B14F-4D97-AF65-F5344CB8AC3E}">
        <p14:creationId xmlns:p14="http://schemas.microsoft.com/office/powerpoint/2010/main" val="3255064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1950" y="979616"/>
            <a:ext cx="85153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984807"/>
                </a:solidFill>
              </a:rPr>
              <a:t>Axes </a:t>
            </a:r>
            <a:r>
              <a:rPr lang="en-US" sz="2800" dirty="0">
                <a:solidFill>
                  <a:srgbClr val="984807"/>
                </a:solidFill>
              </a:rPr>
              <a:t>applied </a:t>
            </a:r>
            <a:r>
              <a:rPr lang="en-US" sz="2800" dirty="0" smtClean="0">
                <a:solidFill>
                  <a:srgbClr val="984807"/>
                </a:solidFill>
              </a:rPr>
              <a:t>to </a:t>
            </a:r>
            <a:r>
              <a:rPr lang="en-US" sz="2800" dirty="0">
                <a:solidFill>
                  <a:srgbClr val="984807"/>
                </a:solidFill>
              </a:rPr>
              <a:t>yield </a:t>
            </a:r>
            <a:r>
              <a:rPr lang="en-US" sz="2800" dirty="0" smtClean="0">
                <a:solidFill>
                  <a:srgbClr val="984807"/>
                </a:solidFill>
              </a:rPr>
              <a:t>a set of principled subclasses, </a:t>
            </a:r>
          </a:p>
          <a:p>
            <a:pPr algn="ctr"/>
            <a:r>
              <a:rPr lang="en-US" sz="2800" dirty="0" smtClean="0">
                <a:solidFill>
                  <a:srgbClr val="984807"/>
                </a:solidFill>
              </a:rPr>
              <a:t>and a more descriptive labeling scheme </a:t>
            </a:r>
            <a:r>
              <a:rPr lang="en-US" sz="2800" dirty="0">
                <a:solidFill>
                  <a:srgbClr val="984807"/>
                </a:solidFill>
              </a:rPr>
              <a:t>is </a:t>
            </a:r>
            <a:r>
              <a:rPr lang="en-US" sz="2800" dirty="0" smtClean="0">
                <a:solidFill>
                  <a:srgbClr val="984807"/>
                </a:solidFill>
              </a:rPr>
              <a:t>applied</a:t>
            </a:r>
            <a:endParaRPr lang="en-US" sz="2800" dirty="0">
              <a:solidFill>
                <a:srgbClr val="984807"/>
              </a:solidFill>
            </a:endParaRPr>
          </a:p>
        </p:txBody>
      </p:sp>
      <p:grpSp>
        <p:nvGrpSpPr>
          <p:cNvPr id="11" name="Group 25"/>
          <p:cNvGrpSpPr/>
          <p:nvPr/>
        </p:nvGrpSpPr>
        <p:grpSpPr>
          <a:xfrm>
            <a:off x="2410116" y="2772228"/>
            <a:ext cx="4419600" cy="3276600"/>
            <a:chOff x="1219200" y="2514600"/>
            <a:chExt cx="5257800" cy="3962400"/>
          </a:xfrm>
        </p:grpSpPr>
        <p:sp>
          <p:nvSpPr>
            <p:cNvPr id="12" name="Rectangle 11"/>
            <p:cNvSpPr/>
            <p:nvPr/>
          </p:nvSpPr>
          <p:spPr>
            <a:xfrm>
              <a:off x="1219200" y="2514600"/>
              <a:ext cx="5257800" cy="3962400"/>
            </a:xfrm>
            <a:prstGeom prst="rect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12" idx="0"/>
              <a:endCxn id="12" idx="2"/>
            </p:cNvCxnSpPr>
            <p:nvPr/>
          </p:nvCxnSpPr>
          <p:spPr>
            <a:xfrm>
              <a:off x="3848100" y="2514600"/>
              <a:ext cx="0" cy="39624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2" idx="1"/>
              <a:endCxn id="12" idx="3"/>
            </p:cNvCxnSpPr>
            <p:nvPr/>
          </p:nvCxnSpPr>
          <p:spPr>
            <a:xfrm>
              <a:off x="1219200" y="4495800"/>
              <a:ext cx="5257800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2976013" y="1892300"/>
            <a:ext cx="32826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u="sng" dirty="0" smtClean="0"/>
              <a:t>AXIS 2: DETECTABILITY</a:t>
            </a:r>
            <a:endParaRPr lang="en-US" sz="2600" b="1" u="sng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358107" y="4067756"/>
            <a:ext cx="41602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u="sng" dirty="0" smtClean="0"/>
              <a:t>AXIS : TARGETING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1864817" y="3408492"/>
            <a:ext cx="6254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/>
              <a:t>NO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63900" y="2349500"/>
            <a:ext cx="5986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YES</a:t>
            </a:r>
            <a:endParaRPr lang="en-US" sz="2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728498" y="3048000"/>
            <a:ext cx="14450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984807"/>
                </a:solidFill>
              </a:rPr>
              <a:t>COVALENT</a:t>
            </a:r>
          </a:p>
          <a:p>
            <a:pPr algn="ctr"/>
            <a:r>
              <a:rPr lang="en-US" sz="2200" b="1" dirty="0" smtClean="0">
                <a:solidFill>
                  <a:srgbClr val="984807"/>
                </a:solidFill>
              </a:rPr>
              <a:t>REPORTER</a:t>
            </a:r>
            <a:endParaRPr lang="en-US" sz="2200" b="1" dirty="0">
              <a:solidFill>
                <a:srgbClr val="984807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12475" y="4636532"/>
            <a:ext cx="14285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984807"/>
                </a:solidFill>
              </a:rPr>
              <a:t>TARGETED</a:t>
            </a:r>
          </a:p>
          <a:p>
            <a:pPr algn="ctr"/>
            <a:r>
              <a:rPr lang="en-US" sz="2200" b="1" dirty="0" smtClean="0">
                <a:solidFill>
                  <a:srgbClr val="984807"/>
                </a:solidFill>
              </a:rPr>
              <a:t>TRACKER</a:t>
            </a:r>
            <a:endParaRPr lang="en-US" sz="2200" b="1" dirty="0">
              <a:solidFill>
                <a:srgbClr val="984807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77703" y="4618851"/>
            <a:ext cx="14285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984807"/>
                </a:solidFill>
              </a:rPr>
              <a:t>TARGETED</a:t>
            </a:r>
          </a:p>
          <a:p>
            <a:pPr algn="ctr"/>
            <a:r>
              <a:rPr lang="en-US" sz="2200" b="1" dirty="0" smtClean="0">
                <a:solidFill>
                  <a:srgbClr val="984807"/>
                </a:solidFill>
              </a:rPr>
              <a:t>REPORTER</a:t>
            </a:r>
            <a:endParaRPr lang="en-US" sz="2200" b="1" dirty="0">
              <a:solidFill>
                <a:srgbClr val="984807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94199" y="3034071"/>
            <a:ext cx="14450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984807"/>
                </a:solidFill>
              </a:rPr>
              <a:t>COVALENT</a:t>
            </a:r>
          </a:p>
          <a:p>
            <a:pPr algn="ctr"/>
            <a:r>
              <a:rPr lang="en-US" sz="2200" b="1" dirty="0" smtClean="0">
                <a:solidFill>
                  <a:srgbClr val="984807"/>
                </a:solidFill>
              </a:rPr>
              <a:t>TRACKER</a:t>
            </a:r>
            <a:endParaRPr lang="en-US" sz="2200" b="1" dirty="0">
              <a:solidFill>
                <a:srgbClr val="984807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10872" y="2324100"/>
            <a:ext cx="6838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/>
              <a:t>NO</a:t>
            </a:r>
            <a:endParaRPr lang="en-US" sz="2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576963" y="3729716"/>
            <a:ext cx="1937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(</a:t>
            </a:r>
            <a:r>
              <a:rPr lang="en-US" sz="1400" dirty="0" err="1" smtClean="0"/>
              <a:t>Alexafluors</a:t>
            </a:r>
            <a:r>
              <a:rPr lang="en-US" sz="1400" dirty="0" smtClean="0"/>
              <a:t>, </a:t>
            </a:r>
          </a:p>
          <a:p>
            <a:pPr algn="ctr"/>
            <a:r>
              <a:rPr lang="en-US" sz="1400" dirty="0" smtClean="0"/>
              <a:t>radioactive nucleotides)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5241898" y="3712154"/>
            <a:ext cx="111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(biotin,</a:t>
            </a:r>
          </a:p>
          <a:p>
            <a:pPr algn="ctr"/>
            <a:r>
              <a:rPr lang="en-US" sz="1400" dirty="0" err="1"/>
              <a:t>d</a:t>
            </a:r>
            <a:r>
              <a:rPr lang="en-US" sz="1400" dirty="0" err="1" smtClean="0"/>
              <a:t>igoxygenin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2599806" y="5298746"/>
            <a:ext cx="185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(DAPI, </a:t>
            </a:r>
            <a:r>
              <a:rPr lang="en-US" sz="1400" dirty="0" err="1" smtClean="0"/>
              <a:t>coomassie</a:t>
            </a:r>
            <a:r>
              <a:rPr lang="en-US" sz="1400" dirty="0" smtClean="0"/>
              <a:t>,</a:t>
            </a:r>
          </a:p>
          <a:p>
            <a:pPr algn="ctr"/>
            <a:r>
              <a:rPr lang="en-US" sz="1400" dirty="0" smtClean="0"/>
              <a:t>labeled oligo probes)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4824644" y="5334000"/>
            <a:ext cx="181966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(unlabeled antibodies,</a:t>
            </a:r>
          </a:p>
          <a:p>
            <a:pPr algn="ctr"/>
            <a:r>
              <a:rPr lang="en-US" sz="1400" dirty="0" err="1"/>
              <a:t>o</a:t>
            </a:r>
            <a:r>
              <a:rPr lang="en-US" sz="1400" dirty="0" err="1" smtClean="0"/>
              <a:t>ligo</a:t>
            </a:r>
            <a:r>
              <a:rPr lang="en-US" sz="1400" dirty="0" smtClean="0"/>
              <a:t> probes)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1878219" y="4972853"/>
            <a:ext cx="5986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/>
              <a:t>YES</a:t>
            </a:r>
            <a:endParaRPr lang="en-US" sz="2200" b="1" dirty="0"/>
          </a:p>
        </p:txBody>
      </p:sp>
      <p:sp>
        <p:nvSpPr>
          <p:cNvPr id="29" name="Rectangle 28"/>
          <p:cNvSpPr/>
          <p:nvPr/>
        </p:nvSpPr>
        <p:spPr>
          <a:xfrm>
            <a:off x="-173748" y="6247596"/>
            <a:ext cx="95844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 smtClean="0">
                <a:solidFill>
                  <a:srgbClr val="000200"/>
                </a:solidFill>
              </a:rPr>
              <a:t>Results vetted by members of different stakeholder communities</a:t>
            </a:r>
            <a:endParaRPr lang="en-US" sz="2600" dirty="0">
              <a:solidFill>
                <a:srgbClr val="0002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17504" y="153025"/>
            <a:ext cx="85386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A ‘Concept-First Approach’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158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1458</Words>
  <Application>Microsoft Macintosh PowerPoint</Application>
  <PresentationFormat>On-screen Show (4:3)</PresentationFormat>
  <Paragraphs>208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A biologists' perspective on ontology utility </vt:lpstr>
      <vt:lpstr>PowerPoint Presentation</vt:lpstr>
      <vt:lpstr>PowerPoint Presentation</vt:lpstr>
      <vt:lpstr>Biologists have issues</vt:lpstr>
      <vt:lpstr>How to achieve these goals and address these issues?</vt:lpstr>
      <vt:lpstr>Quality textual documentation and definitions</vt:lpstr>
      <vt:lpstr>Quality textual documentation and definitions</vt:lpstr>
      <vt:lpstr>PowerPoint Presentation</vt:lpstr>
      <vt:lpstr>PowerPoint Presentation</vt:lpstr>
      <vt:lpstr>Label Bias</vt:lpstr>
      <vt:lpstr>Evaluating text definitions</vt:lpstr>
      <vt:lpstr>PowerPoint Presentation</vt:lpstr>
      <vt:lpstr>PowerPoint Presentation</vt:lpstr>
      <vt:lpstr>PowerPoint Presentation</vt:lpstr>
      <vt:lpstr>Other Textual Documentation</vt:lpstr>
      <vt:lpstr>Example of a difficult to define entity</vt:lpstr>
      <vt:lpstr>Is there complete metadata?</vt:lpstr>
      <vt:lpstr>2. Quality logical expressions</vt:lpstr>
      <vt:lpstr>3. Ontology reuse</vt:lpstr>
      <vt:lpstr>Testing the ontology against data</vt:lpstr>
      <vt:lpstr>PowerPoint Presentation</vt:lpstr>
      <vt:lpstr>Ongoing intrinsic issues for development of biological ontologies</vt:lpstr>
      <vt:lpstr>Special Thanks</vt:lpstr>
    </vt:vector>
  </TitlesOfParts>
  <Company>OHSU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Hoffmann</dc:creator>
  <cp:lastModifiedBy>Melissa Haendel</cp:lastModifiedBy>
  <cp:revision>84</cp:revision>
  <dcterms:created xsi:type="dcterms:W3CDTF">2013-03-05T23:21:39Z</dcterms:created>
  <dcterms:modified xsi:type="dcterms:W3CDTF">2013-03-07T00:20:34Z</dcterms:modified>
</cp:coreProperties>
</file>