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72" r:id="rId4"/>
    <p:sldId id="259" r:id="rId5"/>
    <p:sldId id="260" r:id="rId6"/>
    <p:sldId id="261" r:id="rId7"/>
    <p:sldId id="262" r:id="rId8"/>
    <p:sldId id="263" r:id="rId9"/>
    <p:sldId id="264" r:id="rId10"/>
    <p:sldId id="265" r:id="rId11"/>
    <p:sldId id="266" r:id="rId12"/>
    <p:sldId id="273" r:id="rId13"/>
    <p:sldId id="267" r:id="rId14"/>
    <p:sldId id="274" r:id="rId15"/>
    <p:sldId id="270" r:id="rId16"/>
    <p:sldId id="268" r:id="rId17"/>
    <p:sldId id="269" r:id="rId18"/>
    <p:sldId id="271" r:id="rId19"/>
    <p:sldId id="276" r:id="rId20"/>
    <p:sldId id="278" r:id="rId21"/>
    <p:sldId id="277"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1DF0B-612F-4473-867A-FB76E49E228C}" type="datetimeFigureOut">
              <a:rPr lang="en-US" smtClean="0"/>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092E3F-77CB-437A-A700-1AB275AE4292}" type="slidenum">
              <a:rPr lang="en-US" smtClean="0"/>
              <a:t>‹#›</a:t>
            </a:fld>
            <a:endParaRPr lang="en-US"/>
          </a:p>
        </p:txBody>
      </p:sp>
    </p:spTree>
    <p:extLst>
      <p:ext uri="{BB962C8B-B14F-4D97-AF65-F5344CB8AC3E}">
        <p14:creationId xmlns:p14="http://schemas.microsoft.com/office/powerpoint/2010/main" val="129528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064AC22D-09BD-4B96-9F1E-12A4743D46CE}" type="slidenum">
              <a:rPr lang="en-US" sz="1200">
                <a:solidFill>
                  <a:srgbClr val="000000"/>
                </a:solidFill>
              </a:rPr>
              <a:pPr eaLnBrk="1" hangingPunct="1"/>
              <a:t>6</a:t>
            </a:fld>
            <a:endParaRPr lang="en-US" sz="1200">
              <a:solidFill>
                <a:srgbClr val="000000"/>
              </a:solidFill>
            </a:endParaRPr>
          </a:p>
        </p:txBody>
      </p:sp>
      <p:sp>
        <p:nvSpPr>
          <p:cNvPr id="5017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0180"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spcBef>
                <a:spcPts val="450"/>
              </a:spcBef>
              <a:buClrTx/>
              <a:buFontTx/>
              <a:buNone/>
            </a:pPr>
            <a:endParaRPr lang="en-US" smtClean="0">
              <a:latin typeface="Arial" charset="0"/>
              <a:ea typeface="ＭＳ Ｐゴシック" charset="-128"/>
            </a:endParaRPr>
          </a:p>
        </p:txBody>
      </p:sp>
      <p:sp>
        <p:nvSpPr>
          <p:cNvPr id="50181"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fld id="{592A383C-316A-4E71-BBCE-0D2DE193DF4F}" type="slidenum">
              <a:rPr lang="en-US" sz="1200">
                <a:solidFill>
                  <a:srgbClr val="000000"/>
                </a:solidFill>
              </a:rPr>
              <a:pPr algn="r" eaLnBrk="1" hangingPunct="1">
                <a:buClrTx/>
                <a:buFontTx/>
                <a:buNone/>
              </a:pPr>
              <a:t>6</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5C71C12F-4D00-48A8-9A92-1E54306B3FCE}" type="slidenum">
              <a:rPr lang="en-US" sz="1200">
                <a:solidFill>
                  <a:srgbClr val="000000"/>
                </a:solidFill>
              </a:rPr>
              <a:pPr eaLnBrk="1" hangingPunct="1"/>
              <a:t>18</a:t>
            </a:fld>
            <a:endParaRPr lang="en-US" sz="1200">
              <a:solidFill>
                <a:srgbClr val="000000"/>
              </a:solidFill>
            </a:endParaRPr>
          </a:p>
        </p:txBody>
      </p:sp>
      <p:sp>
        <p:nvSpPr>
          <p:cNvPr id="6451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64516"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spcBef>
                <a:spcPts val="450"/>
              </a:spcBef>
              <a:buClrTx/>
              <a:buFontTx/>
              <a:buNone/>
            </a:pPr>
            <a:r>
              <a:rPr lang="en-US" smtClean="0">
                <a:latin typeface="Calibri" charset="0"/>
                <a:ea typeface="ＭＳ Ｐゴシック" charset="-128"/>
              </a:rPr>
              <a:t>In GOEF, it is expected that encodings of use cases, along with metrics for evaluation, will be made available to consuming parties.  At the top, we have a current architecture diagram, which highlights usage of both use cases and context-free evaluation metrics to guide ontology evaluation.</a:t>
            </a:r>
          </a:p>
          <a:p>
            <a:pPr>
              <a:spcBef>
                <a:spcPts val="450"/>
              </a:spcBef>
              <a:buClrTx/>
              <a:buFontTx/>
              <a:buNone/>
            </a:pPr>
            <a:endParaRPr lang="en-US" smtClean="0">
              <a:latin typeface="Calibri" charset="0"/>
              <a:ea typeface="ＭＳ Ｐゴシック" charset="-128"/>
            </a:endParaRPr>
          </a:p>
          <a:p>
            <a:pPr>
              <a:spcBef>
                <a:spcPts val="450"/>
              </a:spcBef>
              <a:buClrTx/>
              <a:buFontTx/>
              <a:buNone/>
            </a:pPr>
            <a:r>
              <a:rPr lang="en-US" smtClean="0">
                <a:latin typeface="Calibri" charset="0"/>
                <a:ea typeface="ＭＳ Ｐゴシック" charset="-128"/>
              </a:rPr>
              <a:t>Below are two screenshots of an GOEF mockup, which allows end-users to select use cases from a registry, and establish appropriate ontology pairings based on available metrics (e.g., coverage of needed terms). </a:t>
            </a:r>
          </a:p>
        </p:txBody>
      </p:sp>
      <p:sp>
        <p:nvSpPr>
          <p:cNvPr id="64517"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fld id="{35165FB0-FA88-4CD7-A514-2AA59CDE9997}" type="slidenum">
              <a:rPr lang="en-US" sz="1200">
                <a:solidFill>
                  <a:srgbClr val="000000"/>
                </a:solidFill>
              </a:rPr>
              <a:pPr algn="r" eaLnBrk="1" hangingPunct="1">
                <a:buClrTx/>
                <a:buFontTx/>
                <a:buNone/>
              </a:pPr>
              <a:t>18</a:t>
            </a:fld>
            <a:endParaRPr 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AA2AEFC6-2EAF-48FE-8EC8-3A5FBA4CF465}" type="slidenum">
              <a:rPr lang="en-US" sz="1200">
                <a:solidFill>
                  <a:srgbClr val="000000"/>
                </a:solidFill>
              </a:rPr>
              <a:pPr eaLnBrk="1" hangingPunct="1"/>
              <a:t>19</a:t>
            </a:fld>
            <a:endParaRPr lang="en-US" sz="1200">
              <a:solidFill>
                <a:srgbClr val="000000"/>
              </a:solidFill>
            </a:endParaRPr>
          </a:p>
        </p:txBody>
      </p:sp>
      <p:sp>
        <p:nvSpPr>
          <p:cNvPr id="614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61444" name="Text Box 2"/>
          <p:cNvSpPr txBox="1">
            <a:spLocks noGrp="1" noChangeArrowheads="1"/>
          </p:cNvSpPr>
          <p:nvPr>
            <p:ph type="body" idx="1"/>
          </p:nvPr>
        </p:nvSpPr>
        <p:spPr>
          <a:xfrm>
            <a:off x="685800" y="4343400"/>
            <a:ext cx="5486400" cy="6340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spcBef>
                <a:spcPts val="450"/>
              </a:spcBef>
              <a:buClrTx/>
              <a:buFontTx/>
              <a:buNone/>
            </a:pPr>
            <a:endParaRPr lang="en-US" dirty="0" smtClean="0">
              <a:latin typeface="Arial" charset="0"/>
              <a:ea typeface="ＭＳ Ｐゴシック" charset="-128"/>
            </a:endParaRPr>
          </a:p>
          <a:p>
            <a:pPr>
              <a:spcBef>
                <a:spcPts val="450"/>
              </a:spcBef>
              <a:buClrTx/>
              <a:buFontTx/>
              <a:buNone/>
            </a:pPr>
            <a:endParaRPr lang="en-US" dirty="0" smtClean="0">
              <a:latin typeface="Arial" charset="0"/>
              <a:ea typeface="ＭＳ Ｐゴシック" charset="-128"/>
            </a:endParaRPr>
          </a:p>
          <a:p>
            <a:pPr>
              <a:spcBef>
                <a:spcPts val="450"/>
              </a:spcBef>
              <a:buClrTx/>
              <a:buFontTx/>
              <a:buNone/>
            </a:pPr>
            <a:endParaRPr lang="en-US" dirty="0" smtClean="0">
              <a:latin typeface="Arial" charset="0"/>
              <a:ea typeface="ＭＳ Ｐゴシック" charset="-128"/>
            </a:endParaRPr>
          </a:p>
          <a:p>
            <a:pPr>
              <a:spcBef>
                <a:spcPts val="450"/>
              </a:spcBef>
              <a:buClrTx/>
              <a:buFontTx/>
              <a:buNone/>
            </a:pPr>
            <a:r>
              <a:rPr lang="en-US" dirty="0" smtClean="0">
                <a:latin typeface="Arial" charset="0"/>
                <a:ea typeface="ＭＳ Ｐゴシック" charset="-128"/>
              </a:rPr>
              <a:t>Utility: Challenge Question</a:t>
            </a:r>
          </a:p>
          <a:p>
            <a:pPr>
              <a:spcBef>
                <a:spcPts val="450"/>
              </a:spcBef>
              <a:buClrTx/>
              <a:buFontTx/>
              <a:buNone/>
            </a:pPr>
            <a:endParaRPr lang="en-US" dirty="0" smtClean="0">
              <a:latin typeface="Arial" charset="0"/>
              <a:ea typeface="ＭＳ Ｐゴシック" charset="-128"/>
            </a:endParaRPr>
          </a:p>
          <a:p>
            <a:pPr>
              <a:spcBef>
                <a:spcPts val="450"/>
              </a:spcBef>
              <a:buClrTx/>
              <a:buFontTx/>
              <a:buNone/>
            </a:pPr>
            <a:r>
              <a:rPr lang="en-US" dirty="0" smtClean="0">
                <a:latin typeface="Arial" charset="0"/>
                <a:ea typeface="ＭＳ Ｐゴシック" charset="-128"/>
              </a:rPr>
              <a:t>Can user find enough information to satisfy her needs?</a:t>
            </a:r>
          </a:p>
          <a:p>
            <a:pPr>
              <a:spcBef>
                <a:spcPts val="450"/>
              </a:spcBef>
              <a:buClrTx/>
              <a:buFontTx/>
              <a:buNone/>
            </a:pPr>
            <a:r>
              <a:rPr lang="en-US" dirty="0" smtClean="0">
                <a:latin typeface="Arial" charset="0"/>
                <a:ea typeface="ＭＳ Ｐゴシック" charset="-128"/>
              </a:rPr>
              <a:t>[3/13/13 9:14:05 PM] Joanne S. Luciano: M=Member, C=CORE criteria (required) all core with Rank 3, all others with an average grade of 3. grade is assigned based on even more detailed criteria the inspector has to match.</a:t>
            </a:r>
          </a:p>
          <a:p>
            <a:pPr>
              <a:spcBef>
                <a:spcPts val="450"/>
              </a:spcBef>
              <a:buClrTx/>
              <a:buFontTx/>
              <a:buNone/>
            </a:pPr>
            <a:r>
              <a:rPr lang="en-US" dirty="0" smtClean="0">
                <a:latin typeface="Arial" charset="0"/>
                <a:ea typeface="ＭＳ Ｐゴシック" charset="-128"/>
              </a:rPr>
              <a:t>Time = iteration (they go back, some criteria are </a:t>
            </a:r>
            <a:r>
              <a:rPr lang="en-US" dirty="0" err="1" smtClean="0">
                <a:latin typeface="Arial" charset="0"/>
                <a:ea typeface="ＭＳ Ｐゴシック" charset="-128"/>
              </a:rPr>
              <a:t>investegated</a:t>
            </a:r>
            <a:r>
              <a:rPr lang="en-US" dirty="0" smtClean="0">
                <a:latin typeface="Arial" charset="0"/>
                <a:ea typeface="ＭＳ Ｐゴシック" charset="-128"/>
              </a:rPr>
              <a:t> in different years)</a:t>
            </a:r>
          </a:p>
          <a:p>
            <a:pPr>
              <a:spcBef>
                <a:spcPts val="450"/>
              </a:spcBef>
              <a:buClrTx/>
              <a:buFontTx/>
              <a:buNone/>
            </a:pPr>
            <a:r>
              <a:rPr lang="en-US" dirty="0" smtClean="0">
                <a:latin typeface="Arial" charset="0"/>
                <a:ea typeface="ＭＳ Ｐゴシック" charset="-128"/>
              </a:rPr>
              <a:t>Rank = 1=5, 3 is passing, 1 and 2 not passing.</a:t>
            </a:r>
          </a:p>
        </p:txBody>
      </p:sp>
      <p:sp>
        <p:nvSpPr>
          <p:cNvPr id="61445"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fld id="{76D56061-1303-4C3A-84C3-FB9AF8F9BA56}" type="slidenum">
              <a:rPr lang="en-US" sz="1200">
                <a:solidFill>
                  <a:srgbClr val="000000"/>
                </a:solidFill>
              </a:rPr>
              <a:pPr algn="r" eaLnBrk="1" hangingPunct="1">
                <a:buClrTx/>
                <a:buFontTx/>
                <a:buNone/>
              </a:pPr>
              <a:t>19</a:t>
            </a:fld>
            <a:endParaRPr 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AA2AEFC6-2EAF-48FE-8EC8-3A5FBA4CF465}" type="slidenum">
              <a:rPr lang="en-US" sz="1200">
                <a:solidFill>
                  <a:srgbClr val="000000"/>
                </a:solidFill>
              </a:rPr>
              <a:pPr eaLnBrk="1" hangingPunct="1"/>
              <a:t>20</a:t>
            </a:fld>
            <a:endParaRPr lang="en-US" sz="1200">
              <a:solidFill>
                <a:srgbClr val="000000"/>
              </a:solidFill>
            </a:endParaRPr>
          </a:p>
        </p:txBody>
      </p:sp>
      <p:sp>
        <p:nvSpPr>
          <p:cNvPr id="614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61444" name="Text Box 2"/>
          <p:cNvSpPr txBox="1">
            <a:spLocks noGrp="1" noChangeArrowheads="1"/>
          </p:cNvSpPr>
          <p:nvPr>
            <p:ph type="body" idx="1"/>
          </p:nvPr>
        </p:nvSpPr>
        <p:spPr>
          <a:xfrm>
            <a:off x="685800" y="4343400"/>
            <a:ext cx="5486400" cy="6340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spcBef>
                <a:spcPts val="450"/>
              </a:spcBef>
              <a:buClrTx/>
              <a:buFontTx/>
              <a:buNone/>
            </a:pPr>
            <a:endParaRPr lang="en-US" dirty="0" smtClean="0">
              <a:latin typeface="Arial" charset="0"/>
              <a:ea typeface="ＭＳ Ｐゴシック" charset="-128"/>
            </a:endParaRPr>
          </a:p>
          <a:p>
            <a:pPr>
              <a:spcBef>
                <a:spcPts val="450"/>
              </a:spcBef>
              <a:buClrTx/>
              <a:buFontTx/>
              <a:buNone/>
            </a:pPr>
            <a:endParaRPr lang="en-US" dirty="0" smtClean="0">
              <a:latin typeface="Arial" charset="0"/>
              <a:ea typeface="ＭＳ Ｐゴシック" charset="-128"/>
            </a:endParaRPr>
          </a:p>
          <a:p>
            <a:pPr>
              <a:spcBef>
                <a:spcPts val="450"/>
              </a:spcBef>
              <a:buClrTx/>
              <a:buFontTx/>
              <a:buNone/>
            </a:pPr>
            <a:endParaRPr lang="en-US" dirty="0" smtClean="0">
              <a:latin typeface="Arial" charset="0"/>
              <a:ea typeface="ＭＳ Ｐゴシック" charset="-128"/>
            </a:endParaRPr>
          </a:p>
          <a:p>
            <a:pPr>
              <a:spcBef>
                <a:spcPts val="450"/>
              </a:spcBef>
              <a:buClrTx/>
              <a:buFontTx/>
              <a:buNone/>
            </a:pPr>
            <a:r>
              <a:rPr lang="en-US" dirty="0" smtClean="0">
                <a:latin typeface="Arial" charset="0"/>
                <a:ea typeface="ＭＳ Ｐゴシック" charset="-128"/>
              </a:rPr>
              <a:t>Utility: Challenge Question</a:t>
            </a:r>
          </a:p>
          <a:p>
            <a:pPr>
              <a:spcBef>
                <a:spcPts val="450"/>
              </a:spcBef>
              <a:buClrTx/>
              <a:buFontTx/>
              <a:buNone/>
            </a:pPr>
            <a:endParaRPr lang="en-US" dirty="0" smtClean="0">
              <a:latin typeface="Arial" charset="0"/>
              <a:ea typeface="ＭＳ Ｐゴシック" charset="-128"/>
            </a:endParaRPr>
          </a:p>
          <a:p>
            <a:pPr>
              <a:spcBef>
                <a:spcPts val="450"/>
              </a:spcBef>
              <a:buClrTx/>
              <a:buFontTx/>
              <a:buNone/>
            </a:pPr>
            <a:r>
              <a:rPr lang="en-US" dirty="0" smtClean="0">
                <a:latin typeface="Arial" charset="0"/>
                <a:ea typeface="ＭＳ Ｐゴシック" charset="-128"/>
              </a:rPr>
              <a:t>Can user find enough information to satisfy her needs?</a:t>
            </a:r>
          </a:p>
          <a:p>
            <a:pPr>
              <a:spcBef>
                <a:spcPts val="450"/>
              </a:spcBef>
              <a:buClrTx/>
              <a:buFontTx/>
              <a:buNone/>
            </a:pPr>
            <a:r>
              <a:rPr lang="en-US" dirty="0" smtClean="0">
                <a:latin typeface="Arial" charset="0"/>
                <a:ea typeface="ＭＳ Ｐゴシック" charset="-128"/>
              </a:rPr>
              <a:t>[3/13/13 9:14:05 PM] Joanne S. Luciano: M=Member, C=CORE criteria (required) all core with Rank 3, all others with an average grade of 3. grade is assigned based on even more detailed criteria the inspector has to match.</a:t>
            </a:r>
          </a:p>
          <a:p>
            <a:pPr>
              <a:spcBef>
                <a:spcPts val="450"/>
              </a:spcBef>
              <a:buClrTx/>
              <a:buFontTx/>
              <a:buNone/>
            </a:pPr>
            <a:r>
              <a:rPr lang="en-US" dirty="0" smtClean="0">
                <a:latin typeface="Arial" charset="0"/>
                <a:ea typeface="ＭＳ Ｐゴシック" charset="-128"/>
              </a:rPr>
              <a:t>Time = iteration (they go back, some criteria are </a:t>
            </a:r>
            <a:r>
              <a:rPr lang="en-US" dirty="0" err="1" smtClean="0">
                <a:latin typeface="Arial" charset="0"/>
                <a:ea typeface="ＭＳ Ｐゴシック" charset="-128"/>
              </a:rPr>
              <a:t>investegated</a:t>
            </a:r>
            <a:r>
              <a:rPr lang="en-US" dirty="0" smtClean="0">
                <a:latin typeface="Arial" charset="0"/>
                <a:ea typeface="ＭＳ Ｐゴシック" charset="-128"/>
              </a:rPr>
              <a:t> in different years)</a:t>
            </a:r>
          </a:p>
          <a:p>
            <a:pPr>
              <a:spcBef>
                <a:spcPts val="450"/>
              </a:spcBef>
              <a:buClrTx/>
              <a:buFontTx/>
              <a:buNone/>
            </a:pPr>
            <a:r>
              <a:rPr lang="en-US" dirty="0" smtClean="0">
                <a:latin typeface="Arial" charset="0"/>
                <a:ea typeface="ＭＳ Ｐゴシック" charset="-128"/>
              </a:rPr>
              <a:t>Rank = 1=5, 3 is passing, 1 and 2 not passing.</a:t>
            </a:r>
          </a:p>
        </p:txBody>
      </p:sp>
      <p:sp>
        <p:nvSpPr>
          <p:cNvPr id="61445"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fld id="{76D56061-1303-4C3A-84C3-FB9AF8F9BA56}" type="slidenum">
              <a:rPr lang="en-US" sz="1200">
                <a:solidFill>
                  <a:srgbClr val="000000"/>
                </a:solidFill>
              </a:rPr>
              <a:pPr algn="r" eaLnBrk="1" hangingPunct="1">
                <a:buClrTx/>
                <a:buFontTx/>
                <a:buNone/>
              </a:pPr>
              <a:t>20</a:t>
            </a:fld>
            <a:endParaRPr 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AA2AEFC6-2EAF-48FE-8EC8-3A5FBA4CF465}" type="slidenum">
              <a:rPr lang="en-US" sz="1200">
                <a:solidFill>
                  <a:srgbClr val="000000"/>
                </a:solidFill>
              </a:rPr>
              <a:pPr eaLnBrk="1" hangingPunct="1"/>
              <a:t>21</a:t>
            </a:fld>
            <a:endParaRPr lang="en-US" sz="1200">
              <a:solidFill>
                <a:srgbClr val="000000"/>
              </a:solidFill>
            </a:endParaRPr>
          </a:p>
        </p:txBody>
      </p:sp>
      <p:sp>
        <p:nvSpPr>
          <p:cNvPr id="614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61444" name="Text Box 2"/>
          <p:cNvSpPr txBox="1">
            <a:spLocks noGrp="1" noChangeArrowheads="1"/>
          </p:cNvSpPr>
          <p:nvPr>
            <p:ph type="body" idx="1"/>
          </p:nvPr>
        </p:nvSpPr>
        <p:spPr>
          <a:xfrm>
            <a:off x="685800" y="4343400"/>
            <a:ext cx="5486400" cy="6340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spcBef>
                <a:spcPts val="450"/>
              </a:spcBef>
              <a:buClrTx/>
              <a:buFontTx/>
              <a:buNone/>
            </a:pPr>
            <a:endParaRPr lang="en-US" dirty="0" smtClean="0">
              <a:latin typeface="Arial" charset="0"/>
              <a:ea typeface="ＭＳ Ｐゴシック" charset="-128"/>
            </a:endParaRPr>
          </a:p>
          <a:p>
            <a:pPr>
              <a:spcBef>
                <a:spcPts val="450"/>
              </a:spcBef>
              <a:buClrTx/>
              <a:buFontTx/>
              <a:buNone/>
            </a:pPr>
            <a:endParaRPr lang="en-US" dirty="0" smtClean="0">
              <a:latin typeface="Arial" charset="0"/>
              <a:ea typeface="ＭＳ Ｐゴシック" charset="-128"/>
            </a:endParaRPr>
          </a:p>
          <a:p>
            <a:pPr>
              <a:spcBef>
                <a:spcPts val="450"/>
              </a:spcBef>
              <a:buClrTx/>
              <a:buFontTx/>
              <a:buNone/>
            </a:pPr>
            <a:endParaRPr lang="en-US" dirty="0" smtClean="0">
              <a:latin typeface="Arial" charset="0"/>
              <a:ea typeface="ＭＳ Ｐゴシック" charset="-128"/>
            </a:endParaRPr>
          </a:p>
          <a:p>
            <a:pPr>
              <a:spcBef>
                <a:spcPts val="450"/>
              </a:spcBef>
              <a:buClrTx/>
              <a:buFontTx/>
              <a:buNone/>
            </a:pPr>
            <a:r>
              <a:rPr lang="en-US" dirty="0" smtClean="0">
                <a:latin typeface="Arial" charset="0"/>
                <a:ea typeface="ＭＳ Ｐゴシック" charset="-128"/>
              </a:rPr>
              <a:t>Utility: Challenge Question</a:t>
            </a:r>
          </a:p>
          <a:p>
            <a:pPr>
              <a:spcBef>
                <a:spcPts val="450"/>
              </a:spcBef>
              <a:buClrTx/>
              <a:buFontTx/>
              <a:buNone/>
            </a:pPr>
            <a:endParaRPr lang="en-US" dirty="0" smtClean="0">
              <a:latin typeface="Arial" charset="0"/>
              <a:ea typeface="ＭＳ Ｐゴシック" charset="-128"/>
            </a:endParaRPr>
          </a:p>
          <a:p>
            <a:pPr>
              <a:spcBef>
                <a:spcPts val="450"/>
              </a:spcBef>
              <a:buClrTx/>
              <a:buFontTx/>
              <a:buNone/>
            </a:pPr>
            <a:r>
              <a:rPr lang="en-US" dirty="0" smtClean="0">
                <a:latin typeface="Arial" charset="0"/>
                <a:ea typeface="ＭＳ Ｐゴシック" charset="-128"/>
              </a:rPr>
              <a:t>Can user find enough information to satisfy her needs?</a:t>
            </a:r>
          </a:p>
          <a:p>
            <a:pPr>
              <a:spcBef>
                <a:spcPts val="450"/>
              </a:spcBef>
              <a:buClrTx/>
              <a:buFontTx/>
              <a:buNone/>
            </a:pPr>
            <a:r>
              <a:rPr lang="en-US" dirty="0" smtClean="0">
                <a:latin typeface="Arial" charset="0"/>
                <a:ea typeface="ＭＳ Ｐゴシック" charset="-128"/>
              </a:rPr>
              <a:t>[3/13/13 9:14:05 PM] Joanne S. Luciano: M=Member, C=CORE criteria (required) all core with Rank 3, all others with an average grade of 3. grade is assigned based on even more detailed criteria the inspector has to match.</a:t>
            </a:r>
          </a:p>
          <a:p>
            <a:pPr>
              <a:spcBef>
                <a:spcPts val="450"/>
              </a:spcBef>
              <a:buClrTx/>
              <a:buFontTx/>
              <a:buNone/>
            </a:pPr>
            <a:r>
              <a:rPr lang="en-US" dirty="0" smtClean="0">
                <a:latin typeface="Arial" charset="0"/>
                <a:ea typeface="ＭＳ Ｐゴシック" charset="-128"/>
              </a:rPr>
              <a:t>Time = iteration (they go back, some criteria are </a:t>
            </a:r>
            <a:r>
              <a:rPr lang="en-US" dirty="0" err="1" smtClean="0">
                <a:latin typeface="Arial" charset="0"/>
                <a:ea typeface="ＭＳ Ｐゴシック" charset="-128"/>
              </a:rPr>
              <a:t>investegated</a:t>
            </a:r>
            <a:r>
              <a:rPr lang="en-US" dirty="0" smtClean="0">
                <a:latin typeface="Arial" charset="0"/>
                <a:ea typeface="ＭＳ Ｐゴシック" charset="-128"/>
              </a:rPr>
              <a:t> in different years)</a:t>
            </a:r>
          </a:p>
          <a:p>
            <a:pPr>
              <a:spcBef>
                <a:spcPts val="450"/>
              </a:spcBef>
              <a:buClrTx/>
              <a:buFontTx/>
              <a:buNone/>
            </a:pPr>
            <a:r>
              <a:rPr lang="en-US" dirty="0" smtClean="0">
                <a:latin typeface="Arial" charset="0"/>
                <a:ea typeface="ＭＳ Ｐゴシック" charset="-128"/>
              </a:rPr>
              <a:t>Rank = 1=5, 3 is passing, 1 and 2 not passing.</a:t>
            </a:r>
          </a:p>
        </p:txBody>
      </p:sp>
      <p:sp>
        <p:nvSpPr>
          <p:cNvPr id="61445"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fld id="{76D56061-1303-4C3A-84C3-FB9AF8F9BA56}" type="slidenum">
              <a:rPr lang="en-US" sz="1200">
                <a:solidFill>
                  <a:srgbClr val="000000"/>
                </a:solidFill>
              </a:rPr>
              <a:pPr algn="r" eaLnBrk="1" hangingPunct="1">
                <a:buClrTx/>
                <a:buFontTx/>
                <a:buNone/>
              </a:pPr>
              <a:t>21</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36AB0B32-6D54-436B-B3B6-366EE04F762F}" type="slidenum">
              <a:rPr lang="en-US" sz="1200">
                <a:solidFill>
                  <a:srgbClr val="000000"/>
                </a:solidFill>
              </a:rPr>
              <a:pPr eaLnBrk="1" hangingPunct="1"/>
              <a:t>7</a:t>
            </a:fld>
            <a:endParaRPr lang="en-US" sz="1200">
              <a:solidFill>
                <a:srgbClr val="000000"/>
              </a:solidFill>
            </a:endParaRPr>
          </a:p>
        </p:txBody>
      </p:sp>
      <p:sp>
        <p:nvSpPr>
          <p:cNvPr id="5120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1204"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spcBef>
                <a:spcPts val="450"/>
              </a:spcBef>
              <a:buClrTx/>
              <a:buFontTx/>
              <a:buNone/>
            </a:pPr>
            <a:r>
              <a:rPr lang="en-US" smtClean="0">
                <a:latin typeface="Arial" charset="0"/>
                <a:ea typeface="ＭＳ Ｐゴシック" charset="-128"/>
              </a:rPr>
              <a:t>For example, if the ontology is intended to represent a elephant for biological research, then accurate anatomical representations might be required, where as if the ontology is intended for use in amusement park rides, the requirements might be in safety and engineering. </a:t>
            </a:r>
          </a:p>
          <a:p>
            <a:pPr>
              <a:spcBef>
                <a:spcPts val="450"/>
              </a:spcBef>
              <a:buClrTx/>
              <a:buFontTx/>
              <a:buNone/>
            </a:pPr>
            <a:endParaRPr lang="en-US" smtClean="0">
              <a:latin typeface="Arial" charset="0"/>
              <a:ea typeface="ＭＳ Ｐゴシック" charset="-128"/>
            </a:endParaRPr>
          </a:p>
        </p:txBody>
      </p:sp>
      <p:sp>
        <p:nvSpPr>
          <p:cNvPr id="51205"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fld id="{6A054600-B61A-4302-A257-FD24301C8AAE}" type="slidenum">
              <a:rPr lang="en-US" sz="1200">
                <a:solidFill>
                  <a:srgbClr val="000000"/>
                </a:solidFill>
              </a:rPr>
              <a:pPr algn="r" eaLnBrk="1" hangingPunct="1">
                <a:buClrTx/>
                <a:buFontTx/>
                <a:buNone/>
              </a:pPr>
              <a:t>7</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1BD93327-BDEB-4F0F-9730-DE23D6935092}" type="slidenum">
              <a:rPr lang="en-US" sz="1200">
                <a:solidFill>
                  <a:srgbClr val="000000"/>
                </a:solidFill>
              </a:rPr>
              <a:pPr eaLnBrk="1" hangingPunct="1"/>
              <a:t>8</a:t>
            </a:fld>
            <a:endParaRPr lang="en-US" sz="1200">
              <a:solidFill>
                <a:srgbClr val="000000"/>
              </a:solidFill>
            </a:endParaRPr>
          </a:p>
        </p:txBody>
      </p:sp>
      <p:sp>
        <p:nvSpPr>
          <p:cNvPr id="52227"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2228"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spcBef>
                <a:spcPts val="450"/>
              </a:spcBef>
              <a:buClrTx/>
              <a:buFontTx/>
              <a:buNone/>
            </a:pPr>
            <a:r>
              <a:rPr lang="en-US" smtClean="0">
                <a:latin typeface="Arial" charset="0"/>
                <a:ea typeface="ＭＳ Ｐゴシック" charset="-128"/>
              </a:rPr>
              <a:t>For example, a semantic component for a biological representation of elephant would require a trunk, legs, ears, etc., whereas for fish, components needed would include gills but no trunk.  Both would include eyes, in this simplified conceptual example.</a:t>
            </a:r>
          </a:p>
          <a:p>
            <a:pPr>
              <a:spcBef>
                <a:spcPts val="450"/>
              </a:spcBef>
              <a:buClrTx/>
              <a:buFontTx/>
              <a:buNone/>
            </a:pPr>
            <a:endParaRPr lang="en-US" smtClean="0">
              <a:latin typeface="Arial" charset="0"/>
              <a:ea typeface="ＭＳ Ｐゴシック" charset="-128"/>
            </a:endParaRPr>
          </a:p>
        </p:txBody>
      </p:sp>
      <p:sp>
        <p:nvSpPr>
          <p:cNvPr id="52229"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fld id="{F7FA7CAB-CCFA-480B-9F88-981C4E60EEAC}" type="slidenum">
              <a:rPr lang="en-US" sz="1200">
                <a:solidFill>
                  <a:srgbClr val="000000"/>
                </a:solidFill>
              </a:rPr>
              <a:pPr algn="r" eaLnBrk="1" hangingPunct="1">
                <a:buClrTx/>
                <a:buFontTx/>
                <a:buNone/>
              </a:pPr>
              <a:t>8</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12B37B5B-E751-4BF3-BFBC-126DC137344F}" type="slidenum">
              <a:rPr lang="en-US" sz="1200">
                <a:solidFill>
                  <a:srgbClr val="000000"/>
                </a:solidFill>
              </a:rPr>
              <a:pPr eaLnBrk="1" hangingPunct="1"/>
              <a:t>9</a:t>
            </a:fld>
            <a:endParaRPr lang="en-US" sz="1200">
              <a:solidFill>
                <a:srgbClr val="000000"/>
              </a:solidFill>
            </a:endParaRPr>
          </a:p>
        </p:txBody>
      </p:sp>
      <p:sp>
        <p:nvSpPr>
          <p:cNvPr id="53251"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3252"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387FB3CE-8F19-432E-98D6-86C0646FB33E}" type="slidenum">
              <a:rPr lang="en-US" sz="1200">
                <a:solidFill>
                  <a:srgbClr val="000000"/>
                </a:solidFill>
              </a:rPr>
              <a:pPr eaLnBrk="1" hangingPunct="1"/>
              <a:t>10</a:t>
            </a:fld>
            <a:endParaRPr lang="en-US" sz="1200">
              <a:solidFill>
                <a:srgbClr val="000000"/>
              </a:solidFill>
            </a:endParaRPr>
          </a:p>
        </p:txBody>
      </p:sp>
      <p:sp>
        <p:nvSpPr>
          <p:cNvPr id="54275"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4276"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C84A1D71-AFFA-4130-901B-9DF7873AA6BD}" type="slidenum">
              <a:rPr lang="en-US" sz="1200">
                <a:solidFill>
                  <a:srgbClr val="000000"/>
                </a:solidFill>
              </a:rPr>
              <a:pPr eaLnBrk="1" hangingPunct="1"/>
              <a:t>11</a:t>
            </a:fld>
            <a:endParaRPr lang="en-US" sz="1200">
              <a:solidFill>
                <a:srgbClr val="000000"/>
              </a:solidFill>
            </a:endParaRPr>
          </a:p>
        </p:txBody>
      </p:sp>
      <p:sp>
        <p:nvSpPr>
          <p:cNvPr id="5529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5300"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9pPr>
          </a:lstStyle>
          <a:p>
            <a:pPr eaLnBrk="1" hangingPunct="1"/>
            <a:fld id="{41ABE9E9-8DDB-4BF8-A288-56A28218AA28}" type="slidenum">
              <a:rPr lang="en-US" sz="1200">
                <a:solidFill>
                  <a:srgbClr val="000000"/>
                </a:solidFill>
              </a:rPr>
              <a:pPr eaLnBrk="1" hangingPunct="1"/>
              <a:t>14</a:t>
            </a:fld>
            <a:endParaRPr lang="en-US" sz="1200">
              <a:solidFill>
                <a:srgbClr val="000000"/>
              </a:solidFill>
            </a:endParaRPr>
          </a:p>
        </p:txBody>
      </p:sp>
      <p:sp>
        <p:nvSpPr>
          <p:cNvPr id="5632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56324" name="Text Box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spcBef>
                <a:spcPts val="450"/>
              </a:spcBef>
              <a:buClrTx/>
              <a:buFontTx/>
              <a:buNone/>
            </a:pPr>
            <a:r>
              <a:rPr lang="en-US" smtClean="0">
                <a:latin typeface="Calibri" pitchFamily="34" charset="0"/>
                <a:ea typeface="ＭＳ Ｐゴシック" pitchFamily="34" charset="-128"/>
              </a:rPr>
              <a:t>The image above shows a mock up application leveraged on a proposed I-Choose architecture. In this application, a user would be able to retrieve “extra” information about a product not provided in its package. The I-Choose project had thus set out to map the entire domain of coffee production, distribution, and consumption. This would have enabled the consumer or consumer advocate to retrieve a number of data points on characteristics of the particular product he/she would be interested in purchasing. To enable this envisioned application, I-Choose architecture would need to gather data from 3</a:t>
            </a:r>
            <a:r>
              <a:rPr lang="en-US" baseline="30000" smtClean="0">
                <a:latin typeface="Calibri" pitchFamily="34" charset="0"/>
                <a:ea typeface="ＭＳ Ｐゴシック" pitchFamily="34" charset="-128"/>
              </a:rPr>
              <a:t>rd</a:t>
            </a:r>
            <a:r>
              <a:rPr lang="en-US" smtClean="0">
                <a:latin typeface="Calibri" pitchFamily="34" charset="0"/>
                <a:ea typeface="ＭＳ Ｐゴシック" pitchFamily="34" charset="-128"/>
              </a:rPr>
              <a:t> party certifiers and supply chain companies. </a:t>
            </a:r>
          </a:p>
          <a:p>
            <a:pPr>
              <a:spcBef>
                <a:spcPts val="450"/>
              </a:spcBef>
              <a:buClrTx/>
              <a:buFontTx/>
              <a:buNone/>
            </a:pPr>
            <a:r>
              <a:rPr lang="en-US" smtClean="0">
                <a:latin typeface="Calibri" pitchFamily="34" charset="0"/>
                <a:ea typeface="ＭＳ Ｐゴシック" pitchFamily="34" charset="-128"/>
              </a:rPr>
              <a:t> </a:t>
            </a:r>
          </a:p>
          <a:p>
            <a:pPr>
              <a:spcBef>
                <a:spcPts val="450"/>
              </a:spcBef>
              <a:buClrTx/>
              <a:buFontTx/>
              <a:buNone/>
            </a:pPr>
            <a:r>
              <a:rPr lang="en-US" smtClean="0">
                <a:latin typeface="Calibri" pitchFamily="34" charset="0"/>
                <a:ea typeface="ＭＳ Ｐゴシック" pitchFamily="34" charset="-128"/>
              </a:rPr>
              <a:t>Preliminary research by I-Choose ontology team has shifted the focus of the I-Choose project to target data obtained through inspection/certification processes for sustainable certified coffee as a starting point. </a:t>
            </a:r>
          </a:p>
          <a:p>
            <a:pPr>
              <a:spcBef>
                <a:spcPts val="450"/>
              </a:spcBef>
              <a:buClrTx/>
              <a:buFontTx/>
              <a:buNone/>
            </a:pPr>
            <a:endParaRPr lang="en-US" smtClean="0">
              <a:latin typeface="Calibri" pitchFamily="34" charset="0"/>
              <a:ea typeface="ＭＳ Ｐゴシック" pitchFamily="34" charset="-128"/>
            </a:endParaRPr>
          </a:p>
        </p:txBody>
      </p:sp>
      <p:sp>
        <p:nvSpPr>
          <p:cNvPr id="56325"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9pPr>
          </a:lstStyle>
          <a:p>
            <a:pPr algn="r" eaLnBrk="1" hangingPunct="1">
              <a:buClrTx/>
              <a:buFontTx/>
              <a:buNone/>
            </a:pPr>
            <a:fld id="{CCD2EFAD-B06D-4E4B-9FAC-C388D7A01C41}" type="slidenum">
              <a:rPr lang="en-US" sz="1200">
                <a:solidFill>
                  <a:srgbClr val="000000"/>
                </a:solidFill>
              </a:rPr>
              <a:pPr algn="r" eaLnBrk="1" hangingPunct="1">
                <a:buClrTx/>
                <a:buFontTx/>
                <a:buNone/>
              </a:pPr>
              <a:t>14</a:t>
            </a:fld>
            <a:endParaRPr 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3E9416EA-56A4-4373-87EB-2FC4C0CDFA80}" type="slidenum">
              <a:rPr lang="en-US" sz="1200">
                <a:solidFill>
                  <a:srgbClr val="000000"/>
                </a:solidFill>
              </a:rPr>
              <a:pPr eaLnBrk="1" hangingPunct="1"/>
              <a:t>16</a:t>
            </a:fld>
            <a:endParaRPr lang="en-US" sz="1200">
              <a:solidFill>
                <a:srgbClr val="000000"/>
              </a:solidFill>
            </a:endParaRPr>
          </a:p>
        </p:txBody>
      </p:sp>
      <p:sp>
        <p:nvSpPr>
          <p:cNvPr id="60419"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60420" name="Text Box 2"/>
          <p:cNvSpPr txBox="1">
            <a:spLocks noGrp="1" noChangeArrowheads="1"/>
          </p:cNvSpPr>
          <p:nvPr>
            <p:ph type="body" idx="1"/>
          </p:nvPr>
        </p:nvSpPr>
        <p:spPr>
          <a:xfrm>
            <a:off x="685800" y="4343400"/>
            <a:ext cx="5486400" cy="6567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spcBef>
                <a:spcPts val="450"/>
              </a:spcBef>
              <a:buClrTx/>
              <a:buFontTx/>
              <a:buNone/>
            </a:pPr>
            <a:endParaRPr lang="en-US" dirty="0" smtClean="0">
              <a:latin typeface="Arial" charset="0"/>
              <a:ea typeface="ＭＳ Ｐゴシック" charset="-128"/>
            </a:endParaRPr>
          </a:p>
        </p:txBody>
      </p:sp>
      <p:sp>
        <p:nvSpPr>
          <p:cNvPr id="60421"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fld id="{A048781D-F55B-4611-AD0E-8B3AC76BB4A8}" type="slidenum">
              <a:rPr lang="en-US" sz="1200">
                <a:solidFill>
                  <a:srgbClr val="000000"/>
                </a:solidFill>
              </a:rPr>
              <a:pPr algn="r" eaLnBrk="1" hangingPunct="1">
                <a:buClrTx/>
                <a:buFontTx/>
                <a:buNone/>
              </a:pPr>
              <a:t>16</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fld id="{AA2AEFC6-2EAF-48FE-8EC8-3A5FBA4CF465}" type="slidenum">
              <a:rPr lang="en-US" sz="1200">
                <a:solidFill>
                  <a:srgbClr val="000000"/>
                </a:solidFill>
              </a:rPr>
              <a:pPr eaLnBrk="1" hangingPunct="1"/>
              <a:t>17</a:t>
            </a:fld>
            <a:endParaRPr lang="en-US" sz="1200">
              <a:solidFill>
                <a:srgbClr val="000000"/>
              </a:solidFill>
            </a:endParaRPr>
          </a:p>
        </p:txBody>
      </p:sp>
      <p:sp>
        <p:nvSpPr>
          <p:cNvPr id="61443" name="Rectangle 1"/>
          <p:cNvSpPr txBox="1">
            <a:spLocks noGrp="1" noRot="1" noChangeAspect="1" noChangeArrowheads="1" noTextEdit="1"/>
          </p:cNvSpPr>
          <p:nvPr>
            <p:ph type="sldImg"/>
          </p:nvPr>
        </p:nvSpPr>
        <p:spPr>
          <a:xfrm>
            <a:off x="1143000" y="685800"/>
            <a:ext cx="4572000" cy="3429000"/>
          </a:xfrm>
          <a:solidFill>
            <a:srgbClr val="FFFFFF"/>
          </a:solidFill>
          <a:ln/>
        </p:spPr>
      </p:sp>
      <p:sp>
        <p:nvSpPr>
          <p:cNvPr id="61444" name="Text Box 2"/>
          <p:cNvSpPr txBox="1">
            <a:spLocks noGrp="1" noChangeArrowheads="1"/>
          </p:cNvSpPr>
          <p:nvPr>
            <p:ph type="body" idx="1"/>
          </p:nvPr>
        </p:nvSpPr>
        <p:spPr>
          <a:xfrm>
            <a:off x="685800" y="4343400"/>
            <a:ext cx="5486400" cy="6340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spcBef>
                <a:spcPts val="450"/>
              </a:spcBef>
              <a:buClrTx/>
              <a:buFontTx/>
              <a:buNone/>
            </a:pPr>
            <a:endParaRPr lang="en-US" dirty="0" smtClean="0">
              <a:latin typeface="Arial" charset="0"/>
              <a:ea typeface="ＭＳ Ｐゴシック" charset="-128"/>
            </a:endParaRPr>
          </a:p>
          <a:p>
            <a:pPr>
              <a:spcBef>
                <a:spcPts val="450"/>
              </a:spcBef>
              <a:buClrTx/>
              <a:buFontTx/>
              <a:buNone/>
            </a:pPr>
            <a:endParaRPr lang="en-US" dirty="0" smtClean="0">
              <a:latin typeface="Arial" charset="0"/>
              <a:ea typeface="ＭＳ Ｐゴシック" charset="-128"/>
            </a:endParaRPr>
          </a:p>
          <a:p>
            <a:pPr>
              <a:spcBef>
                <a:spcPts val="450"/>
              </a:spcBef>
              <a:buClrTx/>
              <a:buFontTx/>
              <a:buNone/>
            </a:pPr>
            <a:endParaRPr lang="en-US" dirty="0" smtClean="0">
              <a:latin typeface="Arial" charset="0"/>
              <a:ea typeface="ＭＳ Ｐゴシック" charset="-128"/>
            </a:endParaRPr>
          </a:p>
          <a:p>
            <a:pPr>
              <a:spcBef>
                <a:spcPts val="450"/>
              </a:spcBef>
              <a:buClrTx/>
              <a:buFontTx/>
              <a:buNone/>
            </a:pPr>
            <a:r>
              <a:rPr lang="en-US" dirty="0" smtClean="0">
                <a:latin typeface="Arial" charset="0"/>
                <a:ea typeface="ＭＳ Ｐゴシック" charset="-128"/>
              </a:rPr>
              <a:t>Utility: Challenge Question</a:t>
            </a:r>
          </a:p>
          <a:p>
            <a:pPr>
              <a:spcBef>
                <a:spcPts val="450"/>
              </a:spcBef>
              <a:buClrTx/>
              <a:buFontTx/>
              <a:buNone/>
            </a:pPr>
            <a:endParaRPr lang="en-US" dirty="0" smtClean="0">
              <a:latin typeface="Arial" charset="0"/>
              <a:ea typeface="ＭＳ Ｐゴシック" charset="-128"/>
            </a:endParaRPr>
          </a:p>
          <a:p>
            <a:pPr>
              <a:spcBef>
                <a:spcPts val="450"/>
              </a:spcBef>
              <a:buClrTx/>
              <a:buFontTx/>
              <a:buNone/>
            </a:pPr>
            <a:r>
              <a:rPr lang="en-US" dirty="0" smtClean="0">
                <a:latin typeface="Arial" charset="0"/>
                <a:ea typeface="ＭＳ Ｐゴシック" charset="-128"/>
              </a:rPr>
              <a:t>Can user find enough information to satisfy her needs?</a:t>
            </a:r>
          </a:p>
          <a:p>
            <a:pPr>
              <a:spcBef>
                <a:spcPts val="450"/>
              </a:spcBef>
              <a:buClrTx/>
              <a:buFontTx/>
              <a:buNone/>
            </a:pPr>
            <a:r>
              <a:rPr lang="en-US" dirty="0" smtClean="0">
                <a:latin typeface="Arial" charset="0"/>
                <a:ea typeface="ＭＳ Ｐゴシック" charset="-128"/>
              </a:rPr>
              <a:t>[3/13/13 9:14:05 PM] Joanne S. Luciano: M=Member, C=CORE criteria (required) all core with Rank 3, all others with an average grade of 3. grade is assigned based on even more detailed criteria the inspector has to match.</a:t>
            </a:r>
          </a:p>
          <a:p>
            <a:pPr>
              <a:spcBef>
                <a:spcPts val="450"/>
              </a:spcBef>
              <a:buClrTx/>
              <a:buFontTx/>
              <a:buNone/>
            </a:pPr>
            <a:r>
              <a:rPr lang="en-US" dirty="0" smtClean="0">
                <a:latin typeface="Arial" charset="0"/>
                <a:ea typeface="ＭＳ Ｐゴシック" charset="-128"/>
              </a:rPr>
              <a:t>Time = iteration (they go back, some criteria are </a:t>
            </a:r>
            <a:r>
              <a:rPr lang="en-US" dirty="0" err="1" smtClean="0">
                <a:latin typeface="Arial" charset="0"/>
                <a:ea typeface="ＭＳ Ｐゴシック" charset="-128"/>
              </a:rPr>
              <a:t>investegated</a:t>
            </a:r>
            <a:r>
              <a:rPr lang="en-US" dirty="0" smtClean="0">
                <a:latin typeface="Arial" charset="0"/>
                <a:ea typeface="ＭＳ Ｐゴシック" charset="-128"/>
              </a:rPr>
              <a:t> in different years)</a:t>
            </a:r>
          </a:p>
          <a:p>
            <a:pPr>
              <a:spcBef>
                <a:spcPts val="450"/>
              </a:spcBef>
              <a:buClrTx/>
              <a:buFontTx/>
              <a:buNone/>
            </a:pPr>
            <a:r>
              <a:rPr lang="en-US" dirty="0" smtClean="0">
                <a:latin typeface="Arial" charset="0"/>
                <a:ea typeface="ＭＳ Ｐゴシック" charset="-128"/>
              </a:rPr>
              <a:t>Rank = 1=5, 3 is passing, 1 and 2 not passing.</a:t>
            </a:r>
          </a:p>
        </p:txBody>
      </p:sp>
      <p:sp>
        <p:nvSpPr>
          <p:cNvPr id="61445"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fld id="{76D56061-1303-4C3A-84C3-FB9AF8F9BA56}" type="slidenum">
              <a:rPr lang="en-US" sz="1200">
                <a:solidFill>
                  <a:srgbClr val="000000"/>
                </a:solidFill>
              </a:rPr>
              <a:pPr algn="r" eaLnBrk="1" hangingPunct="1">
                <a:buClrTx/>
                <a:buFontTx/>
                <a:buNone/>
              </a:pPr>
              <a:t>17</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A96642-E071-4D85-9B6B-E033EEF33C50}"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5E17F-4673-476C-B767-6569E06C5DA2}" type="slidenum">
              <a:rPr lang="en-US" smtClean="0"/>
              <a:t>‹#›</a:t>
            </a:fld>
            <a:endParaRPr lang="en-US"/>
          </a:p>
        </p:txBody>
      </p:sp>
    </p:spTree>
    <p:extLst>
      <p:ext uri="{BB962C8B-B14F-4D97-AF65-F5344CB8AC3E}">
        <p14:creationId xmlns:p14="http://schemas.microsoft.com/office/powerpoint/2010/main" val="70526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642-E071-4D85-9B6B-E033EEF33C50}"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5E17F-4673-476C-B767-6569E06C5DA2}" type="slidenum">
              <a:rPr lang="en-US" smtClean="0"/>
              <a:t>‹#›</a:t>
            </a:fld>
            <a:endParaRPr lang="en-US"/>
          </a:p>
        </p:txBody>
      </p:sp>
    </p:spTree>
    <p:extLst>
      <p:ext uri="{BB962C8B-B14F-4D97-AF65-F5344CB8AC3E}">
        <p14:creationId xmlns:p14="http://schemas.microsoft.com/office/powerpoint/2010/main" val="363007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642-E071-4D85-9B6B-E033EEF33C50}"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5E17F-4673-476C-B767-6569E06C5DA2}" type="slidenum">
              <a:rPr lang="en-US" smtClean="0"/>
              <a:t>‹#›</a:t>
            </a:fld>
            <a:endParaRPr lang="en-US"/>
          </a:p>
        </p:txBody>
      </p:sp>
    </p:spTree>
    <p:extLst>
      <p:ext uri="{BB962C8B-B14F-4D97-AF65-F5344CB8AC3E}">
        <p14:creationId xmlns:p14="http://schemas.microsoft.com/office/powerpoint/2010/main" val="2767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642-E071-4D85-9B6B-E033EEF33C50}"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5E17F-4673-476C-B767-6569E06C5DA2}" type="slidenum">
              <a:rPr lang="en-US" smtClean="0"/>
              <a:t>‹#›</a:t>
            </a:fld>
            <a:endParaRPr lang="en-US"/>
          </a:p>
        </p:txBody>
      </p:sp>
      <p:grpSp>
        <p:nvGrpSpPr>
          <p:cNvPr id="7" name="Group 6"/>
          <p:cNvGrpSpPr>
            <a:grpSpLocks/>
          </p:cNvGrpSpPr>
          <p:nvPr userDrawn="1"/>
        </p:nvGrpSpPr>
        <p:grpSpPr bwMode="auto">
          <a:xfrm>
            <a:off x="0" y="6438900"/>
            <a:ext cx="9147175" cy="442913"/>
            <a:chOff x="-4" y="4056"/>
            <a:chExt cx="5762" cy="279"/>
          </a:xfrm>
        </p:grpSpPr>
        <p:sp>
          <p:nvSpPr>
            <p:cNvPr id="8" name="Rectangle 7"/>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1240B29-F687-4F45-9708-019B960494DF}">
                <a14:hiddenLine xmlns:a14="http://schemas.microsoft.com/office/drawing/2010/main" w="9525">
                  <a:solidFill>
                    <a:srgbClr val="000000"/>
                  </a:solidFill>
                  <a:round/>
                  <a:headEnd/>
                  <a:tailEnd/>
                </a14:hiddenLine>
              </a:ext>
            </a:extLst>
          </p:spPr>
        </p:pic>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214877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642-E071-4D85-9B6B-E033EEF33C50}"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5E17F-4673-476C-B767-6569E06C5DA2}" type="slidenum">
              <a:rPr lang="en-US" smtClean="0"/>
              <a:t>‹#›</a:t>
            </a:fld>
            <a:endParaRPr lang="en-US"/>
          </a:p>
        </p:txBody>
      </p:sp>
    </p:spTree>
    <p:extLst>
      <p:ext uri="{BB962C8B-B14F-4D97-AF65-F5344CB8AC3E}">
        <p14:creationId xmlns:p14="http://schemas.microsoft.com/office/powerpoint/2010/main" val="222752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642-E071-4D85-9B6B-E033EEF33C50}"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5E17F-4673-476C-B767-6569E06C5DA2}" type="slidenum">
              <a:rPr lang="en-US" smtClean="0"/>
              <a:t>‹#›</a:t>
            </a:fld>
            <a:endParaRPr lang="en-US"/>
          </a:p>
        </p:txBody>
      </p:sp>
    </p:spTree>
    <p:extLst>
      <p:ext uri="{BB962C8B-B14F-4D97-AF65-F5344CB8AC3E}">
        <p14:creationId xmlns:p14="http://schemas.microsoft.com/office/powerpoint/2010/main" val="351717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642-E071-4D85-9B6B-E033EEF33C50}" type="datetimeFigureOut">
              <a:rPr lang="en-US" smtClean="0"/>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5E17F-4673-476C-B767-6569E06C5DA2}" type="slidenum">
              <a:rPr lang="en-US" smtClean="0"/>
              <a:t>‹#›</a:t>
            </a:fld>
            <a:endParaRPr lang="en-US"/>
          </a:p>
        </p:txBody>
      </p:sp>
    </p:spTree>
    <p:extLst>
      <p:ext uri="{BB962C8B-B14F-4D97-AF65-F5344CB8AC3E}">
        <p14:creationId xmlns:p14="http://schemas.microsoft.com/office/powerpoint/2010/main" val="249364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642-E071-4D85-9B6B-E033EEF33C50}" type="datetimeFigureOut">
              <a:rPr lang="en-US" smtClean="0"/>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5E17F-4673-476C-B767-6569E06C5DA2}" type="slidenum">
              <a:rPr lang="en-US" smtClean="0"/>
              <a:t>‹#›</a:t>
            </a:fld>
            <a:endParaRPr lang="en-US"/>
          </a:p>
        </p:txBody>
      </p:sp>
    </p:spTree>
    <p:extLst>
      <p:ext uri="{BB962C8B-B14F-4D97-AF65-F5344CB8AC3E}">
        <p14:creationId xmlns:p14="http://schemas.microsoft.com/office/powerpoint/2010/main" val="309081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642-E071-4D85-9B6B-E033EEF33C50}" type="datetimeFigureOut">
              <a:rPr lang="en-US" smtClean="0"/>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5E17F-4673-476C-B767-6569E06C5DA2}" type="slidenum">
              <a:rPr lang="en-US" smtClean="0"/>
              <a:t>‹#›</a:t>
            </a:fld>
            <a:endParaRPr lang="en-US"/>
          </a:p>
        </p:txBody>
      </p:sp>
    </p:spTree>
    <p:extLst>
      <p:ext uri="{BB962C8B-B14F-4D97-AF65-F5344CB8AC3E}">
        <p14:creationId xmlns:p14="http://schemas.microsoft.com/office/powerpoint/2010/main" val="242358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642-E071-4D85-9B6B-E033EEF33C50}"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5E17F-4673-476C-B767-6569E06C5DA2}" type="slidenum">
              <a:rPr lang="en-US" smtClean="0"/>
              <a:t>‹#›</a:t>
            </a:fld>
            <a:endParaRPr lang="en-US"/>
          </a:p>
        </p:txBody>
      </p:sp>
    </p:spTree>
    <p:extLst>
      <p:ext uri="{BB962C8B-B14F-4D97-AF65-F5344CB8AC3E}">
        <p14:creationId xmlns:p14="http://schemas.microsoft.com/office/powerpoint/2010/main" val="93587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642-E071-4D85-9B6B-E033EEF33C50}"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5E17F-4673-476C-B767-6569E06C5DA2}" type="slidenum">
              <a:rPr lang="en-US" smtClean="0"/>
              <a:t>‹#›</a:t>
            </a:fld>
            <a:endParaRPr lang="en-US"/>
          </a:p>
        </p:txBody>
      </p:sp>
    </p:spTree>
    <p:extLst>
      <p:ext uri="{BB962C8B-B14F-4D97-AF65-F5344CB8AC3E}">
        <p14:creationId xmlns:p14="http://schemas.microsoft.com/office/powerpoint/2010/main" val="384762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642-E071-4D85-9B6B-E033EEF33C50}" type="datetimeFigureOut">
              <a:rPr lang="en-US" smtClean="0"/>
              <a:t>4/29/2013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5E17F-4673-476C-B767-6569E06C5DA2}" type="slidenum">
              <a:rPr lang="en-US" smtClean="0"/>
              <a:t>‹#›</a:t>
            </a:fld>
            <a:endParaRPr lang="en-US"/>
          </a:p>
        </p:txBody>
      </p:sp>
    </p:spTree>
    <p:extLst>
      <p:ext uri="{BB962C8B-B14F-4D97-AF65-F5344CB8AC3E}">
        <p14:creationId xmlns:p14="http://schemas.microsoft.com/office/powerpoint/2010/main" val="1957355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ChangeArrowheads="1"/>
          </p:cNvSpPr>
          <p:nvPr/>
        </p:nvSpPr>
        <p:spPr bwMode="auto">
          <a:xfrm>
            <a:off x="107950" y="85725"/>
            <a:ext cx="8924925" cy="819150"/>
          </a:xfrm>
          <a:prstGeom prst="rect">
            <a:avLst/>
          </a:prstGeom>
          <a:solidFill>
            <a:srgbClr val="3C8C93"/>
          </a:solidFill>
          <a:ln w="25560" cap="sq">
            <a:solidFill>
              <a:srgbClr val="3C8C93"/>
            </a:solidFill>
            <a:miter lim="800000"/>
            <a:headEnd/>
            <a:tailEnd/>
          </a:ln>
        </p:spPr>
        <p:txBody>
          <a:bodyPr wrap="none" anchor="ctr"/>
          <a:lstStyle/>
          <a:p>
            <a:endParaRPr lang="en-US"/>
          </a:p>
        </p:txBody>
      </p:sp>
      <p:pic>
        <p:nvPicPr>
          <p:cNvPr id="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85725"/>
            <a:ext cx="9334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88913"/>
            <a:ext cx="2657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10"/>
          <p:cNvSpPr>
            <a:spLocks noChangeArrowheads="1"/>
          </p:cNvSpPr>
          <p:nvPr/>
        </p:nvSpPr>
        <p:spPr bwMode="auto">
          <a:xfrm>
            <a:off x="107950" y="5967413"/>
            <a:ext cx="8924925" cy="827087"/>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1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6030913"/>
            <a:ext cx="29876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967413"/>
            <a:ext cx="11239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Title 1"/>
          <p:cNvSpPr>
            <a:spLocks noGrp="1"/>
          </p:cNvSpPr>
          <p:nvPr>
            <p:ph type="ctrTitle"/>
          </p:nvPr>
        </p:nvSpPr>
        <p:spPr>
          <a:xfrm>
            <a:off x="179388" y="990600"/>
            <a:ext cx="8782050" cy="3355975"/>
          </a:xfrm>
        </p:spPr>
        <p:txBody>
          <a:bodyPr>
            <a:normAutofit/>
          </a:bodyPr>
          <a:lstStyle/>
          <a:p>
            <a:r>
              <a:rPr lang="en-US" sz="3200" dirty="0" smtClean="0"/>
              <a:t>The General Ontology Evaluation Framework (GOEF) &amp; </a:t>
            </a:r>
            <a:br>
              <a:rPr lang="en-US" sz="3200" dirty="0" smtClean="0"/>
            </a:br>
            <a:r>
              <a:rPr lang="en-US" sz="3200" dirty="0" smtClean="0"/>
              <a:t>the I-Choose Use Case</a:t>
            </a:r>
            <a:br>
              <a:rPr lang="en-US" sz="3200" dirty="0" smtClean="0"/>
            </a:br>
            <a:r>
              <a:rPr lang="en-US" sz="3200" dirty="0" smtClean="0"/>
              <a:t/>
            </a:r>
            <a:br>
              <a:rPr lang="en-US" sz="3200" dirty="0" smtClean="0"/>
            </a:br>
            <a:r>
              <a:rPr lang="en-US" sz="2800" dirty="0" smtClean="0"/>
              <a:t>A Proposed Infrastructure </a:t>
            </a:r>
            <a:br>
              <a:rPr lang="en-US" sz="2800" dirty="0" smtClean="0"/>
            </a:br>
            <a:r>
              <a:rPr lang="en-US" sz="2800" dirty="0" smtClean="0"/>
              <a:t>for the Ontology Development Lifecycle </a:t>
            </a:r>
            <a:endParaRPr lang="en-US" sz="2800" dirty="0"/>
          </a:p>
        </p:txBody>
      </p:sp>
      <p:sp>
        <p:nvSpPr>
          <p:cNvPr id="13" name="TextBox 12"/>
          <p:cNvSpPr txBox="1"/>
          <p:nvPr/>
        </p:nvSpPr>
        <p:spPr>
          <a:xfrm>
            <a:off x="1371600" y="4724400"/>
            <a:ext cx="6215997" cy="1477328"/>
          </a:xfrm>
          <a:prstGeom prst="rect">
            <a:avLst/>
          </a:prstGeom>
          <a:noFill/>
        </p:spPr>
        <p:txBody>
          <a:bodyPr wrap="none" rtlCol="0">
            <a:spAutoFit/>
          </a:bodyPr>
          <a:lstStyle/>
          <a:p>
            <a:pPr algn="ctr"/>
            <a:r>
              <a:rPr lang="en-US" dirty="0" smtClean="0"/>
              <a:t>Joanne S. Luciano, James </a:t>
            </a:r>
            <a:r>
              <a:rPr lang="en-US" dirty="0" err="1" smtClean="0"/>
              <a:t>Michaelis</a:t>
            </a:r>
            <a:endParaRPr lang="en-US" dirty="0" smtClean="0"/>
          </a:p>
          <a:p>
            <a:pPr algn="ctr"/>
            <a:r>
              <a:rPr lang="en-US" dirty="0" smtClean="0"/>
              <a:t>[</a:t>
            </a:r>
            <a:r>
              <a:rPr lang="en-US" dirty="0" err="1" smtClean="0"/>
              <a:t>Tetherless</a:t>
            </a:r>
            <a:r>
              <a:rPr lang="en-US" dirty="0" smtClean="0"/>
              <a:t> World Constellation Rensselaer Polytechnic Institute]</a:t>
            </a:r>
          </a:p>
          <a:p>
            <a:pPr algn="ctr"/>
            <a:r>
              <a:rPr lang="en-US" dirty="0" err="1" smtClean="0"/>
              <a:t>Nicolau</a:t>
            </a:r>
            <a:r>
              <a:rPr lang="en-US" dirty="0" smtClean="0"/>
              <a:t> </a:t>
            </a:r>
            <a:r>
              <a:rPr lang="en-US" dirty="0"/>
              <a:t>F </a:t>
            </a:r>
            <a:r>
              <a:rPr lang="en-US" dirty="0" err="1" smtClean="0"/>
              <a:t>Depaula</a:t>
            </a:r>
            <a:r>
              <a:rPr lang="en-US" dirty="0" smtClean="0"/>
              <a:t>, </a:t>
            </a:r>
            <a:r>
              <a:rPr lang="en-US" dirty="0" err="1" smtClean="0"/>
              <a:t>Djoko</a:t>
            </a:r>
            <a:r>
              <a:rPr lang="en-US" dirty="0" smtClean="0"/>
              <a:t> </a:t>
            </a:r>
            <a:r>
              <a:rPr lang="en-US" dirty="0" err="1"/>
              <a:t>Sigit</a:t>
            </a:r>
            <a:r>
              <a:rPr lang="en-US" dirty="0"/>
              <a:t> </a:t>
            </a:r>
            <a:r>
              <a:rPr lang="en-US" dirty="0" err="1" smtClean="0"/>
              <a:t>Sayogo</a:t>
            </a:r>
            <a:endParaRPr lang="en-US" dirty="0"/>
          </a:p>
          <a:p>
            <a:pPr algn="ctr"/>
            <a:r>
              <a:rPr lang="en-US" dirty="0" smtClean="0"/>
              <a:t>[Center for Technology in Government, SUNY Albany]</a:t>
            </a:r>
          </a:p>
          <a:p>
            <a:pPr algn="ctr"/>
            <a:endParaRPr lang="en-US" dirty="0" smtClean="0"/>
          </a:p>
        </p:txBody>
      </p:sp>
    </p:spTree>
    <p:extLst>
      <p:ext uri="{BB962C8B-B14F-4D97-AF65-F5344CB8AC3E}">
        <p14:creationId xmlns:p14="http://schemas.microsoft.com/office/powerpoint/2010/main" val="4237166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57200"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400" b="1">
                <a:solidFill>
                  <a:srgbClr val="000099"/>
                </a:solidFill>
                <a:latin typeface="Century Schoolbook" charset="0"/>
              </a:rPr>
              <a:t>Formalizing Use Cases</a:t>
            </a:r>
          </a:p>
        </p:txBody>
      </p:sp>
      <p:sp>
        <p:nvSpPr>
          <p:cNvPr id="20483" name="Text Box 2"/>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endParaRPr lang="en-US" sz="1400" b="1">
              <a:solidFill>
                <a:srgbClr val="000000"/>
              </a:solidFill>
            </a:endParaRPr>
          </a:p>
          <a:p>
            <a:pPr algn="r" eaLnBrk="1" hangingPunct="1">
              <a:buClrTx/>
              <a:buFontTx/>
              <a:buNone/>
            </a:pPr>
            <a:fld id="{EA4E899F-C3CB-4E04-8033-1D1FBDE96297}" type="slidenum">
              <a:rPr lang="en-US" sz="1400" b="1">
                <a:solidFill>
                  <a:srgbClr val="000000"/>
                </a:solidFill>
              </a:rPr>
              <a:pPr algn="r" eaLnBrk="1" hangingPunct="1">
                <a:buClrTx/>
                <a:buFontTx/>
                <a:buNone/>
              </a:pPr>
              <a:t>10</a:t>
            </a:fld>
            <a:endParaRPr lang="en-US" sz="1400" b="1">
              <a:solidFill>
                <a:srgbClr val="000000"/>
              </a:solidFill>
            </a:endParaRP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8353425"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5" name="Freeform 4"/>
          <p:cNvSpPr>
            <a:spLocks noChangeArrowheads="1"/>
          </p:cNvSpPr>
          <p:nvPr/>
        </p:nvSpPr>
        <p:spPr bwMode="auto">
          <a:xfrm>
            <a:off x="684213" y="1773238"/>
            <a:ext cx="2951162" cy="2447925"/>
          </a:xfrm>
          <a:custGeom>
            <a:avLst/>
            <a:gdLst>
              <a:gd name="T0" fmla="*/ 0 w 2951162"/>
              <a:gd name="T1" fmla="*/ 0 h 2447925"/>
              <a:gd name="T2" fmla="*/ 2951162 w 2951162"/>
              <a:gd name="T3" fmla="*/ 0 h 2447925"/>
              <a:gd name="T4" fmla="*/ 2951162 w 2951162"/>
              <a:gd name="T5" fmla="*/ 2447925 h 2447925"/>
              <a:gd name="T6" fmla="*/ 0 w 2951162"/>
              <a:gd name="T7" fmla="*/ 2447925 h 2447925"/>
              <a:gd name="T8" fmla="*/ 0 w 2951162"/>
              <a:gd name="T9" fmla="*/ 0 h 2447925"/>
              <a:gd name="T10" fmla="*/ 162077 w 2951162"/>
              <a:gd name="T11" fmla="*/ 162077 h 2447925"/>
              <a:gd name="T12" fmla="*/ 162077 w 2951162"/>
              <a:gd name="T13" fmla="*/ 2285849 h 2447925"/>
              <a:gd name="T14" fmla="*/ 2789084 w 2951162"/>
              <a:gd name="T15" fmla="*/ 2285849 h 2447925"/>
              <a:gd name="T16" fmla="*/ 2789084 w 2951162"/>
              <a:gd name="T17" fmla="*/ 162077 h 2447925"/>
              <a:gd name="T18" fmla="*/ 162077 w 2951162"/>
              <a:gd name="T19" fmla="*/ 162077 h 24479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1162"/>
              <a:gd name="T31" fmla="*/ 0 h 2447925"/>
              <a:gd name="T32" fmla="*/ 2951162 w 2951162"/>
              <a:gd name="T33" fmla="*/ 2447925 h 24479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1162" h="2447925">
                <a:moveTo>
                  <a:pt x="0" y="0"/>
                </a:moveTo>
                <a:lnTo>
                  <a:pt x="2951162" y="0"/>
                </a:lnTo>
                <a:lnTo>
                  <a:pt x="2951162" y="2447925"/>
                </a:lnTo>
                <a:lnTo>
                  <a:pt x="0" y="2447925"/>
                </a:lnTo>
                <a:lnTo>
                  <a:pt x="0" y="0"/>
                </a:lnTo>
                <a:close/>
                <a:moveTo>
                  <a:pt x="162077" y="162077"/>
                </a:moveTo>
                <a:lnTo>
                  <a:pt x="162077" y="2285848"/>
                </a:lnTo>
                <a:lnTo>
                  <a:pt x="2789085" y="2285848"/>
                </a:lnTo>
                <a:lnTo>
                  <a:pt x="2789085" y="162077"/>
                </a:lnTo>
                <a:lnTo>
                  <a:pt x="162077" y="162077"/>
                </a:lnTo>
                <a:close/>
              </a:path>
            </a:pathLst>
          </a:custGeom>
          <a:solidFill>
            <a:srgbClr val="BBE0E3"/>
          </a:solidFill>
          <a:ln w="9360" cap="flat">
            <a:solidFill>
              <a:srgbClr val="000000"/>
            </a:solidFill>
            <a:round/>
            <a:headEnd/>
            <a:tailEnd/>
          </a:ln>
        </p:spPr>
        <p:txBody>
          <a:bodyPr wrap="none" anchor="ctr"/>
          <a:lstStyle/>
          <a:p>
            <a:endParaRPr lang="en-US"/>
          </a:p>
        </p:txBody>
      </p:sp>
      <p:sp>
        <p:nvSpPr>
          <p:cNvPr id="20486" name="Text Box 5"/>
          <p:cNvSpPr txBox="1">
            <a:spLocks noChangeArrowheads="1"/>
          </p:cNvSpPr>
          <p:nvPr/>
        </p:nvSpPr>
        <p:spPr bwMode="auto">
          <a:xfrm>
            <a:off x="539750" y="5084763"/>
            <a:ext cx="835342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1pPr>
            <a:lvl2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9pPr>
          </a:lstStyle>
          <a:p>
            <a:pPr eaLnBrk="1" hangingPunct="1">
              <a:buFont typeface="Arial" charset="0"/>
              <a:buChar char="•"/>
            </a:pPr>
            <a:r>
              <a:rPr lang="en-US" dirty="0">
                <a:solidFill>
                  <a:srgbClr val="000000"/>
                </a:solidFill>
              </a:rPr>
              <a:t>Methodology for formalizing use cases still needed.</a:t>
            </a:r>
          </a:p>
          <a:p>
            <a:pPr eaLnBrk="1" hangingPunct="1">
              <a:buFont typeface="Arial" charset="0"/>
              <a:buChar char="•"/>
            </a:pPr>
            <a:r>
              <a:rPr lang="en-US" dirty="0">
                <a:solidFill>
                  <a:srgbClr val="000000"/>
                </a:solidFill>
              </a:rPr>
              <a:t>Development – based around 3 level </a:t>
            </a:r>
            <a:r>
              <a:rPr lang="en-US" dirty="0" smtClean="0">
                <a:solidFill>
                  <a:srgbClr val="000000"/>
                </a:solidFill>
              </a:rPr>
              <a:t>evaluation.</a:t>
            </a:r>
            <a:endParaRPr lang="en-US" dirty="0">
              <a:solidFill>
                <a:srgbClr val="000000"/>
              </a:solidFill>
            </a:endParaRPr>
          </a:p>
          <a:p>
            <a:pPr eaLnBrk="1" hangingPunct="1">
              <a:buClrTx/>
              <a:buFontTx/>
              <a:buNone/>
            </a:pPr>
            <a:endParaRPr lang="en-US" dirty="0">
              <a:solidFill>
                <a:srgbClr val="000000"/>
              </a:solidFill>
            </a:endParaRPr>
          </a:p>
        </p:txBody>
      </p:sp>
      <p:grpSp>
        <p:nvGrpSpPr>
          <p:cNvPr id="20487" name="Group 6"/>
          <p:cNvGrpSpPr>
            <a:grpSpLocks/>
          </p:cNvGrpSpPr>
          <p:nvPr/>
        </p:nvGrpSpPr>
        <p:grpSpPr bwMode="auto">
          <a:xfrm>
            <a:off x="-6350" y="6438900"/>
            <a:ext cx="9147175" cy="442913"/>
            <a:chOff x="-4" y="4056"/>
            <a:chExt cx="5762" cy="279"/>
          </a:xfrm>
        </p:grpSpPr>
        <p:sp>
          <p:nvSpPr>
            <p:cNvPr id="20488" name="Rectangle 7"/>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2048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9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9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9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1833659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400" b="1" dirty="0">
                <a:solidFill>
                  <a:srgbClr val="000099"/>
                </a:solidFill>
                <a:latin typeface="Century Schoolbook" charset="0"/>
              </a:rPr>
              <a:t>Evaluation Metrics</a:t>
            </a:r>
          </a:p>
        </p:txBody>
      </p:sp>
      <p:sp>
        <p:nvSpPr>
          <p:cNvPr id="21507" name="Text Box 2"/>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endParaRPr lang="en-US" sz="1400" b="1">
              <a:solidFill>
                <a:srgbClr val="000000"/>
              </a:solidFill>
            </a:endParaRPr>
          </a:p>
          <a:p>
            <a:pPr algn="r" eaLnBrk="1" hangingPunct="1">
              <a:buClrTx/>
              <a:buFontTx/>
              <a:buNone/>
            </a:pPr>
            <a:fld id="{B9FCFEBD-8ABC-41F3-B14B-1C047757B501}" type="slidenum">
              <a:rPr lang="en-US" sz="1400" b="1">
                <a:solidFill>
                  <a:srgbClr val="000000"/>
                </a:solidFill>
              </a:rPr>
              <a:pPr algn="r" eaLnBrk="1" hangingPunct="1">
                <a:buClrTx/>
                <a:buFontTx/>
                <a:buNone/>
              </a:pPr>
              <a:t>11</a:t>
            </a:fld>
            <a:endParaRPr lang="en-US" sz="1400" b="1">
              <a:solidFill>
                <a:srgbClr val="000000"/>
              </a:solidFill>
            </a:endParaRP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84275"/>
            <a:ext cx="8353425"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09" name="Freeform 4"/>
          <p:cNvSpPr>
            <a:spLocks noChangeArrowheads="1"/>
          </p:cNvSpPr>
          <p:nvPr/>
        </p:nvSpPr>
        <p:spPr bwMode="auto">
          <a:xfrm>
            <a:off x="5219700" y="1773238"/>
            <a:ext cx="3744913" cy="2447925"/>
          </a:xfrm>
          <a:custGeom>
            <a:avLst/>
            <a:gdLst>
              <a:gd name="T0" fmla="*/ 0 w 3744913"/>
              <a:gd name="T1" fmla="*/ 0 h 2447925"/>
              <a:gd name="T2" fmla="*/ 3744913 w 3744913"/>
              <a:gd name="T3" fmla="*/ 0 h 2447925"/>
              <a:gd name="T4" fmla="*/ 3744913 w 3744913"/>
              <a:gd name="T5" fmla="*/ 2447925 h 2447925"/>
              <a:gd name="T6" fmla="*/ 0 w 3744913"/>
              <a:gd name="T7" fmla="*/ 2447925 h 2447925"/>
              <a:gd name="T8" fmla="*/ 0 w 3744913"/>
              <a:gd name="T9" fmla="*/ 0 h 2447925"/>
              <a:gd name="T10" fmla="*/ 162077 w 3744913"/>
              <a:gd name="T11" fmla="*/ 162077 h 2447925"/>
              <a:gd name="T12" fmla="*/ 162077 w 3744913"/>
              <a:gd name="T13" fmla="*/ 2285849 h 2447925"/>
              <a:gd name="T14" fmla="*/ 3582837 w 3744913"/>
              <a:gd name="T15" fmla="*/ 2285849 h 2447925"/>
              <a:gd name="T16" fmla="*/ 3582837 w 3744913"/>
              <a:gd name="T17" fmla="*/ 162077 h 2447925"/>
              <a:gd name="T18" fmla="*/ 162077 w 3744913"/>
              <a:gd name="T19" fmla="*/ 162077 h 24479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4913"/>
              <a:gd name="T31" fmla="*/ 0 h 2447925"/>
              <a:gd name="T32" fmla="*/ 3744913 w 3744913"/>
              <a:gd name="T33" fmla="*/ 2447925 h 24479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4913" h="2447925">
                <a:moveTo>
                  <a:pt x="0" y="0"/>
                </a:moveTo>
                <a:lnTo>
                  <a:pt x="3744913" y="0"/>
                </a:lnTo>
                <a:lnTo>
                  <a:pt x="3744913" y="2447925"/>
                </a:lnTo>
                <a:lnTo>
                  <a:pt x="0" y="2447925"/>
                </a:lnTo>
                <a:lnTo>
                  <a:pt x="0" y="0"/>
                </a:lnTo>
                <a:close/>
                <a:moveTo>
                  <a:pt x="162077" y="162077"/>
                </a:moveTo>
                <a:lnTo>
                  <a:pt x="162077" y="2285848"/>
                </a:lnTo>
                <a:lnTo>
                  <a:pt x="3582836" y="2285848"/>
                </a:lnTo>
                <a:lnTo>
                  <a:pt x="3582836" y="162077"/>
                </a:lnTo>
                <a:lnTo>
                  <a:pt x="162077" y="162077"/>
                </a:lnTo>
                <a:close/>
              </a:path>
            </a:pathLst>
          </a:custGeom>
          <a:solidFill>
            <a:srgbClr val="BBE0E3"/>
          </a:solidFill>
          <a:ln w="9360" cap="flat">
            <a:solidFill>
              <a:srgbClr val="000000"/>
            </a:solidFill>
            <a:round/>
            <a:headEnd/>
            <a:tailEnd/>
          </a:ln>
        </p:spPr>
        <p:txBody>
          <a:bodyPr wrap="none" anchor="ctr"/>
          <a:lstStyle/>
          <a:p>
            <a:endParaRPr lang="en-US"/>
          </a:p>
        </p:txBody>
      </p:sp>
      <p:sp>
        <p:nvSpPr>
          <p:cNvPr id="21510" name="Text Box 5"/>
          <p:cNvSpPr txBox="1">
            <a:spLocks noChangeArrowheads="1"/>
          </p:cNvSpPr>
          <p:nvPr/>
        </p:nvSpPr>
        <p:spPr bwMode="auto">
          <a:xfrm>
            <a:off x="539750" y="5335588"/>
            <a:ext cx="83534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buClrTx/>
              <a:buFontTx/>
              <a:buNone/>
            </a:pPr>
            <a:r>
              <a:rPr lang="en-US">
                <a:solidFill>
                  <a:srgbClr val="000000"/>
                </a:solidFill>
              </a:rPr>
              <a:t>Development of metrics (to be developed or used) will follow from formalization of use case design.</a:t>
            </a:r>
          </a:p>
        </p:txBody>
      </p:sp>
      <p:grpSp>
        <p:nvGrpSpPr>
          <p:cNvPr id="21511" name="Group 6"/>
          <p:cNvGrpSpPr>
            <a:grpSpLocks/>
          </p:cNvGrpSpPr>
          <p:nvPr/>
        </p:nvGrpSpPr>
        <p:grpSpPr bwMode="auto">
          <a:xfrm>
            <a:off x="-6350" y="6438900"/>
            <a:ext cx="9147175" cy="442913"/>
            <a:chOff x="-4" y="4056"/>
            <a:chExt cx="5762" cy="279"/>
          </a:xfrm>
        </p:grpSpPr>
        <p:sp>
          <p:nvSpPr>
            <p:cNvPr id="21512" name="Rectangle 7"/>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215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16"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32605033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sz="3400" b="1" dirty="0">
                <a:solidFill>
                  <a:srgbClr val="000099"/>
                </a:solidFill>
                <a:latin typeface="Century Schoolbook" charset="0"/>
                <a:ea typeface="ＭＳ Ｐゴシック" charset="-128"/>
                <a:cs typeface="+mn-cs"/>
              </a:rPr>
              <a:t>Overview of </a:t>
            </a:r>
            <a:r>
              <a:rPr lang="en-US" sz="3400" b="1" dirty="0" smtClean="0">
                <a:solidFill>
                  <a:srgbClr val="000099"/>
                </a:solidFill>
                <a:latin typeface="Century Schoolbook" charset="0"/>
                <a:ea typeface="ＭＳ Ｐゴシック" charset="-128"/>
                <a:cs typeface="+mn-cs"/>
              </a:rPr>
              <a:t>I-Choose </a:t>
            </a:r>
            <a:br>
              <a:rPr lang="en-US" sz="3400" b="1" dirty="0" smtClean="0">
                <a:solidFill>
                  <a:srgbClr val="000099"/>
                </a:solidFill>
                <a:latin typeface="Century Schoolbook" charset="0"/>
                <a:ea typeface="ＭＳ Ｐゴシック" charset="-128"/>
                <a:cs typeface="+mn-cs"/>
              </a:rPr>
            </a:br>
            <a:r>
              <a:rPr lang="en-US" sz="3400" b="1" dirty="0" smtClean="0">
                <a:solidFill>
                  <a:srgbClr val="000099"/>
                </a:solidFill>
                <a:latin typeface="Century Schoolbook" charset="0"/>
                <a:ea typeface="ＭＳ Ｐゴシック" charset="-128"/>
                <a:cs typeface="+mn-cs"/>
              </a:rPr>
              <a:t>&amp; I-Choose Use Case</a:t>
            </a:r>
            <a:endParaRPr lang="en-US" sz="3400" b="1" dirty="0">
              <a:solidFill>
                <a:srgbClr val="000099"/>
              </a:solidFill>
              <a:latin typeface="Century Schoolbook" charset="0"/>
              <a:ea typeface="ＭＳ Ｐゴシック" charset="-128"/>
              <a:cs typeface="+mn-cs"/>
            </a:endParaRPr>
          </a:p>
        </p:txBody>
      </p:sp>
    </p:spTree>
    <p:extLst>
      <p:ext uri="{BB962C8B-B14F-4D97-AF65-F5344CB8AC3E}">
        <p14:creationId xmlns:p14="http://schemas.microsoft.com/office/powerpoint/2010/main" val="3101039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228600" y="1058863"/>
            <a:ext cx="7889875" cy="4351337"/>
          </a:xfrm>
        </p:spPr>
        <p:txBody>
          <a:bodyPr/>
          <a:lstStyle/>
          <a:p>
            <a:pPr eaLnBrk="1" hangingPunct="1">
              <a:lnSpc>
                <a:spcPct val="80000"/>
              </a:lnSpc>
              <a:spcBef>
                <a:spcPts val="625"/>
              </a:spcBef>
              <a:spcAft>
                <a:spcPts val="1200"/>
              </a:spcAft>
              <a:buFont typeface="Century Schoolbook" charset="0"/>
              <a:buChar char="•"/>
            </a:pPr>
            <a:r>
              <a:rPr lang="en-US" sz="2400" smtClean="0">
                <a:latin typeface="Calibri" charset="0"/>
              </a:rPr>
              <a:t>I-Choose is a transnational project funded by NSF Interop program and CONACYT in Mexico</a:t>
            </a:r>
          </a:p>
          <a:p>
            <a:pPr eaLnBrk="1" hangingPunct="1">
              <a:lnSpc>
                <a:spcPct val="80000"/>
              </a:lnSpc>
              <a:spcBef>
                <a:spcPts val="625"/>
              </a:spcBef>
              <a:spcAft>
                <a:spcPts val="1200"/>
              </a:spcAft>
              <a:buFont typeface="Century Schoolbook" charset="0"/>
              <a:buChar char="•"/>
            </a:pPr>
            <a:r>
              <a:rPr lang="en-US" sz="2400" smtClean="0">
                <a:latin typeface="Calibri" charset="0"/>
              </a:rPr>
              <a:t>It’s objective is to build an interoperable data architecture to support ethical consumption</a:t>
            </a:r>
          </a:p>
        </p:txBody>
      </p:sp>
      <p:sp>
        <p:nvSpPr>
          <p:cNvPr id="10243" name="Title 2"/>
          <p:cNvSpPr>
            <a:spLocks noGrp="1"/>
          </p:cNvSpPr>
          <p:nvPr>
            <p:ph type="title"/>
          </p:nvPr>
        </p:nvSpPr>
        <p:spPr>
          <a:xfrm>
            <a:off x="533400" y="152400"/>
            <a:ext cx="7305675" cy="666750"/>
          </a:xfrm>
        </p:spPr>
        <p:txBody>
          <a:bodyPr>
            <a:normAutofit/>
          </a:bodyPr>
          <a:lstStyle/>
          <a:p>
            <a:pPr algn="l" eaLnBrk="1" hangingPunct="1"/>
            <a:r>
              <a:rPr lang="en-US" sz="3400" b="1" dirty="0">
                <a:solidFill>
                  <a:srgbClr val="000099"/>
                </a:solidFill>
                <a:latin typeface="Century Schoolbook" charset="0"/>
                <a:ea typeface="ＭＳ Ｐゴシック" charset="-128"/>
                <a:cs typeface="+mn-cs"/>
              </a:rPr>
              <a:t>What is I-Choose</a:t>
            </a:r>
          </a:p>
        </p:txBody>
      </p:sp>
      <p:sp>
        <p:nvSpPr>
          <p:cNvPr id="10244" name="Content Placeholder 1"/>
          <p:cNvSpPr txBox="1">
            <a:spLocks/>
          </p:cNvSpPr>
          <p:nvPr/>
        </p:nvSpPr>
        <p:spPr bwMode="auto">
          <a:xfrm>
            <a:off x="228600" y="2667000"/>
            <a:ext cx="45100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rgbClr val="003366"/>
                </a:solidFill>
                <a:latin typeface="Calibri" charset="0"/>
              </a:defRPr>
            </a:lvl1pPr>
            <a:lvl2pPr marL="742950" indent="-285750" eaLnBrk="0" hangingPunct="0">
              <a:defRPr>
                <a:solidFill>
                  <a:srgbClr val="003366"/>
                </a:solidFill>
                <a:latin typeface="Calibri" charset="0"/>
              </a:defRPr>
            </a:lvl2pPr>
            <a:lvl3pPr marL="800100" indent="-342900" eaLnBrk="0" hangingPunct="0">
              <a:defRPr>
                <a:solidFill>
                  <a:srgbClr val="003366"/>
                </a:solidFill>
                <a:latin typeface="Calibri" charset="0"/>
              </a:defRPr>
            </a:lvl3pPr>
            <a:lvl4pPr marL="1600200" indent="-228600" eaLnBrk="0" hangingPunct="0">
              <a:defRPr>
                <a:solidFill>
                  <a:srgbClr val="003366"/>
                </a:solidFill>
                <a:latin typeface="Calibri" charset="0"/>
              </a:defRPr>
            </a:lvl4pPr>
            <a:lvl5pPr marL="2057400" indent="-228600" eaLnBrk="0" hangingPunct="0">
              <a:defRPr>
                <a:solidFill>
                  <a:srgbClr val="003366"/>
                </a:solidFill>
                <a:latin typeface="Calibri" charset="0"/>
              </a:defRPr>
            </a:lvl5pPr>
            <a:lvl6pPr marL="2514600" indent="-228600" eaLnBrk="0" fontAlgn="base" hangingPunct="0">
              <a:spcBef>
                <a:spcPct val="0"/>
              </a:spcBef>
              <a:spcAft>
                <a:spcPct val="0"/>
              </a:spcAft>
              <a:defRPr>
                <a:solidFill>
                  <a:srgbClr val="003366"/>
                </a:solidFill>
                <a:latin typeface="Calibri" charset="0"/>
              </a:defRPr>
            </a:lvl6pPr>
            <a:lvl7pPr marL="2971800" indent="-228600" eaLnBrk="0" fontAlgn="base" hangingPunct="0">
              <a:spcBef>
                <a:spcPct val="0"/>
              </a:spcBef>
              <a:spcAft>
                <a:spcPct val="0"/>
              </a:spcAft>
              <a:defRPr>
                <a:solidFill>
                  <a:srgbClr val="003366"/>
                </a:solidFill>
                <a:latin typeface="Calibri" charset="0"/>
              </a:defRPr>
            </a:lvl7pPr>
            <a:lvl8pPr marL="3429000" indent="-228600" eaLnBrk="0" fontAlgn="base" hangingPunct="0">
              <a:spcBef>
                <a:spcPct val="0"/>
              </a:spcBef>
              <a:spcAft>
                <a:spcPct val="0"/>
              </a:spcAft>
              <a:defRPr>
                <a:solidFill>
                  <a:srgbClr val="003366"/>
                </a:solidFill>
                <a:latin typeface="Calibri" charset="0"/>
              </a:defRPr>
            </a:lvl8pPr>
            <a:lvl9pPr marL="3886200" indent="-228600" eaLnBrk="0" fontAlgn="base" hangingPunct="0">
              <a:spcBef>
                <a:spcPct val="0"/>
              </a:spcBef>
              <a:spcAft>
                <a:spcPct val="0"/>
              </a:spcAft>
              <a:defRPr>
                <a:solidFill>
                  <a:srgbClr val="003366"/>
                </a:solidFill>
                <a:latin typeface="Calibri" charset="0"/>
              </a:defRPr>
            </a:lvl9pPr>
          </a:lstStyle>
          <a:p>
            <a:pPr eaLnBrk="1" hangingPunct="1">
              <a:lnSpc>
                <a:spcPct val="80000"/>
              </a:lnSpc>
              <a:spcBef>
                <a:spcPts val="625"/>
              </a:spcBef>
              <a:spcAft>
                <a:spcPts val="1200"/>
              </a:spcAft>
              <a:buClr>
                <a:srgbClr val="A5A5A5"/>
              </a:buClr>
              <a:buFont typeface="Century Schoolbook" charset="0"/>
              <a:buChar char="•"/>
            </a:pPr>
            <a:r>
              <a:rPr lang="en-US" sz="2400">
                <a:solidFill>
                  <a:schemeClr val="tx1"/>
                </a:solidFill>
              </a:rPr>
              <a:t>Focus on sustainable coffee products produced in Mexico and consumed and distributed in Canada and in the US.</a:t>
            </a:r>
          </a:p>
          <a:p>
            <a:pPr eaLnBrk="1" hangingPunct="1">
              <a:lnSpc>
                <a:spcPct val="80000"/>
              </a:lnSpc>
              <a:spcBef>
                <a:spcPts val="625"/>
              </a:spcBef>
              <a:spcAft>
                <a:spcPts val="1200"/>
              </a:spcAft>
              <a:buClr>
                <a:srgbClr val="A5A5A5"/>
              </a:buClr>
              <a:buFont typeface="Century Schoolbook" charset="0"/>
              <a:buChar char="•"/>
            </a:pPr>
            <a:r>
              <a:rPr lang="en-US" sz="2400">
                <a:solidFill>
                  <a:schemeClr val="tx1"/>
                </a:solidFill>
              </a:rPr>
              <a:t>Components of I-Choose System:</a:t>
            </a:r>
          </a:p>
          <a:p>
            <a:pPr lvl="2" eaLnBrk="1" hangingPunct="1">
              <a:lnSpc>
                <a:spcPct val="80000"/>
              </a:lnSpc>
              <a:spcBef>
                <a:spcPts val="625"/>
              </a:spcBef>
              <a:spcAft>
                <a:spcPts val="1200"/>
              </a:spcAft>
              <a:buClr>
                <a:srgbClr val="A5A5A5"/>
              </a:buClr>
              <a:buSzPct val="50000"/>
              <a:buFont typeface="Century Schoolbook" charset="0"/>
              <a:buChar char="•"/>
            </a:pPr>
            <a:r>
              <a:rPr lang="en-US" sz="2400">
                <a:solidFill>
                  <a:schemeClr val="tx1"/>
                </a:solidFill>
              </a:rPr>
              <a:t>A set of data standards to share information across sustainable supply-chain</a:t>
            </a:r>
          </a:p>
          <a:p>
            <a:pPr lvl="2" eaLnBrk="1" hangingPunct="1">
              <a:lnSpc>
                <a:spcPct val="80000"/>
              </a:lnSpc>
              <a:spcBef>
                <a:spcPts val="625"/>
              </a:spcBef>
              <a:spcAft>
                <a:spcPts val="1200"/>
              </a:spcAft>
              <a:buClr>
                <a:srgbClr val="A5A5A5"/>
              </a:buClr>
              <a:buSzPct val="50000"/>
              <a:buFont typeface="Century Schoolbook" charset="0"/>
              <a:buChar char="•"/>
            </a:pPr>
            <a:r>
              <a:rPr lang="en-US" sz="2400">
                <a:solidFill>
                  <a:schemeClr val="tx1"/>
                </a:solidFill>
              </a:rPr>
              <a:t>A governance system</a:t>
            </a:r>
          </a:p>
          <a:p>
            <a:pPr eaLnBrk="1" hangingPunct="1">
              <a:lnSpc>
                <a:spcPct val="90000"/>
              </a:lnSpc>
              <a:spcBef>
                <a:spcPct val="30000"/>
              </a:spcBef>
              <a:buClr>
                <a:srgbClr val="A5A5A5"/>
              </a:buClr>
              <a:buFont typeface="Arial" charset="0"/>
              <a:buChar char="•"/>
            </a:pPr>
            <a:endParaRPr lang="en-US" sz="2800">
              <a:solidFill>
                <a:schemeClr val="tx1"/>
              </a:solidFill>
              <a:cs typeface="Arial" charset="0"/>
            </a:endParaRPr>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743200"/>
            <a:ext cx="43434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38385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52400" y="0"/>
            <a:ext cx="88042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9pPr>
          </a:lstStyle>
          <a:p>
            <a:pPr algn="ctr" eaLnBrk="1" hangingPunct="1">
              <a:buClrTx/>
              <a:buFontTx/>
              <a:buNone/>
            </a:pPr>
            <a:r>
              <a:rPr lang="en-US" sz="3000" b="1" dirty="0" smtClean="0">
                <a:solidFill>
                  <a:srgbClr val="000099"/>
                </a:solidFill>
                <a:latin typeface="Century Schoolbook" pitchFamily="18" charset="0"/>
              </a:rPr>
              <a:t>Envision Application Powered by I-Choose</a:t>
            </a:r>
            <a:endParaRPr lang="en-US" sz="3000" b="1" dirty="0">
              <a:solidFill>
                <a:srgbClr val="000099"/>
              </a:solidFill>
              <a:latin typeface="Century Schoolbook" pitchFamily="18" charset="0"/>
            </a:endParaRPr>
          </a:p>
        </p:txBody>
      </p:sp>
      <p:sp>
        <p:nvSpPr>
          <p:cNvPr id="22531" name="Text Box 2"/>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ＭＳ Ｐゴシック" pitchFamily="34" charset="-128"/>
              </a:defRPr>
            </a:lvl9pPr>
          </a:lstStyle>
          <a:p>
            <a:pPr algn="r" eaLnBrk="1" hangingPunct="1">
              <a:buClrTx/>
              <a:buFontTx/>
              <a:buNone/>
            </a:pPr>
            <a:endParaRPr lang="en-US" sz="1400" b="1">
              <a:solidFill>
                <a:srgbClr val="000000"/>
              </a:solidFill>
            </a:endParaRPr>
          </a:p>
          <a:p>
            <a:pPr algn="r" eaLnBrk="1" hangingPunct="1">
              <a:buClrTx/>
              <a:buFontTx/>
              <a:buNone/>
            </a:pPr>
            <a:fld id="{F11E856A-8418-4679-964E-38800D6AC984}" type="slidenum">
              <a:rPr lang="en-US" sz="1400" b="1">
                <a:solidFill>
                  <a:srgbClr val="000000"/>
                </a:solidFill>
              </a:rPr>
              <a:pPr algn="r" eaLnBrk="1" hangingPunct="1">
                <a:buClrTx/>
                <a:buFontTx/>
                <a:buNone/>
              </a:pPr>
              <a:t>14</a:t>
            </a:fld>
            <a:endParaRPr lang="en-US" sz="1400" b="1">
              <a:solidFill>
                <a:srgbClr val="000000"/>
              </a:solidFill>
            </a:endParaRP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81180"/>
            <a:ext cx="8509516" cy="526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2533" name="Group 4"/>
          <p:cNvGrpSpPr>
            <a:grpSpLocks/>
          </p:cNvGrpSpPr>
          <p:nvPr/>
        </p:nvGrpSpPr>
        <p:grpSpPr bwMode="auto">
          <a:xfrm>
            <a:off x="-6350" y="6438900"/>
            <a:ext cx="9147175" cy="442913"/>
            <a:chOff x="-4" y="4056"/>
            <a:chExt cx="5762" cy="279"/>
          </a:xfrm>
        </p:grpSpPr>
        <p:sp>
          <p:nvSpPr>
            <p:cNvPr id="22534" name="Rectangle 5"/>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2253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2728165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r>
              <a:rPr lang="en-US" sz="3000" b="1" dirty="0">
                <a:solidFill>
                  <a:srgbClr val="000099"/>
                </a:solidFill>
                <a:latin typeface="Century Schoolbook" pitchFamily="18" charset="0"/>
                <a:ea typeface="ＭＳ Ｐゴシック" pitchFamily="34" charset="-128"/>
                <a:cs typeface="+mn-cs"/>
              </a:rPr>
              <a:t>Motivating Example: </a:t>
            </a:r>
            <a:br>
              <a:rPr lang="en-US" sz="3000" b="1" dirty="0">
                <a:solidFill>
                  <a:srgbClr val="000099"/>
                </a:solidFill>
                <a:latin typeface="Century Schoolbook" pitchFamily="18" charset="0"/>
                <a:ea typeface="ＭＳ Ｐゴシック" pitchFamily="34" charset="-128"/>
                <a:cs typeface="+mn-cs"/>
              </a:rPr>
            </a:br>
            <a:r>
              <a:rPr lang="en-US" sz="2400" b="1" dirty="0">
                <a:solidFill>
                  <a:srgbClr val="000099"/>
                </a:solidFill>
                <a:latin typeface="Century Schoolbook" pitchFamily="18" charset="0"/>
                <a:ea typeface="ＭＳ Ｐゴシック" pitchFamily="34" charset="-128"/>
                <a:cs typeface="+mn-cs"/>
              </a:rPr>
              <a:t>I-Choose Use Case - </a:t>
            </a:r>
            <a:r>
              <a:rPr lang="en-US" sz="1800" b="1" dirty="0">
                <a:solidFill>
                  <a:srgbClr val="000099"/>
                </a:solidFill>
                <a:latin typeface="Century Schoolbook" pitchFamily="18" charset="0"/>
                <a:ea typeface="ＭＳ Ｐゴシック" pitchFamily="34" charset="-128"/>
                <a:cs typeface="+mn-cs"/>
              </a:rPr>
              <a:t>Child Labor &amp; Child Protection</a:t>
            </a:r>
          </a:p>
        </p:txBody>
      </p:sp>
      <p:graphicFrame>
        <p:nvGraphicFramePr>
          <p:cNvPr id="4" name="Table 3"/>
          <p:cNvGraphicFramePr>
            <a:graphicFrameLocks noGrp="1"/>
          </p:cNvGraphicFramePr>
          <p:nvPr>
            <p:extLst>
              <p:ext uri="{D42A27DB-BD31-4B8C-83A1-F6EECF244321}">
                <p14:modId xmlns:p14="http://schemas.microsoft.com/office/powerpoint/2010/main" val="2239300472"/>
              </p:ext>
            </p:extLst>
          </p:nvPr>
        </p:nvGraphicFramePr>
        <p:xfrm>
          <a:off x="381000" y="1447800"/>
          <a:ext cx="8382000" cy="2804160"/>
        </p:xfrm>
        <a:graphic>
          <a:graphicData uri="http://schemas.openxmlformats.org/drawingml/2006/table">
            <a:tbl>
              <a:tblPr firstRow="1" bandRow="1">
                <a:tableStyleId>{2D5ABB26-0587-4C30-8999-92F81FD0307C}</a:tableStyleId>
              </a:tblPr>
              <a:tblGrid>
                <a:gridCol w="8382000"/>
              </a:tblGrid>
              <a:tr h="1066800">
                <a:tc>
                  <a:txBody>
                    <a:bodyPr/>
                    <a:lstStyle/>
                    <a:p>
                      <a:r>
                        <a:rPr lang="en-US" b="1" dirty="0" smtClean="0"/>
                        <a:t>Description:</a:t>
                      </a:r>
                    </a:p>
                    <a:p>
                      <a:r>
                        <a:rPr lang="en-US" sz="1800" i="1" kern="1200" dirty="0" smtClean="0">
                          <a:solidFill>
                            <a:schemeClr val="tx1"/>
                          </a:solidFill>
                          <a:effectLst/>
                          <a:latin typeface="+mn-lt"/>
                          <a:ea typeface="+mn-ea"/>
                          <a:cs typeface="+mn-cs"/>
                        </a:rPr>
                        <a:t>Consumer</a:t>
                      </a:r>
                      <a:r>
                        <a:rPr lang="en-US" sz="1800" i="1" kern="1200" baseline="0" dirty="0" smtClean="0">
                          <a:solidFill>
                            <a:schemeClr val="tx1"/>
                          </a:solidFill>
                          <a:effectLst/>
                          <a:latin typeface="+mn-lt"/>
                          <a:ea typeface="+mn-ea"/>
                          <a:cs typeface="+mn-cs"/>
                        </a:rPr>
                        <a:t> advocate decides to verify compliance to child labor &amp; child protection criteria pertinent to the core criteria of </a:t>
                      </a:r>
                      <a:r>
                        <a:rPr lang="en-US" sz="1800" i="1" kern="1200" baseline="0" dirty="0" err="1" smtClean="0">
                          <a:solidFill>
                            <a:schemeClr val="tx1"/>
                          </a:solidFill>
                          <a:effectLst/>
                          <a:latin typeface="+mn-lt"/>
                          <a:ea typeface="+mn-ea"/>
                          <a:cs typeface="+mn-cs"/>
                        </a:rPr>
                        <a:t>Fairtrade</a:t>
                      </a:r>
                      <a:r>
                        <a:rPr lang="en-US" sz="1800" i="1" kern="1200" baseline="0" dirty="0" smtClean="0">
                          <a:solidFill>
                            <a:schemeClr val="tx1"/>
                          </a:solidFill>
                          <a:effectLst/>
                          <a:latin typeface="+mn-lt"/>
                          <a:ea typeface="+mn-ea"/>
                          <a:cs typeface="+mn-cs"/>
                        </a:rPr>
                        <a:t>  in conjunction to ILO minimum age convention</a:t>
                      </a:r>
                      <a:endParaRPr lang="en-US" dirty="0"/>
                    </a:p>
                  </a:txBody>
                  <a:tcPr/>
                </a:tc>
              </a:tr>
              <a:tr h="1630496">
                <a:tc>
                  <a:txBody>
                    <a:bodyPr/>
                    <a:lstStyle/>
                    <a:p>
                      <a:r>
                        <a:rPr lang="en-US" b="1" dirty="0" smtClean="0"/>
                        <a:t>Step-by-step</a:t>
                      </a:r>
                      <a:r>
                        <a:rPr lang="en-US" b="1" baseline="0" dirty="0" smtClean="0"/>
                        <a:t> description:</a:t>
                      </a:r>
                    </a:p>
                    <a:p>
                      <a:pPr marL="342900" indent="-342900">
                        <a:buAutoNum type="arabicPeriod"/>
                      </a:pPr>
                      <a:r>
                        <a:rPr lang="en-US" dirty="0" smtClean="0"/>
                        <a:t>Consumer</a:t>
                      </a:r>
                      <a:r>
                        <a:rPr lang="en-US" baseline="0" dirty="0" smtClean="0"/>
                        <a:t> Advocate: request information that satisfy child labor and child protection criteria complying to ILO minimum age convention</a:t>
                      </a:r>
                    </a:p>
                    <a:p>
                      <a:pPr marL="342900" indent="-342900">
                        <a:buAutoNum type="arabicPeriod"/>
                      </a:pPr>
                      <a:r>
                        <a:rPr lang="en-US" baseline="0" dirty="0" smtClean="0"/>
                        <a:t>I-Choose: the system returns the information about all relevant child labor &amp; child protection criteria pertinent to core criteria, applicable to Organization only and age minimum 18 years old </a:t>
                      </a:r>
                    </a:p>
                  </a:txBody>
                  <a:tcPr/>
                </a:tc>
              </a:tr>
            </a:tbl>
          </a:graphicData>
        </a:graphic>
      </p:graphicFrame>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77" t="25403" r="9758" b="63479"/>
          <a:stretch/>
        </p:blipFill>
        <p:spPr bwMode="auto">
          <a:xfrm>
            <a:off x="228600" y="4435780"/>
            <a:ext cx="8839200" cy="16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342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457200"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200" b="1" dirty="0">
                <a:solidFill>
                  <a:srgbClr val="000099"/>
                </a:solidFill>
                <a:latin typeface="Century Schoolbook" charset="0"/>
              </a:rPr>
              <a:t>Motivating Example: </a:t>
            </a:r>
            <a:endParaRPr lang="en-US" sz="3200" b="1" dirty="0" smtClean="0">
              <a:solidFill>
                <a:srgbClr val="000099"/>
              </a:solidFill>
              <a:latin typeface="Century Schoolbook" charset="0"/>
            </a:endParaRPr>
          </a:p>
          <a:p>
            <a:pPr algn="ctr" eaLnBrk="1" hangingPunct="1">
              <a:buClrTx/>
              <a:buFontTx/>
              <a:buNone/>
            </a:pPr>
            <a:r>
              <a:rPr lang="en-US" sz="3200" b="1" dirty="0" smtClean="0">
                <a:solidFill>
                  <a:srgbClr val="000099"/>
                </a:solidFill>
                <a:latin typeface="Century Schoolbook" charset="0"/>
              </a:rPr>
              <a:t>I-Choose sustainable consumer choice</a:t>
            </a:r>
            <a:endParaRPr lang="en-US" sz="3200" b="1" dirty="0">
              <a:solidFill>
                <a:srgbClr val="000099"/>
              </a:solidFill>
              <a:latin typeface="Century Schoolbook" charset="0"/>
            </a:endParaRPr>
          </a:p>
        </p:txBody>
      </p:sp>
      <p:sp>
        <p:nvSpPr>
          <p:cNvPr id="26627" name="Text Box 2"/>
          <p:cNvSpPr txBox="1">
            <a:spLocks noChangeArrowheads="1"/>
          </p:cNvSpPr>
          <p:nvPr/>
        </p:nvSpPr>
        <p:spPr bwMode="auto">
          <a:xfrm>
            <a:off x="365125" y="1254125"/>
            <a:ext cx="842486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spcBef>
                <a:spcPts val="500"/>
              </a:spcBef>
              <a:buClrTx/>
              <a:buFontTx/>
              <a:buNone/>
            </a:pPr>
            <a:r>
              <a:rPr lang="en-US" sz="2000" b="1" u="sng" dirty="0">
                <a:solidFill>
                  <a:srgbClr val="000000"/>
                </a:solidFill>
                <a:latin typeface="Century Schoolbook" charset="0"/>
              </a:rPr>
              <a:t>Function: </a:t>
            </a:r>
          </a:p>
          <a:p>
            <a:pPr eaLnBrk="1" hangingPunct="1">
              <a:spcBef>
                <a:spcPts val="500"/>
              </a:spcBef>
              <a:buClrTx/>
              <a:buFontTx/>
              <a:buNone/>
            </a:pPr>
            <a:r>
              <a:rPr lang="en-US" sz="2000" dirty="0">
                <a:solidFill>
                  <a:srgbClr val="000000"/>
                </a:solidFill>
                <a:latin typeface="Century Schoolbook" charset="0"/>
              </a:rPr>
              <a:t>Enable retrieval of specific criteria evaluations that occurred during an evaluation process of a particular product. </a:t>
            </a:r>
          </a:p>
          <a:p>
            <a:pPr eaLnBrk="1" hangingPunct="1">
              <a:lnSpc>
                <a:spcPct val="50000"/>
              </a:lnSpc>
              <a:spcBef>
                <a:spcPts val="200"/>
              </a:spcBef>
              <a:buClrTx/>
              <a:buFontTx/>
              <a:buNone/>
            </a:pPr>
            <a:endParaRPr lang="en-US" sz="800" dirty="0">
              <a:solidFill>
                <a:srgbClr val="000000"/>
              </a:solidFill>
              <a:latin typeface="Century Schoolbook" charset="0"/>
            </a:endParaRPr>
          </a:p>
          <a:p>
            <a:pPr eaLnBrk="1" hangingPunct="1">
              <a:spcBef>
                <a:spcPts val="500"/>
              </a:spcBef>
              <a:buClrTx/>
              <a:buFontTx/>
              <a:buNone/>
            </a:pPr>
            <a:r>
              <a:rPr lang="en-US" sz="2000" b="1" u="sng" dirty="0">
                <a:solidFill>
                  <a:srgbClr val="000000"/>
                </a:solidFill>
                <a:latin typeface="Century Schoolbook" charset="0"/>
              </a:rPr>
              <a:t>Design objective:</a:t>
            </a:r>
            <a:r>
              <a:rPr lang="en-US" sz="2000" u="sng" dirty="0">
                <a:solidFill>
                  <a:srgbClr val="000000"/>
                </a:solidFill>
                <a:latin typeface="Century Schoolbook" charset="0"/>
              </a:rPr>
              <a:t> </a:t>
            </a:r>
          </a:p>
          <a:p>
            <a:pPr eaLnBrk="1" hangingPunct="1">
              <a:spcBef>
                <a:spcPts val="500"/>
              </a:spcBef>
              <a:buClrTx/>
              <a:buFontTx/>
              <a:buNone/>
            </a:pPr>
            <a:r>
              <a:rPr lang="en-US" sz="2000" dirty="0">
                <a:solidFill>
                  <a:srgbClr val="000000"/>
                </a:solidFill>
                <a:latin typeface="Century Schoolbook" charset="0"/>
              </a:rPr>
              <a:t>Initial system: Satisfy </a:t>
            </a:r>
            <a:r>
              <a:rPr lang="en-US" sz="2000" dirty="0" smtClean="0">
                <a:solidFill>
                  <a:srgbClr val="000000"/>
                </a:solidFill>
                <a:latin typeface="Century Schoolbook" charset="0"/>
              </a:rPr>
              <a:t>user </a:t>
            </a:r>
            <a:r>
              <a:rPr lang="en-US" sz="2000" dirty="0">
                <a:solidFill>
                  <a:srgbClr val="000000"/>
                </a:solidFill>
                <a:latin typeface="Century Schoolbook" charset="0"/>
              </a:rPr>
              <a:t>criteria </a:t>
            </a:r>
            <a:r>
              <a:rPr lang="en-US" sz="2000" dirty="0" smtClean="0">
                <a:solidFill>
                  <a:srgbClr val="000000"/>
                </a:solidFill>
                <a:latin typeface="Century Schoolbook" charset="0"/>
              </a:rPr>
              <a:t>by generally accepted convention</a:t>
            </a:r>
            <a:endParaRPr lang="en-US" sz="2000" dirty="0">
              <a:solidFill>
                <a:srgbClr val="000000"/>
              </a:solidFill>
              <a:latin typeface="Century Schoolbook" charset="0"/>
            </a:endParaRPr>
          </a:p>
        </p:txBody>
      </p:sp>
      <p:sp>
        <p:nvSpPr>
          <p:cNvPr id="26628" name="Text Box 3"/>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endParaRPr lang="en-US" sz="1400" b="1">
              <a:solidFill>
                <a:srgbClr val="000000"/>
              </a:solidFill>
            </a:endParaRPr>
          </a:p>
          <a:p>
            <a:pPr algn="r" eaLnBrk="1" hangingPunct="1">
              <a:buClrTx/>
              <a:buFontTx/>
              <a:buNone/>
            </a:pPr>
            <a:fld id="{B93C7F2D-4BCF-4E57-9EB2-480B22006862}" type="slidenum">
              <a:rPr lang="en-US" sz="1400" b="1">
                <a:solidFill>
                  <a:srgbClr val="000000"/>
                </a:solidFill>
              </a:rPr>
              <a:pPr algn="r" eaLnBrk="1" hangingPunct="1">
                <a:buClrTx/>
                <a:buFontTx/>
                <a:buNone/>
              </a:pPr>
              <a:t>16</a:t>
            </a:fld>
            <a:endParaRPr lang="en-US" sz="1400" b="1">
              <a:solidFill>
                <a:srgbClr val="000000"/>
              </a:solidFill>
            </a:endParaRPr>
          </a:p>
        </p:txBody>
      </p:sp>
      <p:sp>
        <p:nvSpPr>
          <p:cNvPr id="26629" name="Rectangle 4"/>
          <p:cNvSpPr>
            <a:spLocks noChangeArrowheads="1"/>
          </p:cNvSpPr>
          <p:nvPr/>
        </p:nvSpPr>
        <p:spPr bwMode="auto">
          <a:xfrm>
            <a:off x="365125" y="3200400"/>
            <a:ext cx="4587875" cy="366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u="sng" dirty="0">
                <a:solidFill>
                  <a:srgbClr val="000000"/>
                </a:solidFill>
                <a:latin typeface="Century Schoolbook" charset="0"/>
              </a:rPr>
              <a:t>Semantic components</a:t>
            </a:r>
            <a:r>
              <a:rPr lang="en-US" sz="2000" u="sng" dirty="0">
                <a:solidFill>
                  <a:srgbClr val="000000"/>
                </a:solidFill>
                <a:latin typeface="Century Schoolbook" charset="0"/>
              </a:rPr>
              <a:t>:</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rgbClr val="000000"/>
                </a:solidFill>
                <a:latin typeface="Century Schoolbook" charset="0"/>
              </a:rPr>
              <a:t>Compliance </a:t>
            </a:r>
            <a:r>
              <a:rPr lang="en-US" sz="2000" b="1" dirty="0">
                <a:solidFill>
                  <a:srgbClr val="000000"/>
                </a:solidFill>
                <a:latin typeface="Century Schoolbook" charset="0"/>
              </a:rPr>
              <a:t>Criteria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entury Schoolbook" charset="0"/>
              </a:rPr>
              <a:t>a) Minimum age under 15</a:t>
            </a:r>
            <a:endParaRPr lang="en-US" sz="2000" dirty="0">
              <a:solidFill>
                <a:srgbClr val="000000"/>
              </a:solidFill>
              <a:latin typeface="Century Schoolbook"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entury Schoolbook" charset="0"/>
              </a:rPr>
              <a:t>b) </a:t>
            </a:r>
            <a:r>
              <a:rPr lang="en-US" sz="2000" dirty="0" smtClean="0">
                <a:solidFill>
                  <a:srgbClr val="000000"/>
                </a:solidFill>
                <a:latin typeface="Century Schoolbook" charset="0"/>
              </a:rPr>
              <a:t>Minimum age under 18</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entury Schoolbook" charset="0"/>
              </a:rPr>
              <a:t>c) Ensure school attendance</a:t>
            </a:r>
            <a:endParaRPr lang="en-US" sz="2000" dirty="0">
              <a:solidFill>
                <a:srgbClr val="000000"/>
              </a:solidFill>
              <a:latin typeface="Century Schoolbook"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entury Schoolbook" charset="0"/>
              </a:rPr>
              <a:t>d) Ensure safety work environment</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entury Schoolbook" charset="0"/>
              </a:rPr>
              <a:t>e) Legal guardian supervision</a:t>
            </a:r>
            <a:endParaRPr lang="en-US" sz="2000" dirty="0">
              <a:solidFill>
                <a:srgbClr val="000000"/>
              </a:solidFill>
              <a:latin typeface="Century Schoolbook"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latin typeface="Century Schoolbook"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latin typeface="Century Schoolbook" charset="0"/>
              </a:rPr>
              <a:t>Certification Body</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entury Schoolbook" charset="0"/>
              </a:rPr>
              <a:t>a) Flo-Cert</a:t>
            </a:r>
          </a:p>
          <a:p>
            <a:pPr>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dirty="0">
              <a:solidFill>
                <a:srgbClr val="000000"/>
              </a:solidFill>
              <a:latin typeface="Century Schoolbook" charset="0"/>
            </a:endParaRPr>
          </a:p>
          <a:p>
            <a:pPr>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dirty="0">
              <a:solidFill>
                <a:srgbClr val="000000"/>
              </a:solidFill>
              <a:latin typeface="Century Schoolbook" charset="0"/>
            </a:endParaRPr>
          </a:p>
        </p:txBody>
      </p:sp>
      <p:grpSp>
        <p:nvGrpSpPr>
          <p:cNvPr id="26630" name="Group 5"/>
          <p:cNvGrpSpPr>
            <a:grpSpLocks/>
          </p:cNvGrpSpPr>
          <p:nvPr/>
        </p:nvGrpSpPr>
        <p:grpSpPr bwMode="auto">
          <a:xfrm>
            <a:off x="-6350" y="6438900"/>
            <a:ext cx="9147175" cy="442913"/>
            <a:chOff x="-4" y="4056"/>
            <a:chExt cx="5762" cy="279"/>
          </a:xfrm>
        </p:grpSpPr>
        <p:sp>
          <p:nvSpPr>
            <p:cNvPr id="26632" name="Rectangle 6"/>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2663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6631" name="Text Box 11"/>
          <p:cNvSpPr txBox="1">
            <a:spLocks noChangeArrowheads="1"/>
          </p:cNvSpPr>
          <p:nvPr/>
        </p:nvSpPr>
        <p:spPr bwMode="auto">
          <a:xfrm>
            <a:off x="4881562" y="3352800"/>
            <a:ext cx="4186238"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lnSpc>
                <a:spcPct val="80000"/>
              </a:lnSpc>
              <a:buClrTx/>
              <a:buFontTx/>
              <a:buNone/>
            </a:pPr>
            <a:endParaRPr lang="en-US" sz="2000" b="1" dirty="0">
              <a:solidFill>
                <a:srgbClr val="000000"/>
              </a:solidFill>
              <a:latin typeface="Century Schoolbook" charset="0"/>
            </a:endParaRPr>
          </a:p>
          <a:p>
            <a:pPr eaLnBrk="1" hangingPunct="1">
              <a:lnSpc>
                <a:spcPct val="80000"/>
              </a:lnSpc>
              <a:buClrTx/>
              <a:buFontTx/>
              <a:buNone/>
            </a:pPr>
            <a:r>
              <a:rPr lang="en-US" sz="2000" b="1" dirty="0">
                <a:solidFill>
                  <a:srgbClr val="000000"/>
                </a:solidFill>
                <a:latin typeface="Century Schoolbook" charset="0"/>
              </a:rPr>
              <a:t>Standard</a:t>
            </a:r>
          </a:p>
          <a:p>
            <a:pPr eaLnBrk="1" hangingPunct="1">
              <a:lnSpc>
                <a:spcPct val="80000"/>
              </a:lnSpc>
              <a:buClrTx/>
              <a:buFontTx/>
              <a:buNone/>
            </a:pPr>
            <a:r>
              <a:rPr lang="en-US" sz="2000" dirty="0">
                <a:solidFill>
                  <a:srgbClr val="000000"/>
                </a:solidFill>
                <a:latin typeface="Century Schoolbook" charset="0"/>
              </a:rPr>
              <a:t>a) </a:t>
            </a:r>
            <a:r>
              <a:rPr lang="en-US" sz="2000" dirty="0" err="1">
                <a:solidFill>
                  <a:srgbClr val="000000"/>
                </a:solidFill>
                <a:latin typeface="Century Schoolbook" charset="0"/>
              </a:rPr>
              <a:t>FairTrade</a:t>
            </a:r>
            <a:r>
              <a:rPr lang="en-US" sz="2000" dirty="0">
                <a:solidFill>
                  <a:srgbClr val="000000"/>
                </a:solidFill>
                <a:latin typeface="Century Schoolbook" charset="0"/>
              </a:rPr>
              <a:t> International</a:t>
            </a:r>
          </a:p>
          <a:p>
            <a:pPr eaLnBrk="1" hangingPunct="1">
              <a:lnSpc>
                <a:spcPct val="80000"/>
              </a:lnSpc>
              <a:buClrTx/>
              <a:buFontTx/>
              <a:buNone/>
            </a:pPr>
            <a:r>
              <a:rPr lang="en-US" sz="2000" dirty="0">
                <a:solidFill>
                  <a:srgbClr val="000000"/>
                </a:solidFill>
                <a:latin typeface="Century Schoolbook" charset="0"/>
              </a:rPr>
              <a:t>b</a:t>
            </a:r>
            <a:r>
              <a:rPr lang="en-US" sz="2000" dirty="0" smtClean="0">
                <a:solidFill>
                  <a:srgbClr val="000000"/>
                </a:solidFill>
                <a:latin typeface="Century Schoolbook" charset="0"/>
              </a:rPr>
              <a:t>) ILO convention on Child Labor</a:t>
            </a:r>
            <a:endParaRPr lang="en-US" sz="2000" dirty="0">
              <a:solidFill>
                <a:srgbClr val="000000"/>
              </a:solidFill>
              <a:latin typeface="Century Schoolbook" charset="0"/>
            </a:endParaRPr>
          </a:p>
          <a:p>
            <a:pPr eaLnBrk="1" hangingPunct="1">
              <a:lnSpc>
                <a:spcPct val="80000"/>
              </a:lnSpc>
              <a:buClrTx/>
              <a:buFontTx/>
              <a:buNone/>
            </a:pPr>
            <a:r>
              <a:rPr lang="en-US" sz="2000" dirty="0">
                <a:solidFill>
                  <a:srgbClr val="000000"/>
                </a:solidFill>
                <a:latin typeface="Century Schoolbook" charset="0"/>
              </a:rPr>
              <a:t>c) ISO </a:t>
            </a:r>
            <a:r>
              <a:rPr lang="en-US" sz="2000" dirty="0" smtClean="0">
                <a:solidFill>
                  <a:srgbClr val="000000"/>
                </a:solidFill>
                <a:latin typeface="Century Schoolbook" charset="0"/>
              </a:rPr>
              <a:t>65, 14000, 24000</a:t>
            </a:r>
            <a:endParaRPr lang="en-US" sz="2000" dirty="0">
              <a:solidFill>
                <a:srgbClr val="000000"/>
              </a:solidFill>
              <a:latin typeface="Century Schoolbook" charset="0"/>
            </a:endParaRPr>
          </a:p>
          <a:p>
            <a:pPr eaLnBrk="1" hangingPunct="1">
              <a:lnSpc>
                <a:spcPct val="80000"/>
              </a:lnSpc>
              <a:buClrTx/>
              <a:buFontTx/>
              <a:buNone/>
            </a:pPr>
            <a:endParaRPr lang="en-US" sz="2000" dirty="0">
              <a:solidFill>
                <a:srgbClr val="000000"/>
              </a:solidFill>
              <a:latin typeface="Century Schoolbook" charset="0"/>
            </a:endParaRPr>
          </a:p>
          <a:p>
            <a:pPr eaLnBrk="1" hangingPunct="1">
              <a:lnSpc>
                <a:spcPct val="80000"/>
              </a:lnSpc>
              <a:buClrTx/>
              <a:buFontTx/>
              <a:buNone/>
            </a:pPr>
            <a:r>
              <a:rPr lang="en-US" sz="2000" b="1" dirty="0">
                <a:solidFill>
                  <a:srgbClr val="000000"/>
                </a:solidFill>
                <a:latin typeface="Century Schoolbook" charset="0"/>
              </a:rPr>
              <a:t>Product</a:t>
            </a:r>
          </a:p>
          <a:p>
            <a:pPr eaLnBrk="1" hangingPunct="1">
              <a:lnSpc>
                <a:spcPct val="80000"/>
              </a:lnSpc>
              <a:buClrTx/>
              <a:buFontTx/>
              <a:buNone/>
            </a:pPr>
            <a:r>
              <a:rPr lang="en-US" sz="2000" dirty="0">
                <a:solidFill>
                  <a:srgbClr val="000000"/>
                </a:solidFill>
                <a:latin typeface="Century Schoolbook" charset="0"/>
              </a:rPr>
              <a:t>a) Coffee</a:t>
            </a:r>
          </a:p>
        </p:txBody>
      </p:sp>
    </p:spTree>
    <p:extLst>
      <p:ext uri="{BB962C8B-B14F-4D97-AF65-F5344CB8AC3E}">
        <p14:creationId xmlns:p14="http://schemas.microsoft.com/office/powerpoint/2010/main" val="30320454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20638"/>
            <a:ext cx="822960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200" b="1" dirty="0">
                <a:solidFill>
                  <a:srgbClr val="000099"/>
                </a:solidFill>
                <a:latin typeface="Century Schoolbook" charset="0"/>
              </a:rPr>
              <a:t>Motivating Example: </a:t>
            </a:r>
            <a:endParaRPr lang="en-US" sz="3200" b="1" dirty="0" smtClean="0">
              <a:solidFill>
                <a:srgbClr val="000099"/>
              </a:solidFill>
              <a:latin typeface="Century Schoolbook" charset="0"/>
            </a:endParaRPr>
          </a:p>
          <a:p>
            <a:pPr algn="ctr" eaLnBrk="1" hangingPunct="1">
              <a:buClrTx/>
              <a:buFontTx/>
              <a:buNone/>
            </a:pPr>
            <a:r>
              <a:rPr lang="en-US" sz="3200" b="1" dirty="0" smtClean="0">
                <a:solidFill>
                  <a:srgbClr val="000099"/>
                </a:solidFill>
                <a:latin typeface="Century Schoolbook" charset="0"/>
              </a:rPr>
              <a:t>I-Choose </a:t>
            </a:r>
            <a:r>
              <a:rPr lang="en-US" sz="3200" b="1" dirty="0">
                <a:solidFill>
                  <a:srgbClr val="000099"/>
                </a:solidFill>
                <a:latin typeface="Century Schoolbook" charset="0"/>
              </a:rPr>
              <a:t>sustainable consumer choice</a:t>
            </a:r>
          </a:p>
        </p:txBody>
      </p:sp>
      <p:sp>
        <p:nvSpPr>
          <p:cNvPr id="27651" name="Text Box 2"/>
          <p:cNvSpPr txBox="1">
            <a:spLocks noChangeArrowheads="1"/>
          </p:cNvSpPr>
          <p:nvPr/>
        </p:nvSpPr>
        <p:spPr bwMode="auto">
          <a:xfrm>
            <a:off x="611188" y="1295400"/>
            <a:ext cx="822801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spcBef>
                <a:spcPts val="600"/>
              </a:spcBef>
              <a:buClrTx/>
              <a:buFontTx/>
              <a:buNone/>
            </a:pPr>
            <a:r>
              <a:rPr lang="en-US" sz="2000" b="1" u="sng" dirty="0">
                <a:solidFill>
                  <a:srgbClr val="000000"/>
                </a:solidFill>
                <a:latin typeface="Century Schoolbook" charset="0"/>
              </a:rPr>
              <a:t>Correctness:</a:t>
            </a:r>
          </a:p>
          <a:p>
            <a:pPr marL="173038" indent="-173038" eaLnBrk="1" hangingPunct="1">
              <a:lnSpc>
                <a:spcPct val="80000"/>
              </a:lnSpc>
              <a:spcBef>
                <a:spcPts val="600"/>
              </a:spcBef>
              <a:buFont typeface="Century Schoolbook" charset="0"/>
              <a:buChar char="•"/>
              <a:tabLst>
                <a:tab pos="1730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latin typeface="Century Schoolbook" charset="0"/>
              </a:rPr>
              <a:t>General logical/syntactical validation</a:t>
            </a:r>
          </a:p>
          <a:p>
            <a:pPr marL="173038" indent="-173038" eaLnBrk="1" hangingPunct="1">
              <a:lnSpc>
                <a:spcPct val="80000"/>
              </a:lnSpc>
              <a:spcBef>
                <a:spcPts val="600"/>
              </a:spcBef>
              <a:buFont typeface="Century Schoolbook" charset="0"/>
              <a:buChar char="•"/>
              <a:tabLst>
                <a:tab pos="17303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entury Schoolbook" charset="0"/>
              </a:rPr>
              <a:t>Match </a:t>
            </a:r>
            <a:r>
              <a:rPr lang="en-US" sz="2000" dirty="0">
                <a:solidFill>
                  <a:srgbClr val="000000"/>
                </a:solidFill>
                <a:latin typeface="Century Schoolbook" charset="0"/>
              </a:rPr>
              <a:t>information provided in the ontology to general accepted </a:t>
            </a:r>
            <a:r>
              <a:rPr lang="en-US" sz="2000" dirty="0" smtClean="0">
                <a:solidFill>
                  <a:srgbClr val="000000"/>
                </a:solidFill>
                <a:latin typeface="Century Schoolbook" charset="0"/>
              </a:rPr>
              <a:t>definition:</a:t>
            </a:r>
          </a:p>
          <a:p>
            <a:pPr marL="342900" indent="-111125" eaLnBrk="1" hangingPunct="1">
              <a:lnSpc>
                <a:spcPct val="80000"/>
              </a:lnSpc>
              <a:spcBef>
                <a:spcPts val="600"/>
              </a:spcBef>
              <a:buSzPct val="50000"/>
              <a:buFont typeface="Courier New" pitchFamily="49" charset="0"/>
              <a:buChar char="o"/>
              <a:tabLst>
                <a:tab pos="173038"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entury Schoolbook" charset="0"/>
              </a:rPr>
              <a:t>ILO convention no. 138 (minimum age convention)</a:t>
            </a:r>
          </a:p>
          <a:p>
            <a:pPr marL="342900" indent="-111125" eaLnBrk="1" hangingPunct="1">
              <a:lnSpc>
                <a:spcPct val="80000"/>
              </a:lnSpc>
              <a:spcBef>
                <a:spcPts val="600"/>
              </a:spcBef>
              <a:buSzPct val="50000"/>
              <a:buFont typeface="Courier New" pitchFamily="49" charset="0"/>
              <a:buChar char="o"/>
              <a:tabLst>
                <a:tab pos="173038"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000000"/>
                </a:solidFill>
                <a:latin typeface="Century Schoolbook" charset="0"/>
              </a:rPr>
              <a:t>ILO convention no. 182 (worst form of child labor)</a:t>
            </a:r>
            <a:endParaRPr lang="en-US" sz="2000" dirty="0">
              <a:solidFill>
                <a:srgbClr val="000000"/>
              </a:solidFill>
              <a:latin typeface="Century Schoolbook" charset="0"/>
            </a:endParaRPr>
          </a:p>
          <a:p>
            <a:pPr eaLnBrk="1" hangingPunct="1">
              <a:lnSpc>
                <a:spcPct val="80000"/>
              </a:lnSpc>
              <a:spcBef>
                <a:spcPts val="600"/>
              </a:spcBef>
              <a:buClrTx/>
              <a:buFontTx/>
              <a:buNone/>
            </a:pPr>
            <a:endParaRPr lang="en-US" sz="2000" dirty="0">
              <a:solidFill>
                <a:srgbClr val="000000"/>
              </a:solidFill>
              <a:latin typeface="Century Schoolbook" charset="0"/>
            </a:endParaRPr>
          </a:p>
          <a:p>
            <a:pPr eaLnBrk="1" hangingPunct="1">
              <a:spcBef>
                <a:spcPts val="600"/>
              </a:spcBef>
              <a:buClrTx/>
              <a:buFontTx/>
              <a:buNone/>
            </a:pPr>
            <a:r>
              <a:rPr lang="en-US" sz="2000" b="1" u="sng" dirty="0">
                <a:solidFill>
                  <a:srgbClr val="000000"/>
                </a:solidFill>
                <a:latin typeface="Century Schoolbook" charset="0"/>
              </a:rPr>
              <a:t>Completeness:</a:t>
            </a:r>
          </a:p>
          <a:p>
            <a:pPr eaLnBrk="1" hangingPunct="1">
              <a:lnSpc>
                <a:spcPct val="80000"/>
              </a:lnSpc>
              <a:spcBef>
                <a:spcPts val="600"/>
              </a:spcBef>
              <a:buFont typeface="Century Schoolbook" charset="0"/>
              <a:buChar char="•"/>
            </a:pPr>
            <a:r>
              <a:rPr lang="en-US" sz="2000" dirty="0">
                <a:solidFill>
                  <a:srgbClr val="000000"/>
                </a:solidFill>
                <a:latin typeface="Century Schoolbook" charset="0"/>
              </a:rPr>
              <a:t>All child work criteria, and necessary characteristics included</a:t>
            </a:r>
          </a:p>
          <a:p>
            <a:pPr eaLnBrk="1" hangingPunct="1">
              <a:lnSpc>
                <a:spcPct val="80000"/>
              </a:lnSpc>
              <a:spcBef>
                <a:spcPts val="600"/>
              </a:spcBef>
              <a:buFont typeface="Century Schoolbook" charset="0"/>
              <a:buChar char="•"/>
            </a:pPr>
            <a:r>
              <a:rPr lang="en-US" sz="2000" dirty="0">
                <a:solidFill>
                  <a:srgbClr val="000000"/>
                </a:solidFill>
                <a:latin typeface="Century Schoolbook" charset="0"/>
              </a:rPr>
              <a:t>Ability of ontology to distinguish compliant vs. non-compliant criteria</a:t>
            </a:r>
          </a:p>
          <a:p>
            <a:pPr eaLnBrk="1" hangingPunct="1">
              <a:lnSpc>
                <a:spcPct val="80000"/>
              </a:lnSpc>
              <a:spcBef>
                <a:spcPts val="600"/>
              </a:spcBef>
              <a:buClrTx/>
              <a:buFontTx/>
              <a:buNone/>
            </a:pPr>
            <a:endParaRPr lang="en-US" sz="2000" b="1" dirty="0">
              <a:solidFill>
                <a:srgbClr val="000000"/>
              </a:solidFill>
              <a:latin typeface="Century Schoolbook" charset="0"/>
            </a:endParaRPr>
          </a:p>
          <a:p>
            <a:pPr eaLnBrk="1" hangingPunct="1">
              <a:spcBef>
                <a:spcPts val="600"/>
              </a:spcBef>
              <a:buClrTx/>
              <a:buFontTx/>
              <a:buNone/>
            </a:pPr>
            <a:r>
              <a:rPr lang="en-US" sz="2000" b="1" u="sng" dirty="0">
                <a:solidFill>
                  <a:srgbClr val="000000"/>
                </a:solidFill>
                <a:latin typeface="Century Schoolbook" charset="0"/>
              </a:rPr>
              <a:t>Utility:</a:t>
            </a:r>
          </a:p>
          <a:p>
            <a:pPr eaLnBrk="1" hangingPunct="1">
              <a:spcBef>
                <a:spcPts val="600"/>
              </a:spcBef>
              <a:buFont typeface="Century Schoolbook" charset="0"/>
              <a:buChar char="•"/>
            </a:pPr>
            <a:r>
              <a:rPr lang="en-US" sz="2000" dirty="0">
                <a:solidFill>
                  <a:srgbClr val="000000"/>
                </a:solidFill>
                <a:latin typeface="Century Schoolbook" charset="0"/>
              </a:rPr>
              <a:t>Consumer/Consumer Advocate Questions Satisfied</a:t>
            </a:r>
          </a:p>
        </p:txBody>
      </p:sp>
      <p:sp>
        <p:nvSpPr>
          <p:cNvPr id="27652" name="Text Box 3"/>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endParaRPr lang="en-US" sz="1400" b="1">
              <a:solidFill>
                <a:srgbClr val="000000"/>
              </a:solidFill>
            </a:endParaRPr>
          </a:p>
          <a:p>
            <a:pPr algn="r" eaLnBrk="1" hangingPunct="1">
              <a:buClrTx/>
              <a:buFontTx/>
              <a:buNone/>
            </a:pPr>
            <a:fld id="{F10CFA0B-ECFA-4A5C-AC41-3BBCCC81C8C6}" type="slidenum">
              <a:rPr lang="en-US" sz="1400" b="1">
                <a:solidFill>
                  <a:srgbClr val="000000"/>
                </a:solidFill>
              </a:rPr>
              <a:pPr algn="r" eaLnBrk="1" hangingPunct="1">
                <a:buClrTx/>
                <a:buFontTx/>
                <a:buNone/>
              </a:pPr>
              <a:t>17</a:t>
            </a:fld>
            <a:endParaRPr lang="en-US" sz="1400" b="1">
              <a:solidFill>
                <a:srgbClr val="000000"/>
              </a:solidFill>
            </a:endParaRPr>
          </a:p>
        </p:txBody>
      </p:sp>
      <p:grpSp>
        <p:nvGrpSpPr>
          <p:cNvPr id="27653" name="Group 4"/>
          <p:cNvGrpSpPr>
            <a:grpSpLocks/>
          </p:cNvGrpSpPr>
          <p:nvPr/>
        </p:nvGrpSpPr>
        <p:grpSpPr bwMode="auto">
          <a:xfrm>
            <a:off x="-6350" y="6438900"/>
            <a:ext cx="9147175" cy="442913"/>
            <a:chOff x="-4" y="4056"/>
            <a:chExt cx="5762" cy="279"/>
          </a:xfrm>
        </p:grpSpPr>
        <p:sp>
          <p:nvSpPr>
            <p:cNvPr id="27654" name="Rectangle 5"/>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2765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18218075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57200"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400" b="1">
                <a:solidFill>
                  <a:srgbClr val="000099"/>
                </a:solidFill>
                <a:latin typeface="Century Schoolbook" charset="0"/>
              </a:rPr>
              <a:t>Use Case Management in GOEF</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52513"/>
            <a:ext cx="52228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3516313"/>
            <a:ext cx="4424363"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25" name="Picture 4"/>
          <p:cNvPicPr>
            <a:picLocks noChangeAspect="1" noChangeArrowheads="1"/>
          </p:cNvPicPr>
          <p:nvPr/>
        </p:nvPicPr>
        <p:blipFill>
          <a:blip r:embed="rId5">
            <a:extLst>
              <a:ext uri="{28A0092B-C50C-407E-A947-70E740481C1C}">
                <a14:useLocalDpi xmlns:a14="http://schemas.microsoft.com/office/drawing/2010/main" val="0"/>
              </a:ext>
            </a:extLst>
          </a:blip>
          <a:srcRect b="26126"/>
          <a:stretch>
            <a:fillRect/>
          </a:stretch>
        </p:blipFill>
        <p:spPr bwMode="auto">
          <a:xfrm>
            <a:off x="4429125" y="3557588"/>
            <a:ext cx="47148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6" name="Text Box 5"/>
          <p:cNvSpPr txBox="1">
            <a:spLocks noChangeArrowheads="1"/>
          </p:cNvSpPr>
          <p:nvPr/>
        </p:nvSpPr>
        <p:spPr bwMode="auto">
          <a:xfrm>
            <a:off x="1447800" y="3600450"/>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buClrTx/>
              <a:buFontTx/>
              <a:buNone/>
            </a:pPr>
            <a:r>
              <a:rPr lang="en-US" sz="1200" b="1">
                <a:solidFill>
                  <a:srgbClr val="000000"/>
                </a:solidFill>
              </a:rPr>
              <a:t>Add a New Use Case</a:t>
            </a:r>
          </a:p>
        </p:txBody>
      </p:sp>
      <p:sp>
        <p:nvSpPr>
          <p:cNvPr id="30727" name="Rectangle 6"/>
          <p:cNvSpPr>
            <a:spLocks noChangeArrowheads="1"/>
          </p:cNvSpPr>
          <p:nvPr/>
        </p:nvSpPr>
        <p:spPr bwMode="auto">
          <a:xfrm>
            <a:off x="685800" y="3925888"/>
            <a:ext cx="2743200" cy="231775"/>
          </a:xfrm>
          <a:prstGeom prst="rect">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b="1">
                <a:solidFill>
                  <a:srgbClr val="000000"/>
                </a:solidFill>
              </a:rPr>
              <a:t>Or, Select a Pre Registered Use Case</a:t>
            </a:r>
          </a:p>
        </p:txBody>
      </p:sp>
      <p:sp>
        <p:nvSpPr>
          <p:cNvPr id="30728" name="Rectangle 7"/>
          <p:cNvSpPr>
            <a:spLocks noChangeArrowheads="1"/>
          </p:cNvSpPr>
          <p:nvPr/>
        </p:nvSpPr>
        <p:spPr bwMode="auto">
          <a:xfrm>
            <a:off x="1676400" y="4167188"/>
            <a:ext cx="2743200" cy="779462"/>
          </a:xfrm>
          <a:prstGeom prst="rect">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b="1">
                <a:solidFill>
                  <a:srgbClr val="000000"/>
                </a:solidFill>
              </a:rPr>
              <a:t>About “Child Labor Compliance Criteria 3.3.7</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900" b="1">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b="1">
                <a:solidFill>
                  <a:srgbClr val="000000"/>
                </a:solidFill>
              </a:rPr>
              <a:t>An ontology representing the FLO-CERT compliance criteria.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900" b="1">
              <a:solidFill>
                <a:srgbClr val="000000"/>
              </a:solidFill>
            </a:endParaRPr>
          </a:p>
        </p:txBody>
      </p:sp>
      <p:sp>
        <p:nvSpPr>
          <p:cNvPr id="30729" name="Rectangle 8"/>
          <p:cNvSpPr>
            <a:spLocks noChangeArrowheads="1"/>
          </p:cNvSpPr>
          <p:nvPr/>
        </p:nvSpPr>
        <p:spPr bwMode="auto">
          <a:xfrm>
            <a:off x="76200" y="4700588"/>
            <a:ext cx="990600" cy="185737"/>
          </a:xfrm>
          <a:prstGeom prst="rect">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000000"/>
                </a:solidFill>
              </a:rPr>
              <a:t>Flo-Cert</a:t>
            </a:r>
          </a:p>
        </p:txBody>
      </p:sp>
      <p:sp>
        <p:nvSpPr>
          <p:cNvPr id="30730" name="Rectangle 9"/>
          <p:cNvSpPr>
            <a:spLocks noChangeArrowheads="1"/>
          </p:cNvSpPr>
          <p:nvPr/>
        </p:nvSpPr>
        <p:spPr bwMode="auto">
          <a:xfrm>
            <a:off x="76200" y="4852988"/>
            <a:ext cx="1524000" cy="185737"/>
          </a:xfrm>
          <a:prstGeom prst="rect">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000000"/>
                </a:solidFill>
              </a:rPr>
              <a:t>Small Farmers Organization (SPO)</a:t>
            </a:r>
          </a:p>
        </p:txBody>
      </p:sp>
      <p:sp>
        <p:nvSpPr>
          <p:cNvPr id="30731" name="Rectangle 10"/>
          <p:cNvSpPr>
            <a:spLocks noChangeArrowheads="1"/>
          </p:cNvSpPr>
          <p:nvPr/>
        </p:nvSpPr>
        <p:spPr bwMode="auto">
          <a:xfrm>
            <a:off x="1676400" y="5630863"/>
            <a:ext cx="1066800" cy="185737"/>
          </a:xfrm>
          <a:prstGeom prst="rect">
            <a:avLst/>
          </a:prstGeom>
          <a:solidFill>
            <a:srgbClr val="D9DFEB"/>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000000"/>
                </a:solidFill>
              </a:rPr>
              <a:t>Components </a:t>
            </a:r>
            <a:r>
              <a:rPr lang="en-US" sz="600" b="1">
                <a:solidFill>
                  <a:srgbClr val="0000FF"/>
                </a:solidFill>
              </a:rPr>
              <a:t>[Details]</a:t>
            </a:r>
          </a:p>
        </p:txBody>
      </p:sp>
      <p:sp>
        <p:nvSpPr>
          <p:cNvPr id="30732" name="Rectangle 11"/>
          <p:cNvSpPr>
            <a:spLocks noChangeArrowheads="1"/>
          </p:cNvSpPr>
          <p:nvPr/>
        </p:nvSpPr>
        <p:spPr bwMode="auto">
          <a:xfrm>
            <a:off x="1676400" y="5299075"/>
            <a:ext cx="992188" cy="185738"/>
          </a:xfrm>
          <a:prstGeom prst="rect">
            <a:avLst/>
          </a:prstGeom>
          <a:solidFill>
            <a:srgbClr val="D9DFEB"/>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000000"/>
                </a:solidFill>
              </a:rPr>
              <a:t>Function </a:t>
            </a:r>
            <a:r>
              <a:rPr lang="en-US" sz="600" b="1">
                <a:solidFill>
                  <a:srgbClr val="0000FF"/>
                </a:solidFill>
              </a:rPr>
              <a:t>[Details]</a:t>
            </a:r>
          </a:p>
        </p:txBody>
      </p:sp>
      <p:sp>
        <p:nvSpPr>
          <p:cNvPr id="30733" name="Rectangle 12"/>
          <p:cNvSpPr>
            <a:spLocks noChangeArrowheads="1"/>
          </p:cNvSpPr>
          <p:nvPr/>
        </p:nvSpPr>
        <p:spPr bwMode="auto">
          <a:xfrm>
            <a:off x="1676400" y="5462588"/>
            <a:ext cx="1066800" cy="185737"/>
          </a:xfrm>
          <a:prstGeom prst="rect">
            <a:avLst/>
          </a:prstGeom>
          <a:solidFill>
            <a:srgbClr val="EFF0F5"/>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00" b="1">
                <a:solidFill>
                  <a:srgbClr val="000000"/>
                </a:solidFill>
              </a:rPr>
              <a:t>Standard [Details]</a:t>
            </a:r>
          </a:p>
        </p:txBody>
      </p:sp>
      <p:grpSp>
        <p:nvGrpSpPr>
          <p:cNvPr id="30734" name="Group 13"/>
          <p:cNvGrpSpPr>
            <a:grpSpLocks/>
          </p:cNvGrpSpPr>
          <p:nvPr/>
        </p:nvGrpSpPr>
        <p:grpSpPr bwMode="auto">
          <a:xfrm>
            <a:off x="-6350" y="6438900"/>
            <a:ext cx="9147175" cy="442913"/>
            <a:chOff x="-4" y="4056"/>
            <a:chExt cx="5762" cy="279"/>
          </a:xfrm>
        </p:grpSpPr>
        <p:sp>
          <p:nvSpPr>
            <p:cNvPr id="30735" name="Rectangle 14"/>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3073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37"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38"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39"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25715911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304799"/>
            <a:ext cx="822960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200" b="1" dirty="0" smtClean="0">
                <a:solidFill>
                  <a:srgbClr val="000099"/>
                </a:solidFill>
                <a:latin typeface="Century Schoolbook" charset="0"/>
              </a:rPr>
              <a:t>Suggestions from </a:t>
            </a:r>
            <a:r>
              <a:rPr lang="en-US" sz="3200" b="1" dirty="0" err="1" smtClean="0">
                <a:solidFill>
                  <a:srgbClr val="000099"/>
                </a:solidFill>
                <a:latin typeface="Century Schoolbook" charset="0"/>
              </a:rPr>
              <a:t>Hackathon</a:t>
            </a:r>
            <a:r>
              <a:rPr lang="en-US" sz="3200" b="1" dirty="0" smtClean="0">
                <a:solidFill>
                  <a:srgbClr val="000099"/>
                </a:solidFill>
                <a:latin typeface="Century Schoolbook" charset="0"/>
              </a:rPr>
              <a:t> Clinic</a:t>
            </a:r>
            <a:endParaRPr lang="en-US" sz="3200" b="1" dirty="0" smtClean="0">
              <a:solidFill>
                <a:srgbClr val="000099"/>
              </a:solidFill>
              <a:latin typeface="Century Schoolbook" charset="0"/>
            </a:endParaRPr>
          </a:p>
        </p:txBody>
      </p:sp>
      <p:sp>
        <p:nvSpPr>
          <p:cNvPr id="27652" name="Text Box 3"/>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endParaRPr lang="en-US" sz="1400" b="1">
              <a:solidFill>
                <a:srgbClr val="000000"/>
              </a:solidFill>
            </a:endParaRPr>
          </a:p>
          <a:p>
            <a:pPr algn="r" eaLnBrk="1" hangingPunct="1">
              <a:buClrTx/>
              <a:buFontTx/>
              <a:buNone/>
            </a:pPr>
            <a:fld id="{F10CFA0B-ECFA-4A5C-AC41-3BBCCC81C8C6}" type="slidenum">
              <a:rPr lang="en-US" sz="1400" b="1">
                <a:solidFill>
                  <a:srgbClr val="000000"/>
                </a:solidFill>
              </a:rPr>
              <a:pPr algn="r" eaLnBrk="1" hangingPunct="1">
                <a:buClrTx/>
                <a:buFontTx/>
                <a:buNone/>
              </a:pPr>
              <a:t>19</a:t>
            </a:fld>
            <a:endParaRPr lang="en-US" sz="1400" b="1">
              <a:solidFill>
                <a:srgbClr val="000000"/>
              </a:solidFill>
            </a:endParaRPr>
          </a:p>
        </p:txBody>
      </p:sp>
      <p:grpSp>
        <p:nvGrpSpPr>
          <p:cNvPr id="27653" name="Group 4"/>
          <p:cNvGrpSpPr>
            <a:grpSpLocks/>
          </p:cNvGrpSpPr>
          <p:nvPr/>
        </p:nvGrpSpPr>
        <p:grpSpPr bwMode="auto">
          <a:xfrm>
            <a:off x="-6350" y="6438900"/>
            <a:ext cx="9147175" cy="442913"/>
            <a:chOff x="-4" y="4056"/>
            <a:chExt cx="5762" cy="279"/>
          </a:xfrm>
        </p:grpSpPr>
        <p:sp>
          <p:nvSpPr>
            <p:cNvPr id="27654" name="Rectangle 5"/>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2765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2" name="Content Placeholder 2"/>
          <p:cNvSpPr txBox="1">
            <a:spLocks/>
          </p:cNvSpPr>
          <p:nvPr/>
        </p:nvSpPr>
        <p:spPr bwMode="auto">
          <a:xfrm>
            <a:off x="762000" y="1371600"/>
            <a:ext cx="7705725" cy="4038600"/>
          </a:xfrm>
          <a:prstGeom prst="rect">
            <a:avLst/>
          </a:prstGeom>
          <a:noFill/>
          <a:ln w="9525">
            <a:noFill/>
            <a:miter lim="800000"/>
            <a:headEnd/>
            <a:tailEnd/>
          </a:ln>
        </p:spPr>
        <p:txBody>
          <a:bodyPr/>
          <a:lstStyle/>
          <a:p>
            <a:pPr algn="ctr">
              <a:spcBef>
                <a:spcPct val="20000"/>
              </a:spcBef>
              <a:buClr>
                <a:srgbClr val="CC3300"/>
              </a:buClr>
            </a:pPr>
            <a:r>
              <a:rPr lang="en-US" sz="2400" dirty="0" smtClean="0">
                <a:solidFill>
                  <a:srgbClr val="6C3600"/>
                </a:solidFill>
                <a:latin typeface="Century Schoolbook" pitchFamily="18" charset="0"/>
              </a:rPr>
              <a:t>Outside participants:</a:t>
            </a:r>
          </a:p>
          <a:p>
            <a:pPr>
              <a:spcBef>
                <a:spcPct val="20000"/>
              </a:spcBef>
              <a:buClr>
                <a:srgbClr val="CC3300"/>
              </a:buClr>
            </a:pPr>
            <a:r>
              <a:rPr lang="en-US" sz="2400" dirty="0" smtClean="0">
                <a:solidFill>
                  <a:srgbClr val="6C3600"/>
                </a:solidFill>
                <a:latin typeface="Century Schoolbook" pitchFamily="18" charset="0"/>
              </a:rPr>
              <a:t>Ken </a:t>
            </a:r>
            <a:r>
              <a:rPr lang="en-US" sz="2400" dirty="0" err="1" smtClean="0">
                <a:solidFill>
                  <a:srgbClr val="6C3600"/>
                </a:solidFill>
                <a:latin typeface="Century Schoolbook" pitchFamily="18" charset="0"/>
              </a:rPr>
              <a:t>Baclawski</a:t>
            </a:r>
            <a:r>
              <a:rPr lang="en-US" sz="2400" dirty="0" smtClean="0">
                <a:solidFill>
                  <a:srgbClr val="6C3600"/>
                </a:solidFill>
                <a:latin typeface="Century Schoolbook" pitchFamily="18" charset="0"/>
              </a:rPr>
              <a:t>, Leo </a:t>
            </a:r>
            <a:r>
              <a:rPr lang="en-US" sz="2400" dirty="0" err="1" smtClean="0">
                <a:solidFill>
                  <a:srgbClr val="6C3600"/>
                </a:solidFill>
                <a:latin typeface="Century Schoolbook" pitchFamily="18" charset="0"/>
              </a:rPr>
              <a:t>Obrst</a:t>
            </a:r>
            <a:r>
              <a:rPr lang="en-US" sz="2400" dirty="0" smtClean="0">
                <a:solidFill>
                  <a:srgbClr val="6C3600"/>
                </a:solidFill>
                <a:latin typeface="Century Schoolbook" pitchFamily="18" charset="0"/>
              </a:rPr>
              <a:t>, Peter </a:t>
            </a:r>
            <a:r>
              <a:rPr lang="en-US" sz="2400" dirty="0" err="1" smtClean="0">
                <a:solidFill>
                  <a:srgbClr val="6C3600"/>
                </a:solidFill>
                <a:latin typeface="Century Schoolbook" pitchFamily="18" charset="0"/>
              </a:rPr>
              <a:t>Yim</a:t>
            </a:r>
            <a:r>
              <a:rPr lang="en-US" sz="2400" dirty="0" smtClean="0">
                <a:solidFill>
                  <a:srgbClr val="6C3600"/>
                </a:solidFill>
                <a:latin typeface="Century Schoolbook" pitchFamily="18" charset="0"/>
              </a:rPr>
              <a:t> and Mike </a:t>
            </a:r>
            <a:r>
              <a:rPr lang="en-US" sz="2400" dirty="0" smtClean="0">
                <a:solidFill>
                  <a:srgbClr val="6C3600"/>
                </a:solidFill>
                <a:latin typeface="Century Schoolbook" pitchFamily="18" charset="0"/>
              </a:rPr>
              <a:t>Dean</a:t>
            </a:r>
          </a:p>
          <a:p>
            <a:pPr>
              <a:spcBef>
                <a:spcPct val="20000"/>
              </a:spcBef>
              <a:buClr>
                <a:srgbClr val="CC3300"/>
              </a:buClr>
            </a:pPr>
            <a:endParaRPr lang="en-US" sz="2400" dirty="0">
              <a:solidFill>
                <a:srgbClr val="6C3600"/>
              </a:solidFill>
              <a:latin typeface="Century Schoolbook" pitchFamily="18" charset="0"/>
            </a:endParaRPr>
          </a:p>
          <a:p>
            <a:pPr algn="ctr">
              <a:spcBef>
                <a:spcPct val="20000"/>
              </a:spcBef>
              <a:buClr>
                <a:srgbClr val="CC3300"/>
              </a:buClr>
            </a:pPr>
            <a:r>
              <a:rPr lang="en-US" sz="2400" dirty="0" smtClean="0">
                <a:solidFill>
                  <a:srgbClr val="6C3600"/>
                </a:solidFill>
                <a:latin typeface="Century Schoolbook" pitchFamily="18" charset="0"/>
              </a:rPr>
              <a:t>Comments:</a:t>
            </a:r>
          </a:p>
          <a:p>
            <a:pPr algn="ctr">
              <a:spcBef>
                <a:spcPct val="20000"/>
              </a:spcBef>
              <a:buClr>
                <a:srgbClr val="CC3300"/>
              </a:buClr>
            </a:pPr>
            <a:endParaRPr lang="en-US" sz="2400" dirty="0">
              <a:solidFill>
                <a:srgbClr val="6C3600"/>
              </a:solidFill>
              <a:latin typeface="Century Schoolbook" pitchFamily="18" charset="0"/>
            </a:endParaRPr>
          </a:p>
          <a:p>
            <a:pPr marL="342900" indent="-342900">
              <a:spcBef>
                <a:spcPct val="20000"/>
              </a:spcBef>
              <a:buClr>
                <a:srgbClr val="CC3300"/>
              </a:buClr>
              <a:buFont typeface="Arial" pitchFamily="34" charset="0"/>
              <a:buChar char="•"/>
            </a:pPr>
            <a:r>
              <a:rPr lang="en-US" sz="2400" dirty="0" smtClean="0">
                <a:solidFill>
                  <a:srgbClr val="6C3600"/>
                </a:solidFill>
                <a:latin typeface="Century Schoolbook" pitchFamily="18" charset="0"/>
              </a:rPr>
              <a:t>Check “ontology of use case”</a:t>
            </a:r>
          </a:p>
          <a:p>
            <a:pPr marL="800100" lvl="1" indent="-342900">
              <a:spcBef>
                <a:spcPct val="20000"/>
              </a:spcBef>
              <a:buClr>
                <a:srgbClr val="CC3300"/>
              </a:buClr>
              <a:buFont typeface="Arial" pitchFamily="34" charset="0"/>
              <a:buChar char="•"/>
            </a:pPr>
            <a:r>
              <a:rPr lang="en-US" sz="2400" dirty="0" smtClean="0">
                <a:solidFill>
                  <a:srgbClr val="6C3600"/>
                </a:solidFill>
                <a:latin typeface="Century Schoolbook" pitchFamily="18" charset="0"/>
              </a:rPr>
              <a:t>Participants (Ken) explained how the OOR use case ontology functions and may be useful for goals of GOEF</a:t>
            </a:r>
            <a:endParaRPr lang="en-US" sz="2400" dirty="0">
              <a:solidFill>
                <a:srgbClr val="6C3600"/>
              </a:solidFill>
              <a:latin typeface="Century Schoolbook" pitchFamily="18" charset="0"/>
            </a:endParaRPr>
          </a:p>
        </p:txBody>
      </p:sp>
    </p:spTree>
    <p:extLst>
      <p:ext uri="{BB962C8B-B14F-4D97-AF65-F5344CB8AC3E}">
        <p14:creationId xmlns:p14="http://schemas.microsoft.com/office/powerpoint/2010/main" val="12442160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76200"/>
            <a:ext cx="1150937" cy="113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325563"/>
            <a:ext cx="7989887"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 Box 4"/>
          <p:cNvSpPr txBox="1">
            <a:spLocks noChangeArrowheads="1"/>
          </p:cNvSpPr>
          <p:nvPr/>
        </p:nvSpPr>
        <p:spPr bwMode="auto">
          <a:xfrm>
            <a:off x="0" y="188913"/>
            <a:ext cx="7854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r>
              <a:rPr lang="en-US" sz="3200" b="1" dirty="0">
                <a:solidFill>
                  <a:srgbClr val="000099"/>
                </a:solidFill>
                <a:latin typeface="Century Schoolbook" charset="0"/>
              </a:rPr>
              <a:t>What is an elephant, exactly?</a:t>
            </a:r>
          </a:p>
        </p:txBody>
      </p:sp>
    </p:spTree>
    <p:extLst>
      <p:ext uri="{BB962C8B-B14F-4D97-AF65-F5344CB8AC3E}">
        <p14:creationId xmlns:p14="http://schemas.microsoft.com/office/powerpoint/2010/main" val="3240947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304799"/>
            <a:ext cx="822960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200" b="1" dirty="0" smtClean="0">
                <a:solidFill>
                  <a:srgbClr val="000099"/>
                </a:solidFill>
                <a:latin typeface="Century Schoolbook" charset="0"/>
              </a:rPr>
              <a:t>Suggestions from </a:t>
            </a:r>
            <a:r>
              <a:rPr lang="en-US" sz="3200" b="1" dirty="0" err="1" smtClean="0">
                <a:solidFill>
                  <a:srgbClr val="000099"/>
                </a:solidFill>
                <a:latin typeface="Century Schoolbook" charset="0"/>
              </a:rPr>
              <a:t>Hackathon</a:t>
            </a:r>
            <a:r>
              <a:rPr lang="en-US" sz="3200" b="1" dirty="0" smtClean="0">
                <a:solidFill>
                  <a:srgbClr val="000099"/>
                </a:solidFill>
                <a:latin typeface="Century Schoolbook" charset="0"/>
              </a:rPr>
              <a:t> Clinic</a:t>
            </a:r>
            <a:endParaRPr lang="en-US" sz="3200" b="1" dirty="0" smtClean="0">
              <a:solidFill>
                <a:srgbClr val="000099"/>
              </a:solidFill>
              <a:latin typeface="Century Schoolbook" charset="0"/>
            </a:endParaRPr>
          </a:p>
        </p:txBody>
      </p:sp>
      <p:sp>
        <p:nvSpPr>
          <p:cNvPr id="27652" name="Text Box 3"/>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endParaRPr lang="en-US" sz="1400" b="1">
              <a:solidFill>
                <a:srgbClr val="000000"/>
              </a:solidFill>
            </a:endParaRPr>
          </a:p>
          <a:p>
            <a:pPr algn="r" eaLnBrk="1" hangingPunct="1">
              <a:buClrTx/>
              <a:buFontTx/>
              <a:buNone/>
            </a:pPr>
            <a:fld id="{F10CFA0B-ECFA-4A5C-AC41-3BBCCC81C8C6}" type="slidenum">
              <a:rPr lang="en-US" sz="1400" b="1">
                <a:solidFill>
                  <a:srgbClr val="000000"/>
                </a:solidFill>
              </a:rPr>
              <a:pPr algn="r" eaLnBrk="1" hangingPunct="1">
                <a:buClrTx/>
                <a:buFontTx/>
                <a:buNone/>
              </a:pPr>
              <a:t>20</a:t>
            </a:fld>
            <a:endParaRPr lang="en-US" sz="1400" b="1">
              <a:solidFill>
                <a:srgbClr val="000000"/>
              </a:solidFill>
            </a:endParaRPr>
          </a:p>
        </p:txBody>
      </p:sp>
      <p:grpSp>
        <p:nvGrpSpPr>
          <p:cNvPr id="27653" name="Group 4"/>
          <p:cNvGrpSpPr>
            <a:grpSpLocks/>
          </p:cNvGrpSpPr>
          <p:nvPr/>
        </p:nvGrpSpPr>
        <p:grpSpPr bwMode="auto">
          <a:xfrm>
            <a:off x="-6350" y="6438900"/>
            <a:ext cx="9147175" cy="442913"/>
            <a:chOff x="-4" y="4056"/>
            <a:chExt cx="5762" cy="279"/>
          </a:xfrm>
        </p:grpSpPr>
        <p:sp>
          <p:nvSpPr>
            <p:cNvPr id="27654" name="Rectangle 5"/>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2765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2" name="Content Placeholder 2"/>
          <p:cNvSpPr txBox="1">
            <a:spLocks/>
          </p:cNvSpPr>
          <p:nvPr/>
        </p:nvSpPr>
        <p:spPr bwMode="auto">
          <a:xfrm>
            <a:off x="762000" y="1371600"/>
            <a:ext cx="7705725" cy="4267200"/>
          </a:xfrm>
          <a:prstGeom prst="rect">
            <a:avLst/>
          </a:prstGeom>
          <a:noFill/>
          <a:ln w="9525">
            <a:noFill/>
            <a:miter lim="800000"/>
            <a:headEnd/>
            <a:tailEnd/>
          </a:ln>
        </p:spPr>
        <p:txBody>
          <a:bodyPr/>
          <a:lstStyle/>
          <a:p>
            <a:pPr algn="ctr">
              <a:spcBef>
                <a:spcPct val="20000"/>
              </a:spcBef>
              <a:buClr>
                <a:srgbClr val="CC3300"/>
              </a:buClr>
            </a:pPr>
            <a:r>
              <a:rPr lang="en-US" sz="2400" dirty="0" smtClean="0">
                <a:solidFill>
                  <a:srgbClr val="6C3600"/>
                </a:solidFill>
                <a:latin typeface="Century Schoolbook" pitchFamily="18" charset="0"/>
              </a:rPr>
              <a:t>Comments:</a:t>
            </a:r>
          </a:p>
          <a:p>
            <a:pPr algn="ctr">
              <a:spcBef>
                <a:spcPct val="20000"/>
              </a:spcBef>
              <a:buClr>
                <a:srgbClr val="CC3300"/>
              </a:buClr>
            </a:pPr>
            <a:endParaRPr lang="en-US" sz="2400" dirty="0">
              <a:solidFill>
                <a:srgbClr val="6C3600"/>
              </a:solidFill>
              <a:latin typeface="Century Schoolbook" pitchFamily="18" charset="0"/>
            </a:endParaRPr>
          </a:p>
          <a:p>
            <a:pPr marL="342900" indent="-342900">
              <a:spcBef>
                <a:spcPct val="20000"/>
              </a:spcBef>
              <a:buClr>
                <a:srgbClr val="CC3300"/>
              </a:buClr>
              <a:buFont typeface="Arial" pitchFamily="34" charset="0"/>
              <a:buChar char="•"/>
            </a:pPr>
            <a:r>
              <a:rPr lang="en-US" sz="2400" dirty="0" smtClean="0">
                <a:solidFill>
                  <a:srgbClr val="6C3600"/>
                </a:solidFill>
                <a:latin typeface="Century Schoolbook" pitchFamily="18" charset="0"/>
              </a:rPr>
              <a:t>Leo suggested that a focus here may be on formalized “attributes” that an ontology evaluation method may recur to.</a:t>
            </a:r>
            <a:r>
              <a:rPr lang="en-US" sz="2400" dirty="0">
                <a:solidFill>
                  <a:srgbClr val="6C3600"/>
                </a:solidFill>
                <a:latin typeface="Century Schoolbook" pitchFamily="18" charset="0"/>
              </a:rPr>
              <a:t> </a:t>
            </a:r>
            <a:endParaRPr lang="en-US" sz="2400" dirty="0" smtClean="0">
              <a:solidFill>
                <a:srgbClr val="6C3600"/>
              </a:solidFill>
              <a:latin typeface="Century Schoolbook" pitchFamily="18" charset="0"/>
            </a:endParaRPr>
          </a:p>
          <a:p>
            <a:pPr marL="342900" indent="-342900">
              <a:spcBef>
                <a:spcPct val="20000"/>
              </a:spcBef>
              <a:buClr>
                <a:srgbClr val="CC3300"/>
              </a:buClr>
              <a:buFont typeface="Arial" pitchFamily="34" charset="0"/>
              <a:buChar char="•"/>
            </a:pPr>
            <a:endParaRPr lang="en-US" sz="2400" dirty="0">
              <a:solidFill>
                <a:srgbClr val="6C3600"/>
              </a:solidFill>
              <a:latin typeface="Century Schoolbook" pitchFamily="18" charset="0"/>
            </a:endParaRPr>
          </a:p>
          <a:p>
            <a:pPr marL="342900" indent="-342900">
              <a:spcBef>
                <a:spcPct val="20000"/>
              </a:spcBef>
              <a:buClr>
                <a:srgbClr val="CC3300"/>
              </a:buClr>
              <a:buFont typeface="Arial" pitchFamily="34" charset="0"/>
              <a:buChar char="•"/>
            </a:pPr>
            <a:r>
              <a:rPr lang="en-US" sz="2400" dirty="0" smtClean="0">
                <a:solidFill>
                  <a:srgbClr val="6C3600"/>
                </a:solidFill>
                <a:latin typeface="Century Schoolbook" pitchFamily="18" charset="0"/>
              </a:rPr>
              <a:t>Leo also commented on the issue of domain vs. application. Same domain may have different applications, which generate different use cases.</a:t>
            </a:r>
          </a:p>
        </p:txBody>
      </p:sp>
    </p:spTree>
    <p:extLst>
      <p:ext uri="{BB962C8B-B14F-4D97-AF65-F5344CB8AC3E}">
        <p14:creationId xmlns:p14="http://schemas.microsoft.com/office/powerpoint/2010/main" val="35583817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304799"/>
            <a:ext cx="822960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200" b="1" dirty="0" smtClean="0">
                <a:solidFill>
                  <a:srgbClr val="000099"/>
                </a:solidFill>
                <a:latin typeface="Century Schoolbook" charset="0"/>
              </a:rPr>
              <a:t>Acknowledgement</a:t>
            </a:r>
          </a:p>
        </p:txBody>
      </p:sp>
      <p:sp>
        <p:nvSpPr>
          <p:cNvPr id="27652" name="Text Box 3"/>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endParaRPr lang="en-US" sz="1400" b="1">
              <a:solidFill>
                <a:srgbClr val="000000"/>
              </a:solidFill>
            </a:endParaRPr>
          </a:p>
          <a:p>
            <a:pPr algn="r" eaLnBrk="1" hangingPunct="1">
              <a:buClrTx/>
              <a:buFontTx/>
              <a:buNone/>
            </a:pPr>
            <a:fld id="{F10CFA0B-ECFA-4A5C-AC41-3BBCCC81C8C6}" type="slidenum">
              <a:rPr lang="en-US" sz="1400" b="1">
                <a:solidFill>
                  <a:srgbClr val="000000"/>
                </a:solidFill>
              </a:rPr>
              <a:pPr algn="r" eaLnBrk="1" hangingPunct="1">
                <a:buClrTx/>
                <a:buFontTx/>
                <a:buNone/>
              </a:pPr>
              <a:t>21</a:t>
            </a:fld>
            <a:endParaRPr lang="en-US" sz="1400" b="1">
              <a:solidFill>
                <a:srgbClr val="000000"/>
              </a:solidFill>
            </a:endParaRPr>
          </a:p>
        </p:txBody>
      </p:sp>
      <p:grpSp>
        <p:nvGrpSpPr>
          <p:cNvPr id="27653" name="Group 4"/>
          <p:cNvGrpSpPr>
            <a:grpSpLocks/>
          </p:cNvGrpSpPr>
          <p:nvPr/>
        </p:nvGrpSpPr>
        <p:grpSpPr bwMode="auto">
          <a:xfrm>
            <a:off x="-6350" y="6438900"/>
            <a:ext cx="9147175" cy="442913"/>
            <a:chOff x="-4" y="4056"/>
            <a:chExt cx="5762" cy="279"/>
          </a:xfrm>
        </p:grpSpPr>
        <p:sp>
          <p:nvSpPr>
            <p:cNvPr id="27654" name="Rectangle 5"/>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2765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1" name="Content Placeholder 2"/>
          <p:cNvSpPr txBox="1">
            <a:spLocks/>
          </p:cNvSpPr>
          <p:nvPr/>
        </p:nvSpPr>
        <p:spPr bwMode="auto">
          <a:xfrm>
            <a:off x="762000" y="1600200"/>
            <a:ext cx="7705725" cy="1295400"/>
          </a:xfrm>
          <a:prstGeom prst="rect">
            <a:avLst/>
          </a:prstGeom>
          <a:noFill/>
          <a:ln w="9525">
            <a:noFill/>
            <a:miter lim="800000"/>
            <a:headEnd/>
            <a:tailEnd/>
          </a:ln>
        </p:spPr>
        <p:txBody>
          <a:bodyPr/>
          <a:lstStyle/>
          <a:p>
            <a:pPr algn="ctr">
              <a:spcBef>
                <a:spcPct val="20000"/>
              </a:spcBef>
              <a:buClr>
                <a:srgbClr val="CC3300"/>
              </a:buClr>
            </a:pPr>
            <a:r>
              <a:rPr lang="en-US" sz="2400" dirty="0">
                <a:solidFill>
                  <a:srgbClr val="6C3600"/>
                </a:solidFill>
                <a:latin typeface="Century Schoolbook" pitchFamily="18" charset="0"/>
              </a:rPr>
              <a:t>To the I-Choose project team for permission to use the project’s data and information</a:t>
            </a:r>
          </a:p>
        </p:txBody>
      </p:sp>
      <p:sp>
        <p:nvSpPr>
          <p:cNvPr id="12" name="Content Placeholder 2"/>
          <p:cNvSpPr txBox="1">
            <a:spLocks/>
          </p:cNvSpPr>
          <p:nvPr/>
        </p:nvSpPr>
        <p:spPr bwMode="auto">
          <a:xfrm>
            <a:off x="762000" y="3200400"/>
            <a:ext cx="7705725" cy="2209800"/>
          </a:xfrm>
          <a:prstGeom prst="rect">
            <a:avLst/>
          </a:prstGeom>
          <a:noFill/>
          <a:ln w="9525">
            <a:noFill/>
            <a:miter lim="800000"/>
            <a:headEnd/>
            <a:tailEnd/>
          </a:ln>
        </p:spPr>
        <p:txBody>
          <a:bodyPr/>
          <a:lstStyle/>
          <a:p>
            <a:pPr algn="ctr">
              <a:spcBef>
                <a:spcPct val="20000"/>
              </a:spcBef>
              <a:buClr>
                <a:srgbClr val="CC3300"/>
              </a:buClr>
            </a:pPr>
            <a:r>
              <a:rPr lang="en-US" sz="2400" dirty="0">
                <a:solidFill>
                  <a:srgbClr val="6C3600"/>
                </a:solidFill>
                <a:latin typeface="Century Schoolbook" pitchFamily="18" charset="0"/>
              </a:rPr>
              <a:t>To </a:t>
            </a:r>
            <a:r>
              <a:rPr lang="en-US" sz="2400" dirty="0" smtClean="0">
                <a:solidFill>
                  <a:srgbClr val="6C3600"/>
                </a:solidFill>
                <a:latin typeface="Century Schoolbook" pitchFamily="18" charset="0"/>
              </a:rPr>
              <a:t>Ken </a:t>
            </a:r>
            <a:r>
              <a:rPr lang="en-US" sz="2400" dirty="0" err="1" smtClean="0">
                <a:solidFill>
                  <a:srgbClr val="6C3600"/>
                </a:solidFill>
                <a:latin typeface="Century Schoolbook" pitchFamily="18" charset="0"/>
              </a:rPr>
              <a:t>Baclawski</a:t>
            </a:r>
            <a:r>
              <a:rPr lang="en-US" sz="2400" dirty="0" smtClean="0">
                <a:solidFill>
                  <a:srgbClr val="6C3600"/>
                </a:solidFill>
                <a:latin typeface="Century Schoolbook" pitchFamily="18" charset="0"/>
              </a:rPr>
              <a:t>, Leo </a:t>
            </a:r>
            <a:r>
              <a:rPr lang="en-US" sz="2400" dirty="0" err="1" smtClean="0">
                <a:solidFill>
                  <a:srgbClr val="6C3600"/>
                </a:solidFill>
                <a:latin typeface="Century Schoolbook" pitchFamily="18" charset="0"/>
              </a:rPr>
              <a:t>Obrst</a:t>
            </a:r>
            <a:r>
              <a:rPr lang="en-US" sz="2400" dirty="0" smtClean="0">
                <a:solidFill>
                  <a:srgbClr val="6C3600"/>
                </a:solidFill>
                <a:latin typeface="Century Schoolbook" pitchFamily="18" charset="0"/>
              </a:rPr>
              <a:t>, Peter </a:t>
            </a:r>
            <a:r>
              <a:rPr lang="en-US" sz="2400" dirty="0" err="1" smtClean="0">
                <a:solidFill>
                  <a:srgbClr val="6C3600"/>
                </a:solidFill>
                <a:latin typeface="Century Schoolbook" pitchFamily="18" charset="0"/>
              </a:rPr>
              <a:t>Yim</a:t>
            </a:r>
            <a:r>
              <a:rPr lang="en-US" sz="2400" dirty="0" smtClean="0">
                <a:solidFill>
                  <a:srgbClr val="6C3600"/>
                </a:solidFill>
                <a:latin typeface="Century Schoolbook" pitchFamily="18" charset="0"/>
              </a:rPr>
              <a:t> and Mike Dean for their comments and inputs during the </a:t>
            </a:r>
            <a:r>
              <a:rPr lang="en-US" sz="2400" dirty="0" err="1" smtClean="0">
                <a:solidFill>
                  <a:srgbClr val="6C3600"/>
                </a:solidFill>
                <a:latin typeface="Century Schoolbook" pitchFamily="18" charset="0"/>
              </a:rPr>
              <a:t>Hackathon</a:t>
            </a:r>
            <a:r>
              <a:rPr lang="en-US" sz="2400" dirty="0" smtClean="0">
                <a:solidFill>
                  <a:srgbClr val="6C3600"/>
                </a:solidFill>
                <a:latin typeface="Century Schoolbook" pitchFamily="18" charset="0"/>
              </a:rPr>
              <a:t> Clinics</a:t>
            </a:r>
            <a:endParaRPr lang="en-US" sz="2400" dirty="0">
              <a:solidFill>
                <a:srgbClr val="6C3600"/>
              </a:solidFill>
              <a:latin typeface="Century Schoolbook" pitchFamily="18" charset="0"/>
            </a:endParaRPr>
          </a:p>
        </p:txBody>
      </p:sp>
    </p:spTree>
    <p:extLst>
      <p:ext uri="{BB962C8B-B14F-4D97-AF65-F5344CB8AC3E}">
        <p14:creationId xmlns:p14="http://schemas.microsoft.com/office/powerpoint/2010/main" val="35772748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ChangeArrowheads="1"/>
          </p:cNvSpPr>
          <p:nvPr/>
        </p:nvSpPr>
        <p:spPr bwMode="auto">
          <a:xfrm>
            <a:off x="107950" y="85725"/>
            <a:ext cx="8924925" cy="819150"/>
          </a:xfrm>
          <a:prstGeom prst="rect">
            <a:avLst/>
          </a:prstGeom>
          <a:solidFill>
            <a:srgbClr val="3C8C93"/>
          </a:solidFill>
          <a:ln w="25560" cap="sq">
            <a:solidFill>
              <a:srgbClr val="3C8C93"/>
            </a:solidFill>
            <a:miter lim="800000"/>
            <a:headEnd/>
            <a:tailEnd/>
          </a:ln>
        </p:spPr>
        <p:txBody>
          <a:bodyPr wrap="none" anchor="ctr"/>
          <a:lstStyle/>
          <a:p>
            <a:endParaRPr lang="en-US"/>
          </a:p>
        </p:txBody>
      </p:sp>
      <p:pic>
        <p:nvPicPr>
          <p:cNvPr id="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85725"/>
            <a:ext cx="9334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88913"/>
            <a:ext cx="2657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10"/>
          <p:cNvSpPr>
            <a:spLocks noChangeArrowheads="1"/>
          </p:cNvSpPr>
          <p:nvPr/>
        </p:nvSpPr>
        <p:spPr bwMode="auto">
          <a:xfrm>
            <a:off x="107950" y="5967413"/>
            <a:ext cx="8924925" cy="827087"/>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1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6030913"/>
            <a:ext cx="29876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967413"/>
            <a:ext cx="11239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Title 1"/>
          <p:cNvSpPr>
            <a:spLocks noGrp="1"/>
          </p:cNvSpPr>
          <p:nvPr>
            <p:ph type="ctrTitle"/>
          </p:nvPr>
        </p:nvSpPr>
        <p:spPr>
          <a:xfrm>
            <a:off x="179388" y="990600"/>
            <a:ext cx="8782050" cy="3355975"/>
          </a:xfrm>
        </p:spPr>
        <p:txBody>
          <a:bodyPr>
            <a:normAutofit/>
          </a:bodyPr>
          <a:lstStyle/>
          <a:p>
            <a:r>
              <a:rPr lang="en-US" sz="3000" b="1" dirty="0">
                <a:solidFill>
                  <a:srgbClr val="000099"/>
                </a:solidFill>
                <a:latin typeface="Century Schoolbook" charset="0"/>
                <a:ea typeface="ＭＳ Ｐゴシック" charset="-128"/>
                <a:cs typeface="+mn-cs"/>
              </a:rPr>
              <a:t>The General Ontology Evaluation Framework (GOEF) &amp; </a:t>
            </a:r>
            <a:br>
              <a:rPr lang="en-US" sz="3000" b="1" dirty="0">
                <a:solidFill>
                  <a:srgbClr val="000099"/>
                </a:solidFill>
                <a:latin typeface="Century Schoolbook" charset="0"/>
                <a:ea typeface="ＭＳ Ｐゴシック" charset="-128"/>
                <a:cs typeface="+mn-cs"/>
              </a:rPr>
            </a:br>
            <a:r>
              <a:rPr lang="en-US" sz="3000" b="1" dirty="0">
                <a:solidFill>
                  <a:srgbClr val="000099"/>
                </a:solidFill>
                <a:latin typeface="Century Schoolbook" charset="0"/>
                <a:ea typeface="ＭＳ Ｐゴシック" charset="-128"/>
                <a:cs typeface="+mn-cs"/>
              </a:rPr>
              <a:t>the I-Choose Use Case</a:t>
            </a:r>
            <a:r>
              <a:rPr lang="en-US" sz="3200" dirty="0" smtClean="0"/>
              <a:t/>
            </a:r>
            <a:br>
              <a:rPr lang="en-US" sz="3200" dirty="0" smtClean="0"/>
            </a:br>
            <a:r>
              <a:rPr lang="en-US" sz="3200" dirty="0" smtClean="0"/>
              <a:t/>
            </a:r>
            <a:br>
              <a:rPr lang="en-US" sz="3200" dirty="0" smtClean="0"/>
            </a:br>
            <a:r>
              <a:rPr lang="en-US" sz="2400" b="1" dirty="0">
                <a:solidFill>
                  <a:srgbClr val="000099"/>
                </a:solidFill>
                <a:latin typeface="Century Schoolbook" charset="0"/>
                <a:ea typeface="ＭＳ Ｐゴシック" charset="-128"/>
                <a:cs typeface="+mn-cs"/>
              </a:rPr>
              <a:t>A Proposed Infrastructure </a:t>
            </a:r>
            <a:br>
              <a:rPr lang="en-US" sz="2400" b="1" dirty="0">
                <a:solidFill>
                  <a:srgbClr val="000099"/>
                </a:solidFill>
                <a:latin typeface="Century Schoolbook" charset="0"/>
                <a:ea typeface="ＭＳ Ｐゴシック" charset="-128"/>
                <a:cs typeface="+mn-cs"/>
              </a:rPr>
            </a:br>
            <a:r>
              <a:rPr lang="en-US" sz="2400" b="1" dirty="0">
                <a:solidFill>
                  <a:srgbClr val="000099"/>
                </a:solidFill>
                <a:latin typeface="Century Schoolbook" charset="0"/>
                <a:ea typeface="ＭＳ Ｐゴシック" charset="-128"/>
                <a:cs typeface="+mn-cs"/>
              </a:rPr>
              <a:t>for the Ontology Development Lifecycle </a:t>
            </a:r>
          </a:p>
        </p:txBody>
      </p:sp>
      <p:sp>
        <p:nvSpPr>
          <p:cNvPr id="13" name="TextBox 12"/>
          <p:cNvSpPr txBox="1"/>
          <p:nvPr/>
        </p:nvSpPr>
        <p:spPr>
          <a:xfrm>
            <a:off x="1371600" y="4771072"/>
            <a:ext cx="6215997" cy="1477328"/>
          </a:xfrm>
          <a:prstGeom prst="rect">
            <a:avLst/>
          </a:prstGeom>
          <a:noFill/>
        </p:spPr>
        <p:txBody>
          <a:bodyPr wrap="none" rtlCol="0">
            <a:spAutoFit/>
          </a:bodyPr>
          <a:lstStyle/>
          <a:p>
            <a:pPr algn="ctr"/>
            <a:r>
              <a:rPr lang="en-US" dirty="0" smtClean="0"/>
              <a:t>Joanne S. Luciano, James </a:t>
            </a:r>
            <a:r>
              <a:rPr lang="en-US" dirty="0" err="1" smtClean="0"/>
              <a:t>Michaelis</a:t>
            </a:r>
            <a:endParaRPr lang="en-US" dirty="0" smtClean="0"/>
          </a:p>
          <a:p>
            <a:pPr algn="ctr"/>
            <a:r>
              <a:rPr lang="en-US" dirty="0" smtClean="0"/>
              <a:t>[</a:t>
            </a:r>
            <a:r>
              <a:rPr lang="en-US" dirty="0" err="1" smtClean="0"/>
              <a:t>Tetherless</a:t>
            </a:r>
            <a:r>
              <a:rPr lang="en-US" dirty="0" smtClean="0"/>
              <a:t> World Constellation Rensselaer Polytechnic Institute]</a:t>
            </a:r>
          </a:p>
          <a:p>
            <a:pPr algn="ctr"/>
            <a:r>
              <a:rPr lang="en-US" dirty="0" err="1" smtClean="0"/>
              <a:t>Nicolau</a:t>
            </a:r>
            <a:r>
              <a:rPr lang="en-US" dirty="0" smtClean="0"/>
              <a:t> </a:t>
            </a:r>
            <a:r>
              <a:rPr lang="en-US" dirty="0"/>
              <a:t>F </a:t>
            </a:r>
            <a:r>
              <a:rPr lang="en-US" dirty="0" err="1" smtClean="0"/>
              <a:t>Depaula</a:t>
            </a:r>
            <a:r>
              <a:rPr lang="en-US" dirty="0" smtClean="0"/>
              <a:t>, </a:t>
            </a:r>
            <a:r>
              <a:rPr lang="en-US" dirty="0" err="1" smtClean="0"/>
              <a:t>Djoko</a:t>
            </a:r>
            <a:r>
              <a:rPr lang="en-US" dirty="0" smtClean="0"/>
              <a:t> </a:t>
            </a:r>
            <a:r>
              <a:rPr lang="en-US" dirty="0" err="1"/>
              <a:t>Sigit</a:t>
            </a:r>
            <a:r>
              <a:rPr lang="en-US" dirty="0"/>
              <a:t> </a:t>
            </a:r>
            <a:r>
              <a:rPr lang="en-US" dirty="0" err="1" smtClean="0"/>
              <a:t>Sayogo</a:t>
            </a:r>
            <a:endParaRPr lang="en-US" dirty="0"/>
          </a:p>
          <a:p>
            <a:pPr algn="ctr"/>
            <a:r>
              <a:rPr lang="en-US" dirty="0" smtClean="0"/>
              <a:t>[Center for Technology in Government, SUNY Albany]</a:t>
            </a:r>
          </a:p>
          <a:p>
            <a:pPr algn="ctr"/>
            <a:endParaRPr lang="en-US" dirty="0" smtClean="0"/>
          </a:p>
        </p:txBody>
      </p:sp>
    </p:spTree>
    <p:extLst>
      <p:ext uri="{BB962C8B-B14F-4D97-AF65-F5344CB8AC3E}">
        <p14:creationId xmlns:p14="http://schemas.microsoft.com/office/powerpoint/2010/main" val="182994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sz="3600" b="1" dirty="0">
                <a:solidFill>
                  <a:srgbClr val="000099"/>
                </a:solidFill>
                <a:latin typeface="Century Schoolbook" charset="0"/>
                <a:ea typeface="ＭＳ Ｐゴシック" charset="-128"/>
                <a:cs typeface="+mn-cs"/>
              </a:rPr>
              <a:t>General Ontology Evaluation Framework (GOEF)</a:t>
            </a:r>
          </a:p>
        </p:txBody>
      </p:sp>
    </p:spTree>
    <p:extLst>
      <p:ext uri="{BB962C8B-B14F-4D97-AF65-F5344CB8AC3E}">
        <p14:creationId xmlns:p14="http://schemas.microsoft.com/office/powerpoint/2010/main" val="2312631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0099"/>
                </a:solidFill>
                <a:latin typeface="Century Schoolbook" charset="0"/>
                <a:ea typeface="ＭＳ Ｐゴシック" charset="-128"/>
                <a:cs typeface="+mn-cs"/>
              </a:rPr>
              <a:t>GOEF Approach</a:t>
            </a:r>
          </a:p>
        </p:txBody>
      </p:sp>
      <p:sp>
        <p:nvSpPr>
          <p:cNvPr id="4" name="Text Box 2"/>
          <p:cNvSpPr txBox="1">
            <a:spLocks noChangeArrowheads="1"/>
          </p:cNvSpPr>
          <p:nvPr/>
        </p:nvSpPr>
        <p:spPr bwMode="auto">
          <a:xfrm>
            <a:off x="34925" y="1944688"/>
            <a:ext cx="89296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marL="739775" indent="-28257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lnSpc>
                <a:spcPct val="80000"/>
              </a:lnSpc>
              <a:spcBef>
                <a:spcPts val="600"/>
              </a:spcBef>
              <a:buClrTx/>
              <a:buFontTx/>
              <a:buNone/>
            </a:pPr>
            <a:r>
              <a:rPr lang="en-US">
                <a:solidFill>
                  <a:srgbClr val="000000"/>
                </a:solidFill>
                <a:latin typeface="Century Schoolbook" charset="0"/>
              </a:rPr>
              <a:t>  Two stages:</a:t>
            </a:r>
          </a:p>
          <a:p>
            <a:pPr eaLnBrk="1" hangingPunct="1">
              <a:lnSpc>
                <a:spcPct val="80000"/>
              </a:lnSpc>
              <a:spcBef>
                <a:spcPts val="600"/>
              </a:spcBef>
              <a:buClrTx/>
              <a:buFontTx/>
              <a:buNone/>
            </a:pPr>
            <a:endParaRPr lang="en-US">
              <a:solidFill>
                <a:srgbClr val="000000"/>
              </a:solidFill>
              <a:latin typeface="Century Schoolbook" charset="0"/>
            </a:endParaRPr>
          </a:p>
          <a:p>
            <a:pPr lvl="1" eaLnBrk="1" hangingPunct="1">
              <a:lnSpc>
                <a:spcPct val="80000"/>
              </a:lnSpc>
              <a:spcBef>
                <a:spcPts val="600"/>
              </a:spcBef>
              <a:buSzPct val="50000"/>
              <a:buFont typeface="Century Schoolbook" charset="0"/>
              <a:buChar char="o"/>
            </a:pPr>
            <a:r>
              <a:rPr lang="en-US">
                <a:solidFill>
                  <a:srgbClr val="000000"/>
                </a:solidFill>
                <a:latin typeface="Century Schoolbook" charset="0"/>
                <a:cs typeface="Arial" charset="0"/>
              </a:rPr>
              <a:t>Recast use case into its components:</a:t>
            </a:r>
          </a:p>
          <a:p>
            <a:pPr lvl="2" eaLnBrk="1" hangingPunct="1">
              <a:lnSpc>
                <a:spcPct val="80000"/>
              </a:lnSpc>
              <a:spcBef>
                <a:spcPts val="550"/>
              </a:spcBef>
              <a:buSzPct val="35000"/>
              <a:buFont typeface="Wingdings" charset="2"/>
              <a:buChar char=""/>
            </a:pPr>
            <a:r>
              <a:rPr lang="en-US" sz="2200">
                <a:solidFill>
                  <a:srgbClr val="000000"/>
                </a:solidFill>
                <a:latin typeface="Century Schoolbook" charset="0"/>
                <a:cs typeface="Arial" charset="0"/>
              </a:rPr>
              <a:t>Functional objective</a:t>
            </a:r>
          </a:p>
          <a:p>
            <a:pPr lvl="2" eaLnBrk="1" hangingPunct="1">
              <a:lnSpc>
                <a:spcPct val="80000"/>
              </a:lnSpc>
              <a:spcBef>
                <a:spcPts val="550"/>
              </a:spcBef>
              <a:buSzPct val="35000"/>
              <a:buFont typeface="Wingdings" charset="2"/>
              <a:buChar char=""/>
            </a:pPr>
            <a:r>
              <a:rPr lang="en-US" sz="2200">
                <a:solidFill>
                  <a:srgbClr val="000000"/>
                </a:solidFill>
                <a:latin typeface="Century Schoolbook" charset="0"/>
                <a:cs typeface="Arial" charset="0"/>
              </a:rPr>
              <a:t>Design objective and requirements specification</a:t>
            </a:r>
          </a:p>
          <a:p>
            <a:pPr lvl="2" eaLnBrk="1" hangingPunct="1">
              <a:lnSpc>
                <a:spcPct val="80000"/>
              </a:lnSpc>
              <a:spcBef>
                <a:spcPts val="550"/>
              </a:spcBef>
              <a:buSzPct val="35000"/>
              <a:buFont typeface="Wingdings" charset="2"/>
              <a:buChar char=""/>
            </a:pPr>
            <a:r>
              <a:rPr lang="en-US" sz="2200">
                <a:solidFill>
                  <a:srgbClr val="000000"/>
                </a:solidFill>
                <a:latin typeface="Century Schoolbook" charset="0"/>
                <a:cs typeface="Arial" charset="0"/>
              </a:rPr>
              <a:t>Semantic components required to achieve above</a:t>
            </a:r>
          </a:p>
          <a:p>
            <a:pPr lvl="2" eaLnBrk="1" hangingPunct="1">
              <a:lnSpc>
                <a:spcPct val="80000"/>
              </a:lnSpc>
              <a:spcBef>
                <a:spcPts val="550"/>
              </a:spcBef>
              <a:buClrTx/>
              <a:buSzPct val="35000"/>
              <a:buFontTx/>
              <a:buNone/>
            </a:pPr>
            <a:endParaRPr lang="en-US" sz="2200">
              <a:solidFill>
                <a:srgbClr val="000000"/>
              </a:solidFill>
              <a:latin typeface="Century Schoolbook" charset="0"/>
              <a:cs typeface="Arial" charset="0"/>
            </a:endParaRPr>
          </a:p>
          <a:p>
            <a:pPr lvl="1" eaLnBrk="1" hangingPunct="1">
              <a:lnSpc>
                <a:spcPct val="80000"/>
              </a:lnSpc>
              <a:spcBef>
                <a:spcPts val="600"/>
              </a:spcBef>
              <a:buSzPct val="50000"/>
              <a:buFont typeface="Century Schoolbook" charset="0"/>
              <a:buChar char="o"/>
            </a:pPr>
            <a:r>
              <a:rPr lang="en-US">
                <a:solidFill>
                  <a:srgbClr val="000000"/>
                </a:solidFill>
                <a:latin typeface="Century Schoolbook" charset="0"/>
                <a:cs typeface="Arial" charset="0"/>
              </a:rPr>
              <a:t>Evaluate components using objective metrics</a:t>
            </a:r>
          </a:p>
          <a:p>
            <a:pPr lvl="2" eaLnBrk="1" hangingPunct="1">
              <a:lnSpc>
                <a:spcPct val="80000"/>
              </a:lnSpc>
              <a:spcBef>
                <a:spcPts val="550"/>
              </a:spcBef>
              <a:buSzPct val="35000"/>
              <a:buFont typeface="Wingdings" charset="2"/>
              <a:buChar char=""/>
            </a:pPr>
            <a:r>
              <a:rPr lang="en-US" sz="2200">
                <a:solidFill>
                  <a:srgbClr val="000000"/>
                </a:solidFill>
                <a:latin typeface="Century Schoolbook" charset="0"/>
                <a:cs typeface="Arial" charset="0"/>
              </a:rPr>
              <a:t>Place existing evaluation methods in context by utility</a:t>
            </a:r>
          </a:p>
          <a:p>
            <a:pPr>
              <a:spcBef>
                <a:spcPts val="750"/>
              </a:spcBef>
              <a:buClrTx/>
              <a:buFontTx/>
              <a:buNone/>
            </a:pPr>
            <a:endParaRPr lang="en-US" sz="2200">
              <a:solidFill>
                <a:srgbClr val="000000"/>
              </a:solidFill>
              <a:latin typeface="Century Schoolbook" charset="0"/>
              <a:cs typeface="Arial" charset="0"/>
            </a:endParaRPr>
          </a:p>
        </p:txBody>
      </p:sp>
      <p:sp>
        <p:nvSpPr>
          <p:cNvPr id="5" name="AutoShape 4"/>
          <p:cNvSpPr>
            <a:spLocks noChangeArrowheads="1"/>
          </p:cNvSpPr>
          <p:nvPr/>
        </p:nvSpPr>
        <p:spPr bwMode="auto">
          <a:xfrm>
            <a:off x="7235825" y="1341438"/>
            <a:ext cx="1657350" cy="1439862"/>
          </a:xfrm>
          <a:prstGeom prst="irregularSeal2">
            <a:avLst/>
          </a:prstGeom>
          <a:solidFill>
            <a:srgbClr val="FFFF00"/>
          </a:solidFill>
          <a:ln w="9360" cap="sq">
            <a:solidFill>
              <a:srgbClr val="000000"/>
            </a:solidFill>
            <a:miter lim="800000"/>
            <a:headEnd/>
            <a:tailEnd/>
          </a:ln>
        </p:spPr>
        <p:txBody>
          <a:bodyPr wrap="none" lIns="90000" tIns="46800" rIns="90000" bIns="46800" anchor="ctr"/>
          <a:lstStyle/>
          <a:p>
            <a:pPr algn="ctr">
              <a:lnSpc>
                <a:spcPct val="50000"/>
              </a:lnSpc>
              <a:spcBef>
                <a:spcPts val="11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latin typeface="Apple Chancery" charset="0"/>
              </a:rPr>
              <a:t>Novel </a:t>
            </a:r>
          </a:p>
          <a:p>
            <a:pPr algn="ctr">
              <a:lnSpc>
                <a:spcPct val="50000"/>
              </a:lnSpc>
              <a:spcBef>
                <a:spcPts val="11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latin typeface="Apple Chancery" charset="0"/>
              </a:rPr>
              <a:t>Approach</a:t>
            </a:r>
          </a:p>
        </p:txBody>
      </p:sp>
    </p:spTree>
    <p:extLst>
      <p:ext uri="{BB962C8B-B14F-4D97-AF65-F5344CB8AC3E}">
        <p14:creationId xmlns:p14="http://schemas.microsoft.com/office/powerpoint/2010/main" val="60844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28716"/>
            <a:ext cx="8247889" cy="1077218"/>
          </a:xfrm>
          <a:prstGeom prst="rect">
            <a:avLst/>
          </a:prstGeom>
        </p:spPr>
        <p:txBody>
          <a:bodyPr wrap="square">
            <a:spAutoFit/>
          </a:bodyPr>
          <a:lstStyle/>
          <a:p>
            <a:pPr algn="ctr">
              <a:spcBef>
                <a:spcPct val="0"/>
              </a:spcBef>
            </a:pPr>
            <a:r>
              <a:rPr lang="en-US" sz="3200" b="1" dirty="0">
                <a:solidFill>
                  <a:srgbClr val="000099"/>
                </a:solidFill>
                <a:latin typeface="Century Schoolbook" charset="0"/>
                <a:ea typeface="ＭＳ Ｐゴシック" charset="-128"/>
              </a:rPr>
              <a:t>Semantic Web </a:t>
            </a:r>
          </a:p>
          <a:p>
            <a:pPr algn="ctr">
              <a:spcBef>
                <a:spcPct val="0"/>
              </a:spcBef>
            </a:pPr>
            <a:r>
              <a:rPr lang="en-US" sz="3200" b="1" dirty="0">
                <a:solidFill>
                  <a:srgbClr val="000099"/>
                </a:solidFill>
                <a:latin typeface="Century Schoolbook" charset="0"/>
                <a:ea typeface="ＭＳ Ｐゴシック" charset="-128"/>
              </a:rPr>
              <a:t>Development Methodology</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06556"/>
            <a:ext cx="7620000" cy="509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633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457200"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400" b="1">
                <a:solidFill>
                  <a:srgbClr val="000099"/>
                </a:solidFill>
                <a:latin typeface="Century Schoolbook" charset="0"/>
              </a:rPr>
              <a:t>Function Level</a:t>
            </a:r>
          </a:p>
        </p:txBody>
      </p:sp>
      <p:sp>
        <p:nvSpPr>
          <p:cNvPr id="16387" name="Text Box 2"/>
          <p:cNvSpPr txBox="1">
            <a:spLocks noChangeArrowheads="1"/>
          </p:cNvSpPr>
          <p:nvPr/>
        </p:nvSpPr>
        <p:spPr bwMode="auto">
          <a:xfrm>
            <a:off x="539750" y="1668463"/>
            <a:ext cx="81359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1pPr>
            <a:lvl2pPr marL="739775" indent="-28257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9pPr>
          </a:lstStyle>
          <a:p>
            <a:pPr eaLnBrk="1" hangingPunct="1">
              <a:spcBef>
                <a:spcPts val="750"/>
              </a:spcBef>
              <a:buFont typeface="Century Schoolbook" charset="0"/>
              <a:buChar char="•"/>
            </a:pPr>
            <a:r>
              <a:rPr lang="en-US" sz="3000">
                <a:solidFill>
                  <a:srgbClr val="000000"/>
                </a:solidFill>
                <a:latin typeface="Century Schoolbook" charset="0"/>
              </a:rPr>
              <a:t>Represents the top level of the use case.</a:t>
            </a:r>
          </a:p>
          <a:p>
            <a:pPr lvl="1" eaLnBrk="1" hangingPunct="1">
              <a:spcBef>
                <a:spcPts val="650"/>
              </a:spcBef>
              <a:buSzPct val="50000"/>
              <a:buFont typeface="Century Schoolbook" charset="0"/>
              <a:buChar char="o"/>
            </a:pPr>
            <a:r>
              <a:rPr lang="en-US" sz="2600">
                <a:solidFill>
                  <a:srgbClr val="000000"/>
                </a:solidFill>
                <a:latin typeface="Century Schoolbook" charset="0"/>
                <a:cs typeface="Arial" charset="0"/>
              </a:rPr>
              <a:t>i.e. the function of the intended use (for search, for integration, for gene annotation)</a:t>
            </a:r>
          </a:p>
          <a:p>
            <a:pPr eaLnBrk="1" hangingPunct="1">
              <a:spcBef>
                <a:spcPts val="750"/>
              </a:spcBef>
              <a:buFont typeface="Century Schoolbook" charset="0"/>
              <a:buChar char="•"/>
            </a:pPr>
            <a:r>
              <a:rPr lang="en-US" sz="3000">
                <a:solidFill>
                  <a:srgbClr val="000000"/>
                </a:solidFill>
                <a:latin typeface="Century Schoolbook" charset="0"/>
              </a:rPr>
              <a:t>Additionally, the primary characteristics that define the classification of the domain of the ontology (organism, aircraft, instrumentation, etc.).</a:t>
            </a:r>
          </a:p>
        </p:txBody>
      </p:sp>
      <p:sp>
        <p:nvSpPr>
          <p:cNvPr id="16388" name="Text Box 3"/>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endParaRPr lang="en-US" sz="1400" b="1">
              <a:solidFill>
                <a:srgbClr val="000000"/>
              </a:solidFill>
            </a:endParaRPr>
          </a:p>
          <a:p>
            <a:pPr algn="r" eaLnBrk="1" hangingPunct="1">
              <a:buClrTx/>
              <a:buFontTx/>
              <a:buNone/>
            </a:pPr>
            <a:fld id="{2A331947-B49F-40B4-A3C7-1AC81CABB54C}" type="slidenum">
              <a:rPr lang="en-US" sz="1400" b="1">
                <a:solidFill>
                  <a:srgbClr val="000000"/>
                </a:solidFill>
              </a:rPr>
              <a:pPr algn="r" eaLnBrk="1" hangingPunct="1">
                <a:buClrTx/>
                <a:buFontTx/>
                <a:buNone/>
              </a:pPr>
              <a:t>6</a:t>
            </a:fld>
            <a:endParaRPr lang="en-US" sz="1400" b="1">
              <a:solidFill>
                <a:srgbClr val="000000"/>
              </a:solidFill>
            </a:endParaRPr>
          </a:p>
        </p:txBody>
      </p:sp>
      <p:grpSp>
        <p:nvGrpSpPr>
          <p:cNvPr id="16389" name="Group 4"/>
          <p:cNvGrpSpPr>
            <a:grpSpLocks/>
          </p:cNvGrpSpPr>
          <p:nvPr/>
        </p:nvGrpSpPr>
        <p:grpSpPr bwMode="auto">
          <a:xfrm>
            <a:off x="-6350" y="6438900"/>
            <a:ext cx="9147175" cy="442913"/>
            <a:chOff x="-4" y="4056"/>
            <a:chExt cx="5762" cy="279"/>
          </a:xfrm>
        </p:grpSpPr>
        <p:sp>
          <p:nvSpPr>
            <p:cNvPr id="16391" name="Rectangle 5"/>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1639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9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9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9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1639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4652963"/>
            <a:ext cx="211296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859538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400" b="1">
                <a:solidFill>
                  <a:srgbClr val="000099"/>
                </a:solidFill>
                <a:latin typeface="Century Schoolbook" charset="0"/>
              </a:rPr>
              <a:t>Standard Level</a:t>
            </a:r>
          </a:p>
        </p:txBody>
      </p:sp>
      <p:sp>
        <p:nvSpPr>
          <p:cNvPr id="17411" name="Text Box 2"/>
          <p:cNvSpPr txBox="1">
            <a:spLocks noChangeArrowheads="1"/>
          </p:cNvSpPr>
          <p:nvPr/>
        </p:nvSpPr>
        <p:spPr bwMode="auto">
          <a:xfrm>
            <a:off x="539750" y="1412875"/>
            <a:ext cx="8135938"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1pPr>
            <a:lvl2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9pPr>
          </a:lstStyle>
          <a:p>
            <a:pPr eaLnBrk="1" hangingPunct="1">
              <a:spcBef>
                <a:spcPts val="750"/>
              </a:spcBef>
              <a:buFont typeface="Century Schoolbook" charset="0"/>
              <a:buChar char="•"/>
            </a:pPr>
            <a:r>
              <a:rPr lang="en-US" sz="3000">
                <a:solidFill>
                  <a:srgbClr val="000000"/>
                </a:solidFill>
                <a:latin typeface="Century Schoolbook" charset="0"/>
              </a:rPr>
              <a:t>Represents the quality or standard that has to be met by the application (e.g. for legal, interoperability, function, compliance, etc.) </a:t>
            </a:r>
          </a:p>
          <a:p>
            <a:pPr eaLnBrk="1" hangingPunct="1">
              <a:spcBef>
                <a:spcPts val="750"/>
              </a:spcBef>
              <a:buFont typeface="Century Schoolbook" charset="0"/>
              <a:buChar char="•"/>
            </a:pPr>
            <a:r>
              <a:rPr lang="en-US" sz="3000">
                <a:solidFill>
                  <a:srgbClr val="000000"/>
                </a:solidFill>
                <a:latin typeface="Century Schoolbook" charset="0"/>
              </a:rPr>
              <a:t>Further specifies the domain characteristics. </a:t>
            </a:r>
          </a:p>
          <a:p>
            <a:pPr eaLnBrk="1" hangingPunct="1">
              <a:spcBef>
                <a:spcPts val="750"/>
              </a:spcBef>
              <a:buClrTx/>
              <a:buFontTx/>
              <a:buNone/>
            </a:pPr>
            <a:endParaRPr lang="en-US" sz="3000">
              <a:solidFill>
                <a:srgbClr val="000000"/>
              </a:solidFill>
              <a:latin typeface="Century Schoolbook" charset="0"/>
            </a:endParaRPr>
          </a:p>
        </p:txBody>
      </p:sp>
      <p:sp>
        <p:nvSpPr>
          <p:cNvPr id="17412" name="Text Box 3"/>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endParaRPr lang="en-US" sz="1400" b="1">
              <a:solidFill>
                <a:srgbClr val="000000"/>
              </a:solidFill>
            </a:endParaRPr>
          </a:p>
          <a:p>
            <a:pPr algn="r" eaLnBrk="1" hangingPunct="1">
              <a:buClrTx/>
              <a:buFontTx/>
              <a:buNone/>
            </a:pPr>
            <a:fld id="{1F586AAD-8E93-49BB-BD2E-912ED109B2EF}" type="slidenum">
              <a:rPr lang="en-US" sz="1400" b="1">
                <a:solidFill>
                  <a:srgbClr val="000000"/>
                </a:solidFill>
              </a:rPr>
              <a:pPr algn="r" eaLnBrk="1" hangingPunct="1">
                <a:buClrTx/>
                <a:buFontTx/>
                <a:buNone/>
              </a:pPr>
              <a:t>7</a:t>
            </a:fld>
            <a:endParaRPr lang="en-US" sz="1400" b="1">
              <a:solidFill>
                <a:srgbClr val="000000"/>
              </a:solidFill>
            </a:endParaRPr>
          </a:p>
        </p:txBody>
      </p:sp>
      <p:grpSp>
        <p:nvGrpSpPr>
          <p:cNvPr id="17413" name="Group 4"/>
          <p:cNvGrpSpPr>
            <a:grpSpLocks/>
          </p:cNvGrpSpPr>
          <p:nvPr/>
        </p:nvGrpSpPr>
        <p:grpSpPr bwMode="auto">
          <a:xfrm>
            <a:off x="-6350" y="6438900"/>
            <a:ext cx="9147175" cy="442913"/>
            <a:chOff x="-4" y="4056"/>
            <a:chExt cx="5762" cy="279"/>
          </a:xfrm>
        </p:grpSpPr>
        <p:sp>
          <p:nvSpPr>
            <p:cNvPr id="17415" name="Rectangle 5"/>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174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1741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4005263"/>
            <a:ext cx="265430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7290139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57200"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400" b="1">
                <a:solidFill>
                  <a:srgbClr val="000099"/>
                </a:solidFill>
                <a:latin typeface="Century Schoolbook" charset="0"/>
              </a:rPr>
              <a:t>Component Level</a:t>
            </a:r>
          </a:p>
        </p:txBody>
      </p:sp>
      <p:sp>
        <p:nvSpPr>
          <p:cNvPr id="18435" name="Text Box 2"/>
          <p:cNvSpPr txBox="1">
            <a:spLocks noChangeArrowheads="1"/>
          </p:cNvSpPr>
          <p:nvPr/>
        </p:nvSpPr>
        <p:spPr bwMode="auto">
          <a:xfrm>
            <a:off x="755650" y="2276475"/>
            <a:ext cx="77724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eaLnBrk="1" hangingPunct="1">
              <a:spcBef>
                <a:spcPts val="750"/>
              </a:spcBef>
              <a:buClrTx/>
              <a:buFontTx/>
              <a:buNone/>
            </a:pPr>
            <a:r>
              <a:rPr lang="en-US" sz="3000">
                <a:solidFill>
                  <a:srgbClr val="000000"/>
                </a:solidFill>
                <a:latin typeface="Century Schoolbook" charset="0"/>
              </a:rPr>
              <a:t>Identifies ontology fragments that are needed in order to achieve compliance with the standard and fulfill the function. </a:t>
            </a:r>
          </a:p>
        </p:txBody>
      </p:sp>
      <p:sp>
        <p:nvSpPr>
          <p:cNvPr id="18436" name="Text Box 3"/>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endParaRPr lang="en-US" sz="1400" b="1">
              <a:solidFill>
                <a:srgbClr val="000000"/>
              </a:solidFill>
            </a:endParaRPr>
          </a:p>
          <a:p>
            <a:pPr algn="r" eaLnBrk="1" hangingPunct="1">
              <a:buClrTx/>
              <a:buFontTx/>
              <a:buNone/>
            </a:pPr>
            <a:fld id="{4FEF4263-9D4E-42ED-B6EC-5B5A4ECB0EE3}" type="slidenum">
              <a:rPr lang="en-US" sz="1400" b="1">
                <a:solidFill>
                  <a:srgbClr val="000000"/>
                </a:solidFill>
              </a:rPr>
              <a:pPr algn="r" eaLnBrk="1" hangingPunct="1">
                <a:buClrTx/>
                <a:buFontTx/>
                <a:buNone/>
              </a:pPr>
              <a:t>8</a:t>
            </a:fld>
            <a:endParaRPr lang="en-US" sz="1400" b="1">
              <a:solidFill>
                <a:srgbClr val="000000"/>
              </a:solidFill>
            </a:endParaRPr>
          </a:p>
        </p:txBody>
      </p:sp>
      <p:grpSp>
        <p:nvGrpSpPr>
          <p:cNvPr id="18437" name="Group 4"/>
          <p:cNvGrpSpPr>
            <a:grpSpLocks/>
          </p:cNvGrpSpPr>
          <p:nvPr/>
        </p:nvGrpSpPr>
        <p:grpSpPr bwMode="auto">
          <a:xfrm>
            <a:off x="-6350" y="6438900"/>
            <a:ext cx="9147175" cy="442913"/>
            <a:chOff x="-4" y="4056"/>
            <a:chExt cx="5762" cy="279"/>
          </a:xfrm>
        </p:grpSpPr>
        <p:sp>
          <p:nvSpPr>
            <p:cNvPr id="18443" name="Rectangle 5"/>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1844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4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4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1843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4437063"/>
            <a:ext cx="17970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5150" y="4437063"/>
            <a:ext cx="1954213"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4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365625"/>
            <a:ext cx="175418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9" name="AutoShape 13"/>
          <p:cNvSpPr>
            <a:spLocks noChangeArrowheads="1"/>
          </p:cNvSpPr>
          <p:nvPr/>
        </p:nvSpPr>
        <p:spPr bwMode="auto">
          <a:xfrm>
            <a:off x="6084888" y="4724400"/>
            <a:ext cx="647700" cy="576263"/>
          </a:xfrm>
          <a:prstGeom prst="rightArrow">
            <a:avLst>
              <a:gd name="adj1" fmla="val 50000"/>
              <a:gd name="adj2" fmla="val 49954"/>
            </a:avLst>
          </a:prstGeom>
          <a:gradFill rotWithShape="0">
            <a:gsLst>
              <a:gs pos="0">
                <a:srgbClr val="AFE0E4"/>
              </a:gs>
              <a:gs pos="100000">
                <a:srgbClr val="85AAAD"/>
              </a:gs>
            </a:gsLst>
            <a:lin ang="5400000" scaled="1"/>
          </a:gradFill>
          <a:ln w="9360" cap="sq">
            <a:solidFill>
              <a:srgbClr val="B6DCDF"/>
            </a:solidFill>
            <a:miter lim="800000"/>
            <a:headEnd/>
            <a:tailEnd/>
          </a:ln>
          <a:effectLst>
            <a:outerShdw dist="75597" dir="1064680" algn="ctr" rotWithShape="0">
              <a:srgbClr val="808080">
                <a:alpha val="35036"/>
              </a:srgbClr>
            </a:outerShdw>
          </a:effectLst>
        </p:spPr>
        <p:txBody>
          <a:bodyPr wrap="none" anchor="ctr"/>
          <a:lstStyle/>
          <a:p>
            <a:endParaRPr lang="en-US"/>
          </a:p>
        </p:txBody>
      </p:sp>
      <p:pic>
        <p:nvPicPr>
          <p:cNvPr id="18442"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4688" y="4365625"/>
            <a:ext cx="2112962"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6778448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444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eaLnBrk="1" hangingPunct="1">
              <a:buClrTx/>
              <a:buFontTx/>
              <a:buNone/>
            </a:pPr>
            <a:r>
              <a:rPr lang="en-US" sz="3600" b="1">
                <a:solidFill>
                  <a:srgbClr val="000099"/>
                </a:solidFill>
                <a:latin typeface="Century Schoolbook" charset="0"/>
              </a:rPr>
              <a:t>Three Levels of Evaluation</a:t>
            </a:r>
          </a:p>
        </p:txBody>
      </p:sp>
      <p:sp>
        <p:nvSpPr>
          <p:cNvPr id="19459" name="Text Box 2"/>
          <p:cNvSpPr txBox="1">
            <a:spLocks noChangeArrowheads="1"/>
          </p:cNvSpPr>
          <p:nvPr/>
        </p:nvSpPr>
        <p:spPr bwMode="auto">
          <a:xfrm>
            <a:off x="6902450" y="64087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r" eaLnBrk="1" hangingPunct="1">
              <a:buClrTx/>
              <a:buFontTx/>
              <a:buNone/>
            </a:pPr>
            <a:endParaRPr lang="en-US" sz="1400" b="1">
              <a:solidFill>
                <a:srgbClr val="000000"/>
              </a:solidFill>
            </a:endParaRPr>
          </a:p>
          <a:p>
            <a:pPr algn="r" eaLnBrk="1" hangingPunct="1">
              <a:buClrTx/>
              <a:buFontTx/>
              <a:buNone/>
            </a:pPr>
            <a:fld id="{D46642A6-932B-48DB-B6F0-72B0429065B8}" type="slidenum">
              <a:rPr lang="en-US" sz="1400" b="1">
                <a:solidFill>
                  <a:srgbClr val="000000"/>
                </a:solidFill>
              </a:rPr>
              <a:pPr algn="r" eaLnBrk="1" hangingPunct="1">
                <a:buClrTx/>
                <a:buFontTx/>
                <a:buNone/>
              </a:pPr>
              <a:t>9</a:t>
            </a:fld>
            <a:endParaRPr lang="en-US" sz="1400" b="1">
              <a:solidFill>
                <a:srgbClr val="000000"/>
              </a:solidFill>
            </a:endParaRP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12875"/>
            <a:ext cx="8353425"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1" name="Freeform 4"/>
          <p:cNvSpPr>
            <a:spLocks noChangeArrowheads="1"/>
          </p:cNvSpPr>
          <p:nvPr/>
        </p:nvSpPr>
        <p:spPr bwMode="auto">
          <a:xfrm>
            <a:off x="3708400" y="1773238"/>
            <a:ext cx="1727200" cy="2016125"/>
          </a:xfrm>
          <a:custGeom>
            <a:avLst/>
            <a:gdLst>
              <a:gd name="T0" fmla="*/ 0 w 1727200"/>
              <a:gd name="T1" fmla="*/ 0 h 2016125"/>
              <a:gd name="T2" fmla="*/ 1727200 w 1727200"/>
              <a:gd name="T3" fmla="*/ 0 h 2016125"/>
              <a:gd name="T4" fmla="*/ 1727200 w 1727200"/>
              <a:gd name="T5" fmla="*/ 2016125 h 2016125"/>
              <a:gd name="T6" fmla="*/ 0 w 1727200"/>
              <a:gd name="T7" fmla="*/ 2016125 h 2016125"/>
              <a:gd name="T8" fmla="*/ 0 w 1727200"/>
              <a:gd name="T9" fmla="*/ 0 h 2016125"/>
              <a:gd name="T10" fmla="*/ 114358 w 1727200"/>
              <a:gd name="T11" fmla="*/ 114358 h 2016125"/>
              <a:gd name="T12" fmla="*/ 114358 w 1727200"/>
              <a:gd name="T13" fmla="*/ 1901767 h 2016125"/>
              <a:gd name="T14" fmla="*/ 1612842 w 1727200"/>
              <a:gd name="T15" fmla="*/ 1901767 h 2016125"/>
              <a:gd name="T16" fmla="*/ 1612842 w 1727200"/>
              <a:gd name="T17" fmla="*/ 114358 h 2016125"/>
              <a:gd name="T18" fmla="*/ 114358 w 1727200"/>
              <a:gd name="T19" fmla="*/ 114358 h 2016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7200"/>
              <a:gd name="T31" fmla="*/ 0 h 2016125"/>
              <a:gd name="T32" fmla="*/ 1727200 w 1727200"/>
              <a:gd name="T33" fmla="*/ 2016125 h 2016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7200" h="2016125">
                <a:moveTo>
                  <a:pt x="0" y="0"/>
                </a:moveTo>
                <a:lnTo>
                  <a:pt x="1727200" y="0"/>
                </a:lnTo>
                <a:lnTo>
                  <a:pt x="1727200" y="2016125"/>
                </a:lnTo>
                <a:lnTo>
                  <a:pt x="0" y="2016125"/>
                </a:lnTo>
                <a:lnTo>
                  <a:pt x="0" y="0"/>
                </a:lnTo>
                <a:close/>
                <a:moveTo>
                  <a:pt x="114358" y="114358"/>
                </a:moveTo>
                <a:lnTo>
                  <a:pt x="114358" y="1901767"/>
                </a:lnTo>
                <a:lnTo>
                  <a:pt x="1612842" y="1901767"/>
                </a:lnTo>
                <a:lnTo>
                  <a:pt x="1612842" y="114358"/>
                </a:lnTo>
                <a:lnTo>
                  <a:pt x="114358" y="114358"/>
                </a:lnTo>
                <a:close/>
              </a:path>
            </a:pathLst>
          </a:custGeom>
          <a:solidFill>
            <a:srgbClr val="BBE0E3"/>
          </a:solidFill>
          <a:ln w="9360" cap="flat">
            <a:solidFill>
              <a:srgbClr val="000000"/>
            </a:solidFill>
            <a:round/>
            <a:headEnd/>
            <a:tailEnd/>
          </a:ln>
        </p:spPr>
        <p:txBody>
          <a:bodyPr wrap="none" anchor="ctr"/>
          <a:lstStyle/>
          <a:p>
            <a:endParaRPr lang="en-US"/>
          </a:p>
        </p:txBody>
      </p:sp>
      <p:sp>
        <p:nvSpPr>
          <p:cNvPr id="19462" name="Text Box 5"/>
          <p:cNvSpPr txBox="1">
            <a:spLocks noChangeArrowheads="1"/>
          </p:cNvSpPr>
          <p:nvPr/>
        </p:nvSpPr>
        <p:spPr bwMode="auto">
          <a:xfrm>
            <a:off x="539750" y="5516563"/>
            <a:ext cx="83534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39725" indent="-339725"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1pPr>
            <a:lvl2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2pPr>
            <a:lvl3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3pPr>
            <a:lvl4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4pPr>
            <a:lvl5pPr eaLnBrk="0" hangingPunc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bg1"/>
                </a:solidFill>
                <a:latin typeface="Arial" charset="0"/>
                <a:ea typeface="ＭＳ Ｐゴシック" charset="-128"/>
              </a:defRPr>
            </a:lvl9pPr>
          </a:lstStyle>
          <a:p>
            <a:pPr eaLnBrk="1" hangingPunct="1">
              <a:buFont typeface="Arial" charset="0"/>
              <a:buChar char="•"/>
            </a:pPr>
            <a:r>
              <a:rPr lang="en-US" sz="1800">
                <a:solidFill>
                  <a:srgbClr val="000000"/>
                </a:solidFill>
              </a:rPr>
              <a:t>These combine to form the context for evaluation.</a:t>
            </a:r>
          </a:p>
          <a:p>
            <a:pPr eaLnBrk="1" hangingPunct="1">
              <a:buClrTx/>
              <a:buFontTx/>
              <a:buNone/>
            </a:pPr>
            <a:endParaRPr lang="en-US" sz="1800">
              <a:solidFill>
                <a:srgbClr val="000000"/>
              </a:solidFill>
            </a:endParaRPr>
          </a:p>
        </p:txBody>
      </p:sp>
      <p:grpSp>
        <p:nvGrpSpPr>
          <p:cNvPr id="19463" name="Group 6"/>
          <p:cNvGrpSpPr>
            <a:grpSpLocks/>
          </p:cNvGrpSpPr>
          <p:nvPr/>
        </p:nvGrpSpPr>
        <p:grpSpPr bwMode="auto">
          <a:xfrm>
            <a:off x="-6350" y="6438900"/>
            <a:ext cx="9147175" cy="442913"/>
            <a:chOff x="-4" y="4056"/>
            <a:chExt cx="5762" cy="279"/>
          </a:xfrm>
        </p:grpSpPr>
        <p:sp>
          <p:nvSpPr>
            <p:cNvPr id="19464" name="Rectangle 7"/>
            <p:cNvSpPr>
              <a:spLocks noChangeArrowheads="1"/>
            </p:cNvSpPr>
            <p:nvPr/>
          </p:nvSpPr>
          <p:spPr bwMode="auto">
            <a:xfrm>
              <a:off x="-4" y="4056"/>
              <a:ext cx="5762" cy="260"/>
            </a:xfrm>
            <a:prstGeom prst="rect">
              <a:avLst/>
            </a:prstGeom>
            <a:solidFill>
              <a:srgbClr val="FFFFFF"/>
            </a:solidFill>
            <a:ln w="25560" cap="sq">
              <a:solidFill>
                <a:srgbClr val="FFFFFF"/>
              </a:solidFill>
              <a:miter lim="800000"/>
              <a:headEnd/>
              <a:tailEnd/>
            </a:ln>
          </p:spPr>
          <p:txBody>
            <a:bodyPr wrap="none" anchor="ctr"/>
            <a:lstStyle/>
            <a:p>
              <a:endParaRPr lang="en-US"/>
            </a:p>
          </p:txBody>
        </p:sp>
        <p:pic>
          <p:nvPicPr>
            <p:cNvPr id="1946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 y="4090"/>
              <a:ext cx="13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 y="4063"/>
              <a:ext cx="30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7"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3" y="4090"/>
              <a:ext cx="1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2" y="4099"/>
              <a:ext cx="188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17694425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1520</Words>
  <Application>Microsoft Office PowerPoint</Application>
  <PresentationFormat>On-screen Show (4:3)</PresentationFormat>
  <Paragraphs>215</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General Ontology Evaluation Framework (GOEF) &amp;  the I-Choose Use Case  A Proposed Infrastructure  for the Ontology Development Lifecycle </vt:lpstr>
      <vt:lpstr>PowerPoint Presentation</vt:lpstr>
      <vt:lpstr>General Ontology Evaluation Framework (GOEF)</vt:lpstr>
      <vt:lpstr>GOEF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I-Choose  &amp; I-Choose Use Case</vt:lpstr>
      <vt:lpstr>What is I-Choose</vt:lpstr>
      <vt:lpstr>PowerPoint Presentation</vt:lpstr>
      <vt:lpstr>Motivating Example:  I-Choose Use Case - Child Labor &amp; Child Protection</vt:lpstr>
      <vt:lpstr>PowerPoint Presentation</vt:lpstr>
      <vt:lpstr>PowerPoint Presentation</vt:lpstr>
      <vt:lpstr>PowerPoint Presentation</vt:lpstr>
      <vt:lpstr>PowerPoint Presentation</vt:lpstr>
      <vt:lpstr>PowerPoint Presentation</vt:lpstr>
      <vt:lpstr>PowerPoint Presentation</vt:lpstr>
      <vt:lpstr>The General Ontology Evaluation Framework (GOEF) &amp;  the I-Choose Use Case  A Proposed Infrastructure  for the Ontology Development Lifecycle </vt:lpstr>
    </vt:vector>
  </TitlesOfParts>
  <Company>University at Albany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General Ontology Evaluation Framework (GOEF) &amp;  the I-Choose Use Case  A Proposed Infrastructure  for the Ontology Development Lifecycle </dc:title>
  <dc:creator>University at Albany</dc:creator>
  <cp:lastModifiedBy>University at Albany</cp:lastModifiedBy>
  <cp:revision>9</cp:revision>
  <dcterms:created xsi:type="dcterms:W3CDTF">2013-04-27T19:54:56Z</dcterms:created>
  <dcterms:modified xsi:type="dcterms:W3CDTF">2013-04-29T18:30:12Z</dcterms:modified>
</cp:coreProperties>
</file>