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6" r:id="rId7"/>
    <p:sldId id="265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564" y="24"/>
      </p:cViewPr>
      <p:guideLst>
        <p:guide orient="horz" pos="28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4F4B-2708-43C0-A8C1-2DBABB1494C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2A7F4-F447-4596-A355-0922E3A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6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016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DF903-7E37-4CEC-8497-5B6D26D3C31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894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16000" y="793750"/>
            <a:ext cx="103632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97351" y="6567488"/>
            <a:ext cx="3877733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60984" y="6432551"/>
            <a:ext cx="2334683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7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2" y="76200"/>
            <a:ext cx="2813049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367" y="76200"/>
            <a:ext cx="8240184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0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367" y="1582738"/>
            <a:ext cx="5492751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4318" y="1582738"/>
            <a:ext cx="5492749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9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3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4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7" y="1582738"/>
            <a:ext cx="111887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508000" y="1371600"/>
            <a:ext cx="11176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508000" y="1371600"/>
            <a:ext cx="11176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55201" y="6523038"/>
            <a:ext cx="2334684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68511-035D-4E75-8550-C386FEB001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6200"/>
            <a:ext cx="1122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072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.cim3.net/cgi-bin/wiki.pl?PatrickLambri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19400" y="4642790"/>
            <a:ext cx="7059460" cy="1219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dirty="0" smtClean="0"/>
              <a:t>Co-Champions:</a:t>
            </a:r>
          </a:p>
          <a:p>
            <a:pPr marL="0" indent="0" algn="ctr">
              <a:buNone/>
              <a:defRPr/>
            </a:pPr>
            <a:r>
              <a:rPr lang="en-US" altLang="en-US" sz="2400" dirty="0" smtClean="0"/>
              <a:t>Leo Obrst (MITRE)</a:t>
            </a:r>
          </a:p>
          <a:p>
            <a:pPr marL="0" indent="0" algn="ctr">
              <a:buNone/>
              <a:defRPr/>
            </a:pPr>
            <a:r>
              <a:rPr lang="en-US" altLang="en-US" sz="2400" dirty="0" smtClean="0"/>
              <a:t>Ram D. Sriram (NIST)</a:t>
            </a:r>
            <a:endParaRPr lang="en-US" altLang="en-US" sz="2400" dirty="0"/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441553"/>
            <a:ext cx="7772400" cy="4155626"/>
          </a:xfrm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/>
              <a:t>Ontology Summit 2015: </a:t>
            </a:r>
            <a:br>
              <a:rPr lang="en-US" sz="2400" dirty="0"/>
            </a:br>
            <a:r>
              <a:rPr lang="en-US" sz="2400" dirty="0"/>
              <a:t>Internet of Things: Toward Smart </a:t>
            </a:r>
            <a:r>
              <a:rPr lang="en-US" sz="2400" dirty="0" smtClean="0"/>
              <a:t>Networked Systems and Societies</a:t>
            </a:r>
            <a:br>
              <a:rPr lang="en-US" sz="2400" dirty="0" smtClean="0"/>
            </a:br>
            <a:r>
              <a:rPr lang="en-US" sz="2400" dirty="0" smtClean="0"/>
              <a:t>Synthesis I – </a:t>
            </a:r>
            <a:r>
              <a:rPr lang="en-US" sz="2400" dirty="0" smtClean="0"/>
              <a:t>February </a:t>
            </a:r>
            <a:r>
              <a:rPr lang="en-US" sz="2400" dirty="0" smtClean="0"/>
              <a:t>19, </a:t>
            </a:r>
            <a:r>
              <a:rPr lang="en-US" sz="2400" dirty="0" smtClean="0"/>
              <a:t>2015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>Track A: Ontology Integration in the Internet of </a:t>
            </a:r>
            <a:r>
              <a:rPr lang="en-US" sz="3600" dirty="0" smtClean="0"/>
              <a:t>Things: Synthesis 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2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55650"/>
            <a:fld id="{A05C6AC8-4C8C-4EBF-8C8A-C6B912AE3A91}" type="slidenum">
              <a:rPr lang="en-US" smtClean="0">
                <a:solidFill>
                  <a:srgbClr val="000000"/>
                </a:solidFill>
              </a:rPr>
              <a:pPr defTabSz="755650"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41419" y="152400"/>
            <a:ext cx="10936705" cy="838200"/>
          </a:xfrm>
        </p:spPr>
        <p:txBody>
          <a:bodyPr/>
          <a:lstStyle/>
          <a:p>
            <a:r>
              <a:rPr lang="en-US" dirty="0"/>
              <a:t>Track A: Ontology Integration in the Internet of </a:t>
            </a:r>
            <a:r>
              <a:rPr lang="en-US" dirty="0" smtClean="0"/>
              <a:t>Things: </a:t>
            </a:r>
            <a:r>
              <a:rPr lang="en-US" b="1" dirty="0" smtClean="0"/>
              <a:t>Goal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b="1" dirty="0" smtClean="0"/>
              <a:t>Mission</a:t>
            </a:r>
            <a:endParaRPr lang="en-US" b="1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9547" y="1360527"/>
            <a:ext cx="10840453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chemeClr val="accent6"/>
                </a:solidFill>
              </a:rPr>
              <a:t>Goal </a:t>
            </a:r>
            <a:r>
              <a:rPr lang="en-US" sz="2800" b="1" i="1" dirty="0">
                <a:solidFill>
                  <a:schemeClr val="accent6"/>
                </a:solidFill>
              </a:rPr>
              <a:t>of Track: </a:t>
            </a:r>
            <a:endParaRPr lang="en-US" sz="2800" b="1" i="1" dirty="0" smtClean="0">
              <a:solidFill>
                <a:schemeClr val="accent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discuss the various approaches being taken to address the integration and interoperability issues</a:t>
            </a:r>
          </a:p>
          <a:p>
            <a:r>
              <a:rPr lang="en-US" sz="2800" b="1" i="1" dirty="0" smtClean="0">
                <a:solidFill>
                  <a:schemeClr val="accent6"/>
                </a:solidFill>
              </a:rPr>
              <a:t>Mission:</a:t>
            </a:r>
            <a:endParaRPr lang="en-US" sz="2800" dirty="0" smtClean="0"/>
          </a:p>
          <a:p>
            <a:pPr lvl="1"/>
            <a:r>
              <a:rPr lang="en-US" sz="2400" dirty="0"/>
              <a:t>Present case studies of </a:t>
            </a:r>
            <a:r>
              <a:rPr lang="en-US" sz="2400" dirty="0" err="1"/>
              <a:t>IoT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Discuss current approaches in integration and interoperability</a:t>
            </a:r>
          </a:p>
          <a:p>
            <a:pPr lvl="1"/>
            <a:r>
              <a:rPr lang="en-US" sz="2400" dirty="0"/>
              <a:t>Discuss gaps in current approaches</a:t>
            </a:r>
          </a:p>
          <a:p>
            <a:pPr lvl="1"/>
            <a:r>
              <a:rPr lang="en-US" sz="2400" dirty="0"/>
              <a:t>Discuss issues of vertical integration and interoperability across layers of the </a:t>
            </a:r>
            <a:r>
              <a:rPr lang="en-US" sz="2400" dirty="0" err="1"/>
              <a:t>IoT</a:t>
            </a:r>
            <a:r>
              <a:rPr lang="en-US" sz="2400" dirty="0"/>
              <a:t>, including granularity</a:t>
            </a:r>
          </a:p>
          <a:p>
            <a:pPr lvl="1"/>
            <a:r>
              <a:rPr lang="en-US" sz="2400" dirty="0"/>
              <a:t>Propose methods for achieving integration and interoperability through ontologies</a:t>
            </a:r>
          </a:p>
          <a:p>
            <a:pPr lvl="1"/>
            <a:r>
              <a:rPr lang="en-US" sz="2400" dirty="0"/>
              <a:t>Propose a unified framework for integration and interoperability for multimodal (audio, text, video, etc.) interfaces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A – Session I, Feb. 5, 2015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9" y="1568670"/>
            <a:ext cx="10828420" cy="4337050"/>
          </a:xfrm>
        </p:spPr>
        <p:txBody>
          <a:bodyPr/>
          <a:lstStyle/>
          <a:p>
            <a:r>
              <a:rPr lang="en-US" sz="2400" b="1" dirty="0" smtClean="0"/>
              <a:t>Dr. Steve Ray</a:t>
            </a:r>
            <a:r>
              <a:rPr lang="en-US" sz="2400" b="1" dirty="0" smtClean="0">
                <a:hlinkClick r:id="rId3"/>
              </a:rPr>
              <a:t> </a:t>
            </a:r>
            <a:r>
              <a:rPr lang="en-US" sz="2400" b="1" dirty="0" smtClean="0"/>
              <a:t>(Carnegie Mellon University, USA): An </a:t>
            </a:r>
            <a:r>
              <a:rPr lang="en-US" sz="2400" b="1" dirty="0"/>
              <a:t>Ontology-Driven Integration Framework for Smart </a:t>
            </a:r>
            <a:r>
              <a:rPr lang="en-US" sz="2400" b="1" dirty="0" smtClean="0"/>
              <a:t>Communities</a:t>
            </a:r>
            <a:endParaRPr lang="en-US" sz="2400" b="1" dirty="0"/>
          </a:p>
          <a:p>
            <a:pPr lvl="1"/>
            <a:r>
              <a:rPr lang="en-US" sz="2000" dirty="0" smtClean="0"/>
              <a:t>Describes a </a:t>
            </a:r>
            <a:r>
              <a:rPr lang="en-US" sz="2000" dirty="0"/>
              <a:t>neutral, abstract ontology and framework that supports the vision and diverse contexts of a smart </a:t>
            </a:r>
            <a:r>
              <a:rPr lang="en-US" sz="2000" dirty="0" smtClean="0"/>
              <a:t>community, supporting </a:t>
            </a:r>
            <a:r>
              <a:rPr lang="en-US" sz="2000" dirty="0" err="1" smtClean="0"/>
              <a:t>IoT</a:t>
            </a:r>
            <a:r>
              <a:rPr lang="en-US" sz="2000" dirty="0" smtClean="0"/>
              <a:t> and ontology mapping</a:t>
            </a:r>
          </a:p>
          <a:p>
            <a:r>
              <a:rPr lang="en-US" sz="2400" b="1" dirty="0"/>
              <a:t>Dr. </a:t>
            </a:r>
            <a:r>
              <a:rPr lang="en-US" sz="2400" b="1" dirty="0" err="1" smtClean="0"/>
              <a:t>Payam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Barnaghi</a:t>
            </a:r>
            <a:r>
              <a:rPr lang="en-US" sz="2400" b="1" dirty="0" smtClean="0"/>
              <a:t> (University </a:t>
            </a:r>
            <a:r>
              <a:rPr lang="en-US" sz="2400" b="1" dirty="0"/>
              <a:t>of Surrey, UK): Dynamic Semantics for the Internet of Things </a:t>
            </a:r>
            <a:endParaRPr lang="en-US" sz="2400" b="1" dirty="0" smtClean="0"/>
          </a:p>
          <a:p>
            <a:pPr lvl="1"/>
            <a:r>
              <a:rPr lang="en-US" sz="2000" dirty="0" smtClean="0"/>
              <a:t>Provides </a:t>
            </a:r>
            <a:r>
              <a:rPr lang="en-US" sz="2000" dirty="0"/>
              <a:t>an overview of the use-case and requirements for semantic interoperability in the </a:t>
            </a:r>
            <a:r>
              <a:rPr lang="en-US" sz="2000" dirty="0" err="1"/>
              <a:t>IoT</a:t>
            </a:r>
            <a:r>
              <a:rPr lang="en-US" sz="2000" dirty="0"/>
              <a:t> with a focus on annotation, processing and information extraction and dynamicity in the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  <a:r>
              <a:rPr lang="en-US" sz="2000" dirty="0" smtClean="0"/>
              <a:t>environment</a:t>
            </a:r>
          </a:p>
          <a:p>
            <a:r>
              <a:rPr lang="en-US" sz="2400" b="1" dirty="0"/>
              <a:t>Dr. </a:t>
            </a:r>
            <a:r>
              <a:rPr lang="en-US" sz="2400" b="1" dirty="0" smtClean="0"/>
              <a:t>Jack Hodges </a:t>
            </a:r>
            <a:r>
              <a:rPr lang="en-US" sz="2400" b="1" dirty="0"/>
              <a:t>(Web of Things (WOT) Research Group, Siemens Berkeley </a:t>
            </a:r>
            <a:r>
              <a:rPr lang="en-US" sz="2400" b="1" dirty="0" smtClean="0"/>
              <a:t>Laboratory, USA): </a:t>
            </a:r>
            <a:r>
              <a:rPr lang="en-US" sz="2400" b="1" dirty="0"/>
              <a:t>Semantic Integration Prototype for Wearable Devices in Health </a:t>
            </a:r>
            <a:r>
              <a:rPr lang="en-US" sz="2400" b="1" dirty="0" smtClean="0"/>
              <a:t>Care</a:t>
            </a:r>
          </a:p>
          <a:p>
            <a:pPr lvl="1"/>
            <a:r>
              <a:rPr lang="en-US" sz="2000" dirty="0" smtClean="0"/>
              <a:t>Describes a prototype using curated </a:t>
            </a:r>
            <a:r>
              <a:rPr lang="en-US" sz="2000" dirty="0"/>
              <a:t>biomedical ontologies to assist health care professionals in selecting appropriate wearable devices to monitor diagnosed </a:t>
            </a:r>
            <a:r>
              <a:rPr lang="en-US" sz="2000" dirty="0" smtClean="0"/>
              <a:t>disorders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439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90" y="1621908"/>
            <a:ext cx="10828420" cy="4337050"/>
          </a:xfrm>
        </p:spPr>
        <p:txBody>
          <a:bodyPr/>
          <a:lstStyle/>
          <a:p>
            <a:r>
              <a:rPr lang="en-US" sz="3200" dirty="0" smtClean="0"/>
              <a:t>Sensor Integration (Steve Ray)</a:t>
            </a:r>
          </a:p>
          <a:p>
            <a:r>
              <a:rPr lang="en-US" sz="3200" dirty="0" smtClean="0"/>
              <a:t>Smart Grid (Steve Ray)</a:t>
            </a:r>
          </a:p>
          <a:p>
            <a:r>
              <a:rPr lang="en-US" sz="3200" dirty="0" smtClean="0"/>
              <a:t>Smart Healthcare – Decision making for device selection (Jack Hodges)</a:t>
            </a:r>
          </a:p>
          <a:p>
            <a:r>
              <a:rPr lang="en-US" sz="3200" dirty="0" smtClean="0"/>
              <a:t>Web of Things/Internet of Things </a:t>
            </a:r>
            <a:r>
              <a:rPr lang="en-US" sz="3200" dirty="0" smtClean="0"/>
              <a:t>Framework (</a:t>
            </a:r>
            <a:r>
              <a:rPr lang="en-US" sz="3200" dirty="0" err="1" smtClean="0"/>
              <a:t>Payam</a:t>
            </a:r>
            <a:r>
              <a:rPr lang="en-US" sz="3200" dirty="0" smtClean="0"/>
              <a:t> </a:t>
            </a:r>
            <a:r>
              <a:rPr lang="en-US" sz="3200" dirty="0" err="1" smtClean="0"/>
              <a:t>Barnaghi</a:t>
            </a:r>
            <a:r>
              <a:rPr lang="en-US" sz="32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100" dirty="0"/>
              <a:t>	</a:t>
            </a: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345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approaches for Integration and </a:t>
            </a:r>
            <a:r>
              <a:rPr lang="en-US" dirty="0" smtClean="0"/>
              <a:t>Interoperability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Simple approaches (e.g., Hyper/CAT, </a:t>
            </a:r>
            <a:r>
              <a:rPr lang="en-US" sz="2400" dirty="0" smtClean="0"/>
              <a:t>s</a:t>
            </a:r>
            <a:r>
              <a:rPr lang="en-US" sz="2400" dirty="0" smtClean="0"/>
              <a:t>lides 14, 17, </a:t>
            </a:r>
            <a:r>
              <a:rPr lang="en-US" sz="2400" dirty="0" err="1" smtClean="0"/>
              <a:t>Payam</a:t>
            </a:r>
            <a:r>
              <a:rPr lang="en-US" sz="2400" dirty="0" smtClean="0"/>
              <a:t> </a:t>
            </a:r>
            <a:r>
              <a:rPr lang="en-US" sz="2400" dirty="0" err="1" smtClean="0"/>
              <a:t>Barnaghi</a:t>
            </a:r>
            <a:r>
              <a:rPr lang="en-US" sz="2400" dirty="0" smtClean="0"/>
              <a:t>) to Semantic </a:t>
            </a:r>
            <a:r>
              <a:rPr lang="en-US" sz="2400" dirty="0" smtClean="0"/>
              <a:t>approaches: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marL="42545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Servers </a:t>
            </a:r>
            <a:r>
              <a:rPr lang="en-US" sz="2000" dirty="0"/>
              <a:t>provide catalogues of resources </a:t>
            </a:r>
            <a:r>
              <a:rPr lang="en-US" sz="2000" dirty="0" smtClean="0"/>
              <a:t>to clients.</a:t>
            </a:r>
          </a:p>
          <a:p>
            <a:pPr lvl="1"/>
            <a:r>
              <a:rPr lang="en-US" sz="2000" dirty="0" smtClean="0"/>
              <a:t>A catalogue </a:t>
            </a:r>
            <a:r>
              <a:rPr lang="en-US" sz="2000" dirty="0"/>
              <a:t>is an array of </a:t>
            </a:r>
            <a:r>
              <a:rPr lang="en-US" sz="2000" dirty="0" smtClean="0"/>
              <a:t>URIs.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resource in the catalogue is </a:t>
            </a:r>
            <a:r>
              <a:rPr lang="en-US" sz="2000" dirty="0" smtClean="0"/>
              <a:t>annotated with </a:t>
            </a:r>
            <a:r>
              <a:rPr lang="en-US" sz="2000" dirty="0"/>
              <a:t>metadata (RDF-like triples).</a:t>
            </a:r>
            <a:r>
              <a:rPr lang="en-US" sz="1800" dirty="0"/>
              <a:t>	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48570" y="5000479"/>
            <a:ext cx="125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Sometimes trivial…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84257" y="2334772"/>
            <a:ext cx="5081661" cy="3275942"/>
            <a:chOff x="-274006" y="952500"/>
            <a:chExt cx="9094156" cy="5862638"/>
          </a:xfrm>
        </p:grpSpPr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684213" y="1700213"/>
              <a:ext cx="1879600" cy="1441450"/>
              <a:chOff x="431" y="1752"/>
              <a:chExt cx="1184" cy="908"/>
            </a:xfrm>
          </p:grpSpPr>
          <p:pic>
            <p:nvPicPr>
              <p:cNvPr id="118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1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" name="Freeform 18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Freeform 19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611188" y="3573463"/>
              <a:ext cx="1879600" cy="1441450"/>
              <a:chOff x="431" y="1752"/>
              <a:chExt cx="1184" cy="908"/>
            </a:xfrm>
          </p:grpSpPr>
          <p:pic>
            <p:nvPicPr>
              <p:cNvPr id="109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0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1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4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" name="Freeform 18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" name="Freeform 19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3419475" y="1196975"/>
              <a:ext cx="1879600" cy="1441450"/>
              <a:chOff x="431" y="1752"/>
              <a:chExt cx="1184" cy="908"/>
            </a:xfrm>
          </p:grpSpPr>
          <p:pic>
            <p:nvPicPr>
              <p:cNvPr id="100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Freeform 18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Freeform 19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pic>
          <p:nvPicPr>
            <p:cNvPr id="19" name="Picture 44" descr="http://openclipart.org/image/800px/svg_to_png/14729/gabe_anguiano_Clou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575" y="2997200"/>
              <a:ext cx="3463925" cy="215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4" descr="#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7788" y="3933825"/>
              <a:ext cx="3968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4" descr="#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575" y="3357563"/>
              <a:ext cx="403225" cy="48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4" descr="#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763" y="3644900"/>
              <a:ext cx="4016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4" descr="#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063" y="4127500"/>
              <a:ext cx="4016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4" descr="http://openclipart.org/image/800px/svg_to_png/14729/gabe_anguiano_Cloud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4650" y="4508500"/>
              <a:ext cx="2095500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7" descr="C:\Users\pm0018.SURREY\AppData\Local\Microsoft\Windows\Temporary Internet Files\Content.IE5\MVNB1V1B\MC900445772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713" y="4786313"/>
              <a:ext cx="417512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8" descr="C:\Users\pm0018.SURREY\AppData\Local\Microsoft\Windows\Temporary Internet Files\Content.IE5\QC9GBR0F\MC900282950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2425" y="5262563"/>
              <a:ext cx="192088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9" descr="C:\Users\pm0018.SURREY\AppData\Local\Microsoft\Windows\Temporary Internet Files\Content.IE5\S6J21OAB\MP900442392[1]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0913" y="5362575"/>
              <a:ext cx="525462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2350" y="4795838"/>
              <a:ext cx="325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9" descr="MC900389552[1]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5950" y="5011738"/>
              <a:ext cx="3571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0" descr="MC900303569[1]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2138" y="4940300"/>
              <a:ext cx="317500" cy="36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4" descr="http://openclipart.org/image/800px/svg_to_png/14729/gabe_anguiano_Cloud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88" y="1484313"/>
              <a:ext cx="2095500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55" descr="MC900431633[1]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3663" y="2178050"/>
              <a:ext cx="3143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56" descr="MC900439835[1]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388" y="1935163"/>
              <a:ext cx="414337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58" descr="MC900441332[1]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1725" y="2297113"/>
              <a:ext cx="3397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61" descr="MC900439837[1]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813" y="2336800"/>
              <a:ext cx="300037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2" descr="MC900431633[1]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8625" y="1962150"/>
              <a:ext cx="3143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63" descr="MC900431633[1]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322513"/>
              <a:ext cx="3143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8" name="AutoShape 73"/>
            <p:cNvCxnSpPr>
              <a:cxnSpLocks noChangeShapeType="1"/>
              <a:stCxn id="118" idx="3"/>
              <a:endCxn id="19" idx="1"/>
            </p:cNvCxnSpPr>
            <p:nvPr/>
          </p:nvCxnSpPr>
          <p:spPr bwMode="auto">
            <a:xfrm>
              <a:off x="2563813" y="2420938"/>
              <a:ext cx="639762" cy="1655762"/>
            </a:xfrm>
            <a:prstGeom prst="curvedConnector3">
              <a:avLst>
                <a:gd name="adj1" fmla="val 49875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74"/>
            <p:cNvCxnSpPr>
              <a:cxnSpLocks noChangeShapeType="1"/>
              <a:stCxn id="109" idx="3"/>
              <a:endCxn id="19" idx="1"/>
            </p:cNvCxnSpPr>
            <p:nvPr/>
          </p:nvCxnSpPr>
          <p:spPr bwMode="auto">
            <a:xfrm flipV="1">
              <a:off x="2490788" y="4076700"/>
              <a:ext cx="712787" cy="217488"/>
            </a:xfrm>
            <a:prstGeom prst="curvedConnector3">
              <a:avLst>
                <a:gd name="adj1" fmla="val 49889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76"/>
            <p:cNvCxnSpPr>
              <a:cxnSpLocks noChangeShapeType="1"/>
              <a:stCxn id="100" idx="2"/>
              <a:endCxn id="21" idx="0"/>
            </p:cNvCxnSpPr>
            <p:nvPr/>
          </p:nvCxnSpPr>
          <p:spPr bwMode="auto">
            <a:xfrm rot="16200000" flipH="1">
              <a:off x="4221163" y="2776537"/>
              <a:ext cx="719138" cy="4429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77"/>
            <p:cNvCxnSpPr>
              <a:cxnSpLocks noChangeShapeType="1"/>
              <a:stCxn id="31" idx="2"/>
              <a:endCxn id="19" idx="3"/>
            </p:cNvCxnSpPr>
            <p:nvPr/>
          </p:nvCxnSpPr>
          <p:spPr bwMode="auto">
            <a:xfrm rot="5400000">
              <a:off x="6323806" y="3267869"/>
              <a:ext cx="1152525" cy="465138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78"/>
            <p:cNvCxnSpPr>
              <a:cxnSpLocks noChangeShapeType="1"/>
              <a:stCxn id="24" idx="0"/>
              <a:endCxn id="19" idx="3"/>
            </p:cNvCxnSpPr>
            <p:nvPr/>
          </p:nvCxnSpPr>
          <p:spPr bwMode="auto">
            <a:xfrm rot="5400000" flipH="1">
              <a:off x="7004050" y="3740150"/>
              <a:ext cx="431800" cy="1104900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80"/>
            <p:cNvGrpSpPr>
              <a:grpSpLocks/>
            </p:cNvGrpSpPr>
            <p:nvPr/>
          </p:nvGrpSpPr>
          <p:grpSpPr bwMode="auto">
            <a:xfrm>
              <a:off x="827088" y="3789363"/>
              <a:ext cx="1879600" cy="1441450"/>
              <a:chOff x="431" y="1752"/>
              <a:chExt cx="1184" cy="908"/>
            </a:xfrm>
          </p:grpSpPr>
          <p:pic>
            <p:nvPicPr>
              <p:cNvPr id="91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" name="Freeform 18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Freeform 19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grpSp>
          <p:nvGrpSpPr>
            <p:cNvPr id="44" name="Group 90"/>
            <p:cNvGrpSpPr>
              <a:grpSpLocks/>
            </p:cNvGrpSpPr>
            <p:nvPr/>
          </p:nvGrpSpPr>
          <p:grpSpPr bwMode="auto">
            <a:xfrm>
              <a:off x="1042988" y="4005263"/>
              <a:ext cx="1879600" cy="1441450"/>
              <a:chOff x="431" y="1752"/>
              <a:chExt cx="1184" cy="908"/>
            </a:xfrm>
          </p:grpSpPr>
          <p:pic>
            <p:nvPicPr>
              <p:cNvPr id="82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Freeform 87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sp>
          <p:nvSpPr>
            <p:cNvPr id="45" name="Text Box 101"/>
            <p:cNvSpPr txBox="1">
              <a:spLocks noChangeArrowheads="1"/>
            </p:cNvSpPr>
            <p:nvPr/>
          </p:nvSpPr>
          <p:spPr bwMode="auto">
            <a:xfrm>
              <a:off x="6516689" y="1628774"/>
              <a:ext cx="1171575" cy="72048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500">
                  <a:solidFill>
                    <a:srgbClr val="80808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Network-enabled Devices</a:t>
              </a:r>
            </a:p>
          </p:txBody>
        </p:sp>
        <p:sp>
          <p:nvSpPr>
            <p:cNvPr id="46" name="AutoShape 106"/>
            <p:cNvSpPr>
              <a:spLocks noChangeArrowheads="1"/>
            </p:cNvSpPr>
            <p:nvPr/>
          </p:nvSpPr>
          <p:spPr bwMode="auto">
            <a:xfrm>
              <a:off x="6665913" y="3105150"/>
              <a:ext cx="1655762" cy="792163"/>
            </a:xfrm>
            <a:prstGeom prst="wedgeRoundRectCallout">
              <a:avLst>
                <a:gd name="adj1" fmla="val -44537"/>
                <a:gd name="adj2" fmla="val 70042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rgbClr val="000000"/>
                  </a:solidFill>
                  <a:latin typeface="Arial" charset="0"/>
                  <a:cs typeface="ＭＳ Ｐゴシック" charset="0"/>
                </a:rPr>
                <a:t>Semantically annotate data</a:t>
              </a:r>
              <a:endParaRPr lang="en-US" sz="600" b="1" dirty="0">
                <a:solidFill>
                  <a:srgbClr val="FF0000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2490788" y="2289175"/>
              <a:ext cx="785812" cy="419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89A4A7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Verdana" panose="020B0604030504040204" pitchFamily="34" charset="0"/>
                <a:buChar char="−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−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500">
                  <a:solidFill>
                    <a:schemeClr val="bg1"/>
                  </a:solidFill>
                  <a:latin typeface="Verdana" panose="020B0604030504040204" pitchFamily="34" charset="0"/>
                </a:rPr>
                <a:t>Gateway</a:t>
              </a:r>
            </a:p>
          </p:txBody>
        </p:sp>
        <p:cxnSp>
          <p:nvCxnSpPr>
            <p:cNvPr id="48" name="AutoShape 73"/>
            <p:cNvCxnSpPr>
              <a:cxnSpLocks noChangeShapeType="1"/>
              <a:endCxn id="47" idx="1"/>
            </p:cNvCxnSpPr>
            <p:nvPr/>
          </p:nvCxnSpPr>
          <p:spPr bwMode="auto">
            <a:xfrm>
              <a:off x="1947863" y="2457450"/>
              <a:ext cx="542925" cy="412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1744843" y="2232026"/>
              <a:ext cx="929916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CoAP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87815" y="3462339"/>
              <a:ext cx="929916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HTTP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37218" y="2636838"/>
              <a:ext cx="929916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CoAP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25350" y="3068639"/>
              <a:ext cx="929916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CoAP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9340" y="3714751"/>
              <a:ext cx="929916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HTTP</a:t>
              </a:r>
            </a:p>
          </p:txBody>
        </p:sp>
        <p:cxnSp>
          <p:nvCxnSpPr>
            <p:cNvPr id="54" name="AutoShape 73"/>
            <p:cNvCxnSpPr>
              <a:cxnSpLocks noChangeShapeType="1"/>
              <a:stCxn id="19" idx="1"/>
              <a:endCxn id="20" idx="1"/>
            </p:cNvCxnSpPr>
            <p:nvPr/>
          </p:nvCxnSpPr>
          <p:spPr bwMode="auto">
            <a:xfrm rot="10800000" flipH="1" flipV="1">
              <a:off x="3203575" y="4075113"/>
              <a:ext cx="684213" cy="96837"/>
            </a:xfrm>
            <a:prstGeom prst="curvedConnector3">
              <a:avLst>
                <a:gd name="adj1" fmla="val 2782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73"/>
            <p:cNvCxnSpPr>
              <a:cxnSpLocks noChangeShapeType="1"/>
              <a:stCxn id="20" idx="3"/>
            </p:cNvCxnSpPr>
            <p:nvPr/>
          </p:nvCxnSpPr>
          <p:spPr bwMode="auto">
            <a:xfrm flipV="1">
              <a:off x="4284663" y="3648075"/>
              <a:ext cx="336550" cy="523875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73"/>
            <p:cNvCxnSpPr>
              <a:cxnSpLocks noChangeShapeType="1"/>
              <a:endCxn id="23" idx="1"/>
            </p:cNvCxnSpPr>
            <p:nvPr/>
          </p:nvCxnSpPr>
          <p:spPr bwMode="auto">
            <a:xfrm>
              <a:off x="4284663" y="4222750"/>
              <a:ext cx="533400" cy="14605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73"/>
            <p:cNvCxnSpPr>
              <a:cxnSpLocks noChangeShapeType="1"/>
              <a:endCxn id="22" idx="2"/>
            </p:cNvCxnSpPr>
            <p:nvPr/>
          </p:nvCxnSpPr>
          <p:spPr bwMode="auto">
            <a:xfrm flipV="1">
              <a:off x="5199063" y="4127500"/>
              <a:ext cx="468312" cy="301625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73"/>
            <p:cNvCxnSpPr>
              <a:cxnSpLocks noChangeShapeType="1"/>
              <a:endCxn id="22" idx="1"/>
            </p:cNvCxnSpPr>
            <p:nvPr/>
          </p:nvCxnSpPr>
          <p:spPr bwMode="auto">
            <a:xfrm>
              <a:off x="4945063" y="3689350"/>
              <a:ext cx="520700" cy="19685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73"/>
            <p:cNvCxnSpPr>
              <a:cxnSpLocks noChangeShapeType="1"/>
              <a:stCxn id="20" idx="3"/>
              <a:endCxn id="22" idx="1"/>
            </p:cNvCxnSpPr>
            <p:nvPr/>
          </p:nvCxnSpPr>
          <p:spPr bwMode="auto">
            <a:xfrm flipV="1">
              <a:off x="4284663" y="3886200"/>
              <a:ext cx="1181100" cy="28575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AutoShape 73"/>
            <p:cNvCxnSpPr>
              <a:cxnSpLocks noChangeShapeType="1"/>
              <a:stCxn id="23" idx="0"/>
            </p:cNvCxnSpPr>
            <p:nvPr/>
          </p:nvCxnSpPr>
          <p:spPr bwMode="auto">
            <a:xfrm rot="16200000" flipV="1">
              <a:off x="4733131" y="3840957"/>
              <a:ext cx="327025" cy="246062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TextBox 60"/>
            <p:cNvSpPr txBox="1"/>
            <p:nvPr/>
          </p:nvSpPr>
          <p:spPr>
            <a:xfrm>
              <a:off x="-105884" y="1852613"/>
              <a:ext cx="1294445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6LowPAN</a:t>
              </a:r>
            </a:p>
          </p:txBody>
        </p:sp>
        <p:grpSp>
          <p:nvGrpSpPr>
            <p:cNvPr id="62" name="Group 114"/>
            <p:cNvGrpSpPr>
              <a:grpSpLocks/>
            </p:cNvGrpSpPr>
            <p:nvPr/>
          </p:nvGrpSpPr>
          <p:grpSpPr bwMode="auto">
            <a:xfrm>
              <a:off x="2132013" y="952500"/>
              <a:ext cx="1655762" cy="1296988"/>
              <a:chOff x="1343" y="600"/>
              <a:chExt cx="1043" cy="817"/>
            </a:xfrm>
          </p:grpSpPr>
          <p:sp>
            <p:nvSpPr>
              <p:cNvPr id="80" name="AutoShape 106"/>
              <p:cNvSpPr>
                <a:spLocks noChangeArrowheads="1"/>
              </p:cNvSpPr>
              <p:nvPr/>
            </p:nvSpPr>
            <p:spPr bwMode="auto">
              <a:xfrm>
                <a:off x="1343" y="600"/>
                <a:ext cx="1043" cy="499"/>
              </a:xfrm>
              <a:prstGeom prst="wedgeRoundRectCallout">
                <a:avLst>
                  <a:gd name="adj1" fmla="val -26704"/>
                  <a:gd name="adj2" fmla="val 11092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rgbClr val="000000"/>
                    </a:solidFill>
                    <a:latin typeface="Arial" charset="0"/>
                    <a:cs typeface="ＭＳ Ｐゴシック" charset="0"/>
                  </a:rPr>
                  <a:t>Semantically annotate data</a:t>
                </a:r>
                <a:endParaRPr lang="en-US" sz="600" b="1" dirty="0">
                  <a:solidFill>
                    <a:srgbClr val="FF0000"/>
                  </a:solidFill>
                  <a:latin typeface="Arial" charset="0"/>
                  <a:cs typeface="ＭＳ Ｐゴシック" charset="0"/>
                </a:endParaRPr>
              </a:p>
            </p:txBody>
          </p:sp>
          <p:cxnSp>
            <p:nvCxnSpPr>
              <p:cNvPr id="81" name="Straight Arrow Connector 80"/>
              <p:cNvCxnSpPr>
                <a:stCxn id="80" idx="2"/>
              </p:cNvCxnSpPr>
              <p:nvPr/>
            </p:nvCxnSpPr>
            <p:spPr>
              <a:xfrm>
                <a:off x="1865" y="1099"/>
                <a:ext cx="95" cy="3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-274006" y="3122613"/>
              <a:ext cx="3610300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http://mynet1/snodeA23/readTemp?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541338" y="2709863"/>
              <a:ext cx="573087" cy="490537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24"/>
            <p:cNvGrpSpPr>
              <a:grpSpLocks/>
            </p:cNvGrpSpPr>
            <p:nvPr/>
          </p:nvGrpSpPr>
          <p:grpSpPr bwMode="auto">
            <a:xfrm>
              <a:off x="2979738" y="5373688"/>
              <a:ext cx="1879600" cy="1441450"/>
              <a:chOff x="431" y="1752"/>
              <a:chExt cx="1184" cy="908"/>
            </a:xfrm>
          </p:grpSpPr>
          <p:pic>
            <p:nvPicPr>
              <p:cNvPr id="71" name="Picture 44" descr="http://openclipart.org/image/800px/svg_to_png/14729/gabe_anguiano_Clou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1752"/>
                <a:ext cx="118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916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" y="209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" y="2184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" y="2025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26" descr="#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4" y="1821"/>
                <a:ext cx="25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Freeform 18"/>
              <p:cNvSpPr/>
              <p:nvPr/>
            </p:nvSpPr>
            <p:spPr>
              <a:xfrm>
                <a:off x="773" y="2065"/>
                <a:ext cx="364" cy="330"/>
              </a:xfrm>
              <a:custGeom>
                <a:avLst/>
                <a:gdLst>
                  <a:gd name="connsiteX0" fmla="*/ 0 w 577992"/>
                  <a:gd name="connsiteY0" fmla="*/ 65701 h 522901"/>
                  <a:gd name="connsiteX1" fmla="*/ 287866 w 577992"/>
                  <a:gd name="connsiteY1" fmla="*/ 6435 h 522901"/>
                  <a:gd name="connsiteX2" fmla="*/ 575733 w 577992"/>
                  <a:gd name="connsiteY2" fmla="*/ 201168 h 522901"/>
                  <a:gd name="connsiteX3" fmla="*/ 127000 w 577992"/>
                  <a:gd name="connsiteY3" fmla="*/ 404368 h 522901"/>
                  <a:gd name="connsiteX4" fmla="*/ 296333 w 577992"/>
                  <a:gd name="connsiteY4" fmla="*/ 522901 h 52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2" h="522901">
                    <a:moveTo>
                      <a:pt x="0" y="65701"/>
                    </a:moveTo>
                    <a:cubicBezTo>
                      <a:pt x="95955" y="24779"/>
                      <a:pt x="191911" y="-16143"/>
                      <a:pt x="287866" y="6435"/>
                    </a:cubicBezTo>
                    <a:cubicBezTo>
                      <a:pt x="383821" y="29013"/>
                      <a:pt x="602544" y="134846"/>
                      <a:pt x="575733" y="201168"/>
                    </a:cubicBezTo>
                    <a:cubicBezTo>
                      <a:pt x="548922" y="267490"/>
                      <a:pt x="173567" y="350746"/>
                      <a:pt x="127000" y="404368"/>
                    </a:cubicBezTo>
                    <a:cubicBezTo>
                      <a:pt x="80433" y="457990"/>
                      <a:pt x="188383" y="490445"/>
                      <a:pt x="296333" y="5229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Freeform 19"/>
              <p:cNvSpPr/>
              <p:nvPr/>
            </p:nvSpPr>
            <p:spPr>
              <a:xfrm>
                <a:off x="715" y="2176"/>
                <a:ext cx="42" cy="85"/>
              </a:xfrm>
              <a:custGeom>
                <a:avLst/>
                <a:gdLst>
                  <a:gd name="connsiteX0" fmla="*/ 67734 w 67734"/>
                  <a:gd name="connsiteY0" fmla="*/ 135467 h 135467"/>
                  <a:gd name="connsiteX1" fmla="*/ 0 w 67734"/>
                  <a:gd name="connsiteY1" fmla="*/ 0 h 13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7734" h="135467">
                    <a:moveTo>
                      <a:pt x="67734" y="13546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Text Box 20"/>
              <p:cNvSpPr txBox="1">
                <a:spLocks noChangeArrowheads="1"/>
              </p:cNvSpPr>
              <p:nvPr/>
            </p:nvSpPr>
            <p:spPr bwMode="auto">
              <a:xfrm>
                <a:off x="501" y="1842"/>
                <a:ext cx="478" cy="23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50000"/>
                  </a:schemeClr>
                </a:prstShdw>
              </a:effectLst>
              <a:extLst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500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latin typeface="Verdana"/>
                    <a:ea typeface="ＭＳ Ｐゴシック" charset="0"/>
                  </a:rPr>
                  <a:t>WSN</a:t>
                </a:r>
              </a:p>
            </p:txBody>
          </p:sp>
        </p:grpSp>
        <p:cxnSp>
          <p:nvCxnSpPr>
            <p:cNvPr id="66" name="AutoShape 73"/>
            <p:cNvCxnSpPr>
              <a:cxnSpLocks noChangeShapeType="1"/>
              <a:stCxn id="23" idx="2"/>
              <a:endCxn id="75" idx="3"/>
            </p:cNvCxnSpPr>
            <p:nvPr/>
          </p:nvCxnSpPr>
          <p:spPr bwMode="auto">
            <a:xfrm rot="5400000">
              <a:off x="3936206" y="5010944"/>
              <a:ext cx="1484313" cy="682625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3935974" y="5695951"/>
              <a:ext cx="979950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MQTT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13823" y="4727574"/>
              <a:ext cx="979950" cy="4460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GB" sz="700" dirty="0">
                  <a:solidFill>
                    <a:srgbClr val="FF0000"/>
                  </a:solidFill>
                  <a:latin typeface="+mn-lt"/>
                  <a:ea typeface="+mn-ea"/>
                  <a:cs typeface="ＭＳ Ｐゴシック" charset="0"/>
                </a:rPr>
                <a:t>MQTT</a:t>
              </a: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2706688" y="4017963"/>
              <a:ext cx="785812" cy="419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89A4A7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Verdana" panose="020B0604030504040204" pitchFamily="34" charset="0"/>
                <a:buChar char="−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−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500">
                  <a:solidFill>
                    <a:schemeClr val="bg1"/>
                  </a:solidFill>
                  <a:latin typeface="Verdana" panose="020B0604030504040204" pitchFamily="34" charset="0"/>
                </a:rPr>
                <a:t>Gateway</a:t>
              </a:r>
            </a:p>
          </p:txBody>
        </p:sp>
        <p:sp>
          <p:nvSpPr>
            <p:cNvPr id="70" name="TextBox 16"/>
            <p:cNvSpPr txBox="1">
              <a:spLocks noChangeArrowheads="1"/>
            </p:cNvSpPr>
            <p:nvPr/>
          </p:nvSpPr>
          <p:spPr bwMode="auto">
            <a:xfrm>
              <a:off x="179388" y="5876926"/>
              <a:ext cx="3370850" cy="823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Verdana" panose="020B0604030504040204" pitchFamily="34" charset="0"/>
                <a:buChar char="−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−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−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 dirty="0"/>
                <a:t>And several other </a:t>
              </a:r>
              <a:br>
                <a:rPr lang="en-GB" altLang="en-US" sz="900" dirty="0"/>
              </a:br>
              <a:r>
                <a:rPr lang="en-GB" altLang="en-US" sz="900" dirty="0"/>
                <a:t>protocols  and solutions…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49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approaches for Integration and </a:t>
            </a:r>
            <a:r>
              <a:rPr lang="en-US" dirty="0" smtClean="0"/>
              <a:t>Interoperability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67" y="1498518"/>
            <a:ext cx="11188700" cy="4337050"/>
          </a:xfrm>
        </p:spPr>
        <p:txBody>
          <a:bodyPr/>
          <a:lstStyle/>
          <a:p>
            <a:r>
              <a:rPr lang="en-US" sz="2400" dirty="0" smtClean="0"/>
              <a:t>Simple </a:t>
            </a:r>
            <a:r>
              <a:rPr lang="en-US" sz="2400" dirty="0" smtClean="0"/>
              <a:t>manual mapping to inference-based ontology mapping (see Steve </a:t>
            </a:r>
            <a:r>
              <a:rPr lang="en-US" sz="2400" dirty="0" smtClean="0"/>
              <a:t>Ray, slides 3, but 8-9)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 descr="Figure 5 - Overview of Ontology Generation and Mappi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918" y="3032098"/>
            <a:ext cx="5040799" cy="31882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/>
        </p:nvSpPr>
        <p:spPr bwMode="auto">
          <a:xfrm>
            <a:off x="5371078" y="2663314"/>
            <a:ext cx="6105056" cy="3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400" dirty="0" smtClean="0">
                <a:solidFill>
                  <a:srgbClr val="C00000"/>
                </a:solidFill>
              </a:rPr>
              <a:t>Manually Map JSON Entities to Target </a:t>
            </a:r>
            <a:r>
              <a:rPr lang="en-US" sz="1400" dirty="0" smtClean="0">
                <a:solidFill>
                  <a:srgbClr val="C00000"/>
                </a:solidFill>
              </a:rPr>
              <a:t>Ontology (the </a:t>
            </a:r>
            <a:r>
              <a:rPr lang="en-US" sz="1400" dirty="0" smtClean="0">
                <a:solidFill>
                  <a:srgbClr val="C00000"/>
                </a:solidFill>
              </a:rPr>
              <a:t>one manual step)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0974" y="3433879"/>
            <a:ext cx="3968350" cy="112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/>
          <p:nvPr/>
        </p:nvSpPr>
        <p:spPr>
          <a:xfrm>
            <a:off x="7648570" y="5000479"/>
            <a:ext cx="125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Sometimes trivial…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5675376" y="3061206"/>
            <a:ext cx="1848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400" b="1" dirty="0" smtClean="0"/>
              <a:t>Sometimes trivial…</a:t>
            </a:r>
            <a:endParaRPr lang="en-US" sz="1400" b="1" dirty="0"/>
          </a:p>
        </p:txBody>
      </p:sp>
      <p:pic>
        <p:nvPicPr>
          <p:cNvPr id="10" name="Picture 9" descr="Figure 7 - Mapping the Generated Ontology to Smart Community Ontology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88228" y="4565752"/>
            <a:ext cx="3247586" cy="2330260"/>
          </a:xfrm>
          <a:prstGeom prst="rect">
            <a:avLst/>
          </a:prstGeom>
        </p:spPr>
      </p:pic>
      <p:sp>
        <p:nvSpPr>
          <p:cNvPr id="12" name="TextBox 4"/>
          <p:cNvSpPr txBox="1"/>
          <p:nvPr/>
        </p:nvSpPr>
        <p:spPr>
          <a:xfrm>
            <a:off x="6016259" y="5339033"/>
            <a:ext cx="2565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400" b="1" dirty="0" smtClean="0"/>
              <a:t>…sometimes more complex</a:t>
            </a:r>
            <a:endParaRPr lang="en-US" sz="1400" b="1" dirty="0"/>
          </a:p>
        </p:txBody>
      </p:sp>
      <p:sp>
        <p:nvSpPr>
          <p:cNvPr id="13" name="Title 1"/>
          <p:cNvSpPr>
            <a:spLocks noGrp="1"/>
          </p:cNvSpPr>
          <p:nvPr/>
        </p:nvSpPr>
        <p:spPr bwMode="auto">
          <a:xfrm>
            <a:off x="1130970" y="2663314"/>
            <a:ext cx="2437802" cy="2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400" dirty="0" smtClean="0">
                <a:solidFill>
                  <a:srgbClr val="C00000"/>
                </a:solidFill>
                <a:cs typeface="Arial" charset="0"/>
              </a:rPr>
              <a:t>High-Level System Design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6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approaches for Integration and </a:t>
            </a:r>
            <a:r>
              <a:rPr lang="en-US" dirty="0" smtClean="0"/>
              <a:t>Interoperability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Combine </a:t>
            </a:r>
            <a:r>
              <a:rPr lang="en-US" sz="2400" dirty="0" smtClean="0"/>
              <a:t>existing ontologies (Jack Hodges, slide </a:t>
            </a:r>
            <a:r>
              <a:rPr lang="en-US" sz="2400" dirty="0" smtClean="0"/>
              <a:t>11):</a:t>
            </a:r>
          </a:p>
          <a:p>
            <a:pPr lvl="1"/>
            <a:r>
              <a:rPr lang="en-US" sz="2000" dirty="0" smtClean="0"/>
              <a:t>Automatic </a:t>
            </a:r>
            <a:r>
              <a:rPr lang="en-US" sz="2000" dirty="0"/>
              <a:t>ontology matching/mapping not </a:t>
            </a:r>
            <a:r>
              <a:rPr lang="en-US" sz="2000" dirty="0" smtClean="0"/>
              <a:t>attempted</a:t>
            </a:r>
          </a:p>
          <a:p>
            <a:pPr lvl="2"/>
            <a:r>
              <a:rPr lang="en-US" sz="1800" dirty="0" smtClean="0"/>
              <a:t>No </a:t>
            </a:r>
            <a:r>
              <a:rPr lang="en-US" sz="1800" dirty="0"/>
              <a:t>existing/proposed approach is 100%</a:t>
            </a:r>
          </a:p>
          <a:p>
            <a:pPr lvl="2"/>
            <a:r>
              <a:rPr lang="en-US" sz="1800" dirty="0"/>
              <a:t>For usefulness generated mappings would have to be checked manually by SMEs </a:t>
            </a:r>
            <a:r>
              <a:rPr lang="en-US" sz="1800" dirty="0" smtClean="0"/>
              <a:t>anyway</a:t>
            </a:r>
          </a:p>
          <a:p>
            <a:pPr lvl="1"/>
            <a:r>
              <a:rPr lang="en-US" sz="2000" dirty="0" smtClean="0"/>
              <a:t>So, bridge ontologies and mappings (slides 13, 15):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2" descr="C:\Users\Z003CRRZ\Documents\Siemens\Research\Wearables\Images\SSF-wearables-demo-v2.01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130" y="3706564"/>
            <a:ext cx="3944754" cy="297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285" y="3976798"/>
            <a:ext cx="3193405" cy="27849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42993" y="3625056"/>
            <a:ext cx="3973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DOID </a:t>
            </a:r>
            <a:r>
              <a:rPr lang="en-US" sz="1400" b="1" dirty="0">
                <a:sym typeface="Wingdings" panose="05000000000000000000" pitchFamily="2" charset="2"/>
              </a:rPr>
              <a:t> SYMP  FMA bridge ontologies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3245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Most systems in prototype stage</a:t>
            </a:r>
          </a:p>
          <a:p>
            <a:r>
              <a:rPr lang="en-US" sz="3200" dirty="0" smtClean="0"/>
              <a:t>Lack of semantic annotation tools</a:t>
            </a:r>
          </a:p>
          <a:p>
            <a:r>
              <a:rPr lang="en-US" sz="3200" dirty="0" smtClean="0"/>
              <a:t>Lack of tools for validation of ontologies</a:t>
            </a:r>
          </a:p>
          <a:p>
            <a:r>
              <a:rPr lang="en-US" sz="3200" dirty="0" smtClean="0"/>
              <a:t>Need more work on representing events</a:t>
            </a:r>
          </a:p>
          <a:p>
            <a:r>
              <a:rPr lang="en-US" sz="3200" dirty="0" err="1" smtClean="0"/>
              <a:t>IoT</a:t>
            </a:r>
            <a:r>
              <a:rPr lang="en-US" sz="3200" dirty="0" smtClean="0"/>
              <a:t> ontologies need to deal with dynamic time varying data </a:t>
            </a:r>
            <a:r>
              <a:rPr lang="en-US" sz="3200" dirty="0" smtClean="0"/>
              <a:t>vs. </a:t>
            </a:r>
            <a:r>
              <a:rPr lang="en-US" sz="3200" dirty="0" smtClean="0"/>
              <a:t>the </a:t>
            </a:r>
            <a:r>
              <a:rPr lang="en-US" sz="3200" dirty="0" smtClean="0"/>
              <a:t>often </a:t>
            </a:r>
            <a:r>
              <a:rPr lang="en-US" sz="3200" dirty="0" smtClean="0"/>
              <a:t>static Semantic </a:t>
            </a:r>
            <a:r>
              <a:rPr lang="en-US" sz="3200" dirty="0"/>
              <a:t>W</a:t>
            </a:r>
            <a:r>
              <a:rPr lang="en-US" sz="3200" dirty="0" smtClean="0"/>
              <a:t>eb</a:t>
            </a:r>
            <a:endParaRPr lang="en-US" sz="3200" dirty="0" smtClean="0"/>
          </a:p>
          <a:p>
            <a:r>
              <a:rPr lang="en-US" sz="3200" dirty="0" smtClean="0"/>
              <a:t>Mostly manual methods for integration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67" y="1390228"/>
            <a:ext cx="11188700" cy="43370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See </a:t>
            </a:r>
            <a:r>
              <a:rPr lang="en-US" sz="2400" dirty="0" err="1" smtClean="0"/>
              <a:t>Payam</a:t>
            </a:r>
            <a:r>
              <a:rPr lang="en-US" sz="2400" dirty="0" smtClean="0"/>
              <a:t> </a:t>
            </a:r>
            <a:r>
              <a:rPr lang="en-US" sz="2400" dirty="0" err="1" smtClean="0"/>
              <a:t>Barnaghi’s</a:t>
            </a:r>
            <a:r>
              <a:rPr lang="en-US" sz="2400" dirty="0" smtClean="0"/>
              <a:t> slides </a:t>
            </a:r>
            <a:r>
              <a:rPr lang="en-US" sz="2400" dirty="0" smtClean="0"/>
              <a:t>35-38: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425450" lvl="1" indent="0"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#1: Design for large-scale and provide tools and APIs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#2: Think of who will use the semantics and how when you design your models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#3: Provide means to update and change the semantic annotations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25450" lvl="1" indent="0"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#4: Create tools for validation and interoperability testing. </a:t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#5: Create taxonomies and vocabularies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#6: Of course you can always create a better model, but try to re-use existing ones as much as you can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25450" lvl="1" indent="0"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#7: Link your data and descriptions to other existing resources. </a:t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#8: Define rules and/or best practices for providing the values for each attribute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#9: Remember the widely used semantic descriptions on the Web are simple ones like FOAF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25450" lvl="1" indent="0"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#10: Semantics are only one part of the solution and often not the end-product so the focus of the design should be on creating effective methods, tools and APIs to handle and process the semantics. </a:t>
            </a:r>
            <a:endParaRPr lang="en-US" altLang="en-US" sz="1800" b="1" dirty="0" smtClean="0">
              <a:solidFill>
                <a:srgbClr val="000000"/>
              </a:solidFill>
            </a:endParaRPr>
          </a:p>
          <a:p>
            <a:pPr marL="425450" lvl="1" indent="0"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dirty="0">
                <a:solidFill>
                  <a:srgbClr val="000000"/>
                </a:solidFill>
              </a:rPr>
              <a:t>Query methods, machine learning, reasoning and data analysis techniques and methods should be able to effectively use these semantics.</a:t>
            </a:r>
            <a:r>
              <a:rPr lang="en-US" altLang="en-US" sz="2000" dirty="0">
                <a:solidFill>
                  <a:srgbClr val="000000"/>
                </a:solidFill>
              </a:rPr>
              <a:t/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1600" dirty="0">
                <a:solidFill>
                  <a:srgbClr val="000000"/>
                </a:solidFill>
              </a:rPr>
              <a:t/>
            </a:r>
            <a:br>
              <a:rPr lang="en-US" altLang="en-US" sz="1600" dirty="0">
                <a:solidFill>
                  <a:srgbClr val="000000"/>
                </a:solidFill>
              </a:rPr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582</Words>
  <Application>Microsoft Office PowerPoint</Application>
  <PresentationFormat>Widescreen</PresentationFormat>
  <Paragraphs>104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Times New Roman</vt:lpstr>
      <vt:lpstr>Verdana</vt:lpstr>
      <vt:lpstr>Wingdings</vt:lpstr>
      <vt:lpstr>Ontology template</vt:lpstr>
      <vt:lpstr> Ontology Summit 2015:  Internet of Things: Toward Smart Networked Systems and Societies Synthesis I – February 19, 2015  Track A: Ontology Integration in the Internet of Things: Synthesis I </vt:lpstr>
      <vt:lpstr>Track A: Ontology Integration in the Internet of Things: Goal &amp; Mission</vt:lpstr>
      <vt:lpstr>Track A – Session I, Feb. 5, 2015 Speakers</vt:lpstr>
      <vt:lpstr>Case Studies</vt:lpstr>
      <vt:lpstr>Some approaches for Integration and Interoperability (1)</vt:lpstr>
      <vt:lpstr>Some approaches for Integration and Interoperability (2)</vt:lpstr>
      <vt:lpstr>Some approaches for Integration and Interoperability (3)</vt:lpstr>
      <vt:lpstr>Gaps</vt:lpstr>
      <vt:lpstr>Prospective Insights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2015 Session  Track A Session (1) –  Ontology Integration in the Internet of Things Thu 2015-02-05</dc:title>
  <dc:creator>Obrst, Leo J.</dc:creator>
  <cp:lastModifiedBy>Obrst, Leo J.</cp:lastModifiedBy>
  <cp:revision>39</cp:revision>
  <dcterms:created xsi:type="dcterms:W3CDTF">2015-02-04T19:51:13Z</dcterms:created>
  <dcterms:modified xsi:type="dcterms:W3CDTF">2015-02-19T00:25:27Z</dcterms:modified>
</cp:coreProperties>
</file>