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4" r:id="rId4"/>
    <p:sldId id="263" r:id="rId5"/>
    <p:sldId id="258" r:id="rId6"/>
    <p:sldId id="265" r:id="rId7"/>
    <p:sldId id="267" r:id="rId8"/>
    <p:sldId id="268" r:id="rId9"/>
    <p:sldId id="269" r:id="rId10"/>
    <p:sldId id="270" r:id="rId11"/>
    <p:sldId id="259" r:id="rId12"/>
    <p:sldId id="271" r:id="rId13"/>
    <p:sldId id="260" r:id="rId14"/>
    <p:sldId id="266" r:id="rId15"/>
    <p:sldId id="26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87" autoAdjust="0"/>
    <p:restoredTop sz="86421" autoAdjust="0"/>
  </p:normalViewPr>
  <p:slideViewPr>
    <p:cSldViewPr snapToGrid="0">
      <p:cViewPr varScale="1">
        <p:scale>
          <a:sx n="100" d="100"/>
          <a:sy n="100" d="100"/>
        </p:scale>
        <p:origin x="828" y="96"/>
      </p:cViewPr>
      <p:guideLst/>
    </p:cSldViewPr>
  </p:slideViewPr>
  <p:outlineViewPr>
    <p:cViewPr>
      <p:scale>
        <a:sx n="33" d="100"/>
        <a:sy n="33" d="100"/>
      </p:scale>
      <p:origin x="0" y="-876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199DB72-EE67-41FA-B087-53FF409866CD}" type="datetimeFigureOut">
              <a:rPr lang="en-US" smtClean="0"/>
              <a:t>2/19/2015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38F1B1-3118-4306-B3E4-0AF447EA0058}" type="slidenum">
              <a:rPr lang="en-US" smtClean="0"/>
              <a:t>‹#›</a:t>
            </a:fld>
            <a:endParaRPr lang="en-US"/>
          </a:p>
        </p:txBody>
      </p:sp>
    </p:spTree>
    <p:extLst>
      <p:ext uri="{BB962C8B-B14F-4D97-AF65-F5344CB8AC3E}">
        <p14:creationId xmlns:p14="http://schemas.microsoft.com/office/powerpoint/2010/main" val="2552177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199DB72-EE67-41FA-B087-53FF409866CD}" type="datetimeFigureOut">
              <a:rPr lang="en-US" smtClean="0"/>
              <a:t>2/19/2015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38F1B1-3118-4306-B3E4-0AF447EA0058}" type="slidenum">
              <a:rPr lang="en-US" smtClean="0"/>
              <a:t>‹#›</a:t>
            </a:fld>
            <a:endParaRPr lang="en-US"/>
          </a:p>
        </p:txBody>
      </p:sp>
    </p:spTree>
    <p:extLst>
      <p:ext uri="{BB962C8B-B14F-4D97-AF65-F5344CB8AC3E}">
        <p14:creationId xmlns:p14="http://schemas.microsoft.com/office/powerpoint/2010/main" val="12536117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199DB72-EE67-41FA-B087-53FF409866CD}" type="datetimeFigureOut">
              <a:rPr lang="en-US" smtClean="0"/>
              <a:t>2/19/2015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38F1B1-3118-4306-B3E4-0AF447EA0058}" type="slidenum">
              <a:rPr lang="en-US" smtClean="0"/>
              <a:t>‹#›</a:t>
            </a:fld>
            <a:endParaRPr lang="en-US"/>
          </a:p>
        </p:txBody>
      </p:sp>
    </p:spTree>
    <p:extLst>
      <p:ext uri="{BB962C8B-B14F-4D97-AF65-F5344CB8AC3E}">
        <p14:creationId xmlns:p14="http://schemas.microsoft.com/office/powerpoint/2010/main" val="16867194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199DB72-EE67-41FA-B087-53FF409866CD}" type="datetimeFigureOut">
              <a:rPr lang="en-US" smtClean="0"/>
              <a:t>2/19/2015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38F1B1-3118-4306-B3E4-0AF447EA0058}" type="slidenum">
              <a:rPr lang="en-US" smtClean="0"/>
              <a:t>‹#›</a:t>
            </a:fld>
            <a:endParaRPr lang="en-US"/>
          </a:p>
        </p:txBody>
      </p:sp>
    </p:spTree>
    <p:extLst>
      <p:ext uri="{BB962C8B-B14F-4D97-AF65-F5344CB8AC3E}">
        <p14:creationId xmlns:p14="http://schemas.microsoft.com/office/powerpoint/2010/main" val="11904661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199DB72-EE67-41FA-B087-53FF409866CD}" type="datetimeFigureOut">
              <a:rPr lang="en-US" smtClean="0"/>
              <a:t>2/19/2015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38F1B1-3118-4306-B3E4-0AF447EA0058}" type="slidenum">
              <a:rPr lang="en-US" smtClean="0"/>
              <a:t>‹#›</a:t>
            </a:fld>
            <a:endParaRPr lang="en-US"/>
          </a:p>
        </p:txBody>
      </p:sp>
    </p:spTree>
    <p:extLst>
      <p:ext uri="{BB962C8B-B14F-4D97-AF65-F5344CB8AC3E}">
        <p14:creationId xmlns:p14="http://schemas.microsoft.com/office/powerpoint/2010/main" val="15154191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199DB72-EE67-41FA-B087-53FF409866CD}" type="datetimeFigureOut">
              <a:rPr lang="en-US" smtClean="0"/>
              <a:t>2/19/2015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38F1B1-3118-4306-B3E4-0AF447EA0058}" type="slidenum">
              <a:rPr lang="en-US" smtClean="0"/>
              <a:t>‹#›</a:t>
            </a:fld>
            <a:endParaRPr lang="en-US"/>
          </a:p>
        </p:txBody>
      </p:sp>
    </p:spTree>
    <p:extLst>
      <p:ext uri="{BB962C8B-B14F-4D97-AF65-F5344CB8AC3E}">
        <p14:creationId xmlns:p14="http://schemas.microsoft.com/office/powerpoint/2010/main" val="653312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199DB72-EE67-41FA-B087-53FF409866CD}" type="datetimeFigureOut">
              <a:rPr lang="en-US" smtClean="0"/>
              <a:t>2/19/2015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38F1B1-3118-4306-B3E4-0AF447EA0058}" type="slidenum">
              <a:rPr lang="en-US" smtClean="0"/>
              <a:t>‹#›</a:t>
            </a:fld>
            <a:endParaRPr lang="en-US"/>
          </a:p>
        </p:txBody>
      </p:sp>
    </p:spTree>
    <p:extLst>
      <p:ext uri="{BB962C8B-B14F-4D97-AF65-F5344CB8AC3E}">
        <p14:creationId xmlns:p14="http://schemas.microsoft.com/office/powerpoint/2010/main" val="11945307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199DB72-EE67-41FA-B087-53FF409866CD}" type="datetimeFigureOut">
              <a:rPr lang="en-US" smtClean="0"/>
              <a:t>2/19/2015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38F1B1-3118-4306-B3E4-0AF447EA0058}" type="slidenum">
              <a:rPr lang="en-US" smtClean="0"/>
              <a:t>‹#›</a:t>
            </a:fld>
            <a:endParaRPr lang="en-US"/>
          </a:p>
        </p:txBody>
      </p:sp>
    </p:spTree>
    <p:extLst>
      <p:ext uri="{BB962C8B-B14F-4D97-AF65-F5344CB8AC3E}">
        <p14:creationId xmlns:p14="http://schemas.microsoft.com/office/powerpoint/2010/main" val="796948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99DB72-EE67-41FA-B087-53FF409866CD}" type="datetimeFigureOut">
              <a:rPr lang="en-US" smtClean="0"/>
              <a:t>2/19/2015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38F1B1-3118-4306-B3E4-0AF447EA0058}" type="slidenum">
              <a:rPr lang="en-US" smtClean="0"/>
              <a:t>‹#›</a:t>
            </a:fld>
            <a:endParaRPr lang="en-US"/>
          </a:p>
        </p:txBody>
      </p:sp>
    </p:spTree>
    <p:extLst>
      <p:ext uri="{BB962C8B-B14F-4D97-AF65-F5344CB8AC3E}">
        <p14:creationId xmlns:p14="http://schemas.microsoft.com/office/powerpoint/2010/main" val="1945454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99DB72-EE67-41FA-B087-53FF409866CD}" type="datetimeFigureOut">
              <a:rPr lang="en-US" smtClean="0"/>
              <a:t>2/19/2015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38F1B1-3118-4306-B3E4-0AF447EA0058}" type="slidenum">
              <a:rPr lang="en-US" smtClean="0"/>
              <a:t>‹#›</a:t>
            </a:fld>
            <a:endParaRPr lang="en-US"/>
          </a:p>
        </p:txBody>
      </p:sp>
    </p:spTree>
    <p:extLst>
      <p:ext uri="{BB962C8B-B14F-4D97-AF65-F5344CB8AC3E}">
        <p14:creationId xmlns:p14="http://schemas.microsoft.com/office/powerpoint/2010/main" val="26896947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99DB72-EE67-41FA-B087-53FF409866CD}" type="datetimeFigureOut">
              <a:rPr lang="en-US" smtClean="0"/>
              <a:t>2/19/2015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38F1B1-3118-4306-B3E4-0AF447EA0058}" type="slidenum">
              <a:rPr lang="en-US" smtClean="0"/>
              <a:t>‹#›</a:t>
            </a:fld>
            <a:endParaRPr lang="en-US"/>
          </a:p>
        </p:txBody>
      </p:sp>
    </p:spTree>
    <p:extLst>
      <p:ext uri="{BB962C8B-B14F-4D97-AF65-F5344CB8AC3E}">
        <p14:creationId xmlns:p14="http://schemas.microsoft.com/office/powerpoint/2010/main" val="55847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99DB72-EE67-41FA-B087-53FF409866CD}" type="datetimeFigureOut">
              <a:rPr lang="en-US" smtClean="0"/>
              <a:t>2/19/2015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38F1B1-3118-4306-B3E4-0AF447EA0058}" type="slidenum">
              <a:rPr lang="en-US" smtClean="0"/>
              <a:t>‹#›</a:t>
            </a:fld>
            <a:endParaRPr lang="en-US"/>
          </a:p>
        </p:txBody>
      </p:sp>
    </p:spTree>
    <p:extLst>
      <p:ext uri="{BB962C8B-B14F-4D97-AF65-F5344CB8AC3E}">
        <p14:creationId xmlns:p14="http://schemas.microsoft.com/office/powerpoint/2010/main" val="38275790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ontolog-02.cim3.net/wiki/OntologySummit2015_Decision_Making_in_Different_Domains_Synthesi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Ontology Summit 2015</a:t>
            </a:r>
            <a:endParaRPr lang="en-US" dirty="0"/>
          </a:p>
        </p:txBody>
      </p:sp>
      <p:sp>
        <p:nvSpPr>
          <p:cNvPr id="3" name="Subtitle 2"/>
          <p:cNvSpPr>
            <a:spLocks noGrp="1"/>
          </p:cNvSpPr>
          <p:nvPr>
            <p:ph type="subTitle" idx="1"/>
          </p:nvPr>
        </p:nvSpPr>
        <p:spPr/>
        <p:txBody>
          <a:bodyPr>
            <a:normAutofit lnSpcReduction="10000"/>
          </a:bodyPr>
          <a:lstStyle/>
          <a:p>
            <a:r>
              <a:rPr lang="en-GB" dirty="0" smtClean="0"/>
              <a:t>Track C Report-back</a:t>
            </a:r>
          </a:p>
          <a:p>
            <a:r>
              <a:rPr lang="en-GB" dirty="0" smtClean="0"/>
              <a:t>Summit Synthesis Session 1, 19 Feb 2015</a:t>
            </a:r>
          </a:p>
          <a:p>
            <a:r>
              <a:rPr lang="en-GB" dirty="0" smtClean="0"/>
              <a:t/>
            </a:r>
            <a:br>
              <a:rPr lang="en-GB" dirty="0" smtClean="0"/>
            </a:br>
            <a:endParaRPr lang="en-US" dirty="0"/>
          </a:p>
        </p:txBody>
      </p:sp>
    </p:spTree>
    <p:extLst>
      <p:ext uri="{BB962C8B-B14F-4D97-AF65-F5344CB8AC3E}">
        <p14:creationId xmlns:p14="http://schemas.microsoft.com/office/powerpoint/2010/main" val="24107344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GB" dirty="0" smtClean="0"/>
              <a:t>Ken </a:t>
            </a:r>
            <a:r>
              <a:rPr lang="en-GB" dirty="0" err="1" smtClean="0"/>
              <a:t>Baclawski</a:t>
            </a:r>
            <a:r>
              <a:rPr lang="en-GB" dirty="0" smtClean="0"/>
              <a:t>: Situation awareness, decision making</a:t>
            </a:r>
            <a:endParaRPr lang="en-US" dirty="0"/>
          </a:p>
        </p:txBody>
      </p:sp>
      <p:sp>
        <p:nvSpPr>
          <p:cNvPr id="3" name="Content Placeholder 2"/>
          <p:cNvSpPr>
            <a:spLocks noGrp="1"/>
          </p:cNvSpPr>
          <p:nvPr>
            <p:ph idx="1"/>
          </p:nvPr>
        </p:nvSpPr>
        <p:spPr/>
        <p:txBody>
          <a:bodyPr/>
          <a:lstStyle/>
          <a:p>
            <a:pPr lvl="0"/>
            <a:r>
              <a:rPr lang="en-GB" dirty="0" smtClean="0"/>
              <a:t>Decisions</a:t>
            </a:r>
            <a:r>
              <a:rPr lang="en-GB" baseline="0" dirty="0" smtClean="0"/>
              <a:t> need context- need to formalize Situation</a:t>
            </a:r>
            <a:endParaRPr lang="en-GB" dirty="0" smtClean="0"/>
          </a:p>
          <a:p>
            <a:pPr lvl="0"/>
            <a:r>
              <a:rPr lang="en-GB" dirty="0" smtClean="0"/>
              <a:t>Situation Theory</a:t>
            </a:r>
          </a:p>
          <a:p>
            <a:pPr lvl="0"/>
            <a:r>
              <a:rPr lang="en-GB" dirty="0" smtClean="0"/>
              <a:t>Decision process models</a:t>
            </a:r>
          </a:p>
          <a:p>
            <a:pPr lvl="1"/>
            <a:r>
              <a:rPr lang="en-GB" dirty="0" smtClean="0"/>
              <a:t>OODA Loop, </a:t>
            </a:r>
          </a:p>
          <a:p>
            <a:pPr lvl="1"/>
            <a:r>
              <a:rPr lang="en-GB" dirty="0" smtClean="0"/>
              <a:t>JDL/DFIG, </a:t>
            </a:r>
          </a:p>
          <a:p>
            <a:pPr lvl="1"/>
            <a:r>
              <a:rPr lang="en-GB" dirty="0" smtClean="0"/>
              <a:t>KIDS and KIDS</a:t>
            </a:r>
            <a:r>
              <a:rPr lang="en-GB" baseline="0" dirty="0" smtClean="0"/>
              <a:t> Ontology</a:t>
            </a:r>
          </a:p>
          <a:p>
            <a:pPr lvl="0"/>
            <a:r>
              <a:rPr lang="en-GB" dirty="0" smtClean="0"/>
              <a:t>Scenarios</a:t>
            </a:r>
          </a:p>
          <a:p>
            <a:pPr lvl="1"/>
            <a:r>
              <a:rPr lang="en-GB" dirty="0" smtClean="0"/>
              <a:t>Healthcare, customer service, cloud computing, finance</a:t>
            </a:r>
          </a:p>
          <a:p>
            <a:pPr lvl="1"/>
            <a:endParaRPr lang="en-US" dirty="0"/>
          </a:p>
        </p:txBody>
      </p:sp>
    </p:spTree>
    <p:extLst>
      <p:ext uri="{BB962C8B-B14F-4D97-AF65-F5344CB8AC3E}">
        <p14:creationId xmlns:p14="http://schemas.microsoft.com/office/powerpoint/2010/main" val="13779325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Observations and Insights: Chat Log</a:t>
            </a:r>
            <a:endParaRPr lang="en-US" dirty="0"/>
          </a:p>
        </p:txBody>
      </p:sp>
      <p:sp>
        <p:nvSpPr>
          <p:cNvPr id="3" name="Content Placeholder 2"/>
          <p:cNvSpPr>
            <a:spLocks noGrp="1"/>
          </p:cNvSpPr>
          <p:nvPr>
            <p:ph idx="1"/>
          </p:nvPr>
        </p:nvSpPr>
        <p:spPr/>
        <p:txBody>
          <a:bodyPr>
            <a:noAutofit/>
          </a:bodyPr>
          <a:lstStyle/>
          <a:p>
            <a:pPr lvl="0"/>
            <a:r>
              <a:rPr lang="en-GB" sz="2400" dirty="0" smtClean="0"/>
              <a:t>Project Challenges</a:t>
            </a:r>
          </a:p>
          <a:p>
            <a:pPr lvl="1" rtl="0" eaLnBrk="1" latinLnBrk="0" hangingPunct="1"/>
            <a:r>
              <a:rPr lang="en-GB" sz="2000" kern="1200" dirty="0" smtClean="0">
                <a:solidFill>
                  <a:schemeClr val="tx1"/>
                </a:solidFill>
                <a:effectLst/>
                <a:latin typeface="+mn-lt"/>
                <a:ea typeface="+mn-ea"/>
                <a:cs typeface="+mn-cs"/>
              </a:rPr>
              <a:t>Determining</a:t>
            </a:r>
            <a:r>
              <a:rPr lang="en-GB" sz="2000" kern="1200" baseline="0" dirty="0" smtClean="0">
                <a:solidFill>
                  <a:schemeClr val="tx1"/>
                </a:solidFill>
                <a:effectLst/>
                <a:latin typeface="+mn-lt"/>
                <a:ea typeface="+mn-ea"/>
                <a:cs typeface="+mn-cs"/>
              </a:rPr>
              <a:t> relevance</a:t>
            </a:r>
            <a:endParaRPr lang="en-US" sz="2000" dirty="0" smtClean="0">
              <a:effectLst/>
            </a:endParaRPr>
          </a:p>
          <a:p>
            <a:pPr lvl="1" rtl="0" eaLnBrk="1" latinLnBrk="0" hangingPunct="1"/>
            <a:r>
              <a:rPr lang="en-GB" sz="2000" kern="1200" dirty="0" smtClean="0">
                <a:solidFill>
                  <a:schemeClr val="tx1"/>
                </a:solidFill>
                <a:effectLst/>
                <a:latin typeface="+mn-lt"/>
                <a:ea typeface="+mn-ea"/>
                <a:cs typeface="+mn-cs"/>
              </a:rPr>
              <a:t>Security considerations</a:t>
            </a:r>
            <a:endParaRPr lang="en-US" sz="2000" dirty="0" smtClean="0">
              <a:effectLst/>
            </a:endParaRPr>
          </a:p>
          <a:p>
            <a:pPr lvl="1" rtl="0" eaLnBrk="1" latinLnBrk="0" hangingPunct="1"/>
            <a:r>
              <a:rPr lang="en-GB" sz="2000" kern="1200" dirty="0" smtClean="0">
                <a:solidFill>
                  <a:schemeClr val="tx1"/>
                </a:solidFill>
                <a:effectLst/>
                <a:latin typeface="+mn-lt"/>
                <a:ea typeface="+mn-ea"/>
                <a:cs typeface="+mn-cs"/>
              </a:rPr>
              <a:t>Testing effort</a:t>
            </a:r>
            <a:endParaRPr lang="en-US" sz="2000" dirty="0" smtClean="0">
              <a:effectLst/>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GB" sz="2000" kern="1200" dirty="0" smtClean="0">
                <a:solidFill>
                  <a:schemeClr val="tx1"/>
                </a:solidFill>
                <a:effectLst/>
                <a:latin typeface="+mn-lt"/>
                <a:ea typeface="+mn-ea"/>
                <a:cs typeface="+mn-cs"/>
              </a:rPr>
              <a:t>Human v non human inputs</a:t>
            </a:r>
            <a:endParaRPr lang="en-US" sz="2000" dirty="0" smtClean="0">
              <a:effectLst/>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GB" sz="2000" kern="1200" baseline="0" dirty="0" smtClean="0">
                <a:solidFill>
                  <a:schemeClr val="tx1"/>
                </a:solidFill>
                <a:effectLst/>
                <a:latin typeface="+mn-lt"/>
                <a:ea typeface="+mn-ea"/>
                <a:cs typeface="+mn-cs"/>
              </a:rPr>
              <a:t>Handling Uncertainty</a:t>
            </a:r>
            <a:endParaRPr lang="en-US" sz="2000" dirty="0" smtClean="0">
              <a:effectLst/>
            </a:endParaRPr>
          </a:p>
          <a:p>
            <a:pPr lvl="0"/>
            <a:r>
              <a:rPr lang="en-GB" sz="2400" dirty="0" smtClean="0"/>
              <a:t>Architectural Considerations</a:t>
            </a:r>
          </a:p>
          <a:p>
            <a:pPr lvl="1"/>
            <a:r>
              <a:rPr lang="en-GB" sz="2000" dirty="0" smtClean="0"/>
              <a:t>Networking architectures – Information centric, peer to peer</a:t>
            </a:r>
          </a:p>
          <a:p>
            <a:pPr lvl="1"/>
            <a:r>
              <a:rPr lang="en-GB" sz="2000" dirty="0" smtClean="0"/>
              <a:t>Queries optimization / distribution</a:t>
            </a:r>
          </a:p>
          <a:p>
            <a:pPr lvl="1"/>
            <a:r>
              <a:rPr lang="en-GB" sz="2000" dirty="0" smtClean="0"/>
              <a:t>Use of </a:t>
            </a:r>
            <a:r>
              <a:rPr lang="en-GB" sz="2000" dirty="0" smtClean="0"/>
              <a:t>Rules</a:t>
            </a:r>
          </a:p>
        </p:txBody>
      </p:sp>
    </p:spTree>
    <p:extLst>
      <p:ext uri="{BB962C8B-B14F-4D97-AF65-F5344CB8AC3E}">
        <p14:creationId xmlns:p14="http://schemas.microsoft.com/office/powerpoint/2010/main" val="6356047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Observations and Insights: Chat Log</a:t>
            </a:r>
            <a:endParaRPr lang="en-US" dirty="0"/>
          </a:p>
        </p:txBody>
      </p:sp>
      <p:sp>
        <p:nvSpPr>
          <p:cNvPr id="3" name="Content Placeholder 2"/>
          <p:cNvSpPr>
            <a:spLocks noGrp="1"/>
          </p:cNvSpPr>
          <p:nvPr>
            <p:ph idx="1"/>
          </p:nvPr>
        </p:nvSpPr>
        <p:spPr/>
        <p:txBody>
          <a:bodyPr>
            <a:noAutofit/>
          </a:bodyPr>
          <a:lstStyle/>
          <a:p>
            <a:pPr lvl="0"/>
            <a:r>
              <a:rPr lang="en-GB" sz="2400" dirty="0" smtClean="0"/>
              <a:t>Trade-offs</a:t>
            </a:r>
          </a:p>
          <a:p>
            <a:pPr lvl="1"/>
            <a:r>
              <a:rPr lang="en-GB" sz="2000" dirty="0" smtClean="0"/>
              <a:t>Reasoning complexity versus real time processing trade-offs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GB" sz="2000" kern="1200" baseline="0" dirty="0" smtClean="0">
                <a:solidFill>
                  <a:schemeClr val="tx1"/>
                </a:solidFill>
                <a:effectLst/>
                <a:latin typeface="+mn-lt"/>
                <a:ea typeface="+mn-ea"/>
                <a:cs typeface="+mn-cs"/>
              </a:rPr>
              <a:t>Minimal ontology v lemmas – formal approach? </a:t>
            </a:r>
            <a:endParaRPr lang="en-US" sz="2000" dirty="0" smtClean="0">
              <a:effectLst/>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GB" sz="2000" kern="1200" baseline="0" dirty="0" smtClean="0">
                <a:solidFill>
                  <a:schemeClr val="tx1"/>
                </a:solidFill>
                <a:effectLst/>
                <a:latin typeface="+mn-lt"/>
                <a:ea typeface="+mn-ea"/>
                <a:cs typeface="+mn-cs"/>
              </a:rPr>
              <a:t>Axiom types v usefulness / applicability to task</a:t>
            </a:r>
            <a:endParaRPr lang="en-US" sz="2000" dirty="0" smtClean="0">
              <a:effectLst/>
            </a:endParaRPr>
          </a:p>
          <a:p>
            <a:pPr lvl="0"/>
            <a:r>
              <a:rPr lang="en-GB" sz="2400" dirty="0" smtClean="0"/>
              <a:t>Semantic Issues</a:t>
            </a:r>
          </a:p>
          <a:p>
            <a:pPr lvl="1"/>
            <a:r>
              <a:rPr lang="en-GB" sz="2000" dirty="0" smtClean="0"/>
              <a:t>Observation versus Subject (topic v type hierarchies?)</a:t>
            </a:r>
          </a:p>
          <a:p>
            <a:pPr lvl="1"/>
            <a:r>
              <a:rPr lang="en-GB" sz="2000" dirty="0" smtClean="0"/>
              <a:t>Use of Concept Lattice </a:t>
            </a:r>
          </a:p>
          <a:p>
            <a:pPr lvl="1"/>
            <a:r>
              <a:rPr lang="en-GB" sz="2000" dirty="0" smtClean="0"/>
              <a:t>Sequencing – how to represent</a:t>
            </a:r>
          </a:p>
          <a:p>
            <a:pPr lvl="0"/>
            <a:r>
              <a:rPr lang="en-GB" sz="2400" dirty="0" smtClean="0"/>
              <a:t>Tools and Languages</a:t>
            </a:r>
          </a:p>
          <a:p>
            <a:pPr lvl="1"/>
            <a:r>
              <a:rPr lang="en-GB" sz="2000" dirty="0" smtClean="0"/>
              <a:t>Alternatives to SPARQL / RDF?</a:t>
            </a:r>
          </a:p>
          <a:p>
            <a:pPr lvl="1"/>
            <a:r>
              <a:rPr lang="en-GB" sz="2000" dirty="0" smtClean="0"/>
              <a:t>Pragmatic Web v Schema</a:t>
            </a:r>
            <a:r>
              <a:rPr lang="en-GB" sz="2000" baseline="0" dirty="0" smtClean="0"/>
              <a:t>.org</a:t>
            </a:r>
          </a:p>
          <a:p>
            <a:pPr lvl="1"/>
            <a:r>
              <a:rPr lang="en-GB" sz="2000" baseline="0" dirty="0" smtClean="0"/>
              <a:t>Logic translations; other tooling questions</a:t>
            </a:r>
            <a:endParaRPr lang="en-US" sz="6000" dirty="0"/>
          </a:p>
        </p:txBody>
      </p:sp>
    </p:spTree>
    <p:extLst>
      <p:ext uri="{BB962C8B-B14F-4D97-AF65-F5344CB8AC3E}">
        <p14:creationId xmlns:p14="http://schemas.microsoft.com/office/powerpoint/2010/main" val="31825398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Observations and Insights</a:t>
            </a:r>
            <a:endParaRPr lang="en-US" dirty="0"/>
          </a:p>
        </p:txBody>
      </p:sp>
      <p:sp>
        <p:nvSpPr>
          <p:cNvPr id="3" name="Content Placeholder 2"/>
          <p:cNvSpPr>
            <a:spLocks noGrp="1"/>
          </p:cNvSpPr>
          <p:nvPr>
            <p:ph idx="1"/>
          </p:nvPr>
        </p:nvSpPr>
        <p:spPr/>
        <p:txBody>
          <a:bodyPr/>
          <a:lstStyle/>
          <a:p>
            <a:r>
              <a:rPr lang="en-GB" dirty="0" smtClean="0"/>
              <a:t>Track Co-Chairs</a:t>
            </a:r>
          </a:p>
          <a:p>
            <a:pPr marL="914400" lvl="1" indent="-457200">
              <a:buFont typeface="+mj-lt"/>
              <a:buAutoNum type="arabicPeriod"/>
            </a:pPr>
            <a:r>
              <a:rPr lang="en-GB" dirty="0" smtClean="0"/>
              <a:t>What kinds of reasoning and decision support do we need for </a:t>
            </a:r>
            <a:r>
              <a:rPr lang="en-GB" dirty="0" err="1" smtClean="0"/>
              <a:t>IoT</a:t>
            </a:r>
            <a:r>
              <a:rPr lang="en-GB" dirty="0" smtClean="0"/>
              <a:t>? </a:t>
            </a:r>
          </a:p>
          <a:p>
            <a:pPr marL="914400" lvl="1" indent="-457200">
              <a:buFont typeface="+mj-lt"/>
              <a:buAutoNum type="arabicPeriod"/>
            </a:pPr>
            <a:r>
              <a:rPr lang="en-GB" dirty="0" smtClean="0"/>
              <a:t>What ontologies do we need to support these reasoning problems? </a:t>
            </a:r>
          </a:p>
          <a:p>
            <a:pPr marL="914400" lvl="1" indent="-457200">
              <a:buFont typeface="+mj-lt"/>
              <a:buAutoNum type="arabicPeriod"/>
            </a:pPr>
            <a:r>
              <a:rPr lang="en-GB" dirty="0" smtClean="0"/>
              <a:t>How are ontologies currently being used for decision support?</a:t>
            </a:r>
          </a:p>
          <a:p>
            <a:pPr lvl="2"/>
            <a:r>
              <a:rPr lang="en-GB" dirty="0" smtClean="0"/>
              <a:t>i.e. are they being used directly using an automated </a:t>
            </a:r>
            <a:r>
              <a:rPr lang="en-GB" dirty="0" err="1" smtClean="0"/>
              <a:t>reasoner</a:t>
            </a:r>
            <a:r>
              <a:rPr lang="en-GB" dirty="0" smtClean="0"/>
              <a:t>, or are they being implemented together with domain-specific algorithms? </a:t>
            </a:r>
          </a:p>
          <a:p>
            <a:pPr marL="914400" lvl="1" indent="-457200">
              <a:buFont typeface="+mj-lt"/>
              <a:buAutoNum type="arabicPeriod"/>
            </a:pPr>
            <a:r>
              <a:rPr lang="en-GB" dirty="0" smtClean="0"/>
              <a:t>Trade-offs</a:t>
            </a:r>
            <a:r>
              <a:rPr lang="en-GB" baseline="0" dirty="0" smtClean="0"/>
              <a:t> between integration of concepts and applications of formal reasoning</a:t>
            </a:r>
            <a:endParaRPr lang="en-GB" dirty="0" smtClean="0"/>
          </a:p>
        </p:txBody>
      </p:sp>
    </p:spTree>
    <p:extLst>
      <p:ext uri="{BB962C8B-B14F-4D97-AF65-F5344CB8AC3E}">
        <p14:creationId xmlns:p14="http://schemas.microsoft.com/office/powerpoint/2010/main" val="22282207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GB" dirty="0" smtClean="0"/>
              <a:t>Observations and Insights</a:t>
            </a:r>
            <a:endParaRPr lang="en-US" dirty="0"/>
          </a:p>
        </p:txBody>
      </p:sp>
      <p:sp>
        <p:nvSpPr>
          <p:cNvPr id="3" name="Content Placeholder 2"/>
          <p:cNvSpPr>
            <a:spLocks noGrp="1"/>
          </p:cNvSpPr>
          <p:nvPr>
            <p:ph idx="1"/>
          </p:nvPr>
        </p:nvSpPr>
        <p:spPr/>
        <p:txBody>
          <a:bodyPr>
            <a:normAutofit fontScale="85000" lnSpcReduction="20000"/>
          </a:bodyPr>
          <a:lstStyle/>
          <a:p>
            <a:r>
              <a:rPr lang="en-GB" dirty="0" smtClean="0"/>
              <a:t>“A Little Semantics Goes a Long way”</a:t>
            </a:r>
          </a:p>
          <a:p>
            <a:pPr lvl="0"/>
            <a:r>
              <a:rPr lang="en-US" sz="2800" kern="1200" dirty="0" smtClean="0">
                <a:solidFill>
                  <a:schemeClr val="tx1"/>
                </a:solidFill>
                <a:effectLst/>
                <a:latin typeface="+mn-lt"/>
                <a:ea typeface="+mn-ea"/>
                <a:cs typeface="+mn-cs"/>
              </a:rPr>
              <a:t>Trade-off between reasoning complexity and real-time processing </a:t>
            </a:r>
            <a:endParaRPr lang="en-US" sz="4000" kern="1200" dirty="0" smtClean="0">
              <a:solidFill>
                <a:schemeClr val="tx1"/>
              </a:solidFill>
              <a:effectLst/>
              <a:latin typeface="+mn-lt"/>
              <a:ea typeface="+mn-ea"/>
              <a:cs typeface="+mn-cs"/>
            </a:endParaRPr>
          </a:p>
          <a:p>
            <a:pPr lvl="1"/>
            <a:r>
              <a:rPr lang="en-US" sz="2400" kern="1200" dirty="0" smtClean="0">
                <a:solidFill>
                  <a:schemeClr val="tx1"/>
                </a:solidFill>
                <a:effectLst/>
                <a:latin typeface="+mn-lt"/>
                <a:ea typeface="+mn-ea"/>
                <a:cs typeface="+mn-cs"/>
              </a:rPr>
              <a:t>Only using OWL-Lite for the ontology, and the </a:t>
            </a:r>
            <a:r>
              <a:rPr lang="en-US" sz="2400" kern="1200" dirty="0" err="1" smtClean="0">
                <a:solidFill>
                  <a:schemeClr val="tx1"/>
                </a:solidFill>
                <a:effectLst/>
                <a:latin typeface="+mn-lt"/>
                <a:ea typeface="+mn-ea"/>
                <a:cs typeface="+mn-cs"/>
              </a:rPr>
              <a:t>reasoner</a:t>
            </a:r>
            <a:r>
              <a:rPr lang="en-US" sz="2400" kern="1200" dirty="0" smtClean="0">
                <a:solidFill>
                  <a:schemeClr val="tx1"/>
                </a:solidFill>
                <a:effectLst/>
                <a:latin typeface="+mn-lt"/>
                <a:ea typeface="+mn-ea"/>
                <a:cs typeface="+mn-cs"/>
              </a:rPr>
              <a:t> being essentially solely focused on </a:t>
            </a:r>
            <a:r>
              <a:rPr lang="en-US" sz="2400" kern="1200" dirty="0" err="1" smtClean="0">
                <a:solidFill>
                  <a:schemeClr val="tx1"/>
                </a:solidFill>
                <a:effectLst/>
                <a:latin typeface="+mn-lt"/>
                <a:ea typeface="+mn-ea"/>
                <a:cs typeface="+mn-cs"/>
              </a:rPr>
              <a:t>ABox</a:t>
            </a:r>
            <a:r>
              <a:rPr lang="en-US" sz="2400" kern="1200" dirty="0" smtClean="0">
                <a:solidFill>
                  <a:schemeClr val="tx1"/>
                </a:solidFill>
                <a:effectLst/>
                <a:latin typeface="+mn-lt"/>
                <a:ea typeface="+mn-ea"/>
                <a:cs typeface="+mn-cs"/>
              </a:rPr>
              <a:t> reasoning </a:t>
            </a:r>
            <a:endParaRPr lang="en-US" sz="3600" kern="1200" dirty="0" smtClean="0">
              <a:solidFill>
                <a:schemeClr val="tx1"/>
              </a:solidFill>
              <a:effectLst/>
              <a:latin typeface="+mn-lt"/>
              <a:ea typeface="+mn-ea"/>
              <a:cs typeface="+mn-cs"/>
            </a:endParaRPr>
          </a:p>
          <a:p>
            <a:pPr lvl="1"/>
            <a:r>
              <a:rPr lang="en-US" sz="2400" kern="1200" dirty="0" smtClean="0">
                <a:solidFill>
                  <a:schemeClr val="tx1"/>
                </a:solidFill>
                <a:effectLst/>
                <a:latin typeface="+mn-lt"/>
                <a:ea typeface="+mn-ea"/>
                <a:cs typeface="+mn-cs"/>
              </a:rPr>
              <a:t>Network and physical connectivity delays tend to be substantial, mostly dwarfing this level of processing. </a:t>
            </a:r>
          </a:p>
          <a:p>
            <a:r>
              <a:rPr lang="en-GB" sz="2800" dirty="0" smtClean="0"/>
              <a:t>Possible Solution</a:t>
            </a:r>
            <a:endParaRPr lang="en-US" sz="2800" kern="1200" dirty="0" smtClean="0">
              <a:solidFill>
                <a:schemeClr val="tx1"/>
              </a:solidFill>
              <a:effectLst/>
              <a:latin typeface="+mn-lt"/>
              <a:ea typeface="+mn-ea"/>
              <a:cs typeface="+mn-cs"/>
            </a:endParaRPr>
          </a:p>
          <a:p>
            <a:pPr lvl="1"/>
            <a:r>
              <a:rPr lang="en-US" sz="2400" kern="1200" dirty="0" smtClean="0">
                <a:solidFill>
                  <a:schemeClr val="tx1"/>
                </a:solidFill>
                <a:effectLst/>
                <a:latin typeface="+mn-lt"/>
                <a:ea typeface="+mn-ea"/>
                <a:cs typeface="+mn-cs"/>
              </a:rPr>
              <a:t>There is a pragmatically-definable language-and-</a:t>
            </a:r>
            <a:r>
              <a:rPr lang="en-US" sz="2400" kern="1200" dirty="0" err="1" smtClean="0">
                <a:solidFill>
                  <a:schemeClr val="tx1"/>
                </a:solidFill>
                <a:effectLst/>
                <a:latin typeface="+mn-lt"/>
                <a:ea typeface="+mn-ea"/>
                <a:cs typeface="+mn-cs"/>
              </a:rPr>
              <a:t>reasoner</a:t>
            </a:r>
            <a:r>
              <a:rPr lang="en-US" sz="2400" kern="1200" dirty="0" smtClean="0">
                <a:solidFill>
                  <a:schemeClr val="tx1"/>
                </a:solidFill>
                <a:effectLst/>
                <a:latin typeface="+mn-lt"/>
                <a:ea typeface="+mn-ea"/>
                <a:cs typeface="+mn-cs"/>
              </a:rPr>
              <a:t> system, beyond DL in expressivity but requiring only selected (or selectable/tunable) features of something like </a:t>
            </a:r>
            <a:r>
              <a:rPr lang="en-US" sz="2400" kern="1200" dirty="0" err="1" smtClean="0">
                <a:solidFill>
                  <a:schemeClr val="tx1"/>
                </a:solidFill>
                <a:effectLst/>
                <a:latin typeface="+mn-lt"/>
                <a:ea typeface="+mn-ea"/>
                <a:cs typeface="+mn-cs"/>
              </a:rPr>
              <a:t>CyCL</a:t>
            </a:r>
            <a:r>
              <a:rPr lang="en-US" sz="2400" kern="1200" dirty="0" smtClean="0">
                <a:solidFill>
                  <a:schemeClr val="tx1"/>
                </a:solidFill>
                <a:effectLst/>
                <a:latin typeface="+mn-lt"/>
                <a:ea typeface="+mn-ea"/>
                <a:cs typeface="+mn-cs"/>
              </a:rPr>
              <a:t>, CL, or IKL. </a:t>
            </a:r>
            <a:endParaRPr lang="en-US" sz="3600" kern="1200" dirty="0" smtClean="0">
              <a:solidFill>
                <a:schemeClr val="tx1"/>
              </a:solidFill>
              <a:effectLst/>
              <a:latin typeface="+mn-lt"/>
              <a:ea typeface="+mn-ea"/>
              <a:cs typeface="+mn-cs"/>
            </a:endParaRPr>
          </a:p>
          <a:p>
            <a:pPr lvl="1"/>
            <a:r>
              <a:rPr lang="en-US" sz="2400" kern="1200" dirty="0" smtClean="0">
                <a:solidFill>
                  <a:schemeClr val="tx1"/>
                </a:solidFill>
                <a:effectLst/>
                <a:latin typeface="+mn-lt"/>
                <a:ea typeface="+mn-ea"/>
                <a:cs typeface="+mn-cs"/>
              </a:rPr>
              <a:t>What exactly that language should be? Probably some combo of explicit taxonomy + cardinality &amp; range/domain restrictions + basic rules + some mechanism for incorporating dynamic data (e.g., "current position").</a:t>
            </a:r>
            <a:endParaRPr lang="en-US" sz="3600" kern="1200" dirty="0" smtClean="0">
              <a:solidFill>
                <a:schemeClr val="tx1"/>
              </a:solidFill>
              <a:effectLst/>
              <a:latin typeface="+mn-lt"/>
              <a:ea typeface="+mn-ea"/>
              <a:cs typeface="+mn-cs"/>
            </a:endParaRPr>
          </a:p>
          <a:p>
            <a:endParaRPr lang="en-GB" dirty="0" smtClean="0"/>
          </a:p>
        </p:txBody>
      </p:sp>
    </p:spTree>
    <p:extLst>
      <p:ext uri="{BB962C8B-B14F-4D97-AF65-F5344CB8AC3E}">
        <p14:creationId xmlns:p14="http://schemas.microsoft.com/office/powerpoint/2010/main" val="39568338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Track</a:t>
            </a:r>
            <a:r>
              <a:rPr lang="en-GB" baseline="0" dirty="0" smtClean="0"/>
              <a:t> C Synthesis</a:t>
            </a:r>
            <a:endParaRPr lang="en-US" dirty="0"/>
          </a:p>
        </p:txBody>
      </p:sp>
      <p:sp>
        <p:nvSpPr>
          <p:cNvPr id="3" name="Content Placeholder 2"/>
          <p:cNvSpPr>
            <a:spLocks noGrp="1"/>
          </p:cNvSpPr>
          <p:nvPr>
            <p:ph idx="1"/>
          </p:nvPr>
        </p:nvSpPr>
        <p:spPr/>
        <p:txBody>
          <a:bodyPr/>
          <a:lstStyle/>
          <a:p>
            <a:r>
              <a:rPr lang="en-US" dirty="0" smtClean="0">
                <a:hlinkClick r:id="rId2"/>
              </a:rPr>
              <a:t>http://ontolog-02.cim3.net/wiki/OntologySummit2015_Decision_Making_in_Different_Domains_Synthesis</a:t>
            </a:r>
            <a:endParaRPr lang="en-US" dirty="0" smtClean="0"/>
          </a:p>
          <a:p>
            <a:endParaRPr lang="en-US" dirty="0"/>
          </a:p>
        </p:txBody>
      </p:sp>
    </p:spTree>
    <p:extLst>
      <p:ext uri="{BB962C8B-B14F-4D97-AF65-F5344CB8AC3E}">
        <p14:creationId xmlns:p14="http://schemas.microsoft.com/office/powerpoint/2010/main" val="35171952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Track C</a:t>
            </a:r>
            <a:r>
              <a:rPr lang="en-GB" baseline="0" dirty="0" smtClean="0"/>
              <a:t> </a:t>
            </a:r>
            <a:r>
              <a:rPr lang="en-GB" sz="4400" b="0" i="0" kern="1200" dirty="0" smtClean="0">
                <a:solidFill>
                  <a:schemeClr val="tx1"/>
                </a:solidFill>
                <a:effectLst/>
                <a:latin typeface="+mj-lt"/>
                <a:ea typeface="+mj-ea"/>
                <a:cs typeface="+mj-cs"/>
              </a:rPr>
              <a:t>Decision Making in Different Domains</a:t>
            </a:r>
            <a:endParaRPr lang="en-US" dirty="0"/>
          </a:p>
        </p:txBody>
      </p:sp>
      <p:sp>
        <p:nvSpPr>
          <p:cNvPr id="3" name="Content Placeholder 2"/>
          <p:cNvSpPr>
            <a:spLocks noGrp="1"/>
          </p:cNvSpPr>
          <p:nvPr>
            <p:ph idx="1"/>
          </p:nvPr>
        </p:nvSpPr>
        <p:spPr/>
        <p:txBody>
          <a:bodyPr/>
          <a:lstStyle/>
          <a:p>
            <a:r>
              <a:rPr lang="en-US" sz="2800" kern="1200" dirty="0" smtClean="0">
                <a:solidFill>
                  <a:schemeClr val="tx1"/>
                </a:solidFill>
                <a:effectLst/>
                <a:latin typeface="+mn-lt"/>
                <a:ea typeface="+mn-ea"/>
                <a:cs typeface="+mn-cs"/>
              </a:rPr>
              <a:t>From the Summit theme:</a:t>
            </a:r>
          </a:p>
          <a:p>
            <a:pPr lvl="1"/>
            <a:r>
              <a:rPr lang="en-US" sz="2400" kern="1200" dirty="0" smtClean="0">
                <a:solidFill>
                  <a:schemeClr val="tx1"/>
                </a:solidFill>
                <a:effectLst/>
                <a:latin typeface="+mn-lt"/>
                <a:ea typeface="+mn-ea"/>
                <a:cs typeface="+mn-cs"/>
              </a:rPr>
              <a:t>Identify a methodology for development of terminologies for multimodal data (or ontologies), developing appropriate ontologies, developing testing methods for these ontologies, demonstrating interoperability for selected domains (e.g., healthcare, situational awareness), and using these ontologies in decision making.</a:t>
            </a:r>
          </a:p>
        </p:txBody>
      </p:sp>
    </p:spTree>
    <p:extLst>
      <p:ext uri="{BB962C8B-B14F-4D97-AF65-F5344CB8AC3E}">
        <p14:creationId xmlns:p14="http://schemas.microsoft.com/office/powerpoint/2010/main" val="12663980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Track C Mission</a:t>
            </a:r>
            <a:endParaRPr lang="en-US" dirty="0"/>
          </a:p>
        </p:txBody>
      </p:sp>
      <p:sp>
        <p:nvSpPr>
          <p:cNvPr id="3" name="Content Placeholder 2"/>
          <p:cNvSpPr>
            <a:spLocks noGrp="1"/>
          </p:cNvSpPr>
          <p:nvPr>
            <p:ph idx="1"/>
          </p:nvPr>
        </p:nvSpPr>
        <p:spPr/>
        <p:txBody>
          <a:bodyPr>
            <a:normAutofit fontScale="92500" lnSpcReduction="10000"/>
          </a:bodyPr>
          <a:lstStyle/>
          <a:p>
            <a:r>
              <a:rPr lang="en-US" sz="2800" kern="1200" dirty="0" smtClean="0">
                <a:solidFill>
                  <a:schemeClr val="tx1"/>
                </a:solidFill>
                <a:effectLst/>
                <a:latin typeface="+mn-lt"/>
                <a:ea typeface="+mn-ea"/>
                <a:cs typeface="+mn-cs"/>
              </a:rPr>
              <a:t>Identify key problems in </a:t>
            </a:r>
            <a:r>
              <a:rPr lang="en-US" sz="2800" kern="1200" dirty="0" err="1" smtClean="0">
                <a:solidFill>
                  <a:schemeClr val="tx1"/>
                </a:solidFill>
                <a:effectLst/>
                <a:latin typeface="+mn-lt"/>
                <a:ea typeface="+mn-ea"/>
                <a:cs typeface="+mn-cs"/>
              </a:rPr>
              <a:t>IoT</a:t>
            </a:r>
            <a:r>
              <a:rPr lang="en-US" sz="2800" kern="1200" dirty="0" smtClean="0">
                <a:solidFill>
                  <a:schemeClr val="tx1"/>
                </a:solidFill>
                <a:effectLst/>
                <a:latin typeface="+mn-lt"/>
                <a:ea typeface="+mn-ea"/>
                <a:cs typeface="+mn-cs"/>
              </a:rPr>
              <a:t> which require (or would benefit from) automated reasoning (motivating scenarios for ontologies in </a:t>
            </a:r>
            <a:r>
              <a:rPr lang="en-US" sz="2800" kern="1200" dirty="0" err="1" smtClean="0">
                <a:solidFill>
                  <a:schemeClr val="tx1"/>
                </a:solidFill>
                <a:effectLst/>
                <a:latin typeface="+mn-lt"/>
                <a:ea typeface="+mn-ea"/>
                <a:cs typeface="+mn-cs"/>
              </a:rPr>
              <a:t>IoT</a:t>
            </a:r>
            <a:r>
              <a:rPr lang="en-US" sz="2800" kern="1200" dirty="0" smtClean="0">
                <a:solidFill>
                  <a:schemeClr val="tx1"/>
                </a:solidFill>
                <a:effectLst/>
                <a:latin typeface="+mn-lt"/>
                <a:ea typeface="+mn-ea"/>
                <a:cs typeface="+mn-cs"/>
              </a:rPr>
              <a:t>)</a:t>
            </a:r>
          </a:p>
          <a:p>
            <a:pPr lvl="1"/>
            <a:r>
              <a:rPr lang="en-US" sz="2400" kern="1200" dirty="0" smtClean="0">
                <a:solidFill>
                  <a:schemeClr val="tx1"/>
                </a:solidFill>
                <a:effectLst/>
                <a:latin typeface="+mn-lt"/>
                <a:ea typeface="+mn-ea"/>
                <a:cs typeface="+mn-cs"/>
              </a:rPr>
              <a:t>Decision Support</a:t>
            </a:r>
          </a:p>
          <a:p>
            <a:pPr lvl="1"/>
            <a:r>
              <a:rPr lang="en-US" sz="2400" kern="1200" dirty="0" smtClean="0">
                <a:solidFill>
                  <a:schemeClr val="tx1"/>
                </a:solidFill>
                <a:effectLst/>
                <a:latin typeface="+mn-lt"/>
                <a:ea typeface="+mn-ea"/>
                <a:cs typeface="+mn-cs"/>
              </a:rPr>
              <a:t>Integration and interoperability of devices (interactions among smart objects)</a:t>
            </a:r>
          </a:p>
          <a:p>
            <a:pPr lvl="1"/>
            <a:endParaRPr lang="en-US" sz="2400" kern="1200" dirty="0" smtClean="0">
              <a:solidFill>
                <a:schemeClr val="tx1"/>
              </a:solidFill>
              <a:effectLst/>
              <a:latin typeface="+mn-lt"/>
              <a:ea typeface="+mn-ea"/>
              <a:cs typeface="+mn-cs"/>
            </a:endParaRPr>
          </a:p>
          <a:p>
            <a:r>
              <a:rPr lang="en-US" sz="2800" kern="1200" dirty="0" smtClean="0">
                <a:solidFill>
                  <a:schemeClr val="tx1"/>
                </a:solidFill>
                <a:effectLst/>
                <a:latin typeface="+mn-lt"/>
                <a:ea typeface="+mn-ea"/>
                <a:cs typeface="+mn-cs"/>
              </a:rPr>
              <a:t>Address the challenges for these applications</a:t>
            </a:r>
          </a:p>
          <a:p>
            <a:pPr lvl="1"/>
            <a:r>
              <a:rPr lang="en-US" sz="2400" kern="1200" dirty="0" smtClean="0">
                <a:solidFill>
                  <a:schemeClr val="tx1"/>
                </a:solidFill>
                <a:effectLst/>
                <a:latin typeface="+mn-lt"/>
                <a:ea typeface="+mn-ea"/>
                <a:cs typeface="+mn-cs"/>
              </a:rPr>
              <a:t>role of ontology languages (expressiveness/tractability)</a:t>
            </a:r>
          </a:p>
          <a:p>
            <a:pPr lvl="1"/>
            <a:r>
              <a:rPr lang="en-US" sz="2400" kern="1200" dirty="0" smtClean="0">
                <a:solidFill>
                  <a:schemeClr val="tx1"/>
                </a:solidFill>
                <a:effectLst/>
                <a:latin typeface="+mn-lt"/>
                <a:ea typeface="+mn-ea"/>
                <a:cs typeface="+mn-cs"/>
              </a:rPr>
              <a:t>are existing ontologies adequate for supporting these applications?</a:t>
            </a:r>
          </a:p>
          <a:p>
            <a:pPr lvl="1"/>
            <a:r>
              <a:rPr lang="en-US" sz="2400" kern="1200" dirty="0" smtClean="0">
                <a:solidFill>
                  <a:schemeClr val="tx1"/>
                </a:solidFill>
                <a:effectLst/>
                <a:latin typeface="+mn-lt"/>
                <a:ea typeface="+mn-ea"/>
                <a:cs typeface="+mn-cs"/>
              </a:rPr>
              <a:t>scalability of approaches to semantic integration and automated reasoning</a:t>
            </a:r>
          </a:p>
          <a:p>
            <a:endParaRPr lang="en-US" dirty="0"/>
          </a:p>
        </p:txBody>
      </p:sp>
    </p:spTree>
    <p:extLst>
      <p:ext uri="{BB962C8B-B14F-4D97-AF65-F5344CB8AC3E}">
        <p14:creationId xmlns:p14="http://schemas.microsoft.com/office/powerpoint/2010/main" val="36888874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Track C Session 1: 12 Feb</a:t>
            </a:r>
            <a:endParaRPr lang="en-US" dirty="0"/>
          </a:p>
        </p:txBody>
      </p:sp>
      <p:sp>
        <p:nvSpPr>
          <p:cNvPr id="3" name="Content Placeholder 2"/>
          <p:cNvSpPr>
            <a:spLocks noGrp="1"/>
          </p:cNvSpPr>
          <p:nvPr>
            <p:ph idx="1"/>
          </p:nvPr>
        </p:nvSpPr>
        <p:spPr/>
        <p:txBody>
          <a:bodyPr/>
          <a:lstStyle/>
          <a:p>
            <a:r>
              <a:rPr lang="en-GB" sz="2800" b="0" i="0" kern="1200" dirty="0" smtClean="0">
                <a:solidFill>
                  <a:schemeClr val="tx1"/>
                </a:solidFill>
                <a:effectLst/>
                <a:latin typeface="+mn-lt"/>
                <a:ea typeface="+mn-ea"/>
                <a:cs typeface="+mn-cs"/>
              </a:rPr>
              <a:t>This session explored several approaches to automated inference in applications ranging from complex event processing and situation awareness to manufacturing.</a:t>
            </a:r>
            <a:endParaRPr lang="en-US" dirty="0"/>
          </a:p>
        </p:txBody>
      </p:sp>
    </p:spTree>
    <p:extLst>
      <p:ext uri="{BB962C8B-B14F-4D97-AF65-F5344CB8AC3E}">
        <p14:creationId xmlns:p14="http://schemas.microsoft.com/office/powerpoint/2010/main" val="26353933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Session 1: 12 Feb Speakers</a:t>
            </a:r>
            <a:endParaRPr lang="en-US" dirty="0"/>
          </a:p>
        </p:txBody>
      </p:sp>
      <p:sp>
        <p:nvSpPr>
          <p:cNvPr id="3" name="Content Placeholder 2"/>
          <p:cNvSpPr>
            <a:spLocks noGrp="1"/>
          </p:cNvSpPr>
          <p:nvPr>
            <p:ph idx="1"/>
          </p:nvPr>
        </p:nvSpPr>
        <p:spPr/>
        <p:txBody>
          <a:bodyPr>
            <a:normAutofit fontScale="92500" lnSpcReduction="20000"/>
          </a:bodyPr>
          <a:lstStyle/>
          <a:p>
            <a:r>
              <a:rPr lang="en-US" sz="2800" kern="1200" dirty="0" smtClean="0">
                <a:solidFill>
                  <a:schemeClr val="tx1"/>
                </a:solidFill>
                <a:effectLst/>
                <a:latin typeface="+mn-lt"/>
                <a:ea typeface="+mn-ea"/>
                <a:cs typeface="+mn-cs"/>
              </a:rPr>
              <a:t>Ontology Based Information Centric Tactical Edge Networking,</a:t>
            </a:r>
          </a:p>
          <a:p>
            <a:pPr lvl="1"/>
            <a:r>
              <a:rPr lang="en-US" sz="2400" u="none" strike="noStrike" kern="1200" dirty="0" smtClean="0">
                <a:solidFill>
                  <a:schemeClr val="tx1"/>
                </a:solidFill>
                <a:effectLst/>
                <a:latin typeface="+mn-lt"/>
                <a:ea typeface="+mn-ea"/>
                <a:cs typeface="+mn-cs"/>
              </a:rPr>
              <a:t>Joseph </a:t>
            </a:r>
            <a:r>
              <a:rPr lang="en-US" sz="2400" u="none" strike="noStrike" kern="1200" dirty="0" err="1" smtClean="0">
                <a:solidFill>
                  <a:schemeClr val="tx1"/>
                </a:solidFill>
                <a:effectLst/>
                <a:latin typeface="+mn-lt"/>
                <a:ea typeface="+mn-ea"/>
                <a:cs typeface="+mn-cs"/>
              </a:rPr>
              <a:t>Kopena</a:t>
            </a:r>
            <a:r>
              <a:rPr lang="en-US" sz="2400" kern="1200" dirty="0" smtClean="0">
                <a:solidFill>
                  <a:schemeClr val="tx1"/>
                </a:solidFill>
                <a:effectLst/>
                <a:latin typeface="+mn-lt"/>
                <a:ea typeface="+mn-ea"/>
                <a:cs typeface="+mn-cs"/>
              </a:rPr>
              <a:t> (</a:t>
            </a:r>
            <a:r>
              <a:rPr lang="en-US" sz="2400" kern="1200" dirty="0" err="1" smtClean="0">
                <a:solidFill>
                  <a:schemeClr val="tx1"/>
                </a:solidFill>
                <a:effectLst/>
                <a:latin typeface="+mn-lt"/>
                <a:ea typeface="+mn-ea"/>
                <a:cs typeface="+mn-cs"/>
              </a:rPr>
              <a:t>Bellerophon</a:t>
            </a:r>
            <a:r>
              <a:rPr lang="en-US" sz="2400" kern="1200" dirty="0" smtClean="0">
                <a:solidFill>
                  <a:schemeClr val="tx1"/>
                </a:solidFill>
                <a:effectLst/>
                <a:latin typeface="+mn-lt"/>
                <a:ea typeface="+mn-ea"/>
                <a:cs typeface="+mn-cs"/>
              </a:rPr>
              <a:t> Mobile)</a:t>
            </a:r>
          </a:p>
          <a:p>
            <a:pPr lvl="1"/>
            <a:endParaRPr lang="en-US" sz="2400" kern="1200" dirty="0" smtClean="0">
              <a:solidFill>
                <a:schemeClr val="tx1"/>
              </a:solidFill>
              <a:effectLst/>
              <a:latin typeface="+mn-lt"/>
              <a:ea typeface="+mn-ea"/>
              <a:cs typeface="+mn-cs"/>
            </a:endParaRPr>
          </a:p>
          <a:p>
            <a:r>
              <a:rPr lang="en-US" sz="2800" kern="1200" dirty="0" smtClean="0">
                <a:solidFill>
                  <a:schemeClr val="tx1"/>
                </a:solidFill>
                <a:effectLst/>
                <a:latin typeface="+mn-lt"/>
                <a:ea typeface="+mn-ea"/>
                <a:cs typeface="+mn-cs"/>
              </a:rPr>
              <a:t>From Semantic Complex Event Processing to and Ubiquitous Pragmatic Web 4.0, </a:t>
            </a:r>
          </a:p>
          <a:p>
            <a:pPr lvl="1"/>
            <a:r>
              <a:rPr lang="en-US" sz="2400" u="none" strike="noStrike" kern="1200" dirty="0" smtClean="0">
                <a:solidFill>
                  <a:schemeClr val="tx1"/>
                </a:solidFill>
                <a:effectLst/>
                <a:latin typeface="+mn-lt"/>
                <a:ea typeface="+mn-ea"/>
                <a:cs typeface="+mn-cs"/>
              </a:rPr>
              <a:t>Adrian </a:t>
            </a:r>
            <a:r>
              <a:rPr lang="en-US" sz="2400" u="none" strike="noStrike" kern="1200" dirty="0" err="1" smtClean="0">
                <a:solidFill>
                  <a:schemeClr val="tx1"/>
                </a:solidFill>
                <a:effectLst/>
                <a:latin typeface="+mn-lt"/>
                <a:ea typeface="+mn-ea"/>
                <a:cs typeface="+mn-cs"/>
              </a:rPr>
              <a:t>Paschke</a:t>
            </a:r>
            <a:r>
              <a:rPr lang="en-US" sz="2400" kern="1200" dirty="0" smtClean="0">
                <a:solidFill>
                  <a:schemeClr val="tx1"/>
                </a:solidFill>
                <a:effectLst/>
                <a:latin typeface="+mn-lt"/>
                <a:ea typeface="+mn-ea"/>
                <a:cs typeface="+mn-cs"/>
              </a:rPr>
              <a:t> (</a:t>
            </a:r>
            <a:r>
              <a:rPr lang="en-US" sz="2400" kern="1200" dirty="0" err="1" smtClean="0">
                <a:solidFill>
                  <a:schemeClr val="tx1"/>
                </a:solidFill>
                <a:effectLst/>
                <a:latin typeface="+mn-lt"/>
                <a:ea typeface="+mn-ea"/>
                <a:cs typeface="+mn-cs"/>
              </a:rPr>
              <a:t>Freie</a:t>
            </a:r>
            <a:r>
              <a:rPr lang="en-US" sz="2400" kern="1200" dirty="0" smtClean="0">
                <a:solidFill>
                  <a:schemeClr val="tx1"/>
                </a:solidFill>
                <a:effectLst/>
                <a:latin typeface="+mn-lt"/>
                <a:ea typeface="+mn-ea"/>
                <a:cs typeface="+mn-cs"/>
              </a:rPr>
              <a:t> </a:t>
            </a:r>
            <a:r>
              <a:rPr lang="en-US" sz="2400" kern="1200" dirty="0" err="1" smtClean="0">
                <a:solidFill>
                  <a:schemeClr val="tx1"/>
                </a:solidFill>
                <a:effectLst/>
                <a:latin typeface="+mn-lt"/>
                <a:ea typeface="+mn-ea"/>
                <a:cs typeface="+mn-cs"/>
              </a:rPr>
              <a:t>Universitaet</a:t>
            </a:r>
            <a:r>
              <a:rPr lang="en-US" sz="2400" kern="1200" dirty="0" smtClean="0">
                <a:solidFill>
                  <a:schemeClr val="tx1"/>
                </a:solidFill>
                <a:effectLst/>
                <a:latin typeface="+mn-lt"/>
                <a:ea typeface="+mn-ea"/>
                <a:cs typeface="+mn-cs"/>
              </a:rPr>
              <a:t> Berlin)</a:t>
            </a:r>
          </a:p>
          <a:p>
            <a:pPr lvl="1"/>
            <a:endParaRPr lang="en-US" sz="2400" kern="1200" dirty="0" smtClean="0">
              <a:solidFill>
                <a:schemeClr val="tx1"/>
              </a:solidFill>
              <a:effectLst/>
              <a:latin typeface="+mn-lt"/>
              <a:ea typeface="+mn-ea"/>
              <a:cs typeface="+mn-cs"/>
            </a:endParaRPr>
          </a:p>
          <a:p>
            <a:r>
              <a:rPr lang="en-US" sz="2800" kern="1200" dirty="0" smtClean="0">
                <a:solidFill>
                  <a:schemeClr val="tx1"/>
                </a:solidFill>
                <a:effectLst/>
                <a:latin typeface="+mn-lt"/>
                <a:ea typeface="+mn-ea"/>
                <a:cs typeface="+mn-cs"/>
              </a:rPr>
              <a:t>Process </a:t>
            </a:r>
            <a:r>
              <a:rPr lang="en-US" sz="2800" kern="1200" dirty="0" err="1" smtClean="0">
                <a:solidFill>
                  <a:schemeClr val="tx1"/>
                </a:solidFill>
                <a:effectLst/>
                <a:latin typeface="+mn-lt"/>
                <a:ea typeface="+mn-ea"/>
                <a:cs typeface="+mn-cs"/>
              </a:rPr>
              <a:t>Ontologis</a:t>
            </a:r>
            <a:r>
              <a:rPr lang="en-US" sz="2800" kern="1200" dirty="0" smtClean="0">
                <a:solidFill>
                  <a:schemeClr val="tx1"/>
                </a:solidFill>
                <a:effectLst/>
                <a:latin typeface="+mn-lt"/>
                <a:ea typeface="+mn-ea"/>
                <a:cs typeface="+mn-cs"/>
              </a:rPr>
              <a:t> for Smart Objects in Manufacturing,</a:t>
            </a:r>
          </a:p>
          <a:p>
            <a:pPr lvl="1"/>
            <a:r>
              <a:rPr lang="en-US" sz="2400" u="none" strike="noStrike" kern="1200" dirty="0" smtClean="0">
                <a:solidFill>
                  <a:schemeClr val="tx1"/>
                </a:solidFill>
                <a:effectLst/>
                <a:latin typeface="+mn-lt"/>
                <a:ea typeface="+mn-ea"/>
                <a:cs typeface="+mn-cs"/>
              </a:rPr>
              <a:t>Michael </a:t>
            </a:r>
            <a:r>
              <a:rPr lang="en-US" sz="2400" u="none" strike="noStrike" kern="1200" dirty="0" err="1" smtClean="0">
                <a:solidFill>
                  <a:schemeClr val="tx1"/>
                </a:solidFill>
                <a:effectLst/>
                <a:latin typeface="+mn-lt"/>
                <a:ea typeface="+mn-ea"/>
                <a:cs typeface="+mn-cs"/>
              </a:rPr>
              <a:t>Gruninger</a:t>
            </a:r>
            <a:r>
              <a:rPr lang="en-US" sz="2400" kern="1200" dirty="0" smtClean="0">
                <a:solidFill>
                  <a:schemeClr val="tx1"/>
                </a:solidFill>
                <a:effectLst/>
                <a:latin typeface="+mn-lt"/>
                <a:ea typeface="+mn-ea"/>
                <a:cs typeface="+mn-cs"/>
              </a:rPr>
              <a:t> (University of Toronto)</a:t>
            </a:r>
            <a:r>
              <a:rPr lang="en-US" sz="2800" kern="1200" dirty="0" smtClean="0">
                <a:solidFill>
                  <a:schemeClr val="tx1"/>
                </a:solidFill>
                <a:effectLst/>
                <a:latin typeface="+mn-lt"/>
                <a:ea typeface="+mn-ea"/>
                <a:cs typeface="+mn-cs"/>
              </a:rPr>
              <a:t> </a:t>
            </a:r>
          </a:p>
          <a:p>
            <a:pPr lvl="1"/>
            <a:endParaRPr lang="en-US" sz="2800" kern="1200" dirty="0" smtClean="0">
              <a:solidFill>
                <a:schemeClr val="tx1"/>
              </a:solidFill>
              <a:effectLst/>
              <a:latin typeface="+mn-lt"/>
              <a:ea typeface="+mn-ea"/>
              <a:cs typeface="+mn-cs"/>
            </a:endParaRPr>
          </a:p>
          <a:p>
            <a:r>
              <a:rPr lang="en-US" sz="2800" kern="1200" dirty="0" smtClean="0">
                <a:solidFill>
                  <a:schemeClr val="tx1"/>
                </a:solidFill>
                <a:effectLst/>
                <a:latin typeface="+mn-lt"/>
                <a:ea typeface="+mn-ea"/>
                <a:cs typeface="+mn-cs"/>
              </a:rPr>
              <a:t>Situation Awareness and Decision Making </a:t>
            </a:r>
          </a:p>
          <a:p>
            <a:pPr lvl="1"/>
            <a:r>
              <a:rPr lang="en-US" sz="2400" u="none" strike="noStrike" kern="1200" dirty="0" smtClean="0">
                <a:solidFill>
                  <a:schemeClr val="tx1"/>
                </a:solidFill>
                <a:effectLst/>
                <a:latin typeface="+mn-lt"/>
                <a:ea typeface="+mn-ea"/>
                <a:cs typeface="+mn-cs"/>
              </a:rPr>
              <a:t>Ken </a:t>
            </a:r>
            <a:r>
              <a:rPr lang="en-US" sz="2400" u="none" strike="noStrike" kern="1200" dirty="0" err="1" smtClean="0">
                <a:solidFill>
                  <a:schemeClr val="tx1"/>
                </a:solidFill>
                <a:effectLst/>
                <a:latin typeface="+mn-lt"/>
                <a:ea typeface="+mn-ea"/>
                <a:cs typeface="+mn-cs"/>
              </a:rPr>
              <a:t>Baclawski</a:t>
            </a:r>
            <a:r>
              <a:rPr lang="en-US" sz="2400" kern="1200" dirty="0" smtClean="0">
                <a:solidFill>
                  <a:schemeClr val="tx1"/>
                </a:solidFill>
                <a:effectLst/>
                <a:latin typeface="+mn-lt"/>
                <a:ea typeface="+mn-ea"/>
                <a:cs typeface="+mn-cs"/>
              </a:rPr>
              <a:t>(Northeastern University)</a:t>
            </a:r>
          </a:p>
        </p:txBody>
      </p:sp>
    </p:spTree>
    <p:extLst>
      <p:ext uri="{BB962C8B-B14F-4D97-AF65-F5344CB8AC3E}">
        <p14:creationId xmlns:p14="http://schemas.microsoft.com/office/powerpoint/2010/main" val="2945370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Themes: Speaker Presentations</a:t>
            </a:r>
            <a:endParaRPr lang="en-US" dirty="0"/>
          </a:p>
        </p:txBody>
      </p:sp>
      <p:sp>
        <p:nvSpPr>
          <p:cNvPr id="3" name="Content Placeholder 2"/>
          <p:cNvSpPr>
            <a:spLocks noGrp="1"/>
          </p:cNvSpPr>
          <p:nvPr>
            <p:ph idx="1"/>
          </p:nvPr>
        </p:nvSpPr>
        <p:spPr/>
        <p:txBody>
          <a:bodyPr>
            <a:normAutofit/>
          </a:bodyPr>
          <a:lstStyle/>
          <a:p>
            <a:endParaRPr lang="en-GB" dirty="0" smtClean="0"/>
          </a:p>
        </p:txBody>
      </p:sp>
    </p:spTree>
    <p:extLst>
      <p:ext uri="{BB962C8B-B14F-4D97-AF65-F5344CB8AC3E}">
        <p14:creationId xmlns:p14="http://schemas.microsoft.com/office/powerpoint/2010/main" val="35396424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GB" dirty="0" smtClean="0"/>
              <a:t>Joe </a:t>
            </a:r>
            <a:r>
              <a:rPr lang="en-GB" dirty="0" err="1" smtClean="0"/>
              <a:t>Kopena</a:t>
            </a:r>
            <a:r>
              <a:rPr lang="en-GB" dirty="0" smtClean="0"/>
              <a:t>: Tactical Edge Networks</a:t>
            </a:r>
            <a:endParaRPr lang="en-US" dirty="0"/>
          </a:p>
        </p:txBody>
      </p:sp>
      <p:sp>
        <p:nvSpPr>
          <p:cNvPr id="3" name="Content Placeholder 2"/>
          <p:cNvSpPr>
            <a:spLocks noGrp="1"/>
          </p:cNvSpPr>
          <p:nvPr>
            <p:ph idx="1"/>
          </p:nvPr>
        </p:nvSpPr>
        <p:spPr/>
        <p:txBody>
          <a:bodyPr>
            <a:normAutofit/>
          </a:bodyPr>
          <a:lstStyle/>
          <a:p>
            <a:pPr lvl="0"/>
            <a:r>
              <a:rPr lang="en-GB" dirty="0" smtClean="0"/>
              <a:t>Challenges and Constraints (</a:t>
            </a:r>
            <a:r>
              <a:rPr lang="en-GB" baseline="0" dirty="0" err="1" smtClean="0"/>
              <a:t>Disconnectivity</a:t>
            </a:r>
            <a:r>
              <a:rPr lang="en-GB" baseline="0" dirty="0" smtClean="0"/>
              <a:t>, Network scale)</a:t>
            </a:r>
          </a:p>
          <a:p>
            <a:pPr lvl="0"/>
            <a:r>
              <a:rPr lang="en-GB" baseline="0" dirty="0" smtClean="0"/>
              <a:t>Information Centric Networking</a:t>
            </a:r>
          </a:p>
          <a:p>
            <a:pPr lvl="0"/>
            <a:r>
              <a:rPr lang="en-GB" baseline="0" dirty="0" smtClean="0"/>
              <a:t>Use of RDF metadata and OWL </a:t>
            </a:r>
            <a:r>
              <a:rPr lang="en-GB" baseline="0" dirty="0" err="1" smtClean="0"/>
              <a:t>Lite</a:t>
            </a:r>
            <a:endParaRPr lang="en-GB" baseline="0" dirty="0" smtClean="0"/>
          </a:p>
          <a:p>
            <a:pPr lvl="0"/>
            <a:r>
              <a:rPr lang="en-GB" baseline="0" dirty="0" smtClean="0"/>
              <a:t>“A Little Semantics goes a Long Way”</a:t>
            </a:r>
          </a:p>
        </p:txBody>
      </p:sp>
    </p:spTree>
    <p:extLst>
      <p:ext uri="{BB962C8B-B14F-4D97-AF65-F5344CB8AC3E}">
        <p14:creationId xmlns:p14="http://schemas.microsoft.com/office/powerpoint/2010/main" val="40348253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GB" dirty="0" smtClean="0"/>
              <a:t>Adrian </a:t>
            </a:r>
            <a:r>
              <a:rPr lang="en-GB" dirty="0" err="1" smtClean="0"/>
              <a:t>Paschke</a:t>
            </a:r>
            <a:r>
              <a:rPr lang="en-GB" dirty="0" smtClean="0"/>
              <a:t>: Event Processing</a:t>
            </a:r>
            <a:endParaRPr lang="en-US" dirty="0"/>
          </a:p>
        </p:txBody>
      </p:sp>
      <p:sp>
        <p:nvSpPr>
          <p:cNvPr id="3" name="Content Placeholder 2"/>
          <p:cNvSpPr>
            <a:spLocks noGrp="1"/>
          </p:cNvSpPr>
          <p:nvPr>
            <p:ph idx="1"/>
          </p:nvPr>
        </p:nvSpPr>
        <p:spPr/>
        <p:txBody>
          <a:bodyPr>
            <a:normAutofit/>
          </a:bodyPr>
          <a:lstStyle/>
          <a:p>
            <a:pPr lvl="0"/>
            <a:r>
              <a:rPr lang="en-GB" dirty="0" smtClean="0"/>
              <a:t>Semantic Complex</a:t>
            </a:r>
            <a:r>
              <a:rPr lang="en-GB" baseline="0" dirty="0" smtClean="0"/>
              <a:t> Event Processing</a:t>
            </a:r>
          </a:p>
          <a:p>
            <a:pPr lvl="1"/>
            <a:r>
              <a:rPr lang="en-GB" dirty="0" smtClean="0"/>
              <a:t>Event data as declarative knowledge</a:t>
            </a:r>
          </a:p>
          <a:p>
            <a:pPr lvl="1"/>
            <a:r>
              <a:rPr lang="en-GB" dirty="0" smtClean="0"/>
              <a:t>Complex reasoning over situations</a:t>
            </a:r>
          </a:p>
          <a:p>
            <a:pPr lvl="0"/>
            <a:r>
              <a:rPr lang="en-GB" dirty="0" smtClean="0"/>
              <a:t>Reference architecture,</a:t>
            </a:r>
            <a:r>
              <a:rPr lang="en-GB" baseline="0" dirty="0" smtClean="0"/>
              <a:t> patterns</a:t>
            </a:r>
          </a:p>
          <a:p>
            <a:pPr lvl="0"/>
            <a:r>
              <a:rPr lang="en-GB" baseline="0" dirty="0" smtClean="0"/>
              <a:t>Use of </a:t>
            </a:r>
            <a:r>
              <a:rPr lang="en-GB" baseline="0" dirty="0" err="1" smtClean="0"/>
              <a:t>RuleML</a:t>
            </a:r>
            <a:r>
              <a:rPr lang="en-GB" baseline="0" dirty="0" smtClean="0"/>
              <a:t> on events</a:t>
            </a:r>
          </a:p>
          <a:p>
            <a:pPr lvl="0"/>
            <a:r>
              <a:rPr lang="en-GB" baseline="0" dirty="0" smtClean="0"/>
              <a:t>Pragmatic Web</a:t>
            </a:r>
          </a:p>
        </p:txBody>
      </p:sp>
    </p:spTree>
    <p:extLst>
      <p:ext uri="{BB962C8B-B14F-4D97-AF65-F5344CB8AC3E}">
        <p14:creationId xmlns:p14="http://schemas.microsoft.com/office/powerpoint/2010/main" val="30891516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GB" dirty="0" smtClean="0"/>
              <a:t>Michael </a:t>
            </a:r>
            <a:r>
              <a:rPr lang="en-GB" dirty="0" err="1" smtClean="0"/>
              <a:t>Gruninger</a:t>
            </a:r>
            <a:r>
              <a:rPr lang="en-GB" dirty="0" smtClean="0"/>
              <a:t>: Process Ontologies</a:t>
            </a:r>
            <a:endParaRPr lang="en-US" dirty="0"/>
          </a:p>
        </p:txBody>
      </p:sp>
      <p:sp>
        <p:nvSpPr>
          <p:cNvPr id="3" name="Content Placeholder 2"/>
          <p:cNvSpPr>
            <a:spLocks noGrp="1"/>
          </p:cNvSpPr>
          <p:nvPr>
            <p:ph idx="1"/>
          </p:nvPr>
        </p:nvSpPr>
        <p:spPr/>
        <p:txBody>
          <a:bodyPr>
            <a:normAutofit/>
          </a:bodyPr>
          <a:lstStyle/>
          <a:p>
            <a:pPr lvl="0"/>
            <a:r>
              <a:rPr lang="en-GB" dirty="0" smtClean="0"/>
              <a:t>Manufacturing process control</a:t>
            </a:r>
          </a:p>
          <a:p>
            <a:pPr lvl="1"/>
            <a:r>
              <a:rPr lang="en-GB" dirty="0" smtClean="0"/>
              <a:t>Use of RFID</a:t>
            </a:r>
          </a:p>
          <a:p>
            <a:pPr lvl="1"/>
            <a:r>
              <a:rPr lang="en-GB" dirty="0" smtClean="0"/>
              <a:t>Process Specification Language</a:t>
            </a:r>
          </a:p>
          <a:p>
            <a:pPr lvl="1"/>
            <a:r>
              <a:rPr lang="en-GB" dirty="0" smtClean="0"/>
              <a:t>Queries;</a:t>
            </a:r>
            <a:r>
              <a:rPr lang="en-GB" baseline="0" dirty="0" smtClean="0"/>
              <a:t> Reasoning</a:t>
            </a:r>
          </a:p>
          <a:p>
            <a:pPr lvl="0"/>
            <a:r>
              <a:rPr lang="en-GB" baseline="0" dirty="0" smtClean="0"/>
              <a:t>Not all axioms are created equal</a:t>
            </a:r>
          </a:p>
          <a:p>
            <a:pPr lvl="1"/>
            <a:r>
              <a:rPr lang="en-GB" dirty="0" smtClean="0"/>
              <a:t>Minimal sub-sets</a:t>
            </a:r>
            <a:r>
              <a:rPr lang="en-GB" baseline="0" dirty="0" smtClean="0"/>
              <a:t> of ontology</a:t>
            </a:r>
          </a:p>
          <a:p>
            <a:pPr lvl="1"/>
            <a:r>
              <a:rPr lang="en-GB" baseline="0" dirty="0" smtClean="0"/>
              <a:t>Use of lemmas</a:t>
            </a:r>
          </a:p>
        </p:txBody>
      </p:sp>
    </p:spTree>
    <p:extLst>
      <p:ext uri="{BB962C8B-B14F-4D97-AF65-F5344CB8AC3E}">
        <p14:creationId xmlns:p14="http://schemas.microsoft.com/office/powerpoint/2010/main" val="226211581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120</TotalTime>
  <Words>627</Words>
  <Application>Microsoft Office PowerPoint</Application>
  <PresentationFormat>On-screen Show (4:3)</PresentationFormat>
  <Paragraphs>101</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Ontology Summit 2015</vt:lpstr>
      <vt:lpstr>Track C Decision Making in Different Domains</vt:lpstr>
      <vt:lpstr>Track C Mission</vt:lpstr>
      <vt:lpstr>Track C Session 1: 12 Feb</vt:lpstr>
      <vt:lpstr>Session 1: 12 Feb Speakers</vt:lpstr>
      <vt:lpstr>Themes: Speaker Presentations</vt:lpstr>
      <vt:lpstr>Joe Kopena: Tactical Edge Networks</vt:lpstr>
      <vt:lpstr>Adrian Paschke: Event Processing</vt:lpstr>
      <vt:lpstr>Michael Gruninger: Process Ontologies</vt:lpstr>
      <vt:lpstr>Ken Baclawski: Situation awareness, decision making</vt:lpstr>
      <vt:lpstr>Observations and Insights: Chat Log</vt:lpstr>
      <vt:lpstr>Observations and Insights: Chat Log</vt:lpstr>
      <vt:lpstr>Observations and Insights</vt:lpstr>
      <vt:lpstr>Observations and Insights</vt:lpstr>
      <vt:lpstr>Track C Synthesis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Ontology Summit 2015</dc:title>
  <dc:creator>Michael Bennett</dc:creator>
  <cp:lastModifiedBy>Michael Bennett</cp:lastModifiedBy>
  <cp:revision>12</cp:revision>
  <dcterms:created xsi:type="dcterms:W3CDTF">2015-02-19T13:56:20Z</dcterms:created>
  <dcterms:modified xsi:type="dcterms:W3CDTF">2015-02-19T17:15:45Z</dcterms:modified>
</cp:coreProperties>
</file>