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9" r:id="rId3"/>
    <p:sldId id="268" r:id="rId4"/>
    <p:sldId id="269" r:id="rId5"/>
    <p:sldId id="270" r:id="rId6"/>
    <p:sldId id="271" r:id="rId7"/>
    <p:sldId id="264" r:id="rId8"/>
    <p:sldId id="265" r:id="rId9"/>
    <p:sldId id="267" r:id="rId10"/>
    <p:sldId id="274" r:id="rId11"/>
    <p:sldId id="277" r:id="rId12"/>
    <p:sldId id="276" r:id="rId13"/>
    <p:sldId id="280" r:id="rId14"/>
    <p:sldId id="281" r:id="rId15"/>
    <p:sldId id="279" r:id="rId16"/>
    <p:sldId id="284" r:id="rId17"/>
    <p:sldId id="282" r:id="rId18"/>
    <p:sldId id="275" r:id="rId19"/>
    <p:sldId id="278" r:id="rId20"/>
    <p:sldId id="273" r:id="rId21"/>
    <p:sldId id="258" r:id="rId22"/>
    <p:sldId id="260" r:id="rId23"/>
    <p:sldId id="283" r:id="rId24"/>
    <p:sldId id="262" r:id="rId25"/>
    <p:sldId id="257" r:id="rId26"/>
    <p:sldId id="272" r:id="rId27"/>
    <p:sldId id="261" r:id="rId28"/>
    <p:sldId id="26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93" d="100"/>
          <a:sy n="93" d="100"/>
        </p:scale>
        <p:origin x="90" y="41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74C0C-6433-43C1-9124-64D04B292783}" type="datetimeFigureOut">
              <a:rPr lang="en-US" smtClean="0"/>
              <a:t>2/18/2015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793CF-8986-41D2-814E-0F45F06DAFBF}" type="slidenum">
              <a:rPr lang="en-US" smtClean="0"/>
              <a:t>‹#›</a:t>
            </a:fld>
            <a:endParaRPr lang="en-US"/>
          </a:p>
        </p:txBody>
      </p:sp>
    </p:spTree>
    <p:extLst>
      <p:ext uri="{BB962C8B-B14F-4D97-AF65-F5344CB8AC3E}">
        <p14:creationId xmlns:p14="http://schemas.microsoft.com/office/powerpoint/2010/main" val="323847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793CF-8986-41D2-814E-0F45F06DAFBF}" type="slidenum">
              <a:rPr lang="en-US" smtClean="0"/>
              <a:t>1</a:t>
            </a:fld>
            <a:endParaRPr lang="en-US"/>
          </a:p>
        </p:txBody>
      </p:sp>
    </p:spTree>
    <p:extLst>
      <p:ext uri="{BB962C8B-B14F-4D97-AF65-F5344CB8AC3E}">
        <p14:creationId xmlns:p14="http://schemas.microsoft.com/office/powerpoint/2010/main" val="181679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793CF-8986-41D2-814E-0F45F06DAFBF}" type="slidenum">
              <a:rPr lang="en-US" smtClean="0"/>
              <a:t>2</a:t>
            </a:fld>
            <a:endParaRPr lang="en-US"/>
          </a:p>
        </p:txBody>
      </p:sp>
    </p:spTree>
    <p:extLst>
      <p:ext uri="{BB962C8B-B14F-4D97-AF65-F5344CB8AC3E}">
        <p14:creationId xmlns:p14="http://schemas.microsoft.com/office/powerpoint/2010/main" val="162234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793CF-8986-41D2-814E-0F45F06DAFBF}" type="slidenum">
              <a:rPr lang="en-US" smtClean="0"/>
              <a:t>20</a:t>
            </a:fld>
            <a:endParaRPr lang="en-US"/>
          </a:p>
        </p:txBody>
      </p:sp>
    </p:spTree>
    <p:extLst>
      <p:ext uri="{BB962C8B-B14F-4D97-AF65-F5344CB8AC3E}">
        <p14:creationId xmlns:p14="http://schemas.microsoft.com/office/powerpoint/2010/main" val="306289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793CF-8986-41D2-814E-0F45F06DAFBF}" type="slidenum">
              <a:rPr lang="en-US" smtClean="0"/>
              <a:t>21</a:t>
            </a:fld>
            <a:endParaRPr lang="en-US"/>
          </a:p>
        </p:txBody>
      </p:sp>
    </p:spTree>
    <p:extLst>
      <p:ext uri="{BB962C8B-B14F-4D97-AF65-F5344CB8AC3E}">
        <p14:creationId xmlns:p14="http://schemas.microsoft.com/office/powerpoint/2010/main" val="90822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386C80-C68D-4BB9-A672-3B6502BD7C0D}"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46C08-5913-456B-9723-D33C1E91DBD3}"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640A6-831B-46A2-A94D-CBD3D68061CE}"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0B048-3B69-4D98-A731-54FA7D8E5BB0}"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B40373-D31A-4633-B819-D7E40F6C7DD4}" type="datetime1">
              <a:rPr lang="en-US" smtClean="0"/>
              <a:t>2/19/2015</a:t>
            </a:fld>
            <a:endParaRPr lang="en-US" dirty="0"/>
          </a:p>
        </p:txBody>
      </p:sp>
      <p:sp>
        <p:nvSpPr>
          <p:cNvPr id="6" name="Footer Placeholder 5"/>
          <p:cNvSpPr>
            <a:spLocks noGrp="1"/>
          </p:cNvSpPr>
          <p:nvPr>
            <p:ph type="ftr" sz="quarter" idx="11"/>
          </p:nvPr>
        </p:nvSpPr>
        <p:spPr/>
        <p:txBody>
          <a:bodyPr/>
          <a:lstStyle/>
          <a:p>
            <a:r>
              <a:rPr lang="en-US" smtClean="0"/>
              <a:t>Ontolog Summit 2015 Track D Synthesis V1.1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0A046F-83BE-4886-9115-2D11FF21471E}" type="datetime1">
              <a:rPr lang="en-US" smtClean="0"/>
              <a:t>2/19/2015</a:t>
            </a:fld>
            <a:endParaRPr lang="en-US" dirty="0"/>
          </a:p>
        </p:txBody>
      </p:sp>
      <p:sp>
        <p:nvSpPr>
          <p:cNvPr id="8" name="Footer Placeholder 7"/>
          <p:cNvSpPr>
            <a:spLocks noGrp="1"/>
          </p:cNvSpPr>
          <p:nvPr>
            <p:ph type="ftr" sz="quarter" idx="11"/>
          </p:nvPr>
        </p:nvSpPr>
        <p:spPr/>
        <p:txBody>
          <a:bodyPr/>
          <a:lstStyle/>
          <a:p>
            <a:r>
              <a:rPr lang="en-US" smtClean="0"/>
              <a:t>Ontolog Summit 2015 Track D Synthesis V1.1</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271400-D4DD-47D2-98CF-50581CCBC384}" type="datetime1">
              <a:rPr lang="en-US" smtClean="0"/>
              <a:t>2/19/2015</a:t>
            </a:fld>
            <a:endParaRPr lang="en-US" dirty="0"/>
          </a:p>
        </p:txBody>
      </p:sp>
      <p:sp>
        <p:nvSpPr>
          <p:cNvPr id="4" name="Footer Placeholder 3"/>
          <p:cNvSpPr>
            <a:spLocks noGrp="1"/>
          </p:cNvSpPr>
          <p:nvPr>
            <p:ph type="ftr" sz="quarter" idx="11"/>
          </p:nvPr>
        </p:nvSpPr>
        <p:spPr/>
        <p:txBody>
          <a:bodyPr/>
          <a:lstStyle/>
          <a:p>
            <a:r>
              <a:rPr lang="en-US" smtClean="0"/>
              <a:t>Ontolog Summit 2015 Track D Synthesis V1.1</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E324E1-6B0D-4D1A-BE81-C4DC57D1EB47}" type="datetime1">
              <a:rPr lang="en-US" smtClean="0"/>
              <a:t>2/19/2015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Ontolog Summit 2015 Track D Synthesis V1.1</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8ABA12-DEA8-4563-A151-48F574ABF58E}" type="datetime1">
              <a:rPr lang="en-US" smtClean="0"/>
              <a:t>2/19/2015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Ontolog Summit 2015 Track D Synthesis V1.1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830F5-A72F-4296-8230-803D4A7C66D4}" type="datetime1">
              <a:rPr lang="en-US" smtClean="0"/>
              <a:t>2/19/2015</a:t>
            </a:fld>
            <a:endParaRPr lang="en-US" dirty="0"/>
          </a:p>
        </p:txBody>
      </p:sp>
      <p:sp>
        <p:nvSpPr>
          <p:cNvPr id="6" name="Footer Placeholder 5"/>
          <p:cNvSpPr>
            <a:spLocks noGrp="1"/>
          </p:cNvSpPr>
          <p:nvPr>
            <p:ph type="ftr" sz="quarter" idx="11"/>
          </p:nvPr>
        </p:nvSpPr>
        <p:spPr/>
        <p:txBody>
          <a:bodyPr/>
          <a:lstStyle/>
          <a:p>
            <a:r>
              <a:rPr lang="en-US" smtClean="0"/>
              <a:t>Ontolog Summit 2015 Track D Synthesis V1.1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991F2D-51F0-4F7D-9312-191D96892E77}" type="datetime1">
              <a:rPr lang="en-US" smtClean="0"/>
              <a:t>2/19/2015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Ontolog Summit 2015 Track D Synthesis V1.1</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bit.ly/1BsEZP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asis-open.org/committees/tc_home.php?wg_abbrev=mqt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www.w3.org/2013/share-psi/" TargetMode="External"/><Relationship Id="rId13" Type="http://schemas.openxmlformats.org/officeDocument/2006/relationships/hyperlink" Target="http://bit.ly/1xkX6nC" TargetMode="External"/><Relationship Id="rId18" Type="http://schemas.openxmlformats.org/officeDocument/2006/relationships/hyperlink" Target="http://bit.ly/1yvrwcH" TargetMode="External"/><Relationship Id="rId3" Type="http://schemas.openxmlformats.org/officeDocument/2006/relationships/hyperlink" Target="http://www.w3.org/community/wot/" TargetMode="External"/><Relationship Id="rId21" Type="http://schemas.openxmlformats.org/officeDocument/2006/relationships/hyperlink" Target="http://bit.ly/1mSsibL" TargetMode="External"/><Relationship Id="rId7" Type="http://schemas.openxmlformats.org/officeDocument/2006/relationships/hyperlink" Target="http://www.echonet.gr.jp/english/kikaku_ninsyo/list_lite/equip_srch" TargetMode="External"/><Relationship Id="rId12" Type="http://schemas.openxmlformats.org/officeDocument/2006/relationships/hyperlink" Target="http://www.opengeospatial.org/ogc/markets-technologies/swe" TargetMode="External"/><Relationship Id="rId17" Type="http://schemas.openxmlformats.org/officeDocument/2006/relationships/hyperlink" Target="http://www.alljoyn.org/" TargetMode="External"/><Relationship Id="rId2" Type="http://schemas.openxmlformats.org/officeDocument/2006/relationships/notesSlide" Target="../notesSlides/notesSlide4.xml"/><Relationship Id="rId16" Type="http://schemas.openxmlformats.org/officeDocument/2006/relationships/hyperlink" Target="http://www.wi-sun.org/" TargetMode="External"/><Relationship Id="rId20" Type="http://schemas.openxmlformats.org/officeDocument/2006/relationships/hyperlink" Target="http://bit.ly/1yw57vS" TargetMode="External"/><Relationship Id="rId1" Type="http://schemas.openxmlformats.org/officeDocument/2006/relationships/slideLayout" Target="../slideLayouts/slideLayout4.xml"/><Relationship Id="rId6" Type="http://schemas.openxmlformats.org/officeDocument/2006/relationships/hyperlink" Target="http://www.echonet.gr.jp/english/spec/spec_v111_lite_e.htm" TargetMode="External"/><Relationship Id="rId11" Type="http://schemas.openxmlformats.org/officeDocument/2006/relationships/hyperlink" Target="http://standards.ieee.org/findstds/standard/11073-00103-2012.html" TargetMode="External"/><Relationship Id="rId24" Type="http://schemas.openxmlformats.org/officeDocument/2006/relationships/hyperlink" Target="http://bit.ly/1yw5mXS" TargetMode="External"/><Relationship Id="rId5" Type="http://schemas.openxmlformats.org/officeDocument/2006/relationships/hyperlink" Target="http://www.echonet.gr.jp/english/" TargetMode="External"/><Relationship Id="rId15" Type="http://schemas.openxmlformats.org/officeDocument/2006/relationships/hyperlink" Target="http://project-haystack.org/" TargetMode="External"/><Relationship Id="rId23" Type="http://schemas.openxmlformats.org/officeDocument/2006/relationships/hyperlink" Target="http://openinterconnect.org/" TargetMode="External"/><Relationship Id="rId10" Type="http://schemas.openxmlformats.org/officeDocument/2006/relationships/hyperlink" Target="https://www.oasis-open.org/committees/mqtt/" TargetMode="External"/><Relationship Id="rId19" Type="http://schemas.openxmlformats.org/officeDocument/2006/relationships/hyperlink" Target="http://bit.ly/1yw5Woo" TargetMode="External"/><Relationship Id="rId4" Type="http://schemas.openxmlformats.org/officeDocument/2006/relationships/hyperlink" Target="http://www.industrialinternetconsortium.org/" TargetMode="External"/><Relationship Id="rId9" Type="http://schemas.openxmlformats.org/officeDocument/2006/relationships/hyperlink" Target="http://zigbee.org/" TargetMode="External"/><Relationship Id="rId14" Type="http://schemas.openxmlformats.org/officeDocument/2006/relationships/hyperlink" Target="http://bit.ly/1xl3J9A" TargetMode="External"/><Relationship Id="rId22" Type="http://schemas.openxmlformats.org/officeDocument/2006/relationships/hyperlink" Target="http://bit.ly/1xlSKwo"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marinemetadata.org/community/teams/cog" TargetMode="External"/><Relationship Id="rId3" Type="http://schemas.openxmlformats.org/officeDocument/2006/relationships/hyperlink" Target="http://bit.ly/1yw196s" TargetMode="External"/><Relationship Id="rId7" Type="http://schemas.openxmlformats.org/officeDocument/2006/relationships/hyperlink" Target="http://bit.ly/1ywrIs5" TargetMode="External"/><Relationship Id="rId12" Type="http://schemas.openxmlformats.org/officeDocument/2006/relationships/hyperlink" Target="https://developer.apple.com/homekit/" TargetMode="External"/><Relationship Id="rId2" Type="http://schemas.openxmlformats.org/officeDocument/2006/relationships/hyperlink" Target="http://iot.ieee.org/" TargetMode="External"/><Relationship Id="rId1" Type="http://schemas.openxmlformats.org/officeDocument/2006/relationships/slideLayout" Target="../slideLayouts/slideLayout4.xml"/><Relationship Id="rId6" Type="http://schemas.openxmlformats.org/officeDocument/2006/relationships/hyperlink" Target="http://bit.ly/1yw8jaV" TargetMode="External"/><Relationship Id="rId11" Type="http://schemas.openxmlformats.org/officeDocument/2006/relationships/hyperlink" Target="http://swrl.stanford.edu/ontologies/built-ins/3.3/temporal.owl" TargetMode="External"/><Relationship Id="rId5" Type="http://schemas.openxmlformats.org/officeDocument/2006/relationships/hyperlink" Target="http://bit.ly/1yw7dvR" TargetMode="External"/><Relationship Id="rId10" Type="http://schemas.openxmlformats.org/officeDocument/2006/relationships/hyperlink" Target="http://bit.ly/1ywzzGd" TargetMode="External"/><Relationship Id="rId4" Type="http://schemas.openxmlformats.org/officeDocument/2006/relationships/hyperlink" Target="http://blog.bosch-si.com/categories/technology/2012/09/the-internet-of-things-for-the-rest-of-us/" TargetMode="External"/><Relationship Id="rId9" Type="http://schemas.openxmlformats.org/officeDocument/2006/relationships/hyperlink" Target="http://bit.ly/1ywzwd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obofoundry.org/" TargetMode="External"/><Relationship Id="rId2" Type="http://schemas.openxmlformats.org/officeDocument/2006/relationships/hyperlink" Target="http://qudt.org/" TargetMode="External"/><Relationship Id="rId1" Type="http://schemas.openxmlformats.org/officeDocument/2006/relationships/slideLayout" Target="../slideLayouts/slideLayout2.xml"/><Relationship Id="rId5" Type="http://schemas.openxmlformats.org/officeDocument/2006/relationships/hyperlink" Target="http://bit.ly/1ywCqPv" TargetMode="External"/><Relationship Id="rId4" Type="http://schemas.openxmlformats.org/officeDocument/2006/relationships/hyperlink" Target="http://dx.doi.org/10.1155/2013/24853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ntel.ly/1ywnSiX" TargetMode="External"/><Relationship Id="rId7" Type="http://schemas.openxmlformats.org/officeDocument/2006/relationships/hyperlink" Target="http://www.rezence.com/" TargetMode="External"/><Relationship Id="rId2" Type="http://schemas.openxmlformats.org/officeDocument/2006/relationships/hyperlink" Target="http://intel.ly/1ywo6q9" TargetMode="External"/><Relationship Id="rId1" Type="http://schemas.openxmlformats.org/officeDocument/2006/relationships/slideLayout" Target="../slideLayouts/slideLayout2.xml"/><Relationship Id="rId6" Type="http://schemas.openxmlformats.org/officeDocument/2006/relationships/hyperlink" Target="http://www.slideshare.net/factoryjoe/activity-streams-973210?related=1" TargetMode="External"/><Relationship Id="rId5" Type="http://schemas.openxmlformats.org/officeDocument/2006/relationships/hyperlink" Target="http://activitystrea.ms/" TargetMode="External"/><Relationship Id="rId4" Type="http://schemas.openxmlformats.org/officeDocument/2006/relationships/hyperlink" Target="http://bit.ly/1ywokgW"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utomatedbuildings.com/news/apr14/columns/140331020404considine.html" TargetMode="External"/><Relationship Id="rId2" Type="http://schemas.openxmlformats.org/officeDocument/2006/relationships/hyperlink" Target="http://www.w3.org/2014/02/wot/report.html" TargetMode="External"/><Relationship Id="rId1" Type="http://schemas.openxmlformats.org/officeDocument/2006/relationships/slideLayout" Target="../slideLayouts/slideLayout2.xml"/><Relationship Id="rId5" Type="http://schemas.openxmlformats.org/officeDocument/2006/relationships/hyperlink" Target="http://bit.ly/1xly2wG" TargetMode="External"/><Relationship Id="rId4" Type="http://schemas.openxmlformats.org/officeDocument/2006/relationships/hyperlink" Target="http://bit.ly/1yvt8T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phila@w3.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logs.cisco.com/author/josephbradley" TargetMode="External"/><Relationship Id="rId2" Type="http://schemas.openxmlformats.org/officeDocument/2006/relationships/hyperlink" Target="https://www.linkedin.com/in/robertominerva" TargetMode="External"/><Relationship Id="rId1" Type="http://schemas.openxmlformats.org/officeDocument/2006/relationships/slideLayout" Target="../slideLayouts/slideLayout2.xml"/><Relationship Id="rId6" Type="http://schemas.openxmlformats.org/officeDocument/2006/relationships/hyperlink" Target="http://project-haystack.org/" TargetMode="External"/><Relationship Id="rId5" Type="http://schemas.openxmlformats.org/officeDocument/2006/relationships/hyperlink" Target="https://www.youtube.com/watch?v=cBhtFTFztBU" TargetMode="External"/><Relationship Id="rId4" Type="http://schemas.openxmlformats.org/officeDocument/2006/relationships/hyperlink" Target="http://evangelists.intel.com/bio/Rex_St._Joh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bit.ly/1ywaPx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ontolog-02.cim3.net/w/index.php?title=ConferenceCall_2015_01_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t.ly/1yw0j9T" TargetMode="External"/><Relationship Id="rId2" Type="http://schemas.openxmlformats.org/officeDocument/2006/relationships/hyperlink" Target="http://dx.doi.org/10.1109/ICNIDC.2012.6418824" TargetMode="External"/><Relationship Id="rId1" Type="http://schemas.openxmlformats.org/officeDocument/2006/relationships/slideLayout" Target="../slideLayouts/slideLayout2.xml"/><Relationship Id="rId4" Type="http://schemas.openxmlformats.org/officeDocument/2006/relationships/hyperlink" Target="http://bit.ly/1ywreC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Ontology Summit 2015</a:t>
            </a:r>
            <a:br>
              <a:rPr lang="en-US" dirty="0"/>
            </a:br>
            <a:r>
              <a:rPr lang="en-US" dirty="0"/>
              <a:t>Internet of </a:t>
            </a:r>
            <a:r>
              <a:rPr lang="en-US" dirty="0" err="1" smtClean="0"/>
              <a:t>Things</a:t>
            </a:r>
            <a:r>
              <a:rPr lang="en-US" sz="1800" dirty="0" err="1" smtClean="0"/>
              <a:t>synthesis</a:t>
            </a:r>
            <a:r>
              <a:rPr lang="en-US" sz="1800" dirty="0" smtClean="0"/>
              <a:t> I</a:t>
            </a:r>
            <a:endParaRPr lang="en-US" sz="1800" dirty="0"/>
          </a:p>
        </p:txBody>
      </p:sp>
      <p:sp>
        <p:nvSpPr>
          <p:cNvPr id="3" name="Subtitle 2"/>
          <p:cNvSpPr>
            <a:spLocks noGrp="1"/>
          </p:cNvSpPr>
          <p:nvPr>
            <p:ph type="subTitle" idx="1"/>
          </p:nvPr>
        </p:nvSpPr>
        <p:spPr/>
        <p:txBody>
          <a:bodyPr>
            <a:normAutofit fontScale="85000" lnSpcReduction="10000"/>
          </a:bodyPr>
          <a:lstStyle/>
          <a:p>
            <a:r>
              <a:rPr lang="en-US" dirty="0"/>
              <a:t>Toward Smart Networked Systems</a:t>
            </a:r>
            <a:br>
              <a:rPr lang="en-US" dirty="0"/>
            </a:br>
            <a:r>
              <a:rPr lang="en-US" dirty="0"/>
              <a:t>and </a:t>
            </a:r>
            <a:r>
              <a:rPr lang="en-US" dirty="0" smtClean="0"/>
              <a:t>Societies – Synthesis I</a:t>
            </a:r>
            <a:endParaRPr lang="en-US" dirty="0" smtClean="0"/>
          </a:p>
          <a:p>
            <a:r>
              <a:rPr lang="en-US" b="1" dirty="0" smtClean="0"/>
              <a:t>Track D</a:t>
            </a:r>
            <a:r>
              <a:rPr lang="en-US" dirty="0" smtClean="0"/>
              <a:t>: Related standards &amp; synergies for emerging iot ontologies</a:t>
            </a:r>
            <a:endParaRPr lang="en-US" dirty="0"/>
          </a:p>
        </p:txBody>
      </p:sp>
      <p:sp>
        <p:nvSpPr>
          <p:cNvPr id="4" name="Date Placeholder 3"/>
          <p:cNvSpPr>
            <a:spLocks noGrp="1"/>
          </p:cNvSpPr>
          <p:nvPr>
            <p:ph type="dt" sz="half" idx="10"/>
          </p:nvPr>
        </p:nvSpPr>
        <p:spPr/>
        <p:txBody>
          <a:bodyPr/>
          <a:lstStyle/>
          <a:p>
            <a:fld id="{33DF88DC-A565-42CA-BC23-40449B1B4278}"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44778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Add’l</a:t>
            </a:r>
            <a:r>
              <a:rPr lang="en-US" dirty="0" smtClean="0">
                <a:solidFill>
                  <a:srgbClr val="C00000"/>
                </a:solidFill>
              </a:rPr>
              <a:t> Standards / “Models” </a:t>
            </a:r>
            <a:r>
              <a:rPr lang="en-US" dirty="0" err="1" smtClean="0">
                <a:solidFill>
                  <a:srgbClr val="C00000"/>
                </a:solidFill>
              </a:rPr>
              <a:t>Cited</a:t>
            </a:r>
            <a:r>
              <a:rPr lang="en-US" sz="1400" dirty="0" err="1" smtClean="0">
                <a:solidFill>
                  <a:srgbClr val="C00000"/>
                </a:solidFill>
              </a:rPr>
              <a:t>NEW</a:t>
            </a:r>
            <a:endParaRPr lang="en-US" sz="1400" dirty="0">
              <a:solidFill>
                <a:srgbClr val="C00000"/>
              </a:solidFill>
            </a:endParaRPr>
          </a:p>
        </p:txBody>
      </p:sp>
      <p:sp>
        <p:nvSpPr>
          <p:cNvPr id="3" name="Content Placeholder 2"/>
          <p:cNvSpPr>
            <a:spLocks noGrp="1"/>
          </p:cNvSpPr>
          <p:nvPr>
            <p:ph idx="1"/>
          </p:nvPr>
        </p:nvSpPr>
        <p:spPr/>
        <p:txBody>
          <a:bodyPr/>
          <a:lstStyle/>
          <a:p>
            <a:r>
              <a:rPr lang="en-US" dirty="0" smtClean="0"/>
              <a:t>Process Specification Language (</a:t>
            </a:r>
            <a:r>
              <a:rPr lang="en-US" dirty="0" err="1" smtClean="0"/>
              <a:t>Gruninger</a:t>
            </a:r>
            <a:r>
              <a:rPr lang="en-US" dirty="0" smtClean="0"/>
              <a:t>) </a:t>
            </a:r>
          </a:p>
          <a:p>
            <a:r>
              <a:rPr lang="en-US" dirty="0" smtClean="0"/>
              <a:t>Constrained Application Protocol </a:t>
            </a:r>
            <a:r>
              <a:rPr lang="en-US" dirty="0" err="1" smtClean="0"/>
              <a:t>CoAP</a:t>
            </a:r>
            <a:r>
              <a:rPr lang="en-US" dirty="0" smtClean="0"/>
              <a:t> (Miller) </a:t>
            </a:r>
          </a:p>
          <a:p>
            <a:r>
              <a:rPr lang="en-US" dirty="0" smtClean="0"/>
              <a:t>CEP </a:t>
            </a:r>
          </a:p>
          <a:p>
            <a:r>
              <a:rPr lang="en-US" dirty="0" smtClean="0"/>
              <a:t>Decentralized (edge aggregation or preprocessing)</a:t>
            </a:r>
          </a:p>
          <a:p>
            <a:r>
              <a:rPr lang="en-US" dirty="0" smtClean="0"/>
              <a:t>Abstract Services (from XMPP): Federation, Gateway, “Direct I/O,” Concentration  </a:t>
            </a:r>
          </a:p>
          <a:p>
            <a:r>
              <a:rPr lang="en-US" dirty="0" smtClean="0"/>
              <a:t>SENSEI &amp; other EU initiatives </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302445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Events, </a:t>
            </a:r>
            <a:r>
              <a:rPr lang="en-US" dirty="0" err="1" smtClean="0"/>
              <a:t>Processes</a:t>
            </a:r>
            <a:r>
              <a:rPr lang="en-US" sz="1800" b="1" dirty="0" err="1" smtClean="0">
                <a:solidFill>
                  <a:srgbClr val="C00000"/>
                </a:solidFill>
              </a:rPr>
              <a:t>NEW</a:t>
            </a:r>
            <a:endParaRPr lang="en-US" sz="1800" b="1" dirty="0">
              <a:solidFill>
                <a:srgbClr val="C00000"/>
              </a:solidFill>
            </a:endParaRPr>
          </a:p>
        </p:txBody>
      </p:sp>
      <p:sp>
        <p:nvSpPr>
          <p:cNvPr id="3" name="Content Placeholder 2"/>
          <p:cNvSpPr>
            <a:spLocks noGrp="1"/>
          </p:cNvSpPr>
          <p:nvPr>
            <p:ph idx="1"/>
          </p:nvPr>
        </p:nvSpPr>
        <p:spPr/>
        <p:txBody>
          <a:bodyPr/>
          <a:lstStyle/>
          <a:p>
            <a:r>
              <a:rPr lang="en-US" dirty="0" smtClean="0"/>
              <a:t>XMPP Events (</a:t>
            </a:r>
            <a:r>
              <a:rPr lang="en-US" i="1" dirty="0" smtClean="0"/>
              <a:t>Miller et al.</a:t>
            </a:r>
            <a:r>
              <a:rPr lang="en-US" dirty="0" smtClean="0"/>
              <a:t>)</a:t>
            </a:r>
          </a:p>
          <a:p>
            <a:r>
              <a:rPr lang="en-US" dirty="0" smtClean="0"/>
              <a:t>XMPP Discovery</a:t>
            </a:r>
          </a:p>
          <a:p>
            <a:r>
              <a:rPr lang="en-US" dirty="0" smtClean="0"/>
              <a:t>XMPP XEP-0325-SN Control </a:t>
            </a:r>
          </a:p>
          <a:p>
            <a:r>
              <a:rPr lang="en-US" dirty="0" smtClean="0"/>
              <a:t>XMPP XEP-0324-SN Provisioning </a:t>
            </a:r>
            <a:endParaRPr lang="en-US" dirty="0"/>
          </a:p>
          <a:p>
            <a:r>
              <a:rPr lang="en-US" dirty="0" smtClean="0"/>
              <a:t>Error Recovery, Correction (XMPP TEDS) </a:t>
            </a:r>
          </a:p>
          <a:p>
            <a:r>
              <a:rPr lang="en-US" dirty="0" smtClean="0"/>
              <a:t>XSLT for W3C uniformity  </a:t>
            </a:r>
          </a:p>
          <a:p>
            <a:r>
              <a:rPr lang="en-US" dirty="0" smtClean="0"/>
              <a:t>Decision framework (</a:t>
            </a:r>
            <a:r>
              <a:rPr lang="en-US" i="1" dirty="0" err="1" smtClean="0"/>
              <a:t>Voas</a:t>
            </a:r>
            <a:r>
              <a:rPr lang="en-US" dirty="0" smtClean="0"/>
              <a:t>)</a:t>
            </a:r>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1571208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Objects, Things (Examples)</a:t>
            </a:r>
            <a:r>
              <a:rPr lang="en-US" sz="1800" b="1" dirty="0" smtClean="0">
                <a:solidFill>
                  <a:srgbClr val="C00000"/>
                </a:solidFill>
              </a:rPr>
              <a:t>NEW</a:t>
            </a:r>
            <a:endParaRPr lang="en-US" sz="1800" dirty="0"/>
          </a:p>
        </p:txBody>
      </p:sp>
      <p:sp>
        <p:nvSpPr>
          <p:cNvPr id="3" name="Content Placeholder 2"/>
          <p:cNvSpPr>
            <a:spLocks noGrp="1"/>
          </p:cNvSpPr>
          <p:nvPr>
            <p:ph idx="1"/>
          </p:nvPr>
        </p:nvSpPr>
        <p:spPr/>
        <p:txBody>
          <a:bodyPr/>
          <a:lstStyle/>
          <a:p>
            <a:r>
              <a:rPr lang="en-US" dirty="0" smtClean="0"/>
              <a:t>Battery-powered Sensors (XMPP XEP-0000-SN)</a:t>
            </a:r>
          </a:p>
          <a:p>
            <a:r>
              <a:rPr lang="en-US" dirty="0" smtClean="0"/>
              <a:t>Concentrators (XMPP XEP-0326-SN) (</a:t>
            </a:r>
            <a:r>
              <a:rPr lang="en-US" i="1" dirty="0" smtClean="0"/>
              <a:t>Miller, </a:t>
            </a:r>
            <a:r>
              <a:rPr lang="en-US" i="1" dirty="0" err="1" smtClean="0"/>
              <a:t>Voas</a:t>
            </a:r>
            <a:r>
              <a:rPr lang="en-US" dirty="0" smtClean="0"/>
              <a:t>)</a:t>
            </a:r>
          </a:p>
          <a:p>
            <a:r>
              <a:rPr lang="en-US" dirty="0" smtClean="0"/>
              <a:t>Actuators</a:t>
            </a:r>
          </a:p>
          <a:p>
            <a:r>
              <a:rPr lang="en-US" dirty="0" smtClean="0"/>
              <a:t>Communication Channels (</a:t>
            </a:r>
            <a:r>
              <a:rPr lang="en-US" i="1" dirty="0" err="1" smtClean="0"/>
              <a:t>Voas</a:t>
            </a:r>
            <a:r>
              <a:rPr lang="en-US" dirty="0" smtClean="0"/>
              <a:t>)</a:t>
            </a:r>
          </a:p>
          <a:p>
            <a:r>
              <a:rPr lang="en-US" dirty="0" smtClean="0"/>
              <a:t>Smart Transducers, Transducer Electronic Data Sheets (21451)</a:t>
            </a:r>
          </a:p>
          <a:p>
            <a:pPr lvl="1"/>
            <a:r>
              <a:rPr lang="en-US" dirty="0" smtClean="0"/>
              <a:t>Self-ID, self-describing, time- location-aware, networked, resident metadata </a:t>
            </a:r>
          </a:p>
          <a:p>
            <a:pPr lvl="1"/>
            <a:r>
              <a:rPr lang="en-US" dirty="0" smtClean="0">
                <a:solidFill>
                  <a:srgbClr val="C00000"/>
                </a:solidFill>
              </a:rPr>
              <a:t>Require sub-ontologies</a:t>
            </a:r>
            <a:r>
              <a:rPr lang="en-US" dirty="0" smtClean="0"/>
              <a:t>? </a:t>
            </a:r>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344476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Networked IoT </a:t>
            </a:r>
            <a:r>
              <a:rPr lang="en-US" dirty="0" err="1" smtClean="0"/>
              <a:t>Devices</a:t>
            </a:r>
            <a:r>
              <a:rPr lang="en-US" sz="1400" b="1" dirty="0" err="1" smtClean="0">
                <a:solidFill>
                  <a:srgbClr val="C00000"/>
                </a:solidFill>
              </a:rPr>
              <a:t>NEW</a:t>
            </a:r>
            <a:endParaRPr lang="en-US" sz="1400" b="1" dirty="0">
              <a:solidFill>
                <a:srgbClr val="C00000"/>
              </a:solidFill>
            </a:endParaRPr>
          </a:p>
        </p:txBody>
      </p:sp>
      <p:sp>
        <p:nvSpPr>
          <p:cNvPr id="3" name="Content Placeholder 2"/>
          <p:cNvSpPr>
            <a:spLocks noGrp="1"/>
          </p:cNvSpPr>
          <p:nvPr>
            <p:ph idx="1"/>
          </p:nvPr>
        </p:nvSpPr>
        <p:spPr/>
        <p:txBody>
          <a:bodyPr/>
          <a:lstStyle/>
          <a:p>
            <a:r>
              <a:rPr lang="en-US" dirty="0" smtClean="0"/>
              <a:t>Related work: Named Data </a:t>
            </a:r>
            <a:r>
              <a:rPr lang="en-US" dirty="0"/>
              <a:t>Networking </a:t>
            </a:r>
            <a:r>
              <a:rPr lang="en-US" dirty="0">
                <a:hlinkClick r:id="rId2"/>
              </a:rPr>
              <a:t>http://</a:t>
            </a:r>
            <a:r>
              <a:rPr lang="en-US" dirty="0" smtClean="0">
                <a:hlinkClick r:id="rId2"/>
              </a:rPr>
              <a:t>bit.ly/1BsEZPK</a:t>
            </a:r>
            <a:endParaRPr lang="en-US" dirty="0" smtClean="0"/>
          </a:p>
          <a:p>
            <a:pPr lvl="1"/>
            <a:r>
              <a:rPr lang="en-US" dirty="0" smtClean="0"/>
              <a:t>Conceptual: ACM’s “information-centric networking”</a:t>
            </a:r>
          </a:p>
          <a:p>
            <a:pPr lvl="1"/>
            <a:r>
              <a:rPr lang="en-US" dirty="0" smtClean="0"/>
              <a:t>Data-centric security, adaptive routing, in-network storage</a:t>
            </a:r>
          </a:p>
          <a:p>
            <a:pPr lvl="1"/>
            <a:r>
              <a:rPr lang="en-US" dirty="0" smtClean="0"/>
              <a:t>Cite: networked sensors </a:t>
            </a:r>
          </a:p>
          <a:p>
            <a:r>
              <a:rPr lang="en-US" dirty="0" smtClean="0"/>
              <a:t>Software Defined Networks </a:t>
            </a:r>
          </a:p>
          <a:p>
            <a:pPr lvl="1"/>
            <a:r>
              <a:rPr lang="en-US" dirty="0" smtClean="0"/>
              <a:t>TBD</a:t>
            </a:r>
          </a:p>
          <a:p>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200611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228248" cy="607249"/>
          </a:xfrm>
        </p:spPr>
        <p:txBody>
          <a:bodyPr>
            <a:normAutofit/>
          </a:bodyPr>
          <a:lstStyle/>
          <a:p>
            <a:r>
              <a:rPr lang="en-US" sz="3200" dirty="0" smtClean="0"/>
              <a:t>Named Data Network Use Case: </a:t>
            </a:r>
            <a:r>
              <a:rPr lang="en-US" sz="3200" dirty="0" err="1" smtClean="0"/>
              <a:t>Cyberphysical</a:t>
            </a:r>
            <a:r>
              <a:rPr lang="en-US" sz="3200" dirty="0" smtClean="0"/>
              <a:t> </a:t>
            </a:r>
            <a:r>
              <a:rPr lang="en-US" sz="3200" dirty="0" err="1" smtClean="0"/>
              <a:t>Systems</a:t>
            </a:r>
            <a:r>
              <a:rPr lang="en-US" sz="1600" dirty="0" err="1" smtClean="0"/>
              <a:t>NEW</a:t>
            </a:r>
            <a:endParaRPr lang="en-US" sz="1600"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14</a:t>
            </a:fld>
            <a:endParaRPr lang="en-US" dirty="0"/>
          </a:p>
        </p:txBody>
      </p:sp>
      <p:pic>
        <p:nvPicPr>
          <p:cNvPr id="1026" name="Picture 2" descr="figures/BAS-Fig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6566" y="996595"/>
            <a:ext cx="6780291" cy="51808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98084" y="5808147"/>
            <a:ext cx="2270589" cy="369332"/>
          </a:xfrm>
          <a:prstGeom prst="rect">
            <a:avLst/>
          </a:prstGeom>
          <a:noFill/>
        </p:spPr>
        <p:txBody>
          <a:bodyPr wrap="square" rtlCol="0">
            <a:spAutoFit/>
          </a:bodyPr>
          <a:lstStyle/>
          <a:p>
            <a:r>
              <a:rPr lang="en-US" dirty="0"/>
              <a:t>http://bit.ly/1BsEZPK</a:t>
            </a:r>
          </a:p>
        </p:txBody>
      </p:sp>
    </p:spTree>
    <p:extLst>
      <p:ext uri="{BB962C8B-B14F-4D97-AF65-F5344CB8AC3E}">
        <p14:creationId xmlns:p14="http://schemas.microsoft.com/office/powerpoint/2010/main" val="231838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64795"/>
          </a:xfrm>
        </p:spPr>
        <p:txBody>
          <a:bodyPr/>
          <a:lstStyle/>
          <a:p>
            <a:r>
              <a:rPr lang="en-US" dirty="0" smtClean="0"/>
              <a:t>Cross-Cutting Concerns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Temporal measurement, reasoning</a:t>
            </a:r>
          </a:p>
          <a:p>
            <a:r>
              <a:rPr lang="en-US" dirty="0" smtClean="0"/>
              <a:t>Geo-spatial measurement, reasoning </a:t>
            </a:r>
          </a:p>
          <a:p>
            <a:r>
              <a:rPr lang="en-US" dirty="0" smtClean="0"/>
              <a:t>Message parsing, interpretation (XMPP: “IoT Message Channel”) </a:t>
            </a:r>
          </a:p>
          <a:p>
            <a:pPr lvl="1"/>
            <a:r>
              <a:rPr lang="en-US" dirty="0" smtClean="0">
                <a:solidFill>
                  <a:srgbClr val="C00000"/>
                </a:solidFill>
              </a:rPr>
              <a:t>Principally rely on work by others?</a:t>
            </a:r>
            <a:r>
              <a:rPr lang="en-US" dirty="0" smtClean="0"/>
              <a:t> </a:t>
            </a:r>
          </a:p>
          <a:p>
            <a:r>
              <a:rPr lang="en-US" dirty="0" smtClean="0"/>
              <a:t>Ambiguities and Weak Definitions </a:t>
            </a:r>
          </a:p>
          <a:p>
            <a:pPr lvl="1"/>
            <a:r>
              <a:rPr lang="en-US" dirty="0" smtClean="0">
                <a:solidFill>
                  <a:srgbClr val="C00000"/>
                </a:solidFill>
              </a:rPr>
              <a:t>“Meter” Compare IEC 61968, </a:t>
            </a:r>
            <a:r>
              <a:rPr lang="en-US" dirty="0" err="1" smtClean="0">
                <a:solidFill>
                  <a:srgbClr val="C00000"/>
                </a:solidFill>
              </a:rPr>
              <a:t>Multispeak</a:t>
            </a:r>
            <a:r>
              <a:rPr lang="en-US" dirty="0" smtClean="0">
                <a:solidFill>
                  <a:srgbClr val="C00000"/>
                </a:solidFill>
              </a:rPr>
              <a:t> V4.1, IEC 61970, NAESB PAP10 (</a:t>
            </a:r>
            <a:r>
              <a:rPr lang="en-US" i="1" dirty="0" smtClean="0">
                <a:solidFill>
                  <a:srgbClr val="C00000"/>
                </a:solidFill>
              </a:rPr>
              <a:t>Steve Ray</a:t>
            </a:r>
            <a:r>
              <a:rPr lang="en-US" dirty="0" smtClean="0">
                <a:solidFill>
                  <a:srgbClr val="C00000"/>
                </a:solidFill>
              </a:rPr>
              <a:t>) </a:t>
            </a:r>
          </a:p>
          <a:p>
            <a:r>
              <a:rPr lang="en-US" dirty="0" smtClean="0">
                <a:solidFill>
                  <a:schemeClr val="tx1"/>
                </a:solidFill>
              </a:rPr>
              <a:t>Workflow and Orchestration </a:t>
            </a:r>
          </a:p>
          <a:p>
            <a:pPr lvl="1"/>
            <a:r>
              <a:rPr lang="en-US" dirty="0" smtClean="0">
                <a:solidFill>
                  <a:srgbClr val="C00000"/>
                </a:solidFill>
              </a:rPr>
              <a:t>Semantic Workflow (</a:t>
            </a:r>
            <a:r>
              <a:rPr lang="en-US" i="1" dirty="0" smtClean="0">
                <a:solidFill>
                  <a:srgbClr val="C00000"/>
                </a:solidFill>
              </a:rPr>
              <a:t>Jack Hodges</a:t>
            </a:r>
            <a:r>
              <a:rPr lang="en-US" dirty="0" smtClean="0">
                <a:solidFill>
                  <a:srgbClr val="C00000"/>
                </a:solidFill>
              </a:rPr>
              <a:t>) </a:t>
            </a:r>
          </a:p>
          <a:p>
            <a:pPr lvl="1"/>
            <a:r>
              <a:rPr lang="en-US" dirty="0" smtClean="0">
                <a:solidFill>
                  <a:srgbClr val="C00000"/>
                </a:solidFill>
              </a:rPr>
              <a:t>Data fusion workflow (</a:t>
            </a:r>
            <a:r>
              <a:rPr lang="en-US" i="1" dirty="0" smtClean="0">
                <a:solidFill>
                  <a:srgbClr val="C00000"/>
                </a:solidFill>
              </a:rPr>
              <a:t>Underwood</a:t>
            </a:r>
            <a:r>
              <a:rPr lang="en-US" dirty="0" smtClean="0">
                <a:solidFill>
                  <a:srgbClr val="C00000"/>
                </a:solidFill>
              </a:rPr>
              <a:t>)</a:t>
            </a:r>
          </a:p>
          <a:p>
            <a:r>
              <a:rPr lang="en-US" dirty="0" smtClean="0">
                <a:solidFill>
                  <a:schemeClr val="tx1"/>
                </a:solidFill>
              </a:rPr>
              <a:t>***Design Patterns (new slide)</a:t>
            </a:r>
          </a:p>
          <a:p>
            <a:r>
              <a:rPr lang="en-US" dirty="0" smtClean="0">
                <a:solidFill>
                  <a:srgbClr val="C00000"/>
                </a:solidFill>
              </a:rPr>
              <a:t>Provenance </a:t>
            </a:r>
          </a:p>
          <a:p>
            <a:pPr lvl="1"/>
            <a:r>
              <a:rPr lang="en-US" dirty="0" smtClean="0">
                <a:solidFill>
                  <a:srgbClr val="C00000"/>
                </a:solidFill>
              </a:rPr>
              <a:t>SSNO + PROVO-O (</a:t>
            </a:r>
            <a:r>
              <a:rPr lang="en-US" i="1" dirty="0" smtClean="0">
                <a:solidFill>
                  <a:srgbClr val="C00000"/>
                </a:solidFill>
              </a:rPr>
              <a:t>Jenson</a:t>
            </a:r>
            <a:r>
              <a:rPr lang="en-US" dirty="0" smtClean="0">
                <a:solidFill>
                  <a:srgbClr val="C00000"/>
                </a:solidFill>
              </a:rPr>
              <a:t>), Stale sensor data, failed devices, sensors in motion (</a:t>
            </a:r>
            <a:r>
              <a:rPr lang="en-US" i="1" dirty="0" err="1" smtClean="0">
                <a:solidFill>
                  <a:srgbClr val="C00000"/>
                </a:solidFill>
              </a:rPr>
              <a:t>Voas</a:t>
            </a:r>
            <a:r>
              <a:rPr lang="en-US" dirty="0" smtClean="0">
                <a:solidFill>
                  <a:srgbClr val="C00000"/>
                </a:solidFill>
              </a:rPr>
              <a:t>) </a:t>
            </a:r>
          </a:p>
          <a:p>
            <a:endParaRPr lang="en-US" dirty="0" smtClean="0"/>
          </a:p>
          <a:p>
            <a:pPr lvl="1"/>
            <a:endParaRPr lang="en-US" dirty="0" smtClean="0"/>
          </a:p>
          <a:p>
            <a:pPr lvl="1"/>
            <a:endParaRPr lang="en-US" dirty="0" smtClean="0"/>
          </a:p>
          <a:p>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2422257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dirty="0" err="1" smtClean="0"/>
              <a:t>Patterns</a:t>
            </a:r>
            <a:r>
              <a:rPr lang="en-US" sz="1800" b="1" dirty="0" err="1" smtClean="0">
                <a:solidFill>
                  <a:srgbClr val="C00000"/>
                </a:solidFill>
              </a:rPr>
              <a:t>NEW</a:t>
            </a:r>
            <a:r>
              <a:rPr lang="en-US" dirty="0" smtClean="0"/>
              <a:t> </a:t>
            </a:r>
            <a:endParaRPr lang="en-US" dirty="0"/>
          </a:p>
        </p:txBody>
      </p:sp>
      <p:sp>
        <p:nvSpPr>
          <p:cNvPr id="3" name="Content Placeholder 2"/>
          <p:cNvSpPr>
            <a:spLocks noGrp="1"/>
          </p:cNvSpPr>
          <p:nvPr>
            <p:ph idx="1"/>
          </p:nvPr>
        </p:nvSpPr>
        <p:spPr/>
        <p:txBody>
          <a:bodyPr/>
          <a:lstStyle/>
          <a:p>
            <a:r>
              <a:rPr lang="en-US" dirty="0">
                <a:solidFill>
                  <a:srgbClr val="C00000"/>
                </a:solidFill>
              </a:rPr>
              <a:t>Stimulus – Sensor – Observation </a:t>
            </a:r>
            <a:r>
              <a:rPr lang="en-US" dirty="0" smtClean="0">
                <a:solidFill>
                  <a:srgbClr val="C00000"/>
                </a:solidFill>
              </a:rPr>
              <a:t>(</a:t>
            </a:r>
            <a:r>
              <a:rPr lang="en-US" i="1" dirty="0" smtClean="0">
                <a:solidFill>
                  <a:srgbClr val="C00000"/>
                </a:solidFill>
              </a:rPr>
              <a:t>C. Henson</a:t>
            </a:r>
            <a:r>
              <a:rPr lang="en-US" dirty="0">
                <a:solidFill>
                  <a:srgbClr val="C00000"/>
                </a:solidFill>
              </a:rPr>
              <a:t>) </a:t>
            </a:r>
            <a:endParaRPr lang="en-US" dirty="0" smtClean="0">
              <a:solidFill>
                <a:srgbClr val="C00000"/>
              </a:solidFill>
            </a:endParaRPr>
          </a:p>
          <a:p>
            <a:r>
              <a:rPr lang="en-US" dirty="0" smtClean="0">
                <a:solidFill>
                  <a:srgbClr val="C00000"/>
                </a:solidFill>
              </a:rPr>
              <a:t>Sensors as Agent-based or Control Entities (</a:t>
            </a:r>
            <a:r>
              <a:rPr lang="en-US" i="1" dirty="0" smtClean="0">
                <a:solidFill>
                  <a:srgbClr val="C00000"/>
                </a:solidFill>
              </a:rPr>
              <a:t>G. Berg-Cross et al.</a:t>
            </a:r>
            <a:r>
              <a:rPr lang="en-US" dirty="0" smtClean="0">
                <a:solidFill>
                  <a:srgbClr val="C00000"/>
                </a:solidFill>
              </a:rPr>
              <a:t>) </a:t>
            </a:r>
          </a:p>
          <a:p>
            <a:r>
              <a:rPr lang="en-US" dirty="0" smtClean="0">
                <a:solidFill>
                  <a:srgbClr val="C00000"/>
                </a:solidFill>
              </a:rPr>
              <a:t>Middleware adapted / co-opted for IoT </a:t>
            </a:r>
            <a:r>
              <a:rPr lang="en-US" dirty="0">
                <a:solidFill>
                  <a:srgbClr val="C00000"/>
                </a:solidFill>
              </a:rPr>
              <a:t>(</a:t>
            </a:r>
            <a:r>
              <a:rPr lang="en-US" i="1" dirty="0">
                <a:solidFill>
                  <a:srgbClr val="C00000"/>
                </a:solidFill>
              </a:rPr>
              <a:t>G. Berg-Cross</a:t>
            </a:r>
            <a:r>
              <a:rPr lang="en-US" dirty="0" smtClean="0">
                <a:solidFill>
                  <a:srgbClr val="C00000"/>
                </a:solidFill>
              </a:rPr>
              <a:t>) </a:t>
            </a:r>
          </a:p>
          <a:p>
            <a:r>
              <a:rPr lang="en-US" dirty="0" smtClean="0">
                <a:solidFill>
                  <a:srgbClr val="C00000"/>
                </a:solidFill>
              </a:rPr>
              <a:t>Big Data ontology solutions, approaches </a:t>
            </a:r>
            <a:r>
              <a:rPr lang="en-US" dirty="0">
                <a:solidFill>
                  <a:srgbClr val="C00000"/>
                </a:solidFill>
              </a:rPr>
              <a:t>(</a:t>
            </a:r>
            <a:r>
              <a:rPr lang="en-US" i="1" dirty="0">
                <a:solidFill>
                  <a:srgbClr val="C00000"/>
                </a:solidFill>
              </a:rPr>
              <a:t>G. Berg-Cross</a:t>
            </a:r>
            <a:r>
              <a:rPr lang="en-US" dirty="0">
                <a:solidFill>
                  <a:srgbClr val="C00000"/>
                </a:solidFill>
              </a:rPr>
              <a:t>) </a:t>
            </a:r>
            <a:endParaRPr lang="en-US" dirty="0" smtClean="0">
              <a:solidFill>
                <a:srgbClr val="C00000"/>
              </a:solidFill>
            </a:endParaRPr>
          </a:p>
          <a:p>
            <a:r>
              <a:rPr lang="en-US" dirty="0" smtClean="0">
                <a:solidFill>
                  <a:srgbClr val="C00000"/>
                </a:solidFill>
              </a:rPr>
              <a:t>Pub/sub, discovery/integration, in-networking “paradigms” </a:t>
            </a:r>
            <a:r>
              <a:rPr lang="en-US" dirty="0">
                <a:solidFill>
                  <a:srgbClr val="C00000"/>
                </a:solidFill>
              </a:rPr>
              <a:t>(</a:t>
            </a:r>
            <a:r>
              <a:rPr lang="en-US" i="1" dirty="0">
                <a:solidFill>
                  <a:srgbClr val="C00000"/>
                </a:solidFill>
              </a:rPr>
              <a:t>G. Berg-Cross</a:t>
            </a:r>
            <a:r>
              <a:rPr lang="en-US" dirty="0" smtClean="0">
                <a:solidFill>
                  <a:srgbClr val="C00000"/>
                </a:solidFill>
              </a:rPr>
              <a:t>) </a:t>
            </a:r>
          </a:p>
          <a:p>
            <a:r>
              <a:rPr lang="en-US" dirty="0" smtClean="0">
                <a:solidFill>
                  <a:srgbClr val="C00000"/>
                </a:solidFill>
              </a:rPr>
              <a:t>Updates to Software Development Life Cycles (SDLC) for Real Time / High Velocity Systems (</a:t>
            </a:r>
            <a:r>
              <a:rPr lang="en-US" i="1" dirty="0" smtClean="0">
                <a:solidFill>
                  <a:srgbClr val="C00000"/>
                </a:solidFill>
              </a:rPr>
              <a:t>Underwood</a:t>
            </a:r>
            <a:r>
              <a:rPr lang="en-US" dirty="0" smtClean="0">
                <a:solidFill>
                  <a:srgbClr val="C00000"/>
                </a:solidFill>
              </a:rPr>
              <a:t>) </a:t>
            </a:r>
          </a:p>
          <a:p>
            <a:r>
              <a:rPr lang="en-US" dirty="0" smtClean="0">
                <a:solidFill>
                  <a:srgbClr val="C00000"/>
                </a:solidFill>
              </a:rPr>
              <a:t> </a:t>
            </a:r>
            <a:endParaRPr lang="en-US" dirty="0">
              <a:solidFill>
                <a:srgbClr val="C00000"/>
              </a:solidFill>
            </a:endParaRPr>
          </a:p>
          <a:p>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216996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t>
            </a:r>
            <a:r>
              <a:rPr lang="en-US" dirty="0" err="1" smtClean="0"/>
              <a:t>Learned</a:t>
            </a:r>
            <a:r>
              <a:rPr lang="en-US" sz="1800" b="1" dirty="0" err="1" smtClean="0">
                <a:solidFill>
                  <a:srgbClr val="C00000"/>
                </a:solidFill>
              </a:rPr>
              <a:t>NEW</a:t>
            </a:r>
            <a:endParaRPr lang="en-US" sz="1800" b="1" dirty="0">
              <a:solidFill>
                <a:srgbClr val="C00000"/>
              </a:solidFill>
            </a:endParaRPr>
          </a:p>
        </p:txBody>
      </p:sp>
      <p:sp>
        <p:nvSpPr>
          <p:cNvPr id="3" name="Content Placeholder 2"/>
          <p:cNvSpPr>
            <a:spLocks noGrp="1"/>
          </p:cNvSpPr>
          <p:nvPr>
            <p:ph idx="1"/>
          </p:nvPr>
        </p:nvSpPr>
        <p:spPr/>
        <p:txBody>
          <a:bodyPr/>
          <a:lstStyle/>
          <a:p>
            <a:r>
              <a:rPr lang="en-US" dirty="0" smtClean="0"/>
              <a:t>Lessons from using SSN Ontology </a:t>
            </a:r>
          </a:p>
          <a:p>
            <a:pPr lvl="1"/>
            <a:r>
              <a:rPr lang="en-US" dirty="0" smtClean="0"/>
              <a:t>Semantic annotation issues (</a:t>
            </a:r>
            <a:r>
              <a:rPr lang="en-US" dirty="0" err="1" smtClean="0"/>
              <a:t>Barnaghi</a:t>
            </a:r>
            <a:r>
              <a:rPr lang="en-US" dirty="0" smtClean="0"/>
              <a:t>) </a:t>
            </a:r>
          </a:p>
          <a:p>
            <a:pPr lvl="1"/>
            <a:r>
              <a:rPr lang="en-US" dirty="0" smtClean="0">
                <a:solidFill>
                  <a:srgbClr val="C00000"/>
                </a:solidFill>
              </a:rPr>
              <a:t>Standard-to-standard as model-to-model interop or translation?</a:t>
            </a:r>
          </a:p>
          <a:p>
            <a:pPr lvl="1"/>
            <a:r>
              <a:rPr lang="en-US" dirty="0" smtClean="0">
                <a:solidFill>
                  <a:srgbClr val="C00000"/>
                </a:solidFill>
              </a:rPr>
              <a:t>“Model refactoring” (S. Ray)</a:t>
            </a:r>
          </a:p>
          <a:p>
            <a:r>
              <a:rPr lang="en-US" dirty="0" smtClean="0"/>
              <a:t>From DoD Sensor Platforms &amp; Experiments </a:t>
            </a:r>
          </a:p>
          <a:p>
            <a:pPr lvl="1"/>
            <a:r>
              <a:rPr lang="en-US" dirty="0" smtClean="0"/>
              <a:t>CPOF etc.</a:t>
            </a:r>
          </a:p>
          <a:p>
            <a:r>
              <a:rPr lang="en-US" dirty="0" smtClean="0"/>
              <a:t>From Ontology Summits</a:t>
            </a:r>
          </a:p>
          <a:p>
            <a:pPr lvl="1"/>
            <a:r>
              <a:rPr lang="en-US" dirty="0" smtClean="0"/>
              <a:t>May need a knowledge modeling language adapted for IoT scenarios </a:t>
            </a:r>
            <a:r>
              <a:rPr lang="en-US" dirty="0">
                <a:solidFill>
                  <a:srgbClr val="C00000"/>
                </a:solidFill>
              </a:rPr>
              <a:t>(</a:t>
            </a:r>
            <a:r>
              <a:rPr lang="en-US" i="1" dirty="0">
                <a:solidFill>
                  <a:srgbClr val="C00000"/>
                </a:solidFill>
              </a:rPr>
              <a:t>G. </a:t>
            </a:r>
            <a:r>
              <a:rPr lang="en-US" i="1" dirty="0" smtClean="0">
                <a:solidFill>
                  <a:srgbClr val="C00000"/>
                </a:solidFill>
              </a:rPr>
              <a:t>Berg-Cross) </a:t>
            </a:r>
          </a:p>
          <a:p>
            <a:pPr lvl="1"/>
            <a:r>
              <a:rPr lang="en-US" dirty="0" smtClean="0">
                <a:solidFill>
                  <a:srgbClr val="C00000"/>
                </a:solidFill>
              </a:rPr>
              <a:t>Reusable patterns, modeling granularities, etc. </a:t>
            </a:r>
            <a:r>
              <a:rPr lang="en-US" dirty="0">
                <a:solidFill>
                  <a:srgbClr val="C00000"/>
                </a:solidFill>
              </a:rPr>
              <a:t>(</a:t>
            </a:r>
            <a:r>
              <a:rPr lang="en-US" i="1" dirty="0">
                <a:solidFill>
                  <a:srgbClr val="C00000"/>
                </a:solidFill>
              </a:rPr>
              <a:t>G. </a:t>
            </a:r>
            <a:r>
              <a:rPr lang="en-US" i="1" dirty="0" smtClean="0">
                <a:solidFill>
                  <a:srgbClr val="C00000"/>
                </a:solidFill>
              </a:rPr>
              <a:t>Berg-Cross) </a:t>
            </a:r>
            <a:r>
              <a:rPr lang="en-US" dirty="0" smtClean="0"/>
              <a:t> </a:t>
            </a:r>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46953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Proximity </a:t>
            </a:r>
            <a:endParaRPr lang="en-US" dirty="0"/>
          </a:p>
        </p:txBody>
      </p:sp>
      <p:sp>
        <p:nvSpPr>
          <p:cNvPr id="3" name="Content Placeholder 2"/>
          <p:cNvSpPr>
            <a:spLocks noGrp="1"/>
          </p:cNvSpPr>
          <p:nvPr>
            <p:ph idx="1"/>
          </p:nvPr>
        </p:nvSpPr>
        <p:spPr/>
        <p:txBody>
          <a:bodyPr/>
          <a:lstStyle/>
          <a:p>
            <a:r>
              <a:rPr lang="en-US" dirty="0" smtClean="0"/>
              <a:t>Taxonomies &amp; Identification: Universal Unique Identifier (</a:t>
            </a:r>
            <a:r>
              <a:rPr lang="en-US" i="1" dirty="0" smtClean="0"/>
              <a:t>Miller</a:t>
            </a:r>
            <a:r>
              <a:rPr lang="en-US" dirty="0" smtClean="0"/>
              <a:t>)</a:t>
            </a:r>
          </a:p>
          <a:p>
            <a:r>
              <a:rPr lang="en-US" dirty="0" smtClean="0"/>
              <a:t> Semantics at the Edge (C. </a:t>
            </a:r>
            <a:r>
              <a:rPr lang="en-US" i="1" dirty="0" smtClean="0"/>
              <a:t>Henson</a:t>
            </a:r>
            <a:r>
              <a:rPr lang="en-US" dirty="0" smtClean="0"/>
              <a:t>) </a:t>
            </a:r>
          </a:p>
          <a:p>
            <a:endParaRPr lang="en-US" dirty="0"/>
          </a:p>
          <a:p>
            <a:r>
              <a:rPr lang="en-US" dirty="0" smtClean="0"/>
              <a:t>=&gt; Lessons from distributed </a:t>
            </a:r>
            <a:r>
              <a:rPr lang="en-US" dirty="0"/>
              <a:t>c</a:t>
            </a:r>
            <a:r>
              <a:rPr lang="en-US" dirty="0" smtClean="0"/>
              <a:t>omputing literature? </a:t>
            </a:r>
          </a:p>
          <a:p>
            <a:pPr lvl="1"/>
            <a:r>
              <a:rPr lang="en-US" dirty="0" smtClean="0"/>
              <a:t>Are old, new or hybrid design patterns visible?</a:t>
            </a:r>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253502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Privacy, </a:t>
            </a:r>
            <a:r>
              <a:rPr lang="en-US" dirty="0" err="1" smtClean="0"/>
              <a:t>Resilience</a:t>
            </a:r>
            <a:r>
              <a:rPr lang="en-US" sz="1800" b="1" dirty="0" err="1" smtClean="0">
                <a:solidFill>
                  <a:srgbClr val="C00000"/>
                </a:solidFill>
              </a:rPr>
              <a:t>NEW</a:t>
            </a:r>
            <a:endParaRPr lang="en-US" sz="1800" b="1" dirty="0">
              <a:solidFill>
                <a:srgbClr val="C00000"/>
              </a:solidFill>
            </a:endParaRPr>
          </a:p>
        </p:txBody>
      </p:sp>
      <p:sp>
        <p:nvSpPr>
          <p:cNvPr id="3" name="Content Placeholder 2"/>
          <p:cNvSpPr>
            <a:spLocks noGrp="1"/>
          </p:cNvSpPr>
          <p:nvPr>
            <p:ph idx="1"/>
          </p:nvPr>
        </p:nvSpPr>
        <p:spPr/>
        <p:txBody>
          <a:bodyPr/>
          <a:lstStyle/>
          <a:p>
            <a:r>
              <a:rPr lang="en-US" dirty="0" smtClean="0"/>
              <a:t>XMPP – Encryption, service broker “isolation” </a:t>
            </a:r>
          </a:p>
          <a:p>
            <a:r>
              <a:rPr lang="en-US" dirty="0" smtClean="0"/>
              <a:t>XMPP – Private, group, public provisioning; decommissioning </a:t>
            </a:r>
          </a:p>
          <a:p>
            <a:r>
              <a:rPr lang="en-US" dirty="0" smtClean="0"/>
              <a:t>Trust frameworks </a:t>
            </a:r>
          </a:p>
          <a:p>
            <a:r>
              <a:rPr lang="en-US" dirty="0" smtClean="0"/>
              <a:t>Quality of Service (</a:t>
            </a:r>
            <a:r>
              <a:rPr lang="en-US" dirty="0" err="1" smtClean="0"/>
              <a:t>QoS</a:t>
            </a:r>
            <a:r>
              <a:rPr lang="en-US" dirty="0" smtClean="0"/>
              <a:t> in Oasis MQTT) </a:t>
            </a:r>
          </a:p>
          <a:p>
            <a:r>
              <a:rPr lang="en-US" dirty="0" smtClean="0"/>
              <a:t>Ownership “bundle” </a:t>
            </a:r>
            <a:r>
              <a:rPr lang="en-US" i="1" dirty="0" smtClean="0"/>
              <a:t>(</a:t>
            </a:r>
            <a:r>
              <a:rPr lang="en-US" i="1" dirty="0" err="1" smtClean="0"/>
              <a:t>Voas</a:t>
            </a:r>
            <a:r>
              <a:rPr lang="en-US" i="1" dirty="0" smtClean="0"/>
              <a:t>, Underwood)</a:t>
            </a:r>
          </a:p>
          <a:p>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64115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D </a:t>
            </a:r>
            <a:r>
              <a:rPr lang="en-US" dirty="0" smtClean="0"/>
              <a:t>Session 1 Participants</a:t>
            </a:r>
            <a:endParaRPr lang="en-US" dirty="0"/>
          </a:p>
        </p:txBody>
      </p:sp>
      <p:sp>
        <p:nvSpPr>
          <p:cNvPr id="3" name="Content Placeholder 2"/>
          <p:cNvSpPr>
            <a:spLocks noGrp="1"/>
          </p:cNvSpPr>
          <p:nvPr>
            <p:ph idx="1"/>
          </p:nvPr>
        </p:nvSpPr>
        <p:spPr>
          <a:xfrm>
            <a:off x="1097280" y="2092622"/>
            <a:ext cx="7918704" cy="2250778"/>
          </a:xfrm>
        </p:spPr>
        <p:txBody>
          <a:bodyPr>
            <a:normAutofit/>
          </a:bodyPr>
          <a:lstStyle/>
          <a:p>
            <a:pPr marL="0" indent="0">
              <a:buNone/>
            </a:pPr>
            <a:r>
              <a:rPr lang="en-US" dirty="0" smtClean="0"/>
              <a:t>*William Miller, Chair ISO/IEC/IEEE 21451-1-4 </a:t>
            </a:r>
          </a:p>
          <a:p>
            <a:pPr marL="0" indent="0">
              <a:buNone/>
            </a:pPr>
            <a:r>
              <a:rPr lang="en-US" dirty="0"/>
              <a:t>*Geoff Brown (</a:t>
            </a:r>
            <a:r>
              <a:rPr lang="en-US" dirty="0">
                <a:hlinkClick r:id="rId3"/>
              </a:rPr>
              <a:t>Oasis MQTT </a:t>
            </a:r>
            <a:r>
              <a:rPr lang="en-US" dirty="0"/>
              <a:t>Chair, </a:t>
            </a:r>
            <a:r>
              <a:rPr lang="en-US" dirty="0" err="1"/>
              <a:t>Sec’y</a:t>
            </a:r>
            <a:r>
              <a:rPr lang="en-US" dirty="0"/>
              <a:t>) </a:t>
            </a:r>
            <a:endParaRPr lang="en-US" dirty="0" smtClean="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773639A5-9E39-4A71-8C6C-97415FC4FC85}"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2315077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Text Placeholder 2"/>
          <p:cNvSpPr>
            <a:spLocks noGrp="1"/>
          </p:cNvSpPr>
          <p:nvPr>
            <p:ph type="body" idx="1"/>
          </p:nvPr>
        </p:nvSpPr>
        <p:spPr/>
        <p:txBody>
          <a:bodyPr/>
          <a:lstStyle/>
          <a:p>
            <a:r>
              <a:rPr lang="en-US" dirty="0" smtClean="0"/>
              <a:t>Lists, references and related </a:t>
            </a:r>
            <a:r>
              <a:rPr lang="en-US" dirty="0" smtClean="0"/>
              <a:t>resources (synthesis)</a:t>
            </a:r>
            <a:endParaRPr lang="en-US" dirty="0"/>
          </a:p>
        </p:txBody>
      </p:sp>
      <p:sp>
        <p:nvSpPr>
          <p:cNvPr id="4" name="Date Placeholder 3"/>
          <p:cNvSpPr>
            <a:spLocks noGrp="1"/>
          </p:cNvSpPr>
          <p:nvPr>
            <p:ph type="dt" sz="half" idx="10"/>
          </p:nvPr>
        </p:nvSpPr>
        <p:spPr/>
        <p:txBody>
          <a:bodyPr/>
          <a:lstStyle/>
          <a:p>
            <a:fld id="{7D6DB842-0FE2-4F0B-8BF8-011BA560B05C}"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123906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Orgs &amp; </a:t>
            </a:r>
            <a:r>
              <a:rPr lang="en-US" dirty="0" err="1" smtClean="0"/>
              <a:t>Initiatives</a:t>
            </a:r>
            <a:r>
              <a:rPr lang="en-US" sz="1800" b="1" dirty="0" err="1" smtClean="0">
                <a:solidFill>
                  <a:srgbClr val="C00000"/>
                </a:solidFill>
              </a:rPr>
              <a:t>updated</a:t>
            </a:r>
            <a:endParaRPr lang="en-US" sz="1800" b="1" dirty="0">
              <a:solidFill>
                <a:srgbClr val="C0000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W3C – Web of Things </a:t>
            </a:r>
            <a:r>
              <a:rPr lang="en-US" dirty="0" smtClean="0">
                <a:hlinkClick r:id="rId3"/>
              </a:rPr>
              <a:t>Community Group</a:t>
            </a:r>
            <a:r>
              <a:rPr lang="en-US" dirty="0" smtClean="0"/>
              <a:t> </a:t>
            </a:r>
          </a:p>
          <a:p>
            <a:r>
              <a:rPr lang="en-US" dirty="0" smtClean="0">
                <a:hlinkClick r:id="rId4"/>
              </a:rPr>
              <a:t>Industrial Internet Consortium</a:t>
            </a:r>
            <a:r>
              <a:rPr lang="en-US" dirty="0" smtClean="0"/>
              <a:t> </a:t>
            </a:r>
          </a:p>
          <a:p>
            <a:r>
              <a:rPr lang="en-US" dirty="0" smtClean="0">
                <a:hlinkClick r:id="rId5"/>
              </a:rPr>
              <a:t>ECHONET Consortium</a:t>
            </a:r>
            <a:r>
              <a:rPr lang="en-US" dirty="0" smtClean="0"/>
              <a:t> (home appliances, LITE </a:t>
            </a:r>
            <a:r>
              <a:rPr lang="en-US" dirty="0" smtClean="0">
                <a:hlinkClick r:id="rId6"/>
              </a:rPr>
              <a:t>spec</a:t>
            </a:r>
            <a:r>
              <a:rPr lang="en-US" dirty="0" smtClean="0"/>
              <a:t>, </a:t>
            </a:r>
            <a:r>
              <a:rPr lang="en-US" dirty="0" smtClean="0">
                <a:hlinkClick r:id="rId7"/>
              </a:rPr>
              <a:t>cert equip</a:t>
            </a:r>
            <a:r>
              <a:rPr lang="en-US" dirty="0" smtClean="0"/>
              <a:t>) </a:t>
            </a:r>
          </a:p>
          <a:p>
            <a:r>
              <a:rPr lang="en-US" dirty="0" smtClean="0">
                <a:hlinkClick r:id="rId8"/>
              </a:rPr>
              <a:t>Share-PSI 2.0</a:t>
            </a:r>
            <a:r>
              <a:rPr lang="en-US" dirty="0" smtClean="0"/>
              <a:t> Thematic Network (EU Open Data initiatives) </a:t>
            </a:r>
          </a:p>
          <a:p>
            <a:r>
              <a:rPr lang="en-US" dirty="0" smtClean="0">
                <a:hlinkClick r:id="rId9"/>
              </a:rPr>
              <a:t>ZigBee Alliance</a:t>
            </a:r>
            <a:r>
              <a:rPr lang="en-US" dirty="0" smtClean="0"/>
              <a:t> (IEEE 802.15)</a:t>
            </a:r>
          </a:p>
          <a:p>
            <a:r>
              <a:rPr lang="en-US" dirty="0" smtClean="0"/>
              <a:t>Oasis </a:t>
            </a:r>
            <a:r>
              <a:rPr lang="en-US" dirty="0" smtClean="0">
                <a:hlinkClick r:id="rId10"/>
              </a:rPr>
              <a:t>Message Queuing Telemetry Transport </a:t>
            </a:r>
            <a:r>
              <a:rPr lang="en-US" dirty="0" smtClean="0"/>
              <a:t>(IBM, Cisco, Red Hat, Tibco, Facebook) </a:t>
            </a:r>
          </a:p>
          <a:p>
            <a:r>
              <a:rPr lang="en-US" dirty="0" smtClean="0"/>
              <a:t>ISO</a:t>
            </a:r>
            <a:r>
              <a:rPr lang="en-US" dirty="0" smtClean="0">
                <a:hlinkClick r:id="rId11"/>
              </a:rPr>
              <a:t>/IEEE 11073 </a:t>
            </a:r>
            <a:r>
              <a:rPr lang="en-US" dirty="0" smtClean="0"/>
              <a:t>Health Informatics Devices </a:t>
            </a:r>
          </a:p>
          <a:p>
            <a:r>
              <a:rPr lang="en-US" dirty="0" smtClean="0">
                <a:hlinkClick r:id="rId12"/>
              </a:rPr>
              <a:t>OGC Sensor Web Enablement</a:t>
            </a:r>
            <a:r>
              <a:rPr lang="en-US" dirty="0" smtClean="0"/>
              <a:t> </a:t>
            </a:r>
          </a:p>
          <a:p>
            <a:r>
              <a:rPr lang="en-US" dirty="0" smtClean="0"/>
              <a:t>International Telecommunication Union (</a:t>
            </a:r>
            <a:r>
              <a:rPr lang="en-US" dirty="0" smtClean="0">
                <a:hlinkClick r:id="rId13"/>
              </a:rPr>
              <a:t>IoT-GSI</a:t>
            </a:r>
            <a:r>
              <a:rPr lang="en-US" dirty="0" smtClean="0"/>
              <a:t>)</a:t>
            </a:r>
          </a:p>
          <a:p>
            <a:endParaRPr lang="en-US" dirty="0" smtClean="0"/>
          </a:p>
        </p:txBody>
      </p:sp>
      <p:sp>
        <p:nvSpPr>
          <p:cNvPr id="7" name="Content Placeholder 6"/>
          <p:cNvSpPr>
            <a:spLocks noGrp="1"/>
          </p:cNvSpPr>
          <p:nvPr>
            <p:ph sz="half" idx="2"/>
          </p:nvPr>
        </p:nvSpPr>
        <p:spPr>
          <a:xfrm>
            <a:off x="6217920" y="1754294"/>
            <a:ext cx="4937760" cy="4023360"/>
          </a:xfrm>
        </p:spPr>
        <p:txBody>
          <a:bodyPr>
            <a:normAutofit fontScale="77500" lnSpcReduction="20000"/>
          </a:bodyPr>
          <a:lstStyle/>
          <a:p>
            <a:r>
              <a:rPr lang="en-US" dirty="0" smtClean="0">
                <a:hlinkClick r:id="rId14"/>
              </a:rPr>
              <a:t>European Research Cluster on IoT</a:t>
            </a:r>
            <a:endParaRPr lang="en-US" dirty="0" smtClean="0"/>
          </a:p>
          <a:p>
            <a:r>
              <a:rPr lang="en-US" dirty="0" smtClean="0">
                <a:hlinkClick r:id="rId15"/>
              </a:rPr>
              <a:t>Project </a:t>
            </a:r>
            <a:r>
              <a:rPr lang="en-US" dirty="0">
                <a:hlinkClick r:id="rId15"/>
              </a:rPr>
              <a:t>Haystack</a:t>
            </a:r>
            <a:r>
              <a:rPr lang="en-US" dirty="0"/>
              <a:t> </a:t>
            </a:r>
            <a:endParaRPr lang="en-US" dirty="0" smtClean="0"/>
          </a:p>
          <a:p>
            <a:r>
              <a:rPr lang="en-US" dirty="0">
                <a:hlinkClick r:id="rId16"/>
              </a:rPr>
              <a:t>Wi-SUN</a:t>
            </a:r>
            <a:r>
              <a:rPr lang="en-US" dirty="0"/>
              <a:t> Wireless smart utility networks </a:t>
            </a:r>
            <a:endParaRPr lang="en-US" dirty="0" smtClean="0"/>
          </a:p>
          <a:p>
            <a:r>
              <a:rPr lang="en-US" dirty="0">
                <a:hlinkClick r:id="rId17"/>
              </a:rPr>
              <a:t>AllJoyn</a:t>
            </a:r>
            <a:r>
              <a:rPr lang="en-US" dirty="0"/>
              <a:t> </a:t>
            </a:r>
            <a:r>
              <a:rPr lang="en-US" dirty="0" smtClean="0"/>
              <a:t>| </a:t>
            </a:r>
            <a:r>
              <a:rPr lang="en-US" dirty="0" err="1" smtClean="0">
                <a:hlinkClick r:id="rId18"/>
              </a:rPr>
              <a:t>OPENIoT</a:t>
            </a:r>
            <a:r>
              <a:rPr lang="en-US" dirty="0" smtClean="0"/>
              <a:t> </a:t>
            </a:r>
          </a:p>
          <a:p>
            <a:r>
              <a:rPr lang="en-US" sz="2600" dirty="0"/>
              <a:t>ISO/IEC/IEEE 21451-1-4 </a:t>
            </a:r>
            <a:r>
              <a:rPr lang="en-US" sz="2600" dirty="0" smtClean="0"/>
              <a:t>| </a:t>
            </a:r>
            <a:r>
              <a:rPr lang="en-US" sz="2800" dirty="0">
                <a:hlinkClick r:id="rId19"/>
              </a:rPr>
              <a:t>XMPP IoT</a:t>
            </a:r>
            <a:r>
              <a:rPr lang="en-US" sz="2800" dirty="0"/>
              <a:t> </a:t>
            </a:r>
          </a:p>
          <a:p>
            <a:r>
              <a:rPr lang="en-US" dirty="0" err="1" smtClean="0">
                <a:hlinkClick r:id="rId20"/>
              </a:rPr>
              <a:t>Eu</a:t>
            </a:r>
            <a:r>
              <a:rPr lang="en-US" dirty="0" smtClean="0">
                <a:hlinkClick r:id="rId20"/>
              </a:rPr>
              <a:t> </a:t>
            </a:r>
            <a:r>
              <a:rPr lang="en-US" dirty="0" smtClean="0">
                <a:hlinkClick r:id="rId20"/>
              </a:rPr>
              <a:t>Lighthouse Integrated Project IoT-A</a:t>
            </a:r>
            <a:r>
              <a:rPr lang="en-US" dirty="0" smtClean="0"/>
              <a:t> </a:t>
            </a:r>
          </a:p>
          <a:p>
            <a:r>
              <a:rPr lang="en-US" dirty="0" err="1" smtClean="0">
                <a:hlinkClick r:id="rId21"/>
              </a:rPr>
              <a:t>AllSeen</a:t>
            </a:r>
            <a:r>
              <a:rPr lang="en-US" dirty="0" smtClean="0">
                <a:hlinkClick r:id="rId21"/>
              </a:rPr>
              <a:t> </a:t>
            </a:r>
            <a:r>
              <a:rPr lang="en-US" dirty="0" smtClean="0">
                <a:hlinkClick r:id="rId21"/>
              </a:rPr>
              <a:t>Alliance</a:t>
            </a:r>
            <a:r>
              <a:rPr lang="en-US" dirty="0" smtClean="0"/>
              <a:t> </a:t>
            </a:r>
          </a:p>
          <a:p>
            <a:r>
              <a:rPr lang="en-US" dirty="0" smtClean="0">
                <a:hlinkClick r:id="rId22"/>
              </a:rPr>
              <a:t>OneM2M</a:t>
            </a:r>
            <a:r>
              <a:rPr lang="en-US" dirty="0" smtClean="0"/>
              <a:t> </a:t>
            </a:r>
            <a:endParaRPr lang="en-US" dirty="0" smtClean="0"/>
          </a:p>
          <a:p>
            <a:r>
              <a:rPr lang="en-US" sz="2800" dirty="0" smtClean="0"/>
              <a:t>Process Specification Language</a:t>
            </a:r>
          </a:p>
          <a:p>
            <a:r>
              <a:rPr lang="en-US" sz="2800" dirty="0" smtClean="0">
                <a:hlinkClick r:id="rId23"/>
              </a:rPr>
              <a:t>Open Interconnect</a:t>
            </a:r>
            <a:r>
              <a:rPr lang="en-US" sz="2800" dirty="0" smtClean="0"/>
              <a:t> </a:t>
            </a:r>
            <a:endParaRPr lang="en-US" sz="2800" dirty="0" smtClean="0"/>
          </a:p>
          <a:p>
            <a:r>
              <a:rPr lang="en-US" dirty="0" smtClean="0"/>
              <a:t>* more at </a:t>
            </a:r>
            <a:r>
              <a:rPr lang="en-US" dirty="0" smtClean="0">
                <a:hlinkClick r:id="rId24"/>
              </a:rPr>
              <a:t>Postscapes.com</a:t>
            </a:r>
            <a:r>
              <a:rPr lang="en-US" dirty="0" smtClean="0"/>
              <a:t> </a:t>
            </a:r>
            <a:endParaRPr lang="en-US" dirty="0"/>
          </a:p>
          <a:p>
            <a:endParaRPr lang="en-US" dirty="0"/>
          </a:p>
        </p:txBody>
      </p:sp>
      <p:sp>
        <p:nvSpPr>
          <p:cNvPr id="4" name="Date Placeholder 3"/>
          <p:cNvSpPr>
            <a:spLocks noGrp="1"/>
          </p:cNvSpPr>
          <p:nvPr>
            <p:ph type="dt" sz="half" idx="10"/>
          </p:nvPr>
        </p:nvSpPr>
        <p:spPr/>
        <p:txBody>
          <a:bodyPr/>
          <a:lstStyle/>
          <a:p>
            <a:fld id="{0EDAC069-3DBF-4176-9EFE-D04B690243CC}"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3846957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Standards &amp; </a:t>
            </a:r>
            <a:r>
              <a:rPr lang="en-US" dirty="0" err="1" smtClean="0"/>
              <a:t>Groups</a:t>
            </a:r>
            <a:r>
              <a:rPr lang="en-US" sz="1800" b="1" dirty="0" err="1" smtClean="0">
                <a:solidFill>
                  <a:srgbClr val="C00000"/>
                </a:solidFill>
              </a:rPr>
              <a:t>updated</a:t>
            </a:r>
            <a:endParaRPr lang="en-US" sz="1800" b="1" dirty="0">
              <a:solidFill>
                <a:srgbClr val="C0000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t>OGC Spatial </a:t>
            </a:r>
            <a:r>
              <a:rPr lang="en-US" dirty="0" smtClean="0"/>
              <a:t>Data (GeoSPARQL, NeoGeo, ISA Locn)</a:t>
            </a:r>
          </a:p>
          <a:p>
            <a:r>
              <a:rPr lang="en-US" dirty="0" smtClean="0"/>
              <a:t>IEEE TC’s: Smart Cities, Big Data, Cybersecurity, </a:t>
            </a:r>
            <a:r>
              <a:rPr lang="en-US" dirty="0" smtClean="0">
                <a:hlinkClick r:id="rId2"/>
              </a:rPr>
              <a:t>IoT</a:t>
            </a:r>
            <a:r>
              <a:rPr lang="en-US" dirty="0" smtClean="0"/>
              <a:t> Communities</a:t>
            </a:r>
          </a:p>
          <a:p>
            <a:r>
              <a:rPr lang="en-US" dirty="0" smtClean="0"/>
              <a:t>Semantic Sensor Web (OGC + SWE specifications) </a:t>
            </a:r>
          </a:p>
          <a:p>
            <a:r>
              <a:rPr lang="en-US" dirty="0" smtClean="0">
                <a:hlinkClick r:id="rId3"/>
              </a:rPr>
              <a:t>RFID</a:t>
            </a:r>
            <a:r>
              <a:rPr lang="en-US" dirty="0" smtClean="0"/>
              <a:t> </a:t>
            </a:r>
          </a:p>
          <a:p>
            <a:r>
              <a:rPr lang="en-US" dirty="0" smtClean="0"/>
              <a:t>W3C Semantic Sensor Networks Incubator Group</a:t>
            </a:r>
          </a:p>
          <a:p>
            <a:r>
              <a:rPr lang="en-US" dirty="0" smtClean="0"/>
              <a:t>BPMN – BPEL: Connect to other enterprise events, workflow </a:t>
            </a:r>
          </a:p>
          <a:p>
            <a:r>
              <a:rPr lang="en-US" dirty="0" smtClean="0">
                <a:hlinkClick r:id="rId4"/>
              </a:rPr>
              <a:t>REST</a:t>
            </a:r>
            <a:r>
              <a:rPr lang="en-US" dirty="0" smtClean="0"/>
              <a:t> (Bosch) </a:t>
            </a:r>
          </a:p>
          <a:p>
            <a:r>
              <a:rPr lang="en-US" dirty="0" smtClean="0">
                <a:hlinkClick r:id="rId5"/>
              </a:rPr>
              <a:t>Thread Group</a:t>
            </a:r>
            <a:r>
              <a:rPr lang="en-US" dirty="0" smtClean="0"/>
              <a:t> </a:t>
            </a:r>
            <a:r>
              <a:rPr lang="en-US" dirty="0" smtClean="0"/>
              <a:t>(Google, etc.)</a:t>
            </a:r>
            <a:endParaRPr lang="en-US" dirty="0" smtClean="0"/>
          </a:p>
          <a:p>
            <a:endParaRPr lang="en-US" dirty="0"/>
          </a:p>
        </p:txBody>
      </p:sp>
      <p:sp>
        <p:nvSpPr>
          <p:cNvPr id="7" name="Content Placeholder 6"/>
          <p:cNvSpPr>
            <a:spLocks noGrp="1"/>
          </p:cNvSpPr>
          <p:nvPr>
            <p:ph sz="half" idx="2"/>
          </p:nvPr>
        </p:nvSpPr>
        <p:spPr/>
        <p:txBody>
          <a:bodyPr>
            <a:normAutofit fontScale="92500" lnSpcReduction="10000"/>
          </a:bodyPr>
          <a:lstStyle/>
          <a:p>
            <a:r>
              <a:rPr lang="en-US" dirty="0" smtClean="0">
                <a:hlinkClick r:id="rId6"/>
              </a:rPr>
              <a:t>Heterogeneous System Architecture Foundation</a:t>
            </a:r>
            <a:r>
              <a:rPr lang="en-US" dirty="0" smtClean="0"/>
              <a:t> </a:t>
            </a:r>
          </a:p>
          <a:p>
            <a:r>
              <a:rPr lang="en-US" dirty="0" smtClean="0"/>
              <a:t>Micro Electro Mechanical Systems (</a:t>
            </a:r>
            <a:r>
              <a:rPr lang="en-US" dirty="0" smtClean="0">
                <a:hlinkClick r:id="rId7"/>
              </a:rPr>
              <a:t>MEMS) Industry Group</a:t>
            </a:r>
            <a:r>
              <a:rPr lang="en-US" dirty="0"/>
              <a:t> </a:t>
            </a:r>
            <a:endParaRPr lang="en-US" dirty="0" smtClean="0"/>
          </a:p>
          <a:p>
            <a:r>
              <a:rPr lang="en-US" dirty="0" smtClean="0">
                <a:hlinkClick r:id="rId8"/>
              </a:rPr>
              <a:t>Marine Metadata Interoperability Project</a:t>
            </a:r>
            <a:r>
              <a:rPr lang="en-US" dirty="0" smtClean="0"/>
              <a:t> </a:t>
            </a:r>
          </a:p>
          <a:p>
            <a:r>
              <a:rPr lang="en-US" dirty="0" smtClean="0">
                <a:hlinkClick r:id="rId9"/>
              </a:rPr>
              <a:t>City Pulse Project</a:t>
            </a:r>
            <a:r>
              <a:rPr lang="en-US" dirty="0" smtClean="0"/>
              <a:t> | </a:t>
            </a:r>
            <a:r>
              <a:rPr lang="en-US" dirty="0" err="1" smtClean="0">
                <a:hlinkClick r:id="rId10"/>
              </a:rPr>
              <a:t>Knoesis</a:t>
            </a:r>
            <a:r>
              <a:rPr lang="en-US" dirty="0" smtClean="0"/>
              <a:t>  </a:t>
            </a:r>
          </a:p>
          <a:p>
            <a:r>
              <a:rPr lang="en-US" dirty="0" smtClean="0"/>
              <a:t>Temporal Abstractions Ontology </a:t>
            </a:r>
          </a:p>
          <a:p>
            <a:r>
              <a:rPr lang="en-US" dirty="0" smtClean="0"/>
              <a:t>Temporal Ontologies (e.g., </a:t>
            </a:r>
            <a:r>
              <a:rPr lang="en-US" dirty="0" smtClean="0">
                <a:hlinkClick r:id="rId11"/>
              </a:rPr>
              <a:t>SWRLTO</a:t>
            </a:r>
            <a:r>
              <a:rPr lang="en-US" dirty="0" smtClean="0"/>
              <a:t>) </a:t>
            </a:r>
            <a:endParaRPr lang="en-US" dirty="0" smtClean="0"/>
          </a:p>
          <a:p>
            <a:r>
              <a:rPr lang="en-US" sz="2600" dirty="0" smtClean="0"/>
              <a:t>JSON (Steve Ray)</a:t>
            </a:r>
            <a:endParaRPr lang="en-US" sz="2600" dirty="0"/>
          </a:p>
          <a:p>
            <a:r>
              <a:rPr lang="en-US" sz="2600" dirty="0" smtClean="0">
                <a:hlinkClick r:id="rId12"/>
              </a:rPr>
              <a:t>Apple </a:t>
            </a:r>
            <a:r>
              <a:rPr lang="en-US" sz="2600" dirty="0" err="1" smtClean="0">
                <a:hlinkClick r:id="rId12"/>
              </a:rPr>
              <a:t>HomeKit</a:t>
            </a:r>
            <a:r>
              <a:rPr lang="en-US" sz="2600" dirty="0" smtClean="0">
                <a:hlinkClick r:id="rId12"/>
              </a:rPr>
              <a:t> </a:t>
            </a:r>
            <a:endParaRPr lang="en-US" sz="2600" dirty="0"/>
          </a:p>
        </p:txBody>
      </p:sp>
      <p:sp>
        <p:nvSpPr>
          <p:cNvPr id="4" name="Date Placeholder 3"/>
          <p:cNvSpPr>
            <a:spLocks noGrp="1"/>
          </p:cNvSpPr>
          <p:nvPr>
            <p:ph type="dt" sz="half" idx="10"/>
          </p:nvPr>
        </p:nvSpPr>
        <p:spPr/>
        <p:txBody>
          <a:bodyPr/>
          <a:lstStyle/>
          <a:p>
            <a:fld id="{3412A483-17C8-40DA-91A6-7E7F8CD92343}"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1472294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Ontology Developers or </a:t>
            </a:r>
            <a:r>
              <a:rPr lang="en-US" dirty="0" err="1" smtClean="0">
                <a:solidFill>
                  <a:srgbClr val="C00000"/>
                </a:solidFill>
              </a:rPr>
              <a:t>Standards</a:t>
            </a:r>
            <a:r>
              <a:rPr lang="en-US" sz="1400" dirty="0" err="1" smtClean="0">
                <a:solidFill>
                  <a:srgbClr val="C00000"/>
                </a:solidFill>
              </a:rPr>
              <a:t>NEW</a:t>
            </a:r>
            <a:endParaRPr lang="en-US" sz="1400"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Quantities (</a:t>
            </a:r>
            <a:r>
              <a:rPr lang="en-US" dirty="0" smtClean="0">
                <a:hlinkClick r:id="rId2"/>
              </a:rPr>
              <a:t>qudt.org</a:t>
            </a:r>
            <a:r>
              <a:rPr lang="en-US" dirty="0" smtClean="0"/>
              <a:t>) (</a:t>
            </a:r>
            <a:r>
              <a:rPr lang="en-US" i="1" dirty="0" smtClean="0"/>
              <a:t>J. Hodges</a:t>
            </a:r>
            <a:r>
              <a:rPr lang="en-US" dirty="0" smtClean="0"/>
              <a:t>)</a:t>
            </a:r>
          </a:p>
          <a:p>
            <a:r>
              <a:rPr lang="en-US" dirty="0" smtClean="0"/>
              <a:t>Human Health: Anatomical parts, symptoms, diseases (</a:t>
            </a:r>
            <a:r>
              <a:rPr lang="en-US" dirty="0" smtClean="0">
                <a:hlinkClick r:id="rId3"/>
              </a:rPr>
              <a:t>obofoundry.org</a:t>
            </a:r>
            <a:r>
              <a:rPr lang="en-US" dirty="0" smtClean="0"/>
              <a:t>) (</a:t>
            </a:r>
            <a:r>
              <a:rPr lang="en-US" i="1" dirty="0" smtClean="0"/>
              <a:t>J Hodges</a:t>
            </a:r>
            <a:r>
              <a:rPr lang="en-US" dirty="0" smtClean="0"/>
              <a:t>) </a:t>
            </a:r>
          </a:p>
          <a:p>
            <a:r>
              <a:rPr lang="en-US" dirty="0"/>
              <a:t>ZigBee Ontology (</a:t>
            </a:r>
            <a:r>
              <a:rPr lang="en-US" dirty="0" err="1">
                <a:hlinkClick r:id="rId4"/>
              </a:rPr>
              <a:t>Chien</a:t>
            </a:r>
            <a:r>
              <a:rPr lang="en-US" dirty="0">
                <a:hlinkClick r:id="rId4"/>
              </a:rPr>
              <a:t> et al., 2013</a:t>
            </a:r>
            <a:r>
              <a:rPr lang="en-US" dirty="0"/>
              <a:t>) </a:t>
            </a:r>
          </a:p>
          <a:p>
            <a:r>
              <a:rPr lang="en-US" dirty="0"/>
              <a:t>W3C Semantic Sensor Network XG </a:t>
            </a:r>
            <a:r>
              <a:rPr lang="en-US" dirty="0">
                <a:hlinkClick r:id="rId5"/>
              </a:rPr>
              <a:t>Final Report </a:t>
            </a:r>
            <a:r>
              <a:rPr lang="en-US" dirty="0"/>
              <a:t>(June 2011) </a:t>
            </a:r>
            <a:endParaRPr lang="en-US" dirty="0" smtClean="0"/>
          </a:p>
          <a:p>
            <a:r>
              <a:rPr lang="en-US" dirty="0" smtClean="0"/>
              <a:t>SENSEI, SemSorGrid4Env </a:t>
            </a:r>
            <a:r>
              <a:rPr lang="en-US" dirty="0">
                <a:solidFill>
                  <a:srgbClr val="C00000"/>
                </a:solidFill>
              </a:rPr>
              <a:t>(</a:t>
            </a:r>
            <a:r>
              <a:rPr lang="en-US" i="1" dirty="0">
                <a:solidFill>
                  <a:srgbClr val="C00000"/>
                </a:solidFill>
              </a:rPr>
              <a:t>G. Berg-Cross</a:t>
            </a:r>
            <a:r>
              <a:rPr lang="en-US" dirty="0">
                <a:solidFill>
                  <a:srgbClr val="C00000"/>
                </a:solidFill>
              </a:rPr>
              <a:t>) </a:t>
            </a:r>
            <a:endParaRPr lang="en-US" dirty="0" smtClean="0"/>
          </a:p>
          <a:p>
            <a:r>
              <a:rPr lang="en-US" dirty="0" smtClean="0"/>
              <a:t>CHALLENGES </a:t>
            </a:r>
          </a:p>
          <a:p>
            <a:pPr lvl="1"/>
            <a:r>
              <a:rPr lang="en-US" dirty="0" smtClean="0">
                <a:solidFill>
                  <a:srgbClr val="C00000"/>
                </a:solidFill>
              </a:rPr>
              <a:t>Ontologies have dissimilar design (</a:t>
            </a:r>
            <a:r>
              <a:rPr lang="en-US" i="1" dirty="0" smtClean="0">
                <a:solidFill>
                  <a:srgbClr val="C00000"/>
                </a:solidFill>
              </a:rPr>
              <a:t>J. Hodges</a:t>
            </a:r>
            <a:r>
              <a:rPr lang="en-US" dirty="0" smtClean="0">
                <a:solidFill>
                  <a:srgbClr val="C00000"/>
                </a:solidFill>
              </a:rPr>
              <a:t>) </a:t>
            </a:r>
          </a:p>
          <a:p>
            <a:pPr lvl="1"/>
            <a:r>
              <a:rPr lang="en-US" dirty="0" smtClean="0">
                <a:solidFill>
                  <a:srgbClr val="C00000"/>
                </a:solidFill>
              </a:rPr>
              <a:t>Ontology-to-ontology mapping is difficult, impossible or manual </a:t>
            </a:r>
            <a:r>
              <a:rPr lang="en-US" i="1" dirty="0">
                <a:solidFill>
                  <a:srgbClr val="C00000"/>
                </a:solidFill>
              </a:rPr>
              <a:t>(J. Hodges)</a:t>
            </a:r>
            <a:r>
              <a:rPr lang="en-US" dirty="0">
                <a:solidFill>
                  <a:srgbClr val="C00000"/>
                </a:solidFill>
              </a:rPr>
              <a:t> </a:t>
            </a:r>
            <a:endParaRPr lang="en-US" dirty="0" smtClean="0">
              <a:solidFill>
                <a:srgbClr val="C00000"/>
              </a:solidFill>
            </a:endParaRPr>
          </a:p>
          <a:p>
            <a:pPr lvl="1"/>
            <a:r>
              <a:rPr lang="en-US" dirty="0" smtClean="0">
                <a:solidFill>
                  <a:srgbClr val="C00000"/>
                </a:solidFill>
              </a:rPr>
              <a:t>Manufacturer-driven “ontologies” (e.g., Siemens, </a:t>
            </a:r>
            <a:r>
              <a:rPr lang="en-US" dirty="0" err="1" smtClean="0">
                <a:solidFill>
                  <a:srgbClr val="C00000"/>
                </a:solidFill>
              </a:rPr>
              <a:t>Vandrico</a:t>
            </a:r>
            <a:r>
              <a:rPr lang="en-US" dirty="0" smtClean="0">
                <a:solidFill>
                  <a:srgbClr val="C00000"/>
                </a:solidFill>
              </a:rPr>
              <a:t>) </a:t>
            </a:r>
          </a:p>
          <a:p>
            <a:pPr lvl="1"/>
            <a:r>
              <a:rPr lang="en-US" dirty="0" smtClean="0">
                <a:solidFill>
                  <a:srgbClr val="C00000"/>
                </a:solidFill>
              </a:rPr>
              <a:t>Need for ontology-based standards </a:t>
            </a:r>
            <a:r>
              <a:rPr lang="en-US" dirty="0">
                <a:solidFill>
                  <a:srgbClr val="C00000"/>
                </a:solidFill>
              </a:rPr>
              <a:t>(</a:t>
            </a:r>
            <a:r>
              <a:rPr lang="en-US" i="1" dirty="0">
                <a:solidFill>
                  <a:srgbClr val="C00000"/>
                </a:solidFill>
              </a:rPr>
              <a:t>G. </a:t>
            </a:r>
            <a:r>
              <a:rPr lang="en-US" i="1" dirty="0" smtClean="0">
                <a:solidFill>
                  <a:srgbClr val="C00000"/>
                </a:solidFill>
              </a:rPr>
              <a:t>Berg-Cross) </a:t>
            </a:r>
            <a:r>
              <a:rPr lang="en-US" dirty="0" smtClean="0">
                <a:solidFill>
                  <a:srgbClr val="C00000"/>
                </a:solidFill>
              </a:rPr>
              <a:t> </a:t>
            </a:r>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fld id="{BFA94E4E-9BFD-411A-918A-500CBF6037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371211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Facto Standards and Influences</a:t>
            </a:r>
            <a:endParaRPr lang="en-US" dirty="0"/>
          </a:p>
        </p:txBody>
      </p:sp>
      <p:sp>
        <p:nvSpPr>
          <p:cNvPr id="3" name="Content Placeholder 2"/>
          <p:cNvSpPr>
            <a:spLocks noGrp="1"/>
          </p:cNvSpPr>
          <p:nvPr>
            <p:ph idx="1"/>
          </p:nvPr>
        </p:nvSpPr>
        <p:spPr/>
        <p:txBody>
          <a:bodyPr/>
          <a:lstStyle/>
          <a:p>
            <a:r>
              <a:rPr lang="en-US" dirty="0" smtClean="0">
                <a:hlinkClick r:id="rId2"/>
              </a:rPr>
              <a:t>Intel Edison Embedded Processor</a:t>
            </a:r>
            <a:r>
              <a:rPr lang="en-US" dirty="0" smtClean="0"/>
              <a:t>, </a:t>
            </a:r>
            <a:r>
              <a:rPr lang="en-US" dirty="0" smtClean="0">
                <a:hlinkClick r:id="rId3"/>
              </a:rPr>
              <a:t>HDMI Compute Stick</a:t>
            </a:r>
            <a:r>
              <a:rPr lang="en-US" dirty="0" smtClean="0"/>
              <a:t>, </a:t>
            </a:r>
            <a:r>
              <a:rPr lang="en-US" dirty="0" smtClean="0">
                <a:hlinkClick r:id="rId4"/>
              </a:rPr>
              <a:t>Stick Computing </a:t>
            </a:r>
            <a:r>
              <a:rPr lang="en-US" dirty="0" smtClean="0"/>
              <a:t>(Android)  </a:t>
            </a:r>
          </a:p>
          <a:p>
            <a:r>
              <a:rPr lang="en-US" dirty="0" smtClean="0">
                <a:hlinkClick r:id="rId5"/>
              </a:rPr>
              <a:t>Activity Streams</a:t>
            </a:r>
            <a:r>
              <a:rPr lang="en-US" dirty="0"/>
              <a:t> </a:t>
            </a:r>
            <a:r>
              <a:rPr lang="en-US" dirty="0" smtClean="0"/>
              <a:t>(</a:t>
            </a:r>
            <a:r>
              <a:rPr lang="en-US" dirty="0" smtClean="0">
                <a:hlinkClick r:id="rId6"/>
              </a:rPr>
              <a:t>Slides</a:t>
            </a:r>
            <a:r>
              <a:rPr lang="en-US" dirty="0" smtClean="0"/>
              <a:t> by C. Messina @Google)</a:t>
            </a:r>
          </a:p>
          <a:p>
            <a:r>
              <a:rPr lang="en-US" dirty="0"/>
              <a:t>Alliance for Wireless Power (</a:t>
            </a:r>
            <a:r>
              <a:rPr lang="en-US" dirty="0">
                <a:hlinkClick r:id="rId7"/>
              </a:rPr>
              <a:t>Rezence</a:t>
            </a:r>
            <a:r>
              <a:rPr lang="en-US" dirty="0" smtClean="0"/>
              <a:t>) </a:t>
            </a:r>
          </a:p>
          <a:p>
            <a:endParaRPr lang="en-US" dirty="0"/>
          </a:p>
          <a:p>
            <a:r>
              <a:rPr lang="en-US" dirty="0" smtClean="0"/>
              <a:t> </a:t>
            </a:r>
            <a:endParaRPr lang="en-US" dirty="0"/>
          </a:p>
        </p:txBody>
      </p:sp>
      <p:sp>
        <p:nvSpPr>
          <p:cNvPr id="4" name="Date Placeholder 3"/>
          <p:cNvSpPr>
            <a:spLocks noGrp="1"/>
          </p:cNvSpPr>
          <p:nvPr>
            <p:ph type="dt" sz="half" idx="10"/>
          </p:nvPr>
        </p:nvSpPr>
        <p:spPr/>
        <p:txBody>
          <a:bodyPr/>
          <a:lstStyle/>
          <a:p>
            <a:fld id="{EF6F42ED-40D6-47C2-B1AD-CEF46845659C}"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2268292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Misc</a:t>
            </a:r>
            <a:r>
              <a:rPr lang="en-US" dirty="0" smtClean="0"/>
              <a:t> Resources for Communique</a:t>
            </a:r>
            <a:endParaRPr lang="en-US" dirty="0"/>
          </a:p>
        </p:txBody>
      </p:sp>
      <p:sp>
        <p:nvSpPr>
          <p:cNvPr id="3" name="Content Placeholder 2"/>
          <p:cNvSpPr>
            <a:spLocks noGrp="1"/>
          </p:cNvSpPr>
          <p:nvPr>
            <p:ph idx="1"/>
          </p:nvPr>
        </p:nvSpPr>
        <p:spPr/>
        <p:txBody>
          <a:bodyPr/>
          <a:lstStyle/>
          <a:p>
            <a:r>
              <a:rPr lang="en-US" dirty="0" smtClean="0"/>
              <a:t>Web of Things </a:t>
            </a:r>
            <a:r>
              <a:rPr lang="en-US" dirty="0" smtClean="0">
                <a:hlinkClick r:id="rId2"/>
              </a:rPr>
              <a:t>Meeting Report</a:t>
            </a:r>
            <a:r>
              <a:rPr lang="en-US" dirty="0" smtClean="0"/>
              <a:t> (June 2014)</a:t>
            </a:r>
          </a:p>
          <a:p>
            <a:r>
              <a:rPr lang="en-US" dirty="0" err="1" smtClean="0"/>
              <a:t>SeeControl</a:t>
            </a:r>
            <a:r>
              <a:rPr lang="en-US" dirty="0" smtClean="0"/>
              <a:t> (Cloud IoT) </a:t>
            </a:r>
          </a:p>
          <a:p>
            <a:r>
              <a:rPr lang="en-US" i="1" dirty="0" smtClean="0">
                <a:hlinkClick r:id="rId3"/>
              </a:rPr>
              <a:t>Automated Buildings</a:t>
            </a:r>
            <a:r>
              <a:rPr lang="en-US" dirty="0" smtClean="0"/>
              <a:t> columnists </a:t>
            </a:r>
          </a:p>
          <a:p>
            <a:r>
              <a:rPr lang="en-US" dirty="0" err="1" smtClean="0">
                <a:hlinkClick r:id="rId4"/>
              </a:rPr>
              <a:t>Libelium</a:t>
            </a:r>
            <a:r>
              <a:rPr lang="en-US" dirty="0" smtClean="0">
                <a:hlinkClick r:id="rId4"/>
              </a:rPr>
              <a:t> 50 Sensor Applications for IoT</a:t>
            </a:r>
            <a:r>
              <a:rPr lang="en-US" dirty="0" smtClean="0"/>
              <a:t> </a:t>
            </a:r>
          </a:p>
          <a:p>
            <a:r>
              <a:rPr lang="en-US" dirty="0" smtClean="0">
                <a:hlinkClick r:id="rId5"/>
              </a:rPr>
              <a:t>IoT: Converging Technologies for Smart Environments</a:t>
            </a:r>
            <a:r>
              <a:rPr lang="en-US" dirty="0" smtClean="0"/>
              <a:t> (Ontology discussions, bibliography)</a:t>
            </a:r>
          </a:p>
          <a:p>
            <a:endParaRPr lang="en-US" dirty="0"/>
          </a:p>
        </p:txBody>
      </p:sp>
      <p:sp>
        <p:nvSpPr>
          <p:cNvPr id="4" name="Date Placeholder 3"/>
          <p:cNvSpPr>
            <a:spLocks noGrp="1"/>
          </p:cNvSpPr>
          <p:nvPr>
            <p:ph type="dt" sz="half" idx="10"/>
          </p:nvPr>
        </p:nvSpPr>
        <p:spPr/>
        <p:txBody>
          <a:bodyPr/>
          <a:lstStyle/>
          <a:p>
            <a:fld id="{F2C1156F-F365-467B-AE1B-5034A76DAF9E}"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945415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64957"/>
          </a:xfrm>
        </p:spPr>
        <p:txBody>
          <a:bodyPr/>
          <a:lstStyle/>
          <a:p>
            <a:r>
              <a:rPr lang="en-US" dirty="0" smtClean="0"/>
              <a:t>Semantic Sensor Network Ontology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576" y="1846263"/>
            <a:ext cx="6933513" cy="4455635"/>
          </a:xfrm>
        </p:spPr>
      </p:pic>
      <p:sp>
        <p:nvSpPr>
          <p:cNvPr id="4" name="Date Placeholder 3"/>
          <p:cNvSpPr>
            <a:spLocks noGrp="1"/>
          </p:cNvSpPr>
          <p:nvPr>
            <p:ph type="dt" sz="half" idx="10"/>
          </p:nvPr>
        </p:nvSpPr>
        <p:spPr/>
        <p:txBody>
          <a:bodyPr/>
          <a:lstStyle/>
          <a:p>
            <a:fld id="{34DA3E39-CF1C-4871-9D08-CDB27816A7B1}"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26</a:t>
            </a:fld>
            <a:endParaRPr lang="en-US" dirty="0"/>
          </a:p>
        </p:txBody>
      </p:sp>
    </p:spTree>
    <p:extLst>
      <p:ext uri="{BB962C8B-B14F-4D97-AF65-F5344CB8AC3E}">
        <p14:creationId xmlns:p14="http://schemas.microsoft.com/office/powerpoint/2010/main" val="1597850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 Archer </a:t>
            </a:r>
            <a:r>
              <a:rPr lang="en-US" dirty="0" smtClean="0">
                <a:hlinkClick r:id="rId2"/>
              </a:rPr>
              <a:t>phila@w3.org</a:t>
            </a:r>
            <a:r>
              <a:rPr lang="en-US" dirty="0" smtClean="0"/>
              <a:t> </a:t>
            </a:r>
            <a:endParaRPr lang="en-US" dirty="0"/>
          </a:p>
        </p:txBody>
      </p:sp>
      <p:pic>
        <p:nvPicPr>
          <p:cNvPr id="1026" name="Picture 2" descr="Screenshot of Smart City Concept Model, the future PAS182 from BS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78193" y="1846263"/>
            <a:ext cx="3495939" cy="40227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5B59F020-1B24-463D-B759-4D7F38BA4B72}"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2408312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Keynoter Candidates</a:t>
            </a:r>
            <a:endParaRPr lang="en-US" dirty="0"/>
          </a:p>
        </p:txBody>
      </p:sp>
      <p:sp>
        <p:nvSpPr>
          <p:cNvPr id="3" name="Content Placeholder 2"/>
          <p:cNvSpPr>
            <a:spLocks noGrp="1"/>
          </p:cNvSpPr>
          <p:nvPr>
            <p:ph idx="1"/>
          </p:nvPr>
        </p:nvSpPr>
        <p:spPr/>
        <p:txBody>
          <a:bodyPr/>
          <a:lstStyle/>
          <a:p>
            <a:r>
              <a:rPr lang="en-US" dirty="0" smtClean="0">
                <a:hlinkClick r:id="rId2"/>
              </a:rPr>
              <a:t>Roberto Minerva </a:t>
            </a:r>
            <a:r>
              <a:rPr lang="en-US" dirty="0" smtClean="0"/>
              <a:t>(IEEE IoT) </a:t>
            </a:r>
          </a:p>
          <a:p>
            <a:r>
              <a:rPr lang="en-US" dirty="0" smtClean="0">
                <a:hlinkClick r:id="rId3"/>
              </a:rPr>
              <a:t>Joseph Bradley </a:t>
            </a:r>
            <a:r>
              <a:rPr lang="en-US" dirty="0" smtClean="0"/>
              <a:t>(Cisco IoE Evangelist and VP) </a:t>
            </a:r>
          </a:p>
          <a:p>
            <a:r>
              <a:rPr lang="en-US" dirty="0" smtClean="0"/>
              <a:t>William Sennett, Alex Wahl (?) (IBM Watson) </a:t>
            </a:r>
          </a:p>
          <a:p>
            <a:r>
              <a:rPr lang="en-US" dirty="0" smtClean="0">
                <a:hlinkClick r:id="rId4"/>
              </a:rPr>
              <a:t>Rex St. John</a:t>
            </a:r>
            <a:r>
              <a:rPr lang="en-US" dirty="0" smtClean="0"/>
              <a:t> (Intel IoT Evangelist) </a:t>
            </a:r>
          </a:p>
          <a:p>
            <a:r>
              <a:rPr lang="en-US" dirty="0" smtClean="0"/>
              <a:t>Carla Diana (</a:t>
            </a:r>
            <a:r>
              <a:rPr lang="en-US" dirty="0" smtClean="0">
                <a:hlinkClick r:id="rId5"/>
              </a:rPr>
              <a:t>Ted Talk</a:t>
            </a:r>
            <a:r>
              <a:rPr lang="en-US" dirty="0" smtClean="0"/>
              <a:t>) </a:t>
            </a:r>
          </a:p>
          <a:p>
            <a:r>
              <a:rPr lang="en-US" dirty="0" smtClean="0"/>
              <a:t>Richard </a:t>
            </a:r>
            <a:r>
              <a:rPr lang="en-US" dirty="0" err="1" smtClean="0"/>
              <a:t>McElhinney</a:t>
            </a:r>
            <a:r>
              <a:rPr lang="en-US" dirty="0" smtClean="0"/>
              <a:t> </a:t>
            </a:r>
            <a:r>
              <a:rPr lang="en-US" dirty="0" smtClean="0">
                <a:hlinkClick r:id="rId6"/>
              </a:rPr>
              <a:t>Project Haystack</a:t>
            </a:r>
            <a:r>
              <a:rPr lang="en-US" dirty="0" smtClean="0"/>
              <a:t> </a:t>
            </a:r>
            <a:endParaRPr lang="en-US" dirty="0"/>
          </a:p>
        </p:txBody>
      </p:sp>
      <p:sp>
        <p:nvSpPr>
          <p:cNvPr id="4" name="Date Placeholder 3"/>
          <p:cNvSpPr>
            <a:spLocks noGrp="1"/>
          </p:cNvSpPr>
          <p:nvPr>
            <p:ph type="dt" sz="half" idx="10"/>
          </p:nvPr>
        </p:nvSpPr>
        <p:spPr/>
        <p:txBody>
          <a:bodyPr/>
          <a:lstStyle/>
          <a:p>
            <a:fld id="{E92F1AEB-6CC6-469C-AEE7-F64699C57C4C}"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300441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nice thing about standards is that there are so many to choose from.”</a:t>
            </a:r>
            <a:endParaRPr lang="en-US" dirty="0"/>
          </a:p>
        </p:txBody>
      </p:sp>
      <p:sp>
        <p:nvSpPr>
          <p:cNvPr id="3" name="Text Placeholder 2"/>
          <p:cNvSpPr>
            <a:spLocks noGrp="1"/>
          </p:cNvSpPr>
          <p:nvPr>
            <p:ph type="body" idx="1"/>
          </p:nvPr>
        </p:nvSpPr>
        <p:spPr/>
        <p:txBody>
          <a:bodyPr/>
          <a:lstStyle/>
          <a:p>
            <a:r>
              <a:rPr lang="en-US" dirty="0" smtClean="0"/>
              <a:t>--Andrew </a:t>
            </a:r>
            <a:r>
              <a:rPr lang="en-US" dirty="0" err="1" smtClean="0"/>
              <a:t>tanenbaum</a:t>
            </a:r>
            <a:endParaRPr lang="en-US" dirty="0"/>
          </a:p>
        </p:txBody>
      </p:sp>
      <p:sp>
        <p:nvSpPr>
          <p:cNvPr id="4" name="Date Placeholder 3"/>
          <p:cNvSpPr>
            <a:spLocks noGrp="1"/>
          </p:cNvSpPr>
          <p:nvPr>
            <p:ph type="dt" sz="half" idx="10"/>
          </p:nvPr>
        </p:nvSpPr>
        <p:spPr/>
        <p:txBody>
          <a:bodyPr/>
          <a:lstStyle/>
          <a:p>
            <a:fld id="{68F1B987-BE00-446D-B3CE-912EFA945971}"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235871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Reasons to </a:t>
            </a:r>
            <a:r>
              <a:rPr lang="en-US" dirty="0" smtClean="0"/>
              <a:t>Standardize </a:t>
            </a:r>
            <a:r>
              <a:rPr lang="en-US" sz="2800" dirty="0" smtClean="0"/>
              <a:t>(Session 2)</a:t>
            </a:r>
            <a:endParaRPr lang="en-US" sz="2800" dirty="0"/>
          </a:p>
        </p:txBody>
      </p:sp>
      <p:sp>
        <p:nvSpPr>
          <p:cNvPr id="8" name="Content Placeholder 7"/>
          <p:cNvSpPr>
            <a:spLocks noGrp="1"/>
          </p:cNvSpPr>
          <p:nvPr>
            <p:ph idx="1"/>
          </p:nvPr>
        </p:nvSpPr>
        <p:spPr/>
        <p:txBody>
          <a:bodyPr>
            <a:normAutofit/>
          </a:bodyPr>
          <a:lstStyle/>
          <a:p>
            <a:r>
              <a:rPr lang="en-US" dirty="0" smtClean="0"/>
              <a:t>Avoid technological dead-ends*</a:t>
            </a:r>
          </a:p>
          <a:p>
            <a:r>
              <a:rPr lang="en-US" dirty="0" smtClean="0"/>
              <a:t>Reduce dependence on vendors* or foreign countries</a:t>
            </a:r>
          </a:p>
          <a:p>
            <a:r>
              <a:rPr lang="en-US" dirty="0" smtClean="0"/>
              <a:t>Promote universality* </a:t>
            </a:r>
          </a:p>
          <a:p>
            <a:r>
              <a:rPr lang="en-US" dirty="0" smtClean="0"/>
              <a:t>Develop </a:t>
            </a:r>
            <a:r>
              <a:rPr lang="en-US" dirty="0"/>
              <a:t>c</a:t>
            </a:r>
            <a:r>
              <a:rPr lang="en-US" dirty="0" smtClean="0"/>
              <a:t>ompetitive </a:t>
            </a:r>
            <a:r>
              <a:rPr lang="en-US" dirty="0"/>
              <a:t>e</a:t>
            </a:r>
            <a:r>
              <a:rPr lang="en-US" dirty="0" smtClean="0"/>
              <a:t>dge or partnership, or respond to same</a:t>
            </a:r>
          </a:p>
          <a:p>
            <a:r>
              <a:rPr lang="en-US" dirty="0" smtClean="0"/>
              <a:t>Solve a technical, enterprise or social </a:t>
            </a:r>
            <a:r>
              <a:rPr lang="en-US" dirty="0" smtClean="0"/>
              <a:t>problem  </a:t>
            </a:r>
            <a:endParaRPr lang="en-US" dirty="0" smtClean="0"/>
          </a:p>
          <a:p>
            <a:r>
              <a:rPr lang="en-US" dirty="0" smtClean="0"/>
              <a:t>Bridge previously disparate technologies or disciplines </a:t>
            </a:r>
          </a:p>
          <a:p>
            <a:r>
              <a:rPr lang="en-US" dirty="0" smtClean="0"/>
              <a:t>Incorporate elements from a related, entrenched standard </a:t>
            </a:r>
          </a:p>
          <a:p>
            <a:r>
              <a:rPr lang="en-US" dirty="0" smtClean="0"/>
              <a:t>Lower cost by market-broadening</a:t>
            </a:r>
          </a:p>
          <a:p>
            <a:r>
              <a:rPr lang="en-US" sz="1400" dirty="0" smtClean="0"/>
              <a:t>* Adapted from K. </a:t>
            </a:r>
            <a:r>
              <a:rPr lang="en-US" sz="1400" dirty="0" err="1" smtClean="0"/>
              <a:t>Jakobs</a:t>
            </a:r>
            <a:r>
              <a:rPr lang="en-US" sz="1400" dirty="0" smtClean="0"/>
              <a:t>, “</a:t>
            </a:r>
            <a:r>
              <a:rPr lang="en-US" sz="1400" dirty="0" smtClean="0">
                <a:hlinkClick r:id="rId2"/>
              </a:rPr>
              <a:t>Information Technology Standards, Standards Setting and Standards Research</a:t>
            </a:r>
            <a:r>
              <a:rPr lang="en-US" sz="1400" dirty="0" smtClean="0"/>
              <a:t>.” </a:t>
            </a:r>
            <a:endParaRPr lang="en-US" sz="1400" dirty="0"/>
          </a:p>
        </p:txBody>
      </p:sp>
      <p:sp>
        <p:nvSpPr>
          <p:cNvPr id="4" name="Date Placeholder 3"/>
          <p:cNvSpPr>
            <a:spLocks noGrp="1"/>
          </p:cNvSpPr>
          <p:nvPr>
            <p:ph type="dt" sz="half" idx="10"/>
          </p:nvPr>
        </p:nvSpPr>
        <p:spPr/>
        <p:txBody>
          <a:bodyPr/>
          <a:lstStyle/>
          <a:p>
            <a:fld id="{3CD6D831-4938-4477-8F66-C1DC13D636D0}"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74804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4440" y="286603"/>
            <a:ext cx="9921240" cy="783245"/>
          </a:xfrm>
        </p:spPr>
        <p:txBody>
          <a:bodyPr/>
          <a:lstStyle/>
          <a:p>
            <a:r>
              <a:rPr lang="en-US" dirty="0" smtClean="0"/>
              <a:t>The Standards Semi-verse</a:t>
            </a:r>
            <a:endParaRPr lang="en-US" dirty="0"/>
          </a:p>
        </p:txBody>
      </p:sp>
      <p:sp>
        <p:nvSpPr>
          <p:cNvPr id="2" name="Date Placeholder 1"/>
          <p:cNvSpPr>
            <a:spLocks noGrp="1"/>
          </p:cNvSpPr>
          <p:nvPr>
            <p:ph type="dt" sz="half" idx="10"/>
          </p:nvPr>
        </p:nvSpPr>
        <p:spPr/>
        <p:txBody>
          <a:bodyPr/>
          <a:lstStyle/>
          <a:p>
            <a:fld id="{CEE02238-205C-4BB1-AD13-1DFA5B847857}" type="datetime1">
              <a:rPr lang="en-US" smtClean="0"/>
              <a:t>2/19/2015</a:t>
            </a:fld>
            <a:endParaRPr lang="en-US" dirty="0"/>
          </a:p>
        </p:txBody>
      </p:sp>
      <p:sp>
        <p:nvSpPr>
          <p:cNvPr id="3" name="Footer Placeholder 2"/>
          <p:cNvSpPr>
            <a:spLocks noGrp="1"/>
          </p:cNvSpPr>
          <p:nvPr>
            <p:ph type="ftr" sz="quarter" idx="11"/>
          </p:nvPr>
        </p:nvSpPr>
        <p:spPr/>
        <p:txBody>
          <a:bodyPr/>
          <a:lstStyle/>
          <a:p>
            <a:r>
              <a:rPr lang="en-US" smtClean="0"/>
              <a:t>Ontolog Summit 2015 Track D Synthesis V1.1</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850392" y="1409467"/>
            <a:ext cx="7470648" cy="4392084"/>
          </a:xfrm>
          <a:prstGeom prst="rect">
            <a:avLst/>
          </a:prstGeom>
        </p:spPr>
      </p:pic>
    </p:spTree>
    <p:extLst>
      <p:ext uri="{BB962C8B-B14F-4D97-AF65-F5344CB8AC3E}">
        <p14:creationId xmlns:p14="http://schemas.microsoft.com/office/powerpoint/2010/main" val="1599931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286603"/>
            <a:ext cx="7260336" cy="563789"/>
          </a:xfrm>
        </p:spPr>
        <p:txBody>
          <a:bodyPr>
            <a:noAutofit/>
          </a:bodyPr>
          <a:lstStyle/>
          <a:p>
            <a:r>
              <a:rPr lang="en-US" sz="4000" dirty="0" smtClean="0"/>
              <a:t>The Standards Influence Maze</a:t>
            </a:r>
            <a:endParaRPr lang="en-US" sz="4000" dirty="0"/>
          </a:p>
        </p:txBody>
      </p:sp>
      <p:pic>
        <p:nvPicPr>
          <p:cNvPr id="7" name="Content Placeholder 6"/>
          <p:cNvPicPr>
            <a:picLocks noGrp="1" noChangeAspect="1"/>
          </p:cNvPicPr>
          <p:nvPr>
            <p:ph idx="1"/>
          </p:nvPr>
        </p:nvPicPr>
        <p:blipFill>
          <a:blip r:embed="rId2"/>
          <a:stretch>
            <a:fillRect/>
          </a:stretch>
        </p:blipFill>
        <p:spPr>
          <a:xfrm>
            <a:off x="738216" y="950977"/>
            <a:ext cx="6320952" cy="5322908"/>
          </a:xfrm>
          <a:prstGeom prst="rect">
            <a:avLst/>
          </a:prstGeom>
        </p:spPr>
      </p:pic>
      <p:sp>
        <p:nvSpPr>
          <p:cNvPr id="4" name="Date Placeholder 3"/>
          <p:cNvSpPr>
            <a:spLocks noGrp="1"/>
          </p:cNvSpPr>
          <p:nvPr>
            <p:ph type="dt" sz="half" idx="10"/>
          </p:nvPr>
        </p:nvSpPr>
        <p:spPr/>
        <p:txBody>
          <a:bodyPr/>
          <a:lstStyle/>
          <a:p>
            <a:fld id="{A2293AA9-29CC-44B6-8406-ACA62955F3C9}"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2320052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existence of standards – both official and de facto – can dramatically influence the software development life cycle for ontology projects. This is especially for greenfield efforts, which can peg existing vocabulary, interoperability settings, test harnesses and verification processes to new projects. Standards may be essential for domain-specific data quality assurance. Standards also have a sociotechnical purpose. Communities of Interest (</a:t>
            </a:r>
            <a:r>
              <a:rPr lang="en-US" dirty="0" err="1" smtClean="0"/>
              <a:t>CoI</a:t>
            </a:r>
            <a:r>
              <a:rPr lang="en-US" dirty="0" smtClean="0"/>
              <a:t>) behind a standards effort can supersede a standard by concentrating expertise and collecting artifacts related to the standard. Because the world of “things” is by definition vast, standards can facilitate connecting software to devices by offering abstractions that impact domain-specific knowledge of the devices. This is helpful for building ontologies. That said, software development is a deregulated engineering process, and many successful software ventures have succeeded by ignoring or incorporating bits and pieces of unacknowledged standards</a:t>
            </a:r>
            <a:r>
              <a:rPr lang="en-US" dirty="0"/>
              <a:t> </a:t>
            </a:r>
            <a:r>
              <a:rPr lang="en-US" dirty="0" smtClean="0"/>
              <a:t>work – sometimes creating new de facto standards in the process. The purpose of this track is to help potential IoT ontology developers understand the standards landscape – both official and de facto.</a:t>
            </a:r>
          </a:p>
          <a:p>
            <a:r>
              <a:rPr lang="en-US" sz="1600" dirty="0" smtClean="0"/>
              <a:t>*Also appears as </a:t>
            </a:r>
            <a:r>
              <a:rPr lang="en-US" sz="1600" dirty="0" smtClean="0">
                <a:hlinkClick r:id="rId2"/>
              </a:rPr>
              <a:t>Abstract</a:t>
            </a:r>
            <a:r>
              <a:rPr lang="en-US" sz="1600" dirty="0" smtClean="0"/>
              <a:t> </a:t>
            </a:r>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D3F9CDD3-F750-4B3F-83AD-51FAF4DA2F56}"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334169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Approach</a:t>
            </a:r>
            <a:r>
              <a:rPr lang="en-US" sz="1400" dirty="0" err="1" smtClean="0">
                <a:solidFill>
                  <a:srgbClr val="C00000"/>
                </a:solidFill>
              </a:rPr>
              <a:t>updated</a:t>
            </a:r>
            <a:endParaRPr lang="en-US" sz="1400" dirty="0"/>
          </a:p>
        </p:txBody>
      </p:sp>
      <p:sp>
        <p:nvSpPr>
          <p:cNvPr id="3" name="Content Placeholder 2"/>
          <p:cNvSpPr>
            <a:spLocks noGrp="1"/>
          </p:cNvSpPr>
          <p:nvPr>
            <p:ph idx="1"/>
          </p:nvPr>
        </p:nvSpPr>
        <p:spPr/>
        <p:txBody>
          <a:bodyPr>
            <a:normAutofit fontScale="92500" lnSpcReduction="10000"/>
          </a:bodyPr>
          <a:lstStyle/>
          <a:p>
            <a:r>
              <a:rPr lang="en-US" dirty="0"/>
              <a:t>►Survey </a:t>
            </a:r>
            <a:r>
              <a:rPr lang="en-US" dirty="0" smtClean="0"/>
              <a:t>“official” IoT standards </a:t>
            </a:r>
          </a:p>
          <a:p>
            <a:r>
              <a:rPr lang="en-US" dirty="0"/>
              <a:t>►Identify </a:t>
            </a:r>
            <a:r>
              <a:rPr lang="en-US" dirty="0" smtClean="0"/>
              <a:t>de facto standards </a:t>
            </a:r>
          </a:p>
          <a:p>
            <a:r>
              <a:rPr lang="en-US" dirty="0"/>
              <a:t>►Identify </a:t>
            </a:r>
            <a:r>
              <a:rPr lang="en-US" dirty="0" smtClean="0"/>
              <a:t>related standards, projects, bodies not officially designed as IoT or </a:t>
            </a:r>
            <a:r>
              <a:rPr lang="en-US" dirty="0" err="1" smtClean="0"/>
              <a:t>WoT</a:t>
            </a:r>
            <a:r>
              <a:rPr lang="en-US" dirty="0" smtClean="0"/>
              <a:t> </a:t>
            </a:r>
          </a:p>
          <a:p>
            <a:r>
              <a:rPr lang="en-US" dirty="0"/>
              <a:t>►Highlight </a:t>
            </a:r>
            <a:r>
              <a:rPr lang="en-US" dirty="0" smtClean="0"/>
              <a:t>domains where ontology efforts:</a:t>
            </a:r>
          </a:p>
          <a:p>
            <a:pPr lvl="1"/>
            <a:r>
              <a:rPr lang="en-US" dirty="0" smtClean="0"/>
              <a:t>(1) are most needed; (2) have harmonious partnership opportunities; (3) available subcomponents</a:t>
            </a:r>
          </a:p>
          <a:p>
            <a:r>
              <a:rPr lang="en-US" dirty="0"/>
              <a:t>►Discuss </a:t>
            </a:r>
            <a:r>
              <a:rPr lang="en-US" dirty="0" smtClean="0"/>
              <a:t>Challenges: Power mgmt., security, signal post-processing, provenance, signal quality, discovery, metadata, network issues, Big Data</a:t>
            </a:r>
          </a:p>
          <a:p>
            <a:r>
              <a:rPr lang="en-US" dirty="0"/>
              <a:t>►Related </a:t>
            </a:r>
            <a:r>
              <a:rPr lang="en-US" dirty="0" smtClean="0"/>
              <a:t>work: </a:t>
            </a:r>
            <a:r>
              <a:rPr lang="en-US" dirty="0" err="1" smtClean="0"/>
              <a:t>Modsim</a:t>
            </a:r>
            <a:r>
              <a:rPr lang="en-US" dirty="0" smtClean="0"/>
              <a:t> (e.g., </a:t>
            </a:r>
            <a:r>
              <a:rPr lang="en-US" dirty="0" smtClean="0">
                <a:hlinkClick r:id="rId2"/>
              </a:rPr>
              <a:t>Yang Song, et al. 2012</a:t>
            </a:r>
            <a:r>
              <a:rPr lang="en-US" dirty="0" smtClean="0"/>
              <a:t>, Sensor Fusion, Linked Open Data, </a:t>
            </a:r>
            <a:r>
              <a:rPr lang="en-US" dirty="0" smtClean="0">
                <a:hlinkClick r:id="rId3"/>
              </a:rPr>
              <a:t>augmented reality</a:t>
            </a:r>
            <a:r>
              <a:rPr lang="en-US" dirty="0" smtClean="0"/>
              <a:t>, </a:t>
            </a:r>
            <a:r>
              <a:rPr lang="en-US" dirty="0" smtClean="0">
                <a:hlinkClick r:id="rId4"/>
              </a:rPr>
              <a:t>Software Defined Networks</a:t>
            </a:r>
            <a:r>
              <a:rPr lang="en-US" dirty="0" smtClean="0"/>
              <a:t> (SDN</a:t>
            </a:r>
            <a:r>
              <a:rPr lang="en-US" dirty="0" smtClean="0"/>
              <a:t>), Named Data Networks </a:t>
            </a:r>
            <a:endParaRPr lang="en-US" dirty="0" smtClean="0"/>
          </a:p>
          <a:p>
            <a:r>
              <a:rPr lang="en-US" dirty="0"/>
              <a:t>►Lessons </a:t>
            </a:r>
            <a:r>
              <a:rPr lang="en-US" dirty="0" smtClean="0"/>
              <a:t>from history: middleware, intelligent agents, CEP, embedded systems, DoD fusion</a:t>
            </a:r>
          </a:p>
          <a:p>
            <a:r>
              <a:rPr lang="en-US" dirty="0"/>
              <a:t>►Retrospective</a:t>
            </a:r>
            <a:r>
              <a:rPr lang="en-US" dirty="0" smtClean="0"/>
              <a:t>: Related Lessons from Ontology Big Data </a:t>
            </a:r>
            <a:r>
              <a:rPr lang="en-US" dirty="0" smtClean="0"/>
              <a:t>2014 (</a:t>
            </a:r>
            <a:r>
              <a:rPr lang="en-US" i="1" dirty="0" smtClean="0">
                <a:solidFill>
                  <a:srgbClr val="C00000"/>
                </a:solidFill>
              </a:rPr>
              <a:t>G. Berg-Cross)</a:t>
            </a:r>
            <a:endParaRPr lang="en-US" i="1"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0FD7E7AA-1759-4251-9D89-40693778A9FE}"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2612901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a:t>
            </a:r>
            <a:r>
              <a:rPr lang="en-US" dirty="0" smtClean="0"/>
              <a:t>D </a:t>
            </a:r>
            <a:r>
              <a:rPr lang="en-US" dirty="0" err="1" smtClean="0"/>
              <a:t>Agenda</a:t>
            </a:r>
            <a:r>
              <a:rPr lang="en-US" sz="1400" dirty="0" err="1" smtClean="0">
                <a:solidFill>
                  <a:srgbClr val="C00000"/>
                </a:solidFill>
              </a:rPr>
              <a:t>updated</a:t>
            </a:r>
            <a:endParaRPr lang="en-US" sz="1400"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Two Sessions (January 22, February 26)</a:t>
            </a:r>
          </a:p>
          <a:p>
            <a:r>
              <a:rPr lang="en-US" dirty="0" smtClean="0"/>
              <a:t>Session 1</a:t>
            </a:r>
          </a:p>
          <a:p>
            <a:pPr lvl="1"/>
            <a:r>
              <a:rPr lang="en-US" dirty="0" smtClean="0"/>
              <a:t>Speaker Background &amp; Introduction</a:t>
            </a:r>
          </a:p>
          <a:p>
            <a:pPr lvl="1"/>
            <a:r>
              <a:rPr lang="en-US" dirty="0" smtClean="0"/>
              <a:t>Standards Overview</a:t>
            </a:r>
          </a:p>
          <a:p>
            <a:pPr lvl="2"/>
            <a:r>
              <a:rPr lang="en-US" dirty="0" smtClean="0"/>
              <a:t>“Official” | De Facto</a:t>
            </a:r>
          </a:p>
          <a:p>
            <a:pPr lvl="1"/>
            <a:r>
              <a:rPr lang="en-US" dirty="0" smtClean="0"/>
              <a:t>Current IoT standards state of affairs </a:t>
            </a:r>
          </a:p>
          <a:p>
            <a:pPr lvl="2"/>
            <a:r>
              <a:rPr lang="en-US" dirty="0" smtClean="0"/>
              <a:t>Strengths, weaknesses, trends</a:t>
            </a:r>
          </a:p>
          <a:p>
            <a:pPr lvl="2"/>
            <a:r>
              <a:rPr lang="en-US" dirty="0" smtClean="0"/>
              <a:t>IoT standards “Semi-verse” </a:t>
            </a:r>
          </a:p>
          <a:p>
            <a:pPr lvl="2"/>
            <a:r>
              <a:rPr lang="en-US" dirty="0" smtClean="0"/>
              <a:t>Influencers </a:t>
            </a:r>
          </a:p>
          <a:p>
            <a:pPr lvl="1"/>
            <a:r>
              <a:rPr lang="en-US" dirty="0" smtClean="0"/>
              <a:t>Panel Q &amp; A</a:t>
            </a:r>
          </a:p>
          <a:p>
            <a:r>
              <a:rPr lang="en-US" dirty="0" smtClean="0"/>
              <a:t>Session 2</a:t>
            </a:r>
          </a:p>
          <a:p>
            <a:pPr lvl="1"/>
            <a:r>
              <a:rPr lang="en-US" dirty="0" smtClean="0">
                <a:solidFill>
                  <a:srgbClr val="C00000"/>
                </a:solidFill>
              </a:rPr>
              <a:t>Low-hanging Ontology Fruit </a:t>
            </a:r>
            <a:r>
              <a:rPr lang="en-US" dirty="0" smtClean="0">
                <a:solidFill>
                  <a:srgbClr val="C00000"/>
                </a:solidFill>
              </a:rPr>
              <a:t>(=&gt; XMPP, SSN, </a:t>
            </a:r>
            <a:r>
              <a:rPr lang="en-US" i="1" dirty="0" smtClean="0">
                <a:solidFill>
                  <a:srgbClr val="C00000"/>
                </a:solidFill>
              </a:rPr>
              <a:t>per various</a:t>
            </a:r>
            <a:r>
              <a:rPr lang="en-US" dirty="0" smtClean="0">
                <a:solidFill>
                  <a:srgbClr val="C00000"/>
                </a:solidFill>
              </a:rPr>
              <a:t>)</a:t>
            </a:r>
            <a:endParaRPr lang="en-US" dirty="0" smtClean="0">
              <a:solidFill>
                <a:srgbClr val="C00000"/>
              </a:solidFill>
            </a:endParaRPr>
          </a:p>
          <a:p>
            <a:pPr lvl="1"/>
            <a:r>
              <a:rPr lang="en-US" strike="sngStrike" dirty="0" smtClean="0"/>
              <a:t>Speakers’ Favorite Use Cases </a:t>
            </a:r>
          </a:p>
          <a:p>
            <a:pPr lvl="1"/>
            <a:r>
              <a:rPr lang="en-US" dirty="0" smtClean="0"/>
              <a:t>Moderator’s Puzzles</a:t>
            </a:r>
          </a:p>
          <a:p>
            <a:pPr lvl="1"/>
            <a:r>
              <a:rPr lang="en-US" dirty="0" smtClean="0"/>
              <a:t>Panel Q &amp; A</a:t>
            </a:r>
          </a:p>
          <a:p>
            <a:pPr lvl="1"/>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E9F9C7CC-2C0A-47A4-8CFD-39D2FF33F227}" type="datetime1">
              <a:rPr lang="en-US" smtClean="0"/>
              <a:t>2/19/2015</a:t>
            </a:fld>
            <a:endParaRPr lang="en-US" dirty="0"/>
          </a:p>
        </p:txBody>
      </p:sp>
      <p:sp>
        <p:nvSpPr>
          <p:cNvPr id="5" name="Footer Placeholder 4"/>
          <p:cNvSpPr>
            <a:spLocks noGrp="1"/>
          </p:cNvSpPr>
          <p:nvPr>
            <p:ph type="ftr" sz="quarter" idx="11"/>
          </p:nvPr>
        </p:nvSpPr>
        <p:spPr/>
        <p:txBody>
          <a:bodyPr/>
          <a:lstStyle/>
          <a:p>
            <a:r>
              <a:rPr lang="en-US" smtClean="0"/>
              <a:t>Ontolog Summit 2015 Track D Synthesis V1.1</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995236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6707</TotalTime>
  <Words>1769</Words>
  <Application>Microsoft Office PowerPoint</Application>
  <PresentationFormat>Widescreen</PresentationFormat>
  <Paragraphs>293</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Retrospect</vt:lpstr>
      <vt:lpstr>Ontology Summit 2015 Internet of Thingssynthesis I</vt:lpstr>
      <vt:lpstr>Track D Session 1 Participants</vt:lpstr>
      <vt:lpstr>“The nice thing about standards is that there are so many to choose from.”</vt:lpstr>
      <vt:lpstr>Reasons to Standardize (Session 2)</vt:lpstr>
      <vt:lpstr>The Standards Semi-verse</vt:lpstr>
      <vt:lpstr>The Standards Influence Maze</vt:lpstr>
      <vt:lpstr>Mission Statement*</vt:lpstr>
      <vt:lpstr>Approachupdated</vt:lpstr>
      <vt:lpstr>Track D Agendaupdated</vt:lpstr>
      <vt:lpstr>Add’l Standards / “Models” CitedNEW</vt:lpstr>
      <vt:lpstr>IoT Events, ProcessesNEW</vt:lpstr>
      <vt:lpstr>IoT Objects, Things (Examples)NEW</vt:lpstr>
      <vt:lpstr>Networked IoT DevicesNEW</vt:lpstr>
      <vt:lpstr>Named Data Network Use Case: Cyberphysical SystemsNEW</vt:lpstr>
      <vt:lpstr>Cross-Cutting Concerns</vt:lpstr>
      <vt:lpstr>Design PatternsNEW </vt:lpstr>
      <vt:lpstr>Lessons LearnedNEW</vt:lpstr>
      <vt:lpstr>Edge Proximity </vt:lpstr>
      <vt:lpstr>Security, Privacy, ResilienceNEW</vt:lpstr>
      <vt:lpstr>Reference</vt:lpstr>
      <vt:lpstr>Standards Orgs &amp; Initiativesupdated</vt:lpstr>
      <vt:lpstr>Related Standards &amp; Groupsupdated</vt:lpstr>
      <vt:lpstr>Ontology Developers or StandardsNEW</vt:lpstr>
      <vt:lpstr>De Facto Standards and Influences</vt:lpstr>
      <vt:lpstr>Misc Resources for Communique</vt:lpstr>
      <vt:lpstr>Semantic Sensor Network Ontology</vt:lpstr>
      <vt:lpstr>Phil Archer phila@w3.org </vt:lpstr>
      <vt:lpstr>Keynoter Candidates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Ontology Summit 2015 Internet of Things</dc:title>
  <dc:creator>Mark Underwood</dc:creator>
  <cp:lastModifiedBy>Mark Underwood</cp:lastModifiedBy>
  <cp:revision>89</cp:revision>
  <dcterms:created xsi:type="dcterms:W3CDTF">2015-01-15T13:34:04Z</dcterms:created>
  <dcterms:modified xsi:type="dcterms:W3CDTF">2015-02-19T16:43:05Z</dcterms:modified>
</cp:coreProperties>
</file>