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4" r:id="rId3"/>
    <p:sldId id="385" r:id="rId4"/>
    <p:sldId id="403" r:id="rId5"/>
    <p:sldId id="386" r:id="rId6"/>
    <p:sldId id="389" r:id="rId7"/>
    <p:sldId id="406" r:id="rId8"/>
    <p:sldId id="405" r:id="rId9"/>
    <p:sldId id="390" r:id="rId10"/>
    <p:sldId id="391" r:id="rId11"/>
    <p:sldId id="398" r:id="rId12"/>
    <p:sldId id="392" r:id="rId13"/>
    <p:sldId id="393" r:id="rId14"/>
    <p:sldId id="367" r:id="rId15"/>
    <p:sldId id="395" r:id="rId16"/>
    <p:sldId id="394" r:id="rId17"/>
    <p:sldId id="396" r:id="rId18"/>
    <p:sldId id="397" r:id="rId19"/>
    <p:sldId id="387" r:id="rId20"/>
    <p:sldId id="388" r:id="rId21"/>
    <p:sldId id="408" r:id="rId22"/>
    <p:sldId id="355" r:id="rId23"/>
    <p:sldId id="356" r:id="rId24"/>
    <p:sldId id="369" r:id="rId25"/>
    <p:sldId id="379" r:id="rId26"/>
    <p:sldId id="377" r:id="rId27"/>
    <p:sldId id="400" r:id="rId28"/>
    <p:sldId id="401" r:id="rId29"/>
    <p:sldId id="402" r:id="rId30"/>
    <p:sldId id="321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DCE"/>
    <a:srgbClr val="E1E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0" autoAdjust="0"/>
    <p:restoredTop sz="94746" autoAdjust="0"/>
  </p:normalViewPr>
  <p:slideViewPr>
    <p:cSldViewPr snapToGrid="0">
      <p:cViewPr varScale="1">
        <p:scale>
          <a:sx n="93" d="100"/>
          <a:sy n="93" d="100"/>
        </p:scale>
        <p:origin x="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4799D-3964-4D54-BD67-D43D962198F4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3B10-A8D4-480A-905E-F042476A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8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1428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" name="Group 208"/>
          <p:cNvGrpSpPr>
            <a:grpSpLocks noChangeAspect="1"/>
          </p:cNvGrpSpPr>
          <p:nvPr userDrawn="1"/>
        </p:nvGrpSpPr>
        <p:grpSpPr bwMode="auto">
          <a:xfrm>
            <a:off x="10790768" y="1"/>
            <a:ext cx="1401233" cy="301625"/>
            <a:chOff x="3269" y="1445"/>
            <a:chExt cx="1680" cy="482"/>
          </a:xfrm>
        </p:grpSpPr>
        <p:sp>
          <p:nvSpPr>
            <p:cNvPr id="6" name="Rectangle 200"/>
            <p:cNvSpPr>
              <a:spLocks noChangeAspect="1" noChangeArrowheads="1"/>
            </p:cNvSpPr>
            <p:nvPr userDrawn="1"/>
          </p:nvSpPr>
          <p:spPr bwMode="auto">
            <a:xfrm>
              <a:off x="3269" y="1445"/>
              <a:ext cx="1680" cy="4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Freeform 201"/>
            <p:cNvSpPr>
              <a:spLocks noChangeAspect="1"/>
            </p:cNvSpPr>
            <p:nvPr userDrawn="1"/>
          </p:nvSpPr>
          <p:spPr bwMode="auto">
            <a:xfrm>
              <a:off x="3269" y="1445"/>
              <a:ext cx="546" cy="4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30" y="35"/>
                </a:cxn>
                <a:cxn ang="0">
                  <a:pos x="515" y="70"/>
                </a:cxn>
                <a:cxn ang="0">
                  <a:pos x="505" y="103"/>
                </a:cxn>
                <a:cxn ang="0">
                  <a:pos x="496" y="134"/>
                </a:cxn>
                <a:cxn ang="0">
                  <a:pos x="490" y="166"/>
                </a:cxn>
                <a:cxn ang="0">
                  <a:pos x="485" y="196"/>
                </a:cxn>
                <a:cxn ang="0">
                  <a:pos x="482" y="224"/>
                </a:cxn>
                <a:cxn ang="0">
                  <a:pos x="482" y="251"/>
                </a:cxn>
                <a:cxn ang="0">
                  <a:pos x="482" y="277"/>
                </a:cxn>
                <a:cxn ang="0">
                  <a:pos x="485" y="302"/>
                </a:cxn>
                <a:cxn ang="0">
                  <a:pos x="488" y="325"/>
                </a:cxn>
                <a:cxn ang="0">
                  <a:pos x="491" y="347"/>
                </a:cxn>
                <a:cxn ang="0">
                  <a:pos x="496" y="368"/>
                </a:cxn>
                <a:cxn ang="0">
                  <a:pos x="502" y="387"/>
                </a:cxn>
                <a:cxn ang="0">
                  <a:pos x="508" y="404"/>
                </a:cxn>
                <a:cxn ang="0">
                  <a:pos x="514" y="419"/>
                </a:cxn>
                <a:cxn ang="0">
                  <a:pos x="520" y="433"/>
                </a:cxn>
                <a:cxn ang="0">
                  <a:pos x="526" y="446"/>
                </a:cxn>
                <a:cxn ang="0">
                  <a:pos x="530" y="456"/>
                </a:cxn>
                <a:cxn ang="0">
                  <a:pos x="536" y="465"/>
                </a:cxn>
                <a:cxn ang="0">
                  <a:pos x="539" y="472"/>
                </a:cxn>
                <a:cxn ang="0">
                  <a:pos x="545" y="479"/>
                </a:cxn>
                <a:cxn ang="0">
                  <a:pos x="545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45" h="480">
                  <a:moveTo>
                    <a:pt x="0" y="0"/>
                  </a:moveTo>
                  <a:lnTo>
                    <a:pt x="545" y="0"/>
                  </a:lnTo>
                  <a:lnTo>
                    <a:pt x="530" y="35"/>
                  </a:lnTo>
                  <a:lnTo>
                    <a:pt x="515" y="70"/>
                  </a:lnTo>
                  <a:lnTo>
                    <a:pt x="505" y="103"/>
                  </a:lnTo>
                  <a:lnTo>
                    <a:pt x="496" y="134"/>
                  </a:lnTo>
                  <a:lnTo>
                    <a:pt x="490" y="166"/>
                  </a:lnTo>
                  <a:lnTo>
                    <a:pt x="485" y="196"/>
                  </a:lnTo>
                  <a:lnTo>
                    <a:pt x="482" y="224"/>
                  </a:lnTo>
                  <a:lnTo>
                    <a:pt x="482" y="251"/>
                  </a:lnTo>
                  <a:lnTo>
                    <a:pt x="482" y="277"/>
                  </a:lnTo>
                  <a:lnTo>
                    <a:pt x="485" y="302"/>
                  </a:lnTo>
                  <a:lnTo>
                    <a:pt x="488" y="325"/>
                  </a:lnTo>
                  <a:lnTo>
                    <a:pt x="491" y="347"/>
                  </a:lnTo>
                  <a:lnTo>
                    <a:pt x="496" y="368"/>
                  </a:lnTo>
                  <a:lnTo>
                    <a:pt x="502" y="387"/>
                  </a:lnTo>
                  <a:lnTo>
                    <a:pt x="508" y="404"/>
                  </a:lnTo>
                  <a:lnTo>
                    <a:pt x="514" y="419"/>
                  </a:lnTo>
                  <a:lnTo>
                    <a:pt x="520" y="433"/>
                  </a:lnTo>
                  <a:lnTo>
                    <a:pt x="526" y="446"/>
                  </a:lnTo>
                  <a:lnTo>
                    <a:pt x="530" y="456"/>
                  </a:lnTo>
                  <a:lnTo>
                    <a:pt x="536" y="465"/>
                  </a:lnTo>
                  <a:lnTo>
                    <a:pt x="539" y="472"/>
                  </a:lnTo>
                  <a:lnTo>
                    <a:pt x="545" y="479"/>
                  </a:lnTo>
                  <a:lnTo>
                    <a:pt x="545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Freeform 202"/>
            <p:cNvSpPr>
              <a:spLocks noChangeAspect="1"/>
            </p:cNvSpPr>
            <p:nvPr userDrawn="1"/>
          </p:nvSpPr>
          <p:spPr bwMode="auto">
            <a:xfrm>
              <a:off x="4396" y="1445"/>
              <a:ext cx="553" cy="4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0"/>
                </a:cxn>
                <a:cxn ang="0">
                  <a:pos x="551" y="480"/>
                </a:cxn>
                <a:cxn ang="0">
                  <a:pos x="67" y="480"/>
                </a:cxn>
                <a:cxn ang="0">
                  <a:pos x="51" y="454"/>
                </a:cxn>
                <a:cxn ang="0">
                  <a:pos x="39" y="428"/>
                </a:cxn>
                <a:cxn ang="0">
                  <a:pos x="28" y="404"/>
                </a:cxn>
                <a:cxn ang="0">
                  <a:pos x="20" y="381"/>
                </a:cxn>
                <a:cxn ang="0">
                  <a:pos x="13" y="358"/>
                </a:cxn>
                <a:cxn ang="0">
                  <a:pos x="8" y="338"/>
                </a:cxn>
                <a:cxn ang="0">
                  <a:pos x="5" y="320"/>
                </a:cxn>
                <a:cxn ang="0">
                  <a:pos x="2" y="303"/>
                </a:cxn>
                <a:cxn ang="0">
                  <a:pos x="1" y="290"/>
                </a:cxn>
                <a:cxn ang="0">
                  <a:pos x="0" y="278"/>
                </a:cxn>
                <a:cxn ang="0">
                  <a:pos x="0" y="0"/>
                </a:cxn>
              </a:cxnLst>
              <a:rect l="0" t="0" r="r" b="b"/>
              <a:pathLst>
                <a:path w="552" h="480">
                  <a:moveTo>
                    <a:pt x="0" y="0"/>
                  </a:moveTo>
                  <a:lnTo>
                    <a:pt x="552" y="0"/>
                  </a:lnTo>
                  <a:lnTo>
                    <a:pt x="551" y="480"/>
                  </a:lnTo>
                  <a:lnTo>
                    <a:pt x="67" y="480"/>
                  </a:lnTo>
                  <a:lnTo>
                    <a:pt x="51" y="454"/>
                  </a:lnTo>
                  <a:lnTo>
                    <a:pt x="39" y="428"/>
                  </a:lnTo>
                  <a:lnTo>
                    <a:pt x="28" y="404"/>
                  </a:lnTo>
                  <a:lnTo>
                    <a:pt x="20" y="381"/>
                  </a:lnTo>
                  <a:lnTo>
                    <a:pt x="13" y="358"/>
                  </a:lnTo>
                  <a:lnTo>
                    <a:pt x="8" y="338"/>
                  </a:lnTo>
                  <a:lnTo>
                    <a:pt x="5" y="320"/>
                  </a:lnTo>
                  <a:lnTo>
                    <a:pt x="2" y="303"/>
                  </a:lnTo>
                  <a:lnTo>
                    <a:pt x="1" y="290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" name="Freeform 203"/>
            <p:cNvSpPr>
              <a:spLocks noChangeAspect="1"/>
            </p:cNvSpPr>
            <p:nvPr userDrawn="1"/>
          </p:nvSpPr>
          <p:spPr bwMode="auto">
            <a:xfrm>
              <a:off x="3797" y="1445"/>
              <a:ext cx="122" cy="48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21" y="0"/>
                </a:cxn>
                <a:cxn ang="0">
                  <a:pos x="120" y="2"/>
                </a:cxn>
                <a:cxn ang="0">
                  <a:pos x="118" y="4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6" y="29"/>
                </a:cxn>
                <a:cxn ang="0">
                  <a:pos x="101" y="41"/>
                </a:cxn>
                <a:cxn ang="0">
                  <a:pos x="95" y="54"/>
                </a:cxn>
                <a:cxn ang="0">
                  <a:pos x="89" y="68"/>
                </a:cxn>
                <a:cxn ang="0">
                  <a:pos x="84" y="84"/>
                </a:cxn>
                <a:cxn ang="0">
                  <a:pos x="78" y="101"/>
                </a:cxn>
                <a:cxn ang="0">
                  <a:pos x="72" y="118"/>
                </a:cxn>
                <a:cxn ang="0">
                  <a:pos x="67" y="137"/>
                </a:cxn>
                <a:cxn ang="0">
                  <a:pos x="63" y="156"/>
                </a:cxn>
                <a:cxn ang="0">
                  <a:pos x="60" y="175"/>
                </a:cxn>
                <a:cxn ang="0">
                  <a:pos x="58" y="194"/>
                </a:cxn>
                <a:cxn ang="0">
                  <a:pos x="56" y="213"/>
                </a:cxn>
                <a:cxn ang="0">
                  <a:pos x="114" y="213"/>
                </a:cxn>
                <a:cxn ang="0">
                  <a:pos x="114" y="263"/>
                </a:cxn>
                <a:cxn ang="0">
                  <a:pos x="54" y="263"/>
                </a:cxn>
                <a:cxn ang="0">
                  <a:pos x="54" y="279"/>
                </a:cxn>
                <a:cxn ang="0">
                  <a:pos x="55" y="291"/>
                </a:cxn>
                <a:cxn ang="0">
                  <a:pos x="56" y="304"/>
                </a:cxn>
                <a:cxn ang="0">
                  <a:pos x="59" y="321"/>
                </a:cxn>
                <a:cxn ang="0">
                  <a:pos x="63" y="339"/>
                </a:cxn>
                <a:cxn ang="0">
                  <a:pos x="67" y="359"/>
                </a:cxn>
                <a:cxn ang="0">
                  <a:pos x="74" y="382"/>
                </a:cxn>
                <a:cxn ang="0">
                  <a:pos x="82" y="405"/>
                </a:cxn>
                <a:cxn ang="0">
                  <a:pos x="93" y="430"/>
                </a:cxn>
                <a:cxn ang="0">
                  <a:pos x="105" y="456"/>
                </a:cxn>
                <a:cxn ang="0">
                  <a:pos x="121" y="482"/>
                </a:cxn>
                <a:cxn ang="0">
                  <a:pos x="63" y="482"/>
                </a:cxn>
                <a:cxn ang="0">
                  <a:pos x="62" y="481"/>
                </a:cxn>
                <a:cxn ang="0">
                  <a:pos x="57" y="473"/>
                </a:cxn>
                <a:cxn ang="0">
                  <a:pos x="53" y="466"/>
                </a:cxn>
                <a:cxn ang="0">
                  <a:pos x="48" y="458"/>
                </a:cxn>
                <a:cxn ang="0">
                  <a:pos x="43" y="447"/>
                </a:cxn>
                <a:cxn ang="0">
                  <a:pos x="37" y="435"/>
                </a:cxn>
                <a:cxn ang="0">
                  <a:pos x="31" y="421"/>
                </a:cxn>
                <a:cxn ang="0">
                  <a:pos x="26" y="404"/>
                </a:cxn>
                <a:cxn ang="0">
                  <a:pos x="20" y="387"/>
                </a:cxn>
                <a:cxn ang="0">
                  <a:pos x="15" y="368"/>
                </a:cxn>
                <a:cxn ang="0">
                  <a:pos x="10" y="348"/>
                </a:cxn>
                <a:cxn ang="0">
                  <a:pos x="6" y="326"/>
                </a:cxn>
                <a:cxn ang="0">
                  <a:pos x="3" y="303"/>
                </a:cxn>
                <a:cxn ang="0">
                  <a:pos x="1" y="279"/>
                </a:cxn>
                <a:cxn ang="0">
                  <a:pos x="0" y="252"/>
                </a:cxn>
                <a:cxn ang="0">
                  <a:pos x="1" y="224"/>
                </a:cxn>
                <a:cxn ang="0">
                  <a:pos x="4" y="196"/>
                </a:cxn>
                <a:cxn ang="0">
                  <a:pos x="8" y="166"/>
                </a:cxn>
                <a:cxn ang="0">
                  <a:pos x="14" y="134"/>
                </a:cxn>
                <a:cxn ang="0">
                  <a:pos x="23" y="103"/>
                </a:cxn>
                <a:cxn ang="0">
                  <a:pos x="33" y="70"/>
                </a:cxn>
                <a:cxn ang="0">
                  <a:pos x="47" y="35"/>
                </a:cxn>
                <a:cxn ang="0">
                  <a:pos x="63" y="0"/>
                </a:cxn>
              </a:cxnLst>
              <a:rect l="0" t="0" r="r" b="b"/>
              <a:pathLst>
                <a:path w="121" h="482">
                  <a:moveTo>
                    <a:pt x="63" y="0"/>
                  </a:moveTo>
                  <a:lnTo>
                    <a:pt x="121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5" y="11"/>
                  </a:lnTo>
                  <a:lnTo>
                    <a:pt x="111" y="18"/>
                  </a:lnTo>
                  <a:lnTo>
                    <a:pt x="106" y="29"/>
                  </a:lnTo>
                  <a:lnTo>
                    <a:pt x="101" y="41"/>
                  </a:lnTo>
                  <a:lnTo>
                    <a:pt x="95" y="54"/>
                  </a:lnTo>
                  <a:lnTo>
                    <a:pt x="89" y="68"/>
                  </a:lnTo>
                  <a:lnTo>
                    <a:pt x="84" y="84"/>
                  </a:lnTo>
                  <a:lnTo>
                    <a:pt x="78" y="101"/>
                  </a:lnTo>
                  <a:lnTo>
                    <a:pt x="72" y="118"/>
                  </a:lnTo>
                  <a:lnTo>
                    <a:pt x="67" y="137"/>
                  </a:lnTo>
                  <a:lnTo>
                    <a:pt x="63" y="156"/>
                  </a:lnTo>
                  <a:lnTo>
                    <a:pt x="60" y="175"/>
                  </a:lnTo>
                  <a:lnTo>
                    <a:pt x="58" y="194"/>
                  </a:lnTo>
                  <a:lnTo>
                    <a:pt x="56" y="213"/>
                  </a:lnTo>
                  <a:lnTo>
                    <a:pt x="114" y="213"/>
                  </a:lnTo>
                  <a:lnTo>
                    <a:pt x="114" y="263"/>
                  </a:lnTo>
                  <a:lnTo>
                    <a:pt x="54" y="263"/>
                  </a:lnTo>
                  <a:lnTo>
                    <a:pt x="54" y="279"/>
                  </a:lnTo>
                  <a:lnTo>
                    <a:pt x="55" y="291"/>
                  </a:lnTo>
                  <a:lnTo>
                    <a:pt x="56" y="304"/>
                  </a:lnTo>
                  <a:lnTo>
                    <a:pt x="59" y="321"/>
                  </a:lnTo>
                  <a:lnTo>
                    <a:pt x="63" y="339"/>
                  </a:lnTo>
                  <a:lnTo>
                    <a:pt x="67" y="359"/>
                  </a:lnTo>
                  <a:lnTo>
                    <a:pt x="74" y="382"/>
                  </a:lnTo>
                  <a:lnTo>
                    <a:pt x="82" y="405"/>
                  </a:lnTo>
                  <a:lnTo>
                    <a:pt x="93" y="430"/>
                  </a:lnTo>
                  <a:lnTo>
                    <a:pt x="105" y="456"/>
                  </a:lnTo>
                  <a:lnTo>
                    <a:pt x="121" y="482"/>
                  </a:lnTo>
                  <a:lnTo>
                    <a:pt x="63" y="482"/>
                  </a:lnTo>
                  <a:lnTo>
                    <a:pt x="62" y="481"/>
                  </a:lnTo>
                  <a:lnTo>
                    <a:pt x="57" y="473"/>
                  </a:lnTo>
                  <a:lnTo>
                    <a:pt x="53" y="466"/>
                  </a:lnTo>
                  <a:lnTo>
                    <a:pt x="48" y="458"/>
                  </a:lnTo>
                  <a:lnTo>
                    <a:pt x="43" y="447"/>
                  </a:lnTo>
                  <a:lnTo>
                    <a:pt x="37" y="435"/>
                  </a:lnTo>
                  <a:lnTo>
                    <a:pt x="31" y="421"/>
                  </a:lnTo>
                  <a:lnTo>
                    <a:pt x="26" y="404"/>
                  </a:lnTo>
                  <a:lnTo>
                    <a:pt x="20" y="387"/>
                  </a:lnTo>
                  <a:lnTo>
                    <a:pt x="15" y="368"/>
                  </a:lnTo>
                  <a:lnTo>
                    <a:pt x="10" y="348"/>
                  </a:lnTo>
                  <a:lnTo>
                    <a:pt x="6" y="326"/>
                  </a:lnTo>
                  <a:lnTo>
                    <a:pt x="3" y="303"/>
                  </a:lnTo>
                  <a:lnTo>
                    <a:pt x="1" y="279"/>
                  </a:lnTo>
                  <a:lnTo>
                    <a:pt x="0" y="252"/>
                  </a:lnTo>
                  <a:lnTo>
                    <a:pt x="1" y="224"/>
                  </a:lnTo>
                  <a:lnTo>
                    <a:pt x="4" y="196"/>
                  </a:lnTo>
                  <a:lnTo>
                    <a:pt x="8" y="166"/>
                  </a:lnTo>
                  <a:lnTo>
                    <a:pt x="14" y="134"/>
                  </a:lnTo>
                  <a:lnTo>
                    <a:pt x="23" y="103"/>
                  </a:lnTo>
                  <a:lnTo>
                    <a:pt x="33" y="70"/>
                  </a:lnTo>
                  <a:lnTo>
                    <a:pt x="47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0" name="Freeform 204"/>
            <p:cNvSpPr>
              <a:spLocks noChangeAspect="1"/>
            </p:cNvSpPr>
            <p:nvPr userDrawn="1"/>
          </p:nvSpPr>
          <p:spPr bwMode="auto">
            <a:xfrm>
              <a:off x="4157" y="1445"/>
              <a:ext cx="119" cy="48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20" y="0"/>
                </a:cxn>
                <a:cxn ang="0">
                  <a:pos x="119" y="2"/>
                </a:cxn>
                <a:cxn ang="0">
                  <a:pos x="117" y="4"/>
                </a:cxn>
                <a:cxn ang="0">
                  <a:pos x="114" y="11"/>
                </a:cxn>
                <a:cxn ang="0">
                  <a:pos x="110" y="18"/>
                </a:cxn>
                <a:cxn ang="0">
                  <a:pos x="106" y="29"/>
                </a:cxn>
                <a:cxn ang="0">
                  <a:pos x="100" y="41"/>
                </a:cxn>
                <a:cxn ang="0">
                  <a:pos x="94" y="54"/>
                </a:cxn>
                <a:cxn ang="0">
                  <a:pos x="89" y="68"/>
                </a:cxn>
                <a:cxn ang="0">
                  <a:pos x="82" y="84"/>
                </a:cxn>
                <a:cxn ang="0">
                  <a:pos x="71" y="118"/>
                </a:cxn>
                <a:cxn ang="0">
                  <a:pos x="62" y="156"/>
                </a:cxn>
                <a:cxn ang="0">
                  <a:pos x="59" y="175"/>
                </a:cxn>
                <a:cxn ang="0">
                  <a:pos x="56" y="194"/>
                </a:cxn>
                <a:cxn ang="0">
                  <a:pos x="55" y="213"/>
                </a:cxn>
                <a:cxn ang="0">
                  <a:pos x="113" y="213"/>
                </a:cxn>
                <a:cxn ang="0">
                  <a:pos x="113" y="263"/>
                </a:cxn>
                <a:cxn ang="0">
                  <a:pos x="55" y="263"/>
                </a:cxn>
                <a:cxn ang="0">
                  <a:pos x="55" y="482"/>
                </a:cxn>
                <a:cxn ang="0">
                  <a:pos x="0" y="482"/>
                </a:cxn>
                <a:cxn ang="0">
                  <a:pos x="0" y="241"/>
                </a:cxn>
                <a:cxn ang="0">
                  <a:pos x="1" y="215"/>
                </a:cxn>
                <a:cxn ang="0">
                  <a:pos x="4" y="188"/>
                </a:cxn>
                <a:cxn ang="0">
                  <a:pos x="8" y="159"/>
                </a:cxn>
                <a:cxn ang="0">
                  <a:pos x="15" y="129"/>
                </a:cxn>
                <a:cxn ang="0">
                  <a:pos x="23" y="98"/>
                </a:cxn>
                <a:cxn ang="0">
                  <a:pos x="34" y="66"/>
                </a:cxn>
                <a:cxn ang="0">
                  <a:pos x="46" y="34"/>
                </a:cxn>
                <a:cxn ang="0">
                  <a:pos x="62" y="0"/>
                </a:cxn>
              </a:cxnLst>
              <a:rect l="0" t="0" r="r" b="b"/>
              <a:pathLst>
                <a:path w="120" h="482">
                  <a:moveTo>
                    <a:pt x="62" y="0"/>
                  </a:moveTo>
                  <a:lnTo>
                    <a:pt x="120" y="0"/>
                  </a:lnTo>
                  <a:lnTo>
                    <a:pt x="119" y="2"/>
                  </a:lnTo>
                  <a:lnTo>
                    <a:pt x="117" y="4"/>
                  </a:lnTo>
                  <a:lnTo>
                    <a:pt x="114" y="11"/>
                  </a:lnTo>
                  <a:lnTo>
                    <a:pt x="110" y="18"/>
                  </a:lnTo>
                  <a:lnTo>
                    <a:pt x="106" y="29"/>
                  </a:lnTo>
                  <a:lnTo>
                    <a:pt x="100" y="41"/>
                  </a:lnTo>
                  <a:lnTo>
                    <a:pt x="94" y="54"/>
                  </a:lnTo>
                  <a:lnTo>
                    <a:pt x="89" y="68"/>
                  </a:lnTo>
                  <a:lnTo>
                    <a:pt x="82" y="84"/>
                  </a:lnTo>
                  <a:lnTo>
                    <a:pt x="71" y="118"/>
                  </a:lnTo>
                  <a:lnTo>
                    <a:pt x="62" y="156"/>
                  </a:lnTo>
                  <a:lnTo>
                    <a:pt x="59" y="175"/>
                  </a:lnTo>
                  <a:lnTo>
                    <a:pt x="56" y="194"/>
                  </a:lnTo>
                  <a:lnTo>
                    <a:pt x="55" y="213"/>
                  </a:lnTo>
                  <a:lnTo>
                    <a:pt x="113" y="213"/>
                  </a:lnTo>
                  <a:lnTo>
                    <a:pt x="113" y="263"/>
                  </a:lnTo>
                  <a:lnTo>
                    <a:pt x="55" y="263"/>
                  </a:lnTo>
                  <a:lnTo>
                    <a:pt x="55" y="482"/>
                  </a:lnTo>
                  <a:lnTo>
                    <a:pt x="0" y="482"/>
                  </a:lnTo>
                  <a:lnTo>
                    <a:pt x="0" y="241"/>
                  </a:lnTo>
                  <a:lnTo>
                    <a:pt x="1" y="215"/>
                  </a:lnTo>
                  <a:lnTo>
                    <a:pt x="4" y="188"/>
                  </a:lnTo>
                  <a:lnTo>
                    <a:pt x="8" y="159"/>
                  </a:lnTo>
                  <a:lnTo>
                    <a:pt x="15" y="129"/>
                  </a:lnTo>
                  <a:lnTo>
                    <a:pt x="23" y="98"/>
                  </a:lnTo>
                  <a:lnTo>
                    <a:pt x="34" y="66"/>
                  </a:lnTo>
                  <a:lnTo>
                    <a:pt x="46" y="3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1" name="Freeform 205"/>
            <p:cNvSpPr>
              <a:spLocks noChangeAspect="1"/>
            </p:cNvSpPr>
            <p:nvPr userDrawn="1"/>
          </p:nvSpPr>
          <p:spPr bwMode="auto">
            <a:xfrm>
              <a:off x="4299" y="1445"/>
              <a:ext cx="122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263"/>
                </a:cxn>
                <a:cxn ang="0">
                  <a:pos x="53" y="279"/>
                </a:cxn>
                <a:cxn ang="0">
                  <a:pos x="54" y="291"/>
                </a:cxn>
                <a:cxn ang="0">
                  <a:pos x="57" y="304"/>
                </a:cxn>
                <a:cxn ang="0">
                  <a:pos x="58" y="321"/>
                </a:cxn>
                <a:cxn ang="0">
                  <a:pos x="63" y="339"/>
                </a:cxn>
                <a:cxn ang="0">
                  <a:pos x="66" y="359"/>
                </a:cxn>
                <a:cxn ang="0">
                  <a:pos x="74" y="382"/>
                </a:cxn>
                <a:cxn ang="0">
                  <a:pos x="82" y="405"/>
                </a:cxn>
                <a:cxn ang="0">
                  <a:pos x="93" y="430"/>
                </a:cxn>
                <a:cxn ang="0">
                  <a:pos x="105" y="456"/>
                </a:cxn>
                <a:cxn ang="0">
                  <a:pos x="121" y="482"/>
                </a:cxn>
                <a:cxn ang="0">
                  <a:pos x="63" y="482"/>
                </a:cxn>
                <a:cxn ang="0">
                  <a:pos x="62" y="481"/>
                </a:cxn>
                <a:cxn ang="0">
                  <a:pos x="59" y="478"/>
                </a:cxn>
                <a:cxn ang="0">
                  <a:pos x="57" y="473"/>
                </a:cxn>
                <a:cxn ang="0">
                  <a:pos x="52" y="465"/>
                </a:cxn>
                <a:cxn ang="0">
                  <a:pos x="47" y="456"/>
                </a:cxn>
                <a:cxn ang="0">
                  <a:pos x="41" y="445"/>
                </a:cxn>
                <a:cxn ang="0">
                  <a:pos x="36" y="433"/>
                </a:cxn>
                <a:cxn ang="0">
                  <a:pos x="29" y="418"/>
                </a:cxn>
                <a:cxn ang="0">
                  <a:pos x="23" y="401"/>
                </a:cxn>
                <a:cxn ang="0">
                  <a:pos x="18" y="383"/>
                </a:cxn>
                <a:cxn ang="0">
                  <a:pos x="12" y="363"/>
                </a:cxn>
                <a:cxn ang="0">
                  <a:pos x="8" y="342"/>
                </a:cxn>
                <a:cxn ang="0">
                  <a:pos x="4" y="319"/>
                </a:cxn>
                <a:cxn ang="0">
                  <a:pos x="1" y="294"/>
                </a:cxn>
                <a:cxn ang="0">
                  <a:pos x="0" y="268"/>
                </a:cxn>
                <a:cxn ang="0">
                  <a:pos x="0" y="0"/>
                </a:cxn>
              </a:cxnLst>
              <a:rect l="0" t="0" r="r" b="b"/>
              <a:pathLst>
                <a:path w="121" h="482">
                  <a:moveTo>
                    <a:pt x="0" y="0"/>
                  </a:moveTo>
                  <a:lnTo>
                    <a:pt x="53" y="0"/>
                  </a:lnTo>
                  <a:lnTo>
                    <a:pt x="53" y="263"/>
                  </a:lnTo>
                  <a:lnTo>
                    <a:pt x="53" y="279"/>
                  </a:lnTo>
                  <a:lnTo>
                    <a:pt x="54" y="291"/>
                  </a:lnTo>
                  <a:lnTo>
                    <a:pt x="57" y="304"/>
                  </a:lnTo>
                  <a:lnTo>
                    <a:pt x="58" y="321"/>
                  </a:lnTo>
                  <a:lnTo>
                    <a:pt x="63" y="339"/>
                  </a:lnTo>
                  <a:lnTo>
                    <a:pt x="66" y="359"/>
                  </a:lnTo>
                  <a:lnTo>
                    <a:pt x="74" y="382"/>
                  </a:lnTo>
                  <a:lnTo>
                    <a:pt x="82" y="405"/>
                  </a:lnTo>
                  <a:lnTo>
                    <a:pt x="93" y="430"/>
                  </a:lnTo>
                  <a:lnTo>
                    <a:pt x="105" y="456"/>
                  </a:lnTo>
                  <a:lnTo>
                    <a:pt x="121" y="482"/>
                  </a:lnTo>
                  <a:lnTo>
                    <a:pt x="63" y="482"/>
                  </a:lnTo>
                  <a:lnTo>
                    <a:pt x="62" y="481"/>
                  </a:lnTo>
                  <a:lnTo>
                    <a:pt x="59" y="478"/>
                  </a:lnTo>
                  <a:lnTo>
                    <a:pt x="57" y="473"/>
                  </a:lnTo>
                  <a:lnTo>
                    <a:pt x="52" y="465"/>
                  </a:lnTo>
                  <a:lnTo>
                    <a:pt x="47" y="456"/>
                  </a:lnTo>
                  <a:lnTo>
                    <a:pt x="41" y="445"/>
                  </a:lnTo>
                  <a:lnTo>
                    <a:pt x="36" y="433"/>
                  </a:lnTo>
                  <a:lnTo>
                    <a:pt x="29" y="418"/>
                  </a:lnTo>
                  <a:lnTo>
                    <a:pt x="23" y="401"/>
                  </a:lnTo>
                  <a:lnTo>
                    <a:pt x="18" y="383"/>
                  </a:lnTo>
                  <a:lnTo>
                    <a:pt x="12" y="363"/>
                  </a:lnTo>
                  <a:lnTo>
                    <a:pt x="8" y="342"/>
                  </a:lnTo>
                  <a:lnTo>
                    <a:pt x="4" y="319"/>
                  </a:lnTo>
                  <a:lnTo>
                    <a:pt x="1" y="294"/>
                  </a:lnTo>
                  <a:lnTo>
                    <a:pt x="0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2" name="Rectangle 206"/>
            <p:cNvSpPr>
              <a:spLocks noChangeAspect="1" noChangeArrowheads="1"/>
            </p:cNvSpPr>
            <p:nvPr userDrawn="1"/>
          </p:nvSpPr>
          <p:spPr bwMode="auto">
            <a:xfrm>
              <a:off x="3962" y="1445"/>
              <a:ext cx="56" cy="4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reeform 207"/>
            <p:cNvSpPr>
              <a:spLocks noChangeAspect="1"/>
            </p:cNvSpPr>
            <p:nvPr userDrawn="1"/>
          </p:nvSpPr>
          <p:spPr bwMode="auto">
            <a:xfrm>
              <a:off x="4038" y="1445"/>
              <a:ext cx="94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70" y="23"/>
                </a:cxn>
                <a:cxn ang="0">
                  <a:pos x="81" y="45"/>
                </a:cxn>
                <a:cxn ang="0">
                  <a:pos x="88" y="66"/>
                </a:cxn>
                <a:cxn ang="0">
                  <a:pos x="93" y="87"/>
                </a:cxn>
                <a:cxn ang="0">
                  <a:pos x="94" y="106"/>
                </a:cxn>
                <a:cxn ang="0">
                  <a:pos x="95" y="125"/>
                </a:cxn>
                <a:cxn ang="0">
                  <a:pos x="94" y="143"/>
                </a:cxn>
                <a:cxn ang="0">
                  <a:pos x="92" y="161"/>
                </a:cxn>
                <a:cxn ang="0">
                  <a:pos x="87" y="177"/>
                </a:cxn>
                <a:cxn ang="0">
                  <a:pos x="82" y="191"/>
                </a:cxn>
                <a:cxn ang="0">
                  <a:pos x="77" y="204"/>
                </a:cxn>
                <a:cxn ang="0">
                  <a:pos x="73" y="214"/>
                </a:cxn>
                <a:cxn ang="0">
                  <a:pos x="68" y="224"/>
                </a:cxn>
                <a:cxn ang="0">
                  <a:pos x="63" y="232"/>
                </a:cxn>
                <a:cxn ang="0">
                  <a:pos x="61" y="237"/>
                </a:cxn>
                <a:cxn ang="0">
                  <a:pos x="58" y="240"/>
                </a:cxn>
                <a:cxn ang="0">
                  <a:pos x="57" y="241"/>
                </a:cxn>
                <a:cxn ang="0">
                  <a:pos x="0" y="241"/>
                </a:cxn>
                <a:cxn ang="0">
                  <a:pos x="13" y="221"/>
                </a:cxn>
                <a:cxn ang="0">
                  <a:pos x="23" y="202"/>
                </a:cxn>
                <a:cxn ang="0">
                  <a:pos x="31" y="182"/>
                </a:cxn>
                <a:cxn ang="0">
                  <a:pos x="36" y="163"/>
                </a:cxn>
                <a:cxn ang="0">
                  <a:pos x="39" y="143"/>
                </a:cxn>
                <a:cxn ang="0">
                  <a:pos x="40" y="124"/>
                </a:cxn>
                <a:cxn ang="0">
                  <a:pos x="39" y="107"/>
                </a:cxn>
                <a:cxn ang="0">
                  <a:pos x="37" y="91"/>
                </a:cxn>
                <a:cxn ang="0">
                  <a:pos x="34" y="75"/>
                </a:cxn>
                <a:cxn ang="0">
                  <a:pos x="29" y="61"/>
                </a:cxn>
                <a:cxn ang="0">
                  <a:pos x="25" y="48"/>
                </a:cxn>
                <a:cxn ang="0">
                  <a:pos x="20" y="36"/>
                </a:cxn>
                <a:cxn ang="0">
                  <a:pos x="15" y="26"/>
                </a:cxn>
                <a:cxn ang="0">
                  <a:pos x="10" y="17"/>
                </a:cxn>
                <a:cxn ang="0">
                  <a:pos x="6" y="10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95" h="241">
                  <a:moveTo>
                    <a:pt x="0" y="0"/>
                  </a:moveTo>
                  <a:lnTo>
                    <a:pt x="57" y="0"/>
                  </a:lnTo>
                  <a:lnTo>
                    <a:pt x="70" y="23"/>
                  </a:lnTo>
                  <a:lnTo>
                    <a:pt x="81" y="45"/>
                  </a:lnTo>
                  <a:lnTo>
                    <a:pt x="88" y="66"/>
                  </a:lnTo>
                  <a:lnTo>
                    <a:pt x="93" y="87"/>
                  </a:lnTo>
                  <a:lnTo>
                    <a:pt x="94" y="106"/>
                  </a:lnTo>
                  <a:lnTo>
                    <a:pt x="95" y="125"/>
                  </a:lnTo>
                  <a:lnTo>
                    <a:pt x="94" y="143"/>
                  </a:lnTo>
                  <a:lnTo>
                    <a:pt x="92" y="161"/>
                  </a:lnTo>
                  <a:lnTo>
                    <a:pt x="87" y="177"/>
                  </a:lnTo>
                  <a:lnTo>
                    <a:pt x="82" y="191"/>
                  </a:lnTo>
                  <a:lnTo>
                    <a:pt x="77" y="204"/>
                  </a:lnTo>
                  <a:lnTo>
                    <a:pt x="73" y="214"/>
                  </a:lnTo>
                  <a:lnTo>
                    <a:pt x="68" y="224"/>
                  </a:lnTo>
                  <a:lnTo>
                    <a:pt x="63" y="232"/>
                  </a:lnTo>
                  <a:lnTo>
                    <a:pt x="61" y="237"/>
                  </a:lnTo>
                  <a:lnTo>
                    <a:pt x="58" y="240"/>
                  </a:lnTo>
                  <a:lnTo>
                    <a:pt x="57" y="241"/>
                  </a:lnTo>
                  <a:lnTo>
                    <a:pt x="0" y="241"/>
                  </a:lnTo>
                  <a:lnTo>
                    <a:pt x="13" y="221"/>
                  </a:lnTo>
                  <a:lnTo>
                    <a:pt x="23" y="202"/>
                  </a:lnTo>
                  <a:lnTo>
                    <a:pt x="31" y="182"/>
                  </a:lnTo>
                  <a:lnTo>
                    <a:pt x="36" y="163"/>
                  </a:lnTo>
                  <a:lnTo>
                    <a:pt x="39" y="143"/>
                  </a:lnTo>
                  <a:lnTo>
                    <a:pt x="40" y="124"/>
                  </a:lnTo>
                  <a:lnTo>
                    <a:pt x="39" y="107"/>
                  </a:lnTo>
                  <a:lnTo>
                    <a:pt x="37" y="91"/>
                  </a:lnTo>
                  <a:lnTo>
                    <a:pt x="34" y="75"/>
                  </a:lnTo>
                  <a:lnTo>
                    <a:pt x="29" y="61"/>
                  </a:lnTo>
                  <a:lnTo>
                    <a:pt x="25" y="48"/>
                  </a:lnTo>
                  <a:lnTo>
                    <a:pt x="20" y="36"/>
                  </a:lnTo>
                  <a:lnTo>
                    <a:pt x="15" y="26"/>
                  </a:lnTo>
                  <a:lnTo>
                    <a:pt x="10" y="17"/>
                  </a:lnTo>
                  <a:lnTo>
                    <a:pt x="6" y="10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grpSp>
        <p:nvGrpSpPr>
          <p:cNvPr id="14" name="Group 218"/>
          <p:cNvGrpSpPr>
            <a:grpSpLocks/>
          </p:cNvGrpSpPr>
          <p:nvPr userDrawn="1"/>
        </p:nvGrpSpPr>
        <p:grpSpPr bwMode="auto">
          <a:xfrm>
            <a:off x="1" y="0"/>
            <a:ext cx="11027833" cy="300038"/>
            <a:chOff x="4608" y="240"/>
            <a:chExt cx="362" cy="189"/>
          </a:xfrm>
        </p:grpSpPr>
        <p:sp>
          <p:nvSpPr>
            <p:cNvPr id="15" name="Freeform 211"/>
            <p:cNvSpPr>
              <a:spLocks noChangeAspect="1"/>
            </p:cNvSpPr>
            <p:nvPr userDrawn="1"/>
          </p:nvSpPr>
          <p:spPr bwMode="auto">
            <a:xfrm>
              <a:off x="4608" y="240"/>
              <a:ext cx="215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30" y="35"/>
                </a:cxn>
                <a:cxn ang="0">
                  <a:pos x="515" y="70"/>
                </a:cxn>
                <a:cxn ang="0">
                  <a:pos x="505" y="103"/>
                </a:cxn>
                <a:cxn ang="0">
                  <a:pos x="496" y="134"/>
                </a:cxn>
                <a:cxn ang="0">
                  <a:pos x="490" y="166"/>
                </a:cxn>
                <a:cxn ang="0">
                  <a:pos x="485" y="196"/>
                </a:cxn>
                <a:cxn ang="0">
                  <a:pos x="482" y="224"/>
                </a:cxn>
                <a:cxn ang="0">
                  <a:pos x="482" y="251"/>
                </a:cxn>
                <a:cxn ang="0">
                  <a:pos x="482" y="277"/>
                </a:cxn>
                <a:cxn ang="0">
                  <a:pos x="485" y="302"/>
                </a:cxn>
                <a:cxn ang="0">
                  <a:pos x="488" y="325"/>
                </a:cxn>
                <a:cxn ang="0">
                  <a:pos x="491" y="347"/>
                </a:cxn>
                <a:cxn ang="0">
                  <a:pos x="496" y="368"/>
                </a:cxn>
                <a:cxn ang="0">
                  <a:pos x="502" y="387"/>
                </a:cxn>
                <a:cxn ang="0">
                  <a:pos x="508" y="404"/>
                </a:cxn>
                <a:cxn ang="0">
                  <a:pos x="514" y="419"/>
                </a:cxn>
                <a:cxn ang="0">
                  <a:pos x="520" y="433"/>
                </a:cxn>
                <a:cxn ang="0">
                  <a:pos x="526" y="446"/>
                </a:cxn>
                <a:cxn ang="0">
                  <a:pos x="530" y="456"/>
                </a:cxn>
                <a:cxn ang="0">
                  <a:pos x="536" y="465"/>
                </a:cxn>
                <a:cxn ang="0">
                  <a:pos x="539" y="472"/>
                </a:cxn>
                <a:cxn ang="0">
                  <a:pos x="545" y="479"/>
                </a:cxn>
                <a:cxn ang="0">
                  <a:pos x="545" y="48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45" h="480">
                  <a:moveTo>
                    <a:pt x="0" y="0"/>
                  </a:moveTo>
                  <a:lnTo>
                    <a:pt x="545" y="0"/>
                  </a:lnTo>
                  <a:lnTo>
                    <a:pt x="530" y="35"/>
                  </a:lnTo>
                  <a:lnTo>
                    <a:pt x="515" y="70"/>
                  </a:lnTo>
                  <a:lnTo>
                    <a:pt x="505" y="103"/>
                  </a:lnTo>
                  <a:lnTo>
                    <a:pt x="496" y="134"/>
                  </a:lnTo>
                  <a:lnTo>
                    <a:pt x="490" y="166"/>
                  </a:lnTo>
                  <a:lnTo>
                    <a:pt x="485" y="196"/>
                  </a:lnTo>
                  <a:lnTo>
                    <a:pt x="482" y="224"/>
                  </a:lnTo>
                  <a:lnTo>
                    <a:pt x="482" y="251"/>
                  </a:lnTo>
                  <a:lnTo>
                    <a:pt x="482" y="277"/>
                  </a:lnTo>
                  <a:lnTo>
                    <a:pt x="485" y="302"/>
                  </a:lnTo>
                  <a:lnTo>
                    <a:pt x="488" y="325"/>
                  </a:lnTo>
                  <a:lnTo>
                    <a:pt x="491" y="347"/>
                  </a:lnTo>
                  <a:lnTo>
                    <a:pt x="496" y="368"/>
                  </a:lnTo>
                  <a:lnTo>
                    <a:pt x="502" y="387"/>
                  </a:lnTo>
                  <a:lnTo>
                    <a:pt x="508" y="404"/>
                  </a:lnTo>
                  <a:lnTo>
                    <a:pt x="514" y="419"/>
                  </a:lnTo>
                  <a:lnTo>
                    <a:pt x="520" y="433"/>
                  </a:lnTo>
                  <a:lnTo>
                    <a:pt x="526" y="446"/>
                  </a:lnTo>
                  <a:lnTo>
                    <a:pt x="530" y="456"/>
                  </a:lnTo>
                  <a:lnTo>
                    <a:pt x="536" y="465"/>
                  </a:lnTo>
                  <a:lnTo>
                    <a:pt x="539" y="472"/>
                  </a:lnTo>
                  <a:lnTo>
                    <a:pt x="545" y="479"/>
                  </a:lnTo>
                  <a:lnTo>
                    <a:pt x="545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6" name="Freeform 212"/>
            <p:cNvSpPr>
              <a:spLocks noChangeAspect="1"/>
            </p:cNvSpPr>
            <p:nvPr userDrawn="1"/>
          </p:nvSpPr>
          <p:spPr bwMode="auto">
            <a:xfrm>
              <a:off x="4752" y="240"/>
              <a:ext cx="218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" y="0"/>
                </a:cxn>
                <a:cxn ang="0">
                  <a:pos x="551" y="480"/>
                </a:cxn>
                <a:cxn ang="0">
                  <a:pos x="67" y="480"/>
                </a:cxn>
                <a:cxn ang="0">
                  <a:pos x="51" y="454"/>
                </a:cxn>
                <a:cxn ang="0">
                  <a:pos x="39" y="428"/>
                </a:cxn>
                <a:cxn ang="0">
                  <a:pos x="28" y="404"/>
                </a:cxn>
                <a:cxn ang="0">
                  <a:pos x="20" y="381"/>
                </a:cxn>
                <a:cxn ang="0">
                  <a:pos x="13" y="358"/>
                </a:cxn>
                <a:cxn ang="0">
                  <a:pos x="8" y="338"/>
                </a:cxn>
                <a:cxn ang="0">
                  <a:pos x="5" y="320"/>
                </a:cxn>
                <a:cxn ang="0">
                  <a:pos x="2" y="303"/>
                </a:cxn>
                <a:cxn ang="0">
                  <a:pos x="1" y="290"/>
                </a:cxn>
                <a:cxn ang="0">
                  <a:pos x="0" y="278"/>
                </a:cxn>
                <a:cxn ang="0">
                  <a:pos x="0" y="0"/>
                </a:cxn>
              </a:cxnLst>
              <a:rect l="0" t="0" r="r" b="b"/>
              <a:pathLst>
                <a:path w="552" h="480">
                  <a:moveTo>
                    <a:pt x="0" y="0"/>
                  </a:moveTo>
                  <a:lnTo>
                    <a:pt x="552" y="0"/>
                  </a:lnTo>
                  <a:lnTo>
                    <a:pt x="551" y="480"/>
                  </a:lnTo>
                  <a:lnTo>
                    <a:pt x="67" y="480"/>
                  </a:lnTo>
                  <a:lnTo>
                    <a:pt x="51" y="454"/>
                  </a:lnTo>
                  <a:lnTo>
                    <a:pt x="39" y="428"/>
                  </a:lnTo>
                  <a:lnTo>
                    <a:pt x="28" y="404"/>
                  </a:lnTo>
                  <a:lnTo>
                    <a:pt x="20" y="381"/>
                  </a:lnTo>
                  <a:lnTo>
                    <a:pt x="13" y="358"/>
                  </a:lnTo>
                  <a:lnTo>
                    <a:pt x="8" y="338"/>
                  </a:lnTo>
                  <a:lnTo>
                    <a:pt x="5" y="320"/>
                  </a:lnTo>
                  <a:lnTo>
                    <a:pt x="2" y="303"/>
                  </a:lnTo>
                  <a:lnTo>
                    <a:pt x="1" y="290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32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09" y="142852"/>
            <a:ext cx="1171583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C732-549D-4C2F-B187-9F25F30F51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50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 descr="epfl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" y="6440489"/>
            <a:ext cx="82126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50902" y="6616697"/>
            <a:ext cx="595762" cy="187327"/>
          </a:xfrm>
          <a:prstGeom prst="homePlate">
            <a:avLst>
              <a:gd name="adj" fmla="val 49920"/>
            </a:avLst>
          </a:prstGeom>
          <a:solidFill>
            <a:srgbClr val="DD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1415953" y="6616697"/>
            <a:ext cx="533400" cy="187325"/>
          </a:xfrm>
          <a:prstGeom prst="chevron">
            <a:avLst>
              <a:gd name="adj" fmla="val 4987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84696" y="196074"/>
            <a:ext cx="10972800" cy="6236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Aft>
                <a:spcPts val="1200"/>
              </a:spcAft>
              <a:defRPr sz="5400" b="1" i="0" spc="100" baseline="0">
                <a:latin typeface="+mj-l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344302" y="6533556"/>
            <a:ext cx="520700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428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940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8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6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529A-F458-4AA5-ADEF-BD10AD2CC92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CC19-E0EC-4F07-8967-32C05B14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C4B529A-F458-4AA5-ADEF-BD10AD2CC927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849CC19-E0EC-4F07-8967-32C05B146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87" y="801965"/>
            <a:ext cx="9638581" cy="3055190"/>
          </a:xfrm>
        </p:spPr>
        <p:txBody>
          <a:bodyPr>
            <a:normAutofit/>
          </a:bodyPr>
          <a:lstStyle/>
          <a:p>
            <a:r>
              <a:rPr lang="en-US" b="1" dirty="0" smtClean="0"/>
              <a:t>Ontology-based Access to Sensor Dat</a:t>
            </a:r>
            <a:r>
              <a:rPr lang="en-US" b="1" dirty="0" smtClean="0"/>
              <a:t>a Streams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217" y="4597120"/>
            <a:ext cx="9144000" cy="226088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Jean-Paul Calbimonte</a:t>
            </a:r>
          </a:p>
          <a:p>
            <a:r>
              <a:rPr lang="en-US" dirty="0" smtClean="0"/>
              <a:t>LSIR EPFL</a:t>
            </a:r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Ontology Summit 2015</a:t>
            </a:r>
            <a:endParaRPr lang="en-US" sz="1600" dirty="0" smtClean="0"/>
          </a:p>
          <a:p>
            <a:r>
              <a:rPr lang="en-US" sz="1600" dirty="0" smtClean="0"/>
              <a:t>05.03.2015</a:t>
            </a:r>
            <a:endParaRPr lang="en-US" sz="1600" dirty="0"/>
          </a:p>
        </p:txBody>
      </p:sp>
      <p:pic>
        <p:nvPicPr>
          <p:cNvPr id="6" name="Image 10" descr="epfl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95" y="89847"/>
            <a:ext cx="1980443" cy="10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5113" y="407390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@jpcik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RDF stream model</a:t>
            </a:r>
            <a:endParaRPr lang="en-GB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129" y="2776168"/>
            <a:ext cx="8763000" cy="3640137"/>
          </a:xfrm>
        </p:spPr>
        <p:txBody>
          <a:bodyPr/>
          <a:lstStyle/>
          <a:p>
            <a:r>
              <a:rPr lang="en-GB" dirty="0" smtClean="0"/>
              <a:t>A commonly adopted RDF stream model</a:t>
            </a:r>
          </a:p>
          <a:p>
            <a:pPr lvl="1"/>
            <a:r>
              <a:rPr lang="en-GB" dirty="0" smtClean="0"/>
              <a:t>A RDF triple is an event</a:t>
            </a:r>
          </a:p>
          <a:p>
            <a:pPr lvl="1"/>
            <a:r>
              <a:rPr lang="en-GB" dirty="0" smtClean="0"/>
              <a:t>Application time: point-based</a:t>
            </a:r>
          </a:p>
          <a:p>
            <a:pPr lvl="1"/>
            <a:endParaRPr lang="en-GB" dirty="0" smtClean="0"/>
          </a:p>
          <a:p>
            <a:pPr marL="0" indent="0" algn="ctr">
              <a:buNone/>
            </a:pP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&lt;:alice :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isWith :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bob&gt;:[1]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&lt;:alice :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isWith :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carl&gt;:[3]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&lt;:bob :isWith :diana&gt;:[6]</a:t>
            </a:r>
          </a:p>
          <a:p>
            <a:pPr marL="0" indent="0" algn="ctr">
              <a:buNone/>
            </a:pPr>
            <a:r>
              <a:rPr lang="en-GB" sz="2400" dirty="0">
                <a:latin typeface="Lucida Sans Typewriter" panose="020B0509030504030204" pitchFamily="49" charset="0"/>
                <a:cs typeface="Courier New" panose="02070309020205020404" pitchFamily="49" charset="0"/>
              </a:rPr>
              <a:t>...</a:t>
            </a:r>
            <a:endParaRPr lang="en-GB" dirty="0" smtClean="0"/>
          </a:p>
        </p:txBody>
      </p:sp>
      <p:sp>
        <p:nvSpPr>
          <p:cNvPr id="4" name="Pentagon 3"/>
          <p:cNvSpPr/>
          <p:nvPr/>
        </p:nvSpPr>
        <p:spPr bwMode="auto">
          <a:xfrm>
            <a:off x="1849904" y="1598184"/>
            <a:ext cx="8566576" cy="598606"/>
          </a:xfrm>
          <a:prstGeom prst="homePlate">
            <a:avLst/>
          </a:prstGeom>
          <a:solidFill>
            <a:schemeClr val="bg2">
              <a:lumMod val="50000"/>
              <a:alpha val="8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200" b="1">
              <a:solidFill>
                <a:srgbClr val="49695D"/>
              </a:solidFill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19299" y="2319505"/>
            <a:ext cx="8136904" cy="0"/>
          </a:xfrm>
          <a:prstGeom prst="straightConnector1">
            <a:avLst/>
          </a:prstGeom>
          <a:ln cap="sq">
            <a:round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43297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7963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93965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8631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92629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41961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16627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91299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7295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495600" y="1674852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dirty="0"/>
              <a:t>e</a:t>
            </a:r>
            <a:r>
              <a:rPr lang="it-IT" sz="1200" dirty="0"/>
              <a:t>1</a:t>
            </a:r>
            <a:endParaRPr lang="it-IT" dirty="0"/>
          </a:p>
        </p:txBody>
      </p:sp>
      <p:sp>
        <p:nvSpPr>
          <p:cNvPr id="16" name="Oval 15"/>
          <p:cNvSpPr/>
          <p:nvPr/>
        </p:nvSpPr>
        <p:spPr>
          <a:xfrm>
            <a:off x="3622357" y="1674852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dirty="0"/>
              <a:t>e</a:t>
            </a:r>
            <a:r>
              <a:rPr lang="it-IT" sz="1200" dirty="0"/>
              <a:t>2</a:t>
            </a:r>
            <a:endParaRPr lang="it-IT" dirty="0"/>
          </a:p>
        </p:txBody>
      </p:sp>
      <p:sp>
        <p:nvSpPr>
          <p:cNvPr id="17" name="Oval 16"/>
          <p:cNvSpPr/>
          <p:nvPr/>
        </p:nvSpPr>
        <p:spPr>
          <a:xfrm>
            <a:off x="5359659" y="1671433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dirty="0"/>
              <a:t>e</a:t>
            </a:r>
            <a:r>
              <a:rPr lang="it-IT" sz="1200" dirty="0"/>
              <a:t>3</a:t>
            </a:r>
            <a:endParaRPr lang="it-IT" dirty="0"/>
          </a:p>
        </p:txBody>
      </p:sp>
      <p:sp>
        <p:nvSpPr>
          <p:cNvPr id="18" name="Oval 17"/>
          <p:cNvSpPr/>
          <p:nvPr/>
        </p:nvSpPr>
        <p:spPr>
          <a:xfrm>
            <a:off x="7073323" y="1671433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dirty="0"/>
              <a:t>e</a:t>
            </a:r>
            <a:r>
              <a:rPr lang="it-IT" sz="1200" dirty="0"/>
              <a:t>4</a:t>
            </a:r>
            <a:endParaRPr lang="it-IT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19299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79939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56003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30675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619315" y="221149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71282" y="166696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5398" y="239151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92830" y="2363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4849" y="2363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36016" y="2363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4369" y="2363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cxnSp>
        <p:nvCxnSpPr>
          <p:cNvPr id="30" name="Straight Connector 29"/>
          <p:cNvCxnSpPr>
            <a:stCxn id="15" idx="0"/>
            <a:endCxn id="31" idx="2"/>
          </p:cNvCxnSpPr>
          <p:nvPr/>
        </p:nvCxnSpPr>
        <p:spPr>
          <a:xfrm flipH="1" flipV="1">
            <a:off x="2665326" y="1278052"/>
            <a:ext cx="58874" cy="396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29012" y="908720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:alice :isWith :bob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63004" y="1244599"/>
            <a:ext cx="18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:alice :isWith :carl</a:t>
            </a:r>
          </a:p>
        </p:txBody>
      </p:sp>
      <p:cxnSp>
        <p:nvCxnSpPr>
          <p:cNvPr id="33" name="Straight Connector 32"/>
          <p:cNvCxnSpPr>
            <a:stCxn id="17" idx="0"/>
            <a:endCxn id="34" idx="2"/>
          </p:cNvCxnSpPr>
          <p:nvPr/>
        </p:nvCxnSpPr>
        <p:spPr>
          <a:xfrm flipH="1" flipV="1">
            <a:off x="5529109" y="1301915"/>
            <a:ext cx="59151" cy="3695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548712" y="932582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:bob :isWith :diana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71040" y="1268461"/>
            <a:ext cx="193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:diana :isWith :carl</a:t>
            </a:r>
          </a:p>
        </p:txBody>
      </p:sp>
    </p:spTree>
    <p:extLst>
      <p:ext uri="{BB962C8B-B14F-4D97-AF65-F5344CB8AC3E}">
        <p14:creationId xmlns:p14="http://schemas.microsoft.com/office/powerpoint/2010/main" val="5765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RDF: SPARQL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4" name="Rectángulo 5"/>
          <p:cNvSpPr/>
          <p:nvPr/>
        </p:nvSpPr>
        <p:spPr>
          <a:xfrm>
            <a:off x="5967102" y="1913290"/>
            <a:ext cx="5904656" cy="15455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SELECT ?room WHERE{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</a:t>
            </a: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:alice :posts ?post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</a:t>
            </a: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?post :where  ?room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}</a:t>
            </a:r>
            <a:endParaRPr lang="en-GB" sz="2200" dirty="0">
              <a:solidFill>
                <a:schemeClr val="accent5">
                  <a:lumMod val="60000"/>
                  <a:lumOff val="40000"/>
                </a:schemeClr>
              </a:solidFill>
              <a:latin typeface="Lucida Sans Typewriter"/>
              <a:ea typeface="Tahoma" pitchFamily="34" charset="0"/>
              <a:cs typeface="Lucida Sans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768" y="288417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&lt;:alice :posts :p&gt;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&lt;:p :who :bob&gt; 	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&lt;:p :where :</a:t>
            </a:r>
            <a:r>
              <a:rPr lang="en-GB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redRoom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&gt;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67102" y="4552440"/>
            <a:ext cx="5904656" cy="15455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SELECT COUNT(?post) WHERE{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</a:t>
            </a: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?person :posts  ?post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</a:t>
            </a: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:post   :who   :bob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}</a:t>
            </a:r>
            <a:endParaRPr lang="en-GB" sz="2200" dirty="0">
              <a:solidFill>
                <a:schemeClr val="accent5">
                  <a:lumMod val="60000"/>
                  <a:lumOff val="40000"/>
                </a:schemeClr>
              </a:solidFill>
              <a:latin typeface="Lucida Sans Typewriter"/>
              <a:ea typeface="Tahoma" pitchFamily="34" charset="0"/>
              <a:cs typeface="Lucida Sans Typewriter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5205102" y="1244122"/>
            <a:ext cx="3261565" cy="607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3600" b="1" dirty="0" smtClean="0">
                <a:solidFill>
                  <a:srgbClr val="C00000"/>
                </a:solidFill>
                <a:ea typeface="Tahoma" pitchFamily="34" charset="0"/>
                <a:cs typeface="Lucida Sans Typewriter"/>
              </a:rPr>
              <a:t>Where is alice?</a:t>
            </a:r>
            <a:endParaRPr lang="en-GB" sz="3600" b="1" dirty="0">
              <a:solidFill>
                <a:srgbClr val="C00000"/>
              </a:solidFill>
              <a:ea typeface="Tahoma" pitchFamily="34" charset="0"/>
              <a:cs typeface="Lucida Sans Typewriter"/>
            </a:endParaRPr>
          </a:p>
        </p:txBody>
      </p:sp>
      <p:sp>
        <p:nvSpPr>
          <p:cNvPr id="8" name="Rectángulo 5"/>
          <p:cNvSpPr/>
          <p:nvPr/>
        </p:nvSpPr>
        <p:spPr>
          <a:xfrm>
            <a:off x="5205102" y="4013997"/>
            <a:ext cx="5564498" cy="607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3600" b="1" dirty="0" smtClean="0">
                <a:solidFill>
                  <a:srgbClr val="C00000"/>
                </a:solidFill>
                <a:ea typeface="Tahoma" pitchFamily="34" charset="0"/>
                <a:cs typeface="Lucida Sans Typewriter"/>
              </a:rPr>
              <a:t>How many posts about bob?</a:t>
            </a:r>
            <a:endParaRPr lang="en-GB" sz="3600" b="1" dirty="0">
              <a:solidFill>
                <a:srgbClr val="C00000"/>
              </a:solidFill>
              <a:ea typeface="Tahoma" pitchFamily="34" charset="0"/>
              <a:cs typeface="Lucida Sans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603" y="5520792"/>
            <a:ext cx="5081805" cy="769441"/>
          </a:xfrm>
          <a:prstGeom prst="rect">
            <a:avLst/>
          </a:prstGeom>
          <a:solidFill>
            <a:schemeClr val="tx2">
              <a:lumMod val="5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about streams?</a:t>
            </a:r>
          </a:p>
        </p:txBody>
      </p:sp>
    </p:spTree>
    <p:extLst>
      <p:ext uri="{BB962C8B-B14F-4D97-AF65-F5344CB8AC3E}">
        <p14:creationId xmlns:p14="http://schemas.microsoft.com/office/powerpoint/2010/main" val="27346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Querying data streams – The CQL model</a:t>
            </a:r>
            <a:endParaRPr lang="en-GB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Elipse 3"/>
          <p:cNvSpPr/>
          <p:nvPr/>
        </p:nvSpPr>
        <p:spPr bwMode="auto">
          <a:xfrm>
            <a:off x="2966537" y="2630540"/>
            <a:ext cx="1872208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2400" b="1" dirty="0" err="1">
                <a:solidFill>
                  <a:schemeClr val="lt1"/>
                </a:solidFill>
              </a:rPr>
              <a:t>Streams</a:t>
            </a:r>
            <a:endParaRPr lang="es-ES" sz="2400" b="1" dirty="0">
              <a:solidFill>
                <a:schemeClr val="lt1"/>
              </a:solidFill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6566937" y="2630540"/>
            <a:ext cx="2016224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2400" b="1" dirty="0" err="1">
                <a:solidFill>
                  <a:schemeClr val="lt1"/>
                </a:solidFill>
              </a:rPr>
              <a:t>Relations</a:t>
            </a:r>
            <a:endParaRPr lang="es-ES" sz="2400" b="1" dirty="0">
              <a:solidFill>
                <a:schemeClr val="lt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98585" y="3854677"/>
            <a:ext cx="864096" cy="1015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…</a:t>
            </a:r>
          </a:p>
          <a:p>
            <a:pPr algn="ctr"/>
            <a:r>
              <a:rPr lang="es-ES" sz="2000" i="1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&lt;</a:t>
            </a:r>
            <a:r>
              <a:rPr lang="es-ES" sz="2000" i="1" dirty="0" err="1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s,τ</a:t>
            </a:r>
            <a:r>
              <a:rPr lang="es-ES" sz="2000" i="1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&gt;</a:t>
            </a:r>
          </a:p>
          <a:p>
            <a:pPr algn="ctr"/>
            <a:r>
              <a:rPr lang="es-ES" sz="2000" i="1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…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215010" y="3998693"/>
            <a:ext cx="763351" cy="101566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&lt;s</a:t>
            </a:r>
            <a:r>
              <a:rPr lang="es-ES" sz="2000" baseline="-25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1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&gt;</a:t>
            </a:r>
          </a:p>
          <a:p>
            <a:pPr algn="ctr"/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&lt;s</a:t>
            </a:r>
            <a:r>
              <a:rPr lang="es-ES" sz="2000" baseline="-25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2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&gt;</a:t>
            </a:r>
          </a:p>
          <a:p>
            <a:pPr algn="ctr"/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&lt;s</a:t>
            </a:r>
            <a:r>
              <a:rPr lang="es-ES" sz="2000" baseline="-25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3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&gt;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46457" y="4142708"/>
            <a:ext cx="10727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infinite</a:t>
            </a:r>
            <a:endParaRPr lang="es-ES" sz="1400" dirty="0">
              <a:solidFill>
                <a:schemeClr val="bg1">
                  <a:lumMod val="95000"/>
                </a:schemeClr>
              </a:solidFill>
              <a:latin typeface="Tahoma"/>
              <a:cs typeface="Tahoma"/>
            </a:endParaRPr>
          </a:p>
          <a:p>
            <a:pPr algn="ctr"/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unbounded</a:t>
            </a:r>
            <a:endParaRPr lang="es-ES" sz="1400" dirty="0">
              <a:solidFill>
                <a:schemeClr val="bg1">
                  <a:lumMod val="95000"/>
                </a:schemeClr>
              </a:solidFill>
              <a:latin typeface="Tahoma"/>
              <a:cs typeface="Tahoma"/>
            </a:endParaRPr>
          </a:p>
          <a:p>
            <a:pPr algn="ctr"/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sequence</a:t>
            </a:r>
            <a:endParaRPr lang="es-ES" sz="1400" dirty="0">
              <a:solidFill>
                <a:schemeClr val="bg1">
                  <a:lumMod val="9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51113" y="4358732"/>
            <a:ext cx="579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finite</a:t>
            </a:r>
            <a:endParaRPr lang="es-ES" sz="1400" dirty="0">
              <a:solidFill>
                <a:schemeClr val="bg1">
                  <a:lumMod val="95000"/>
                </a:schemeClr>
              </a:solidFill>
              <a:latin typeface="Tahoma"/>
              <a:cs typeface="Tahoma"/>
            </a:endParaRPr>
          </a:p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rPr>
              <a:t>bag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830667" y="5419108"/>
            <a:ext cx="153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Mapping</a:t>
            </a:r>
            <a:r>
              <a:rPr lang="es-E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: T </a:t>
            </a:r>
            <a:r>
              <a:rPr lang="es-E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  <a:sym typeface="Wingdings" pitchFamily="2" charset="2"/>
              </a:rPr>
              <a:t></a:t>
            </a:r>
            <a:r>
              <a:rPr lang="es-E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R</a:t>
            </a:r>
          </a:p>
        </p:txBody>
      </p:sp>
      <p:cxnSp>
        <p:nvCxnSpPr>
          <p:cNvPr id="12" name="Conector curvado 11"/>
          <p:cNvCxnSpPr>
            <a:stCxn id="4" idx="7"/>
            <a:endCxn id="5" idx="1"/>
          </p:cNvCxnSpPr>
          <p:nvPr/>
        </p:nvCxnSpPr>
        <p:spPr bwMode="auto">
          <a:xfrm rot="5400000" flipH="1" flipV="1">
            <a:off x="5713386" y="1650445"/>
            <a:ext cx="12700" cy="2297640"/>
          </a:xfrm>
          <a:prstGeom prst="curvedConnector3">
            <a:avLst>
              <a:gd name="adj1" fmla="val 3128543"/>
            </a:avLst>
          </a:prstGeom>
          <a:solidFill>
            <a:srgbClr val="A3C575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ector curvado 12"/>
          <p:cNvCxnSpPr>
            <a:stCxn id="5" idx="3"/>
            <a:endCxn id="4" idx="5"/>
          </p:cNvCxnSpPr>
          <p:nvPr/>
        </p:nvCxnSpPr>
        <p:spPr bwMode="auto">
          <a:xfrm rot="5400000">
            <a:off x="5713386" y="2465123"/>
            <a:ext cx="12700" cy="2297640"/>
          </a:xfrm>
          <a:prstGeom prst="curvedConnector3">
            <a:avLst>
              <a:gd name="adj1" fmla="val 3128543"/>
            </a:avLst>
          </a:prstGeom>
          <a:solidFill>
            <a:srgbClr val="A3C575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ector curvado 15"/>
          <p:cNvCxnSpPr>
            <a:stCxn id="5" idx="7"/>
            <a:endCxn id="5" idx="5"/>
          </p:cNvCxnSpPr>
          <p:nvPr/>
        </p:nvCxnSpPr>
        <p:spPr bwMode="auto">
          <a:xfrm rot="16200000" flipH="1">
            <a:off x="7880553" y="3206604"/>
            <a:ext cx="814678" cy="12700"/>
          </a:xfrm>
          <a:prstGeom prst="curvedConnector5">
            <a:avLst>
              <a:gd name="adj1" fmla="val -28060"/>
              <a:gd name="adj2" fmla="val 15350827"/>
              <a:gd name="adj3" fmla="val 128060"/>
            </a:avLst>
          </a:prstGeom>
          <a:solidFill>
            <a:srgbClr val="A3C575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uadroTexto 18"/>
          <p:cNvSpPr txBox="1"/>
          <p:nvPr/>
        </p:nvSpPr>
        <p:spPr>
          <a:xfrm>
            <a:off x="4694730" y="2054476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stream-to-relation</a:t>
            </a:r>
            <a:endParaRPr lang="es-ES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66738" y="3998692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relation-to-stream</a:t>
            </a:r>
            <a:endParaRPr lang="es-ES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151113" y="2198492"/>
            <a:ext cx="217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relation-to-relation</a:t>
            </a:r>
            <a:endParaRPr lang="es-ES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3" name="CuadroTexto 9"/>
          <p:cNvSpPr txBox="1"/>
          <p:nvPr/>
        </p:nvSpPr>
        <p:spPr>
          <a:xfrm>
            <a:off x="3326578" y="515082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Stream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262681" y="3926684"/>
            <a:ext cx="0" cy="1224136"/>
          </a:xfrm>
          <a:prstGeom prst="line">
            <a:avLst/>
          </a:prstGeom>
          <a:solidFill>
            <a:srgbClr val="A3C575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470593" y="3926684"/>
            <a:ext cx="0" cy="1224136"/>
          </a:xfrm>
          <a:prstGeom prst="line">
            <a:avLst/>
          </a:prstGeom>
          <a:solidFill>
            <a:srgbClr val="A3C575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ight Arrow 29"/>
          <p:cNvSpPr/>
          <p:nvPr/>
        </p:nvSpPr>
        <p:spPr bwMode="auto">
          <a:xfrm rot="5400000">
            <a:off x="3722621" y="4898792"/>
            <a:ext cx="288032" cy="216024"/>
          </a:xfrm>
          <a:prstGeom prst="rightArrow">
            <a:avLst/>
          </a:prstGeom>
          <a:solidFill>
            <a:srgbClr val="C00000">
              <a:alpha val="8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CH" sz="1200" b="1">
              <a:solidFill>
                <a:srgbClr val="49695D"/>
              </a:solidFill>
              <a:latin typeface="Arial" charset="0"/>
            </a:endParaRPr>
          </a:p>
        </p:txBody>
      </p:sp>
      <p:sp>
        <p:nvSpPr>
          <p:cNvPr id="31" name="CuadroTexto 9"/>
          <p:cNvSpPr txBox="1"/>
          <p:nvPr/>
        </p:nvSpPr>
        <p:spPr>
          <a:xfrm>
            <a:off x="6735164" y="5150820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Relation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R(t)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4193" y="122811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Relational 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algerbra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7" name="Straight Connector 16"/>
          <p:cNvCxnSpPr>
            <a:stCxn id="14" idx="2"/>
            <a:endCxn id="21" idx="0"/>
          </p:cNvCxnSpPr>
          <p:nvPr/>
        </p:nvCxnSpPr>
        <p:spPr bwMode="auto">
          <a:xfrm>
            <a:off x="8797376" y="1597442"/>
            <a:ext cx="443138" cy="60105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0916" y="5795972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*Stream operators</a:t>
            </a:r>
          </a:p>
        </p:txBody>
      </p:sp>
      <p:cxnSp>
        <p:nvCxnSpPr>
          <p:cNvPr id="27" name="Straight Connector 26"/>
          <p:cNvCxnSpPr>
            <a:stCxn id="26" idx="0"/>
            <a:endCxn id="20" idx="2"/>
          </p:cNvCxnSpPr>
          <p:nvPr/>
        </p:nvCxnSpPr>
        <p:spPr bwMode="auto">
          <a:xfrm flipV="1">
            <a:off x="5535252" y="4337246"/>
            <a:ext cx="280011" cy="1458726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86513" y="1045915"/>
            <a:ext cx="169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Sliding windows</a:t>
            </a:r>
          </a:p>
        </p:txBody>
      </p:sp>
      <p:cxnSp>
        <p:nvCxnSpPr>
          <p:cNvPr id="33" name="Straight Connector 32"/>
          <p:cNvCxnSpPr>
            <a:stCxn id="32" idx="2"/>
            <a:endCxn id="19" idx="0"/>
          </p:cNvCxnSpPr>
          <p:nvPr/>
        </p:nvCxnSpPr>
        <p:spPr bwMode="auto">
          <a:xfrm>
            <a:off x="5431584" y="1415248"/>
            <a:ext cx="311670" cy="639229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4" grpId="0"/>
      <p:bldP spid="26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96074"/>
            <a:ext cx="11700933" cy="623608"/>
          </a:xfrm>
        </p:spPr>
        <p:txBody>
          <a:bodyPr/>
          <a:lstStyle/>
          <a:p>
            <a:r>
              <a:rPr lang="en-GB" sz="4800" dirty="0" smtClean="0"/>
              <a:t>CQL-like extensions for </a:t>
            </a:r>
            <a:r>
              <a:rPr lang="en-GB" sz="4800" dirty="0"/>
              <a:t>RDF </a:t>
            </a:r>
            <a:r>
              <a:rPr lang="en-GB" sz="4800" dirty="0" smtClean="0"/>
              <a:t>stream queries</a:t>
            </a:r>
            <a:endParaRPr lang="en-GB" sz="48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7" name="Elipse 3"/>
          <p:cNvSpPr/>
          <p:nvPr/>
        </p:nvSpPr>
        <p:spPr bwMode="auto">
          <a:xfrm>
            <a:off x="2966537" y="2630540"/>
            <a:ext cx="1872208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2400" b="1" dirty="0">
                <a:solidFill>
                  <a:schemeClr val="lt1"/>
                </a:solidFill>
              </a:rPr>
              <a:t>RDF </a:t>
            </a:r>
            <a:r>
              <a:rPr lang="es-ES" sz="2400" b="1" dirty="0" err="1">
                <a:solidFill>
                  <a:schemeClr val="lt1"/>
                </a:solidFill>
              </a:rPr>
              <a:t>Streams</a:t>
            </a:r>
            <a:endParaRPr lang="es-ES" sz="2400" b="1" dirty="0">
              <a:solidFill>
                <a:schemeClr val="lt1"/>
              </a:solidFill>
            </a:endParaRPr>
          </a:p>
        </p:txBody>
      </p:sp>
      <p:sp>
        <p:nvSpPr>
          <p:cNvPr id="18" name="Elipse 4"/>
          <p:cNvSpPr/>
          <p:nvPr/>
        </p:nvSpPr>
        <p:spPr bwMode="auto">
          <a:xfrm>
            <a:off x="6566937" y="2630540"/>
            <a:ext cx="2016224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2400" b="1" dirty="0">
                <a:solidFill>
                  <a:schemeClr val="lt1"/>
                </a:solidFill>
              </a:rPr>
              <a:t>RDF </a:t>
            </a:r>
            <a:r>
              <a:rPr lang="es-ES" sz="2400" b="1" dirty="0" err="1">
                <a:solidFill>
                  <a:schemeClr val="lt1"/>
                </a:solidFill>
              </a:rPr>
              <a:t>Mappings</a:t>
            </a:r>
            <a:endParaRPr lang="es-ES" sz="2400" b="1" dirty="0">
              <a:solidFill>
                <a:schemeClr val="lt1"/>
              </a:solidFill>
            </a:endParaRPr>
          </a:p>
        </p:txBody>
      </p:sp>
      <p:cxnSp>
        <p:nvCxnSpPr>
          <p:cNvPr id="22" name="Conector curvado 11"/>
          <p:cNvCxnSpPr>
            <a:stCxn id="17" idx="7"/>
            <a:endCxn id="18" idx="1"/>
          </p:cNvCxnSpPr>
          <p:nvPr/>
        </p:nvCxnSpPr>
        <p:spPr bwMode="auto">
          <a:xfrm rot="5400000" flipH="1" flipV="1">
            <a:off x="5713386" y="1650445"/>
            <a:ext cx="12700" cy="2297640"/>
          </a:xfrm>
          <a:prstGeom prst="curvedConnector3">
            <a:avLst>
              <a:gd name="adj1" fmla="val 3128543"/>
            </a:avLst>
          </a:prstGeom>
          <a:solidFill>
            <a:srgbClr val="A3C575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ector curvado 12"/>
          <p:cNvCxnSpPr>
            <a:stCxn id="18" idx="3"/>
            <a:endCxn id="17" idx="5"/>
          </p:cNvCxnSpPr>
          <p:nvPr/>
        </p:nvCxnSpPr>
        <p:spPr bwMode="auto">
          <a:xfrm rot="5400000">
            <a:off x="5713386" y="2465123"/>
            <a:ext cx="12700" cy="2297640"/>
          </a:xfrm>
          <a:prstGeom prst="curvedConnector3">
            <a:avLst>
              <a:gd name="adj1" fmla="val 3128543"/>
            </a:avLst>
          </a:prstGeom>
          <a:solidFill>
            <a:srgbClr val="A3C575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ector curvado 15"/>
          <p:cNvCxnSpPr>
            <a:stCxn id="18" idx="7"/>
            <a:endCxn id="18" idx="5"/>
          </p:cNvCxnSpPr>
          <p:nvPr/>
        </p:nvCxnSpPr>
        <p:spPr bwMode="auto">
          <a:xfrm rot="16200000" flipH="1">
            <a:off x="7880553" y="3206604"/>
            <a:ext cx="814678" cy="12700"/>
          </a:xfrm>
          <a:prstGeom prst="curvedConnector5">
            <a:avLst>
              <a:gd name="adj1" fmla="val -28060"/>
              <a:gd name="adj2" fmla="val 15350827"/>
              <a:gd name="adj3" fmla="val 128060"/>
            </a:avLst>
          </a:prstGeom>
          <a:solidFill>
            <a:srgbClr val="A3C575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CuadroTexto 18"/>
          <p:cNvSpPr txBox="1"/>
          <p:nvPr/>
        </p:nvSpPr>
        <p:spPr>
          <a:xfrm>
            <a:off x="4915943" y="2054476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S2R </a:t>
            </a:r>
            <a:r>
              <a:rPr lang="es-E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operators</a:t>
            </a:r>
            <a:endParaRPr lang="es-ES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6" name="CuadroTexto 19"/>
          <p:cNvSpPr txBox="1"/>
          <p:nvPr/>
        </p:nvSpPr>
        <p:spPr>
          <a:xfrm>
            <a:off x="4987952" y="3998692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R2S </a:t>
            </a:r>
            <a:r>
              <a:rPr lang="es-E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operators</a:t>
            </a:r>
            <a:endParaRPr lang="es-ES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7" name="CuadroTexto 20"/>
          <p:cNvSpPr txBox="1"/>
          <p:nvPr/>
        </p:nvSpPr>
        <p:spPr>
          <a:xfrm>
            <a:off x="8203214" y="2198492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SPARQL </a:t>
            </a:r>
            <a:r>
              <a:rPr lang="es-E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operators</a:t>
            </a:r>
            <a:endParaRPr lang="es-ES" sz="16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0916" y="5795972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*Stream operators</a:t>
            </a: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 bwMode="auto">
          <a:xfrm flipV="1">
            <a:off x="5535252" y="4337246"/>
            <a:ext cx="280011" cy="1458726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86513" y="1045915"/>
            <a:ext cx="169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Sliding windows</a:t>
            </a:r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 bwMode="auto">
          <a:xfrm>
            <a:off x="5431584" y="1415248"/>
            <a:ext cx="311670" cy="639229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95" y="196074"/>
            <a:ext cx="11685631" cy="623608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Ontology-based access for data streams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64614" y="4232679"/>
            <a:ext cx="3197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Blocking queries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Sync communication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Bottlenecks 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 end to end reactivity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sz="2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7" name="Flecha derecha 14"/>
          <p:cNvSpPr/>
          <p:nvPr/>
        </p:nvSpPr>
        <p:spPr bwMode="auto">
          <a:xfrm rot="16200000" flipH="1">
            <a:off x="3532535" y="1761394"/>
            <a:ext cx="671736" cy="457200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Imagen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5603" y="1806526"/>
            <a:ext cx="1368152" cy="264509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4203857" y="1775956"/>
            <a:ext cx="2641285" cy="355034"/>
          </a:xfrm>
          <a:prstGeom prst="rect">
            <a:avLst/>
          </a:prstGeom>
          <a:solidFill>
            <a:srgbClr val="183A81"/>
          </a:solidFill>
          <a:ln w="28575" cmpd="sng">
            <a:noFill/>
          </a:ln>
        </p:spPr>
        <p:txBody>
          <a:bodyPr wrap="square" tIns="0" bIns="4680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SPARQLStream</a:t>
            </a:r>
            <a:endParaRPr lang="fr-CH" sz="2000" dirty="0">
              <a:solidFill>
                <a:srgbClr val="FFFFFF"/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429000" y="5175785"/>
            <a:ext cx="640080" cy="844015"/>
            <a:chOff x="1747" y="10343"/>
            <a:chExt cx="526" cy="766"/>
          </a:xfrm>
          <a:solidFill>
            <a:srgbClr val="800000"/>
          </a:solidFill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1890" y="10343"/>
              <a:ext cx="143" cy="143"/>
            </a:xfrm>
            <a:prstGeom prst="ellipse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2130" y="10583"/>
              <a:ext cx="143" cy="143"/>
            </a:xfrm>
            <a:prstGeom prst="ellipse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747" y="10583"/>
              <a:ext cx="143" cy="143"/>
            </a:xfrm>
            <a:prstGeom prst="ellipse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747" y="10966"/>
              <a:ext cx="143" cy="143"/>
            </a:xfrm>
            <a:prstGeom prst="ellipse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1987" y="10823"/>
              <a:ext cx="143" cy="143"/>
            </a:xfrm>
            <a:prstGeom prst="ellipse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6" name="AutoShape 8"/>
            <p:cNvCxnSpPr>
              <a:cxnSpLocks noChangeShapeType="1"/>
            </p:cNvCxnSpPr>
            <p:nvPr/>
          </p:nvCxnSpPr>
          <p:spPr bwMode="auto">
            <a:xfrm>
              <a:off x="1987" y="10435"/>
              <a:ext cx="234" cy="240"/>
            </a:xfrm>
            <a:prstGeom prst="straightConnector1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</p:cxnSp>
        <p:cxnSp>
          <p:nvCxnSpPr>
            <p:cNvPr id="17" name="AutoShape 9"/>
            <p:cNvCxnSpPr>
              <a:cxnSpLocks noChangeShapeType="1"/>
            </p:cNvCxnSpPr>
            <p:nvPr/>
          </p:nvCxnSpPr>
          <p:spPr bwMode="auto">
            <a:xfrm flipH="1">
              <a:off x="1800" y="10435"/>
              <a:ext cx="138" cy="240"/>
            </a:xfrm>
            <a:prstGeom prst="straightConnector1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</p:cxnSp>
        <p:cxnSp>
          <p:nvCxnSpPr>
            <p:cNvPr id="18" name="AutoShape 10"/>
            <p:cNvCxnSpPr>
              <a:cxnSpLocks noChangeShapeType="1"/>
            </p:cNvCxnSpPr>
            <p:nvPr/>
          </p:nvCxnSpPr>
          <p:spPr bwMode="auto">
            <a:xfrm>
              <a:off x="1800" y="10675"/>
              <a:ext cx="0" cy="371"/>
            </a:xfrm>
            <a:prstGeom prst="straightConnector1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</p:cxnSp>
        <p:cxnSp>
          <p:nvCxnSpPr>
            <p:cNvPr id="19" name="AutoShape 11"/>
            <p:cNvCxnSpPr>
              <a:cxnSpLocks noChangeShapeType="1"/>
            </p:cNvCxnSpPr>
            <p:nvPr/>
          </p:nvCxnSpPr>
          <p:spPr bwMode="auto">
            <a:xfrm flipH="1">
              <a:off x="2033" y="10675"/>
              <a:ext cx="142" cy="248"/>
            </a:xfrm>
            <a:prstGeom prst="straightConnector1">
              <a:avLst/>
            </a:prstGeom>
            <a:grpFill/>
            <a:ln w="9525">
              <a:solidFill>
                <a:srgbClr val="800000"/>
              </a:solidFill>
              <a:round/>
              <a:headEnd/>
              <a:tailEnd/>
            </a:ln>
          </p:spPr>
        </p:cxnSp>
      </p:grpSp>
      <p:sp>
        <p:nvSpPr>
          <p:cNvPr id="20" name="Cilindro 56"/>
          <p:cNvSpPr/>
          <p:nvPr/>
        </p:nvSpPr>
        <p:spPr bwMode="auto">
          <a:xfrm>
            <a:off x="6172200" y="5251985"/>
            <a:ext cx="533400" cy="656456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" name="Almacenamiento de acceso secuencial 57"/>
          <p:cNvSpPr/>
          <p:nvPr/>
        </p:nvSpPr>
        <p:spPr bwMode="auto">
          <a:xfrm>
            <a:off x="4800600" y="5251985"/>
            <a:ext cx="640080" cy="562677"/>
          </a:xfrm>
          <a:prstGeom prst="flowChartMagneticTape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4" name="Almacenamiento de acceso secuencial 39"/>
          <p:cNvSpPr/>
          <p:nvPr/>
        </p:nvSpPr>
        <p:spPr bwMode="auto">
          <a:xfrm>
            <a:off x="1905000" y="5251985"/>
            <a:ext cx="640080" cy="562677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49"/>
          <p:cNvSpPr txBox="1"/>
          <p:nvPr/>
        </p:nvSpPr>
        <p:spPr>
          <a:xfrm>
            <a:off x="2194613" y="3372407"/>
            <a:ext cx="3331840" cy="369332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solidFill>
              <a:srgbClr val="204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rgbClr val="20486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Virtual RDF Stream</a:t>
            </a:r>
            <a:endParaRPr lang="fr-CH" dirty="0" smtClean="0">
              <a:solidFill>
                <a:srgbClr val="20486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Imagen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4013" y="3448607"/>
            <a:ext cx="1008111" cy="18902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2213" y="3296207"/>
            <a:ext cx="432048" cy="472239"/>
          </a:xfrm>
          <a:prstGeom prst="rect">
            <a:avLst/>
          </a:prstGeom>
        </p:spPr>
      </p:pic>
      <p:cxnSp>
        <p:nvCxnSpPr>
          <p:cNvPr id="28" name="Conector recto de flecha 4"/>
          <p:cNvCxnSpPr/>
          <p:nvPr/>
        </p:nvCxnSpPr>
        <p:spPr bwMode="auto">
          <a:xfrm flipH="1">
            <a:off x="1935480" y="4005805"/>
            <a:ext cx="1219200" cy="1066800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ector recto de flecha 68"/>
          <p:cNvCxnSpPr/>
          <p:nvPr/>
        </p:nvCxnSpPr>
        <p:spPr bwMode="auto">
          <a:xfrm flipH="1">
            <a:off x="3078480" y="4005805"/>
            <a:ext cx="381000" cy="1066800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ector recto de flecha 69"/>
          <p:cNvCxnSpPr/>
          <p:nvPr/>
        </p:nvCxnSpPr>
        <p:spPr bwMode="auto">
          <a:xfrm>
            <a:off x="3916680" y="4005805"/>
            <a:ext cx="0" cy="1066800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ector recto de flecha 70"/>
          <p:cNvCxnSpPr/>
          <p:nvPr/>
        </p:nvCxnSpPr>
        <p:spPr bwMode="auto">
          <a:xfrm>
            <a:off x="4373880" y="4005805"/>
            <a:ext cx="533400" cy="1066800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ector recto de flecha 71"/>
          <p:cNvCxnSpPr/>
          <p:nvPr/>
        </p:nvCxnSpPr>
        <p:spPr bwMode="auto">
          <a:xfrm>
            <a:off x="4754880" y="4005805"/>
            <a:ext cx="1143000" cy="1066800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10"/>
          <p:cNvSpPr/>
          <p:nvPr/>
        </p:nvSpPr>
        <p:spPr>
          <a:xfrm>
            <a:off x="2438400" y="5906869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DSMS</a:t>
            </a:r>
          </a:p>
        </p:txBody>
      </p:sp>
      <p:sp>
        <p:nvSpPr>
          <p:cNvPr id="34" name="Rectangle 10"/>
          <p:cNvSpPr/>
          <p:nvPr/>
        </p:nvSpPr>
        <p:spPr>
          <a:xfrm>
            <a:off x="3810000" y="5906869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CEP</a:t>
            </a:r>
          </a:p>
        </p:txBody>
      </p:sp>
      <p:sp>
        <p:nvSpPr>
          <p:cNvPr id="35" name="Rectangle 10"/>
          <p:cNvSpPr/>
          <p:nvPr/>
        </p:nvSpPr>
        <p:spPr>
          <a:xfrm>
            <a:off x="4648200" y="58306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Sensor middleware</a:t>
            </a:r>
          </a:p>
        </p:txBody>
      </p:sp>
      <p:sp>
        <p:nvSpPr>
          <p:cNvPr id="36" name="Rectangle 10"/>
          <p:cNvSpPr/>
          <p:nvPr/>
        </p:nvSpPr>
        <p:spPr>
          <a:xfrm>
            <a:off x="5867400" y="5830669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37" name="Rectangle 10"/>
          <p:cNvSpPr/>
          <p:nvPr/>
        </p:nvSpPr>
        <p:spPr>
          <a:xfrm>
            <a:off x="1325880" y="4158205"/>
            <a:ext cx="138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ewritten queries</a:t>
            </a:r>
          </a:p>
        </p:txBody>
      </p:sp>
      <p:sp>
        <p:nvSpPr>
          <p:cNvPr id="38" name="TextBox 49"/>
          <p:cNvSpPr txBox="1"/>
          <p:nvPr/>
        </p:nvSpPr>
        <p:spPr>
          <a:xfrm>
            <a:off x="2666496" y="1177811"/>
            <a:ext cx="2514600" cy="338554"/>
          </a:xfrm>
          <a:prstGeom prst="rect">
            <a:avLst/>
          </a:prstGeom>
          <a:solidFill>
            <a:srgbClr val="BFBFBF">
              <a:alpha val="8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fr-C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sers, applications</a:t>
            </a:r>
            <a:endParaRPr lang="fr-C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49"/>
          <p:cNvSpPr txBox="1"/>
          <p:nvPr/>
        </p:nvSpPr>
        <p:spPr>
          <a:xfrm>
            <a:off x="216024" y="2708276"/>
            <a:ext cx="2042213" cy="338554"/>
          </a:xfrm>
          <a:prstGeom prst="rect">
            <a:avLst/>
          </a:prstGeom>
          <a:solidFill>
            <a:srgbClr val="BFBFBF">
              <a:alpha val="8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fr-C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uery processing</a:t>
            </a:r>
            <a:endParaRPr lang="fr-C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Almacenamiento de acceso secuencial 80"/>
          <p:cNvSpPr/>
          <p:nvPr/>
        </p:nvSpPr>
        <p:spPr bwMode="auto">
          <a:xfrm>
            <a:off x="3517883" y="2566424"/>
            <a:ext cx="640080" cy="562677"/>
          </a:xfrm>
          <a:prstGeom prst="flowChartMagneticTape">
            <a:avLst/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rgbClr val="20486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4325603" y="2720104"/>
            <a:ext cx="2460656" cy="355034"/>
          </a:xfrm>
          <a:prstGeom prst="rect">
            <a:avLst/>
          </a:prstGeom>
          <a:solidFill>
            <a:srgbClr val="183A81"/>
          </a:solidFill>
          <a:ln w="28575" cmpd="sng">
            <a:noFill/>
          </a:ln>
        </p:spPr>
        <p:txBody>
          <a:bodyPr wrap="square" tIns="0" bIns="4680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Morph-streams</a:t>
            </a:r>
            <a:endParaRPr lang="fr-CH" sz="2000" dirty="0">
              <a:solidFill>
                <a:srgbClr val="FFFFFF"/>
              </a:solidFill>
            </a:endParaRPr>
          </a:p>
        </p:txBody>
      </p:sp>
      <p:sp>
        <p:nvSpPr>
          <p:cNvPr id="43" name="TextBox 49"/>
          <p:cNvSpPr txBox="1"/>
          <p:nvPr/>
        </p:nvSpPr>
        <p:spPr>
          <a:xfrm>
            <a:off x="233033" y="5611829"/>
            <a:ext cx="1532866" cy="338554"/>
          </a:xfrm>
          <a:prstGeom prst="rect">
            <a:avLst/>
          </a:prstGeom>
          <a:solidFill>
            <a:srgbClr val="BFBFBF">
              <a:alpha val="8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fr-C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ata layer</a:t>
            </a:r>
            <a:endParaRPr lang="fr-C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6172200" y="967140"/>
            <a:ext cx="3674273" cy="531817"/>
          </a:xfrm>
          <a:prstGeom prst="wedgeEllipseCallout">
            <a:avLst>
              <a:gd name="adj1" fmla="val 27022"/>
              <a:gd name="adj2" fmla="val 12276"/>
            </a:avLst>
          </a:prstGeom>
          <a:solidFill>
            <a:schemeClr val="bg1">
              <a:lumMod val="95000"/>
              <a:alpha val="23000"/>
            </a:schemeClr>
          </a:solidFill>
          <a:ln w="508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“Query virtual RDF streams”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[1]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 rot="6170970">
            <a:off x="6466382" y="2276997"/>
            <a:ext cx="1526021" cy="634315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30477" y="1878947"/>
            <a:ext cx="3279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Push: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Using </a:t>
            </a:r>
            <a:r>
              <a:rPr lang="en-U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Websockets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!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Two way communication</a:t>
            </a:r>
          </a:p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Responsive answers</a:t>
            </a:r>
            <a:endParaRPr lang="en-US" sz="2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235315">
            <a:off x="9072930" y="5808057"/>
            <a:ext cx="252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Responsive?</a:t>
            </a:r>
          </a:p>
        </p:txBody>
      </p:sp>
      <p:sp>
        <p:nvSpPr>
          <p:cNvPr id="50" name="Freeform 49"/>
          <p:cNvSpPr/>
          <p:nvPr/>
        </p:nvSpPr>
        <p:spPr>
          <a:xfrm rot="6170970">
            <a:off x="5822702" y="4573079"/>
            <a:ext cx="1526021" cy="634315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 animBg="1"/>
      <p:bldP spid="48" grpId="0"/>
      <p:bldP spid="49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900" dirty="0" smtClean="0"/>
              <a:t>Similar </a:t>
            </a:r>
            <a:r>
              <a:rPr lang="es-ES" sz="4900" dirty="0"/>
              <a:t>(</a:t>
            </a:r>
            <a:r>
              <a:rPr lang="es-ES" sz="4900" dirty="0" err="1"/>
              <a:t>not</a:t>
            </a:r>
            <a:r>
              <a:rPr lang="es-ES" sz="4900" dirty="0"/>
              <a:t> </a:t>
            </a:r>
            <a:r>
              <a:rPr lang="es-ES" sz="4900" dirty="0" err="1"/>
              <a:t>equals</a:t>
            </a:r>
            <a:r>
              <a:rPr lang="es-ES" sz="4900" dirty="0"/>
              <a:t>!) </a:t>
            </a:r>
            <a:r>
              <a:rPr lang="es-ES" sz="4900" dirty="0" err="1"/>
              <a:t>query</a:t>
            </a:r>
            <a:r>
              <a:rPr lang="es-ES" sz="4900" dirty="0"/>
              <a:t> </a:t>
            </a:r>
            <a:r>
              <a:rPr lang="es-ES" sz="4900" dirty="0" err="1"/>
              <a:t>languages</a:t>
            </a:r>
            <a:r>
              <a:rPr lang="es-ES" sz="4900" dirty="0"/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03512" y="885961"/>
            <a:ext cx="8784976" cy="181588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SELECT ?sensor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FROM </a:t>
            </a:r>
            <a:r>
              <a:rPr lang="fr-CH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NAMED STREAM 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&lt;http://www.cwi.nl/SRBench/observations&gt; </a:t>
            </a:r>
            <a:r>
              <a:rPr lang="fr-CH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[NOW-3 HOURS SLIDE 10 MINUTES]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WHERE {  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?observation om-owl:procedure ?sensor ;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             om-owl:observedProperty weather:WindSpeed ;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             om-owl:result [ om-owl:floatValue ?value ] . }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GROUP BY ?</a:t>
            </a:r>
            <a:r>
              <a:rPr lang="fr-CH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sensor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HAVING ( AVG(?value) &gt;= "74"^^</a:t>
            </a:r>
            <a:r>
              <a:rPr lang="fr-CH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xsd:float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3512" y="4797152"/>
            <a:ext cx="8640960" cy="1600438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SELECT ?sensor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WHERE {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STREAM &lt;http://www.cwi.nl/SRBench/observations&gt; [RANGE 10800s SLIDE 600s] {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  ?observation om-owl:procedure ?sensor ;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               om-owl:observedProperty weather:WindSpeed ;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               om-owl:result [ om-owl:floatValue ?value ] .} }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GROUP BY ?</a:t>
            </a:r>
            <a:r>
              <a:rPr lang="fr-CH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sensor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HAVING ( AVG(?value) &gt;= "74"^^</a:t>
            </a:r>
            <a:r>
              <a:rPr lang="fr-CH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xsd:float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3512" y="2972138"/>
            <a:ext cx="8640960" cy="1600438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SELECT ?sensor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FROM STREAM &lt;http://www.cwi.nl/SRBench/observations&gt; [RANGE 1h STEP 10m]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WHERE {  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?observation om-owl:procedure ?sensor ;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             om-owl:observedProperty weather:WindSpeed ;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              om-owl:result [ om-owl:floatValue ?value ] . } </a:t>
            </a:r>
          </a:p>
          <a:p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GROUP BY ?</a:t>
            </a:r>
            <a:r>
              <a:rPr lang="fr-CH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sensor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HAVING ( AVG(?value) &gt;= "74"^^</a:t>
            </a:r>
            <a:r>
              <a:rPr lang="fr-CH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xsd:float</a:t>
            </a:r>
            <a:r>
              <a:rPr lang="fr-CH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1736" y="1635473"/>
            <a:ext cx="2376264" cy="461665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914400" lvl="1" indent="-914400">
              <a:defRPr/>
            </a:pPr>
            <a:r>
              <a:rPr lang="fr-C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SPARQL</a:t>
            </a:r>
            <a:r>
              <a:rPr lang="fr-CH" b="1" dirty="0">
                <a:latin typeface="Tahoma" pitchFamily="34" charset="0"/>
                <a:ea typeface="Tahoma" pitchFamily="34" charset="0"/>
                <a:cs typeface="Tahoma" pitchFamily="34" charset="0"/>
              </a:rPr>
              <a:t>Stream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  <a:sym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6320" y="5703640"/>
            <a:ext cx="1224136" cy="461665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914400" lvl="1" indent="-914400">
              <a:defRPr/>
            </a:pPr>
            <a:r>
              <a:rPr lang="fr-C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CQELS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  <a:sym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1736" y="3541524"/>
            <a:ext cx="1908720" cy="461665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914400" lvl="1" indent="-914400">
              <a:defRPr/>
            </a:pPr>
            <a:r>
              <a:rPr lang="fr-C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C-SPARQL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Classification of existing systems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7697814"/>
              </p:ext>
            </p:extLst>
          </p:nvPr>
        </p:nvGraphicFramePr>
        <p:xfrm>
          <a:off x="1604652" y="1007811"/>
          <a:ext cx="8164942" cy="5245471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163310"/>
                <a:gridCol w="875204"/>
                <a:gridCol w="875204"/>
                <a:gridCol w="875204"/>
                <a:gridCol w="875204"/>
                <a:gridCol w="875204"/>
                <a:gridCol w="875204"/>
                <a:gridCol w="875204"/>
                <a:gridCol w="875204"/>
              </a:tblGrid>
              <a:tr h="1069007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Model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Continuous</a:t>
                      </a:r>
                      <a:r>
                        <a:rPr lang="en-GB" sz="1400" baseline="0" dirty="0" smtClean="0"/>
                        <a:t> e</a:t>
                      </a:r>
                      <a:r>
                        <a:rPr lang="en-GB" sz="1400" dirty="0" smtClean="0"/>
                        <a:t>xecution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Union, Join, Optional, Filter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Aggregates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Time window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Triple window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R2S operator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Sequence, Co-</a:t>
                      </a:r>
                      <a:r>
                        <a:rPr lang="en-GB" sz="1400" dirty="0" err="1" smtClean="0"/>
                        <a:t>ocurrence</a:t>
                      </a:r>
                      <a:endParaRPr lang="en-GB" sz="1400" dirty="0"/>
                    </a:p>
                  </a:txBody>
                  <a:tcPr vert="vert270"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TA-SPARQL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TA-RDF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Limited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tSPARQL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tRDF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</a:tr>
              <a:tr h="61986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Streaming</a:t>
                      </a:r>
                      <a:r>
                        <a:rPr lang="en-GB" sz="1400" baseline="0" dirty="0" smtClean="0"/>
                        <a:t> SPARQL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RDF Stream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</a:tr>
              <a:tr h="5050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C-SPARQL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RDF Stream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ym typeface="Zapf Dingbats"/>
                        </a:rPr>
                        <a:t>Rstream</a:t>
                      </a:r>
                      <a:r>
                        <a:rPr lang="en-GB" sz="1400" baseline="0" dirty="0" smtClean="0">
                          <a:sym typeface="Zapf Dingbats"/>
                        </a:rPr>
                        <a:t> only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ym typeface="Zapf Dingbats"/>
                        </a:rPr>
                        <a:t>time function</a:t>
                      </a:r>
                      <a:endParaRPr lang="en-GB" sz="1400" dirty="0" smtClean="0"/>
                    </a:p>
                  </a:txBody>
                  <a:tcPr/>
                </a:tc>
              </a:tr>
              <a:tr h="5050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CQELS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RDF Stream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sym typeface="Zapf Dingbats"/>
                        </a:rPr>
                        <a:t>Istream</a:t>
                      </a:r>
                      <a:r>
                        <a:rPr lang="en-GB" sz="1400" dirty="0" smtClean="0">
                          <a:sym typeface="Zapf Dingbats"/>
                        </a:rPr>
                        <a:t> only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</a:tr>
              <a:tr h="7129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SPARQLStream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(Virtual) RDF Stream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</a:tr>
              <a:tr h="5050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EP-SPARQL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RDF Stream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  <a:p>
                      <a:pPr algn="ctr"/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</a:tr>
              <a:tr h="40650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Instans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RDF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✔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Zapf Dingbats"/>
                        </a:rPr>
                        <a:t>✗</a:t>
                      </a: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9"/>
          <p:cNvSpPr/>
          <p:nvPr/>
        </p:nvSpPr>
        <p:spPr>
          <a:xfrm>
            <a:off x="2495600" y="6441412"/>
            <a:ext cx="6801172" cy="416589"/>
          </a:xfrm>
          <a:prstGeom prst="rect">
            <a:avLst/>
          </a:prstGeom>
          <a:solidFill>
            <a:srgbClr val="C00000"/>
          </a:solidFill>
          <a:ln w="28575" cmpd="sng">
            <a:noFill/>
          </a:ln>
        </p:spPr>
        <p:txBody>
          <a:bodyPr wrap="square" tIns="0" bIns="4680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Disclaimer: other features may be missing</a:t>
            </a:r>
            <a:endParaRPr lang="fr-CH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GB" dirty="0" smtClean="0"/>
              <a:t>xisting RSP systems (oversimplified!)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522" y="1074727"/>
            <a:ext cx="8193087" cy="319722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C-SPARQL: RDF Store + Stream processor</a:t>
            </a:r>
          </a:p>
          <a:p>
            <a:pPr lvl="1"/>
            <a:r>
              <a:rPr lang="en-GB" dirty="0" smtClean="0"/>
              <a:t>Combined architecture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CQELS: Implemented from scratch. Focus on performance</a:t>
            </a:r>
          </a:p>
          <a:p>
            <a:pPr lvl="1"/>
            <a:r>
              <a:rPr lang="en-GB" dirty="0" smtClean="0"/>
              <a:t>Native + adaptive joins for static-data and streaming data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6293258" y="1772817"/>
            <a:ext cx="12961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RDF Store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293258" y="2276872"/>
            <a:ext cx="129614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Stream processor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850" y="1988841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C-SPARQL</a:t>
            </a:r>
          </a:p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query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 bwMode="auto">
          <a:xfrm flipV="1">
            <a:off x="5573178" y="1957483"/>
            <a:ext cx="720080" cy="247383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1"/>
          </p:cNvCxnSpPr>
          <p:nvPr/>
        </p:nvCxnSpPr>
        <p:spPr bwMode="auto">
          <a:xfrm>
            <a:off x="5573178" y="2348880"/>
            <a:ext cx="720080" cy="251158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20327787">
            <a:off x="5602587" y="180193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static</a:t>
            </a:r>
            <a:endParaRPr lang="fr-CH" sz="12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882554">
            <a:off x="5448512" y="2457921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streaming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661410" y="1988840"/>
            <a:ext cx="576064" cy="216024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661410" y="2348880"/>
            <a:ext cx="576064" cy="144016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309482" y="1988841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continuous</a:t>
            </a:r>
            <a:r>
              <a:rPr lang="fr-CH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57154" y="4860450"/>
            <a:ext cx="12961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Native RSP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62802" y="4788442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CQELS</a:t>
            </a:r>
          </a:p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query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565066" y="5004465"/>
            <a:ext cx="720080" cy="0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797314" y="5004465"/>
            <a:ext cx="504056" cy="0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373378" y="4716434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continuous</a:t>
            </a: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277034" y="2183657"/>
            <a:ext cx="1296144" cy="3899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translator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3700970" y="2327672"/>
            <a:ext cx="576064" cy="50965"/>
          </a:xfrm>
          <a:prstGeom prst="straightConnector1">
            <a:avLst/>
          </a:prstGeom>
          <a:solidFill>
            <a:srgbClr val="A3C57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010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Existing</a:t>
            </a:r>
            <a:r>
              <a:rPr lang="fr-CH" dirty="0" smtClean="0"/>
              <a:t> RSP </a:t>
            </a:r>
            <a:r>
              <a:rPr lang="fr-CH" dirty="0" err="1" smtClean="0"/>
              <a:t>systems</a:t>
            </a:r>
            <a:r>
              <a:rPr lang="fr-CH" dirty="0" smtClean="0"/>
              <a:t> </a:t>
            </a:r>
            <a:r>
              <a:rPr lang="en-GB" dirty="0"/>
              <a:t>(oversimplified!)</a:t>
            </a:r>
            <a:endParaRPr lang="fr-CH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284696" y="999596"/>
            <a:ext cx="10515600" cy="4940300"/>
          </a:xfrm>
        </p:spPr>
        <p:txBody>
          <a:bodyPr>
            <a:normAutofit/>
          </a:bodyPr>
          <a:lstStyle/>
          <a:p>
            <a:r>
              <a:rPr lang="en-GB" dirty="0" err="1"/>
              <a:t>SPARQL</a:t>
            </a:r>
            <a:r>
              <a:rPr lang="en-GB" baseline="-25000" dirty="0" err="1"/>
              <a:t>stream</a:t>
            </a:r>
            <a:r>
              <a:rPr lang="en-GB" dirty="0"/>
              <a:t>: Ontology-based stream query answering</a:t>
            </a:r>
          </a:p>
          <a:p>
            <a:pPr lvl="1"/>
            <a:r>
              <a:rPr lang="en-GB" dirty="0"/>
              <a:t>Virtual RDF views, using R2RML mappings</a:t>
            </a:r>
          </a:p>
          <a:p>
            <a:pPr lvl="1"/>
            <a:r>
              <a:rPr lang="en-GB" dirty="0"/>
              <a:t>SPARQL stream queries over the original data streams.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EP-SPARQL: Complex-event detection</a:t>
            </a:r>
          </a:p>
          <a:p>
            <a:pPr lvl="1"/>
            <a:r>
              <a:rPr lang="en-GB" dirty="0" smtClean="0"/>
              <a:t>SEQ, EQUALS operators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6365979" y="2357592"/>
            <a:ext cx="12961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DSMS/CEP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1624" y="2276873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SPARQLStream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query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139546" y="2564904"/>
            <a:ext cx="576064" cy="0"/>
          </a:xfrm>
          <a:prstGeom prst="straightConnector1">
            <a:avLst/>
          </a:prstGeom>
          <a:solidFill>
            <a:srgbClr val="A3C575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739946" y="2564904"/>
            <a:ext cx="504056" cy="0"/>
          </a:xfrm>
          <a:prstGeom prst="straightConnector1">
            <a:avLst/>
          </a:prstGeom>
          <a:solidFill>
            <a:srgbClr val="A3C575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171994" y="2204865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CH" dirty="0" err="1"/>
              <a:t>continuous</a:t>
            </a:r>
            <a:r>
              <a:rPr lang="fr-CH" dirty="0"/>
              <a:t> </a:t>
            </a:r>
          </a:p>
          <a:p>
            <a:r>
              <a:rPr lang="fr-CH" dirty="0" err="1"/>
              <a:t>results</a:t>
            </a:r>
            <a:endParaRPr lang="fr-CH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787618" y="2348881"/>
            <a:ext cx="108012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rewriter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867738" y="2564904"/>
            <a:ext cx="504056" cy="0"/>
          </a:xfrm>
          <a:prstGeom prst="straightConnector1">
            <a:avLst/>
          </a:prstGeom>
          <a:solidFill>
            <a:srgbClr val="A3C575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65172" y="2933656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R2RML </a:t>
            </a:r>
            <a:r>
              <a:rPr lang="fr-CH" sz="14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mappings</a:t>
            </a:r>
            <a:endParaRPr lang="fr-CH" sz="14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5285859" y="2645623"/>
            <a:ext cx="0" cy="360040"/>
          </a:xfrm>
          <a:prstGeom prst="straightConnector1">
            <a:avLst/>
          </a:prstGeom>
          <a:solidFill>
            <a:srgbClr val="A3C575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6365266" y="4788442"/>
            <a:ext cx="1296144" cy="4512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Prolog </a:t>
            </a:r>
            <a:r>
              <a:rPr lang="fr-CH" b="1" dirty="0" err="1">
                <a:solidFill>
                  <a:schemeClr val="lt1"/>
                </a:solidFill>
              </a:rPr>
              <a:t>engine</a:t>
            </a:r>
            <a:endParaRPr lang="fr-CH" b="1" dirty="0">
              <a:solidFill>
                <a:schemeClr val="l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3068" y="4788442"/>
            <a:ext cx="136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EP-SPARQL</a:t>
            </a:r>
          </a:p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query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133018" y="5076473"/>
            <a:ext cx="576064" cy="0"/>
          </a:xfrm>
          <a:prstGeom prst="straightConnector1">
            <a:avLst/>
          </a:prstGeom>
          <a:solidFill>
            <a:srgbClr val="A3C575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733418" y="5076473"/>
            <a:ext cx="504056" cy="0"/>
          </a:xfrm>
          <a:prstGeom prst="straightConnector1">
            <a:avLst/>
          </a:prstGeom>
          <a:solidFill>
            <a:srgbClr val="A3C575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165466" y="4716434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continuous</a:t>
            </a:r>
            <a:r>
              <a:rPr lang="fr-CH" sz="16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fr-C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</a:t>
            </a:r>
            <a:endParaRPr lang="fr-CH" sz="1600" b="1" dirty="0">
              <a:solidFill>
                <a:schemeClr val="accent5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781090" y="4860450"/>
            <a:ext cx="1080120" cy="3792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b="1" dirty="0">
                <a:solidFill>
                  <a:schemeClr val="lt1"/>
                </a:solidFill>
              </a:rPr>
              <a:t>translator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861210" y="5076473"/>
            <a:ext cx="504056" cy="0"/>
          </a:xfrm>
          <a:prstGeom prst="straightConnector1">
            <a:avLst/>
          </a:prstGeom>
          <a:solidFill>
            <a:srgbClr val="A3C575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4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RSP Community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441" y="1103259"/>
            <a:ext cx="216501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Research work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Many Papers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PhD Thesis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Datasets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Prototypes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Benchmarks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1959" y="1108306"/>
            <a:ext cx="369787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RDF Streams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Stream Reasoning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Complex Event Processing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Stream Query Processing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Stream Compression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Semantic Sensor Web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47359" y="2122654"/>
            <a:ext cx="2523448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Many topics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595294" y="2152104"/>
            <a:ext cx="263200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Tons of work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1278" y="3843937"/>
            <a:ext cx="99633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5792" y="4385291"/>
            <a:ext cx="353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http://www.w3.org/community/rsp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2281" y="3923626"/>
            <a:ext cx="554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W3C RSP Community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1278" y="5362460"/>
            <a:ext cx="1064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Effort to                     our work on RDF stream 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0171" y="4900795"/>
            <a:ext cx="1906932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20"/>
              </a:lnSpc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discuss</a:t>
            </a:r>
          </a:p>
          <a:p>
            <a:pPr>
              <a:lnSpc>
                <a:spcPts val="2320"/>
              </a:lnSpc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standardize</a:t>
            </a:r>
          </a:p>
          <a:p>
            <a:pPr>
              <a:lnSpc>
                <a:spcPts val="2320"/>
              </a:lnSpc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combine</a:t>
            </a:r>
          </a:p>
          <a:p>
            <a:pPr>
              <a:lnSpc>
                <a:spcPts val="2320"/>
              </a:lnSpc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formalize</a:t>
            </a:r>
          </a:p>
          <a:p>
            <a:pPr>
              <a:lnSpc>
                <a:spcPts val="2320"/>
              </a:lnSpc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evangelize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3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ealthPals: Body-heat powered, wearable health monitoring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07" y="4020842"/>
            <a:ext cx="2043998" cy="22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rbanvelo.org/wordpress/wp-content/uploads/2012/04/dsc01424-1333576913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71" y="2297976"/>
            <a:ext cx="2234472" cy="14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akezineblog.files.wordpress.com/2012/10/rs16_blog_pirsen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71" y="1004612"/>
            <a:ext cx="2234472" cy="16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ri.com/sites/default/files/imagecache/slide_home_main/project/slides/landshark_robot_pr_1122311_490x3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21" y="1010182"/>
            <a:ext cx="1934832" cy="16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 Streams?</a:t>
            </a:r>
            <a:endParaRPr lang="en-US" dirty="0"/>
          </a:p>
        </p:txBody>
      </p:sp>
      <p:pic>
        <p:nvPicPr>
          <p:cNvPr id="2050" name="Picture 2" descr="http://www.snowstudies.org/images/Pic%202005-02-13_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6" y="1020380"/>
            <a:ext cx="1084145" cy="15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eodjango.mtri.org/gass/media/img/fig_ablato_un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41" y="1020380"/>
            <a:ext cx="1068779" cy="16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openi.nlm.nih.gov/imgs/512/358/3231215/3231215_sensors-10-08504f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6" y="2538641"/>
            <a:ext cx="3155467" cy="12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1909" y="959148"/>
            <a:ext cx="32415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Internet of Things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Sensor Networks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Mobile Networks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Smart Devices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Participatory Sensing</a:t>
            </a:r>
          </a:p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Transportation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435" y="4114505"/>
            <a:ext cx="2869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Financial Data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Social Media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Urban Planning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Health Monitoring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Marketing</a:t>
            </a:r>
          </a:p>
        </p:txBody>
      </p:sp>
      <p:pic>
        <p:nvPicPr>
          <p:cNvPr id="2054" name="Picture 6" descr="http://www.goes-r.gov/education/comet/satmet/remote_sensing/media/graphics/bu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29" y="2538641"/>
            <a:ext cx="1061924" cy="12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s.duckduckgo.com/iu/?u=http%3A%2F%2Fts1.mm.bing.net%2Fth%3Fid%3DHN.608036570496436888%26pid%3D15.1&amp;f=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67" y="4053116"/>
            <a:ext cx="1994074" cy="21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cial m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27" y="4574746"/>
            <a:ext cx="1660523" cy="15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usschnitt von LoD1-Datensatz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/>
          <a:stretch/>
        </p:blipFill>
        <p:spPr bwMode="auto">
          <a:xfrm>
            <a:off x="3154071" y="4885833"/>
            <a:ext cx="1622236" cy="13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23" y="4066539"/>
            <a:ext cx="1722120" cy="129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7792705" y="3342144"/>
            <a:ext cx="2742005" cy="1448789"/>
          </a:xfrm>
          <a:prstGeom prst="wedgeEllipseCallout">
            <a:avLst>
              <a:gd name="adj1" fmla="val 23319"/>
              <a:gd name="adj2" fmla="val 37455"/>
            </a:avLst>
          </a:prstGeom>
          <a:solidFill>
            <a:schemeClr val="bg1">
              <a:lumMod val="95000"/>
              <a:alpha val="23000"/>
            </a:schemeClr>
          </a:solidFill>
          <a:ln w="508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“It’s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 streaming world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!”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[1]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25" name="Rectangle 24"/>
          <p:cNvSpPr/>
          <p:nvPr/>
        </p:nvSpPr>
        <p:spPr>
          <a:xfrm>
            <a:off x="5017248" y="6599744"/>
            <a:ext cx="7443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err="1" smtClean="0">
                <a:solidFill>
                  <a:schemeClr val="bg1">
                    <a:lumMod val="95000"/>
                  </a:schemeClr>
                </a:solidFill>
              </a:rPr>
              <a:t>Della</a:t>
            </a:r>
            <a:r>
              <a:rPr lang="fr-CH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CH" sz="1200" dirty="0">
                <a:solidFill>
                  <a:schemeClr val="bg1">
                    <a:lumMod val="95000"/>
                  </a:schemeClr>
                </a:solidFill>
              </a:rPr>
              <a:t>Valle</a:t>
            </a:r>
            <a:r>
              <a:rPr lang="fr-CH" sz="1200" dirty="0" smtClean="0">
                <a:solidFill>
                  <a:schemeClr val="bg1">
                    <a:lumMod val="95000"/>
                  </a:schemeClr>
                </a:solidFill>
              </a:rPr>
              <a:t>, et al : </a:t>
            </a:r>
            <a:r>
              <a:rPr lang="fr-CH" sz="1200" dirty="0" err="1">
                <a:solidFill>
                  <a:schemeClr val="bg1">
                    <a:lumMod val="95000"/>
                  </a:schemeClr>
                </a:solidFill>
              </a:rPr>
              <a:t>It's</a:t>
            </a:r>
            <a:r>
              <a:rPr lang="fr-CH" sz="1200" dirty="0">
                <a:solidFill>
                  <a:schemeClr val="bg1">
                    <a:lumMod val="95000"/>
                  </a:schemeClr>
                </a:solidFill>
              </a:rPr>
              <a:t> a Streaming World! </a:t>
            </a:r>
            <a:r>
              <a:rPr lang="fr-CH" sz="1200" dirty="0" err="1">
                <a:solidFill>
                  <a:schemeClr val="bg1">
                    <a:lumMod val="95000"/>
                  </a:schemeClr>
                </a:solidFill>
              </a:rPr>
              <a:t>Reasoning</a:t>
            </a:r>
            <a:r>
              <a:rPr lang="fr-CH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95000"/>
                  </a:schemeClr>
                </a:solidFill>
              </a:rPr>
              <a:t>upon</a:t>
            </a:r>
            <a:r>
              <a:rPr lang="fr-CH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95000"/>
                  </a:schemeClr>
                </a:solidFill>
              </a:rPr>
              <a:t>Rapidly</a:t>
            </a:r>
            <a:r>
              <a:rPr lang="fr-CH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CH" sz="1200" dirty="0" err="1">
                <a:solidFill>
                  <a:schemeClr val="bg1">
                    <a:lumMod val="95000"/>
                  </a:schemeClr>
                </a:solidFill>
              </a:rPr>
              <a:t>Changing</a:t>
            </a:r>
            <a:r>
              <a:rPr lang="fr-CH" sz="1200" dirty="0">
                <a:solidFill>
                  <a:schemeClr val="bg1">
                    <a:lumMod val="95000"/>
                  </a:schemeClr>
                </a:solidFill>
              </a:rPr>
              <a:t> Information. IEEE Intelligent Systems 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RSP Community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25602" name="Picture 2" descr="http://download.teymourian.de/W3C-RSP-Pics/20140627_145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3" y="1047381"/>
            <a:ext cx="7011300" cy="52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Streams Workshop! @ESWC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45" y="2075639"/>
            <a:ext cx="7581900" cy="402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080" y="1062023"/>
            <a:ext cx="9856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https://www.w3.org/community/rsp/rsp-workshop-2015/</a:t>
            </a:r>
          </a:p>
        </p:txBody>
      </p:sp>
    </p:spTree>
    <p:extLst>
      <p:ext uri="{BB962C8B-B14F-4D97-AF65-F5344CB8AC3E}">
        <p14:creationId xmlns:p14="http://schemas.microsoft.com/office/powerpoint/2010/main" val="243918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Streams?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984432">
            <a:off x="4527442" y="629405"/>
            <a:ext cx="1455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RDF</a:t>
            </a:r>
            <a:endParaRPr lang="en-US" sz="60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991883" y="524029"/>
            <a:ext cx="154378" cy="32063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9325" y="1678769"/>
            <a:ext cx="23639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Web standards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discovery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sharing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Web queries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6806" y="2459556"/>
            <a:ext cx="1819280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G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 Web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325" y="3958875"/>
            <a:ext cx="25081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Semantics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Vocabularies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Harvesting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linking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Matching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83087" y="4869381"/>
            <a:ext cx="230672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Integration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6861" y="3917497"/>
            <a:ext cx="26929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Ontologies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Expressivity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Inference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Rule processing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Knowledge bases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843560" y="4894464"/>
            <a:ext cx="2160848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Reasoning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6861" y="1678769"/>
            <a:ext cx="29933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 languages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 answering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Efficient processing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 Federation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817368" y="2368928"/>
            <a:ext cx="2213234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Processing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108525">
            <a:off x="-1049620" y="644608"/>
            <a:ext cx="400494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 in progress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22586" y="381472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55597" y="2968341"/>
            <a:ext cx="2421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Is this what 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we require?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47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28692" y="6627167"/>
            <a:ext cx="6163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Stonebreaker et al. The 8 requirement of Real-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TimeStream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Processing. SIGMOD Record. 2005.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900000">
            <a:off x="8436915" y="5508815"/>
            <a:ext cx="4710357" cy="659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 10 years ago…</a:t>
            </a:r>
            <a:endParaRPr lang="en-US" dirty="0"/>
          </a:p>
        </p:txBody>
      </p:sp>
      <p:pic>
        <p:nvPicPr>
          <p:cNvPr id="3074" name="Picture 2" descr="Michael Stonebr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90600"/>
            <a:ext cx="1666875" cy="166687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232025" y="2201883"/>
            <a:ext cx="4186899" cy="1591009"/>
          </a:xfrm>
          <a:prstGeom prst="wedgeEllipseCallout">
            <a:avLst>
              <a:gd name="adj1" fmla="val -61756"/>
              <a:gd name="adj2" fmla="val -69573"/>
            </a:avLst>
          </a:prstGeom>
          <a:solidFill>
            <a:schemeClr val="bg1">
              <a:lumMod val="95000"/>
              <a:alpha val="23000"/>
            </a:schemeClr>
          </a:solidFill>
          <a:ln w="508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“8 requirements of real-time stream processing”</a:t>
            </a:r>
            <a:r>
              <a:rPr lang="en-US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[2]</a:t>
            </a:r>
            <a:endParaRPr lang="en-US" sz="1000" dirty="0"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8927892" y="5505123"/>
            <a:ext cx="3728406" cy="66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453" y="4260542"/>
            <a:ext cx="6997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Do we address them?</a:t>
            </a:r>
          </a:p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Do we have more requirements?</a:t>
            </a:r>
          </a:p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Do we need to do more?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1572" y="951495"/>
            <a:ext cx="357194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Keep data moving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 with stream SQL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Handle imperfections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Predictable outcomes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Integrate stored data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safety &amp; availability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Partition &amp; scale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Respond Instantaneously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559746" y="2365953"/>
            <a:ext cx="3206134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8 Requirements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15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Reactive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8445" y="1002686"/>
            <a:ext cx="357194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Keep data moving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 with stream SQL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Handle imperfections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Predictable outcomes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Integrate stored data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safety &amp; availability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Partition &amp; scale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Respond Instantaneously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5476619" y="2417144"/>
            <a:ext cx="3206134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8 Requirements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9345" y="1315815"/>
            <a:ext cx="1925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Event-Driven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0506" y="6581001"/>
            <a:ext cx="5729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Jonas Boner. Go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Reactive: Event-Driven, Scalable, Resilient &amp;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Responsive Systems. 2013.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092" y="1220664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Events: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87568" y="2247917"/>
            <a:ext cx="1637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react to</a:t>
            </a:r>
          </a:p>
        </p:txBody>
      </p:sp>
      <p:sp>
        <p:nvSpPr>
          <p:cNvPr id="9" name="Left Brace 8"/>
          <p:cNvSpPr/>
          <p:nvPr/>
        </p:nvSpPr>
        <p:spPr>
          <a:xfrm>
            <a:off x="1371982" y="1382733"/>
            <a:ext cx="365110" cy="2445678"/>
          </a:xfrm>
          <a:prstGeom prst="leftBrace">
            <a:avLst>
              <a:gd name="adj1" fmla="val 40858"/>
              <a:gd name="adj2" fmla="val 5048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9345" y="1943938"/>
            <a:ext cx="1291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Scalable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7092" y="1866995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Load: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4163" y="2649291"/>
            <a:ext cx="1334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Resilient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1910" y="2554140"/>
            <a:ext cx="162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Failure: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9345" y="3389961"/>
            <a:ext cx="1700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Responsive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7092" y="3294810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Users: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453" y="4260542"/>
            <a:ext cx="6997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Do we address them?</a:t>
            </a:r>
          </a:p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Do we have more requirements?</a:t>
            </a:r>
          </a:p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Do we need to do more?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Reactive</a:t>
            </a:r>
            <a:r>
              <a:rPr lang="en-US" dirty="0" smtClean="0"/>
              <a:t> RSPs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1543" y="1050261"/>
            <a:ext cx="357194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Keep data moving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 with stream SQL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Handle imperfections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Predictable outcomes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Integrate stored data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safety &amp; availability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Partition &amp; scale</a:t>
            </a:r>
          </a:p>
          <a:p>
            <a:r>
              <a:rPr 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Respond Instantaneously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610283" y="2464719"/>
            <a:ext cx="3206134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8 Requirements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9059" y="1093799"/>
            <a:ext cx="5446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We go beyond only these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76" y="1801866"/>
            <a:ext cx="3505062" cy="3539430"/>
          </a:xfrm>
          <a:prstGeom prst="rect">
            <a:avLst/>
          </a:prstGeom>
          <a:solidFill>
            <a:schemeClr val="tx2">
              <a:lumMod val="50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Heterogeneity</a:t>
            </a:r>
          </a:p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Modeling</a:t>
            </a:r>
          </a:p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Stream Reasoning</a:t>
            </a:r>
          </a:p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Data discovery</a:t>
            </a:r>
          </a:p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Stream data linking</a:t>
            </a:r>
          </a:p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 optimization</a:t>
            </a:r>
          </a:p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… more</a:t>
            </a:r>
          </a:p>
        </p:txBody>
      </p:sp>
      <p:sp>
        <p:nvSpPr>
          <p:cNvPr id="19" name="Freeform 18"/>
          <p:cNvSpPr/>
          <p:nvPr/>
        </p:nvSpPr>
        <p:spPr>
          <a:xfrm rot="1127249" flipV="1">
            <a:off x="4710076" y="3333103"/>
            <a:ext cx="1384127" cy="145726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4422" y="5376950"/>
            <a:ext cx="454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</a:rPr>
              <a:t>Reactive Principles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90536" y="5945643"/>
            <a:ext cx="9389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Needed if we want to build relevant systems</a:t>
            </a:r>
          </a:p>
        </p:txBody>
      </p:sp>
    </p:spTree>
    <p:extLst>
      <p:ext uri="{BB962C8B-B14F-4D97-AF65-F5344CB8AC3E}">
        <p14:creationId xmlns:p14="http://schemas.microsoft.com/office/powerpoint/2010/main" val="42896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RSP workflows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4" name="Oval 3"/>
          <p:cNvSpPr/>
          <p:nvPr/>
        </p:nvSpPr>
        <p:spPr>
          <a:xfrm>
            <a:off x="541172" y="1674316"/>
            <a:ext cx="1044056" cy="104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 dirty="0" smtClean="0"/>
              <a:t>Morph</a:t>
            </a:r>
          </a:p>
          <a:p>
            <a:pPr algn="ctr"/>
            <a:r>
              <a:rPr lang="en-US" sz="2000" b="1" dirty="0" smtClean="0"/>
              <a:t>Streams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3914443" y="1444578"/>
            <a:ext cx="1044056" cy="104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000" b="1" dirty="0" smtClean="0"/>
              <a:t>CSPARQL</a:t>
            </a:r>
            <a:endParaRPr lang="en-US" sz="2000" b="1" dirty="0"/>
          </a:p>
        </p:txBody>
      </p:sp>
      <p:sp>
        <p:nvSpPr>
          <p:cNvPr id="6" name="Freeform 5"/>
          <p:cNvSpPr/>
          <p:nvPr/>
        </p:nvSpPr>
        <p:spPr>
          <a:xfrm>
            <a:off x="1462398" y="1444578"/>
            <a:ext cx="2454321" cy="320006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2189139" y="1061432"/>
            <a:ext cx="477672" cy="369946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10800000">
            <a:off x="1522675" y="2398366"/>
            <a:ext cx="2454321" cy="320006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6675" y="1118049"/>
            <a:ext cx="1044056" cy="104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err="1" smtClean="0"/>
              <a:t>Etalis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3527801" y="3761082"/>
            <a:ext cx="1044056" cy="104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400" b="1" dirty="0" err="1" smtClean="0"/>
              <a:t>TrOWL</a:t>
            </a:r>
            <a:endParaRPr lang="en-US" sz="2400" b="1" dirty="0"/>
          </a:p>
        </p:txBody>
      </p:sp>
      <p:sp>
        <p:nvSpPr>
          <p:cNvPr id="11" name="Freeform 10"/>
          <p:cNvSpPr/>
          <p:nvPr/>
        </p:nvSpPr>
        <p:spPr>
          <a:xfrm rot="2016678">
            <a:off x="4884258" y="1690386"/>
            <a:ext cx="2186271" cy="392078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6200000">
            <a:off x="3542042" y="3103375"/>
            <a:ext cx="1223263" cy="72094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3460157">
            <a:off x="926239" y="3304901"/>
            <a:ext cx="2724575" cy="679070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0100403" flipV="1">
            <a:off x="4589839" y="3713539"/>
            <a:ext cx="1850898" cy="220488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ave 14"/>
          <p:cNvSpPr/>
          <p:nvPr/>
        </p:nvSpPr>
        <p:spPr>
          <a:xfrm>
            <a:off x="2804989" y="2731612"/>
            <a:ext cx="477672" cy="369946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5418402" y="3913164"/>
            <a:ext cx="477672" cy="369946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43012" y="3576109"/>
            <a:ext cx="1044056" cy="104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2400" b="1" dirty="0" smtClean="0"/>
              <a:t>CQELS</a:t>
            </a:r>
            <a:endParaRPr lang="en-US" sz="2400" b="1" dirty="0"/>
          </a:p>
        </p:txBody>
      </p:sp>
      <p:sp>
        <p:nvSpPr>
          <p:cNvPr id="18" name="Oval 17"/>
          <p:cNvSpPr/>
          <p:nvPr/>
        </p:nvSpPr>
        <p:spPr>
          <a:xfrm>
            <a:off x="6400564" y="2641034"/>
            <a:ext cx="1044056" cy="104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/>
              <a:t>Dynamite</a:t>
            </a:r>
            <a:endParaRPr lang="en-US" sz="2400" b="1" dirty="0"/>
          </a:p>
        </p:txBody>
      </p:sp>
      <p:sp>
        <p:nvSpPr>
          <p:cNvPr id="19" name="Freeform 18"/>
          <p:cNvSpPr/>
          <p:nvPr/>
        </p:nvSpPr>
        <p:spPr>
          <a:xfrm rot="18417087" flipV="1">
            <a:off x="7413947" y="2696555"/>
            <a:ext cx="1618597" cy="250052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Wave 19"/>
          <p:cNvSpPr/>
          <p:nvPr/>
        </p:nvSpPr>
        <p:spPr>
          <a:xfrm>
            <a:off x="7731597" y="2482849"/>
            <a:ext cx="477672" cy="369946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127249" flipV="1">
            <a:off x="6827448" y="4042786"/>
            <a:ext cx="1384127" cy="145726"/>
          </a:xfrm>
          <a:custGeom>
            <a:avLst/>
            <a:gdLst>
              <a:gd name="connsiteX0" fmla="*/ 0 w 2333767"/>
              <a:gd name="connsiteY0" fmla="*/ 320006 h 320006"/>
              <a:gd name="connsiteX1" fmla="*/ 900752 w 2333767"/>
              <a:gd name="connsiteY1" fmla="*/ 6108 h 320006"/>
              <a:gd name="connsiteX2" fmla="*/ 2333767 w 2333767"/>
              <a:gd name="connsiteY2" fmla="*/ 142585 h 3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320006">
                <a:moveTo>
                  <a:pt x="0" y="320006"/>
                </a:moveTo>
                <a:cubicBezTo>
                  <a:pt x="255895" y="177842"/>
                  <a:pt x="511791" y="35678"/>
                  <a:pt x="900752" y="6108"/>
                </a:cubicBezTo>
                <a:cubicBezTo>
                  <a:pt x="1289713" y="-23462"/>
                  <a:pt x="1811740" y="59561"/>
                  <a:pt x="2333767" y="142585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1015" y="4890506"/>
            <a:ext cx="83167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Minimal agreements: standards, serialization, interfaces</a:t>
            </a:r>
          </a:p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Formal models for RSPs and reasoning</a:t>
            </a:r>
          </a:p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Working prototypes/systems!</a:t>
            </a:r>
          </a:p>
          <a:p>
            <a:endParaRPr lang="en-US" sz="280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6917" y="2128384"/>
            <a:ext cx="3994299" cy="2677656"/>
          </a:xfrm>
          <a:prstGeom prst="rect">
            <a:avLst/>
          </a:prstGeom>
          <a:solidFill>
            <a:schemeClr val="tx2">
              <a:lumMod val="50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Event-driven message passing</a:t>
            </a:r>
          </a:p>
          <a:p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Async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communication</a:t>
            </a:r>
          </a:p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Immutable streams</a:t>
            </a:r>
          </a:p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Transparent </a:t>
            </a:r>
            <a:r>
              <a:rPr lang="en-US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Remoting</a:t>
            </a:r>
            <a:endParaRPr lang="en-US" sz="24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Parallel and distributed</a:t>
            </a:r>
          </a:p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Supervised Failure Handling</a:t>
            </a:r>
          </a:p>
          <a:p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Responsive processing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8703" y="5715619"/>
            <a:ext cx="3402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</a:rPr>
              <a:t>Reactive RSPs</a:t>
            </a:r>
          </a:p>
        </p:txBody>
      </p:sp>
    </p:spTree>
    <p:extLst>
      <p:ext uri="{BB962C8B-B14F-4D97-AF65-F5344CB8AC3E}">
        <p14:creationId xmlns:p14="http://schemas.microsoft.com/office/powerpoint/2010/main" val="18229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OSPER - Swiss Experiment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5641" y="669762"/>
            <a:ext cx="716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Open support platform for environmental research</a:t>
            </a:r>
          </a:p>
        </p:txBody>
      </p:sp>
      <p:pic>
        <p:nvPicPr>
          <p:cNvPr id="1026" name="Picture 2" descr="Logo CC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792" y="270657"/>
            <a:ext cx="1251271" cy="5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8170" y="248269"/>
            <a:ext cx="765214" cy="6264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5952" y="4146056"/>
            <a:ext cx="37338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Multidisciplinary research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Real world data + problems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Facilitating research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Precipitation patterns in mountains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Evaporation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Return periods of Natural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Stream flows in Alpine catchments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Permafrost in the Alps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7486" y="1017247"/>
            <a:ext cx="260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managing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environmental 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sensor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data &amp;metadata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7076" y="1150981"/>
            <a:ext cx="1111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Platform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2889408" y="1123484"/>
            <a:ext cx="193439" cy="46145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56662" y="6360742"/>
            <a:ext cx="2893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http://swiss-experiment.ch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91833" y="2741112"/>
            <a:ext cx="63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6775" y="1298552"/>
            <a:ext cx="149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heterogeneous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sensing devices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737" y="1885859"/>
            <a:ext cx="242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summarization, filtering,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compression, interpolation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737" y="2470634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continuous processing,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streaming, geospatial, aggregation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774" y="3055409"/>
            <a:ext cx="20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pattern discovery,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correlation, regression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1736" y="3625411"/>
            <a:ext cx="306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metadata management, semantics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1737" y="4019043"/>
            <a:ext cx="3295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data services, visualization, standards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3045" y="1439654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acquisition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021" y="1992138"/>
            <a:ext cx="108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processing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2506" y="2559685"/>
            <a:ext cx="938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querying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9150" y="3177283"/>
            <a:ext cx="8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analysis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4306" y="3625411"/>
            <a:ext cx="993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discovery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3822" y="3990645"/>
            <a:ext cx="976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provision</a:t>
            </a:r>
          </a:p>
        </p:txBody>
      </p:sp>
      <p:cxnSp>
        <p:nvCxnSpPr>
          <p:cNvPr id="24" name="Straight Connector 23"/>
          <p:cNvCxnSpPr>
            <a:stCxn id="17" idx="3"/>
          </p:cNvCxnSpPr>
          <p:nvPr/>
        </p:nvCxnSpPr>
        <p:spPr>
          <a:xfrm flipH="1" flipV="1">
            <a:off x="6398591" y="1439654"/>
            <a:ext cx="10221" cy="1169146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416838" y="3191226"/>
            <a:ext cx="9215" cy="1054169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798" y="1645617"/>
            <a:ext cx="4762500" cy="2560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883" y="4742900"/>
            <a:ext cx="2705100" cy="15925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802" y="5162000"/>
            <a:ext cx="533400" cy="11734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9750" y="4748563"/>
            <a:ext cx="2141220" cy="15925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4810" y="4771698"/>
            <a:ext cx="1280160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OpenSense2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49226" y="1123421"/>
            <a:ext cx="2691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CH" dirty="0">
                <a:solidFill>
                  <a:schemeClr val="bg1">
                    <a:lumMod val="95000"/>
                  </a:schemeClr>
                </a:solidFill>
              </a:rPr>
              <a:t>global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concern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highly location-dependent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time-dependent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306" y="697125"/>
            <a:ext cx="716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chemeClr val="bg1"/>
                </a:solidFill>
                <a:latin typeface="+mj-lt"/>
              </a:rPr>
              <a:t>Crowdsourcing High-Resolution Air Quality Sensing</a:t>
            </a:r>
          </a:p>
        </p:txBody>
      </p:sp>
      <p:pic>
        <p:nvPicPr>
          <p:cNvPr id="12" name="Picture 2" descr="http://www.nano-tera.ch/images/mainlogo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5361" y="241683"/>
            <a:ext cx="878049" cy="432000"/>
          </a:xfrm>
          <a:prstGeom prst="rect">
            <a:avLst/>
          </a:prstGeom>
          <a:noFill/>
        </p:spPr>
      </p:pic>
      <p:pic>
        <p:nvPicPr>
          <p:cNvPr id="13" name="Picture 2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5713" y="706459"/>
            <a:ext cx="1051398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7522" y="1352131"/>
            <a:ext cx="177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10000"/>
                </a:solidFill>
              </a:rPr>
              <a:t>Air Pollution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513843" y="1352131"/>
            <a:ext cx="435383" cy="23083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3" idx="1"/>
          </p:cNvCxnSpPr>
          <p:nvPr/>
        </p:nvCxnSpPr>
        <p:spPr>
          <a:xfrm>
            <a:off x="3513843" y="1582964"/>
            <a:ext cx="435383" cy="212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3513843" y="1582963"/>
            <a:ext cx="435383" cy="2308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99841" y="2161949"/>
            <a:ext cx="809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Accurate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location-dependent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real-time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on air pollution is needed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2339" y="4670132"/>
            <a:ext cx="53586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Integrated air quality measurement platform</a:t>
            </a: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Heterogeneous devices and data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Human activity assessment, lifestyle and health 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29045" y="256145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Link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high-quality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low-quality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Integration of pure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statistical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models and physical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dispersion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Better coverage through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crowdsensing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Incentives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for crowd data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Finer temporal and spatial resolutions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Utilitarian approach for trade-off between model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complexity, privacy and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Higher accuracy of pollution maps models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93088" y="6377940"/>
            <a:ext cx="267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http://opensense.epfl.ch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68581" y="5050251"/>
            <a:ext cx="1989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Institutional stations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91176" y="5347240"/>
            <a:ext cx="23609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OpenSense</a:t>
            </a:r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infrastructure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89381" y="5050251"/>
            <a:ext cx="2240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Personal mobile sensors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782965" y="4981887"/>
            <a:ext cx="0" cy="406919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347583" y="4992106"/>
            <a:ext cx="435383" cy="227423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782966" y="4992106"/>
            <a:ext cx="430834" cy="227422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493527" y="4992107"/>
            <a:ext cx="1799858" cy="1216795"/>
            <a:chOff x="6249571" y="5219528"/>
            <a:chExt cx="1799858" cy="121679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559" y="6044579"/>
              <a:ext cx="272897" cy="39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759" y="6044579"/>
              <a:ext cx="272897" cy="39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" name="Group 56"/>
            <p:cNvGrpSpPr/>
            <p:nvPr/>
          </p:nvGrpSpPr>
          <p:grpSpPr>
            <a:xfrm>
              <a:off x="6249571" y="5219528"/>
              <a:ext cx="1799858" cy="1141716"/>
              <a:chOff x="6249571" y="5219528"/>
              <a:chExt cx="1799858" cy="1141716"/>
            </a:xfrm>
          </p:grpSpPr>
          <p:sp>
            <p:nvSpPr>
              <p:cNvPr id="44" name="Cloud 26"/>
              <p:cNvSpPr/>
              <p:nvPr/>
            </p:nvSpPr>
            <p:spPr bwMode="auto">
              <a:xfrm>
                <a:off x="6496101" y="5219528"/>
                <a:ext cx="1553328" cy="449301"/>
              </a:xfrm>
              <a:prstGeom prst="cloud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orgia" charset="0"/>
                  <a:ea typeface="Arial" charset="0"/>
                </a:endParaRPr>
              </a:p>
            </p:txBody>
          </p:sp>
          <p:pic>
            <p:nvPicPr>
              <p:cNvPr id="45" name="Picture 4" descr="htc-hero-pictures-1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288" y="5948024"/>
                <a:ext cx="419471" cy="41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571" y="5924606"/>
                <a:ext cx="272897" cy="391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7" name="Straight Arrow Connector 37"/>
              <p:cNvCxnSpPr>
                <a:cxnSpLocks noChangeShapeType="1"/>
              </p:cNvCxnSpPr>
              <p:nvPr/>
            </p:nvCxnSpPr>
            <p:spPr bwMode="auto">
              <a:xfrm flipH="1">
                <a:off x="6667880" y="5689309"/>
                <a:ext cx="41540" cy="320567"/>
              </a:xfrm>
              <a:prstGeom prst="straightConnector1">
                <a:avLst/>
              </a:prstGeom>
              <a:noFill/>
              <a:ln w="57150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8" name="Straight Arrow Connector 39"/>
              <p:cNvCxnSpPr>
                <a:cxnSpLocks noChangeShapeType="1"/>
              </p:cNvCxnSpPr>
              <p:nvPr/>
            </p:nvCxnSpPr>
            <p:spPr bwMode="auto">
              <a:xfrm flipH="1" flipV="1">
                <a:off x="7691850" y="5547700"/>
                <a:ext cx="213436" cy="31447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49" name="TextBox 44"/>
              <p:cNvSpPr txBox="1"/>
              <p:nvPr/>
            </p:nvSpPr>
            <p:spPr bwMode="auto">
              <a:xfrm>
                <a:off x="6631280" y="5258955"/>
                <a:ext cx="136782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 err="1">
                    <a:ln w="12700">
                      <a:noFill/>
                      <a:prstDash val="solid"/>
                    </a:ln>
                  </a:rPr>
                  <a:t>CrowdSense</a:t>
                </a:r>
                <a:endParaRPr lang="en-US" sz="2800" b="1" kern="0" dirty="0">
                  <a:ln w="12700">
                    <a:noFill/>
                    <a:prstDash val="solid"/>
                  </a:ln>
                </a:endParaRPr>
              </a:p>
            </p:txBody>
          </p:sp>
          <p:pic>
            <p:nvPicPr>
              <p:cNvPr id="52" name="Picture 4" descr="htc-hero-pictures-1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9958" y="5903129"/>
                <a:ext cx="419471" cy="41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7590106" y="5614860"/>
                <a:ext cx="202201" cy="294465"/>
              </a:xfrm>
              <a:prstGeom prst="straightConnector1">
                <a:avLst/>
              </a:prstGeom>
              <a:noFill/>
              <a:ln w="57150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4" name="Straight Arrow Connector 39"/>
              <p:cNvCxnSpPr>
                <a:cxnSpLocks noChangeShapeType="1"/>
              </p:cNvCxnSpPr>
              <p:nvPr/>
            </p:nvCxnSpPr>
            <p:spPr bwMode="auto">
              <a:xfrm flipV="1">
                <a:off x="6818389" y="5668830"/>
                <a:ext cx="51067" cy="341046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5" name="Straight Arrow Connector 39"/>
              <p:cNvCxnSpPr>
                <a:cxnSpLocks noChangeShapeType="1"/>
                <a:endCxn id="44" idx="1"/>
              </p:cNvCxnSpPr>
              <p:nvPr/>
            </p:nvCxnSpPr>
            <p:spPr bwMode="auto">
              <a:xfrm flipV="1">
                <a:off x="7147166" y="5668351"/>
                <a:ext cx="125599" cy="255712"/>
              </a:xfrm>
              <a:prstGeom prst="straightConnector1">
                <a:avLst/>
              </a:prstGeom>
              <a:noFill/>
              <a:ln w="57150">
                <a:solidFill>
                  <a:srgbClr val="008000"/>
                </a:solidFill>
                <a:round/>
                <a:headEnd type="none" w="med" len="med"/>
                <a:tailEnd type="triangle" w="med" len="med"/>
              </a:ln>
            </p:spPr>
          </p:cxn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294" y="1148645"/>
            <a:ext cx="1516380" cy="96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600" y="1095227"/>
            <a:ext cx="1661160" cy="1043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324" y="2480862"/>
            <a:ext cx="2705100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287" y="2531281"/>
            <a:ext cx="1249680" cy="944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516" y="3774541"/>
            <a:ext cx="60198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7954" y="3727131"/>
            <a:ext cx="58674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OpenIoT </a:t>
            </a:r>
            <a:r>
              <a:rPr lang="en-US" sz="2000" dirty="0"/>
              <a:t>FP7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7488" y="706883"/>
            <a:ext cx="716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Open Source Cloud solution for the Internet of Things</a:t>
            </a:r>
          </a:p>
        </p:txBody>
      </p:sp>
      <p:pic>
        <p:nvPicPr>
          <p:cNvPr id="2050" name="Picture 2" descr="OpenIo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36" y="149835"/>
            <a:ext cx="1625463" cy="4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peniot.eu/sites/all/themes/corporateclean/images/FP7-coo-RGB%20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35" y="537436"/>
            <a:ext cx="730826" cy="59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peniot.eu/sites/all/themes/corporateclean/images/jau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15" y="658331"/>
            <a:ext cx="503815" cy="3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56663" y="6360742"/>
            <a:ext cx="1890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http://openiot.eu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6707" y="1076949"/>
            <a:ext cx="455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Established Open-source platform for IoT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0393" y="1631964"/>
            <a:ext cx="5451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Integrate </a:t>
            </a:r>
            <a:r>
              <a:rPr lang="en-US" altLang="fr-FR" b="1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sensors</a:t>
            </a: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 &amp; things with </a:t>
            </a:r>
            <a:r>
              <a:rPr lang="en-US" altLang="fr-FR" b="1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cloud</a:t>
            </a: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 computing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Configure, deploy and use </a:t>
            </a:r>
            <a:r>
              <a:rPr lang="en-US" altLang="fr-FR" b="1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IoT services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Auditing/assessing </a:t>
            </a:r>
            <a:r>
              <a:rPr lang="en-US" altLang="fr-FR" b="1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privacy</a:t>
            </a: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 of IoT apps in the cloud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fr-FR" b="1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Semantic</a:t>
            </a: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 annotations of internet-connected objects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fr-FR" b="1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Energy-efficient</a:t>
            </a: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 data harvesting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Publish/subscribe for continuous processing and sensor data filtering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Mobility of sensors and </a:t>
            </a:r>
            <a:r>
              <a:rPr lang="en-US" altLang="fr-FR" b="1" dirty="0" err="1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QoS</a:t>
            </a:r>
            <a:r>
              <a:rPr lang="en-US" altLang="fr-FR" dirty="0">
                <a:solidFill>
                  <a:schemeClr val="bg1">
                    <a:lumMod val="95000"/>
                  </a:schemeClr>
                </a:solidFill>
                <a:ea typeface="ＭＳ Ｐゴシック" panose="020B0600070205080204" pitchFamily="34" charset="-128"/>
              </a:rPr>
              <a:t> aspects in IoT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6706" y="1401856"/>
            <a:ext cx="3669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https://github.com/OpenIotOrg/openiot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1142716"/>
            <a:ext cx="504473" cy="5044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58547" y="3976016"/>
            <a:ext cx="3841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Use cases and validation scenarios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29616" y="4271444"/>
            <a:ext cx="16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Smart Manufacturing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68532" y="4419139"/>
            <a:ext cx="195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Campus Guide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22292" y="4419139"/>
            <a:ext cx="151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Air Monitoring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38945" y="4306371"/>
            <a:ext cx="151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Agriculture Sensing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313" y="1648808"/>
            <a:ext cx="3688080" cy="2506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977" y="4891146"/>
            <a:ext cx="1554480" cy="1272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977" y="5527416"/>
            <a:ext cx="1554480" cy="807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612" y="4804971"/>
            <a:ext cx="868680" cy="15468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505" y="4796060"/>
            <a:ext cx="594360" cy="8534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8259" y="4900057"/>
            <a:ext cx="2484120" cy="14097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600" y="5222780"/>
            <a:ext cx="731520" cy="10515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6975" y="4796060"/>
            <a:ext cx="70866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 descr="m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4" y="1196976"/>
            <a:ext cx="9175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m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6" y="3933825"/>
            <a:ext cx="7223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7" descr="sens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9" y="1052514"/>
            <a:ext cx="8016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" descr="http://www.smartsantander.eu/images/testbeds/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6" y="1700214"/>
            <a:ext cx="720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Imagen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4" y="2060576"/>
            <a:ext cx="7778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n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4149725"/>
            <a:ext cx="8651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Imagen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708276"/>
            <a:ext cx="12779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Marcador de número de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17E88B-59BE-4F51-AED6-FF28F678C0E0}" type="slidenum">
              <a:rPr lang="es-ES" altLang="fr-FR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</a:t>
            </a:fld>
            <a:endParaRPr lang="es-ES" altLang="fr-F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25" name="Conector recto 24"/>
          <p:cNvCxnSpPr>
            <a:stCxn id="51203" idx="3"/>
            <a:endCxn id="51205" idx="1"/>
          </p:cNvCxnSpPr>
          <p:nvPr/>
        </p:nvCxnSpPr>
        <p:spPr bwMode="auto">
          <a:xfrm flipV="1">
            <a:off x="2541588" y="1381125"/>
            <a:ext cx="666750" cy="179388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Conector recto 75"/>
          <p:cNvCxnSpPr/>
          <p:nvPr/>
        </p:nvCxnSpPr>
        <p:spPr bwMode="auto">
          <a:xfrm>
            <a:off x="1839913" y="1773238"/>
            <a:ext cx="576262" cy="79216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onector recto 76"/>
          <p:cNvCxnSpPr/>
          <p:nvPr/>
        </p:nvCxnSpPr>
        <p:spPr bwMode="auto">
          <a:xfrm flipV="1">
            <a:off x="2847976" y="1700214"/>
            <a:ext cx="576263" cy="649287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ector recto 77"/>
          <p:cNvCxnSpPr/>
          <p:nvPr/>
        </p:nvCxnSpPr>
        <p:spPr bwMode="auto">
          <a:xfrm flipH="1" flipV="1">
            <a:off x="3927476" y="1557339"/>
            <a:ext cx="288925" cy="503237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ector recto 78"/>
          <p:cNvCxnSpPr/>
          <p:nvPr/>
        </p:nvCxnSpPr>
        <p:spPr bwMode="auto">
          <a:xfrm flipV="1">
            <a:off x="2919414" y="2492376"/>
            <a:ext cx="1081087" cy="288925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51216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652963"/>
            <a:ext cx="7032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4797426"/>
            <a:ext cx="584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2" descr="http://www.smartsantander.eu/images/testbeds/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4" y="5300664"/>
            <a:ext cx="720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Conector recto 81"/>
          <p:cNvCxnSpPr/>
          <p:nvPr/>
        </p:nvCxnSpPr>
        <p:spPr bwMode="auto">
          <a:xfrm flipV="1">
            <a:off x="2343151" y="4292601"/>
            <a:ext cx="1008063" cy="360363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Conector recto 82"/>
          <p:cNvCxnSpPr>
            <a:stCxn id="51217" idx="0"/>
          </p:cNvCxnSpPr>
          <p:nvPr/>
        </p:nvCxnSpPr>
        <p:spPr bwMode="auto">
          <a:xfrm flipH="1" flipV="1">
            <a:off x="3927476" y="4437063"/>
            <a:ext cx="652463" cy="36036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ector recto 84"/>
          <p:cNvCxnSpPr>
            <a:endCxn id="51204" idx="2"/>
          </p:cNvCxnSpPr>
          <p:nvPr/>
        </p:nvCxnSpPr>
        <p:spPr bwMode="auto">
          <a:xfrm flipV="1">
            <a:off x="3495675" y="4506913"/>
            <a:ext cx="146050" cy="29051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Conector recto 87"/>
          <p:cNvCxnSpPr>
            <a:stCxn id="51217" idx="1"/>
          </p:cNvCxnSpPr>
          <p:nvPr/>
        </p:nvCxnSpPr>
        <p:spPr bwMode="auto">
          <a:xfrm flipH="1" flipV="1">
            <a:off x="3495676" y="5157789"/>
            <a:ext cx="792163" cy="28575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onector recto 89"/>
          <p:cNvCxnSpPr/>
          <p:nvPr/>
        </p:nvCxnSpPr>
        <p:spPr bwMode="auto">
          <a:xfrm flipH="1">
            <a:off x="2992438" y="5373688"/>
            <a:ext cx="215900" cy="57626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Conector recto 91"/>
          <p:cNvCxnSpPr/>
          <p:nvPr/>
        </p:nvCxnSpPr>
        <p:spPr bwMode="auto">
          <a:xfrm>
            <a:off x="2200275" y="4868863"/>
            <a:ext cx="215900" cy="79216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Conector recto 95"/>
          <p:cNvCxnSpPr/>
          <p:nvPr/>
        </p:nvCxnSpPr>
        <p:spPr bwMode="auto">
          <a:xfrm flipH="1">
            <a:off x="3063876" y="5338763"/>
            <a:ext cx="1376363" cy="754062"/>
          </a:xfrm>
          <a:prstGeom prst="lin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226" name="TextBox 3"/>
          <p:cNvSpPr txBox="1">
            <a:spLocks noChangeArrowheads="1"/>
          </p:cNvSpPr>
          <p:nvPr/>
        </p:nvSpPr>
        <p:spPr bwMode="auto">
          <a:xfrm>
            <a:off x="1768475" y="3284538"/>
            <a:ext cx="2908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fr-FR" sz="2400" b="1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Sensor Networks</a:t>
            </a:r>
          </a:p>
        </p:txBody>
      </p:sp>
      <p:pic>
        <p:nvPicPr>
          <p:cNvPr id="51227" name="Imagen 10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1700213"/>
            <a:ext cx="790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8" name="Imagen 10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597275"/>
            <a:ext cx="1117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9" name="Rectangle 10"/>
          <p:cNvSpPr>
            <a:spLocks noChangeArrowheads="1"/>
          </p:cNvSpPr>
          <p:nvPr/>
        </p:nvSpPr>
        <p:spPr bwMode="auto">
          <a:xfrm>
            <a:off x="9409113" y="256540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fr-FR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users</a:t>
            </a:r>
            <a:endParaRPr lang="fr-CH" altLang="fr-FR" sz="2000" b="1" dirty="0">
              <a:solidFill>
                <a:schemeClr val="accent5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0" name="Rectangle 10"/>
          <p:cNvSpPr>
            <a:spLocks noChangeArrowheads="1"/>
          </p:cNvSpPr>
          <p:nvPr/>
        </p:nvSpPr>
        <p:spPr bwMode="auto">
          <a:xfrm>
            <a:off x="8975725" y="4581525"/>
            <a:ext cx="183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fr-FR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applications</a:t>
            </a:r>
          </a:p>
        </p:txBody>
      </p:sp>
      <p:grpSp>
        <p:nvGrpSpPr>
          <p:cNvPr id="5136" name="Agrupar 5135"/>
          <p:cNvGrpSpPr>
            <a:grpSpLocks/>
          </p:cNvGrpSpPr>
          <p:nvPr/>
        </p:nvGrpSpPr>
        <p:grpSpPr bwMode="auto">
          <a:xfrm>
            <a:off x="4943475" y="1773239"/>
            <a:ext cx="2089150" cy="3095625"/>
            <a:chOff x="3419872" y="1772816"/>
            <a:chExt cx="2088232" cy="3096344"/>
          </a:xfrm>
        </p:grpSpPr>
        <p:cxnSp>
          <p:nvCxnSpPr>
            <p:cNvPr id="121" name="Conector recto 120"/>
            <p:cNvCxnSpPr/>
            <p:nvPr/>
          </p:nvCxnSpPr>
          <p:spPr bwMode="auto">
            <a:xfrm>
              <a:off x="3564272" y="2997062"/>
              <a:ext cx="1655034" cy="0"/>
            </a:xfrm>
            <a:prstGeom prst="line">
              <a:avLst/>
            </a:prstGeom>
            <a:noFill/>
            <a:ln w="7620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40" name="Conector recto 122"/>
            <p:cNvCxnSpPr>
              <a:cxnSpLocks noChangeShapeType="1"/>
            </p:cNvCxnSpPr>
            <p:nvPr/>
          </p:nvCxnSpPr>
          <p:spPr bwMode="auto">
            <a:xfrm>
              <a:off x="3491880" y="2780928"/>
              <a:ext cx="1800200" cy="0"/>
            </a:xfrm>
            <a:prstGeom prst="line">
              <a:avLst/>
            </a:prstGeom>
            <a:noFill/>
            <a:ln w="76200" algn="ctr">
              <a:solidFill>
                <a:srgbClr val="1034CC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41" name="Conector recto 124"/>
            <p:cNvCxnSpPr>
              <a:cxnSpLocks noChangeShapeType="1"/>
            </p:cNvCxnSpPr>
            <p:nvPr/>
          </p:nvCxnSpPr>
          <p:spPr bwMode="auto">
            <a:xfrm>
              <a:off x="3563888" y="3212976"/>
              <a:ext cx="1584176" cy="0"/>
            </a:xfrm>
            <a:prstGeom prst="line">
              <a:avLst/>
            </a:prstGeom>
            <a:noFill/>
            <a:ln w="76200" algn="ctr">
              <a:solidFill>
                <a:srgbClr val="7DA0D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42" name="Conector recto 130"/>
            <p:cNvCxnSpPr>
              <a:cxnSpLocks noChangeShapeType="1"/>
            </p:cNvCxnSpPr>
            <p:nvPr/>
          </p:nvCxnSpPr>
          <p:spPr bwMode="auto">
            <a:xfrm>
              <a:off x="3491880" y="3645024"/>
              <a:ext cx="1800200" cy="0"/>
            </a:xfrm>
            <a:prstGeom prst="line">
              <a:avLst/>
            </a:prstGeom>
            <a:noFill/>
            <a:ln w="76200" algn="ctr">
              <a:solidFill>
                <a:srgbClr val="1034CC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43" name="Conector recto 131"/>
            <p:cNvCxnSpPr>
              <a:cxnSpLocks noChangeShapeType="1"/>
            </p:cNvCxnSpPr>
            <p:nvPr/>
          </p:nvCxnSpPr>
          <p:spPr bwMode="auto">
            <a:xfrm>
              <a:off x="3563888" y="3861048"/>
              <a:ext cx="1584176" cy="0"/>
            </a:xfrm>
            <a:prstGeom prst="line">
              <a:avLst/>
            </a:prstGeom>
            <a:noFill/>
            <a:ln w="76200" algn="ctr">
              <a:solidFill>
                <a:srgbClr val="7DA0D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Conector recto 132"/>
            <p:cNvCxnSpPr/>
            <p:nvPr/>
          </p:nvCxnSpPr>
          <p:spPr bwMode="auto">
            <a:xfrm>
              <a:off x="3419872" y="4076813"/>
              <a:ext cx="1799434" cy="0"/>
            </a:xfrm>
            <a:prstGeom prst="line">
              <a:avLst/>
            </a:prstGeom>
            <a:noFill/>
            <a:ln w="7620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Flecha derecha 135"/>
            <p:cNvSpPr/>
            <p:nvPr/>
          </p:nvSpPr>
          <p:spPr bwMode="auto">
            <a:xfrm>
              <a:off x="3491279" y="2349212"/>
              <a:ext cx="2016825" cy="287405"/>
            </a:xfrm>
            <a:prstGeom prst="rightArrow">
              <a:avLst/>
            </a:prstGeom>
            <a:solidFill>
              <a:srgbClr val="A3171E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" sz="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37" name="Flecha derecha 136"/>
            <p:cNvSpPr/>
            <p:nvPr/>
          </p:nvSpPr>
          <p:spPr bwMode="auto">
            <a:xfrm>
              <a:off x="3491279" y="4221310"/>
              <a:ext cx="2016825" cy="287404"/>
            </a:xfrm>
            <a:prstGeom prst="rightArrow">
              <a:avLst/>
            </a:prstGeom>
            <a:solidFill>
              <a:srgbClr val="A3171E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" sz="800">
                <a:solidFill>
                  <a:prstClr val="white"/>
                </a:solidFill>
                <a:latin typeface="Arial" pitchFamily="34" charset="0"/>
              </a:endParaRPr>
            </a:p>
          </p:txBody>
        </p:sp>
        <p:cxnSp>
          <p:nvCxnSpPr>
            <p:cNvPr id="138" name="Conector recto 137"/>
            <p:cNvCxnSpPr/>
            <p:nvPr/>
          </p:nvCxnSpPr>
          <p:spPr bwMode="auto">
            <a:xfrm>
              <a:off x="3564272" y="1988766"/>
              <a:ext cx="1872427" cy="0"/>
            </a:xfrm>
            <a:prstGeom prst="line">
              <a:avLst/>
            </a:prstGeom>
            <a:noFill/>
            <a:ln w="762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Conector recto 138"/>
            <p:cNvCxnSpPr/>
            <p:nvPr/>
          </p:nvCxnSpPr>
          <p:spPr bwMode="auto">
            <a:xfrm>
              <a:off x="3635677" y="1772816"/>
              <a:ext cx="1583629" cy="0"/>
            </a:xfrm>
            <a:prstGeom prst="line">
              <a:avLst/>
            </a:prstGeom>
            <a:noFill/>
            <a:ln w="762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49" name="Conector recto 139"/>
            <p:cNvCxnSpPr>
              <a:cxnSpLocks noChangeShapeType="1"/>
            </p:cNvCxnSpPr>
            <p:nvPr/>
          </p:nvCxnSpPr>
          <p:spPr bwMode="auto">
            <a:xfrm>
              <a:off x="3563888" y="2204864"/>
              <a:ext cx="1800200" cy="0"/>
            </a:xfrm>
            <a:prstGeom prst="line">
              <a:avLst/>
            </a:prstGeom>
            <a:noFill/>
            <a:ln w="76200" algn="ctr">
              <a:solidFill>
                <a:srgbClr val="1034CC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0" name="Conector recto 140"/>
            <p:cNvCxnSpPr>
              <a:cxnSpLocks noChangeShapeType="1"/>
            </p:cNvCxnSpPr>
            <p:nvPr/>
          </p:nvCxnSpPr>
          <p:spPr bwMode="auto">
            <a:xfrm>
              <a:off x="3419872" y="4869160"/>
              <a:ext cx="1872208" cy="0"/>
            </a:xfrm>
            <a:prstGeom prst="line">
              <a:avLst/>
            </a:prstGeom>
            <a:noFill/>
            <a:ln w="76200" algn="ctr">
              <a:solidFill>
                <a:srgbClr val="EC767C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1" name="Conector recto 141"/>
            <p:cNvCxnSpPr>
              <a:cxnSpLocks noChangeShapeType="1"/>
            </p:cNvCxnSpPr>
            <p:nvPr/>
          </p:nvCxnSpPr>
          <p:spPr bwMode="auto">
            <a:xfrm>
              <a:off x="3491880" y="4653136"/>
              <a:ext cx="1584176" cy="0"/>
            </a:xfrm>
            <a:prstGeom prst="line">
              <a:avLst/>
            </a:prstGeom>
            <a:noFill/>
            <a:ln w="76200" algn="ctr">
              <a:solidFill>
                <a:srgbClr val="7DA0D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Flecha derecha 142"/>
            <p:cNvSpPr/>
            <p:nvPr/>
          </p:nvSpPr>
          <p:spPr bwMode="auto">
            <a:xfrm>
              <a:off x="3491279" y="3284467"/>
              <a:ext cx="2016825" cy="288992"/>
            </a:xfrm>
            <a:prstGeom prst="rightArrow">
              <a:avLst/>
            </a:prstGeom>
            <a:solidFill>
              <a:srgbClr val="A3171E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" sz="80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sp>
        <p:nvSpPr>
          <p:cNvPr id="144" name="Rectangle 10"/>
          <p:cNvSpPr>
            <a:spLocks noChangeArrowheads="1"/>
          </p:cNvSpPr>
          <p:nvPr/>
        </p:nvSpPr>
        <p:spPr bwMode="auto">
          <a:xfrm>
            <a:off x="5159376" y="5013325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fr-FR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fr-CH" altLang="fr-FR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streams</a:t>
            </a:r>
            <a:endParaRPr lang="fr-CH" altLang="fr-FR" sz="2000" b="1" dirty="0">
              <a:solidFill>
                <a:schemeClr val="accent5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9"/>
          <p:cNvSpPr>
            <a:spLocks noChangeArrowheads="1"/>
          </p:cNvSpPr>
          <p:nvPr/>
        </p:nvSpPr>
        <p:spPr bwMode="auto">
          <a:xfrm>
            <a:off x="5232401" y="2636838"/>
            <a:ext cx="1439863" cy="4619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400" b="1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Volume</a:t>
            </a:r>
            <a:endParaRPr lang="fr-CH" altLang="fr-FR" sz="2400" b="1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146" name="Rectangle 9"/>
          <p:cNvSpPr>
            <a:spLocks noChangeArrowheads="1"/>
          </p:cNvSpPr>
          <p:nvPr/>
        </p:nvSpPr>
        <p:spPr bwMode="auto">
          <a:xfrm>
            <a:off x="5232401" y="3213101"/>
            <a:ext cx="1439863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400" b="1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Velocity</a:t>
            </a:r>
            <a:endParaRPr lang="fr-CH" altLang="fr-FR" sz="2400" b="1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147" name="Rectangle 9"/>
          <p:cNvSpPr>
            <a:spLocks noChangeArrowheads="1"/>
          </p:cNvSpPr>
          <p:nvPr/>
        </p:nvSpPr>
        <p:spPr bwMode="auto">
          <a:xfrm>
            <a:off x="5232401" y="3776663"/>
            <a:ext cx="1439863" cy="4619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400" b="1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Variety</a:t>
            </a:r>
            <a:endParaRPr lang="fr-CH" altLang="fr-FR" sz="2400" b="1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51236" name="Rectangle 10"/>
          <p:cNvSpPr>
            <a:spLocks noChangeArrowheads="1"/>
          </p:cNvSpPr>
          <p:nvPr/>
        </p:nvSpPr>
        <p:spPr bwMode="auto">
          <a:xfrm>
            <a:off x="7680163" y="3963989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fr-FR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WEB</a:t>
            </a:r>
          </a:p>
        </p:txBody>
      </p:sp>
      <p:sp>
        <p:nvSpPr>
          <p:cNvPr id="51237" name="TextBox 3"/>
          <p:cNvSpPr txBox="1">
            <a:spLocks noChangeArrowheads="1"/>
          </p:cNvSpPr>
          <p:nvPr/>
        </p:nvSpPr>
        <p:spPr bwMode="auto">
          <a:xfrm>
            <a:off x="3143250" y="6092826"/>
            <a:ext cx="70564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fr-FR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Universal Web-</a:t>
            </a:r>
            <a:r>
              <a:rPr lang="es-ES" altLang="fr-FR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es-ES" altLang="fr-FR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fr-FR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access</a:t>
            </a:r>
            <a:r>
              <a:rPr lang="es-ES" altLang="fr-FR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Sensor data</a:t>
            </a:r>
          </a:p>
        </p:txBody>
      </p:sp>
      <p:sp>
        <p:nvSpPr>
          <p:cNvPr id="161" name="Flecha derecha 160"/>
          <p:cNvSpPr/>
          <p:nvPr/>
        </p:nvSpPr>
        <p:spPr bwMode="auto">
          <a:xfrm flipH="1">
            <a:off x="8975726" y="2997201"/>
            <a:ext cx="360363" cy="792163"/>
          </a:xfrm>
          <a:prstGeom prst="rightArrow">
            <a:avLst/>
          </a:prstGeom>
          <a:solidFill>
            <a:srgbClr val="A3171E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ES" sz="80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84696" y="196074"/>
            <a:ext cx="10972800" cy="62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r-FR" sz="5400" b="1" dirty="0"/>
              <a:t>Sensor Networks and the Web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07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 animBg="1"/>
      <p:bldP spid="146" grpId="0" animBg="1"/>
      <p:bldP spid="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313" y="2172603"/>
            <a:ext cx="4019321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Muchas gracias!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6975" y="4255333"/>
            <a:ext cx="9144000" cy="2260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100" dirty="0" smtClean="0">
                <a:solidFill>
                  <a:schemeClr val="bg1">
                    <a:lumMod val="85000"/>
                  </a:schemeClr>
                </a:solidFill>
              </a:rPr>
              <a:t>Jean-Paul Calbimonte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LSIR EPFL</a:t>
            </a:r>
          </a:p>
        </p:txBody>
      </p:sp>
      <p:pic>
        <p:nvPicPr>
          <p:cNvPr id="6" name="Picture 2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916" y="6516213"/>
            <a:ext cx="1051398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epfl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53" y="418823"/>
            <a:ext cx="1980443" cy="10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99709" y="3572975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@jpcik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http://gsn.epfl.ch/images/GSN_green_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94" y="6416100"/>
            <a:ext cx="807428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go CC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0" y="6231509"/>
            <a:ext cx="1251271" cy="5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96" y="6231510"/>
            <a:ext cx="699517" cy="572704"/>
          </a:xfrm>
          <a:prstGeom prst="rect">
            <a:avLst/>
          </a:prstGeom>
        </p:spPr>
      </p:pic>
      <p:pic>
        <p:nvPicPr>
          <p:cNvPr id="22530" name="Picture 2" descr="http://www.nano-tera.ch/images/main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98" y="6416099"/>
            <a:ext cx="790097" cy="4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on the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1026" name="Picture 2" descr="this is for every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6" y="819682"/>
            <a:ext cx="8531225" cy="48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50407" y="1041400"/>
            <a:ext cx="19960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Web of Data</a:t>
            </a:r>
          </a:p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Linked Data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Linked Data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99" y="3219925"/>
            <a:ext cx="5351015" cy="39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4978" y="5841058"/>
            <a:ext cx="5216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W3C Standards: RDF, SPARQL, etc. </a:t>
            </a: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rir llave 30"/>
          <p:cNvSpPr/>
          <p:nvPr/>
        </p:nvSpPr>
        <p:spPr bwMode="auto">
          <a:xfrm>
            <a:off x="6096000" y="1557339"/>
            <a:ext cx="431800" cy="3095625"/>
          </a:xfrm>
          <a:prstGeom prst="lef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80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628775"/>
            <a:ext cx="431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Marcador de número de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BF8B53-AA4D-4DF2-9FEA-F3DDAD3CA5BE}" type="slidenum">
              <a:rPr lang="en-US" altLang="fr-FR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fr-FR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0" name="TextBox 3"/>
          <p:cNvSpPr txBox="1">
            <a:spLocks noChangeArrowheads="1"/>
          </p:cNvSpPr>
          <p:nvPr/>
        </p:nvSpPr>
        <p:spPr bwMode="auto">
          <a:xfrm>
            <a:off x="1042460" y="884238"/>
            <a:ext cx="69183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e.g. publish </a:t>
            </a:r>
            <a:r>
              <a:rPr lang="en-US" altLang="fr-F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sensor data </a:t>
            </a:r>
            <a:r>
              <a:rPr lang="en-US" altLang="fr-F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altLang="fr-F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RDF</a:t>
            </a:r>
            <a:r>
              <a:rPr lang="en-US" altLang="fr-F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fr-F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Linked Data?</a:t>
            </a:r>
          </a:p>
        </p:txBody>
      </p:sp>
      <p:pic>
        <p:nvPicPr>
          <p:cNvPr id="52231" name="Picture 2" descr="http://richard.cyganiak.de/2007/10/lod/lod-datasets_2011-09-19_colo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2096"/>
            <a:ext cx="4921250" cy="32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1251746" y="1684293"/>
            <a:ext cx="2989262" cy="400050"/>
          </a:xfrm>
          <a:prstGeom prst="rect">
            <a:avLst/>
          </a:prstGeom>
          <a:solidFill>
            <a:srgbClr val="BFBFB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000" b="1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URI</a:t>
            </a:r>
            <a:r>
              <a:rPr lang="en-US" altLang="fr-FR" sz="2000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 as names of things</a:t>
            </a:r>
          </a:p>
        </p:txBody>
      </p:sp>
      <p:sp>
        <p:nvSpPr>
          <p:cNvPr id="52233" name="TextBox 12"/>
          <p:cNvSpPr txBox="1">
            <a:spLocks noChangeArrowheads="1"/>
          </p:cNvSpPr>
          <p:nvPr/>
        </p:nvSpPr>
        <p:spPr bwMode="auto">
          <a:xfrm>
            <a:off x="1251746" y="2149430"/>
            <a:ext cx="1873250" cy="400050"/>
          </a:xfrm>
          <a:prstGeom prst="rect">
            <a:avLst/>
          </a:prstGeom>
          <a:solidFill>
            <a:srgbClr val="BFBFB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000" b="1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US" altLang="fr-FR" sz="2000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URIs</a:t>
            </a:r>
          </a:p>
        </p:txBody>
      </p:sp>
      <p:sp>
        <p:nvSpPr>
          <p:cNvPr id="52234" name="TextBox 13"/>
          <p:cNvSpPr txBox="1">
            <a:spLocks noChangeArrowheads="1"/>
          </p:cNvSpPr>
          <p:nvPr/>
        </p:nvSpPr>
        <p:spPr bwMode="auto">
          <a:xfrm>
            <a:off x="1251746" y="2633619"/>
            <a:ext cx="3636962" cy="708025"/>
          </a:xfrm>
          <a:prstGeom prst="rect">
            <a:avLst/>
          </a:prstGeom>
          <a:solidFill>
            <a:srgbClr val="BFBFB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000" b="1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useful</a:t>
            </a:r>
            <a:r>
              <a:rPr lang="en-US" altLang="fr-FR" sz="2000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information when URI is </a:t>
            </a:r>
            <a:r>
              <a:rPr lang="en-US" altLang="fr-FR" sz="2000" b="1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dereferenced</a:t>
            </a:r>
          </a:p>
        </p:txBody>
      </p:sp>
      <p:sp>
        <p:nvSpPr>
          <p:cNvPr id="52235" name="TextBox 14"/>
          <p:cNvSpPr txBox="1">
            <a:spLocks noChangeArrowheads="1"/>
          </p:cNvSpPr>
          <p:nvPr/>
        </p:nvSpPr>
        <p:spPr bwMode="auto">
          <a:xfrm>
            <a:off x="1251747" y="3444830"/>
            <a:ext cx="2339975" cy="400050"/>
          </a:xfrm>
          <a:prstGeom prst="rect">
            <a:avLst/>
          </a:prstGeom>
          <a:solidFill>
            <a:srgbClr val="BFBFB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000" b="1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Link</a:t>
            </a:r>
            <a:r>
              <a:rPr lang="en-US" altLang="fr-FR" sz="2000">
                <a:solidFill>
                  <a:srgbClr val="3535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other URIs</a:t>
            </a:r>
          </a:p>
        </p:txBody>
      </p:sp>
      <p:pic>
        <p:nvPicPr>
          <p:cNvPr id="52236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22050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3213101"/>
            <a:ext cx="717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Rectangle 10"/>
          <p:cNvSpPr>
            <a:spLocks noChangeArrowheads="1"/>
          </p:cNvSpPr>
          <p:nvPr/>
        </p:nvSpPr>
        <p:spPr bwMode="auto">
          <a:xfrm>
            <a:off x="9696450" y="2803218"/>
            <a:ext cx="107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1600" b="1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users</a:t>
            </a:r>
          </a:p>
        </p:txBody>
      </p:sp>
      <p:sp>
        <p:nvSpPr>
          <p:cNvPr id="52239" name="Rectangle 10"/>
          <p:cNvSpPr>
            <a:spLocks noChangeArrowheads="1"/>
          </p:cNvSpPr>
          <p:nvPr/>
        </p:nvSpPr>
        <p:spPr bwMode="auto">
          <a:xfrm>
            <a:off x="9336088" y="3835091"/>
            <a:ext cx="1439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applications</a:t>
            </a:r>
          </a:p>
        </p:txBody>
      </p:sp>
      <p:sp>
        <p:nvSpPr>
          <p:cNvPr id="15" name="Flecha derecha 14"/>
          <p:cNvSpPr/>
          <p:nvPr/>
        </p:nvSpPr>
        <p:spPr bwMode="auto">
          <a:xfrm flipH="1">
            <a:off x="9191626" y="2565401"/>
            <a:ext cx="360363" cy="792163"/>
          </a:xfrm>
          <a:prstGeom prst="rightArrow">
            <a:avLst/>
          </a:prstGeom>
          <a:solidFill>
            <a:srgbClr val="A3171E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80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52241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492376"/>
            <a:ext cx="12795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Rectangle 10"/>
          <p:cNvSpPr>
            <a:spLocks noChangeArrowheads="1"/>
          </p:cNvSpPr>
          <p:nvPr/>
        </p:nvSpPr>
        <p:spPr bwMode="auto">
          <a:xfrm>
            <a:off x="6737880" y="3656015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WEB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984376"/>
            <a:ext cx="10080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924176"/>
            <a:ext cx="13684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2271713"/>
            <a:ext cx="10080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ángulo 27"/>
          <p:cNvSpPr>
            <a:spLocks noChangeArrowheads="1"/>
          </p:cNvSpPr>
          <p:nvPr/>
        </p:nvSpPr>
        <p:spPr bwMode="auto">
          <a:xfrm>
            <a:off x="2208213" y="5661025"/>
            <a:ext cx="7848600" cy="8318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40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Use </a:t>
            </a:r>
            <a:r>
              <a:rPr lang="en-US" altLang="fr-FR" sz="2400" b="1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ontology</a:t>
            </a:r>
            <a:r>
              <a:rPr lang="en-US" altLang="fr-FR" sz="240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models to  </a:t>
            </a:r>
            <a:r>
              <a:rPr lang="en-US" altLang="fr-FR" sz="2400" b="1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continuously</a:t>
            </a:r>
            <a:r>
              <a:rPr lang="en-US" altLang="fr-FR" sz="240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fr-FR" sz="2400" b="1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query</a:t>
            </a:r>
            <a:r>
              <a:rPr lang="en-US" altLang="fr-FR" sz="240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real-time data </a:t>
            </a:r>
            <a:r>
              <a:rPr lang="en-US" altLang="fr-FR" sz="2400" b="1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streams</a:t>
            </a:r>
            <a:r>
              <a:rPr lang="en-US" altLang="fr-FR" sz="240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originated from sensors?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375276" y="1268413"/>
            <a:ext cx="2233613" cy="3540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00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static vs. streams</a:t>
            </a:r>
            <a:endParaRPr lang="en-US" altLang="fr-FR" sz="200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888163" y="4221163"/>
            <a:ext cx="2736850" cy="355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tIns="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000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one-off vs. continuous</a:t>
            </a:r>
            <a:endParaRPr lang="en-US" altLang="fr-FR" sz="2000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84696" y="196074"/>
            <a:ext cx="10972800" cy="62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r-FR" sz="5400" b="1" dirty="0"/>
              <a:t>Querying the semantic sensor Web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825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Continuous extensions of RDF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4696" y="1206469"/>
            <a:ext cx="11257496" cy="4940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you know, “</a:t>
            </a:r>
            <a:r>
              <a:rPr lang="en-US" i="1" dirty="0" smtClean="0"/>
              <a:t>RDF -&gt; </a:t>
            </a:r>
            <a:r>
              <a:rPr lang="en-US" i="1" dirty="0"/>
              <a:t>standard model for data interchange on the </a:t>
            </a:r>
            <a:r>
              <a:rPr lang="en-US" i="1" dirty="0" smtClean="0"/>
              <a:t>Web” (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://www.w3.org/RDF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  <a:r>
              <a:rPr lang="en-GB" dirty="0" smtClean="0"/>
              <a:t>)</a:t>
            </a:r>
          </a:p>
          <a:p>
            <a:pPr marL="0" indent="0" algn="ctr">
              <a:buNone/>
            </a:pPr>
            <a:r>
              <a:rPr lang="en-GB" dirty="0">
                <a:latin typeface="Lucida Sans Typewriter" panose="020B0509030504030204" pitchFamily="49" charset="0"/>
                <a:cs typeface="Courier New" panose="02070309020205020404" pitchFamily="49" charset="0"/>
              </a:rPr>
              <a:t>&lt;</a:t>
            </a: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sub</a:t>
            </a:r>
            <a:r>
              <a:rPr lang="en-GB" baseline="-25000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1</a:t>
            </a: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pred</a:t>
            </a:r>
            <a:r>
              <a:rPr lang="en-GB" baseline="-25000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1</a:t>
            </a: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obj</a:t>
            </a:r>
            <a:r>
              <a:rPr lang="en-GB" baseline="-25000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1</a:t>
            </a:r>
            <a:r>
              <a:rPr lang="en-GB" dirty="0">
                <a:latin typeface="Lucida Sans Typewriter" panose="020B05090305040302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algn="ctr">
              <a:buNone/>
            </a:pP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&lt;sub</a:t>
            </a:r>
            <a:r>
              <a:rPr lang="en-GB" baseline="-25000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2</a:t>
            </a: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pred</a:t>
            </a:r>
            <a:r>
              <a:rPr lang="en-GB" baseline="-25000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2</a:t>
            </a: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obj</a:t>
            </a:r>
            <a:r>
              <a:rPr lang="en-GB" baseline="-25000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2</a:t>
            </a: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algn="ctr">
              <a:buNone/>
            </a:pPr>
            <a:endParaRPr lang="en-GB" dirty="0" smtClean="0">
              <a:latin typeface="Lucida Sans Typewriter" panose="020B05090305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Extend RDF to model data streams</a:t>
            </a:r>
          </a:p>
          <a:p>
            <a:r>
              <a:rPr lang="en-GB" dirty="0" smtClean="0"/>
              <a:t>A data stream is an (infinite) ordered sequence of </a:t>
            </a:r>
            <a:r>
              <a:rPr lang="en-GB" b="1" dirty="0" smtClean="0"/>
              <a:t>data items</a:t>
            </a:r>
          </a:p>
          <a:p>
            <a:r>
              <a:rPr lang="en-GB" dirty="0" smtClean="0"/>
              <a:t>A data item is a self-consumable informative unit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9407" y="3138010"/>
            <a:ext cx="4843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Simple model: 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Subject Predicate Object</a:t>
            </a:r>
          </a:p>
        </p:txBody>
      </p:sp>
    </p:spTree>
    <p:extLst>
      <p:ext uri="{BB962C8B-B14F-4D97-AF65-F5344CB8AC3E}">
        <p14:creationId xmlns:p14="http://schemas.microsoft.com/office/powerpoint/2010/main" val="33469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SSN Ontology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93C732-549D-4C2F-B187-9F25F30F51C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9" y="2558670"/>
            <a:ext cx="1058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97" y="844734"/>
            <a:ext cx="6831337" cy="48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19"/>
          <p:cNvSpPr/>
          <p:nvPr/>
        </p:nvSpPr>
        <p:spPr bwMode="auto">
          <a:xfrm>
            <a:off x="4505972" y="3106897"/>
            <a:ext cx="1368425" cy="360363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ES" sz="80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Elipse 20"/>
          <p:cNvSpPr/>
          <p:nvPr/>
        </p:nvSpPr>
        <p:spPr bwMode="auto">
          <a:xfrm>
            <a:off x="3137547" y="2307828"/>
            <a:ext cx="1368425" cy="360363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ES" sz="80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Elipse 21"/>
          <p:cNvSpPr/>
          <p:nvPr/>
        </p:nvSpPr>
        <p:spPr bwMode="auto">
          <a:xfrm>
            <a:off x="3403864" y="3928536"/>
            <a:ext cx="1368425" cy="360363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s-ES" sz="80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6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simple </a:t>
            </a:r>
            <a:r>
              <a:rPr lang="es-ES" dirty="0" err="1" smtClean="0"/>
              <a:t>ontology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31CC0A-4590-6D42-8F3A-0B8CEA1A1C7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cxnSp>
        <p:nvCxnSpPr>
          <p:cNvPr id="5" name="Elbow Connector 12"/>
          <p:cNvCxnSpPr>
            <a:stCxn id="8" idx="4"/>
            <a:endCxn id="9" idx="5"/>
          </p:cNvCxnSpPr>
          <p:nvPr/>
        </p:nvCxnSpPr>
        <p:spPr>
          <a:xfrm rot="5400000" flipH="1">
            <a:off x="3969262" y="3642522"/>
            <a:ext cx="2132548" cy="2192936"/>
          </a:xfrm>
          <a:prstGeom prst="bentConnector3">
            <a:avLst>
              <a:gd name="adj1" fmla="val -107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3"/>
          <p:cNvSpPr/>
          <p:nvPr/>
        </p:nvSpPr>
        <p:spPr>
          <a:xfrm>
            <a:off x="5105400" y="914400"/>
            <a:ext cx="2079104" cy="792088"/>
          </a:xfrm>
          <a:prstGeom prst="ellipse">
            <a:avLst/>
          </a:prstGeom>
          <a:solidFill>
            <a:srgbClr val="183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Observation</a:t>
            </a:r>
          </a:p>
        </p:txBody>
      </p:sp>
      <p:sp>
        <p:nvSpPr>
          <p:cNvPr id="7" name="Oval 4"/>
          <p:cNvSpPr/>
          <p:nvPr/>
        </p:nvSpPr>
        <p:spPr>
          <a:xfrm>
            <a:off x="5159896" y="2996627"/>
            <a:ext cx="1944216" cy="792088"/>
          </a:xfrm>
          <a:prstGeom prst="ellipse">
            <a:avLst/>
          </a:prstGeom>
          <a:solidFill>
            <a:srgbClr val="183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Sensor</a:t>
            </a:r>
          </a:p>
        </p:txBody>
      </p:sp>
      <p:sp>
        <p:nvSpPr>
          <p:cNvPr id="8" name="Oval 6"/>
          <p:cNvSpPr/>
          <p:nvPr/>
        </p:nvSpPr>
        <p:spPr>
          <a:xfrm>
            <a:off x="5159896" y="5013176"/>
            <a:ext cx="1944216" cy="792088"/>
          </a:xfrm>
          <a:prstGeom prst="ellipse">
            <a:avLst/>
          </a:prstGeom>
          <a:solidFill>
            <a:srgbClr val="183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Person</a:t>
            </a:r>
          </a:p>
        </p:txBody>
      </p:sp>
      <p:sp>
        <p:nvSpPr>
          <p:cNvPr id="9" name="Oval 7"/>
          <p:cNvSpPr/>
          <p:nvPr/>
        </p:nvSpPr>
        <p:spPr>
          <a:xfrm>
            <a:off x="2279576" y="2996627"/>
            <a:ext cx="1944216" cy="792088"/>
          </a:xfrm>
          <a:prstGeom prst="ellipse">
            <a:avLst/>
          </a:prstGeom>
          <a:solidFill>
            <a:srgbClr val="183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Post</a:t>
            </a:r>
          </a:p>
        </p:txBody>
      </p:sp>
      <p:sp>
        <p:nvSpPr>
          <p:cNvPr id="10" name="Oval 8"/>
          <p:cNvSpPr/>
          <p:nvPr/>
        </p:nvSpPr>
        <p:spPr>
          <a:xfrm>
            <a:off x="8400256" y="913458"/>
            <a:ext cx="1944216" cy="792088"/>
          </a:xfrm>
          <a:prstGeom prst="ellipse">
            <a:avLst/>
          </a:prstGeom>
          <a:solidFill>
            <a:srgbClr val="183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Room</a:t>
            </a:r>
          </a:p>
        </p:txBody>
      </p:sp>
      <p:cxnSp>
        <p:nvCxnSpPr>
          <p:cNvPr id="11" name="Straight Arrow Connector 10"/>
          <p:cNvCxnSpPr>
            <a:stCxn id="6" idx="6"/>
            <a:endCxn id="10" idx="2"/>
          </p:cNvCxnSpPr>
          <p:nvPr/>
        </p:nvCxnSpPr>
        <p:spPr>
          <a:xfrm flipV="1">
            <a:off x="7184504" y="1309502"/>
            <a:ext cx="1215752" cy="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6"/>
          <p:cNvCxnSpPr>
            <a:stCxn id="9" idx="0"/>
            <a:endCxn id="6" idx="2"/>
          </p:cNvCxnSpPr>
          <p:nvPr/>
        </p:nvCxnSpPr>
        <p:spPr>
          <a:xfrm rot="5400000" flipH="1" flipV="1">
            <a:off x="3335452" y="1226678"/>
            <a:ext cx="1686183" cy="185371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20"/>
          <p:cNvCxnSpPr>
            <a:stCxn id="8" idx="0"/>
            <a:endCxn id="7" idx="4"/>
          </p:cNvCxnSpPr>
          <p:nvPr/>
        </p:nvCxnSpPr>
        <p:spPr>
          <a:xfrm flipV="1">
            <a:off x="6132004" y="3788716"/>
            <a:ext cx="0" cy="1224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Elbow Connector 22"/>
          <p:cNvCxnSpPr>
            <a:stCxn id="9" idx="2"/>
            <a:endCxn id="9" idx="4"/>
          </p:cNvCxnSpPr>
          <p:nvPr/>
        </p:nvCxnSpPr>
        <p:spPr>
          <a:xfrm rot="10800000" flipH="1" flipV="1">
            <a:off x="2279576" y="3392671"/>
            <a:ext cx="972108" cy="396044"/>
          </a:xfrm>
          <a:prstGeom prst="bentConnector4">
            <a:avLst>
              <a:gd name="adj1" fmla="val -23516"/>
              <a:gd name="adj2" fmla="val 1577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25"/>
          <p:cNvSpPr txBox="1"/>
          <p:nvPr/>
        </p:nvSpPr>
        <p:spPr>
          <a:xfrm>
            <a:off x="7362398" y="1124744"/>
            <a:ext cx="7795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where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1677088" y="3811743"/>
            <a:ext cx="1053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discusses</a:t>
            </a:r>
          </a:p>
        </p:txBody>
      </p:sp>
      <p:cxnSp>
        <p:nvCxnSpPr>
          <p:cNvPr id="17" name="Elbow Connector 31"/>
          <p:cNvCxnSpPr>
            <a:stCxn id="6" idx="5"/>
            <a:endCxn id="8" idx="6"/>
          </p:cNvCxnSpPr>
          <p:nvPr/>
        </p:nvCxnSpPr>
        <p:spPr>
          <a:xfrm rot="16200000" flipH="1">
            <a:off x="5082705" y="3387811"/>
            <a:ext cx="3818731" cy="224086"/>
          </a:xfrm>
          <a:prstGeom prst="bentConnector4">
            <a:avLst>
              <a:gd name="adj1" fmla="val 43296"/>
              <a:gd name="adj2" fmla="val 23789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34"/>
          <p:cNvSpPr txBox="1"/>
          <p:nvPr/>
        </p:nvSpPr>
        <p:spPr>
          <a:xfrm>
            <a:off x="7043255" y="2596498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who</a:t>
            </a:r>
          </a:p>
        </p:txBody>
      </p:sp>
      <p:cxnSp>
        <p:nvCxnSpPr>
          <p:cNvPr id="19" name="Straight Arrow Connector 36"/>
          <p:cNvCxnSpPr>
            <a:stCxn id="7" idx="0"/>
            <a:endCxn id="6" idx="4"/>
          </p:cNvCxnSpPr>
          <p:nvPr/>
        </p:nvCxnSpPr>
        <p:spPr>
          <a:xfrm flipV="1">
            <a:off x="6132004" y="1706489"/>
            <a:ext cx="12948" cy="1290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37"/>
          <p:cNvSpPr txBox="1"/>
          <p:nvPr/>
        </p:nvSpPr>
        <p:spPr>
          <a:xfrm>
            <a:off x="5621127" y="2204864"/>
            <a:ext cx="1021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observes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5528313" y="4216280"/>
            <a:ext cx="1207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subClassOf</a:t>
            </a:r>
          </a:p>
        </p:txBody>
      </p:sp>
      <p:sp>
        <p:nvSpPr>
          <p:cNvPr id="22" name="TextBox 39"/>
          <p:cNvSpPr txBox="1"/>
          <p:nvPr/>
        </p:nvSpPr>
        <p:spPr>
          <a:xfrm>
            <a:off x="3425453" y="1124744"/>
            <a:ext cx="1207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subClassOf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25453" y="5224554"/>
            <a:ext cx="1040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authorOf</a:t>
            </a:r>
            <a:endParaRPr lang="en-GB" dirty="0"/>
          </a:p>
        </p:txBody>
      </p:sp>
      <p:cxnSp>
        <p:nvCxnSpPr>
          <p:cNvPr id="24" name="Elbow Connector 19"/>
          <p:cNvCxnSpPr>
            <a:stCxn id="23" idx="3"/>
            <a:endCxn id="20" idx="1"/>
          </p:cNvCxnSpPr>
          <p:nvPr/>
        </p:nvCxnSpPr>
        <p:spPr>
          <a:xfrm flipV="1">
            <a:off x="4466124" y="2389530"/>
            <a:ext cx="1155003" cy="3019690"/>
          </a:xfrm>
          <a:prstGeom prst="bentConnector3">
            <a:avLst>
              <a:gd name="adj1" fmla="val 22001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32"/>
          <p:cNvSpPr txBox="1"/>
          <p:nvPr/>
        </p:nvSpPr>
        <p:spPr>
          <a:xfrm>
            <a:off x="4134584" y="2560390"/>
            <a:ext cx="11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subPropOf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items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D31AA-8BFA-445D-9C42-AB0EEBB2A88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84696" y="1102867"/>
            <a:ext cx="10515600" cy="4940300"/>
          </a:xfrm>
        </p:spPr>
        <p:txBody>
          <a:bodyPr/>
          <a:lstStyle/>
          <a:p>
            <a:r>
              <a:rPr lang="en-GB" dirty="0" smtClean="0"/>
              <a:t>With </a:t>
            </a:r>
            <a:r>
              <a:rPr lang="en-GB" b="1" dirty="0" smtClean="0"/>
              <a:t>data item </a:t>
            </a:r>
            <a:r>
              <a:rPr lang="en-GB" dirty="0" smtClean="0"/>
              <a:t>we can refer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b="1" dirty="0" smtClean="0"/>
              <a:t>triple</a:t>
            </a:r>
          </a:p>
          <a:p>
            <a:pPr marL="914400" lvl="1" indent="-457200">
              <a:buFont typeface="+mj-lt"/>
              <a:buAutoNum type="arabicPeriod"/>
            </a:pPr>
            <a:endParaRPr lang="en-GB" b="1" dirty="0" smtClean="0"/>
          </a:p>
          <a:p>
            <a:pPr marL="914400" lvl="1" indent="-457200">
              <a:buFont typeface="+mj-lt"/>
              <a:buAutoNum type="arabicPeriod" startAt="2"/>
            </a:pPr>
            <a:endParaRPr lang="en-GB" dirty="0" smtClean="0"/>
          </a:p>
          <a:p>
            <a:pPr marL="914400" lvl="1" indent="-457200">
              <a:buFont typeface="+mj-lt"/>
              <a:buAutoNum type="arabicPeriod" startAt="2"/>
            </a:pPr>
            <a:endParaRPr lang="en-GB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GB" dirty="0" smtClean="0"/>
              <a:t>A </a:t>
            </a:r>
            <a:r>
              <a:rPr lang="en-GB" b="1" dirty="0" smtClean="0"/>
              <a:t>graph</a:t>
            </a:r>
          </a:p>
          <a:p>
            <a:pPr marL="0" indent="0">
              <a:buNone/>
            </a:pPr>
            <a:r>
              <a:rPr lang="en-GB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			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6941687" y="3788460"/>
            <a:ext cx="458180" cy="1368152"/>
          </a:xfrm>
          <a:prstGeom prst="rightBrace">
            <a:avLst>
              <a:gd name="adj1" fmla="val 32668"/>
              <a:gd name="adj2" fmla="val 50000"/>
            </a:avLst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ángulo 2"/>
          <p:cNvSpPr/>
          <p:nvPr/>
        </p:nvSpPr>
        <p:spPr>
          <a:xfrm>
            <a:off x="3287688" y="1994973"/>
            <a:ext cx="3600400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&lt;:alice :isWith :bob&gt;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87688" y="3788460"/>
            <a:ext cx="5904656" cy="16561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&lt;:alice :posts :p&gt;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&lt;:p :who :bob&gt; 	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&lt;:p :where :</a:t>
            </a:r>
            <a:r>
              <a:rPr lang="en-GB" sz="2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redRoom</a:t>
            </a: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&gt;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399867" y="4257092"/>
            <a:ext cx="1544613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5501A"/>
              </a:buClr>
            </a:pPr>
            <a:r>
              <a: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Sans Typewriter"/>
                <a:ea typeface="Tahoma" pitchFamily="34" charset="0"/>
                <a:cs typeface="Lucida Sans Typewriter"/>
              </a:rPr>
              <a:t> :graph1</a:t>
            </a:r>
            <a:endParaRPr lang="es-ES" sz="2200" dirty="0">
              <a:solidFill>
                <a:schemeClr val="accent5">
                  <a:lumMod val="60000"/>
                  <a:lumOff val="40000"/>
                </a:schemeClr>
              </a:solidFill>
              <a:latin typeface="Lucida Sans Typewriter"/>
              <a:ea typeface="Tahoma" pitchFamily="34" charset="0"/>
              <a:cs typeface="Lucida Sans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057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16634</TotalTime>
  <Words>1528</Words>
  <Application>Microsoft Office PowerPoint</Application>
  <PresentationFormat>Widescreen</PresentationFormat>
  <Paragraphs>569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MS PGothic</vt:lpstr>
      <vt:lpstr>MS PGothic</vt:lpstr>
      <vt:lpstr>Arial</vt:lpstr>
      <vt:lpstr>Arial Rounded MT Bold</vt:lpstr>
      <vt:lpstr>Calibri</vt:lpstr>
      <vt:lpstr>Calibri Light</vt:lpstr>
      <vt:lpstr>Courier New</vt:lpstr>
      <vt:lpstr>Georgia</vt:lpstr>
      <vt:lpstr>Impact</vt:lpstr>
      <vt:lpstr>Lucida Sans Typewriter</vt:lpstr>
      <vt:lpstr>Symbol</vt:lpstr>
      <vt:lpstr>Tahoma</vt:lpstr>
      <vt:lpstr>Wingdings</vt:lpstr>
      <vt:lpstr>Zapf Dingbats</vt:lpstr>
      <vt:lpstr>Office Theme</vt:lpstr>
      <vt:lpstr>Ontology-based Access to Sensor Data Streams</vt:lpstr>
      <vt:lpstr>Why  Streams?</vt:lpstr>
      <vt:lpstr>PowerPoint Presentation</vt:lpstr>
      <vt:lpstr>Linked Data on the Web</vt:lpstr>
      <vt:lpstr>PowerPoint Presentation</vt:lpstr>
      <vt:lpstr>Continuous extensions of RDF</vt:lpstr>
      <vt:lpstr>Example: SSN Ontology</vt:lpstr>
      <vt:lpstr>A simple ontology…</vt:lpstr>
      <vt:lpstr>Data items</vt:lpstr>
      <vt:lpstr>RDF stream model</vt:lpstr>
      <vt:lpstr>Querying RDF: SPARQL</vt:lpstr>
      <vt:lpstr>Querying data streams – The CQL model</vt:lpstr>
      <vt:lpstr>CQL-like extensions for RDF stream queries</vt:lpstr>
      <vt:lpstr>Ontology-based access for data streams</vt:lpstr>
      <vt:lpstr>Similar (not equals!) query languages </vt:lpstr>
      <vt:lpstr>Classification of existing systems</vt:lpstr>
      <vt:lpstr>Existing RSP systems (oversimplified!)</vt:lpstr>
      <vt:lpstr>Existing RSP systems (oversimplified!)</vt:lpstr>
      <vt:lpstr>The RSP Community</vt:lpstr>
      <vt:lpstr>The RSP Community</vt:lpstr>
      <vt:lpstr>RDF Streams Workshop! @ESWC</vt:lpstr>
      <vt:lpstr>Why  Streams?</vt:lpstr>
      <vt:lpstr>Looking back 10 years ago…</vt:lpstr>
      <vt:lpstr>Reactive Systems</vt:lpstr>
      <vt:lpstr>Reactive RSPs</vt:lpstr>
      <vt:lpstr>Reactive RSP workflows</vt:lpstr>
      <vt:lpstr>OSPER - Swiss Experiment</vt:lpstr>
      <vt:lpstr>OpenSense2</vt:lpstr>
      <vt:lpstr>OpenIoT FP7</vt:lpstr>
      <vt:lpstr> 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LSIR@OpenSense2</dc:title>
  <dc:creator>Jean-Paul Calbimonte</dc:creator>
  <cp:lastModifiedBy>Jean-Paul Calbimonte</cp:lastModifiedBy>
  <cp:revision>166</cp:revision>
  <dcterms:created xsi:type="dcterms:W3CDTF">2014-05-12T15:13:07Z</dcterms:created>
  <dcterms:modified xsi:type="dcterms:W3CDTF">2015-03-05T15:42:49Z</dcterms:modified>
</cp:coreProperties>
</file>