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56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B4F4B-2708-43C0-A8C1-2DBABB1494C0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2A7F4-F447-4596-A355-0922E3A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6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1EFE0-F0D8-482E-BCA2-FE5C147C18B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016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DF903-7E37-4CEC-8497-5B6D26D3C31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894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16000" y="793750"/>
            <a:ext cx="103632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8" dist="17961" dir="13500000">
              <a:srgbClr val="FF0066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97351" y="6567488"/>
            <a:ext cx="3877733" cy="290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60984" y="6432551"/>
            <a:ext cx="2334683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1DDB5-8B7B-4779-B6E6-5E3C4309EF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7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9C65-3F2A-4F8C-8375-782DE7AA8A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1752" y="76200"/>
            <a:ext cx="2813049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367" y="76200"/>
            <a:ext cx="8240184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71-7611-4BEE-9276-C3BF4029AC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0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BF91-C3D0-492C-A563-05B14F63DB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8CA3-F8D6-4EAD-8876-342524DECF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8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367" y="1582738"/>
            <a:ext cx="5492751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4318" y="1582738"/>
            <a:ext cx="5492749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B3EF-B0F4-46FE-BAA4-2476A6170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DD82-3B0E-4643-B495-32A33F1BC3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3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77A8-90B6-4189-AEC3-5B99629889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9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D376-4B1E-444F-9A1F-FDF6F68247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F63-2E02-4D18-99B1-34813C8604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3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163-E277-4BE9-9346-DE6593F699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4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7" y="1582738"/>
            <a:ext cx="1118870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508000" y="1371600"/>
            <a:ext cx="11176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508000" y="1371600"/>
            <a:ext cx="11176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997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55201" y="6523038"/>
            <a:ext cx="2334684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68511-035D-4E75-8550-C386FEB001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6200"/>
            <a:ext cx="1122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072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19400" y="4642790"/>
            <a:ext cx="7059460" cy="1219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defRPr/>
            </a:pPr>
            <a:endParaRPr lang="en-US" altLang="en-US" sz="1800" dirty="0"/>
          </a:p>
          <a:p>
            <a:pPr marL="0" indent="0" algn="ctr">
              <a:buNone/>
              <a:defRPr/>
            </a:pPr>
            <a:r>
              <a:rPr lang="en-US" sz="2400" dirty="0" smtClean="0"/>
              <a:t>Co-Champions:</a:t>
            </a:r>
          </a:p>
          <a:p>
            <a:pPr marL="0" indent="0" algn="ctr">
              <a:buNone/>
              <a:defRPr/>
            </a:pPr>
            <a:r>
              <a:rPr lang="en-US" sz="2400" dirty="0" smtClean="0"/>
              <a:t>Ram D. </a:t>
            </a:r>
            <a:r>
              <a:rPr lang="en-US" sz="2400" dirty="0" err="1" smtClean="0"/>
              <a:t>Sriram</a:t>
            </a:r>
            <a:r>
              <a:rPr lang="en-US" sz="2400" dirty="0" smtClean="0"/>
              <a:t> (NIST)</a:t>
            </a:r>
          </a:p>
          <a:p>
            <a:pPr marL="0" indent="0" algn="ctr">
              <a:buNone/>
              <a:defRPr/>
            </a:pPr>
            <a:r>
              <a:rPr lang="en-US" altLang="en-US" sz="2400" dirty="0" smtClean="0"/>
              <a:t>Leo Obrst (MITRE)</a:t>
            </a:r>
            <a:endParaRPr lang="en-US" altLang="en-US" sz="2400" dirty="0"/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441553"/>
            <a:ext cx="7772400" cy="4155626"/>
          </a:xfrm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/>
              <a:t>Ontology Summit 2015: </a:t>
            </a:r>
            <a:br>
              <a:rPr lang="en-US" sz="2400" dirty="0"/>
            </a:br>
            <a:r>
              <a:rPr lang="en-US" sz="2400" dirty="0"/>
              <a:t>Internet of Things: Toward Smart </a:t>
            </a:r>
            <a:r>
              <a:rPr lang="en-US" sz="2400" dirty="0" smtClean="0"/>
              <a:t>Networked Systems and Societies</a:t>
            </a:r>
            <a:br>
              <a:rPr lang="en-US" sz="2400" dirty="0" smtClean="0"/>
            </a:br>
            <a:r>
              <a:rPr lang="en-US" sz="2400" dirty="0" smtClean="0"/>
              <a:t>Virtual </a:t>
            </a:r>
            <a:r>
              <a:rPr lang="en-US" sz="2400" dirty="0"/>
              <a:t>Panel Session </a:t>
            </a:r>
            <a:r>
              <a:rPr lang="en-US" sz="2400" dirty="0" smtClean="0"/>
              <a:t>09 </a:t>
            </a:r>
            <a:r>
              <a:rPr lang="en-US" sz="2400" dirty="0"/>
              <a:t>– </a:t>
            </a:r>
            <a:r>
              <a:rPr lang="en-US" sz="2400" dirty="0" smtClean="0"/>
              <a:t>March 12, </a:t>
            </a:r>
            <a:r>
              <a:rPr lang="en-US" sz="2400" dirty="0" smtClean="0"/>
              <a:t>2015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/>
              <a:t>Track A: Ontology Integration in the Internet of Things </a:t>
            </a:r>
            <a:r>
              <a:rPr lang="en-US" sz="3600" dirty="0" smtClean="0"/>
              <a:t>II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2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55650"/>
            <a:fld id="{A05C6AC8-4C8C-4EBF-8C8A-C6B912AE3A91}" type="slidenum">
              <a:rPr lang="en-US" smtClean="0">
                <a:solidFill>
                  <a:srgbClr val="000000"/>
                </a:solidFill>
              </a:rPr>
              <a:pPr defTabSz="755650"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41419" y="152400"/>
            <a:ext cx="10936705" cy="838200"/>
          </a:xfrm>
        </p:spPr>
        <p:txBody>
          <a:bodyPr/>
          <a:lstStyle/>
          <a:p>
            <a:r>
              <a:rPr lang="en-US" dirty="0"/>
              <a:t>Track A: Ontology Integration in the Internet of </a:t>
            </a:r>
            <a:r>
              <a:rPr lang="en-US" dirty="0" smtClean="0"/>
              <a:t>Things: </a:t>
            </a:r>
            <a:r>
              <a:rPr lang="en-US" b="1" dirty="0" smtClean="0"/>
              <a:t>Goal</a:t>
            </a:r>
            <a:r>
              <a:rPr lang="en-US" dirty="0" smtClean="0"/>
              <a:t> 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9547" y="1432719"/>
            <a:ext cx="10840453" cy="5257800"/>
          </a:xfrm>
        </p:spPr>
        <p:txBody>
          <a:bodyPr/>
          <a:lstStyle/>
          <a:p>
            <a:r>
              <a:rPr lang="en-US" sz="3200" dirty="0"/>
              <a:t>Billions of things will be connected to the Internet</a:t>
            </a:r>
          </a:p>
          <a:p>
            <a:r>
              <a:rPr lang="en-US" sz="3200" dirty="0"/>
              <a:t>These things span a spectrum of cognitive abilities</a:t>
            </a:r>
          </a:p>
          <a:p>
            <a:pPr lvl="1"/>
            <a:r>
              <a:rPr lang="en-US" sz="2400" dirty="0"/>
              <a:t>From simple sensors to humans </a:t>
            </a:r>
          </a:p>
          <a:p>
            <a:r>
              <a:rPr lang="en-US" sz="3200" dirty="0"/>
              <a:t>Ontologies will play a significant role in integrating these things at different abstraction </a:t>
            </a:r>
            <a:r>
              <a:rPr lang="en-US" sz="3200" dirty="0" smtClean="0"/>
              <a:t>levels</a:t>
            </a:r>
          </a:p>
          <a:p>
            <a:endParaRPr lang="en-US" sz="3200" dirty="0" smtClean="0"/>
          </a:p>
          <a:p>
            <a:r>
              <a:rPr lang="en-US" sz="3200" b="1" i="1" dirty="0">
                <a:solidFill>
                  <a:schemeClr val="accent6"/>
                </a:solidFill>
              </a:rPr>
              <a:t>Goal of Track: </a:t>
            </a:r>
            <a:r>
              <a:rPr lang="en-US" sz="3200" dirty="0"/>
              <a:t>To discuss the various approaches being taken to address the integration and interoperability issues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7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A: Ontology Integration in the Internet of Things</a:t>
            </a:r>
            <a:r>
              <a:rPr lang="en-US" dirty="0" smtClean="0"/>
              <a:t>: </a:t>
            </a:r>
            <a:r>
              <a:rPr lang="en-US" b="1" dirty="0" smtClean="0"/>
              <a:t>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Present case studies of </a:t>
            </a:r>
            <a:r>
              <a:rPr lang="en-US" sz="2800" dirty="0" err="1"/>
              <a:t>IoT</a:t>
            </a:r>
            <a:r>
              <a:rPr lang="en-US" sz="2800" dirty="0"/>
              <a:t> </a:t>
            </a:r>
          </a:p>
          <a:p>
            <a:r>
              <a:rPr lang="en-US" sz="2800" dirty="0"/>
              <a:t>Discuss current approaches in integration and interoperability</a:t>
            </a:r>
          </a:p>
          <a:p>
            <a:r>
              <a:rPr lang="en-US" sz="2800" dirty="0"/>
              <a:t>Discuss gaps in current approaches</a:t>
            </a:r>
          </a:p>
          <a:p>
            <a:r>
              <a:rPr lang="en-US" sz="2800" dirty="0"/>
              <a:t>Discuss issues of vertical integration and interoperability across layers of the </a:t>
            </a:r>
            <a:r>
              <a:rPr lang="en-US" sz="2800" dirty="0" err="1"/>
              <a:t>IoT</a:t>
            </a:r>
            <a:r>
              <a:rPr lang="en-US" sz="2800" dirty="0"/>
              <a:t>, including granularity</a:t>
            </a:r>
          </a:p>
          <a:p>
            <a:r>
              <a:rPr lang="en-US" sz="2800" dirty="0"/>
              <a:t>Propose methods for achieving integration and interoperability through ontologies</a:t>
            </a:r>
          </a:p>
          <a:p>
            <a:r>
              <a:rPr lang="en-US" sz="2800" dirty="0"/>
              <a:t>Propose a unified framework for integration and interoperability for multimodal (audio, text, video, etc.) interfaces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1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9" y="1472414"/>
            <a:ext cx="10828420" cy="4337050"/>
          </a:xfrm>
        </p:spPr>
        <p:txBody>
          <a:bodyPr/>
          <a:lstStyle/>
          <a:p>
            <a:r>
              <a:rPr lang="en-US" sz="2000" b="1" dirty="0"/>
              <a:t>Dr. Ram Sriram (NIST): Toward Internet of Everything: Internet of Things (</a:t>
            </a:r>
            <a:r>
              <a:rPr lang="en-US" sz="2000" b="1" dirty="0" err="1"/>
              <a:t>IoT</a:t>
            </a:r>
            <a:r>
              <a:rPr lang="en-US" sz="2000" b="1" dirty="0"/>
              <a:t>), Cyber Physical Systems (CPS), and Smart Networked Systems and Societies (SNSS) </a:t>
            </a:r>
          </a:p>
          <a:p>
            <a:pPr lvl="1"/>
            <a:r>
              <a:rPr lang="en-US" sz="2000" dirty="0"/>
              <a:t>Emergence of a trusted, secure, reliable, and interoperable net-centric computing environment </a:t>
            </a:r>
            <a:endParaRPr lang="en-US" sz="2000" dirty="0" smtClean="0"/>
          </a:p>
          <a:p>
            <a:pPr lvl="1"/>
            <a:endParaRPr lang="en-US" sz="2000" b="1" dirty="0"/>
          </a:p>
          <a:p>
            <a:r>
              <a:rPr lang="en-US" sz="2000" b="1" dirty="0" smtClean="0"/>
              <a:t>Dr. Spencer Breiner </a:t>
            </a:r>
            <a:r>
              <a:rPr lang="en-US" sz="2000" b="1" dirty="0"/>
              <a:t>(NIST) and </a:t>
            </a:r>
            <a:r>
              <a:rPr lang="en-US" sz="2000" b="1" dirty="0" smtClean="0"/>
              <a:t>Dr. Eswaran Subrahmanian </a:t>
            </a:r>
            <a:r>
              <a:rPr lang="en-US" sz="2000" b="1" dirty="0"/>
              <a:t>(Carnegie Mellon University, </a:t>
            </a:r>
            <a:r>
              <a:rPr lang="en-US" sz="2000" b="1" dirty="0" smtClean="0"/>
              <a:t>NIST</a:t>
            </a:r>
            <a:r>
              <a:rPr lang="en-US" sz="2000" b="1" dirty="0"/>
              <a:t>): Category Theory for Modular Design: An </a:t>
            </a:r>
            <a:r>
              <a:rPr lang="en-US" sz="2000" b="1" dirty="0" err="1"/>
              <a:t>IoT</a:t>
            </a:r>
            <a:r>
              <a:rPr lang="en-US" sz="2000" b="1" dirty="0"/>
              <a:t> </a:t>
            </a:r>
            <a:r>
              <a:rPr lang="en-US" sz="2000" b="1" dirty="0" smtClean="0"/>
              <a:t>Example</a:t>
            </a:r>
            <a:endParaRPr lang="en-US" sz="2000" b="1" dirty="0"/>
          </a:p>
          <a:p>
            <a:pPr lvl="1"/>
            <a:r>
              <a:rPr lang="en-US" sz="2000" dirty="0" smtClean="0"/>
              <a:t>Category-theoretical </a:t>
            </a:r>
            <a:r>
              <a:rPr lang="en-US" sz="2000" dirty="0"/>
              <a:t>models </a:t>
            </a:r>
            <a:r>
              <a:rPr lang="en-US" sz="2000" dirty="0" smtClean="0"/>
              <a:t>can </a:t>
            </a:r>
            <a:r>
              <a:rPr lang="en-US" sz="2000" dirty="0"/>
              <a:t>serve in the requirements definition of IOT components and as a substrate for learning algorithms using the data base to evolve the underlying behavioral models of </a:t>
            </a:r>
            <a:r>
              <a:rPr lang="en-US" sz="2000" dirty="0" smtClean="0"/>
              <a:t>components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Professor Krzysztof Janowicz </a:t>
            </a:r>
            <a:r>
              <a:rPr lang="en-US" sz="2000" b="1" dirty="0"/>
              <a:t>(University of California, Santa Barbara): Ontology Virtualization For Smart </a:t>
            </a:r>
            <a:r>
              <a:rPr lang="en-US" sz="2000" b="1" dirty="0" smtClean="0"/>
              <a:t>Environments</a:t>
            </a:r>
          </a:p>
          <a:p>
            <a:pPr lvl="1"/>
            <a:r>
              <a:rPr lang="en-US" sz="2000" dirty="0" smtClean="0"/>
              <a:t>Introduces </a:t>
            </a:r>
            <a:r>
              <a:rPr lang="en-US" sz="2000" dirty="0"/>
              <a:t>the notion of ontology virtualization, namely to abstracts from the underlying patterns and </a:t>
            </a:r>
            <a:r>
              <a:rPr lang="en-US" sz="2000" dirty="0" err="1"/>
              <a:t>axiomatization</a:t>
            </a:r>
            <a:r>
              <a:rPr lang="en-US" sz="2000" dirty="0"/>
              <a:t> to provide flexible </a:t>
            </a:r>
            <a:r>
              <a:rPr lang="en-US" sz="2000" dirty="0" smtClean="0"/>
              <a:t>plug-and-play style </a:t>
            </a:r>
            <a:r>
              <a:rPr lang="en-US" sz="2000" dirty="0"/>
              <a:t>reconfiguration of patterns together with purpose-driven 'semantic views</a:t>
            </a:r>
            <a:r>
              <a:rPr lang="en-US" sz="2000" dirty="0" smtClean="0"/>
              <a:t>'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439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ntolog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tolog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y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312</Words>
  <Application>Microsoft Office PowerPoint</Application>
  <PresentationFormat>Widescreen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Ontology template</vt:lpstr>
      <vt:lpstr> Ontology Summit 2015:  Internet of Things: Toward Smart Networked Systems and Societies Virtual Panel Session 09 – March 12, 2015  Track A: Ontology Integration in the Internet of Things II </vt:lpstr>
      <vt:lpstr>Track A: Ontology Integration in the Internet of Things: Goal  </vt:lpstr>
      <vt:lpstr>Track A: Ontology Integration in the Internet of Things: Mission</vt:lpstr>
      <vt:lpstr>Speakers Today</vt:lpstr>
    </vt:vector>
  </TitlesOfParts>
  <Company>The MITRE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2015 Session  Track A Session (1) –  Ontology Integration in the Internet of Things Thu 2015-02-05</dc:title>
  <dc:creator>Obrst, Leo J.</dc:creator>
  <cp:lastModifiedBy>Obrst, Leo J.</cp:lastModifiedBy>
  <cp:revision>16</cp:revision>
  <dcterms:created xsi:type="dcterms:W3CDTF">2015-02-04T19:51:13Z</dcterms:created>
  <dcterms:modified xsi:type="dcterms:W3CDTF">2015-03-12T03:45:21Z</dcterms:modified>
</cp:coreProperties>
</file>