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5" r:id="rId1"/>
    <p:sldMasterId id="2147484709" r:id="rId2"/>
    <p:sldMasterId id="2147484747" r:id="rId3"/>
    <p:sldMasterId id="2147485465" r:id="rId4"/>
    <p:sldMasterId id="2147485515" r:id="rId5"/>
    <p:sldMasterId id="2147485541" r:id="rId6"/>
  </p:sldMasterIdLst>
  <p:notesMasterIdLst>
    <p:notesMasterId r:id="rId26"/>
  </p:notesMasterIdLst>
  <p:sldIdLst>
    <p:sldId id="504" r:id="rId7"/>
    <p:sldId id="518" r:id="rId8"/>
    <p:sldId id="505" r:id="rId9"/>
    <p:sldId id="506" r:id="rId10"/>
    <p:sldId id="519" r:id="rId11"/>
    <p:sldId id="507" r:id="rId12"/>
    <p:sldId id="508" r:id="rId13"/>
    <p:sldId id="515" r:id="rId14"/>
    <p:sldId id="514" r:id="rId15"/>
    <p:sldId id="517" r:id="rId16"/>
    <p:sldId id="509" r:id="rId17"/>
    <p:sldId id="520" r:id="rId18"/>
    <p:sldId id="513" r:id="rId19"/>
    <p:sldId id="523" r:id="rId20"/>
    <p:sldId id="511" r:id="rId21"/>
    <p:sldId id="521" r:id="rId22"/>
    <p:sldId id="522" r:id="rId23"/>
    <p:sldId id="524" r:id="rId24"/>
    <p:sldId id="525" r:id="rId25"/>
  </p:sldIdLst>
  <p:sldSz cx="9144000" cy="6858000" type="screen4x3"/>
  <p:notesSz cx="6946900" cy="9271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2E2E8A"/>
    <a:srgbClr val="99CCFF"/>
    <a:srgbClr val="43C6EF"/>
    <a:srgbClr val="FDC767"/>
    <a:srgbClr val="F1FD7B"/>
    <a:srgbClr val="FCBC4A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7942" autoAdjust="0"/>
    <p:restoredTop sz="94847" autoAdjust="0"/>
  </p:normalViewPr>
  <p:slideViewPr>
    <p:cSldViewPr>
      <p:cViewPr>
        <p:scale>
          <a:sx n="100" d="100"/>
          <a:sy n="100" d="100"/>
        </p:scale>
        <p:origin x="-3204" y="-1542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822"/>
    </p:cViewPr>
  </p:sorterViewPr>
  <p:notesViewPr>
    <p:cSldViewPr>
      <p:cViewPr varScale="1">
        <p:scale>
          <a:sx n="73" d="100"/>
          <a:sy n="73" d="100"/>
        </p:scale>
        <p:origin x="-2052" y="-114"/>
      </p:cViewPr>
      <p:guideLst>
        <p:guide orient="horz" pos="2920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3" tIns="46326" rIns="92653" bIns="46326" numCol="1" anchor="t" anchorCtr="0" compatLnSpc="1">
            <a:prstTxWarp prst="textNoShape">
              <a:avLst/>
            </a:prstTxWarp>
          </a:bodyPr>
          <a:lstStyle>
            <a:lvl1pPr defTabSz="92710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3" tIns="46326" rIns="92653" bIns="46326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5700" y="696913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403725"/>
            <a:ext cx="555625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3" tIns="46326" rIns="92653" bIns="46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3" tIns="46326" rIns="92653" bIns="46326" numCol="1" anchor="b" anchorCtr="0" compatLnSpc="1">
            <a:prstTxWarp prst="textNoShape">
              <a:avLst/>
            </a:prstTxWarp>
          </a:bodyPr>
          <a:lstStyle>
            <a:lvl1pPr defTabSz="92710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80745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653" tIns="46326" rIns="92653" bIns="46326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A443D6-9E61-4310-AA6D-D63FC2FD8D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7298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101380" name="Slide Number Placeholder 3"/>
          <p:cNvSpPr txBox="1">
            <a:spLocks noGrp="1"/>
          </p:cNvSpPr>
          <p:nvPr/>
        </p:nvSpPr>
        <p:spPr bwMode="auto">
          <a:xfrm>
            <a:off x="3935413" y="880745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53" tIns="46326" rIns="92653" bIns="46326" anchor="b"/>
          <a:lstStyle/>
          <a:p>
            <a:pPr algn="r" defTabSz="927100"/>
            <a:fld id="{B3DE7A90-9DD9-4023-8ED7-5D8881A18306}" type="slidenum">
              <a:rPr lang="en-US" altLang="zh-CN" sz="1200" b="0"/>
              <a:pPr algn="r" defTabSz="927100"/>
              <a:t>1</a:t>
            </a:fld>
            <a:endParaRPr lang="en-US" altLang="zh-CN" sz="1200" b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2266" indent="-27394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95794" indent="-21915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34112" indent="-21915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72429" indent="-21915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10747" indent="-219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49065" indent="-219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87382" indent="-219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25700" indent="-2191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C5E3BF0-65AD-46C2-A7C7-BE55CA832B4C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5945CA-962C-4C9B-8F75-23B30CA59A3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695325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4690" y="4403725"/>
            <a:ext cx="5547872" cy="41622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5945CA-962C-4C9B-8F75-23B30CA59A3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695325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4690" y="4403725"/>
            <a:ext cx="5547872" cy="41622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5945CA-962C-4C9B-8F75-23B30CA59A3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695325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4690" y="4403725"/>
            <a:ext cx="5547872" cy="41622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695325"/>
            <a:ext cx="4621212" cy="3465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97FB569-16E1-4D45-8E21-18AA40F1885B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2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planet image.jpg"/>
          <p:cNvPicPr>
            <a:picLocks/>
          </p:cNvPicPr>
          <p:nvPr/>
        </p:nvPicPr>
        <p:blipFill>
          <a:blip r:embed="rId2" cstate="print"/>
          <a:srcRect b="410"/>
          <a:stretch>
            <a:fillRect/>
          </a:stretch>
        </p:blipFill>
        <p:spPr bwMode="auto">
          <a:xfrm>
            <a:off x="274638" y="3665538"/>
            <a:ext cx="85931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274638" y="1050925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7" descr="R120_G137_B251-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400" y="684213"/>
            <a:ext cx="588963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74638" y="3665538"/>
            <a:ext cx="8594725" cy="2233612"/>
            <a:chOff x="160" y="2308"/>
            <a:chExt cx="5437" cy="1399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60" y="2308"/>
              <a:ext cx="858" cy="288"/>
            </a:xfrm>
            <a:prstGeom prst="rect">
              <a:avLst/>
            </a:prstGeom>
            <a:solidFill>
              <a:srgbClr val="FEFFFE">
                <a:alpha val="49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60" y="2862"/>
              <a:ext cx="858" cy="289"/>
            </a:xfrm>
            <a:prstGeom prst="rect">
              <a:avLst/>
            </a:prstGeom>
            <a:solidFill>
              <a:srgbClr val="FEFFFE">
                <a:alpha val="49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60" y="3419"/>
              <a:ext cx="269" cy="288"/>
            </a:xfrm>
            <a:prstGeom prst="rect">
              <a:avLst/>
            </a:prstGeom>
            <a:solidFill>
              <a:srgbClr val="FEFFFE">
                <a:alpha val="49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4739" y="2308"/>
              <a:ext cx="858" cy="288"/>
            </a:xfrm>
            <a:prstGeom prst="rect">
              <a:avLst/>
            </a:prstGeom>
            <a:solidFill>
              <a:srgbClr val="FEFFFE">
                <a:alpha val="49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4739" y="2862"/>
              <a:ext cx="858" cy="289"/>
            </a:xfrm>
            <a:prstGeom prst="rect">
              <a:avLst/>
            </a:prstGeom>
            <a:solidFill>
              <a:srgbClr val="FEFFFE">
                <a:alpha val="49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5328" y="3419"/>
              <a:ext cx="269" cy="288"/>
            </a:xfrm>
            <a:prstGeom prst="rect">
              <a:avLst/>
            </a:prstGeom>
            <a:solidFill>
              <a:srgbClr val="FEFFFE">
                <a:alpha val="49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1305" y="2308"/>
              <a:ext cx="286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2880" y="288"/>
                </a:cxn>
                <a:cxn ang="0">
                  <a:pos x="2838" y="256"/>
                </a:cxn>
                <a:cxn ang="0">
                  <a:pos x="2660" y="134"/>
                </a:cxn>
                <a:cxn ang="0">
                  <a:pos x="2430" y="46"/>
                </a:cxn>
                <a:cxn ang="0">
                  <a:pos x="2230" y="10"/>
                </a:cxn>
                <a:cxn ang="0">
                  <a:pos x="2112" y="0"/>
                </a:cxn>
                <a:cxn ang="0">
                  <a:pos x="0" y="0"/>
                </a:cxn>
              </a:cxnLst>
              <a:rect l="0" t="0" r="r" b="b"/>
              <a:pathLst>
                <a:path w="2880" h="288">
                  <a:moveTo>
                    <a:pt x="0" y="0"/>
                  </a:moveTo>
                  <a:lnTo>
                    <a:pt x="0" y="288"/>
                  </a:lnTo>
                  <a:lnTo>
                    <a:pt x="2880" y="288"/>
                  </a:lnTo>
                  <a:lnTo>
                    <a:pt x="2838" y="256"/>
                  </a:lnTo>
                  <a:cubicBezTo>
                    <a:pt x="2838" y="256"/>
                    <a:pt x="2728" y="169"/>
                    <a:pt x="2660" y="134"/>
                  </a:cubicBezTo>
                  <a:cubicBezTo>
                    <a:pt x="2592" y="99"/>
                    <a:pt x="2502" y="67"/>
                    <a:pt x="2430" y="46"/>
                  </a:cubicBezTo>
                  <a:cubicBezTo>
                    <a:pt x="2358" y="25"/>
                    <a:pt x="2283" y="18"/>
                    <a:pt x="2230" y="10"/>
                  </a:cubicBezTo>
                  <a:lnTo>
                    <a:pt x="21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FE">
                <a:alpha val="49001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1305" y="2862"/>
              <a:ext cx="3174" cy="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3194" y="290"/>
                </a:cxn>
                <a:cxn ang="0">
                  <a:pos x="3188" y="256"/>
                </a:cxn>
                <a:cxn ang="0">
                  <a:pos x="3160" y="146"/>
                </a:cxn>
                <a:cxn ang="0">
                  <a:pos x="3118" y="34"/>
                </a:cxn>
                <a:cxn ang="0">
                  <a:pos x="3102" y="2"/>
                </a:cxn>
                <a:cxn ang="0">
                  <a:pos x="0" y="0"/>
                </a:cxn>
              </a:cxnLst>
              <a:rect l="0" t="0" r="r" b="b"/>
              <a:pathLst>
                <a:path w="3194" h="290">
                  <a:moveTo>
                    <a:pt x="0" y="0"/>
                  </a:moveTo>
                  <a:lnTo>
                    <a:pt x="0" y="288"/>
                  </a:lnTo>
                  <a:lnTo>
                    <a:pt x="3194" y="290"/>
                  </a:lnTo>
                  <a:lnTo>
                    <a:pt x="3188" y="256"/>
                  </a:lnTo>
                  <a:cubicBezTo>
                    <a:pt x="3182" y="232"/>
                    <a:pt x="3172" y="183"/>
                    <a:pt x="3160" y="146"/>
                  </a:cubicBezTo>
                  <a:cubicBezTo>
                    <a:pt x="3146" y="103"/>
                    <a:pt x="3128" y="58"/>
                    <a:pt x="3118" y="34"/>
                  </a:cubicBezTo>
                  <a:lnTo>
                    <a:pt x="310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FE">
                <a:alpha val="49001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3595" y="3417"/>
              <a:ext cx="939" cy="290"/>
            </a:xfrm>
            <a:custGeom>
              <a:avLst/>
              <a:gdLst/>
              <a:ahLst/>
              <a:cxnLst>
                <a:cxn ang="0">
                  <a:pos x="0" y="290"/>
                </a:cxn>
                <a:cxn ang="0">
                  <a:pos x="0" y="2"/>
                </a:cxn>
                <a:cxn ang="0">
                  <a:pos x="3194" y="0"/>
                </a:cxn>
                <a:cxn ang="0">
                  <a:pos x="3176" y="156"/>
                </a:cxn>
                <a:cxn ang="0">
                  <a:pos x="3150" y="254"/>
                </a:cxn>
                <a:cxn ang="0">
                  <a:pos x="3140" y="290"/>
                </a:cxn>
                <a:cxn ang="0">
                  <a:pos x="0" y="290"/>
                </a:cxn>
              </a:cxnLst>
              <a:rect l="0" t="0" r="r" b="b"/>
              <a:pathLst>
                <a:path w="3194" h="290">
                  <a:moveTo>
                    <a:pt x="0" y="290"/>
                  </a:moveTo>
                  <a:lnTo>
                    <a:pt x="0" y="2"/>
                  </a:lnTo>
                  <a:lnTo>
                    <a:pt x="3194" y="0"/>
                  </a:lnTo>
                  <a:lnTo>
                    <a:pt x="3176" y="156"/>
                  </a:lnTo>
                  <a:cubicBezTo>
                    <a:pt x="3169" y="198"/>
                    <a:pt x="3162" y="232"/>
                    <a:pt x="3150" y="254"/>
                  </a:cubicBezTo>
                  <a:lnTo>
                    <a:pt x="3140" y="29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FEFFFE">
                <a:alpha val="49001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877" y="3419"/>
              <a:ext cx="858" cy="288"/>
            </a:xfrm>
            <a:prstGeom prst="rect">
              <a:avLst/>
            </a:prstGeom>
            <a:solidFill>
              <a:srgbClr val="FEFFFE">
                <a:alpha val="490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Rectangle 6"/>
          <p:cNvSpPr>
            <a:spLocks noChangeArrowheads="1"/>
          </p:cNvSpPr>
          <p:nvPr userDrawn="1"/>
        </p:nvSpPr>
        <p:spPr bwMode="black">
          <a:xfrm>
            <a:off x="7589838" y="6537325"/>
            <a:ext cx="1371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r>
              <a:rPr lang="en-US" sz="800" b="0" dirty="0"/>
              <a:t>© </a:t>
            </a:r>
            <a:r>
              <a:rPr lang="en-US" sz="800" b="0" dirty="0" smtClean="0"/>
              <a:t>2014 </a:t>
            </a:r>
            <a:r>
              <a:rPr lang="en-US" sz="800" b="0" dirty="0"/>
              <a:t>IBM Corporation</a:t>
            </a:r>
            <a:endParaRPr lang="en-US" b="0" dirty="0"/>
          </a:p>
        </p:txBody>
      </p:sp>
      <p:sp>
        <p:nvSpPr>
          <p:cNvPr id="19" name="Rectangle 20"/>
          <p:cNvSpPr>
            <a:spLocks noChangeArrowheads="1"/>
          </p:cNvSpPr>
          <p:nvPr userDrawn="1"/>
        </p:nvSpPr>
        <p:spPr bwMode="auto">
          <a:xfrm>
            <a:off x="139700" y="6537325"/>
            <a:ext cx="5943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defRPr/>
            </a:pPr>
            <a:endParaRPr lang="en-US" sz="800" b="0" dirty="0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700" y="1417638"/>
            <a:ext cx="8729663" cy="2011362"/>
          </a:xfrm>
        </p:spPr>
        <p:txBody>
          <a:bodyPr anchor="b"/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563" y="528638"/>
            <a:ext cx="7769225" cy="530225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11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F53FA-577B-4A58-A7C8-AF5CBC1E5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593725"/>
            <a:ext cx="2171700" cy="5761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593725"/>
            <a:ext cx="6362700" cy="5761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4FA93-A819-4218-8703-B8D0A29CA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82563" y="593725"/>
            <a:ext cx="86868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63" y="1874838"/>
            <a:ext cx="4267200" cy="2163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2163" y="1874838"/>
            <a:ext cx="4267200" cy="2163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82563" y="4191000"/>
            <a:ext cx="42672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2163" y="4191000"/>
            <a:ext cx="42672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FB232-222F-402E-B7D2-12D026C4D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fld id="{5EFFF51F-790B-4667-AE21-1308701CA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fld id="{2D729E8F-3DFB-4B28-B86D-773ADEC9A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fld id="{30A78CDB-7C33-4855-AC18-EB3831AA1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fld id="{E71604C7-DA6C-47AE-8059-6E048DC14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fld id="{B8783B47-0C15-45B5-A023-39D8165D4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fld id="{E0B738A2-11BC-49FE-BC82-09522946F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fld id="{AFCBA70D-7DAD-46C7-8722-150C4B5AE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5EFC3-0508-4DC1-AE2E-CBEEB3D17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fld id="{143B326C-7F78-4854-90B3-3F1E0F8FA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fld id="{72C23D7D-5FF8-4CC6-834D-63305729C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fld id="{7194922C-63E4-470F-A1BA-F03FDCE8B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fld id="{CF413C1E-FBA5-4158-88A8-A33EEB7D0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3pPr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73050" y="3665538"/>
            <a:ext cx="8594725" cy="2233612"/>
            <a:chOff x="160" y="2308"/>
            <a:chExt cx="5437" cy="1399"/>
          </a:xfrm>
        </p:grpSpPr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160" y="2308"/>
              <a:ext cx="858" cy="288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160" y="2862"/>
              <a:ext cx="858" cy="289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60" y="3419"/>
              <a:ext cx="269" cy="288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4739" y="2308"/>
              <a:ext cx="858" cy="288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4739" y="2862"/>
              <a:ext cx="858" cy="289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5328" y="3419"/>
              <a:ext cx="269" cy="288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1305" y="2308"/>
              <a:ext cx="286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2880" y="288"/>
                </a:cxn>
                <a:cxn ang="0">
                  <a:pos x="2838" y="256"/>
                </a:cxn>
                <a:cxn ang="0">
                  <a:pos x="2660" y="134"/>
                </a:cxn>
                <a:cxn ang="0">
                  <a:pos x="2430" y="46"/>
                </a:cxn>
                <a:cxn ang="0">
                  <a:pos x="2230" y="10"/>
                </a:cxn>
                <a:cxn ang="0">
                  <a:pos x="2112" y="0"/>
                </a:cxn>
                <a:cxn ang="0">
                  <a:pos x="0" y="0"/>
                </a:cxn>
              </a:cxnLst>
              <a:rect l="0" t="0" r="r" b="b"/>
              <a:pathLst>
                <a:path w="2880" h="288">
                  <a:moveTo>
                    <a:pt x="0" y="0"/>
                  </a:moveTo>
                  <a:lnTo>
                    <a:pt x="0" y="288"/>
                  </a:lnTo>
                  <a:lnTo>
                    <a:pt x="2880" y="288"/>
                  </a:lnTo>
                  <a:lnTo>
                    <a:pt x="2838" y="256"/>
                  </a:lnTo>
                  <a:cubicBezTo>
                    <a:pt x="2838" y="256"/>
                    <a:pt x="2728" y="169"/>
                    <a:pt x="2660" y="134"/>
                  </a:cubicBezTo>
                  <a:cubicBezTo>
                    <a:pt x="2592" y="99"/>
                    <a:pt x="2502" y="67"/>
                    <a:pt x="2430" y="46"/>
                  </a:cubicBezTo>
                  <a:cubicBezTo>
                    <a:pt x="2358" y="25"/>
                    <a:pt x="2283" y="18"/>
                    <a:pt x="2230" y="10"/>
                  </a:cubicBezTo>
                  <a:lnTo>
                    <a:pt x="21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490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1305" y="2862"/>
              <a:ext cx="3174" cy="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3194" y="290"/>
                </a:cxn>
                <a:cxn ang="0">
                  <a:pos x="3188" y="256"/>
                </a:cxn>
                <a:cxn ang="0">
                  <a:pos x="3160" y="146"/>
                </a:cxn>
                <a:cxn ang="0">
                  <a:pos x="3118" y="34"/>
                </a:cxn>
                <a:cxn ang="0">
                  <a:pos x="3102" y="2"/>
                </a:cxn>
                <a:cxn ang="0">
                  <a:pos x="0" y="0"/>
                </a:cxn>
              </a:cxnLst>
              <a:rect l="0" t="0" r="r" b="b"/>
              <a:pathLst>
                <a:path w="3194" h="290">
                  <a:moveTo>
                    <a:pt x="0" y="0"/>
                  </a:moveTo>
                  <a:lnTo>
                    <a:pt x="0" y="288"/>
                  </a:lnTo>
                  <a:lnTo>
                    <a:pt x="3194" y="290"/>
                  </a:lnTo>
                  <a:lnTo>
                    <a:pt x="3188" y="256"/>
                  </a:lnTo>
                  <a:cubicBezTo>
                    <a:pt x="3182" y="232"/>
                    <a:pt x="3172" y="183"/>
                    <a:pt x="3160" y="146"/>
                  </a:cubicBezTo>
                  <a:cubicBezTo>
                    <a:pt x="3146" y="103"/>
                    <a:pt x="3128" y="58"/>
                    <a:pt x="3118" y="34"/>
                  </a:cubicBezTo>
                  <a:lnTo>
                    <a:pt x="310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490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3595" y="3417"/>
              <a:ext cx="930" cy="290"/>
            </a:xfrm>
            <a:custGeom>
              <a:avLst/>
              <a:gdLst/>
              <a:ahLst/>
              <a:cxnLst>
                <a:cxn ang="0">
                  <a:pos x="0" y="290"/>
                </a:cxn>
                <a:cxn ang="0">
                  <a:pos x="0" y="2"/>
                </a:cxn>
                <a:cxn ang="0">
                  <a:pos x="3194" y="0"/>
                </a:cxn>
                <a:cxn ang="0">
                  <a:pos x="3176" y="156"/>
                </a:cxn>
                <a:cxn ang="0">
                  <a:pos x="3150" y="254"/>
                </a:cxn>
                <a:cxn ang="0">
                  <a:pos x="3140" y="290"/>
                </a:cxn>
                <a:cxn ang="0">
                  <a:pos x="0" y="290"/>
                </a:cxn>
              </a:cxnLst>
              <a:rect l="0" t="0" r="r" b="b"/>
              <a:pathLst>
                <a:path w="3194" h="290">
                  <a:moveTo>
                    <a:pt x="0" y="290"/>
                  </a:moveTo>
                  <a:lnTo>
                    <a:pt x="0" y="2"/>
                  </a:lnTo>
                  <a:lnTo>
                    <a:pt x="3194" y="0"/>
                  </a:lnTo>
                  <a:lnTo>
                    <a:pt x="3176" y="156"/>
                  </a:lnTo>
                  <a:cubicBezTo>
                    <a:pt x="3169" y="198"/>
                    <a:pt x="3162" y="232"/>
                    <a:pt x="3150" y="254"/>
                  </a:cubicBezTo>
                  <a:lnTo>
                    <a:pt x="3140" y="29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chemeClr val="bg1">
                <a:alpha val="490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1877" y="3419"/>
              <a:ext cx="858" cy="288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620000" y="6553200"/>
            <a:ext cx="1295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9700" y="2927324"/>
            <a:ext cx="8729663" cy="501676"/>
          </a:xfrm>
        </p:spPr>
        <p:txBody>
          <a:bodyPr anchor="b"/>
          <a:lstStyle>
            <a:lvl1pPr>
              <a:lnSpc>
                <a:spcPct val="95000"/>
              </a:lnSpc>
              <a:defRPr lang="en-US" altLang="ja-JP" sz="2800" dirty="0">
                <a:solidFill>
                  <a:srgbClr val="6974D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Click to edit Master title style</a:t>
            </a:r>
          </a:p>
        </p:txBody>
      </p:sp>
      <p:grpSp>
        <p:nvGrpSpPr>
          <p:cNvPr id="3" name="Group 8"/>
          <p:cNvGrpSpPr>
            <a:grpSpLocks/>
          </p:cNvGrpSpPr>
          <p:nvPr userDrawn="1"/>
        </p:nvGrpSpPr>
        <p:grpSpPr bwMode="auto">
          <a:xfrm>
            <a:off x="273050" y="3665538"/>
            <a:ext cx="8594725" cy="2233612"/>
            <a:chOff x="160" y="2308"/>
            <a:chExt cx="5437" cy="1399"/>
          </a:xfrm>
        </p:grpSpPr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160" y="2308"/>
              <a:ext cx="858" cy="288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160" y="2862"/>
              <a:ext cx="858" cy="289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60" y="3419"/>
              <a:ext cx="269" cy="288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4739" y="2308"/>
              <a:ext cx="858" cy="288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4739" y="2862"/>
              <a:ext cx="858" cy="289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5328" y="3419"/>
              <a:ext cx="269" cy="288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1305" y="2308"/>
              <a:ext cx="286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2880" y="288"/>
                </a:cxn>
                <a:cxn ang="0">
                  <a:pos x="2838" y="256"/>
                </a:cxn>
                <a:cxn ang="0">
                  <a:pos x="2660" y="134"/>
                </a:cxn>
                <a:cxn ang="0">
                  <a:pos x="2430" y="46"/>
                </a:cxn>
                <a:cxn ang="0">
                  <a:pos x="2230" y="10"/>
                </a:cxn>
                <a:cxn ang="0">
                  <a:pos x="2112" y="0"/>
                </a:cxn>
                <a:cxn ang="0">
                  <a:pos x="0" y="0"/>
                </a:cxn>
              </a:cxnLst>
              <a:rect l="0" t="0" r="r" b="b"/>
              <a:pathLst>
                <a:path w="2880" h="288">
                  <a:moveTo>
                    <a:pt x="0" y="0"/>
                  </a:moveTo>
                  <a:lnTo>
                    <a:pt x="0" y="288"/>
                  </a:lnTo>
                  <a:lnTo>
                    <a:pt x="2880" y="288"/>
                  </a:lnTo>
                  <a:lnTo>
                    <a:pt x="2838" y="256"/>
                  </a:lnTo>
                  <a:cubicBezTo>
                    <a:pt x="2838" y="256"/>
                    <a:pt x="2728" y="169"/>
                    <a:pt x="2660" y="134"/>
                  </a:cubicBezTo>
                  <a:cubicBezTo>
                    <a:pt x="2592" y="99"/>
                    <a:pt x="2502" y="67"/>
                    <a:pt x="2430" y="46"/>
                  </a:cubicBezTo>
                  <a:cubicBezTo>
                    <a:pt x="2358" y="25"/>
                    <a:pt x="2283" y="18"/>
                    <a:pt x="2230" y="10"/>
                  </a:cubicBezTo>
                  <a:lnTo>
                    <a:pt x="21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490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1305" y="2862"/>
              <a:ext cx="3174" cy="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3194" y="290"/>
                </a:cxn>
                <a:cxn ang="0">
                  <a:pos x="3188" y="256"/>
                </a:cxn>
                <a:cxn ang="0">
                  <a:pos x="3160" y="146"/>
                </a:cxn>
                <a:cxn ang="0">
                  <a:pos x="3118" y="34"/>
                </a:cxn>
                <a:cxn ang="0">
                  <a:pos x="3102" y="2"/>
                </a:cxn>
                <a:cxn ang="0">
                  <a:pos x="0" y="0"/>
                </a:cxn>
              </a:cxnLst>
              <a:rect l="0" t="0" r="r" b="b"/>
              <a:pathLst>
                <a:path w="3194" h="290">
                  <a:moveTo>
                    <a:pt x="0" y="0"/>
                  </a:moveTo>
                  <a:lnTo>
                    <a:pt x="0" y="288"/>
                  </a:lnTo>
                  <a:lnTo>
                    <a:pt x="3194" y="290"/>
                  </a:lnTo>
                  <a:lnTo>
                    <a:pt x="3188" y="256"/>
                  </a:lnTo>
                  <a:cubicBezTo>
                    <a:pt x="3182" y="232"/>
                    <a:pt x="3172" y="183"/>
                    <a:pt x="3160" y="146"/>
                  </a:cubicBezTo>
                  <a:cubicBezTo>
                    <a:pt x="3146" y="103"/>
                    <a:pt x="3128" y="58"/>
                    <a:pt x="3118" y="34"/>
                  </a:cubicBezTo>
                  <a:lnTo>
                    <a:pt x="310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490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3595" y="3417"/>
              <a:ext cx="932" cy="290"/>
            </a:xfrm>
            <a:custGeom>
              <a:avLst/>
              <a:gdLst/>
              <a:ahLst/>
              <a:cxnLst>
                <a:cxn ang="0">
                  <a:pos x="0" y="290"/>
                </a:cxn>
                <a:cxn ang="0">
                  <a:pos x="0" y="2"/>
                </a:cxn>
                <a:cxn ang="0">
                  <a:pos x="3194" y="0"/>
                </a:cxn>
                <a:cxn ang="0">
                  <a:pos x="3176" y="156"/>
                </a:cxn>
                <a:cxn ang="0">
                  <a:pos x="3150" y="254"/>
                </a:cxn>
                <a:cxn ang="0">
                  <a:pos x="3140" y="290"/>
                </a:cxn>
                <a:cxn ang="0">
                  <a:pos x="0" y="290"/>
                </a:cxn>
              </a:cxnLst>
              <a:rect l="0" t="0" r="r" b="b"/>
              <a:pathLst>
                <a:path w="3194" h="290">
                  <a:moveTo>
                    <a:pt x="0" y="290"/>
                  </a:moveTo>
                  <a:lnTo>
                    <a:pt x="0" y="2"/>
                  </a:lnTo>
                  <a:lnTo>
                    <a:pt x="3194" y="0"/>
                  </a:lnTo>
                  <a:lnTo>
                    <a:pt x="3176" y="156"/>
                  </a:lnTo>
                  <a:cubicBezTo>
                    <a:pt x="3169" y="198"/>
                    <a:pt x="3162" y="232"/>
                    <a:pt x="3150" y="254"/>
                  </a:cubicBezTo>
                  <a:lnTo>
                    <a:pt x="3140" y="29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chemeClr val="bg1">
                <a:alpha val="490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1877" y="3419"/>
              <a:ext cx="858" cy="288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</p:grpSp>
      <p:sp>
        <p:nvSpPr>
          <p:cNvPr id="26" name="Rectangle 25"/>
          <p:cNvSpPr/>
          <p:nvPr userDrawn="1"/>
        </p:nvSpPr>
        <p:spPr>
          <a:xfrm>
            <a:off x="7620000" y="6553200"/>
            <a:ext cx="1295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73050" y="3665538"/>
            <a:ext cx="8594725" cy="2233612"/>
            <a:chOff x="160" y="2308"/>
            <a:chExt cx="5437" cy="1399"/>
          </a:xfrm>
        </p:grpSpPr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160" y="2308"/>
              <a:ext cx="858" cy="288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160" y="2862"/>
              <a:ext cx="858" cy="289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60" y="3419"/>
              <a:ext cx="269" cy="288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4739" y="2308"/>
              <a:ext cx="858" cy="288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4739" y="2862"/>
              <a:ext cx="858" cy="289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5328" y="3419"/>
              <a:ext cx="269" cy="288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1305" y="2308"/>
              <a:ext cx="286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2880" y="288"/>
                </a:cxn>
                <a:cxn ang="0">
                  <a:pos x="2838" y="256"/>
                </a:cxn>
                <a:cxn ang="0">
                  <a:pos x="2660" y="134"/>
                </a:cxn>
                <a:cxn ang="0">
                  <a:pos x="2430" y="46"/>
                </a:cxn>
                <a:cxn ang="0">
                  <a:pos x="2230" y="10"/>
                </a:cxn>
                <a:cxn ang="0">
                  <a:pos x="2112" y="0"/>
                </a:cxn>
                <a:cxn ang="0">
                  <a:pos x="0" y="0"/>
                </a:cxn>
              </a:cxnLst>
              <a:rect l="0" t="0" r="r" b="b"/>
              <a:pathLst>
                <a:path w="2880" h="288">
                  <a:moveTo>
                    <a:pt x="0" y="0"/>
                  </a:moveTo>
                  <a:lnTo>
                    <a:pt x="0" y="288"/>
                  </a:lnTo>
                  <a:lnTo>
                    <a:pt x="2880" y="288"/>
                  </a:lnTo>
                  <a:lnTo>
                    <a:pt x="2838" y="256"/>
                  </a:lnTo>
                  <a:cubicBezTo>
                    <a:pt x="2838" y="256"/>
                    <a:pt x="2728" y="169"/>
                    <a:pt x="2660" y="134"/>
                  </a:cubicBezTo>
                  <a:cubicBezTo>
                    <a:pt x="2592" y="99"/>
                    <a:pt x="2502" y="67"/>
                    <a:pt x="2430" y="46"/>
                  </a:cubicBezTo>
                  <a:cubicBezTo>
                    <a:pt x="2358" y="25"/>
                    <a:pt x="2283" y="18"/>
                    <a:pt x="2230" y="10"/>
                  </a:cubicBezTo>
                  <a:lnTo>
                    <a:pt x="21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490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1305" y="2862"/>
              <a:ext cx="3174" cy="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3194" y="290"/>
                </a:cxn>
                <a:cxn ang="0">
                  <a:pos x="3188" y="256"/>
                </a:cxn>
                <a:cxn ang="0">
                  <a:pos x="3160" y="146"/>
                </a:cxn>
                <a:cxn ang="0">
                  <a:pos x="3118" y="34"/>
                </a:cxn>
                <a:cxn ang="0">
                  <a:pos x="3102" y="2"/>
                </a:cxn>
                <a:cxn ang="0">
                  <a:pos x="0" y="0"/>
                </a:cxn>
              </a:cxnLst>
              <a:rect l="0" t="0" r="r" b="b"/>
              <a:pathLst>
                <a:path w="3194" h="290">
                  <a:moveTo>
                    <a:pt x="0" y="0"/>
                  </a:moveTo>
                  <a:lnTo>
                    <a:pt x="0" y="288"/>
                  </a:lnTo>
                  <a:lnTo>
                    <a:pt x="3194" y="290"/>
                  </a:lnTo>
                  <a:lnTo>
                    <a:pt x="3188" y="256"/>
                  </a:lnTo>
                  <a:cubicBezTo>
                    <a:pt x="3182" y="232"/>
                    <a:pt x="3172" y="183"/>
                    <a:pt x="3160" y="146"/>
                  </a:cubicBezTo>
                  <a:cubicBezTo>
                    <a:pt x="3146" y="103"/>
                    <a:pt x="3128" y="58"/>
                    <a:pt x="3118" y="34"/>
                  </a:cubicBezTo>
                  <a:lnTo>
                    <a:pt x="310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490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3595" y="3417"/>
              <a:ext cx="930" cy="290"/>
            </a:xfrm>
            <a:custGeom>
              <a:avLst/>
              <a:gdLst/>
              <a:ahLst/>
              <a:cxnLst>
                <a:cxn ang="0">
                  <a:pos x="0" y="290"/>
                </a:cxn>
                <a:cxn ang="0">
                  <a:pos x="0" y="2"/>
                </a:cxn>
                <a:cxn ang="0">
                  <a:pos x="3194" y="0"/>
                </a:cxn>
                <a:cxn ang="0">
                  <a:pos x="3176" y="156"/>
                </a:cxn>
                <a:cxn ang="0">
                  <a:pos x="3150" y="254"/>
                </a:cxn>
                <a:cxn ang="0">
                  <a:pos x="3140" y="290"/>
                </a:cxn>
                <a:cxn ang="0">
                  <a:pos x="0" y="290"/>
                </a:cxn>
              </a:cxnLst>
              <a:rect l="0" t="0" r="r" b="b"/>
              <a:pathLst>
                <a:path w="3194" h="290">
                  <a:moveTo>
                    <a:pt x="0" y="290"/>
                  </a:moveTo>
                  <a:lnTo>
                    <a:pt x="0" y="2"/>
                  </a:lnTo>
                  <a:lnTo>
                    <a:pt x="3194" y="0"/>
                  </a:lnTo>
                  <a:lnTo>
                    <a:pt x="3176" y="156"/>
                  </a:lnTo>
                  <a:cubicBezTo>
                    <a:pt x="3169" y="198"/>
                    <a:pt x="3162" y="232"/>
                    <a:pt x="3150" y="254"/>
                  </a:cubicBezTo>
                  <a:lnTo>
                    <a:pt x="3140" y="29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chemeClr val="bg1">
                <a:alpha val="490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1877" y="3419"/>
              <a:ext cx="858" cy="288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620000" y="6553200"/>
            <a:ext cx="1295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9700" y="2927324"/>
            <a:ext cx="8729663" cy="501676"/>
          </a:xfrm>
        </p:spPr>
        <p:txBody>
          <a:bodyPr anchor="b"/>
          <a:lstStyle>
            <a:lvl1pPr>
              <a:lnSpc>
                <a:spcPct val="95000"/>
              </a:lnSpc>
              <a:defRPr lang="en-US" altLang="ja-JP" sz="2800" dirty="0">
                <a:solidFill>
                  <a:srgbClr val="6974D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Click to edit Master title style</a:t>
            </a:r>
          </a:p>
        </p:txBody>
      </p:sp>
      <p:grpSp>
        <p:nvGrpSpPr>
          <p:cNvPr id="3" name="Group 8"/>
          <p:cNvGrpSpPr>
            <a:grpSpLocks/>
          </p:cNvGrpSpPr>
          <p:nvPr userDrawn="1"/>
        </p:nvGrpSpPr>
        <p:grpSpPr bwMode="auto">
          <a:xfrm>
            <a:off x="273050" y="3665538"/>
            <a:ext cx="8594725" cy="2233612"/>
            <a:chOff x="160" y="2308"/>
            <a:chExt cx="5437" cy="1399"/>
          </a:xfrm>
        </p:grpSpPr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160" y="2308"/>
              <a:ext cx="858" cy="288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160" y="2862"/>
              <a:ext cx="858" cy="289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60" y="3419"/>
              <a:ext cx="269" cy="288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4739" y="2308"/>
              <a:ext cx="858" cy="288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4739" y="2862"/>
              <a:ext cx="858" cy="289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5328" y="3419"/>
              <a:ext cx="269" cy="288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1305" y="2308"/>
              <a:ext cx="286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2880" y="288"/>
                </a:cxn>
                <a:cxn ang="0">
                  <a:pos x="2838" y="256"/>
                </a:cxn>
                <a:cxn ang="0">
                  <a:pos x="2660" y="134"/>
                </a:cxn>
                <a:cxn ang="0">
                  <a:pos x="2430" y="46"/>
                </a:cxn>
                <a:cxn ang="0">
                  <a:pos x="2230" y="10"/>
                </a:cxn>
                <a:cxn ang="0">
                  <a:pos x="2112" y="0"/>
                </a:cxn>
                <a:cxn ang="0">
                  <a:pos x="0" y="0"/>
                </a:cxn>
              </a:cxnLst>
              <a:rect l="0" t="0" r="r" b="b"/>
              <a:pathLst>
                <a:path w="2880" h="288">
                  <a:moveTo>
                    <a:pt x="0" y="0"/>
                  </a:moveTo>
                  <a:lnTo>
                    <a:pt x="0" y="288"/>
                  </a:lnTo>
                  <a:lnTo>
                    <a:pt x="2880" y="288"/>
                  </a:lnTo>
                  <a:lnTo>
                    <a:pt x="2838" y="256"/>
                  </a:lnTo>
                  <a:cubicBezTo>
                    <a:pt x="2838" y="256"/>
                    <a:pt x="2728" y="169"/>
                    <a:pt x="2660" y="134"/>
                  </a:cubicBezTo>
                  <a:cubicBezTo>
                    <a:pt x="2592" y="99"/>
                    <a:pt x="2502" y="67"/>
                    <a:pt x="2430" y="46"/>
                  </a:cubicBezTo>
                  <a:cubicBezTo>
                    <a:pt x="2358" y="25"/>
                    <a:pt x="2283" y="18"/>
                    <a:pt x="2230" y="10"/>
                  </a:cubicBezTo>
                  <a:lnTo>
                    <a:pt x="21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490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1305" y="2862"/>
              <a:ext cx="3174" cy="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3194" y="290"/>
                </a:cxn>
                <a:cxn ang="0">
                  <a:pos x="3188" y="256"/>
                </a:cxn>
                <a:cxn ang="0">
                  <a:pos x="3160" y="146"/>
                </a:cxn>
                <a:cxn ang="0">
                  <a:pos x="3118" y="34"/>
                </a:cxn>
                <a:cxn ang="0">
                  <a:pos x="3102" y="2"/>
                </a:cxn>
                <a:cxn ang="0">
                  <a:pos x="0" y="0"/>
                </a:cxn>
              </a:cxnLst>
              <a:rect l="0" t="0" r="r" b="b"/>
              <a:pathLst>
                <a:path w="3194" h="290">
                  <a:moveTo>
                    <a:pt x="0" y="0"/>
                  </a:moveTo>
                  <a:lnTo>
                    <a:pt x="0" y="288"/>
                  </a:lnTo>
                  <a:lnTo>
                    <a:pt x="3194" y="290"/>
                  </a:lnTo>
                  <a:lnTo>
                    <a:pt x="3188" y="256"/>
                  </a:lnTo>
                  <a:cubicBezTo>
                    <a:pt x="3182" y="232"/>
                    <a:pt x="3172" y="183"/>
                    <a:pt x="3160" y="146"/>
                  </a:cubicBezTo>
                  <a:cubicBezTo>
                    <a:pt x="3146" y="103"/>
                    <a:pt x="3128" y="58"/>
                    <a:pt x="3118" y="34"/>
                  </a:cubicBezTo>
                  <a:lnTo>
                    <a:pt x="310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490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3595" y="3417"/>
              <a:ext cx="932" cy="290"/>
            </a:xfrm>
            <a:custGeom>
              <a:avLst/>
              <a:gdLst/>
              <a:ahLst/>
              <a:cxnLst>
                <a:cxn ang="0">
                  <a:pos x="0" y="290"/>
                </a:cxn>
                <a:cxn ang="0">
                  <a:pos x="0" y="2"/>
                </a:cxn>
                <a:cxn ang="0">
                  <a:pos x="3194" y="0"/>
                </a:cxn>
                <a:cxn ang="0">
                  <a:pos x="3176" y="156"/>
                </a:cxn>
                <a:cxn ang="0">
                  <a:pos x="3150" y="254"/>
                </a:cxn>
                <a:cxn ang="0">
                  <a:pos x="3140" y="290"/>
                </a:cxn>
                <a:cxn ang="0">
                  <a:pos x="0" y="290"/>
                </a:cxn>
              </a:cxnLst>
              <a:rect l="0" t="0" r="r" b="b"/>
              <a:pathLst>
                <a:path w="3194" h="290">
                  <a:moveTo>
                    <a:pt x="0" y="290"/>
                  </a:moveTo>
                  <a:lnTo>
                    <a:pt x="0" y="2"/>
                  </a:lnTo>
                  <a:lnTo>
                    <a:pt x="3194" y="0"/>
                  </a:lnTo>
                  <a:lnTo>
                    <a:pt x="3176" y="156"/>
                  </a:lnTo>
                  <a:cubicBezTo>
                    <a:pt x="3169" y="198"/>
                    <a:pt x="3162" y="232"/>
                    <a:pt x="3150" y="254"/>
                  </a:cubicBezTo>
                  <a:lnTo>
                    <a:pt x="3140" y="29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chemeClr val="bg1">
                <a:alpha val="490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1877" y="3419"/>
              <a:ext cx="858" cy="288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</p:grpSp>
      <p:sp>
        <p:nvSpPr>
          <p:cNvPr id="26" name="Rectangle 25"/>
          <p:cNvSpPr/>
          <p:nvPr userDrawn="1"/>
        </p:nvSpPr>
        <p:spPr>
          <a:xfrm>
            <a:off x="7620000" y="6553200"/>
            <a:ext cx="1295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E3B10-E825-40BB-ACCC-004A296CD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3952800" cy="397625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7520" y="1604328"/>
            <a:ext cx="3952800" cy="397625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 b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 b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fld id="{2E4EC30F-52F8-48E8-AFDA-58590CB09BF6}" type="slidenum">
              <a:rPr lang="en-US" b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/>
              <a:t>‹#›</a:t>
            </a:fld>
            <a:endParaRPr lang="en-US" b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GettyImages_82301734_cover.jpg"/>
          <p:cNvPicPr preferRelativeResize="0"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3665538"/>
            <a:ext cx="8593138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273050" y="3665538"/>
            <a:ext cx="8594725" cy="2233612"/>
            <a:chOff x="160" y="2308"/>
            <a:chExt cx="5437" cy="1399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160" y="2308"/>
              <a:ext cx="858" cy="288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160" y="2862"/>
              <a:ext cx="858" cy="289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160" y="3419"/>
              <a:ext cx="269" cy="288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4739" y="2308"/>
              <a:ext cx="858" cy="288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739" y="2862"/>
              <a:ext cx="858" cy="289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5328" y="3419"/>
              <a:ext cx="269" cy="288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1305" y="2308"/>
              <a:ext cx="286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2880" y="288"/>
                </a:cxn>
                <a:cxn ang="0">
                  <a:pos x="2838" y="256"/>
                </a:cxn>
                <a:cxn ang="0">
                  <a:pos x="2660" y="134"/>
                </a:cxn>
                <a:cxn ang="0">
                  <a:pos x="2430" y="46"/>
                </a:cxn>
                <a:cxn ang="0">
                  <a:pos x="2230" y="10"/>
                </a:cxn>
                <a:cxn ang="0">
                  <a:pos x="2112" y="0"/>
                </a:cxn>
                <a:cxn ang="0">
                  <a:pos x="0" y="0"/>
                </a:cxn>
              </a:cxnLst>
              <a:rect l="0" t="0" r="r" b="b"/>
              <a:pathLst>
                <a:path w="2880" h="288">
                  <a:moveTo>
                    <a:pt x="0" y="0"/>
                  </a:moveTo>
                  <a:lnTo>
                    <a:pt x="0" y="288"/>
                  </a:lnTo>
                  <a:lnTo>
                    <a:pt x="2880" y="288"/>
                  </a:lnTo>
                  <a:lnTo>
                    <a:pt x="2838" y="256"/>
                  </a:lnTo>
                  <a:cubicBezTo>
                    <a:pt x="2838" y="256"/>
                    <a:pt x="2728" y="169"/>
                    <a:pt x="2660" y="134"/>
                  </a:cubicBezTo>
                  <a:cubicBezTo>
                    <a:pt x="2592" y="99"/>
                    <a:pt x="2502" y="67"/>
                    <a:pt x="2430" y="46"/>
                  </a:cubicBezTo>
                  <a:cubicBezTo>
                    <a:pt x="2358" y="25"/>
                    <a:pt x="2283" y="18"/>
                    <a:pt x="2230" y="10"/>
                  </a:cubicBezTo>
                  <a:lnTo>
                    <a:pt x="21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490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1305" y="2862"/>
              <a:ext cx="3174" cy="2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3194" y="290"/>
                </a:cxn>
                <a:cxn ang="0">
                  <a:pos x="3188" y="256"/>
                </a:cxn>
                <a:cxn ang="0">
                  <a:pos x="3160" y="146"/>
                </a:cxn>
                <a:cxn ang="0">
                  <a:pos x="3118" y="34"/>
                </a:cxn>
                <a:cxn ang="0">
                  <a:pos x="3102" y="2"/>
                </a:cxn>
                <a:cxn ang="0">
                  <a:pos x="0" y="0"/>
                </a:cxn>
              </a:cxnLst>
              <a:rect l="0" t="0" r="r" b="b"/>
              <a:pathLst>
                <a:path w="3194" h="290">
                  <a:moveTo>
                    <a:pt x="0" y="0"/>
                  </a:moveTo>
                  <a:lnTo>
                    <a:pt x="0" y="288"/>
                  </a:lnTo>
                  <a:lnTo>
                    <a:pt x="3194" y="290"/>
                  </a:lnTo>
                  <a:lnTo>
                    <a:pt x="3188" y="256"/>
                  </a:lnTo>
                  <a:cubicBezTo>
                    <a:pt x="3182" y="232"/>
                    <a:pt x="3172" y="183"/>
                    <a:pt x="3160" y="146"/>
                  </a:cubicBezTo>
                  <a:cubicBezTo>
                    <a:pt x="3146" y="103"/>
                    <a:pt x="3128" y="58"/>
                    <a:pt x="3118" y="34"/>
                  </a:cubicBezTo>
                  <a:lnTo>
                    <a:pt x="310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490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595" y="3417"/>
              <a:ext cx="920" cy="290"/>
            </a:xfrm>
            <a:custGeom>
              <a:avLst/>
              <a:gdLst/>
              <a:ahLst/>
              <a:cxnLst>
                <a:cxn ang="0">
                  <a:pos x="0" y="290"/>
                </a:cxn>
                <a:cxn ang="0">
                  <a:pos x="0" y="2"/>
                </a:cxn>
                <a:cxn ang="0">
                  <a:pos x="3194" y="0"/>
                </a:cxn>
                <a:cxn ang="0">
                  <a:pos x="3176" y="156"/>
                </a:cxn>
                <a:cxn ang="0">
                  <a:pos x="3150" y="254"/>
                </a:cxn>
                <a:cxn ang="0">
                  <a:pos x="3140" y="290"/>
                </a:cxn>
                <a:cxn ang="0">
                  <a:pos x="0" y="290"/>
                </a:cxn>
              </a:cxnLst>
              <a:rect l="0" t="0" r="r" b="b"/>
              <a:pathLst>
                <a:path w="3194" h="290">
                  <a:moveTo>
                    <a:pt x="0" y="290"/>
                  </a:moveTo>
                  <a:lnTo>
                    <a:pt x="0" y="2"/>
                  </a:lnTo>
                  <a:lnTo>
                    <a:pt x="3194" y="0"/>
                  </a:lnTo>
                  <a:lnTo>
                    <a:pt x="3176" y="156"/>
                  </a:lnTo>
                  <a:cubicBezTo>
                    <a:pt x="3169" y="198"/>
                    <a:pt x="3162" y="232"/>
                    <a:pt x="3150" y="254"/>
                  </a:cubicBezTo>
                  <a:lnTo>
                    <a:pt x="3140" y="29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chemeClr val="bg1">
                <a:alpha val="4900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877" y="3419"/>
              <a:ext cx="858" cy="288"/>
            </a:xfrm>
            <a:prstGeom prst="rect">
              <a:avLst/>
            </a:prstGeom>
            <a:solidFill>
              <a:schemeClr val="bg1">
                <a:alpha val="490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000000"/>
                </a:solidFill>
                <a:ea typeface="+mn-ea"/>
              </a:endParaRPr>
            </a:p>
          </p:txBody>
        </p:sp>
      </p:grpSp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9700" y="1417638"/>
            <a:ext cx="8729663" cy="2011362"/>
          </a:xfrm>
        </p:spPr>
        <p:txBody>
          <a:bodyPr anchor="b"/>
          <a:lstStyle>
            <a:lvl1pPr>
              <a:lnSpc>
                <a:spcPct val="95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4959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3pPr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081E5-287B-4592-ABA6-458328ECE71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97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47A8A-A050-427A-8F7C-F73E5269A92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09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563" y="1874838"/>
            <a:ext cx="4267200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874838"/>
            <a:ext cx="4267200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90AC-7A5B-4BD6-A75A-02DDBAAE38C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09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A1003-B0BB-4C8C-93CD-109C724DFCE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302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4C69D-8650-4E3D-A5AB-C98141A67D72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84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C3D36-D20B-4701-9C10-9DF62DCC5EE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02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3CF8C-85DC-463B-97B6-FFD21648490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82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06AFE-CB70-4C26-BF64-0AF1693414B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8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563" y="1874838"/>
            <a:ext cx="4267200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874838"/>
            <a:ext cx="4267200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57D83-1F26-49F7-BF25-B6DBB5709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AE8F5-893C-421A-9E68-92F3AF957BD6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0430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593725"/>
            <a:ext cx="2239962" cy="5761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593725"/>
            <a:ext cx="6569075" cy="5761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DA8BD-D4C0-46D2-92E9-8F277D4703A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555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322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91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3275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563" y="1874838"/>
            <a:ext cx="4259262" cy="4465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225" y="1874838"/>
            <a:ext cx="4260850" cy="4465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341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280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358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452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325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2AC3F-55C3-4793-B3C1-D60DD2987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7831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232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593725"/>
            <a:ext cx="2166937" cy="574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593725"/>
            <a:ext cx="6353175" cy="574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242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593725"/>
            <a:ext cx="8655050" cy="608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4963"/>
            <a:ext cx="8197850" cy="4494212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747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A181D-73E7-4C41-942E-2FD7B9DB0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AA8C3-D680-4B27-86AB-F0B9A4E70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B2E93-6A3F-4EB2-8FE5-15D3265A0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5B195-8AE7-454D-BF4E-4AA3C6315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3" y="1874838"/>
            <a:ext cx="86868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4019" name="Line 3"/>
          <p:cNvSpPr>
            <a:spLocks noChangeShapeType="1"/>
          </p:cNvSpPr>
          <p:nvPr/>
        </p:nvSpPr>
        <p:spPr bwMode="auto">
          <a:xfrm flipV="1">
            <a:off x="274638" y="549275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8" descr="R120_G137_B251-2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80400" y="227013"/>
            <a:ext cx="588963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593725"/>
            <a:ext cx="8686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8" name="Text Box 46"/>
          <p:cNvSpPr txBox="1">
            <a:spLocks noChangeArrowheads="1"/>
          </p:cNvSpPr>
          <p:nvPr/>
        </p:nvSpPr>
        <p:spPr bwMode="auto">
          <a:xfrm>
            <a:off x="182563" y="136525"/>
            <a:ext cx="7769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b"/>
          <a:lstStyle/>
          <a:p>
            <a:pPr>
              <a:spcAft>
                <a:spcPts val="900"/>
              </a:spcAft>
              <a:buClr>
                <a:srgbClr val="000000"/>
              </a:buClr>
              <a:buFont typeface="Arial" charset="0"/>
              <a:buNone/>
              <a:defRPr/>
            </a:pPr>
            <a:r>
              <a:rPr lang="en-US" altLang="zh-CN" sz="1000" b="0">
                <a:solidFill>
                  <a:srgbClr val="000000"/>
                </a:solidFill>
                <a:sym typeface="Arial" charset="0"/>
              </a:rPr>
              <a:t>The Future Watson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502650" y="6537325"/>
            <a:ext cx="3667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135D2-5FD3-4133-A803-CFA2C95DD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3" r:id="rId1"/>
    <p:sldLayoutId id="2147485392" r:id="rId2"/>
    <p:sldLayoutId id="2147485393" r:id="rId3"/>
    <p:sldLayoutId id="2147485394" r:id="rId4"/>
    <p:sldLayoutId id="2147485395" r:id="rId5"/>
    <p:sldLayoutId id="2147485396" r:id="rId6"/>
    <p:sldLayoutId id="2147485397" r:id="rId7"/>
    <p:sldLayoutId id="2147485398" r:id="rId8"/>
    <p:sldLayoutId id="2147485399" r:id="rId9"/>
    <p:sldLayoutId id="2147485400" r:id="rId10"/>
    <p:sldLayoutId id="2147485401" r:id="rId11"/>
    <p:sldLayoutId id="214748540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pitchFamily="34" charset="0"/>
        </a:defRPr>
      </a:lvl9pPr>
    </p:titleStyle>
    <p:bodyStyle>
      <a:lvl1pPr marL="173038" indent="-173038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09588" indent="-1635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855663" indent="-17303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3pPr>
      <a:lvl4pPr marL="1203325" indent="-173038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1600">
          <a:solidFill>
            <a:schemeClr val="bg1"/>
          </a:solidFill>
          <a:latin typeface="+mn-lt"/>
        </a:defRPr>
      </a:lvl4pPr>
      <a:lvl5pPr marL="1539875" indent="-1635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5pPr>
      <a:lvl6pPr marL="19970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6pPr>
      <a:lvl7pPr marL="24542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7pPr>
      <a:lvl8pPr marL="29114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8pPr>
      <a:lvl9pPr marL="33686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50DBB17D-7676-4C39-BE83-E15401695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4" r:id="rId1"/>
    <p:sldLayoutId id="2147485405" r:id="rId2"/>
    <p:sldLayoutId id="2147485406" r:id="rId3"/>
    <p:sldLayoutId id="2147485407" r:id="rId4"/>
    <p:sldLayoutId id="2147485408" r:id="rId5"/>
    <p:sldLayoutId id="2147485409" r:id="rId6"/>
    <p:sldLayoutId id="2147485410" r:id="rId7"/>
    <p:sldLayoutId id="2147485411" r:id="rId8"/>
    <p:sldLayoutId id="2147485412" r:id="rId9"/>
    <p:sldLayoutId id="2147485413" r:id="rId10"/>
    <p:sldLayoutId id="21474854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3" y="1874838"/>
            <a:ext cx="86868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Line 4"/>
          <p:cNvSpPr>
            <a:spLocks noChangeShapeType="1"/>
          </p:cNvSpPr>
          <p:nvPr/>
        </p:nvSpPr>
        <p:spPr bwMode="auto">
          <a:xfrm flipV="1">
            <a:off x="274638" y="549275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200">
              <a:solidFill>
                <a:srgbClr val="000000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black">
          <a:xfrm>
            <a:off x="7589838" y="6540500"/>
            <a:ext cx="1371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r>
              <a:rPr lang="en-US" sz="800" b="0" dirty="0">
                <a:solidFill>
                  <a:srgbClr val="000000"/>
                </a:solidFill>
                <a:ea typeface="ＭＳ Ｐゴシック" charset="0"/>
                <a:cs typeface="+mn-cs"/>
              </a:rPr>
              <a:t>© </a:t>
            </a:r>
            <a:r>
              <a:rPr lang="en-US" sz="800" b="0" dirty="0" smtClean="0">
                <a:solidFill>
                  <a:srgbClr val="000000"/>
                </a:solidFill>
                <a:ea typeface="ＭＳ Ｐゴシック" charset="0"/>
                <a:cs typeface="+mn-cs"/>
              </a:rPr>
              <a:t>2014 </a:t>
            </a:r>
            <a:r>
              <a:rPr lang="en-US" sz="800" b="0" dirty="0">
                <a:solidFill>
                  <a:srgbClr val="000000"/>
                </a:solidFill>
                <a:ea typeface="ＭＳ Ｐゴシック" charset="0"/>
                <a:cs typeface="+mn-cs"/>
              </a:rPr>
              <a:t>IBM Corporation</a:t>
            </a:r>
            <a:endParaRPr lang="en-US" b="0" dirty="0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  <p:pic>
        <p:nvPicPr>
          <p:cNvPr id="4101" name="Picture 10" descr="R120_G137_B251-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0400" y="227013"/>
            <a:ext cx="588963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593725"/>
            <a:ext cx="8686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4" cstate="print"/>
          <a:srcRect t="68806" b="2031"/>
          <a:stretch>
            <a:fillRect/>
          </a:stretch>
        </p:blipFill>
        <p:spPr bwMode="auto">
          <a:xfrm>
            <a:off x="5715000" y="0"/>
            <a:ext cx="34290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6"/>
          <p:cNvSpPr>
            <a:spLocks noChangeArrowheads="1"/>
          </p:cNvSpPr>
          <p:nvPr/>
        </p:nvSpPr>
        <p:spPr bwMode="black">
          <a:xfrm>
            <a:off x="77788" y="6540500"/>
            <a:ext cx="1371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defRPr/>
            </a:pPr>
            <a:r>
              <a:rPr lang="en-US" sz="800" b="0">
                <a:solidFill>
                  <a:srgbClr val="000000"/>
                </a:solidFill>
                <a:ea typeface="ＭＳ Ｐゴシック" charset="0"/>
                <a:cs typeface="+mn-cs"/>
              </a:rPr>
              <a:t>Page </a:t>
            </a:r>
            <a:fld id="{7878B88D-C6C5-4DAC-87BD-B3C8D5A93147}" type="slidenum">
              <a:rPr lang="en-US" sz="800" b="0">
                <a:solidFill>
                  <a:srgbClr val="000000"/>
                </a:solidFill>
                <a:ea typeface="ＭＳ Ｐゴシック" charset="0"/>
                <a:cs typeface="+mn-cs"/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MS PGothic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MS PGothic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MS PGothic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MS PGothic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MS PGothic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MS PGothic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MS PGothic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MS PGothic" charset="0"/>
          <a:cs typeface="Arial" charset="0"/>
        </a:defRPr>
      </a:lvl9pPr>
    </p:titleStyle>
    <p:bodyStyle>
      <a:lvl1pPr marL="173038" indent="-173038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09588" indent="-1635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7303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03325" indent="-173038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  <a:ea typeface="+mn-ea"/>
          <a:cs typeface="+mn-cs"/>
        </a:defRPr>
      </a:lvl4pPr>
      <a:lvl5pPr marL="1539875" indent="-1635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5pPr>
      <a:lvl6pPr marL="19970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6pPr>
      <a:lvl7pPr marL="24542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7pPr>
      <a:lvl8pPr marL="29114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8pPr>
      <a:lvl9pPr marL="33686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593725"/>
            <a:ext cx="896143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3" y="1452880"/>
            <a:ext cx="8686800" cy="490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 flipV="1">
            <a:off x="274638" y="549275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black">
          <a:xfrm>
            <a:off x="7589838" y="6537325"/>
            <a:ext cx="1371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r>
              <a:rPr lang="en-US" altLang="ja-JP" sz="800" b="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© 2010 IBM Corporation</a:t>
            </a:r>
            <a:endParaRPr lang="en-US" altLang="ja-JP" b="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2563" y="136525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b"/>
          <a:lstStyle/>
          <a:p>
            <a:pPr>
              <a:spcAft>
                <a:spcPts val="900"/>
              </a:spcAft>
              <a:defRPr/>
            </a:pPr>
            <a:r>
              <a:rPr lang="en-US" altLang="ja-JP" sz="1000" b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IBM Research</a:t>
            </a:r>
            <a:endParaRPr lang="en-US" altLang="ja-JP" b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2058" name="Picture 10" descr="5300_IBMpos_black_PPT_bkg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83575" y="228600"/>
            <a:ext cx="5857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0000" y="6553200"/>
            <a:ext cx="1295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563" y="6496685"/>
            <a:ext cx="416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0F0622E-A813-4939-ADBA-859F83818C3C}" type="slidenum">
              <a:rPr lang="en-US" sz="1000" b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/>
              <a:t>‹#›</a:t>
            </a:fld>
            <a:endParaRPr lang="en-US" sz="1000" b="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6553200"/>
            <a:ext cx="1295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6" r:id="rId1"/>
    <p:sldLayoutId id="2147485467" r:id="rId2"/>
    <p:sldLayoutId id="2147485468" r:id="rId3"/>
    <p:sldLayoutId id="2147485469" r:id="rId4"/>
    <p:sldLayoutId id="2147485470" r:id="rId5"/>
    <p:sldLayoutId id="2147485471" r:id="rId6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6974D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6974DD"/>
          </a:solidFill>
          <a:latin typeface="Arial" charset="0"/>
          <a:ea typeface="Arial Unicode MS" pitchFamily="34" charset="-128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6974DD"/>
          </a:solidFill>
          <a:latin typeface="Arial" charset="0"/>
          <a:ea typeface="Arial Unicode MS" pitchFamily="34" charset="-128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6974DD"/>
          </a:solidFill>
          <a:latin typeface="Arial" charset="0"/>
          <a:ea typeface="Arial Unicode MS" pitchFamily="34" charset="-128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6974DD"/>
          </a:solidFill>
          <a:latin typeface="Arial" charset="0"/>
          <a:ea typeface="Arial Unicode MS" pitchFamily="34" charset="-128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6974DD"/>
          </a:solidFill>
          <a:latin typeface="Arial" charset="0"/>
          <a:ea typeface="Arial Unicode MS" pitchFamily="34" charset="-128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6974DD"/>
          </a:solidFill>
          <a:latin typeface="Arial" charset="0"/>
          <a:ea typeface="Arial Unicode MS" pitchFamily="34" charset="-128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6974DD"/>
          </a:solidFill>
          <a:latin typeface="Arial" charset="0"/>
          <a:ea typeface="Arial Unicode MS" pitchFamily="34" charset="-128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6974DD"/>
          </a:solidFill>
          <a:latin typeface="Arial" charset="0"/>
          <a:ea typeface="Arial Unicode MS" pitchFamily="34" charset="-128"/>
          <a:cs typeface="Arial" charset="0"/>
        </a:defRPr>
      </a:lvl9pPr>
    </p:titleStyle>
    <p:bodyStyle>
      <a:lvl1pPr marL="173038" indent="-173038" algn="l" rtl="0" eaLnBrk="0" fontAlgn="base" hangingPunct="0">
        <a:spcBef>
          <a:spcPts val="12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09588" indent="-1635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855663" indent="-1730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203325" indent="-173038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1600">
          <a:solidFill>
            <a:schemeClr val="bg1"/>
          </a:solidFill>
          <a:latin typeface="+mn-lt"/>
          <a:cs typeface="+mn-cs"/>
        </a:defRPr>
      </a:lvl4pPr>
      <a:lvl5pPr marL="1539875" indent="-1635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5pPr>
      <a:lvl6pPr marL="19970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6pPr>
      <a:lvl7pPr marL="24542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7pPr>
      <a:lvl8pPr marL="29114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8pPr>
      <a:lvl9pPr marL="33686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593725"/>
            <a:ext cx="896143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3" y="1874838"/>
            <a:ext cx="86868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 flipV="1">
            <a:off x="274638" y="549275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black">
          <a:xfrm>
            <a:off x="7589838" y="6537325"/>
            <a:ext cx="1371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>
              <a:defRPr/>
            </a:pPr>
            <a:r>
              <a:rPr lang="en-US" altLang="ja-JP" sz="800" b="0" dirty="0">
                <a:solidFill>
                  <a:srgbClr val="000000"/>
                </a:solidFill>
                <a:ea typeface="MS PGothic" pitchFamily="34" charset="-128"/>
              </a:rPr>
              <a:t>© </a:t>
            </a:r>
            <a:r>
              <a:rPr lang="en-US" altLang="ja-JP" sz="800" b="0" dirty="0" smtClean="0">
                <a:solidFill>
                  <a:srgbClr val="000000"/>
                </a:solidFill>
                <a:ea typeface="MS PGothic" pitchFamily="34" charset="-128"/>
              </a:rPr>
              <a:t>2015 </a:t>
            </a:r>
            <a:r>
              <a:rPr lang="en-US" altLang="ja-JP" sz="800" b="0" dirty="0">
                <a:solidFill>
                  <a:srgbClr val="000000"/>
                </a:solidFill>
                <a:ea typeface="MS PGothic" pitchFamily="34" charset="-128"/>
              </a:rPr>
              <a:t>IBM Corporation</a:t>
            </a:r>
            <a:endParaRPr lang="en-US" altLang="ja-JP" b="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82563" y="136525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b"/>
          <a:lstStyle/>
          <a:p>
            <a:pPr>
              <a:spcAft>
                <a:spcPts val="900"/>
              </a:spcAft>
              <a:defRPr/>
            </a:pPr>
            <a:endParaRPr lang="en-US" altLang="ja-JP" b="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82563" y="6537325"/>
            <a:ext cx="3667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B12A3B45-0F6A-4343-9F16-2A6E198CE693}" type="slidenum">
              <a:rPr lang="ja-JP" alt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b="0">
              <a:solidFill>
                <a:srgbClr val="000000"/>
              </a:solidFill>
            </a:endParaRPr>
          </a:p>
        </p:txBody>
      </p:sp>
      <p:sp>
        <p:nvSpPr>
          <p:cNvPr id="1044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51125" y="6537325"/>
            <a:ext cx="48466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ja-JP" b="0" dirty="0">
              <a:solidFill>
                <a:srgbClr val="000000"/>
              </a:solidFill>
            </a:endParaRPr>
          </a:p>
        </p:txBody>
      </p:sp>
      <p:sp>
        <p:nvSpPr>
          <p:cNvPr id="1044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537325"/>
            <a:ext cx="10048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ja-JP" b="0">
              <a:solidFill>
                <a:srgbClr val="000000"/>
              </a:solidFill>
            </a:endParaRPr>
          </a:p>
        </p:txBody>
      </p:sp>
      <p:pic>
        <p:nvPicPr>
          <p:cNvPr id="2058" name="Picture 10" descr="5300_IBMpos_black_PPT_bkg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3575" y="228600"/>
            <a:ext cx="5857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4" cstate="print"/>
          <a:srcRect t="62993"/>
          <a:stretch>
            <a:fillRect/>
          </a:stretch>
        </p:blipFill>
        <p:spPr bwMode="auto">
          <a:xfrm>
            <a:off x="6270835" y="1"/>
            <a:ext cx="2873166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626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6" r:id="rId1"/>
    <p:sldLayoutId id="2147485517" r:id="rId2"/>
    <p:sldLayoutId id="2147485518" r:id="rId3"/>
    <p:sldLayoutId id="2147485519" r:id="rId4"/>
    <p:sldLayoutId id="2147485520" r:id="rId5"/>
    <p:sldLayoutId id="2147485521" r:id="rId6"/>
    <p:sldLayoutId id="2147485522" r:id="rId7"/>
    <p:sldLayoutId id="2147485523" r:id="rId8"/>
    <p:sldLayoutId id="2147485524" r:id="rId9"/>
    <p:sldLayoutId id="2147485525" r:id="rId10"/>
    <p:sldLayoutId id="2147485526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6974D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6974DD"/>
          </a:solidFill>
          <a:latin typeface="Arial" charset="0"/>
          <a:ea typeface="Arial Unicode MS" pitchFamily="34" charset="-128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6974DD"/>
          </a:solidFill>
          <a:latin typeface="Arial" charset="0"/>
          <a:ea typeface="Arial Unicode MS" pitchFamily="34" charset="-128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6974DD"/>
          </a:solidFill>
          <a:latin typeface="Arial" charset="0"/>
          <a:ea typeface="Arial Unicode MS" pitchFamily="34" charset="-128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6974DD"/>
          </a:solidFill>
          <a:latin typeface="Arial" charset="0"/>
          <a:ea typeface="Arial Unicode MS" pitchFamily="34" charset="-128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6974DD"/>
          </a:solidFill>
          <a:latin typeface="Arial" charset="0"/>
          <a:ea typeface="Arial Unicode MS" pitchFamily="34" charset="-128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6974DD"/>
          </a:solidFill>
          <a:latin typeface="Arial" charset="0"/>
          <a:ea typeface="Arial Unicode MS" pitchFamily="34" charset="-128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6974DD"/>
          </a:solidFill>
          <a:latin typeface="Arial" charset="0"/>
          <a:ea typeface="Arial Unicode MS" pitchFamily="34" charset="-128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6974DD"/>
          </a:solidFill>
          <a:latin typeface="Arial" charset="0"/>
          <a:ea typeface="Arial Unicode MS" pitchFamily="34" charset="-128"/>
          <a:cs typeface="Arial" charset="0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09588" indent="-1635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855663" indent="-1730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203325" indent="-173038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1600">
          <a:solidFill>
            <a:schemeClr val="bg1"/>
          </a:solidFill>
          <a:latin typeface="+mn-lt"/>
          <a:cs typeface="+mn-cs"/>
        </a:defRPr>
      </a:lvl4pPr>
      <a:lvl5pPr marL="1539875" indent="-1635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5pPr>
      <a:lvl6pPr marL="19970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6pPr>
      <a:lvl7pPr marL="24542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7pPr>
      <a:lvl8pPr marL="29114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8pPr>
      <a:lvl9pPr marL="33686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3" y="1874838"/>
            <a:ext cx="8672512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274638" y="549275"/>
            <a:ext cx="859472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2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589838" y="6540500"/>
            <a:ext cx="13716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/>
          <a:lstStyle/>
          <a:p>
            <a:pPr algn="r"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800" b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© </a:t>
            </a:r>
            <a:r>
              <a:rPr lang="en-US" sz="800" b="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2014 </a:t>
            </a:r>
            <a:r>
              <a:rPr lang="en-US" sz="800" b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IBM Corporation</a:t>
            </a:r>
          </a:p>
        </p:txBody>
      </p:sp>
      <p:pic>
        <p:nvPicPr>
          <p:cNvPr id="1028" name="Picture 4" descr="R120_G137_B251-20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227013"/>
            <a:ext cx="588963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593725"/>
            <a:ext cx="867251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04" b="2031"/>
          <a:stretch>
            <a:fillRect/>
          </a:stretch>
        </p:blipFill>
        <p:spPr bwMode="auto">
          <a:xfrm>
            <a:off x="5715000" y="0"/>
            <a:ext cx="34290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68904" b="203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7788" y="6540500"/>
            <a:ext cx="13716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/>
          <a:lstStyle/>
          <a:p>
            <a:pPr defTabSz="45720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800" b="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Page </a:t>
            </a:r>
            <a:fld id="{E7B241D0-BE6D-7146-9311-5CB9C57AA849}" type="slidenum">
              <a:rPr lang="en-US" sz="800" b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457200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5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2" r:id="rId1"/>
    <p:sldLayoutId id="2147485543" r:id="rId2"/>
    <p:sldLayoutId id="2147485544" r:id="rId3"/>
    <p:sldLayoutId id="2147485545" r:id="rId4"/>
    <p:sldLayoutId id="2147485546" r:id="rId5"/>
    <p:sldLayoutId id="2147485547" r:id="rId6"/>
    <p:sldLayoutId id="2147485548" r:id="rId7"/>
    <p:sldLayoutId id="2147485549" r:id="rId8"/>
    <p:sldLayoutId id="2147485550" r:id="rId9"/>
    <p:sldLayoutId id="2147485551" r:id="rId10"/>
    <p:sldLayoutId id="2147485552" r:id="rId11"/>
    <p:sldLayoutId id="2147485553" r:id="rId12"/>
  </p:sldLayoutIdLst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7889FB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7889FB"/>
          </a:solidFill>
          <a:latin typeface="Arial" charset="0"/>
          <a:ea typeface="ＭＳ Ｐゴシック" pitchFamily="34" charset="-128"/>
          <a:cs typeface="ＭＳ Ｐゴシック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7889FB"/>
          </a:solidFill>
          <a:latin typeface="Arial" charset="0"/>
          <a:ea typeface="ＭＳ Ｐゴシック" pitchFamily="34" charset="-128"/>
          <a:cs typeface="ＭＳ Ｐゴシック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7889FB"/>
          </a:solidFill>
          <a:latin typeface="Arial" charset="0"/>
          <a:ea typeface="ＭＳ Ｐゴシック" pitchFamily="34" charset="-128"/>
          <a:cs typeface="ＭＳ Ｐゴシック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7889FB"/>
          </a:solidFill>
          <a:latin typeface="Arial" charset="0"/>
          <a:ea typeface="ＭＳ Ｐゴシック" pitchFamily="34" charset="-128"/>
          <a:cs typeface="ＭＳ Ｐゴシック" charset="0"/>
        </a:defRPr>
      </a:lvl5pPr>
      <a:lvl6pPr marL="2514600" indent="-228600"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7889FB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7889FB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7889FB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7889FB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1600">
          <a:solidFill>
            <a:srgbClr val="000000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1600">
          <a:solidFill>
            <a:srgbClr val="000000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1600">
          <a:solidFill>
            <a:srgbClr val="000000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1600">
          <a:solidFill>
            <a:srgbClr val="FFFFFF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1600">
          <a:solidFill>
            <a:srgbClr val="FFFFFF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16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16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16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16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2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9700" y="354312"/>
            <a:ext cx="9004300" cy="3074688"/>
          </a:xfrm>
        </p:spPr>
        <p:txBody>
          <a:bodyPr/>
          <a:lstStyle/>
          <a:p>
            <a:pPr eaLnBrk="1" hangingPunct="1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800" dirty="0" smtClean="0"/>
              <a:t>Decision Making in </a:t>
            </a:r>
            <a:r>
              <a:rPr lang="en-US" sz="2800" dirty="0" smtClean="0"/>
              <a:t>IBM Watson</a:t>
            </a:r>
            <a:r>
              <a:rPr lang="en-US" sz="2800" b="1" dirty="0"/>
              <a:t>™</a:t>
            </a:r>
            <a:r>
              <a:rPr lang="en-US" sz="2800" dirty="0" smtClean="0"/>
              <a:t> Question </a:t>
            </a:r>
            <a:r>
              <a:rPr lang="en-US" sz="2800" dirty="0" smtClean="0"/>
              <a:t>Answering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Dr. J. William Murdock</a:t>
            </a:r>
            <a:br>
              <a:rPr lang="en-US" sz="2000" dirty="0" smtClean="0"/>
            </a:br>
            <a:r>
              <a:rPr lang="en-US" sz="2000" dirty="0" smtClean="0"/>
              <a:t>IBM Watson Research Center</a:t>
            </a:r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51520" y="5949280"/>
            <a:ext cx="867645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0" dirty="0"/>
              <a:t>IBM, the IBM logo, ibm.com, Smarter Planet and the planet icon are trademarks of International Business Machines Corp., registered in many jurisdictions worldwide. Jeopardy! Elements </a:t>
            </a:r>
            <a:r>
              <a:rPr lang="en-US" sz="1200" b="0" dirty="0" smtClean="0"/>
              <a:t>TM &amp; </a:t>
            </a:r>
            <a:r>
              <a:rPr lang="en-US" sz="1200" b="0" dirty="0"/>
              <a:t>© </a:t>
            </a:r>
            <a:r>
              <a:rPr lang="en-US" sz="1200" b="0" dirty="0" smtClean="0"/>
              <a:t>2015 </a:t>
            </a:r>
            <a:r>
              <a:rPr lang="en-US" sz="1200" b="0" dirty="0"/>
              <a:t>Jeopardy Productions, Inc. All Rights Reserved. A current list of IBM trademarks is available on the Web at www.ibm.com/legal/copytrade.shtml. © International Business Machines Corporation </a:t>
            </a:r>
            <a:r>
              <a:rPr lang="en-US" sz="1200" b="0" dirty="0" smtClean="0"/>
              <a:t>2015.</a:t>
            </a:r>
            <a:endParaRPr lang="en-US" sz="12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75" y="116632"/>
            <a:ext cx="8961437" cy="393700"/>
          </a:xfrm>
        </p:spPr>
        <p:txBody>
          <a:bodyPr/>
          <a:lstStyle/>
          <a:p>
            <a:r>
              <a:rPr lang="en-US" dirty="0" smtClean="0"/>
              <a:t>Phases: Answer Merging (Made-Up) 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8029" y="3479173"/>
            <a:ext cx="864096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Bob Dole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5166" y="3479173"/>
            <a:ext cx="936104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Robert Dole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2305" y="3479173"/>
            <a:ext cx="1080120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Senator Dole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908720"/>
            <a:ext cx="7056784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1976: This Kansas legislator was Gerald Ford’s running mate.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1259632" y="4675972"/>
            <a:ext cx="1656184" cy="536610"/>
          </a:xfrm>
          <a:prstGeom prst="wedgeRoundRectCallout">
            <a:avLst>
              <a:gd name="adj1" fmla="val 51420"/>
              <a:gd name="adj2" fmla="val -151083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from Kansas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3535126" y="4740184"/>
            <a:ext cx="1697179" cy="648072"/>
          </a:xfrm>
          <a:prstGeom prst="wedgeRoundRectCallout">
            <a:avLst>
              <a:gd name="adj1" fmla="val -6495"/>
              <a:gd name="adj2" fmla="val -145983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Ford’s running mate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5792613" y="4704285"/>
            <a:ext cx="1440160" cy="479983"/>
          </a:xfrm>
          <a:prstGeom prst="wedgeRoundRectCallout">
            <a:avLst>
              <a:gd name="adj1" fmla="val -53013"/>
              <a:gd name="adj2" fmla="val -171489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a legislator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2267744" y="1844824"/>
            <a:ext cx="2736304" cy="720080"/>
          </a:xfrm>
          <a:prstGeom prst="wedgeRoundRectCallout">
            <a:avLst>
              <a:gd name="adj1" fmla="val 4861"/>
              <a:gd name="adj2" fmla="val 120229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These two are definitely the same!!!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5" name="Right Brace 14"/>
          <p:cNvSpPr/>
          <p:nvPr/>
        </p:nvSpPr>
        <p:spPr>
          <a:xfrm rot="16200000">
            <a:off x="3573638" y="2848605"/>
            <a:ext cx="397040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 rot="16200000">
            <a:off x="4860032" y="2831101"/>
            <a:ext cx="432048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5292080" y="1916832"/>
            <a:ext cx="2304257" cy="720080"/>
          </a:xfrm>
          <a:prstGeom prst="wedgeRoundRectCallout">
            <a:avLst>
              <a:gd name="adj1" fmla="val -59405"/>
              <a:gd name="adj2" fmla="val 106459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These might be the same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443773" y="2492896"/>
            <a:ext cx="2736304" cy="432048"/>
          </a:xfrm>
          <a:prstGeom prst="wedgeRoundRectCallout">
            <a:avLst>
              <a:gd name="adj1" fmla="val 71286"/>
              <a:gd name="adj2" fmla="val 83437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Merge these two first!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0232" y="3491705"/>
            <a:ext cx="1224136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Dole Bananas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 bwMode="auto">
          <a:xfrm>
            <a:off x="7368821" y="5373216"/>
            <a:ext cx="1476164" cy="648072"/>
          </a:xfrm>
          <a:prstGeom prst="wedgeRoundRectCallout">
            <a:avLst>
              <a:gd name="adj1" fmla="val -37594"/>
              <a:gd name="adj2" fmla="val -239253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available in Kansas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22" name="Right Brace 21"/>
          <p:cNvSpPr/>
          <p:nvPr/>
        </p:nvSpPr>
        <p:spPr>
          <a:xfrm rot="16200000">
            <a:off x="6228184" y="2831420"/>
            <a:ext cx="432048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5292079" y="1916832"/>
            <a:ext cx="2304257" cy="720080"/>
          </a:xfrm>
          <a:prstGeom prst="wedgeRoundRectCallout">
            <a:avLst>
              <a:gd name="adj1" fmla="val -358"/>
              <a:gd name="adj2" fmla="val 107989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These might also be the same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138296" y="3102078"/>
            <a:ext cx="2592288" cy="720080"/>
          </a:xfrm>
          <a:prstGeom prst="wedgeRoundRectCallout">
            <a:avLst>
              <a:gd name="adj1" fmla="val 20376"/>
              <a:gd name="adj2" fmla="val 49177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600" dirty="0" smtClean="0">
                <a:solidFill>
                  <a:srgbClr val="FFFF00"/>
                </a:solidFill>
              </a:rPr>
              <a:t>Then rank the answers.  Then merge the others.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507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18" grpId="0" animBg="1"/>
      <p:bldP spid="21" grpId="0" animBg="1"/>
      <p:bldP spid="21" grpId="1" animBg="1"/>
      <p:bldP spid="22" grpId="0" animBg="1"/>
      <p:bldP spid="23" grpId="0" animBg="1"/>
      <p:bldP spid="23" grpId="1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" name="Rectangle 66559"/>
          <p:cNvSpPr/>
          <p:nvPr/>
        </p:nvSpPr>
        <p:spPr bwMode="auto">
          <a:xfrm>
            <a:off x="1143000" y="941627"/>
            <a:ext cx="7086600" cy="54328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269" name="Rounded Rectangular Callout 268"/>
          <p:cNvSpPr/>
          <p:nvPr/>
        </p:nvSpPr>
        <p:spPr bwMode="auto">
          <a:xfrm>
            <a:off x="251520" y="188640"/>
            <a:ext cx="2734816" cy="536610"/>
          </a:xfrm>
          <a:prstGeom prst="wedgeRoundRectCallout">
            <a:avLst>
              <a:gd name="adj1" fmla="val -5626"/>
              <a:gd name="adj2" fmla="val 154820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Gondek</a:t>
            </a:r>
            <a:r>
              <a:rPr lang="en-US" dirty="0" smtClean="0">
                <a:solidFill>
                  <a:srgbClr val="FFFF00"/>
                </a:solidFill>
              </a:rPr>
              <a:t> et al., 2011)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40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1353"/>
            <a:ext cx="6477000" cy="540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63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75" y="116632"/>
            <a:ext cx="8961437" cy="393700"/>
          </a:xfrm>
        </p:spPr>
        <p:txBody>
          <a:bodyPr/>
          <a:lstStyle/>
          <a:p>
            <a:r>
              <a:rPr lang="en-US" dirty="0" smtClean="0"/>
              <a:t>Learning to rank?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686800" cy="5590059"/>
          </a:xfrm>
        </p:spPr>
        <p:txBody>
          <a:bodyPr/>
          <a:lstStyle/>
          <a:p>
            <a:r>
              <a:rPr lang="en-US" dirty="0" smtClean="0"/>
              <a:t>Jeopardy! Watson (1.0) and all the other configurations described so far rank answers one at a </a:t>
            </a:r>
            <a:r>
              <a:rPr lang="en-US" dirty="0"/>
              <a:t>time using logistic regression.</a:t>
            </a:r>
            <a:endParaRPr lang="en-US" dirty="0" smtClean="0"/>
          </a:p>
          <a:p>
            <a:pPr lvl="1"/>
            <a:r>
              <a:rPr lang="en-US" dirty="0" smtClean="0"/>
              <a:t>Learning is instance based.</a:t>
            </a:r>
          </a:p>
          <a:p>
            <a:pPr lvl="1"/>
            <a:r>
              <a:rPr lang="en-US" dirty="0" smtClean="0"/>
              <a:t>One instance is a single answer to a single question.</a:t>
            </a:r>
          </a:p>
          <a:p>
            <a:r>
              <a:rPr lang="en-US" i="1" dirty="0" smtClean="0"/>
              <a:t>Should </a:t>
            </a:r>
            <a:r>
              <a:rPr lang="en-US" dirty="0" smtClean="0"/>
              <a:t>be possible for a system to do a better job ranking answers by looking at the answers as a group and learning to rank them instead of just scoring them one at a time in isolation.</a:t>
            </a:r>
          </a:p>
          <a:p>
            <a:r>
              <a:rPr lang="en-US" dirty="0" smtClean="0"/>
              <a:t>Learning to rank is very successful in other applications</a:t>
            </a:r>
          </a:p>
          <a:p>
            <a:r>
              <a:rPr lang="en-US" dirty="0" smtClean="0"/>
              <a:t>We tried learning to rank for Jeopardy! Watson and found it was </a:t>
            </a:r>
            <a:r>
              <a:rPr lang="en-US" dirty="0" smtClean="0"/>
              <a:t>not </a:t>
            </a:r>
            <a:r>
              <a:rPr lang="en-US" dirty="0" smtClean="0"/>
              <a:t>more </a:t>
            </a:r>
            <a:r>
              <a:rPr lang="en-US" dirty="0" smtClean="0"/>
              <a:t>effective </a:t>
            </a:r>
            <a:r>
              <a:rPr lang="en-US" dirty="0" smtClean="0"/>
              <a:t>than </a:t>
            </a:r>
            <a:r>
              <a:rPr lang="en-US" dirty="0" smtClean="0"/>
              <a:t>multi-phase logistic </a:t>
            </a:r>
            <a:r>
              <a:rPr lang="en-US" dirty="0" smtClean="0"/>
              <a:t>regression.</a:t>
            </a:r>
          </a:p>
          <a:p>
            <a:pPr lvl="1"/>
            <a:r>
              <a:rPr lang="en-US" dirty="0" smtClean="0"/>
              <a:t>We’re not </a:t>
            </a:r>
            <a:r>
              <a:rPr lang="en-US" i="1" dirty="0" smtClean="0"/>
              <a:t>really</a:t>
            </a:r>
            <a:r>
              <a:rPr lang="en-US" dirty="0" smtClean="0"/>
              <a:t> scoring them one at a time in isolation: standardization and multiple phases are effective ways to let answers influence each other.</a:t>
            </a:r>
          </a:p>
          <a:p>
            <a:pPr lvl="1"/>
            <a:r>
              <a:rPr lang="en-US" dirty="0" smtClean="0"/>
              <a:t>We design features and test them using logistic regression and discard the ones that are not effective.  Result: features are well suited to </a:t>
            </a:r>
            <a:r>
              <a:rPr lang="en-US" dirty="0"/>
              <a:t>logistic </a:t>
            </a:r>
            <a:r>
              <a:rPr lang="en-US" dirty="0" smtClean="0"/>
              <a:t>regression.</a:t>
            </a:r>
          </a:p>
          <a:p>
            <a:r>
              <a:rPr lang="en-US" dirty="0" smtClean="0"/>
              <a:t>However, the field of learning to rank has continued to progress.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Stay tuned!!!</a:t>
            </a:r>
          </a:p>
        </p:txBody>
      </p:sp>
    </p:spTree>
    <p:extLst>
      <p:ext uri="{BB962C8B-B14F-4D97-AF65-F5344CB8AC3E}">
        <p14:creationId xmlns:p14="http://schemas.microsoft.com/office/powerpoint/2010/main" val="31507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6057"/>
            <a:ext cx="5184576" cy="701731"/>
          </a:xfrm>
        </p:spPr>
        <p:txBody>
          <a:bodyPr/>
          <a:lstStyle/>
          <a:p>
            <a:r>
              <a:rPr lang="en-US" dirty="0" smtClean="0"/>
              <a:t>Decision Making in Question Answering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9784"/>
            <a:ext cx="8686800" cy="470813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Choosing answers to questions!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IBM Watson generates many candidate answers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For each answer, how confident are we that the answer is right?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Deciding whether to answer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Based on how confident we are that the answer is right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Based on cost/benefit of right answers and wrong answers</a:t>
            </a:r>
          </a:p>
          <a:p>
            <a:pPr marL="346075" lvl="1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Deciding how many answers to provide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Deciding whether to hedge</a:t>
            </a:r>
          </a:p>
        </p:txBody>
      </p:sp>
    </p:spTree>
    <p:extLst>
      <p:ext uri="{BB962C8B-B14F-4D97-AF65-F5344CB8AC3E}">
        <p14:creationId xmlns:p14="http://schemas.microsoft.com/office/powerpoint/2010/main" val="11139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75" y="116632"/>
            <a:ext cx="8961437" cy="393700"/>
          </a:xfrm>
        </p:spPr>
        <p:txBody>
          <a:bodyPr/>
          <a:lstStyle/>
          <a:p>
            <a:r>
              <a:rPr lang="en-US" dirty="0" smtClean="0"/>
              <a:t>Deciding whether to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686800" cy="5590059"/>
          </a:xfrm>
        </p:spPr>
        <p:txBody>
          <a:bodyPr/>
          <a:lstStyle/>
          <a:p>
            <a:r>
              <a:rPr lang="en-US" dirty="0" smtClean="0"/>
              <a:t>In Jeopardy!, if you answer wrong, you lose money (hence the name).</a:t>
            </a:r>
          </a:p>
          <a:p>
            <a:r>
              <a:rPr lang="en-US" dirty="0" smtClean="0"/>
              <a:t>Very important to not answer when you don’t know the answer.</a:t>
            </a:r>
          </a:p>
          <a:p>
            <a:r>
              <a:rPr lang="en-US" dirty="0" smtClean="0"/>
              <a:t>A big part of what motivated us to pursue Jeopardy!: Systems that know what they don’t know.</a:t>
            </a:r>
            <a:endParaRPr lang="en-US" dirty="0" smtClean="0"/>
          </a:p>
          <a:p>
            <a:r>
              <a:rPr lang="en-US" dirty="0" smtClean="0"/>
              <a:t>Lots of data in Jeopardy! to optimize win rate based on outcomes.</a:t>
            </a:r>
          </a:p>
          <a:p>
            <a:r>
              <a:rPr lang="en-US" dirty="0" smtClean="0"/>
              <a:t>Jeopardy! Watson </a:t>
            </a:r>
            <a:r>
              <a:rPr lang="en-US" dirty="0" smtClean="0"/>
              <a:t>(1.0</a:t>
            </a:r>
            <a:r>
              <a:rPr lang="en-US" dirty="0" smtClean="0"/>
              <a:t>) had extensive game playing capability for key Jeopardy! </a:t>
            </a:r>
            <a:r>
              <a:rPr lang="en-US" dirty="0" smtClean="0"/>
              <a:t>decisions like what category to select, how much to wager, and </a:t>
            </a:r>
            <a:r>
              <a:rPr lang="en-US" b="1" dirty="0" smtClean="0"/>
              <a:t>whether to try to answer a question </a:t>
            </a:r>
            <a:r>
              <a:rPr lang="en-US" dirty="0" smtClean="0"/>
              <a:t>(see upcoming slides)</a:t>
            </a:r>
          </a:p>
          <a:p>
            <a:pPr lvl="1"/>
            <a:r>
              <a:rPr lang="en-US" dirty="0" smtClean="0"/>
              <a:t>The core Watson question answering capability is responsible for selecting an answer AND deciding how likely the answer is to be correct.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Watson </a:t>
            </a:r>
            <a:r>
              <a:rPr lang="en-US" dirty="0" smtClean="0"/>
              <a:t>Jeopardy! playing application decides whether to answer using the confidence AND the game state (e.g., if Watson is way behind, it may take bigger risks).</a:t>
            </a:r>
          </a:p>
          <a:p>
            <a:r>
              <a:rPr lang="en-US" dirty="0" smtClean="0"/>
              <a:t>Similarly in business applications, core Watson QA ranks answers and assigns confidence scores; each application has its own logic for what to do with it.</a:t>
            </a:r>
          </a:p>
          <a:p>
            <a:pPr lvl="1"/>
            <a:r>
              <a:rPr lang="en-US" dirty="0" smtClean="0"/>
              <a:t>For example, applications with very casual users may want to avoid wasting the users time with answers with a low probability of correctness</a:t>
            </a:r>
          </a:p>
          <a:p>
            <a:pPr lvl="1"/>
            <a:r>
              <a:rPr lang="en-US" dirty="0" smtClean="0"/>
              <a:t>In contrast, applications used by highly motivated users may be more aggressive.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23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7852"/>
            <a:ext cx="8435280" cy="480131"/>
          </a:xfrm>
        </p:spPr>
        <p:txBody>
          <a:bodyPr/>
          <a:lstStyle/>
          <a:p>
            <a:r>
              <a:rPr lang="en-US" altLang="en-US" sz="2800" dirty="0" smtClean="0"/>
              <a:t>Stochastic Process Model of </a:t>
            </a:r>
            <a:r>
              <a:rPr lang="en-US" altLang="en-US" sz="2800" dirty="0" smtClean="0"/>
              <a:t>Jeopardy! Clues</a:t>
            </a:r>
            <a:endParaRPr lang="en-US" altLang="en-US" sz="2800" dirty="0" smtClean="0"/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1071563" y="3913845"/>
            <a:ext cx="1130300" cy="6445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Tx/>
              <a:buSzTx/>
              <a:buFontTx/>
              <a:buNone/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1689104" y="3493154"/>
            <a:ext cx="511175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Tx/>
              <a:buSzTx/>
              <a:buFontTx/>
              <a:buNone/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1644654" y="4583769"/>
            <a:ext cx="511175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Tx/>
              <a:buSzTx/>
              <a:buFontTx/>
              <a:buNone/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2236792" y="4231342"/>
            <a:ext cx="966787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Tx/>
              <a:buSzTx/>
              <a:buFontTx/>
              <a:buNone/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1057275" y="4048780"/>
            <a:ext cx="12362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Initial buzz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1874841" y="3074054"/>
            <a:ext cx="838691" cy="36933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en-US" altLang="en-US" b="1" smtClean="0">
                <a:solidFill>
                  <a:srgbClr val="0000FF"/>
                </a:solidFill>
                <a:latin typeface="Arial" charset="0"/>
              </a:rPr>
              <a:t>79.7%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1782766" y="5048904"/>
            <a:ext cx="710451" cy="36933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b="1" smtClean="0">
                <a:solidFill>
                  <a:srgbClr val="0000FF"/>
                </a:solidFill>
                <a:latin typeface="Arial" charset="0"/>
              </a:rPr>
              <a:t>8.6%</a:t>
            </a: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1341439" y="3513793"/>
            <a:ext cx="6415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right</a:t>
            </a: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960442" y="4632979"/>
            <a:ext cx="9701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No buzz</a:t>
            </a: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2327278" y="3921779"/>
            <a:ext cx="8002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wrong</a:t>
            </a:r>
          </a:p>
        </p:txBody>
      </p:sp>
      <p:sp>
        <p:nvSpPr>
          <p:cNvPr id="37912" name="Oval 24"/>
          <p:cNvSpPr>
            <a:spLocks noChangeArrowheads="1"/>
          </p:cNvSpPr>
          <p:nvPr/>
        </p:nvSpPr>
        <p:spPr bwMode="auto">
          <a:xfrm>
            <a:off x="3201988" y="3932895"/>
            <a:ext cx="1130300" cy="6445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Tx/>
              <a:buSzTx/>
              <a:buFontTx/>
              <a:buNone/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 flipV="1">
            <a:off x="3819529" y="3512204"/>
            <a:ext cx="511175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Tx/>
              <a:buSzTx/>
              <a:buFontTx/>
              <a:buNone/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>
            <a:off x="3775079" y="4602818"/>
            <a:ext cx="511175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Tx/>
              <a:buSzTx/>
              <a:buFontTx/>
              <a:buNone/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>
            <a:off x="4367217" y="4250392"/>
            <a:ext cx="966787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Tx/>
              <a:buSzTx/>
              <a:buFontTx/>
              <a:buNone/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3187703" y="4067830"/>
            <a:ext cx="12426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Rebound 1</a:t>
            </a: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4005266" y="3093104"/>
            <a:ext cx="710451" cy="36933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b="1" smtClean="0">
                <a:solidFill>
                  <a:srgbClr val="0000FF"/>
                </a:solidFill>
                <a:latin typeface="Arial" charset="0"/>
              </a:rPr>
              <a:t>5.9%</a:t>
            </a: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3913191" y="5067954"/>
            <a:ext cx="710451" cy="36933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b="1" smtClean="0">
                <a:solidFill>
                  <a:srgbClr val="0000FF"/>
                </a:solidFill>
                <a:latin typeface="Arial" charset="0"/>
              </a:rPr>
              <a:t>4.1%</a:t>
            </a:r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3471864" y="3532843"/>
            <a:ext cx="6415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right</a:t>
            </a:r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3090867" y="4652029"/>
            <a:ext cx="9701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No buzz</a:t>
            </a:r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4457703" y="3940829"/>
            <a:ext cx="8002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wrong</a:t>
            </a:r>
          </a:p>
        </p:txBody>
      </p:sp>
      <p:sp>
        <p:nvSpPr>
          <p:cNvPr id="37922" name="Oval 34"/>
          <p:cNvSpPr>
            <a:spLocks noChangeArrowheads="1"/>
          </p:cNvSpPr>
          <p:nvPr/>
        </p:nvSpPr>
        <p:spPr bwMode="auto">
          <a:xfrm>
            <a:off x="5321300" y="3940831"/>
            <a:ext cx="1130300" cy="6445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Tx/>
              <a:buSzTx/>
              <a:buFontTx/>
              <a:buNone/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923" name="Line 35"/>
          <p:cNvSpPr>
            <a:spLocks noChangeShapeType="1"/>
          </p:cNvSpPr>
          <p:nvPr/>
        </p:nvSpPr>
        <p:spPr bwMode="auto">
          <a:xfrm flipV="1">
            <a:off x="5938841" y="3520141"/>
            <a:ext cx="511175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Tx/>
              <a:buSzTx/>
              <a:buFontTx/>
              <a:buNone/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924" name="Line 36"/>
          <p:cNvSpPr>
            <a:spLocks noChangeShapeType="1"/>
          </p:cNvSpPr>
          <p:nvPr/>
        </p:nvSpPr>
        <p:spPr bwMode="auto">
          <a:xfrm>
            <a:off x="5894392" y="4610754"/>
            <a:ext cx="511175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Tx/>
              <a:buSzTx/>
              <a:buFontTx/>
              <a:buNone/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925" name="Line 37"/>
          <p:cNvSpPr>
            <a:spLocks noChangeShapeType="1"/>
          </p:cNvSpPr>
          <p:nvPr/>
        </p:nvSpPr>
        <p:spPr bwMode="auto">
          <a:xfrm>
            <a:off x="6486525" y="4258330"/>
            <a:ext cx="966788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Tx/>
              <a:buSzTx/>
              <a:buFontTx/>
              <a:buNone/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5307017" y="4075767"/>
            <a:ext cx="12426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Rebound 2</a:t>
            </a:r>
          </a:p>
        </p:txBody>
      </p:sp>
      <p:sp>
        <p:nvSpPr>
          <p:cNvPr id="37927" name="Text Box 39"/>
          <p:cNvSpPr txBox="1">
            <a:spLocks noChangeArrowheads="1"/>
          </p:cNvSpPr>
          <p:nvPr/>
        </p:nvSpPr>
        <p:spPr bwMode="auto">
          <a:xfrm>
            <a:off x="6124578" y="3101040"/>
            <a:ext cx="710451" cy="36933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b="1" smtClean="0">
                <a:solidFill>
                  <a:srgbClr val="0000FF"/>
                </a:solidFill>
                <a:latin typeface="Arial" charset="0"/>
              </a:rPr>
              <a:t>0.4%</a:t>
            </a:r>
          </a:p>
        </p:txBody>
      </p:sp>
      <p:sp>
        <p:nvSpPr>
          <p:cNvPr id="37928" name="Text Box 40"/>
          <p:cNvSpPr txBox="1">
            <a:spLocks noChangeArrowheads="1"/>
          </p:cNvSpPr>
          <p:nvPr/>
        </p:nvSpPr>
        <p:spPr bwMode="auto">
          <a:xfrm>
            <a:off x="6032503" y="5075892"/>
            <a:ext cx="710451" cy="36933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b="1" smtClean="0">
                <a:solidFill>
                  <a:srgbClr val="0000FF"/>
                </a:solidFill>
                <a:latin typeface="Arial" charset="0"/>
              </a:rPr>
              <a:t>1.1%</a:t>
            </a:r>
          </a:p>
        </p:txBody>
      </p:sp>
      <p:sp>
        <p:nvSpPr>
          <p:cNvPr id="37929" name="Text Box 41"/>
          <p:cNvSpPr txBox="1">
            <a:spLocks noChangeArrowheads="1"/>
          </p:cNvSpPr>
          <p:nvPr/>
        </p:nvSpPr>
        <p:spPr bwMode="auto">
          <a:xfrm>
            <a:off x="5591175" y="3540779"/>
            <a:ext cx="6415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right</a:t>
            </a:r>
          </a:p>
        </p:txBody>
      </p:sp>
      <p:sp>
        <p:nvSpPr>
          <p:cNvPr id="37930" name="Text Box 42"/>
          <p:cNvSpPr txBox="1">
            <a:spLocks noChangeArrowheads="1"/>
          </p:cNvSpPr>
          <p:nvPr/>
        </p:nvSpPr>
        <p:spPr bwMode="auto">
          <a:xfrm>
            <a:off x="5210178" y="4659967"/>
            <a:ext cx="9701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No buzz</a:t>
            </a:r>
          </a:p>
        </p:txBody>
      </p:sp>
      <p:sp>
        <p:nvSpPr>
          <p:cNvPr id="37931" name="Text Box 43"/>
          <p:cNvSpPr txBox="1">
            <a:spLocks noChangeArrowheads="1"/>
          </p:cNvSpPr>
          <p:nvPr/>
        </p:nvSpPr>
        <p:spPr bwMode="auto">
          <a:xfrm>
            <a:off x="6577016" y="3948768"/>
            <a:ext cx="8002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  <a:latin typeface="Arial" charset="0"/>
              </a:rPr>
              <a:t>wrong</a:t>
            </a:r>
          </a:p>
        </p:txBody>
      </p:sp>
      <p:sp>
        <p:nvSpPr>
          <p:cNvPr id="37932" name="Text Box 44"/>
          <p:cNvSpPr txBox="1">
            <a:spLocks noChangeArrowheads="1"/>
          </p:cNvSpPr>
          <p:nvPr/>
        </p:nvSpPr>
        <p:spPr bwMode="auto">
          <a:xfrm>
            <a:off x="7521578" y="4053542"/>
            <a:ext cx="710451" cy="36933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b="1" smtClean="0">
                <a:solidFill>
                  <a:srgbClr val="0000FF"/>
                </a:solidFill>
                <a:latin typeface="Arial" charset="0"/>
              </a:rPr>
              <a:t>0.2%</a:t>
            </a:r>
          </a:p>
        </p:txBody>
      </p:sp>
      <p:sp>
        <p:nvSpPr>
          <p:cNvPr id="36" name="Rounded Rectangular Callout 35"/>
          <p:cNvSpPr/>
          <p:nvPr/>
        </p:nvSpPr>
        <p:spPr bwMode="auto">
          <a:xfrm>
            <a:off x="293658" y="2590001"/>
            <a:ext cx="2686109" cy="404664"/>
          </a:xfrm>
          <a:prstGeom prst="wedgeRoundRectCallout">
            <a:avLst>
              <a:gd name="adj1" fmla="val -7942"/>
              <a:gd name="adj2" fmla="val 79335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Tesauro</a:t>
            </a:r>
            <a:r>
              <a:rPr lang="en-US" dirty="0" smtClean="0">
                <a:solidFill>
                  <a:srgbClr val="FFFF00"/>
                </a:solidFill>
              </a:rPr>
              <a:t> et al., 2012)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192803" y="1196752"/>
            <a:ext cx="8686800" cy="402034"/>
          </a:xfrm>
        </p:spPr>
        <p:txBody>
          <a:bodyPr/>
          <a:lstStyle/>
          <a:p>
            <a:r>
              <a:rPr lang="en-US" dirty="0" smtClean="0"/>
              <a:t>For Jeopardy! we had lots of data about human opponents behavior.</a:t>
            </a:r>
          </a:p>
          <a:p>
            <a:r>
              <a:rPr lang="en-US" dirty="0" smtClean="0"/>
              <a:t>This plus our own confidence in our own answer allows us to precisely model expected outcomes of answering or not answering.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2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03" y="1196752"/>
            <a:ext cx="8686800" cy="402034"/>
          </a:xfrm>
        </p:spPr>
        <p:txBody>
          <a:bodyPr/>
          <a:lstStyle/>
          <a:p>
            <a:r>
              <a:rPr lang="en-US" dirty="0" smtClean="0"/>
              <a:t>We could do something similar in many business applications, e.g.: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620688"/>
            <a:ext cx="8712968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6974D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6974DD"/>
                </a:solidFill>
                <a:latin typeface="Arial" charset="0"/>
                <a:ea typeface="Arial Unicode MS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6974DD"/>
                </a:solidFill>
                <a:latin typeface="Arial" charset="0"/>
                <a:ea typeface="Arial Unicode MS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6974DD"/>
                </a:solidFill>
                <a:latin typeface="Arial" charset="0"/>
                <a:ea typeface="Arial Unicode MS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6974DD"/>
                </a:solidFill>
                <a:latin typeface="Arial" charset="0"/>
                <a:ea typeface="Arial Unicode MS" pitchFamily="34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6974DD"/>
                </a:solidFill>
                <a:latin typeface="Arial" charset="0"/>
                <a:ea typeface="Arial Unicode MS" pitchFamily="34" charset="-128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6974DD"/>
                </a:solidFill>
                <a:latin typeface="Arial" charset="0"/>
                <a:ea typeface="Arial Unicode MS" pitchFamily="34" charset="-128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6974DD"/>
                </a:solidFill>
                <a:latin typeface="Arial" charset="0"/>
                <a:ea typeface="Arial Unicode MS" pitchFamily="34" charset="-128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6974DD"/>
                </a:solidFill>
                <a:latin typeface="Arial" charset="0"/>
                <a:ea typeface="Arial Unicode MS" pitchFamily="34" charset="-128"/>
                <a:cs typeface="Arial" charset="0"/>
              </a:defRPr>
            </a:lvl9pPr>
          </a:lstStyle>
          <a:p>
            <a:r>
              <a:rPr lang="en-US" altLang="en-US" sz="2800" b="0" kern="0" dirty="0" smtClean="0"/>
              <a:t>Stochastic Process Model in Business Applications?</a:t>
            </a:r>
            <a:endParaRPr lang="en-US" altLang="en-US" sz="2800" b="0" kern="0" dirty="0" smtClean="0"/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4080095" y="3574542"/>
            <a:ext cx="518091" cy="36933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</a:rPr>
              <a:t>4</a:t>
            </a:r>
            <a:r>
              <a:rPr lang="en-US" altLang="en-US" b="1" dirty="0" smtClean="0">
                <a:solidFill>
                  <a:srgbClr val="0000FF"/>
                </a:solidFill>
                <a:latin typeface="Arial" charset="0"/>
              </a:rPr>
              <a:t>%</a:t>
            </a:r>
            <a:endParaRPr lang="en-US" altLang="en-US" b="1" dirty="0" smtClean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7" name="Oval 4"/>
          <p:cNvSpPr>
            <a:spLocks noChangeArrowheads="1"/>
          </p:cNvSpPr>
          <p:nvPr/>
        </p:nvSpPr>
        <p:spPr bwMode="auto">
          <a:xfrm>
            <a:off x="1264918" y="2110216"/>
            <a:ext cx="1130300" cy="154832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Tx/>
              <a:buSzTx/>
              <a:buFontTx/>
              <a:buNone/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2395219" y="2527360"/>
            <a:ext cx="520598" cy="4605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ClrTx/>
              <a:buSzTx/>
              <a:buFontTx/>
              <a:buNone/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1187624" y="2245151"/>
            <a:ext cx="130514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Arial" charset="0"/>
              </a:rPr>
              <a:t>Customer asks question about product</a:t>
            </a:r>
            <a:endParaRPr lang="en-US" altLang="en-US" sz="14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Oval 4"/>
          <p:cNvSpPr>
            <a:spLocks noChangeArrowheads="1"/>
          </p:cNvSpPr>
          <p:nvPr/>
        </p:nvSpPr>
        <p:spPr bwMode="auto">
          <a:xfrm>
            <a:off x="2915816" y="1628398"/>
            <a:ext cx="1130300" cy="154832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Tx/>
              <a:buSzTx/>
              <a:buFontTx/>
              <a:buNone/>
            </a:pP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48944" y="2002089"/>
            <a:ext cx="874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Watson tries to answer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843808" y="3375184"/>
            <a:ext cx="1130300" cy="154832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Tx/>
              <a:buSzTx/>
              <a:buFontTx/>
              <a:buNone/>
            </a:pP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771800" y="3573016"/>
            <a:ext cx="12350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Watson admits it does not know the answer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>
            <a:off x="2395219" y="3015239"/>
            <a:ext cx="520597" cy="7806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ClrTx/>
              <a:buSzTx/>
              <a:buFontTx/>
              <a:buNone/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6084168" y="1597257"/>
            <a:ext cx="1130300" cy="154832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Tx/>
              <a:buSzTx/>
              <a:buFontTx/>
              <a:buNone/>
            </a:pP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137784" y="2002089"/>
            <a:ext cx="10230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Customer buys product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 flipV="1">
            <a:off x="4056566" y="1792082"/>
            <a:ext cx="731458" cy="5118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ClrTx/>
              <a:buSzTx/>
              <a:buFontTx/>
              <a:buNone/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" name="Line 9"/>
          <p:cNvSpPr>
            <a:spLocks noChangeShapeType="1"/>
          </p:cNvSpPr>
          <p:nvPr/>
        </p:nvSpPr>
        <p:spPr bwMode="auto">
          <a:xfrm>
            <a:off x="4046116" y="2617027"/>
            <a:ext cx="741908" cy="5596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ClrTx/>
              <a:buSzTx/>
              <a:buFontTx/>
              <a:buNone/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4053690" y="1622805"/>
            <a:ext cx="6415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Arial" charset="0"/>
              </a:rPr>
              <a:t>right</a:t>
            </a:r>
          </a:p>
        </p:txBody>
      </p:sp>
      <p:sp>
        <p:nvSpPr>
          <p:cNvPr id="56" name="Text Box 23"/>
          <p:cNvSpPr txBox="1">
            <a:spLocks noChangeArrowheads="1"/>
          </p:cNvSpPr>
          <p:nvPr/>
        </p:nvSpPr>
        <p:spPr bwMode="auto">
          <a:xfrm>
            <a:off x="3915797" y="2924944"/>
            <a:ext cx="8002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Arial" charset="0"/>
              </a:rPr>
              <a:t>wrong</a:t>
            </a:r>
          </a:p>
        </p:txBody>
      </p:sp>
      <p:sp>
        <p:nvSpPr>
          <p:cNvPr id="57" name="Oval 4"/>
          <p:cNvSpPr>
            <a:spLocks noChangeArrowheads="1"/>
          </p:cNvSpPr>
          <p:nvPr/>
        </p:nvSpPr>
        <p:spPr bwMode="auto">
          <a:xfrm>
            <a:off x="4776259" y="1679524"/>
            <a:ext cx="135632" cy="1671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Tx/>
              <a:buSzTx/>
              <a:buFontTx/>
              <a:buNone/>
            </a:pP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" name="Oval 4"/>
          <p:cNvSpPr>
            <a:spLocks noChangeArrowheads="1"/>
          </p:cNvSpPr>
          <p:nvPr/>
        </p:nvSpPr>
        <p:spPr bwMode="auto">
          <a:xfrm>
            <a:off x="4776259" y="3099516"/>
            <a:ext cx="135632" cy="1671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Tx/>
              <a:buSzTx/>
              <a:buFontTx/>
              <a:buNone/>
            </a:pP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" name="Oval 4"/>
          <p:cNvSpPr>
            <a:spLocks noChangeArrowheads="1"/>
          </p:cNvSpPr>
          <p:nvPr/>
        </p:nvSpPr>
        <p:spPr bwMode="auto">
          <a:xfrm>
            <a:off x="6021345" y="3392840"/>
            <a:ext cx="1130300" cy="154832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Tx/>
              <a:buSzTx/>
              <a:buFontTx/>
              <a:buNone/>
            </a:pP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033988" y="3745810"/>
            <a:ext cx="1130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Customer does not buy product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62" name="Line 9"/>
          <p:cNvSpPr>
            <a:spLocks noChangeShapeType="1"/>
          </p:cNvSpPr>
          <p:nvPr/>
        </p:nvSpPr>
        <p:spPr bwMode="auto">
          <a:xfrm>
            <a:off x="4885932" y="3236171"/>
            <a:ext cx="1148055" cy="7688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ClrTx/>
              <a:buSzTx/>
              <a:buFontTx/>
              <a:buNone/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Line 9"/>
          <p:cNvSpPr>
            <a:spLocks noChangeShapeType="1"/>
          </p:cNvSpPr>
          <p:nvPr/>
        </p:nvSpPr>
        <p:spPr bwMode="auto">
          <a:xfrm>
            <a:off x="4911892" y="1792083"/>
            <a:ext cx="1172276" cy="5118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ClrTx/>
              <a:buSzTx/>
              <a:buFontTx/>
              <a:buNone/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" name="Line 9"/>
          <p:cNvSpPr>
            <a:spLocks noChangeShapeType="1"/>
          </p:cNvSpPr>
          <p:nvPr/>
        </p:nvSpPr>
        <p:spPr bwMode="auto">
          <a:xfrm flipV="1">
            <a:off x="3970178" y="2829926"/>
            <a:ext cx="2258006" cy="13712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ClrTx/>
              <a:buSzTx/>
              <a:buFontTx/>
              <a:buNone/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" name="Line 9"/>
          <p:cNvSpPr>
            <a:spLocks noChangeShapeType="1"/>
          </p:cNvSpPr>
          <p:nvPr/>
        </p:nvSpPr>
        <p:spPr bwMode="auto">
          <a:xfrm>
            <a:off x="4885932" y="1846700"/>
            <a:ext cx="1251852" cy="18118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ClrTx/>
              <a:buSzTx/>
              <a:buFontTx/>
              <a:buNone/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" name="Line 9"/>
          <p:cNvSpPr>
            <a:spLocks noChangeShapeType="1"/>
          </p:cNvSpPr>
          <p:nvPr/>
        </p:nvSpPr>
        <p:spPr bwMode="auto">
          <a:xfrm flipV="1">
            <a:off x="4911892" y="2527360"/>
            <a:ext cx="1172276" cy="6493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ClrTx/>
              <a:buSzTx/>
              <a:buFontTx/>
              <a:buNone/>
            </a:pPr>
            <a:endParaRPr lang="en-US" sz="2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" name="Text Box 20"/>
          <p:cNvSpPr txBox="1">
            <a:spLocks noChangeArrowheads="1"/>
          </p:cNvSpPr>
          <p:nvPr/>
        </p:nvSpPr>
        <p:spPr bwMode="auto">
          <a:xfrm>
            <a:off x="5252812" y="1662034"/>
            <a:ext cx="518091" cy="36933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dirty="0">
                <a:solidFill>
                  <a:srgbClr val="0000FF"/>
                </a:solidFill>
              </a:rPr>
              <a:t>7</a:t>
            </a:r>
            <a:r>
              <a:rPr lang="en-US" altLang="en-US" b="1" dirty="0" smtClean="0">
                <a:solidFill>
                  <a:srgbClr val="0000FF"/>
                </a:solidFill>
                <a:latin typeface="Arial" charset="0"/>
              </a:rPr>
              <a:t>%</a:t>
            </a:r>
            <a:endParaRPr lang="en-US" altLang="en-US" b="1" dirty="0" smtClean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8" name="Text Box 20"/>
          <p:cNvSpPr txBox="1">
            <a:spLocks noChangeArrowheads="1"/>
          </p:cNvSpPr>
          <p:nvPr/>
        </p:nvSpPr>
        <p:spPr bwMode="auto">
          <a:xfrm>
            <a:off x="4840135" y="2667377"/>
            <a:ext cx="518091" cy="36933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0000FF"/>
                </a:solidFill>
              </a:rPr>
              <a:t>2</a:t>
            </a:r>
            <a:r>
              <a:rPr lang="en-US" altLang="en-US" b="1" dirty="0" smtClean="0">
                <a:solidFill>
                  <a:srgbClr val="0000FF"/>
                </a:solidFill>
                <a:latin typeface="Arial" charset="0"/>
              </a:rPr>
              <a:t>%</a:t>
            </a:r>
            <a:endParaRPr lang="en-US" altLang="en-US" b="1" dirty="0" smtClean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 bwMode="auto">
          <a:xfrm>
            <a:off x="179512" y="4941168"/>
            <a:ext cx="8686800" cy="40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30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88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556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20332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  <a:cs typeface="+mn-cs"/>
              </a:defRPr>
            </a:lvl4pPr>
            <a:lvl5pPr marL="1539875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cs typeface="+mn-cs"/>
              </a:defRPr>
            </a:lvl5pPr>
            <a:lvl6pPr marL="19970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cs typeface="+mn-cs"/>
              </a:defRPr>
            </a:lvl6pPr>
            <a:lvl7pPr marL="24542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cs typeface="+mn-cs"/>
              </a:defRPr>
            </a:lvl7pPr>
            <a:lvl8pPr marL="29114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cs typeface="+mn-cs"/>
              </a:defRPr>
            </a:lvl8pPr>
            <a:lvl9pPr marL="33686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cs typeface="+mn-cs"/>
              </a:defRPr>
            </a:lvl9pPr>
          </a:lstStyle>
          <a:p>
            <a:r>
              <a:rPr lang="en-US" b="0" kern="0" dirty="0" smtClean="0"/>
              <a:t>(customer is most likely to buy the product if Watson answers correctly but more likely to buy if Watson doesn’t answer than it if it answers wrong)</a:t>
            </a:r>
          </a:p>
          <a:p>
            <a:r>
              <a:rPr lang="en-US" b="0" kern="0" dirty="0" smtClean="0"/>
              <a:t>However, typically you don’t really have data like that.</a:t>
            </a:r>
          </a:p>
          <a:p>
            <a:r>
              <a:rPr lang="en-US" b="0" kern="0" dirty="0" smtClean="0"/>
              <a:t>Core Watson just provides answers + confidence, applications must decide.</a:t>
            </a:r>
          </a:p>
          <a:p>
            <a:r>
              <a:rPr lang="en-US" b="0" kern="0" dirty="0" smtClean="0"/>
              <a:t>Mostly just have a pre-defined confidence threshold (subjective user experience).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205251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6057"/>
            <a:ext cx="5184576" cy="701731"/>
          </a:xfrm>
        </p:spPr>
        <p:txBody>
          <a:bodyPr/>
          <a:lstStyle/>
          <a:p>
            <a:r>
              <a:rPr lang="en-US" dirty="0" smtClean="0"/>
              <a:t>Decision Making in Question Answering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9784"/>
            <a:ext cx="8686800" cy="470813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Choosing answers to questions!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IBM Watson generates many candidate answers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For each answer, how confident are we that the answer is right?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Deciding whether to answer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Based on how confident we are that the answer is right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Based on cost/benefit of right answers and wrong answers</a:t>
            </a:r>
          </a:p>
          <a:p>
            <a:pPr marL="346075" lvl="1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Deciding how many answers to provide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Deciding whether to hedge</a:t>
            </a:r>
          </a:p>
        </p:txBody>
      </p:sp>
    </p:spTree>
    <p:extLst>
      <p:ext uri="{BB962C8B-B14F-4D97-AF65-F5344CB8AC3E}">
        <p14:creationId xmlns:p14="http://schemas.microsoft.com/office/powerpoint/2010/main" val="41928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75" y="116632"/>
            <a:ext cx="8961437" cy="393700"/>
          </a:xfrm>
        </p:spPr>
        <p:txBody>
          <a:bodyPr/>
          <a:lstStyle/>
          <a:p>
            <a:r>
              <a:rPr lang="en-US" dirty="0" smtClean="0"/>
              <a:t>Deciding how many answers + hedging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686800" cy="5590059"/>
          </a:xfrm>
        </p:spPr>
        <p:txBody>
          <a:bodyPr/>
          <a:lstStyle/>
          <a:p>
            <a:r>
              <a:rPr lang="en-US" dirty="0" smtClean="0"/>
              <a:t>In Jeopardy!, you can give only one answer.</a:t>
            </a:r>
          </a:p>
          <a:p>
            <a:r>
              <a:rPr lang="en-US" dirty="0" smtClean="0"/>
              <a:t>However, in real life you can show multiple answers to a user.</a:t>
            </a:r>
          </a:p>
          <a:p>
            <a:r>
              <a:rPr lang="en-US" dirty="0" smtClean="0"/>
              <a:t>Generally not as good as just providing the one correct answer</a:t>
            </a:r>
            <a:endParaRPr lang="en-US" dirty="0" smtClean="0"/>
          </a:p>
          <a:p>
            <a:r>
              <a:rPr lang="en-US" dirty="0" smtClean="0"/>
              <a:t>However, sometimes IBM Watson has several answers that all have reasonably good scores and no one answer with a very good score.</a:t>
            </a:r>
          </a:p>
          <a:p>
            <a:r>
              <a:rPr lang="en-US" dirty="0" smtClean="0"/>
              <a:t>Show one answer when you are very confident of one answer, and show multiple answers </a:t>
            </a:r>
            <a:r>
              <a:rPr lang="en-US" dirty="0" smtClean="0"/>
              <a:t>you have several that all have similar confidences?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system can </a:t>
            </a:r>
            <a:r>
              <a:rPr lang="en-US" i="1" dirty="0" smtClean="0"/>
              <a:t>hedge </a:t>
            </a:r>
            <a:r>
              <a:rPr lang="en-US" dirty="0" smtClean="0"/>
              <a:t>an answer, by saying something like: “I don’t really know, but I think the answer might be…” before answering.</a:t>
            </a:r>
          </a:p>
          <a:p>
            <a:r>
              <a:rPr lang="en-US" dirty="0" smtClean="0"/>
              <a:t>It would do this for medium confidence answers: high enough to be worth showing a user but not high enough to </a:t>
            </a:r>
          </a:p>
          <a:p>
            <a:r>
              <a:rPr lang="en-US" dirty="0" smtClean="0"/>
              <a:t>Users may be more forgiving of wrong answers if they are hedged.</a:t>
            </a:r>
          </a:p>
          <a:p>
            <a:endParaRPr lang="en-US" dirty="0"/>
          </a:p>
          <a:p>
            <a:r>
              <a:rPr lang="en-US" dirty="0" smtClean="0"/>
              <a:t>Like deciding whether to answer, </a:t>
            </a:r>
            <a:r>
              <a:rPr lang="en-US" b="1" dirty="0" smtClean="0"/>
              <a:t>these are addressed at the application level</a:t>
            </a:r>
            <a:r>
              <a:rPr lang="en-US" dirty="0" smtClean="0"/>
              <a:t>. The core IBM Watson QA system provides many ranked answers with confidences, and the application decides what to do with that information.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30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75" y="116632"/>
            <a:ext cx="8961437" cy="3937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686800" cy="5590059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Lally</a:t>
            </a:r>
            <a:r>
              <a:rPr lang="en-US" dirty="0"/>
              <a:t>, S </a:t>
            </a:r>
            <a:r>
              <a:rPr lang="en-US" dirty="0" err="1"/>
              <a:t>Bagchi</a:t>
            </a:r>
            <a:r>
              <a:rPr lang="en-US" dirty="0"/>
              <a:t>, M A </a:t>
            </a:r>
            <a:r>
              <a:rPr lang="en-US" dirty="0" err="1"/>
              <a:t>Barborak</a:t>
            </a:r>
            <a:r>
              <a:rPr lang="en-US" dirty="0"/>
              <a:t>, D W Buchanan, J Chu-Carroll, D A </a:t>
            </a:r>
            <a:r>
              <a:rPr lang="en-US" dirty="0" err="1"/>
              <a:t>Ferrucci</a:t>
            </a:r>
            <a:r>
              <a:rPr lang="en-US" dirty="0"/>
              <a:t>, M R Glass, A </a:t>
            </a:r>
            <a:r>
              <a:rPr lang="en-US" dirty="0" err="1"/>
              <a:t>Kalyanpur</a:t>
            </a:r>
            <a:r>
              <a:rPr lang="en-US" dirty="0"/>
              <a:t>, E T Mueller, J W Murdock, S </a:t>
            </a:r>
            <a:r>
              <a:rPr lang="en-US" dirty="0" err="1"/>
              <a:t>Patwardhan</a:t>
            </a:r>
            <a:r>
              <a:rPr lang="en-US" dirty="0"/>
              <a:t>, J M Prager, C A Welty. </a:t>
            </a:r>
            <a:r>
              <a:rPr lang="en-US" dirty="0" err="1" smtClean="0"/>
              <a:t>WatsonPaths</a:t>
            </a:r>
            <a:r>
              <a:rPr lang="en-US" dirty="0"/>
              <a:t>: Scenario-based Question Answering and Inference over Unstructured </a:t>
            </a:r>
            <a:r>
              <a:rPr lang="en-US" dirty="0" smtClean="0"/>
              <a:t>Information. Technical </a:t>
            </a:r>
            <a:r>
              <a:rPr lang="en-US" dirty="0"/>
              <a:t>Report Research Report RC25489, IBM Research, </a:t>
            </a:r>
            <a:r>
              <a:rPr lang="en-US" dirty="0" smtClean="0"/>
              <a:t>2014.</a:t>
            </a:r>
          </a:p>
          <a:p>
            <a:r>
              <a:rPr lang="en-US" dirty="0"/>
              <a:t>D C </a:t>
            </a:r>
            <a:r>
              <a:rPr lang="en-US" dirty="0" err="1"/>
              <a:t>Gondek</a:t>
            </a:r>
            <a:r>
              <a:rPr lang="en-US" dirty="0"/>
              <a:t>, A </a:t>
            </a:r>
            <a:r>
              <a:rPr lang="en-US" dirty="0" err="1"/>
              <a:t>Lally</a:t>
            </a:r>
            <a:r>
              <a:rPr lang="en-US" dirty="0"/>
              <a:t>, A </a:t>
            </a:r>
            <a:r>
              <a:rPr lang="en-US" dirty="0" err="1"/>
              <a:t>Kalyanpur</a:t>
            </a:r>
            <a:r>
              <a:rPr lang="en-US" dirty="0"/>
              <a:t>, J W Murdock, P </a:t>
            </a:r>
            <a:r>
              <a:rPr lang="en-US" dirty="0" err="1"/>
              <a:t>Duboue</a:t>
            </a:r>
            <a:r>
              <a:rPr lang="en-US" dirty="0"/>
              <a:t>, L Zhang, Y Pan, Z M </a:t>
            </a:r>
            <a:r>
              <a:rPr lang="en-US" dirty="0" err="1"/>
              <a:t>Qiu</a:t>
            </a:r>
            <a:r>
              <a:rPr lang="en-US" dirty="0"/>
              <a:t>, C A Welty. </a:t>
            </a:r>
            <a:r>
              <a:rPr lang="en-US" dirty="0" smtClean="0"/>
              <a:t>A </a:t>
            </a:r>
            <a:r>
              <a:rPr lang="en-US" dirty="0"/>
              <a:t>framework for merging and ranking of answers in </a:t>
            </a:r>
            <a:r>
              <a:rPr lang="en-US" dirty="0" err="1" smtClean="0"/>
              <a:t>DeepQA</a:t>
            </a:r>
            <a:r>
              <a:rPr lang="en-US" dirty="0" smtClean="0"/>
              <a:t>. IBM </a:t>
            </a:r>
            <a:r>
              <a:rPr lang="en-US" dirty="0"/>
              <a:t>Journal of Research and Development 56(3/4), 14, </a:t>
            </a:r>
            <a:r>
              <a:rPr lang="en-US" dirty="0" smtClean="0"/>
              <a:t>2012</a:t>
            </a:r>
          </a:p>
          <a:p>
            <a:r>
              <a:rPr lang="en-US" dirty="0" smtClean="0"/>
              <a:t>J W </a:t>
            </a:r>
            <a:r>
              <a:rPr lang="en-US" dirty="0"/>
              <a:t>Murdock, </a:t>
            </a:r>
            <a:r>
              <a:rPr lang="en-US" dirty="0" smtClean="0"/>
              <a:t>G </a:t>
            </a:r>
            <a:r>
              <a:rPr lang="en-US" dirty="0" err="1"/>
              <a:t>Tesauro</a:t>
            </a:r>
            <a:r>
              <a:rPr lang="en-US" dirty="0"/>
              <a:t>. </a:t>
            </a:r>
            <a:r>
              <a:rPr lang="en-US" dirty="0" smtClean="0"/>
              <a:t>Statistical </a:t>
            </a:r>
            <a:r>
              <a:rPr lang="en-US" dirty="0"/>
              <a:t>Approaches to Question Answering in </a:t>
            </a:r>
            <a:r>
              <a:rPr lang="en-US" dirty="0" smtClean="0"/>
              <a:t>Watson. Mathematics </a:t>
            </a:r>
            <a:r>
              <a:rPr lang="en-US" dirty="0"/>
              <a:t>Awareness Month theme essay, Joint Policy Board for Mathematics (JPBM), 2012</a:t>
            </a:r>
          </a:p>
          <a:p>
            <a:r>
              <a:rPr lang="en-US" dirty="0"/>
              <a:t>G </a:t>
            </a:r>
            <a:r>
              <a:rPr lang="en-US" dirty="0" err="1"/>
              <a:t>Tesauro</a:t>
            </a:r>
            <a:r>
              <a:rPr lang="en-US" dirty="0"/>
              <a:t>, D </a:t>
            </a:r>
            <a:r>
              <a:rPr lang="en-US" dirty="0" err="1"/>
              <a:t>Gondek</a:t>
            </a:r>
            <a:r>
              <a:rPr lang="en-US" dirty="0"/>
              <a:t>, J </a:t>
            </a:r>
            <a:r>
              <a:rPr lang="en-US" dirty="0" err="1"/>
              <a:t>Lenchner</a:t>
            </a:r>
            <a:r>
              <a:rPr lang="en-US" dirty="0"/>
              <a:t>, J Fan and J Prager. </a:t>
            </a:r>
            <a:r>
              <a:rPr lang="en-US" dirty="0" smtClean="0"/>
              <a:t>Simulation</a:t>
            </a:r>
            <a:r>
              <a:rPr lang="en-US" dirty="0"/>
              <a:t>, Learning and Optimization Techniques in Watson’s Game Strategies. </a:t>
            </a:r>
            <a:r>
              <a:rPr lang="en-US" dirty="0" smtClean="0"/>
              <a:t>IBM </a:t>
            </a:r>
            <a:r>
              <a:rPr lang="en-US" dirty="0"/>
              <a:t>Journal of Research and Development 56(3/4), 14, </a:t>
            </a:r>
            <a:r>
              <a:rPr lang="en-US" dirty="0" smtClean="0"/>
              <a:t>2012.</a:t>
            </a:r>
            <a:endParaRPr lang="en-US" dirty="0"/>
          </a:p>
          <a:p>
            <a:r>
              <a:rPr lang="en-US" dirty="0"/>
              <a:t>D </a:t>
            </a:r>
            <a:r>
              <a:rPr lang="en-US" dirty="0" err="1"/>
              <a:t>Ferrucci</a:t>
            </a:r>
            <a:r>
              <a:rPr lang="en-US" dirty="0"/>
              <a:t>, E Brown, J Chu-Carroll, J Fan, D </a:t>
            </a:r>
            <a:r>
              <a:rPr lang="en-US" dirty="0" err="1"/>
              <a:t>Gondek</a:t>
            </a:r>
            <a:r>
              <a:rPr lang="en-US" dirty="0"/>
              <a:t>, AA </a:t>
            </a:r>
            <a:r>
              <a:rPr lang="en-US" dirty="0" err="1"/>
              <a:t>Kalyanpur</a:t>
            </a:r>
            <a:r>
              <a:rPr lang="en-US" dirty="0"/>
              <a:t>, A </a:t>
            </a:r>
            <a:r>
              <a:rPr lang="en-US" dirty="0" err="1"/>
              <a:t>Lally</a:t>
            </a:r>
            <a:r>
              <a:rPr lang="en-US" dirty="0"/>
              <a:t>, </a:t>
            </a:r>
            <a:r>
              <a:rPr lang="en-US" dirty="0" smtClean="0"/>
              <a:t>J W Murdock</a:t>
            </a:r>
            <a:r>
              <a:rPr lang="en-US" dirty="0"/>
              <a:t>, E Nyberg, J Prager, N </a:t>
            </a:r>
            <a:r>
              <a:rPr lang="en-US" dirty="0" err="1"/>
              <a:t>Schlaefer</a:t>
            </a:r>
            <a:r>
              <a:rPr lang="en-US" dirty="0"/>
              <a:t>, and C Welty. </a:t>
            </a:r>
            <a:r>
              <a:rPr lang="en-US" dirty="0" smtClean="0"/>
              <a:t>Building </a:t>
            </a:r>
            <a:r>
              <a:rPr lang="en-US" dirty="0"/>
              <a:t>Watson: An overview of the </a:t>
            </a:r>
            <a:r>
              <a:rPr lang="en-US" dirty="0" err="1"/>
              <a:t>DeepQA</a:t>
            </a:r>
            <a:r>
              <a:rPr lang="en-US" dirty="0"/>
              <a:t> </a:t>
            </a:r>
            <a:r>
              <a:rPr lang="en-US" dirty="0" smtClean="0"/>
              <a:t>project. AI </a:t>
            </a:r>
            <a:r>
              <a:rPr lang="en-US" dirty="0"/>
              <a:t>Magazine 31(3), </a:t>
            </a:r>
            <a:r>
              <a:rPr lang="en-US" dirty="0" smtClean="0"/>
              <a:t>59-79</a:t>
            </a:r>
            <a:r>
              <a:rPr lang="en-US" dirty="0"/>
              <a:t>, American Association for Artificial Intelligence, </a:t>
            </a:r>
            <a:r>
              <a:rPr lang="en-US" dirty="0" smtClean="0"/>
              <a:t>2010.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03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82563" y="188640"/>
            <a:ext cx="8961437" cy="397032"/>
          </a:xfrm>
        </p:spPr>
        <p:txBody>
          <a:bodyPr/>
          <a:lstStyle/>
          <a:p>
            <a:r>
              <a:rPr lang="en-US" dirty="0" smtClean="0"/>
              <a:t>IBM Watson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52400" y="1268760"/>
            <a:ext cx="3339480" cy="3816424"/>
          </a:xfrm>
        </p:spPr>
        <p:txBody>
          <a:bodyPr/>
          <a:lstStyle/>
          <a:p>
            <a:r>
              <a:rPr lang="en-US" sz="2000" b="1" dirty="0" smtClean="0"/>
              <a:t>IBM Watson </a:t>
            </a:r>
            <a:r>
              <a:rPr lang="en-US" sz="2000" dirty="0" smtClean="0"/>
              <a:t>is an automated question answering system.</a:t>
            </a:r>
          </a:p>
          <a:p>
            <a:r>
              <a:rPr lang="en-US" sz="2000" dirty="0" smtClean="0"/>
              <a:t>It competed against </a:t>
            </a:r>
            <a:r>
              <a:rPr lang="en-US" sz="2000" dirty="0" err="1" smtClean="0"/>
              <a:t>Jeopardy!’s</a:t>
            </a:r>
            <a:r>
              <a:rPr lang="en-US" sz="2000" dirty="0" smtClean="0"/>
              <a:t> two all-time greatest champions.</a:t>
            </a:r>
          </a:p>
          <a:p>
            <a:r>
              <a:rPr lang="en-US" sz="2000" dirty="0" smtClean="0"/>
              <a:t>This match appeared on television in February of 2011.</a:t>
            </a:r>
          </a:p>
          <a:p>
            <a:r>
              <a:rPr lang="en-US" sz="2000" dirty="0" smtClean="0"/>
              <a:t>Watson won the match, outscoring both opponents combined.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343" y="1700808"/>
            <a:ext cx="57150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3648" y="5733256"/>
            <a:ext cx="669674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More recent work on IBM Watson </a:t>
            </a:r>
            <a:r>
              <a:rPr lang="en-US" dirty="0" smtClean="0"/>
              <a:t>focuses on business applications such as medicine and customer service.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6057"/>
            <a:ext cx="5184576" cy="701731"/>
          </a:xfrm>
        </p:spPr>
        <p:txBody>
          <a:bodyPr/>
          <a:lstStyle/>
          <a:p>
            <a:r>
              <a:rPr lang="en-US" dirty="0" smtClean="0"/>
              <a:t>Decision Making in Question Answering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9784"/>
            <a:ext cx="8686800" cy="470813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Choosing answers to questions!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IBM Watson generates many candidate answers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For each answer, how confident are we that the answer is right?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Deciding whether to answer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Based on how confident we are that the answer is right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Based on cost/benefit of right answers and wrong answers</a:t>
            </a:r>
          </a:p>
          <a:p>
            <a:pPr marL="346075" lvl="1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Deciding how many answers to provide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Deciding whether to hedge</a:t>
            </a:r>
          </a:p>
        </p:txBody>
      </p:sp>
    </p:spTree>
    <p:extLst>
      <p:ext uri="{BB962C8B-B14F-4D97-AF65-F5344CB8AC3E}">
        <p14:creationId xmlns:p14="http://schemas.microsoft.com/office/powerpoint/2010/main" val="360196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1756" y="1058717"/>
            <a:ext cx="8980488" cy="5611794"/>
          </a:xfrm>
          <a:prstGeom prst="rect">
            <a:avLst/>
          </a:prstGeom>
          <a:gradFill rotWithShape="1">
            <a:gsLst>
              <a:gs pos="0">
                <a:srgbClr val="BECCD6">
                  <a:alpha val="60001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4" tIns="45690" rIns="91374" bIns="4569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" name="AutoShape 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306" y="1230113"/>
            <a:ext cx="1676400" cy="294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AutoShape 11"/>
          <p:cNvCxnSpPr>
            <a:cxnSpLocks noChangeShapeType="1"/>
          </p:cNvCxnSpPr>
          <p:nvPr/>
        </p:nvCxnSpPr>
        <p:spPr bwMode="auto">
          <a:xfrm flipV="1">
            <a:off x="888206" y="5223030"/>
            <a:ext cx="1460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13"/>
          <p:cNvCxnSpPr>
            <a:cxnSpLocks noChangeShapeType="1"/>
          </p:cNvCxnSpPr>
          <p:nvPr/>
        </p:nvCxnSpPr>
        <p:spPr bwMode="auto">
          <a:xfrm rot="5400000">
            <a:off x="-174638" y="4076680"/>
            <a:ext cx="1519298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61"/>
          <p:cNvCxnSpPr>
            <a:cxnSpLocks noChangeShapeType="1"/>
            <a:stCxn id="336" idx="3"/>
            <a:endCxn id="337" idx="1"/>
          </p:cNvCxnSpPr>
          <p:nvPr/>
        </p:nvCxnSpPr>
        <p:spPr bwMode="auto">
          <a:xfrm>
            <a:off x="3048556" y="5238587"/>
            <a:ext cx="113614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Elbow Connector 94"/>
          <p:cNvCxnSpPr>
            <a:cxnSpLocks noChangeShapeType="1"/>
            <a:endCxn id="167" idx="0"/>
          </p:cNvCxnSpPr>
          <p:nvPr/>
        </p:nvCxnSpPr>
        <p:spPr bwMode="auto">
          <a:xfrm rot="16200000" flipH="1">
            <a:off x="8105498" y="5834560"/>
            <a:ext cx="273967" cy="311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3390106" y="2633030"/>
            <a:ext cx="3505200" cy="1303464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noFill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2" name="AutoShape 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956" y="2753643"/>
            <a:ext cx="1208088" cy="105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30"/>
          <p:cNvSpPr txBox="1">
            <a:spLocks noChangeArrowheads="1"/>
          </p:cNvSpPr>
          <p:nvPr/>
        </p:nvSpPr>
        <p:spPr bwMode="auto">
          <a:xfrm>
            <a:off x="3466307" y="2975825"/>
            <a:ext cx="773113" cy="63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rgbClr val="FFFFFF"/>
                </a:solidFill>
                <a:ea typeface="ＭＳ Ｐゴシック" pitchFamily="34" charset="-128"/>
              </a:rPr>
              <a:t>Answer Scoring</a:t>
            </a:r>
          </a:p>
        </p:txBody>
      </p:sp>
      <p:grpSp>
        <p:nvGrpSpPr>
          <p:cNvPr id="24" name="Group 161"/>
          <p:cNvGrpSpPr>
            <a:grpSpLocks/>
          </p:cNvGrpSpPr>
          <p:nvPr/>
        </p:nvGrpSpPr>
        <p:grpSpPr bwMode="auto">
          <a:xfrm>
            <a:off x="4152107" y="980425"/>
            <a:ext cx="2619375" cy="1578546"/>
            <a:chOff x="421491" y="1389358"/>
            <a:chExt cx="2619416" cy="1185084"/>
          </a:xfrm>
        </p:grpSpPr>
        <p:pic>
          <p:nvPicPr>
            <p:cNvPr id="25" name="Picture 6" descr="C:\Documents and Settings\Administrator\Local Settings\Temporary Internet Files\Content.IE5\W0M60EW3\MCj0434810000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93" y="1541816"/>
              <a:ext cx="651481" cy="651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Group 162"/>
            <p:cNvGrpSpPr>
              <a:grpSpLocks/>
            </p:cNvGrpSpPr>
            <p:nvPr/>
          </p:nvGrpSpPr>
          <p:grpSpPr bwMode="auto">
            <a:xfrm>
              <a:off x="1473677" y="1708757"/>
              <a:ext cx="1567230" cy="843052"/>
              <a:chOff x="4440163" y="4696509"/>
              <a:chExt cx="3114536" cy="1792581"/>
            </a:xfrm>
          </p:grpSpPr>
          <p:cxnSp>
            <p:nvCxnSpPr>
              <p:cNvPr id="31" name="Straight Connector 166"/>
              <p:cNvCxnSpPr>
                <a:cxnSpLocks noChangeShapeType="1"/>
              </p:cNvCxnSpPr>
              <p:nvPr/>
            </p:nvCxnSpPr>
            <p:spPr bwMode="auto">
              <a:xfrm flipV="1">
                <a:off x="5841734" y="5346326"/>
                <a:ext cx="685967" cy="268447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2" name="Oval 167"/>
              <p:cNvGrpSpPr>
                <a:grpSpLocks/>
              </p:cNvGrpSpPr>
              <p:nvPr/>
            </p:nvGrpSpPr>
            <p:grpSpPr bwMode="auto">
              <a:xfrm>
                <a:off x="4221011" y="5441696"/>
                <a:ext cx="533047" cy="427906"/>
                <a:chOff x="5017008" y="1950720"/>
                <a:chExt cx="268224" cy="201168"/>
              </a:xfrm>
            </p:grpSpPr>
            <p:pic>
              <p:nvPicPr>
                <p:cNvPr id="160" name="Oval 167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17008" y="1950720"/>
                  <a:ext cx="268224" cy="2011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1" name="Text Box 242"/>
                <p:cNvSpPr txBox="1">
                  <a:spLocks noChangeArrowheads="1"/>
                </p:cNvSpPr>
                <p:nvPr/>
              </p:nvSpPr>
              <p:spPr bwMode="auto">
                <a:xfrm>
                  <a:off x="5139376" y="1978064"/>
                  <a:ext cx="58392" cy="459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33" name="Oval 168"/>
              <p:cNvGrpSpPr>
                <a:grpSpLocks/>
              </p:cNvGrpSpPr>
              <p:nvPr/>
            </p:nvGrpSpPr>
            <p:grpSpPr bwMode="auto">
              <a:xfrm>
                <a:off x="4330044" y="5688066"/>
                <a:ext cx="629964" cy="479773"/>
                <a:chOff x="5071872" y="2066544"/>
                <a:chExt cx="316992" cy="225552"/>
              </a:xfrm>
            </p:grpSpPr>
            <p:pic>
              <p:nvPicPr>
                <p:cNvPr id="158" name="Oval 168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71872" y="2066544"/>
                  <a:ext cx="316992" cy="2255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9" name="Text Box 245"/>
                <p:cNvSpPr txBox="1">
                  <a:spLocks noChangeArrowheads="1"/>
                </p:cNvSpPr>
                <p:nvPr/>
              </p:nvSpPr>
              <p:spPr bwMode="auto">
                <a:xfrm>
                  <a:off x="5207958" y="2096085"/>
                  <a:ext cx="92711" cy="67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34" name="Oval 169"/>
              <p:cNvGrpSpPr>
                <a:grpSpLocks/>
              </p:cNvGrpSpPr>
              <p:nvPr/>
            </p:nvGrpSpPr>
            <p:grpSpPr bwMode="auto">
              <a:xfrm>
                <a:off x="5262875" y="5584331"/>
                <a:ext cx="593620" cy="479773"/>
                <a:chOff x="5541264" y="2017776"/>
                <a:chExt cx="298704" cy="225552"/>
              </a:xfrm>
            </p:grpSpPr>
            <p:pic>
              <p:nvPicPr>
                <p:cNvPr id="156" name="Oval 169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1264" y="2017776"/>
                  <a:ext cx="298704" cy="2255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7" name="Text Box 248"/>
                <p:cNvSpPr txBox="1">
                  <a:spLocks noChangeArrowheads="1"/>
                </p:cNvSpPr>
                <p:nvPr/>
              </p:nvSpPr>
              <p:spPr bwMode="auto">
                <a:xfrm>
                  <a:off x="5675505" y="2049962"/>
                  <a:ext cx="81585" cy="623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35" name="Oval 170"/>
              <p:cNvGrpSpPr>
                <a:grpSpLocks/>
              </p:cNvGrpSpPr>
              <p:nvPr/>
            </p:nvGrpSpPr>
            <p:grpSpPr bwMode="auto">
              <a:xfrm>
                <a:off x="4657140" y="5299061"/>
                <a:ext cx="581505" cy="453840"/>
                <a:chOff x="5236464" y="1883664"/>
                <a:chExt cx="292608" cy="213360"/>
              </a:xfrm>
            </p:grpSpPr>
            <p:pic>
              <p:nvPicPr>
                <p:cNvPr id="154" name="Oval 170"/>
                <p:cNvPicPr>
                  <a:picLocks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6464" y="1883664"/>
                  <a:ext cx="292608" cy="2133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5" name="Text Box 251"/>
                <p:cNvSpPr txBox="1">
                  <a:spLocks noChangeArrowheads="1"/>
                </p:cNvSpPr>
                <p:nvPr/>
              </p:nvSpPr>
              <p:spPr bwMode="auto">
                <a:xfrm>
                  <a:off x="5367989" y="1911222"/>
                  <a:ext cx="72654" cy="55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cxnSp>
            <p:nvCxnSpPr>
              <p:cNvPr id="36" name="Straight Connector 17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83000" y="5485818"/>
                <a:ext cx="245135" cy="225909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7" name="Oval 172"/>
              <p:cNvGrpSpPr>
                <a:grpSpLocks/>
              </p:cNvGrpSpPr>
              <p:nvPr/>
            </p:nvGrpSpPr>
            <p:grpSpPr bwMode="auto">
              <a:xfrm>
                <a:off x="4620796" y="6051138"/>
                <a:ext cx="629964" cy="505707"/>
                <a:chOff x="5218176" y="2237232"/>
                <a:chExt cx="316992" cy="237744"/>
              </a:xfrm>
            </p:grpSpPr>
            <p:pic>
              <p:nvPicPr>
                <p:cNvPr id="152" name="Oval 172"/>
                <p:cNvPicPr>
                  <a:picLocks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18176" y="2237232"/>
                  <a:ext cx="316992" cy="237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" name="Text Box 255"/>
                <p:cNvSpPr txBox="1">
                  <a:spLocks noChangeArrowheads="1"/>
                </p:cNvSpPr>
                <p:nvPr/>
              </p:nvSpPr>
              <p:spPr bwMode="auto">
                <a:xfrm>
                  <a:off x="5356124" y="2269041"/>
                  <a:ext cx="92711" cy="67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cxnSp>
            <p:nvCxnSpPr>
              <p:cNvPr id="38" name="Straight Connector 173"/>
              <p:cNvCxnSpPr>
                <a:cxnSpLocks noChangeShapeType="1"/>
              </p:cNvCxnSpPr>
              <p:nvPr/>
            </p:nvCxnSpPr>
            <p:spPr bwMode="auto">
              <a:xfrm rot="16200000" flipH="1">
                <a:off x="4672499" y="6005888"/>
                <a:ext cx="296522" cy="72049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Straight Connector 174"/>
              <p:cNvCxnSpPr>
                <a:cxnSpLocks noChangeShapeType="1"/>
              </p:cNvCxnSpPr>
              <p:nvPr/>
            </p:nvCxnSpPr>
            <p:spPr bwMode="auto">
              <a:xfrm rot="16200000" flipH="1">
                <a:off x="5207987" y="5331126"/>
                <a:ext cx="176591" cy="466746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0" name="Oval 175"/>
              <p:cNvGrpSpPr>
                <a:grpSpLocks/>
              </p:cNvGrpSpPr>
              <p:nvPr/>
            </p:nvGrpSpPr>
            <p:grpSpPr bwMode="auto">
              <a:xfrm>
                <a:off x="4826746" y="5701033"/>
                <a:ext cx="605735" cy="466806"/>
                <a:chOff x="5321808" y="2072640"/>
                <a:chExt cx="304800" cy="219456"/>
              </a:xfrm>
            </p:grpSpPr>
            <p:pic>
              <p:nvPicPr>
                <p:cNvPr id="150" name="Oval 175"/>
                <p:cNvPicPr>
                  <a:picLocks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21808" y="2072640"/>
                  <a:ext cx="304800" cy="219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1" name="Text Box 260"/>
                <p:cNvSpPr txBox="1">
                  <a:spLocks noChangeArrowheads="1"/>
                </p:cNvSpPr>
                <p:nvPr/>
              </p:nvSpPr>
              <p:spPr bwMode="auto">
                <a:xfrm>
                  <a:off x="5455913" y="2100877"/>
                  <a:ext cx="81585" cy="623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41" name="Oval 176"/>
              <p:cNvGrpSpPr>
                <a:grpSpLocks/>
              </p:cNvGrpSpPr>
              <p:nvPr/>
            </p:nvGrpSpPr>
            <p:grpSpPr bwMode="auto">
              <a:xfrm>
                <a:off x="5771692" y="5493564"/>
                <a:ext cx="605735" cy="466806"/>
                <a:chOff x="5797296" y="1975104"/>
                <a:chExt cx="304800" cy="219456"/>
              </a:xfrm>
            </p:grpSpPr>
            <p:pic>
              <p:nvPicPr>
                <p:cNvPr id="148" name="Oval 176"/>
                <p:cNvPicPr>
                  <a:picLocks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97296" y="1975104"/>
                  <a:ext cx="304800" cy="219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9" name="Text Box 263"/>
                <p:cNvSpPr txBox="1">
                  <a:spLocks noChangeArrowheads="1"/>
                </p:cNvSpPr>
                <p:nvPr/>
              </p:nvSpPr>
              <p:spPr bwMode="auto">
                <a:xfrm>
                  <a:off x="5930406" y="2006244"/>
                  <a:ext cx="81585" cy="623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42" name="Oval 177"/>
              <p:cNvGrpSpPr>
                <a:grpSpLocks/>
              </p:cNvGrpSpPr>
              <p:nvPr/>
            </p:nvGrpSpPr>
            <p:grpSpPr bwMode="auto">
              <a:xfrm>
                <a:off x="5093269" y="5078625"/>
                <a:ext cx="569391" cy="427906"/>
                <a:chOff x="5455920" y="1780032"/>
                <a:chExt cx="286512" cy="201168"/>
              </a:xfrm>
            </p:grpSpPr>
            <p:pic>
              <p:nvPicPr>
                <p:cNvPr id="146" name="Oval 177"/>
                <p:cNvPicPr>
                  <a:picLocks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55920" y="1780032"/>
                  <a:ext cx="286512" cy="2011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7" name="Text Box 266"/>
                <p:cNvSpPr txBox="1">
                  <a:spLocks noChangeArrowheads="1"/>
                </p:cNvSpPr>
                <p:nvPr/>
              </p:nvSpPr>
              <p:spPr bwMode="auto">
                <a:xfrm>
                  <a:off x="5582805" y="1806260"/>
                  <a:ext cx="72241" cy="480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cxnSp>
            <p:nvCxnSpPr>
              <p:cNvPr id="43" name="Straight Connector 17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011374" y="5399565"/>
                <a:ext cx="497007" cy="171108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4" name="Oval 179"/>
              <p:cNvGrpSpPr>
                <a:grpSpLocks/>
              </p:cNvGrpSpPr>
              <p:nvPr/>
            </p:nvGrpSpPr>
            <p:grpSpPr bwMode="auto">
              <a:xfrm>
                <a:off x="5165958" y="5921469"/>
                <a:ext cx="629964" cy="505707"/>
                <a:chOff x="5492496" y="2176272"/>
                <a:chExt cx="316992" cy="237744"/>
              </a:xfrm>
            </p:grpSpPr>
            <p:pic>
              <p:nvPicPr>
                <p:cNvPr id="144" name="Oval 179"/>
                <p:cNvPicPr>
                  <a:picLocks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92496" y="2176272"/>
                  <a:ext cx="316992" cy="237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5" name="Text Box 270"/>
                <p:cNvSpPr txBox="1">
                  <a:spLocks noChangeArrowheads="1"/>
                </p:cNvSpPr>
                <p:nvPr/>
              </p:nvSpPr>
              <p:spPr bwMode="auto">
                <a:xfrm>
                  <a:off x="5628885" y="2210475"/>
                  <a:ext cx="92711" cy="67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cxnSp>
            <p:nvCxnSpPr>
              <p:cNvPr id="45" name="Straight Connector 180"/>
              <p:cNvCxnSpPr>
                <a:cxnSpLocks noChangeShapeType="1"/>
              </p:cNvCxnSpPr>
              <p:nvPr/>
            </p:nvCxnSpPr>
            <p:spPr bwMode="auto">
              <a:xfrm rot="16200000" flipH="1">
                <a:off x="5241196" y="5907946"/>
                <a:ext cx="171846" cy="143456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Straight Connector 181"/>
              <p:cNvCxnSpPr>
                <a:cxnSpLocks noChangeShapeType="1"/>
              </p:cNvCxnSpPr>
              <p:nvPr/>
            </p:nvCxnSpPr>
            <p:spPr bwMode="auto">
              <a:xfrm rot="16200000" flipH="1">
                <a:off x="5601016" y="5124596"/>
                <a:ext cx="323188" cy="547226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7" name="Oval 182"/>
              <p:cNvGrpSpPr>
                <a:grpSpLocks/>
              </p:cNvGrpSpPr>
              <p:nvPr/>
            </p:nvGrpSpPr>
            <p:grpSpPr bwMode="auto">
              <a:xfrm>
                <a:off x="5396137" y="5480597"/>
                <a:ext cx="581505" cy="479773"/>
                <a:chOff x="5608320" y="1969008"/>
                <a:chExt cx="292608" cy="225552"/>
              </a:xfrm>
            </p:grpSpPr>
            <p:pic>
              <p:nvPicPr>
                <p:cNvPr id="142" name="Oval 182"/>
                <p:cNvPicPr>
                  <a:picLocks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08320" y="1969008"/>
                  <a:ext cx="292608" cy="2255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3" name="Text Box 275"/>
                <p:cNvSpPr txBox="1">
                  <a:spLocks noChangeArrowheads="1"/>
                </p:cNvSpPr>
                <p:nvPr/>
              </p:nvSpPr>
              <p:spPr bwMode="auto">
                <a:xfrm>
                  <a:off x="5741296" y="2000905"/>
                  <a:ext cx="75589" cy="623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48" name="Oval 183"/>
              <p:cNvGrpSpPr>
                <a:grpSpLocks/>
              </p:cNvGrpSpPr>
              <p:nvPr/>
            </p:nvGrpSpPr>
            <p:grpSpPr bwMode="auto">
              <a:xfrm>
                <a:off x="5541513" y="5065658"/>
                <a:ext cx="557276" cy="440873"/>
                <a:chOff x="5681472" y="1773936"/>
                <a:chExt cx="280416" cy="207264"/>
              </a:xfrm>
            </p:grpSpPr>
            <p:pic>
              <p:nvPicPr>
                <p:cNvPr id="140" name="Oval 183"/>
                <p:cNvPicPr>
                  <a:picLocks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81472" y="1773936"/>
                  <a:ext cx="280416" cy="207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1" name="Text Box 278"/>
                <p:cNvSpPr txBox="1">
                  <a:spLocks noChangeArrowheads="1"/>
                </p:cNvSpPr>
                <p:nvPr/>
              </p:nvSpPr>
              <p:spPr bwMode="auto">
                <a:xfrm>
                  <a:off x="5811921" y="1805214"/>
                  <a:ext cx="65968" cy="499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cxnSp>
            <p:nvCxnSpPr>
              <p:cNvPr id="49" name="Straight Connector 18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626918" y="5347132"/>
                <a:ext cx="282434" cy="65245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0" name="Oval 185"/>
              <p:cNvGrpSpPr>
                <a:grpSpLocks/>
              </p:cNvGrpSpPr>
              <p:nvPr/>
            </p:nvGrpSpPr>
            <p:grpSpPr bwMode="auto">
              <a:xfrm>
                <a:off x="5747463" y="5882569"/>
                <a:ext cx="605735" cy="505707"/>
                <a:chOff x="5785104" y="2157984"/>
                <a:chExt cx="304800" cy="237744"/>
              </a:xfrm>
            </p:grpSpPr>
            <p:pic>
              <p:nvPicPr>
                <p:cNvPr id="138" name="Oval 185"/>
                <p:cNvPicPr>
                  <a:picLocks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85104" y="2157984"/>
                  <a:ext cx="304800" cy="237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9" name="Text Box 282"/>
                <p:cNvSpPr txBox="1">
                  <a:spLocks noChangeArrowheads="1"/>
                </p:cNvSpPr>
                <p:nvPr/>
              </p:nvSpPr>
              <p:spPr bwMode="auto">
                <a:xfrm>
                  <a:off x="5920204" y="2192662"/>
                  <a:ext cx="85897" cy="67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cxnSp>
            <p:nvCxnSpPr>
              <p:cNvPr id="51" name="Straight Connector 186"/>
              <p:cNvCxnSpPr>
                <a:cxnSpLocks noChangeShapeType="1"/>
              </p:cNvCxnSpPr>
              <p:nvPr/>
            </p:nvCxnSpPr>
            <p:spPr bwMode="auto">
              <a:xfrm rot="16200000" flipH="1">
                <a:off x="5722305" y="5769416"/>
                <a:ext cx="346606" cy="169973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2" name="Oval 187"/>
              <p:cNvGrpSpPr>
                <a:grpSpLocks/>
              </p:cNvGrpSpPr>
              <p:nvPr/>
            </p:nvGrpSpPr>
            <p:grpSpPr bwMode="auto">
              <a:xfrm>
                <a:off x="6219936" y="5662133"/>
                <a:ext cx="605735" cy="505707"/>
                <a:chOff x="6022848" y="2054352"/>
                <a:chExt cx="304800" cy="237744"/>
              </a:xfrm>
            </p:grpSpPr>
            <p:pic>
              <p:nvPicPr>
                <p:cNvPr id="136" name="Oval 187"/>
                <p:cNvPicPr>
                  <a:picLocks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22848" y="2054352"/>
                  <a:ext cx="304800" cy="237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7" name="Text Box 286"/>
                <p:cNvSpPr txBox="1">
                  <a:spLocks noChangeArrowheads="1"/>
                </p:cNvSpPr>
                <p:nvPr/>
              </p:nvSpPr>
              <p:spPr bwMode="auto">
                <a:xfrm>
                  <a:off x="6155408" y="2086196"/>
                  <a:ext cx="85897" cy="671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cxnSp>
            <p:nvCxnSpPr>
              <p:cNvPr id="53" name="Straight Connector 188"/>
              <p:cNvCxnSpPr>
                <a:cxnSpLocks noChangeShapeType="1"/>
              </p:cNvCxnSpPr>
              <p:nvPr/>
            </p:nvCxnSpPr>
            <p:spPr bwMode="auto">
              <a:xfrm rot="16200000" flipH="1">
                <a:off x="6019409" y="5150984"/>
                <a:ext cx="461767" cy="636871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Straight Connector 18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122341" y="4768777"/>
                <a:ext cx="186842" cy="278427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5" name="Oval 190"/>
              <p:cNvGrpSpPr>
                <a:grpSpLocks/>
              </p:cNvGrpSpPr>
              <p:nvPr/>
            </p:nvGrpSpPr>
            <p:grpSpPr bwMode="auto">
              <a:xfrm>
                <a:off x="4717714" y="4935989"/>
                <a:ext cx="533047" cy="427906"/>
                <a:chOff x="5266944" y="1712976"/>
                <a:chExt cx="268224" cy="201168"/>
              </a:xfrm>
            </p:grpSpPr>
            <p:pic>
              <p:nvPicPr>
                <p:cNvPr id="134" name="Oval 190"/>
                <p:cNvPicPr>
                  <a:picLocks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66944" y="1712976"/>
                  <a:ext cx="268224" cy="2011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5" name="Text Box 291"/>
                <p:cNvSpPr txBox="1">
                  <a:spLocks noChangeArrowheads="1"/>
                </p:cNvSpPr>
                <p:nvPr/>
              </p:nvSpPr>
              <p:spPr bwMode="auto">
                <a:xfrm>
                  <a:off x="5389115" y="1743732"/>
                  <a:ext cx="58392" cy="459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56" name="Oval 191"/>
              <p:cNvGrpSpPr>
                <a:grpSpLocks/>
              </p:cNvGrpSpPr>
              <p:nvPr/>
            </p:nvGrpSpPr>
            <p:grpSpPr bwMode="auto">
              <a:xfrm>
                <a:off x="5117499" y="4650719"/>
                <a:ext cx="520932" cy="414939"/>
                <a:chOff x="5468112" y="1578864"/>
                <a:chExt cx="262128" cy="195072"/>
              </a:xfrm>
            </p:grpSpPr>
            <p:pic>
              <p:nvPicPr>
                <p:cNvPr id="132" name="Oval 191"/>
                <p:cNvPicPr>
                  <a:picLocks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68112" y="1578864"/>
                  <a:ext cx="262128" cy="1950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3" name="Text Box 294"/>
                <p:cNvSpPr txBox="1">
                  <a:spLocks noChangeArrowheads="1"/>
                </p:cNvSpPr>
                <p:nvPr/>
              </p:nvSpPr>
              <p:spPr bwMode="auto">
                <a:xfrm>
                  <a:off x="5587608" y="1609914"/>
                  <a:ext cx="58392" cy="459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cxnSp>
            <p:nvCxnSpPr>
              <p:cNvPr id="57" name="Straight Connector 192"/>
              <p:cNvCxnSpPr>
                <a:cxnSpLocks noChangeShapeType="1"/>
              </p:cNvCxnSpPr>
              <p:nvPr/>
            </p:nvCxnSpPr>
            <p:spPr bwMode="auto">
              <a:xfrm rot="10800000" flipV="1">
                <a:off x="4522218" y="5050312"/>
                <a:ext cx="414257" cy="429291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8" name="Oval 193"/>
              <p:cNvGrpSpPr>
                <a:grpSpLocks/>
              </p:cNvGrpSpPr>
              <p:nvPr/>
            </p:nvGrpSpPr>
            <p:grpSpPr bwMode="auto">
              <a:xfrm>
                <a:off x="6280510" y="5182359"/>
                <a:ext cx="533047" cy="414939"/>
                <a:chOff x="6053328" y="1828800"/>
                <a:chExt cx="268224" cy="195072"/>
              </a:xfrm>
            </p:grpSpPr>
            <p:pic>
              <p:nvPicPr>
                <p:cNvPr id="130" name="Oval 193"/>
                <p:cNvPicPr>
                  <a:picLocks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53328" y="1828800"/>
                  <a:ext cx="268224" cy="1950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1" name="Text Box 298"/>
                <p:cNvSpPr txBox="1">
                  <a:spLocks noChangeArrowheads="1"/>
                </p:cNvSpPr>
                <p:nvPr/>
              </p:nvSpPr>
              <p:spPr bwMode="auto">
                <a:xfrm>
                  <a:off x="6177712" y="1859905"/>
                  <a:ext cx="58392" cy="459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cxnSp>
            <p:nvCxnSpPr>
              <p:cNvPr id="59" name="Straight Connector 194"/>
              <p:cNvCxnSpPr>
                <a:cxnSpLocks noChangeShapeType="1"/>
              </p:cNvCxnSpPr>
              <p:nvPr/>
            </p:nvCxnSpPr>
            <p:spPr bwMode="auto">
              <a:xfrm rot="16200000" flipH="1">
                <a:off x="5821522" y="4464065"/>
                <a:ext cx="413697" cy="1114704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" name="Straight Connector 195"/>
              <p:cNvCxnSpPr>
                <a:cxnSpLocks noChangeShapeType="1"/>
              </p:cNvCxnSpPr>
              <p:nvPr/>
            </p:nvCxnSpPr>
            <p:spPr bwMode="auto">
              <a:xfrm rot="16200000" flipV="1">
                <a:off x="5275895" y="4971927"/>
                <a:ext cx="278422" cy="4217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" name="Straight Connector 196"/>
              <p:cNvCxnSpPr>
                <a:cxnSpLocks noChangeShapeType="1"/>
              </p:cNvCxnSpPr>
              <p:nvPr/>
            </p:nvCxnSpPr>
            <p:spPr bwMode="auto">
              <a:xfrm flipV="1">
                <a:off x="5092812" y="5185514"/>
                <a:ext cx="222885" cy="231428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Straight Connector 197"/>
              <p:cNvCxnSpPr>
                <a:cxnSpLocks noChangeShapeType="1"/>
              </p:cNvCxnSpPr>
              <p:nvPr/>
            </p:nvCxnSpPr>
            <p:spPr bwMode="auto">
              <a:xfrm flipV="1">
                <a:off x="6696893" y="5477924"/>
                <a:ext cx="620241" cy="249236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3" name="Oval 198"/>
              <p:cNvGrpSpPr>
                <a:grpSpLocks/>
              </p:cNvGrpSpPr>
              <p:nvPr/>
            </p:nvGrpSpPr>
            <p:grpSpPr bwMode="auto">
              <a:xfrm>
                <a:off x="4984237" y="5480597"/>
                <a:ext cx="593620" cy="544607"/>
                <a:chOff x="5401056" y="1969008"/>
                <a:chExt cx="298704" cy="256032"/>
              </a:xfrm>
            </p:grpSpPr>
            <p:pic>
              <p:nvPicPr>
                <p:cNvPr id="128" name="Oval 198"/>
                <p:cNvPicPr>
                  <a:picLocks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01056" y="1969008"/>
                  <a:ext cx="298704" cy="2560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9" name="Text Box 305"/>
                <p:cNvSpPr txBox="1">
                  <a:spLocks noChangeArrowheads="1"/>
                </p:cNvSpPr>
                <p:nvPr/>
              </p:nvSpPr>
              <p:spPr bwMode="auto">
                <a:xfrm>
                  <a:off x="5536611" y="2003517"/>
                  <a:ext cx="78760" cy="823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64" name="Oval 199"/>
              <p:cNvGrpSpPr>
                <a:grpSpLocks/>
              </p:cNvGrpSpPr>
              <p:nvPr/>
            </p:nvGrpSpPr>
            <p:grpSpPr bwMode="auto">
              <a:xfrm>
                <a:off x="5093269" y="5726967"/>
                <a:ext cx="726882" cy="674276"/>
                <a:chOff x="5455920" y="2084832"/>
                <a:chExt cx="365760" cy="316992"/>
              </a:xfrm>
            </p:grpSpPr>
            <p:pic>
              <p:nvPicPr>
                <p:cNvPr id="126" name="Oval 199"/>
                <p:cNvPicPr>
                  <a:picLocks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55920" y="2084832"/>
                  <a:ext cx="365760" cy="3169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7" name="Text Box 308"/>
                <p:cNvSpPr txBox="1">
                  <a:spLocks noChangeArrowheads="1"/>
                </p:cNvSpPr>
                <p:nvPr/>
              </p:nvSpPr>
              <p:spPr bwMode="auto">
                <a:xfrm>
                  <a:off x="5607672" y="2125004"/>
                  <a:ext cx="125053" cy="1202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65" name="Oval 200"/>
              <p:cNvGrpSpPr>
                <a:grpSpLocks/>
              </p:cNvGrpSpPr>
              <p:nvPr/>
            </p:nvGrpSpPr>
            <p:grpSpPr bwMode="auto">
              <a:xfrm>
                <a:off x="6038216" y="5623232"/>
                <a:ext cx="666308" cy="661309"/>
                <a:chOff x="5931408" y="2036064"/>
                <a:chExt cx="335280" cy="310896"/>
              </a:xfrm>
            </p:grpSpPr>
            <p:pic>
              <p:nvPicPr>
                <p:cNvPr id="124" name="Oval 200"/>
                <p:cNvPicPr>
                  <a:picLocks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31408" y="2036064"/>
                  <a:ext cx="335280" cy="3108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5" name="Text Box 311"/>
                <p:cNvSpPr txBox="1">
                  <a:spLocks noChangeArrowheads="1"/>
                </p:cNvSpPr>
                <p:nvPr/>
              </p:nvSpPr>
              <p:spPr bwMode="auto">
                <a:xfrm>
                  <a:off x="6074416" y="2078103"/>
                  <a:ext cx="110046" cy="1117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66" name="Oval 201"/>
              <p:cNvGrpSpPr>
                <a:grpSpLocks/>
              </p:cNvGrpSpPr>
              <p:nvPr/>
            </p:nvGrpSpPr>
            <p:grpSpPr bwMode="auto">
              <a:xfrm>
                <a:off x="5432481" y="5337961"/>
                <a:ext cx="642079" cy="609442"/>
                <a:chOff x="5626608" y="1901952"/>
                <a:chExt cx="323088" cy="286512"/>
              </a:xfrm>
            </p:grpSpPr>
            <p:pic>
              <p:nvPicPr>
                <p:cNvPr id="122" name="Oval 201"/>
                <p:cNvPicPr>
                  <a:picLocks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26608" y="1901952"/>
                  <a:ext cx="323088" cy="2865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3" name="Text Box 314"/>
                <p:cNvSpPr txBox="1">
                  <a:spLocks noChangeArrowheads="1"/>
                </p:cNvSpPr>
                <p:nvPr/>
              </p:nvSpPr>
              <p:spPr bwMode="auto">
                <a:xfrm>
                  <a:off x="5766255" y="1938273"/>
                  <a:ext cx="97999" cy="998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cxnSp>
            <p:nvCxnSpPr>
              <p:cNvPr id="67" name="Straight Connector 20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548643" y="5598078"/>
                <a:ext cx="131828" cy="190894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8" name="Oval 203"/>
              <p:cNvGrpSpPr>
                <a:grpSpLocks/>
              </p:cNvGrpSpPr>
              <p:nvPr/>
            </p:nvGrpSpPr>
            <p:grpSpPr bwMode="auto">
              <a:xfrm>
                <a:off x="5384022" y="6090038"/>
                <a:ext cx="726882" cy="687243"/>
                <a:chOff x="5602224" y="2255520"/>
                <a:chExt cx="365760" cy="323088"/>
              </a:xfrm>
            </p:grpSpPr>
            <p:pic>
              <p:nvPicPr>
                <p:cNvPr id="120" name="Oval 203"/>
                <p:cNvPicPr>
                  <a:picLocks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02224" y="2255520"/>
                  <a:ext cx="365760" cy="323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1" name="Text Box 318"/>
                <p:cNvSpPr txBox="1">
                  <a:spLocks noChangeArrowheads="1"/>
                </p:cNvSpPr>
                <p:nvPr/>
              </p:nvSpPr>
              <p:spPr bwMode="auto">
                <a:xfrm>
                  <a:off x="5755839" y="2297960"/>
                  <a:ext cx="125053" cy="1202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cxnSp>
            <p:nvCxnSpPr>
              <p:cNvPr id="69" name="Straight Connector 68"/>
              <p:cNvCxnSpPr/>
              <p:nvPr/>
            </p:nvCxnSpPr>
            <p:spPr>
              <a:xfrm rot="5400000">
                <a:off x="5519781" y="6184457"/>
                <a:ext cx="239825" cy="631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205"/>
              <p:cNvCxnSpPr>
                <a:cxnSpLocks noChangeShapeType="1"/>
              </p:cNvCxnSpPr>
              <p:nvPr/>
            </p:nvCxnSpPr>
            <p:spPr bwMode="auto">
              <a:xfrm rot="16200000" flipH="1">
                <a:off x="6071067" y="5461301"/>
                <a:ext cx="85042" cy="417661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1" name="Oval 206"/>
              <p:cNvGrpSpPr>
                <a:grpSpLocks/>
              </p:cNvGrpSpPr>
              <p:nvPr/>
            </p:nvGrpSpPr>
            <p:grpSpPr bwMode="auto">
              <a:xfrm>
                <a:off x="5626316" y="5610265"/>
                <a:ext cx="666308" cy="661309"/>
                <a:chOff x="5724144" y="2029968"/>
                <a:chExt cx="335280" cy="310896"/>
              </a:xfrm>
            </p:grpSpPr>
            <p:pic>
              <p:nvPicPr>
                <p:cNvPr id="118" name="Oval 206"/>
                <p:cNvPicPr>
                  <a:picLocks noChangeArrowheads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24144" y="2029968"/>
                  <a:ext cx="335280" cy="3108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9" name="Text Box 323"/>
                <p:cNvSpPr txBox="1">
                  <a:spLocks noChangeArrowheads="1"/>
                </p:cNvSpPr>
                <p:nvPr/>
              </p:nvSpPr>
              <p:spPr bwMode="auto">
                <a:xfrm>
                  <a:off x="5868472" y="2074446"/>
                  <a:ext cx="110045" cy="1117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72" name="Oval 207"/>
              <p:cNvGrpSpPr>
                <a:grpSpLocks/>
              </p:cNvGrpSpPr>
              <p:nvPr/>
            </p:nvGrpSpPr>
            <p:grpSpPr bwMode="auto">
              <a:xfrm>
                <a:off x="6547033" y="5532464"/>
                <a:ext cx="666308" cy="661309"/>
                <a:chOff x="6187440" y="1993392"/>
                <a:chExt cx="335280" cy="310896"/>
              </a:xfrm>
            </p:grpSpPr>
            <p:pic>
              <p:nvPicPr>
                <p:cNvPr id="116" name="Oval 207"/>
                <p:cNvPicPr>
                  <a:picLocks noChangeArrowheads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87440" y="1993392"/>
                  <a:ext cx="335280" cy="3108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7" name="Text Box 326"/>
                <p:cNvSpPr txBox="1">
                  <a:spLocks noChangeArrowheads="1"/>
                </p:cNvSpPr>
                <p:nvPr/>
              </p:nvSpPr>
              <p:spPr bwMode="auto">
                <a:xfrm>
                  <a:off x="6329317" y="2034385"/>
                  <a:ext cx="110046" cy="1117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73" name="Oval 208"/>
              <p:cNvGrpSpPr>
                <a:grpSpLocks/>
              </p:cNvGrpSpPr>
              <p:nvPr/>
            </p:nvGrpSpPr>
            <p:grpSpPr bwMode="auto">
              <a:xfrm>
                <a:off x="5856495" y="5117525"/>
                <a:ext cx="642079" cy="570541"/>
                <a:chOff x="5839968" y="1798320"/>
                <a:chExt cx="323088" cy="268224"/>
              </a:xfrm>
            </p:grpSpPr>
            <p:pic>
              <p:nvPicPr>
                <p:cNvPr id="114" name="Oval 208"/>
                <p:cNvPicPr>
                  <a:picLocks noChangeArrowheads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39968" y="1798320"/>
                  <a:ext cx="323088" cy="268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5" name="Text Box 329"/>
                <p:cNvSpPr txBox="1">
                  <a:spLocks noChangeArrowheads="1"/>
                </p:cNvSpPr>
                <p:nvPr/>
              </p:nvSpPr>
              <p:spPr bwMode="auto">
                <a:xfrm>
                  <a:off x="5981041" y="1832051"/>
                  <a:ext cx="97442" cy="860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cxnSp>
            <p:nvCxnSpPr>
              <p:cNvPr id="74" name="Straight Connector 20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938057" y="5456846"/>
                <a:ext cx="283227" cy="114364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5" name="Oval 210"/>
              <p:cNvGrpSpPr>
                <a:grpSpLocks/>
              </p:cNvGrpSpPr>
              <p:nvPr/>
            </p:nvGrpSpPr>
            <p:grpSpPr bwMode="auto">
              <a:xfrm>
                <a:off x="5929183" y="5960370"/>
                <a:ext cx="726882" cy="687243"/>
                <a:chOff x="5876544" y="2194560"/>
                <a:chExt cx="365760" cy="323088"/>
              </a:xfrm>
            </p:grpSpPr>
            <p:pic>
              <p:nvPicPr>
                <p:cNvPr id="112" name="Oval 210"/>
                <p:cNvPicPr>
                  <a:picLocks noChangeArrowheads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76544" y="2194560"/>
                  <a:ext cx="365760" cy="323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3" name="Text Box 333"/>
                <p:cNvSpPr txBox="1">
                  <a:spLocks noChangeArrowheads="1"/>
                </p:cNvSpPr>
                <p:nvPr/>
              </p:nvSpPr>
              <p:spPr bwMode="auto">
                <a:xfrm>
                  <a:off x="6028599" y="2239394"/>
                  <a:ext cx="125053" cy="1202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cxnSp>
            <p:nvCxnSpPr>
              <p:cNvPr id="76" name="Straight Connector 211"/>
              <p:cNvCxnSpPr>
                <a:cxnSpLocks noChangeShapeType="1"/>
              </p:cNvCxnSpPr>
              <p:nvPr/>
            </p:nvCxnSpPr>
            <p:spPr bwMode="auto">
              <a:xfrm rot="16200000" flipH="1">
                <a:off x="6035340" y="6039081"/>
                <a:ext cx="241050" cy="48061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Straight Connector 212"/>
              <p:cNvCxnSpPr>
                <a:cxnSpLocks noChangeShapeType="1"/>
              </p:cNvCxnSpPr>
              <p:nvPr/>
            </p:nvCxnSpPr>
            <p:spPr bwMode="auto">
              <a:xfrm rot="16200000" flipH="1">
                <a:off x="6456122" y="5246795"/>
                <a:ext cx="247245" cy="498486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8" name="Oval 213"/>
              <p:cNvGrpSpPr>
                <a:grpSpLocks/>
              </p:cNvGrpSpPr>
              <p:nvPr/>
            </p:nvGrpSpPr>
            <p:grpSpPr bwMode="auto">
              <a:xfrm>
                <a:off x="6171477" y="5519497"/>
                <a:ext cx="642079" cy="661309"/>
                <a:chOff x="5998464" y="1987296"/>
                <a:chExt cx="323088" cy="310896"/>
              </a:xfrm>
            </p:grpSpPr>
            <p:pic>
              <p:nvPicPr>
                <p:cNvPr id="110" name="Oval 213"/>
                <p:cNvPicPr>
                  <a:picLocks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98464" y="1987296"/>
                  <a:ext cx="323088" cy="3108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1" name="Text Box 338"/>
                <p:cNvSpPr txBox="1">
                  <a:spLocks noChangeArrowheads="1"/>
                </p:cNvSpPr>
                <p:nvPr/>
              </p:nvSpPr>
              <p:spPr bwMode="auto">
                <a:xfrm>
                  <a:off x="6139774" y="2029045"/>
                  <a:ext cx="101958" cy="1117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79" name="Oval 215"/>
              <p:cNvGrpSpPr>
                <a:grpSpLocks/>
              </p:cNvGrpSpPr>
              <p:nvPr/>
            </p:nvGrpSpPr>
            <p:grpSpPr bwMode="auto">
              <a:xfrm>
                <a:off x="6316854" y="5104558"/>
                <a:ext cx="617849" cy="583508"/>
                <a:chOff x="6071616" y="1792224"/>
                <a:chExt cx="310896" cy="274320"/>
              </a:xfrm>
            </p:grpSpPr>
            <p:pic>
              <p:nvPicPr>
                <p:cNvPr id="108" name="Oval 215"/>
                <p:cNvPicPr>
                  <a:picLocks noChangeArrowheads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71616" y="1792224"/>
                  <a:ext cx="310896" cy="274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9" name="Text Box 341"/>
                <p:cNvSpPr txBox="1">
                  <a:spLocks noChangeArrowheads="1"/>
                </p:cNvSpPr>
                <p:nvPr/>
              </p:nvSpPr>
              <p:spPr bwMode="auto">
                <a:xfrm>
                  <a:off x="6209704" y="1831326"/>
                  <a:ext cx="88980" cy="895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cxnSp>
            <p:nvCxnSpPr>
              <p:cNvPr id="80" name="Straight Connector 21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482064" y="5449856"/>
                <a:ext cx="180769" cy="37663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81" name="Oval 217"/>
              <p:cNvGrpSpPr>
                <a:grpSpLocks/>
              </p:cNvGrpSpPr>
              <p:nvPr/>
            </p:nvGrpSpPr>
            <p:grpSpPr bwMode="auto">
              <a:xfrm>
                <a:off x="6510689" y="5921469"/>
                <a:ext cx="702652" cy="687243"/>
                <a:chOff x="6169152" y="2176272"/>
                <a:chExt cx="353568" cy="323088"/>
              </a:xfrm>
            </p:grpSpPr>
            <p:pic>
              <p:nvPicPr>
                <p:cNvPr id="106" name="Oval 217"/>
                <p:cNvPicPr>
                  <a:picLocks noChangeArrowheads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69152" y="2176272"/>
                  <a:ext cx="353568" cy="323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7" name="Text Box 345"/>
                <p:cNvSpPr txBox="1">
                  <a:spLocks noChangeArrowheads="1"/>
                </p:cNvSpPr>
                <p:nvPr/>
              </p:nvSpPr>
              <p:spPr bwMode="auto">
                <a:xfrm>
                  <a:off x="6319426" y="2221580"/>
                  <a:ext cx="115861" cy="1202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cxnSp>
            <p:nvCxnSpPr>
              <p:cNvPr id="82" name="Straight Connector 218"/>
              <p:cNvCxnSpPr>
                <a:cxnSpLocks noChangeShapeType="1"/>
              </p:cNvCxnSpPr>
              <p:nvPr/>
            </p:nvCxnSpPr>
            <p:spPr bwMode="auto">
              <a:xfrm rot="16200000" flipH="1">
                <a:off x="6558422" y="5942522"/>
                <a:ext cx="299729" cy="106716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83" name="Oval 219"/>
              <p:cNvGrpSpPr>
                <a:grpSpLocks/>
              </p:cNvGrpSpPr>
              <p:nvPr/>
            </p:nvGrpSpPr>
            <p:grpSpPr bwMode="auto">
              <a:xfrm>
                <a:off x="6971047" y="5701033"/>
                <a:ext cx="702652" cy="687243"/>
                <a:chOff x="6400800" y="2072640"/>
                <a:chExt cx="353568" cy="323088"/>
              </a:xfrm>
            </p:grpSpPr>
            <p:pic>
              <p:nvPicPr>
                <p:cNvPr id="104" name="Oval 219"/>
                <p:cNvPicPr>
                  <a:picLocks noChangeArrowheads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00800" y="2072640"/>
                  <a:ext cx="353568" cy="323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5" name="Text Box 349"/>
                <p:cNvSpPr txBox="1">
                  <a:spLocks noChangeArrowheads="1"/>
                </p:cNvSpPr>
                <p:nvPr/>
              </p:nvSpPr>
              <p:spPr bwMode="auto">
                <a:xfrm>
                  <a:off x="6554631" y="2115115"/>
                  <a:ext cx="115861" cy="1202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cxnSp>
            <p:nvCxnSpPr>
              <p:cNvPr id="84" name="Straight Connector 220"/>
              <p:cNvCxnSpPr>
                <a:cxnSpLocks noChangeShapeType="1"/>
              </p:cNvCxnSpPr>
              <p:nvPr/>
            </p:nvCxnSpPr>
            <p:spPr bwMode="auto">
              <a:xfrm rot="16200000" flipH="1">
                <a:off x="6899947" y="5246466"/>
                <a:ext cx="360102" cy="623774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" name="Straight Connector 22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970742" y="4881886"/>
                <a:ext cx="109386" cy="237948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86" name="Oval 222"/>
              <p:cNvGrpSpPr>
                <a:grpSpLocks/>
              </p:cNvGrpSpPr>
              <p:nvPr/>
            </p:nvGrpSpPr>
            <p:grpSpPr bwMode="auto">
              <a:xfrm>
                <a:off x="5480940" y="4974890"/>
                <a:ext cx="593620" cy="570541"/>
                <a:chOff x="5650992" y="1731264"/>
                <a:chExt cx="298704" cy="268224"/>
              </a:xfrm>
            </p:grpSpPr>
            <p:pic>
              <p:nvPicPr>
                <p:cNvPr id="102" name="Oval 222"/>
                <p:cNvPicPr>
                  <a:picLocks noChangeArrowheads="1"/>
                </p:cNvPicPr>
                <p:nvPr/>
              </p:nvPicPr>
              <p:blipFill>
                <a:blip r:embed="rId3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50992" y="1731264"/>
                  <a:ext cx="298704" cy="268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3" name="Text Box 354"/>
                <p:cNvSpPr txBox="1">
                  <a:spLocks noChangeArrowheads="1"/>
                </p:cNvSpPr>
                <p:nvPr/>
              </p:nvSpPr>
              <p:spPr bwMode="auto">
                <a:xfrm>
                  <a:off x="5786350" y="1769185"/>
                  <a:ext cx="78760" cy="823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87" name="Oval 223"/>
              <p:cNvGrpSpPr>
                <a:grpSpLocks/>
              </p:cNvGrpSpPr>
              <p:nvPr/>
            </p:nvGrpSpPr>
            <p:grpSpPr bwMode="auto">
              <a:xfrm>
                <a:off x="5868610" y="4689619"/>
                <a:ext cx="593620" cy="570541"/>
                <a:chOff x="5846064" y="1597152"/>
                <a:chExt cx="298704" cy="268224"/>
              </a:xfrm>
            </p:grpSpPr>
            <p:pic>
              <p:nvPicPr>
                <p:cNvPr id="100" name="Oval 223"/>
                <p:cNvPicPr>
                  <a:picLocks noChangeArrowheads="1"/>
                </p:cNvPicPr>
                <p:nvPr/>
              </p:nvPicPr>
              <p:blipFill>
                <a:blip r:embed="rId3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46064" y="1597152"/>
                  <a:ext cx="298704" cy="268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1" name="Text Box 357"/>
                <p:cNvSpPr txBox="1">
                  <a:spLocks noChangeArrowheads="1"/>
                </p:cNvSpPr>
                <p:nvPr/>
              </p:nvSpPr>
              <p:spPr bwMode="auto">
                <a:xfrm>
                  <a:off x="5984844" y="1635367"/>
                  <a:ext cx="78760" cy="823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cxnSp>
            <p:nvCxnSpPr>
              <p:cNvPr id="88" name="Straight Connector 224"/>
              <p:cNvCxnSpPr>
                <a:cxnSpLocks noChangeShapeType="1"/>
              </p:cNvCxnSpPr>
              <p:nvPr/>
            </p:nvCxnSpPr>
            <p:spPr bwMode="auto">
              <a:xfrm rot="10800000" flipV="1">
                <a:off x="5331891" y="5143182"/>
                <a:ext cx="385633" cy="374521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89" name="Oval 225"/>
              <p:cNvGrpSpPr>
                <a:grpSpLocks/>
              </p:cNvGrpSpPr>
              <p:nvPr/>
            </p:nvGrpSpPr>
            <p:grpSpPr bwMode="auto">
              <a:xfrm>
                <a:off x="7043735" y="5221260"/>
                <a:ext cx="593620" cy="570541"/>
                <a:chOff x="6437376" y="1847088"/>
                <a:chExt cx="298704" cy="268224"/>
              </a:xfrm>
            </p:grpSpPr>
            <p:pic>
              <p:nvPicPr>
                <p:cNvPr id="98" name="Oval 225"/>
                <p:cNvPicPr>
                  <a:picLocks noChangeArrowheads="1"/>
                </p:cNvPicPr>
                <p:nvPr/>
              </p:nvPicPr>
              <p:blipFill>
                <a:blip r:embed="rId3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37376" y="1847088"/>
                  <a:ext cx="298704" cy="268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9" name="Text Box 361"/>
                <p:cNvSpPr txBox="1">
                  <a:spLocks noChangeArrowheads="1"/>
                </p:cNvSpPr>
                <p:nvPr/>
              </p:nvSpPr>
              <p:spPr bwMode="auto">
                <a:xfrm>
                  <a:off x="6574948" y="1885357"/>
                  <a:ext cx="78760" cy="823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cxnSp>
            <p:nvCxnSpPr>
              <p:cNvPr id="90" name="Straight Connector 226"/>
              <p:cNvCxnSpPr>
                <a:cxnSpLocks noChangeShapeType="1"/>
              </p:cNvCxnSpPr>
              <p:nvPr/>
            </p:nvCxnSpPr>
            <p:spPr bwMode="auto">
              <a:xfrm rot="16200000" flipH="1">
                <a:off x="6688063" y="4559033"/>
                <a:ext cx="320199" cy="1094465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" name="Straight Connector 227"/>
              <p:cNvCxnSpPr>
                <a:cxnSpLocks noChangeShapeType="1"/>
              </p:cNvCxnSpPr>
              <p:nvPr/>
            </p:nvCxnSpPr>
            <p:spPr bwMode="auto">
              <a:xfrm rot="16200000" flipV="1">
                <a:off x="6143734" y="5061402"/>
                <a:ext cx="168881" cy="11007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" name="Straight Connector 229"/>
              <p:cNvCxnSpPr>
                <a:cxnSpLocks noChangeShapeType="1"/>
              </p:cNvCxnSpPr>
              <p:nvPr/>
            </p:nvCxnSpPr>
            <p:spPr bwMode="auto">
              <a:xfrm flipV="1">
                <a:off x="5945093" y="5280846"/>
                <a:ext cx="151654" cy="240570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3" name="Straight Connector 231"/>
              <p:cNvCxnSpPr>
                <a:cxnSpLocks noChangeShapeType="1"/>
              </p:cNvCxnSpPr>
              <p:nvPr/>
            </p:nvCxnSpPr>
            <p:spPr bwMode="auto">
              <a:xfrm rot="10800000" flipV="1">
                <a:off x="5694839" y="5823728"/>
                <a:ext cx="173009" cy="116587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4" name="Straight Connector 232"/>
              <p:cNvCxnSpPr>
                <a:cxnSpLocks noChangeShapeType="1"/>
              </p:cNvCxnSpPr>
              <p:nvPr/>
            </p:nvCxnSpPr>
            <p:spPr bwMode="auto">
              <a:xfrm rot="10800000" flipV="1">
                <a:off x="6531356" y="6145744"/>
                <a:ext cx="230289" cy="37891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5" name="Straight Connector 94"/>
              <p:cNvCxnSpPr/>
              <p:nvPr/>
            </p:nvCxnSpPr>
            <p:spPr>
              <a:xfrm rot="10800000">
                <a:off x="4806809" y="5821120"/>
                <a:ext cx="239770" cy="6756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234"/>
              <p:cNvCxnSpPr>
                <a:cxnSpLocks noChangeShapeType="1"/>
              </p:cNvCxnSpPr>
              <p:nvPr/>
            </p:nvCxnSpPr>
            <p:spPr bwMode="auto">
              <a:xfrm rot="16200000" flipH="1">
                <a:off x="4555706" y="5584431"/>
                <a:ext cx="103419" cy="170396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" name="Straight Connector 235"/>
              <p:cNvCxnSpPr>
                <a:cxnSpLocks noChangeShapeType="1"/>
              </p:cNvCxnSpPr>
              <p:nvPr/>
            </p:nvCxnSpPr>
            <p:spPr bwMode="auto">
              <a:xfrm flipV="1">
                <a:off x="5518731" y="5143183"/>
                <a:ext cx="198792" cy="42331"/>
              </a:xfrm>
              <a:prstGeom prst="line">
                <a:avLst/>
              </a:prstGeom>
              <a:noFill/>
              <a:ln w="12700">
                <a:solidFill>
                  <a:srgbClr val="7283F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27" name="Picture 6" descr="C:\Documents and Settings\Administrator\Local Settings\Temporary Internet Files\Content.IE5\W0M60EW3\MCj0434810000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91" y="1922961"/>
              <a:ext cx="651481" cy="651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" descr="C:\Documents and Settings\Administrator\Local Settings\Temporary Internet Files\Content.IE5\W0M60EW3\MCj0434810000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386" y="1694274"/>
              <a:ext cx="562416" cy="56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" descr="C:\Documents and Settings\Administrator\Local Settings\Temporary Internet Files\Content.IE5\W0M60EW3\MCj0434810000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698" y="1389358"/>
              <a:ext cx="651481" cy="651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" descr="C:\Documents and Settings\Administrator\Local Settings\Temporary Internet Files\Content.IE5\W0M60EW3\MCj0434810000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503" y="1618045"/>
              <a:ext cx="651481" cy="651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62" name="Elbow Connector 97"/>
          <p:cNvCxnSpPr>
            <a:cxnSpLocks noChangeShapeType="1"/>
          </p:cNvCxnSpPr>
          <p:nvPr/>
        </p:nvCxnSpPr>
        <p:spPr bwMode="auto">
          <a:xfrm>
            <a:off x="6300286" y="5198697"/>
            <a:ext cx="1167315" cy="1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" name="Rectangle 525"/>
          <p:cNvSpPr>
            <a:spLocks noChangeArrowheads="1"/>
          </p:cNvSpPr>
          <p:nvPr/>
        </p:nvSpPr>
        <p:spPr bwMode="black">
          <a:xfrm>
            <a:off x="143669" y="6951813"/>
            <a:ext cx="366712" cy="24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DECB797-50C9-472A-94D1-D407C7BA79FB}" type="slidenum">
              <a:rPr lang="ja-JP" altLang="en-US" sz="800">
                <a:solidFill>
                  <a:srgbClr val="000000"/>
                </a:solidFill>
                <a:ea typeface="ＭＳ Ｐゴシック" pitchFamily="34" charset="-128"/>
              </a:rPr>
              <a:pPr eaLnBrk="1" hangingPunct="1"/>
              <a:t>4</a:t>
            </a:fld>
            <a:endParaRPr lang="en-US" altLang="ja-JP" sz="8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pSp>
        <p:nvGrpSpPr>
          <p:cNvPr id="164" name="Flowchart: Magnetic Disk 58"/>
          <p:cNvGrpSpPr>
            <a:grpSpLocks/>
          </p:cNvGrpSpPr>
          <p:nvPr/>
        </p:nvGrpSpPr>
        <p:grpSpPr bwMode="auto">
          <a:xfrm>
            <a:off x="8114506" y="2245800"/>
            <a:ext cx="762000" cy="812549"/>
            <a:chOff x="4700" y="2911"/>
            <a:chExt cx="549" cy="545"/>
          </a:xfrm>
        </p:grpSpPr>
        <p:pic>
          <p:nvPicPr>
            <p:cNvPr id="165" name="Flowchart: Magnetic Disk 58"/>
            <p:cNvPicPr>
              <a:picLocks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" y="2911"/>
              <a:ext cx="549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6" name="Text Box 67"/>
            <p:cNvSpPr txBox="1">
              <a:spLocks noChangeArrowheads="1"/>
            </p:cNvSpPr>
            <p:nvPr/>
          </p:nvSpPr>
          <p:spPr bwMode="auto">
            <a:xfrm>
              <a:off x="4741" y="3093"/>
              <a:ext cx="469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rgbClr val="FFFFFF"/>
                  </a:solidFill>
                  <a:latin typeface="Arial" charset="0"/>
                  <a:ea typeface="MS PGothic" pitchFamily="34" charset="-128"/>
                  <a:cs typeface="Arial" charset="0"/>
                </a:rPr>
                <a:t>Models</a:t>
              </a:r>
            </a:p>
          </p:txBody>
        </p:sp>
      </p:grpSp>
      <p:sp>
        <p:nvSpPr>
          <p:cNvPr id="167" name="TextBox 166"/>
          <p:cNvSpPr txBox="1"/>
          <p:nvPr/>
        </p:nvSpPr>
        <p:spPr>
          <a:xfrm>
            <a:off x="7596336" y="5973099"/>
            <a:ext cx="1295400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glow rad="101600">
              <a:srgbClr val="FFFF00">
                <a:alpha val="60000"/>
              </a:srgb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Answer &amp; Confidence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91275" y="2909380"/>
            <a:ext cx="9906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glow rad="101600">
              <a:srgbClr val="FFFF00">
                <a:alpha val="60000"/>
              </a:srgb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Question</a:t>
            </a:r>
          </a:p>
        </p:txBody>
      </p:sp>
      <p:pic>
        <p:nvPicPr>
          <p:cNvPr id="169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506" y="1331683"/>
            <a:ext cx="533400" cy="71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Rounded Rectangle 169"/>
          <p:cNvSpPr>
            <a:spLocks noChangeArrowheads="1"/>
          </p:cNvSpPr>
          <p:nvPr/>
        </p:nvSpPr>
        <p:spPr bwMode="auto">
          <a:xfrm>
            <a:off x="1219200" y="3172614"/>
            <a:ext cx="2133600" cy="1233635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noFill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71" name="AutoShape 61"/>
          <p:cNvCxnSpPr>
            <a:cxnSpLocks noChangeShapeType="1"/>
          </p:cNvCxnSpPr>
          <p:nvPr/>
        </p:nvCxnSpPr>
        <p:spPr bwMode="auto">
          <a:xfrm>
            <a:off x="2024857" y="3782026"/>
            <a:ext cx="206375" cy="1269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2" name="Straight Arrow Connector 624"/>
          <p:cNvCxnSpPr>
            <a:cxnSpLocks noChangeShapeType="1"/>
          </p:cNvCxnSpPr>
          <p:nvPr/>
        </p:nvCxnSpPr>
        <p:spPr bwMode="auto">
          <a:xfrm flipH="1" flipV="1">
            <a:off x="1599407" y="4334305"/>
            <a:ext cx="801016" cy="451625"/>
          </a:xfrm>
          <a:prstGeom prst="straightConnector1">
            <a:avLst/>
          </a:prstGeom>
          <a:noFill/>
          <a:ln w="19050">
            <a:solidFill>
              <a:srgbClr val="FFCC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3" name="Straight Arrow Connector 627"/>
          <p:cNvCxnSpPr>
            <a:cxnSpLocks noChangeShapeType="1"/>
          </p:cNvCxnSpPr>
          <p:nvPr/>
        </p:nvCxnSpPr>
        <p:spPr bwMode="auto">
          <a:xfrm flipV="1">
            <a:off x="2654450" y="4337851"/>
            <a:ext cx="299905" cy="448078"/>
          </a:xfrm>
          <a:prstGeom prst="straightConnector1">
            <a:avLst/>
          </a:prstGeom>
          <a:noFill/>
          <a:ln w="19050">
            <a:solidFill>
              <a:srgbClr val="FFCC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06" y="1460758"/>
            <a:ext cx="496888" cy="6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82" y="1744305"/>
            <a:ext cx="652463" cy="86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4" y="1405743"/>
            <a:ext cx="561975" cy="75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1" y="1433251"/>
            <a:ext cx="650875" cy="86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8" name="Group 162"/>
          <p:cNvGrpSpPr>
            <a:grpSpLocks/>
          </p:cNvGrpSpPr>
          <p:nvPr/>
        </p:nvGrpSpPr>
        <p:grpSpPr bwMode="auto">
          <a:xfrm>
            <a:off x="1676401" y="1737958"/>
            <a:ext cx="1736725" cy="1333088"/>
            <a:chOff x="4221002" y="4650767"/>
            <a:chExt cx="3452681" cy="2126585"/>
          </a:xfrm>
        </p:grpSpPr>
        <p:cxnSp>
          <p:nvCxnSpPr>
            <p:cNvPr id="179" name="Straight Connector 166"/>
            <p:cNvCxnSpPr>
              <a:cxnSpLocks noChangeShapeType="1"/>
            </p:cNvCxnSpPr>
            <p:nvPr/>
          </p:nvCxnSpPr>
          <p:spPr bwMode="auto">
            <a:xfrm flipV="1">
              <a:off x="5841721" y="5346382"/>
              <a:ext cx="685967" cy="268450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80" name="Oval 167"/>
            <p:cNvGrpSpPr>
              <a:grpSpLocks/>
            </p:cNvGrpSpPr>
            <p:nvPr/>
          </p:nvGrpSpPr>
          <p:grpSpPr bwMode="auto">
            <a:xfrm>
              <a:off x="4221002" y="5441752"/>
              <a:ext cx="533047" cy="427911"/>
              <a:chOff x="5017008" y="1950720"/>
              <a:chExt cx="268224" cy="201168"/>
            </a:xfrm>
          </p:grpSpPr>
          <p:pic>
            <p:nvPicPr>
              <p:cNvPr id="308" name="Oval 167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7008" y="1950720"/>
                <a:ext cx="268224" cy="201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9" name="Text Box 242"/>
              <p:cNvSpPr txBox="1">
                <a:spLocks noChangeArrowheads="1"/>
              </p:cNvSpPr>
              <p:nvPr/>
            </p:nvSpPr>
            <p:spPr bwMode="auto">
              <a:xfrm>
                <a:off x="5139376" y="1978064"/>
                <a:ext cx="58392" cy="45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181" name="Oval 168"/>
            <p:cNvGrpSpPr>
              <a:grpSpLocks/>
            </p:cNvGrpSpPr>
            <p:nvPr/>
          </p:nvGrpSpPr>
          <p:grpSpPr bwMode="auto">
            <a:xfrm>
              <a:off x="4330034" y="5688124"/>
              <a:ext cx="629962" cy="479779"/>
              <a:chOff x="5071872" y="2066544"/>
              <a:chExt cx="316992" cy="225552"/>
            </a:xfrm>
          </p:grpSpPr>
          <p:pic>
            <p:nvPicPr>
              <p:cNvPr id="306" name="Oval 168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1872" y="2066544"/>
                <a:ext cx="316992" cy="225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" name="Text Box 245"/>
              <p:cNvSpPr txBox="1">
                <a:spLocks noChangeArrowheads="1"/>
              </p:cNvSpPr>
              <p:nvPr/>
            </p:nvSpPr>
            <p:spPr bwMode="auto">
              <a:xfrm>
                <a:off x="5207958" y="2096085"/>
                <a:ext cx="92711" cy="67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182" name="Oval 169"/>
            <p:cNvGrpSpPr>
              <a:grpSpLocks/>
            </p:cNvGrpSpPr>
            <p:nvPr/>
          </p:nvGrpSpPr>
          <p:grpSpPr bwMode="auto">
            <a:xfrm>
              <a:off x="5262864" y="5584388"/>
              <a:ext cx="593618" cy="479779"/>
              <a:chOff x="5541264" y="2017776"/>
              <a:chExt cx="298704" cy="225552"/>
            </a:xfrm>
          </p:grpSpPr>
          <p:pic>
            <p:nvPicPr>
              <p:cNvPr id="304" name="Oval 169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1264" y="2017776"/>
                <a:ext cx="298704" cy="225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5" name="Text Box 248"/>
              <p:cNvSpPr txBox="1">
                <a:spLocks noChangeArrowheads="1"/>
              </p:cNvSpPr>
              <p:nvPr/>
            </p:nvSpPr>
            <p:spPr bwMode="auto">
              <a:xfrm>
                <a:off x="5675505" y="2049962"/>
                <a:ext cx="81585" cy="62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183" name="Oval 170"/>
            <p:cNvGrpSpPr>
              <a:grpSpLocks/>
            </p:cNvGrpSpPr>
            <p:nvPr/>
          </p:nvGrpSpPr>
          <p:grpSpPr bwMode="auto">
            <a:xfrm>
              <a:off x="4657130" y="5299117"/>
              <a:ext cx="581503" cy="453845"/>
              <a:chOff x="5236464" y="1883664"/>
              <a:chExt cx="292608" cy="213360"/>
            </a:xfrm>
          </p:grpSpPr>
          <p:pic>
            <p:nvPicPr>
              <p:cNvPr id="302" name="Oval 170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6464" y="1883664"/>
                <a:ext cx="292608" cy="21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3" name="Text Box 251"/>
              <p:cNvSpPr txBox="1">
                <a:spLocks noChangeArrowheads="1"/>
              </p:cNvSpPr>
              <p:nvPr/>
            </p:nvSpPr>
            <p:spPr bwMode="auto">
              <a:xfrm>
                <a:off x="5367989" y="1911222"/>
                <a:ext cx="72654" cy="55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184" name="Straight Connector 171"/>
            <p:cNvCxnSpPr>
              <a:cxnSpLocks noChangeShapeType="1"/>
            </p:cNvCxnSpPr>
            <p:nvPr/>
          </p:nvCxnSpPr>
          <p:spPr bwMode="auto">
            <a:xfrm rot="5400000" flipH="1" flipV="1">
              <a:off x="4682988" y="5485877"/>
              <a:ext cx="245137" cy="225908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85" name="Oval 172"/>
            <p:cNvGrpSpPr>
              <a:grpSpLocks/>
            </p:cNvGrpSpPr>
            <p:nvPr/>
          </p:nvGrpSpPr>
          <p:grpSpPr bwMode="auto">
            <a:xfrm>
              <a:off x="4620786" y="6051200"/>
              <a:ext cx="629962" cy="505713"/>
              <a:chOff x="5218176" y="2237232"/>
              <a:chExt cx="316992" cy="237744"/>
            </a:xfrm>
          </p:grpSpPr>
          <p:pic>
            <p:nvPicPr>
              <p:cNvPr id="300" name="Oval 172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8176" y="2237232"/>
                <a:ext cx="316992" cy="23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1" name="Text Box 255"/>
              <p:cNvSpPr txBox="1">
                <a:spLocks noChangeArrowheads="1"/>
              </p:cNvSpPr>
              <p:nvPr/>
            </p:nvSpPr>
            <p:spPr bwMode="auto">
              <a:xfrm>
                <a:off x="5356124" y="2269041"/>
                <a:ext cx="92711" cy="67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186" name="Straight Connector 173"/>
            <p:cNvCxnSpPr>
              <a:cxnSpLocks noChangeShapeType="1"/>
            </p:cNvCxnSpPr>
            <p:nvPr/>
          </p:nvCxnSpPr>
          <p:spPr bwMode="auto">
            <a:xfrm rot="16200000" flipH="1">
              <a:off x="4672488" y="6005951"/>
              <a:ext cx="296524" cy="72048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7" name="Straight Connector 174"/>
            <p:cNvCxnSpPr>
              <a:cxnSpLocks noChangeShapeType="1"/>
            </p:cNvCxnSpPr>
            <p:nvPr/>
          </p:nvCxnSpPr>
          <p:spPr bwMode="auto">
            <a:xfrm rot="16200000" flipH="1">
              <a:off x="5207974" y="5331185"/>
              <a:ext cx="176592" cy="466744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88" name="Oval 175"/>
            <p:cNvGrpSpPr>
              <a:grpSpLocks/>
            </p:cNvGrpSpPr>
            <p:nvPr/>
          </p:nvGrpSpPr>
          <p:grpSpPr bwMode="auto">
            <a:xfrm>
              <a:off x="4826735" y="5701091"/>
              <a:ext cx="605733" cy="466812"/>
              <a:chOff x="5321808" y="2072640"/>
              <a:chExt cx="304800" cy="219456"/>
            </a:xfrm>
          </p:grpSpPr>
          <p:pic>
            <p:nvPicPr>
              <p:cNvPr id="298" name="Oval 175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1808" y="2072640"/>
                <a:ext cx="304800" cy="219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9" name="Text Box 260"/>
              <p:cNvSpPr txBox="1">
                <a:spLocks noChangeArrowheads="1"/>
              </p:cNvSpPr>
              <p:nvPr/>
            </p:nvSpPr>
            <p:spPr bwMode="auto">
              <a:xfrm>
                <a:off x="5455913" y="2100877"/>
                <a:ext cx="81585" cy="62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189" name="Oval 176"/>
            <p:cNvGrpSpPr>
              <a:grpSpLocks/>
            </p:cNvGrpSpPr>
            <p:nvPr/>
          </p:nvGrpSpPr>
          <p:grpSpPr bwMode="auto">
            <a:xfrm>
              <a:off x="5771680" y="5493622"/>
              <a:ext cx="605733" cy="466812"/>
              <a:chOff x="5797296" y="1975104"/>
              <a:chExt cx="304800" cy="219456"/>
            </a:xfrm>
          </p:grpSpPr>
          <p:pic>
            <p:nvPicPr>
              <p:cNvPr id="296" name="Oval 176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7296" y="1975104"/>
                <a:ext cx="304800" cy="219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" name="Text Box 263"/>
              <p:cNvSpPr txBox="1">
                <a:spLocks noChangeArrowheads="1"/>
              </p:cNvSpPr>
              <p:nvPr/>
            </p:nvSpPr>
            <p:spPr bwMode="auto">
              <a:xfrm>
                <a:off x="5930406" y="2006244"/>
                <a:ext cx="81585" cy="62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190" name="Oval 177"/>
            <p:cNvGrpSpPr>
              <a:grpSpLocks/>
            </p:cNvGrpSpPr>
            <p:nvPr/>
          </p:nvGrpSpPr>
          <p:grpSpPr bwMode="auto">
            <a:xfrm>
              <a:off x="5093257" y="5078678"/>
              <a:ext cx="569391" cy="427911"/>
              <a:chOff x="5455920" y="1780032"/>
              <a:chExt cx="286512" cy="201168"/>
            </a:xfrm>
          </p:grpSpPr>
          <p:pic>
            <p:nvPicPr>
              <p:cNvPr id="294" name="Oval 177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5920" y="1780032"/>
                <a:ext cx="286512" cy="201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5" name="Text Box 266"/>
              <p:cNvSpPr txBox="1">
                <a:spLocks noChangeArrowheads="1"/>
              </p:cNvSpPr>
              <p:nvPr/>
            </p:nvSpPr>
            <p:spPr bwMode="auto">
              <a:xfrm>
                <a:off x="5582805" y="1806260"/>
                <a:ext cx="72241" cy="48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191" name="Straight Connector 178"/>
            <p:cNvCxnSpPr>
              <a:cxnSpLocks noChangeShapeType="1"/>
            </p:cNvCxnSpPr>
            <p:nvPr/>
          </p:nvCxnSpPr>
          <p:spPr bwMode="auto">
            <a:xfrm rot="5400000" flipH="1" flipV="1">
              <a:off x="5011361" y="5399623"/>
              <a:ext cx="497013" cy="171108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92" name="Oval 179"/>
            <p:cNvGrpSpPr>
              <a:grpSpLocks/>
            </p:cNvGrpSpPr>
            <p:nvPr/>
          </p:nvGrpSpPr>
          <p:grpSpPr bwMode="auto">
            <a:xfrm>
              <a:off x="5165947" y="5921530"/>
              <a:ext cx="629962" cy="505713"/>
              <a:chOff x="5492496" y="2176272"/>
              <a:chExt cx="316992" cy="237744"/>
            </a:xfrm>
          </p:grpSpPr>
          <p:pic>
            <p:nvPicPr>
              <p:cNvPr id="292" name="Oval 179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2496" y="2176272"/>
                <a:ext cx="316992" cy="23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3" name="Text Box 270"/>
              <p:cNvSpPr txBox="1">
                <a:spLocks noChangeArrowheads="1"/>
              </p:cNvSpPr>
              <p:nvPr/>
            </p:nvSpPr>
            <p:spPr bwMode="auto">
              <a:xfrm>
                <a:off x="5628885" y="2210475"/>
                <a:ext cx="92711" cy="67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193" name="Straight Connector 180"/>
            <p:cNvCxnSpPr>
              <a:cxnSpLocks noChangeShapeType="1"/>
            </p:cNvCxnSpPr>
            <p:nvPr/>
          </p:nvCxnSpPr>
          <p:spPr bwMode="auto">
            <a:xfrm rot="16200000" flipH="1">
              <a:off x="5241183" y="5908009"/>
              <a:ext cx="171849" cy="143456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" name="Straight Connector 181"/>
            <p:cNvCxnSpPr>
              <a:cxnSpLocks noChangeShapeType="1"/>
            </p:cNvCxnSpPr>
            <p:nvPr/>
          </p:nvCxnSpPr>
          <p:spPr bwMode="auto">
            <a:xfrm rot="16200000" flipH="1">
              <a:off x="5601002" y="5124653"/>
              <a:ext cx="323192" cy="547224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95" name="Oval 182"/>
            <p:cNvGrpSpPr>
              <a:grpSpLocks/>
            </p:cNvGrpSpPr>
            <p:nvPr/>
          </p:nvGrpSpPr>
          <p:grpSpPr bwMode="auto">
            <a:xfrm>
              <a:off x="5396126" y="5480655"/>
              <a:ext cx="581503" cy="479779"/>
              <a:chOff x="5608320" y="1969008"/>
              <a:chExt cx="292608" cy="225552"/>
            </a:xfrm>
          </p:grpSpPr>
          <p:pic>
            <p:nvPicPr>
              <p:cNvPr id="290" name="Oval 182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8320" y="1969008"/>
                <a:ext cx="292608" cy="225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1" name="Text Box 275"/>
              <p:cNvSpPr txBox="1">
                <a:spLocks noChangeArrowheads="1"/>
              </p:cNvSpPr>
              <p:nvPr/>
            </p:nvSpPr>
            <p:spPr bwMode="auto">
              <a:xfrm>
                <a:off x="5741296" y="2000905"/>
                <a:ext cx="75589" cy="62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196" name="Oval 183"/>
            <p:cNvGrpSpPr>
              <a:grpSpLocks/>
            </p:cNvGrpSpPr>
            <p:nvPr/>
          </p:nvGrpSpPr>
          <p:grpSpPr bwMode="auto">
            <a:xfrm>
              <a:off x="5541502" y="5065711"/>
              <a:ext cx="557274" cy="440878"/>
              <a:chOff x="5681472" y="1773936"/>
              <a:chExt cx="280416" cy="207264"/>
            </a:xfrm>
          </p:grpSpPr>
          <p:pic>
            <p:nvPicPr>
              <p:cNvPr id="288" name="Oval 183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1472" y="1773936"/>
                <a:ext cx="280416" cy="207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9" name="Text Box 278"/>
              <p:cNvSpPr txBox="1">
                <a:spLocks noChangeArrowheads="1"/>
              </p:cNvSpPr>
              <p:nvPr/>
            </p:nvSpPr>
            <p:spPr bwMode="auto">
              <a:xfrm>
                <a:off x="5811921" y="1805214"/>
                <a:ext cx="65968" cy="49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197" name="Straight Connector 184"/>
            <p:cNvCxnSpPr>
              <a:cxnSpLocks noChangeShapeType="1"/>
            </p:cNvCxnSpPr>
            <p:nvPr/>
          </p:nvCxnSpPr>
          <p:spPr bwMode="auto">
            <a:xfrm rot="5400000" flipH="1" flipV="1">
              <a:off x="5626905" y="5347188"/>
              <a:ext cx="282436" cy="65245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98" name="Oval 185"/>
            <p:cNvGrpSpPr>
              <a:grpSpLocks/>
            </p:cNvGrpSpPr>
            <p:nvPr/>
          </p:nvGrpSpPr>
          <p:grpSpPr bwMode="auto">
            <a:xfrm>
              <a:off x="5747451" y="5882629"/>
              <a:ext cx="605733" cy="505713"/>
              <a:chOff x="5785104" y="2157984"/>
              <a:chExt cx="304800" cy="237744"/>
            </a:xfrm>
          </p:grpSpPr>
          <p:pic>
            <p:nvPicPr>
              <p:cNvPr id="286" name="Oval 185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5104" y="2157984"/>
                <a:ext cx="304800" cy="23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7" name="Text Box 282"/>
              <p:cNvSpPr txBox="1">
                <a:spLocks noChangeArrowheads="1"/>
              </p:cNvSpPr>
              <p:nvPr/>
            </p:nvSpPr>
            <p:spPr bwMode="auto">
              <a:xfrm>
                <a:off x="5920204" y="2192662"/>
                <a:ext cx="85897" cy="67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199" name="Straight Connector 186"/>
            <p:cNvCxnSpPr>
              <a:cxnSpLocks noChangeShapeType="1"/>
            </p:cNvCxnSpPr>
            <p:nvPr/>
          </p:nvCxnSpPr>
          <p:spPr bwMode="auto">
            <a:xfrm rot="16200000" flipH="1">
              <a:off x="5722291" y="5769477"/>
              <a:ext cx="346610" cy="169973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0" name="Oval 187"/>
            <p:cNvGrpSpPr>
              <a:grpSpLocks/>
            </p:cNvGrpSpPr>
            <p:nvPr/>
          </p:nvGrpSpPr>
          <p:grpSpPr bwMode="auto">
            <a:xfrm>
              <a:off x="6219922" y="5662193"/>
              <a:ext cx="605733" cy="505713"/>
              <a:chOff x="6022848" y="2054352"/>
              <a:chExt cx="304800" cy="237744"/>
            </a:xfrm>
          </p:grpSpPr>
          <p:pic>
            <p:nvPicPr>
              <p:cNvPr id="284" name="Oval 187"/>
              <p:cNvPicPr>
                <a:picLocks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2848" y="2054352"/>
                <a:ext cx="304800" cy="23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5" name="Text Box 286"/>
              <p:cNvSpPr txBox="1">
                <a:spLocks noChangeArrowheads="1"/>
              </p:cNvSpPr>
              <p:nvPr/>
            </p:nvSpPr>
            <p:spPr bwMode="auto">
              <a:xfrm>
                <a:off x="6155408" y="2086196"/>
                <a:ext cx="85897" cy="67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201" name="Straight Connector 188"/>
            <p:cNvCxnSpPr>
              <a:cxnSpLocks noChangeShapeType="1"/>
            </p:cNvCxnSpPr>
            <p:nvPr/>
          </p:nvCxnSpPr>
          <p:spPr bwMode="auto">
            <a:xfrm rot="16200000" flipH="1">
              <a:off x="6019393" y="5151042"/>
              <a:ext cx="461773" cy="636870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2" name="Straight Connector 189"/>
            <p:cNvCxnSpPr>
              <a:cxnSpLocks noChangeShapeType="1"/>
            </p:cNvCxnSpPr>
            <p:nvPr/>
          </p:nvCxnSpPr>
          <p:spPr bwMode="auto">
            <a:xfrm rot="5400000" flipH="1" flipV="1">
              <a:off x="5122330" y="4768828"/>
              <a:ext cx="186843" cy="278426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3" name="Oval 190"/>
            <p:cNvGrpSpPr>
              <a:grpSpLocks/>
            </p:cNvGrpSpPr>
            <p:nvPr/>
          </p:nvGrpSpPr>
          <p:grpSpPr bwMode="auto">
            <a:xfrm>
              <a:off x="4717705" y="4936041"/>
              <a:ext cx="533047" cy="427911"/>
              <a:chOff x="5266944" y="1712976"/>
              <a:chExt cx="268224" cy="201168"/>
            </a:xfrm>
          </p:grpSpPr>
          <p:pic>
            <p:nvPicPr>
              <p:cNvPr id="282" name="Oval 190"/>
              <p:cNvPicPr>
                <a:picLocks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944" y="1712976"/>
                <a:ext cx="268224" cy="201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3" name="Text Box 291"/>
              <p:cNvSpPr txBox="1">
                <a:spLocks noChangeArrowheads="1"/>
              </p:cNvSpPr>
              <p:nvPr/>
            </p:nvSpPr>
            <p:spPr bwMode="auto">
              <a:xfrm>
                <a:off x="5389115" y="1743732"/>
                <a:ext cx="58392" cy="45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204" name="Oval 191"/>
            <p:cNvGrpSpPr>
              <a:grpSpLocks/>
            </p:cNvGrpSpPr>
            <p:nvPr/>
          </p:nvGrpSpPr>
          <p:grpSpPr bwMode="auto">
            <a:xfrm>
              <a:off x="5117489" y="4650767"/>
              <a:ext cx="520930" cy="414944"/>
              <a:chOff x="5468112" y="1578864"/>
              <a:chExt cx="262128" cy="195072"/>
            </a:xfrm>
          </p:grpSpPr>
          <p:pic>
            <p:nvPicPr>
              <p:cNvPr id="280" name="Oval 191"/>
              <p:cNvPicPr>
                <a:picLocks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8112" y="1578864"/>
                <a:ext cx="262128" cy="195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1" name="Text Box 294"/>
              <p:cNvSpPr txBox="1">
                <a:spLocks noChangeArrowheads="1"/>
              </p:cNvSpPr>
              <p:nvPr/>
            </p:nvSpPr>
            <p:spPr bwMode="auto">
              <a:xfrm>
                <a:off x="5587608" y="1609914"/>
                <a:ext cx="58392" cy="45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205" name="Straight Connector 192"/>
            <p:cNvCxnSpPr>
              <a:cxnSpLocks noChangeShapeType="1"/>
            </p:cNvCxnSpPr>
            <p:nvPr/>
          </p:nvCxnSpPr>
          <p:spPr bwMode="auto">
            <a:xfrm rot="10800000" flipV="1">
              <a:off x="4522209" y="5050364"/>
              <a:ext cx="414255" cy="429296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6" name="Oval 193"/>
            <p:cNvGrpSpPr>
              <a:grpSpLocks/>
            </p:cNvGrpSpPr>
            <p:nvPr/>
          </p:nvGrpSpPr>
          <p:grpSpPr bwMode="auto">
            <a:xfrm>
              <a:off x="6280498" y="5182414"/>
              <a:ext cx="533047" cy="414944"/>
              <a:chOff x="6053328" y="1828800"/>
              <a:chExt cx="268224" cy="195072"/>
            </a:xfrm>
          </p:grpSpPr>
          <p:pic>
            <p:nvPicPr>
              <p:cNvPr id="278" name="Oval 193"/>
              <p:cNvPicPr>
                <a:picLocks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3328" y="1828800"/>
                <a:ext cx="268224" cy="195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9" name="Text Box 298"/>
              <p:cNvSpPr txBox="1">
                <a:spLocks noChangeArrowheads="1"/>
              </p:cNvSpPr>
              <p:nvPr/>
            </p:nvSpPr>
            <p:spPr bwMode="auto">
              <a:xfrm>
                <a:off x="6177712" y="1859905"/>
                <a:ext cx="58392" cy="45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207" name="Straight Connector 194"/>
            <p:cNvCxnSpPr>
              <a:cxnSpLocks noChangeShapeType="1"/>
            </p:cNvCxnSpPr>
            <p:nvPr/>
          </p:nvCxnSpPr>
          <p:spPr bwMode="auto">
            <a:xfrm rot="16200000" flipH="1">
              <a:off x="5821506" y="4464119"/>
              <a:ext cx="413702" cy="1114701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" name="Straight Connector 195"/>
            <p:cNvCxnSpPr>
              <a:cxnSpLocks noChangeShapeType="1"/>
            </p:cNvCxnSpPr>
            <p:nvPr/>
          </p:nvCxnSpPr>
          <p:spPr bwMode="auto">
            <a:xfrm rot="16200000" flipV="1">
              <a:off x="5275882" y="4971978"/>
              <a:ext cx="278425" cy="4217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9" name="Straight Connector 196"/>
            <p:cNvCxnSpPr>
              <a:cxnSpLocks noChangeShapeType="1"/>
            </p:cNvCxnSpPr>
            <p:nvPr/>
          </p:nvCxnSpPr>
          <p:spPr bwMode="auto">
            <a:xfrm flipV="1">
              <a:off x="5092802" y="5185568"/>
              <a:ext cx="222885" cy="231430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" name="Straight Connector 197"/>
            <p:cNvCxnSpPr>
              <a:cxnSpLocks noChangeShapeType="1"/>
            </p:cNvCxnSpPr>
            <p:nvPr/>
          </p:nvCxnSpPr>
          <p:spPr bwMode="auto">
            <a:xfrm flipV="1">
              <a:off x="6696879" y="5477981"/>
              <a:ext cx="620240" cy="249238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1" name="Oval 198"/>
            <p:cNvGrpSpPr>
              <a:grpSpLocks/>
            </p:cNvGrpSpPr>
            <p:nvPr/>
          </p:nvGrpSpPr>
          <p:grpSpPr bwMode="auto">
            <a:xfrm>
              <a:off x="4984227" y="5480655"/>
              <a:ext cx="593618" cy="544614"/>
              <a:chOff x="5401056" y="1969008"/>
              <a:chExt cx="298704" cy="256032"/>
            </a:xfrm>
          </p:grpSpPr>
          <p:pic>
            <p:nvPicPr>
              <p:cNvPr id="276" name="Oval 198"/>
              <p:cNvPicPr>
                <a:picLocks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1056" y="1969008"/>
                <a:ext cx="298704" cy="256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" name="Text Box 305"/>
              <p:cNvSpPr txBox="1">
                <a:spLocks noChangeArrowheads="1"/>
              </p:cNvSpPr>
              <p:nvPr/>
            </p:nvSpPr>
            <p:spPr bwMode="auto">
              <a:xfrm>
                <a:off x="5536611" y="2003517"/>
                <a:ext cx="78760" cy="82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212" name="Oval 199"/>
            <p:cNvGrpSpPr>
              <a:grpSpLocks/>
            </p:cNvGrpSpPr>
            <p:nvPr/>
          </p:nvGrpSpPr>
          <p:grpSpPr bwMode="auto">
            <a:xfrm>
              <a:off x="5093257" y="5727028"/>
              <a:ext cx="726881" cy="674284"/>
              <a:chOff x="5455920" y="2084832"/>
              <a:chExt cx="365760" cy="316992"/>
            </a:xfrm>
          </p:grpSpPr>
          <p:pic>
            <p:nvPicPr>
              <p:cNvPr id="274" name="Oval 199"/>
              <p:cNvPicPr>
                <a:picLocks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5920" y="2084832"/>
                <a:ext cx="365760" cy="316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5" name="Text Box 308"/>
              <p:cNvSpPr txBox="1">
                <a:spLocks noChangeArrowheads="1"/>
              </p:cNvSpPr>
              <p:nvPr/>
            </p:nvSpPr>
            <p:spPr bwMode="auto">
              <a:xfrm>
                <a:off x="5607672" y="2125004"/>
                <a:ext cx="125053" cy="120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213" name="Oval 200"/>
            <p:cNvGrpSpPr>
              <a:grpSpLocks/>
            </p:cNvGrpSpPr>
            <p:nvPr/>
          </p:nvGrpSpPr>
          <p:grpSpPr bwMode="auto">
            <a:xfrm>
              <a:off x="6038202" y="5623289"/>
              <a:ext cx="666306" cy="661317"/>
              <a:chOff x="5931408" y="2036064"/>
              <a:chExt cx="335280" cy="310896"/>
            </a:xfrm>
          </p:grpSpPr>
          <p:pic>
            <p:nvPicPr>
              <p:cNvPr id="272" name="Oval 200"/>
              <p:cNvPicPr>
                <a:picLocks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1408" y="2036064"/>
                <a:ext cx="335280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3" name="Text Box 311"/>
              <p:cNvSpPr txBox="1">
                <a:spLocks noChangeArrowheads="1"/>
              </p:cNvSpPr>
              <p:nvPr/>
            </p:nvSpPr>
            <p:spPr bwMode="auto">
              <a:xfrm>
                <a:off x="6074416" y="2078103"/>
                <a:ext cx="110046" cy="111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214" name="Oval 201"/>
            <p:cNvGrpSpPr>
              <a:grpSpLocks/>
            </p:cNvGrpSpPr>
            <p:nvPr/>
          </p:nvGrpSpPr>
          <p:grpSpPr bwMode="auto">
            <a:xfrm>
              <a:off x="5432470" y="5338016"/>
              <a:ext cx="642077" cy="609449"/>
              <a:chOff x="5626608" y="1901952"/>
              <a:chExt cx="323088" cy="286512"/>
            </a:xfrm>
          </p:grpSpPr>
          <p:pic>
            <p:nvPicPr>
              <p:cNvPr id="270" name="Oval 201"/>
              <p:cNvPicPr>
                <a:picLocks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6608" y="1901952"/>
                <a:ext cx="323088" cy="286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1" name="Text Box 314"/>
              <p:cNvSpPr txBox="1">
                <a:spLocks noChangeArrowheads="1"/>
              </p:cNvSpPr>
              <p:nvPr/>
            </p:nvSpPr>
            <p:spPr bwMode="auto">
              <a:xfrm>
                <a:off x="5766255" y="1938273"/>
                <a:ext cx="97999" cy="99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215" name="Straight Connector 202"/>
            <p:cNvCxnSpPr>
              <a:cxnSpLocks noChangeShapeType="1"/>
            </p:cNvCxnSpPr>
            <p:nvPr/>
          </p:nvCxnSpPr>
          <p:spPr bwMode="auto">
            <a:xfrm rot="5400000" flipH="1" flipV="1">
              <a:off x="5548630" y="5598138"/>
              <a:ext cx="131829" cy="190893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6" name="Oval 203"/>
            <p:cNvGrpSpPr>
              <a:grpSpLocks/>
            </p:cNvGrpSpPr>
            <p:nvPr/>
          </p:nvGrpSpPr>
          <p:grpSpPr bwMode="auto">
            <a:xfrm>
              <a:off x="5384011" y="6090101"/>
              <a:ext cx="726881" cy="687251"/>
              <a:chOff x="5602224" y="2255520"/>
              <a:chExt cx="365760" cy="323088"/>
            </a:xfrm>
          </p:grpSpPr>
          <p:pic>
            <p:nvPicPr>
              <p:cNvPr id="268" name="Oval 203"/>
              <p:cNvPicPr>
                <a:picLocks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2224" y="2255520"/>
                <a:ext cx="365760" cy="32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9" name="Text Box 318"/>
              <p:cNvSpPr txBox="1">
                <a:spLocks noChangeArrowheads="1"/>
              </p:cNvSpPr>
              <p:nvPr/>
            </p:nvSpPr>
            <p:spPr bwMode="auto">
              <a:xfrm>
                <a:off x="5755839" y="2297960"/>
                <a:ext cx="125053" cy="120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217" name="Straight Connector 216"/>
            <p:cNvCxnSpPr/>
            <p:nvPr/>
          </p:nvCxnSpPr>
          <p:spPr>
            <a:xfrm rot="5400000">
              <a:off x="5521380" y="6185164"/>
              <a:ext cx="239662" cy="631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05"/>
            <p:cNvCxnSpPr>
              <a:cxnSpLocks noChangeShapeType="1"/>
            </p:cNvCxnSpPr>
            <p:nvPr/>
          </p:nvCxnSpPr>
          <p:spPr bwMode="auto">
            <a:xfrm rot="16200000" flipH="1">
              <a:off x="6071054" y="5461360"/>
              <a:ext cx="85043" cy="417660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9" name="Oval 206"/>
            <p:cNvGrpSpPr>
              <a:grpSpLocks/>
            </p:cNvGrpSpPr>
            <p:nvPr/>
          </p:nvGrpSpPr>
          <p:grpSpPr bwMode="auto">
            <a:xfrm>
              <a:off x="5626304" y="5610322"/>
              <a:ext cx="666306" cy="661317"/>
              <a:chOff x="5724144" y="2029968"/>
              <a:chExt cx="335280" cy="310896"/>
            </a:xfrm>
          </p:grpSpPr>
          <p:pic>
            <p:nvPicPr>
              <p:cNvPr id="266" name="Oval 206"/>
              <p:cNvPicPr>
                <a:picLocks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4144" y="2029968"/>
                <a:ext cx="335280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7" name="Text Box 323"/>
              <p:cNvSpPr txBox="1">
                <a:spLocks noChangeArrowheads="1"/>
              </p:cNvSpPr>
              <p:nvPr/>
            </p:nvSpPr>
            <p:spPr bwMode="auto">
              <a:xfrm>
                <a:off x="5868472" y="2074446"/>
                <a:ext cx="110045" cy="111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220" name="Oval 207"/>
            <p:cNvGrpSpPr>
              <a:grpSpLocks/>
            </p:cNvGrpSpPr>
            <p:nvPr/>
          </p:nvGrpSpPr>
          <p:grpSpPr bwMode="auto">
            <a:xfrm>
              <a:off x="6547020" y="5532520"/>
              <a:ext cx="666306" cy="661317"/>
              <a:chOff x="6187440" y="1993392"/>
              <a:chExt cx="335280" cy="310896"/>
            </a:xfrm>
          </p:grpSpPr>
          <p:pic>
            <p:nvPicPr>
              <p:cNvPr id="264" name="Oval 207"/>
              <p:cNvPicPr>
                <a:picLocks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7440" y="1993392"/>
                <a:ext cx="335280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5" name="Text Box 326"/>
              <p:cNvSpPr txBox="1">
                <a:spLocks noChangeArrowheads="1"/>
              </p:cNvSpPr>
              <p:nvPr/>
            </p:nvSpPr>
            <p:spPr bwMode="auto">
              <a:xfrm>
                <a:off x="6329317" y="2034385"/>
                <a:ext cx="110046" cy="111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221" name="Oval 208"/>
            <p:cNvGrpSpPr>
              <a:grpSpLocks/>
            </p:cNvGrpSpPr>
            <p:nvPr/>
          </p:nvGrpSpPr>
          <p:grpSpPr bwMode="auto">
            <a:xfrm>
              <a:off x="5856483" y="5117579"/>
              <a:ext cx="642077" cy="570548"/>
              <a:chOff x="5839968" y="1798320"/>
              <a:chExt cx="323088" cy="268224"/>
            </a:xfrm>
          </p:grpSpPr>
          <p:pic>
            <p:nvPicPr>
              <p:cNvPr id="262" name="Oval 208"/>
              <p:cNvPicPr>
                <a:picLocks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9968" y="1798320"/>
                <a:ext cx="323088" cy="268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3" name="Text Box 329"/>
              <p:cNvSpPr txBox="1">
                <a:spLocks noChangeArrowheads="1"/>
              </p:cNvSpPr>
              <p:nvPr/>
            </p:nvSpPr>
            <p:spPr bwMode="auto">
              <a:xfrm>
                <a:off x="5981041" y="1832051"/>
                <a:ext cx="97442" cy="86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222" name="Straight Connector 209"/>
            <p:cNvCxnSpPr>
              <a:cxnSpLocks noChangeShapeType="1"/>
            </p:cNvCxnSpPr>
            <p:nvPr/>
          </p:nvCxnSpPr>
          <p:spPr bwMode="auto">
            <a:xfrm rot="5400000" flipH="1" flipV="1">
              <a:off x="5938042" y="5456904"/>
              <a:ext cx="283230" cy="114364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23" name="Oval 210"/>
            <p:cNvGrpSpPr>
              <a:grpSpLocks/>
            </p:cNvGrpSpPr>
            <p:nvPr/>
          </p:nvGrpSpPr>
          <p:grpSpPr bwMode="auto">
            <a:xfrm>
              <a:off x="5929171" y="5960431"/>
              <a:ext cx="726881" cy="687251"/>
              <a:chOff x="5876544" y="2194560"/>
              <a:chExt cx="365760" cy="323088"/>
            </a:xfrm>
          </p:grpSpPr>
          <p:pic>
            <p:nvPicPr>
              <p:cNvPr id="260" name="Oval 210"/>
              <p:cNvPicPr>
                <a:picLocks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544" y="2194560"/>
                <a:ext cx="365760" cy="32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1" name="Text Box 333"/>
              <p:cNvSpPr txBox="1">
                <a:spLocks noChangeArrowheads="1"/>
              </p:cNvSpPr>
              <p:nvPr/>
            </p:nvSpPr>
            <p:spPr bwMode="auto">
              <a:xfrm>
                <a:off x="6028599" y="2239394"/>
                <a:ext cx="125053" cy="120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224" name="Straight Connector 211"/>
            <p:cNvCxnSpPr>
              <a:cxnSpLocks noChangeShapeType="1"/>
            </p:cNvCxnSpPr>
            <p:nvPr/>
          </p:nvCxnSpPr>
          <p:spPr bwMode="auto">
            <a:xfrm rot="16200000" flipH="1">
              <a:off x="6035326" y="6039143"/>
              <a:ext cx="241053" cy="48061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" name="Straight Connector 212"/>
            <p:cNvCxnSpPr>
              <a:cxnSpLocks noChangeShapeType="1"/>
            </p:cNvCxnSpPr>
            <p:nvPr/>
          </p:nvCxnSpPr>
          <p:spPr bwMode="auto">
            <a:xfrm rot="16200000" flipH="1">
              <a:off x="6456107" y="5246853"/>
              <a:ext cx="247247" cy="498486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26" name="Oval 213"/>
            <p:cNvGrpSpPr>
              <a:grpSpLocks/>
            </p:cNvGrpSpPr>
            <p:nvPr/>
          </p:nvGrpSpPr>
          <p:grpSpPr bwMode="auto">
            <a:xfrm>
              <a:off x="6171464" y="5519553"/>
              <a:ext cx="642077" cy="661317"/>
              <a:chOff x="5998464" y="1987296"/>
              <a:chExt cx="323088" cy="310896"/>
            </a:xfrm>
          </p:grpSpPr>
          <p:pic>
            <p:nvPicPr>
              <p:cNvPr id="258" name="Oval 213"/>
              <p:cNvPicPr>
                <a:picLocks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8464" y="1987296"/>
                <a:ext cx="32308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9" name="Text Box 338"/>
              <p:cNvSpPr txBox="1">
                <a:spLocks noChangeArrowheads="1"/>
              </p:cNvSpPr>
              <p:nvPr/>
            </p:nvSpPr>
            <p:spPr bwMode="auto">
              <a:xfrm>
                <a:off x="6139774" y="2029045"/>
                <a:ext cx="101958" cy="111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227" name="Oval 215"/>
            <p:cNvGrpSpPr>
              <a:grpSpLocks/>
            </p:cNvGrpSpPr>
            <p:nvPr/>
          </p:nvGrpSpPr>
          <p:grpSpPr bwMode="auto">
            <a:xfrm>
              <a:off x="6316842" y="5104612"/>
              <a:ext cx="617847" cy="583515"/>
              <a:chOff x="6071616" y="1792224"/>
              <a:chExt cx="310896" cy="274320"/>
            </a:xfrm>
          </p:grpSpPr>
          <p:pic>
            <p:nvPicPr>
              <p:cNvPr id="256" name="Oval 215"/>
              <p:cNvPicPr>
                <a:picLocks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1616" y="1792224"/>
                <a:ext cx="310896" cy="27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7" name="Text Box 341"/>
              <p:cNvSpPr txBox="1">
                <a:spLocks noChangeArrowheads="1"/>
              </p:cNvSpPr>
              <p:nvPr/>
            </p:nvSpPr>
            <p:spPr bwMode="auto">
              <a:xfrm>
                <a:off x="6209704" y="1831326"/>
                <a:ext cx="88980" cy="89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228" name="Straight Connector 216"/>
            <p:cNvCxnSpPr>
              <a:cxnSpLocks noChangeShapeType="1"/>
            </p:cNvCxnSpPr>
            <p:nvPr/>
          </p:nvCxnSpPr>
          <p:spPr bwMode="auto">
            <a:xfrm rot="5400000" flipH="1" flipV="1">
              <a:off x="6482050" y="5449913"/>
              <a:ext cx="180770" cy="37664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29" name="Oval 217"/>
            <p:cNvGrpSpPr>
              <a:grpSpLocks/>
            </p:cNvGrpSpPr>
            <p:nvPr/>
          </p:nvGrpSpPr>
          <p:grpSpPr bwMode="auto">
            <a:xfrm>
              <a:off x="6510676" y="5921530"/>
              <a:ext cx="702650" cy="687251"/>
              <a:chOff x="6169152" y="2176272"/>
              <a:chExt cx="353568" cy="323088"/>
            </a:xfrm>
          </p:grpSpPr>
          <p:pic>
            <p:nvPicPr>
              <p:cNvPr id="254" name="Oval 217"/>
              <p:cNvPicPr>
                <a:picLocks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9152" y="2176272"/>
                <a:ext cx="353568" cy="32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5" name="Text Box 345"/>
              <p:cNvSpPr txBox="1">
                <a:spLocks noChangeArrowheads="1"/>
              </p:cNvSpPr>
              <p:nvPr/>
            </p:nvSpPr>
            <p:spPr bwMode="auto">
              <a:xfrm>
                <a:off x="6319426" y="2221580"/>
                <a:ext cx="115861" cy="120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230" name="Straight Connector 218"/>
            <p:cNvCxnSpPr>
              <a:cxnSpLocks noChangeShapeType="1"/>
            </p:cNvCxnSpPr>
            <p:nvPr/>
          </p:nvCxnSpPr>
          <p:spPr bwMode="auto">
            <a:xfrm rot="16200000" flipH="1">
              <a:off x="6558406" y="5942584"/>
              <a:ext cx="299732" cy="106717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31" name="Oval 219"/>
            <p:cNvGrpSpPr>
              <a:grpSpLocks/>
            </p:cNvGrpSpPr>
            <p:nvPr/>
          </p:nvGrpSpPr>
          <p:grpSpPr bwMode="auto">
            <a:xfrm>
              <a:off x="6971033" y="5701091"/>
              <a:ext cx="702650" cy="687251"/>
              <a:chOff x="6400800" y="2072640"/>
              <a:chExt cx="353568" cy="323088"/>
            </a:xfrm>
          </p:grpSpPr>
          <p:pic>
            <p:nvPicPr>
              <p:cNvPr id="252" name="Oval 219"/>
              <p:cNvPicPr>
                <a:picLocks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2072640"/>
                <a:ext cx="353568" cy="32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3" name="Text Box 349"/>
              <p:cNvSpPr txBox="1">
                <a:spLocks noChangeArrowheads="1"/>
              </p:cNvSpPr>
              <p:nvPr/>
            </p:nvSpPr>
            <p:spPr bwMode="auto">
              <a:xfrm>
                <a:off x="6554631" y="2115115"/>
                <a:ext cx="115861" cy="120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232" name="Straight Connector 220"/>
            <p:cNvCxnSpPr>
              <a:cxnSpLocks noChangeShapeType="1"/>
            </p:cNvCxnSpPr>
            <p:nvPr/>
          </p:nvCxnSpPr>
          <p:spPr bwMode="auto">
            <a:xfrm rot="16200000" flipH="1">
              <a:off x="6899930" y="5246525"/>
              <a:ext cx="360106" cy="623774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3" name="Straight Connector 221"/>
            <p:cNvCxnSpPr>
              <a:cxnSpLocks noChangeShapeType="1"/>
            </p:cNvCxnSpPr>
            <p:nvPr/>
          </p:nvCxnSpPr>
          <p:spPr bwMode="auto">
            <a:xfrm rot="5400000" flipH="1" flipV="1">
              <a:off x="5970729" y="4881937"/>
              <a:ext cx="109388" cy="237947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34" name="Oval 222"/>
            <p:cNvGrpSpPr>
              <a:grpSpLocks/>
            </p:cNvGrpSpPr>
            <p:nvPr/>
          </p:nvGrpSpPr>
          <p:grpSpPr bwMode="auto">
            <a:xfrm>
              <a:off x="5480928" y="4974942"/>
              <a:ext cx="593618" cy="570548"/>
              <a:chOff x="5650992" y="1731264"/>
              <a:chExt cx="298704" cy="268224"/>
            </a:xfrm>
          </p:grpSpPr>
          <p:pic>
            <p:nvPicPr>
              <p:cNvPr id="250" name="Oval 222"/>
              <p:cNvPicPr>
                <a:picLocks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0992" y="1731264"/>
                <a:ext cx="298704" cy="268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1" name="Text Box 354"/>
              <p:cNvSpPr txBox="1">
                <a:spLocks noChangeArrowheads="1"/>
              </p:cNvSpPr>
              <p:nvPr/>
            </p:nvSpPr>
            <p:spPr bwMode="auto">
              <a:xfrm>
                <a:off x="5786350" y="1769185"/>
                <a:ext cx="78760" cy="82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235" name="Oval 223"/>
            <p:cNvGrpSpPr>
              <a:grpSpLocks/>
            </p:cNvGrpSpPr>
            <p:nvPr/>
          </p:nvGrpSpPr>
          <p:grpSpPr bwMode="auto">
            <a:xfrm>
              <a:off x="5868597" y="4689668"/>
              <a:ext cx="593618" cy="570548"/>
              <a:chOff x="5846064" y="1597152"/>
              <a:chExt cx="298704" cy="268224"/>
            </a:xfrm>
          </p:grpSpPr>
          <p:pic>
            <p:nvPicPr>
              <p:cNvPr id="248" name="Oval 223"/>
              <p:cNvPicPr>
                <a:picLocks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6064" y="1597152"/>
                <a:ext cx="298704" cy="268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9" name="Text Box 357"/>
              <p:cNvSpPr txBox="1">
                <a:spLocks noChangeArrowheads="1"/>
              </p:cNvSpPr>
              <p:nvPr/>
            </p:nvSpPr>
            <p:spPr bwMode="auto">
              <a:xfrm>
                <a:off x="5984844" y="1635367"/>
                <a:ext cx="78760" cy="82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236" name="Straight Connector 224"/>
            <p:cNvCxnSpPr>
              <a:cxnSpLocks noChangeShapeType="1"/>
            </p:cNvCxnSpPr>
            <p:nvPr/>
          </p:nvCxnSpPr>
          <p:spPr bwMode="auto">
            <a:xfrm rot="10800000" flipV="1">
              <a:off x="5331880" y="5143236"/>
              <a:ext cx="385632" cy="374524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37" name="Oval 225"/>
            <p:cNvGrpSpPr>
              <a:grpSpLocks/>
            </p:cNvGrpSpPr>
            <p:nvPr/>
          </p:nvGrpSpPr>
          <p:grpSpPr bwMode="auto">
            <a:xfrm>
              <a:off x="7043721" y="5221315"/>
              <a:ext cx="593618" cy="570548"/>
              <a:chOff x="6437376" y="1847088"/>
              <a:chExt cx="298704" cy="268224"/>
            </a:xfrm>
          </p:grpSpPr>
          <p:pic>
            <p:nvPicPr>
              <p:cNvPr id="246" name="Oval 225"/>
              <p:cNvPicPr>
                <a:picLocks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37376" y="1847088"/>
                <a:ext cx="298704" cy="268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7" name="Text Box 361"/>
              <p:cNvSpPr txBox="1">
                <a:spLocks noChangeArrowheads="1"/>
              </p:cNvSpPr>
              <p:nvPr/>
            </p:nvSpPr>
            <p:spPr bwMode="auto">
              <a:xfrm>
                <a:off x="6574948" y="1885357"/>
                <a:ext cx="78760" cy="82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238" name="Straight Connector 226"/>
            <p:cNvCxnSpPr>
              <a:cxnSpLocks noChangeShapeType="1"/>
            </p:cNvCxnSpPr>
            <p:nvPr/>
          </p:nvCxnSpPr>
          <p:spPr bwMode="auto">
            <a:xfrm rot="16200000" flipH="1">
              <a:off x="6688047" y="4559089"/>
              <a:ext cx="320204" cy="1094463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9" name="Straight Connector 227"/>
            <p:cNvCxnSpPr>
              <a:cxnSpLocks noChangeShapeType="1"/>
            </p:cNvCxnSpPr>
            <p:nvPr/>
          </p:nvCxnSpPr>
          <p:spPr bwMode="auto">
            <a:xfrm rot="16200000" flipV="1">
              <a:off x="6143721" y="5061454"/>
              <a:ext cx="168884" cy="11008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0" name="Straight Connector 229"/>
            <p:cNvCxnSpPr>
              <a:cxnSpLocks noChangeShapeType="1"/>
            </p:cNvCxnSpPr>
            <p:nvPr/>
          </p:nvCxnSpPr>
          <p:spPr bwMode="auto">
            <a:xfrm flipV="1">
              <a:off x="5945081" y="5280900"/>
              <a:ext cx="151654" cy="240572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1" name="Straight Connector 231"/>
            <p:cNvCxnSpPr>
              <a:cxnSpLocks noChangeShapeType="1"/>
            </p:cNvCxnSpPr>
            <p:nvPr/>
          </p:nvCxnSpPr>
          <p:spPr bwMode="auto">
            <a:xfrm rot="10800000" flipV="1">
              <a:off x="5694827" y="5823788"/>
              <a:ext cx="173009" cy="116588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2" name="Straight Connector 232"/>
            <p:cNvCxnSpPr>
              <a:cxnSpLocks noChangeShapeType="1"/>
            </p:cNvCxnSpPr>
            <p:nvPr/>
          </p:nvCxnSpPr>
          <p:spPr bwMode="auto">
            <a:xfrm rot="10800000" flipV="1">
              <a:off x="6531342" y="6145808"/>
              <a:ext cx="230288" cy="37891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3" name="Straight Connector 242"/>
            <p:cNvCxnSpPr/>
            <p:nvPr/>
          </p:nvCxnSpPr>
          <p:spPr>
            <a:xfrm rot="10800000">
              <a:off x="4808021" y="5822075"/>
              <a:ext cx="239857" cy="675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34"/>
            <p:cNvCxnSpPr>
              <a:cxnSpLocks noChangeShapeType="1"/>
            </p:cNvCxnSpPr>
            <p:nvPr/>
          </p:nvCxnSpPr>
          <p:spPr bwMode="auto">
            <a:xfrm rot="16200000" flipH="1">
              <a:off x="4555700" y="5584486"/>
              <a:ext cx="103421" cy="170396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" name="Straight Connector 235"/>
            <p:cNvCxnSpPr>
              <a:cxnSpLocks noChangeShapeType="1"/>
            </p:cNvCxnSpPr>
            <p:nvPr/>
          </p:nvCxnSpPr>
          <p:spPr bwMode="auto">
            <a:xfrm flipV="1">
              <a:off x="5518731" y="5143183"/>
              <a:ext cx="198791" cy="42332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10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839525"/>
            <a:ext cx="561975" cy="75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" name="Flowchart: Magnetic Disk 71"/>
          <p:cNvPicPr>
            <a:picLocks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06" y="1839525"/>
            <a:ext cx="1066800" cy="100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" name="Text Box 236"/>
          <p:cNvSpPr txBox="1">
            <a:spLocks noChangeArrowheads="1"/>
          </p:cNvSpPr>
          <p:nvPr/>
        </p:nvSpPr>
        <p:spPr bwMode="auto">
          <a:xfrm>
            <a:off x="4604309" y="2216177"/>
            <a:ext cx="903795" cy="38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rgbClr val="FFFFFF"/>
                </a:solidFill>
                <a:ea typeface="ＭＳ Ｐゴシック" pitchFamily="34" charset="-128"/>
              </a:rPr>
              <a:t>Evidence Sources</a:t>
            </a:r>
          </a:p>
        </p:txBody>
      </p:sp>
      <p:cxnSp>
        <p:nvCxnSpPr>
          <p:cNvPr id="313" name="Straight Arrow Connector 598"/>
          <p:cNvCxnSpPr>
            <a:cxnSpLocks noChangeShapeType="1"/>
          </p:cNvCxnSpPr>
          <p:nvPr/>
        </p:nvCxnSpPr>
        <p:spPr bwMode="auto">
          <a:xfrm flipV="1">
            <a:off x="5588760" y="3894175"/>
            <a:ext cx="587281" cy="887353"/>
          </a:xfrm>
          <a:prstGeom prst="straightConnector1">
            <a:avLst/>
          </a:prstGeom>
          <a:noFill/>
          <a:ln w="19050">
            <a:solidFill>
              <a:srgbClr val="FFCC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5" name="Straight Arrow Connector 598"/>
          <p:cNvCxnSpPr>
            <a:cxnSpLocks noChangeShapeType="1"/>
          </p:cNvCxnSpPr>
          <p:nvPr/>
        </p:nvCxnSpPr>
        <p:spPr bwMode="auto">
          <a:xfrm flipV="1">
            <a:off x="8385972" y="4097312"/>
            <a:ext cx="109535" cy="684217"/>
          </a:xfrm>
          <a:prstGeom prst="straightConnector1">
            <a:avLst/>
          </a:prstGeom>
          <a:noFill/>
          <a:ln w="19050">
            <a:solidFill>
              <a:srgbClr val="FFCC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6" name="Straight Arrow Connector 598"/>
          <p:cNvCxnSpPr>
            <a:cxnSpLocks noChangeShapeType="1"/>
          </p:cNvCxnSpPr>
          <p:nvPr/>
        </p:nvCxnSpPr>
        <p:spPr bwMode="auto">
          <a:xfrm flipH="1" flipV="1">
            <a:off x="7809709" y="4097312"/>
            <a:ext cx="326867" cy="684217"/>
          </a:xfrm>
          <a:prstGeom prst="straightConnector1">
            <a:avLst/>
          </a:prstGeom>
          <a:noFill/>
          <a:ln w="19050">
            <a:solidFill>
              <a:srgbClr val="FFCC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7" name="Flowchart: Magnetic Disk 58"/>
          <p:cNvGrpSpPr>
            <a:grpSpLocks/>
          </p:cNvGrpSpPr>
          <p:nvPr/>
        </p:nvGrpSpPr>
        <p:grpSpPr bwMode="auto">
          <a:xfrm>
            <a:off x="8114506" y="2753643"/>
            <a:ext cx="762000" cy="812549"/>
            <a:chOff x="4700" y="2911"/>
            <a:chExt cx="549" cy="545"/>
          </a:xfrm>
        </p:grpSpPr>
        <p:pic>
          <p:nvPicPr>
            <p:cNvPr id="318" name="Flowchart: Magnetic Disk 58"/>
            <p:cNvPicPr>
              <a:picLocks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" y="2911"/>
              <a:ext cx="549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9" name="Text Box 67"/>
            <p:cNvSpPr txBox="1">
              <a:spLocks noChangeArrowheads="1"/>
            </p:cNvSpPr>
            <p:nvPr/>
          </p:nvSpPr>
          <p:spPr bwMode="auto">
            <a:xfrm>
              <a:off x="4741" y="3093"/>
              <a:ext cx="469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rgbClr val="FFFFFF"/>
                  </a:solidFill>
                  <a:latin typeface="Arial" charset="0"/>
                  <a:ea typeface="MS PGothic" pitchFamily="34" charset="-128"/>
                  <a:cs typeface="Arial" charset="0"/>
                </a:rPr>
                <a:t>Models</a:t>
              </a:r>
            </a:p>
          </p:txBody>
        </p:sp>
      </p:grpSp>
      <p:grpSp>
        <p:nvGrpSpPr>
          <p:cNvPr id="320" name="Flowchart: Magnetic Disk 58"/>
          <p:cNvGrpSpPr>
            <a:grpSpLocks/>
          </p:cNvGrpSpPr>
          <p:nvPr/>
        </p:nvGrpSpPr>
        <p:grpSpPr bwMode="auto">
          <a:xfrm>
            <a:off x="8114506" y="3284762"/>
            <a:ext cx="762000" cy="812549"/>
            <a:chOff x="4700" y="2911"/>
            <a:chExt cx="549" cy="545"/>
          </a:xfrm>
        </p:grpSpPr>
        <p:pic>
          <p:nvPicPr>
            <p:cNvPr id="321" name="Flowchart: Magnetic Disk 58"/>
            <p:cNvPicPr>
              <a:picLocks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" y="2911"/>
              <a:ext cx="549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" name="Text Box 67"/>
            <p:cNvSpPr txBox="1">
              <a:spLocks noChangeArrowheads="1"/>
            </p:cNvSpPr>
            <p:nvPr/>
          </p:nvSpPr>
          <p:spPr bwMode="auto">
            <a:xfrm>
              <a:off x="4741" y="3093"/>
              <a:ext cx="469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rgbClr val="FFFFFF"/>
                  </a:solidFill>
                  <a:latin typeface="Arial" charset="0"/>
                  <a:ea typeface="MS PGothic" pitchFamily="34" charset="-128"/>
                  <a:cs typeface="Arial" charset="0"/>
                </a:rPr>
                <a:t>Models</a:t>
              </a:r>
            </a:p>
          </p:txBody>
        </p:sp>
      </p:grpSp>
      <p:grpSp>
        <p:nvGrpSpPr>
          <p:cNvPr id="323" name="Flowchart: Magnetic Disk 58"/>
          <p:cNvGrpSpPr>
            <a:grpSpLocks/>
          </p:cNvGrpSpPr>
          <p:nvPr/>
        </p:nvGrpSpPr>
        <p:grpSpPr bwMode="auto">
          <a:xfrm>
            <a:off x="7428706" y="2245800"/>
            <a:ext cx="762000" cy="812549"/>
            <a:chOff x="4700" y="2911"/>
            <a:chExt cx="549" cy="545"/>
          </a:xfrm>
        </p:grpSpPr>
        <p:pic>
          <p:nvPicPr>
            <p:cNvPr id="324" name="Flowchart: Magnetic Disk 58"/>
            <p:cNvPicPr>
              <a:picLocks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" y="2911"/>
              <a:ext cx="549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5" name="Text Box 67"/>
            <p:cNvSpPr txBox="1">
              <a:spLocks noChangeArrowheads="1"/>
            </p:cNvSpPr>
            <p:nvPr/>
          </p:nvSpPr>
          <p:spPr bwMode="auto">
            <a:xfrm>
              <a:off x="4741" y="3093"/>
              <a:ext cx="469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rgbClr val="FFFFFF"/>
                  </a:solidFill>
                  <a:latin typeface="Arial" charset="0"/>
                  <a:ea typeface="MS PGothic" pitchFamily="34" charset="-128"/>
                  <a:cs typeface="Arial" charset="0"/>
                </a:rPr>
                <a:t>Models</a:t>
              </a:r>
            </a:p>
          </p:txBody>
        </p:sp>
      </p:grpSp>
      <p:grpSp>
        <p:nvGrpSpPr>
          <p:cNvPr id="326" name="Flowchart: Magnetic Disk 58"/>
          <p:cNvGrpSpPr>
            <a:grpSpLocks/>
          </p:cNvGrpSpPr>
          <p:nvPr/>
        </p:nvGrpSpPr>
        <p:grpSpPr bwMode="auto">
          <a:xfrm>
            <a:off x="7428706" y="2753643"/>
            <a:ext cx="762000" cy="812549"/>
            <a:chOff x="4700" y="2911"/>
            <a:chExt cx="549" cy="545"/>
          </a:xfrm>
        </p:grpSpPr>
        <p:pic>
          <p:nvPicPr>
            <p:cNvPr id="327" name="Flowchart: Magnetic Disk 58"/>
            <p:cNvPicPr>
              <a:picLocks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" y="2911"/>
              <a:ext cx="549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" name="Text Box 67"/>
            <p:cNvSpPr txBox="1">
              <a:spLocks noChangeArrowheads="1"/>
            </p:cNvSpPr>
            <p:nvPr/>
          </p:nvSpPr>
          <p:spPr bwMode="auto">
            <a:xfrm>
              <a:off x="4741" y="3093"/>
              <a:ext cx="469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rgbClr val="FFFFFF"/>
                  </a:solidFill>
                  <a:latin typeface="Arial" charset="0"/>
                  <a:ea typeface="MS PGothic" pitchFamily="34" charset="-128"/>
                  <a:cs typeface="Arial" charset="0"/>
                </a:rPr>
                <a:t>Models</a:t>
              </a:r>
            </a:p>
          </p:txBody>
        </p:sp>
      </p:grpSp>
      <p:grpSp>
        <p:nvGrpSpPr>
          <p:cNvPr id="329" name="Flowchart: Magnetic Disk 58"/>
          <p:cNvGrpSpPr>
            <a:grpSpLocks/>
          </p:cNvGrpSpPr>
          <p:nvPr/>
        </p:nvGrpSpPr>
        <p:grpSpPr bwMode="auto">
          <a:xfrm>
            <a:off x="7428706" y="3284762"/>
            <a:ext cx="762000" cy="812549"/>
            <a:chOff x="4700" y="2911"/>
            <a:chExt cx="549" cy="545"/>
          </a:xfrm>
        </p:grpSpPr>
        <p:pic>
          <p:nvPicPr>
            <p:cNvPr id="330" name="Flowchart: Magnetic Disk 58"/>
            <p:cNvPicPr>
              <a:picLocks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" y="2911"/>
              <a:ext cx="549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1" name="Text Box 67"/>
            <p:cNvSpPr txBox="1">
              <a:spLocks noChangeArrowheads="1"/>
            </p:cNvSpPr>
            <p:nvPr/>
          </p:nvSpPr>
          <p:spPr bwMode="auto">
            <a:xfrm>
              <a:off x="4741" y="3093"/>
              <a:ext cx="469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rgbClr val="FFFFFF"/>
                  </a:solidFill>
                  <a:latin typeface="Arial" charset="0"/>
                  <a:ea typeface="MS PGothic" pitchFamily="34" charset="-128"/>
                  <a:cs typeface="Arial" charset="0"/>
                </a:rPr>
                <a:t>Models</a:t>
              </a:r>
            </a:p>
          </p:txBody>
        </p:sp>
      </p:grpSp>
      <p:pic>
        <p:nvPicPr>
          <p:cNvPr id="332" name="AutoShape 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506" y="3261486"/>
            <a:ext cx="990600" cy="107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" name="Text Box 230"/>
          <p:cNvSpPr txBox="1">
            <a:spLocks noChangeArrowheads="1"/>
          </p:cNvSpPr>
          <p:nvPr/>
        </p:nvSpPr>
        <p:spPr bwMode="auto">
          <a:xfrm>
            <a:off x="1351756" y="3352475"/>
            <a:ext cx="742950" cy="83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FFFFFF"/>
                </a:solidFill>
                <a:ea typeface="ＭＳ Ｐゴシック" pitchFamily="34" charset="-128"/>
              </a:rPr>
              <a:t>Primary</a:t>
            </a:r>
          </a:p>
          <a:p>
            <a:pPr algn="ctr" eaLnBrk="1" hangingPunct="1"/>
            <a:r>
              <a:rPr lang="en-US" altLang="en-US" sz="1200">
                <a:solidFill>
                  <a:srgbClr val="FFFFFF"/>
                </a:solidFill>
                <a:ea typeface="ＭＳ Ｐゴシック" pitchFamily="34" charset="-128"/>
              </a:rPr>
              <a:t>Search</a:t>
            </a:r>
          </a:p>
        </p:txBody>
      </p:sp>
      <p:pic>
        <p:nvPicPr>
          <p:cNvPr id="334" name="AutoShape 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106" y="3261486"/>
            <a:ext cx="990600" cy="107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5" name="Text Box 230"/>
          <p:cNvSpPr txBox="1">
            <a:spLocks noChangeArrowheads="1"/>
          </p:cNvSpPr>
          <p:nvPr/>
        </p:nvSpPr>
        <p:spPr bwMode="auto">
          <a:xfrm>
            <a:off x="2218531" y="3375751"/>
            <a:ext cx="1047750" cy="8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rgbClr val="FFFFFF"/>
                </a:solidFill>
                <a:ea typeface="ＭＳ Ｐゴシック" pitchFamily="34" charset="-128"/>
              </a:rPr>
              <a:t>Candidate</a:t>
            </a:r>
          </a:p>
          <a:p>
            <a:pPr algn="ctr" eaLnBrk="1" hangingPunct="1"/>
            <a:r>
              <a:rPr lang="en-US" altLang="en-US" sz="1200" dirty="0">
                <a:solidFill>
                  <a:srgbClr val="FFFFFF"/>
                </a:solidFill>
                <a:ea typeface="ＭＳ Ｐゴシック" pitchFamily="34" charset="-128"/>
              </a:rPr>
              <a:t>Answer</a:t>
            </a:r>
          </a:p>
          <a:p>
            <a:pPr algn="ctr" eaLnBrk="1" hangingPunct="1"/>
            <a:r>
              <a:rPr lang="en-US" altLang="en-US" sz="1200" dirty="0">
                <a:solidFill>
                  <a:srgbClr val="FFFFFF"/>
                </a:solidFill>
                <a:ea typeface="ＭＳ Ｐゴシック" pitchFamily="34" charset="-128"/>
              </a:rPr>
              <a:t>Generation</a:t>
            </a:r>
          </a:p>
        </p:txBody>
      </p:sp>
      <p:sp>
        <p:nvSpPr>
          <p:cNvPr id="336" name="Rounded Rectangle 335"/>
          <p:cNvSpPr/>
          <p:nvPr/>
        </p:nvSpPr>
        <p:spPr>
          <a:xfrm>
            <a:off x="1905556" y="4781528"/>
            <a:ext cx="1143000" cy="914118"/>
          </a:xfrm>
          <a:prstGeom prst="roundRect">
            <a:avLst/>
          </a:prstGeom>
          <a:solidFill>
            <a:srgbClr val="3366CC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Hypothesis</a:t>
            </a:r>
          </a:p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Generation</a:t>
            </a:r>
          </a:p>
        </p:txBody>
      </p:sp>
      <p:sp>
        <p:nvSpPr>
          <p:cNvPr id="337" name="Rounded Rectangle 336"/>
          <p:cNvSpPr/>
          <p:nvPr/>
        </p:nvSpPr>
        <p:spPr>
          <a:xfrm>
            <a:off x="4184698" y="4781528"/>
            <a:ext cx="2133600" cy="914118"/>
          </a:xfrm>
          <a:prstGeom prst="roundRect">
            <a:avLst/>
          </a:prstGeom>
          <a:solidFill>
            <a:srgbClr val="3366CC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Hypothesis and Evidence  Scoring</a:t>
            </a:r>
          </a:p>
        </p:txBody>
      </p:sp>
      <p:sp>
        <p:nvSpPr>
          <p:cNvPr id="338" name="Rounded Rectangle 337"/>
          <p:cNvSpPr/>
          <p:nvPr/>
        </p:nvSpPr>
        <p:spPr>
          <a:xfrm>
            <a:off x="7449972" y="4781528"/>
            <a:ext cx="1600200" cy="914118"/>
          </a:xfrm>
          <a:prstGeom prst="roundRect">
            <a:avLst/>
          </a:prstGeom>
          <a:solidFill>
            <a:srgbClr val="3366CC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Final Confidence Merging &amp; Ranking</a:t>
            </a:r>
          </a:p>
        </p:txBody>
      </p:sp>
      <p:cxnSp>
        <p:nvCxnSpPr>
          <p:cNvPr id="340" name="Straight Arrow Connector 598"/>
          <p:cNvCxnSpPr>
            <a:cxnSpLocks noChangeShapeType="1"/>
          </p:cNvCxnSpPr>
          <p:nvPr/>
        </p:nvCxnSpPr>
        <p:spPr bwMode="auto">
          <a:xfrm rot="16200000" flipV="1">
            <a:off x="4207810" y="3870757"/>
            <a:ext cx="914118" cy="914400"/>
          </a:xfrm>
          <a:prstGeom prst="straightConnector1">
            <a:avLst/>
          </a:prstGeom>
          <a:noFill/>
          <a:ln w="19050">
            <a:solidFill>
              <a:srgbClr val="FFCC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42" name="AutoShape 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06" y="2753643"/>
            <a:ext cx="1206500" cy="107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3" name="Flowchart: Magnetic Disk 71"/>
          <p:cNvGrpSpPr>
            <a:grpSpLocks/>
          </p:cNvGrpSpPr>
          <p:nvPr/>
        </p:nvGrpSpPr>
        <p:grpSpPr bwMode="auto">
          <a:xfrm>
            <a:off x="1506539" y="2347369"/>
            <a:ext cx="1068387" cy="981830"/>
            <a:chOff x="1109472" y="2346960"/>
            <a:chExt cx="950976" cy="737616"/>
          </a:xfrm>
        </p:grpSpPr>
        <p:pic>
          <p:nvPicPr>
            <p:cNvPr id="344" name="Flowchart: Magnetic Disk 71"/>
            <p:cNvPicPr>
              <a:picLocks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472" y="2346960"/>
              <a:ext cx="950976" cy="73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5" name="Text Box 81"/>
            <p:cNvSpPr txBox="1">
              <a:spLocks noChangeArrowheads="1"/>
            </p:cNvSpPr>
            <p:nvPr/>
          </p:nvSpPr>
          <p:spPr bwMode="auto">
            <a:xfrm>
              <a:off x="1175079" y="2592967"/>
              <a:ext cx="823989" cy="307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FFFFFF"/>
                  </a:solidFill>
                  <a:ea typeface="ＭＳ Ｐゴシック" pitchFamily="34" charset="-128"/>
                </a:rPr>
                <a:t>Answer Sources</a:t>
              </a:r>
            </a:p>
          </p:txBody>
        </p:sp>
      </p:grpSp>
      <p:sp>
        <p:nvSpPr>
          <p:cNvPr id="346" name="Rounded Rectangle 345"/>
          <p:cNvSpPr/>
          <p:nvPr/>
        </p:nvSpPr>
        <p:spPr>
          <a:xfrm>
            <a:off x="76200" y="4781528"/>
            <a:ext cx="1143000" cy="914118"/>
          </a:xfrm>
          <a:prstGeom prst="roundRect">
            <a:avLst/>
          </a:prstGeom>
          <a:solidFill>
            <a:srgbClr val="3366CC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FFFF"/>
                </a:solidFill>
              </a:rPr>
              <a:t>Question &amp; Topic Analysis</a:t>
            </a:r>
          </a:p>
        </p:txBody>
      </p:sp>
      <p:pic>
        <p:nvPicPr>
          <p:cNvPr id="348" name="AutoShape 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2751527"/>
            <a:ext cx="1206500" cy="107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" name="Text Box 223"/>
          <p:cNvSpPr txBox="1">
            <a:spLocks noChangeArrowheads="1"/>
          </p:cNvSpPr>
          <p:nvPr/>
        </p:nvSpPr>
        <p:spPr bwMode="auto">
          <a:xfrm>
            <a:off x="4660106" y="2834052"/>
            <a:ext cx="846138" cy="83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FFFFFF"/>
                </a:solidFill>
                <a:ea typeface="ＭＳ Ｐゴシック" pitchFamily="34" charset="-128"/>
              </a:rPr>
              <a:t>Evidence</a:t>
            </a:r>
          </a:p>
          <a:p>
            <a:pPr algn="ctr" eaLnBrk="1" hangingPunct="1"/>
            <a:r>
              <a:rPr lang="en-US" altLang="en-US" sz="1200">
                <a:solidFill>
                  <a:srgbClr val="FFFFFF"/>
                </a:solidFill>
                <a:ea typeface="ＭＳ Ｐゴシック" pitchFamily="34" charset="-128"/>
              </a:rPr>
              <a:t>Retrieval</a:t>
            </a:r>
          </a:p>
        </p:txBody>
      </p:sp>
      <p:sp>
        <p:nvSpPr>
          <p:cNvPr id="350" name="Text Box 226"/>
          <p:cNvSpPr txBox="1">
            <a:spLocks noChangeArrowheads="1"/>
          </p:cNvSpPr>
          <p:nvPr/>
        </p:nvSpPr>
        <p:spPr bwMode="auto">
          <a:xfrm>
            <a:off x="5820570" y="2831936"/>
            <a:ext cx="846137" cy="84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FFFFFF"/>
                </a:solidFill>
                <a:ea typeface="ＭＳ Ｐゴシック" pitchFamily="34" charset="-128"/>
              </a:rPr>
              <a:t>Deep Evidence Scoring</a:t>
            </a:r>
          </a:p>
        </p:txBody>
      </p:sp>
      <p:cxnSp>
        <p:nvCxnSpPr>
          <p:cNvPr id="351" name="Elbow Connector 97"/>
          <p:cNvCxnSpPr>
            <a:cxnSpLocks noChangeShapeType="1"/>
            <a:stCxn id="349" idx="3"/>
            <a:endCxn id="350" idx="1"/>
          </p:cNvCxnSpPr>
          <p:nvPr/>
        </p:nvCxnSpPr>
        <p:spPr bwMode="auto">
          <a:xfrm>
            <a:off x="5506245" y="3253022"/>
            <a:ext cx="314325" cy="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2" name="Elbow Connector 97"/>
          <p:cNvCxnSpPr>
            <a:cxnSpLocks noChangeShapeType="1"/>
            <a:stCxn id="23" idx="3"/>
          </p:cNvCxnSpPr>
          <p:nvPr/>
        </p:nvCxnSpPr>
        <p:spPr bwMode="auto">
          <a:xfrm flipV="1">
            <a:off x="4239420" y="3291111"/>
            <a:ext cx="293687" cy="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6" name="AutoShape 11"/>
          <p:cNvCxnSpPr>
            <a:cxnSpLocks noChangeShapeType="1"/>
            <a:stCxn id="346" idx="3"/>
            <a:endCxn id="336" idx="1"/>
          </p:cNvCxnSpPr>
          <p:nvPr/>
        </p:nvCxnSpPr>
        <p:spPr bwMode="auto">
          <a:xfrm>
            <a:off x="1219200" y="5238587"/>
            <a:ext cx="686356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7" name="TextBox 433"/>
          <p:cNvSpPr txBox="1">
            <a:spLocks noChangeArrowheads="1"/>
          </p:cNvSpPr>
          <p:nvPr/>
        </p:nvSpPr>
        <p:spPr bwMode="auto">
          <a:xfrm>
            <a:off x="7235031" y="1255506"/>
            <a:ext cx="1752600" cy="98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400" i="1">
                <a:solidFill>
                  <a:srgbClr val="FFFFFF"/>
                </a:solidFill>
              </a:rPr>
              <a:t>Learned Models</a:t>
            </a:r>
          </a:p>
          <a:p>
            <a:pPr algn="ctr" eaLnBrk="1" hangingPunct="1"/>
            <a:r>
              <a:rPr lang="en-US" altLang="en-US" sz="1400" i="1">
                <a:solidFill>
                  <a:srgbClr val="FFFFFF"/>
                </a:solidFill>
              </a:rPr>
              <a:t>help combine and weigh the Evidence</a:t>
            </a:r>
          </a:p>
        </p:txBody>
      </p:sp>
      <p:sp>
        <p:nvSpPr>
          <p:cNvPr id="75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4067" y="116632"/>
            <a:ext cx="2575719" cy="39703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200" dirty="0" smtClean="0"/>
              <a:t>Jeopardy! Watson</a:t>
            </a:r>
            <a:endParaRPr lang="en-US" altLang="en-US" sz="2200" dirty="0"/>
          </a:p>
        </p:txBody>
      </p:sp>
      <p:sp>
        <p:nvSpPr>
          <p:cNvPr id="378" name="Rounded Rectangle 377"/>
          <p:cNvSpPr/>
          <p:nvPr/>
        </p:nvSpPr>
        <p:spPr bwMode="auto">
          <a:xfrm>
            <a:off x="7162800" y="980424"/>
            <a:ext cx="1981200" cy="4992675"/>
          </a:xfrm>
          <a:prstGeom prst="roundRect">
            <a:avLst/>
          </a:prstGeom>
          <a:solidFill>
            <a:schemeClr val="accent1">
              <a:alpha val="22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728" name="Rounded Rectangular Callout 727"/>
          <p:cNvSpPr/>
          <p:nvPr/>
        </p:nvSpPr>
        <p:spPr bwMode="auto">
          <a:xfrm>
            <a:off x="5703602" y="219032"/>
            <a:ext cx="1447007" cy="1036474"/>
          </a:xfrm>
          <a:prstGeom prst="wedgeRoundRectCallout">
            <a:avLst>
              <a:gd name="adj1" fmla="val 51545"/>
              <a:gd name="adj2" fmla="val 81495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Statistical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Machine Learning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762" name="Rounded Rectangular Callout 761"/>
          <p:cNvSpPr/>
          <p:nvPr/>
        </p:nvSpPr>
        <p:spPr bwMode="auto">
          <a:xfrm>
            <a:off x="2579265" y="1285039"/>
            <a:ext cx="1572841" cy="1110876"/>
          </a:xfrm>
          <a:prstGeom prst="wedgeRoundRectCallout">
            <a:avLst>
              <a:gd name="adj1" fmla="val -38063"/>
              <a:gd name="adj2" fmla="val 116523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Creates instances &amp; features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763" name="Rounded Rectangular Callout 762"/>
          <p:cNvSpPr/>
          <p:nvPr/>
        </p:nvSpPr>
        <p:spPr bwMode="auto">
          <a:xfrm>
            <a:off x="2933000" y="5678545"/>
            <a:ext cx="1318047" cy="886165"/>
          </a:xfrm>
          <a:prstGeom prst="wedgeRoundRectCallout">
            <a:avLst>
              <a:gd name="adj1" fmla="val 26392"/>
              <a:gd name="adj2" fmla="val -259452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600" dirty="0" smtClean="0">
                <a:solidFill>
                  <a:srgbClr val="FFFF00"/>
                </a:solidFill>
              </a:rPr>
              <a:t>Adds more features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764" name="Rounded Rectangular Callout 763"/>
          <p:cNvSpPr/>
          <p:nvPr/>
        </p:nvSpPr>
        <p:spPr bwMode="auto">
          <a:xfrm>
            <a:off x="5471298" y="5699133"/>
            <a:ext cx="1318047" cy="886165"/>
          </a:xfrm>
          <a:prstGeom prst="wedgeRoundRectCallout">
            <a:avLst>
              <a:gd name="adj1" fmla="val 26392"/>
              <a:gd name="adj2" fmla="val -259452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600" dirty="0" smtClean="0">
                <a:solidFill>
                  <a:srgbClr val="FFFF00"/>
                </a:solidFill>
              </a:rPr>
              <a:t>Adds more features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766" name="Rounded Rectangular Callout 765"/>
          <p:cNvSpPr/>
          <p:nvPr/>
        </p:nvSpPr>
        <p:spPr bwMode="auto">
          <a:xfrm>
            <a:off x="647700" y="5836603"/>
            <a:ext cx="1936339" cy="748695"/>
          </a:xfrm>
          <a:prstGeom prst="wedgeRoundRectCallout">
            <a:avLst>
              <a:gd name="adj1" fmla="val -37825"/>
              <a:gd name="adj2" fmla="val -73153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Statistical  &amp; rule-based NLP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3713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" grpId="0" animBg="1"/>
      <p:bldP spid="728" grpId="0" animBg="1"/>
      <p:bldP spid="762" grpId="0" animBg="1"/>
      <p:bldP spid="763" grpId="0" animBg="1"/>
      <p:bldP spid="764" grpId="0" animBg="1"/>
      <p:bldP spid="7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7669088" y="6021288"/>
            <a:ext cx="1295400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glow rad="101600">
              <a:srgbClr val="FFFF00">
                <a:alpha val="60000"/>
              </a:srgb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Answer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&amp; Confidence</a:t>
            </a:r>
          </a:p>
        </p:txBody>
      </p:sp>
      <p:sp>
        <p:nvSpPr>
          <p:cNvPr id="163" name="Rectangle 525"/>
          <p:cNvSpPr>
            <a:spLocks noChangeArrowheads="1"/>
          </p:cNvSpPr>
          <p:nvPr/>
        </p:nvSpPr>
        <p:spPr bwMode="black">
          <a:xfrm>
            <a:off x="143669" y="6951813"/>
            <a:ext cx="366712" cy="24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DECB797-50C9-472A-94D1-D407C7BA79FB}" type="slidenum">
              <a:rPr lang="ja-JP" altLang="en-US" sz="800">
                <a:solidFill>
                  <a:srgbClr val="000000"/>
                </a:solidFill>
                <a:ea typeface="ＭＳ Ｐゴシック" pitchFamily="34" charset="-128"/>
              </a:rPr>
              <a:pPr eaLnBrk="1" hangingPunct="1"/>
              <a:t>5</a:t>
            </a:fld>
            <a:endParaRPr lang="en-US" altLang="ja-JP" sz="8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5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4067" y="116632"/>
            <a:ext cx="5400061" cy="701731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200" dirty="0" smtClean="0"/>
              <a:t>Watson Paths </a:t>
            </a:r>
            <a:r>
              <a:rPr lang="en-US" altLang="en-US" sz="2200" dirty="0" smtClean="0"/>
              <a:t>(e.g., Medical Diagnosis)</a:t>
            </a:r>
            <a:endParaRPr lang="en-US" alt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81" y="1698754"/>
            <a:ext cx="7770515" cy="482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1" name="Rounded Rectangular Callout 690"/>
          <p:cNvSpPr/>
          <p:nvPr/>
        </p:nvSpPr>
        <p:spPr bwMode="auto">
          <a:xfrm>
            <a:off x="5151238" y="1122690"/>
            <a:ext cx="2379439" cy="706826"/>
          </a:xfrm>
          <a:prstGeom prst="wedgeRoundRectCallout">
            <a:avLst>
              <a:gd name="adj1" fmla="val 51545"/>
              <a:gd name="adj2" fmla="val 81495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Basically the same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Machine Learning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802" y="908720"/>
            <a:ext cx="9906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glow rad="101600">
              <a:srgbClr val="FFFF00">
                <a:alpha val="60000"/>
              </a:srgb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Scenario</a:t>
            </a:r>
            <a:endParaRPr lang="en-US" sz="14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5260837" y="597835"/>
            <a:ext cx="2160240" cy="404664"/>
          </a:xfrm>
          <a:prstGeom prst="wedgeRoundRectCallout">
            <a:avLst>
              <a:gd name="adj1" fmla="val -49160"/>
              <a:gd name="adj2" fmla="val -99218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Lally</a:t>
            </a:r>
            <a:r>
              <a:rPr lang="en-US" dirty="0" smtClean="0">
                <a:solidFill>
                  <a:srgbClr val="FFFF00"/>
                </a:solidFill>
              </a:rPr>
              <a:t> et al., 2014)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23" y="1544865"/>
            <a:ext cx="1151758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Assertion</a:t>
            </a:r>
            <a:endParaRPr lang="en-US" sz="14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882" y="1628800"/>
            <a:ext cx="1151758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Assertion</a:t>
            </a:r>
            <a:endParaRPr lang="en-US" sz="14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541" y="1712735"/>
            <a:ext cx="1151758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Assertion</a:t>
            </a:r>
            <a:endParaRPr lang="en-US" sz="14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792" y="3189122"/>
            <a:ext cx="1151758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Assertion</a:t>
            </a:r>
            <a:endParaRPr lang="en-US" sz="14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4451" y="3273057"/>
            <a:ext cx="1151758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Assertion</a:t>
            </a:r>
            <a:endParaRPr lang="en-US" sz="14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0110" y="3356992"/>
            <a:ext cx="1151758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Question</a:t>
            </a:r>
            <a:endParaRPr lang="en-US" sz="14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Straight Arrow Connector 2"/>
          <p:cNvCxnSpPr>
            <a:stCxn id="6" idx="2"/>
          </p:cNvCxnSpPr>
          <p:nvPr/>
        </p:nvCxnSpPr>
        <p:spPr>
          <a:xfrm>
            <a:off x="690102" y="1216497"/>
            <a:ext cx="0" cy="259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94744" y="2090465"/>
            <a:ext cx="536896" cy="10505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 bwMode="auto">
          <a:xfrm>
            <a:off x="2146208" y="1106742"/>
            <a:ext cx="2209768" cy="936297"/>
          </a:xfrm>
          <a:prstGeom prst="wedgeRoundRectCallout">
            <a:avLst>
              <a:gd name="adj1" fmla="val 36766"/>
              <a:gd name="adj2" fmla="val 72194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600" dirty="0" smtClean="0">
                <a:solidFill>
                  <a:srgbClr val="FFFF00"/>
                </a:solidFill>
              </a:rPr>
              <a:t>Basically the same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600" dirty="0" smtClean="0">
                <a:solidFill>
                  <a:srgbClr val="FFFF00"/>
                </a:solidFill>
              </a:rPr>
              <a:t>QA system (different details)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cxnSp>
        <p:nvCxnSpPr>
          <p:cNvPr id="23" name="Straight Arrow Connector 22"/>
          <p:cNvCxnSpPr>
            <a:endCxn id="28" idx="3"/>
          </p:cNvCxnSpPr>
          <p:nvPr/>
        </p:nvCxnSpPr>
        <p:spPr>
          <a:xfrm flipH="1">
            <a:off x="1570330" y="6165304"/>
            <a:ext cx="6170022" cy="153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7254" y="5997434"/>
            <a:ext cx="1151758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Assertion</a:t>
            </a:r>
            <a:endParaRPr lang="en-US" sz="14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2913" y="6081369"/>
            <a:ext cx="1151758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Assertion</a:t>
            </a:r>
            <a:endParaRPr lang="en-US" sz="14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8572" y="6165304"/>
            <a:ext cx="1151758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Assertion</a:t>
            </a:r>
            <a:endParaRPr lang="en-US" sz="14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928792" y="3717032"/>
            <a:ext cx="402848" cy="2280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604856" y="5943824"/>
            <a:ext cx="1295400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glow rad="101600">
              <a:srgbClr val="FFFF00">
                <a:alpha val="60000"/>
              </a:srgb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Answer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&amp; Confidence</a:t>
            </a:r>
          </a:p>
        </p:txBody>
      </p:sp>
    </p:spTree>
    <p:extLst>
      <p:ext uri="{BB962C8B-B14F-4D97-AF65-F5344CB8AC3E}">
        <p14:creationId xmlns:p14="http://schemas.microsoft.com/office/powerpoint/2010/main" val="4218879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" grpId="0" animBg="1"/>
      <p:bldP spid="7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162"/>
          <p:cNvGrpSpPr>
            <a:grpSpLocks/>
          </p:cNvGrpSpPr>
          <p:nvPr/>
        </p:nvGrpSpPr>
        <p:grpSpPr bwMode="auto">
          <a:xfrm>
            <a:off x="853742" y="608723"/>
            <a:ext cx="1736725" cy="1333088"/>
            <a:chOff x="4221002" y="4650767"/>
            <a:chExt cx="3452681" cy="2126585"/>
          </a:xfrm>
        </p:grpSpPr>
        <p:cxnSp>
          <p:nvCxnSpPr>
            <p:cNvPr id="86" name="Straight Connector 166"/>
            <p:cNvCxnSpPr>
              <a:cxnSpLocks noChangeShapeType="1"/>
            </p:cNvCxnSpPr>
            <p:nvPr/>
          </p:nvCxnSpPr>
          <p:spPr bwMode="auto">
            <a:xfrm flipV="1">
              <a:off x="5841721" y="5346382"/>
              <a:ext cx="685967" cy="268450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7" name="Oval 167"/>
            <p:cNvGrpSpPr>
              <a:grpSpLocks/>
            </p:cNvGrpSpPr>
            <p:nvPr/>
          </p:nvGrpSpPr>
          <p:grpSpPr bwMode="auto">
            <a:xfrm>
              <a:off x="4221002" y="5441752"/>
              <a:ext cx="533047" cy="427911"/>
              <a:chOff x="5017008" y="1950720"/>
              <a:chExt cx="268224" cy="201168"/>
            </a:xfrm>
          </p:grpSpPr>
          <p:pic>
            <p:nvPicPr>
              <p:cNvPr id="224" name="Oval 167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7008" y="1950720"/>
                <a:ext cx="268224" cy="201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" name="Text Box 242"/>
              <p:cNvSpPr txBox="1">
                <a:spLocks noChangeArrowheads="1"/>
              </p:cNvSpPr>
              <p:nvPr/>
            </p:nvSpPr>
            <p:spPr bwMode="auto">
              <a:xfrm>
                <a:off x="5139376" y="1978064"/>
                <a:ext cx="58392" cy="45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88" name="Oval 168"/>
            <p:cNvGrpSpPr>
              <a:grpSpLocks/>
            </p:cNvGrpSpPr>
            <p:nvPr/>
          </p:nvGrpSpPr>
          <p:grpSpPr bwMode="auto">
            <a:xfrm>
              <a:off x="4330034" y="5688124"/>
              <a:ext cx="629962" cy="479779"/>
              <a:chOff x="5071872" y="2066544"/>
              <a:chExt cx="316992" cy="225552"/>
            </a:xfrm>
          </p:grpSpPr>
          <p:pic>
            <p:nvPicPr>
              <p:cNvPr id="222" name="Oval 168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1872" y="2066544"/>
                <a:ext cx="316992" cy="225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3" name="Text Box 245"/>
              <p:cNvSpPr txBox="1">
                <a:spLocks noChangeArrowheads="1"/>
              </p:cNvSpPr>
              <p:nvPr/>
            </p:nvSpPr>
            <p:spPr bwMode="auto">
              <a:xfrm>
                <a:off x="5207958" y="2096085"/>
                <a:ext cx="92711" cy="67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89" name="Oval 169"/>
            <p:cNvGrpSpPr>
              <a:grpSpLocks/>
            </p:cNvGrpSpPr>
            <p:nvPr/>
          </p:nvGrpSpPr>
          <p:grpSpPr bwMode="auto">
            <a:xfrm>
              <a:off x="5262864" y="5584388"/>
              <a:ext cx="593618" cy="479779"/>
              <a:chOff x="5541264" y="2017776"/>
              <a:chExt cx="298704" cy="225552"/>
            </a:xfrm>
          </p:grpSpPr>
          <p:pic>
            <p:nvPicPr>
              <p:cNvPr id="220" name="Oval 169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1264" y="2017776"/>
                <a:ext cx="298704" cy="225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1" name="Text Box 248"/>
              <p:cNvSpPr txBox="1">
                <a:spLocks noChangeArrowheads="1"/>
              </p:cNvSpPr>
              <p:nvPr/>
            </p:nvSpPr>
            <p:spPr bwMode="auto">
              <a:xfrm>
                <a:off x="5675505" y="2049962"/>
                <a:ext cx="81585" cy="62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90" name="Oval 170"/>
            <p:cNvGrpSpPr>
              <a:grpSpLocks/>
            </p:cNvGrpSpPr>
            <p:nvPr/>
          </p:nvGrpSpPr>
          <p:grpSpPr bwMode="auto">
            <a:xfrm>
              <a:off x="4657130" y="5299117"/>
              <a:ext cx="581503" cy="453845"/>
              <a:chOff x="5236464" y="1883664"/>
              <a:chExt cx="292608" cy="213360"/>
            </a:xfrm>
          </p:grpSpPr>
          <p:pic>
            <p:nvPicPr>
              <p:cNvPr id="218" name="Oval 170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6464" y="1883664"/>
                <a:ext cx="292608" cy="21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9" name="Text Box 251"/>
              <p:cNvSpPr txBox="1">
                <a:spLocks noChangeArrowheads="1"/>
              </p:cNvSpPr>
              <p:nvPr/>
            </p:nvSpPr>
            <p:spPr bwMode="auto">
              <a:xfrm>
                <a:off x="5367989" y="1911222"/>
                <a:ext cx="72654" cy="55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91" name="Straight Connector 171"/>
            <p:cNvCxnSpPr>
              <a:cxnSpLocks noChangeShapeType="1"/>
            </p:cNvCxnSpPr>
            <p:nvPr/>
          </p:nvCxnSpPr>
          <p:spPr bwMode="auto">
            <a:xfrm rot="5400000" flipH="1" flipV="1">
              <a:off x="4682988" y="5485877"/>
              <a:ext cx="245137" cy="225908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2" name="Oval 172"/>
            <p:cNvGrpSpPr>
              <a:grpSpLocks/>
            </p:cNvGrpSpPr>
            <p:nvPr/>
          </p:nvGrpSpPr>
          <p:grpSpPr bwMode="auto">
            <a:xfrm>
              <a:off x="4620786" y="6051200"/>
              <a:ext cx="629962" cy="505713"/>
              <a:chOff x="5218176" y="2237232"/>
              <a:chExt cx="316992" cy="237744"/>
            </a:xfrm>
          </p:grpSpPr>
          <p:pic>
            <p:nvPicPr>
              <p:cNvPr id="216" name="Oval 172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8176" y="2237232"/>
                <a:ext cx="316992" cy="23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7" name="Text Box 255"/>
              <p:cNvSpPr txBox="1">
                <a:spLocks noChangeArrowheads="1"/>
              </p:cNvSpPr>
              <p:nvPr/>
            </p:nvSpPr>
            <p:spPr bwMode="auto">
              <a:xfrm>
                <a:off x="5356124" y="2269041"/>
                <a:ext cx="92711" cy="67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93" name="Straight Connector 173"/>
            <p:cNvCxnSpPr>
              <a:cxnSpLocks noChangeShapeType="1"/>
            </p:cNvCxnSpPr>
            <p:nvPr/>
          </p:nvCxnSpPr>
          <p:spPr bwMode="auto">
            <a:xfrm rot="16200000" flipH="1">
              <a:off x="4672488" y="6005951"/>
              <a:ext cx="296524" cy="72048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Straight Connector 174"/>
            <p:cNvCxnSpPr>
              <a:cxnSpLocks noChangeShapeType="1"/>
            </p:cNvCxnSpPr>
            <p:nvPr/>
          </p:nvCxnSpPr>
          <p:spPr bwMode="auto">
            <a:xfrm rot="16200000" flipH="1">
              <a:off x="5207974" y="5331185"/>
              <a:ext cx="176592" cy="466744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5" name="Oval 175"/>
            <p:cNvGrpSpPr>
              <a:grpSpLocks/>
            </p:cNvGrpSpPr>
            <p:nvPr/>
          </p:nvGrpSpPr>
          <p:grpSpPr bwMode="auto">
            <a:xfrm>
              <a:off x="4826735" y="5701091"/>
              <a:ext cx="605733" cy="466812"/>
              <a:chOff x="5321808" y="2072640"/>
              <a:chExt cx="304800" cy="219456"/>
            </a:xfrm>
          </p:grpSpPr>
          <p:pic>
            <p:nvPicPr>
              <p:cNvPr id="214" name="Oval 175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1808" y="2072640"/>
                <a:ext cx="304800" cy="219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" name="Text Box 260"/>
              <p:cNvSpPr txBox="1">
                <a:spLocks noChangeArrowheads="1"/>
              </p:cNvSpPr>
              <p:nvPr/>
            </p:nvSpPr>
            <p:spPr bwMode="auto">
              <a:xfrm>
                <a:off x="5455913" y="2100877"/>
                <a:ext cx="81585" cy="62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96" name="Oval 176"/>
            <p:cNvGrpSpPr>
              <a:grpSpLocks/>
            </p:cNvGrpSpPr>
            <p:nvPr/>
          </p:nvGrpSpPr>
          <p:grpSpPr bwMode="auto">
            <a:xfrm>
              <a:off x="5771680" y="5493622"/>
              <a:ext cx="605733" cy="466812"/>
              <a:chOff x="5797296" y="1975104"/>
              <a:chExt cx="304800" cy="219456"/>
            </a:xfrm>
          </p:grpSpPr>
          <p:pic>
            <p:nvPicPr>
              <p:cNvPr id="212" name="Oval 176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7296" y="1975104"/>
                <a:ext cx="304800" cy="219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3" name="Text Box 263"/>
              <p:cNvSpPr txBox="1">
                <a:spLocks noChangeArrowheads="1"/>
              </p:cNvSpPr>
              <p:nvPr/>
            </p:nvSpPr>
            <p:spPr bwMode="auto">
              <a:xfrm>
                <a:off x="5930406" y="2006244"/>
                <a:ext cx="81585" cy="62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97" name="Oval 177"/>
            <p:cNvGrpSpPr>
              <a:grpSpLocks/>
            </p:cNvGrpSpPr>
            <p:nvPr/>
          </p:nvGrpSpPr>
          <p:grpSpPr bwMode="auto">
            <a:xfrm>
              <a:off x="5093257" y="5078678"/>
              <a:ext cx="569391" cy="427911"/>
              <a:chOff x="5455920" y="1780032"/>
              <a:chExt cx="286512" cy="201168"/>
            </a:xfrm>
          </p:grpSpPr>
          <p:pic>
            <p:nvPicPr>
              <p:cNvPr id="210" name="Oval 177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5920" y="1780032"/>
                <a:ext cx="286512" cy="201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1" name="Text Box 266"/>
              <p:cNvSpPr txBox="1">
                <a:spLocks noChangeArrowheads="1"/>
              </p:cNvSpPr>
              <p:nvPr/>
            </p:nvSpPr>
            <p:spPr bwMode="auto">
              <a:xfrm>
                <a:off x="5582805" y="1806260"/>
                <a:ext cx="72241" cy="48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98" name="Straight Connector 178"/>
            <p:cNvCxnSpPr>
              <a:cxnSpLocks noChangeShapeType="1"/>
            </p:cNvCxnSpPr>
            <p:nvPr/>
          </p:nvCxnSpPr>
          <p:spPr bwMode="auto">
            <a:xfrm rot="5400000" flipH="1" flipV="1">
              <a:off x="5011361" y="5399623"/>
              <a:ext cx="497013" cy="171108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9" name="Oval 179"/>
            <p:cNvGrpSpPr>
              <a:grpSpLocks/>
            </p:cNvGrpSpPr>
            <p:nvPr/>
          </p:nvGrpSpPr>
          <p:grpSpPr bwMode="auto">
            <a:xfrm>
              <a:off x="5165947" y="5921530"/>
              <a:ext cx="629962" cy="505713"/>
              <a:chOff x="5492496" y="2176272"/>
              <a:chExt cx="316992" cy="237744"/>
            </a:xfrm>
          </p:grpSpPr>
          <p:pic>
            <p:nvPicPr>
              <p:cNvPr id="208" name="Oval 179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2496" y="2176272"/>
                <a:ext cx="316992" cy="23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9" name="Text Box 270"/>
              <p:cNvSpPr txBox="1">
                <a:spLocks noChangeArrowheads="1"/>
              </p:cNvSpPr>
              <p:nvPr/>
            </p:nvSpPr>
            <p:spPr bwMode="auto">
              <a:xfrm>
                <a:off x="5628885" y="2210475"/>
                <a:ext cx="92711" cy="67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100" name="Straight Connector 180"/>
            <p:cNvCxnSpPr>
              <a:cxnSpLocks noChangeShapeType="1"/>
            </p:cNvCxnSpPr>
            <p:nvPr/>
          </p:nvCxnSpPr>
          <p:spPr bwMode="auto">
            <a:xfrm rot="16200000" flipH="1">
              <a:off x="5241183" y="5908009"/>
              <a:ext cx="171849" cy="143456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Straight Connector 181"/>
            <p:cNvCxnSpPr>
              <a:cxnSpLocks noChangeShapeType="1"/>
            </p:cNvCxnSpPr>
            <p:nvPr/>
          </p:nvCxnSpPr>
          <p:spPr bwMode="auto">
            <a:xfrm rot="16200000" flipH="1">
              <a:off x="5601002" y="5124653"/>
              <a:ext cx="323192" cy="547224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2" name="Oval 182"/>
            <p:cNvGrpSpPr>
              <a:grpSpLocks/>
            </p:cNvGrpSpPr>
            <p:nvPr/>
          </p:nvGrpSpPr>
          <p:grpSpPr bwMode="auto">
            <a:xfrm>
              <a:off x="5396126" y="5480655"/>
              <a:ext cx="581503" cy="479779"/>
              <a:chOff x="5608320" y="1969008"/>
              <a:chExt cx="292608" cy="225552"/>
            </a:xfrm>
          </p:grpSpPr>
          <p:pic>
            <p:nvPicPr>
              <p:cNvPr id="206" name="Oval 182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8320" y="1969008"/>
                <a:ext cx="292608" cy="225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" name="Text Box 275"/>
              <p:cNvSpPr txBox="1">
                <a:spLocks noChangeArrowheads="1"/>
              </p:cNvSpPr>
              <p:nvPr/>
            </p:nvSpPr>
            <p:spPr bwMode="auto">
              <a:xfrm>
                <a:off x="5741296" y="2000905"/>
                <a:ext cx="75589" cy="62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103" name="Oval 183"/>
            <p:cNvGrpSpPr>
              <a:grpSpLocks/>
            </p:cNvGrpSpPr>
            <p:nvPr/>
          </p:nvGrpSpPr>
          <p:grpSpPr bwMode="auto">
            <a:xfrm>
              <a:off x="5541502" y="5065711"/>
              <a:ext cx="557274" cy="440878"/>
              <a:chOff x="5681472" y="1773936"/>
              <a:chExt cx="280416" cy="207264"/>
            </a:xfrm>
          </p:grpSpPr>
          <p:pic>
            <p:nvPicPr>
              <p:cNvPr id="204" name="Oval 183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1472" y="1773936"/>
                <a:ext cx="280416" cy="207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" name="Text Box 278"/>
              <p:cNvSpPr txBox="1">
                <a:spLocks noChangeArrowheads="1"/>
              </p:cNvSpPr>
              <p:nvPr/>
            </p:nvSpPr>
            <p:spPr bwMode="auto">
              <a:xfrm>
                <a:off x="5811921" y="1805214"/>
                <a:ext cx="65968" cy="49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104" name="Straight Connector 184"/>
            <p:cNvCxnSpPr>
              <a:cxnSpLocks noChangeShapeType="1"/>
            </p:cNvCxnSpPr>
            <p:nvPr/>
          </p:nvCxnSpPr>
          <p:spPr bwMode="auto">
            <a:xfrm rot="5400000" flipH="1" flipV="1">
              <a:off x="5626905" y="5347188"/>
              <a:ext cx="282436" cy="65245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5" name="Oval 185"/>
            <p:cNvGrpSpPr>
              <a:grpSpLocks/>
            </p:cNvGrpSpPr>
            <p:nvPr/>
          </p:nvGrpSpPr>
          <p:grpSpPr bwMode="auto">
            <a:xfrm>
              <a:off x="5747451" y="5882629"/>
              <a:ext cx="605733" cy="505713"/>
              <a:chOff x="5785104" y="2157984"/>
              <a:chExt cx="304800" cy="237744"/>
            </a:xfrm>
          </p:grpSpPr>
          <p:pic>
            <p:nvPicPr>
              <p:cNvPr id="202" name="Oval 185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5104" y="2157984"/>
                <a:ext cx="304800" cy="23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3" name="Text Box 282"/>
              <p:cNvSpPr txBox="1">
                <a:spLocks noChangeArrowheads="1"/>
              </p:cNvSpPr>
              <p:nvPr/>
            </p:nvSpPr>
            <p:spPr bwMode="auto">
              <a:xfrm>
                <a:off x="5920204" y="2192662"/>
                <a:ext cx="85897" cy="67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106" name="Straight Connector 186"/>
            <p:cNvCxnSpPr>
              <a:cxnSpLocks noChangeShapeType="1"/>
            </p:cNvCxnSpPr>
            <p:nvPr/>
          </p:nvCxnSpPr>
          <p:spPr bwMode="auto">
            <a:xfrm rot="16200000" flipH="1">
              <a:off x="5722291" y="5769477"/>
              <a:ext cx="346610" cy="169973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7" name="Oval 187"/>
            <p:cNvGrpSpPr>
              <a:grpSpLocks/>
            </p:cNvGrpSpPr>
            <p:nvPr/>
          </p:nvGrpSpPr>
          <p:grpSpPr bwMode="auto">
            <a:xfrm>
              <a:off x="6219922" y="5662193"/>
              <a:ext cx="605733" cy="505713"/>
              <a:chOff x="6022848" y="2054352"/>
              <a:chExt cx="304800" cy="237744"/>
            </a:xfrm>
          </p:grpSpPr>
          <p:pic>
            <p:nvPicPr>
              <p:cNvPr id="200" name="Oval 187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2848" y="2054352"/>
                <a:ext cx="304800" cy="23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1" name="Text Box 286"/>
              <p:cNvSpPr txBox="1">
                <a:spLocks noChangeArrowheads="1"/>
              </p:cNvSpPr>
              <p:nvPr/>
            </p:nvSpPr>
            <p:spPr bwMode="auto">
              <a:xfrm>
                <a:off x="6155408" y="2086196"/>
                <a:ext cx="85897" cy="67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108" name="Straight Connector 188"/>
            <p:cNvCxnSpPr>
              <a:cxnSpLocks noChangeShapeType="1"/>
            </p:cNvCxnSpPr>
            <p:nvPr/>
          </p:nvCxnSpPr>
          <p:spPr bwMode="auto">
            <a:xfrm rot="16200000" flipH="1">
              <a:off x="6019393" y="5151042"/>
              <a:ext cx="461773" cy="636870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" name="Straight Connector 189"/>
            <p:cNvCxnSpPr>
              <a:cxnSpLocks noChangeShapeType="1"/>
            </p:cNvCxnSpPr>
            <p:nvPr/>
          </p:nvCxnSpPr>
          <p:spPr bwMode="auto">
            <a:xfrm rot="5400000" flipH="1" flipV="1">
              <a:off x="5122330" y="4768828"/>
              <a:ext cx="186843" cy="278426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10" name="Oval 190"/>
            <p:cNvGrpSpPr>
              <a:grpSpLocks/>
            </p:cNvGrpSpPr>
            <p:nvPr/>
          </p:nvGrpSpPr>
          <p:grpSpPr bwMode="auto">
            <a:xfrm>
              <a:off x="4717705" y="4936041"/>
              <a:ext cx="533047" cy="427911"/>
              <a:chOff x="5266944" y="1712976"/>
              <a:chExt cx="268224" cy="201168"/>
            </a:xfrm>
          </p:grpSpPr>
          <p:pic>
            <p:nvPicPr>
              <p:cNvPr id="198" name="Oval 190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6944" y="1712976"/>
                <a:ext cx="268224" cy="201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9" name="Text Box 291"/>
              <p:cNvSpPr txBox="1">
                <a:spLocks noChangeArrowheads="1"/>
              </p:cNvSpPr>
              <p:nvPr/>
            </p:nvSpPr>
            <p:spPr bwMode="auto">
              <a:xfrm>
                <a:off x="5389115" y="1743732"/>
                <a:ext cx="58392" cy="45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111" name="Oval 191"/>
            <p:cNvGrpSpPr>
              <a:grpSpLocks/>
            </p:cNvGrpSpPr>
            <p:nvPr/>
          </p:nvGrpSpPr>
          <p:grpSpPr bwMode="auto">
            <a:xfrm>
              <a:off x="5117489" y="4650767"/>
              <a:ext cx="520930" cy="414944"/>
              <a:chOff x="5468112" y="1578864"/>
              <a:chExt cx="262128" cy="195072"/>
            </a:xfrm>
          </p:grpSpPr>
          <p:pic>
            <p:nvPicPr>
              <p:cNvPr id="196" name="Oval 191"/>
              <p:cNvPicPr>
                <a:picLocks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8112" y="1578864"/>
                <a:ext cx="262128" cy="195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7" name="Text Box 294"/>
              <p:cNvSpPr txBox="1">
                <a:spLocks noChangeArrowheads="1"/>
              </p:cNvSpPr>
              <p:nvPr/>
            </p:nvSpPr>
            <p:spPr bwMode="auto">
              <a:xfrm>
                <a:off x="5587608" y="1609914"/>
                <a:ext cx="58392" cy="45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112" name="Straight Connector 192"/>
            <p:cNvCxnSpPr>
              <a:cxnSpLocks noChangeShapeType="1"/>
            </p:cNvCxnSpPr>
            <p:nvPr/>
          </p:nvCxnSpPr>
          <p:spPr bwMode="auto">
            <a:xfrm rot="10800000" flipV="1">
              <a:off x="4522209" y="5050364"/>
              <a:ext cx="414255" cy="429296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13" name="Oval 193"/>
            <p:cNvGrpSpPr>
              <a:grpSpLocks/>
            </p:cNvGrpSpPr>
            <p:nvPr/>
          </p:nvGrpSpPr>
          <p:grpSpPr bwMode="auto">
            <a:xfrm>
              <a:off x="6280498" y="5182414"/>
              <a:ext cx="533047" cy="414944"/>
              <a:chOff x="6053328" y="1828800"/>
              <a:chExt cx="268224" cy="195072"/>
            </a:xfrm>
          </p:grpSpPr>
          <p:pic>
            <p:nvPicPr>
              <p:cNvPr id="194" name="Oval 193"/>
              <p:cNvPicPr>
                <a:picLocks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3328" y="1828800"/>
                <a:ext cx="268224" cy="195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5" name="Text Box 298"/>
              <p:cNvSpPr txBox="1">
                <a:spLocks noChangeArrowheads="1"/>
              </p:cNvSpPr>
              <p:nvPr/>
            </p:nvSpPr>
            <p:spPr bwMode="auto">
              <a:xfrm>
                <a:off x="6177712" y="1859905"/>
                <a:ext cx="58392" cy="45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114" name="Straight Connector 194"/>
            <p:cNvCxnSpPr>
              <a:cxnSpLocks noChangeShapeType="1"/>
            </p:cNvCxnSpPr>
            <p:nvPr/>
          </p:nvCxnSpPr>
          <p:spPr bwMode="auto">
            <a:xfrm rot="16200000" flipH="1">
              <a:off x="5821506" y="4464119"/>
              <a:ext cx="413702" cy="1114701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" name="Straight Connector 195"/>
            <p:cNvCxnSpPr>
              <a:cxnSpLocks noChangeShapeType="1"/>
            </p:cNvCxnSpPr>
            <p:nvPr/>
          </p:nvCxnSpPr>
          <p:spPr bwMode="auto">
            <a:xfrm rot="16200000" flipV="1">
              <a:off x="5275882" y="4971978"/>
              <a:ext cx="278425" cy="4217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Straight Connector 196"/>
            <p:cNvCxnSpPr>
              <a:cxnSpLocks noChangeShapeType="1"/>
            </p:cNvCxnSpPr>
            <p:nvPr/>
          </p:nvCxnSpPr>
          <p:spPr bwMode="auto">
            <a:xfrm flipV="1">
              <a:off x="5092802" y="5185568"/>
              <a:ext cx="222885" cy="231430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Straight Connector 197"/>
            <p:cNvCxnSpPr>
              <a:cxnSpLocks noChangeShapeType="1"/>
            </p:cNvCxnSpPr>
            <p:nvPr/>
          </p:nvCxnSpPr>
          <p:spPr bwMode="auto">
            <a:xfrm flipV="1">
              <a:off x="6696879" y="5477981"/>
              <a:ext cx="620240" cy="249238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18" name="Oval 198"/>
            <p:cNvGrpSpPr>
              <a:grpSpLocks/>
            </p:cNvGrpSpPr>
            <p:nvPr/>
          </p:nvGrpSpPr>
          <p:grpSpPr bwMode="auto">
            <a:xfrm>
              <a:off x="4984227" y="5480655"/>
              <a:ext cx="593618" cy="544614"/>
              <a:chOff x="5401056" y="1969008"/>
              <a:chExt cx="298704" cy="256032"/>
            </a:xfrm>
          </p:grpSpPr>
          <p:pic>
            <p:nvPicPr>
              <p:cNvPr id="192" name="Oval 198"/>
              <p:cNvPicPr>
                <a:picLocks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1056" y="1969008"/>
                <a:ext cx="298704" cy="256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3" name="Text Box 305"/>
              <p:cNvSpPr txBox="1">
                <a:spLocks noChangeArrowheads="1"/>
              </p:cNvSpPr>
              <p:nvPr/>
            </p:nvSpPr>
            <p:spPr bwMode="auto">
              <a:xfrm>
                <a:off x="5536611" y="2003517"/>
                <a:ext cx="78760" cy="82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119" name="Oval 199"/>
            <p:cNvGrpSpPr>
              <a:grpSpLocks/>
            </p:cNvGrpSpPr>
            <p:nvPr/>
          </p:nvGrpSpPr>
          <p:grpSpPr bwMode="auto">
            <a:xfrm>
              <a:off x="5093257" y="5727028"/>
              <a:ext cx="726881" cy="674284"/>
              <a:chOff x="5455920" y="2084832"/>
              <a:chExt cx="365760" cy="316992"/>
            </a:xfrm>
          </p:grpSpPr>
          <p:pic>
            <p:nvPicPr>
              <p:cNvPr id="190" name="Oval 199"/>
              <p:cNvPicPr>
                <a:picLocks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5920" y="2084832"/>
                <a:ext cx="365760" cy="316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1" name="Text Box 308"/>
              <p:cNvSpPr txBox="1">
                <a:spLocks noChangeArrowheads="1"/>
              </p:cNvSpPr>
              <p:nvPr/>
            </p:nvSpPr>
            <p:spPr bwMode="auto">
              <a:xfrm>
                <a:off x="5607672" y="2125004"/>
                <a:ext cx="125053" cy="120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120" name="Oval 200"/>
            <p:cNvGrpSpPr>
              <a:grpSpLocks/>
            </p:cNvGrpSpPr>
            <p:nvPr/>
          </p:nvGrpSpPr>
          <p:grpSpPr bwMode="auto">
            <a:xfrm>
              <a:off x="6038202" y="5623289"/>
              <a:ext cx="666306" cy="661317"/>
              <a:chOff x="5931408" y="2036064"/>
              <a:chExt cx="335280" cy="310896"/>
            </a:xfrm>
          </p:grpSpPr>
          <p:pic>
            <p:nvPicPr>
              <p:cNvPr id="188" name="Oval 200"/>
              <p:cNvPicPr>
                <a:picLocks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1408" y="2036064"/>
                <a:ext cx="335280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9" name="Text Box 311"/>
              <p:cNvSpPr txBox="1">
                <a:spLocks noChangeArrowheads="1"/>
              </p:cNvSpPr>
              <p:nvPr/>
            </p:nvSpPr>
            <p:spPr bwMode="auto">
              <a:xfrm>
                <a:off x="6074416" y="2078103"/>
                <a:ext cx="110046" cy="111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121" name="Oval 201"/>
            <p:cNvGrpSpPr>
              <a:grpSpLocks/>
            </p:cNvGrpSpPr>
            <p:nvPr/>
          </p:nvGrpSpPr>
          <p:grpSpPr bwMode="auto">
            <a:xfrm>
              <a:off x="5432470" y="5338016"/>
              <a:ext cx="642077" cy="609449"/>
              <a:chOff x="5626608" y="1901952"/>
              <a:chExt cx="323088" cy="286512"/>
            </a:xfrm>
          </p:grpSpPr>
          <p:pic>
            <p:nvPicPr>
              <p:cNvPr id="186" name="Oval 201"/>
              <p:cNvPicPr>
                <a:picLocks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6608" y="1901952"/>
                <a:ext cx="323088" cy="286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7" name="Text Box 314"/>
              <p:cNvSpPr txBox="1">
                <a:spLocks noChangeArrowheads="1"/>
              </p:cNvSpPr>
              <p:nvPr/>
            </p:nvSpPr>
            <p:spPr bwMode="auto">
              <a:xfrm>
                <a:off x="5766255" y="1938273"/>
                <a:ext cx="97999" cy="99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122" name="Straight Connector 202"/>
            <p:cNvCxnSpPr>
              <a:cxnSpLocks noChangeShapeType="1"/>
            </p:cNvCxnSpPr>
            <p:nvPr/>
          </p:nvCxnSpPr>
          <p:spPr bwMode="auto">
            <a:xfrm rot="5400000" flipH="1" flipV="1">
              <a:off x="5548630" y="5598138"/>
              <a:ext cx="131829" cy="190893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3" name="Oval 203"/>
            <p:cNvGrpSpPr>
              <a:grpSpLocks/>
            </p:cNvGrpSpPr>
            <p:nvPr/>
          </p:nvGrpSpPr>
          <p:grpSpPr bwMode="auto">
            <a:xfrm>
              <a:off x="5384011" y="6090101"/>
              <a:ext cx="726881" cy="687251"/>
              <a:chOff x="5602224" y="2255520"/>
              <a:chExt cx="365760" cy="323088"/>
            </a:xfrm>
          </p:grpSpPr>
          <p:pic>
            <p:nvPicPr>
              <p:cNvPr id="184" name="Oval 203"/>
              <p:cNvPicPr>
                <a:picLocks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2224" y="2255520"/>
                <a:ext cx="365760" cy="32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" name="Text Box 318"/>
              <p:cNvSpPr txBox="1">
                <a:spLocks noChangeArrowheads="1"/>
              </p:cNvSpPr>
              <p:nvPr/>
            </p:nvSpPr>
            <p:spPr bwMode="auto">
              <a:xfrm>
                <a:off x="5755839" y="2297960"/>
                <a:ext cx="125053" cy="120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124" name="Straight Connector 123"/>
            <p:cNvCxnSpPr/>
            <p:nvPr/>
          </p:nvCxnSpPr>
          <p:spPr>
            <a:xfrm rot="5400000">
              <a:off x="5521380" y="6185164"/>
              <a:ext cx="239662" cy="631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205"/>
            <p:cNvCxnSpPr>
              <a:cxnSpLocks noChangeShapeType="1"/>
            </p:cNvCxnSpPr>
            <p:nvPr/>
          </p:nvCxnSpPr>
          <p:spPr bwMode="auto">
            <a:xfrm rot="16200000" flipH="1">
              <a:off x="6071054" y="5461360"/>
              <a:ext cx="85043" cy="417660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6" name="Oval 206"/>
            <p:cNvGrpSpPr>
              <a:grpSpLocks/>
            </p:cNvGrpSpPr>
            <p:nvPr/>
          </p:nvGrpSpPr>
          <p:grpSpPr bwMode="auto">
            <a:xfrm>
              <a:off x="5626304" y="5610322"/>
              <a:ext cx="666306" cy="661317"/>
              <a:chOff x="5724144" y="2029968"/>
              <a:chExt cx="335280" cy="310896"/>
            </a:xfrm>
          </p:grpSpPr>
          <p:pic>
            <p:nvPicPr>
              <p:cNvPr id="182" name="Oval 206"/>
              <p:cNvPicPr>
                <a:picLocks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4144" y="2029968"/>
                <a:ext cx="335280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3" name="Text Box 323"/>
              <p:cNvSpPr txBox="1">
                <a:spLocks noChangeArrowheads="1"/>
              </p:cNvSpPr>
              <p:nvPr/>
            </p:nvSpPr>
            <p:spPr bwMode="auto">
              <a:xfrm>
                <a:off x="5868472" y="2074446"/>
                <a:ext cx="110045" cy="111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127" name="Oval 207"/>
            <p:cNvGrpSpPr>
              <a:grpSpLocks/>
            </p:cNvGrpSpPr>
            <p:nvPr/>
          </p:nvGrpSpPr>
          <p:grpSpPr bwMode="auto">
            <a:xfrm>
              <a:off x="6547020" y="5532520"/>
              <a:ext cx="666306" cy="661317"/>
              <a:chOff x="6187440" y="1993392"/>
              <a:chExt cx="335280" cy="310896"/>
            </a:xfrm>
          </p:grpSpPr>
          <p:pic>
            <p:nvPicPr>
              <p:cNvPr id="180" name="Oval 207"/>
              <p:cNvPicPr>
                <a:picLocks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7440" y="1993392"/>
                <a:ext cx="335280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" name="Text Box 326"/>
              <p:cNvSpPr txBox="1">
                <a:spLocks noChangeArrowheads="1"/>
              </p:cNvSpPr>
              <p:nvPr/>
            </p:nvSpPr>
            <p:spPr bwMode="auto">
              <a:xfrm>
                <a:off x="6329317" y="2034385"/>
                <a:ext cx="110046" cy="111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128" name="Oval 208"/>
            <p:cNvGrpSpPr>
              <a:grpSpLocks/>
            </p:cNvGrpSpPr>
            <p:nvPr/>
          </p:nvGrpSpPr>
          <p:grpSpPr bwMode="auto">
            <a:xfrm>
              <a:off x="5856483" y="5117579"/>
              <a:ext cx="642077" cy="570548"/>
              <a:chOff x="5839968" y="1798320"/>
              <a:chExt cx="323088" cy="268224"/>
            </a:xfrm>
          </p:grpSpPr>
          <p:pic>
            <p:nvPicPr>
              <p:cNvPr id="178" name="Oval 208"/>
              <p:cNvPicPr>
                <a:picLocks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9968" y="1798320"/>
                <a:ext cx="323088" cy="268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9" name="Text Box 329"/>
              <p:cNvSpPr txBox="1">
                <a:spLocks noChangeArrowheads="1"/>
              </p:cNvSpPr>
              <p:nvPr/>
            </p:nvSpPr>
            <p:spPr bwMode="auto">
              <a:xfrm>
                <a:off x="5981041" y="1832051"/>
                <a:ext cx="97442" cy="86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129" name="Straight Connector 209"/>
            <p:cNvCxnSpPr>
              <a:cxnSpLocks noChangeShapeType="1"/>
            </p:cNvCxnSpPr>
            <p:nvPr/>
          </p:nvCxnSpPr>
          <p:spPr bwMode="auto">
            <a:xfrm rot="5400000" flipH="1" flipV="1">
              <a:off x="5938042" y="5456904"/>
              <a:ext cx="283230" cy="114364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0" name="Oval 210"/>
            <p:cNvGrpSpPr>
              <a:grpSpLocks/>
            </p:cNvGrpSpPr>
            <p:nvPr/>
          </p:nvGrpSpPr>
          <p:grpSpPr bwMode="auto">
            <a:xfrm>
              <a:off x="5929171" y="5960431"/>
              <a:ext cx="726881" cy="687251"/>
              <a:chOff x="5876544" y="2194560"/>
              <a:chExt cx="365760" cy="323088"/>
            </a:xfrm>
          </p:grpSpPr>
          <p:pic>
            <p:nvPicPr>
              <p:cNvPr id="176" name="Oval 210"/>
              <p:cNvPicPr>
                <a:picLocks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6544" y="2194560"/>
                <a:ext cx="365760" cy="32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7" name="Text Box 333"/>
              <p:cNvSpPr txBox="1">
                <a:spLocks noChangeArrowheads="1"/>
              </p:cNvSpPr>
              <p:nvPr/>
            </p:nvSpPr>
            <p:spPr bwMode="auto">
              <a:xfrm>
                <a:off x="6028599" y="2239394"/>
                <a:ext cx="125053" cy="120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131" name="Straight Connector 211"/>
            <p:cNvCxnSpPr>
              <a:cxnSpLocks noChangeShapeType="1"/>
            </p:cNvCxnSpPr>
            <p:nvPr/>
          </p:nvCxnSpPr>
          <p:spPr bwMode="auto">
            <a:xfrm rot="16200000" flipH="1">
              <a:off x="6035326" y="6039143"/>
              <a:ext cx="241053" cy="48061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Straight Connector 212"/>
            <p:cNvCxnSpPr>
              <a:cxnSpLocks noChangeShapeType="1"/>
            </p:cNvCxnSpPr>
            <p:nvPr/>
          </p:nvCxnSpPr>
          <p:spPr bwMode="auto">
            <a:xfrm rot="16200000" flipH="1">
              <a:off x="6456107" y="5246853"/>
              <a:ext cx="247247" cy="498486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3" name="Oval 213"/>
            <p:cNvGrpSpPr>
              <a:grpSpLocks/>
            </p:cNvGrpSpPr>
            <p:nvPr/>
          </p:nvGrpSpPr>
          <p:grpSpPr bwMode="auto">
            <a:xfrm>
              <a:off x="6171464" y="5519553"/>
              <a:ext cx="642077" cy="661317"/>
              <a:chOff x="5998464" y="1987296"/>
              <a:chExt cx="323088" cy="310896"/>
            </a:xfrm>
          </p:grpSpPr>
          <p:pic>
            <p:nvPicPr>
              <p:cNvPr id="174" name="Oval 213"/>
              <p:cNvPicPr>
                <a:picLocks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8464" y="1987296"/>
                <a:ext cx="323088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" name="Text Box 338"/>
              <p:cNvSpPr txBox="1">
                <a:spLocks noChangeArrowheads="1"/>
              </p:cNvSpPr>
              <p:nvPr/>
            </p:nvSpPr>
            <p:spPr bwMode="auto">
              <a:xfrm>
                <a:off x="6139774" y="2029045"/>
                <a:ext cx="101958" cy="111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134" name="Oval 215"/>
            <p:cNvGrpSpPr>
              <a:grpSpLocks/>
            </p:cNvGrpSpPr>
            <p:nvPr/>
          </p:nvGrpSpPr>
          <p:grpSpPr bwMode="auto">
            <a:xfrm>
              <a:off x="6316842" y="5104612"/>
              <a:ext cx="617847" cy="583515"/>
              <a:chOff x="6071616" y="1792224"/>
              <a:chExt cx="310896" cy="274320"/>
            </a:xfrm>
          </p:grpSpPr>
          <p:pic>
            <p:nvPicPr>
              <p:cNvPr id="169" name="Oval 215"/>
              <p:cNvPicPr>
                <a:picLocks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1616" y="1792224"/>
                <a:ext cx="310896" cy="27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" name="Text Box 341"/>
              <p:cNvSpPr txBox="1">
                <a:spLocks noChangeArrowheads="1"/>
              </p:cNvSpPr>
              <p:nvPr/>
            </p:nvSpPr>
            <p:spPr bwMode="auto">
              <a:xfrm>
                <a:off x="6209704" y="1831326"/>
                <a:ext cx="88980" cy="89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135" name="Straight Connector 216"/>
            <p:cNvCxnSpPr>
              <a:cxnSpLocks noChangeShapeType="1"/>
            </p:cNvCxnSpPr>
            <p:nvPr/>
          </p:nvCxnSpPr>
          <p:spPr bwMode="auto">
            <a:xfrm rot="5400000" flipH="1" flipV="1">
              <a:off x="6482050" y="5449913"/>
              <a:ext cx="180770" cy="37664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6" name="Oval 217"/>
            <p:cNvGrpSpPr>
              <a:grpSpLocks/>
            </p:cNvGrpSpPr>
            <p:nvPr/>
          </p:nvGrpSpPr>
          <p:grpSpPr bwMode="auto">
            <a:xfrm>
              <a:off x="6510676" y="5921530"/>
              <a:ext cx="702650" cy="687251"/>
              <a:chOff x="6169152" y="2176272"/>
              <a:chExt cx="353568" cy="323088"/>
            </a:xfrm>
          </p:grpSpPr>
          <p:pic>
            <p:nvPicPr>
              <p:cNvPr id="161" name="Oval 217"/>
              <p:cNvPicPr>
                <a:picLocks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9152" y="2176272"/>
                <a:ext cx="353568" cy="32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2" name="Text Box 345"/>
              <p:cNvSpPr txBox="1">
                <a:spLocks noChangeArrowheads="1"/>
              </p:cNvSpPr>
              <p:nvPr/>
            </p:nvSpPr>
            <p:spPr bwMode="auto">
              <a:xfrm>
                <a:off x="6319426" y="2221580"/>
                <a:ext cx="115861" cy="120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137" name="Straight Connector 218"/>
            <p:cNvCxnSpPr>
              <a:cxnSpLocks noChangeShapeType="1"/>
            </p:cNvCxnSpPr>
            <p:nvPr/>
          </p:nvCxnSpPr>
          <p:spPr bwMode="auto">
            <a:xfrm rot="16200000" flipH="1">
              <a:off x="6558406" y="5942584"/>
              <a:ext cx="299732" cy="106717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8" name="Oval 219"/>
            <p:cNvGrpSpPr>
              <a:grpSpLocks/>
            </p:cNvGrpSpPr>
            <p:nvPr/>
          </p:nvGrpSpPr>
          <p:grpSpPr bwMode="auto">
            <a:xfrm>
              <a:off x="6971033" y="5701091"/>
              <a:ext cx="702650" cy="687251"/>
              <a:chOff x="6400800" y="2072640"/>
              <a:chExt cx="353568" cy="323088"/>
            </a:xfrm>
          </p:grpSpPr>
          <p:pic>
            <p:nvPicPr>
              <p:cNvPr id="159" name="Oval 219"/>
              <p:cNvPicPr>
                <a:picLocks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2072640"/>
                <a:ext cx="353568" cy="32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0" name="Text Box 349"/>
              <p:cNvSpPr txBox="1">
                <a:spLocks noChangeArrowheads="1"/>
              </p:cNvSpPr>
              <p:nvPr/>
            </p:nvSpPr>
            <p:spPr bwMode="auto">
              <a:xfrm>
                <a:off x="6554631" y="2115115"/>
                <a:ext cx="115861" cy="120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139" name="Straight Connector 220"/>
            <p:cNvCxnSpPr>
              <a:cxnSpLocks noChangeShapeType="1"/>
            </p:cNvCxnSpPr>
            <p:nvPr/>
          </p:nvCxnSpPr>
          <p:spPr bwMode="auto">
            <a:xfrm rot="16200000" flipH="1">
              <a:off x="6899930" y="5246525"/>
              <a:ext cx="360106" cy="623774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Straight Connector 221"/>
            <p:cNvCxnSpPr>
              <a:cxnSpLocks noChangeShapeType="1"/>
            </p:cNvCxnSpPr>
            <p:nvPr/>
          </p:nvCxnSpPr>
          <p:spPr bwMode="auto">
            <a:xfrm rot="5400000" flipH="1" flipV="1">
              <a:off x="5970729" y="4881937"/>
              <a:ext cx="109388" cy="237947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41" name="Oval 222"/>
            <p:cNvGrpSpPr>
              <a:grpSpLocks/>
            </p:cNvGrpSpPr>
            <p:nvPr/>
          </p:nvGrpSpPr>
          <p:grpSpPr bwMode="auto">
            <a:xfrm>
              <a:off x="5480928" y="4974942"/>
              <a:ext cx="593618" cy="570548"/>
              <a:chOff x="5650992" y="1731264"/>
              <a:chExt cx="298704" cy="268224"/>
            </a:xfrm>
          </p:grpSpPr>
          <p:pic>
            <p:nvPicPr>
              <p:cNvPr id="157" name="Oval 222"/>
              <p:cNvPicPr>
                <a:picLocks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0992" y="1731264"/>
                <a:ext cx="298704" cy="268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8" name="Text Box 354"/>
              <p:cNvSpPr txBox="1">
                <a:spLocks noChangeArrowheads="1"/>
              </p:cNvSpPr>
              <p:nvPr/>
            </p:nvSpPr>
            <p:spPr bwMode="auto">
              <a:xfrm>
                <a:off x="5786350" y="1769185"/>
                <a:ext cx="78760" cy="82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142" name="Oval 223"/>
            <p:cNvGrpSpPr>
              <a:grpSpLocks/>
            </p:cNvGrpSpPr>
            <p:nvPr/>
          </p:nvGrpSpPr>
          <p:grpSpPr bwMode="auto">
            <a:xfrm>
              <a:off x="5868597" y="4689668"/>
              <a:ext cx="593618" cy="570548"/>
              <a:chOff x="5846064" y="1597152"/>
              <a:chExt cx="298704" cy="268224"/>
            </a:xfrm>
          </p:grpSpPr>
          <p:pic>
            <p:nvPicPr>
              <p:cNvPr id="155" name="Oval 223"/>
              <p:cNvPicPr>
                <a:picLocks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6064" y="1597152"/>
                <a:ext cx="298704" cy="268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6" name="Text Box 357"/>
              <p:cNvSpPr txBox="1">
                <a:spLocks noChangeArrowheads="1"/>
              </p:cNvSpPr>
              <p:nvPr/>
            </p:nvSpPr>
            <p:spPr bwMode="auto">
              <a:xfrm>
                <a:off x="5984844" y="1635367"/>
                <a:ext cx="78760" cy="82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143" name="Straight Connector 224"/>
            <p:cNvCxnSpPr>
              <a:cxnSpLocks noChangeShapeType="1"/>
            </p:cNvCxnSpPr>
            <p:nvPr/>
          </p:nvCxnSpPr>
          <p:spPr bwMode="auto">
            <a:xfrm rot="10800000" flipV="1">
              <a:off x="5331880" y="5143236"/>
              <a:ext cx="385632" cy="374524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44" name="Oval 225"/>
            <p:cNvGrpSpPr>
              <a:grpSpLocks/>
            </p:cNvGrpSpPr>
            <p:nvPr/>
          </p:nvGrpSpPr>
          <p:grpSpPr bwMode="auto">
            <a:xfrm>
              <a:off x="7043721" y="5221315"/>
              <a:ext cx="593618" cy="570548"/>
              <a:chOff x="6437376" y="1847088"/>
              <a:chExt cx="298704" cy="268224"/>
            </a:xfrm>
          </p:grpSpPr>
          <p:pic>
            <p:nvPicPr>
              <p:cNvPr id="153" name="Oval 225"/>
              <p:cNvPicPr>
                <a:picLocks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37376" y="1847088"/>
                <a:ext cx="298704" cy="268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" name="Text Box 361"/>
              <p:cNvSpPr txBox="1">
                <a:spLocks noChangeArrowheads="1"/>
              </p:cNvSpPr>
              <p:nvPr/>
            </p:nvSpPr>
            <p:spPr bwMode="auto">
              <a:xfrm>
                <a:off x="6574948" y="1885357"/>
                <a:ext cx="78760" cy="82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cxnSp>
          <p:nvCxnSpPr>
            <p:cNvPr id="145" name="Straight Connector 226"/>
            <p:cNvCxnSpPr>
              <a:cxnSpLocks noChangeShapeType="1"/>
            </p:cNvCxnSpPr>
            <p:nvPr/>
          </p:nvCxnSpPr>
          <p:spPr bwMode="auto">
            <a:xfrm rot="16200000" flipH="1">
              <a:off x="6688047" y="4559089"/>
              <a:ext cx="320204" cy="1094463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Straight Connector 227"/>
            <p:cNvCxnSpPr>
              <a:cxnSpLocks noChangeShapeType="1"/>
            </p:cNvCxnSpPr>
            <p:nvPr/>
          </p:nvCxnSpPr>
          <p:spPr bwMode="auto">
            <a:xfrm rot="16200000" flipV="1">
              <a:off x="6143721" y="5061454"/>
              <a:ext cx="168884" cy="11008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7" name="Straight Connector 229"/>
            <p:cNvCxnSpPr>
              <a:cxnSpLocks noChangeShapeType="1"/>
            </p:cNvCxnSpPr>
            <p:nvPr/>
          </p:nvCxnSpPr>
          <p:spPr bwMode="auto">
            <a:xfrm flipV="1">
              <a:off x="5945081" y="5280900"/>
              <a:ext cx="151654" cy="240572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Straight Connector 231"/>
            <p:cNvCxnSpPr>
              <a:cxnSpLocks noChangeShapeType="1"/>
            </p:cNvCxnSpPr>
            <p:nvPr/>
          </p:nvCxnSpPr>
          <p:spPr bwMode="auto">
            <a:xfrm rot="10800000" flipV="1">
              <a:off x="5694827" y="5823788"/>
              <a:ext cx="173009" cy="116588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" name="Straight Connector 232"/>
            <p:cNvCxnSpPr>
              <a:cxnSpLocks noChangeShapeType="1"/>
            </p:cNvCxnSpPr>
            <p:nvPr/>
          </p:nvCxnSpPr>
          <p:spPr bwMode="auto">
            <a:xfrm rot="10800000" flipV="1">
              <a:off x="6531342" y="6145808"/>
              <a:ext cx="230288" cy="37891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" name="Straight Connector 149"/>
            <p:cNvCxnSpPr/>
            <p:nvPr/>
          </p:nvCxnSpPr>
          <p:spPr>
            <a:xfrm rot="10800000">
              <a:off x="4808021" y="5822075"/>
              <a:ext cx="239857" cy="675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234"/>
            <p:cNvCxnSpPr>
              <a:cxnSpLocks noChangeShapeType="1"/>
            </p:cNvCxnSpPr>
            <p:nvPr/>
          </p:nvCxnSpPr>
          <p:spPr bwMode="auto">
            <a:xfrm rot="16200000" flipH="1">
              <a:off x="4555700" y="5584486"/>
              <a:ext cx="103421" cy="170396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" name="Straight Connector 235"/>
            <p:cNvCxnSpPr>
              <a:cxnSpLocks noChangeShapeType="1"/>
            </p:cNvCxnSpPr>
            <p:nvPr/>
          </p:nvCxnSpPr>
          <p:spPr bwMode="auto">
            <a:xfrm flipV="1">
              <a:off x="5518731" y="5143183"/>
              <a:ext cx="198791" cy="42332"/>
            </a:xfrm>
            <a:prstGeom prst="line">
              <a:avLst/>
            </a:prstGeom>
            <a:noFill/>
            <a:ln w="12700">
              <a:solidFill>
                <a:srgbClr val="7283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1756" y="1058717"/>
            <a:ext cx="8980488" cy="5611794"/>
          </a:xfrm>
          <a:prstGeom prst="rect">
            <a:avLst/>
          </a:prstGeom>
          <a:gradFill rotWithShape="1">
            <a:gsLst>
              <a:gs pos="0">
                <a:srgbClr val="BECCD6">
                  <a:alpha val="60001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4" tIns="45690" rIns="91374" bIns="4569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" name="AutoShape 18"/>
          <p:cNvPicPr>
            <a:picLocks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306" y="1230113"/>
            <a:ext cx="1676400" cy="294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AutoShape 11"/>
          <p:cNvCxnSpPr>
            <a:cxnSpLocks noChangeShapeType="1"/>
          </p:cNvCxnSpPr>
          <p:nvPr/>
        </p:nvCxnSpPr>
        <p:spPr bwMode="auto">
          <a:xfrm flipV="1">
            <a:off x="888206" y="4577995"/>
            <a:ext cx="1460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13"/>
          <p:cNvCxnSpPr>
            <a:cxnSpLocks noChangeShapeType="1"/>
          </p:cNvCxnSpPr>
          <p:nvPr/>
        </p:nvCxnSpPr>
        <p:spPr bwMode="auto">
          <a:xfrm rot="5400000">
            <a:off x="-174638" y="3431645"/>
            <a:ext cx="1519298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61"/>
          <p:cNvCxnSpPr>
            <a:cxnSpLocks noChangeShapeType="1"/>
            <a:stCxn id="336" idx="3"/>
            <a:endCxn id="337" idx="1"/>
          </p:cNvCxnSpPr>
          <p:nvPr/>
        </p:nvCxnSpPr>
        <p:spPr bwMode="auto">
          <a:xfrm>
            <a:off x="3373169" y="2926842"/>
            <a:ext cx="97355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Elbow Connector 94"/>
          <p:cNvCxnSpPr>
            <a:cxnSpLocks noChangeShapeType="1"/>
            <a:endCxn id="167" idx="0"/>
          </p:cNvCxnSpPr>
          <p:nvPr/>
        </p:nvCxnSpPr>
        <p:spPr bwMode="auto">
          <a:xfrm rot="16200000" flipH="1">
            <a:off x="8114018" y="5834560"/>
            <a:ext cx="273967" cy="311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4168037" y="1438889"/>
            <a:ext cx="2623392" cy="928929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noFill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2" name="AutoShape 18"/>
          <p:cNvPicPr>
            <a:picLocks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87" y="1553154"/>
            <a:ext cx="1208088" cy="7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30"/>
          <p:cNvSpPr txBox="1">
            <a:spLocks noChangeArrowheads="1"/>
          </p:cNvSpPr>
          <p:nvPr/>
        </p:nvSpPr>
        <p:spPr bwMode="auto">
          <a:xfrm>
            <a:off x="4424419" y="1599708"/>
            <a:ext cx="773113" cy="63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dirty="0">
                <a:solidFill>
                  <a:srgbClr val="FFFFFF"/>
                </a:solidFill>
                <a:ea typeface="ＭＳ Ｐゴシック" pitchFamily="34" charset="-128"/>
              </a:rPr>
              <a:t>Answer Scoring</a:t>
            </a:r>
          </a:p>
        </p:txBody>
      </p:sp>
      <p:sp>
        <p:nvSpPr>
          <p:cNvPr id="163" name="Rectangle 525"/>
          <p:cNvSpPr>
            <a:spLocks noChangeArrowheads="1"/>
          </p:cNvSpPr>
          <p:nvPr/>
        </p:nvSpPr>
        <p:spPr bwMode="black">
          <a:xfrm>
            <a:off x="143669" y="6951813"/>
            <a:ext cx="366712" cy="24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DECB797-50C9-472A-94D1-D407C7BA79FB}" type="slidenum">
              <a:rPr lang="ja-JP" altLang="en-US" sz="800">
                <a:solidFill>
                  <a:srgbClr val="000000"/>
                </a:solidFill>
                <a:ea typeface="ＭＳ Ｐゴシック" pitchFamily="34" charset="-128"/>
              </a:rPr>
              <a:pPr eaLnBrk="1" hangingPunct="1"/>
              <a:t>6</a:t>
            </a:fld>
            <a:endParaRPr lang="en-US" altLang="ja-JP" sz="8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pSp>
        <p:nvGrpSpPr>
          <p:cNvPr id="164" name="Flowchart: Magnetic Disk 58"/>
          <p:cNvGrpSpPr>
            <a:grpSpLocks/>
          </p:cNvGrpSpPr>
          <p:nvPr/>
        </p:nvGrpSpPr>
        <p:grpSpPr bwMode="auto">
          <a:xfrm>
            <a:off x="8114506" y="2245800"/>
            <a:ext cx="762000" cy="812549"/>
            <a:chOff x="4700" y="2911"/>
            <a:chExt cx="549" cy="545"/>
          </a:xfrm>
        </p:grpSpPr>
        <p:pic>
          <p:nvPicPr>
            <p:cNvPr id="165" name="Flowchart: Magnetic Disk 58"/>
            <p:cNvPicPr>
              <a:picLocks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" y="2911"/>
              <a:ext cx="549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6" name="Text Box 67"/>
            <p:cNvSpPr txBox="1">
              <a:spLocks noChangeArrowheads="1"/>
            </p:cNvSpPr>
            <p:nvPr/>
          </p:nvSpPr>
          <p:spPr bwMode="auto">
            <a:xfrm>
              <a:off x="4741" y="3093"/>
              <a:ext cx="469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rgbClr val="FFFFFF"/>
                  </a:solidFill>
                  <a:latin typeface="Arial" charset="0"/>
                  <a:ea typeface="MS PGothic" pitchFamily="34" charset="-128"/>
                  <a:cs typeface="Arial" charset="0"/>
                </a:rPr>
                <a:t>Models</a:t>
              </a:r>
            </a:p>
          </p:txBody>
        </p:sp>
      </p:grpSp>
      <p:sp>
        <p:nvSpPr>
          <p:cNvPr id="167" name="TextBox 166"/>
          <p:cNvSpPr txBox="1"/>
          <p:nvPr/>
        </p:nvSpPr>
        <p:spPr>
          <a:xfrm>
            <a:off x="7604856" y="5973099"/>
            <a:ext cx="1295400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glow rad="101600">
              <a:srgbClr val="FFFF00">
                <a:alpha val="60000"/>
              </a:srgb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Answer &amp; Confidence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91275" y="2264344"/>
            <a:ext cx="990600" cy="3077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glow rad="101600">
              <a:srgbClr val="FFFF00">
                <a:alpha val="60000"/>
              </a:srgb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Question</a:t>
            </a:r>
          </a:p>
        </p:txBody>
      </p:sp>
      <p:sp>
        <p:nvSpPr>
          <p:cNvPr id="170" name="Rounded Rectangle 169"/>
          <p:cNvSpPr>
            <a:spLocks noChangeArrowheads="1"/>
          </p:cNvSpPr>
          <p:nvPr/>
        </p:nvSpPr>
        <p:spPr bwMode="auto">
          <a:xfrm>
            <a:off x="1533629" y="1438889"/>
            <a:ext cx="2133600" cy="928929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noFill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72" name="Straight Arrow Connector 624"/>
          <p:cNvCxnSpPr>
            <a:cxnSpLocks noChangeShapeType="1"/>
          </p:cNvCxnSpPr>
          <p:nvPr/>
        </p:nvCxnSpPr>
        <p:spPr bwMode="auto">
          <a:xfrm flipH="1" flipV="1">
            <a:off x="1761436" y="2336079"/>
            <a:ext cx="801016" cy="138107"/>
          </a:xfrm>
          <a:prstGeom prst="straightConnector1">
            <a:avLst/>
          </a:prstGeom>
          <a:noFill/>
          <a:ln w="19050">
            <a:solidFill>
              <a:srgbClr val="FFCC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3" name="Straight Arrow Connector 627"/>
          <p:cNvCxnSpPr>
            <a:cxnSpLocks noChangeShapeType="1"/>
          </p:cNvCxnSpPr>
          <p:nvPr/>
        </p:nvCxnSpPr>
        <p:spPr bwMode="auto">
          <a:xfrm flipV="1">
            <a:off x="2816479" y="2367819"/>
            <a:ext cx="469750" cy="106366"/>
          </a:xfrm>
          <a:prstGeom prst="straightConnector1">
            <a:avLst/>
          </a:prstGeom>
          <a:noFill/>
          <a:ln w="19050">
            <a:solidFill>
              <a:srgbClr val="FFCC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3" name="Straight Arrow Connector 598"/>
          <p:cNvCxnSpPr>
            <a:cxnSpLocks noChangeShapeType="1"/>
          </p:cNvCxnSpPr>
          <p:nvPr/>
        </p:nvCxnSpPr>
        <p:spPr bwMode="auto">
          <a:xfrm flipV="1">
            <a:off x="5750789" y="2367819"/>
            <a:ext cx="507240" cy="101967"/>
          </a:xfrm>
          <a:prstGeom prst="straightConnector1">
            <a:avLst/>
          </a:prstGeom>
          <a:noFill/>
          <a:ln w="19050">
            <a:solidFill>
              <a:srgbClr val="FFCC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5" name="Straight Arrow Connector 598"/>
          <p:cNvCxnSpPr>
            <a:cxnSpLocks noChangeShapeType="1"/>
          </p:cNvCxnSpPr>
          <p:nvPr/>
        </p:nvCxnSpPr>
        <p:spPr bwMode="auto">
          <a:xfrm flipV="1">
            <a:off x="8385972" y="4097312"/>
            <a:ext cx="109535" cy="684217"/>
          </a:xfrm>
          <a:prstGeom prst="straightConnector1">
            <a:avLst/>
          </a:prstGeom>
          <a:noFill/>
          <a:ln w="19050">
            <a:solidFill>
              <a:srgbClr val="FFCC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6" name="Straight Arrow Connector 598"/>
          <p:cNvCxnSpPr>
            <a:cxnSpLocks noChangeShapeType="1"/>
          </p:cNvCxnSpPr>
          <p:nvPr/>
        </p:nvCxnSpPr>
        <p:spPr bwMode="auto">
          <a:xfrm flipH="1" flipV="1">
            <a:off x="7809709" y="4097312"/>
            <a:ext cx="326867" cy="684217"/>
          </a:xfrm>
          <a:prstGeom prst="straightConnector1">
            <a:avLst/>
          </a:prstGeom>
          <a:noFill/>
          <a:ln w="19050">
            <a:solidFill>
              <a:srgbClr val="FFCC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7" name="Flowchart: Magnetic Disk 58"/>
          <p:cNvGrpSpPr>
            <a:grpSpLocks/>
          </p:cNvGrpSpPr>
          <p:nvPr/>
        </p:nvGrpSpPr>
        <p:grpSpPr bwMode="auto">
          <a:xfrm>
            <a:off x="8114506" y="2753643"/>
            <a:ext cx="762000" cy="812549"/>
            <a:chOff x="4700" y="2911"/>
            <a:chExt cx="549" cy="545"/>
          </a:xfrm>
        </p:grpSpPr>
        <p:pic>
          <p:nvPicPr>
            <p:cNvPr id="318" name="Flowchart: Magnetic Disk 58"/>
            <p:cNvPicPr>
              <a:picLocks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" y="2911"/>
              <a:ext cx="549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9" name="Text Box 67"/>
            <p:cNvSpPr txBox="1">
              <a:spLocks noChangeArrowheads="1"/>
            </p:cNvSpPr>
            <p:nvPr/>
          </p:nvSpPr>
          <p:spPr bwMode="auto">
            <a:xfrm>
              <a:off x="4741" y="3093"/>
              <a:ext cx="469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rgbClr val="FFFFFF"/>
                  </a:solidFill>
                  <a:latin typeface="Arial" charset="0"/>
                  <a:ea typeface="MS PGothic" pitchFamily="34" charset="-128"/>
                  <a:cs typeface="Arial" charset="0"/>
                </a:rPr>
                <a:t>Models</a:t>
              </a:r>
            </a:p>
          </p:txBody>
        </p:sp>
      </p:grpSp>
      <p:grpSp>
        <p:nvGrpSpPr>
          <p:cNvPr id="320" name="Flowchart: Magnetic Disk 58"/>
          <p:cNvGrpSpPr>
            <a:grpSpLocks/>
          </p:cNvGrpSpPr>
          <p:nvPr/>
        </p:nvGrpSpPr>
        <p:grpSpPr bwMode="auto">
          <a:xfrm>
            <a:off x="8114506" y="3284762"/>
            <a:ext cx="762000" cy="812549"/>
            <a:chOff x="4700" y="2911"/>
            <a:chExt cx="549" cy="545"/>
          </a:xfrm>
        </p:grpSpPr>
        <p:pic>
          <p:nvPicPr>
            <p:cNvPr id="321" name="Flowchart: Magnetic Disk 58"/>
            <p:cNvPicPr>
              <a:picLocks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" y="2911"/>
              <a:ext cx="549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" name="Text Box 67"/>
            <p:cNvSpPr txBox="1">
              <a:spLocks noChangeArrowheads="1"/>
            </p:cNvSpPr>
            <p:nvPr/>
          </p:nvSpPr>
          <p:spPr bwMode="auto">
            <a:xfrm>
              <a:off x="4741" y="3093"/>
              <a:ext cx="469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rgbClr val="FFFFFF"/>
                  </a:solidFill>
                  <a:latin typeface="Arial" charset="0"/>
                  <a:ea typeface="MS PGothic" pitchFamily="34" charset="-128"/>
                  <a:cs typeface="Arial" charset="0"/>
                </a:rPr>
                <a:t>Models</a:t>
              </a:r>
            </a:p>
          </p:txBody>
        </p:sp>
      </p:grpSp>
      <p:grpSp>
        <p:nvGrpSpPr>
          <p:cNvPr id="323" name="Flowchart: Magnetic Disk 58"/>
          <p:cNvGrpSpPr>
            <a:grpSpLocks/>
          </p:cNvGrpSpPr>
          <p:nvPr/>
        </p:nvGrpSpPr>
        <p:grpSpPr bwMode="auto">
          <a:xfrm>
            <a:off x="7428706" y="2245800"/>
            <a:ext cx="762000" cy="812549"/>
            <a:chOff x="4700" y="2911"/>
            <a:chExt cx="549" cy="545"/>
          </a:xfrm>
        </p:grpSpPr>
        <p:pic>
          <p:nvPicPr>
            <p:cNvPr id="324" name="Flowchart: Magnetic Disk 58"/>
            <p:cNvPicPr>
              <a:picLocks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" y="2911"/>
              <a:ext cx="549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5" name="Text Box 67"/>
            <p:cNvSpPr txBox="1">
              <a:spLocks noChangeArrowheads="1"/>
            </p:cNvSpPr>
            <p:nvPr/>
          </p:nvSpPr>
          <p:spPr bwMode="auto">
            <a:xfrm>
              <a:off x="4741" y="3093"/>
              <a:ext cx="469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rgbClr val="FFFFFF"/>
                  </a:solidFill>
                  <a:latin typeface="Arial" charset="0"/>
                  <a:ea typeface="MS PGothic" pitchFamily="34" charset="-128"/>
                  <a:cs typeface="Arial" charset="0"/>
                </a:rPr>
                <a:t>Models</a:t>
              </a:r>
            </a:p>
          </p:txBody>
        </p:sp>
      </p:grpSp>
      <p:grpSp>
        <p:nvGrpSpPr>
          <p:cNvPr id="326" name="Flowchart: Magnetic Disk 58"/>
          <p:cNvGrpSpPr>
            <a:grpSpLocks/>
          </p:cNvGrpSpPr>
          <p:nvPr/>
        </p:nvGrpSpPr>
        <p:grpSpPr bwMode="auto">
          <a:xfrm>
            <a:off x="7428706" y="2753643"/>
            <a:ext cx="762000" cy="812549"/>
            <a:chOff x="4700" y="2911"/>
            <a:chExt cx="549" cy="545"/>
          </a:xfrm>
        </p:grpSpPr>
        <p:pic>
          <p:nvPicPr>
            <p:cNvPr id="327" name="Flowchart: Magnetic Disk 58"/>
            <p:cNvPicPr>
              <a:picLocks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" y="2911"/>
              <a:ext cx="549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" name="Text Box 67"/>
            <p:cNvSpPr txBox="1">
              <a:spLocks noChangeArrowheads="1"/>
            </p:cNvSpPr>
            <p:nvPr/>
          </p:nvSpPr>
          <p:spPr bwMode="auto">
            <a:xfrm>
              <a:off x="4741" y="3093"/>
              <a:ext cx="469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rgbClr val="FFFFFF"/>
                  </a:solidFill>
                  <a:latin typeface="Arial" charset="0"/>
                  <a:ea typeface="MS PGothic" pitchFamily="34" charset="-128"/>
                  <a:cs typeface="Arial" charset="0"/>
                </a:rPr>
                <a:t>Models</a:t>
              </a:r>
            </a:p>
          </p:txBody>
        </p:sp>
      </p:grpSp>
      <p:grpSp>
        <p:nvGrpSpPr>
          <p:cNvPr id="329" name="Flowchart: Magnetic Disk 58"/>
          <p:cNvGrpSpPr>
            <a:grpSpLocks/>
          </p:cNvGrpSpPr>
          <p:nvPr/>
        </p:nvGrpSpPr>
        <p:grpSpPr bwMode="auto">
          <a:xfrm>
            <a:off x="7428706" y="3284762"/>
            <a:ext cx="762000" cy="812549"/>
            <a:chOff x="4700" y="2911"/>
            <a:chExt cx="549" cy="545"/>
          </a:xfrm>
        </p:grpSpPr>
        <p:pic>
          <p:nvPicPr>
            <p:cNvPr id="330" name="Flowchart: Magnetic Disk 58"/>
            <p:cNvPicPr>
              <a:picLocks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" y="2911"/>
              <a:ext cx="549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1" name="Text Box 67"/>
            <p:cNvSpPr txBox="1">
              <a:spLocks noChangeArrowheads="1"/>
            </p:cNvSpPr>
            <p:nvPr/>
          </p:nvSpPr>
          <p:spPr bwMode="auto">
            <a:xfrm>
              <a:off x="4741" y="3093"/>
              <a:ext cx="469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rgbClr val="FFFFFF"/>
                  </a:solidFill>
                  <a:latin typeface="Arial" charset="0"/>
                  <a:ea typeface="MS PGothic" pitchFamily="34" charset="-128"/>
                  <a:cs typeface="Arial" charset="0"/>
                </a:rPr>
                <a:t>Models</a:t>
              </a:r>
            </a:p>
          </p:txBody>
        </p:sp>
      </p:grpSp>
      <p:pic>
        <p:nvPicPr>
          <p:cNvPr id="332" name="AutoShape 18"/>
          <p:cNvPicPr>
            <a:picLocks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935" y="1523530"/>
            <a:ext cx="990600" cy="71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" name="Text Box 230"/>
          <p:cNvSpPr txBox="1">
            <a:spLocks noChangeArrowheads="1"/>
          </p:cNvSpPr>
          <p:nvPr/>
        </p:nvSpPr>
        <p:spPr bwMode="auto">
          <a:xfrm>
            <a:off x="1666185" y="1523530"/>
            <a:ext cx="742950" cy="83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dirty="0">
                <a:solidFill>
                  <a:srgbClr val="FFFFFF"/>
                </a:solidFill>
                <a:ea typeface="ＭＳ Ｐゴシック" pitchFamily="34" charset="-128"/>
              </a:rPr>
              <a:t>Primary</a:t>
            </a:r>
          </a:p>
          <a:p>
            <a:pPr algn="ctr" eaLnBrk="1" hangingPunct="1"/>
            <a:r>
              <a:rPr lang="en-US" altLang="en-US" sz="1100" dirty="0">
                <a:solidFill>
                  <a:srgbClr val="FFFFFF"/>
                </a:solidFill>
                <a:ea typeface="ＭＳ Ｐゴシック" pitchFamily="34" charset="-128"/>
              </a:rPr>
              <a:t>Search</a:t>
            </a:r>
          </a:p>
        </p:txBody>
      </p:sp>
      <p:pic>
        <p:nvPicPr>
          <p:cNvPr id="334" name="AutoShape 18"/>
          <p:cNvPicPr>
            <a:picLocks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35" y="1523529"/>
            <a:ext cx="990600" cy="72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5" name="Text Box 230"/>
          <p:cNvSpPr txBox="1">
            <a:spLocks noChangeArrowheads="1"/>
          </p:cNvSpPr>
          <p:nvPr/>
        </p:nvSpPr>
        <p:spPr bwMode="auto">
          <a:xfrm>
            <a:off x="2532960" y="1500254"/>
            <a:ext cx="1047750" cy="8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dirty="0">
                <a:solidFill>
                  <a:srgbClr val="FFFFFF"/>
                </a:solidFill>
                <a:ea typeface="ＭＳ Ｐゴシック" pitchFamily="34" charset="-128"/>
              </a:rPr>
              <a:t>Candidate</a:t>
            </a:r>
          </a:p>
          <a:p>
            <a:pPr algn="ctr" eaLnBrk="1" hangingPunct="1"/>
            <a:r>
              <a:rPr lang="en-US" altLang="en-US" sz="1100" dirty="0">
                <a:solidFill>
                  <a:srgbClr val="FFFFFF"/>
                </a:solidFill>
                <a:ea typeface="ＭＳ Ｐゴシック" pitchFamily="34" charset="-128"/>
              </a:rPr>
              <a:t>Answer</a:t>
            </a:r>
          </a:p>
          <a:p>
            <a:pPr algn="ctr" eaLnBrk="1" hangingPunct="1"/>
            <a:r>
              <a:rPr lang="en-US" altLang="en-US" sz="1100" dirty="0">
                <a:solidFill>
                  <a:srgbClr val="FFFFFF"/>
                </a:solidFill>
                <a:ea typeface="ＭＳ Ｐゴシック" pitchFamily="34" charset="-128"/>
              </a:rPr>
              <a:t>Generation</a:t>
            </a:r>
          </a:p>
        </p:txBody>
      </p:sp>
      <p:sp>
        <p:nvSpPr>
          <p:cNvPr id="336" name="Rounded Rectangle 335"/>
          <p:cNvSpPr/>
          <p:nvPr/>
        </p:nvSpPr>
        <p:spPr>
          <a:xfrm>
            <a:off x="2067584" y="2469783"/>
            <a:ext cx="1305585" cy="914118"/>
          </a:xfrm>
          <a:prstGeom prst="roundRect">
            <a:avLst/>
          </a:prstGeom>
          <a:solidFill>
            <a:srgbClr val="3366CC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Hypothesis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Generation</a:t>
            </a:r>
          </a:p>
        </p:txBody>
      </p:sp>
      <p:sp>
        <p:nvSpPr>
          <p:cNvPr id="337" name="Rounded Rectangle 336"/>
          <p:cNvSpPr/>
          <p:nvPr/>
        </p:nvSpPr>
        <p:spPr>
          <a:xfrm>
            <a:off x="4346727" y="2469783"/>
            <a:ext cx="2133600" cy="914118"/>
          </a:xfrm>
          <a:prstGeom prst="roundRect">
            <a:avLst/>
          </a:prstGeom>
          <a:solidFill>
            <a:srgbClr val="3366CC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Hypothesis and Evidence  Scoring</a:t>
            </a:r>
          </a:p>
        </p:txBody>
      </p:sp>
      <p:sp>
        <p:nvSpPr>
          <p:cNvPr id="338" name="Rounded Rectangle 337"/>
          <p:cNvSpPr/>
          <p:nvPr/>
        </p:nvSpPr>
        <p:spPr>
          <a:xfrm>
            <a:off x="7449972" y="4781528"/>
            <a:ext cx="1600200" cy="914118"/>
          </a:xfrm>
          <a:prstGeom prst="roundRect">
            <a:avLst/>
          </a:prstGeom>
          <a:solidFill>
            <a:srgbClr val="3366CC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Final Confidence Merging &amp; Ranking</a:t>
            </a:r>
          </a:p>
        </p:txBody>
      </p:sp>
      <p:cxnSp>
        <p:nvCxnSpPr>
          <p:cNvPr id="340" name="Straight Arrow Connector 598"/>
          <p:cNvCxnSpPr>
            <a:cxnSpLocks noChangeShapeType="1"/>
          </p:cNvCxnSpPr>
          <p:nvPr/>
        </p:nvCxnSpPr>
        <p:spPr bwMode="auto">
          <a:xfrm flipH="1" flipV="1">
            <a:off x="4581629" y="2367819"/>
            <a:ext cx="702470" cy="105454"/>
          </a:xfrm>
          <a:prstGeom prst="straightConnector1">
            <a:avLst/>
          </a:prstGeom>
          <a:noFill/>
          <a:ln w="19050">
            <a:solidFill>
              <a:srgbClr val="FFCC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43" name="Flowchart: Magnetic Disk 71"/>
          <p:cNvGrpSpPr>
            <a:grpSpLocks/>
          </p:cNvGrpSpPr>
          <p:nvPr/>
        </p:nvGrpSpPr>
        <p:grpSpPr bwMode="auto">
          <a:xfrm>
            <a:off x="838201" y="889784"/>
            <a:ext cx="1132097" cy="981830"/>
            <a:chOff x="234706" y="2721594"/>
            <a:chExt cx="1007685" cy="737616"/>
          </a:xfrm>
        </p:grpSpPr>
        <p:pic>
          <p:nvPicPr>
            <p:cNvPr id="344" name="Flowchart: Magnetic Disk 71"/>
            <p:cNvPicPr>
              <a:picLocks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61" y="2721594"/>
              <a:ext cx="950976" cy="73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5" name="Text Box 81"/>
            <p:cNvSpPr txBox="1">
              <a:spLocks noChangeArrowheads="1"/>
            </p:cNvSpPr>
            <p:nvPr/>
          </p:nvSpPr>
          <p:spPr bwMode="auto">
            <a:xfrm>
              <a:off x="234706" y="2912619"/>
              <a:ext cx="1007685" cy="307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smtClean="0">
                  <a:solidFill>
                    <a:srgbClr val="FFFFFF"/>
                  </a:solidFill>
                  <a:ea typeface="ＭＳ Ｐゴシック" pitchFamily="34" charset="-128"/>
                </a:rPr>
                <a:t>Known Questions and Answers</a:t>
              </a:r>
              <a:endParaRPr lang="en-US" altLang="en-US" sz="1200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46" name="Rounded Rectangle 345"/>
          <p:cNvSpPr/>
          <p:nvPr/>
        </p:nvSpPr>
        <p:spPr>
          <a:xfrm>
            <a:off x="76200" y="4136492"/>
            <a:ext cx="1143000" cy="914118"/>
          </a:xfrm>
          <a:prstGeom prst="roundRect">
            <a:avLst/>
          </a:prstGeom>
          <a:solidFill>
            <a:srgbClr val="3366CC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Question &amp; Topic Analysis</a:t>
            </a:r>
          </a:p>
        </p:txBody>
      </p:sp>
      <p:pic>
        <p:nvPicPr>
          <p:cNvPr id="348" name="AutoShape 18"/>
          <p:cNvPicPr>
            <a:picLocks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31" y="1553154"/>
            <a:ext cx="1206500" cy="73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0" name="Text Box 226"/>
          <p:cNvSpPr txBox="1">
            <a:spLocks noChangeArrowheads="1"/>
          </p:cNvSpPr>
          <p:nvPr/>
        </p:nvSpPr>
        <p:spPr bwMode="auto">
          <a:xfrm>
            <a:off x="5654732" y="1625099"/>
            <a:ext cx="846137" cy="55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dirty="0">
                <a:solidFill>
                  <a:srgbClr val="FFFFFF"/>
                </a:solidFill>
                <a:ea typeface="ＭＳ Ｐゴシック" pitchFamily="34" charset="-128"/>
              </a:rPr>
              <a:t>Deep Evidence Scoring</a:t>
            </a:r>
          </a:p>
        </p:txBody>
      </p:sp>
      <p:sp>
        <p:nvSpPr>
          <p:cNvPr id="357" name="TextBox 433"/>
          <p:cNvSpPr txBox="1">
            <a:spLocks noChangeArrowheads="1"/>
          </p:cNvSpPr>
          <p:nvPr/>
        </p:nvSpPr>
        <p:spPr bwMode="auto">
          <a:xfrm>
            <a:off x="7235031" y="1255506"/>
            <a:ext cx="1752600" cy="98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400" i="1">
                <a:solidFill>
                  <a:srgbClr val="FFFFFF"/>
                </a:solidFill>
              </a:rPr>
              <a:t>Learned Models</a:t>
            </a:r>
          </a:p>
          <a:p>
            <a:pPr algn="ctr" eaLnBrk="1" hangingPunct="1"/>
            <a:r>
              <a:rPr lang="en-US" altLang="en-US" sz="1400" i="1">
                <a:solidFill>
                  <a:srgbClr val="FFFFFF"/>
                </a:solidFill>
              </a:rPr>
              <a:t>help combine and weigh the Evidence</a:t>
            </a:r>
          </a:p>
        </p:txBody>
      </p:sp>
      <p:sp>
        <p:nvSpPr>
          <p:cNvPr id="75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88688" y="188053"/>
            <a:ext cx="4674905" cy="701731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200" dirty="0" smtClean="0"/>
              <a:t>Watson Engagement Advisor</a:t>
            </a:r>
            <a:endParaRPr lang="en-US" altLang="en-US" sz="2200" dirty="0"/>
          </a:p>
        </p:txBody>
      </p:sp>
      <p:cxnSp>
        <p:nvCxnSpPr>
          <p:cNvPr id="353" name="AutoShape 11"/>
          <p:cNvCxnSpPr>
            <a:cxnSpLocks noChangeShapeType="1"/>
            <a:stCxn id="337" idx="3"/>
          </p:cNvCxnSpPr>
          <p:nvPr/>
        </p:nvCxnSpPr>
        <p:spPr bwMode="auto">
          <a:xfrm>
            <a:off x="6480328" y="2926842"/>
            <a:ext cx="969645" cy="212376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4" name="AutoShape 61"/>
          <p:cNvCxnSpPr>
            <a:cxnSpLocks noChangeShapeType="1"/>
            <a:stCxn id="396" idx="3"/>
            <a:endCxn id="397" idx="1"/>
          </p:cNvCxnSpPr>
          <p:nvPr/>
        </p:nvCxnSpPr>
        <p:spPr bwMode="auto">
          <a:xfrm>
            <a:off x="3373169" y="5161352"/>
            <a:ext cx="104975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5" name="Rounded Rectangle 384"/>
          <p:cNvSpPr>
            <a:spLocks noChangeArrowheads="1"/>
          </p:cNvSpPr>
          <p:nvPr/>
        </p:nvSpPr>
        <p:spPr bwMode="auto">
          <a:xfrm>
            <a:off x="4244237" y="3732782"/>
            <a:ext cx="2547192" cy="869546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noFill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86" name="AutoShape 18"/>
          <p:cNvPicPr>
            <a:picLocks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87" y="3787664"/>
            <a:ext cx="1208088" cy="7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7" name="Text Box 230"/>
          <p:cNvSpPr txBox="1">
            <a:spLocks noChangeArrowheads="1"/>
          </p:cNvSpPr>
          <p:nvPr/>
        </p:nvSpPr>
        <p:spPr bwMode="auto">
          <a:xfrm>
            <a:off x="4500619" y="3834218"/>
            <a:ext cx="773113" cy="63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dirty="0">
                <a:solidFill>
                  <a:srgbClr val="FFFFFF"/>
                </a:solidFill>
                <a:ea typeface="ＭＳ Ｐゴシック" pitchFamily="34" charset="-128"/>
              </a:rPr>
              <a:t>Answer Scoring</a:t>
            </a:r>
          </a:p>
        </p:txBody>
      </p:sp>
      <p:sp>
        <p:nvSpPr>
          <p:cNvPr id="388" name="Rounded Rectangle 387"/>
          <p:cNvSpPr>
            <a:spLocks noChangeArrowheads="1"/>
          </p:cNvSpPr>
          <p:nvPr/>
        </p:nvSpPr>
        <p:spPr bwMode="auto">
          <a:xfrm>
            <a:off x="1609829" y="3673399"/>
            <a:ext cx="2133600" cy="928929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noFill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cxnSp>
        <p:nvCxnSpPr>
          <p:cNvPr id="389" name="Straight Arrow Connector 624"/>
          <p:cNvCxnSpPr>
            <a:cxnSpLocks noChangeShapeType="1"/>
          </p:cNvCxnSpPr>
          <p:nvPr/>
        </p:nvCxnSpPr>
        <p:spPr bwMode="auto">
          <a:xfrm flipH="1" flipV="1">
            <a:off x="1837636" y="4570589"/>
            <a:ext cx="801016" cy="138107"/>
          </a:xfrm>
          <a:prstGeom prst="straightConnector1">
            <a:avLst/>
          </a:prstGeom>
          <a:noFill/>
          <a:ln w="19050">
            <a:solidFill>
              <a:srgbClr val="FFCC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0" name="Straight Arrow Connector 627"/>
          <p:cNvCxnSpPr>
            <a:cxnSpLocks noChangeShapeType="1"/>
          </p:cNvCxnSpPr>
          <p:nvPr/>
        </p:nvCxnSpPr>
        <p:spPr bwMode="auto">
          <a:xfrm flipV="1">
            <a:off x="2892679" y="4602329"/>
            <a:ext cx="469750" cy="106366"/>
          </a:xfrm>
          <a:prstGeom prst="straightConnector1">
            <a:avLst/>
          </a:prstGeom>
          <a:noFill/>
          <a:ln w="19050">
            <a:solidFill>
              <a:srgbClr val="FFCC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1" name="Straight Arrow Connector 598"/>
          <p:cNvCxnSpPr>
            <a:cxnSpLocks noChangeShapeType="1"/>
          </p:cNvCxnSpPr>
          <p:nvPr/>
        </p:nvCxnSpPr>
        <p:spPr bwMode="auto">
          <a:xfrm flipV="1">
            <a:off x="5826989" y="4602329"/>
            <a:ext cx="507240" cy="101967"/>
          </a:xfrm>
          <a:prstGeom prst="straightConnector1">
            <a:avLst/>
          </a:prstGeom>
          <a:noFill/>
          <a:ln w="19050">
            <a:solidFill>
              <a:srgbClr val="FFCC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92" name="AutoShape 18"/>
          <p:cNvPicPr>
            <a:picLocks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135" y="3758040"/>
            <a:ext cx="990600" cy="71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3" name="Text Box 230"/>
          <p:cNvSpPr txBox="1">
            <a:spLocks noChangeArrowheads="1"/>
          </p:cNvSpPr>
          <p:nvPr/>
        </p:nvSpPr>
        <p:spPr bwMode="auto">
          <a:xfrm>
            <a:off x="1742385" y="3758041"/>
            <a:ext cx="742950" cy="83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dirty="0">
                <a:solidFill>
                  <a:srgbClr val="FFFFFF"/>
                </a:solidFill>
                <a:ea typeface="ＭＳ Ｐゴシック" pitchFamily="34" charset="-128"/>
              </a:rPr>
              <a:t>Primary</a:t>
            </a:r>
          </a:p>
          <a:p>
            <a:pPr algn="ctr" eaLnBrk="1" hangingPunct="1"/>
            <a:r>
              <a:rPr lang="en-US" altLang="en-US" sz="1100" dirty="0">
                <a:solidFill>
                  <a:srgbClr val="FFFFFF"/>
                </a:solidFill>
                <a:ea typeface="ＭＳ Ｐゴシック" pitchFamily="34" charset="-128"/>
              </a:rPr>
              <a:t>Search</a:t>
            </a:r>
          </a:p>
        </p:txBody>
      </p:sp>
      <p:pic>
        <p:nvPicPr>
          <p:cNvPr id="394" name="AutoShape 18"/>
          <p:cNvPicPr>
            <a:picLocks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35" y="3758040"/>
            <a:ext cx="990600" cy="72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5" name="Text Box 230"/>
          <p:cNvSpPr txBox="1">
            <a:spLocks noChangeArrowheads="1"/>
          </p:cNvSpPr>
          <p:nvPr/>
        </p:nvSpPr>
        <p:spPr bwMode="auto">
          <a:xfrm>
            <a:off x="2609160" y="3734764"/>
            <a:ext cx="1047750" cy="8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dirty="0">
                <a:solidFill>
                  <a:srgbClr val="FFFFFF"/>
                </a:solidFill>
                <a:ea typeface="ＭＳ Ｐゴシック" pitchFamily="34" charset="-128"/>
              </a:rPr>
              <a:t>Candidate</a:t>
            </a:r>
          </a:p>
          <a:p>
            <a:pPr algn="ctr" eaLnBrk="1" hangingPunct="1"/>
            <a:r>
              <a:rPr lang="en-US" altLang="en-US" sz="1100" dirty="0">
                <a:solidFill>
                  <a:srgbClr val="FFFFFF"/>
                </a:solidFill>
                <a:ea typeface="ＭＳ Ｐゴシック" pitchFamily="34" charset="-128"/>
              </a:rPr>
              <a:t>Answer</a:t>
            </a:r>
          </a:p>
          <a:p>
            <a:pPr algn="ctr" eaLnBrk="1" hangingPunct="1"/>
            <a:r>
              <a:rPr lang="en-US" altLang="en-US" sz="1100" dirty="0">
                <a:solidFill>
                  <a:srgbClr val="FFFFFF"/>
                </a:solidFill>
                <a:ea typeface="ＭＳ Ｐゴシック" pitchFamily="34" charset="-128"/>
              </a:rPr>
              <a:t>Generation</a:t>
            </a:r>
          </a:p>
        </p:txBody>
      </p:sp>
      <p:sp>
        <p:nvSpPr>
          <p:cNvPr id="396" name="Rounded Rectangle 395"/>
          <p:cNvSpPr/>
          <p:nvPr/>
        </p:nvSpPr>
        <p:spPr>
          <a:xfrm>
            <a:off x="2143784" y="4704293"/>
            <a:ext cx="1229385" cy="914118"/>
          </a:xfrm>
          <a:prstGeom prst="roundRect">
            <a:avLst/>
          </a:prstGeom>
          <a:solidFill>
            <a:srgbClr val="3366CC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Hypothesis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Generation</a:t>
            </a:r>
          </a:p>
        </p:txBody>
      </p:sp>
      <p:sp>
        <p:nvSpPr>
          <p:cNvPr id="397" name="Rounded Rectangle 396"/>
          <p:cNvSpPr/>
          <p:nvPr/>
        </p:nvSpPr>
        <p:spPr>
          <a:xfrm>
            <a:off x="4422927" y="4704293"/>
            <a:ext cx="2133600" cy="914118"/>
          </a:xfrm>
          <a:prstGeom prst="roundRect">
            <a:avLst/>
          </a:prstGeom>
          <a:solidFill>
            <a:srgbClr val="3366CC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</a:rPr>
              <a:t>Hypothesis and Evidence  Scoring</a:t>
            </a:r>
          </a:p>
        </p:txBody>
      </p:sp>
      <p:cxnSp>
        <p:nvCxnSpPr>
          <p:cNvPr id="398" name="Straight Arrow Connector 598"/>
          <p:cNvCxnSpPr>
            <a:cxnSpLocks noChangeShapeType="1"/>
          </p:cNvCxnSpPr>
          <p:nvPr/>
        </p:nvCxnSpPr>
        <p:spPr bwMode="auto">
          <a:xfrm flipH="1" flipV="1">
            <a:off x="4657829" y="4602329"/>
            <a:ext cx="702470" cy="105454"/>
          </a:xfrm>
          <a:prstGeom prst="straightConnector1">
            <a:avLst/>
          </a:prstGeom>
          <a:noFill/>
          <a:ln w="19050">
            <a:solidFill>
              <a:srgbClr val="FFCC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9" name="Flowchart: Magnetic Disk 71"/>
          <p:cNvGrpSpPr>
            <a:grpSpLocks/>
          </p:cNvGrpSpPr>
          <p:nvPr/>
        </p:nvGrpSpPr>
        <p:grpSpPr bwMode="auto">
          <a:xfrm>
            <a:off x="838201" y="3158150"/>
            <a:ext cx="1132097" cy="981830"/>
            <a:chOff x="166880" y="2747029"/>
            <a:chExt cx="1007685" cy="737616"/>
          </a:xfrm>
        </p:grpSpPr>
        <p:pic>
          <p:nvPicPr>
            <p:cNvPr id="400" name="Flowchart: Magnetic Disk 71"/>
            <p:cNvPicPr>
              <a:picLocks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35" y="2747029"/>
              <a:ext cx="950976" cy="73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1" name="Text Box 81"/>
            <p:cNvSpPr txBox="1">
              <a:spLocks noChangeArrowheads="1"/>
            </p:cNvSpPr>
            <p:nvPr/>
          </p:nvSpPr>
          <p:spPr bwMode="auto">
            <a:xfrm>
              <a:off x="166880" y="3004607"/>
              <a:ext cx="1007685" cy="307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 smtClean="0">
                  <a:solidFill>
                    <a:srgbClr val="FFFFFF"/>
                  </a:solidFill>
                  <a:ea typeface="ＭＳ Ｐゴシック" pitchFamily="34" charset="-128"/>
                </a:rPr>
                <a:t>Answer</a:t>
              </a:r>
              <a:br>
                <a:rPr lang="en-US" altLang="en-US" sz="1200" dirty="0" smtClean="0">
                  <a:solidFill>
                    <a:srgbClr val="FFFFFF"/>
                  </a:solidFill>
                  <a:ea typeface="ＭＳ Ｐゴシック" pitchFamily="34" charset="-128"/>
                </a:rPr>
              </a:br>
              <a:r>
                <a:rPr lang="en-US" altLang="en-US" sz="1200" dirty="0" smtClean="0">
                  <a:solidFill>
                    <a:srgbClr val="FFFFFF"/>
                  </a:solidFill>
                  <a:ea typeface="ＭＳ Ｐゴシック" pitchFamily="34" charset="-128"/>
                </a:rPr>
                <a:t>Docs</a:t>
              </a:r>
              <a:endParaRPr lang="en-US" altLang="en-US" sz="1200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402" name="AutoShape 18"/>
          <p:cNvPicPr>
            <a:picLocks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031" y="3787664"/>
            <a:ext cx="1206500" cy="73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3" name="Text Box 226"/>
          <p:cNvSpPr txBox="1">
            <a:spLocks noChangeArrowheads="1"/>
          </p:cNvSpPr>
          <p:nvPr/>
        </p:nvSpPr>
        <p:spPr bwMode="auto">
          <a:xfrm>
            <a:off x="5730932" y="3859609"/>
            <a:ext cx="846137" cy="55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dirty="0">
                <a:solidFill>
                  <a:srgbClr val="FFFFFF"/>
                </a:solidFill>
                <a:ea typeface="ＭＳ Ｐゴシック" pitchFamily="34" charset="-128"/>
              </a:rPr>
              <a:t>Deep Evidence Scoring</a:t>
            </a:r>
          </a:p>
        </p:txBody>
      </p:sp>
      <p:sp>
        <p:nvSpPr>
          <p:cNvPr id="404" name="Rounded Rectangle 403"/>
          <p:cNvSpPr/>
          <p:nvPr/>
        </p:nvSpPr>
        <p:spPr>
          <a:xfrm>
            <a:off x="3286230" y="5771599"/>
            <a:ext cx="1438172" cy="914118"/>
          </a:xfrm>
          <a:prstGeom prst="roundRect">
            <a:avLst/>
          </a:prstGeom>
          <a:solidFill>
            <a:srgbClr val="3366CC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Off-Topic Classification</a:t>
            </a:r>
            <a:endParaRPr lang="en-US" sz="1400" dirty="0">
              <a:solidFill>
                <a:srgbClr val="FFFFFF"/>
              </a:solidFill>
            </a:endParaRPr>
          </a:p>
        </p:txBody>
      </p:sp>
      <p:cxnSp>
        <p:nvCxnSpPr>
          <p:cNvPr id="405" name="AutoShape 11"/>
          <p:cNvCxnSpPr>
            <a:cxnSpLocks noChangeShapeType="1"/>
            <a:endCxn id="396" idx="1"/>
          </p:cNvCxnSpPr>
          <p:nvPr/>
        </p:nvCxnSpPr>
        <p:spPr bwMode="auto">
          <a:xfrm>
            <a:off x="1219201" y="4781528"/>
            <a:ext cx="924583" cy="37982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6" name="AutoShape 11"/>
          <p:cNvCxnSpPr>
            <a:cxnSpLocks noChangeShapeType="1"/>
            <a:stCxn id="346" idx="3"/>
            <a:endCxn id="336" idx="1"/>
          </p:cNvCxnSpPr>
          <p:nvPr/>
        </p:nvCxnSpPr>
        <p:spPr bwMode="auto">
          <a:xfrm flipV="1">
            <a:off x="1219200" y="2926842"/>
            <a:ext cx="848384" cy="166670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8" name="AutoShape 11"/>
          <p:cNvCxnSpPr>
            <a:cxnSpLocks noChangeShapeType="1"/>
          </p:cNvCxnSpPr>
          <p:nvPr/>
        </p:nvCxnSpPr>
        <p:spPr bwMode="auto">
          <a:xfrm>
            <a:off x="1143000" y="5050610"/>
            <a:ext cx="2143230" cy="13307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4" name="AutoShape 11"/>
          <p:cNvCxnSpPr>
            <a:cxnSpLocks noChangeShapeType="1"/>
            <a:stCxn id="397" idx="3"/>
            <a:endCxn id="338" idx="1"/>
          </p:cNvCxnSpPr>
          <p:nvPr/>
        </p:nvCxnSpPr>
        <p:spPr bwMode="auto">
          <a:xfrm>
            <a:off x="6556528" y="5161352"/>
            <a:ext cx="893445" cy="7723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7" name="AutoShape 11"/>
          <p:cNvCxnSpPr>
            <a:cxnSpLocks noChangeShapeType="1"/>
          </p:cNvCxnSpPr>
          <p:nvPr/>
        </p:nvCxnSpPr>
        <p:spPr bwMode="auto">
          <a:xfrm flipV="1">
            <a:off x="4724401" y="5460374"/>
            <a:ext cx="2761213" cy="92095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" name="Rounded Rectangle 419"/>
          <p:cNvSpPr/>
          <p:nvPr/>
        </p:nvSpPr>
        <p:spPr bwMode="auto">
          <a:xfrm>
            <a:off x="7162800" y="980424"/>
            <a:ext cx="1981200" cy="4855692"/>
          </a:xfrm>
          <a:prstGeom prst="roundRect">
            <a:avLst/>
          </a:prstGeom>
          <a:solidFill>
            <a:schemeClr val="accent1">
              <a:alpha val="22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421" name="Rounded Rectangular Callout 420"/>
          <p:cNvSpPr/>
          <p:nvPr/>
        </p:nvSpPr>
        <p:spPr bwMode="auto">
          <a:xfrm>
            <a:off x="5555934" y="569541"/>
            <a:ext cx="1650101" cy="1302073"/>
          </a:xfrm>
          <a:prstGeom prst="wedgeRoundRectCallout">
            <a:avLst>
              <a:gd name="adj1" fmla="val 53243"/>
              <a:gd name="adj2" fmla="val 103460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Basically the same Statistical ML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422" name="Rounded Rectangle 421"/>
          <p:cNvSpPr/>
          <p:nvPr/>
        </p:nvSpPr>
        <p:spPr>
          <a:xfrm>
            <a:off x="6645331" y="4591750"/>
            <a:ext cx="704518" cy="1096805"/>
          </a:xfrm>
          <a:prstGeom prst="roundRect">
            <a:avLst/>
          </a:prstGeom>
          <a:solidFill>
            <a:srgbClr val="3366CC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FFFFFF"/>
                </a:solidFill>
              </a:rPr>
              <a:t>Resolve Feature Name Conflicts</a:t>
            </a: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226" name="Picture 6" descr="C:\Documents and Settings\Administrator\Local Settings\Temporary Internet Files\Content.IE5\W0M60EW3\MCj04348100000[1]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81" y="2754841"/>
            <a:ext cx="561975" cy="75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" name="Rounded Rectangular Callout 226"/>
          <p:cNvSpPr/>
          <p:nvPr/>
        </p:nvSpPr>
        <p:spPr bwMode="auto">
          <a:xfrm>
            <a:off x="2996040" y="2685763"/>
            <a:ext cx="1318047" cy="886165"/>
          </a:xfrm>
          <a:prstGeom prst="wedgeRoundRectCallout">
            <a:avLst>
              <a:gd name="adj1" fmla="val 58154"/>
              <a:gd name="adj2" fmla="val 87403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Many of the same features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228" name="Rounded Rectangular Callout 227"/>
          <p:cNvSpPr/>
          <p:nvPr/>
        </p:nvSpPr>
        <p:spPr bwMode="auto">
          <a:xfrm>
            <a:off x="2996039" y="2687350"/>
            <a:ext cx="1318047" cy="886165"/>
          </a:xfrm>
          <a:prstGeom prst="wedgeRoundRectCallout">
            <a:avLst>
              <a:gd name="adj1" fmla="val 48960"/>
              <a:gd name="adj2" fmla="val -109645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600" dirty="0" smtClean="0">
                <a:solidFill>
                  <a:srgbClr val="FFFF00"/>
                </a:solidFill>
              </a:rPr>
              <a:t>Many of the same features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677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 animBg="1"/>
      <p:bldP spid="421" grpId="0" animBg="1"/>
      <p:bldP spid="422" grpId="0" animBg="1"/>
      <p:bldP spid="227" grpId="0" animBg="1"/>
      <p:bldP spid="2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225480" cy="397032"/>
          </a:xfrm>
        </p:spPr>
        <p:txBody>
          <a:bodyPr/>
          <a:lstStyle/>
          <a:p>
            <a:r>
              <a:rPr lang="en-US" dirty="0" smtClean="0"/>
              <a:t>Final Confidence Merging &amp;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9784"/>
            <a:ext cx="8686800" cy="470813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Start with: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Answers in isolation, with feature values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Answers embedded in evidence, with feature values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Configured </a:t>
            </a:r>
            <a:r>
              <a:rPr lang="en-US" dirty="0"/>
              <a:t>for each feature: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to do when it is missing (typically if F is missing, then set F=0 and set F-Missing=1)</a:t>
            </a:r>
          </a:p>
          <a:p>
            <a:pPr lvl="1"/>
            <a:r>
              <a:rPr lang="en-US" dirty="0" smtClean="0"/>
              <a:t>Standardization (see next slide)</a:t>
            </a:r>
          </a:p>
          <a:p>
            <a:pPr lvl="1"/>
            <a:r>
              <a:rPr lang="en-US" dirty="0"/>
              <a:t>How to merge across instances? (Max? Min? Sum? Decaying sum</a:t>
            </a:r>
            <a:r>
              <a:rPr lang="en-US" dirty="0" smtClean="0"/>
              <a:t>?)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Combine “equivalent” answers, merging feature values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“frog”:f1=3,f2=4,f3=1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“order Anura”:f3=3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“</a:t>
            </a:r>
            <a:r>
              <a:rPr lang="en-US" dirty="0" err="1" smtClean="0"/>
              <a:t>frog”:“Frogs</a:t>
            </a:r>
            <a:r>
              <a:rPr lang="en-US" dirty="0" smtClean="0"/>
              <a:t> like ponds”:f4=0.8,f5=4.5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“</a:t>
            </a:r>
            <a:r>
              <a:rPr lang="en-US" dirty="0" err="1" smtClean="0"/>
              <a:t>frog”:“I</a:t>
            </a:r>
            <a:r>
              <a:rPr lang="en-US" dirty="0" smtClean="0"/>
              <a:t> saw a frog in a pond”:f4=0.6,f5=2.5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“frog”: f1=3,f2=4,f3=1,f4=1.1,f5=4.5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Run </a:t>
            </a:r>
            <a:r>
              <a:rPr lang="en-US" sz="1800" dirty="0" smtClean="0"/>
              <a:t>ML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At training time, record features and class label (right or wrong) for training a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At run time, apply the model to the features to compute a confidence score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i="1" dirty="0" smtClean="0"/>
          </a:p>
        </p:txBody>
      </p:sp>
      <p:sp>
        <p:nvSpPr>
          <p:cNvPr id="5" name="Down Arrow 4"/>
          <p:cNvSpPr/>
          <p:nvPr/>
        </p:nvSpPr>
        <p:spPr bwMode="auto">
          <a:xfrm>
            <a:off x="1260587" y="4581128"/>
            <a:ext cx="2286000" cy="288031"/>
          </a:xfrm>
          <a:prstGeom prst="downArrow">
            <a:avLst>
              <a:gd name="adj1" fmla="val 25556"/>
              <a:gd name="adj2" fmla="val 50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75" y="116632"/>
            <a:ext cx="8961437" cy="393700"/>
          </a:xfrm>
        </p:spPr>
        <p:txBody>
          <a:bodyPr/>
          <a:lstStyle/>
          <a:p>
            <a:r>
              <a:rPr lang="en-US" dirty="0" smtClean="0"/>
              <a:t>Standardization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74055" y="269159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0247" y="1566921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64217" y="1107417"/>
            <a:ext cx="1612515" cy="158417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78654" y="1915643"/>
            <a:ext cx="72008" cy="54006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95241" y="2294932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38051" y="2142532"/>
            <a:ext cx="72008" cy="54006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529375" y="2115529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336572" y="2240926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414142" y="2475569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258866" y="161006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F2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712836" y="1150558"/>
            <a:ext cx="1612515" cy="158417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21591" y="1340768"/>
            <a:ext cx="72008" cy="54006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738178" y="1790818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004048" y="1610062"/>
            <a:ext cx="72008" cy="54006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72312" y="1646802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79509" y="1718810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657079" y="2006842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97934" y="771467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50808" y="819385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422674" y="273473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851154" y="163628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F2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305124" y="1176780"/>
            <a:ext cx="1612515" cy="158417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389125" y="2234770"/>
            <a:ext cx="72008" cy="54006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402474" y="2422810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488878" y="2322886"/>
            <a:ext cx="72008" cy="54006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353121" y="2348938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243805" y="2368804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21375" y="2492896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443096" y="845607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014962" y="276095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509759" y="582090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45951" y="469623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F2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969284" y="390888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Combined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6856533" y="3718773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Combined</a:t>
            </a:r>
            <a:br>
              <a:rPr lang="en-US" dirty="0" smtClean="0"/>
            </a:br>
            <a:r>
              <a:rPr lang="en-US" dirty="0" smtClean="0"/>
              <a:t>Standardized</a:t>
            </a:r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817957" y="4221842"/>
            <a:ext cx="1612515" cy="1584176"/>
            <a:chOff x="943261" y="3284984"/>
            <a:chExt cx="1612515" cy="1584176"/>
          </a:xfrm>
        </p:grpSpPr>
        <p:sp>
          <p:nvSpPr>
            <p:cNvPr id="99" name="Rectangle 98"/>
            <p:cNvSpPr/>
            <p:nvPr/>
          </p:nvSpPr>
          <p:spPr>
            <a:xfrm>
              <a:off x="943261" y="3284984"/>
              <a:ext cx="1612515" cy="158417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1457698" y="4093210"/>
              <a:ext cx="72008" cy="54006"/>
            </a:xfrm>
            <a:prstGeom prst="ellips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1274285" y="4472499"/>
              <a:ext cx="72008" cy="5400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1617095" y="4320099"/>
              <a:ext cx="72008" cy="54006"/>
            </a:xfrm>
            <a:prstGeom prst="ellips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1308419" y="4293096"/>
              <a:ext cx="72008" cy="5400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1115616" y="4418493"/>
              <a:ext cx="72008" cy="5400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1193186" y="4653136"/>
              <a:ext cx="72008" cy="5400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Oval 106"/>
          <p:cNvSpPr/>
          <p:nvPr/>
        </p:nvSpPr>
        <p:spPr>
          <a:xfrm>
            <a:off x="2026712" y="4412052"/>
            <a:ext cx="72008" cy="54006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1843299" y="4862102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2109169" y="4681346"/>
            <a:ext cx="72008" cy="54006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1877433" y="4718086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1684630" y="4790094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1762200" y="5078126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6876256" y="4324336"/>
            <a:ext cx="1612515" cy="158417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7721715" y="4828459"/>
            <a:ext cx="72008" cy="54006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7538302" y="5207748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7881112" y="5055348"/>
            <a:ext cx="72008" cy="54006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7572436" y="5028345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7379633" y="5153742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7457203" y="5388385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7802814" y="4854859"/>
            <a:ext cx="72008" cy="54006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619401" y="5304909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885271" y="5124153"/>
            <a:ext cx="72008" cy="54006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653535" y="5160893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460732" y="5232901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7538302" y="5520933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583397" y="4863393"/>
            <a:ext cx="72008" cy="54006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7461543" y="5242682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7804353" y="5024736"/>
            <a:ext cx="72008" cy="54006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7495677" y="5063279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7302874" y="5188676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7380444" y="5312768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819616" y="4215182"/>
            <a:ext cx="1612515" cy="158417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1903617" y="5273172"/>
            <a:ext cx="72008" cy="54006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1916966" y="5461212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2003370" y="5361288"/>
            <a:ext cx="72008" cy="54006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867613" y="5387340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1758297" y="5407206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1835867" y="5531298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462630" y="2876259"/>
            <a:ext cx="432048" cy="989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Down Arrow 146"/>
          <p:cNvSpPr/>
          <p:nvPr/>
        </p:nvSpPr>
        <p:spPr>
          <a:xfrm rot="2328576">
            <a:off x="3011778" y="2766189"/>
            <a:ext cx="432048" cy="14606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Down Arrow 147"/>
          <p:cNvSpPr/>
          <p:nvPr/>
        </p:nvSpPr>
        <p:spPr>
          <a:xfrm rot="3049905">
            <a:off x="4256369" y="1415975"/>
            <a:ext cx="432048" cy="4595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3355285" y="518263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F2</a:t>
            </a:r>
            <a:endParaRPr lang="en-US" dirty="0"/>
          </a:p>
        </p:txBody>
      </p:sp>
      <p:sp>
        <p:nvSpPr>
          <p:cNvPr id="151" name="Rectangle 150"/>
          <p:cNvSpPr/>
          <p:nvPr/>
        </p:nvSpPr>
        <p:spPr>
          <a:xfrm>
            <a:off x="3809255" y="4723130"/>
            <a:ext cx="1612515" cy="158417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4893256" y="5781120"/>
            <a:ext cx="72008" cy="54006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4906605" y="5969160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4993009" y="5869236"/>
            <a:ext cx="72008" cy="54006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4857252" y="5895288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4747936" y="5915154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4825506" y="6039246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4519093" y="630730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</a:t>
            </a:r>
            <a:endParaRPr lang="en-US" dirty="0"/>
          </a:p>
        </p:txBody>
      </p:sp>
      <p:sp>
        <p:nvSpPr>
          <p:cNvPr id="160" name="Down Arrow 159"/>
          <p:cNvSpPr/>
          <p:nvPr/>
        </p:nvSpPr>
        <p:spPr>
          <a:xfrm rot="2259201">
            <a:off x="6003331" y="2423099"/>
            <a:ext cx="432048" cy="2787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ounded Rectangular Callout 160"/>
          <p:cNvSpPr/>
          <p:nvPr/>
        </p:nvSpPr>
        <p:spPr bwMode="auto">
          <a:xfrm>
            <a:off x="899592" y="5864381"/>
            <a:ext cx="3043695" cy="732971"/>
          </a:xfrm>
          <a:prstGeom prst="wedgeRoundRectCallout">
            <a:avLst>
              <a:gd name="adj1" fmla="val 16522"/>
              <a:gd name="adj2" fmla="val 45502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600" dirty="0" smtClean="0">
                <a:solidFill>
                  <a:srgbClr val="FFFF00"/>
                </a:solidFill>
              </a:rPr>
              <a:t>Subtracting the mean drags the points to the middle.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62" name="Rounded Rectangular Callout 161"/>
          <p:cNvSpPr/>
          <p:nvPr/>
        </p:nvSpPr>
        <p:spPr bwMode="auto">
          <a:xfrm>
            <a:off x="4921591" y="6066938"/>
            <a:ext cx="4042897" cy="732971"/>
          </a:xfrm>
          <a:prstGeom prst="wedgeRoundRectCallout">
            <a:avLst>
              <a:gd name="adj1" fmla="val 16522"/>
              <a:gd name="adj2" fmla="val 45502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600" dirty="0" smtClean="0">
                <a:solidFill>
                  <a:srgbClr val="FFFF00"/>
                </a:solidFill>
              </a:rPr>
              <a:t>Dividing by the standard deviation spreads them out or squeezes them in.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4644008" y="5247202"/>
            <a:ext cx="72008" cy="54006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4499992" y="5517232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4716016" y="5356488"/>
            <a:ext cx="72008" cy="54006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4447085" y="5364509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4355976" y="5445224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4427984" y="5589240"/>
            <a:ext cx="72008" cy="5400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ounded Rectangular Callout 168"/>
          <p:cNvSpPr/>
          <p:nvPr/>
        </p:nvSpPr>
        <p:spPr bwMode="auto">
          <a:xfrm>
            <a:off x="-24203" y="3068092"/>
            <a:ext cx="2868011" cy="1147090"/>
          </a:xfrm>
          <a:prstGeom prst="wedgeRoundRectCallout">
            <a:avLst>
              <a:gd name="adj1" fmla="val 16522"/>
              <a:gd name="adj2" fmla="val 45502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600" dirty="0" smtClean="0">
                <a:solidFill>
                  <a:srgbClr val="FFFF00"/>
                </a:solidFill>
              </a:rPr>
              <a:t>For each question, F1 and F2 are very useful for separating </a:t>
            </a:r>
            <a:r>
              <a:rPr lang="en-US" sz="1600" dirty="0" smtClean="0">
                <a:solidFill>
                  <a:srgbClr val="00FF00"/>
                </a:solidFill>
              </a:rPr>
              <a:t>right answers </a:t>
            </a:r>
            <a:r>
              <a:rPr lang="en-US" sz="1600" dirty="0" smtClean="0">
                <a:solidFill>
                  <a:srgbClr val="FFFF00"/>
                </a:solidFill>
              </a:rPr>
              <a:t>from </a:t>
            </a:r>
            <a:r>
              <a:rPr lang="en-US" sz="1600" dirty="0" smtClean="0">
                <a:solidFill>
                  <a:srgbClr val="FF0000"/>
                </a:solidFill>
              </a:rPr>
              <a:t>wrong answers</a:t>
            </a:r>
            <a:r>
              <a:rPr lang="en-US" sz="1600" dirty="0" smtClean="0">
                <a:solidFill>
                  <a:srgbClr val="FFFF00"/>
                </a:solidFill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49" name="Rounded Rectangular Callout 148"/>
          <p:cNvSpPr/>
          <p:nvPr/>
        </p:nvSpPr>
        <p:spPr bwMode="auto">
          <a:xfrm>
            <a:off x="3076478" y="2578571"/>
            <a:ext cx="3104916" cy="1140201"/>
          </a:xfrm>
          <a:prstGeom prst="wedgeRoundRectCallout">
            <a:avLst>
              <a:gd name="adj1" fmla="val 16522"/>
              <a:gd name="adj2" fmla="val 45502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600" dirty="0" smtClean="0">
                <a:solidFill>
                  <a:srgbClr val="FFFF00"/>
                </a:solidFill>
              </a:rPr>
              <a:t>Standardization subtracts the mean for that question and divides by the standard deviation for that question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3787989" y="4149080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Question 3</a:t>
            </a:r>
            <a:br>
              <a:rPr lang="en-US" dirty="0" smtClean="0"/>
            </a:br>
            <a:r>
              <a:rPr lang="en-US" dirty="0" smtClean="0"/>
              <a:t>Standardized</a:t>
            </a:r>
            <a:endParaRPr lang="en-US" dirty="0"/>
          </a:p>
        </p:txBody>
      </p:sp>
      <p:sp>
        <p:nvSpPr>
          <p:cNvPr id="170" name="Rounded Rectangular Callout 169"/>
          <p:cNvSpPr/>
          <p:nvPr/>
        </p:nvSpPr>
        <p:spPr bwMode="auto">
          <a:xfrm>
            <a:off x="2856792" y="3974268"/>
            <a:ext cx="3324601" cy="969421"/>
          </a:xfrm>
          <a:prstGeom prst="wedgeRoundRectCallout">
            <a:avLst>
              <a:gd name="adj1" fmla="val 16522"/>
              <a:gd name="adj2" fmla="val 45502"/>
              <a:gd name="adj3" fmla="val 1666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600" dirty="0" smtClean="0">
                <a:solidFill>
                  <a:srgbClr val="FFFF00"/>
                </a:solidFill>
              </a:rPr>
              <a:t>Across questions, it is much harder to use these features to separate right from wrong.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427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26 -0.00301 -0.00313 -0.00672 -0.00486 -0.00973 C -0.00695 -0.01343 -0.01355 -0.02107 -0.01684 -0.02246 C -0.01875 -0.02431 -0.02014 -0.02639 -0.02223 -0.02801 C -0.02379 -0.03148 -0.02587 -0.03334 -0.02882 -0.03449 C -0.03091 -0.03866 -0.02934 -0.03635 -0.03368 -0.04005 C -0.0349 -0.04098 -0.03733 -0.04329 -0.03733 -0.04329 C -0.03872 -0.05023 -0.04098 -0.05556 -0.04098 -0.06273 L -0.03785 -0.07547 " pathEditMode="relative" ptsTypes="fffffffAA">
                                      <p:cBhvr>
                                        <p:cTn id="94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26 -0.00301 -0.00313 -0.00672 -0.00486 -0.00973 C -0.00695 -0.01343 -0.01355 -0.02107 -0.01684 -0.02246 C -0.01875 -0.02431 -0.02014 -0.02639 -0.02223 -0.02801 C -0.02379 -0.03148 -0.02587 -0.03334 -0.02882 -0.03449 C -0.03091 -0.03866 -0.02934 -0.03635 -0.03368 -0.04005 C -0.0349 -0.04098 -0.03733 -0.04329 -0.03733 -0.04329 C -0.03872 -0.05023 -0.04098 -0.05556 -0.04098 -0.06273 L -0.03785 -0.07547 " pathEditMode="relative" ptsTypes="fffffffAA">
                                      <p:cBhvr>
                                        <p:cTn id="96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26 -0.00301 -0.00313 -0.00672 -0.00486 -0.00973 C -0.00695 -0.01343 -0.01355 -0.02107 -0.01684 -0.02246 C -0.01875 -0.02431 -0.02014 -0.02639 -0.02223 -0.02801 C -0.02379 -0.03148 -0.02587 -0.03334 -0.02882 -0.03449 C -0.03091 -0.03866 -0.02934 -0.03635 -0.03368 -0.04005 C -0.0349 -0.04098 -0.03733 -0.04329 -0.03733 -0.04329 C -0.03872 -0.05023 -0.04098 -0.05556 -0.04098 -0.06273 L -0.03785 -0.07547 " pathEditMode="relative" ptsTypes="fffffffAA">
                                      <p:cBhvr>
                                        <p:cTn id="9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26 -0.00301 -0.00313 -0.00672 -0.00486 -0.00973 C -0.00695 -0.01343 -0.01355 -0.02107 -0.01684 -0.02246 C -0.01875 -0.02431 -0.02014 -0.02639 -0.02223 -0.02801 C -0.02379 -0.03148 -0.02587 -0.03334 -0.02882 -0.03449 C -0.03091 -0.03866 -0.02934 -0.03635 -0.03368 -0.04005 C -0.0349 -0.04098 -0.03733 -0.04329 -0.03733 -0.04329 C -0.03872 -0.05023 -0.04098 -0.05556 -0.04098 -0.06273 L -0.03785 -0.07547 " pathEditMode="relative" ptsTypes="fffffffAA">
                                      <p:cBhvr>
                                        <p:cTn id="10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26 -0.00301 -0.00313 -0.00672 -0.00486 -0.00973 C -0.00695 -0.01343 -0.01355 -0.02107 -0.01684 -0.02246 C -0.01875 -0.02431 -0.02014 -0.02639 -0.02223 -0.02801 C -0.02379 -0.03148 -0.02587 -0.03334 -0.02882 -0.03449 C -0.03091 -0.03866 -0.02934 -0.03635 -0.03368 -0.04005 C -0.0349 -0.04098 -0.03733 -0.04329 -0.03733 -0.04329 C -0.03872 -0.05023 -0.04098 -0.05556 -0.04098 -0.06273 L -0.03785 -0.07547 " pathEditMode="relative" ptsTypes="fffffffAA">
                                      <p:cBhvr>
                                        <p:cTn id="102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26 -0.00301 -0.00313 -0.00672 -0.00486 -0.00973 C -0.00695 -0.01343 -0.01355 -0.02107 -0.01684 -0.02246 C -0.01875 -0.02431 -0.02014 -0.02639 -0.02223 -0.02801 C -0.02379 -0.03148 -0.02587 -0.03334 -0.02882 -0.03449 C -0.03091 -0.03866 -0.02934 -0.03635 -0.03368 -0.04005 C -0.0349 -0.04098 -0.03733 -0.04329 -0.03733 -0.04329 C -0.03872 -0.05023 -0.04098 -0.05556 -0.04098 -0.06273 L -0.03785 -0.07547 " pathEditMode="relative" ptsTypes="fffffffAA">
                                      <p:cBhvr>
                                        <p:cTn id="104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63" grpId="0"/>
      <p:bldP spid="97" grpId="0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5" grpId="0" animBg="1"/>
      <p:bldP spid="5" grpId="1" animBg="1"/>
      <p:bldP spid="147" grpId="0" animBg="1"/>
      <p:bldP spid="147" grpId="1" animBg="1"/>
      <p:bldP spid="148" grpId="0" animBg="1"/>
      <p:bldP spid="148" grpId="1" animBg="1"/>
      <p:bldP spid="150" grpId="0"/>
      <p:bldP spid="151" grpId="0" animBg="1"/>
      <p:bldP spid="152" grpId="0" animBg="1"/>
      <p:bldP spid="152" grpId="1" animBg="1"/>
      <p:bldP spid="152" grpId="2" animBg="1"/>
      <p:bldP spid="153" grpId="0" animBg="1"/>
      <p:bldP spid="153" grpId="1" animBg="1"/>
      <p:bldP spid="153" grpId="2" animBg="1"/>
      <p:bldP spid="154" grpId="0" animBg="1"/>
      <p:bldP spid="154" grpId="1" animBg="1"/>
      <p:bldP spid="154" grpId="2" animBg="1"/>
      <p:bldP spid="155" grpId="0" animBg="1"/>
      <p:bldP spid="155" grpId="1" animBg="1"/>
      <p:bldP spid="155" grpId="2" animBg="1"/>
      <p:bldP spid="156" grpId="0" animBg="1"/>
      <p:bldP spid="156" grpId="1" animBg="1"/>
      <p:bldP spid="156" grpId="2" animBg="1"/>
      <p:bldP spid="157" grpId="0" animBg="1"/>
      <p:bldP spid="157" grpId="1" animBg="1"/>
      <p:bldP spid="157" grpId="2" animBg="1"/>
      <p:bldP spid="159" grpId="0"/>
      <p:bldP spid="160" grpId="0" animBg="1"/>
      <p:bldP spid="160" grpId="1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49" grpId="0" animBg="1"/>
      <p:bldP spid="171" grpId="0"/>
      <p:bldP spid="170" grpId="0" animBg="1"/>
      <p:bldP spid="17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75" y="116632"/>
            <a:ext cx="8961437" cy="393700"/>
          </a:xfrm>
        </p:spPr>
        <p:txBody>
          <a:bodyPr/>
          <a:lstStyle/>
          <a:p>
            <a:r>
              <a:rPr lang="en-US" dirty="0" smtClean="0"/>
              <a:t>Phases and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686800" cy="5590059"/>
          </a:xfrm>
        </p:spPr>
        <p:txBody>
          <a:bodyPr/>
          <a:lstStyle/>
          <a:p>
            <a:r>
              <a:rPr lang="en-US" dirty="0" smtClean="0"/>
              <a:t>Merging in ranking occurs in multiple </a:t>
            </a:r>
            <a:r>
              <a:rPr lang="en-US" i="1" dirty="0" smtClean="0"/>
              <a:t>phases</a:t>
            </a:r>
          </a:p>
          <a:p>
            <a:r>
              <a:rPr lang="en-US" dirty="0" smtClean="0"/>
              <a:t>All answers to all questions are processed in all phases</a:t>
            </a:r>
          </a:p>
          <a:p>
            <a:r>
              <a:rPr lang="en-US" dirty="0" smtClean="0"/>
              <a:t>Phases are used for sequential learning operations: cases where the outputs of earlier learning should influence later learning.</a:t>
            </a:r>
          </a:p>
          <a:p>
            <a:r>
              <a:rPr lang="en-US" dirty="0" smtClean="0"/>
              <a:t>(Example on next slide)</a:t>
            </a:r>
          </a:p>
          <a:p>
            <a:endParaRPr lang="en-US" dirty="0" smtClean="0"/>
          </a:p>
          <a:p>
            <a:r>
              <a:rPr lang="en-US" dirty="0" smtClean="0"/>
              <a:t>Within each phase are alternative </a:t>
            </a:r>
            <a:r>
              <a:rPr lang="en-US" i="1" dirty="0" smtClean="0"/>
              <a:t>routes</a:t>
            </a:r>
          </a:p>
          <a:p>
            <a:r>
              <a:rPr lang="en-US" dirty="0" smtClean="0"/>
              <a:t>Within a phase, all answers to a single question are processed by only one route</a:t>
            </a:r>
          </a:p>
          <a:p>
            <a:r>
              <a:rPr lang="en-US" dirty="0" smtClean="0"/>
              <a:t>Routes are generally used for special kinds of questions</a:t>
            </a:r>
          </a:p>
          <a:p>
            <a:pPr lvl="1"/>
            <a:r>
              <a:rPr lang="en-US" dirty="0" smtClean="0"/>
              <a:t>In Jeopardy! this includes puzzles, multiple-choice questions, etc.</a:t>
            </a:r>
          </a:p>
          <a:p>
            <a:pPr lvl="1"/>
            <a:r>
              <a:rPr lang="en-US" dirty="0" smtClean="0"/>
              <a:t>In business applications in can include </a:t>
            </a:r>
            <a:r>
              <a:rPr lang="en-US" dirty="0" smtClean="0"/>
              <a:t>factoid</a:t>
            </a:r>
            <a:r>
              <a:rPr lang="en-US" dirty="0" smtClean="0"/>
              <a:t>, definition, why, </a:t>
            </a:r>
            <a:r>
              <a:rPr lang="en-US" dirty="0" smtClean="0"/>
              <a:t>how-to, and many</a:t>
            </a:r>
            <a:r>
              <a:rPr lang="en-US" b="1" dirty="0" smtClean="0"/>
              <a:t> </a:t>
            </a:r>
            <a:r>
              <a:rPr lang="en-US" dirty="0" smtClean="0"/>
              <a:t>more.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016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 September 2009">
  <a:themeElements>
    <a:clrScheme name="10 September 20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009999"/>
      </a:accent2>
      <a:accent3>
        <a:srgbClr val="FFFFFF"/>
      </a:accent3>
      <a:accent4>
        <a:srgbClr val="000000"/>
      </a:accent4>
      <a:accent5>
        <a:srgbClr val="BEC4FD"/>
      </a:accent5>
      <a:accent6>
        <a:srgbClr val="008A8A"/>
      </a:accent6>
      <a:hlink>
        <a:srgbClr val="7889FB"/>
      </a:hlink>
      <a:folHlink>
        <a:srgbClr val="9900CC"/>
      </a:folHlink>
    </a:clrScheme>
    <a:fontScheme name="10 September 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  <a:cs typeface="Arial" pitchFamily="34" charset="0"/>
          </a:defRPr>
        </a:defPPr>
      </a:lstStyle>
    </a:lnDef>
  </a:objectDefaults>
  <a:extraClrSchemeLst>
    <a:extraClrScheme>
      <a:clrScheme name="10 September 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008A8A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10 September 2009">
  <a:themeElements>
    <a:clrScheme name="1_10 September 20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009999"/>
      </a:accent2>
      <a:accent3>
        <a:srgbClr val="FFFFFF"/>
      </a:accent3>
      <a:accent4>
        <a:srgbClr val="000000"/>
      </a:accent4>
      <a:accent5>
        <a:srgbClr val="BEC4FD"/>
      </a:accent5>
      <a:accent6>
        <a:srgbClr val="008A8A"/>
      </a:accent6>
      <a:hlink>
        <a:srgbClr val="7889FB"/>
      </a:hlink>
      <a:folHlink>
        <a:srgbClr val="9900CC"/>
      </a:folHlink>
    </a:clrScheme>
    <a:fontScheme name="1_10 September 2009">
      <a:majorFont>
        <a:latin typeface="Arial"/>
        <a:ea typeface="MS PGothic"/>
        <a:cs typeface="Arial"/>
      </a:majorFont>
      <a:minorFont>
        <a:latin typeface="Arial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  <a:alpha val="74998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  <a:alpha val="74998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1_10 September 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008A8A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IBM2009">
  <a:themeElements>
    <a:clrScheme name="IBM20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99"/>
      </a:accent1>
      <a:accent2>
        <a:srgbClr val="71BFA7"/>
      </a:accent2>
      <a:accent3>
        <a:srgbClr val="FFFFFF"/>
      </a:accent3>
      <a:accent4>
        <a:srgbClr val="000000"/>
      </a:accent4>
      <a:accent5>
        <a:srgbClr val="AACACA"/>
      </a:accent5>
      <a:accent6>
        <a:srgbClr val="66AD97"/>
      </a:accent6>
      <a:hlink>
        <a:srgbClr val="7889FB"/>
      </a:hlink>
      <a:folHlink>
        <a:srgbClr val="9900CC"/>
      </a:folHlink>
    </a:clrScheme>
    <a:fontScheme name="IBM2009">
      <a:majorFont>
        <a:latin typeface="Arial"/>
        <a:ea typeface="Arial Unicode MS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BM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99"/>
        </a:accent1>
        <a:accent2>
          <a:srgbClr val="71BFA7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66AD97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IBM2009">
  <a:themeElements>
    <a:clrScheme name="IBM20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99"/>
      </a:accent1>
      <a:accent2>
        <a:srgbClr val="71BFA7"/>
      </a:accent2>
      <a:accent3>
        <a:srgbClr val="FFFFFF"/>
      </a:accent3>
      <a:accent4>
        <a:srgbClr val="000000"/>
      </a:accent4>
      <a:accent5>
        <a:srgbClr val="AACACA"/>
      </a:accent5>
      <a:accent6>
        <a:srgbClr val="66AD97"/>
      </a:accent6>
      <a:hlink>
        <a:srgbClr val="7889FB"/>
      </a:hlink>
      <a:folHlink>
        <a:srgbClr val="9900CC"/>
      </a:folHlink>
    </a:clrScheme>
    <a:fontScheme name="IBM2009">
      <a:majorFont>
        <a:latin typeface="Arial"/>
        <a:ea typeface="Arial Unicode MS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BM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99"/>
        </a:accent1>
        <a:accent2>
          <a:srgbClr val="71BFA7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66AD97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625FF"/>
      </a:hlink>
      <a:folHlink>
        <a:srgbClr val="4949FA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74004</TotalTime>
  <Words>1965</Words>
  <Application>Microsoft Office PowerPoint</Application>
  <PresentationFormat>On-screen Show (4:3)</PresentationFormat>
  <Paragraphs>289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10 September 2009</vt:lpstr>
      <vt:lpstr>Default Design</vt:lpstr>
      <vt:lpstr>5_10 September 2009</vt:lpstr>
      <vt:lpstr>4_IBM2009</vt:lpstr>
      <vt:lpstr>IBM2009</vt:lpstr>
      <vt:lpstr>Office Theme</vt:lpstr>
      <vt:lpstr>  Decision Making in IBM Watson™ Question Answering   Dr. J. William Murdock IBM Watson Research Center</vt:lpstr>
      <vt:lpstr>IBM Watson</vt:lpstr>
      <vt:lpstr>Decision Making in Question Answering</vt:lpstr>
      <vt:lpstr>Jeopardy! Watson</vt:lpstr>
      <vt:lpstr>Watson Paths (e.g., Medical Diagnosis)</vt:lpstr>
      <vt:lpstr>Watson Engagement Advisor</vt:lpstr>
      <vt:lpstr>Final Confidence Merging &amp; Ranking</vt:lpstr>
      <vt:lpstr>Standardization</vt:lpstr>
      <vt:lpstr>Phases and Routes</vt:lpstr>
      <vt:lpstr>Phases: Answer Merging (Made-Up) Example</vt:lpstr>
      <vt:lpstr>PowerPoint Presentation</vt:lpstr>
      <vt:lpstr>Learning to rank?</vt:lpstr>
      <vt:lpstr>Decision Making in Question Answering</vt:lpstr>
      <vt:lpstr>Deciding whether to answer</vt:lpstr>
      <vt:lpstr>Stochastic Process Model of Jeopardy! Clues</vt:lpstr>
      <vt:lpstr>PowerPoint Presentation</vt:lpstr>
      <vt:lpstr>Decision Making in Question Answering</vt:lpstr>
      <vt:lpstr>Deciding how many answers + hedging</vt:lpstr>
      <vt:lpstr>References</vt:lpstr>
    </vt:vector>
  </TitlesOfParts>
  <Company>IBM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GTO 2012 Proposal Title</dc:title>
  <dc:creator>administrator</dc:creator>
  <cp:lastModifiedBy>murdockj</cp:lastModifiedBy>
  <cp:revision>677</cp:revision>
  <dcterms:created xsi:type="dcterms:W3CDTF">2011-03-09T21:17:29Z</dcterms:created>
  <dcterms:modified xsi:type="dcterms:W3CDTF">2015-03-13T01:42:44Z</dcterms:modified>
</cp:coreProperties>
</file>