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handoutMasterIdLst>
    <p:handoutMasterId r:id="rId62"/>
  </p:handoutMasterIdLst>
  <p:sldIdLst>
    <p:sldId id="296" r:id="rId2"/>
    <p:sldId id="303" r:id="rId3"/>
    <p:sldId id="363" r:id="rId4"/>
    <p:sldId id="350" r:id="rId5"/>
    <p:sldId id="351" r:id="rId6"/>
    <p:sldId id="352" r:id="rId7"/>
    <p:sldId id="353" r:id="rId8"/>
    <p:sldId id="354" r:id="rId9"/>
    <p:sldId id="355" r:id="rId10"/>
    <p:sldId id="392" r:id="rId11"/>
    <p:sldId id="410" r:id="rId12"/>
    <p:sldId id="411" r:id="rId13"/>
    <p:sldId id="393" r:id="rId14"/>
    <p:sldId id="394" r:id="rId15"/>
    <p:sldId id="396" r:id="rId16"/>
    <p:sldId id="397" r:id="rId17"/>
    <p:sldId id="398" r:id="rId18"/>
    <p:sldId id="399" r:id="rId19"/>
    <p:sldId id="400" r:id="rId20"/>
    <p:sldId id="401" r:id="rId21"/>
    <p:sldId id="402" r:id="rId22"/>
    <p:sldId id="403" r:id="rId23"/>
    <p:sldId id="404" r:id="rId24"/>
    <p:sldId id="405" r:id="rId25"/>
    <p:sldId id="406" r:id="rId26"/>
    <p:sldId id="407" r:id="rId27"/>
    <p:sldId id="300" r:id="rId28"/>
    <p:sldId id="304" r:id="rId29"/>
    <p:sldId id="307" r:id="rId30"/>
    <p:sldId id="340" r:id="rId31"/>
    <p:sldId id="357" r:id="rId32"/>
    <p:sldId id="358" r:id="rId33"/>
    <p:sldId id="341" r:id="rId34"/>
    <p:sldId id="346" r:id="rId35"/>
    <p:sldId id="373" r:id="rId36"/>
    <p:sldId id="273" r:id="rId37"/>
    <p:sldId id="309" r:id="rId38"/>
    <p:sldId id="343" r:id="rId39"/>
    <p:sldId id="274" r:id="rId40"/>
    <p:sldId id="347" r:id="rId41"/>
    <p:sldId id="348" r:id="rId42"/>
    <p:sldId id="365" r:id="rId43"/>
    <p:sldId id="366" r:id="rId44"/>
    <p:sldId id="367" r:id="rId45"/>
    <p:sldId id="368" r:id="rId46"/>
    <p:sldId id="369" r:id="rId47"/>
    <p:sldId id="370" r:id="rId48"/>
    <p:sldId id="371" r:id="rId49"/>
    <p:sldId id="337" r:id="rId50"/>
    <p:sldId id="338" r:id="rId51"/>
    <p:sldId id="349" r:id="rId52"/>
    <p:sldId id="308" r:id="rId53"/>
    <p:sldId id="306" r:id="rId54"/>
    <p:sldId id="271" r:id="rId55"/>
    <p:sldId id="276" r:id="rId56"/>
    <p:sldId id="265" r:id="rId57"/>
    <p:sldId id="268" r:id="rId58"/>
    <p:sldId id="344" r:id="rId59"/>
    <p:sldId id="37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97" autoAdjust="0"/>
  </p:normalViewPr>
  <p:slideViewPr>
    <p:cSldViewPr>
      <p:cViewPr varScale="1">
        <p:scale>
          <a:sx n="87" d="100"/>
          <a:sy n="87" d="100"/>
        </p:scale>
        <p:origin x="-856" y="-112"/>
      </p:cViewPr>
      <p:guideLst>
        <p:guide orient="horz" pos="432"/>
        <p:guide pos="2880"/>
      </p:guideLst>
    </p:cSldViewPr>
  </p:slideViewPr>
  <p:notesTextViewPr>
    <p:cViewPr>
      <p:scale>
        <a:sx n="1" d="1"/>
        <a:sy n="1" d="1"/>
      </p:scale>
      <p:origin x="0" y="0"/>
    </p:cViewPr>
  </p:notesTextViewPr>
  <p:sorterViewPr>
    <p:cViewPr>
      <p:scale>
        <a:sx n="100" d="100"/>
        <a:sy n="100" d="100"/>
      </p:scale>
      <p:origin x="0" y="3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corman\AppData\Local\Microsoft\Windows\Temporary%20Internet%20Files\Content.Outlook\MH65J7PX\CPS_clusters_themes%2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corman\AppData\Local\Microsoft\Windows\Temporary%20Internet%20Files\Content.Outlook\MH65J7PX\CPS_clusters_themes%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themes!$B$116:$B$124</c:f>
              <c:strCache>
                <c:ptCount val="9"/>
                <c:pt idx="0">
                  <c:v>Sensing and control</c:v>
                </c:pt>
                <c:pt idx="1">
                  <c:v>Safety and Verification</c:v>
                </c:pt>
                <c:pt idx="2">
                  <c:v>Security</c:v>
                </c:pt>
                <c:pt idx="3">
                  <c:v>System design</c:v>
                </c:pt>
                <c:pt idx="4">
                  <c:v>Data analytics</c:v>
                </c:pt>
                <c:pt idx="5">
                  <c:v>Energy aware</c:v>
                </c:pt>
                <c:pt idx="6">
                  <c:v>Platforms</c:v>
                </c:pt>
                <c:pt idx="7">
                  <c:v>Systems</c:v>
                </c:pt>
                <c:pt idx="8">
                  <c:v>Community</c:v>
                </c:pt>
              </c:strCache>
            </c:strRef>
          </c:cat>
          <c:val>
            <c:numRef>
              <c:f>themes!$C$116:$C$124</c:f>
              <c:numCache>
                <c:formatCode>General</c:formatCode>
                <c:ptCount val="9"/>
                <c:pt idx="0">
                  <c:v>27.0</c:v>
                </c:pt>
                <c:pt idx="1">
                  <c:v>23.0</c:v>
                </c:pt>
                <c:pt idx="2">
                  <c:v>7.0</c:v>
                </c:pt>
                <c:pt idx="3">
                  <c:v>6.0</c:v>
                </c:pt>
                <c:pt idx="4">
                  <c:v>16.0</c:v>
                </c:pt>
                <c:pt idx="5">
                  <c:v>4.0</c:v>
                </c:pt>
                <c:pt idx="6">
                  <c:v>6.0</c:v>
                </c:pt>
                <c:pt idx="7">
                  <c:v>6.0</c:v>
                </c:pt>
                <c:pt idx="8">
                  <c:v>8.0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ln w="12700">
      <a:solidFill>
        <a:schemeClr val="accent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themes!$B$131:$B$138</c:f>
              <c:strCache>
                <c:ptCount val="8"/>
                <c:pt idx="0">
                  <c:v>Transportation</c:v>
                </c:pt>
                <c:pt idx="1">
                  <c:v>System</c:v>
                </c:pt>
                <c:pt idx="2">
                  <c:v>Unmanned &amp; Robotic</c:v>
                </c:pt>
                <c:pt idx="3">
                  <c:v>Energy</c:v>
                </c:pt>
                <c:pt idx="4">
                  <c:v>Smart Buildings</c:v>
                </c:pt>
                <c:pt idx="5">
                  <c:v>Infrastructure</c:v>
                </c:pt>
                <c:pt idx="6">
                  <c:v>Manufacturing</c:v>
                </c:pt>
                <c:pt idx="7">
                  <c:v>Community</c:v>
                </c:pt>
              </c:strCache>
            </c:strRef>
          </c:cat>
          <c:val>
            <c:numRef>
              <c:f>themes!$C$131:$C$138</c:f>
              <c:numCache>
                <c:formatCode>General</c:formatCode>
                <c:ptCount val="8"/>
                <c:pt idx="0">
                  <c:v>15.0</c:v>
                </c:pt>
                <c:pt idx="1">
                  <c:v>5.0</c:v>
                </c:pt>
                <c:pt idx="2">
                  <c:v>23.0</c:v>
                </c:pt>
                <c:pt idx="3">
                  <c:v>21.0</c:v>
                </c:pt>
                <c:pt idx="4">
                  <c:v>4.0</c:v>
                </c:pt>
                <c:pt idx="5">
                  <c:v>5.0</c:v>
                </c:pt>
                <c:pt idx="6">
                  <c:v>3.0</c:v>
                </c:pt>
                <c:pt idx="7">
                  <c:v>7.0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ln w="12700">
      <a:solidFill>
        <a:schemeClr val="accent1"/>
      </a:solidFill>
    </a:ln>
  </c:sp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image" Target="../media/image39.jpeg"/><Relationship Id="rId2" Type="http://schemas.openxmlformats.org/officeDocument/2006/relationships/image" Target="../media/image40.jpeg"/></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image" Target="../media/image43.png"/><Relationship Id="rId2"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image" Target="../media/image39.jpeg"/><Relationship Id="rId2"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image" Target="../media/image43.png"/><Relationship Id="rId2"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35458-4E15-4958-AE95-D1AB09808D0C}" type="doc">
      <dgm:prSet loTypeId="urn:microsoft.com/office/officeart/2005/8/layout/cycle8" loCatId="cycle" qsTypeId="urn:microsoft.com/office/officeart/2005/8/quickstyle/3d2" qsCatId="3D" csTypeId="urn:microsoft.com/office/officeart/2005/8/colors/colorful5" csCatId="colorful" phldr="1"/>
      <dgm:spPr/>
      <dgm:t>
        <a:bodyPr/>
        <a:lstStyle/>
        <a:p>
          <a:endParaRPr lang="en-US"/>
        </a:p>
      </dgm:t>
    </dgm:pt>
    <dgm:pt modelId="{DC16F883-FF5F-4780-8A15-EF947B98F6AC}">
      <dgm:prSet phldrT="[Text]"/>
      <dgm:spPr/>
      <dgm:t>
        <a:bodyPr/>
        <a:lstStyle/>
        <a:p>
          <a:r>
            <a:rPr lang="en-US" dirty="0" smtClean="0"/>
            <a:t>Sense</a:t>
          </a:r>
          <a:endParaRPr lang="en-US" dirty="0"/>
        </a:p>
      </dgm:t>
    </dgm:pt>
    <dgm:pt modelId="{6E41B1BB-A8B9-4408-BCC4-1762325B3EAA}" type="parTrans" cxnId="{66C582DB-C08E-4992-B2F9-BF6FCDE23CC5}">
      <dgm:prSet/>
      <dgm:spPr/>
      <dgm:t>
        <a:bodyPr/>
        <a:lstStyle/>
        <a:p>
          <a:endParaRPr lang="en-US"/>
        </a:p>
      </dgm:t>
    </dgm:pt>
    <dgm:pt modelId="{E233C5C5-5549-42D6-A5B8-B7B7F2B8A485}" type="sibTrans" cxnId="{66C582DB-C08E-4992-B2F9-BF6FCDE23CC5}">
      <dgm:prSet/>
      <dgm:spPr/>
      <dgm:t>
        <a:bodyPr/>
        <a:lstStyle/>
        <a:p>
          <a:endParaRPr lang="en-US"/>
        </a:p>
      </dgm:t>
    </dgm:pt>
    <dgm:pt modelId="{5A020A4B-052D-46F1-9F99-C26E1C1AA5EE}">
      <dgm:prSet phldrT="[Text]"/>
      <dgm:spPr/>
      <dgm:t>
        <a:bodyPr/>
        <a:lstStyle/>
        <a:p>
          <a:r>
            <a:rPr lang="en-US" dirty="0"/>
            <a:t>Assess</a:t>
          </a:r>
        </a:p>
      </dgm:t>
    </dgm:pt>
    <dgm:pt modelId="{6DB78947-1D2B-4E9C-BBEC-C695D95DB43C}" type="parTrans" cxnId="{A0190BB0-63F3-478E-8588-A49D6290523E}">
      <dgm:prSet/>
      <dgm:spPr/>
      <dgm:t>
        <a:bodyPr/>
        <a:lstStyle/>
        <a:p>
          <a:endParaRPr lang="en-US"/>
        </a:p>
      </dgm:t>
    </dgm:pt>
    <dgm:pt modelId="{25653472-8656-4E66-9CA9-A18D82CADF17}" type="sibTrans" cxnId="{A0190BB0-63F3-478E-8588-A49D6290523E}">
      <dgm:prSet/>
      <dgm:spPr/>
      <dgm:t>
        <a:bodyPr/>
        <a:lstStyle/>
        <a:p>
          <a:endParaRPr lang="en-US"/>
        </a:p>
      </dgm:t>
    </dgm:pt>
    <dgm:pt modelId="{5F0B79D8-CE64-4361-A1DF-32E519365F5D}">
      <dgm:prSet phldrT="[Text]"/>
      <dgm:spPr/>
      <dgm:t>
        <a:bodyPr/>
        <a:lstStyle/>
        <a:p>
          <a:r>
            <a:rPr lang="en-US" dirty="0"/>
            <a:t>Intervene</a:t>
          </a:r>
        </a:p>
      </dgm:t>
    </dgm:pt>
    <dgm:pt modelId="{F2EF3CDE-091F-4671-AA4F-AC0E7D648006}" type="parTrans" cxnId="{E23BA818-1C02-4FB5-81CA-7B5E4EBC6624}">
      <dgm:prSet/>
      <dgm:spPr/>
      <dgm:t>
        <a:bodyPr/>
        <a:lstStyle/>
        <a:p>
          <a:endParaRPr lang="en-US"/>
        </a:p>
      </dgm:t>
    </dgm:pt>
    <dgm:pt modelId="{92414575-B308-4C31-8EE0-607992E14859}" type="sibTrans" cxnId="{E23BA818-1C02-4FB5-81CA-7B5E4EBC6624}">
      <dgm:prSet/>
      <dgm:spPr/>
      <dgm:t>
        <a:bodyPr/>
        <a:lstStyle/>
        <a:p>
          <a:endParaRPr lang="en-US"/>
        </a:p>
      </dgm:t>
    </dgm:pt>
    <dgm:pt modelId="{6B538B0A-5DBC-4CE9-AC8A-44AFC3FE202D}">
      <dgm:prSet phldrT="[Text]"/>
      <dgm:spPr/>
      <dgm:t>
        <a:bodyPr/>
        <a:lstStyle/>
        <a:p>
          <a:r>
            <a:rPr lang="en-US" dirty="0"/>
            <a:t>Evaluate</a:t>
          </a:r>
        </a:p>
      </dgm:t>
    </dgm:pt>
    <dgm:pt modelId="{7B55535D-4A5D-465E-9DAD-CA2015476CC5}" type="parTrans" cxnId="{73146E40-763C-4473-81C0-55393BF825A4}">
      <dgm:prSet/>
      <dgm:spPr/>
      <dgm:t>
        <a:bodyPr/>
        <a:lstStyle/>
        <a:p>
          <a:endParaRPr lang="en-US"/>
        </a:p>
      </dgm:t>
    </dgm:pt>
    <dgm:pt modelId="{F73797F4-146C-4899-9B5C-9D83F94F5BA7}" type="sibTrans" cxnId="{73146E40-763C-4473-81C0-55393BF825A4}">
      <dgm:prSet/>
      <dgm:spPr/>
      <dgm:t>
        <a:bodyPr/>
        <a:lstStyle/>
        <a:p>
          <a:endParaRPr lang="en-US"/>
        </a:p>
      </dgm:t>
    </dgm:pt>
    <dgm:pt modelId="{8F78C4B7-0D95-46EF-907D-21A98568E865}">
      <dgm:prSet phldrT="[Text]"/>
      <dgm:spPr/>
      <dgm:t>
        <a:bodyPr/>
        <a:lstStyle/>
        <a:p>
          <a:r>
            <a:rPr lang="en-US" dirty="0" smtClean="0"/>
            <a:t>Identify</a:t>
          </a:r>
          <a:endParaRPr lang="en-US" dirty="0"/>
        </a:p>
      </dgm:t>
    </dgm:pt>
    <dgm:pt modelId="{9954ADE1-E0EE-4E05-8A3B-A8C8950EE1B4}" type="sibTrans" cxnId="{E5015FC1-5EB9-4423-BABA-6AA094E26F35}">
      <dgm:prSet/>
      <dgm:spPr/>
      <dgm:t>
        <a:bodyPr/>
        <a:lstStyle/>
        <a:p>
          <a:endParaRPr lang="en-US"/>
        </a:p>
      </dgm:t>
    </dgm:pt>
    <dgm:pt modelId="{744BB683-D704-42D0-904A-D9A5CD3B7809}" type="parTrans" cxnId="{E5015FC1-5EB9-4423-BABA-6AA094E26F35}">
      <dgm:prSet/>
      <dgm:spPr/>
      <dgm:t>
        <a:bodyPr/>
        <a:lstStyle/>
        <a:p>
          <a:endParaRPr lang="en-US"/>
        </a:p>
      </dgm:t>
    </dgm:pt>
    <dgm:pt modelId="{5D2D67B1-4BDF-4B56-B90E-2BEA38488B3F}" type="pres">
      <dgm:prSet presAssocID="{86135458-4E15-4958-AE95-D1AB09808D0C}" presName="compositeShape" presStyleCnt="0">
        <dgm:presLayoutVars>
          <dgm:chMax val="7"/>
          <dgm:dir/>
          <dgm:resizeHandles val="exact"/>
        </dgm:presLayoutVars>
      </dgm:prSet>
      <dgm:spPr/>
      <dgm:t>
        <a:bodyPr/>
        <a:lstStyle/>
        <a:p>
          <a:endParaRPr lang="en-US"/>
        </a:p>
      </dgm:t>
    </dgm:pt>
    <dgm:pt modelId="{D1EF8B2B-AA1C-4685-90E2-36A533E62309}" type="pres">
      <dgm:prSet presAssocID="{86135458-4E15-4958-AE95-D1AB09808D0C}" presName="wedge1" presStyleLbl="node1" presStyleIdx="0" presStyleCnt="5"/>
      <dgm:spPr/>
      <dgm:t>
        <a:bodyPr/>
        <a:lstStyle/>
        <a:p>
          <a:endParaRPr lang="en-US"/>
        </a:p>
      </dgm:t>
    </dgm:pt>
    <dgm:pt modelId="{6CB9F566-2185-47AD-9FD2-4ADE60751EB7}" type="pres">
      <dgm:prSet presAssocID="{86135458-4E15-4958-AE95-D1AB09808D0C}" presName="dummy1a" presStyleCnt="0"/>
      <dgm:spPr/>
      <dgm:t>
        <a:bodyPr/>
        <a:lstStyle/>
        <a:p>
          <a:endParaRPr lang="en-US"/>
        </a:p>
      </dgm:t>
    </dgm:pt>
    <dgm:pt modelId="{9F188B8E-6833-4758-B9EE-AB440A541C04}" type="pres">
      <dgm:prSet presAssocID="{86135458-4E15-4958-AE95-D1AB09808D0C}" presName="dummy1b" presStyleCnt="0"/>
      <dgm:spPr/>
      <dgm:t>
        <a:bodyPr/>
        <a:lstStyle/>
        <a:p>
          <a:endParaRPr lang="en-US"/>
        </a:p>
      </dgm:t>
    </dgm:pt>
    <dgm:pt modelId="{25E263DF-1580-4E67-9189-07FBCFCC7460}" type="pres">
      <dgm:prSet presAssocID="{86135458-4E15-4958-AE95-D1AB09808D0C}" presName="wedge1Tx" presStyleLbl="node1" presStyleIdx="0" presStyleCnt="5">
        <dgm:presLayoutVars>
          <dgm:chMax val="0"/>
          <dgm:chPref val="0"/>
          <dgm:bulletEnabled val="1"/>
        </dgm:presLayoutVars>
      </dgm:prSet>
      <dgm:spPr/>
      <dgm:t>
        <a:bodyPr/>
        <a:lstStyle/>
        <a:p>
          <a:endParaRPr lang="en-US"/>
        </a:p>
      </dgm:t>
    </dgm:pt>
    <dgm:pt modelId="{A48EED44-29AB-4702-B6EB-6D4479475251}" type="pres">
      <dgm:prSet presAssocID="{86135458-4E15-4958-AE95-D1AB09808D0C}" presName="wedge2" presStyleLbl="node1" presStyleIdx="1" presStyleCnt="5" custLinFactNeighborX="1487" custLinFactNeighborY="2829"/>
      <dgm:spPr/>
      <dgm:t>
        <a:bodyPr/>
        <a:lstStyle/>
        <a:p>
          <a:endParaRPr lang="en-US"/>
        </a:p>
      </dgm:t>
    </dgm:pt>
    <dgm:pt modelId="{DF502250-B764-4C15-AC38-90DE0D407476}" type="pres">
      <dgm:prSet presAssocID="{86135458-4E15-4958-AE95-D1AB09808D0C}" presName="dummy2a" presStyleCnt="0"/>
      <dgm:spPr/>
      <dgm:t>
        <a:bodyPr/>
        <a:lstStyle/>
        <a:p>
          <a:endParaRPr lang="en-US"/>
        </a:p>
      </dgm:t>
    </dgm:pt>
    <dgm:pt modelId="{A71DE297-54CE-40A6-A0DF-B06DAA11BF8B}" type="pres">
      <dgm:prSet presAssocID="{86135458-4E15-4958-AE95-D1AB09808D0C}" presName="dummy2b" presStyleCnt="0"/>
      <dgm:spPr/>
      <dgm:t>
        <a:bodyPr/>
        <a:lstStyle/>
        <a:p>
          <a:endParaRPr lang="en-US"/>
        </a:p>
      </dgm:t>
    </dgm:pt>
    <dgm:pt modelId="{1E3D1DEC-EEF7-4FA2-96CC-BBDA81DC53BB}" type="pres">
      <dgm:prSet presAssocID="{86135458-4E15-4958-AE95-D1AB09808D0C}" presName="wedge2Tx" presStyleLbl="node1" presStyleIdx="1" presStyleCnt="5">
        <dgm:presLayoutVars>
          <dgm:chMax val="0"/>
          <dgm:chPref val="0"/>
          <dgm:bulletEnabled val="1"/>
        </dgm:presLayoutVars>
      </dgm:prSet>
      <dgm:spPr/>
      <dgm:t>
        <a:bodyPr/>
        <a:lstStyle/>
        <a:p>
          <a:endParaRPr lang="en-US"/>
        </a:p>
      </dgm:t>
    </dgm:pt>
    <dgm:pt modelId="{F545817D-72DA-4A1D-A154-A46031DB2CBE}" type="pres">
      <dgm:prSet presAssocID="{86135458-4E15-4958-AE95-D1AB09808D0C}" presName="wedge3" presStyleLbl="node1" presStyleIdx="2" presStyleCnt="5" custLinFactNeighborX="-539" custLinFactNeighborY="1186"/>
      <dgm:spPr/>
      <dgm:t>
        <a:bodyPr/>
        <a:lstStyle/>
        <a:p>
          <a:endParaRPr lang="en-US"/>
        </a:p>
      </dgm:t>
    </dgm:pt>
    <dgm:pt modelId="{60984FE2-99EF-424F-9583-4E9163EBD764}" type="pres">
      <dgm:prSet presAssocID="{86135458-4E15-4958-AE95-D1AB09808D0C}" presName="dummy3a" presStyleCnt="0"/>
      <dgm:spPr/>
      <dgm:t>
        <a:bodyPr/>
        <a:lstStyle/>
        <a:p>
          <a:endParaRPr lang="en-US"/>
        </a:p>
      </dgm:t>
    </dgm:pt>
    <dgm:pt modelId="{A46041A1-2353-4902-B894-CB96AE8D33BF}" type="pres">
      <dgm:prSet presAssocID="{86135458-4E15-4958-AE95-D1AB09808D0C}" presName="dummy3b" presStyleCnt="0"/>
      <dgm:spPr/>
      <dgm:t>
        <a:bodyPr/>
        <a:lstStyle/>
        <a:p>
          <a:endParaRPr lang="en-US"/>
        </a:p>
      </dgm:t>
    </dgm:pt>
    <dgm:pt modelId="{17D7ADF5-1646-407B-831D-C97AEEFCC3EE}" type="pres">
      <dgm:prSet presAssocID="{86135458-4E15-4958-AE95-D1AB09808D0C}" presName="wedge3Tx" presStyleLbl="node1" presStyleIdx="2" presStyleCnt="5">
        <dgm:presLayoutVars>
          <dgm:chMax val="0"/>
          <dgm:chPref val="0"/>
          <dgm:bulletEnabled val="1"/>
        </dgm:presLayoutVars>
      </dgm:prSet>
      <dgm:spPr/>
      <dgm:t>
        <a:bodyPr/>
        <a:lstStyle/>
        <a:p>
          <a:endParaRPr lang="en-US"/>
        </a:p>
      </dgm:t>
    </dgm:pt>
    <dgm:pt modelId="{93782A14-9F12-476C-878C-0E3436B582A0}" type="pres">
      <dgm:prSet presAssocID="{86135458-4E15-4958-AE95-D1AB09808D0C}" presName="wedge4" presStyleLbl="node1" presStyleIdx="3" presStyleCnt="5"/>
      <dgm:spPr/>
      <dgm:t>
        <a:bodyPr/>
        <a:lstStyle/>
        <a:p>
          <a:endParaRPr lang="en-US"/>
        </a:p>
      </dgm:t>
    </dgm:pt>
    <dgm:pt modelId="{8B0C8EE9-9ACF-444E-B990-56B9713B270E}" type="pres">
      <dgm:prSet presAssocID="{86135458-4E15-4958-AE95-D1AB09808D0C}" presName="dummy4a" presStyleCnt="0"/>
      <dgm:spPr/>
      <dgm:t>
        <a:bodyPr/>
        <a:lstStyle/>
        <a:p>
          <a:endParaRPr lang="en-US"/>
        </a:p>
      </dgm:t>
    </dgm:pt>
    <dgm:pt modelId="{68F0F908-46C9-4118-8FD8-4C09E4F532E9}" type="pres">
      <dgm:prSet presAssocID="{86135458-4E15-4958-AE95-D1AB09808D0C}" presName="dummy4b" presStyleCnt="0"/>
      <dgm:spPr/>
      <dgm:t>
        <a:bodyPr/>
        <a:lstStyle/>
        <a:p>
          <a:endParaRPr lang="en-US"/>
        </a:p>
      </dgm:t>
    </dgm:pt>
    <dgm:pt modelId="{B24F4711-23FF-4C11-BE50-2CCFAF9AF367}" type="pres">
      <dgm:prSet presAssocID="{86135458-4E15-4958-AE95-D1AB09808D0C}" presName="wedge4Tx" presStyleLbl="node1" presStyleIdx="3" presStyleCnt="5">
        <dgm:presLayoutVars>
          <dgm:chMax val="0"/>
          <dgm:chPref val="0"/>
          <dgm:bulletEnabled val="1"/>
        </dgm:presLayoutVars>
      </dgm:prSet>
      <dgm:spPr/>
      <dgm:t>
        <a:bodyPr/>
        <a:lstStyle/>
        <a:p>
          <a:endParaRPr lang="en-US"/>
        </a:p>
      </dgm:t>
    </dgm:pt>
    <dgm:pt modelId="{A6ED5238-FD1A-4BCE-A23A-E7115B40C546}" type="pres">
      <dgm:prSet presAssocID="{86135458-4E15-4958-AE95-D1AB09808D0C}" presName="wedge5" presStyleLbl="node1" presStyleIdx="4" presStyleCnt="5" custLinFactNeighborX="-1747" custLinFactNeighborY="-1619"/>
      <dgm:spPr/>
      <dgm:t>
        <a:bodyPr/>
        <a:lstStyle/>
        <a:p>
          <a:endParaRPr lang="en-US"/>
        </a:p>
      </dgm:t>
    </dgm:pt>
    <dgm:pt modelId="{8FA3A342-303B-49E2-A6E8-4C41656B411D}" type="pres">
      <dgm:prSet presAssocID="{86135458-4E15-4958-AE95-D1AB09808D0C}" presName="dummy5a" presStyleCnt="0"/>
      <dgm:spPr/>
      <dgm:t>
        <a:bodyPr/>
        <a:lstStyle/>
        <a:p>
          <a:endParaRPr lang="en-US"/>
        </a:p>
      </dgm:t>
    </dgm:pt>
    <dgm:pt modelId="{76D2B148-9EB7-4C79-A4D9-5DC07BDBC116}" type="pres">
      <dgm:prSet presAssocID="{86135458-4E15-4958-AE95-D1AB09808D0C}" presName="dummy5b" presStyleCnt="0"/>
      <dgm:spPr/>
      <dgm:t>
        <a:bodyPr/>
        <a:lstStyle/>
        <a:p>
          <a:endParaRPr lang="en-US"/>
        </a:p>
      </dgm:t>
    </dgm:pt>
    <dgm:pt modelId="{EB0D8253-7F07-4CAF-9340-53347B301531}" type="pres">
      <dgm:prSet presAssocID="{86135458-4E15-4958-AE95-D1AB09808D0C}" presName="wedge5Tx" presStyleLbl="node1" presStyleIdx="4" presStyleCnt="5">
        <dgm:presLayoutVars>
          <dgm:chMax val="0"/>
          <dgm:chPref val="0"/>
          <dgm:bulletEnabled val="1"/>
        </dgm:presLayoutVars>
      </dgm:prSet>
      <dgm:spPr/>
      <dgm:t>
        <a:bodyPr/>
        <a:lstStyle/>
        <a:p>
          <a:endParaRPr lang="en-US"/>
        </a:p>
      </dgm:t>
    </dgm:pt>
    <dgm:pt modelId="{BAD8E410-7671-4970-8CBC-02892104242B}" type="pres">
      <dgm:prSet presAssocID="{E233C5C5-5549-42D6-A5B8-B7B7F2B8A485}" presName="arrowWedge1" presStyleLbl="fgSibTrans2D1" presStyleIdx="0" presStyleCnt="5"/>
      <dgm:spPr/>
      <dgm:t>
        <a:bodyPr/>
        <a:lstStyle/>
        <a:p>
          <a:endParaRPr lang="en-US"/>
        </a:p>
      </dgm:t>
    </dgm:pt>
    <dgm:pt modelId="{86AB31A1-1B42-465C-B571-D61242A888BD}" type="pres">
      <dgm:prSet presAssocID="{9954ADE1-E0EE-4E05-8A3B-A8C8950EE1B4}" presName="arrowWedge2" presStyleLbl="fgSibTrans2D1" presStyleIdx="1" presStyleCnt="5"/>
      <dgm:spPr/>
      <dgm:t>
        <a:bodyPr/>
        <a:lstStyle/>
        <a:p>
          <a:endParaRPr lang="en-US"/>
        </a:p>
      </dgm:t>
    </dgm:pt>
    <dgm:pt modelId="{D424A09A-EAB1-4E89-A801-92097279A82B}" type="pres">
      <dgm:prSet presAssocID="{25653472-8656-4E66-9CA9-A18D82CADF17}" presName="arrowWedge3" presStyleLbl="fgSibTrans2D1" presStyleIdx="2" presStyleCnt="5"/>
      <dgm:spPr/>
      <dgm:t>
        <a:bodyPr/>
        <a:lstStyle/>
        <a:p>
          <a:endParaRPr lang="en-US"/>
        </a:p>
      </dgm:t>
    </dgm:pt>
    <dgm:pt modelId="{561574DE-40A7-4324-AC83-F47EA76ADD89}" type="pres">
      <dgm:prSet presAssocID="{92414575-B308-4C31-8EE0-607992E14859}" presName="arrowWedge4" presStyleLbl="fgSibTrans2D1" presStyleIdx="3" presStyleCnt="5"/>
      <dgm:spPr/>
      <dgm:t>
        <a:bodyPr/>
        <a:lstStyle/>
        <a:p>
          <a:endParaRPr lang="en-US"/>
        </a:p>
      </dgm:t>
    </dgm:pt>
    <dgm:pt modelId="{C263241A-BA3E-4459-8E3D-0B73EF1919A9}" type="pres">
      <dgm:prSet presAssocID="{F73797F4-146C-4899-9B5C-9D83F94F5BA7}" presName="arrowWedge5" presStyleLbl="fgSibTrans2D1" presStyleIdx="4" presStyleCnt="5"/>
      <dgm:spPr/>
      <dgm:t>
        <a:bodyPr/>
        <a:lstStyle/>
        <a:p>
          <a:endParaRPr lang="en-US"/>
        </a:p>
      </dgm:t>
    </dgm:pt>
  </dgm:ptLst>
  <dgm:cxnLst>
    <dgm:cxn modelId="{78829B77-E852-43E5-B07D-C6600A7CBDDD}" type="presOf" srcId="{5A020A4B-052D-46F1-9F99-C26E1C1AA5EE}" destId="{F545817D-72DA-4A1D-A154-A46031DB2CBE}" srcOrd="0" destOrd="0" presId="urn:microsoft.com/office/officeart/2005/8/layout/cycle8"/>
    <dgm:cxn modelId="{EA3E575E-BA75-4CA8-A6B5-40AE4C1DA552}" type="presOf" srcId="{DC16F883-FF5F-4780-8A15-EF947B98F6AC}" destId="{D1EF8B2B-AA1C-4685-90E2-36A533E62309}" srcOrd="0" destOrd="0" presId="urn:microsoft.com/office/officeart/2005/8/layout/cycle8"/>
    <dgm:cxn modelId="{66C582DB-C08E-4992-B2F9-BF6FCDE23CC5}" srcId="{86135458-4E15-4958-AE95-D1AB09808D0C}" destId="{DC16F883-FF5F-4780-8A15-EF947B98F6AC}" srcOrd="0" destOrd="0" parTransId="{6E41B1BB-A8B9-4408-BCC4-1762325B3EAA}" sibTransId="{E233C5C5-5549-42D6-A5B8-B7B7F2B8A485}"/>
    <dgm:cxn modelId="{E5015FC1-5EB9-4423-BABA-6AA094E26F35}" srcId="{86135458-4E15-4958-AE95-D1AB09808D0C}" destId="{8F78C4B7-0D95-46EF-907D-21A98568E865}" srcOrd="1" destOrd="0" parTransId="{744BB683-D704-42D0-904A-D9A5CD3B7809}" sibTransId="{9954ADE1-E0EE-4E05-8A3B-A8C8950EE1B4}"/>
    <dgm:cxn modelId="{73146E40-763C-4473-81C0-55393BF825A4}" srcId="{86135458-4E15-4958-AE95-D1AB09808D0C}" destId="{6B538B0A-5DBC-4CE9-AC8A-44AFC3FE202D}" srcOrd="4" destOrd="0" parTransId="{7B55535D-4A5D-465E-9DAD-CA2015476CC5}" sibTransId="{F73797F4-146C-4899-9B5C-9D83F94F5BA7}"/>
    <dgm:cxn modelId="{0CBCB604-55E4-45D3-984D-943D526C3D10}" type="presOf" srcId="{5A020A4B-052D-46F1-9F99-C26E1C1AA5EE}" destId="{17D7ADF5-1646-407B-831D-C97AEEFCC3EE}" srcOrd="1" destOrd="0" presId="urn:microsoft.com/office/officeart/2005/8/layout/cycle8"/>
    <dgm:cxn modelId="{F21A7EFD-0ECE-4C9C-AC94-5DB1D8E8474B}" type="presOf" srcId="{6B538B0A-5DBC-4CE9-AC8A-44AFC3FE202D}" destId="{EB0D8253-7F07-4CAF-9340-53347B301531}" srcOrd="1" destOrd="0" presId="urn:microsoft.com/office/officeart/2005/8/layout/cycle8"/>
    <dgm:cxn modelId="{F61D1792-D94D-44FC-975F-0A3840DDC2C9}" type="presOf" srcId="{86135458-4E15-4958-AE95-D1AB09808D0C}" destId="{5D2D67B1-4BDF-4B56-B90E-2BEA38488B3F}" srcOrd="0" destOrd="0" presId="urn:microsoft.com/office/officeart/2005/8/layout/cycle8"/>
    <dgm:cxn modelId="{E23BA818-1C02-4FB5-81CA-7B5E4EBC6624}" srcId="{86135458-4E15-4958-AE95-D1AB09808D0C}" destId="{5F0B79D8-CE64-4361-A1DF-32E519365F5D}" srcOrd="3" destOrd="0" parTransId="{F2EF3CDE-091F-4671-AA4F-AC0E7D648006}" sibTransId="{92414575-B308-4C31-8EE0-607992E14859}"/>
    <dgm:cxn modelId="{30CD167F-A282-4525-9492-50CB0EF7FDF1}" type="presOf" srcId="{6B538B0A-5DBC-4CE9-AC8A-44AFC3FE202D}" destId="{A6ED5238-FD1A-4BCE-A23A-E7115B40C546}" srcOrd="0" destOrd="0" presId="urn:microsoft.com/office/officeart/2005/8/layout/cycle8"/>
    <dgm:cxn modelId="{97E66053-E7E6-4694-A5EC-94D82FFC5A0B}" type="presOf" srcId="{5F0B79D8-CE64-4361-A1DF-32E519365F5D}" destId="{93782A14-9F12-476C-878C-0E3436B582A0}" srcOrd="0" destOrd="0" presId="urn:microsoft.com/office/officeart/2005/8/layout/cycle8"/>
    <dgm:cxn modelId="{E7A97F1B-EC8F-45B8-99AD-019D62C81324}" type="presOf" srcId="{8F78C4B7-0D95-46EF-907D-21A98568E865}" destId="{A48EED44-29AB-4702-B6EB-6D4479475251}" srcOrd="0" destOrd="0" presId="urn:microsoft.com/office/officeart/2005/8/layout/cycle8"/>
    <dgm:cxn modelId="{A0190BB0-63F3-478E-8588-A49D6290523E}" srcId="{86135458-4E15-4958-AE95-D1AB09808D0C}" destId="{5A020A4B-052D-46F1-9F99-C26E1C1AA5EE}" srcOrd="2" destOrd="0" parTransId="{6DB78947-1D2B-4E9C-BBEC-C695D95DB43C}" sibTransId="{25653472-8656-4E66-9CA9-A18D82CADF17}"/>
    <dgm:cxn modelId="{C3930BB0-82E4-4FB0-99A6-AD14D8DF5A73}" type="presOf" srcId="{8F78C4B7-0D95-46EF-907D-21A98568E865}" destId="{1E3D1DEC-EEF7-4FA2-96CC-BBDA81DC53BB}" srcOrd="1" destOrd="0" presId="urn:microsoft.com/office/officeart/2005/8/layout/cycle8"/>
    <dgm:cxn modelId="{9184BDC7-5BF7-4C05-A6E2-3C1CB27116F2}" type="presOf" srcId="{5F0B79D8-CE64-4361-A1DF-32E519365F5D}" destId="{B24F4711-23FF-4C11-BE50-2CCFAF9AF367}" srcOrd="1" destOrd="0" presId="urn:microsoft.com/office/officeart/2005/8/layout/cycle8"/>
    <dgm:cxn modelId="{E5BB83E1-AD14-43AE-A282-F990BA0E9C0D}" type="presOf" srcId="{DC16F883-FF5F-4780-8A15-EF947B98F6AC}" destId="{25E263DF-1580-4E67-9189-07FBCFCC7460}" srcOrd="1" destOrd="0" presId="urn:microsoft.com/office/officeart/2005/8/layout/cycle8"/>
    <dgm:cxn modelId="{F6ED6072-5E6B-4247-93DE-94874F5AA4E0}" type="presParOf" srcId="{5D2D67B1-4BDF-4B56-B90E-2BEA38488B3F}" destId="{D1EF8B2B-AA1C-4685-90E2-36A533E62309}" srcOrd="0" destOrd="0" presId="urn:microsoft.com/office/officeart/2005/8/layout/cycle8"/>
    <dgm:cxn modelId="{A60ABA2E-2B85-4056-896D-ADEF1F61F563}" type="presParOf" srcId="{5D2D67B1-4BDF-4B56-B90E-2BEA38488B3F}" destId="{6CB9F566-2185-47AD-9FD2-4ADE60751EB7}" srcOrd="1" destOrd="0" presId="urn:microsoft.com/office/officeart/2005/8/layout/cycle8"/>
    <dgm:cxn modelId="{2440713B-39D3-4A29-A444-5E9055524503}" type="presParOf" srcId="{5D2D67B1-4BDF-4B56-B90E-2BEA38488B3F}" destId="{9F188B8E-6833-4758-B9EE-AB440A541C04}" srcOrd="2" destOrd="0" presId="urn:microsoft.com/office/officeart/2005/8/layout/cycle8"/>
    <dgm:cxn modelId="{7A7C6D38-712D-472A-B10B-E894001C87F5}" type="presParOf" srcId="{5D2D67B1-4BDF-4B56-B90E-2BEA38488B3F}" destId="{25E263DF-1580-4E67-9189-07FBCFCC7460}" srcOrd="3" destOrd="0" presId="urn:microsoft.com/office/officeart/2005/8/layout/cycle8"/>
    <dgm:cxn modelId="{15A9986B-B1DA-41B0-B11D-6DBF3236B303}" type="presParOf" srcId="{5D2D67B1-4BDF-4B56-B90E-2BEA38488B3F}" destId="{A48EED44-29AB-4702-B6EB-6D4479475251}" srcOrd="4" destOrd="0" presId="urn:microsoft.com/office/officeart/2005/8/layout/cycle8"/>
    <dgm:cxn modelId="{8D4BF348-098B-4413-9C34-42EB4BAB9CA9}" type="presParOf" srcId="{5D2D67B1-4BDF-4B56-B90E-2BEA38488B3F}" destId="{DF502250-B764-4C15-AC38-90DE0D407476}" srcOrd="5" destOrd="0" presId="urn:microsoft.com/office/officeart/2005/8/layout/cycle8"/>
    <dgm:cxn modelId="{7E3B589F-635F-4EA3-B249-1A1D48425F21}" type="presParOf" srcId="{5D2D67B1-4BDF-4B56-B90E-2BEA38488B3F}" destId="{A71DE297-54CE-40A6-A0DF-B06DAA11BF8B}" srcOrd="6" destOrd="0" presId="urn:microsoft.com/office/officeart/2005/8/layout/cycle8"/>
    <dgm:cxn modelId="{8A192DAD-44CF-431C-9346-D18C7B4D6A46}" type="presParOf" srcId="{5D2D67B1-4BDF-4B56-B90E-2BEA38488B3F}" destId="{1E3D1DEC-EEF7-4FA2-96CC-BBDA81DC53BB}" srcOrd="7" destOrd="0" presId="urn:microsoft.com/office/officeart/2005/8/layout/cycle8"/>
    <dgm:cxn modelId="{6B7602F2-A679-46C8-8DAB-1B0AA17B2F4D}" type="presParOf" srcId="{5D2D67B1-4BDF-4B56-B90E-2BEA38488B3F}" destId="{F545817D-72DA-4A1D-A154-A46031DB2CBE}" srcOrd="8" destOrd="0" presId="urn:microsoft.com/office/officeart/2005/8/layout/cycle8"/>
    <dgm:cxn modelId="{D4F297AE-4FE0-4D40-A64A-FE2F2CC0F8F5}" type="presParOf" srcId="{5D2D67B1-4BDF-4B56-B90E-2BEA38488B3F}" destId="{60984FE2-99EF-424F-9583-4E9163EBD764}" srcOrd="9" destOrd="0" presId="urn:microsoft.com/office/officeart/2005/8/layout/cycle8"/>
    <dgm:cxn modelId="{031F3489-3EFB-488B-8F8E-3215CB084480}" type="presParOf" srcId="{5D2D67B1-4BDF-4B56-B90E-2BEA38488B3F}" destId="{A46041A1-2353-4902-B894-CB96AE8D33BF}" srcOrd="10" destOrd="0" presId="urn:microsoft.com/office/officeart/2005/8/layout/cycle8"/>
    <dgm:cxn modelId="{0C0259C8-7D75-4B81-A99A-426E21CECFA4}" type="presParOf" srcId="{5D2D67B1-4BDF-4B56-B90E-2BEA38488B3F}" destId="{17D7ADF5-1646-407B-831D-C97AEEFCC3EE}" srcOrd="11" destOrd="0" presId="urn:microsoft.com/office/officeart/2005/8/layout/cycle8"/>
    <dgm:cxn modelId="{98D7065C-CAD7-4343-986D-41142CFDE2A2}" type="presParOf" srcId="{5D2D67B1-4BDF-4B56-B90E-2BEA38488B3F}" destId="{93782A14-9F12-476C-878C-0E3436B582A0}" srcOrd="12" destOrd="0" presId="urn:microsoft.com/office/officeart/2005/8/layout/cycle8"/>
    <dgm:cxn modelId="{5B0FD2BF-E489-4C25-A4B3-7636D5251352}" type="presParOf" srcId="{5D2D67B1-4BDF-4B56-B90E-2BEA38488B3F}" destId="{8B0C8EE9-9ACF-444E-B990-56B9713B270E}" srcOrd="13" destOrd="0" presId="urn:microsoft.com/office/officeart/2005/8/layout/cycle8"/>
    <dgm:cxn modelId="{B4FFE76E-D30F-47BD-B7C1-74BA8CB22F22}" type="presParOf" srcId="{5D2D67B1-4BDF-4B56-B90E-2BEA38488B3F}" destId="{68F0F908-46C9-4118-8FD8-4C09E4F532E9}" srcOrd="14" destOrd="0" presId="urn:microsoft.com/office/officeart/2005/8/layout/cycle8"/>
    <dgm:cxn modelId="{A6A696BD-DBC1-4442-A11C-C83E42377FDE}" type="presParOf" srcId="{5D2D67B1-4BDF-4B56-B90E-2BEA38488B3F}" destId="{B24F4711-23FF-4C11-BE50-2CCFAF9AF367}" srcOrd="15" destOrd="0" presId="urn:microsoft.com/office/officeart/2005/8/layout/cycle8"/>
    <dgm:cxn modelId="{C09AB900-A902-4E12-BF14-67FF5A8F9DC5}" type="presParOf" srcId="{5D2D67B1-4BDF-4B56-B90E-2BEA38488B3F}" destId="{A6ED5238-FD1A-4BCE-A23A-E7115B40C546}" srcOrd="16" destOrd="0" presId="urn:microsoft.com/office/officeart/2005/8/layout/cycle8"/>
    <dgm:cxn modelId="{4863B051-622F-4D58-8182-F8ECE24F8C8E}" type="presParOf" srcId="{5D2D67B1-4BDF-4B56-B90E-2BEA38488B3F}" destId="{8FA3A342-303B-49E2-A6E8-4C41656B411D}" srcOrd="17" destOrd="0" presId="urn:microsoft.com/office/officeart/2005/8/layout/cycle8"/>
    <dgm:cxn modelId="{F338D7C0-F065-4BD5-996C-7B76BA416D23}" type="presParOf" srcId="{5D2D67B1-4BDF-4B56-B90E-2BEA38488B3F}" destId="{76D2B148-9EB7-4C79-A4D9-5DC07BDBC116}" srcOrd="18" destOrd="0" presId="urn:microsoft.com/office/officeart/2005/8/layout/cycle8"/>
    <dgm:cxn modelId="{249F7AD0-EA2E-4CCF-9CDD-75E3BD80F131}" type="presParOf" srcId="{5D2D67B1-4BDF-4B56-B90E-2BEA38488B3F}" destId="{EB0D8253-7F07-4CAF-9340-53347B301531}" srcOrd="19" destOrd="0" presId="urn:microsoft.com/office/officeart/2005/8/layout/cycle8"/>
    <dgm:cxn modelId="{90E3F07B-07E0-4B99-8616-391A7C31266F}" type="presParOf" srcId="{5D2D67B1-4BDF-4B56-B90E-2BEA38488B3F}" destId="{BAD8E410-7671-4970-8CBC-02892104242B}" srcOrd="20" destOrd="0" presId="urn:microsoft.com/office/officeart/2005/8/layout/cycle8"/>
    <dgm:cxn modelId="{3DC4A203-CC79-4FEA-8CDC-B5C70DE4F4AC}" type="presParOf" srcId="{5D2D67B1-4BDF-4B56-B90E-2BEA38488B3F}" destId="{86AB31A1-1B42-465C-B571-D61242A888BD}" srcOrd="21" destOrd="0" presId="urn:microsoft.com/office/officeart/2005/8/layout/cycle8"/>
    <dgm:cxn modelId="{D3859F9F-BE58-4A09-80AC-1AD52C077C84}" type="presParOf" srcId="{5D2D67B1-4BDF-4B56-B90E-2BEA38488B3F}" destId="{D424A09A-EAB1-4E89-A801-92097279A82B}" srcOrd="22" destOrd="0" presId="urn:microsoft.com/office/officeart/2005/8/layout/cycle8"/>
    <dgm:cxn modelId="{F6A1ED5B-386E-43C6-82D8-06B10CA1ED0E}" type="presParOf" srcId="{5D2D67B1-4BDF-4B56-B90E-2BEA38488B3F}" destId="{561574DE-40A7-4324-AC83-F47EA76ADD89}" srcOrd="23" destOrd="0" presId="urn:microsoft.com/office/officeart/2005/8/layout/cycle8"/>
    <dgm:cxn modelId="{308096F7-B01B-4F78-A34A-406F693FA6AE}" type="presParOf" srcId="{5D2D67B1-4BDF-4B56-B90E-2BEA38488B3F}" destId="{C263241A-BA3E-4459-8E3D-0B73EF1919A9}" srcOrd="24" destOrd="0" presId="urn:microsoft.com/office/officeart/2005/8/layout/cycle8"/>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8D088E-138A-C54E-A936-44281FB830EB}" type="doc">
      <dgm:prSet loTypeId="urn:microsoft.com/office/officeart/2005/8/layout/vList3#1" loCatId="" qsTypeId="urn:microsoft.com/office/officeart/2005/8/quickstyle/simple4" qsCatId="simple" csTypeId="urn:microsoft.com/office/officeart/2005/8/colors/accent1_2" csCatId="accent1" phldr="1"/>
      <dgm:spPr/>
    </dgm:pt>
    <dgm:pt modelId="{19D64B9E-C98A-594C-9D82-3D93B092301F}">
      <dgm:prSet phldrT="[Text]"/>
      <dgm:spPr>
        <a:solidFill>
          <a:schemeClr val="accent3">
            <a:lumMod val="40000"/>
            <a:lumOff val="60000"/>
          </a:schemeClr>
        </a:solidFill>
      </dgm:spPr>
      <dgm:t>
        <a:bodyPr/>
        <a:lstStyle/>
        <a:p>
          <a:r>
            <a:rPr lang="en-US" b="1" dirty="0" smtClean="0">
              <a:solidFill>
                <a:schemeClr val="tx1"/>
              </a:solidFill>
              <a:latin typeface="Arial" charset="0"/>
              <a:ea typeface="ＭＳ Ｐゴシック" pitchFamily="-107" charset="-128"/>
            </a:rPr>
            <a:t>Transportation</a:t>
          </a:r>
          <a:endParaRPr lang="en-US" dirty="0">
            <a:solidFill>
              <a:schemeClr val="tx1"/>
            </a:solidFill>
          </a:endParaRPr>
        </a:p>
      </dgm:t>
    </dgm:pt>
    <dgm:pt modelId="{6AB2B967-3D29-6145-A719-E65CAD68699C}" type="parTrans" cxnId="{9D135CF1-A723-F043-9DAD-BB91CD3383F3}">
      <dgm:prSet/>
      <dgm:spPr/>
      <dgm:t>
        <a:bodyPr/>
        <a:lstStyle/>
        <a:p>
          <a:endParaRPr lang="en-US"/>
        </a:p>
      </dgm:t>
    </dgm:pt>
    <dgm:pt modelId="{FD36A1E2-40A5-D043-9CB9-90BC57AD91D9}" type="sibTrans" cxnId="{9D135CF1-A723-F043-9DAD-BB91CD3383F3}">
      <dgm:prSet/>
      <dgm:spPr/>
      <dgm:t>
        <a:bodyPr/>
        <a:lstStyle/>
        <a:p>
          <a:endParaRPr lang="en-US"/>
        </a:p>
      </dgm:t>
    </dgm:pt>
    <dgm:pt modelId="{182D2287-D7B1-F34C-90CC-B81B655202B5}">
      <dgm:prSet phldrT="[Text]"/>
      <dgm:spPr>
        <a:solidFill>
          <a:schemeClr val="accent3">
            <a:lumMod val="40000"/>
            <a:lumOff val="60000"/>
          </a:schemeClr>
        </a:solidFill>
      </dgm:spPr>
      <dgm:t>
        <a:bodyPr/>
        <a:lstStyle/>
        <a:p>
          <a:r>
            <a:rPr lang="en-US" b="1" dirty="0" smtClean="0">
              <a:solidFill>
                <a:schemeClr val="tx1"/>
              </a:solidFill>
              <a:latin typeface="Arial" charset="0"/>
              <a:ea typeface="ＭＳ Ｐゴシック" pitchFamily="-107" charset="-128"/>
            </a:rPr>
            <a:t>Energy and Industrial Automation</a:t>
          </a:r>
          <a:endParaRPr lang="en-US" dirty="0">
            <a:solidFill>
              <a:schemeClr val="tx1"/>
            </a:solidFill>
          </a:endParaRPr>
        </a:p>
      </dgm:t>
    </dgm:pt>
    <dgm:pt modelId="{405FD40D-58F7-0843-86EC-DBBC56DB1B18}" type="parTrans" cxnId="{B0AC5F8D-1A22-8A44-B24B-52D1E8E0F0C9}">
      <dgm:prSet/>
      <dgm:spPr/>
      <dgm:t>
        <a:bodyPr/>
        <a:lstStyle/>
        <a:p>
          <a:endParaRPr lang="en-US"/>
        </a:p>
      </dgm:t>
    </dgm:pt>
    <dgm:pt modelId="{AF58675F-B90E-914C-95C3-131AB479A750}" type="sibTrans" cxnId="{B0AC5F8D-1A22-8A44-B24B-52D1E8E0F0C9}">
      <dgm:prSet/>
      <dgm:spPr/>
      <dgm:t>
        <a:bodyPr/>
        <a:lstStyle/>
        <a:p>
          <a:endParaRPr lang="en-US"/>
        </a:p>
      </dgm:t>
    </dgm:pt>
    <dgm:pt modelId="{BC63220A-FB11-9E45-A5FD-3D48E598ACFC}">
      <dgm:prSet phldrT="[Text]"/>
      <dgm:spPr>
        <a:solidFill>
          <a:schemeClr val="accent3">
            <a:lumMod val="40000"/>
            <a:lumOff val="60000"/>
          </a:schemeClr>
        </a:solidFill>
      </dgm:spPr>
      <dgm:t>
        <a:bodyPr/>
        <a:lstStyle/>
        <a:p>
          <a:r>
            <a:rPr lang="en-US" b="1" dirty="0" smtClean="0">
              <a:solidFill>
                <a:schemeClr val="tx1"/>
              </a:solidFill>
              <a:latin typeface="Arial" charset="0"/>
              <a:ea typeface="ＭＳ Ｐゴシック" pitchFamily="-107" charset="-128"/>
            </a:rPr>
            <a:t>Healthcare and Biomedical</a:t>
          </a:r>
          <a:endParaRPr lang="en-US" dirty="0">
            <a:solidFill>
              <a:schemeClr val="tx1"/>
            </a:solidFill>
          </a:endParaRPr>
        </a:p>
      </dgm:t>
    </dgm:pt>
    <dgm:pt modelId="{57C90D78-D4E2-C048-857A-0352FF31292C}" type="parTrans" cxnId="{10156403-E453-F84E-B6D0-00F11672DCDA}">
      <dgm:prSet/>
      <dgm:spPr/>
      <dgm:t>
        <a:bodyPr/>
        <a:lstStyle/>
        <a:p>
          <a:endParaRPr lang="en-US"/>
        </a:p>
      </dgm:t>
    </dgm:pt>
    <dgm:pt modelId="{7DCAE043-7EC9-794F-A767-D12F05936CF6}" type="sibTrans" cxnId="{10156403-E453-F84E-B6D0-00F11672DCDA}">
      <dgm:prSet/>
      <dgm:spPr/>
      <dgm:t>
        <a:bodyPr/>
        <a:lstStyle/>
        <a:p>
          <a:endParaRPr lang="en-US"/>
        </a:p>
      </dgm:t>
    </dgm:pt>
    <dgm:pt modelId="{8E21F2AB-D830-B74B-993C-B85ECDAD3212}">
      <dgm:prSet phldrT="[Text]"/>
      <dgm:spPr>
        <a:solidFill>
          <a:schemeClr val="accent3">
            <a:lumMod val="40000"/>
            <a:lumOff val="60000"/>
          </a:schemeClr>
        </a:solidFill>
      </dgm:spPr>
      <dgm:t>
        <a:bodyPr/>
        <a:lstStyle/>
        <a:p>
          <a:r>
            <a:rPr lang="en-US" b="1" dirty="0" smtClean="0">
              <a:solidFill>
                <a:schemeClr val="tx1"/>
              </a:solidFill>
              <a:latin typeface="Arial" charset="0"/>
              <a:ea typeface="ＭＳ Ｐゴシック" pitchFamily="-107" charset="-128"/>
            </a:rPr>
            <a:t>Critical Infrastructure</a:t>
          </a:r>
          <a:endParaRPr lang="en-US" b="1" dirty="0">
            <a:solidFill>
              <a:schemeClr val="tx1"/>
            </a:solidFill>
          </a:endParaRPr>
        </a:p>
      </dgm:t>
    </dgm:pt>
    <dgm:pt modelId="{BC9D0C43-3AF5-9D43-8743-C62722BFC8A7}" type="parTrans" cxnId="{619D230B-D106-5C47-BFE6-2E61EF3BF49E}">
      <dgm:prSet/>
      <dgm:spPr/>
      <dgm:t>
        <a:bodyPr/>
        <a:lstStyle/>
        <a:p>
          <a:endParaRPr lang="en-US"/>
        </a:p>
      </dgm:t>
    </dgm:pt>
    <dgm:pt modelId="{E7F119A2-863B-864F-9A9E-15156707856E}" type="sibTrans" cxnId="{619D230B-D106-5C47-BFE6-2E61EF3BF49E}">
      <dgm:prSet/>
      <dgm:spPr/>
      <dgm:t>
        <a:bodyPr/>
        <a:lstStyle/>
        <a:p>
          <a:endParaRPr lang="en-US"/>
        </a:p>
      </dgm:t>
    </dgm:pt>
    <dgm:pt modelId="{A683F5B6-E7C0-F44F-B890-11C6FB8FA719}">
      <dgm:prSet phldrT="[Tex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Faster and safer aircraft</a:t>
          </a:r>
          <a:endParaRPr lang="en-US" dirty="0">
            <a:solidFill>
              <a:schemeClr val="tx1"/>
            </a:solidFill>
          </a:endParaRPr>
        </a:p>
      </dgm:t>
    </dgm:pt>
    <dgm:pt modelId="{3F1861C7-ABB6-C84A-98DC-BD82BF0F5E0D}" type="parTrans" cxnId="{0C8C6096-DF77-6C42-92D1-E83227D5B36D}">
      <dgm:prSet/>
      <dgm:spPr/>
      <dgm:t>
        <a:bodyPr/>
        <a:lstStyle/>
        <a:p>
          <a:endParaRPr lang="en-US"/>
        </a:p>
      </dgm:t>
    </dgm:pt>
    <dgm:pt modelId="{FE73A796-F370-9C42-AB1F-4BC98ADBD93D}" type="sibTrans" cxnId="{0C8C6096-DF77-6C42-92D1-E83227D5B36D}">
      <dgm:prSet/>
      <dgm:spPr/>
      <dgm:t>
        <a:bodyPr/>
        <a:lstStyle/>
        <a:p>
          <a:endParaRPr lang="en-US"/>
        </a:p>
      </dgm:t>
    </dgm:pt>
    <dgm:pt modelId="{C27496CD-BD04-A54E-80A9-A965B2BAC17C}">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Improved use of airspace</a:t>
          </a:r>
          <a:endParaRPr lang="en-US" dirty="0">
            <a:solidFill>
              <a:schemeClr val="tx1"/>
            </a:solidFill>
            <a:latin typeface="Arial" charset="0"/>
            <a:ea typeface="ＭＳ Ｐゴシック" pitchFamily="-107" charset="-128"/>
          </a:endParaRPr>
        </a:p>
      </dgm:t>
    </dgm:pt>
    <dgm:pt modelId="{43318589-B4CA-5443-9B90-2D1ED268B715}" type="parTrans" cxnId="{4C5684F9-EFBF-144B-8275-503BD291DAE1}">
      <dgm:prSet/>
      <dgm:spPr/>
      <dgm:t>
        <a:bodyPr/>
        <a:lstStyle/>
        <a:p>
          <a:endParaRPr lang="en-US"/>
        </a:p>
      </dgm:t>
    </dgm:pt>
    <dgm:pt modelId="{7F067516-A449-C742-85E5-52082125440B}" type="sibTrans" cxnId="{4C5684F9-EFBF-144B-8275-503BD291DAE1}">
      <dgm:prSet/>
      <dgm:spPr/>
      <dgm:t>
        <a:bodyPr/>
        <a:lstStyle/>
        <a:p>
          <a:endParaRPr lang="en-US"/>
        </a:p>
      </dgm:t>
    </dgm:pt>
    <dgm:pt modelId="{BF7E2815-0BC7-8B49-9E4A-B85E0019C997}">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Safer, more efficient cars</a:t>
          </a:r>
          <a:endParaRPr lang="en-US" dirty="0">
            <a:solidFill>
              <a:schemeClr val="tx1"/>
            </a:solidFill>
            <a:latin typeface="Arial" charset="0"/>
            <a:ea typeface="ＭＳ Ｐゴシック" pitchFamily="-107" charset="-128"/>
          </a:endParaRPr>
        </a:p>
      </dgm:t>
    </dgm:pt>
    <dgm:pt modelId="{05000F94-CF98-4945-BF7B-385E6C3B165A}" type="parTrans" cxnId="{8280DA60-741C-BD41-90C6-7F6C30662F25}">
      <dgm:prSet/>
      <dgm:spPr/>
      <dgm:t>
        <a:bodyPr/>
        <a:lstStyle/>
        <a:p>
          <a:endParaRPr lang="en-US"/>
        </a:p>
      </dgm:t>
    </dgm:pt>
    <dgm:pt modelId="{25F0155C-0B5F-B546-AFC2-D1AA52D5733F}" type="sibTrans" cxnId="{8280DA60-741C-BD41-90C6-7F6C30662F25}">
      <dgm:prSet/>
      <dgm:spPr/>
      <dgm:t>
        <a:bodyPr/>
        <a:lstStyle/>
        <a:p>
          <a:endParaRPr lang="en-US"/>
        </a:p>
      </dgm:t>
    </dgm:pt>
    <dgm:pt modelId="{54F7D790-2C73-C841-B0E4-94ED5477E748}">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Homes and offices that are more energy efficient and cheaper to operate</a:t>
          </a:r>
          <a:endParaRPr lang="en-US" dirty="0">
            <a:solidFill>
              <a:schemeClr val="tx1"/>
            </a:solidFill>
          </a:endParaRPr>
        </a:p>
      </dgm:t>
    </dgm:pt>
    <dgm:pt modelId="{71D76893-C972-9445-A899-8FE747B52246}" type="parTrans" cxnId="{16783814-7BDC-F94C-8633-858C1D793663}">
      <dgm:prSet/>
      <dgm:spPr/>
      <dgm:t>
        <a:bodyPr/>
        <a:lstStyle/>
        <a:p>
          <a:endParaRPr lang="en-US"/>
        </a:p>
      </dgm:t>
    </dgm:pt>
    <dgm:pt modelId="{09FECE94-CCF2-7E41-B214-551F8628D34A}" type="sibTrans" cxnId="{16783814-7BDC-F94C-8633-858C1D793663}">
      <dgm:prSet/>
      <dgm:spPr/>
      <dgm:t>
        <a:bodyPr/>
        <a:lstStyle/>
        <a:p>
          <a:endParaRPr lang="en-US"/>
        </a:p>
      </dgm:t>
    </dgm:pt>
    <dgm:pt modelId="{7056B38D-CFC4-6543-8174-BED2EAB9B97E}">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Distributed micro-generation for the grid</a:t>
          </a:r>
          <a:endParaRPr lang="en-US" dirty="0">
            <a:solidFill>
              <a:schemeClr val="tx1"/>
            </a:solidFill>
            <a:latin typeface="Arial" charset="0"/>
            <a:ea typeface="ＭＳ Ｐゴシック" pitchFamily="-107" charset="-128"/>
          </a:endParaRPr>
        </a:p>
      </dgm:t>
    </dgm:pt>
    <dgm:pt modelId="{D157BC65-2A03-C246-A4CE-627F50173F86}" type="parTrans" cxnId="{24FEC534-C263-9041-A353-2DC05931DC74}">
      <dgm:prSet/>
      <dgm:spPr/>
      <dgm:t>
        <a:bodyPr/>
        <a:lstStyle/>
        <a:p>
          <a:endParaRPr lang="en-US"/>
        </a:p>
      </dgm:t>
    </dgm:pt>
    <dgm:pt modelId="{FD7FDFC7-1AC9-CB40-A0E2-10A5D45521E0}" type="sibTrans" cxnId="{24FEC534-C263-9041-A353-2DC05931DC74}">
      <dgm:prSet/>
      <dgm:spPr/>
      <dgm:t>
        <a:bodyPr/>
        <a:lstStyle/>
        <a:p>
          <a:endParaRPr lang="en-US"/>
        </a:p>
      </dgm:t>
    </dgm:pt>
    <dgm:pt modelId="{27FBCB61-9874-E843-A767-60EBA159EC1E}">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Increased use of effective in-home care</a:t>
          </a:r>
          <a:endParaRPr lang="en-US" dirty="0">
            <a:solidFill>
              <a:schemeClr val="tx1"/>
            </a:solidFill>
          </a:endParaRPr>
        </a:p>
      </dgm:t>
    </dgm:pt>
    <dgm:pt modelId="{0FFC6F74-28DE-2640-85A7-F514F57023CA}" type="parTrans" cxnId="{36486CC2-AD60-294B-B03A-7E740F4A643A}">
      <dgm:prSet/>
      <dgm:spPr/>
      <dgm:t>
        <a:bodyPr/>
        <a:lstStyle/>
        <a:p>
          <a:endParaRPr lang="en-US"/>
        </a:p>
      </dgm:t>
    </dgm:pt>
    <dgm:pt modelId="{2412A9A4-E82C-6944-813C-9DEA901B3F80}" type="sibTrans" cxnId="{36486CC2-AD60-294B-B03A-7E740F4A643A}">
      <dgm:prSet/>
      <dgm:spPr/>
      <dgm:t>
        <a:bodyPr/>
        <a:lstStyle/>
        <a:p>
          <a:endParaRPr lang="en-US"/>
        </a:p>
      </dgm:t>
    </dgm:pt>
    <dgm:pt modelId="{3FC2148E-7C4B-9B41-B3FC-71E68AEA1C77}">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More capable devices for diagnosis</a:t>
          </a:r>
          <a:endParaRPr lang="en-US" dirty="0">
            <a:solidFill>
              <a:schemeClr val="tx1"/>
            </a:solidFill>
            <a:latin typeface="Arial" charset="0"/>
            <a:ea typeface="ＭＳ Ｐゴシック" pitchFamily="-107" charset="-128"/>
          </a:endParaRPr>
        </a:p>
      </dgm:t>
    </dgm:pt>
    <dgm:pt modelId="{C9ED7999-43F9-4849-9F0E-7ED0AD01389D}" type="parTrans" cxnId="{EFCF5CA8-203E-2940-ABA0-D21F73636CA0}">
      <dgm:prSet/>
      <dgm:spPr/>
      <dgm:t>
        <a:bodyPr/>
        <a:lstStyle/>
        <a:p>
          <a:endParaRPr lang="en-US"/>
        </a:p>
      </dgm:t>
    </dgm:pt>
    <dgm:pt modelId="{77595363-E00C-4642-947F-6160B51BBF50}" type="sibTrans" cxnId="{EFCF5CA8-203E-2940-ABA0-D21F73636CA0}">
      <dgm:prSet/>
      <dgm:spPr/>
      <dgm:t>
        <a:bodyPr/>
        <a:lstStyle/>
        <a:p>
          <a:endParaRPr lang="en-US"/>
        </a:p>
      </dgm:t>
    </dgm:pt>
    <dgm:pt modelId="{4B7A344A-7CD7-7E45-B7A1-C436FB65EAB0}">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New internal and external prosthetics</a:t>
          </a:r>
          <a:endParaRPr lang="en-US" dirty="0">
            <a:solidFill>
              <a:schemeClr val="tx1"/>
            </a:solidFill>
            <a:latin typeface="Arial" charset="0"/>
            <a:ea typeface="ＭＳ Ｐゴシック" pitchFamily="-107" charset="-128"/>
          </a:endParaRPr>
        </a:p>
      </dgm:t>
    </dgm:pt>
    <dgm:pt modelId="{B4DBF0A1-57BB-4A4B-A555-A085FBA5A95E}" type="parTrans" cxnId="{87617B13-D7DD-7E49-A883-D22F728CCDC0}">
      <dgm:prSet/>
      <dgm:spPr/>
      <dgm:t>
        <a:bodyPr/>
        <a:lstStyle/>
        <a:p>
          <a:endParaRPr lang="en-US"/>
        </a:p>
      </dgm:t>
    </dgm:pt>
    <dgm:pt modelId="{DA8FEDDC-98C8-3047-8E62-086F75D8982E}" type="sibTrans" cxnId="{87617B13-D7DD-7E49-A883-D22F728CCDC0}">
      <dgm:prSet/>
      <dgm:spPr/>
      <dgm:t>
        <a:bodyPr/>
        <a:lstStyle/>
        <a:p>
          <a:endParaRPr lang="en-US"/>
        </a:p>
      </dgm:t>
    </dgm:pt>
    <dgm:pt modelId="{2D5334B8-6D06-BA45-8E51-E16EDBEDB9FA}">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More reliable power grid</a:t>
          </a:r>
          <a:endParaRPr lang="en-US" b="1" dirty="0">
            <a:solidFill>
              <a:schemeClr val="tx1"/>
            </a:solidFill>
          </a:endParaRPr>
        </a:p>
      </dgm:t>
    </dgm:pt>
    <dgm:pt modelId="{1D9D687E-F494-6249-9048-2CCCBC8CF32E}" type="parTrans" cxnId="{85F1A264-0FDC-3743-94AA-16467D169E82}">
      <dgm:prSet/>
      <dgm:spPr/>
      <dgm:t>
        <a:bodyPr/>
        <a:lstStyle/>
        <a:p>
          <a:endParaRPr lang="en-US"/>
        </a:p>
      </dgm:t>
    </dgm:pt>
    <dgm:pt modelId="{EEA85552-D618-C049-9DDD-51BE97231AC7}" type="sibTrans" cxnId="{85F1A264-0FDC-3743-94AA-16467D169E82}">
      <dgm:prSet/>
      <dgm:spPr/>
      <dgm:t>
        <a:bodyPr/>
        <a:lstStyle/>
        <a:p>
          <a:endParaRPr lang="en-US"/>
        </a:p>
      </dgm:t>
    </dgm:pt>
    <dgm:pt modelId="{866B903A-8DE6-324E-B836-BCAB68B0EA44}">
      <dgm:prSet/>
      <dgm:spPr>
        <a:solidFill>
          <a:schemeClr val="accent3">
            <a:lumMod val="40000"/>
            <a:lumOff val="60000"/>
          </a:schemeClr>
        </a:solidFill>
      </dgm:spPr>
      <dgm:t>
        <a:bodyPr/>
        <a:lstStyle/>
        <a:p>
          <a:r>
            <a:rPr lang="en-US" dirty="0" smtClean="0">
              <a:solidFill>
                <a:schemeClr val="tx1"/>
              </a:solidFill>
              <a:latin typeface="Arial" charset="0"/>
              <a:ea typeface="ＭＳ Ｐゴシック" pitchFamily="-107" charset="-128"/>
            </a:rPr>
            <a:t>Highways that allow denser traffic with increased safety</a:t>
          </a:r>
          <a:endParaRPr lang="en-US" dirty="0">
            <a:solidFill>
              <a:schemeClr val="tx1"/>
            </a:solidFill>
            <a:latin typeface="Arial" charset="0"/>
            <a:ea typeface="ＭＳ Ｐゴシック" pitchFamily="-107" charset="-128"/>
          </a:endParaRPr>
        </a:p>
      </dgm:t>
    </dgm:pt>
    <dgm:pt modelId="{6703F7E8-53A8-2D43-94B5-9F007798DB3C}" type="parTrans" cxnId="{1AD7289C-4E61-C44D-BD33-7CC7CE6DEE6E}">
      <dgm:prSet/>
      <dgm:spPr/>
      <dgm:t>
        <a:bodyPr/>
        <a:lstStyle/>
        <a:p>
          <a:endParaRPr lang="en-US"/>
        </a:p>
      </dgm:t>
    </dgm:pt>
    <dgm:pt modelId="{5FB86C4B-C0AB-6147-867A-064CA1166754}" type="sibTrans" cxnId="{1AD7289C-4E61-C44D-BD33-7CC7CE6DEE6E}">
      <dgm:prSet/>
      <dgm:spPr/>
      <dgm:t>
        <a:bodyPr/>
        <a:lstStyle/>
        <a:p>
          <a:endParaRPr lang="en-US"/>
        </a:p>
      </dgm:t>
    </dgm:pt>
    <dgm:pt modelId="{93F3E25A-5D04-A048-BAF7-05594F69A665}" type="pres">
      <dgm:prSet presAssocID="{D48D088E-138A-C54E-A936-44281FB830EB}" presName="linearFlow" presStyleCnt="0">
        <dgm:presLayoutVars>
          <dgm:dir/>
          <dgm:resizeHandles val="exact"/>
        </dgm:presLayoutVars>
      </dgm:prSet>
      <dgm:spPr/>
    </dgm:pt>
    <dgm:pt modelId="{D13133E6-4B9D-404C-A226-C4A4A23C0EAE}" type="pres">
      <dgm:prSet presAssocID="{19D64B9E-C98A-594C-9D82-3D93B092301F}" presName="composite" presStyleCnt="0"/>
      <dgm:spPr/>
    </dgm:pt>
    <dgm:pt modelId="{263CB08D-3BC6-4A4A-8C70-086ED9F4E680}" type="pres">
      <dgm:prSet presAssocID="{19D64B9E-C98A-594C-9D82-3D93B092301F}"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FE31DC09-7AB9-FB44-A0A8-F3D6BDA1AF55}" type="pres">
      <dgm:prSet presAssocID="{19D64B9E-C98A-594C-9D82-3D93B092301F}" presName="txShp" presStyleLbl="node1" presStyleIdx="0" presStyleCnt="4">
        <dgm:presLayoutVars>
          <dgm:bulletEnabled val="1"/>
        </dgm:presLayoutVars>
      </dgm:prSet>
      <dgm:spPr/>
      <dgm:t>
        <a:bodyPr/>
        <a:lstStyle/>
        <a:p>
          <a:endParaRPr lang="en-US"/>
        </a:p>
      </dgm:t>
    </dgm:pt>
    <dgm:pt modelId="{DB6E3EDD-D549-2548-80F9-F63AA3CEF83E}" type="pres">
      <dgm:prSet presAssocID="{FD36A1E2-40A5-D043-9CB9-90BC57AD91D9}" presName="spacing" presStyleCnt="0"/>
      <dgm:spPr/>
    </dgm:pt>
    <dgm:pt modelId="{29D19224-16AB-E04B-8F13-5907C20F3298}" type="pres">
      <dgm:prSet presAssocID="{182D2287-D7B1-F34C-90CC-B81B655202B5}" presName="composite" presStyleCnt="0"/>
      <dgm:spPr/>
    </dgm:pt>
    <dgm:pt modelId="{54C4C55F-060A-644D-B414-9A183A0D1801}" type="pres">
      <dgm:prSet presAssocID="{182D2287-D7B1-F34C-90CC-B81B655202B5}" presName="imgShp" presStyleLbl="fgImgPlace1" presStyleIdx="1" presStyleCnt="4" custLinFactNeighborX="4473" custLinFactNeighborY="245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E67F7C8-5E9D-5C46-A2B1-BBB04ED62D8E}" type="pres">
      <dgm:prSet presAssocID="{182D2287-D7B1-F34C-90CC-B81B655202B5}" presName="txShp" presStyleLbl="node1" presStyleIdx="1" presStyleCnt="4" custScaleX="101421" custLinFactNeighborX="-134" custLinFactNeighborY="-1416">
        <dgm:presLayoutVars>
          <dgm:bulletEnabled val="1"/>
        </dgm:presLayoutVars>
      </dgm:prSet>
      <dgm:spPr/>
      <dgm:t>
        <a:bodyPr/>
        <a:lstStyle/>
        <a:p>
          <a:endParaRPr lang="en-US"/>
        </a:p>
      </dgm:t>
    </dgm:pt>
    <dgm:pt modelId="{3EC107FC-F57D-A743-A4A8-56F5210540C4}" type="pres">
      <dgm:prSet presAssocID="{AF58675F-B90E-914C-95C3-131AB479A750}" presName="spacing" presStyleCnt="0"/>
      <dgm:spPr/>
    </dgm:pt>
    <dgm:pt modelId="{9FF09D5A-A9AD-484B-8C5D-F7344226AA3A}" type="pres">
      <dgm:prSet presAssocID="{BC63220A-FB11-9E45-A5FD-3D48E598ACFC}" presName="composite" presStyleCnt="0"/>
      <dgm:spPr/>
    </dgm:pt>
    <dgm:pt modelId="{0E64E2F5-9CC7-574F-B9A9-0CFF081C05BB}" type="pres">
      <dgm:prSet presAssocID="{BC63220A-FB11-9E45-A5FD-3D48E598ACFC}"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9806CF92-AB0A-2F42-8B24-4E41C88399B1}" type="pres">
      <dgm:prSet presAssocID="{BC63220A-FB11-9E45-A5FD-3D48E598ACFC}" presName="txShp" presStyleLbl="node1" presStyleIdx="2" presStyleCnt="4">
        <dgm:presLayoutVars>
          <dgm:bulletEnabled val="1"/>
        </dgm:presLayoutVars>
      </dgm:prSet>
      <dgm:spPr/>
      <dgm:t>
        <a:bodyPr/>
        <a:lstStyle/>
        <a:p>
          <a:endParaRPr lang="en-US"/>
        </a:p>
      </dgm:t>
    </dgm:pt>
    <dgm:pt modelId="{379E7170-9226-FD45-AC83-9CD8A768CDD8}" type="pres">
      <dgm:prSet presAssocID="{7DCAE043-7EC9-794F-A767-D12F05936CF6}" presName="spacing" presStyleCnt="0"/>
      <dgm:spPr/>
    </dgm:pt>
    <dgm:pt modelId="{98C4782F-E8D3-F348-BF37-8689112C10C3}" type="pres">
      <dgm:prSet presAssocID="{8E21F2AB-D830-B74B-993C-B85ECDAD3212}" presName="composite" presStyleCnt="0"/>
      <dgm:spPr/>
    </dgm:pt>
    <dgm:pt modelId="{3E003102-2909-D041-BC69-3804875A59AE}" type="pres">
      <dgm:prSet presAssocID="{8E21F2AB-D830-B74B-993C-B85ECDAD3212}" presName="imgShp"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F421FCDA-2D4B-7C49-A2F3-0445AAAC8527}" type="pres">
      <dgm:prSet presAssocID="{8E21F2AB-D830-B74B-993C-B85ECDAD3212}" presName="txShp" presStyleLbl="node1" presStyleIdx="3" presStyleCnt="4">
        <dgm:presLayoutVars>
          <dgm:bulletEnabled val="1"/>
        </dgm:presLayoutVars>
      </dgm:prSet>
      <dgm:spPr/>
      <dgm:t>
        <a:bodyPr/>
        <a:lstStyle/>
        <a:p>
          <a:endParaRPr lang="en-US"/>
        </a:p>
      </dgm:t>
    </dgm:pt>
  </dgm:ptLst>
  <dgm:cxnLst>
    <dgm:cxn modelId="{EFCF5CA8-203E-2940-ABA0-D21F73636CA0}" srcId="{BC63220A-FB11-9E45-A5FD-3D48E598ACFC}" destId="{3FC2148E-7C4B-9B41-B3FC-71E68AEA1C77}" srcOrd="1" destOrd="0" parTransId="{C9ED7999-43F9-4849-9F0E-7ED0AD01389D}" sibTransId="{77595363-E00C-4642-947F-6160B51BBF50}"/>
    <dgm:cxn modelId="{32B05E85-428F-4BC1-AA30-98E2ED16FC41}" type="presOf" srcId="{7056B38D-CFC4-6543-8174-BED2EAB9B97E}" destId="{CE67F7C8-5E9D-5C46-A2B1-BBB04ED62D8E}" srcOrd="0" destOrd="2" presId="urn:microsoft.com/office/officeart/2005/8/layout/vList3#1"/>
    <dgm:cxn modelId="{C89C2C23-61AA-44AB-9707-266D7D2303D7}" type="presOf" srcId="{27FBCB61-9874-E843-A767-60EBA159EC1E}" destId="{9806CF92-AB0A-2F42-8B24-4E41C88399B1}" srcOrd="0" destOrd="1" presId="urn:microsoft.com/office/officeart/2005/8/layout/vList3#1"/>
    <dgm:cxn modelId="{4E682D7D-99B4-450D-BCCD-C7BFAFA37777}" type="presOf" srcId="{C27496CD-BD04-A54E-80A9-A965B2BAC17C}" destId="{FE31DC09-7AB9-FB44-A0A8-F3D6BDA1AF55}" srcOrd="0" destOrd="2" presId="urn:microsoft.com/office/officeart/2005/8/layout/vList3#1"/>
    <dgm:cxn modelId="{87617B13-D7DD-7E49-A883-D22F728CCDC0}" srcId="{BC63220A-FB11-9E45-A5FD-3D48E598ACFC}" destId="{4B7A344A-7CD7-7E45-B7A1-C436FB65EAB0}" srcOrd="2" destOrd="0" parTransId="{B4DBF0A1-57BB-4A4B-A555-A085FBA5A95E}" sibTransId="{DA8FEDDC-98C8-3047-8E62-086F75D8982E}"/>
    <dgm:cxn modelId="{4C5684F9-EFBF-144B-8275-503BD291DAE1}" srcId="{19D64B9E-C98A-594C-9D82-3D93B092301F}" destId="{C27496CD-BD04-A54E-80A9-A965B2BAC17C}" srcOrd="1" destOrd="0" parTransId="{43318589-B4CA-5443-9B90-2D1ED268B715}" sibTransId="{7F067516-A449-C742-85E5-52082125440B}"/>
    <dgm:cxn modelId="{9D135CF1-A723-F043-9DAD-BB91CD3383F3}" srcId="{D48D088E-138A-C54E-A936-44281FB830EB}" destId="{19D64B9E-C98A-594C-9D82-3D93B092301F}" srcOrd="0" destOrd="0" parTransId="{6AB2B967-3D29-6145-A719-E65CAD68699C}" sibTransId="{FD36A1E2-40A5-D043-9CB9-90BC57AD91D9}"/>
    <dgm:cxn modelId="{24FEC534-C263-9041-A353-2DC05931DC74}" srcId="{182D2287-D7B1-F34C-90CC-B81B655202B5}" destId="{7056B38D-CFC4-6543-8174-BED2EAB9B97E}" srcOrd="1" destOrd="0" parTransId="{D157BC65-2A03-C246-A4CE-627F50173F86}" sibTransId="{FD7FDFC7-1AC9-CB40-A0E2-10A5D45521E0}"/>
    <dgm:cxn modelId="{F5EF2EDD-B435-464D-8454-9BCB3ECD6D1A}" type="presOf" srcId="{182D2287-D7B1-F34C-90CC-B81B655202B5}" destId="{CE67F7C8-5E9D-5C46-A2B1-BBB04ED62D8E}" srcOrd="0" destOrd="0" presId="urn:microsoft.com/office/officeart/2005/8/layout/vList3#1"/>
    <dgm:cxn modelId="{619D230B-D106-5C47-BFE6-2E61EF3BF49E}" srcId="{D48D088E-138A-C54E-A936-44281FB830EB}" destId="{8E21F2AB-D830-B74B-993C-B85ECDAD3212}" srcOrd="3" destOrd="0" parTransId="{BC9D0C43-3AF5-9D43-8743-C62722BFC8A7}" sibTransId="{E7F119A2-863B-864F-9A9E-15156707856E}"/>
    <dgm:cxn modelId="{9CB81D21-84EE-44B3-97D9-41D40B416444}" type="presOf" srcId="{8E21F2AB-D830-B74B-993C-B85ECDAD3212}" destId="{F421FCDA-2D4B-7C49-A2F3-0445AAAC8527}" srcOrd="0" destOrd="0" presId="urn:microsoft.com/office/officeart/2005/8/layout/vList3#1"/>
    <dgm:cxn modelId="{16783814-7BDC-F94C-8633-858C1D793663}" srcId="{182D2287-D7B1-F34C-90CC-B81B655202B5}" destId="{54F7D790-2C73-C841-B0E4-94ED5477E748}" srcOrd="0" destOrd="0" parTransId="{71D76893-C972-9445-A899-8FE747B52246}" sibTransId="{09FECE94-CCF2-7E41-B214-551F8628D34A}"/>
    <dgm:cxn modelId="{36486CC2-AD60-294B-B03A-7E740F4A643A}" srcId="{BC63220A-FB11-9E45-A5FD-3D48E598ACFC}" destId="{27FBCB61-9874-E843-A767-60EBA159EC1E}" srcOrd="0" destOrd="0" parTransId="{0FFC6F74-28DE-2640-85A7-F514F57023CA}" sibTransId="{2412A9A4-E82C-6944-813C-9DEA901B3F80}"/>
    <dgm:cxn modelId="{58EE3368-FE22-4B33-AD17-03E8F2875A53}" type="presOf" srcId="{54F7D790-2C73-C841-B0E4-94ED5477E748}" destId="{CE67F7C8-5E9D-5C46-A2B1-BBB04ED62D8E}" srcOrd="0" destOrd="1" presId="urn:microsoft.com/office/officeart/2005/8/layout/vList3#1"/>
    <dgm:cxn modelId="{DD6E50C0-28AD-4D2F-BF84-5132D2A62B37}" type="presOf" srcId="{4B7A344A-7CD7-7E45-B7A1-C436FB65EAB0}" destId="{9806CF92-AB0A-2F42-8B24-4E41C88399B1}" srcOrd="0" destOrd="3" presId="urn:microsoft.com/office/officeart/2005/8/layout/vList3#1"/>
    <dgm:cxn modelId="{85F1A264-0FDC-3743-94AA-16467D169E82}" srcId="{8E21F2AB-D830-B74B-993C-B85ECDAD3212}" destId="{2D5334B8-6D06-BA45-8E51-E16EDBEDB9FA}" srcOrd="0" destOrd="0" parTransId="{1D9D687E-F494-6249-9048-2CCCBC8CF32E}" sibTransId="{EEA85552-D618-C049-9DDD-51BE97231AC7}"/>
    <dgm:cxn modelId="{4625FB2A-CD6A-4DA6-9277-741431313B53}" type="presOf" srcId="{BF7E2815-0BC7-8B49-9E4A-B85E0019C997}" destId="{FE31DC09-7AB9-FB44-A0A8-F3D6BDA1AF55}" srcOrd="0" destOrd="3" presId="urn:microsoft.com/office/officeart/2005/8/layout/vList3#1"/>
    <dgm:cxn modelId="{D394B74A-6105-47DD-B42D-E6F79C1610DE}" type="presOf" srcId="{A683F5B6-E7C0-F44F-B890-11C6FB8FA719}" destId="{FE31DC09-7AB9-FB44-A0A8-F3D6BDA1AF55}" srcOrd="0" destOrd="1" presId="urn:microsoft.com/office/officeart/2005/8/layout/vList3#1"/>
    <dgm:cxn modelId="{B0AC5F8D-1A22-8A44-B24B-52D1E8E0F0C9}" srcId="{D48D088E-138A-C54E-A936-44281FB830EB}" destId="{182D2287-D7B1-F34C-90CC-B81B655202B5}" srcOrd="1" destOrd="0" parTransId="{405FD40D-58F7-0843-86EC-DBBC56DB1B18}" sibTransId="{AF58675F-B90E-914C-95C3-131AB479A750}"/>
    <dgm:cxn modelId="{10156403-E453-F84E-B6D0-00F11672DCDA}" srcId="{D48D088E-138A-C54E-A936-44281FB830EB}" destId="{BC63220A-FB11-9E45-A5FD-3D48E598ACFC}" srcOrd="2" destOrd="0" parTransId="{57C90D78-D4E2-C048-857A-0352FF31292C}" sibTransId="{7DCAE043-7EC9-794F-A767-D12F05936CF6}"/>
    <dgm:cxn modelId="{6F0C32DF-645B-4C1F-883E-B761FEECB1D5}" type="presOf" srcId="{3FC2148E-7C4B-9B41-B3FC-71E68AEA1C77}" destId="{9806CF92-AB0A-2F42-8B24-4E41C88399B1}" srcOrd="0" destOrd="2" presId="urn:microsoft.com/office/officeart/2005/8/layout/vList3#1"/>
    <dgm:cxn modelId="{AEBBE53E-09A1-4A1A-A906-4AEE7988387A}" type="presOf" srcId="{2D5334B8-6D06-BA45-8E51-E16EDBEDB9FA}" destId="{F421FCDA-2D4B-7C49-A2F3-0445AAAC8527}" srcOrd="0" destOrd="1" presId="urn:microsoft.com/office/officeart/2005/8/layout/vList3#1"/>
    <dgm:cxn modelId="{40A0FB2E-B7C2-402E-8A73-802F2377F428}" type="presOf" srcId="{D48D088E-138A-C54E-A936-44281FB830EB}" destId="{93F3E25A-5D04-A048-BAF7-05594F69A665}" srcOrd="0" destOrd="0" presId="urn:microsoft.com/office/officeart/2005/8/layout/vList3#1"/>
    <dgm:cxn modelId="{CCE9AD1F-56F6-4B47-944C-4C25AA2C8C12}" type="presOf" srcId="{866B903A-8DE6-324E-B836-BCAB68B0EA44}" destId="{F421FCDA-2D4B-7C49-A2F3-0445AAAC8527}" srcOrd="0" destOrd="2" presId="urn:microsoft.com/office/officeart/2005/8/layout/vList3#1"/>
    <dgm:cxn modelId="{1AD7289C-4E61-C44D-BD33-7CC7CE6DEE6E}" srcId="{8E21F2AB-D830-B74B-993C-B85ECDAD3212}" destId="{866B903A-8DE6-324E-B836-BCAB68B0EA44}" srcOrd="1" destOrd="0" parTransId="{6703F7E8-53A8-2D43-94B5-9F007798DB3C}" sibTransId="{5FB86C4B-C0AB-6147-867A-064CA1166754}"/>
    <dgm:cxn modelId="{16B40C8E-5A3B-498A-A8B0-47300557F2CA}" type="presOf" srcId="{19D64B9E-C98A-594C-9D82-3D93B092301F}" destId="{FE31DC09-7AB9-FB44-A0A8-F3D6BDA1AF55}" srcOrd="0" destOrd="0" presId="urn:microsoft.com/office/officeart/2005/8/layout/vList3#1"/>
    <dgm:cxn modelId="{F70704F4-017F-46FE-B676-F1E3AA299A93}" type="presOf" srcId="{BC63220A-FB11-9E45-A5FD-3D48E598ACFC}" destId="{9806CF92-AB0A-2F42-8B24-4E41C88399B1}" srcOrd="0" destOrd="0" presId="urn:microsoft.com/office/officeart/2005/8/layout/vList3#1"/>
    <dgm:cxn modelId="{0C8C6096-DF77-6C42-92D1-E83227D5B36D}" srcId="{19D64B9E-C98A-594C-9D82-3D93B092301F}" destId="{A683F5B6-E7C0-F44F-B890-11C6FB8FA719}" srcOrd="0" destOrd="0" parTransId="{3F1861C7-ABB6-C84A-98DC-BD82BF0F5E0D}" sibTransId="{FE73A796-F370-9C42-AB1F-4BC98ADBD93D}"/>
    <dgm:cxn modelId="{8280DA60-741C-BD41-90C6-7F6C30662F25}" srcId="{19D64B9E-C98A-594C-9D82-3D93B092301F}" destId="{BF7E2815-0BC7-8B49-9E4A-B85E0019C997}" srcOrd="2" destOrd="0" parTransId="{05000F94-CF98-4945-BF7B-385E6C3B165A}" sibTransId="{25F0155C-0B5F-B546-AFC2-D1AA52D5733F}"/>
    <dgm:cxn modelId="{EA111382-6090-4241-AB18-91276E111229}" type="presParOf" srcId="{93F3E25A-5D04-A048-BAF7-05594F69A665}" destId="{D13133E6-4B9D-404C-A226-C4A4A23C0EAE}" srcOrd="0" destOrd="0" presId="urn:microsoft.com/office/officeart/2005/8/layout/vList3#1"/>
    <dgm:cxn modelId="{EE292FC5-8AD1-446C-92BD-B6262AE0B1F9}" type="presParOf" srcId="{D13133E6-4B9D-404C-A226-C4A4A23C0EAE}" destId="{263CB08D-3BC6-4A4A-8C70-086ED9F4E680}" srcOrd="0" destOrd="0" presId="urn:microsoft.com/office/officeart/2005/8/layout/vList3#1"/>
    <dgm:cxn modelId="{A1E770EF-69B5-41B0-836E-DCE21EB64179}" type="presParOf" srcId="{D13133E6-4B9D-404C-A226-C4A4A23C0EAE}" destId="{FE31DC09-7AB9-FB44-A0A8-F3D6BDA1AF55}" srcOrd="1" destOrd="0" presId="urn:microsoft.com/office/officeart/2005/8/layout/vList3#1"/>
    <dgm:cxn modelId="{ABF47A6B-D0F2-463E-AD25-9BCABF8DC2F8}" type="presParOf" srcId="{93F3E25A-5D04-A048-BAF7-05594F69A665}" destId="{DB6E3EDD-D549-2548-80F9-F63AA3CEF83E}" srcOrd="1" destOrd="0" presId="urn:microsoft.com/office/officeart/2005/8/layout/vList3#1"/>
    <dgm:cxn modelId="{9E540E11-D8B3-40B4-BA8A-B190C118BB03}" type="presParOf" srcId="{93F3E25A-5D04-A048-BAF7-05594F69A665}" destId="{29D19224-16AB-E04B-8F13-5907C20F3298}" srcOrd="2" destOrd="0" presId="urn:microsoft.com/office/officeart/2005/8/layout/vList3#1"/>
    <dgm:cxn modelId="{1FA09F21-0B0C-4EBB-98A9-672761366662}" type="presParOf" srcId="{29D19224-16AB-E04B-8F13-5907C20F3298}" destId="{54C4C55F-060A-644D-B414-9A183A0D1801}" srcOrd="0" destOrd="0" presId="urn:microsoft.com/office/officeart/2005/8/layout/vList3#1"/>
    <dgm:cxn modelId="{75D86398-18F7-4FB1-B7C6-2EAA7C87A728}" type="presParOf" srcId="{29D19224-16AB-E04B-8F13-5907C20F3298}" destId="{CE67F7C8-5E9D-5C46-A2B1-BBB04ED62D8E}" srcOrd="1" destOrd="0" presId="urn:microsoft.com/office/officeart/2005/8/layout/vList3#1"/>
    <dgm:cxn modelId="{13ECED89-A1E9-4AD8-AAD7-F1955C4B6E8C}" type="presParOf" srcId="{93F3E25A-5D04-A048-BAF7-05594F69A665}" destId="{3EC107FC-F57D-A743-A4A8-56F5210540C4}" srcOrd="3" destOrd="0" presId="urn:microsoft.com/office/officeart/2005/8/layout/vList3#1"/>
    <dgm:cxn modelId="{AD8FC5A9-3515-4AD9-8FD7-6DC4E07CCDC7}" type="presParOf" srcId="{93F3E25A-5D04-A048-BAF7-05594F69A665}" destId="{9FF09D5A-A9AD-484B-8C5D-F7344226AA3A}" srcOrd="4" destOrd="0" presId="urn:microsoft.com/office/officeart/2005/8/layout/vList3#1"/>
    <dgm:cxn modelId="{B0C74534-E36C-468E-8ECC-F973B07EECFE}" type="presParOf" srcId="{9FF09D5A-A9AD-484B-8C5D-F7344226AA3A}" destId="{0E64E2F5-9CC7-574F-B9A9-0CFF081C05BB}" srcOrd="0" destOrd="0" presId="urn:microsoft.com/office/officeart/2005/8/layout/vList3#1"/>
    <dgm:cxn modelId="{E85FF749-E123-4221-BF45-2F11A45419B5}" type="presParOf" srcId="{9FF09D5A-A9AD-484B-8C5D-F7344226AA3A}" destId="{9806CF92-AB0A-2F42-8B24-4E41C88399B1}" srcOrd="1" destOrd="0" presId="urn:microsoft.com/office/officeart/2005/8/layout/vList3#1"/>
    <dgm:cxn modelId="{D40BF72C-A5AA-4A07-8483-D9280C5617FE}" type="presParOf" srcId="{93F3E25A-5D04-A048-BAF7-05594F69A665}" destId="{379E7170-9226-FD45-AC83-9CD8A768CDD8}" srcOrd="5" destOrd="0" presId="urn:microsoft.com/office/officeart/2005/8/layout/vList3#1"/>
    <dgm:cxn modelId="{78859BAD-948C-47DF-85B3-5FE66866065D}" type="presParOf" srcId="{93F3E25A-5D04-A048-BAF7-05594F69A665}" destId="{98C4782F-E8D3-F348-BF37-8689112C10C3}" srcOrd="6" destOrd="0" presId="urn:microsoft.com/office/officeart/2005/8/layout/vList3#1"/>
    <dgm:cxn modelId="{33AF704A-5EB4-4B0F-B3E3-7643D206F72D}" type="presParOf" srcId="{98C4782F-E8D3-F348-BF37-8689112C10C3}" destId="{3E003102-2909-D041-BC69-3804875A59AE}" srcOrd="0" destOrd="0" presId="urn:microsoft.com/office/officeart/2005/8/layout/vList3#1"/>
    <dgm:cxn modelId="{0E3B610C-58D6-4F13-A81A-A7B8BD57B5BC}" type="presParOf" srcId="{98C4782F-E8D3-F348-BF37-8689112C10C3}" destId="{F421FCDA-2D4B-7C49-A2F3-0445AAAC852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62217C-A74D-AE4E-BAA6-F3DAAE8C9000}" type="doc">
      <dgm:prSet loTypeId="urn:microsoft.com/office/officeart/2005/8/layout/pList1" loCatId="" qsTypeId="urn:microsoft.com/office/officeart/2005/8/quickstyle/simple3" qsCatId="simple" csTypeId="urn:microsoft.com/office/officeart/2005/8/colors/accent1_2" csCatId="accent1" phldr="1"/>
      <dgm:spPr/>
      <dgm:t>
        <a:bodyPr/>
        <a:lstStyle/>
        <a:p>
          <a:endParaRPr lang="en-US"/>
        </a:p>
      </dgm:t>
    </dgm:pt>
    <dgm:pt modelId="{775458CC-8F7F-E74E-BF50-E085B4F6F6D5}">
      <dgm:prSet phldrT="[Text]"/>
      <dgm:spPr/>
      <dgm:t>
        <a:bodyPr/>
        <a:lstStyle/>
        <a:p>
          <a:r>
            <a:rPr lang="en-US" b="1" dirty="0" smtClean="0"/>
            <a:t>Broadband &amp; Universal Connectivity</a:t>
          </a:r>
          <a:endParaRPr lang="en-US" b="1" dirty="0"/>
        </a:p>
      </dgm:t>
    </dgm:pt>
    <dgm:pt modelId="{4EB8E3BB-F686-784D-B084-775D270043FB}" type="parTrans" cxnId="{6E8E9C2A-37F5-C04A-BA43-17607FB2DD57}">
      <dgm:prSet/>
      <dgm:spPr/>
      <dgm:t>
        <a:bodyPr/>
        <a:lstStyle/>
        <a:p>
          <a:endParaRPr lang="en-US" dirty="0"/>
        </a:p>
      </dgm:t>
    </dgm:pt>
    <dgm:pt modelId="{91C12694-750D-1940-9CAE-FEFC0E6F7AB0}" type="sibTrans" cxnId="{6E8E9C2A-37F5-C04A-BA43-17607FB2DD57}">
      <dgm:prSet/>
      <dgm:spPr/>
      <dgm:t>
        <a:bodyPr/>
        <a:lstStyle/>
        <a:p>
          <a:endParaRPr lang="en-US"/>
        </a:p>
      </dgm:t>
    </dgm:pt>
    <dgm:pt modelId="{FD4C3927-CAAD-FA47-A046-E7C0A788F367}">
      <dgm:prSet phldrT="[Text]"/>
      <dgm:spPr/>
      <dgm:t>
        <a:bodyPr/>
        <a:lstStyle/>
        <a:p>
          <a:r>
            <a:rPr lang="en-US" b="1" dirty="0" smtClean="0"/>
            <a:t>Secure Cyberspace</a:t>
          </a:r>
          <a:endParaRPr lang="en-US" b="1" dirty="0"/>
        </a:p>
      </dgm:t>
    </dgm:pt>
    <dgm:pt modelId="{29CF0072-FD8B-2841-BB8C-252BBF599DE4}" type="parTrans" cxnId="{B2339718-B4FD-2F49-B9BE-94EC23C53C11}">
      <dgm:prSet/>
      <dgm:spPr/>
      <dgm:t>
        <a:bodyPr/>
        <a:lstStyle/>
        <a:p>
          <a:endParaRPr lang="en-US"/>
        </a:p>
      </dgm:t>
    </dgm:pt>
    <dgm:pt modelId="{EDDC5D3A-7829-234E-9880-93CA8F8E871F}" type="sibTrans" cxnId="{B2339718-B4FD-2F49-B9BE-94EC23C53C11}">
      <dgm:prSet/>
      <dgm:spPr/>
      <dgm:t>
        <a:bodyPr/>
        <a:lstStyle/>
        <a:p>
          <a:endParaRPr lang="en-US"/>
        </a:p>
      </dgm:t>
    </dgm:pt>
    <dgm:pt modelId="{8D8F13C4-6879-B34E-AEE5-E4B2C6AF4E50}">
      <dgm:prSet phldrT="[Text]"/>
      <dgm:spPr/>
      <dgm:t>
        <a:bodyPr/>
        <a:lstStyle/>
        <a:p>
          <a:r>
            <a:rPr lang="en-US" b="1" dirty="0" smtClean="0"/>
            <a:t>Health &amp; Wellbeing</a:t>
          </a:r>
          <a:endParaRPr lang="en-US" b="1" dirty="0"/>
        </a:p>
      </dgm:t>
    </dgm:pt>
    <dgm:pt modelId="{4A4BFE35-7F01-7C40-9E02-17FE75BA496B}" type="parTrans" cxnId="{3085D157-14FD-764A-BDF2-0CEC5C972F7F}">
      <dgm:prSet/>
      <dgm:spPr/>
      <dgm:t>
        <a:bodyPr/>
        <a:lstStyle/>
        <a:p>
          <a:endParaRPr lang="en-US"/>
        </a:p>
      </dgm:t>
    </dgm:pt>
    <dgm:pt modelId="{0754AB58-DAF2-8646-BD23-77295324FDE5}" type="sibTrans" cxnId="{3085D157-14FD-764A-BDF2-0CEC5C972F7F}">
      <dgm:prSet/>
      <dgm:spPr/>
      <dgm:t>
        <a:bodyPr/>
        <a:lstStyle/>
        <a:p>
          <a:endParaRPr lang="en-US"/>
        </a:p>
      </dgm:t>
    </dgm:pt>
    <dgm:pt modelId="{0CA2FFEA-ABAD-FA4A-B39E-552EA157E850}">
      <dgm:prSet phldrT="[Text]"/>
      <dgm:spPr/>
      <dgm:t>
        <a:bodyPr/>
        <a:lstStyle/>
        <a:p>
          <a:r>
            <a:rPr lang="en-US" b="1" dirty="0" smtClean="0"/>
            <a:t>Transportation &amp; Energy</a:t>
          </a:r>
          <a:endParaRPr lang="en-US" b="1" dirty="0"/>
        </a:p>
      </dgm:t>
    </dgm:pt>
    <dgm:pt modelId="{D75C3758-FF72-C64A-A782-206A98079599}" type="parTrans" cxnId="{E6BEB04C-B566-C94F-82FA-5647A87D9E98}">
      <dgm:prSet/>
      <dgm:spPr/>
      <dgm:t>
        <a:bodyPr/>
        <a:lstStyle/>
        <a:p>
          <a:endParaRPr lang="en-US"/>
        </a:p>
      </dgm:t>
    </dgm:pt>
    <dgm:pt modelId="{73B1C05E-CD21-BB4D-9871-835565412355}" type="sibTrans" cxnId="{E6BEB04C-B566-C94F-82FA-5647A87D9E98}">
      <dgm:prSet/>
      <dgm:spPr/>
      <dgm:t>
        <a:bodyPr/>
        <a:lstStyle/>
        <a:p>
          <a:endParaRPr lang="en-US"/>
        </a:p>
      </dgm:t>
    </dgm:pt>
    <dgm:pt modelId="{64E389C1-3834-BF4F-A70C-8F0DB108F2B8}">
      <dgm:prSet phldrT="[Text]"/>
      <dgm:spPr/>
      <dgm:t>
        <a:bodyPr/>
        <a:lstStyle/>
        <a:p>
          <a:r>
            <a:rPr lang="en-US" b="1" dirty="0" smtClean="0"/>
            <a:t>Education and Workforce Development</a:t>
          </a:r>
          <a:endParaRPr lang="en-US" b="1" dirty="0"/>
        </a:p>
      </dgm:t>
    </dgm:pt>
    <dgm:pt modelId="{3B15C03A-8FDF-2C4E-BFE3-8C5605FBA8F6}" type="parTrans" cxnId="{5B2D25E3-8876-4046-A51B-C4417AF3FD49}">
      <dgm:prSet/>
      <dgm:spPr/>
      <dgm:t>
        <a:bodyPr/>
        <a:lstStyle/>
        <a:p>
          <a:endParaRPr lang="en-US"/>
        </a:p>
      </dgm:t>
    </dgm:pt>
    <dgm:pt modelId="{67DA6ACC-B1EE-A846-A99C-6CD095AFBB04}" type="sibTrans" cxnId="{5B2D25E3-8876-4046-A51B-C4417AF3FD49}">
      <dgm:prSet/>
      <dgm:spPr/>
      <dgm:t>
        <a:bodyPr/>
        <a:lstStyle/>
        <a:p>
          <a:endParaRPr lang="en-US"/>
        </a:p>
      </dgm:t>
    </dgm:pt>
    <dgm:pt modelId="{8B0DDE80-E2B9-9640-85F1-7642092DA8D6}">
      <dgm:prSet phldrT="[Text]"/>
      <dgm:spPr/>
      <dgm:t>
        <a:bodyPr/>
        <a:lstStyle/>
        <a:p>
          <a:r>
            <a:rPr lang="en-US" b="1" dirty="0" smtClean="0"/>
            <a:t>Environment &amp; Sustainability</a:t>
          </a:r>
          <a:endParaRPr lang="en-US" b="1" dirty="0"/>
        </a:p>
      </dgm:t>
    </dgm:pt>
    <dgm:pt modelId="{32C6B1DF-CA96-BF42-B984-17D0C8E3F61E}" type="parTrans" cxnId="{7293A930-4D6E-1446-A48F-69C4A76D5355}">
      <dgm:prSet/>
      <dgm:spPr/>
      <dgm:t>
        <a:bodyPr/>
        <a:lstStyle/>
        <a:p>
          <a:endParaRPr lang="en-US"/>
        </a:p>
      </dgm:t>
    </dgm:pt>
    <dgm:pt modelId="{D869DCC0-B45D-8A49-89A1-4528BB290C64}" type="sibTrans" cxnId="{7293A930-4D6E-1446-A48F-69C4A76D5355}">
      <dgm:prSet/>
      <dgm:spPr/>
      <dgm:t>
        <a:bodyPr/>
        <a:lstStyle/>
        <a:p>
          <a:endParaRPr lang="en-US"/>
        </a:p>
      </dgm:t>
    </dgm:pt>
    <dgm:pt modelId="{B12E24B7-4070-6D44-BB32-6EA9A3785B3B}">
      <dgm:prSet phldrT="[Text]"/>
      <dgm:spPr/>
      <dgm:t>
        <a:bodyPr/>
        <a:lstStyle/>
        <a:p>
          <a:r>
            <a:rPr lang="en-US" b="1" dirty="0" smtClean="0"/>
            <a:t>Manufacturing, Robotics, &amp; Smart Systems</a:t>
          </a:r>
          <a:endParaRPr lang="en-US" b="1" dirty="0"/>
        </a:p>
      </dgm:t>
    </dgm:pt>
    <dgm:pt modelId="{21A7E278-6203-F440-83E4-6023F98A0B60}" type="parTrans" cxnId="{5C590954-8304-0140-882B-064C8E8C3F97}">
      <dgm:prSet/>
      <dgm:spPr/>
      <dgm:t>
        <a:bodyPr/>
        <a:lstStyle/>
        <a:p>
          <a:endParaRPr lang="en-US"/>
        </a:p>
      </dgm:t>
    </dgm:pt>
    <dgm:pt modelId="{7A996B06-699B-3A48-9FC5-C0E6D9FB8F2F}" type="sibTrans" cxnId="{5C590954-8304-0140-882B-064C8E8C3F97}">
      <dgm:prSet/>
      <dgm:spPr/>
      <dgm:t>
        <a:bodyPr/>
        <a:lstStyle/>
        <a:p>
          <a:endParaRPr lang="en-US"/>
        </a:p>
      </dgm:t>
    </dgm:pt>
    <dgm:pt modelId="{45CD29F9-5425-3944-9297-9D6CD8767A1F}">
      <dgm:prSet phldrT="[Text]"/>
      <dgm:spPr/>
      <dgm:t>
        <a:bodyPr/>
        <a:lstStyle/>
        <a:p>
          <a:r>
            <a:rPr lang="en-US" b="1" dirty="0" smtClean="0"/>
            <a:t>Emergency Response &amp; Disaster Resiliency</a:t>
          </a:r>
          <a:endParaRPr lang="en-US" b="1" dirty="0"/>
        </a:p>
      </dgm:t>
    </dgm:pt>
    <dgm:pt modelId="{BDC12504-335D-B94C-8F26-D3D9B00559C5}" type="parTrans" cxnId="{720E1A3E-13EA-1543-A967-BC63FAC8C9F1}">
      <dgm:prSet/>
      <dgm:spPr/>
      <dgm:t>
        <a:bodyPr/>
        <a:lstStyle/>
        <a:p>
          <a:endParaRPr lang="en-US"/>
        </a:p>
      </dgm:t>
    </dgm:pt>
    <dgm:pt modelId="{7380690D-CD0F-CF4D-8417-99BF17FD7152}" type="sibTrans" cxnId="{720E1A3E-13EA-1543-A967-BC63FAC8C9F1}">
      <dgm:prSet/>
      <dgm:spPr/>
      <dgm:t>
        <a:bodyPr/>
        <a:lstStyle/>
        <a:p>
          <a:endParaRPr lang="en-US"/>
        </a:p>
      </dgm:t>
    </dgm:pt>
    <dgm:pt modelId="{D0524863-3A09-0749-B8A8-DF8A075FF87B}" type="pres">
      <dgm:prSet presAssocID="{9262217C-A74D-AE4E-BAA6-F3DAAE8C9000}" presName="Name0" presStyleCnt="0">
        <dgm:presLayoutVars>
          <dgm:dir/>
          <dgm:resizeHandles val="exact"/>
        </dgm:presLayoutVars>
      </dgm:prSet>
      <dgm:spPr/>
      <dgm:t>
        <a:bodyPr/>
        <a:lstStyle/>
        <a:p>
          <a:endParaRPr lang="en-US"/>
        </a:p>
      </dgm:t>
    </dgm:pt>
    <dgm:pt modelId="{11C6490A-D89E-5A49-AB04-2B141D3F6A57}" type="pres">
      <dgm:prSet presAssocID="{B12E24B7-4070-6D44-BB32-6EA9A3785B3B}" presName="compNode" presStyleCnt="0"/>
      <dgm:spPr/>
      <dgm:t>
        <a:bodyPr/>
        <a:lstStyle/>
        <a:p>
          <a:endParaRPr lang="en-US"/>
        </a:p>
      </dgm:t>
    </dgm:pt>
    <dgm:pt modelId="{7563F98E-106F-AC4D-BCEF-756FD04A8471}" type="pres">
      <dgm:prSet presAssocID="{B12E24B7-4070-6D44-BB32-6EA9A3785B3B}" presName="pictRect" presStyleLbl="node1" presStyleIdx="0" presStyleCnt="8"/>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a:p>
      </dgm:t>
    </dgm:pt>
    <dgm:pt modelId="{14BECE1F-9742-D143-8869-BA6BAD73F256}" type="pres">
      <dgm:prSet presAssocID="{B12E24B7-4070-6D44-BB32-6EA9A3785B3B}" presName="textRect" presStyleLbl="revTx" presStyleIdx="0" presStyleCnt="8">
        <dgm:presLayoutVars>
          <dgm:bulletEnabled val="1"/>
        </dgm:presLayoutVars>
      </dgm:prSet>
      <dgm:spPr/>
      <dgm:t>
        <a:bodyPr/>
        <a:lstStyle/>
        <a:p>
          <a:endParaRPr lang="en-US"/>
        </a:p>
      </dgm:t>
    </dgm:pt>
    <dgm:pt modelId="{44476FB5-48AC-4441-A506-71A259449E46}" type="pres">
      <dgm:prSet presAssocID="{7A996B06-699B-3A48-9FC5-C0E6D9FB8F2F}" presName="sibTrans" presStyleLbl="sibTrans2D1" presStyleIdx="0" presStyleCnt="0"/>
      <dgm:spPr/>
      <dgm:t>
        <a:bodyPr/>
        <a:lstStyle/>
        <a:p>
          <a:endParaRPr lang="en-US"/>
        </a:p>
      </dgm:t>
    </dgm:pt>
    <dgm:pt modelId="{24419F70-AA1A-E041-AFB0-182B4B2BBF5D}" type="pres">
      <dgm:prSet presAssocID="{8B0DDE80-E2B9-9640-85F1-7642092DA8D6}" presName="compNode" presStyleCnt="0"/>
      <dgm:spPr/>
      <dgm:t>
        <a:bodyPr/>
        <a:lstStyle/>
        <a:p>
          <a:endParaRPr lang="en-US"/>
        </a:p>
      </dgm:t>
    </dgm:pt>
    <dgm:pt modelId="{0EA8282A-7023-A94E-B689-F0E07423BA79}" type="pres">
      <dgm:prSet presAssocID="{8B0DDE80-E2B9-9640-85F1-7642092DA8D6}" presName="pictRect" presStyleLbl="node1" presStyleIdx="1" presStyleCnt="8"/>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a:p>
      </dgm:t>
    </dgm:pt>
    <dgm:pt modelId="{67D776BD-34FE-2143-8780-F80360DDCCDE}" type="pres">
      <dgm:prSet presAssocID="{8B0DDE80-E2B9-9640-85F1-7642092DA8D6}" presName="textRect" presStyleLbl="revTx" presStyleIdx="1" presStyleCnt="8">
        <dgm:presLayoutVars>
          <dgm:bulletEnabled val="1"/>
        </dgm:presLayoutVars>
      </dgm:prSet>
      <dgm:spPr/>
      <dgm:t>
        <a:bodyPr/>
        <a:lstStyle/>
        <a:p>
          <a:endParaRPr lang="en-US"/>
        </a:p>
      </dgm:t>
    </dgm:pt>
    <dgm:pt modelId="{79521460-5B3D-5E42-AC7C-EB9114AFAB37}" type="pres">
      <dgm:prSet presAssocID="{D869DCC0-B45D-8A49-89A1-4528BB290C64}" presName="sibTrans" presStyleLbl="sibTrans2D1" presStyleIdx="0" presStyleCnt="0"/>
      <dgm:spPr/>
      <dgm:t>
        <a:bodyPr/>
        <a:lstStyle/>
        <a:p>
          <a:endParaRPr lang="en-US"/>
        </a:p>
      </dgm:t>
    </dgm:pt>
    <dgm:pt modelId="{23EC5309-713D-0548-93E5-F0212CBF2919}" type="pres">
      <dgm:prSet presAssocID="{45CD29F9-5425-3944-9297-9D6CD8767A1F}" presName="compNode" presStyleCnt="0"/>
      <dgm:spPr/>
      <dgm:t>
        <a:bodyPr/>
        <a:lstStyle/>
        <a:p>
          <a:endParaRPr lang="en-US"/>
        </a:p>
      </dgm:t>
    </dgm:pt>
    <dgm:pt modelId="{542AB756-A0A7-E941-910D-54E40676146B}" type="pres">
      <dgm:prSet presAssocID="{45CD29F9-5425-3944-9297-9D6CD8767A1F}"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4E6C5D18-853B-7742-9F61-264B31F0DFC4}" type="pres">
      <dgm:prSet presAssocID="{45CD29F9-5425-3944-9297-9D6CD8767A1F}" presName="textRect" presStyleLbl="revTx" presStyleIdx="2" presStyleCnt="8">
        <dgm:presLayoutVars>
          <dgm:bulletEnabled val="1"/>
        </dgm:presLayoutVars>
      </dgm:prSet>
      <dgm:spPr/>
      <dgm:t>
        <a:bodyPr/>
        <a:lstStyle/>
        <a:p>
          <a:endParaRPr lang="en-US"/>
        </a:p>
      </dgm:t>
    </dgm:pt>
    <dgm:pt modelId="{0742BFBE-9BA9-D24F-BE0F-1673D22D6393}" type="pres">
      <dgm:prSet presAssocID="{7380690D-CD0F-CF4D-8417-99BF17FD7152}" presName="sibTrans" presStyleLbl="sibTrans2D1" presStyleIdx="0" presStyleCnt="0"/>
      <dgm:spPr/>
      <dgm:t>
        <a:bodyPr/>
        <a:lstStyle/>
        <a:p>
          <a:endParaRPr lang="en-US"/>
        </a:p>
      </dgm:t>
    </dgm:pt>
    <dgm:pt modelId="{A0F00D43-8BE2-3442-A6AB-8A069C9CBA71}" type="pres">
      <dgm:prSet presAssocID="{8D8F13C4-6879-B34E-AEE5-E4B2C6AF4E50}" presName="compNode" presStyleCnt="0"/>
      <dgm:spPr/>
      <dgm:t>
        <a:bodyPr/>
        <a:lstStyle/>
        <a:p>
          <a:endParaRPr lang="en-US"/>
        </a:p>
      </dgm:t>
    </dgm:pt>
    <dgm:pt modelId="{65FC8123-349C-5E4B-B200-C45996CD1187}" type="pres">
      <dgm:prSet presAssocID="{8D8F13C4-6879-B34E-AEE5-E4B2C6AF4E50}" presName="pictRect" presStyleLbl="node1" presStyleIdx="3" presStyleCnt="8"/>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30676B20-FD32-6943-B81A-7915624FAB9C}" type="pres">
      <dgm:prSet presAssocID="{8D8F13C4-6879-B34E-AEE5-E4B2C6AF4E50}" presName="textRect" presStyleLbl="revTx" presStyleIdx="3" presStyleCnt="8">
        <dgm:presLayoutVars>
          <dgm:bulletEnabled val="1"/>
        </dgm:presLayoutVars>
      </dgm:prSet>
      <dgm:spPr/>
      <dgm:t>
        <a:bodyPr/>
        <a:lstStyle/>
        <a:p>
          <a:endParaRPr lang="en-US"/>
        </a:p>
      </dgm:t>
    </dgm:pt>
    <dgm:pt modelId="{1BDCF623-FFB2-784F-A503-9696DDF01978}" type="pres">
      <dgm:prSet presAssocID="{0754AB58-DAF2-8646-BD23-77295324FDE5}" presName="sibTrans" presStyleLbl="sibTrans2D1" presStyleIdx="0" presStyleCnt="0"/>
      <dgm:spPr/>
      <dgm:t>
        <a:bodyPr/>
        <a:lstStyle/>
        <a:p>
          <a:endParaRPr lang="en-US"/>
        </a:p>
      </dgm:t>
    </dgm:pt>
    <dgm:pt modelId="{E00E55DC-8F7A-054F-BA9B-2406987B89F9}" type="pres">
      <dgm:prSet presAssocID="{0CA2FFEA-ABAD-FA4A-B39E-552EA157E850}" presName="compNode" presStyleCnt="0"/>
      <dgm:spPr/>
      <dgm:t>
        <a:bodyPr/>
        <a:lstStyle/>
        <a:p>
          <a:endParaRPr lang="en-US"/>
        </a:p>
      </dgm:t>
    </dgm:pt>
    <dgm:pt modelId="{95733AE1-7AB0-814F-898D-F817E1BB9AF8}" type="pres">
      <dgm:prSet presAssocID="{0CA2FFEA-ABAD-FA4A-B39E-552EA157E850}"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US"/>
        </a:p>
      </dgm:t>
    </dgm:pt>
    <dgm:pt modelId="{AA58B757-DF42-AC46-AEF4-2B13C06AED97}" type="pres">
      <dgm:prSet presAssocID="{0CA2FFEA-ABAD-FA4A-B39E-552EA157E850}" presName="textRect" presStyleLbl="revTx" presStyleIdx="4" presStyleCnt="8">
        <dgm:presLayoutVars>
          <dgm:bulletEnabled val="1"/>
        </dgm:presLayoutVars>
      </dgm:prSet>
      <dgm:spPr/>
      <dgm:t>
        <a:bodyPr/>
        <a:lstStyle/>
        <a:p>
          <a:endParaRPr lang="en-US"/>
        </a:p>
      </dgm:t>
    </dgm:pt>
    <dgm:pt modelId="{7AB8A1C0-61E6-7943-820A-9F22D43B3587}" type="pres">
      <dgm:prSet presAssocID="{73B1C05E-CD21-BB4D-9871-835565412355}" presName="sibTrans" presStyleLbl="sibTrans2D1" presStyleIdx="0" presStyleCnt="0"/>
      <dgm:spPr/>
      <dgm:t>
        <a:bodyPr/>
        <a:lstStyle/>
        <a:p>
          <a:endParaRPr lang="en-US"/>
        </a:p>
      </dgm:t>
    </dgm:pt>
    <dgm:pt modelId="{0757DF40-5A37-A447-9B50-FCEF4F6CA858}" type="pres">
      <dgm:prSet presAssocID="{775458CC-8F7F-E74E-BF50-E085B4F6F6D5}" presName="compNode" presStyleCnt="0"/>
      <dgm:spPr/>
      <dgm:t>
        <a:bodyPr/>
        <a:lstStyle/>
        <a:p>
          <a:endParaRPr lang="en-US"/>
        </a:p>
      </dgm:t>
    </dgm:pt>
    <dgm:pt modelId="{5D604E93-6E8D-4046-A1ED-54BF8CAE2C5E}" type="pres">
      <dgm:prSet presAssocID="{775458CC-8F7F-E74E-BF50-E085B4F6F6D5}" presName="pictRect" presStyleLbl="nod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8BFDEDA5-6060-C84F-B55C-4A6356074454}" type="pres">
      <dgm:prSet presAssocID="{775458CC-8F7F-E74E-BF50-E085B4F6F6D5}" presName="textRect" presStyleLbl="revTx" presStyleIdx="5" presStyleCnt="8">
        <dgm:presLayoutVars>
          <dgm:bulletEnabled val="1"/>
        </dgm:presLayoutVars>
      </dgm:prSet>
      <dgm:spPr/>
      <dgm:t>
        <a:bodyPr/>
        <a:lstStyle/>
        <a:p>
          <a:endParaRPr lang="en-US"/>
        </a:p>
      </dgm:t>
    </dgm:pt>
    <dgm:pt modelId="{DF02DB1F-27B6-1F4B-819C-C1E636041F07}" type="pres">
      <dgm:prSet presAssocID="{91C12694-750D-1940-9CAE-FEFC0E6F7AB0}" presName="sibTrans" presStyleLbl="sibTrans2D1" presStyleIdx="0" presStyleCnt="0"/>
      <dgm:spPr/>
      <dgm:t>
        <a:bodyPr/>
        <a:lstStyle/>
        <a:p>
          <a:endParaRPr lang="en-US"/>
        </a:p>
      </dgm:t>
    </dgm:pt>
    <dgm:pt modelId="{18FF8FFE-405D-DB4A-B121-0CC987E46B3C}" type="pres">
      <dgm:prSet presAssocID="{FD4C3927-CAAD-FA47-A046-E7C0A788F367}" presName="compNode" presStyleCnt="0"/>
      <dgm:spPr/>
      <dgm:t>
        <a:bodyPr/>
        <a:lstStyle/>
        <a:p>
          <a:endParaRPr lang="en-US"/>
        </a:p>
      </dgm:t>
    </dgm:pt>
    <dgm:pt modelId="{6718F282-CDB4-2845-91C2-11868162989D}" type="pres">
      <dgm:prSet presAssocID="{FD4C3927-CAAD-FA47-A046-E7C0A788F367}" presName="pictRect" presStyleLbl="nod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193024C1-3E78-5C4E-984C-3E61D9CBB85F}" type="pres">
      <dgm:prSet presAssocID="{FD4C3927-CAAD-FA47-A046-E7C0A788F367}" presName="textRect" presStyleLbl="revTx" presStyleIdx="6" presStyleCnt="8">
        <dgm:presLayoutVars>
          <dgm:bulletEnabled val="1"/>
        </dgm:presLayoutVars>
      </dgm:prSet>
      <dgm:spPr/>
      <dgm:t>
        <a:bodyPr/>
        <a:lstStyle/>
        <a:p>
          <a:endParaRPr lang="en-US"/>
        </a:p>
      </dgm:t>
    </dgm:pt>
    <dgm:pt modelId="{FBBFF256-5B4A-3E48-952E-F636BC4CD8FD}" type="pres">
      <dgm:prSet presAssocID="{EDDC5D3A-7829-234E-9880-93CA8F8E871F}" presName="sibTrans" presStyleLbl="sibTrans2D1" presStyleIdx="0" presStyleCnt="0"/>
      <dgm:spPr/>
      <dgm:t>
        <a:bodyPr/>
        <a:lstStyle/>
        <a:p>
          <a:endParaRPr lang="en-US"/>
        </a:p>
      </dgm:t>
    </dgm:pt>
    <dgm:pt modelId="{19DF3B1C-5FE3-C74A-8E34-8AB9D4885DEF}" type="pres">
      <dgm:prSet presAssocID="{64E389C1-3834-BF4F-A70C-8F0DB108F2B8}" presName="compNode" presStyleCnt="0"/>
      <dgm:spPr/>
      <dgm:t>
        <a:bodyPr/>
        <a:lstStyle/>
        <a:p>
          <a:endParaRPr lang="en-US"/>
        </a:p>
      </dgm:t>
    </dgm:pt>
    <dgm:pt modelId="{4A34C453-FD77-AF4A-9B1B-B280831E34CB}" type="pres">
      <dgm:prSet presAssocID="{64E389C1-3834-BF4F-A70C-8F0DB108F2B8}" presName="pictRect" presStyleLbl="nod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412" r="4412"/>
          </a:stretch>
        </a:blipFill>
      </dgm:spPr>
      <dgm:t>
        <a:bodyPr/>
        <a:lstStyle/>
        <a:p>
          <a:endParaRPr lang="en-US"/>
        </a:p>
      </dgm:t>
    </dgm:pt>
    <dgm:pt modelId="{203D7713-D10E-1846-810E-FE1736E4938C}" type="pres">
      <dgm:prSet presAssocID="{64E389C1-3834-BF4F-A70C-8F0DB108F2B8}" presName="textRect" presStyleLbl="revTx" presStyleIdx="7" presStyleCnt="8">
        <dgm:presLayoutVars>
          <dgm:bulletEnabled val="1"/>
        </dgm:presLayoutVars>
      </dgm:prSet>
      <dgm:spPr/>
      <dgm:t>
        <a:bodyPr/>
        <a:lstStyle/>
        <a:p>
          <a:endParaRPr lang="en-US"/>
        </a:p>
      </dgm:t>
    </dgm:pt>
  </dgm:ptLst>
  <dgm:cxnLst>
    <dgm:cxn modelId="{88E2815C-7F6A-4997-A0E0-3DD9F006F18B}" type="presOf" srcId="{0CA2FFEA-ABAD-FA4A-B39E-552EA157E850}" destId="{AA58B757-DF42-AC46-AEF4-2B13C06AED97}" srcOrd="0" destOrd="0" presId="urn:microsoft.com/office/officeart/2005/8/layout/pList1"/>
    <dgm:cxn modelId="{E7A060F8-8C60-4AC4-AA8A-08782E33493E}" type="presOf" srcId="{D869DCC0-B45D-8A49-89A1-4528BB290C64}" destId="{79521460-5B3D-5E42-AC7C-EB9114AFAB37}" srcOrd="0" destOrd="0" presId="urn:microsoft.com/office/officeart/2005/8/layout/pList1"/>
    <dgm:cxn modelId="{0CD2F92F-1705-49D3-A411-EAD868438152}" type="presOf" srcId="{73B1C05E-CD21-BB4D-9871-835565412355}" destId="{7AB8A1C0-61E6-7943-820A-9F22D43B3587}" srcOrd="0" destOrd="0" presId="urn:microsoft.com/office/officeart/2005/8/layout/pList1"/>
    <dgm:cxn modelId="{3D38FEDE-E6E0-4392-B36E-83718E13C271}" type="presOf" srcId="{EDDC5D3A-7829-234E-9880-93CA8F8E871F}" destId="{FBBFF256-5B4A-3E48-952E-F636BC4CD8FD}" srcOrd="0" destOrd="0" presId="urn:microsoft.com/office/officeart/2005/8/layout/pList1"/>
    <dgm:cxn modelId="{23D9ED8C-441E-4C07-8E29-4E04E0E58684}" type="presOf" srcId="{FD4C3927-CAAD-FA47-A046-E7C0A788F367}" destId="{193024C1-3E78-5C4E-984C-3E61D9CBB85F}" srcOrd="0" destOrd="0" presId="urn:microsoft.com/office/officeart/2005/8/layout/pList1"/>
    <dgm:cxn modelId="{BC4980DF-5927-4E8A-B55C-A9AF4F3AEBD0}" type="presOf" srcId="{7A996B06-699B-3A48-9FC5-C0E6D9FB8F2F}" destId="{44476FB5-48AC-4441-A506-71A259449E46}" srcOrd="0" destOrd="0" presId="urn:microsoft.com/office/officeart/2005/8/layout/pList1"/>
    <dgm:cxn modelId="{720E1A3E-13EA-1543-A967-BC63FAC8C9F1}" srcId="{9262217C-A74D-AE4E-BAA6-F3DAAE8C9000}" destId="{45CD29F9-5425-3944-9297-9D6CD8767A1F}" srcOrd="2" destOrd="0" parTransId="{BDC12504-335D-B94C-8F26-D3D9B00559C5}" sibTransId="{7380690D-CD0F-CF4D-8417-99BF17FD7152}"/>
    <dgm:cxn modelId="{B2339718-B4FD-2F49-B9BE-94EC23C53C11}" srcId="{9262217C-A74D-AE4E-BAA6-F3DAAE8C9000}" destId="{FD4C3927-CAAD-FA47-A046-E7C0A788F367}" srcOrd="6" destOrd="0" parTransId="{29CF0072-FD8B-2841-BB8C-252BBF599DE4}" sibTransId="{EDDC5D3A-7829-234E-9880-93CA8F8E871F}"/>
    <dgm:cxn modelId="{7293A930-4D6E-1446-A48F-69C4A76D5355}" srcId="{9262217C-A74D-AE4E-BAA6-F3DAAE8C9000}" destId="{8B0DDE80-E2B9-9640-85F1-7642092DA8D6}" srcOrd="1" destOrd="0" parTransId="{32C6B1DF-CA96-BF42-B984-17D0C8E3F61E}" sibTransId="{D869DCC0-B45D-8A49-89A1-4528BB290C64}"/>
    <dgm:cxn modelId="{1763B22F-4794-43BC-8DCE-D4AE99731885}" type="presOf" srcId="{775458CC-8F7F-E74E-BF50-E085B4F6F6D5}" destId="{8BFDEDA5-6060-C84F-B55C-4A6356074454}" srcOrd="0" destOrd="0" presId="urn:microsoft.com/office/officeart/2005/8/layout/pList1"/>
    <dgm:cxn modelId="{A17E8974-E808-43F2-B1D6-3FED7547E7EF}" type="presOf" srcId="{B12E24B7-4070-6D44-BB32-6EA9A3785B3B}" destId="{14BECE1F-9742-D143-8869-BA6BAD73F256}" srcOrd="0" destOrd="0" presId="urn:microsoft.com/office/officeart/2005/8/layout/pList1"/>
    <dgm:cxn modelId="{5C590954-8304-0140-882B-064C8E8C3F97}" srcId="{9262217C-A74D-AE4E-BAA6-F3DAAE8C9000}" destId="{B12E24B7-4070-6D44-BB32-6EA9A3785B3B}" srcOrd="0" destOrd="0" parTransId="{21A7E278-6203-F440-83E4-6023F98A0B60}" sibTransId="{7A996B06-699B-3A48-9FC5-C0E6D9FB8F2F}"/>
    <dgm:cxn modelId="{ACB30522-A902-44A5-B75A-33B4D0CF8712}" type="presOf" srcId="{8B0DDE80-E2B9-9640-85F1-7642092DA8D6}" destId="{67D776BD-34FE-2143-8780-F80360DDCCDE}" srcOrd="0" destOrd="0" presId="urn:microsoft.com/office/officeart/2005/8/layout/pList1"/>
    <dgm:cxn modelId="{E6BEB04C-B566-C94F-82FA-5647A87D9E98}" srcId="{9262217C-A74D-AE4E-BAA6-F3DAAE8C9000}" destId="{0CA2FFEA-ABAD-FA4A-B39E-552EA157E850}" srcOrd="4" destOrd="0" parTransId="{D75C3758-FF72-C64A-A782-206A98079599}" sibTransId="{73B1C05E-CD21-BB4D-9871-835565412355}"/>
    <dgm:cxn modelId="{3085D157-14FD-764A-BDF2-0CEC5C972F7F}" srcId="{9262217C-A74D-AE4E-BAA6-F3DAAE8C9000}" destId="{8D8F13C4-6879-B34E-AEE5-E4B2C6AF4E50}" srcOrd="3" destOrd="0" parTransId="{4A4BFE35-7F01-7C40-9E02-17FE75BA496B}" sibTransId="{0754AB58-DAF2-8646-BD23-77295324FDE5}"/>
    <dgm:cxn modelId="{1438B51B-7763-40D0-8BAC-A40EBD9B38CE}" type="presOf" srcId="{91C12694-750D-1940-9CAE-FEFC0E6F7AB0}" destId="{DF02DB1F-27B6-1F4B-819C-C1E636041F07}" srcOrd="0" destOrd="0" presId="urn:microsoft.com/office/officeart/2005/8/layout/pList1"/>
    <dgm:cxn modelId="{A65F6779-9106-4229-9C0C-04E9A3BEA68A}" type="presOf" srcId="{8D8F13C4-6879-B34E-AEE5-E4B2C6AF4E50}" destId="{30676B20-FD32-6943-B81A-7915624FAB9C}" srcOrd="0" destOrd="0" presId="urn:microsoft.com/office/officeart/2005/8/layout/pList1"/>
    <dgm:cxn modelId="{6A01D3E9-9062-4C86-8A46-E2969A682A4D}" type="presOf" srcId="{45CD29F9-5425-3944-9297-9D6CD8767A1F}" destId="{4E6C5D18-853B-7742-9F61-264B31F0DFC4}" srcOrd="0" destOrd="0" presId="urn:microsoft.com/office/officeart/2005/8/layout/pList1"/>
    <dgm:cxn modelId="{8717CB26-8F3B-49AE-A7CC-82859594A61D}" type="presOf" srcId="{64E389C1-3834-BF4F-A70C-8F0DB108F2B8}" destId="{203D7713-D10E-1846-810E-FE1736E4938C}" srcOrd="0" destOrd="0" presId="urn:microsoft.com/office/officeart/2005/8/layout/pList1"/>
    <dgm:cxn modelId="{123A02A8-0E8B-4D69-800F-01179C0A0526}" type="presOf" srcId="{7380690D-CD0F-CF4D-8417-99BF17FD7152}" destId="{0742BFBE-9BA9-D24F-BE0F-1673D22D6393}" srcOrd="0" destOrd="0" presId="urn:microsoft.com/office/officeart/2005/8/layout/pList1"/>
    <dgm:cxn modelId="{1DF91CBC-0C0D-4848-BAF0-63B3E3653580}" type="presOf" srcId="{0754AB58-DAF2-8646-BD23-77295324FDE5}" destId="{1BDCF623-FFB2-784F-A503-9696DDF01978}" srcOrd="0" destOrd="0" presId="urn:microsoft.com/office/officeart/2005/8/layout/pList1"/>
    <dgm:cxn modelId="{5B2D25E3-8876-4046-A51B-C4417AF3FD49}" srcId="{9262217C-A74D-AE4E-BAA6-F3DAAE8C9000}" destId="{64E389C1-3834-BF4F-A70C-8F0DB108F2B8}" srcOrd="7" destOrd="0" parTransId="{3B15C03A-8FDF-2C4E-BFE3-8C5605FBA8F6}" sibTransId="{67DA6ACC-B1EE-A846-A99C-6CD095AFBB04}"/>
    <dgm:cxn modelId="{99FAC122-0028-4BFE-9EBE-7966F5D60059}" type="presOf" srcId="{9262217C-A74D-AE4E-BAA6-F3DAAE8C9000}" destId="{D0524863-3A09-0749-B8A8-DF8A075FF87B}" srcOrd="0" destOrd="0" presId="urn:microsoft.com/office/officeart/2005/8/layout/pList1"/>
    <dgm:cxn modelId="{6E8E9C2A-37F5-C04A-BA43-17607FB2DD57}" srcId="{9262217C-A74D-AE4E-BAA6-F3DAAE8C9000}" destId="{775458CC-8F7F-E74E-BF50-E085B4F6F6D5}" srcOrd="5" destOrd="0" parTransId="{4EB8E3BB-F686-784D-B084-775D270043FB}" sibTransId="{91C12694-750D-1940-9CAE-FEFC0E6F7AB0}"/>
    <dgm:cxn modelId="{EE6812A8-C807-4460-96B3-E09A07821DCB}" type="presParOf" srcId="{D0524863-3A09-0749-B8A8-DF8A075FF87B}" destId="{11C6490A-D89E-5A49-AB04-2B141D3F6A57}" srcOrd="0" destOrd="0" presId="urn:microsoft.com/office/officeart/2005/8/layout/pList1"/>
    <dgm:cxn modelId="{75D78BB4-7662-4859-827C-50C0E25285A1}" type="presParOf" srcId="{11C6490A-D89E-5A49-AB04-2B141D3F6A57}" destId="{7563F98E-106F-AC4D-BCEF-756FD04A8471}" srcOrd="0" destOrd="0" presId="urn:microsoft.com/office/officeart/2005/8/layout/pList1"/>
    <dgm:cxn modelId="{079B4D5B-E7C3-485F-8265-63271583A724}" type="presParOf" srcId="{11C6490A-D89E-5A49-AB04-2B141D3F6A57}" destId="{14BECE1F-9742-D143-8869-BA6BAD73F256}" srcOrd="1" destOrd="0" presId="urn:microsoft.com/office/officeart/2005/8/layout/pList1"/>
    <dgm:cxn modelId="{3D1D07D8-63F7-4027-A789-649D472D525C}" type="presParOf" srcId="{D0524863-3A09-0749-B8A8-DF8A075FF87B}" destId="{44476FB5-48AC-4441-A506-71A259449E46}" srcOrd="1" destOrd="0" presId="urn:microsoft.com/office/officeart/2005/8/layout/pList1"/>
    <dgm:cxn modelId="{27C57AB8-9638-4B82-9D24-D1DA74BCB1C9}" type="presParOf" srcId="{D0524863-3A09-0749-B8A8-DF8A075FF87B}" destId="{24419F70-AA1A-E041-AFB0-182B4B2BBF5D}" srcOrd="2" destOrd="0" presId="urn:microsoft.com/office/officeart/2005/8/layout/pList1"/>
    <dgm:cxn modelId="{DBE25B5D-2F2D-4E09-A7C8-AA8ED077C0D8}" type="presParOf" srcId="{24419F70-AA1A-E041-AFB0-182B4B2BBF5D}" destId="{0EA8282A-7023-A94E-B689-F0E07423BA79}" srcOrd="0" destOrd="0" presId="urn:microsoft.com/office/officeart/2005/8/layout/pList1"/>
    <dgm:cxn modelId="{7AA80B49-1F6B-4831-80D2-079C59CDA860}" type="presParOf" srcId="{24419F70-AA1A-E041-AFB0-182B4B2BBF5D}" destId="{67D776BD-34FE-2143-8780-F80360DDCCDE}" srcOrd="1" destOrd="0" presId="urn:microsoft.com/office/officeart/2005/8/layout/pList1"/>
    <dgm:cxn modelId="{EB188DA5-4FB1-4716-8BD0-39035A37487D}" type="presParOf" srcId="{D0524863-3A09-0749-B8A8-DF8A075FF87B}" destId="{79521460-5B3D-5E42-AC7C-EB9114AFAB37}" srcOrd="3" destOrd="0" presId="urn:microsoft.com/office/officeart/2005/8/layout/pList1"/>
    <dgm:cxn modelId="{1DD55BBF-7C1E-4CAD-AF7E-4902A6A36934}" type="presParOf" srcId="{D0524863-3A09-0749-B8A8-DF8A075FF87B}" destId="{23EC5309-713D-0548-93E5-F0212CBF2919}" srcOrd="4" destOrd="0" presId="urn:microsoft.com/office/officeart/2005/8/layout/pList1"/>
    <dgm:cxn modelId="{46B1FFC5-1B74-44BC-B940-00BA40F2223D}" type="presParOf" srcId="{23EC5309-713D-0548-93E5-F0212CBF2919}" destId="{542AB756-A0A7-E941-910D-54E40676146B}" srcOrd="0" destOrd="0" presId="urn:microsoft.com/office/officeart/2005/8/layout/pList1"/>
    <dgm:cxn modelId="{AF3D7791-718F-4462-A800-D21FCD6E5DBA}" type="presParOf" srcId="{23EC5309-713D-0548-93E5-F0212CBF2919}" destId="{4E6C5D18-853B-7742-9F61-264B31F0DFC4}" srcOrd="1" destOrd="0" presId="urn:microsoft.com/office/officeart/2005/8/layout/pList1"/>
    <dgm:cxn modelId="{8DCA3938-435E-46D8-B9DF-79DFCF4DE3B0}" type="presParOf" srcId="{D0524863-3A09-0749-B8A8-DF8A075FF87B}" destId="{0742BFBE-9BA9-D24F-BE0F-1673D22D6393}" srcOrd="5" destOrd="0" presId="urn:microsoft.com/office/officeart/2005/8/layout/pList1"/>
    <dgm:cxn modelId="{7960BFF1-A461-4A86-AC58-49453A281315}" type="presParOf" srcId="{D0524863-3A09-0749-B8A8-DF8A075FF87B}" destId="{A0F00D43-8BE2-3442-A6AB-8A069C9CBA71}" srcOrd="6" destOrd="0" presId="urn:microsoft.com/office/officeart/2005/8/layout/pList1"/>
    <dgm:cxn modelId="{4E2C522D-F757-483B-987D-3FC7BE693BC0}" type="presParOf" srcId="{A0F00D43-8BE2-3442-A6AB-8A069C9CBA71}" destId="{65FC8123-349C-5E4B-B200-C45996CD1187}" srcOrd="0" destOrd="0" presId="urn:microsoft.com/office/officeart/2005/8/layout/pList1"/>
    <dgm:cxn modelId="{C3669A94-259E-4953-AF90-2CFB04B37ACC}" type="presParOf" srcId="{A0F00D43-8BE2-3442-A6AB-8A069C9CBA71}" destId="{30676B20-FD32-6943-B81A-7915624FAB9C}" srcOrd="1" destOrd="0" presId="urn:microsoft.com/office/officeart/2005/8/layout/pList1"/>
    <dgm:cxn modelId="{B7675CAD-4772-44C7-B0C8-932781F7537C}" type="presParOf" srcId="{D0524863-3A09-0749-B8A8-DF8A075FF87B}" destId="{1BDCF623-FFB2-784F-A503-9696DDF01978}" srcOrd="7" destOrd="0" presId="urn:microsoft.com/office/officeart/2005/8/layout/pList1"/>
    <dgm:cxn modelId="{DDDB3833-3CB6-4FEF-808B-5BA5523DDC16}" type="presParOf" srcId="{D0524863-3A09-0749-B8A8-DF8A075FF87B}" destId="{E00E55DC-8F7A-054F-BA9B-2406987B89F9}" srcOrd="8" destOrd="0" presId="urn:microsoft.com/office/officeart/2005/8/layout/pList1"/>
    <dgm:cxn modelId="{ECF30F60-DC78-4D19-B8D5-B578AC86D442}" type="presParOf" srcId="{E00E55DC-8F7A-054F-BA9B-2406987B89F9}" destId="{95733AE1-7AB0-814F-898D-F817E1BB9AF8}" srcOrd="0" destOrd="0" presId="urn:microsoft.com/office/officeart/2005/8/layout/pList1"/>
    <dgm:cxn modelId="{3761FA8A-1852-41E6-857D-FBBD94B2E3CD}" type="presParOf" srcId="{E00E55DC-8F7A-054F-BA9B-2406987B89F9}" destId="{AA58B757-DF42-AC46-AEF4-2B13C06AED97}" srcOrd="1" destOrd="0" presId="urn:microsoft.com/office/officeart/2005/8/layout/pList1"/>
    <dgm:cxn modelId="{7E86085C-47D1-4CD0-9C39-46BBE8B66406}" type="presParOf" srcId="{D0524863-3A09-0749-B8A8-DF8A075FF87B}" destId="{7AB8A1C0-61E6-7943-820A-9F22D43B3587}" srcOrd="9" destOrd="0" presId="urn:microsoft.com/office/officeart/2005/8/layout/pList1"/>
    <dgm:cxn modelId="{4D85AD0C-673F-40FD-8E77-2129812AD008}" type="presParOf" srcId="{D0524863-3A09-0749-B8A8-DF8A075FF87B}" destId="{0757DF40-5A37-A447-9B50-FCEF4F6CA858}" srcOrd="10" destOrd="0" presId="urn:microsoft.com/office/officeart/2005/8/layout/pList1"/>
    <dgm:cxn modelId="{9E4B88D0-26BC-4CC5-8574-4087C716CBAE}" type="presParOf" srcId="{0757DF40-5A37-A447-9B50-FCEF4F6CA858}" destId="{5D604E93-6E8D-4046-A1ED-54BF8CAE2C5E}" srcOrd="0" destOrd="0" presId="urn:microsoft.com/office/officeart/2005/8/layout/pList1"/>
    <dgm:cxn modelId="{3632318A-DB7F-4FA5-8135-4492D1EEA129}" type="presParOf" srcId="{0757DF40-5A37-A447-9B50-FCEF4F6CA858}" destId="{8BFDEDA5-6060-C84F-B55C-4A6356074454}" srcOrd="1" destOrd="0" presId="urn:microsoft.com/office/officeart/2005/8/layout/pList1"/>
    <dgm:cxn modelId="{DCD80D4A-9838-4DBF-86C8-8C568F660A11}" type="presParOf" srcId="{D0524863-3A09-0749-B8A8-DF8A075FF87B}" destId="{DF02DB1F-27B6-1F4B-819C-C1E636041F07}" srcOrd="11" destOrd="0" presId="urn:microsoft.com/office/officeart/2005/8/layout/pList1"/>
    <dgm:cxn modelId="{5142128F-4322-4F56-A480-8926A2A3078C}" type="presParOf" srcId="{D0524863-3A09-0749-B8A8-DF8A075FF87B}" destId="{18FF8FFE-405D-DB4A-B121-0CC987E46B3C}" srcOrd="12" destOrd="0" presId="urn:microsoft.com/office/officeart/2005/8/layout/pList1"/>
    <dgm:cxn modelId="{E270E300-A848-4FAB-B62C-C09D3C95B8A3}" type="presParOf" srcId="{18FF8FFE-405D-DB4A-B121-0CC987E46B3C}" destId="{6718F282-CDB4-2845-91C2-11868162989D}" srcOrd="0" destOrd="0" presId="urn:microsoft.com/office/officeart/2005/8/layout/pList1"/>
    <dgm:cxn modelId="{8C1AA807-1572-49C4-B037-6B45257AB90F}" type="presParOf" srcId="{18FF8FFE-405D-DB4A-B121-0CC987E46B3C}" destId="{193024C1-3E78-5C4E-984C-3E61D9CBB85F}" srcOrd="1" destOrd="0" presId="urn:microsoft.com/office/officeart/2005/8/layout/pList1"/>
    <dgm:cxn modelId="{8BA74833-BBB8-490B-A02E-E3960249C2B6}" type="presParOf" srcId="{D0524863-3A09-0749-B8A8-DF8A075FF87B}" destId="{FBBFF256-5B4A-3E48-952E-F636BC4CD8FD}" srcOrd="13" destOrd="0" presId="urn:microsoft.com/office/officeart/2005/8/layout/pList1"/>
    <dgm:cxn modelId="{10D71DE7-ECA4-48DA-AFD5-AC1D8817FFDA}" type="presParOf" srcId="{D0524863-3A09-0749-B8A8-DF8A075FF87B}" destId="{19DF3B1C-5FE3-C74A-8E34-8AB9D4885DEF}" srcOrd="14" destOrd="0" presId="urn:microsoft.com/office/officeart/2005/8/layout/pList1"/>
    <dgm:cxn modelId="{2C1AC256-4A36-4E41-B515-EE3E0ED57531}" type="presParOf" srcId="{19DF3B1C-5FE3-C74A-8E34-8AB9D4885DEF}" destId="{4A34C453-FD77-AF4A-9B1B-B280831E34CB}" srcOrd="0" destOrd="0" presId="urn:microsoft.com/office/officeart/2005/8/layout/pList1"/>
    <dgm:cxn modelId="{87AB46B1-FA54-417A-9554-A11476373A78}" type="presParOf" srcId="{19DF3B1C-5FE3-C74A-8E34-8AB9D4885DEF}" destId="{203D7713-D10E-1846-810E-FE1736E4938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F8B2B-AA1C-4685-90E2-36A533E62309}">
      <dsp:nvSpPr>
        <dsp:cNvPr id="0" name=""/>
        <dsp:cNvSpPr/>
      </dsp:nvSpPr>
      <dsp:spPr>
        <a:xfrm>
          <a:off x="384078" y="92620"/>
          <a:ext cx="1256883" cy="1256883"/>
        </a:xfrm>
        <a:prstGeom prst="pie">
          <a:avLst>
            <a:gd name="adj1" fmla="val 16200000"/>
            <a:gd name="adj2" fmla="val 2052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t>Sense</a:t>
          </a:r>
          <a:endParaRPr lang="en-US" sz="700" kern="1200" dirty="0"/>
        </a:p>
      </dsp:txBody>
      <dsp:txXfrm>
        <a:off x="1039753" y="303896"/>
        <a:ext cx="403998" cy="269332"/>
      </dsp:txXfrm>
    </dsp:sp>
    <dsp:sp modelId="{A48EED44-29AB-4702-B6EB-6D4479475251}">
      <dsp:nvSpPr>
        <dsp:cNvPr id="0" name=""/>
        <dsp:cNvSpPr/>
      </dsp:nvSpPr>
      <dsp:spPr>
        <a:xfrm>
          <a:off x="413542" y="161694"/>
          <a:ext cx="1256883" cy="1256883"/>
        </a:xfrm>
        <a:prstGeom prst="pie">
          <a:avLst>
            <a:gd name="adj1" fmla="val 20520000"/>
            <a:gd name="adj2" fmla="val 3240000"/>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smtClean="0"/>
            <a:t>Identify</a:t>
          </a:r>
          <a:endParaRPr lang="en-US" sz="700" kern="1200" dirty="0"/>
        </a:p>
      </dsp:txBody>
      <dsp:txXfrm>
        <a:off x="1223034" y="735970"/>
        <a:ext cx="374072" cy="299258"/>
      </dsp:txXfrm>
    </dsp:sp>
    <dsp:sp modelId="{F545817D-72DA-4A1D-A154-A46031DB2CBE}">
      <dsp:nvSpPr>
        <dsp:cNvPr id="0" name=""/>
        <dsp:cNvSpPr/>
      </dsp:nvSpPr>
      <dsp:spPr>
        <a:xfrm>
          <a:off x="359648" y="161692"/>
          <a:ext cx="1256883" cy="1256883"/>
        </a:xfrm>
        <a:prstGeom prst="pie">
          <a:avLst>
            <a:gd name="adj1" fmla="val 3240000"/>
            <a:gd name="adj2" fmla="val 75600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Assess</a:t>
          </a:r>
        </a:p>
      </dsp:txBody>
      <dsp:txXfrm>
        <a:off x="808535" y="1044503"/>
        <a:ext cx="359109" cy="329183"/>
      </dsp:txXfrm>
    </dsp:sp>
    <dsp:sp modelId="{93782A14-9F12-476C-878C-0E3436B582A0}">
      <dsp:nvSpPr>
        <dsp:cNvPr id="0" name=""/>
        <dsp:cNvSpPr/>
      </dsp:nvSpPr>
      <dsp:spPr>
        <a:xfrm>
          <a:off x="337993" y="126137"/>
          <a:ext cx="1256883" cy="1256883"/>
        </a:xfrm>
        <a:prstGeom prst="pie">
          <a:avLst>
            <a:gd name="adj1" fmla="val 7560000"/>
            <a:gd name="adj2" fmla="val 11880000"/>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Intervene</a:t>
          </a:r>
        </a:p>
      </dsp:txBody>
      <dsp:txXfrm>
        <a:off x="411311" y="700413"/>
        <a:ext cx="374072" cy="299258"/>
      </dsp:txXfrm>
    </dsp:sp>
    <dsp:sp modelId="{A6ED5238-FD1A-4BCE-A23A-E7115B40C546}">
      <dsp:nvSpPr>
        <dsp:cNvPr id="0" name=""/>
        <dsp:cNvSpPr/>
      </dsp:nvSpPr>
      <dsp:spPr>
        <a:xfrm>
          <a:off x="326808" y="72271"/>
          <a:ext cx="1256883" cy="1256883"/>
        </a:xfrm>
        <a:prstGeom prst="pie">
          <a:avLst>
            <a:gd name="adj1" fmla="val 11880000"/>
            <a:gd name="adj2" fmla="val 1620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Evaluate</a:t>
          </a:r>
        </a:p>
      </dsp:txBody>
      <dsp:txXfrm>
        <a:off x="524019" y="283547"/>
        <a:ext cx="403998" cy="269332"/>
      </dsp:txXfrm>
    </dsp:sp>
    <dsp:sp modelId="{BAD8E410-7671-4970-8CBC-02892104242B}">
      <dsp:nvSpPr>
        <dsp:cNvPr id="0" name=""/>
        <dsp:cNvSpPr/>
      </dsp:nvSpPr>
      <dsp:spPr>
        <a:xfrm>
          <a:off x="306212" y="14813"/>
          <a:ext cx="1412497" cy="1412497"/>
        </a:xfrm>
        <a:prstGeom prst="circularArrow">
          <a:avLst>
            <a:gd name="adj1" fmla="val 5085"/>
            <a:gd name="adj2" fmla="val 327528"/>
            <a:gd name="adj3" fmla="val 20192361"/>
            <a:gd name="adj4" fmla="val 16200324"/>
            <a:gd name="adj5" fmla="val 5932"/>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AB31A1-1B42-465C-B571-D61242A888BD}">
      <dsp:nvSpPr>
        <dsp:cNvPr id="0" name=""/>
        <dsp:cNvSpPr/>
      </dsp:nvSpPr>
      <dsp:spPr>
        <a:xfrm>
          <a:off x="335821" y="83876"/>
          <a:ext cx="1412497" cy="1412497"/>
        </a:xfrm>
        <a:prstGeom prst="circularArrow">
          <a:avLst>
            <a:gd name="adj1" fmla="val 5085"/>
            <a:gd name="adj2" fmla="val 327528"/>
            <a:gd name="adj3" fmla="val 2912753"/>
            <a:gd name="adj4" fmla="val 20519953"/>
            <a:gd name="adj5" fmla="val 5932"/>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24A09A-EAB1-4E89-A801-92097279A82B}">
      <dsp:nvSpPr>
        <dsp:cNvPr id="0" name=""/>
        <dsp:cNvSpPr/>
      </dsp:nvSpPr>
      <dsp:spPr>
        <a:xfrm>
          <a:off x="281840" y="83937"/>
          <a:ext cx="1412497" cy="1412497"/>
        </a:xfrm>
        <a:prstGeom prst="circularArrow">
          <a:avLst>
            <a:gd name="adj1" fmla="val 5085"/>
            <a:gd name="adj2" fmla="val 327528"/>
            <a:gd name="adj3" fmla="val 7232777"/>
            <a:gd name="adj4" fmla="val 3239695"/>
            <a:gd name="adj5" fmla="val 5932"/>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61574DE-40A7-4324-AC83-F47EA76ADD89}">
      <dsp:nvSpPr>
        <dsp:cNvPr id="0" name=""/>
        <dsp:cNvSpPr/>
      </dsp:nvSpPr>
      <dsp:spPr>
        <a:xfrm>
          <a:off x="260099" y="48319"/>
          <a:ext cx="1412497" cy="1412497"/>
        </a:xfrm>
        <a:prstGeom prst="circularArrow">
          <a:avLst>
            <a:gd name="adj1" fmla="val 5085"/>
            <a:gd name="adj2" fmla="val 327528"/>
            <a:gd name="adj3" fmla="val 11552519"/>
            <a:gd name="adj4" fmla="val 7559718"/>
            <a:gd name="adj5" fmla="val 5932"/>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263241A-BA3E-4459-8E3D-0B73EF1919A9}">
      <dsp:nvSpPr>
        <dsp:cNvPr id="0" name=""/>
        <dsp:cNvSpPr/>
      </dsp:nvSpPr>
      <dsp:spPr>
        <a:xfrm>
          <a:off x="249060" y="-5535"/>
          <a:ext cx="1412497" cy="1412497"/>
        </a:xfrm>
        <a:prstGeom prst="circularArrow">
          <a:avLst>
            <a:gd name="adj1" fmla="val 5085"/>
            <a:gd name="adj2" fmla="val 327528"/>
            <a:gd name="adj3" fmla="val 15872148"/>
            <a:gd name="adj4" fmla="val 11880111"/>
            <a:gd name="adj5" fmla="val 5932"/>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1DC09-7AB9-FB44-A0A8-F3D6BDA1AF55}">
      <dsp:nvSpPr>
        <dsp:cNvPr id="0" name=""/>
        <dsp:cNvSpPr/>
      </dsp:nvSpPr>
      <dsp:spPr>
        <a:xfrm rot="10800000">
          <a:off x="1082579" y="1010"/>
          <a:ext cx="3495061" cy="808979"/>
        </a:xfrm>
        <a:prstGeom prst="homePlate">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6738" tIns="49530" rIns="92456" bIns="49530" numCol="1" spcCol="1270" anchor="t" anchorCtr="0">
          <a:noAutofit/>
        </a:bodyPr>
        <a:lstStyle/>
        <a:p>
          <a:pPr lvl="0" algn="l" defTabSz="577850">
            <a:lnSpc>
              <a:spcPct val="90000"/>
            </a:lnSpc>
            <a:spcBef>
              <a:spcPct val="0"/>
            </a:spcBef>
            <a:spcAft>
              <a:spcPct val="35000"/>
            </a:spcAft>
          </a:pPr>
          <a:r>
            <a:rPr lang="en-US" sz="1300" b="1" kern="1200" dirty="0" smtClean="0">
              <a:solidFill>
                <a:schemeClr val="tx1"/>
              </a:solidFill>
              <a:latin typeface="Arial" charset="0"/>
              <a:ea typeface="ＭＳ Ｐゴシック" pitchFamily="-107" charset="-128"/>
            </a:rPr>
            <a:t>Transportation</a:t>
          </a:r>
          <a:endParaRPr lang="en-US" sz="13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Faster and safer aircraft</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Improved use of airspace</a:t>
          </a:r>
          <a:endParaRPr lang="en-US" sz="1000" kern="1200" dirty="0">
            <a:solidFill>
              <a:schemeClr val="tx1"/>
            </a:solidFill>
            <a:latin typeface="Arial" charset="0"/>
            <a:ea typeface="ＭＳ Ｐゴシック" pitchFamily="-107" charset="-128"/>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Safer, more efficient cars</a:t>
          </a:r>
          <a:endParaRPr lang="en-US" sz="1000" kern="1200" dirty="0">
            <a:solidFill>
              <a:schemeClr val="tx1"/>
            </a:solidFill>
            <a:latin typeface="Arial" charset="0"/>
            <a:ea typeface="ＭＳ Ｐゴシック" pitchFamily="-107" charset="-128"/>
          </a:endParaRPr>
        </a:p>
      </dsp:txBody>
      <dsp:txXfrm rot="10800000">
        <a:off x="1284824" y="1010"/>
        <a:ext cx="3292816" cy="808979"/>
      </dsp:txXfrm>
    </dsp:sp>
    <dsp:sp modelId="{263CB08D-3BC6-4A4A-8C70-086ED9F4E680}">
      <dsp:nvSpPr>
        <dsp:cNvPr id="0" name=""/>
        <dsp:cNvSpPr/>
      </dsp:nvSpPr>
      <dsp:spPr>
        <a:xfrm>
          <a:off x="678090" y="1010"/>
          <a:ext cx="808979" cy="80897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E67F7C8-5E9D-5C46-A2B1-BBB04ED62D8E}">
      <dsp:nvSpPr>
        <dsp:cNvPr id="0" name=""/>
        <dsp:cNvSpPr/>
      </dsp:nvSpPr>
      <dsp:spPr>
        <a:xfrm rot="10800000">
          <a:off x="1040647" y="1040021"/>
          <a:ext cx="3544725" cy="808979"/>
        </a:xfrm>
        <a:prstGeom prst="homePlate">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6738" tIns="49530" rIns="92456" bIns="49530" numCol="1" spcCol="1270" anchor="t" anchorCtr="0">
          <a:noAutofit/>
        </a:bodyPr>
        <a:lstStyle/>
        <a:p>
          <a:pPr lvl="0" algn="l" defTabSz="577850">
            <a:lnSpc>
              <a:spcPct val="90000"/>
            </a:lnSpc>
            <a:spcBef>
              <a:spcPct val="0"/>
            </a:spcBef>
            <a:spcAft>
              <a:spcPct val="35000"/>
            </a:spcAft>
          </a:pPr>
          <a:r>
            <a:rPr lang="en-US" sz="1300" b="1" kern="1200" dirty="0" smtClean="0">
              <a:solidFill>
                <a:schemeClr val="tx1"/>
              </a:solidFill>
              <a:latin typeface="Arial" charset="0"/>
              <a:ea typeface="ＭＳ Ｐゴシック" pitchFamily="-107" charset="-128"/>
            </a:rPr>
            <a:t>Energy and Industrial Automation</a:t>
          </a:r>
          <a:endParaRPr lang="en-US" sz="13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Homes and offices that are more energy efficient and cheaper to operate</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Distributed micro-generation for the grid</a:t>
          </a:r>
          <a:endParaRPr lang="en-US" sz="1000" kern="1200" dirty="0">
            <a:solidFill>
              <a:schemeClr val="tx1"/>
            </a:solidFill>
            <a:latin typeface="Arial" charset="0"/>
            <a:ea typeface="ＭＳ Ｐゴシック" pitchFamily="-107" charset="-128"/>
          </a:endParaRPr>
        </a:p>
      </dsp:txBody>
      <dsp:txXfrm rot="10800000">
        <a:off x="1242892" y="1040021"/>
        <a:ext cx="3342480" cy="808979"/>
      </dsp:txXfrm>
    </dsp:sp>
    <dsp:sp modelId="{54C4C55F-060A-644D-B414-9A183A0D1801}">
      <dsp:nvSpPr>
        <dsp:cNvPr id="0" name=""/>
        <dsp:cNvSpPr/>
      </dsp:nvSpPr>
      <dsp:spPr>
        <a:xfrm>
          <a:off x="701859" y="1071361"/>
          <a:ext cx="808979" cy="808979"/>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806CF92-AB0A-2F42-8B24-4E41C88399B1}">
      <dsp:nvSpPr>
        <dsp:cNvPr id="0" name=""/>
        <dsp:cNvSpPr/>
      </dsp:nvSpPr>
      <dsp:spPr>
        <a:xfrm rot="10800000">
          <a:off x="1082579" y="2101943"/>
          <a:ext cx="3495061" cy="808979"/>
        </a:xfrm>
        <a:prstGeom prst="homePlate">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6738" tIns="49530" rIns="92456" bIns="49530" numCol="1" spcCol="1270" anchor="t" anchorCtr="0">
          <a:noAutofit/>
        </a:bodyPr>
        <a:lstStyle/>
        <a:p>
          <a:pPr lvl="0" algn="l" defTabSz="577850">
            <a:lnSpc>
              <a:spcPct val="90000"/>
            </a:lnSpc>
            <a:spcBef>
              <a:spcPct val="0"/>
            </a:spcBef>
            <a:spcAft>
              <a:spcPct val="35000"/>
            </a:spcAft>
          </a:pPr>
          <a:r>
            <a:rPr lang="en-US" sz="1300" b="1" kern="1200" dirty="0" smtClean="0">
              <a:solidFill>
                <a:schemeClr val="tx1"/>
              </a:solidFill>
              <a:latin typeface="Arial" charset="0"/>
              <a:ea typeface="ＭＳ Ｐゴシック" pitchFamily="-107" charset="-128"/>
            </a:rPr>
            <a:t>Healthcare and Biomedical</a:t>
          </a:r>
          <a:endParaRPr lang="en-US" sz="13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Increased use of effective in-home care</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More capable devices for diagnosis</a:t>
          </a:r>
          <a:endParaRPr lang="en-US" sz="1000" kern="1200" dirty="0">
            <a:solidFill>
              <a:schemeClr val="tx1"/>
            </a:solidFill>
            <a:latin typeface="Arial" charset="0"/>
            <a:ea typeface="ＭＳ Ｐゴシック" pitchFamily="-107" charset="-128"/>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New internal and external prosthetics</a:t>
          </a:r>
          <a:endParaRPr lang="en-US" sz="1000" kern="1200" dirty="0">
            <a:solidFill>
              <a:schemeClr val="tx1"/>
            </a:solidFill>
            <a:latin typeface="Arial" charset="0"/>
            <a:ea typeface="ＭＳ Ｐゴシック" pitchFamily="-107" charset="-128"/>
          </a:endParaRPr>
        </a:p>
      </dsp:txBody>
      <dsp:txXfrm rot="10800000">
        <a:off x="1284824" y="2101943"/>
        <a:ext cx="3292816" cy="808979"/>
      </dsp:txXfrm>
    </dsp:sp>
    <dsp:sp modelId="{0E64E2F5-9CC7-574F-B9A9-0CFF081C05BB}">
      <dsp:nvSpPr>
        <dsp:cNvPr id="0" name=""/>
        <dsp:cNvSpPr/>
      </dsp:nvSpPr>
      <dsp:spPr>
        <a:xfrm>
          <a:off x="678090" y="2101943"/>
          <a:ext cx="808979" cy="80897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421FCDA-2D4B-7C49-A2F3-0445AAAC8527}">
      <dsp:nvSpPr>
        <dsp:cNvPr id="0" name=""/>
        <dsp:cNvSpPr/>
      </dsp:nvSpPr>
      <dsp:spPr>
        <a:xfrm rot="10800000">
          <a:off x="1082579" y="3152409"/>
          <a:ext cx="3495061" cy="808979"/>
        </a:xfrm>
        <a:prstGeom prst="homePlate">
          <a:avLst/>
        </a:prstGeom>
        <a:solidFill>
          <a:schemeClr val="accent3">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6738" tIns="49530" rIns="92456" bIns="49530" numCol="1" spcCol="1270" anchor="t" anchorCtr="0">
          <a:noAutofit/>
        </a:bodyPr>
        <a:lstStyle/>
        <a:p>
          <a:pPr lvl="0" algn="l" defTabSz="577850">
            <a:lnSpc>
              <a:spcPct val="90000"/>
            </a:lnSpc>
            <a:spcBef>
              <a:spcPct val="0"/>
            </a:spcBef>
            <a:spcAft>
              <a:spcPct val="35000"/>
            </a:spcAft>
          </a:pPr>
          <a:r>
            <a:rPr lang="en-US" sz="1300" b="1" kern="1200" dirty="0" smtClean="0">
              <a:solidFill>
                <a:schemeClr val="tx1"/>
              </a:solidFill>
              <a:latin typeface="Arial" charset="0"/>
              <a:ea typeface="ＭＳ Ｐゴシック" pitchFamily="-107" charset="-128"/>
            </a:rPr>
            <a:t>Critical Infrastructure</a:t>
          </a:r>
          <a:endParaRPr lang="en-US" sz="1300" b="1"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More reliable power grid</a:t>
          </a:r>
          <a:endParaRPr lang="en-US" sz="1000" b="1" kern="1200" dirty="0">
            <a:solidFill>
              <a:schemeClr val="tx1"/>
            </a:solidFill>
          </a:endParaRPr>
        </a:p>
        <a:p>
          <a:pPr marL="57150" lvl="1" indent="-57150" algn="l" defTabSz="444500">
            <a:lnSpc>
              <a:spcPct val="90000"/>
            </a:lnSpc>
            <a:spcBef>
              <a:spcPct val="0"/>
            </a:spcBef>
            <a:spcAft>
              <a:spcPct val="15000"/>
            </a:spcAft>
            <a:buChar char="••"/>
          </a:pPr>
          <a:r>
            <a:rPr lang="en-US" sz="1000" kern="1200" dirty="0" smtClean="0">
              <a:solidFill>
                <a:schemeClr val="tx1"/>
              </a:solidFill>
              <a:latin typeface="Arial" charset="0"/>
              <a:ea typeface="ＭＳ Ｐゴシック" pitchFamily="-107" charset="-128"/>
            </a:rPr>
            <a:t>Highways that allow denser traffic with increased safety</a:t>
          </a:r>
          <a:endParaRPr lang="en-US" sz="1000" kern="1200" dirty="0">
            <a:solidFill>
              <a:schemeClr val="tx1"/>
            </a:solidFill>
            <a:latin typeface="Arial" charset="0"/>
            <a:ea typeface="ＭＳ Ｐゴシック" pitchFamily="-107" charset="-128"/>
          </a:endParaRPr>
        </a:p>
      </dsp:txBody>
      <dsp:txXfrm rot="10800000">
        <a:off x="1284824" y="3152409"/>
        <a:ext cx="3292816" cy="808979"/>
      </dsp:txXfrm>
    </dsp:sp>
    <dsp:sp modelId="{3E003102-2909-D041-BC69-3804875A59AE}">
      <dsp:nvSpPr>
        <dsp:cNvPr id="0" name=""/>
        <dsp:cNvSpPr/>
      </dsp:nvSpPr>
      <dsp:spPr>
        <a:xfrm>
          <a:off x="678090" y="3152409"/>
          <a:ext cx="808979" cy="808979"/>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3F98E-106F-AC4D-BCEF-756FD04A8471}">
      <dsp:nvSpPr>
        <dsp:cNvPr id="0" name=""/>
        <dsp:cNvSpPr/>
      </dsp:nvSpPr>
      <dsp:spPr>
        <a:xfrm>
          <a:off x="4278" y="1004098"/>
          <a:ext cx="2035857" cy="1402705"/>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BECE1F-9742-D143-8869-BA6BAD73F256}">
      <dsp:nvSpPr>
        <dsp:cNvPr id="0" name=""/>
        <dsp:cNvSpPr/>
      </dsp:nvSpPr>
      <dsp:spPr>
        <a:xfrm>
          <a:off x="4278"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Manufacturing, Robotics, &amp; Smart Systems</a:t>
          </a:r>
          <a:endParaRPr lang="en-US" sz="1500" b="1" kern="1200" dirty="0"/>
        </a:p>
      </dsp:txBody>
      <dsp:txXfrm>
        <a:off x="4278" y="2406804"/>
        <a:ext cx="2035857" cy="755303"/>
      </dsp:txXfrm>
    </dsp:sp>
    <dsp:sp modelId="{0EA8282A-7023-A94E-B689-F0E07423BA79}">
      <dsp:nvSpPr>
        <dsp:cNvPr id="0" name=""/>
        <dsp:cNvSpPr/>
      </dsp:nvSpPr>
      <dsp:spPr>
        <a:xfrm>
          <a:off x="2243806" y="1004098"/>
          <a:ext cx="2035857" cy="1402705"/>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D776BD-34FE-2143-8780-F80360DDCCDE}">
      <dsp:nvSpPr>
        <dsp:cNvPr id="0" name=""/>
        <dsp:cNvSpPr/>
      </dsp:nvSpPr>
      <dsp:spPr>
        <a:xfrm>
          <a:off x="2243806"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Environment &amp; Sustainability</a:t>
          </a:r>
          <a:endParaRPr lang="en-US" sz="1500" b="1" kern="1200" dirty="0"/>
        </a:p>
      </dsp:txBody>
      <dsp:txXfrm>
        <a:off x="2243806" y="2406804"/>
        <a:ext cx="2035857" cy="755303"/>
      </dsp:txXfrm>
    </dsp:sp>
    <dsp:sp modelId="{542AB756-A0A7-E941-910D-54E40676146B}">
      <dsp:nvSpPr>
        <dsp:cNvPr id="0" name=""/>
        <dsp:cNvSpPr/>
      </dsp:nvSpPr>
      <dsp:spPr>
        <a:xfrm>
          <a:off x="4483335" y="1004098"/>
          <a:ext cx="2035857" cy="1402705"/>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6C5D18-853B-7742-9F61-264B31F0DFC4}">
      <dsp:nvSpPr>
        <dsp:cNvPr id="0" name=""/>
        <dsp:cNvSpPr/>
      </dsp:nvSpPr>
      <dsp:spPr>
        <a:xfrm>
          <a:off x="4483335"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Emergency Response &amp; Disaster Resiliency</a:t>
          </a:r>
          <a:endParaRPr lang="en-US" sz="1500" b="1" kern="1200" dirty="0"/>
        </a:p>
      </dsp:txBody>
      <dsp:txXfrm>
        <a:off x="4483335" y="2406804"/>
        <a:ext cx="2035857" cy="755303"/>
      </dsp:txXfrm>
    </dsp:sp>
    <dsp:sp modelId="{65FC8123-349C-5E4B-B200-C45996CD1187}">
      <dsp:nvSpPr>
        <dsp:cNvPr id="0" name=""/>
        <dsp:cNvSpPr/>
      </dsp:nvSpPr>
      <dsp:spPr>
        <a:xfrm>
          <a:off x="6722864" y="1004098"/>
          <a:ext cx="2035857" cy="1402705"/>
        </a:xfrm>
        <a:prstGeom prst="round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676B20-FD32-6943-B81A-7915624FAB9C}">
      <dsp:nvSpPr>
        <dsp:cNvPr id="0" name=""/>
        <dsp:cNvSpPr/>
      </dsp:nvSpPr>
      <dsp:spPr>
        <a:xfrm>
          <a:off x="6722864" y="24068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Health &amp; Wellbeing</a:t>
          </a:r>
          <a:endParaRPr lang="en-US" sz="1500" b="1" kern="1200" dirty="0"/>
        </a:p>
      </dsp:txBody>
      <dsp:txXfrm>
        <a:off x="6722864" y="2406804"/>
        <a:ext cx="2035857" cy="755303"/>
      </dsp:txXfrm>
    </dsp:sp>
    <dsp:sp modelId="{95733AE1-7AB0-814F-898D-F817E1BB9AF8}">
      <dsp:nvSpPr>
        <dsp:cNvPr id="0" name=""/>
        <dsp:cNvSpPr/>
      </dsp:nvSpPr>
      <dsp:spPr>
        <a:xfrm>
          <a:off x="4278" y="3365692"/>
          <a:ext cx="2035857" cy="1402705"/>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58B757-DF42-AC46-AEF4-2B13C06AED97}">
      <dsp:nvSpPr>
        <dsp:cNvPr id="0" name=""/>
        <dsp:cNvSpPr/>
      </dsp:nvSpPr>
      <dsp:spPr>
        <a:xfrm>
          <a:off x="4278"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Transportation &amp; Energy</a:t>
          </a:r>
          <a:endParaRPr lang="en-US" sz="1500" b="1" kern="1200" dirty="0"/>
        </a:p>
      </dsp:txBody>
      <dsp:txXfrm>
        <a:off x="4278" y="4768398"/>
        <a:ext cx="2035857" cy="755303"/>
      </dsp:txXfrm>
    </dsp:sp>
    <dsp:sp modelId="{5D604E93-6E8D-4046-A1ED-54BF8CAE2C5E}">
      <dsp:nvSpPr>
        <dsp:cNvPr id="0" name=""/>
        <dsp:cNvSpPr/>
      </dsp:nvSpPr>
      <dsp:spPr>
        <a:xfrm>
          <a:off x="2243806" y="3365692"/>
          <a:ext cx="2035857" cy="1402705"/>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FDEDA5-6060-C84F-B55C-4A6356074454}">
      <dsp:nvSpPr>
        <dsp:cNvPr id="0" name=""/>
        <dsp:cNvSpPr/>
      </dsp:nvSpPr>
      <dsp:spPr>
        <a:xfrm>
          <a:off x="2243806"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Broadband &amp; Universal Connectivity</a:t>
          </a:r>
          <a:endParaRPr lang="en-US" sz="1500" b="1" kern="1200" dirty="0"/>
        </a:p>
      </dsp:txBody>
      <dsp:txXfrm>
        <a:off x="2243806" y="4768398"/>
        <a:ext cx="2035857" cy="755303"/>
      </dsp:txXfrm>
    </dsp:sp>
    <dsp:sp modelId="{6718F282-CDB4-2845-91C2-11868162989D}">
      <dsp:nvSpPr>
        <dsp:cNvPr id="0" name=""/>
        <dsp:cNvSpPr/>
      </dsp:nvSpPr>
      <dsp:spPr>
        <a:xfrm>
          <a:off x="4483335" y="3365692"/>
          <a:ext cx="2035857" cy="1402705"/>
        </a:xfrm>
        <a:prstGeom prst="round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3024C1-3E78-5C4E-984C-3E61D9CBB85F}">
      <dsp:nvSpPr>
        <dsp:cNvPr id="0" name=""/>
        <dsp:cNvSpPr/>
      </dsp:nvSpPr>
      <dsp:spPr>
        <a:xfrm>
          <a:off x="4483335"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Secure Cyberspace</a:t>
          </a:r>
          <a:endParaRPr lang="en-US" sz="1500" b="1" kern="1200" dirty="0"/>
        </a:p>
      </dsp:txBody>
      <dsp:txXfrm>
        <a:off x="4483335" y="4768398"/>
        <a:ext cx="2035857" cy="755303"/>
      </dsp:txXfrm>
    </dsp:sp>
    <dsp:sp modelId="{4A34C453-FD77-AF4A-9B1B-B280831E34CB}">
      <dsp:nvSpPr>
        <dsp:cNvPr id="0" name=""/>
        <dsp:cNvSpPr/>
      </dsp:nvSpPr>
      <dsp:spPr>
        <a:xfrm>
          <a:off x="6722864" y="3365692"/>
          <a:ext cx="2035857" cy="1402705"/>
        </a:xfrm>
        <a:prstGeom prst="round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412" r="4412"/>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3D7713-D10E-1846-810E-FE1736E4938C}">
      <dsp:nvSpPr>
        <dsp:cNvPr id="0" name=""/>
        <dsp:cNvSpPr/>
      </dsp:nvSpPr>
      <dsp:spPr>
        <a:xfrm>
          <a:off x="6722864" y="47683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b="1" kern="1200" dirty="0" smtClean="0"/>
            <a:t>Education and Workforce Development</a:t>
          </a:r>
          <a:endParaRPr lang="en-US" sz="1500" b="1" kern="1200" dirty="0"/>
        </a:p>
      </dsp:txBody>
      <dsp:txXfrm>
        <a:off x="6722864" y="4768398"/>
        <a:ext cx="2035857" cy="75530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AD0CAD-45C5-4446-8453-EE5047CE646D}" type="datetimeFigureOut">
              <a:rPr lang="en-US" smtClean="0"/>
              <a:t>4/13/15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E94BAE-D310-044C-A68C-3CC381A16868}" type="slidenum">
              <a:rPr lang="en-US" smtClean="0"/>
              <a:t>‹#›</a:t>
            </a:fld>
            <a:endParaRPr lang="en-US"/>
          </a:p>
        </p:txBody>
      </p:sp>
    </p:spTree>
    <p:extLst>
      <p:ext uri="{BB962C8B-B14F-4D97-AF65-F5344CB8AC3E}">
        <p14:creationId xmlns:p14="http://schemas.microsoft.com/office/powerpoint/2010/main" val="20408526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A6A1F-83E6-1348-9C66-053261065086}" type="datetimeFigureOut">
              <a:rPr lang="en-US" smtClean="0"/>
              <a:t>4/13/15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A9F7F9-4BD5-9543-8C86-0E79E69B9D63}" type="slidenum">
              <a:rPr lang="en-US" smtClean="0"/>
              <a:t>‹#›</a:t>
            </a:fld>
            <a:endParaRPr lang="en-US"/>
          </a:p>
        </p:txBody>
      </p:sp>
    </p:spTree>
    <p:extLst>
      <p:ext uri="{BB962C8B-B14F-4D97-AF65-F5344CB8AC3E}">
        <p14:creationId xmlns:p14="http://schemas.microsoft.com/office/powerpoint/2010/main" val="1256911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3"/>
          <p:cNvSpPr txBox="1">
            <a:spLocks noGrp="1" noChangeArrowheads="1"/>
          </p:cNvSpPr>
          <p:nvPr/>
        </p:nvSpPr>
        <p:spPr bwMode="auto">
          <a:xfrm>
            <a:off x="3884852" y="8687427"/>
            <a:ext cx="2973148" cy="456574"/>
          </a:xfrm>
          <a:prstGeom prst="rect">
            <a:avLst/>
          </a:prstGeom>
          <a:noFill/>
          <a:ln w="9525">
            <a:noFill/>
            <a:miter lim="800000"/>
            <a:headEnd/>
            <a:tailEnd/>
          </a:ln>
        </p:spPr>
        <p:txBody>
          <a:bodyPr lIns="90634" tIns="45316" rIns="90634" bIns="45316" anchor="b"/>
          <a:lstStyle/>
          <a:p>
            <a:pPr algn="r" defTabSz="904797" eaLnBrk="0" hangingPunct="0"/>
            <a:fld id="{8065022B-FC02-49A3-ABAD-9D0D7F3F0103}" type="slidenum">
              <a:rPr lang="zh-CN" altLang="en-US" sz="1200">
                <a:solidFill>
                  <a:srgbClr val="000000"/>
                </a:solidFill>
                <a:latin typeface="Times New Roman" pitchFamily="18" charset="0"/>
                <a:cs typeface="宋体"/>
              </a:rPr>
              <a:pPr algn="r" defTabSz="904797" eaLnBrk="0" hangingPunct="0"/>
              <a:t>3</a:t>
            </a:fld>
            <a:endParaRPr lang="en-US" altLang="zh-CN" sz="1200" dirty="0">
              <a:solidFill>
                <a:srgbClr val="000000"/>
              </a:solidFill>
              <a:latin typeface="Times New Roman" pitchFamily="18" charset="0"/>
              <a:cs typeface="宋体"/>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latin typeface="Arial"/>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0F075-0EA5-4BC4-A129-0BFFEBB4ABC0}" type="slidenum">
              <a:rPr lang="en-US" smtClean="0"/>
              <a:t>24</a:t>
            </a:fld>
            <a:endParaRPr lang="en-US"/>
          </a:p>
        </p:txBody>
      </p:sp>
    </p:spTree>
    <p:extLst>
      <p:ext uri="{BB962C8B-B14F-4D97-AF65-F5344CB8AC3E}">
        <p14:creationId xmlns:p14="http://schemas.microsoft.com/office/powerpoint/2010/main" val="319782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769"/>
              </a:spcAft>
            </a:pPr>
            <a:endParaRPr lang="en-US" sz="14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8615">
              <a:defRPr/>
            </a:pPr>
            <a:endParaRPr lang="en-US" sz="18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p:spPr>
        <p:txBody>
          <a:bodyPr/>
          <a:lstStyle/>
          <a:p>
            <a:r>
              <a:rPr lang="en-US" smtClean="0">
                <a:latin typeface="Arial" pitchFamily="34" charset="0"/>
                <a:ea typeface="ＭＳ Ｐゴシック" charset="-128"/>
              </a:rPr>
              <a:t>The goal of the CPS program is to develop the core system science needed to engineer complex cyber-physical systems upon which people can depend with high confidence. The program aims to foster a research community committed to advancing research and education in CPS and to transitioning CPS science and technology into engineering practice. By abstracting from the particulars of specific systems and application domains, the CPS program aims to reveal cross-cutting fundamental scientific and engineering principles that underpin the integration of cyber and physical elements across all application sectors.  To expedite and accelerate the realization of cyber-physical systems in a wide range of applications, the CPS program also supports the development of methods, tools, and hardware and software components based upon these cross-cutting principles, along with validation of the principles via prototypes and test beds.</a:t>
            </a:r>
          </a:p>
        </p:txBody>
      </p:sp>
      <p:sp>
        <p:nvSpPr>
          <p:cNvPr id="32771" name="Slide Number Placeholder 3"/>
          <p:cNvSpPr>
            <a:spLocks noGrp="1"/>
          </p:cNvSpPr>
          <p:nvPr>
            <p:ph type="sldNum" sz="quarter" idx="5"/>
          </p:nvPr>
        </p:nvSpPr>
        <p:spPr>
          <a:noFill/>
        </p:spPr>
        <p:txBody>
          <a:bodyPr/>
          <a:lstStyle/>
          <a:p>
            <a:fld id="{2FA85995-5EF1-4BF8-8971-8A6DD6D38C28}" type="slidenum">
              <a:rPr lang="en-US"/>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i="1" dirty="0"/>
          </a:p>
          <a:p>
            <a:r>
              <a:rPr lang="en-US" sz="1800" b="1" i="1" dirty="0"/>
              <a:t>Advances in CPS are closely intertwined with and will have a pervasive impact on many of our national priorities</a:t>
            </a:r>
          </a:p>
          <a:p>
            <a:endParaRPr lang="en-US" sz="1800" b="1" i="1" dirty="0"/>
          </a:p>
          <a:p>
            <a:r>
              <a:rPr lang="en-US" sz="1800" b="1" i="1" dirty="0"/>
              <a:t>Cyber </a:t>
            </a:r>
          </a:p>
          <a:p>
            <a:endParaRPr lang="en-US" sz="1800" b="1" i="1" dirty="0"/>
          </a:p>
          <a:p>
            <a:r>
              <a:rPr lang="en-US" sz="1800" b="1" i="1" dirty="0"/>
              <a:t>Including smart systems for manufacturing and robotics, </a:t>
            </a:r>
          </a:p>
          <a:p>
            <a:r>
              <a:rPr lang="en-US" sz="1800" b="1" i="1" dirty="0"/>
              <a:t>environment and sustainability, emergency response </a:t>
            </a:r>
          </a:p>
          <a:p>
            <a:r>
              <a:rPr lang="en-US" sz="1800" b="1" i="1" dirty="0"/>
              <a:t>and on to healthcare, </a:t>
            </a:r>
          </a:p>
          <a:p>
            <a:r>
              <a:rPr lang="en-US" sz="1800" b="1" i="1" dirty="0"/>
              <a:t>and transportation and energy networks and infrastructure</a:t>
            </a:r>
          </a:p>
          <a:p>
            <a:endParaRPr lang="en-US" sz="1800" b="1" i="1"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31</a:t>
            </a:fld>
            <a:endParaRPr lang="en-US" dirty="0"/>
          </a:p>
        </p:txBody>
      </p:sp>
    </p:spTree>
    <p:extLst>
      <p:ext uri="{BB962C8B-B14F-4D97-AF65-F5344CB8AC3E}">
        <p14:creationId xmlns:p14="http://schemas.microsoft.com/office/powerpoint/2010/main" val="101199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dirty="0"/>
              <a:t>A PCAST 2007 report recommended that Federal R&amp;D agencies strengthen existing programs or create new, cross-disciplinary ones programs to accelerate work in this area.</a:t>
            </a:r>
            <a:r>
              <a:rPr lang="en-US" sz="1500" baseline="30000" dirty="0"/>
              <a:t> </a:t>
            </a:r>
            <a:r>
              <a:rPr lang="en-US" sz="1500" dirty="0"/>
              <a:t>  The 2010 PCAST Networking and Information Technology (NIT) R&amp;D report expanded on this recommendation, particularly as it applied to energy, transportation, health care, and homeland security.</a:t>
            </a:r>
            <a:r>
              <a:rPr lang="en-US" sz="1500" baseline="30000" dirty="0"/>
              <a:t> </a:t>
            </a:r>
            <a:r>
              <a:rPr lang="en-US" sz="1500" dirty="0"/>
              <a:t>A PCAST 2011 report on Advanced Manufacturing has called for focused investments in advanced manufacturing to “strengthen U.S. leadership in the areas of robotics, cyber-physical systems, and flexible manufacturing” as a means to promote sustainable economic growth and job creation.  These recommendations, consistent with President’s Innovation Strategy (2011), all arise from the accelerated demand and the increasing technical challenges they bring for new capabilities and services all deemed to be intelligent or “smart,” including transportation systems, medical technologies, buildings, and manufacturing. </a:t>
            </a:r>
          </a:p>
        </p:txBody>
      </p:sp>
      <p:sp>
        <p:nvSpPr>
          <p:cNvPr id="4" name="Slide Number Placeholder 3"/>
          <p:cNvSpPr>
            <a:spLocks noGrp="1"/>
          </p:cNvSpPr>
          <p:nvPr>
            <p:ph type="sldNum" sz="quarter" idx="10"/>
          </p:nvPr>
        </p:nvSpPr>
        <p:spPr/>
        <p:txBody>
          <a:bodyPr/>
          <a:lstStyle/>
          <a:p>
            <a:fld id="{BEFD28B8-678F-4F26-B6AC-5DCEFDBC113C}" type="slidenum">
              <a:rPr lang="en-US" smtClean="0"/>
              <a:pPr/>
              <a:t>32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FD28B8-678F-4F26-B6AC-5DCEFDBC113C}" type="slidenum">
              <a:rPr lang="en-US" smtClean="0"/>
              <a:pPr/>
              <a:t>34</a:t>
            </a:fld>
            <a:endParaRPr lang="en-US" dirty="0"/>
          </a:p>
        </p:txBody>
      </p:sp>
    </p:spTree>
    <p:extLst>
      <p:ext uri="{BB962C8B-B14F-4D97-AF65-F5344CB8AC3E}">
        <p14:creationId xmlns:p14="http://schemas.microsoft.com/office/powerpoint/2010/main" val="56083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endParaRPr lang="en-US" sz="1600" dirty="0">
              <a:latin typeface="Arial"/>
              <a:cs typeface="Arial"/>
            </a:endParaRPr>
          </a:p>
        </p:txBody>
      </p:sp>
      <p:sp>
        <p:nvSpPr>
          <p:cNvPr id="4" name="Slide Number Placeholder 3"/>
          <p:cNvSpPr>
            <a:spLocks noGrp="1"/>
          </p:cNvSpPr>
          <p:nvPr>
            <p:ph type="sldNum" sz="quarter" idx="10"/>
          </p:nvPr>
        </p:nvSpPr>
        <p:spPr/>
        <p:txBody>
          <a:bodyPr/>
          <a:lstStyle/>
          <a:p>
            <a:fld id="{A8FC3D86-E457-434E-8D6A-D1DF2E036222}" type="slidenum">
              <a:rPr lang="en-US" smtClean="0"/>
              <a:pPr/>
              <a:t>39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30125-6ACF-484A-8413-9B35F0FC44BD}" type="slidenum">
              <a:rPr lang="en-US" smtClean="0"/>
              <a:t>45</a:t>
            </a:fld>
            <a:endParaRPr lang="en-US" dirty="0"/>
          </a:p>
        </p:txBody>
      </p:sp>
    </p:spTree>
    <p:extLst>
      <p:ext uri="{BB962C8B-B14F-4D97-AF65-F5344CB8AC3E}">
        <p14:creationId xmlns:p14="http://schemas.microsoft.com/office/powerpoint/2010/main" val="1403837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lgn="l">
              <a:spcBef>
                <a:spcPts val="0"/>
              </a:spcBef>
              <a:buFont typeface="Arial" pitchFamily="34" charset="0"/>
              <a:buChar char="•"/>
            </a:pPr>
            <a:r>
              <a:rPr lang="en-US" sz="1600" b="0" dirty="0" smtClean="0">
                <a:solidFill>
                  <a:srgbClr val="4F81BD">
                    <a:lumMod val="75000"/>
                  </a:srgbClr>
                </a:solidFill>
              </a:rPr>
              <a:t>A CYBER-PHYSICAL INFRASTRUCTURE FOR THE “SMART CITY”</a:t>
            </a:r>
            <a:br>
              <a:rPr lang="en-US" sz="1600" b="0" dirty="0" smtClean="0">
                <a:solidFill>
                  <a:srgbClr val="4F81BD">
                    <a:lumMod val="75000"/>
                  </a:srgbClr>
                </a:solidFill>
              </a:rPr>
            </a:br>
            <a:r>
              <a:rPr lang="en-US" sz="1600" b="0" dirty="0" smtClean="0">
                <a:solidFill>
                  <a:srgbClr val="4F81BD">
                    <a:lumMod val="75000"/>
                  </a:srgbClr>
                </a:solidFill>
              </a:rPr>
              <a:t>            </a:t>
            </a:r>
            <a:r>
              <a:rPr lang="en-US" sz="1200" b="0" dirty="0" smtClean="0">
                <a:solidFill>
                  <a:srgbClr val="4F81BD">
                    <a:lumMod val="75000"/>
                  </a:srgbClr>
                </a:solidFill>
              </a:rPr>
              <a:t>CNS-1239021 –</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solidFill>
                  <a:srgbClr val="4F81BD">
                    <a:lumMod val="75000"/>
                  </a:srgbClr>
                </a:solidFill>
              </a:rPr>
              <a:t>C.G. </a:t>
            </a:r>
            <a:r>
              <a:rPr lang="en-US" sz="1200" b="0" dirty="0" err="1" smtClean="0">
                <a:solidFill>
                  <a:srgbClr val="4F81BD">
                    <a:lumMod val="75000"/>
                  </a:srgbClr>
                </a:solidFill>
              </a:rPr>
              <a:t>Cassandras</a:t>
            </a:r>
            <a:r>
              <a:rPr lang="en-US" sz="1200" b="0" dirty="0" smtClean="0">
                <a:solidFill>
                  <a:srgbClr val="4F81BD">
                    <a:lumMod val="75000"/>
                  </a:srgbClr>
                </a:solidFill>
              </a:rPr>
              <a:t> – Boston University [Co-PIs: </a:t>
            </a:r>
            <a:r>
              <a:rPr lang="en-US" sz="1200" b="0" dirty="0" err="1" smtClean="0">
                <a:solidFill>
                  <a:srgbClr val="4F81BD">
                    <a:lumMod val="75000"/>
                  </a:srgbClr>
                </a:solidFill>
              </a:rPr>
              <a:t>Bestavros</a:t>
            </a:r>
            <a:r>
              <a:rPr lang="en-US" sz="1200" b="0" dirty="0" smtClean="0">
                <a:solidFill>
                  <a:srgbClr val="4F81BD">
                    <a:lumMod val="75000"/>
                  </a:srgbClr>
                </a:solidFill>
              </a:rPr>
              <a:t>, </a:t>
            </a:r>
            <a:r>
              <a:rPr lang="en-US" sz="1200" b="0" dirty="0" err="1" smtClean="0">
                <a:solidFill>
                  <a:srgbClr val="4F81BD">
                    <a:lumMod val="75000"/>
                  </a:srgbClr>
                </a:solidFill>
              </a:rPr>
              <a:t>Kfoury</a:t>
            </a:r>
            <a:r>
              <a:rPr lang="en-US" sz="1200" b="0" dirty="0" smtClean="0">
                <a:solidFill>
                  <a:srgbClr val="4F81BD">
                    <a:lumMod val="75000"/>
                  </a:srgbClr>
                </a:solidFill>
              </a:rPr>
              <a:t>, </a:t>
            </a:r>
            <a:r>
              <a:rPr lang="en-US" sz="1200" b="0" dirty="0" err="1" smtClean="0">
                <a:solidFill>
                  <a:srgbClr val="4F81BD">
                    <a:lumMod val="75000"/>
                  </a:srgbClr>
                </a:solidFill>
              </a:rPr>
              <a:t>Paschalidis</a:t>
            </a:r>
            <a:r>
              <a:rPr lang="en-US" sz="1200" b="0" dirty="0" smtClean="0">
                <a:solidFill>
                  <a:srgbClr val="4F81BD">
                    <a:lumMod val="75000"/>
                  </a:srgbClr>
                </a:solidFill>
              </a:rPr>
              <a:t>, Gong (UMass), </a:t>
            </a:r>
            <a:r>
              <a:rPr lang="en-US" sz="1200" b="0" dirty="0" err="1" smtClean="0">
                <a:solidFill>
                  <a:srgbClr val="4F81BD">
                    <a:lumMod val="75000"/>
                  </a:srgbClr>
                </a:solidFill>
              </a:rPr>
              <a:t>Gao</a:t>
            </a:r>
            <a:r>
              <a:rPr lang="en-US" sz="1200" b="0" dirty="0" smtClean="0">
                <a:solidFill>
                  <a:srgbClr val="4F81BD">
                    <a:lumMod val="75000"/>
                  </a:srgbClr>
                </a:solidFill>
              </a:rPr>
              <a:t> (</a:t>
            </a:r>
            <a:r>
              <a:rPr lang="en-US" sz="1200" b="0" dirty="0" err="1" smtClean="0">
                <a:solidFill>
                  <a:srgbClr val="4F81BD">
                    <a:lumMod val="75000"/>
                  </a:srgbClr>
                </a:solidFill>
              </a:rPr>
              <a:t>UConn</a:t>
            </a:r>
            <a:r>
              <a:rPr lang="en-US" sz="1200" b="0" dirty="0" smtClean="0">
                <a:solidFill>
                  <a:srgbClr val="4F81BD">
                    <a:lumMod val="75000"/>
                  </a:srgbClr>
                </a:solidFill>
              </a:rPr>
              <a:t>)]</a:t>
            </a:r>
            <a:endParaRPr lang="en-US" b="0" dirty="0" smtClean="0"/>
          </a:p>
          <a:p>
            <a:pPr marL="285750" indent="-285750" algn="l">
              <a:spcBef>
                <a:spcPts val="0"/>
              </a:spcBef>
              <a:buFont typeface="Arial" pitchFamily="34" charset="0"/>
              <a:buChar char="•"/>
            </a:pPr>
            <a:endParaRPr lang="en-US" sz="1200" b="0" dirty="0" smtClean="0">
              <a:solidFill>
                <a:srgbClr val="4F81BD">
                  <a:lumMod val="75000"/>
                </a:srgbClr>
              </a:solidFill>
            </a:endParaRPr>
          </a:p>
          <a:p>
            <a:pPr marL="285750" indent="-285750" algn="l">
              <a:spcBef>
                <a:spcPts val="0"/>
              </a:spcBef>
              <a:buFont typeface="Arial" pitchFamily="34" charset="0"/>
              <a:buChar char="•"/>
            </a:pPr>
            <a:r>
              <a:rPr lang="en-US" sz="1200" b="0" dirty="0" smtClean="0">
                <a:solidFill>
                  <a:srgbClr val="4F81BD">
                    <a:lumMod val="75000"/>
                  </a:srgbClr>
                </a:solidFill>
              </a:rPr>
              <a:t> A </a:t>
            </a:r>
            <a:r>
              <a:rPr lang="en-US" sz="1200" dirty="0" smtClean="0">
                <a:solidFill>
                  <a:srgbClr val="0000CC"/>
                </a:solidFill>
                <a:ea typeface="Times New Roman"/>
                <a:cs typeface="Times New Roman"/>
              </a:rPr>
              <a:t>novel optimization framework capturing CPS dynamics modeled as a stochastic hybrid system with interacting time-driven and event-driven components. Two classes of Smart City problems captured in this setting: (a) </a:t>
            </a:r>
            <a:r>
              <a:rPr lang="en-US" sz="1200" i="1" dirty="0" smtClean="0">
                <a:solidFill>
                  <a:srgbClr val="0000CC"/>
                </a:solidFill>
                <a:ea typeface="Times New Roman"/>
                <a:cs typeface="Times New Roman"/>
              </a:rPr>
              <a:t>dynamic</a:t>
            </a:r>
            <a:r>
              <a:rPr lang="en-US" sz="1200" dirty="0" smtClean="0">
                <a:solidFill>
                  <a:srgbClr val="0000CC"/>
                </a:solidFill>
                <a:ea typeface="Times New Roman"/>
                <a:cs typeface="Times New Roman"/>
              </a:rPr>
              <a:t> optimization problems (e.g., Smart Parking”) and (</a:t>
            </a:r>
            <a:r>
              <a:rPr lang="en-US" sz="1200" dirty="0" err="1" smtClean="0">
                <a:solidFill>
                  <a:srgbClr val="0000CC"/>
                </a:solidFill>
                <a:ea typeface="Times New Roman"/>
                <a:cs typeface="Times New Roman"/>
              </a:rPr>
              <a:t>b</a:t>
            </a:r>
            <a:r>
              <a:rPr lang="en-US" sz="1200" dirty="0" smtClean="0">
                <a:solidFill>
                  <a:srgbClr val="0000CC"/>
                </a:solidFill>
                <a:ea typeface="Times New Roman"/>
                <a:cs typeface="Times New Roman"/>
              </a:rPr>
              <a:t>) </a:t>
            </a:r>
            <a:r>
              <a:rPr lang="en-US" sz="1200" i="1" dirty="0" smtClean="0">
                <a:solidFill>
                  <a:srgbClr val="0000CC"/>
                </a:solidFill>
                <a:ea typeface="Times New Roman"/>
                <a:cs typeface="Times New Roman"/>
              </a:rPr>
              <a:t>parametric</a:t>
            </a:r>
            <a:r>
              <a:rPr lang="en-US" sz="1200" dirty="0" smtClean="0">
                <a:solidFill>
                  <a:srgbClr val="0000CC"/>
                </a:solidFill>
                <a:ea typeface="Times New Roman"/>
                <a:cs typeface="Times New Roman"/>
              </a:rPr>
              <a:t> optimization problems (e.g., Traffic Light Control.)</a:t>
            </a:r>
          </a:p>
          <a:p>
            <a:pPr marL="285750" indent="-285750" algn="l">
              <a:spcBef>
                <a:spcPts val="0"/>
              </a:spcBef>
              <a:buFont typeface="Arial" pitchFamily="34" charset="0"/>
              <a:buChar char="•"/>
            </a:pPr>
            <a:r>
              <a:rPr lang="en-US" sz="1200" dirty="0" smtClean="0">
                <a:solidFill>
                  <a:srgbClr val="0000CC"/>
                </a:solidFill>
              </a:rPr>
              <a:t>Techniques for detecting/localizing sources of harmful releases (pollution, chemical, bio/radiological/nuclear) in an urban environment.</a:t>
            </a:r>
          </a:p>
          <a:p>
            <a:pPr marL="285750" indent="-285750" algn="l">
              <a:spcBef>
                <a:spcPts val="0"/>
              </a:spcBef>
              <a:buFont typeface="Arial" pitchFamily="34" charset="0"/>
              <a:buChar char="•"/>
            </a:pPr>
            <a:r>
              <a:rPr lang="en-US" sz="1200" dirty="0" smtClean="0">
                <a:solidFill>
                  <a:srgbClr val="0000CC"/>
                </a:solidFill>
              </a:rPr>
              <a:t>Methods for data collection from the urban cyber-physical infrastructure using vehicles.</a:t>
            </a:r>
          </a:p>
          <a:p>
            <a:pPr marL="285750" indent="-285750" algn="l">
              <a:spcBef>
                <a:spcPts val="0"/>
              </a:spcBef>
              <a:buFont typeface="Arial" pitchFamily="34" charset="0"/>
              <a:buChar char="•"/>
            </a:pPr>
            <a:r>
              <a:rPr lang="en-US" sz="1200" dirty="0" smtClean="0">
                <a:solidFill>
                  <a:srgbClr val="0000CC"/>
                </a:solidFill>
                <a:ea typeface="Times New Roman"/>
                <a:cs typeface="Times New Roman"/>
              </a:rPr>
              <a:t>A novel framework and associated tool for specification and verification of security properties associated with flow networks commonly arising in CPS applications (e.g., traffic flows in Smart Cities).</a:t>
            </a:r>
          </a:p>
          <a:p>
            <a:pPr marL="285750" indent="-285750" algn="l">
              <a:spcBef>
                <a:spcPts val="0"/>
              </a:spcBef>
              <a:buFont typeface="Arial" pitchFamily="34" charset="0"/>
              <a:buChar char="•"/>
            </a:pPr>
            <a:r>
              <a:rPr lang="en-US" sz="1200" dirty="0" smtClean="0">
                <a:solidFill>
                  <a:srgbClr val="0000CC"/>
                </a:solidFill>
              </a:rPr>
              <a:t>An analytical framework for realizing trustworthy sensing enabled by probabilistic modeling with uncertainty quantification, implemented in particle filtering.</a:t>
            </a:r>
          </a:p>
        </p:txBody>
      </p:sp>
      <p:sp>
        <p:nvSpPr>
          <p:cNvPr id="4" name="Slide Number Placeholder 3"/>
          <p:cNvSpPr>
            <a:spLocks noGrp="1"/>
          </p:cNvSpPr>
          <p:nvPr>
            <p:ph type="sldNum" sz="quarter" idx="10"/>
          </p:nvPr>
        </p:nvSpPr>
        <p:spPr/>
        <p:txBody>
          <a:bodyPr/>
          <a:lstStyle/>
          <a:p>
            <a:fld id="{EA6DFA86-5318-0041-92A3-908E5FA0DD8E}"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34">
              <a:defRPr/>
            </a:pPr>
            <a:endParaRPr lang="en-US" sz="1800" dirty="0"/>
          </a:p>
          <a:p>
            <a:pPr defTabSz="897234">
              <a:defRPr/>
            </a:pPr>
            <a:r>
              <a:rPr lang="en-US" sz="1800" dirty="0"/>
              <a:t>Static infrastructures, such as buildings and bridges, are transformed into </a:t>
            </a:r>
            <a:r>
              <a:rPr lang="en-US" sz="1800" i="1" dirty="0"/>
              <a:t>smart</a:t>
            </a:r>
            <a:r>
              <a:rPr lang="en-US" sz="1800" dirty="0"/>
              <a:t> spaces that adapt to consumption, growth, and/or changing environmental needs or can continuously monitor and identify risk, moderate the impact of failures, and avoid disasters through the use of networked instrumentation and software control.</a:t>
            </a:r>
          </a:p>
          <a:p>
            <a:pPr defTabSz="897234">
              <a:defRPr/>
            </a:pPr>
            <a:endParaRPr lang="en-US" sz="1800" dirty="0"/>
          </a:p>
          <a:p>
            <a:pPr defTabSz="897234">
              <a:defRPr/>
            </a:pPr>
            <a:endParaRPr lang="en-US" sz="1800" dirty="0"/>
          </a:p>
          <a:p>
            <a:pPr defTabSz="897234">
              <a:defRPr/>
            </a:pPr>
            <a:r>
              <a:rPr lang="en-US" sz="1800" dirty="0"/>
              <a:t>___________</a:t>
            </a:r>
          </a:p>
          <a:p>
            <a:pPr defTabSz="897234">
              <a:defRPr/>
            </a:pPr>
            <a:r>
              <a:rPr lang="en-US" sz="1800" dirty="0"/>
              <a:t>Civil engineers can continuously monitor and identify at risk man-made structures like bridges, moderate the impact of failures, and avoid disasters.</a:t>
            </a:r>
          </a:p>
          <a:p>
            <a:pPr defTabSz="897234">
              <a:defRPr/>
            </a:pPr>
            <a:endParaRPr lang="en-US" sz="1800" dirty="0"/>
          </a:p>
          <a:p>
            <a:endParaRPr lang="en-US" sz="18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4</a:t>
            </a:fld>
            <a:endParaRPr lang="en-US" dirty="0"/>
          </a:p>
        </p:txBody>
      </p:sp>
    </p:spTree>
    <p:extLst>
      <p:ext uri="{BB962C8B-B14F-4D97-AF65-F5344CB8AC3E}">
        <p14:creationId xmlns:p14="http://schemas.microsoft.com/office/powerpoint/2010/main" val="422616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9E96FA1B-7F30-4655-AC5D-65BEF03187D3}"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95951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34">
              <a:defRPr/>
            </a:pPr>
            <a:endParaRPr lang="en-US" sz="1800" dirty="0"/>
          </a:p>
          <a:p>
            <a:pPr defTabSz="897234">
              <a:defRPr/>
            </a:pPr>
            <a:r>
              <a:rPr lang="en-US" sz="1800" dirty="0"/>
              <a:t>By developing rich ecological and environmental monitoring systems, we can create accurate models that support forecasting and management of increasingly stressed resources.  </a:t>
            </a:r>
          </a:p>
        </p:txBody>
      </p:sp>
      <p:sp>
        <p:nvSpPr>
          <p:cNvPr id="4" name="Slide Number Placeholder 3"/>
          <p:cNvSpPr>
            <a:spLocks noGrp="1"/>
          </p:cNvSpPr>
          <p:nvPr>
            <p:ph type="sldNum" sz="quarter" idx="10"/>
          </p:nvPr>
        </p:nvSpPr>
        <p:spPr/>
        <p:txBody>
          <a:bodyPr/>
          <a:lstStyle/>
          <a:p>
            <a:fld id="{BEFD28B8-678F-4F26-B6AC-5DCEFDBC113C}" type="slidenum">
              <a:rPr lang="en-US" smtClean="0"/>
              <a:pPr/>
              <a:t>5</a:t>
            </a:fld>
            <a:endParaRPr lang="en-US" dirty="0"/>
          </a:p>
        </p:txBody>
      </p:sp>
    </p:spTree>
    <p:extLst>
      <p:ext uri="{BB962C8B-B14F-4D97-AF65-F5344CB8AC3E}">
        <p14:creationId xmlns:p14="http://schemas.microsoft.com/office/powerpoint/2010/main" val="160733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77"/>
              </a:spcAft>
            </a:pPr>
            <a:r>
              <a:rPr lang="en-US" sz="1800" dirty="0"/>
              <a:t>We can improve quality of life through personalized healthcare and assistive technologies, enabled in part by robust, usable, and trustworthy wearable mobile devices integrated with instrumented environments.</a:t>
            </a:r>
          </a:p>
          <a:p>
            <a:pPr>
              <a:spcAft>
                <a:spcPts val="1177"/>
              </a:spcAft>
            </a:pPr>
            <a:endParaRPr lang="en-US" sz="1800" dirty="0"/>
          </a:p>
          <a:p>
            <a:pPr defTabSz="897234">
              <a:spcAft>
                <a:spcPts val="1177"/>
              </a:spcAft>
              <a:defRPr/>
            </a:pPr>
            <a:r>
              <a:rPr lang="en-US" sz="1800" dirty="0"/>
              <a:t>We can create a healthcare system that helps people prevent and manage chronic and acute diseases in their own every day context;  robots extend independent living for seniors; and devices worn or embedded in the home can report adverse health events.</a:t>
            </a:r>
          </a:p>
        </p:txBody>
      </p:sp>
      <p:sp>
        <p:nvSpPr>
          <p:cNvPr id="4" name="Slide Number Placeholder 3"/>
          <p:cNvSpPr>
            <a:spLocks noGrp="1"/>
          </p:cNvSpPr>
          <p:nvPr>
            <p:ph type="sldNum" sz="quarter" idx="10"/>
          </p:nvPr>
        </p:nvSpPr>
        <p:spPr/>
        <p:txBody>
          <a:bodyPr/>
          <a:lstStyle/>
          <a:p>
            <a:fld id="{BEFD28B8-678F-4F26-B6AC-5DCEFDBC113C}" type="slidenum">
              <a:rPr lang="en-US" smtClean="0"/>
              <a:pPr/>
              <a:t>6</a:t>
            </a:fld>
            <a:endParaRPr lang="en-US" dirty="0"/>
          </a:p>
        </p:txBody>
      </p:sp>
    </p:spTree>
    <p:extLst>
      <p:ext uri="{BB962C8B-B14F-4D97-AF65-F5344CB8AC3E}">
        <p14:creationId xmlns:p14="http://schemas.microsoft.com/office/powerpoint/2010/main" val="5695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34">
              <a:defRPr/>
            </a:pPr>
            <a:endParaRPr lang="en-US" sz="1800" dirty="0"/>
          </a:p>
          <a:p>
            <a:pPr defTabSz="897234">
              <a:defRPr/>
            </a:pPr>
            <a:r>
              <a:rPr lang="en-US" sz="1800" dirty="0"/>
              <a:t>We can efficiently manage energy through the deployment of intelligent sensor networks and distributed control and decision capabilities.  These smart grids will improve resource utilization, reduce congestion, and enable real-time response and real-time pricing.</a:t>
            </a:r>
          </a:p>
          <a:p>
            <a:endParaRPr lang="en-US"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7</a:t>
            </a:fld>
            <a:endParaRPr lang="en-US" dirty="0"/>
          </a:p>
        </p:txBody>
      </p:sp>
    </p:spTree>
    <p:extLst>
      <p:ext uri="{BB962C8B-B14F-4D97-AF65-F5344CB8AC3E}">
        <p14:creationId xmlns:p14="http://schemas.microsoft.com/office/powerpoint/2010/main" val="46650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34">
              <a:defRPr/>
            </a:pPr>
            <a:endParaRPr lang="en-US" sz="1800" dirty="0"/>
          </a:p>
          <a:p>
            <a:pPr defTabSz="897234">
              <a:defRPr/>
            </a:pPr>
            <a:r>
              <a:rPr lang="en-US" sz="1800" dirty="0"/>
              <a:t>During the time of a natural disaster or a national emergency, </a:t>
            </a:r>
            <a:r>
              <a:rPr lang="en-US" sz="1800" b="1" i="1" dirty="0"/>
              <a:t>unmanned</a:t>
            </a:r>
            <a:r>
              <a:rPr lang="en-US" sz="1800" dirty="0"/>
              <a:t> search, rescue, and recovery is a reality through the use of autonomous, highly coordinated, and remotely operated robots in shared physical spaces – the promise of distributed, low-power sensing combined with communications and control.</a:t>
            </a:r>
          </a:p>
          <a:p>
            <a:endParaRPr lang="en-US" sz="18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8</a:t>
            </a:fld>
            <a:endParaRPr lang="en-US" dirty="0"/>
          </a:p>
        </p:txBody>
      </p:sp>
    </p:spTree>
    <p:extLst>
      <p:ext uri="{BB962C8B-B14F-4D97-AF65-F5344CB8AC3E}">
        <p14:creationId xmlns:p14="http://schemas.microsoft.com/office/powerpoint/2010/main" val="7622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77"/>
              </a:spcAft>
            </a:pPr>
            <a:r>
              <a:rPr lang="en-US" sz="1800" dirty="0"/>
              <a:t>Your car will be able to drive you safely and securely to your destination, where traffic fatalities are uncommon rather than daily events.</a:t>
            </a:r>
          </a:p>
          <a:p>
            <a:endParaRPr lang="en-US" sz="1800" dirty="0"/>
          </a:p>
          <a:p>
            <a:r>
              <a:rPr lang="en-US" sz="1800" dirty="0"/>
              <a:t>Your home and car both consume energy from – and provide energy to – the electricity grid, and where advanced controls can provide substantial energy savings that can decouple the economic benefits of transportation from regional and global environmental impacts.</a:t>
            </a:r>
          </a:p>
          <a:p>
            <a:endParaRPr lang="en-US" sz="1800" dirty="0"/>
          </a:p>
        </p:txBody>
      </p:sp>
      <p:sp>
        <p:nvSpPr>
          <p:cNvPr id="4" name="Slide Number Placeholder 3"/>
          <p:cNvSpPr>
            <a:spLocks noGrp="1"/>
          </p:cNvSpPr>
          <p:nvPr>
            <p:ph type="sldNum" sz="quarter" idx="10"/>
          </p:nvPr>
        </p:nvSpPr>
        <p:spPr/>
        <p:txBody>
          <a:bodyPr/>
          <a:lstStyle/>
          <a:p>
            <a:fld id="{BEFD28B8-678F-4F26-B6AC-5DCEFDBC113C}" type="slidenum">
              <a:rPr lang="en-US" smtClean="0"/>
              <a:pPr/>
              <a:t>9</a:t>
            </a:fld>
            <a:endParaRPr lang="en-US" dirty="0"/>
          </a:p>
        </p:txBody>
      </p:sp>
    </p:spTree>
    <p:extLst>
      <p:ext uri="{BB962C8B-B14F-4D97-AF65-F5344CB8AC3E}">
        <p14:creationId xmlns:p14="http://schemas.microsoft.com/office/powerpoint/2010/main" val="64381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F217734-BEE5-486E-91B6-FE610873D571}" type="slidenum">
              <a:rPr lang="zh-CN" altLang="en-US" smtClean="0"/>
              <a:t>13</a:t>
            </a:fld>
            <a:endParaRPr lang="zh-CN" altLang="en-US"/>
          </a:p>
        </p:txBody>
      </p:sp>
    </p:spTree>
    <p:extLst>
      <p:ext uri="{BB962C8B-B14F-4D97-AF65-F5344CB8AC3E}">
        <p14:creationId xmlns:p14="http://schemas.microsoft.com/office/powerpoint/2010/main" val="279267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4F2A71-50C5-43C0-AE98-832196D3D31C}" type="slidenum">
              <a:rPr lang="en-US" smtClean="0"/>
              <a:t>14</a:t>
            </a:fld>
            <a:endParaRPr lang="en-US"/>
          </a:p>
        </p:txBody>
      </p:sp>
    </p:spTree>
    <p:extLst>
      <p:ext uri="{BB962C8B-B14F-4D97-AF65-F5344CB8AC3E}">
        <p14:creationId xmlns:p14="http://schemas.microsoft.com/office/powerpoint/2010/main" val="36172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F497D"/>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DC260D7-B244-9344-A8E9-2975B5105AD4}" type="datetime1">
              <a:rPr lang="en-US" smtClean="0"/>
              <a:t>4/13/15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6F0E3E-09A0-3948-A509-C27B3228AC83}" type="datetime1">
              <a:rPr lang="en-US" smtClean="0"/>
              <a:t>4/13/15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C5FAE4-335D-3E49-A963-B6077F486850}" type="datetime1">
              <a:rPr lang="en-US" smtClean="0"/>
              <a:t>4/13/15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1A35A4-0CF2-2942-BE72-CD94C318485B}" type="datetime1">
              <a:rPr lang="en-US" smtClean="0"/>
              <a:t>4/13/15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5038D6-9ACE-674F-8086-6BB3DF39822A}" type="datetime1">
              <a:rPr lang="en-US" smtClean="0"/>
              <a:t>4/13/15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1E931BE-455B-394D-A55F-BD77146E1612}" type="datetime1">
              <a:rPr lang="en-US" smtClean="0"/>
              <a:t>4/13/15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7CC00EB-0CE4-B54E-A4B5-5545DE277281}" type="datetime1">
              <a:rPr lang="en-US" smtClean="0"/>
              <a:t>4/13/15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7B7B0F0-AAE5-F447-A05D-104F5FC712FF}" type="datetime1">
              <a:rPr lang="en-US" smtClean="0"/>
              <a:t>4/13/15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727F11D-35AD-954F-90B9-063D270DA458}" type="datetime1">
              <a:rPr lang="en-US" smtClean="0"/>
              <a:t>4/13/15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403A9F4-2153-4E30-848A-357EB84591D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41437"/>
            <a:ext cx="8229600" cy="4983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NITRD background 1024x768-1.jpg"/>
          <p:cNvPicPr>
            <a:picLocks noChangeAspect="1"/>
          </p:cNvPicPr>
          <p:nvPr/>
        </p:nvPicPr>
        <p:blipFill rotWithShape="1">
          <a:blip r:embed="rId14">
            <a:extLst>
              <a:ext uri="{28A0092B-C50C-407E-A947-70E740481C1C}">
                <a14:useLocalDpi xmlns:a14="http://schemas.microsoft.com/office/drawing/2010/main" val="0"/>
              </a:ext>
            </a:extLst>
          </a:blip>
          <a:srcRect/>
          <a:stretch/>
        </p:blipFill>
        <p:spPr>
          <a:xfrm>
            <a:off x="0" y="-31679"/>
            <a:ext cx="9144000" cy="6965879"/>
          </a:xfrm>
          <a:prstGeom prst="rect">
            <a:avLst/>
          </a:prstGeom>
        </p:spPr>
      </p:pic>
      <p:pic>
        <p:nvPicPr>
          <p:cNvPr id="8" name="Picture 7" descr="nsf1.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57762" y="6248400"/>
            <a:ext cx="610038" cy="613564"/>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spcBef>
          <a:spcPct val="0"/>
        </a:spcBef>
        <a:buNone/>
        <a:defRPr sz="3600" b="1"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diagramData" Target="../diagrams/data1.xml"/><Relationship Id="rId22" Type="http://schemas.openxmlformats.org/officeDocument/2006/relationships/diagramLayout" Target="../diagrams/layout1.xml"/><Relationship Id="rId23" Type="http://schemas.openxmlformats.org/officeDocument/2006/relationships/diagramQuickStyle" Target="../diagrams/quickStyle1.xml"/><Relationship Id="rId24" Type="http://schemas.openxmlformats.org/officeDocument/2006/relationships/diagramColors" Target="../diagrams/colors1.xml"/><Relationship Id="rId25" Type="http://schemas.microsoft.com/office/2007/relationships/diagramDrawing" Target="../diagrams/drawing1.xml"/><Relationship Id="rId10" Type="http://schemas.openxmlformats.org/officeDocument/2006/relationships/image" Target="../media/image11.png"/><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jpe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wmf"/><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tiff"/><Relationship Id="rId5" Type="http://schemas.openxmlformats.org/officeDocument/2006/relationships/image" Target="../media/image53.tiff"/><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45.xml.rels><?xml version="1.0" encoding="UTF-8" standalone="yes"?>
<Relationships xmlns="http://schemas.openxmlformats.org/package/2006/relationships"><Relationship Id="rId9" Type="http://schemas.openxmlformats.org/officeDocument/2006/relationships/image" Target="../media/image67.png"/><Relationship Id="rId20" Type="http://schemas.openxmlformats.org/officeDocument/2006/relationships/image" Target="../media/image78.jpeg"/><Relationship Id="rId21" Type="http://schemas.openxmlformats.org/officeDocument/2006/relationships/image" Target="../media/image79.jpeg"/><Relationship Id="rId10" Type="http://schemas.openxmlformats.org/officeDocument/2006/relationships/image" Target="../media/image68.jpeg"/><Relationship Id="rId11" Type="http://schemas.openxmlformats.org/officeDocument/2006/relationships/image" Target="../media/image69.jpeg"/><Relationship Id="rId12" Type="http://schemas.openxmlformats.org/officeDocument/2006/relationships/image" Target="../media/image70.jpe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jpeg"/><Relationship Id="rId16" Type="http://schemas.openxmlformats.org/officeDocument/2006/relationships/image" Target="../media/image74.emf"/><Relationship Id="rId17" Type="http://schemas.openxmlformats.org/officeDocument/2006/relationships/image" Target="../media/image75.png"/><Relationship Id="rId18" Type="http://schemas.openxmlformats.org/officeDocument/2006/relationships/image" Target="../media/image76.jpg"/><Relationship Id="rId19" Type="http://schemas.openxmlformats.org/officeDocument/2006/relationships/image" Target="../media/image77.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hyperlink" Target="http://sites.nationalacademies.org/CSTB/CurrentProjects/CSTB_08435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600"/>
            <a:ext cx="7772400" cy="1470025"/>
          </a:xfrm>
        </p:spPr>
        <p:txBody>
          <a:bodyPr>
            <a:normAutofit/>
          </a:bodyPr>
          <a:lstStyle/>
          <a:p>
            <a:r>
              <a:rPr lang="en-US" sz="3600" dirty="0" smtClean="0">
                <a:solidFill>
                  <a:schemeClr val="tx1"/>
                </a:solidFill>
              </a:rPr>
              <a:t>Cyber Physical Systems and IoT</a:t>
            </a:r>
            <a:endParaRPr lang="en-US" sz="3600" dirty="0">
              <a:solidFill>
                <a:schemeClr val="tx1"/>
              </a:solidFill>
            </a:endParaRPr>
          </a:p>
        </p:txBody>
      </p:sp>
      <p:sp>
        <p:nvSpPr>
          <p:cNvPr id="3" name="Subtitle 2"/>
          <p:cNvSpPr>
            <a:spLocks noGrp="1"/>
          </p:cNvSpPr>
          <p:nvPr>
            <p:ph type="subTitle" idx="1"/>
          </p:nvPr>
        </p:nvSpPr>
        <p:spPr/>
        <p:txBody>
          <a:bodyPr>
            <a:noAutofit/>
          </a:bodyPr>
          <a:lstStyle/>
          <a:p>
            <a:pPr>
              <a:spcBef>
                <a:spcPts val="600"/>
              </a:spcBef>
            </a:pPr>
            <a:r>
              <a:rPr lang="en-US" sz="1800" b="1" dirty="0" smtClean="0"/>
              <a:t>Keith Marzullo</a:t>
            </a:r>
          </a:p>
          <a:p>
            <a:pPr>
              <a:spcBef>
                <a:spcPts val="600"/>
              </a:spcBef>
            </a:pPr>
            <a:r>
              <a:rPr lang="en-US" sz="1800" b="1" dirty="0" smtClean="0"/>
              <a:t>Division Director, Computer and Networking Systems</a:t>
            </a:r>
          </a:p>
          <a:p>
            <a:pPr>
              <a:spcBef>
                <a:spcPts val="600"/>
              </a:spcBef>
            </a:pPr>
            <a:r>
              <a:rPr lang="en-US" sz="1800" b="1" dirty="0" smtClean="0"/>
              <a:t>Directorate of Computer and Information</a:t>
            </a:r>
            <a:br>
              <a:rPr lang="en-US" sz="1800" b="1" dirty="0" smtClean="0"/>
            </a:br>
            <a:r>
              <a:rPr lang="en-US" sz="1800" b="1" dirty="0" smtClean="0"/>
              <a:t>Science and Engineering</a:t>
            </a:r>
          </a:p>
          <a:p>
            <a:pPr>
              <a:spcBef>
                <a:spcPts val="600"/>
              </a:spcBef>
            </a:pPr>
            <a:r>
              <a:rPr lang="en-US" sz="1800" b="1" dirty="0" smtClean="0"/>
              <a:t>National Science Foundation</a:t>
            </a:r>
          </a:p>
          <a:p>
            <a:pPr>
              <a:spcBef>
                <a:spcPts val="600"/>
              </a:spcBef>
            </a:pPr>
            <a:r>
              <a:rPr lang="en-US" sz="1800" b="1" dirty="0" smtClean="0"/>
              <a:t>13 April 2015</a:t>
            </a:r>
          </a:p>
          <a:p>
            <a:pPr>
              <a:spcBef>
                <a:spcPts val="600"/>
              </a:spcBef>
            </a:pPr>
            <a:endParaRPr lang="en-US" sz="1800" dirty="0" smtClean="0"/>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1</a:t>
            </a:fld>
            <a:endParaRPr lang="en-US"/>
          </a:p>
        </p:txBody>
      </p:sp>
    </p:spTree>
    <p:extLst>
      <p:ext uri="{BB962C8B-B14F-4D97-AF65-F5344CB8AC3E}">
        <p14:creationId xmlns:p14="http://schemas.microsoft.com/office/powerpoint/2010/main" val="19084458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55" y="0"/>
            <a:ext cx="8229600" cy="1143000"/>
          </a:xfrm>
        </p:spPr>
        <p:txBody>
          <a:bodyPr>
            <a:normAutofit fontScale="90000"/>
          </a:bodyPr>
          <a:lstStyle/>
          <a:p>
            <a:r>
              <a:rPr lang="en-US" dirty="0" smtClean="0"/>
              <a:t>IoT and CPS – Embrace the Synergies</a:t>
            </a:r>
            <a:endParaRPr lang="en-US" dirty="0"/>
          </a:p>
        </p:txBody>
      </p:sp>
      <p:grpSp>
        <p:nvGrpSpPr>
          <p:cNvPr id="8" name="Group 7"/>
          <p:cNvGrpSpPr>
            <a:grpSpLocks noChangeAspect="1"/>
          </p:cNvGrpSpPr>
          <p:nvPr/>
        </p:nvGrpSpPr>
        <p:grpSpPr>
          <a:xfrm>
            <a:off x="657850" y="1162635"/>
            <a:ext cx="3205801" cy="2284528"/>
            <a:chOff x="838200" y="1600200"/>
            <a:chExt cx="4502150" cy="3208338"/>
          </a:xfrm>
        </p:grpSpPr>
        <p:sp>
          <p:nvSpPr>
            <p:cNvPr id="4" name="Oval 4"/>
            <p:cNvSpPr>
              <a:spLocks noChangeArrowheads="1"/>
            </p:cNvSpPr>
            <p:nvPr/>
          </p:nvSpPr>
          <p:spPr bwMode="auto">
            <a:xfrm>
              <a:off x="838200" y="1600200"/>
              <a:ext cx="2517775" cy="27479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577" tIns="45789" rIns="91577" bIns="45789" anchor="ctr"/>
            <a:lstStyle>
              <a:lvl1pPr>
                <a:defRPr sz="2000" b="1">
                  <a:solidFill>
                    <a:schemeClr val="tx1"/>
                  </a:solidFill>
                  <a:latin typeface="Arial" charset="0"/>
                  <a:ea typeface="宋体" pitchFamily="2" charset="-122"/>
                </a:defRPr>
              </a:lvl1pPr>
              <a:lvl2pPr marL="742950" indent="-285750">
                <a:defRPr sz="2000" b="1">
                  <a:solidFill>
                    <a:schemeClr val="tx1"/>
                  </a:solidFill>
                  <a:latin typeface="Arial" charset="0"/>
                  <a:ea typeface="宋体" pitchFamily="2" charset="-122"/>
                </a:defRPr>
              </a:lvl2pPr>
              <a:lvl3pPr marL="1143000" indent="-228600">
                <a:defRPr sz="2000" b="1">
                  <a:solidFill>
                    <a:schemeClr val="tx1"/>
                  </a:solidFill>
                  <a:latin typeface="Arial" charset="0"/>
                  <a:ea typeface="宋体" pitchFamily="2" charset="-122"/>
                </a:defRPr>
              </a:lvl3pPr>
              <a:lvl4pPr marL="1600200" indent="-228600">
                <a:defRPr sz="2000" b="1">
                  <a:solidFill>
                    <a:schemeClr val="tx1"/>
                  </a:solidFill>
                  <a:latin typeface="Arial" charset="0"/>
                  <a:ea typeface="宋体" pitchFamily="2" charset="-122"/>
                </a:defRPr>
              </a:lvl4pPr>
              <a:lvl5pPr marL="2057400" indent="-228600">
                <a:defRPr sz="2000" b="1">
                  <a:solidFill>
                    <a:schemeClr val="tx1"/>
                  </a:solidFill>
                  <a:latin typeface="Arial" charset="0"/>
                  <a:ea typeface="宋体" pitchFamily="2" charset="-122"/>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9pPr>
            </a:lstStyle>
            <a:p>
              <a:pPr algn="ctr">
                <a:buFontTx/>
                <a:buNone/>
              </a:pPr>
              <a:r>
                <a:rPr lang="en-US" altLang="en-US"/>
                <a:t>WSN</a:t>
              </a:r>
            </a:p>
          </p:txBody>
        </p:sp>
        <p:sp>
          <p:nvSpPr>
            <p:cNvPr id="5" name="Oval 5"/>
            <p:cNvSpPr>
              <a:spLocks noChangeArrowheads="1"/>
            </p:cNvSpPr>
            <p:nvPr/>
          </p:nvSpPr>
          <p:spPr bwMode="auto">
            <a:xfrm>
              <a:off x="2820988" y="1600200"/>
              <a:ext cx="2519362" cy="27479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577" tIns="45789" rIns="91577" bIns="45789" anchor="ctr"/>
            <a:lstStyle>
              <a:lvl1pPr>
                <a:defRPr sz="2000" b="1">
                  <a:solidFill>
                    <a:schemeClr val="tx1"/>
                  </a:solidFill>
                  <a:latin typeface="Arial" charset="0"/>
                  <a:ea typeface="宋体" pitchFamily="2" charset="-122"/>
                </a:defRPr>
              </a:lvl1pPr>
              <a:lvl2pPr marL="742950" indent="-285750">
                <a:defRPr sz="2000" b="1">
                  <a:solidFill>
                    <a:schemeClr val="tx1"/>
                  </a:solidFill>
                  <a:latin typeface="Arial" charset="0"/>
                  <a:ea typeface="宋体" pitchFamily="2" charset="-122"/>
                </a:defRPr>
              </a:lvl2pPr>
              <a:lvl3pPr marL="1143000" indent="-228600">
                <a:defRPr sz="2000" b="1">
                  <a:solidFill>
                    <a:schemeClr val="tx1"/>
                  </a:solidFill>
                  <a:latin typeface="Arial" charset="0"/>
                  <a:ea typeface="宋体" pitchFamily="2" charset="-122"/>
                </a:defRPr>
              </a:lvl3pPr>
              <a:lvl4pPr marL="1600200" indent="-228600">
                <a:defRPr sz="2000" b="1">
                  <a:solidFill>
                    <a:schemeClr val="tx1"/>
                  </a:solidFill>
                  <a:latin typeface="Arial" charset="0"/>
                  <a:ea typeface="宋体" pitchFamily="2" charset="-122"/>
                </a:defRPr>
              </a:lvl4pPr>
              <a:lvl5pPr marL="2057400" indent="-228600">
                <a:defRPr sz="2000" b="1">
                  <a:solidFill>
                    <a:schemeClr val="tx1"/>
                  </a:solidFill>
                  <a:latin typeface="Arial" charset="0"/>
                  <a:ea typeface="宋体" pitchFamily="2" charset="-122"/>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9pPr>
            </a:lstStyle>
            <a:p>
              <a:pPr algn="ctr">
                <a:buFontTx/>
                <a:buNone/>
              </a:pPr>
              <a:r>
                <a:rPr lang="en-US" altLang="en-US" dirty="0" smtClean="0">
                  <a:solidFill>
                    <a:schemeClr val="accent2"/>
                  </a:solidFill>
                </a:rPr>
                <a:t>IoT</a:t>
              </a:r>
              <a:endParaRPr lang="en-US" altLang="en-US" dirty="0">
                <a:solidFill>
                  <a:schemeClr val="accent2"/>
                </a:solidFill>
              </a:endParaRPr>
            </a:p>
          </p:txBody>
        </p:sp>
        <p:sp>
          <p:nvSpPr>
            <p:cNvPr id="6" name="Oval 6"/>
            <p:cNvSpPr>
              <a:spLocks noChangeArrowheads="1"/>
            </p:cNvSpPr>
            <p:nvPr/>
          </p:nvSpPr>
          <p:spPr bwMode="auto">
            <a:xfrm>
              <a:off x="1906588" y="2060575"/>
              <a:ext cx="2517775" cy="27479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577" tIns="45789" rIns="91577" bIns="45789" anchor="ctr"/>
            <a:lstStyle>
              <a:lvl1pPr>
                <a:defRPr sz="2000" b="1">
                  <a:solidFill>
                    <a:schemeClr val="tx1"/>
                  </a:solidFill>
                  <a:latin typeface="Arial" charset="0"/>
                  <a:ea typeface="宋体" pitchFamily="2" charset="-122"/>
                </a:defRPr>
              </a:lvl1pPr>
              <a:lvl2pPr marL="742950" indent="-285750">
                <a:defRPr sz="2000" b="1">
                  <a:solidFill>
                    <a:schemeClr val="tx1"/>
                  </a:solidFill>
                  <a:latin typeface="Arial" charset="0"/>
                  <a:ea typeface="宋体" pitchFamily="2" charset="-122"/>
                </a:defRPr>
              </a:lvl2pPr>
              <a:lvl3pPr marL="1143000" indent="-228600">
                <a:defRPr sz="2000" b="1">
                  <a:solidFill>
                    <a:schemeClr val="tx1"/>
                  </a:solidFill>
                  <a:latin typeface="Arial" charset="0"/>
                  <a:ea typeface="宋体" pitchFamily="2" charset="-122"/>
                </a:defRPr>
              </a:lvl3pPr>
              <a:lvl4pPr marL="1600200" indent="-228600">
                <a:defRPr sz="2000" b="1">
                  <a:solidFill>
                    <a:schemeClr val="tx1"/>
                  </a:solidFill>
                  <a:latin typeface="Arial" charset="0"/>
                  <a:ea typeface="宋体" pitchFamily="2" charset="-122"/>
                </a:defRPr>
              </a:lvl4pPr>
              <a:lvl5pPr marL="2057400" indent="-228600">
                <a:defRPr sz="2000" b="1">
                  <a:solidFill>
                    <a:schemeClr val="tx1"/>
                  </a:solidFill>
                  <a:latin typeface="Arial" charset="0"/>
                  <a:ea typeface="宋体" pitchFamily="2" charset="-122"/>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9pPr>
            </a:lstStyle>
            <a:p>
              <a:pPr algn="ctr">
                <a:buFontTx/>
                <a:buNone/>
              </a:pPr>
              <a:r>
                <a:rPr lang="en-US" altLang="en-US" dirty="0"/>
                <a:t>CPS</a:t>
              </a:r>
            </a:p>
          </p:txBody>
        </p:sp>
      </p:grpSp>
      <p:sp>
        <p:nvSpPr>
          <p:cNvPr id="7" name="Text Box 7"/>
          <p:cNvSpPr txBox="1">
            <a:spLocks noChangeAspect="1" noChangeArrowheads="1"/>
          </p:cNvSpPr>
          <p:nvPr/>
        </p:nvSpPr>
        <p:spPr bwMode="auto">
          <a:xfrm>
            <a:off x="3886200" y="1396889"/>
            <a:ext cx="2514600" cy="181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77" tIns="45789" rIns="91577" bIns="45789">
            <a:spAutoFit/>
          </a:bodyPr>
          <a:lstStyle>
            <a:lvl1pPr>
              <a:defRPr sz="2000" b="1">
                <a:solidFill>
                  <a:schemeClr val="tx1"/>
                </a:solidFill>
                <a:latin typeface="Arial" charset="0"/>
                <a:ea typeface="宋体" pitchFamily="2" charset="-122"/>
              </a:defRPr>
            </a:lvl1pPr>
            <a:lvl2pPr marL="742950" indent="-285750">
              <a:defRPr sz="2000" b="1">
                <a:solidFill>
                  <a:schemeClr val="tx1"/>
                </a:solidFill>
                <a:latin typeface="Arial" charset="0"/>
                <a:ea typeface="宋体" pitchFamily="2" charset="-122"/>
              </a:defRPr>
            </a:lvl2pPr>
            <a:lvl3pPr marL="1143000" indent="-228600">
              <a:defRPr sz="2000" b="1">
                <a:solidFill>
                  <a:schemeClr val="tx1"/>
                </a:solidFill>
                <a:latin typeface="Arial" charset="0"/>
                <a:ea typeface="宋体" pitchFamily="2" charset="-122"/>
              </a:defRPr>
            </a:lvl3pPr>
            <a:lvl4pPr marL="1600200" indent="-228600">
              <a:defRPr sz="2000" b="1">
                <a:solidFill>
                  <a:schemeClr val="tx1"/>
                </a:solidFill>
                <a:latin typeface="Arial" charset="0"/>
                <a:ea typeface="宋体" pitchFamily="2" charset="-122"/>
              </a:defRPr>
            </a:lvl4pPr>
            <a:lvl5pPr marL="2057400" indent="-228600">
              <a:defRPr sz="2000" b="1">
                <a:solidFill>
                  <a:schemeClr val="tx1"/>
                </a:solidFill>
                <a:latin typeface="Arial" charset="0"/>
                <a:ea typeface="宋体" pitchFamily="2" charset="-122"/>
              </a:defRPr>
            </a:lvl5pPr>
            <a:lvl6pPr marL="25146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6pPr>
            <a:lvl7pPr marL="29718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7pPr>
            <a:lvl8pPr marL="34290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8pPr>
            <a:lvl9pPr marL="3886200" indent="-228600" eaLnBrk="0" fontAlgn="base" hangingPunct="0">
              <a:lnSpc>
                <a:spcPct val="90000"/>
              </a:lnSpc>
              <a:spcBef>
                <a:spcPct val="30000"/>
              </a:spcBef>
              <a:spcAft>
                <a:spcPct val="0"/>
              </a:spcAft>
              <a:buSzPct val="100000"/>
              <a:buChar char="•"/>
              <a:defRPr sz="2000" b="1">
                <a:solidFill>
                  <a:schemeClr val="tx1"/>
                </a:solidFill>
                <a:latin typeface="Arial" charset="0"/>
                <a:ea typeface="宋体" pitchFamily="2" charset="-122"/>
              </a:defRPr>
            </a:lvl9pPr>
          </a:lstStyle>
          <a:p>
            <a:pPr>
              <a:buFontTx/>
              <a:buNone/>
            </a:pPr>
            <a:r>
              <a:rPr lang="en-US" altLang="en-US" sz="1600" dirty="0"/>
              <a:t>WSN –Wireless </a:t>
            </a:r>
            <a:r>
              <a:rPr lang="en-US" altLang="en-US" sz="1600" dirty="0" smtClean="0"/>
              <a:t>Sensor</a:t>
            </a:r>
            <a:endParaRPr lang="en-US" altLang="en-US" sz="1600" dirty="0"/>
          </a:p>
          <a:p>
            <a:pPr>
              <a:buFontTx/>
              <a:buNone/>
            </a:pPr>
            <a:r>
              <a:rPr lang="en-US" altLang="en-US" sz="1600" dirty="0"/>
              <a:t>           Networks</a:t>
            </a:r>
          </a:p>
          <a:p>
            <a:pPr>
              <a:buFontTx/>
              <a:buNone/>
            </a:pPr>
            <a:endParaRPr lang="en-US" altLang="en-US" sz="1600" dirty="0"/>
          </a:p>
          <a:p>
            <a:pPr>
              <a:buFontTx/>
              <a:buNone/>
            </a:pPr>
            <a:r>
              <a:rPr lang="en-US" altLang="en-US" sz="1600" dirty="0"/>
              <a:t>CPS – Cyber </a:t>
            </a:r>
            <a:r>
              <a:rPr lang="en-US" altLang="en-US" sz="1600" dirty="0" smtClean="0"/>
              <a:t>Physical</a:t>
            </a:r>
            <a:endParaRPr lang="en-US" altLang="en-US" sz="1600" dirty="0"/>
          </a:p>
          <a:p>
            <a:pPr>
              <a:buFontTx/>
              <a:buNone/>
            </a:pPr>
            <a:r>
              <a:rPr lang="en-US" altLang="en-US" sz="1600" dirty="0"/>
              <a:t>           Systems</a:t>
            </a:r>
          </a:p>
          <a:p>
            <a:pPr>
              <a:buFontTx/>
              <a:buNone/>
            </a:pPr>
            <a:endParaRPr lang="en-US" altLang="en-US" sz="1600" dirty="0"/>
          </a:p>
          <a:p>
            <a:pPr>
              <a:buFontTx/>
              <a:buNone/>
            </a:pPr>
            <a:r>
              <a:rPr lang="en-US" altLang="en-US" sz="1600" dirty="0" smtClean="0">
                <a:solidFill>
                  <a:schemeClr val="accent2"/>
                </a:solidFill>
              </a:rPr>
              <a:t>IoT </a:t>
            </a:r>
            <a:r>
              <a:rPr lang="en-US" altLang="en-US" sz="1600" dirty="0">
                <a:solidFill>
                  <a:schemeClr val="accent2"/>
                </a:solidFill>
              </a:rPr>
              <a:t>– Internet </a:t>
            </a:r>
            <a:r>
              <a:rPr lang="en-US" altLang="en-US" sz="1600" dirty="0" smtClean="0">
                <a:solidFill>
                  <a:schemeClr val="accent2"/>
                </a:solidFill>
              </a:rPr>
              <a:t>of Things</a:t>
            </a:r>
            <a:endParaRPr lang="en-US" altLang="en-US" sz="1600" dirty="0">
              <a:solidFill>
                <a:schemeClr val="accent2"/>
              </a:solidFill>
            </a:endParaRPr>
          </a:p>
        </p:txBody>
      </p:sp>
      <p:sp>
        <p:nvSpPr>
          <p:cNvPr id="9" name="Content Placeholder 2"/>
          <p:cNvSpPr txBox="1">
            <a:spLocks/>
          </p:cNvSpPr>
          <p:nvPr/>
        </p:nvSpPr>
        <p:spPr>
          <a:xfrm>
            <a:off x="232378" y="3352800"/>
            <a:ext cx="8449177" cy="3200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mn-lt"/>
              </a:rPr>
              <a:t>IoT &amp; CPS share many core technology elements</a:t>
            </a:r>
            <a:endParaRPr lang="en-US" sz="2400" baseline="30000" dirty="0" smtClean="0">
              <a:latin typeface="+mn-lt"/>
            </a:endParaRPr>
          </a:p>
          <a:p>
            <a:r>
              <a:rPr lang="en-US" sz="2400" dirty="0" smtClean="0">
                <a:latin typeface="+mn-lt"/>
              </a:rPr>
              <a:t>Open Programmable Devices and Objects are here</a:t>
            </a:r>
          </a:p>
          <a:p>
            <a:pPr lvl="1"/>
            <a:r>
              <a:rPr lang="en-US" sz="2000" dirty="0" smtClean="0">
                <a:latin typeface="+mn-lt"/>
              </a:rPr>
              <a:t>By 2020, 26B smart devices: lights, locks, security sensors …</a:t>
            </a:r>
          </a:p>
          <a:p>
            <a:pPr lvl="1"/>
            <a:r>
              <a:rPr lang="en-US" sz="2000" dirty="0" smtClean="0">
                <a:latin typeface="+mn-lt"/>
              </a:rPr>
              <a:t>By 2019, 70% homes with IoT devices</a:t>
            </a:r>
          </a:p>
          <a:p>
            <a:r>
              <a:rPr lang="en-US" sz="2400" dirty="0" smtClean="0">
                <a:latin typeface="+mn-lt"/>
              </a:rPr>
              <a:t>Industry standards promise simple IoT inter-operability</a:t>
            </a:r>
          </a:p>
          <a:p>
            <a:pPr lvl="1"/>
            <a:r>
              <a:rPr lang="en-US" sz="2000" dirty="0" smtClean="0">
                <a:latin typeface="+mn-lt"/>
              </a:rPr>
              <a:t>Examples: </a:t>
            </a:r>
            <a:r>
              <a:rPr lang="en-US" sz="2000" dirty="0" err="1" smtClean="0">
                <a:latin typeface="+mn-lt"/>
              </a:rPr>
              <a:t>AllJoyn</a:t>
            </a:r>
            <a:r>
              <a:rPr lang="en-US" sz="2000" dirty="0" smtClean="0">
                <a:latin typeface="+mn-lt"/>
              </a:rPr>
              <a:t>, Thread, SmartThings, Open Interconnect, …</a:t>
            </a:r>
          </a:p>
          <a:p>
            <a:r>
              <a:rPr lang="en-US" sz="2400" dirty="0" smtClean="0">
                <a:latin typeface="+mn-lt"/>
              </a:rPr>
              <a:t>Developers and IoT Apps are coming!</a:t>
            </a:r>
          </a:p>
          <a:p>
            <a:r>
              <a:rPr lang="en-US" sz="2400" dirty="0" smtClean="0">
                <a:latin typeface="+mn-lt"/>
              </a:rPr>
              <a:t>1,400 global developer survey – 40% working on IoT apps today </a:t>
            </a:r>
            <a:r>
              <a:rPr lang="en-US" sz="1800" baseline="-25000" dirty="0" smtClean="0">
                <a:latin typeface="+mn-lt"/>
              </a:rPr>
              <a:t>[</a:t>
            </a:r>
            <a:r>
              <a:rPr lang="en-US" sz="1800" i="1" baseline="-25000" dirty="0" smtClean="0">
                <a:latin typeface="+mn-lt"/>
              </a:rPr>
              <a:t>Source:</a:t>
            </a:r>
            <a:r>
              <a:rPr lang="en-US" sz="1800" i="1" dirty="0" smtClean="0">
                <a:latin typeface="+mn-lt"/>
              </a:rPr>
              <a:t> </a:t>
            </a:r>
            <a:r>
              <a:rPr lang="en-US" sz="1800" baseline="-25000" dirty="0" smtClean="0">
                <a:latin typeface="+mn-lt"/>
              </a:rPr>
              <a:t>Evans Data Corporation]</a:t>
            </a:r>
          </a:p>
        </p:txBody>
      </p:sp>
      <p:sp>
        <p:nvSpPr>
          <p:cNvPr id="17" name="Oval 4"/>
          <p:cNvSpPr>
            <a:spLocks noChangeArrowheads="1"/>
          </p:cNvSpPr>
          <p:nvPr/>
        </p:nvSpPr>
        <p:spPr bwMode="auto">
          <a:xfrm>
            <a:off x="6248400" y="1104749"/>
            <a:ext cx="2773363" cy="2400300"/>
          </a:xfrm>
          <a:prstGeom prst="ellipse">
            <a:avLst/>
          </a:prstGeom>
          <a:noFill/>
          <a:ln w="9525">
            <a:solidFill>
              <a:srgbClr val="B11400"/>
            </a:solidFill>
            <a:prstDash val="dash"/>
            <a:round/>
            <a:headEnd/>
            <a:tailEnd/>
          </a:ln>
        </p:spPr>
        <p:txBody>
          <a:bodyPr wrap="none" anchor="ctr"/>
          <a:lstStyle/>
          <a:p>
            <a:pPr algn="ctr" eaLnBrk="0" hangingPunct="0"/>
            <a:r>
              <a:rPr lang="en-US" sz="1800" b="1" dirty="0">
                <a:solidFill>
                  <a:srgbClr val="008000"/>
                </a:solidFill>
                <a:latin typeface="Tahoma" pitchFamily="34" charset="0"/>
              </a:rPr>
              <a:t>Core Science,</a:t>
            </a:r>
            <a:br>
              <a:rPr lang="en-US" sz="1800" b="1" dirty="0">
                <a:solidFill>
                  <a:srgbClr val="008000"/>
                </a:solidFill>
                <a:latin typeface="Tahoma" pitchFamily="34" charset="0"/>
              </a:rPr>
            </a:br>
            <a:r>
              <a:rPr lang="en-US" sz="1800" b="1" dirty="0">
                <a:solidFill>
                  <a:srgbClr val="008000"/>
                </a:solidFill>
                <a:latin typeface="Tahoma" pitchFamily="34" charset="0"/>
              </a:rPr>
              <a:t> Technology,</a:t>
            </a:r>
            <a:br>
              <a:rPr lang="en-US" sz="1800" b="1" dirty="0">
                <a:solidFill>
                  <a:srgbClr val="008000"/>
                </a:solidFill>
                <a:latin typeface="Tahoma" pitchFamily="34" charset="0"/>
              </a:rPr>
            </a:br>
            <a:r>
              <a:rPr lang="en-US" sz="1800" b="1" dirty="0">
                <a:solidFill>
                  <a:srgbClr val="008000"/>
                </a:solidFill>
                <a:latin typeface="Tahoma" pitchFamily="34" charset="0"/>
              </a:rPr>
              <a:t>Engineering</a:t>
            </a:r>
          </a:p>
        </p:txBody>
      </p:sp>
      <p:grpSp>
        <p:nvGrpSpPr>
          <p:cNvPr id="18" name="Group 32"/>
          <p:cNvGrpSpPr>
            <a:grpSpLocks/>
          </p:cNvGrpSpPr>
          <p:nvPr/>
        </p:nvGrpSpPr>
        <p:grpSpPr bwMode="auto">
          <a:xfrm>
            <a:off x="6553200" y="1256185"/>
            <a:ext cx="2409825" cy="2166938"/>
            <a:chOff x="4953000" y="2743200"/>
            <a:chExt cx="2410379" cy="2167718"/>
          </a:xfrm>
        </p:grpSpPr>
        <p:sp>
          <p:nvSpPr>
            <p:cNvPr id="19" name="TextBox 26"/>
            <p:cNvSpPr txBox="1">
              <a:spLocks noChangeArrowheads="1"/>
            </p:cNvSpPr>
            <p:nvPr/>
          </p:nvSpPr>
          <p:spPr bwMode="auto">
            <a:xfrm>
              <a:off x="5599259" y="2743200"/>
              <a:ext cx="849484" cy="338554"/>
            </a:xfrm>
            <a:prstGeom prst="rect">
              <a:avLst/>
            </a:prstGeom>
            <a:noFill/>
            <a:ln w="9525">
              <a:noFill/>
              <a:miter lim="800000"/>
              <a:headEnd/>
              <a:tailEnd/>
            </a:ln>
          </p:spPr>
          <p:txBody>
            <a:bodyPr wrap="none">
              <a:spAutoFit/>
            </a:bodyPr>
            <a:lstStyle/>
            <a:p>
              <a:r>
                <a:rPr lang="en-US" sz="1600" b="1" i="1"/>
                <a:t>Safety</a:t>
              </a:r>
            </a:p>
          </p:txBody>
        </p:sp>
        <p:sp>
          <p:nvSpPr>
            <p:cNvPr id="20" name="TextBox 27"/>
            <p:cNvSpPr txBox="1">
              <a:spLocks noChangeArrowheads="1"/>
            </p:cNvSpPr>
            <p:nvPr/>
          </p:nvSpPr>
          <p:spPr bwMode="auto">
            <a:xfrm>
              <a:off x="6019970" y="3048061"/>
              <a:ext cx="1343409" cy="338554"/>
            </a:xfrm>
            <a:prstGeom prst="rect">
              <a:avLst/>
            </a:prstGeom>
            <a:noFill/>
            <a:ln w="9525">
              <a:noFill/>
              <a:miter lim="800000"/>
              <a:headEnd/>
              <a:tailEnd/>
            </a:ln>
          </p:spPr>
          <p:txBody>
            <a:bodyPr wrap="none">
              <a:spAutoFit/>
            </a:bodyPr>
            <a:lstStyle/>
            <a:p>
              <a:r>
                <a:rPr lang="en-US" sz="1600" b="1" i="1"/>
                <a:t>Verification</a:t>
              </a:r>
            </a:p>
          </p:txBody>
        </p:sp>
        <p:sp>
          <p:nvSpPr>
            <p:cNvPr id="21" name="TextBox 28"/>
            <p:cNvSpPr txBox="1">
              <a:spLocks noChangeArrowheads="1"/>
            </p:cNvSpPr>
            <p:nvPr/>
          </p:nvSpPr>
          <p:spPr bwMode="auto">
            <a:xfrm>
              <a:off x="5980259" y="4202668"/>
              <a:ext cx="1350823" cy="338554"/>
            </a:xfrm>
            <a:prstGeom prst="rect">
              <a:avLst/>
            </a:prstGeom>
            <a:noFill/>
            <a:ln w="9525">
              <a:noFill/>
              <a:miter lim="800000"/>
              <a:headEnd/>
              <a:tailEnd/>
            </a:ln>
          </p:spPr>
          <p:txBody>
            <a:bodyPr wrap="none">
              <a:spAutoFit/>
            </a:bodyPr>
            <a:lstStyle/>
            <a:p>
              <a:r>
                <a:rPr lang="en-US" sz="1600" b="1" i="1">
                  <a:solidFill>
                    <a:srgbClr val="000000"/>
                  </a:solidFill>
                </a:rPr>
                <a:t>Networking</a:t>
              </a:r>
            </a:p>
          </p:txBody>
        </p:sp>
        <p:sp>
          <p:nvSpPr>
            <p:cNvPr id="22" name="TextBox 29"/>
            <p:cNvSpPr txBox="1">
              <a:spLocks noChangeArrowheads="1"/>
            </p:cNvSpPr>
            <p:nvPr/>
          </p:nvSpPr>
          <p:spPr bwMode="auto">
            <a:xfrm>
              <a:off x="4953000" y="4115073"/>
              <a:ext cx="1157261" cy="584776"/>
            </a:xfrm>
            <a:prstGeom prst="rect">
              <a:avLst/>
            </a:prstGeom>
            <a:noFill/>
            <a:ln w="9525">
              <a:noFill/>
              <a:miter lim="800000"/>
              <a:headEnd/>
              <a:tailEnd/>
            </a:ln>
          </p:spPr>
          <p:txBody>
            <a:bodyPr wrap="none">
              <a:spAutoFit/>
            </a:bodyPr>
            <a:lstStyle/>
            <a:p>
              <a:r>
                <a:rPr lang="en-US" sz="1600" b="1" i="1" dirty="0"/>
                <a:t>Real-time</a:t>
              </a:r>
            </a:p>
            <a:p>
              <a:r>
                <a:rPr lang="en-US" sz="1600" b="1" i="1" dirty="0"/>
                <a:t>Systems</a:t>
              </a:r>
            </a:p>
          </p:txBody>
        </p:sp>
        <p:sp>
          <p:nvSpPr>
            <p:cNvPr id="23" name="TextBox 30"/>
            <p:cNvSpPr txBox="1">
              <a:spLocks noChangeArrowheads="1"/>
            </p:cNvSpPr>
            <p:nvPr/>
          </p:nvSpPr>
          <p:spPr bwMode="auto">
            <a:xfrm>
              <a:off x="4953000" y="3048061"/>
              <a:ext cx="962997" cy="338554"/>
            </a:xfrm>
            <a:prstGeom prst="rect">
              <a:avLst/>
            </a:prstGeom>
            <a:noFill/>
            <a:ln w="9525">
              <a:noFill/>
              <a:miter lim="800000"/>
              <a:headEnd/>
              <a:tailEnd/>
            </a:ln>
          </p:spPr>
          <p:txBody>
            <a:bodyPr wrap="none">
              <a:spAutoFit/>
            </a:bodyPr>
            <a:lstStyle/>
            <a:p>
              <a:r>
                <a:rPr lang="en-US" sz="1600" b="1" i="1">
                  <a:solidFill>
                    <a:srgbClr val="000000"/>
                  </a:solidFill>
                </a:rPr>
                <a:t>Control</a:t>
              </a:r>
            </a:p>
          </p:txBody>
        </p:sp>
        <p:sp>
          <p:nvSpPr>
            <p:cNvPr id="24" name="TextBox 31"/>
            <p:cNvSpPr txBox="1">
              <a:spLocks noChangeArrowheads="1"/>
            </p:cNvSpPr>
            <p:nvPr/>
          </p:nvSpPr>
          <p:spPr bwMode="auto">
            <a:xfrm>
              <a:off x="5638909" y="4572364"/>
              <a:ext cx="1043347" cy="338554"/>
            </a:xfrm>
            <a:prstGeom prst="rect">
              <a:avLst/>
            </a:prstGeom>
            <a:noFill/>
            <a:ln w="9525">
              <a:noFill/>
              <a:miter lim="800000"/>
              <a:headEnd/>
              <a:tailEnd/>
            </a:ln>
          </p:spPr>
          <p:txBody>
            <a:bodyPr wrap="none">
              <a:spAutoFit/>
            </a:bodyPr>
            <a:lstStyle/>
            <a:p>
              <a:r>
                <a:rPr lang="en-US" sz="1600" b="1" i="1"/>
                <a:t>Security</a:t>
              </a:r>
            </a:p>
          </p:txBody>
        </p:sp>
      </p:grpSp>
    </p:spTree>
    <p:extLst>
      <p:ext uri="{BB962C8B-B14F-4D97-AF65-F5344CB8AC3E}">
        <p14:creationId xmlns:p14="http://schemas.microsoft.com/office/powerpoint/2010/main" val="20283753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CPS Program Relationship with IoT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latin typeface="+mn-lt"/>
              </a:rPr>
              <a:t>CPS Program typically dealt with “big” scope systems </a:t>
            </a:r>
          </a:p>
          <a:p>
            <a:pPr lvl="1"/>
            <a:r>
              <a:rPr lang="en-US" dirty="0" smtClean="0">
                <a:latin typeface="+mn-lt"/>
              </a:rPr>
              <a:t>Airplanes and automobiles are CPS on grand scale with hundreds of networked processors, sensors, and actuators integrating with the physical world in real-time</a:t>
            </a:r>
          </a:p>
          <a:p>
            <a:pPr lvl="1"/>
            <a:r>
              <a:rPr lang="en-US" dirty="0" smtClean="0">
                <a:latin typeface="+mn-lt"/>
              </a:rPr>
              <a:t>Smart grid very large numbers of processors, sensors, actuators</a:t>
            </a:r>
          </a:p>
          <a:p>
            <a:pPr lvl="1"/>
            <a:r>
              <a:rPr lang="en-US" dirty="0" smtClean="0">
                <a:latin typeface="+mn-lt"/>
              </a:rPr>
              <a:t>Human in the loop or on the loop</a:t>
            </a:r>
          </a:p>
          <a:p>
            <a:pPr lvl="1"/>
            <a:r>
              <a:rPr lang="en-US" dirty="0" smtClean="0">
                <a:latin typeface="+mn-lt"/>
              </a:rPr>
              <a:t>Integration and composition</a:t>
            </a:r>
          </a:p>
          <a:p>
            <a:pPr lvl="1"/>
            <a:r>
              <a:rPr lang="en-US" dirty="0" smtClean="0">
                <a:latin typeface="+mn-lt"/>
              </a:rPr>
              <a:t>Security and Privacy</a:t>
            </a:r>
          </a:p>
          <a:p>
            <a:r>
              <a:rPr lang="en-US" dirty="0" smtClean="0">
                <a:latin typeface="+mn-lt"/>
              </a:rPr>
              <a:t>IoT scale dwarfs our traditional view of cyber physical systems but share many of the same technologies and challenges  - but at scale, with potentially ad-hoc and opportunistic connections, and with potentially even more stringent challenges in security and privacy</a:t>
            </a:r>
            <a:endParaRPr lang="en-US" dirty="0">
              <a:latin typeface="+mn-lt"/>
            </a:endParaRPr>
          </a:p>
        </p:txBody>
      </p:sp>
    </p:spTree>
    <p:extLst>
      <p:ext uri="{BB962C8B-B14F-4D97-AF65-F5344CB8AC3E}">
        <p14:creationId xmlns:p14="http://schemas.microsoft.com/office/powerpoint/2010/main" val="28370599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540049" y="2701995"/>
            <a:ext cx="1891629" cy="1296957"/>
          </a:xfrm>
          <a:prstGeom prst="cloud">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CPS</a:t>
            </a:r>
            <a:endParaRPr lang="en-US" sz="3600" dirty="0">
              <a:solidFill>
                <a:schemeClr val="tx1"/>
              </a:solidFill>
            </a:endParaRPr>
          </a:p>
        </p:txBody>
      </p:sp>
      <p:grpSp>
        <p:nvGrpSpPr>
          <p:cNvPr id="2" name="Group 5"/>
          <p:cNvGrpSpPr/>
          <p:nvPr/>
        </p:nvGrpSpPr>
        <p:grpSpPr>
          <a:xfrm>
            <a:off x="303083" y="1751645"/>
            <a:ext cx="3139548" cy="923330"/>
            <a:chOff x="2108033" y="855335"/>
            <a:chExt cx="3139548" cy="923330"/>
          </a:xfrm>
          <a:solidFill>
            <a:schemeClr val="tx2">
              <a:lumMod val="40000"/>
              <a:lumOff val="60000"/>
            </a:schemeClr>
          </a:solidFill>
        </p:grpSpPr>
        <p:sp>
          <p:nvSpPr>
            <p:cNvPr id="4" name="Rectangle 3"/>
            <p:cNvSpPr/>
            <p:nvPr/>
          </p:nvSpPr>
          <p:spPr>
            <a:xfrm>
              <a:off x="2108033" y="855335"/>
              <a:ext cx="1063112" cy="923330"/>
            </a:xfrm>
            <a:prstGeom prst="rect">
              <a:avLst/>
            </a:prstGeom>
            <a:grpFill/>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en-US" sz="5400" dirty="0" err="1" smtClean="0">
                  <a:solidFill>
                    <a:schemeClr val="tx1"/>
                  </a:solidFill>
                </a:rPr>
                <a:t>IoT</a:t>
              </a:r>
              <a:endParaRPr lang="en-US" sz="5400" dirty="0">
                <a:solidFill>
                  <a:schemeClr val="tx1"/>
                </a:solidFill>
              </a:endParaRPr>
            </a:p>
          </p:txBody>
        </p:sp>
        <p:sp>
          <p:nvSpPr>
            <p:cNvPr id="5" name="TextBox 4"/>
            <p:cNvSpPr txBox="1"/>
            <p:nvPr/>
          </p:nvSpPr>
          <p:spPr>
            <a:xfrm>
              <a:off x="3193812" y="855335"/>
              <a:ext cx="2053769" cy="923330"/>
            </a:xfrm>
            <a:prstGeom prst="rect">
              <a:avLst/>
            </a:prstGeom>
            <a:grp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solidFill>
                    <a:schemeClr val="tx1"/>
                  </a:solidFill>
                </a:rPr>
                <a:t>Low-cost sensors, </a:t>
              </a:r>
              <a:r>
                <a:rPr lang="en-US" dirty="0" err="1" smtClean="0">
                  <a:solidFill>
                    <a:schemeClr val="tx1"/>
                  </a:solidFill>
                </a:rPr>
                <a:t>MEMs</a:t>
              </a:r>
              <a:r>
                <a:rPr lang="en-US" dirty="0" smtClean="0">
                  <a:solidFill>
                    <a:schemeClr val="tx1"/>
                  </a:solidFill>
                </a:rPr>
                <a:t>, low power, 5G, …</a:t>
              </a:r>
              <a:endParaRPr lang="en-US" dirty="0">
                <a:solidFill>
                  <a:schemeClr val="tx1"/>
                </a:solidFill>
              </a:endParaRPr>
            </a:p>
          </p:txBody>
        </p:sp>
      </p:grpSp>
      <p:grpSp>
        <p:nvGrpSpPr>
          <p:cNvPr id="6" name="Group 8"/>
          <p:cNvGrpSpPr/>
          <p:nvPr/>
        </p:nvGrpSpPr>
        <p:grpSpPr>
          <a:xfrm>
            <a:off x="4683320" y="1477688"/>
            <a:ext cx="4141048" cy="954107"/>
            <a:chOff x="207248" y="1459077"/>
            <a:chExt cx="4141048" cy="954107"/>
          </a:xfrm>
          <a:solidFill>
            <a:schemeClr val="tx2">
              <a:lumMod val="40000"/>
              <a:lumOff val="60000"/>
            </a:schemeClr>
          </a:solidFill>
        </p:grpSpPr>
        <p:sp>
          <p:nvSpPr>
            <p:cNvPr id="7" name="TextBox 6"/>
            <p:cNvSpPr txBox="1"/>
            <p:nvPr/>
          </p:nvSpPr>
          <p:spPr>
            <a:xfrm>
              <a:off x="207248" y="1459077"/>
              <a:ext cx="1519792" cy="954107"/>
            </a:xfrm>
            <a:prstGeom prst="rect">
              <a:avLst/>
            </a:prstGeom>
            <a:grp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US" sz="2800" dirty="0" smtClean="0">
                  <a:solidFill>
                    <a:schemeClr val="tx1"/>
                  </a:solidFill>
                </a:rPr>
                <a:t>National</a:t>
              </a:r>
              <a:br>
                <a:rPr lang="en-US" sz="2800" dirty="0" smtClean="0">
                  <a:solidFill>
                    <a:schemeClr val="tx1"/>
                  </a:solidFill>
                </a:rPr>
              </a:br>
              <a:r>
                <a:rPr lang="en-US" sz="2800" dirty="0" smtClean="0">
                  <a:solidFill>
                    <a:schemeClr val="tx1"/>
                  </a:solidFill>
                </a:rPr>
                <a:t>Priorities</a:t>
              </a:r>
              <a:endParaRPr lang="en-US" sz="2800" dirty="0">
                <a:solidFill>
                  <a:schemeClr val="tx1"/>
                </a:solidFill>
              </a:endParaRPr>
            </a:p>
          </p:txBody>
        </p:sp>
        <p:sp>
          <p:nvSpPr>
            <p:cNvPr id="8" name="TextBox 7"/>
            <p:cNvSpPr txBox="1"/>
            <p:nvPr/>
          </p:nvSpPr>
          <p:spPr>
            <a:xfrm>
              <a:off x="1727040" y="1459077"/>
              <a:ext cx="2621256" cy="954107"/>
            </a:xfrm>
            <a:prstGeom prst="rect">
              <a:avLst/>
            </a:prstGeom>
            <a:grp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solidFill>
                    <a:schemeClr val="tx1"/>
                  </a:solidFill>
                </a:rPr>
                <a:t>Energy, health care, advanced manufacturing, …</a:t>
              </a:r>
              <a:endParaRPr lang="en-US" dirty="0">
                <a:solidFill>
                  <a:schemeClr val="tx1"/>
                </a:solidFill>
              </a:endParaRPr>
            </a:p>
          </p:txBody>
        </p:sp>
      </p:grpSp>
      <p:grpSp>
        <p:nvGrpSpPr>
          <p:cNvPr id="9" name="Group 14"/>
          <p:cNvGrpSpPr/>
          <p:nvPr/>
        </p:nvGrpSpPr>
        <p:grpSpPr>
          <a:xfrm>
            <a:off x="4105087" y="5304320"/>
            <a:ext cx="4719281" cy="954108"/>
            <a:chOff x="158419" y="4652531"/>
            <a:chExt cx="4719281" cy="954108"/>
          </a:xfrm>
          <a:solidFill>
            <a:schemeClr val="tx2">
              <a:lumMod val="40000"/>
              <a:lumOff val="60000"/>
            </a:schemeClr>
          </a:solidFill>
        </p:grpSpPr>
        <p:sp>
          <p:nvSpPr>
            <p:cNvPr id="11" name="TextBox 10"/>
            <p:cNvSpPr txBox="1"/>
            <p:nvPr/>
          </p:nvSpPr>
          <p:spPr>
            <a:xfrm>
              <a:off x="158419" y="4652532"/>
              <a:ext cx="1617450" cy="954107"/>
            </a:xfrm>
            <a:prstGeom prst="rect">
              <a:avLst/>
            </a:prstGeom>
            <a:grp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US" sz="2800" dirty="0" smtClean="0">
                  <a:solidFill>
                    <a:schemeClr val="tx1"/>
                  </a:solidFill>
                </a:rPr>
                <a:t>S&amp;T</a:t>
              </a:r>
              <a:br>
                <a:rPr lang="en-US" sz="2800" dirty="0" smtClean="0">
                  <a:solidFill>
                    <a:schemeClr val="tx1"/>
                  </a:solidFill>
                </a:rPr>
              </a:br>
              <a:r>
                <a:rPr lang="en-US" sz="2800" dirty="0" smtClean="0">
                  <a:solidFill>
                    <a:schemeClr val="tx1"/>
                  </a:solidFill>
                </a:rPr>
                <a:t>Advances</a:t>
              </a:r>
              <a:endParaRPr lang="en-US" sz="2800" dirty="0">
                <a:solidFill>
                  <a:schemeClr val="tx1"/>
                </a:solidFill>
              </a:endParaRPr>
            </a:p>
          </p:txBody>
        </p:sp>
        <p:sp>
          <p:nvSpPr>
            <p:cNvPr id="12" name="TextBox 11"/>
            <p:cNvSpPr txBox="1"/>
            <p:nvPr/>
          </p:nvSpPr>
          <p:spPr>
            <a:xfrm>
              <a:off x="1767575" y="4652531"/>
              <a:ext cx="3110125" cy="954108"/>
            </a:xfrm>
            <a:prstGeom prst="rect">
              <a:avLst/>
            </a:prstGeom>
            <a:grp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solidFill>
                    <a:schemeClr val="tx1"/>
                  </a:solidFill>
                </a:rPr>
                <a:t>machine learning, big data, control, </a:t>
              </a:r>
              <a:r>
                <a:rPr lang="en-US" dirty="0" err="1" smtClean="0">
                  <a:solidFill>
                    <a:schemeClr val="tx1"/>
                  </a:solidFill>
                </a:rPr>
                <a:t>sociotechnical</a:t>
              </a:r>
              <a:r>
                <a:rPr lang="en-US" dirty="0" smtClean="0">
                  <a:solidFill>
                    <a:schemeClr val="tx1"/>
                  </a:solidFill>
                </a:rPr>
                <a:t> systems, advanced materials…</a:t>
              </a:r>
              <a:endParaRPr lang="en-US" dirty="0">
                <a:solidFill>
                  <a:schemeClr val="tx1"/>
                </a:solidFill>
              </a:endParaRPr>
            </a:p>
          </p:txBody>
        </p:sp>
      </p:grpSp>
      <p:grpSp>
        <p:nvGrpSpPr>
          <p:cNvPr id="10" name="Group 15"/>
          <p:cNvGrpSpPr/>
          <p:nvPr/>
        </p:nvGrpSpPr>
        <p:grpSpPr>
          <a:xfrm>
            <a:off x="280416" y="4228623"/>
            <a:ext cx="4176367" cy="954107"/>
            <a:chOff x="3822522" y="185383"/>
            <a:chExt cx="4176367" cy="954107"/>
          </a:xfrm>
          <a:solidFill>
            <a:schemeClr val="tx2">
              <a:lumMod val="40000"/>
              <a:lumOff val="60000"/>
            </a:schemeClr>
          </a:solidFill>
        </p:grpSpPr>
        <p:sp>
          <p:nvSpPr>
            <p:cNvPr id="13" name="TextBox 12"/>
            <p:cNvSpPr txBox="1"/>
            <p:nvPr/>
          </p:nvSpPr>
          <p:spPr>
            <a:xfrm>
              <a:off x="3822522" y="185383"/>
              <a:ext cx="1617450" cy="954107"/>
            </a:xfrm>
            <a:prstGeom prst="rect">
              <a:avLst/>
            </a:prstGeom>
            <a:grpFill/>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US" sz="2800" dirty="0" smtClean="0">
                  <a:solidFill>
                    <a:schemeClr val="tx1"/>
                  </a:solidFill>
                </a:rPr>
                <a:t>Industrial</a:t>
              </a:r>
              <a:br>
                <a:rPr lang="en-US" sz="2800" dirty="0" smtClean="0">
                  <a:solidFill>
                    <a:schemeClr val="tx1"/>
                  </a:solidFill>
                </a:rPr>
              </a:br>
              <a:r>
                <a:rPr lang="en-US" sz="2800" dirty="0" smtClean="0">
                  <a:solidFill>
                    <a:schemeClr val="tx1"/>
                  </a:solidFill>
                </a:rPr>
                <a:t>Interests</a:t>
              </a:r>
              <a:endParaRPr lang="en-US" sz="2800" dirty="0">
                <a:solidFill>
                  <a:schemeClr val="tx1"/>
                </a:solidFill>
              </a:endParaRPr>
            </a:p>
          </p:txBody>
        </p:sp>
        <p:sp>
          <p:nvSpPr>
            <p:cNvPr id="14" name="TextBox 13"/>
            <p:cNvSpPr txBox="1"/>
            <p:nvPr/>
          </p:nvSpPr>
          <p:spPr>
            <a:xfrm>
              <a:off x="5431678" y="185383"/>
              <a:ext cx="2567211" cy="954107"/>
            </a:xfrm>
            <a:prstGeom prst="rect">
              <a:avLst/>
            </a:prstGeom>
            <a:grp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smtClean="0">
                  <a:solidFill>
                    <a:schemeClr val="tx1"/>
                  </a:solidFill>
                </a:rPr>
                <a:t>commercialization, monetization, standards, consortia, …</a:t>
              </a:r>
              <a:endParaRPr lang="en-US" dirty="0">
                <a:solidFill>
                  <a:schemeClr val="tx1"/>
                </a:solidFill>
              </a:endParaRPr>
            </a:p>
          </p:txBody>
        </p:sp>
      </p:grpSp>
      <p:sp>
        <p:nvSpPr>
          <p:cNvPr id="20" name="Title 19"/>
          <p:cNvSpPr>
            <a:spLocks noGrp="1"/>
          </p:cNvSpPr>
          <p:nvPr>
            <p:ph type="title"/>
          </p:nvPr>
        </p:nvSpPr>
        <p:spPr/>
        <p:txBody>
          <a:bodyPr/>
          <a:lstStyle/>
          <a:p>
            <a:r>
              <a:rPr lang="en-US" dirty="0" smtClean="0"/>
              <a:t>CPS In Context</a:t>
            </a:r>
            <a:endParaRPr lang="en-US" dirty="0"/>
          </a:p>
        </p:txBody>
      </p:sp>
      <p:sp>
        <p:nvSpPr>
          <p:cNvPr id="18" name="Slide Number Placeholder 17"/>
          <p:cNvSpPr>
            <a:spLocks noGrp="1"/>
          </p:cNvSpPr>
          <p:nvPr>
            <p:ph type="sldNum" sz="quarter" idx="12"/>
          </p:nvPr>
        </p:nvSpPr>
        <p:spPr/>
        <p:txBody>
          <a:bodyPr/>
          <a:lstStyle/>
          <a:p>
            <a:fld id="{07F52DBB-A7D1-8E41-BD4E-54628A079561}" type="slidenum">
              <a:rPr lang="en-US" smtClean="0"/>
              <a:pPr/>
              <a:t>12</a:t>
            </a:fld>
            <a:endParaRPr lang="en-US" dirty="0"/>
          </a:p>
        </p:txBody>
      </p:sp>
    </p:spTree>
    <p:extLst>
      <p:ext uri="{BB962C8B-B14F-4D97-AF65-F5344CB8AC3E}">
        <p14:creationId xmlns:p14="http://schemas.microsoft.com/office/powerpoint/2010/main" val="36819822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23264"/>
            <a:ext cx="4414838" cy="584775"/>
          </a:xfrm>
          <a:prstGeom prst="rect">
            <a:avLst/>
          </a:prstGeom>
          <a:noFill/>
        </p:spPr>
        <p:txBody>
          <a:bodyPr wrap="square" rtlCol="0">
            <a:spAutoFit/>
          </a:bodyPr>
          <a:lstStyle/>
          <a:p>
            <a:r>
              <a:rPr lang="en-US" sz="1600" i="1" dirty="0">
                <a:solidFill>
                  <a:schemeClr val="tx1">
                    <a:lumMod val="50000"/>
                    <a:lumOff val="50000"/>
                  </a:schemeClr>
                </a:solidFill>
              </a:rPr>
              <a:t>Source: Gartner Hype Cycle for Emerging Technologies </a:t>
            </a:r>
            <a:r>
              <a:rPr lang="en-US" sz="1600" i="1" dirty="0" smtClean="0">
                <a:solidFill>
                  <a:schemeClr val="tx1">
                    <a:lumMod val="50000"/>
                    <a:lumOff val="50000"/>
                  </a:schemeClr>
                </a:solidFill>
              </a:rPr>
              <a:t>2014</a:t>
            </a:r>
            <a:endParaRPr lang="en-US" sz="1600" i="1" dirty="0">
              <a:solidFill>
                <a:schemeClr val="tx1">
                  <a:lumMod val="50000"/>
                  <a:lumOff val="50000"/>
                </a:schemeClr>
              </a:solidFill>
            </a:endParaRPr>
          </a:p>
        </p:txBody>
      </p:sp>
      <p:grpSp>
        <p:nvGrpSpPr>
          <p:cNvPr id="5" name="Group 4"/>
          <p:cNvGrpSpPr/>
          <p:nvPr/>
        </p:nvGrpSpPr>
        <p:grpSpPr>
          <a:xfrm>
            <a:off x="1115785" y="914400"/>
            <a:ext cx="6428015" cy="5356679"/>
            <a:chOff x="734785" y="1158422"/>
            <a:chExt cx="6428015" cy="535667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85" y="1158422"/>
              <a:ext cx="6428015" cy="5356679"/>
            </a:xfrm>
            <a:prstGeom prst="rect">
              <a:avLst/>
            </a:prstGeom>
          </p:spPr>
        </p:pic>
        <p:sp>
          <p:nvSpPr>
            <p:cNvPr id="6" name="Oval 5"/>
            <p:cNvSpPr/>
            <p:nvPr/>
          </p:nvSpPr>
          <p:spPr>
            <a:xfrm>
              <a:off x="2333273" y="4563158"/>
              <a:ext cx="866487" cy="2296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19513" y="4191000"/>
              <a:ext cx="866487" cy="2296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40565" y="3429000"/>
              <a:ext cx="1016453" cy="37150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05000" y="3199329"/>
              <a:ext cx="866487" cy="2296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63346" y="1828800"/>
              <a:ext cx="944924" cy="2268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82305" y="1295400"/>
              <a:ext cx="866487" cy="2296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658123" y="3838956"/>
              <a:ext cx="734674" cy="35204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p:cNvSpPr>
            <a:spLocks noGrp="1"/>
          </p:cNvSpPr>
          <p:nvPr>
            <p:ph type="title"/>
          </p:nvPr>
        </p:nvSpPr>
        <p:spPr>
          <a:xfrm>
            <a:off x="457200" y="0"/>
            <a:ext cx="8229600" cy="1143000"/>
          </a:xfrm>
        </p:spPr>
        <p:txBody>
          <a:bodyPr/>
          <a:lstStyle/>
          <a:p>
            <a:r>
              <a:rPr lang="en-US" dirty="0" smtClean="0"/>
              <a:t>IoT in Perspective</a:t>
            </a:r>
            <a:endParaRPr lang="en-US" dirty="0"/>
          </a:p>
        </p:txBody>
      </p:sp>
    </p:spTree>
    <p:extLst>
      <p:ext uri="{BB962C8B-B14F-4D97-AF65-F5344CB8AC3E}">
        <p14:creationId xmlns:p14="http://schemas.microsoft.com/office/powerpoint/2010/main" val="142078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0" y="1284251"/>
            <a:ext cx="9126140" cy="5200650"/>
          </a:xfrm>
          <a:prstGeom prst="rect">
            <a:avLst/>
          </a:prstGeom>
        </p:spPr>
      </p:pic>
      <p:sp>
        <p:nvSpPr>
          <p:cNvPr id="3" name="Title 2"/>
          <p:cNvSpPr>
            <a:spLocks noGrp="1"/>
          </p:cNvSpPr>
          <p:nvPr>
            <p:ph type="title"/>
          </p:nvPr>
        </p:nvSpPr>
        <p:spPr>
          <a:xfrm>
            <a:off x="628650" y="97268"/>
            <a:ext cx="7886700" cy="1325563"/>
          </a:xfrm>
        </p:spPr>
        <p:txBody>
          <a:bodyPr/>
          <a:lstStyle/>
          <a:p>
            <a:r>
              <a:rPr lang="en-US" dirty="0" err="1" smtClean="0"/>
              <a:t>IoT</a:t>
            </a:r>
            <a:r>
              <a:rPr lang="en-US" dirty="0"/>
              <a:t> </a:t>
            </a:r>
            <a:r>
              <a:rPr lang="en-US" dirty="0" smtClean="0"/>
              <a:t>for a </a:t>
            </a:r>
            <a:r>
              <a:rPr lang="en-US" dirty="0"/>
              <a:t>s</a:t>
            </a:r>
            <a:r>
              <a:rPr lang="en-US" dirty="0" smtClean="0"/>
              <a:t>mart</a:t>
            </a:r>
            <a:r>
              <a:rPr lang="en-US" dirty="0" smtClean="0"/>
              <a:t>, connected home</a:t>
            </a:r>
            <a:endParaRPr lang="en-US" dirty="0"/>
          </a:p>
        </p:txBody>
      </p:sp>
    </p:spTree>
    <p:extLst>
      <p:ext uri="{BB962C8B-B14F-4D97-AF65-F5344CB8AC3E}">
        <p14:creationId xmlns:p14="http://schemas.microsoft.com/office/powerpoint/2010/main" val="5198793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0" dirty="0" smtClean="0"/>
              <a:t>IoT Core Technologies </a:t>
            </a:r>
          </a:p>
        </p:txBody>
      </p:sp>
      <p:sp>
        <p:nvSpPr>
          <p:cNvPr id="717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4" tIns="45647" rIns="91294" bIns="45647" numCol="1" anchor="t" anchorCtr="0" compatLnSpc="1">
            <a:prstTxWarp prst="textNoShape">
              <a:avLst/>
            </a:prstTxWarp>
            <a:normAutofit/>
          </a:bodyPr>
          <a:lstStyle/>
          <a:p>
            <a:r>
              <a:rPr lang="en-US" altLang="en-US" b="0" dirty="0" smtClean="0"/>
              <a:t>Security and Privacy</a:t>
            </a:r>
          </a:p>
          <a:p>
            <a:r>
              <a:rPr lang="en-US" altLang="en-US" b="0" dirty="0" smtClean="0"/>
              <a:t>Energy Management</a:t>
            </a:r>
          </a:p>
          <a:p>
            <a:r>
              <a:rPr lang="en-US" altLang="en-US" b="0" dirty="0" smtClean="0"/>
              <a:t>Real-time computing</a:t>
            </a:r>
          </a:p>
          <a:p>
            <a:r>
              <a:rPr lang="en-US" altLang="en-US" b="0" dirty="0" smtClean="0"/>
              <a:t>Sensors and Actuators</a:t>
            </a:r>
          </a:p>
          <a:p>
            <a:r>
              <a:rPr lang="en-US" altLang="en-US" b="0" dirty="0" smtClean="0"/>
              <a:t>Wireless Networking</a:t>
            </a:r>
          </a:p>
          <a:p>
            <a:r>
              <a:rPr lang="en-US" altLang="en-US" b="0" dirty="0" smtClean="0"/>
              <a:t>Signal Processing</a:t>
            </a:r>
          </a:p>
          <a:p>
            <a:r>
              <a:rPr lang="en-US" altLang="en-US" b="0" dirty="0" smtClean="0"/>
              <a:t>Sensing and Control</a:t>
            </a:r>
          </a:p>
          <a:p>
            <a:r>
              <a:rPr lang="en-US" altLang="en-US" b="0" dirty="0" smtClean="0"/>
              <a:t>Mobile Computing</a:t>
            </a:r>
          </a:p>
          <a:p>
            <a:r>
              <a:rPr lang="en-US" altLang="en-US" b="0" dirty="0" smtClean="0"/>
              <a:t>Big Data</a:t>
            </a:r>
          </a:p>
        </p:txBody>
      </p:sp>
    </p:spTree>
    <p:extLst>
      <p:ext uri="{BB962C8B-B14F-4D97-AF65-F5344CB8AC3E}">
        <p14:creationId xmlns:p14="http://schemas.microsoft.com/office/powerpoint/2010/main" val="29295083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185"/>
            <a:ext cx="8229600" cy="1143000"/>
          </a:xfrm>
        </p:spPr>
        <p:txBody>
          <a:bodyPr>
            <a:normAutofit/>
          </a:bodyPr>
          <a:lstStyle/>
          <a:p>
            <a:r>
              <a:rPr lang="en-US" dirty="0" smtClean="0"/>
              <a:t>IoT Research Challenges*</a:t>
            </a:r>
            <a:endParaRPr lang="en-US" dirty="0"/>
          </a:p>
        </p:txBody>
      </p:sp>
      <p:sp>
        <p:nvSpPr>
          <p:cNvPr id="3" name="Content Placeholder 2"/>
          <p:cNvSpPr>
            <a:spLocks noGrp="1"/>
          </p:cNvSpPr>
          <p:nvPr>
            <p:ph idx="1"/>
          </p:nvPr>
        </p:nvSpPr>
        <p:spPr/>
        <p:txBody>
          <a:bodyPr>
            <a:normAutofit/>
          </a:bodyPr>
          <a:lstStyle/>
          <a:p>
            <a:r>
              <a:rPr lang="en-US" dirty="0" smtClean="0">
                <a:latin typeface="+mn-lt"/>
              </a:rPr>
              <a:t>Massive Scaling</a:t>
            </a:r>
          </a:p>
          <a:p>
            <a:r>
              <a:rPr lang="en-US" dirty="0" smtClean="0">
                <a:latin typeface="+mn-lt"/>
              </a:rPr>
              <a:t>Architecture and Dependencies</a:t>
            </a:r>
          </a:p>
          <a:p>
            <a:r>
              <a:rPr lang="en-US" dirty="0" smtClean="0">
                <a:latin typeface="+mn-lt"/>
              </a:rPr>
              <a:t>Knowledge and Big Data</a:t>
            </a:r>
          </a:p>
          <a:p>
            <a:r>
              <a:rPr lang="en-US" dirty="0" smtClean="0">
                <a:latin typeface="+mn-lt"/>
              </a:rPr>
              <a:t>Robustness</a:t>
            </a:r>
          </a:p>
          <a:p>
            <a:r>
              <a:rPr lang="en-US" dirty="0" smtClean="0">
                <a:latin typeface="+mn-lt"/>
              </a:rPr>
              <a:t>Openness</a:t>
            </a:r>
          </a:p>
          <a:p>
            <a:r>
              <a:rPr lang="en-US" dirty="0" smtClean="0">
                <a:latin typeface="+mn-lt"/>
              </a:rPr>
              <a:t>Security and Privacy</a:t>
            </a:r>
          </a:p>
          <a:p>
            <a:r>
              <a:rPr lang="en-US" dirty="0" smtClean="0">
                <a:latin typeface="+mn-lt"/>
              </a:rPr>
              <a:t>Human Integration</a:t>
            </a:r>
            <a:endParaRPr lang="en-US" dirty="0">
              <a:latin typeface="+mn-lt"/>
            </a:endParaRPr>
          </a:p>
        </p:txBody>
      </p:sp>
      <p:sp>
        <p:nvSpPr>
          <p:cNvPr id="4" name="TextBox 3"/>
          <p:cNvSpPr txBox="1"/>
          <p:nvPr/>
        </p:nvSpPr>
        <p:spPr>
          <a:xfrm>
            <a:off x="762000" y="5410200"/>
            <a:ext cx="7239000" cy="646331"/>
          </a:xfrm>
          <a:prstGeom prst="rect">
            <a:avLst/>
          </a:prstGeom>
          <a:solidFill>
            <a:schemeClr val="accent4">
              <a:lumMod val="20000"/>
              <a:lumOff val="80000"/>
            </a:schemeClr>
          </a:solidFill>
        </p:spPr>
        <p:txBody>
          <a:bodyPr wrap="square" rtlCol="0">
            <a:spAutoFit/>
          </a:bodyPr>
          <a:lstStyle/>
          <a:p>
            <a:r>
              <a:rPr lang="en-US" dirty="0" smtClean="0"/>
              <a:t>* Borrowing heavily from:  “Research </a:t>
            </a:r>
            <a:r>
              <a:rPr lang="en-US" dirty="0"/>
              <a:t>Directions for the Internet of </a:t>
            </a:r>
            <a:r>
              <a:rPr lang="en-US" dirty="0" smtClean="0"/>
              <a:t>Things”, Jack Stankovic, IEEE Internet of Things Journal, Vol. 1, No. 1, February 2014</a:t>
            </a:r>
            <a:endParaRPr lang="en-US" dirty="0"/>
          </a:p>
        </p:txBody>
      </p:sp>
    </p:spTree>
    <p:extLst>
      <p:ext uri="{BB962C8B-B14F-4D97-AF65-F5344CB8AC3E}">
        <p14:creationId xmlns:p14="http://schemas.microsoft.com/office/powerpoint/2010/main" val="24087702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Massive Scaling as number of smart devices being deployed eventually reaches trillions</a:t>
            </a:r>
          </a:p>
        </p:txBody>
      </p:sp>
      <p:sp>
        <p:nvSpPr>
          <p:cNvPr id="3" name="Content Placeholder 2"/>
          <p:cNvSpPr>
            <a:spLocks noGrp="1"/>
          </p:cNvSpPr>
          <p:nvPr>
            <p:ph idx="1"/>
          </p:nvPr>
        </p:nvSpPr>
        <p:spPr/>
        <p:txBody>
          <a:bodyPr/>
          <a:lstStyle/>
          <a:p>
            <a:r>
              <a:rPr lang="en-US" dirty="0" smtClean="0">
                <a:latin typeface="+mn-lt"/>
              </a:rPr>
              <a:t>How to name, authenticate access, maintain, protect, and support</a:t>
            </a:r>
          </a:p>
          <a:p>
            <a:r>
              <a:rPr lang="en-US" dirty="0" smtClean="0">
                <a:latin typeface="+mn-lt"/>
              </a:rPr>
              <a:t>Architectural model to support heterogeneity of devices and applications</a:t>
            </a:r>
          </a:p>
          <a:p>
            <a:r>
              <a:rPr lang="en-US" dirty="0" smtClean="0">
                <a:latin typeface="+mn-lt"/>
              </a:rPr>
              <a:t>Standards and protocols – beyond IPv6?</a:t>
            </a:r>
          </a:p>
          <a:p>
            <a:r>
              <a:rPr lang="en-US" dirty="0" smtClean="0">
                <a:latin typeface="+mn-lt"/>
              </a:rPr>
              <a:t>Energy management / harvesting / low power</a:t>
            </a:r>
          </a:p>
          <a:p>
            <a:r>
              <a:rPr lang="en-US" dirty="0" smtClean="0">
                <a:latin typeface="+mn-lt"/>
              </a:rPr>
              <a:t>Data storage and management</a:t>
            </a:r>
          </a:p>
          <a:p>
            <a:r>
              <a:rPr lang="en-US" dirty="0" smtClean="0">
                <a:latin typeface="+mn-lt"/>
              </a:rPr>
              <a:t>Real-time behavior</a:t>
            </a:r>
          </a:p>
          <a:p>
            <a:r>
              <a:rPr lang="en-US" dirty="0" smtClean="0">
                <a:latin typeface="+mn-lt"/>
              </a:rPr>
              <a:t>Reliability </a:t>
            </a:r>
          </a:p>
          <a:p>
            <a:pPr lvl="1"/>
            <a:endParaRPr lang="en-US" dirty="0"/>
          </a:p>
        </p:txBody>
      </p:sp>
    </p:spTree>
    <p:extLst>
      <p:ext uri="{BB962C8B-B14F-4D97-AF65-F5344CB8AC3E}">
        <p14:creationId xmlns:p14="http://schemas.microsoft.com/office/powerpoint/2010/main" val="5983205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Architectures and Dependencies</a:t>
            </a:r>
          </a:p>
        </p:txBody>
      </p:sp>
      <p:sp>
        <p:nvSpPr>
          <p:cNvPr id="3" name="Content Placeholder 2"/>
          <p:cNvSpPr>
            <a:spLocks noGrp="1"/>
          </p:cNvSpPr>
          <p:nvPr>
            <p:ph idx="1"/>
          </p:nvPr>
        </p:nvSpPr>
        <p:spPr/>
        <p:txBody>
          <a:bodyPr/>
          <a:lstStyle/>
          <a:p>
            <a:r>
              <a:rPr lang="en-US" dirty="0" smtClean="0">
                <a:latin typeface="+mn-lt"/>
              </a:rPr>
              <a:t>What types of architectures will evolve that permits connectivity, control, communications, and integration of new / multiple applications and sharing of data?</a:t>
            </a:r>
          </a:p>
          <a:p>
            <a:r>
              <a:rPr lang="en-US" dirty="0" smtClean="0">
                <a:latin typeface="+mn-lt"/>
              </a:rPr>
              <a:t>How do we incorporate dependencies between multiple applications and devices?</a:t>
            </a:r>
          </a:p>
          <a:p>
            <a:pPr lvl="1"/>
            <a:r>
              <a:rPr lang="en-US" dirty="0" smtClean="0">
                <a:latin typeface="+mn-lt"/>
              </a:rPr>
              <a:t>Specify, detect, and resolve across applications</a:t>
            </a:r>
          </a:p>
          <a:p>
            <a:pPr lvl="1"/>
            <a:r>
              <a:rPr lang="en-US" dirty="0" smtClean="0">
                <a:latin typeface="+mn-lt"/>
              </a:rPr>
              <a:t>Beyond versions of underlying OS and hardware</a:t>
            </a:r>
          </a:p>
          <a:p>
            <a:pPr lvl="1"/>
            <a:r>
              <a:rPr lang="en-US" dirty="0" smtClean="0">
                <a:latin typeface="+mn-lt"/>
              </a:rPr>
              <a:t>Resolve conflicts between applications and devices – one may wish to turn off a light – and another may want to turn it on</a:t>
            </a:r>
          </a:p>
          <a:p>
            <a:pPr lvl="1"/>
            <a:endParaRPr lang="en-US" dirty="0"/>
          </a:p>
        </p:txBody>
      </p:sp>
    </p:spTree>
    <p:extLst>
      <p:ext uri="{BB962C8B-B14F-4D97-AF65-F5344CB8AC3E}">
        <p14:creationId xmlns:p14="http://schemas.microsoft.com/office/powerpoint/2010/main" val="22015827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and Big Data</a:t>
            </a: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mn-lt"/>
              </a:rPr>
              <a:t>IoT sensors will be generating potentially huge streams of data</a:t>
            </a:r>
          </a:p>
          <a:p>
            <a:r>
              <a:rPr lang="en-US" dirty="0" smtClean="0">
                <a:latin typeface="+mn-lt"/>
              </a:rPr>
              <a:t>How will the data be utilized?  How will it be converted into actionable information? How will it be fused with other streams? </a:t>
            </a:r>
          </a:p>
          <a:p>
            <a:r>
              <a:rPr lang="en-US" dirty="0" smtClean="0">
                <a:latin typeface="+mn-lt"/>
              </a:rPr>
              <a:t>What algorithms will be used for analysis?</a:t>
            </a:r>
          </a:p>
          <a:p>
            <a:r>
              <a:rPr lang="en-US" dirty="0" smtClean="0">
                <a:latin typeface="+mn-lt"/>
              </a:rPr>
              <a:t>Protocols and formats</a:t>
            </a:r>
          </a:p>
          <a:p>
            <a:r>
              <a:rPr lang="en-US" dirty="0" smtClean="0">
                <a:latin typeface="+mn-lt"/>
              </a:rPr>
              <a:t>Will it be usable for real-time control? </a:t>
            </a:r>
          </a:p>
          <a:p>
            <a:r>
              <a:rPr lang="en-US" dirty="0" smtClean="0">
                <a:latin typeface="+mn-lt"/>
              </a:rPr>
              <a:t>How and to where will it be transmitted?  How will it be stored – if at all? </a:t>
            </a:r>
          </a:p>
          <a:p>
            <a:r>
              <a:rPr lang="en-US" dirty="0" smtClean="0">
                <a:latin typeface="+mn-lt"/>
              </a:rPr>
              <a:t>What are the energy / bandwidth trades?</a:t>
            </a:r>
          </a:p>
          <a:p>
            <a:r>
              <a:rPr lang="en-US" dirty="0" smtClean="0">
                <a:latin typeface="+mn-lt"/>
              </a:rPr>
              <a:t>Privacy / Security / Trust – more detail later</a:t>
            </a:r>
          </a:p>
        </p:txBody>
      </p:sp>
    </p:spTree>
    <p:extLst>
      <p:ext uri="{BB962C8B-B14F-4D97-AF65-F5344CB8AC3E}">
        <p14:creationId xmlns:p14="http://schemas.microsoft.com/office/powerpoint/2010/main" val="3114791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Imagine a world …</a:t>
            </a:r>
            <a:endParaRPr lang="en-US" dirty="0"/>
          </a:p>
        </p:txBody>
      </p:sp>
      <p:pic>
        <p:nvPicPr>
          <p:cNvPr id="7" name="Content Placeholder 6" descr="718919f995f80cf6eedc6ce64f0d3649.jpg"/>
          <p:cNvPicPr>
            <a:picLocks noGrp="1" noChangeAspect="1"/>
          </p:cNvPicPr>
          <p:nvPr>
            <p:ph idx="1"/>
          </p:nvPr>
        </p:nvPicPr>
        <p:blipFill>
          <a:blip r:embed="rId2"/>
          <a:srcRect l="-5767" r="-5767"/>
          <a:stretch>
            <a:fillRect/>
          </a:stretch>
        </p:blipFill>
        <p:spPr>
          <a:xfrm>
            <a:off x="457200" y="1143000"/>
            <a:ext cx="8229600" cy="4983163"/>
          </a:xfrm>
        </p:spPr>
      </p:pic>
      <p:sp>
        <p:nvSpPr>
          <p:cNvPr id="6" name="Footer Placeholder 5"/>
          <p:cNvSpPr>
            <a:spLocks noGrp="1"/>
          </p:cNvSpPr>
          <p:nvPr>
            <p:ph type="ftr" sz="quarter" idx="4294967295"/>
          </p:nvPr>
        </p:nvSpPr>
        <p:spPr>
          <a:xfrm>
            <a:off x="3429000" y="6248400"/>
            <a:ext cx="2895600" cy="365125"/>
          </a:xfrm>
          <a:prstGeom prst="rect">
            <a:avLst/>
          </a:prstGeom>
        </p:spPr>
        <p:txBody>
          <a:bodyPr/>
          <a:lstStyle/>
          <a:p>
            <a:r>
              <a:rPr lang="en-US" dirty="0" smtClean="0"/>
              <a:t>Cyber-physical systems: A sense of the future</a:t>
            </a:r>
            <a:endParaRPr lang="en-US" dirty="0"/>
          </a:p>
        </p:txBody>
      </p:sp>
      <p:sp>
        <p:nvSpPr>
          <p:cNvPr id="5" name="Slide Number Placeholder 4"/>
          <p:cNvSpPr>
            <a:spLocks noGrp="1"/>
          </p:cNvSpPr>
          <p:nvPr>
            <p:ph type="sldNum" sz="quarter" idx="4294967295"/>
          </p:nvPr>
        </p:nvSpPr>
        <p:spPr>
          <a:xfrm>
            <a:off x="8382000" y="6356350"/>
            <a:ext cx="762000" cy="365125"/>
          </a:xfrm>
          <a:prstGeom prst="rect">
            <a:avLst/>
          </a:prstGeom>
        </p:spPr>
        <p:txBody>
          <a:bodyPr/>
          <a:lstStyle/>
          <a:p>
            <a:fld id="{07F52DBB-A7D1-8E41-BD4E-54628A079561}" type="slidenum">
              <a:rPr lang="en-US" smtClean="0"/>
              <a:pPr/>
              <a:t>2</a:t>
            </a:fld>
            <a:endParaRPr lang="en-US"/>
          </a:p>
        </p:txBody>
      </p:sp>
    </p:spTree>
    <p:extLst>
      <p:ext uri="{BB962C8B-B14F-4D97-AF65-F5344CB8AC3E}">
        <p14:creationId xmlns:p14="http://schemas.microsoft.com/office/powerpoint/2010/main" val="25260444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Robustness / </a:t>
            </a:r>
            <a:r>
              <a:rPr lang="en-US" dirty="0" smtClean="0"/>
              <a:t>Criticality</a:t>
            </a:r>
            <a:br>
              <a:rPr lang="en-US" dirty="0" smtClean="0"/>
            </a:br>
            <a:r>
              <a:rPr lang="en-US" dirty="0" smtClean="0"/>
              <a:t>("Internet of Broken Things")</a:t>
            </a:r>
            <a:endParaRPr lang="en-US" dirty="0"/>
          </a:p>
        </p:txBody>
      </p:sp>
      <p:sp>
        <p:nvSpPr>
          <p:cNvPr id="3" name="Content Placeholder 2"/>
          <p:cNvSpPr>
            <a:spLocks noGrp="1"/>
          </p:cNvSpPr>
          <p:nvPr>
            <p:ph idx="1"/>
          </p:nvPr>
        </p:nvSpPr>
        <p:spPr/>
        <p:txBody>
          <a:bodyPr>
            <a:normAutofit/>
          </a:bodyPr>
          <a:lstStyle/>
          <a:p>
            <a:r>
              <a:rPr lang="en-US" dirty="0" smtClean="0">
                <a:latin typeface="+mn-lt"/>
              </a:rPr>
              <a:t>Typically applications will involved deployed sensing, actuation, and communication platforms – each of which may have separate clocks and positioning.  What synchronization is needed, and what is the impact?</a:t>
            </a:r>
          </a:p>
          <a:p>
            <a:r>
              <a:rPr lang="en-US" dirty="0" smtClean="0">
                <a:latin typeface="+mn-lt"/>
              </a:rPr>
              <a:t>What is the impact on system performance if some of the IoT nodes are degraded?</a:t>
            </a:r>
          </a:p>
          <a:p>
            <a:r>
              <a:rPr lang="en-US" dirty="0" smtClean="0">
                <a:latin typeface="+mn-lt"/>
              </a:rPr>
              <a:t>What run-time assurances are available?</a:t>
            </a:r>
          </a:p>
          <a:p>
            <a:r>
              <a:rPr lang="en-US" dirty="0" smtClean="0">
                <a:latin typeface="+mn-lt"/>
              </a:rPr>
              <a:t>Can we include as an element of safety critical systems, and what will need to be qualified or certified?</a:t>
            </a:r>
          </a:p>
        </p:txBody>
      </p:sp>
    </p:spTree>
    <p:extLst>
      <p:ext uri="{BB962C8B-B14F-4D97-AF65-F5344CB8AC3E}">
        <p14:creationId xmlns:p14="http://schemas.microsoft.com/office/powerpoint/2010/main" val="978017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Openness and Integration</a:t>
            </a:r>
            <a:endParaRPr lang="en-US" dirty="0"/>
          </a:p>
        </p:txBody>
      </p:sp>
      <p:sp>
        <p:nvSpPr>
          <p:cNvPr id="3" name="Content Placeholder 2"/>
          <p:cNvSpPr>
            <a:spLocks noGrp="1"/>
          </p:cNvSpPr>
          <p:nvPr>
            <p:ph idx="1"/>
          </p:nvPr>
        </p:nvSpPr>
        <p:spPr/>
        <p:txBody>
          <a:bodyPr>
            <a:normAutofit/>
          </a:bodyPr>
          <a:lstStyle/>
          <a:p>
            <a:r>
              <a:rPr lang="en-US" dirty="0" smtClean="0">
                <a:latin typeface="+mn-lt"/>
              </a:rPr>
              <a:t>IoT devices will interact with each other and with other non-IoT nodes.</a:t>
            </a:r>
          </a:p>
          <a:p>
            <a:r>
              <a:rPr lang="en-US" dirty="0" smtClean="0">
                <a:latin typeface="+mn-lt"/>
              </a:rPr>
              <a:t>We may need to rethink composition and integration techniques for incorporating them into a system design</a:t>
            </a:r>
          </a:p>
          <a:p>
            <a:r>
              <a:rPr lang="en-US" dirty="0" smtClean="0">
                <a:latin typeface="+mn-lt"/>
              </a:rPr>
              <a:t>Modeling of system behavior including participation in real-time control</a:t>
            </a:r>
          </a:p>
        </p:txBody>
      </p:sp>
    </p:spTree>
    <p:extLst>
      <p:ext uri="{BB962C8B-B14F-4D97-AF65-F5344CB8AC3E}">
        <p14:creationId xmlns:p14="http://schemas.microsoft.com/office/powerpoint/2010/main" val="25460055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Content Placeholder 2"/>
          <p:cNvSpPr>
            <a:spLocks noGrp="1"/>
          </p:cNvSpPr>
          <p:nvPr>
            <p:ph idx="1"/>
          </p:nvPr>
        </p:nvSpPr>
        <p:spPr/>
        <p:txBody>
          <a:bodyPr>
            <a:normAutofit/>
          </a:bodyPr>
          <a:lstStyle/>
          <a:p>
            <a:r>
              <a:rPr lang="en-US" dirty="0" smtClean="0">
                <a:latin typeface="+mn-lt"/>
              </a:rPr>
              <a:t>IoT devices may be highly vulnerable to security attacks</a:t>
            </a:r>
          </a:p>
          <a:p>
            <a:pPr lvl="1"/>
            <a:r>
              <a:rPr lang="en-US" dirty="0" smtClean="0">
                <a:latin typeface="+mn-lt"/>
              </a:rPr>
              <a:t>Vulnerability to malware out of the box</a:t>
            </a:r>
          </a:p>
          <a:p>
            <a:pPr lvl="1"/>
            <a:r>
              <a:rPr lang="en-US" dirty="0" smtClean="0">
                <a:latin typeface="+mn-lt"/>
              </a:rPr>
              <a:t>Minimal processing may be challenging for attack detection, real-time response, and encryption</a:t>
            </a:r>
          </a:p>
          <a:p>
            <a:pPr lvl="1"/>
            <a:r>
              <a:rPr lang="en-US" dirty="0" smtClean="0">
                <a:latin typeface="+mn-lt"/>
              </a:rPr>
              <a:t>Open design &amp; wireless interfaces</a:t>
            </a:r>
          </a:p>
          <a:p>
            <a:pPr lvl="1"/>
            <a:r>
              <a:rPr lang="en-US" dirty="0" smtClean="0">
                <a:latin typeface="+mn-lt"/>
              </a:rPr>
              <a:t>Random failures may mask attacks</a:t>
            </a:r>
          </a:p>
          <a:p>
            <a:pPr lvl="1"/>
            <a:r>
              <a:rPr lang="en-US" dirty="0" smtClean="0">
                <a:latin typeface="+mn-lt"/>
              </a:rPr>
              <a:t>Recovery and resilience of system may be enhanced with redundancy</a:t>
            </a:r>
          </a:p>
          <a:p>
            <a:pPr lvl="1"/>
            <a:r>
              <a:rPr lang="en-US" dirty="0" smtClean="0">
                <a:latin typeface="+mn-lt"/>
              </a:rPr>
              <a:t>Update approach? Authentication?</a:t>
            </a:r>
          </a:p>
          <a:p>
            <a:pPr lvl="1"/>
            <a:r>
              <a:rPr lang="en-US" dirty="0" smtClean="0">
                <a:latin typeface="+mn-lt"/>
              </a:rPr>
              <a:t>Security architecture for heterogeneous environments including ‘green fields’  and legacy systems</a:t>
            </a:r>
          </a:p>
        </p:txBody>
      </p:sp>
    </p:spTree>
    <p:extLst>
      <p:ext uri="{BB962C8B-B14F-4D97-AF65-F5344CB8AC3E}">
        <p14:creationId xmlns:p14="http://schemas.microsoft.com/office/powerpoint/2010/main" val="28402979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213" y="1"/>
            <a:ext cx="6948160" cy="6855208"/>
          </a:xfrm>
          <a:prstGeom prst="rect">
            <a:avLst/>
          </a:prstGeom>
        </p:spPr>
      </p:pic>
      <p:cxnSp>
        <p:nvCxnSpPr>
          <p:cNvPr id="4" name="Straight Connector 3"/>
          <p:cNvCxnSpPr/>
          <p:nvPr/>
        </p:nvCxnSpPr>
        <p:spPr>
          <a:xfrm>
            <a:off x="4703619" y="1976582"/>
            <a:ext cx="2459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93672" y="2363158"/>
            <a:ext cx="927748" cy="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439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11" y="365126"/>
            <a:ext cx="8198039" cy="1325563"/>
          </a:xfrm>
        </p:spPr>
        <p:txBody>
          <a:bodyPr/>
          <a:lstStyle/>
          <a:p>
            <a:r>
              <a:rPr lang="en-US" u="sng" dirty="0" smtClean="0"/>
              <a:t>Unsafe</a:t>
            </a:r>
            <a:r>
              <a:rPr lang="en-US" dirty="0" smtClean="0"/>
              <a:t> Internet of Things Environments</a:t>
            </a:r>
            <a:endParaRPr lang="en-US" dirty="0"/>
          </a:p>
        </p:txBody>
      </p:sp>
      <p:sp>
        <p:nvSpPr>
          <p:cNvPr id="4" name="Content Placeholder 2"/>
          <p:cNvSpPr txBox="1">
            <a:spLocks/>
          </p:cNvSpPr>
          <p:nvPr/>
        </p:nvSpPr>
        <p:spPr>
          <a:xfrm>
            <a:off x="585787" y="1212850"/>
            <a:ext cx="6910388" cy="5511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200" dirty="0" smtClean="0"/>
          </a:p>
          <a:p>
            <a:pPr marL="0" indent="0">
              <a:buNone/>
            </a:pPr>
            <a:r>
              <a:rPr lang="en-US" dirty="0" smtClean="0"/>
              <a:t>Today’s </a:t>
            </a:r>
            <a:r>
              <a:rPr lang="en-US" dirty="0" err="1" smtClean="0"/>
              <a:t>IoT</a:t>
            </a:r>
            <a:r>
              <a:rPr lang="en-US" dirty="0" smtClean="0"/>
              <a:t> systems are fundamentally unsafe and subject to a range of vulnerabilities</a:t>
            </a:r>
          </a:p>
          <a:p>
            <a:pPr lvl="1"/>
            <a:r>
              <a:rPr lang="en-US" sz="2200" dirty="0" smtClean="0"/>
              <a:t>Study of top 10 </a:t>
            </a:r>
            <a:r>
              <a:rPr lang="en-US" sz="2200" dirty="0" err="1" smtClean="0"/>
              <a:t>IoT</a:t>
            </a:r>
            <a:r>
              <a:rPr lang="en-US" sz="2200" dirty="0" smtClean="0"/>
              <a:t> devices across multiple categories finds vulnerabilities in 70% of devices</a:t>
            </a:r>
          </a:p>
          <a:p>
            <a:pPr lvl="1"/>
            <a:r>
              <a:rPr lang="en-US" sz="2200" dirty="0" smtClean="0"/>
              <a:t>March 2014: “Remote-steering” attack demonstrated on recent car models</a:t>
            </a:r>
          </a:p>
          <a:p>
            <a:pPr lvl="1"/>
            <a:r>
              <a:rPr lang="en-US" sz="2200" dirty="0" smtClean="0"/>
              <a:t>August 2014: </a:t>
            </a:r>
            <a:r>
              <a:rPr lang="en-US" sz="2200" dirty="0" err="1" smtClean="0"/>
              <a:t>IoT</a:t>
            </a:r>
            <a:r>
              <a:rPr lang="en-US" sz="2200" dirty="0" smtClean="0"/>
              <a:t> baby monitor in Texas hacked; parents enter room to find strangers swearing and yelling remotely at two-year old girl</a:t>
            </a:r>
          </a:p>
          <a:p>
            <a:pPr lvl="1"/>
            <a:r>
              <a:rPr lang="en-US" sz="2200" dirty="0" smtClean="0"/>
              <a:t>October 2014: “First cyber-death [</a:t>
            </a:r>
            <a:r>
              <a:rPr lang="en-US" sz="2200" dirty="0" err="1" smtClean="0"/>
              <a:t>IoT</a:t>
            </a:r>
            <a:r>
              <a:rPr lang="en-US" sz="2200" dirty="0" smtClean="0"/>
              <a:t> related] will </a:t>
            </a:r>
            <a:r>
              <a:rPr lang="en-US" sz="2200" dirty="0" smtClean="0"/>
              <a:t>happen... ”</a:t>
            </a:r>
            <a:endParaRPr lang="en-US" sz="2200" dirty="0" smtClean="0"/>
          </a:p>
          <a:p>
            <a:pPr lvl="1"/>
            <a:r>
              <a:rPr lang="en-US" sz="2200" dirty="0" smtClean="0"/>
              <a:t>…</a:t>
            </a:r>
          </a:p>
        </p:txBody>
      </p:sp>
      <p:pic>
        <p:nvPicPr>
          <p:cNvPr id="5" name="Picture 4"/>
          <p:cNvPicPr>
            <a:picLocks noChangeAspect="1"/>
          </p:cNvPicPr>
          <p:nvPr/>
        </p:nvPicPr>
        <p:blipFill>
          <a:blip r:embed="rId3"/>
          <a:stretch>
            <a:fillRect/>
          </a:stretch>
        </p:blipFill>
        <p:spPr>
          <a:xfrm>
            <a:off x="7707574" y="219071"/>
            <a:ext cx="1247423" cy="1357740"/>
          </a:xfrm>
          <a:prstGeom prst="rect">
            <a:avLst/>
          </a:prstGeom>
        </p:spPr>
      </p:pic>
      <p:pic>
        <p:nvPicPr>
          <p:cNvPr id="8" name="Picture 7"/>
          <p:cNvPicPr>
            <a:picLocks noChangeAspect="1"/>
          </p:cNvPicPr>
          <p:nvPr/>
        </p:nvPicPr>
        <p:blipFill>
          <a:blip r:embed="rId4"/>
          <a:stretch>
            <a:fillRect/>
          </a:stretch>
        </p:blipFill>
        <p:spPr>
          <a:xfrm>
            <a:off x="7656394" y="5582484"/>
            <a:ext cx="1457732" cy="1275516"/>
          </a:xfrm>
          <a:prstGeom prst="rect">
            <a:avLst/>
          </a:prstGeom>
        </p:spPr>
      </p:pic>
      <p:sp>
        <p:nvSpPr>
          <p:cNvPr id="9" name="Rectangle 8"/>
          <p:cNvSpPr/>
          <p:nvPr/>
        </p:nvSpPr>
        <p:spPr>
          <a:xfrm>
            <a:off x="6517875" y="2795073"/>
            <a:ext cx="1445332" cy="256480"/>
          </a:xfrm>
          <a:prstGeom prst="rect">
            <a:avLst/>
          </a:prstGeom>
        </p:spPr>
        <p:txBody>
          <a:bodyPr wrap="none">
            <a:spAutoFit/>
          </a:bodyPr>
          <a:lstStyle/>
          <a:p>
            <a:pPr lvl="1"/>
            <a:r>
              <a:rPr lang="en-US" sz="1600" baseline="30000" dirty="0" smtClean="0"/>
              <a:t>    [</a:t>
            </a:r>
            <a:r>
              <a:rPr lang="en-US" sz="1600" i="1" baseline="30000" dirty="0"/>
              <a:t>Source: </a:t>
            </a:r>
            <a:r>
              <a:rPr lang="en-US" sz="1600" i="1" baseline="30000" dirty="0" smtClean="0"/>
              <a:t>HP</a:t>
            </a:r>
            <a:r>
              <a:rPr lang="en-US" sz="1600" baseline="30000" dirty="0"/>
              <a:t>]</a:t>
            </a:r>
          </a:p>
        </p:txBody>
      </p:sp>
      <p:sp>
        <p:nvSpPr>
          <p:cNvPr id="10" name="Rectangle 9"/>
          <p:cNvSpPr/>
          <p:nvPr/>
        </p:nvSpPr>
        <p:spPr>
          <a:xfrm>
            <a:off x="6483010" y="4155938"/>
            <a:ext cx="1538306" cy="256480"/>
          </a:xfrm>
          <a:prstGeom prst="rect">
            <a:avLst/>
          </a:prstGeom>
        </p:spPr>
        <p:txBody>
          <a:bodyPr wrap="none">
            <a:spAutoFit/>
          </a:bodyPr>
          <a:lstStyle/>
          <a:p>
            <a:pPr lvl="1"/>
            <a:r>
              <a:rPr lang="en-US" sz="1600" baseline="30000" dirty="0" smtClean="0"/>
              <a:t>    [</a:t>
            </a:r>
            <a:r>
              <a:rPr lang="en-US" sz="1600" i="1" baseline="30000" dirty="0"/>
              <a:t>Source: </a:t>
            </a:r>
            <a:r>
              <a:rPr lang="en-US" sz="1600" i="1" baseline="30000" dirty="0" smtClean="0"/>
              <a:t>CNN</a:t>
            </a:r>
            <a:r>
              <a:rPr lang="en-US" sz="1600" baseline="30000" dirty="0" smtClean="0"/>
              <a:t>]</a:t>
            </a:r>
            <a:endParaRPr lang="en-US" sz="1600" baseline="30000" dirty="0"/>
          </a:p>
        </p:txBody>
      </p:sp>
      <p:pic>
        <p:nvPicPr>
          <p:cNvPr id="12" name="Picture 11"/>
          <p:cNvPicPr>
            <a:picLocks noChangeAspect="1"/>
          </p:cNvPicPr>
          <p:nvPr/>
        </p:nvPicPr>
        <p:blipFill rotWithShape="1">
          <a:blip r:embed="rId5"/>
          <a:srcRect b="8682"/>
          <a:stretch/>
        </p:blipFill>
        <p:spPr>
          <a:xfrm>
            <a:off x="8228123" y="1887464"/>
            <a:ext cx="853708" cy="1249436"/>
          </a:xfrm>
          <a:prstGeom prst="rect">
            <a:avLst/>
          </a:prstGeom>
        </p:spPr>
      </p:pic>
      <p:sp>
        <p:nvSpPr>
          <p:cNvPr id="14" name="Rectangle 13"/>
          <p:cNvSpPr/>
          <p:nvPr/>
        </p:nvSpPr>
        <p:spPr>
          <a:xfrm>
            <a:off x="5976570" y="4792507"/>
            <a:ext cx="2308004" cy="338554"/>
          </a:xfrm>
          <a:prstGeom prst="rect">
            <a:avLst/>
          </a:prstGeom>
        </p:spPr>
        <p:txBody>
          <a:bodyPr wrap="none">
            <a:spAutoFit/>
          </a:bodyPr>
          <a:lstStyle/>
          <a:p>
            <a:pPr lvl="1"/>
            <a:r>
              <a:rPr lang="en-US" sz="1600" baseline="30000" dirty="0" smtClean="0"/>
              <a:t>    [</a:t>
            </a:r>
            <a:r>
              <a:rPr lang="en-US" sz="1600" i="1" baseline="30000" dirty="0"/>
              <a:t>Source: </a:t>
            </a:r>
            <a:r>
              <a:rPr lang="en-US" sz="1600" i="1" baseline="30000" dirty="0" smtClean="0"/>
              <a:t>Independent</a:t>
            </a:r>
            <a:r>
              <a:rPr lang="en-US" sz="1600" i="1" dirty="0" smtClean="0"/>
              <a:t> </a:t>
            </a:r>
            <a:r>
              <a:rPr lang="en-US" sz="1600" i="1" baseline="30000" dirty="0"/>
              <a:t>(UK</a:t>
            </a:r>
            <a:r>
              <a:rPr lang="en-US" sz="1600" i="1" baseline="30000" dirty="0" smtClean="0"/>
              <a:t>) ]</a:t>
            </a:r>
            <a:endParaRPr lang="en-US" sz="1600" i="1" baseline="30000" dirty="0"/>
          </a:p>
        </p:txBody>
      </p:sp>
      <p:sp>
        <p:nvSpPr>
          <p:cNvPr id="15" name="Rectangle 14"/>
          <p:cNvSpPr/>
          <p:nvPr/>
        </p:nvSpPr>
        <p:spPr>
          <a:xfrm>
            <a:off x="6359515" y="3450750"/>
            <a:ext cx="1656479" cy="256480"/>
          </a:xfrm>
          <a:prstGeom prst="rect">
            <a:avLst/>
          </a:prstGeom>
        </p:spPr>
        <p:txBody>
          <a:bodyPr wrap="none">
            <a:spAutoFit/>
          </a:bodyPr>
          <a:lstStyle/>
          <a:p>
            <a:pPr lvl="1"/>
            <a:r>
              <a:rPr lang="en-US" sz="1600" baseline="30000" dirty="0" smtClean="0"/>
              <a:t>    [</a:t>
            </a:r>
            <a:r>
              <a:rPr lang="en-US" sz="1600" i="1" baseline="30000" dirty="0"/>
              <a:t>Source: </a:t>
            </a:r>
            <a:r>
              <a:rPr lang="en-US" sz="1600" i="1" baseline="30000" dirty="0" smtClean="0"/>
              <a:t>Forbes</a:t>
            </a:r>
            <a:r>
              <a:rPr lang="en-US" sz="1600" baseline="30000" dirty="0" smtClean="0"/>
              <a:t>]</a:t>
            </a:r>
            <a:endParaRPr lang="en-US" sz="1600" baseline="30000" dirty="0"/>
          </a:p>
        </p:txBody>
      </p:sp>
    </p:spTree>
    <p:extLst>
      <p:ext uri="{BB962C8B-B14F-4D97-AF65-F5344CB8AC3E}">
        <p14:creationId xmlns:p14="http://schemas.microsoft.com/office/powerpoint/2010/main" val="1017291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a:t>
            </a:r>
            <a:endParaRPr lang="en-US" dirty="0"/>
          </a:p>
        </p:txBody>
      </p:sp>
      <p:sp>
        <p:nvSpPr>
          <p:cNvPr id="3" name="Content Placeholder 2"/>
          <p:cNvSpPr>
            <a:spLocks noGrp="1"/>
          </p:cNvSpPr>
          <p:nvPr>
            <p:ph idx="1"/>
          </p:nvPr>
        </p:nvSpPr>
        <p:spPr/>
        <p:txBody>
          <a:bodyPr>
            <a:normAutofit/>
          </a:bodyPr>
          <a:lstStyle/>
          <a:p>
            <a:r>
              <a:rPr lang="en-US" dirty="0" smtClean="0">
                <a:latin typeface="+mn-lt"/>
              </a:rPr>
              <a:t>Privacy Policies and enforcement among the diversity of heterogeneous elements</a:t>
            </a:r>
          </a:p>
          <a:p>
            <a:pPr lvl="1"/>
            <a:r>
              <a:rPr lang="en-US" dirty="0" smtClean="0">
                <a:latin typeface="+mn-lt"/>
              </a:rPr>
              <a:t>Where do the policies get enforced?</a:t>
            </a:r>
          </a:p>
          <a:p>
            <a:pPr lvl="1"/>
            <a:r>
              <a:rPr lang="en-US" dirty="0" smtClean="0">
                <a:latin typeface="+mn-lt"/>
              </a:rPr>
              <a:t>Data owners interaction among domains – perhaps there is a need for an IoT privacy language </a:t>
            </a:r>
          </a:p>
          <a:p>
            <a:pPr lvl="1"/>
            <a:r>
              <a:rPr lang="en-US" dirty="0" smtClean="0">
                <a:latin typeface="+mn-lt"/>
              </a:rPr>
              <a:t>Aggregation at the device may be challenge – responding to higher level requests for reduced data sets</a:t>
            </a:r>
          </a:p>
          <a:p>
            <a:pPr lvl="1"/>
            <a:r>
              <a:rPr lang="en-US" dirty="0" smtClean="0">
                <a:latin typeface="+mn-lt"/>
              </a:rPr>
              <a:t>Provenance for verification of adherence to policy</a:t>
            </a:r>
          </a:p>
          <a:p>
            <a:r>
              <a:rPr lang="en-US" dirty="0" smtClean="0">
                <a:latin typeface="+mn-lt"/>
              </a:rPr>
              <a:t>Information leakage </a:t>
            </a:r>
          </a:p>
        </p:txBody>
      </p:sp>
    </p:spTree>
    <p:extLst>
      <p:ext uri="{BB962C8B-B14F-4D97-AF65-F5344CB8AC3E}">
        <p14:creationId xmlns:p14="http://schemas.microsoft.com/office/powerpoint/2010/main" val="42275760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Integration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latin typeface="+mn-lt"/>
              </a:rPr>
              <a:t>Humans will be deeply integrated with IoT both as customers of their data and generators of data</a:t>
            </a:r>
          </a:p>
          <a:p>
            <a:r>
              <a:rPr lang="en-US" dirty="0" smtClean="0">
                <a:latin typeface="+mn-lt"/>
              </a:rPr>
              <a:t>How will the human interact with the systems? How will this impact cyber physical systems that interact with the human and the IoT devices (e.g. transportation)</a:t>
            </a:r>
          </a:p>
          <a:p>
            <a:pPr lvl="1"/>
            <a:r>
              <a:rPr lang="en-US" dirty="0" smtClean="0">
                <a:latin typeface="+mn-lt"/>
              </a:rPr>
              <a:t>User resolve contradictory actions / information from the </a:t>
            </a:r>
            <a:r>
              <a:rPr lang="en-US" dirty="0" err="1" smtClean="0">
                <a:latin typeface="+mn-lt"/>
              </a:rPr>
              <a:t>IoT</a:t>
            </a:r>
            <a:endParaRPr lang="en-US" dirty="0" smtClean="0">
              <a:latin typeface="+mn-lt"/>
            </a:endParaRPr>
          </a:p>
          <a:p>
            <a:pPr lvl="1"/>
            <a:r>
              <a:rPr lang="en-US" dirty="0" err="1" smtClean="0">
                <a:latin typeface="+mn-lt"/>
              </a:rPr>
              <a:t>IoT</a:t>
            </a:r>
            <a:r>
              <a:rPr lang="en-US" dirty="0" smtClean="0">
                <a:latin typeface="+mn-lt"/>
              </a:rPr>
              <a:t> devices may become safety critical as they are integrated more deeply with the human (and used in making decisions) and with traditional CPS</a:t>
            </a:r>
          </a:p>
          <a:p>
            <a:r>
              <a:rPr lang="en-US" dirty="0" smtClean="0">
                <a:latin typeface="+mn-lt"/>
              </a:rPr>
              <a:t>How do we customize the systems to preferences and priorities of user?</a:t>
            </a:r>
          </a:p>
          <a:p>
            <a:r>
              <a:rPr lang="en-US" dirty="0" smtClean="0">
                <a:latin typeface="+mn-lt"/>
              </a:rPr>
              <a:t>What re-programming of IoT will be available to the individual?</a:t>
            </a:r>
          </a:p>
          <a:p>
            <a:endParaRPr lang="en-US" dirty="0" smtClean="0">
              <a:latin typeface="+mn-lt"/>
            </a:endParaRPr>
          </a:p>
        </p:txBody>
      </p:sp>
    </p:spTree>
    <p:extLst>
      <p:ext uri="{BB962C8B-B14F-4D97-AF65-F5344CB8AC3E}">
        <p14:creationId xmlns:p14="http://schemas.microsoft.com/office/powerpoint/2010/main" val="20293514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2862"/>
            <a:ext cx="8229600" cy="1143000"/>
          </a:xfrm>
        </p:spPr>
        <p:txBody>
          <a:bodyPr>
            <a:noAutofit/>
          </a:bodyPr>
          <a:lstStyle/>
          <a:p>
            <a:pPr algn="ctr"/>
            <a:r>
              <a:rPr lang="en-US" b="1" dirty="0" smtClean="0"/>
              <a:t>Cyber-Physical Systems</a:t>
            </a:r>
            <a:endParaRPr lang="en-US" b="1" dirty="0"/>
          </a:p>
        </p:txBody>
      </p:sp>
      <p:sp>
        <p:nvSpPr>
          <p:cNvPr id="3" name="Content Placeholder 2"/>
          <p:cNvSpPr>
            <a:spLocks noGrp="1"/>
          </p:cNvSpPr>
          <p:nvPr>
            <p:ph idx="1"/>
          </p:nvPr>
        </p:nvSpPr>
        <p:spPr>
          <a:xfrm>
            <a:off x="1676400" y="1066800"/>
            <a:ext cx="6433691" cy="762000"/>
          </a:xfrm>
        </p:spPr>
        <p:txBody>
          <a:bodyPr>
            <a:noAutofit/>
          </a:bodyPr>
          <a:lstStyle/>
          <a:p>
            <a:pPr marL="0" indent="0" algn="ctr">
              <a:buNone/>
            </a:pPr>
            <a:r>
              <a:rPr lang="en-US" sz="1800" b="1" i="1" dirty="0" smtClean="0"/>
              <a:t>Deeply integrating </a:t>
            </a:r>
            <a:r>
              <a:rPr lang="en-US" sz="1800" b="1" i="1" dirty="0"/>
              <a:t>computation, communication, and control into physical systems</a:t>
            </a:r>
          </a:p>
          <a:p>
            <a:pPr algn="ctr">
              <a:spcAft>
                <a:spcPts val="600"/>
              </a:spcAft>
              <a:buNone/>
            </a:pPr>
            <a:endParaRPr lang="en-US" sz="1800" dirty="0"/>
          </a:p>
        </p:txBody>
      </p:sp>
      <p:graphicFrame>
        <p:nvGraphicFramePr>
          <p:cNvPr id="7" name="Diagram 6"/>
          <p:cNvGraphicFramePr/>
          <p:nvPr>
            <p:extLst>
              <p:ext uri="{D42A27DB-BD31-4B8C-83A1-F6EECF244321}">
                <p14:modId xmlns:p14="http://schemas.microsoft.com/office/powerpoint/2010/main" val="1785185005"/>
              </p:ext>
            </p:extLst>
          </p:nvPr>
        </p:nvGraphicFramePr>
        <p:xfrm>
          <a:off x="3964469" y="1676400"/>
          <a:ext cx="5255731"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6"/>
          <p:cNvSpPr>
            <a:spLocks noChangeArrowheads="1"/>
          </p:cNvSpPr>
          <p:nvPr/>
        </p:nvSpPr>
        <p:spPr bwMode="auto">
          <a:xfrm>
            <a:off x="775969" y="1543884"/>
            <a:ext cx="3886200" cy="4401205"/>
          </a:xfrm>
          <a:prstGeom prst="rect">
            <a:avLst/>
          </a:prstGeom>
          <a:noFill/>
          <a:ln w="9525" algn="ctr">
            <a:noFill/>
            <a:miter lim="800000"/>
            <a:headEnd/>
            <a:tailEnd/>
          </a:ln>
          <a:effectLst/>
        </p:spPr>
        <p:txBody>
          <a:bodyPr wrap="square" anchor="ctr">
            <a:spAutoFit/>
          </a:bodyPr>
          <a:lstStyle/>
          <a:p>
            <a:pPr marL="342900" indent="-342900">
              <a:buFont typeface="Arial"/>
              <a:buChar char="•"/>
            </a:pPr>
            <a:r>
              <a:rPr lang="en-US" sz="2000" dirty="0" smtClean="0">
                <a:solidFill>
                  <a:srgbClr val="000000"/>
                </a:solidFill>
              </a:rPr>
              <a:t>Pervasive computation</a:t>
            </a:r>
            <a:r>
              <a:rPr lang="en-US" sz="2000" dirty="0">
                <a:solidFill>
                  <a:srgbClr val="000000"/>
                </a:solidFill>
              </a:rPr>
              <a:t>, </a:t>
            </a:r>
            <a:r>
              <a:rPr lang="en-US" sz="2000" dirty="0" smtClean="0">
                <a:solidFill>
                  <a:srgbClr val="000000"/>
                </a:solidFill>
              </a:rPr>
              <a:t>sensing </a:t>
            </a:r>
            <a:r>
              <a:rPr lang="en-US" sz="2000" dirty="0">
                <a:solidFill>
                  <a:srgbClr val="000000"/>
                </a:solidFill>
              </a:rPr>
              <a:t>and </a:t>
            </a:r>
            <a:r>
              <a:rPr lang="en-US" sz="2000" dirty="0" smtClean="0">
                <a:solidFill>
                  <a:srgbClr val="000000"/>
                </a:solidFill>
              </a:rPr>
              <a:t>control</a:t>
            </a:r>
          </a:p>
          <a:p>
            <a:pPr marL="342900" indent="-342900">
              <a:buFont typeface="Arial"/>
              <a:buChar char="•"/>
            </a:pPr>
            <a:r>
              <a:rPr lang="en-US" sz="2000" dirty="0" smtClean="0">
                <a:solidFill>
                  <a:srgbClr val="000000"/>
                </a:solidFill>
              </a:rPr>
              <a:t>Networked and controlled at </a:t>
            </a:r>
            <a:r>
              <a:rPr lang="en-US" sz="2000" dirty="0">
                <a:solidFill>
                  <a:srgbClr val="000000"/>
                </a:solidFill>
              </a:rPr>
              <a:t>multi- and extreme scales</a:t>
            </a:r>
          </a:p>
          <a:p>
            <a:pPr marL="342900" indent="-342900">
              <a:buFont typeface="Arial"/>
              <a:buChar char="•"/>
            </a:pPr>
            <a:r>
              <a:rPr lang="en-US" sz="2000" dirty="0" smtClean="0">
                <a:solidFill>
                  <a:srgbClr val="000000"/>
                </a:solidFill>
              </a:rPr>
              <a:t>Dynamically reorganizing / reconfiguring</a:t>
            </a:r>
            <a:endParaRPr lang="en-US" sz="2000" dirty="0">
              <a:solidFill>
                <a:srgbClr val="000000"/>
              </a:solidFill>
            </a:endParaRPr>
          </a:p>
          <a:p>
            <a:pPr marL="342900" indent="-342900">
              <a:buFont typeface="Arial"/>
              <a:buChar char="•"/>
            </a:pPr>
            <a:r>
              <a:rPr lang="en-US" sz="2000" dirty="0">
                <a:solidFill>
                  <a:srgbClr val="000000"/>
                </a:solidFill>
              </a:rPr>
              <a:t>High degrees of </a:t>
            </a:r>
            <a:r>
              <a:rPr lang="en-US" sz="2000" dirty="0" smtClean="0">
                <a:solidFill>
                  <a:srgbClr val="000000"/>
                </a:solidFill>
              </a:rPr>
              <a:t>automation and potential human role</a:t>
            </a:r>
          </a:p>
          <a:p>
            <a:pPr marL="342900" indent="-342900">
              <a:buFont typeface="Arial"/>
              <a:buChar char="•"/>
            </a:pPr>
            <a:r>
              <a:rPr lang="en-US" sz="2000" dirty="0" smtClean="0">
                <a:solidFill>
                  <a:srgbClr val="000000"/>
                </a:solidFill>
              </a:rPr>
              <a:t>Dependable operation with high assurance of reliability, safety, security and usability</a:t>
            </a:r>
          </a:p>
          <a:p>
            <a:pPr marL="342900" indent="-342900">
              <a:buFont typeface="Arial"/>
              <a:buChar char="•"/>
            </a:pPr>
            <a:r>
              <a:rPr lang="en-US" sz="2000" dirty="0" smtClean="0">
                <a:solidFill>
                  <a:srgbClr val="000000"/>
                </a:solidFill>
              </a:rPr>
              <a:t>Conventional and unconventional substrates / platforms</a:t>
            </a:r>
          </a:p>
        </p:txBody>
      </p:sp>
      <p:sp>
        <p:nvSpPr>
          <p:cNvPr id="9" name="TextBox 8"/>
          <p:cNvSpPr txBox="1"/>
          <p:nvPr/>
        </p:nvSpPr>
        <p:spPr>
          <a:xfrm>
            <a:off x="4114800" y="2133600"/>
            <a:ext cx="184666" cy="369332"/>
          </a:xfrm>
          <a:prstGeom prst="rect">
            <a:avLst/>
          </a:prstGeom>
          <a:noFill/>
        </p:spPr>
        <p:txBody>
          <a:bodyPr wrap="none" rtlCol="0">
            <a:spAutoFit/>
          </a:bodyPr>
          <a:lstStyle/>
          <a:p>
            <a:endParaRPr lang="en-US" dirty="0"/>
          </a:p>
        </p:txBody>
      </p:sp>
      <p:sp>
        <p:nvSpPr>
          <p:cNvPr id="10" name="Text Box 5"/>
          <p:cNvSpPr txBox="1">
            <a:spLocks noChangeArrowheads="1"/>
          </p:cNvSpPr>
          <p:nvPr/>
        </p:nvSpPr>
        <p:spPr bwMode="auto">
          <a:xfrm>
            <a:off x="772041" y="6019800"/>
            <a:ext cx="7109703" cy="646331"/>
          </a:xfrm>
          <a:prstGeom prst="rect">
            <a:avLst/>
          </a:prstGeom>
          <a:solidFill>
            <a:schemeClr val="accent5">
              <a:lumMod val="40000"/>
              <a:lumOff val="60000"/>
            </a:schemeClr>
          </a:solidFill>
          <a:ln w="9525">
            <a:noFill/>
            <a:miter lim="800000"/>
            <a:headEnd/>
            <a:tailEnd/>
          </a:ln>
        </p:spPr>
        <p:txBody>
          <a:bodyPr wrap="none">
            <a:spAutoFit/>
          </a:bodyPr>
          <a:lstStyle/>
          <a:p>
            <a:r>
              <a:rPr lang="en-US" dirty="0"/>
              <a:t>“CPS will transform how we interact with the physical world</a:t>
            </a:r>
          </a:p>
          <a:p>
            <a:r>
              <a:rPr lang="en-US" dirty="0"/>
              <a:t> just like the Internet transformed how we interact with one another.”</a:t>
            </a:r>
          </a:p>
        </p:txBody>
      </p:sp>
    </p:spTree>
    <p:extLst>
      <p:ext uri="{BB962C8B-B14F-4D97-AF65-F5344CB8AC3E}">
        <p14:creationId xmlns:p14="http://schemas.microsoft.com/office/powerpoint/2010/main" val="178114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87"/>
            <a:ext cx="8229600" cy="1143000"/>
          </a:xfrm>
        </p:spPr>
        <p:txBody>
          <a:bodyPr>
            <a:normAutofit/>
          </a:bodyPr>
          <a:lstStyle/>
          <a:p>
            <a:pPr algn="ctr"/>
            <a:r>
              <a:rPr lang="en-US" sz="4000" b="1" dirty="0" smtClean="0"/>
              <a:t>In a few words…</a:t>
            </a:r>
            <a:endParaRPr lang="en-US" sz="4000" b="1" dirty="0"/>
          </a:p>
        </p:txBody>
      </p:sp>
      <p:sp>
        <p:nvSpPr>
          <p:cNvPr id="4" name="Content Placeholder 3"/>
          <p:cNvSpPr>
            <a:spLocks noGrp="1"/>
          </p:cNvSpPr>
          <p:nvPr>
            <p:ph idx="1"/>
          </p:nvPr>
        </p:nvSpPr>
        <p:spPr>
          <a:xfrm>
            <a:off x="599440" y="1143000"/>
            <a:ext cx="8382000" cy="2438400"/>
          </a:xfrm>
        </p:spPr>
        <p:txBody>
          <a:bodyPr>
            <a:normAutofit/>
          </a:bodyPr>
          <a:lstStyle/>
          <a:p>
            <a:pPr marL="0" indent="0" algn="ctr">
              <a:spcBef>
                <a:spcPts val="0"/>
              </a:spcBef>
              <a:buNone/>
            </a:pPr>
            <a:r>
              <a:rPr lang="en-US" sz="2400" dirty="0" smtClean="0">
                <a:latin typeface="+mn-lt"/>
              </a:rPr>
              <a:t>Cyber-physical systems are smart, complete systems of tomorrow;</a:t>
            </a:r>
          </a:p>
          <a:p>
            <a:pPr marL="0" indent="0" algn="ctr">
              <a:spcBef>
                <a:spcPts val="0"/>
              </a:spcBef>
              <a:buNone/>
            </a:pPr>
            <a:endParaRPr lang="en-US" sz="2400" dirty="0">
              <a:latin typeface="+mn-lt"/>
            </a:endParaRPr>
          </a:p>
          <a:p>
            <a:pPr marL="0" indent="0" algn="ctr">
              <a:spcBef>
                <a:spcPts val="0"/>
              </a:spcBef>
              <a:buNone/>
            </a:pPr>
            <a:r>
              <a:rPr lang="en-US" sz="2400" dirty="0" smtClean="0">
                <a:latin typeface="+mn-lt"/>
              </a:rPr>
              <a:t>Cyber-physical systems will enable ubiquitous technologies and applications for the future.</a:t>
            </a:r>
          </a:p>
          <a:p>
            <a:endParaRPr lang="en-US" sz="2800" dirty="0"/>
          </a:p>
        </p:txBody>
      </p:sp>
      <p:sp>
        <p:nvSpPr>
          <p:cNvPr id="5" name="Content Placeholder 3"/>
          <p:cNvSpPr txBox="1">
            <a:spLocks/>
          </p:cNvSpPr>
          <p:nvPr/>
        </p:nvSpPr>
        <p:spPr>
          <a:xfrm>
            <a:off x="599440" y="3352800"/>
            <a:ext cx="7772400" cy="3916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9975" lvl="1" indent="-457200">
              <a:buFont typeface="Arial"/>
              <a:buChar char="•"/>
            </a:pPr>
            <a:endParaRPr lang="en-US" sz="1800" dirty="0" smtClean="0"/>
          </a:p>
          <a:p>
            <a:pPr marL="2339975" lvl="1" indent="-457200">
              <a:buFont typeface="Arial"/>
              <a:buChar char="•"/>
            </a:pPr>
            <a:endParaRPr lang="en-US" sz="1800" dirty="0" smtClean="0"/>
          </a:p>
          <a:p>
            <a:endParaRPr lang="en-US" sz="2000" dirty="0"/>
          </a:p>
        </p:txBody>
      </p:sp>
      <p:sp>
        <p:nvSpPr>
          <p:cNvPr id="3" name="TextBox 2"/>
          <p:cNvSpPr txBox="1"/>
          <p:nvPr/>
        </p:nvSpPr>
        <p:spPr>
          <a:xfrm>
            <a:off x="1209040" y="3352800"/>
            <a:ext cx="6553200" cy="2246769"/>
          </a:xfrm>
          <a:prstGeom prst="rect">
            <a:avLst/>
          </a:prstGeom>
          <a:solidFill>
            <a:schemeClr val="accent3">
              <a:lumMod val="40000"/>
              <a:lumOff val="60000"/>
            </a:schemeClr>
          </a:solidFill>
          <a:ln>
            <a:solidFill>
              <a:schemeClr val="tx1"/>
            </a:solidFill>
          </a:ln>
        </p:spPr>
        <p:txBody>
          <a:bodyPr wrap="square" rtlCol="0">
            <a:spAutoFit/>
          </a:bodyPr>
          <a:lstStyle/>
          <a:p>
            <a:pPr algn="ctr"/>
            <a:r>
              <a:rPr lang="en-US" sz="2000" dirty="0"/>
              <a:t>Advances in </a:t>
            </a:r>
            <a:r>
              <a:rPr lang="en-US" sz="2000" i="1" dirty="0"/>
              <a:t>cyber-physical systems</a:t>
            </a:r>
            <a:r>
              <a:rPr lang="en-US" sz="2000" dirty="0"/>
              <a:t> will reshape our world with more responsive, secure, and efficient systems that:</a:t>
            </a:r>
          </a:p>
          <a:p>
            <a:pPr marL="2339975" lvl="1" indent="-457200">
              <a:buFont typeface="Arial"/>
              <a:buChar char="•"/>
            </a:pPr>
            <a:r>
              <a:rPr lang="en-US" sz="2000" b="1" i="1" dirty="0" smtClean="0"/>
              <a:t>Transform</a:t>
            </a:r>
            <a:r>
              <a:rPr lang="en-US" sz="2000" dirty="0" smtClean="0"/>
              <a:t> </a:t>
            </a:r>
            <a:r>
              <a:rPr lang="en-US" sz="2000" dirty="0"/>
              <a:t>the way we live</a:t>
            </a:r>
          </a:p>
          <a:p>
            <a:pPr marL="2339975" lvl="1" indent="-457200">
              <a:buFont typeface="Arial"/>
              <a:buChar char="•"/>
            </a:pPr>
            <a:r>
              <a:rPr lang="en-US" sz="2000" b="1" i="1" dirty="0" smtClean="0"/>
              <a:t>Drive</a:t>
            </a:r>
            <a:r>
              <a:rPr lang="en-US" sz="2000" dirty="0" smtClean="0"/>
              <a:t> </a:t>
            </a:r>
            <a:r>
              <a:rPr lang="en-US" sz="2000" dirty="0"/>
              <a:t>economic prosperity</a:t>
            </a:r>
          </a:p>
          <a:p>
            <a:pPr marL="2339975" lvl="1" indent="-457200">
              <a:buFont typeface="Arial"/>
              <a:buChar char="•"/>
            </a:pPr>
            <a:r>
              <a:rPr lang="en-US" sz="2000" b="1" i="1" dirty="0" smtClean="0"/>
              <a:t>Underpin</a:t>
            </a:r>
            <a:r>
              <a:rPr lang="en-US" sz="2000" dirty="0" smtClean="0"/>
              <a:t> </a:t>
            </a:r>
            <a:r>
              <a:rPr lang="en-US" sz="2000" dirty="0"/>
              <a:t>national security</a:t>
            </a:r>
          </a:p>
          <a:p>
            <a:pPr marL="2339975" lvl="1" indent="-457200">
              <a:buFont typeface="Arial"/>
              <a:buChar char="•"/>
            </a:pPr>
            <a:r>
              <a:rPr lang="en-US" sz="2000" b="1" i="1" dirty="0" smtClean="0"/>
              <a:t>Enhance</a:t>
            </a:r>
            <a:r>
              <a:rPr lang="en-US" sz="2000" dirty="0" smtClean="0"/>
              <a:t> </a:t>
            </a:r>
            <a:r>
              <a:rPr lang="en-US" sz="2000" dirty="0"/>
              <a:t>societal well-being</a:t>
            </a:r>
          </a:p>
          <a:p>
            <a:pPr marL="2339975" lvl="1" indent="-457200">
              <a:buFont typeface="Arial"/>
              <a:buChar char="•"/>
            </a:pPr>
            <a:r>
              <a:rPr lang="en-US" sz="2000" dirty="0"/>
              <a:t>U</a:t>
            </a:r>
            <a:r>
              <a:rPr lang="en-US" sz="2000" dirty="0" smtClean="0"/>
              <a:t>sers </a:t>
            </a:r>
            <a:r>
              <a:rPr lang="en-US" sz="2000" dirty="0"/>
              <a:t>can </a:t>
            </a:r>
            <a:r>
              <a:rPr lang="en-US" sz="2000" b="1" i="1" dirty="0"/>
              <a:t>bet their life on</a:t>
            </a:r>
          </a:p>
        </p:txBody>
      </p:sp>
    </p:spTree>
    <p:extLst>
      <p:ext uri="{BB962C8B-B14F-4D97-AF65-F5344CB8AC3E}">
        <p14:creationId xmlns:p14="http://schemas.microsoft.com/office/powerpoint/2010/main" val="2832376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2"/>
          <p:cNvSpPr>
            <a:spLocks noChangeArrowheads="1"/>
          </p:cNvSpPr>
          <p:nvPr/>
        </p:nvSpPr>
        <p:spPr bwMode="auto">
          <a:xfrm rot="5117233">
            <a:off x="6249988" y="1395413"/>
            <a:ext cx="1219200" cy="4425950"/>
          </a:xfrm>
          <a:prstGeom prst="ellipse">
            <a:avLst/>
          </a:prstGeom>
          <a:solidFill>
            <a:srgbClr val="FFFFCC">
              <a:alpha val="54000"/>
            </a:srgbClr>
          </a:solidFill>
          <a:ln w="9525">
            <a:solidFill>
              <a:srgbClr val="3366FF"/>
            </a:solidFill>
            <a:round/>
            <a:headEnd/>
            <a:tailEnd/>
          </a:ln>
        </p:spPr>
        <p:txBody>
          <a:bodyPr rot="10800000" vert="eaVert" wrap="none" anchor="ctr"/>
          <a:lstStyle/>
          <a:p>
            <a:pPr eaLnBrk="0" hangingPunct="0"/>
            <a:endParaRPr lang="en-US" sz="1600" b="1">
              <a:solidFill>
                <a:schemeClr val="tx2"/>
              </a:solidFill>
              <a:latin typeface="Tahoma" pitchFamily="34" charset="0"/>
            </a:endParaRPr>
          </a:p>
        </p:txBody>
      </p:sp>
      <p:sp>
        <p:nvSpPr>
          <p:cNvPr id="31746" name="Rectangle 41"/>
          <p:cNvSpPr>
            <a:spLocks noGrp="1" noChangeArrowheads="1"/>
          </p:cNvSpPr>
          <p:nvPr>
            <p:ph type="title"/>
          </p:nvPr>
        </p:nvSpPr>
        <p:spPr>
          <a:xfrm>
            <a:off x="1768365" y="191814"/>
            <a:ext cx="6398172" cy="838200"/>
          </a:xfrm>
        </p:spPr>
        <p:txBody>
          <a:bodyPr>
            <a:normAutofit/>
          </a:bodyPr>
          <a:lstStyle/>
          <a:p>
            <a:pPr eaLnBrk="1" hangingPunct="1"/>
            <a:r>
              <a:rPr lang="en-US" dirty="0" smtClean="0">
                <a:ea typeface="ＭＳ Ｐゴシック" charset="-128"/>
              </a:rPr>
              <a:t>CPS Research Model</a:t>
            </a:r>
          </a:p>
        </p:txBody>
      </p:sp>
      <p:sp>
        <p:nvSpPr>
          <p:cNvPr id="31747" name="Rectangle 42"/>
          <p:cNvSpPr>
            <a:spLocks noGrp="1" noChangeArrowheads="1"/>
          </p:cNvSpPr>
          <p:nvPr>
            <p:ph idx="1"/>
          </p:nvPr>
        </p:nvSpPr>
        <p:spPr>
          <a:xfrm>
            <a:off x="381000" y="1713186"/>
            <a:ext cx="3048000" cy="3886200"/>
          </a:xfrm>
        </p:spPr>
        <p:txBody>
          <a:bodyPr/>
          <a:lstStyle/>
          <a:p>
            <a:pPr eaLnBrk="1" hangingPunct="1">
              <a:spcBef>
                <a:spcPct val="40000"/>
              </a:spcBef>
            </a:pPr>
            <a:r>
              <a:rPr lang="en-US" sz="2000" dirty="0" smtClean="0">
                <a:latin typeface="+mn-lt"/>
                <a:ea typeface="ＭＳ Ｐゴシック" charset="-128"/>
              </a:rPr>
              <a:t>Abstract from sectors to more general principles</a:t>
            </a:r>
          </a:p>
          <a:p>
            <a:pPr eaLnBrk="1" hangingPunct="1">
              <a:spcBef>
                <a:spcPct val="40000"/>
              </a:spcBef>
            </a:pPr>
            <a:r>
              <a:rPr lang="en-US" sz="2000" dirty="0" smtClean="0">
                <a:latin typeface="+mn-lt"/>
                <a:ea typeface="ＭＳ Ｐゴシック" charset="-128"/>
              </a:rPr>
              <a:t>Apply these to problems in new sectors</a:t>
            </a:r>
          </a:p>
          <a:p>
            <a:pPr eaLnBrk="1" hangingPunct="1">
              <a:spcBef>
                <a:spcPct val="40000"/>
              </a:spcBef>
            </a:pPr>
            <a:r>
              <a:rPr lang="en-US" sz="2000" dirty="0" smtClean="0">
                <a:latin typeface="+mn-lt"/>
                <a:ea typeface="ＭＳ Ｐゴシック" charset="-128"/>
              </a:rPr>
              <a:t>Build a new CPS community</a:t>
            </a:r>
          </a:p>
          <a:p>
            <a:pPr eaLnBrk="1" hangingPunct="1"/>
            <a:r>
              <a:rPr lang="en-US" sz="2000" dirty="0" smtClean="0">
                <a:latin typeface="+mn-lt"/>
                <a:ea typeface="ＭＳ Ｐゴシック" charset="-128"/>
              </a:rPr>
              <a:t>Encourage other communities to join</a:t>
            </a:r>
          </a:p>
        </p:txBody>
      </p:sp>
      <p:sp>
        <p:nvSpPr>
          <p:cNvPr id="31748" name="Oval 20"/>
          <p:cNvSpPr>
            <a:spLocks noChangeArrowheads="1"/>
          </p:cNvSpPr>
          <p:nvPr/>
        </p:nvSpPr>
        <p:spPr bwMode="auto">
          <a:xfrm rot="-4334962">
            <a:off x="4608512" y="1719263"/>
            <a:ext cx="1198563" cy="4154488"/>
          </a:xfrm>
          <a:prstGeom prst="ellipse">
            <a:avLst/>
          </a:prstGeom>
          <a:solidFill>
            <a:srgbClr val="FFFFCC">
              <a:alpha val="54000"/>
            </a:srgbClr>
          </a:solidFill>
          <a:ln w="9525">
            <a:solidFill>
              <a:srgbClr val="3366FF"/>
            </a:solidFill>
            <a:round/>
            <a:headEnd/>
            <a:tailEnd/>
          </a:ln>
        </p:spPr>
        <p:txBody>
          <a:bodyPr vert="eaVert" wrap="none" anchor="ctr"/>
          <a:lstStyle/>
          <a:p>
            <a:pPr eaLnBrk="0" hangingPunct="0"/>
            <a:endParaRPr lang="en-US" sz="1600" b="1">
              <a:solidFill>
                <a:schemeClr val="tx2"/>
              </a:solidFill>
              <a:latin typeface="Tahoma" pitchFamily="34" charset="0"/>
            </a:endParaRPr>
          </a:p>
        </p:txBody>
      </p:sp>
      <p:sp>
        <p:nvSpPr>
          <p:cNvPr id="31749" name="Text Box 9"/>
          <p:cNvSpPr txBox="1">
            <a:spLocks noChangeArrowheads="1"/>
          </p:cNvSpPr>
          <p:nvPr/>
        </p:nvSpPr>
        <p:spPr bwMode="auto">
          <a:xfrm>
            <a:off x="3352800" y="3276600"/>
            <a:ext cx="1360488" cy="338138"/>
          </a:xfrm>
          <a:prstGeom prst="rect">
            <a:avLst/>
          </a:prstGeom>
          <a:noFill/>
          <a:ln w="9525">
            <a:noFill/>
            <a:miter lim="800000"/>
            <a:headEnd/>
            <a:tailEnd/>
          </a:ln>
        </p:spPr>
        <p:txBody>
          <a:bodyPr wrap="none">
            <a:spAutoFit/>
          </a:bodyPr>
          <a:lstStyle/>
          <a:p>
            <a:pPr eaLnBrk="0" hangingPunct="0"/>
            <a:r>
              <a:rPr lang="en-US" sz="1600" b="1">
                <a:solidFill>
                  <a:schemeClr val="tx2"/>
                </a:solidFill>
                <a:latin typeface="Tahoma" pitchFamily="34" charset="0"/>
              </a:rPr>
              <a:t>automotive</a:t>
            </a:r>
          </a:p>
        </p:txBody>
      </p:sp>
      <p:sp>
        <p:nvSpPr>
          <p:cNvPr id="31750" name="Oval 21"/>
          <p:cNvSpPr>
            <a:spLocks noChangeArrowheads="1"/>
          </p:cNvSpPr>
          <p:nvPr/>
        </p:nvSpPr>
        <p:spPr bwMode="auto">
          <a:xfrm rot="2704724">
            <a:off x="5818982" y="1305719"/>
            <a:ext cx="1365250" cy="3989387"/>
          </a:xfrm>
          <a:prstGeom prst="ellipse">
            <a:avLst/>
          </a:prstGeom>
          <a:solidFill>
            <a:srgbClr val="FFFFCC">
              <a:alpha val="54000"/>
            </a:srgbClr>
          </a:solidFill>
          <a:ln w="9525">
            <a:solidFill>
              <a:srgbClr val="3366FF"/>
            </a:solidFill>
            <a:round/>
            <a:headEnd/>
            <a:tailEnd/>
          </a:ln>
        </p:spPr>
        <p:txBody>
          <a:bodyPr rot="10800000" vert="eaVert" wrap="none" anchor="ctr"/>
          <a:lstStyle/>
          <a:p>
            <a:pPr eaLnBrk="0" hangingPunct="0"/>
            <a:endParaRPr lang="en-US" sz="1600" b="1">
              <a:solidFill>
                <a:schemeClr val="tx2"/>
              </a:solidFill>
              <a:latin typeface="Tahoma" pitchFamily="34" charset="0"/>
            </a:endParaRPr>
          </a:p>
        </p:txBody>
      </p:sp>
      <p:sp>
        <p:nvSpPr>
          <p:cNvPr id="31751" name="Text Box 10"/>
          <p:cNvSpPr txBox="1">
            <a:spLocks noChangeArrowheads="1"/>
          </p:cNvSpPr>
          <p:nvPr/>
        </p:nvSpPr>
        <p:spPr bwMode="auto">
          <a:xfrm>
            <a:off x="6629400" y="2328863"/>
            <a:ext cx="1371600" cy="338137"/>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agriculture</a:t>
            </a:r>
          </a:p>
        </p:txBody>
      </p:sp>
      <p:sp>
        <p:nvSpPr>
          <p:cNvPr id="31752" name="Oval 25"/>
          <p:cNvSpPr>
            <a:spLocks noChangeArrowheads="1"/>
          </p:cNvSpPr>
          <p:nvPr/>
        </p:nvSpPr>
        <p:spPr bwMode="auto">
          <a:xfrm rot="7621339">
            <a:off x="6254751" y="2017712"/>
            <a:ext cx="1219200" cy="3940175"/>
          </a:xfrm>
          <a:prstGeom prst="ellipse">
            <a:avLst/>
          </a:prstGeom>
          <a:solidFill>
            <a:srgbClr val="FFFFCC">
              <a:alpha val="54000"/>
            </a:srgbClr>
          </a:solidFill>
          <a:ln w="9525">
            <a:solidFill>
              <a:srgbClr val="3366FF"/>
            </a:solidFill>
            <a:round/>
            <a:headEnd/>
            <a:tailEnd/>
          </a:ln>
        </p:spPr>
        <p:txBody>
          <a:bodyPr rot="10800000" vert="eaVert" wrap="none" anchor="ctr"/>
          <a:lstStyle/>
          <a:p>
            <a:pPr eaLnBrk="0" hangingPunct="0"/>
            <a:endParaRPr lang="en-US" sz="1600" b="1">
              <a:solidFill>
                <a:schemeClr val="tx2"/>
              </a:solidFill>
              <a:latin typeface="Tahoma" pitchFamily="34" charset="0"/>
            </a:endParaRPr>
          </a:p>
        </p:txBody>
      </p:sp>
      <p:sp>
        <p:nvSpPr>
          <p:cNvPr id="31753" name="Text Box 11"/>
          <p:cNvSpPr txBox="1">
            <a:spLocks noChangeArrowheads="1"/>
          </p:cNvSpPr>
          <p:nvPr/>
        </p:nvSpPr>
        <p:spPr bwMode="auto">
          <a:xfrm>
            <a:off x="7426325" y="4572000"/>
            <a:ext cx="650875" cy="336550"/>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civil</a:t>
            </a:r>
          </a:p>
        </p:txBody>
      </p:sp>
      <p:sp>
        <p:nvSpPr>
          <p:cNvPr id="31754" name="Oval 19"/>
          <p:cNvSpPr>
            <a:spLocks noChangeArrowheads="1"/>
          </p:cNvSpPr>
          <p:nvPr/>
        </p:nvSpPr>
        <p:spPr bwMode="auto">
          <a:xfrm rot="-2388235">
            <a:off x="4860925" y="1227138"/>
            <a:ext cx="1374775" cy="4019550"/>
          </a:xfrm>
          <a:prstGeom prst="ellipse">
            <a:avLst/>
          </a:prstGeom>
          <a:solidFill>
            <a:srgbClr val="FFFFCC">
              <a:alpha val="54000"/>
            </a:srgbClr>
          </a:solidFill>
          <a:ln w="9525">
            <a:solidFill>
              <a:srgbClr val="3366FF"/>
            </a:solidFill>
            <a:round/>
            <a:headEnd/>
            <a:tailEnd/>
          </a:ln>
        </p:spPr>
        <p:txBody>
          <a:bodyPr wrap="none" anchor="ctr"/>
          <a:lstStyle/>
          <a:p>
            <a:pPr eaLnBrk="0" hangingPunct="0"/>
            <a:endParaRPr lang="en-US" sz="1600" b="1">
              <a:solidFill>
                <a:schemeClr val="tx2"/>
              </a:solidFill>
              <a:latin typeface="Tahoma" pitchFamily="34" charset="0"/>
            </a:endParaRPr>
          </a:p>
        </p:txBody>
      </p:sp>
      <p:sp>
        <p:nvSpPr>
          <p:cNvPr id="31755" name="Text Box 12"/>
          <p:cNvSpPr txBox="1">
            <a:spLocks noChangeArrowheads="1"/>
          </p:cNvSpPr>
          <p:nvPr/>
        </p:nvSpPr>
        <p:spPr bwMode="auto">
          <a:xfrm>
            <a:off x="4198720" y="2252663"/>
            <a:ext cx="1395412" cy="338137"/>
          </a:xfrm>
          <a:prstGeom prst="rect">
            <a:avLst/>
          </a:prstGeom>
          <a:noFill/>
          <a:ln w="9525">
            <a:noFill/>
            <a:miter lim="800000"/>
            <a:headEnd/>
            <a:tailEnd/>
          </a:ln>
        </p:spPr>
        <p:txBody>
          <a:bodyPr wrap="none">
            <a:spAutoFit/>
          </a:bodyPr>
          <a:lstStyle/>
          <a:p>
            <a:pPr eaLnBrk="0" hangingPunct="0"/>
            <a:r>
              <a:rPr lang="en-US" sz="1600" b="1" dirty="0">
                <a:solidFill>
                  <a:schemeClr val="tx2"/>
                </a:solidFill>
                <a:latin typeface="Tahoma" pitchFamily="34" charset="0"/>
              </a:rPr>
              <a:t>aeronautics</a:t>
            </a:r>
          </a:p>
        </p:txBody>
      </p:sp>
      <p:sp>
        <p:nvSpPr>
          <p:cNvPr id="31756" name="Oval 17"/>
          <p:cNvSpPr>
            <a:spLocks noChangeArrowheads="1"/>
          </p:cNvSpPr>
          <p:nvPr/>
        </p:nvSpPr>
        <p:spPr bwMode="auto">
          <a:xfrm>
            <a:off x="5486400" y="1263650"/>
            <a:ext cx="1219200" cy="3689350"/>
          </a:xfrm>
          <a:prstGeom prst="ellipse">
            <a:avLst/>
          </a:prstGeom>
          <a:solidFill>
            <a:srgbClr val="FFFFCC">
              <a:alpha val="54000"/>
            </a:srgbClr>
          </a:solidFill>
          <a:ln w="9525">
            <a:solidFill>
              <a:srgbClr val="3366FF"/>
            </a:solidFill>
            <a:round/>
            <a:headEnd/>
            <a:tailEnd/>
          </a:ln>
        </p:spPr>
        <p:txBody>
          <a:bodyPr wrap="none" anchor="ctr"/>
          <a:lstStyle/>
          <a:p>
            <a:pPr eaLnBrk="0" hangingPunct="0"/>
            <a:endParaRPr lang="en-US" sz="1600" b="1">
              <a:solidFill>
                <a:schemeClr val="tx2"/>
              </a:solidFill>
              <a:latin typeface="Tahoma" pitchFamily="34" charset="0"/>
            </a:endParaRPr>
          </a:p>
        </p:txBody>
      </p:sp>
      <p:sp>
        <p:nvSpPr>
          <p:cNvPr id="31757" name="Text Box 13"/>
          <p:cNvSpPr txBox="1">
            <a:spLocks noChangeArrowheads="1"/>
          </p:cNvSpPr>
          <p:nvPr/>
        </p:nvSpPr>
        <p:spPr bwMode="auto">
          <a:xfrm>
            <a:off x="5581650" y="1906588"/>
            <a:ext cx="1047750" cy="338137"/>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medical</a:t>
            </a:r>
          </a:p>
        </p:txBody>
      </p:sp>
      <p:sp>
        <p:nvSpPr>
          <p:cNvPr id="31758" name="Oval 33"/>
          <p:cNvSpPr>
            <a:spLocks noChangeArrowheads="1"/>
          </p:cNvSpPr>
          <p:nvPr/>
        </p:nvSpPr>
        <p:spPr bwMode="auto">
          <a:xfrm rot="9192960">
            <a:off x="5749925" y="2495550"/>
            <a:ext cx="1219200" cy="3854450"/>
          </a:xfrm>
          <a:prstGeom prst="ellipse">
            <a:avLst/>
          </a:prstGeom>
          <a:solidFill>
            <a:srgbClr val="FFFFCC">
              <a:alpha val="54000"/>
            </a:srgbClr>
          </a:solidFill>
          <a:ln w="9525">
            <a:solidFill>
              <a:srgbClr val="3366FF"/>
            </a:solidFill>
            <a:round/>
            <a:headEnd/>
            <a:tailEnd/>
          </a:ln>
        </p:spPr>
        <p:txBody>
          <a:bodyPr rot="10800000" wrap="none" anchor="ctr"/>
          <a:lstStyle/>
          <a:p>
            <a:pPr eaLnBrk="0" hangingPunct="0"/>
            <a:endParaRPr lang="en-US" sz="1600" b="1">
              <a:solidFill>
                <a:schemeClr val="tx2"/>
              </a:solidFill>
              <a:latin typeface="Tahoma" pitchFamily="34" charset="0"/>
            </a:endParaRPr>
          </a:p>
        </p:txBody>
      </p:sp>
      <p:sp>
        <p:nvSpPr>
          <p:cNvPr id="31759" name="Text Box 15"/>
          <p:cNvSpPr txBox="1">
            <a:spLocks noChangeArrowheads="1"/>
          </p:cNvSpPr>
          <p:nvPr/>
        </p:nvSpPr>
        <p:spPr bwMode="auto">
          <a:xfrm>
            <a:off x="6202363" y="5105400"/>
            <a:ext cx="1189037" cy="338138"/>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materials</a:t>
            </a:r>
          </a:p>
        </p:txBody>
      </p:sp>
      <p:sp>
        <p:nvSpPr>
          <p:cNvPr id="31760" name="Oval 23"/>
          <p:cNvSpPr>
            <a:spLocks noChangeArrowheads="1"/>
          </p:cNvSpPr>
          <p:nvPr/>
        </p:nvSpPr>
        <p:spPr bwMode="auto">
          <a:xfrm rot="-7134448">
            <a:off x="4772025" y="2112963"/>
            <a:ext cx="1273175" cy="4168775"/>
          </a:xfrm>
          <a:prstGeom prst="ellipse">
            <a:avLst/>
          </a:prstGeom>
          <a:solidFill>
            <a:srgbClr val="FFFFCC">
              <a:alpha val="54000"/>
            </a:srgbClr>
          </a:solidFill>
          <a:ln w="9525">
            <a:solidFill>
              <a:srgbClr val="3366FF"/>
            </a:solidFill>
            <a:round/>
            <a:headEnd/>
            <a:tailEnd/>
          </a:ln>
        </p:spPr>
        <p:txBody>
          <a:bodyPr vert="eaVert" wrap="none" anchor="ctr"/>
          <a:lstStyle/>
          <a:p>
            <a:pPr eaLnBrk="0" hangingPunct="0"/>
            <a:endParaRPr lang="en-US" sz="1600" b="1">
              <a:solidFill>
                <a:schemeClr val="tx2"/>
              </a:solidFill>
              <a:latin typeface="Tahoma" pitchFamily="34" charset="0"/>
            </a:endParaRPr>
          </a:p>
        </p:txBody>
      </p:sp>
      <p:sp>
        <p:nvSpPr>
          <p:cNvPr id="31761" name="Text Box 16"/>
          <p:cNvSpPr txBox="1">
            <a:spLocks noChangeArrowheads="1"/>
          </p:cNvSpPr>
          <p:nvPr/>
        </p:nvSpPr>
        <p:spPr bwMode="auto">
          <a:xfrm>
            <a:off x="3733800" y="4572000"/>
            <a:ext cx="1066800" cy="338138"/>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  energy</a:t>
            </a:r>
          </a:p>
        </p:txBody>
      </p:sp>
      <p:sp>
        <p:nvSpPr>
          <p:cNvPr id="31762" name="Text Box 34"/>
          <p:cNvSpPr txBox="1">
            <a:spLocks noChangeArrowheads="1"/>
          </p:cNvSpPr>
          <p:nvPr/>
        </p:nvSpPr>
        <p:spPr bwMode="auto">
          <a:xfrm>
            <a:off x="7299325" y="3276600"/>
            <a:ext cx="1722438" cy="338138"/>
          </a:xfrm>
          <a:prstGeom prst="rect">
            <a:avLst/>
          </a:prstGeom>
          <a:noFill/>
          <a:ln w="9525">
            <a:noFill/>
            <a:miter lim="800000"/>
            <a:headEnd/>
            <a:tailEnd/>
          </a:ln>
        </p:spPr>
        <p:txBody>
          <a:bodyPr>
            <a:spAutoFit/>
          </a:bodyPr>
          <a:lstStyle/>
          <a:p>
            <a:pPr eaLnBrk="0" hangingPunct="0"/>
            <a:r>
              <a:rPr lang="en-US" sz="1600" b="1">
                <a:solidFill>
                  <a:schemeClr val="tx2"/>
                </a:solidFill>
                <a:latin typeface="Tahoma" pitchFamily="34" charset="0"/>
              </a:rPr>
              <a:t>manufacturing</a:t>
            </a:r>
          </a:p>
        </p:txBody>
      </p:sp>
      <p:sp>
        <p:nvSpPr>
          <p:cNvPr id="31763" name="Text Box 47"/>
          <p:cNvSpPr txBox="1">
            <a:spLocks noChangeArrowheads="1"/>
          </p:cNvSpPr>
          <p:nvPr/>
        </p:nvSpPr>
        <p:spPr bwMode="auto">
          <a:xfrm>
            <a:off x="7010400" y="1143000"/>
            <a:ext cx="1925527" cy="307777"/>
          </a:xfrm>
          <a:prstGeom prst="rect">
            <a:avLst/>
          </a:prstGeom>
          <a:noFill/>
          <a:ln w="9525">
            <a:noFill/>
            <a:miter lim="800000"/>
            <a:headEnd/>
            <a:tailEnd/>
          </a:ln>
        </p:spPr>
        <p:txBody>
          <a:bodyPr wrap="none">
            <a:spAutoFit/>
          </a:bodyPr>
          <a:lstStyle/>
          <a:p>
            <a:pPr eaLnBrk="0" hangingPunct="0"/>
            <a:r>
              <a:rPr lang="en-US" sz="1400" dirty="0">
                <a:solidFill>
                  <a:schemeClr val="tx2"/>
                </a:solidFill>
                <a:latin typeface="Tahoma" pitchFamily="34" charset="0"/>
              </a:rPr>
              <a:t>Application Sectors</a:t>
            </a:r>
          </a:p>
        </p:txBody>
      </p:sp>
      <p:sp>
        <p:nvSpPr>
          <p:cNvPr id="31764" name="Line 48" descr="arrow"/>
          <p:cNvSpPr>
            <a:spLocks noChangeShapeType="1"/>
          </p:cNvSpPr>
          <p:nvPr/>
        </p:nvSpPr>
        <p:spPr bwMode="auto">
          <a:xfrm flipH="1">
            <a:off x="6659563" y="1447800"/>
            <a:ext cx="609600" cy="228600"/>
          </a:xfrm>
          <a:prstGeom prst="line">
            <a:avLst/>
          </a:prstGeom>
          <a:noFill/>
          <a:ln w="28575">
            <a:solidFill>
              <a:schemeClr val="tx2"/>
            </a:solidFill>
            <a:round/>
            <a:headEnd/>
            <a:tailEnd type="arrow" w="med" len="med"/>
          </a:ln>
        </p:spPr>
        <p:txBody>
          <a:bodyPr/>
          <a:lstStyle/>
          <a:p>
            <a:endParaRPr lang="en-US"/>
          </a:p>
        </p:txBody>
      </p:sp>
      <p:sp>
        <p:nvSpPr>
          <p:cNvPr id="31765" name="Line 49" descr="arrow"/>
          <p:cNvSpPr>
            <a:spLocks noChangeShapeType="1"/>
          </p:cNvSpPr>
          <p:nvPr/>
        </p:nvSpPr>
        <p:spPr bwMode="auto">
          <a:xfrm>
            <a:off x="8031163" y="1524000"/>
            <a:ext cx="315912" cy="1433513"/>
          </a:xfrm>
          <a:prstGeom prst="line">
            <a:avLst/>
          </a:prstGeom>
          <a:noFill/>
          <a:ln w="28575">
            <a:solidFill>
              <a:srgbClr val="000066"/>
            </a:solidFill>
            <a:round/>
            <a:headEnd/>
            <a:tailEnd type="arrow" w="med" len="med"/>
          </a:ln>
        </p:spPr>
        <p:txBody>
          <a:bodyPr/>
          <a:lstStyle/>
          <a:p>
            <a:endParaRPr lang="en-US"/>
          </a:p>
        </p:txBody>
      </p:sp>
      <p:sp>
        <p:nvSpPr>
          <p:cNvPr id="31766" name="Oval 24"/>
          <p:cNvSpPr>
            <a:spLocks noChangeArrowheads="1"/>
          </p:cNvSpPr>
          <p:nvPr/>
        </p:nvSpPr>
        <p:spPr bwMode="auto">
          <a:xfrm rot="-9276364">
            <a:off x="5180013" y="2565400"/>
            <a:ext cx="1397000" cy="3863975"/>
          </a:xfrm>
          <a:prstGeom prst="ellipse">
            <a:avLst/>
          </a:prstGeom>
          <a:solidFill>
            <a:srgbClr val="FFFFCC">
              <a:alpha val="54000"/>
            </a:srgbClr>
          </a:solidFill>
          <a:ln w="9525">
            <a:solidFill>
              <a:srgbClr val="3366FF"/>
            </a:solidFill>
            <a:round/>
            <a:headEnd/>
            <a:tailEnd/>
          </a:ln>
        </p:spPr>
        <p:txBody>
          <a:bodyPr rot="10800000" wrap="none" anchor="ctr"/>
          <a:lstStyle/>
          <a:p>
            <a:pPr eaLnBrk="0" hangingPunct="0"/>
            <a:endParaRPr lang="en-US" sz="1600" b="1">
              <a:solidFill>
                <a:schemeClr val="tx2"/>
              </a:solidFill>
              <a:latin typeface="Tahoma" pitchFamily="34" charset="0"/>
            </a:endParaRPr>
          </a:p>
        </p:txBody>
      </p:sp>
      <p:sp>
        <p:nvSpPr>
          <p:cNvPr id="31767" name="Text Box 14"/>
          <p:cNvSpPr txBox="1">
            <a:spLocks noChangeArrowheads="1"/>
          </p:cNvSpPr>
          <p:nvPr/>
        </p:nvSpPr>
        <p:spPr bwMode="auto">
          <a:xfrm>
            <a:off x="4929188" y="5229225"/>
            <a:ext cx="1090612" cy="336550"/>
          </a:xfrm>
          <a:prstGeom prst="rect">
            <a:avLst/>
          </a:prstGeom>
          <a:noFill/>
          <a:ln w="9525">
            <a:noFill/>
            <a:miter lim="800000"/>
            <a:headEnd/>
            <a:tailEnd/>
          </a:ln>
        </p:spPr>
        <p:txBody>
          <a:bodyPr wrap="none">
            <a:spAutoFit/>
          </a:bodyPr>
          <a:lstStyle/>
          <a:p>
            <a:pPr eaLnBrk="0" hangingPunct="0"/>
            <a:r>
              <a:rPr lang="en-US" sz="1600" b="1">
                <a:solidFill>
                  <a:schemeClr val="tx2"/>
                </a:solidFill>
                <a:latin typeface="Tahoma" pitchFamily="34" charset="0"/>
              </a:rPr>
              <a:t>chemical</a:t>
            </a:r>
          </a:p>
        </p:txBody>
      </p:sp>
      <p:sp>
        <p:nvSpPr>
          <p:cNvPr id="31768" name="Oval 4"/>
          <p:cNvSpPr>
            <a:spLocks noChangeArrowheads="1"/>
          </p:cNvSpPr>
          <p:nvPr/>
        </p:nvSpPr>
        <p:spPr bwMode="auto">
          <a:xfrm>
            <a:off x="4648200" y="2590800"/>
            <a:ext cx="2773363" cy="2400300"/>
          </a:xfrm>
          <a:prstGeom prst="ellipse">
            <a:avLst/>
          </a:prstGeom>
          <a:noFill/>
          <a:ln w="9525">
            <a:solidFill>
              <a:srgbClr val="B11400"/>
            </a:solidFill>
            <a:prstDash val="dash"/>
            <a:round/>
            <a:headEnd/>
            <a:tailEnd/>
          </a:ln>
        </p:spPr>
        <p:txBody>
          <a:bodyPr wrap="none" anchor="ctr"/>
          <a:lstStyle/>
          <a:p>
            <a:pPr algn="ctr" eaLnBrk="0" hangingPunct="0"/>
            <a:r>
              <a:rPr lang="en-US" sz="1800" b="1" dirty="0">
                <a:solidFill>
                  <a:srgbClr val="008000"/>
                </a:solidFill>
                <a:latin typeface="Tahoma" pitchFamily="34" charset="0"/>
              </a:rPr>
              <a:t>Core Science,</a:t>
            </a:r>
            <a:br>
              <a:rPr lang="en-US" sz="1800" b="1" dirty="0">
                <a:solidFill>
                  <a:srgbClr val="008000"/>
                </a:solidFill>
                <a:latin typeface="Tahoma" pitchFamily="34" charset="0"/>
              </a:rPr>
            </a:br>
            <a:r>
              <a:rPr lang="en-US" sz="1800" b="1" dirty="0">
                <a:solidFill>
                  <a:srgbClr val="008000"/>
                </a:solidFill>
                <a:latin typeface="Tahoma" pitchFamily="34" charset="0"/>
              </a:rPr>
              <a:t> Technology,</a:t>
            </a:r>
            <a:br>
              <a:rPr lang="en-US" sz="1800" b="1" dirty="0">
                <a:solidFill>
                  <a:srgbClr val="008000"/>
                </a:solidFill>
                <a:latin typeface="Tahoma" pitchFamily="34" charset="0"/>
              </a:rPr>
            </a:br>
            <a:r>
              <a:rPr lang="en-US" sz="1800" b="1" dirty="0">
                <a:solidFill>
                  <a:srgbClr val="008000"/>
                </a:solidFill>
                <a:latin typeface="Tahoma" pitchFamily="34" charset="0"/>
              </a:rPr>
              <a:t>Engineering</a:t>
            </a:r>
          </a:p>
        </p:txBody>
      </p:sp>
      <p:grpSp>
        <p:nvGrpSpPr>
          <p:cNvPr id="2" name="Group 32"/>
          <p:cNvGrpSpPr>
            <a:grpSpLocks/>
          </p:cNvGrpSpPr>
          <p:nvPr/>
        </p:nvGrpSpPr>
        <p:grpSpPr bwMode="auto">
          <a:xfrm>
            <a:off x="4953000" y="2743200"/>
            <a:ext cx="2409825" cy="2166938"/>
            <a:chOff x="4953000" y="2743200"/>
            <a:chExt cx="2410379" cy="2167718"/>
          </a:xfrm>
        </p:grpSpPr>
        <p:sp>
          <p:nvSpPr>
            <p:cNvPr id="31770" name="TextBox 26"/>
            <p:cNvSpPr txBox="1">
              <a:spLocks noChangeArrowheads="1"/>
            </p:cNvSpPr>
            <p:nvPr/>
          </p:nvSpPr>
          <p:spPr bwMode="auto">
            <a:xfrm>
              <a:off x="5599259" y="2743200"/>
              <a:ext cx="849484" cy="338554"/>
            </a:xfrm>
            <a:prstGeom prst="rect">
              <a:avLst/>
            </a:prstGeom>
            <a:noFill/>
            <a:ln w="9525">
              <a:noFill/>
              <a:miter lim="800000"/>
              <a:headEnd/>
              <a:tailEnd/>
            </a:ln>
          </p:spPr>
          <p:txBody>
            <a:bodyPr wrap="none">
              <a:spAutoFit/>
            </a:bodyPr>
            <a:lstStyle/>
            <a:p>
              <a:r>
                <a:rPr lang="en-US" sz="1600" b="1" i="1"/>
                <a:t>Safety</a:t>
              </a:r>
            </a:p>
          </p:txBody>
        </p:sp>
        <p:sp>
          <p:nvSpPr>
            <p:cNvPr id="31771" name="TextBox 27"/>
            <p:cNvSpPr txBox="1">
              <a:spLocks noChangeArrowheads="1"/>
            </p:cNvSpPr>
            <p:nvPr/>
          </p:nvSpPr>
          <p:spPr bwMode="auto">
            <a:xfrm>
              <a:off x="6019970" y="3048061"/>
              <a:ext cx="1343409" cy="338554"/>
            </a:xfrm>
            <a:prstGeom prst="rect">
              <a:avLst/>
            </a:prstGeom>
            <a:noFill/>
            <a:ln w="9525">
              <a:noFill/>
              <a:miter lim="800000"/>
              <a:headEnd/>
              <a:tailEnd/>
            </a:ln>
          </p:spPr>
          <p:txBody>
            <a:bodyPr wrap="none">
              <a:spAutoFit/>
            </a:bodyPr>
            <a:lstStyle/>
            <a:p>
              <a:r>
                <a:rPr lang="en-US" sz="1600" b="1" i="1"/>
                <a:t>Verification</a:t>
              </a:r>
            </a:p>
          </p:txBody>
        </p:sp>
        <p:sp>
          <p:nvSpPr>
            <p:cNvPr id="31772" name="TextBox 28"/>
            <p:cNvSpPr txBox="1">
              <a:spLocks noChangeArrowheads="1"/>
            </p:cNvSpPr>
            <p:nvPr/>
          </p:nvSpPr>
          <p:spPr bwMode="auto">
            <a:xfrm>
              <a:off x="5980259" y="4202668"/>
              <a:ext cx="1350823" cy="338554"/>
            </a:xfrm>
            <a:prstGeom prst="rect">
              <a:avLst/>
            </a:prstGeom>
            <a:noFill/>
            <a:ln w="9525">
              <a:noFill/>
              <a:miter lim="800000"/>
              <a:headEnd/>
              <a:tailEnd/>
            </a:ln>
          </p:spPr>
          <p:txBody>
            <a:bodyPr wrap="none">
              <a:spAutoFit/>
            </a:bodyPr>
            <a:lstStyle/>
            <a:p>
              <a:r>
                <a:rPr lang="en-US" sz="1600" b="1" i="1">
                  <a:solidFill>
                    <a:srgbClr val="000000"/>
                  </a:solidFill>
                </a:rPr>
                <a:t>Networking</a:t>
              </a:r>
            </a:p>
          </p:txBody>
        </p:sp>
        <p:sp>
          <p:nvSpPr>
            <p:cNvPr id="31773" name="TextBox 29"/>
            <p:cNvSpPr txBox="1">
              <a:spLocks noChangeArrowheads="1"/>
            </p:cNvSpPr>
            <p:nvPr/>
          </p:nvSpPr>
          <p:spPr bwMode="auto">
            <a:xfrm>
              <a:off x="4953000" y="4115073"/>
              <a:ext cx="1157261" cy="584776"/>
            </a:xfrm>
            <a:prstGeom prst="rect">
              <a:avLst/>
            </a:prstGeom>
            <a:noFill/>
            <a:ln w="9525">
              <a:noFill/>
              <a:miter lim="800000"/>
              <a:headEnd/>
              <a:tailEnd/>
            </a:ln>
          </p:spPr>
          <p:txBody>
            <a:bodyPr wrap="none">
              <a:spAutoFit/>
            </a:bodyPr>
            <a:lstStyle/>
            <a:p>
              <a:r>
                <a:rPr lang="en-US" sz="1600" b="1" i="1" dirty="0"/>
                <a:t>Real-time</a:t>
              </a:r>
            </a:p>
            <a:p>
              <a:r>
                <a:rPr lang="en-US" sz="1600" b="1" i="1" dirty="0"/>
                <a:t>Systems</a:t>
              </a:r>
            </a:p>
          </p:txBody>
        </p:sp>
        <p:sp>
          <p:nvSpPr>
            <p:cNvPr id="31774" name="TextBox 30"/>
            <p:cNvSpPr txBox="1">
              <a:spLocks noChangeArrowheads="1"/>
            </p:cNvSpPr>
            <p:nvPr/>
          </p:nvSpPr>
          <p:spPr bwMode="auto">
            <a:xfrm>
              <a:off x="4953000" y="3048061"/>
              <a:ext cx="962997" cy="338554"/>
            </a:xfrm>
            <a:prstGeom prst="rect">
              <a:avLst/>
            </a:prstGeom>
            <a:noFill/>
            <a:ln w="9525">
              <a:noFill/>
              <a:miter lim="800000"/>
              <a:headEnd/>
              <a:tailEnd/>
            </a:ln>
          </p:spPr>
          <p:txBody>
            <a:bodyPr wrap="none">
              <a:spAutoFit/>
            </a:bodyPr>
            <a:lstStyle/>
            <a:p>
              <a:r>
                <a:rPr lang="en-US" sz="1600" b="1" i="1">
                  <a:solidFill>
                    <a:srgbClr val="000000"/>
                  </a:solidFill>
                </a:rPr>
                <a:t>Control</a:t>
              </a:r>
            </a:p>
          </p:txBody>
        </p:sp>
        <p:sp>
          <p:nvSpPr>
            <p:cNvPr id="31775" name="TextBox 31"/>
            <p:cNvSpPr txBox="1">
              <a:spLocks noChangeArrowheads="1"/>
            </p:cNvSpPr>
            <p:nvPr/>
          </p:nvSpPr>
          <p:spPr bwMode="auto">
            <a:xfrm>
              <a:off x="5638909" y="4572364"/>
              <a:ext cx="1043347" cy="338554"/>
            </a:xfrm>
            <a:prstGeom prst="rect">
              <a:avLst/>
            </a:prstGeom>
            <a:noFill/>
            <a:ln w="9525">
              <a:noFill/>
              <a:miter lim="800000"/>
              <a:headEnd/>
              <a:tailEnd/>
            </a:ln>
          </p:spPr>
          <p:txBody>
            <a:bodyPr wrap="none">
              <a:spAutoFit/>
            </a:bodyPr>
            <a:lstStyle/>
            <a:p>
              <a:r>
                <a:rPr lang="en-US" sz="1600" b="1" i="1"/>
                <a:t>Security</a:t>
              </a:r>
            </a:p>
          </p:txBody>
        </p:sp>
      </p:grpSp>
    </p:spTree>
    <p:extLst>
      <p:ext uri="{BB962C8B-B14F-4D97-AF65-F5344CB8AC3E}">
        <p14:creationId xmlns:p14="http://schemas.microsoft.com/office/powerpoint/2010/main" val="21896421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3" name="TextBox 54"/>
          <p:cNvSpPr txBox="1">
            <a:spLocks noChangeArrowheads="1"/>
          </p:cNvSpPr>
          <p:nvPr/>
        </p:nvSpPr>
        <p:spPr bwMode="auto">
          <a:xfrm>
            <a:off x="457200" y="6581775"/>
            <a:ext cx="1881657" cy="246221"/>
          </a:xfrm>
          <a:prstGeom prst="rect">
            <a:avLst/>
          </a:prstGeom>
          <a:noFill/>
          <a:ln w="9525">
            <a:noFill/>
            <a:miter lim="800000"/>
            <a:headEnd/>
            <a:tailEnd/>
          </a:ln>
        </p:spPr>
        <p:txBody>
          <a:bodyPr wrap="none">
            <a:spAutoFit/>
          </a:bodyPr>
          <a:lstStyle/>
          <a:p>
            <a:r>
              <a:rPr lang="en-US" sz="1000" dirty="0">
                <a:cs typeface="Arial" pitchFamily="34" charset="0"/>
              </a:rPr>
              <a:t>Source: Sajal Das, Keith Marzullo</a:t>
            </a:r>
          </a:p>
        </p:txBody>
      </p:sp>
      <p:sp>
        <p:nvSpPr>
          <p:cNvPr id="17" name="Rectangle 16"/>
          <p:cNvSpPr/>
          <p:nvPr/>
        </p:nvSpPr>
        <p:spPr>
          <a:xfrm>
            <a:off x="477838" y="3987800"/>
            <a:ext cx="4060825" cy="256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pic>
        <p:nvPicPr>
          <p:cNvPr id="2560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 y="4344988"/>
            <a:ext cx="3948113" cy="2065337"/>
          </a:xfrm>
          <a:prstGeom prst="rect">
            <a:avLst/>
          </a:prstGeom>
          <a:noFill/>
          <a:ln w="9525">
            <a:noFill/>
            <a:miter lim="800000"/>
            <a:headEnd/>
            <a:tailEnd/>
          </a:ln>
        </p:spPr>
      </p:pic>
      <p:sp>
        <p:nvSpPr>
          <p:cNvPr id="25606" name="Rectangle 18"/>
          <p:cNvSpPr>
            <a:spLocks noChangeArrowheads="1"/>
          </p:cNvSpPr>
          <p:nvPr/>
        </p:nvSpPr>
        <p:spPr bwMode="auto">
          <a:xfrm>
            <a:off x="406400" y="5911850"/>
            <a:ext cx="927100" cy="495300"/>
          </a:xfrm>
          <a:prstGeom prst="rect">
            <a:avLst/>
          </a:prstGeom>
          <a:noFill/>
          <a:ln w="9525">
            <a:noFill/>
            <a:miter lim="800000"/>
            <a:headEnd/>
            <a:tailEnd/>
          </a:ln>
        </p:spPr>
        <p:txBody>
          <a:bodyPr>
            <a:spAutoFit/>
          </a:bodyPr>
          <a:lstStyle/>
          <a:p>
            <a:pPr>
              <a:lnSpc>
                <a:spcPct val="80000"/>
              </a:lnSpc>
            </a:pPr>
            <a:r>
              <a:rPr lang="en-US" sz="1600" dirty="0">
                <a:solidFill>
                  <a:srgbClr val="C00000"/>
                </a:solidFill>
                <a:latin typeface="Calibri" pitchFamily="34" charset="0"/>
              </a:rPr>
              <a:t>Personal Sensing</a:t>
            </a:r>
          </a:p>
        </p:txBody>
      </p:sp>
      <p:sp>
        <p:nvSpPr>
          <p:cNvPr id="25607" name="Rectangle 19"/>
          <p:cNvSpPr>
            <a:spLocks noChangeArrowheads="1"/>
          </p:cNvSpPr>
          <p:nvPr/>
        </p:nvSpPr>
        <p:spPr bwMode="auto">
          <a:xfrm>
            <a:off x="2116138" y="5268913"/>
            <a:ext cx="927100" cy="495300"/>
          </a:xfrm>
          <a:prstGeom prst="rect">
            <a:avLst/>
          </a:prstGeom>
          <a:noFill/>
          <a:ln w="9525">
            <a:noFill/>
            <a:miter lim="800000"/>
            <a:headEnd/>
            <a:tailEnd/>
          </a:ln>
        </p:spPr>
        <p:txBody>
          <a:bodyPr>
            <a:spAutoFit/>
          </a:bodyPr>
          <a:lstStyle/>
          <a:p>
            <a:pPr>
              <a:lnSpc>
                <a:spcPct val="80000"/>
              </a:lnSpc>
            </a:pPr>
            <a:r>
              <a:rPr lang="en-US" sz="1600" dirty="0">
                <a:solidFill>
                  <a:srgbClr val="C00000"/>
                </a:solidFill>
                <a:latin typeface="Calibri" pitchFamily="34" charset="0"/>
              </a:rPr>
              <a:t>Public Sensing</a:t>
            </a:r>
          </a:p>
        </p:txBody>
      </p:sp>
      <p:sp>
        <p:nvSpPr>
          <p:cNvPr id="25608" name="Rectangle 20"/>
          <p:cNvSpPr>
            <a:spLocks noChangeArrowheads="1"/>
          </p:cNvSpPr>
          <p:nvPr/>
        </p:nvSpPr>
        <p:spPr bwMode="auto">
          <a:xfrm>
            <a:off x="3756025" y="5697538"/>
            <a:ext cx="925513" cy="495300"/>
          </a:xfrm>
          <a:prstGeom prst="rect">
            <a:avLst/>
          </a:prstGeom>
          <a:noFill/>
          <a:ln w="9525">
            <a:noFill/>
            <a:miter lim="800000"/>
            <a:headEnd/>
            <a:tailEnd/>
          </a:ln>
        </p:spPr>
        <p:txBody>
          <a:bodyPr>
            <a:spAutoFit/>
          </a:bodyPr>
          <a:lstStyle/>
          <a:p>
            <a:pPr>
              <a:lnSpc>
                <a:spcPct val="80000"/>
              </a:lnSpc>
            </a:pPr>
            <a:r>
              <a:rPr lang="en-US" sz="1600" dirty="0">
                <a:solidFill>
                  <a:srgbClr val="C00000"/>
                </a:solidFill>
                <a:latin typeface="Calibri" pitchFamily="34" charset="0"/>
              </a:rPr>
              <a:t>Social Sensing</a:t>
            </a:r>
          </a:p>
        </p:txBody>
      </p:sp>
      <p:sp>
        <p:nvSpPr>
          <p:cNvPr id="22" name="Rectangle 21"/>
          <p:cNvSpPr/>
          <p:nvPr/>
        </p:nvSpPr>
        <p:spPr>
          <a:xfrm>
            <a:off x="501650" y="4010025"/>
            <a:ext cx="2774950" cy="374650"/>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en-US" b="1" dirty="0">
                <a:solidFill>
                  <a:srgbClr val="002060"/>
                </a:solidFill>
                <a:latin typeface="+mn-lt"/>
              </a:rPr>
              <a:t>People-Centric Sensing</a:t>
            </a:r>
          </a:p>
        </p:txBody>
      </p:sp>
      <p:sp>
        <p:nvSpPr>
          <p:cNvPr id="25610" name="Freeform 167"/>
          <p:cNvSpPr>
            <a:spLocks noChangeArrowheads="1"/>
          </p:cNvSpPr>
          <p:nvPr/>
        </p:nvSpPr>
        <p:spPr bwMode="auto">
          <a:xfrm>
            <a:off x="7566025" y="4032250"/>
            <a:ext cx="200025" cy="158750"/>
          </a:xfrm>
          <a:custGeom>
            <a:avLst/>
            <a:gdLst>
              <a:gd name="T0" fmla="*/ 0 w 1746"/>
              <a:gd name="T1" fmla="*/ 0 h 1014"/>
              <a:gd name="T2" fmla="*/ 0 w 1746"/>
              <a:gd name="T3" fmla="*/ 0 h 1014"/>
              <a:gd name="T4" fmla="*/ 0 w 1746"/>
              <a:gd name="T5" fmla="*/ 0 h 1014"/>
              <a:gd name="T6" fmla="*/ 0 60000 65536"/>
              <a:gd name="T7" fmla="*/ 0 60000 65536"/>
              <a:gd name="T8" fmla="*/ 0 60000 65536"/>
              <a:gd name="T9" fmla="*/ 0 w 1746"/>
              <a:gd name="T10" fmla="*/ 0 h 1014"/>
              <a:gd name="T11" fmla="*/ 1746 w 1746"/>
              <a:gd name="T12" fmla="*/ 1014 h 1014"/>
            </a:gdLst>
            <a:ahLst/>
            <a:cxnLst>
              <a:cxn ang="T6">
                <a:pos x="T0" y="T1"/>
              </a:cxn>
              <a:cxn ang="T7">
                <a:pos x="T2" y="T3"/>
              </a:cxn>
              <a:cxn ang="T8">
                <a:pos x="T4" y="T5"/>
              </a:cxn>
            </a:cxnLst>
            <a:rect l="T9" t="T10" r="T11" b="T12"/>
            <a:pathLst>
              <a:path w="1746" h="1014">
                <a:moveTo>
                  <a:pt x="0" y="0"/>
                </a:moveTo>
                <a:lnTo>
                  <a:pt x="1745" y="1013"/>
                </a:lnTo>
                <a:lnTo>
                  <a:pt x="0" y="0"/>
                </a:lnTo>
              </a:path>
            </a:pathLst>
          </a:custGeom>
          <a:noFill/>
          <a:ln w="9525">
            <a:noFill/>
            <a:round/>
            <a:headEnd/>
            <a:tailEnd/>
          </a:ln>
        </p:spPr>
        <p:txBody>
          <a:bodyPr wrap="none" anchor="ctr"/>
          <a:lstStyle/>
          <a:p>
            <a:endParaRPr lang="en-US" dirty="0"/>
          </a:p>
        </p:txBody>
      </p:sp>
      <p:sp>
        <p:nvSpPr>
          <p:cNvPr id="25611" name="TextBox 230"/>
          <p:cNvSpPr txBox="1">
            <a:spLocks noChangeArrowheads="1"/>
          </p:cNvSpPr>
          <p:nvPr/>
        </p:nvSpPr>
        <p:spPr bwMode="auto">
          <a:xfrm>
            <a:off x="8743950" y="3275013"/>
            <a:ext cx="171450" cy="346075"/>
          </a:xfrm>
          <a:prstGeom prst="rect">
            <a:avLst/>
          </a:prstGeom>
          <a:noFill/>
          <a:ln w="9525">
            <a:noFill/>
            <a:miter lim="800000"/>
            <a:headEnd/>
            <a:tailEnd/>
          </a:ln>
        </p:spPr>
        <p:txBody>
          <a:bodyPr>
            <a:spAutoFit/>
          </a:bodyPr>
          <a:lstStyle/>
          <a:p>
            <a:endParaRPr lang="en-US" dirty="0">
              <a:solidFill>
                <a:srgbClr val="000000"/>
              </a:solidFill>
              <a:latin typeface="Calibri" pitchFamily="34" charset="0"/>
            </a:endParaRPr>
          </a:p>
        </p:txBody>
      </p:sp>
      <p:sp>
        <p:nvSpPr>
          <p:cNvPr id="232" name="Rectangle 231"/>
          <p:cNvSpPr/>
          <p:nvPr/>
        </p:nvSpPr>
        <p:spPr>
          <a:xfrm>
            <a:off x="477838" y="1066800"/>
            <a:ext cx="4060825" cy="2778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pic>
        <p:nvPicPr>
          <p:cNvPr id="256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5" y="1244600"/>
            <a:ext cx="1566863" cy="1104900"/>
          </a:xfrm>
          <a:prstGeom prst="rect">
            <a:avLst/>
          </a:prstGeom>
          <a:noFill/>
          <a:ln w="9525">
            <a:noFill/>
            <a:miter lim="800000"/>
            <a:headEnd/>
            <a:tailEnd/>
          </a:ln>
        </p:spPr>
      </p:pic>
      <p:pic>
        <p:nvPicPr>
          <p:cNvPr id="256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4213" y="1352550"/>
            <a:ext cx="2300287" cy="1211263"/>
          </a:xfrm>
          <a:prstGeom prst="rect">
            <a:avLst/>
          </a:prstGeom>
          <a:noFill/>
          <a:ln w="19050">
            <a:noFill/>
            <a:miter lim="800000"/>
            <a:headEnd/>
            <a:tailEnd/>
          </a:ln>
        </p:spPr>
      </p:pic>
      <p:sp>
        <p:nvSpPr>
          <p:cNvPr id="239" name="Rectangle 238"/>
          <p:cNvSpPr/>
          <p:nvPr/>
        </p:nvSpPr>
        <p:spPr>
          <a:xfrm>
            <a:off x="4681538" y="1066800"/>
            <a:ext cx="4062412" cy="2778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pic>
        <p:nvPicPr>
          <p:cNvPr id="256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1188" y="1352550"/>
            <a:ext cx="1711325" cy="1281113"/>
          </a:xfrm>
          <a:prstGeom prst="rect">
            <a:avLst/>
          </a:prstGeom>
          <a:noFill/>
          <a:ln w="9525">
            <a:noFill/>
            <a:miter lim="800000"/>
            <a:headEnd/>
            <a:tailEnd/>
          </a:ln>
        </p:spPr>
      </p:pic>
      <p:pic>
        <p:nvPicPr>
          <p:cNvPr id="25617" name="Picture 5" descr="lady-doorway_000005290530Medium.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275" y="2633663"/>
            <a:ext cx="1317625" cy="1141412"/>
          </a:xfrm>
          <a:prstGeom prst="rect">
            <a:avLst/>
          </a:prstGeom>
          <a:noFill/>
          <a:ln w="9525">
            <a:noFill/>
            <a:miter lim="800000"/>
            <a:headEnd/>
            <a:tailEnd/>
          </a:ln>
        </p:spPr>
      </p:pic>
      <p:pic>
        <p:nvPicPr>
          <p:cNvPr id="25618"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8838" y="1374775"/>
            <a:ext cx="998537" cy="974725"/>
          </a:xfrm>
          <a:prstGeom prst="rect">
            <a:avLst/>
          </a:prstGeom>
          <a:noFill/>
          <a:ln w="9525">
            <a:noFill/>
            <a:miter lim="800000"/>
            <a:headEnd/>
            <a:tailEnd/>
          </a:ln>
        </p:spPr>
      </p:pic>
      <p:sp>
        <p:nvSpPr>
          <p:cNvPr id="25619" name="TextBox 9"/>
          <p:cNvSpPr txBox="1">
            <a:spLocks noChangeArrowheads="1"/>
          </p:cNvSpPr>
          <p:nvPr/>
        </p:nvSpPr>
        <p:spPr bwMode="auto">
          <a:xfrm>
            <a:off x="1974850" y="2420938"/>
            <a:ext cx="1566863" cy="287337"/>
          </a:xfrm>
          <a:prstGeom prst="rect">
            <a:avLst/>
          </a:prstGeom>
          <a:solidFill>
            <a:schemeClr val="bg1"/>
          </a:solidFill>
          <a:ln w="9525">
            <a:noFill/>
            <a:miter lim="800000"/>
            <a:headEnd/>
            <a:tailEnd/>
          </a:ln>
        </p:spPr>
        <p:txBody>
          <a:bodyPr>
            <a:spAutoFit/>
          </a:bodyPr>
          <a:lstStyle/>
          <a:p>
            <a:endParaRPr lang="en-US" sz="1400" b="1" dirty="0">
              <a:solidFill>
                <a:srgbClr val="002060"/>
              </a:solidFill>
              <a:latin typeface="Lucida Sans" pitchFamily="34" charset="0"/>
            </a:endParaRPr>
          </a:p>
        </p:txBody>
      </p:sp>
      <p:sp>
        <p:nvSpPr>
          <p:cNvPr id="251" name="Curved Down Arrow 250"/>
          <p:cNvSpPr/>
          <p:nvPr/>
        </p:nvSpPr>
        <p:spPr>
          <a:xfrm>
            <a:off x="1760538" y="2420938"/>
            <a:ext cx="1709737" cy="355600"/>
          </a:xfrm>
          <a:prstGeom prst="curved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black"/>
              </a:solidFill>
            </a:endParaRPr>
          </a:p>
        </p:txBody>
      </p:sp>
      <p:pic>
        <p:nvPicPr>
          <p:cNvPr id="25621" name="Picture 14" descr="C:\Users\vboydo\Local Settings\Temporary Internet Files\Content.IE5\VSKAN2BT\MC90043154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4675" y="2705100"/>
            <a:ext cx="823913" cy="887413"/>
          </a:xfrm>
          <a:prstGeom prst="rect">
            <a:avLst/>
          </a:prstGeom>
          <a:noFill/>
          <a:ln w="9525">
            <a:noFill/>
            <a:miter lim="800000"/>
            <a:headEnd/>
            <a:tailEnd/>
          </a:ln>
        </p:spPr>
      </p:pic>
      <p:sp>
        <p:nvSpPr>
          <p:cNvPr id="255" name="Curved Down Arrow 254"/>
          <p:cNvSpPr/>
          <p:nvPr/>
        </p:nvSpPr>
        <p:spPr>
          <a:xfrm rot="10800000">
            <a:off x="1831975" y="3489325"/>
            <a:ext cx="1924050" cy="285750"/>
          </a:xfrm>
          <a:prstGeom prst="curved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black"/>
              </a:solidFill>
            </a:endParaRPr>
          </a:p>
        </p:txBody>
      </p:sp>
      <p:pic>
        <p:nvPicPr>
          <p:cNvPr id="25623" name="Picture 10" descr="Alarm_rings.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16138" y="3300413"/>
            <a:ext cx="428625" cy="474662"/>
          </a:xfrm>
          <a:prstGeom prst="rect">
            <a:avLst/>
          </a:prstGeom>
          <a:noFill/>
          <a:ln w="9525">
            <a:noFill/>
            <a:miter lim="800000"/>
            <a:headEnd/>
            <a:tailEnd/>
          </a:ln>
        </p:spPr>
      </p:pic>
      <p:sp>
        <p:nvSpPr>
          <p:cNvPr id="25624" name="TextBox 11"/>
          <p:cNvSpPr txBox="1">
            <a:spLocks noChangeArrowheads="1"/>
          </p:cNvSpPr>
          <p:nvPr/>
        </p:nvSpPr>
        <p:spPr bwMode="auto">
          <a:xfrm>
            <a:off x="2401888" y="3400425"/>
            <a:ext cx="925512" cy="400050"/>
          </a:xfrm>
          <a:prstGeom prst="rect">
            <a:avLst/>
          </a:prstGeom>
          <a:noFill/>
          <a:ln w="9525">
            <a:noFill/>
            <a:miter lim="800000"/>
            <a:headEnd/>
            <a:tailEnd/>
          </a:ln>
        </p:spPr>
        <p:txBody>
          <a:bodyPr>
            <a:spAutoFit/>
          </a:bodyPr>
          <a:lstStyle/>
          <a:p>
            <a:r>
              <a:rPr lang="en-US" sz="1000" dirty="0">
                <a:solidFill>
                  <a:srgbClr val="002060"/>
                </a:solidFill>
                <a:latin typeface="Lucida Sans" pitchFamily="34" charset="0"/>
              </a:rPr>
              <a:t>Actions (</a:t>
            </a:r>
            <a:r>
              <a:rPr lang="en-US" sz="1000" dirty="0">
                <a:solidFill>
                  <a:srgbClr val="C0504D"/>
                </a:solidFill>
                <a:latin typeface="Lucida Sans" pitchFamily="34" charset="0"/>
              </a:rPr>
              <a:t>controllers</a:t>
            </a:r>
            <a:r>
              <a:rPr lang="en-US" sz="1000" dirty="0">
                <a:solidFill>
                  <a:srgbClr val="002060"/>
                </a:solidFill>
                <a:latin typeface="Lucida Sans" pitchFamily="34" charset="0"/>
              </a:rPr>
              <a:t>)</a:t>
            </a:r>
          </a:p>
        </p:txBody>
      </p:sp>
      <p:pic>
        <p:nvPicPr>
          <p:cNvPr id="25625" name="Picture 6" descr="C:\Users\vboydo\My Documents\0 val work\0 Active Jobs\2045 Innov Schmitter-Edgecombe\Smartt House for Bev M#CB9A\_D32044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0450" y="2517775"/>
            <a:ext cx="712788" cy="473075"/>
          </a:xfrm>
          <a:prstGeom prst="rect">
            <a:avLst/>
          </a:prstGeom>
          <a:noFill/>
          <a:ln w="9525">
            <a:noFill/>
            <a:miter lim="800000"/>
            <a:headEnd/>
            <a:tailEnd/>
          </a:ln>
        </p:spPr>
      </p:pic>
      <p:sp>
        <p:nvSpPr>
          <p:cNvPr id="25626" name="TextBox 9"/>
          <p:cNvSpPr txBox="1">
            <a:spLocks noChangeArrowheads="1"/>
          </p:cNvSpPr>
          <p:nvPr/>
        </p:nvSpPr>
        <p:spPr bwMode="auto">
          <a:xfrm>
            <a:off x="1831975" y="2544763"/>
            <a:ext cx="784225" cy="400050"/>
          </a:xfrm>
          <a:prstGeom prst="rect">
            <a:avLst/>
          </a:prstGeom>
          <a:noFill/>
          <a:ln w="9525">
            <a:noFill/>
            <a:miter lim="800000"/>
            <a:headEnd/>
            <a:tailEnd/>
          </a:ln>
        </p:spPr>
        <p:txBody>
          <a:bodyPr>
            <a:spAutoFit/>
          </a:bodyPr>
          <a:lstStyle/>
          <a:p>
            <a:r>
              <a:rPr lang="en-US" sz="1000" dirty="0">
                <a:solidFill>
                  <a:srgbClr val="002060"/>
                </a:solidFill>
                <a:latin typeface="Lucida Sans" pitchFamily="34" charset="0"/>
              </a:rPr>
              <a:t>Percepts (</a:t>
            </a:r>
            <a:r>
              <a:rPr lang="en-US" sz="1000" dirty="0">
                <a:solidFill>
                  <a:srgbClr val="C0504D"/>
                </a:solidFill>
                <a:latin typeface="Lucida Sans" pitchFamily="34" charset="0"/>
              </a:rPr>
              <a:t>sensors</a:t>
            </a:r>
            <a:r>
              <a:rPr lang="en-US" sz="1000" dirty="0">
                <a:solidFill>
                  <a:srgbClr val="002060"/>
                </a:solidFill>
                <a:latin typeface="Lucida Sans" pitchFamily="34" charset="0"/>
              </a:rPr>
              <a:t>)</a:t>
            </a:r>
          </a:p>
        </p:txBody>
      </p:sp>
      <p:sp>
        <p:nvSpPr>
          <p:cNvPr id="25627" name="TextBox 7"/>
          <p:cNvSpPr txBox="1">
            <a:spLocks noChangeArrowheads="1"/>
          </p:cNvSpPr>
          <p:nvPr/>
        </p:nvSpPr>
        <p:spPr bwMode="auto">
          <a:xfrm>
            <a:off x="3398838" y="2420938"/>
            <a:ext cx="944562" cy="400050"/>
          </a:xfrm>
          <a:prstGeom prst="rect">
            <a:avLst/>
          </a:prstGeom>
          <a:noFill/>
          <a:ln w="9525">
            <a:noFill/>
            <a:miter lim="800000"/>
            <a:headEnd/>
            <a:tailEnd/>
          </a:ln>
        </p:spPr>
        <p:txBody>
          <a:bodyPr>
            <a:spAutoFit/>
          </a:bodyPr>
          <a:lstStyle/>
          <a:p>
            <a:r>
              <a:rPr lang="en-US" sz="1000" dirty="0">
                <a:solidFill>
                  <a:srgbClr val="002060"/>
                </a:solidFill>
                <a:latin typeface="Lucida Sans" pitchFamily="34" charset="0"/>
              </a:rPr>
              <a:t>Agent (</a:t>
            </a:r>
            <a:r>
              <a:rPr lang="en-US" sz="1000" dirty="0">
                <a:solidFill>
                  <a:srgbClr val="C0504D"/>
                </a:solidFill>
                <a:latin typeface="Lucida Sans" pitchFamily="34" charset="0"/>
              </a:rPr>
              <a:t>Reasoning</a:t>
            </a:r>
            <a:r>
              <a:rPr lang="en-US" sz="1000" dirty="0">
                <a:solidFill>
                  <a:srgbClr val="002060"/>
                </a:solidFill>
                <a:latin typeface="Lucida Sans" pitchFamily="34" charset="0"/>
              </a:rPr>
              <a:t>)</a:t>
            </a:r>
          </a:p>
        </p:txBody>
      </p:sp>
      <p:pic>
        <p:nvPicPr>
          <p:cNvPr id="25628" name="Picture 12" descr="p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18375" y="2847975"/>
            <a:ext cx="1381125" cy="874713"/>
          </a:xfrm>
          <a:prstGeom prst="rect">
            <a:avLst/>
          </a:prstGeom>
          <a:noFill/>
          <a:ln w="9525">
            <a:noFill/>
            <a:miter lim="800000"/>
            <a:headEnd/>
            <a:tailEnd/>
          </a:ln>
        </p:spPr>
      </p:pic>
      <p:sp>
        <p:nvSpPr>
          <p:cNvPr id="290" name="Rectangle 289"/>
          <p:cNvSpPr/>
          <p:nvPr/>
        </p:nvSpPr>
        <p:spPr>
          <a:xfrm>
            <a:off x="4681538" y="3987800"/>
            <a:ext cx="4062412" cy="256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pic>
        <p:nvPicPr>
          <p:cNvPr id="25630"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6200" y="5627688"/>
            <a:ext cx="976313" cy="854075"/>
          </a:xfrm>
          <a:prstGeom prst="rect">
            <a:avLst/>
          </a:prstGeom>
          <a:noFill/>
          <a:ln w="9525">
            <a:noFill/>
            <a:miter lim="800000"/>
            <a:headEnd/>
            <a:tailEnd/>
          </a:ln>
        </p:spPr>
      </p:pic>
      <p:pic>
        <p:nvPicPr>
          <p:cNvPr id="295" name="Picture 4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52975" y="4059238"/>
            <a:ext cx="1924050" cy="2439987"/>
          </a:xfrm>
          <a:prstGeom prst="rect">
            <a:avLst/>
          </a:prstGeom>
          <a:solidFill>
            <a:schemeClr val="accent6">
              <a:lumMod val="20000"/>
              <a:lumOff val="80000"/>
            </a:schemeClr>
          </a:solidFill>
          <a:ln w="9525">
            <a:noFill/>
            <a:miter lim="800000"/>
            <a:headEnd/>
            <a:tailEnd/>
          </a:ln>
        </p:spPr>
      </p:pic>
      <p:pic>
        <p:nvPicPr>
          <p:cNvPr id="25632" name="Picture 2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24413" y="5983288"/>
            <a:ext cx="427037" cy="523875"/>
          </a:xfrm>
          <a:prstGeom prst="rect">
            <a:avLst/>
          </a:prstGeom>
          <a:noFill/>
          <a:ln w="9525">
            <a:noFill/>
            <a:round/>
            <a:headEnd/>
            <a:tailEnd/>
          </a:ln>
        </p:spPr>
      </p:pic>
      <p:pic>
        <p:nvPicPr>
          <p:cNvPr id="25633"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6913" y="5983288"/>
            <a:ext cx="187325" cy="185737"/>
          </a:xfrm>
          <a:prstGeom prst="rect">
            <a:avLst/>
          </a:prstGeom>
          <a:noFill/>
          <a:ln w="9525">
            <a:noFill/>
            <a:round/>
            <a:headEnd/>
            <a:tailEnd/>
          </a:ln>
        </p:spPr>
      </p:pic>
      <p:pic>
        <p:nvPicPr>
          <p:cNvPr id="25634"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1363" y="5341938"/>
            <a:ext cx="187325" cy="185737"/>
          </a:xfrm>
          <a:prstGeom prst="rect">
            <a:avLst/>
          </a:prstGeom>
          <a:noFill/>
          <a:ln w="9525">
            <a:noFill/>
            <a:round/>
            <a:headEnd/>
            <a:tailEnd/>
          </a:ln>
        </p:spPr>
      </p:pic>
      <p:pic>
        <p:nvPicPr>
          <p:cNvPr id="25635"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64238" y="4843463"/>
            <a:ext cx="187325" cy="185737"/>
          </a:xfrm>
          <a:prstGeom prst="rect">
            <a:avLst/>
          </a:prstGeom>
          <a:noFill/>
          <a:ln w="9525">
            <a:noFill/>
            <a:round/>
            <a:headEnd/>
            <a:tailEnd/>
          </a:ln>
        </p:spPr>
      </p:pic>
      <p:pic>
        <p:nvPicPr>
          <p:cNvPr id="25636"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64238" y="4586288"/>
            <a:ext cx="187325" cy="185737"/>
          </a:xfrm>
          <a:prstGeom prst="rect">
            <a:avLst/>
          </a:prstGeom>
          <a:noFill/>
          <a:ln w="9525">
            <a:noFill/>
            <a:round/>
            <a:headEnd/>
            <a:tailEnd/>
          </a:ln>
        </p:spPr>
      </p:pic>
      <p:pic>
        <p:nvPicPr>
          <p:cNvPr id="25637"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64238" y="4130675"/>
            <a:ext cx="187325" cy="185738"/>
          </a:xfrm>
          <a:prstGeom prst="rect">
            <a:avLst/>
          </a:prstGeom>
          <a:noFill/>
          <a:ln w="9525">
            <a:noFill/>
            <a:round/>
            <a:headEnd/>
            <a:tailEnd/>
          </a:ln>
        </p:spPr>
      </p:pic>
      <p:pic>
        <p:nvPicPr>
          <p:cNvPr id="25638"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49988" y="4729163"/>
            <a:ext cx="185737" cy="185737"/>
          </a:xfrm>
          <a:prstGeom prst="rect">
            <a:avLst/>
          </a:prstGeom>
          <a:noFill/>
          <a:ln w="9525">
            <a:noFill/>
            <a:round/>
            <a:headEnd/>
            <a:tailEnd/>
          </a:ln>
        </p:spPr>
      </p:pic>
      <p:pic>
        <p:nvPicPr>
          <p:cNvPr id="25639"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07113" y="5413375"/>
            <a:ext cx="187325" cy="185738"/>
          </a:xfrm>
          <a:prstGeom prst="rect">
            <a:avLst/>
          </a:prstGeom>
          <a:noFill/>
          <a:ln w="9525">
            <a:noFill/>
            <a:round/>
            <a:headEnd/>
            <a:tailEnd/>
          </a:ln>
        </p:spPr>
      </p:pic>
      <p:pic>
        <p:nvPicPr>
          <p:cNvPr id="25640"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2663" y="5084763"/>
            <a:ext cx="187325" cy="185737"/>
          </a:xfrm>
          <a:prstGeom prst="rect">
            <a:avLst/>
          </a:prstGeom>
          <a:noFill/>
          <a:ln w="9525">
            <a:noFill/>
            <a:round/>
            <a:headEnd/>
            <a:tailEnd/>
          </a:ln>
        </p:spPr>
      </p:pic>
      <p:sp>
        <p:nvSpPr>
          <p:cNvPr id="25641" name="Freeform 150"/>
          <p:cNvSpPr>
            <a:spLocks noChangeArrowheads="1"/>
          </p:cNvSpPr>
          <p:nvPr/>
        </p:nvSpPr>
        <p:spPr bwMode="auto">
          <a:xfrm>
            <a:off x="6321425" y="4059238"/>
            <a:ext cx="44450" cy="357187"/>
          </a:xfrm>
          <a:custGeom>
            <a:avLst/>
            <a:gdLst>
              <a:gd name="T0" fmla="*/ 0 w 389"/>
              <a:gd name="T1" fmla="*/ 0 h 1839"/>
              <a:gd name="T2" fmla="*/ 0 w 389"/>
              <a:gd name="T3" fmla="*/ 0 h 1839"/>
              <a:gd name="T4" fmla="*/ 0 w 389"/>
              <a:gd name="T5" fmla="*/ 0 h 1839"/>
              <a:gd name="T6" fmla="*/ 0 w 389"/>
              <a:gd name="T7" fmla="*/ 0 h 1839"/>
              <a:gd name="T8" fmla="*/ 0 w 389"/>
              <a:gd name="T9" fmla="*/ 0 h 1839"/>
              <a:gd name="T10" fmla="*/ 0 w 389"/>
              <a:gd name="T11" fmla="*/ 0 h 1839"/>
              <a:gd name="T12" fmla="*/ 0 w 389"/>
              <a:gd name="T13" fmla="*/ 0 h 1839"/>
              <a:gd name="T14" fmla="*/ 0 w 389"/>
              <a:gd name="T15" fmla="*/ 0 h 1839"/>
              <a:gd name="T16" fmla="*/ 0 w 389"/>
              <a:gd name="T17" fmla="*/ 0 h 1839"/>
              <a:gd name="T18" fmla="*/ 0 w 389"/>
              <a:gd name="T19" fmla="*/ 0 h 1839"/>
              <a:gd name="T20" fmla="*/ 0 w 389"/>
              <a:gd name="T21" fmla="*/ 0 h 1839"/>
              <a:gd name="T22" fmla="*/ 0 w 389"/>
              <a:gd name="T23" fmla="*/ 0 h 1839"/>
              <a:gd name="T24" fmla="*/ 0 w 389"/>
              <a:gd name="T25" fmla="*/ 0 h 1839"/>
              <a:gd name="T26" fmla="*/ 0 w 389"/>
              <a:gd name="T27" fmla="*/ 0 h 1839"/>
              <a:gd name="T28" fmla="*/ 0 w 389"/>
              <a:gd name="T29" fmla="*/ 0 h 1839"/>
              <a:gd name="T30" fmla="*/ 0 w 389"/>
              <a:gd name="T31" fmla="*/ 0 h 1839"/>
              <a:gd name="T32" fmla="*/ 0 w 389"/>
              <a:gd name="T33" fmla="*/ 0 h 1839"/>
              <a:gd name="T34" fmla="*/ 0 w 389"/>
              <a:gd name="T35" fmla="*/ 0 h 1839"/>
              <a:gd name="T36" fmla="*/ 0 w 389"/>
              <a:gd name="T37" fmla="*/ 0 h 1839"/>
              <a:gd name="T38" fmla="*/ 0 w 389"/>
              <a:gd name="T39" fmla="*/ 0 h 1839"/>
              <a:gd name="T40" fmla="*/ 0 w 389"/>
              <a:gd name="T41" fmla="*/ 0 h 1839"/>
              <a:gd name="T42" fmla="*/ 0 w 389"/>
              <a:gd name="T43" fmla="*/ 0 h 1839"/>
              <a:gd name="T44" fmla="*/ 0 w 389"/>
              <a:gd name="T45" fmla="*/ 0 h 1839"/>
              <a:gd name="T46" fmla="*/ 0 w 389"/>
              <a:gd name="T47" fmla="*/ 0 h 1839"/>
              <a:gd name="T48" fmla="*/ 0 w 389"/>
              <a:gd name="T49" fmla="*/ 0 h 1839"/>
              <a:gd name="T50" fmla="*/ 0 w 389"/>
              <a:gd name="T51" fmla="*/ 0 h 1839"/>
              <a:gd name="T52" fmla="*/ 0 w 389"/>
              <a:gd name="T53" fmla="*/ 0 h 1839"/>
              <a:gd name="T54" fmla="*/ 0 w 389"/>
              <a:gd name="T55" fmla="*/ 0 h 1839"/>
              <a:gd name="T56" fmla="*/ 0 w 389"/>
              <a:gd name="T57" fmla="*/ 0 h 1839"/>
              <a:gd name="T58" fmla="*/ 0 w 389"/>
              <a:gd name="T59" fmla="*/ 0 h 1839"/>
              <a:gd name="T60" fmla="*/ 0 w 389"/>
              <a:gd name="T61" fmla="*/ 0 h 1839"/>
              <a:gd name="T62" fmla="*/ 0 w 389"/>
              <a:gd name="T63" fmla="*/ 0 h 1839"/>
              <a:gd name="T64" fmla="*/ 0 w 389"/>
              <a:gd name="T65" fmla="*/ 0 h 1839"/>
              <a:gd name="T66" fmla="*/ 0 w 389"/>
              <a:gd name="T67" fmla="*/ 0 h 1839"/>
              <a:gd name="T68" fmla="*/ 0 w 389"/>
              <a:gd name="T69" fmla="*/ 0 h 1839"/>
              <a:gd name="T70" fmla="*/ 0 w 389"/>
              <a:gd name="T71" fmla="*/ 0 h 1839"/>
              <a:gd name="T72" fmla="*/ 0 w 389"/>
              <a:gd name="T73" fmla="*/ 0 h 1839"/>
              <a:gd name="T74" fmla="*/ 0 w 389"/>
              <a:gd name="T75" fmla="*/ 0 h 1839"/>
              <a:gd name="T76" fmla="*/ 0 w 389"/>
              <a:gd name="T77" fmla="*/ 0 h 1839"/>
              <a:gd name="T78" fmla="*/ 0 w 389"/>
              <a:gd name="T79" fmla="*/ 0 h 1839"/>
              <a:gd name="T80" fmla="*/ 0 w 389"/>
              <a:gd name="T81" fmla="*/ 0 h 1839"/>
              <a:gd name="T82" fmla="*/ 0 w 389"/>
              <a:gd name="T83" fmla="*/ 0 h 1839"/>
              <a:gd name="T84" fmla="*/ 0 w 389"/>
              <a:gd name="T85" fmla="*/ 0 h 1839"/>
              <a:gd name="T86" fmla="*/ 0 w 389"/>
              <a:gd name="T87" fmla="*/ 0 h 1839"/>
              <a:gd name="T88" fmla="*/ 0 w 389"/>
              <a:gd name="T89" fmla="*/ 0 h 1839"/>
              <a:gd name="T90" fmla="*/ 0 w 389"/>
              <a:gd name="T91" fmla="*/ 0 h 1839"/>
              <a:gd name="T92" fmla="*/ 0 w 389"/>
              <a:gd name="T93" fmla="*/ 0 h 1839"/>
              <a:gd name="T94" fmla="*/ 0 w 389"/>
              <a:gd name="T95" fmla="*/ 0 h 1839"/>
              <a:gd name="T96" fmla="*/ 0 w 389"/>
              <a:gd name="T97" fmla="*/ 0 h 1839"/>
              <a:gd name="T98" fmla="*/ 0 w 389"/>
              <a:gd name="T99" fmla="*/ 0 h 1839"/>
              <a:gd name="T100" fmla="*/ 0 w 389"/>
              <a:gd name="T101" fmla="*/ 0 h 1839"/>
              <a:gd name="T102" fmla="*/ 0 w 389"/>
              <a:gd name="T103" fmla="*/ 0 h 1839"/>
              <a:gd name="T104" fmla="*/ 0 w 389"/>
              <a:gd name="T105" fmla="*/ 0 h 1839"/>
              <a:gd name="T106" fmla="*/ 0 w 389"/>
              <a:gd name="T107" fmla="*/ 0 h 1839"/>
              <a:gd name="T108" fmla="*/ 0 w 389"/>
              <a:gd name="T109" fmla="*/ 0 h 18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9"/>
              <a:gd name="T166" fmla="*/ 0 h 1839"/>
              <a:gd name="T167" fmla="*/ 389 w 389"/>
              <a:gd name="T168" fmla="*/ 1839 h 18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9" h="1839">
                <a:moveTo>
                  <a:pt x="48" y="1838"/>
                </a:moveTo>
                <a:lnTo>
                  <a:pt x="84" y="1771"/>
                </a:lnTo>
                <a:lnTo>
                  <a:pt x="119" y="1717"/>
                </a:lnTo>
                <a:lnTo>
                  <a:pt x="149" y="1657"/>
                </a:lnTo>
                <a:lnTo>
                  <a:pt x="186" y="1585"/>
                </a:lnTo>
                <a:lnTo>
                  <a:pt x="214" y="1523"/>
                </a:lnTo>
                <a:lnTo>
                  <a:pt x="241" y="1459"/>
                </a:lnTo>
                <a:lnTo>
                  <a:pt x="263" y="1383"/>
                </a:lnTo>
                <a:lnTo>
                  <a:pt x="287" y="1314"/>
                </a:lnTo>
                <a:lnTo>
                  <a:pt x="312" y="1244"/>
                </a:lnTo>
                <a:lnTo>
                  <a:pt x="327" y="1158"/>
                </a:lnTo>
                <a:lnTo>
                  <a:pt x="338" y="1084"/>
                </a:lnTo>
                <a:lnTo>
                  <a:pt x="356" y="1023"/>
                </a:lnTo>
                <a:lnTo>
                  <a:pt x="367" y="928"/>
                </a:lnTo>
                <a:lnTo>
                  <a:pt x="372" y="860"/>
                </a:lnTo>
                <a:lnTo>
                  <a:pt x="377" y="788"/>
                </a:lnTo>
                <a:lnTo>
                  <a:pt x="388" y="707"/>
                </a:lnTo>
                <a:lnTo>
                  <a:pt x="384" y="635"/>
                </a:lnTo>
                <a:lnTo>
                  <a:pt x="379" y="561"/>
                </a:lnTo>
                <a:lnTo>
                  <a:pt x="369" y="478"/>
                </a:lnTo>
                <a:lnTo>
                  <a:pt x="368" y="417"/>
                </a:lnTo>
                <a:lnTo>
                  <a:pt x="353" y="340"/>
                </a:lnTo>
                <a:lnTo>
                  <a:pt x="348" y="265"/>
                </a:lnTo>
                <a:lnTo>
                  <a:pt x="327" y="195"/>
                </a:lnTo>
                <a:lnTo>
                  <a:pt x="313" y="128"/>
                </a:lnTo>
                <a:lnTo>
                  <a:pt x="288" y="65"/>
                </a:lnTo>
                <a:lnTo>
                  <a:pt x="259" y="0"/>
                </a:lnTo>
                <a:lnTo>
                  <a:pt x="201" y="68"/>
                </a:lnTo>
                <a:lnTo>
                  <a:pt x="220" y="125"/>
                </a:lnTo>
                <a:lnTo>
                  <a:pt x="245" y="181"/>
                </a:lnTo>
                <a:lnTo>
                  <a:pt x="258" y="247"/>
                </a:lnTo>
                <a:lnTo>
                  <a:pt x="269" y="311"/>
                </a:lnTo>
                <a:lnTo>
                  <a:pt x="281" y="380"/>
                </a:lnTo>
                <a:lnTo>
                  <a:pt x="287" y="441"/>
                </a:lnTo>
                <a:lnTo>
                  <a:pt x="301" y="514"/>
                </a:lnTo>
                <a:lnTo>
                  <a:pt x="306" y="583"/>
                </a:lnTo>
                <a:lnTo>
                  <a:pt x="308" y="642"/>
                </a:lnTo>
                <a:lnTo>
                  <a:pt x="307" y="725"/>
                </a:lnTo>
                <a:lnTo>
                  <a:pt x="298" y="790"/>
                </a:lnTo>
                <a:lnTo>
                  <a:pt x="290" y="860"/>
                </a:lnTo>
                <a:lnTo>
                  <a:pt x="289" y="924"/>
                </a:lnTo>
                <a:lnTo>
                  <a:pt x="281" y="1004"/>
                </a:lnTo>
                <a:lnTo>
                  <a:pt x="275" y="1067"/>
                </a:lnTo>
                <a:lnTo>
                  <a:pt x="249" y="1139"/>
                </a:lnTo>
                <a:lnTo>
                  <a:pt x="238" y="1205"/>
                </a:lnTo>
                <a:lnTo>
                  <a:pt x="226" y="1273"/>
                </a:lnTo>
                <a:lnTo>
                  <a:pt x="198" y="1346"/>
                </a:lnTo>
                <a:lnTo>
                  <a:pt x="177" y="1410"/>
                </a:lnTo>
                <a:lnTo>
                  <a:pt x="151" y="1469"/>
                </a:lnTo>
                <a:lnTo>
                  <a:pt x="125" y="1536"/>
                </a:lnTo>
                <a:lnTo>
                  <a:pt x="97" y="1592"/>
                </a:lnTo>
                <a:lnTo>
                  <a:pt x="70" y="1654"/>
                </a:lnTo>
                <a:lnTo>
                  <a:pt x="30" y="1704"/>
                </a:lnTo>
                <a:lnTo>
                  <a:pt x="0" y="1754"/>
                </a:lnTo>
                <a:lnTo>
                  <a:pt x="48" y="1838"/>
                </a:lnTo>
              </a:path>
            </a:pathLst>
          </a:custGeom>
          <a:solidFill>
            <a:srgbClr val="FF3300"/>
          </a:solidFill>
          <a:ln w="9525">
            <a:noFill/>
            <a:round/>
            <a:headEnd/>
            <a:tailEnd/>
          </a:ln>
        </p:spPr>
        <p:txBody>
          <a:bodyPr wrap="none" anchor="ctr"/>
          <a:lstStyle/>
          <a:p>
            <a:endParaRPr lang="en-US" dirty="0"/>
          </a:p>
        </p:txBody>
      </p:sp>
      <p:sp>
        <p:nvSpPr>
          <p:cNvPr id="25642" name="Freeform 153"/>
          <p:cNvSpPr>
            <a:spLocks noChangeArrowheads="1"/>
          </p:cNvSpPr>
          <p:nvPr/>
        </p:nvSpPr>
        <p:spPr bwMode="auto">
          <a:xfrm>
            <a:off x="6276975" y="4059238"/>
            <a:ext cx="44450" cy="285750"/>
          </a:xfrm>
          <a:custGeom>
            <a:avLst/>
            <a:gdLst>
              <a:gd name="T0" fmla="*/ 0 w 251"/>
              <a:gd name="T1" fmla="*/ 0 h 1143"/>
              <a:gd name="T2" fmla="*/ 0 w 251"/>
              <a:gd name="T3" fmla="*/ 0 h 1143"/>
              <a:gd name="T4" fmla="*/ 0 w 251"/>
              <a:gd name="T5" fmla="*/ 0 h 1143"/>
              <a:gd name="T6" fmla="*/ 0 w 251"/>
              <a:gd name="T7" fmla="*/ 0 h 1143"/>
              <a:gd name="T8" fmla="*/ 0 w 251"/>
              <a:gd name="T9" fmla="*/ 0 h 1143"/>
              <a:gd name="T10" fmla="*/ 0 w 251"/>
              <a:gd name="T11" fmla="*/ 0 h 1143"/>
              <a:gd name="T12" fmla="*/ 0 w 251"/>
              <a:gd name="T13" fmla="*/ 0 h 1143"/>
              <a:gd name="T14" fmla="*/ 0 w 251"/>
              <a:gd name="T15" fmla="*/ 0 h 1143"/>
              <a:gd name="T16" fmla="*/ 0 w 251"/>
              <a:gd name="T17" fmla="*/ 0 h 1143"/>
              <a:gd name="T18" fmla="*/ 0 w 251"/>
              <a:gd name="T19" fmla="*/ 0 h 1143"/>
              <a:gd name="T20" fmla="*/ 0 w 251"/>
              <a:gd name="T21" fmla="*/ 0 h 1143"/>
              <a:gd name="T22" fmla="*/ 0 w 251"/>
              <a:gd name="T23" fmla="*/ 0 h 1143"/>
              <a:gd name="T24" fmla="*/ 0 w 251"/>
              <a:gd name="T25" fmla="*/ 0 h 1143"/>
              <a:gd name="T26" fmla="*/ 0 w 251"/>
              <a:gd name="T27" fmla="*/ 0 h 1143"/>
              <a:gd name="T28" fmla="*/ 0 w 251"/>
              <a:gd name="T29" fmla="*/ 0 h 1143"/>
              <a:gd name="T30" fmla="*/ 0 w 251"/>
              <a:gd name="T31" fmla="*/ 0 h 1143"/>
              <a:gd name="T32" fmla="*/ 0 w 251"/>
              <a:gd name="T33" fmla="*/ 0 h 1143"/>
              <a:gd name="T34" fmla="*/ 0 w 251"/>
              <a:gd name="T35" fmla="*/ 0 h 1143"/>
              <a:gd name="T36" fmla="*/ 0 w 251"/>
              <a:gd name="T37" fmla="*/ 0 h 1143"/>
              <a:gd name="T38" fmla="*/ 0 w 251"/>
              <a:gd name="T39" fmla="*/ 0 h 1143"/>
              <a:gd name="T40" fmla="*/ 0 w 251"/>
              <a:gd name="T41" fmla="*/ 0 h 1143"/>
              <a:gd name="T42" fmla="*/ 0 w 251"/>
              <a:gd name="T43" fmla="*/ 0 h 1143"/>
              <a:gd name="T44" fmla="*/ 0 w 251"/>
              <a:gd name="T45" fmla="*/ 0 h 1143"/>
              <a:gd name="T46" fmla="*/ 0 w 251"/>
              <a:gd name="T47" fmla="*/ 0 h 1143"/>
              <a:gd name="T48" fmla="*/ 0 w 251"/>
              <a:gd name="T49" fmla="*/ 0 h 1143"/>
              <a:gd name="T50" fmla="*/ 0 w 251"/>
              <a:gd name="T51" fmla="*/ 0 h 1143"/>
              <a:gd name="T52" fmla="*/ 0 w 251"/>
              <a:gd name="T53" fmla="*/ 0 h 1143"/>
              <a:gd name="T54" fmla="*/ 0 w 251"/>
              <a:gd name="T55" fmla="*/ 0 h 1143"/>
              <a:gd name="T56" fmla="*/ 0 w 251"/>
              <a:gd name="T57" fmla="*/ 0 h 1143"/>
              <a:gd name="T58" fmla="*/ 0 w 251"/>
              <a:gd name="T59" fmla="*/ 0 h 1143"/>
              <a:gd name="T60" fmla="*/ 0 w 251"/>
              <a:gd name="T61" fmla="*/ 0 h 1143"/>
              <a:gd name="T62" fmla="*/ 0 w 251"/>
              <a:gd name="T63" fmla="*/ 0 h 1143"/>
              <a:gd name="T64" fmla="*/ 0 w 251"/>
              <a:gd name="T65" fmla="*/ 0 h 1143"/>
              <a:gd name="T66" fmla="*/ 0 w 251"/>
              <a:gd name="T67" fmla="*/ 0 h 1143"/>
              <a:gd name="T68" fmla="*/ 0 w 251"/>
              <a:gd name="T69" fmla="*/ 0 h 1143"/>
              <a:gd name="T70" fmla="*/ 0 w 251"/>
              <a:gd name="T71" fmla="*/ 0 h 1143"/>
              <a:gd name="T72" fmla="*/ 0 w 251"/>
              <a:gd name="T73" fmla="*/ 0 h 1143"/>
              <a:gd name="T74" fmla="*/ 0 w 251"/>
              <a:gd name="T75" fmla="*/ 0 h 1143"/>
              <a:gd name="T76" fmla="*/ 0 w 251"/>
              <a:gd name="T77" fmla="*/ 0 h 1143"/>
              <a:gd name="T78" fmla="*/ 0 w 251"/>
              <a:gd name="T79" fmla="*/ 0 h 1143"/>
              <a:gd name="T80" fmla="*/ 0 w 251"/>
              <a:gd name="T81" fmla="*/ 0 h 1143"/>
              <a:gd name="T82" fmla="*/ 0 w 251"/>
              <a:gd name="T83" fmla="*/ 0 h 1143"/>
              <a:gd name="T84" fmla="*/ 0 w 251"/>
              <a:gd name="T85" fmla="*/ 0 h 1143"/>
              <a:gd name="T86" fmla="*/ 0 w 251"/>
              <a:gd name="T87" fmla="*/ 0 h 1143"/>
              <a:gd name="T88" fmla="*/ 0 w 251"/>
              <a:gd name="T89" fmla="*/ 0 h 1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1"/>
              <a:gd name="T136" fmla="*/ 0 h 1143"/>
              <a:gd name="T137" fmla="*/ 251 w 251"/>
              <a:gd name="T138" fmla="*/ 1143 h 1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1" h="1143">
                <a:moveTo>
                  <a:pt x="51" y="1142"/>
                </a:moveTo>
                <a:lnTo>
                  <a:pt x="73" y="1099"/>
                </a:lnTo>
                <a:lnTo>
                  <a:pt x="99" y="1048"/>
                </a:lnTo>
                <a:lnTo>
                  <a:pt x="126" y="999"/>
                </a:lnTo>
                <a:lnTo>
                  <a:pt x="147" y="957"/>
                </a:lnTo>
                <a:lnTo>
                  <a:pt x="163" y="892"/>
                </a:lnTo>
                <a:lnTo>
                  <a:pt x="181" y="839"/>
                </a:lnTo>
                <a:lnTo>
                  <a:pt x="193" y="782"/>
                </a:lnTo>
                <a:lnTo>
                  <a:pt x="207" y="724"/>
                </a:lnTo>
                <a:lnTo>
                  <a:pt x="219" y="667"/>
                </a:lnTo>
                <a:lnTo>
                  <a:pt x="230" y="610"/>
                </a:lnTo>
                <a:lnTo>
                  <a:pt x="240" y="555"/>
                </a:lnTo>
                <a:lnTo>
                  <a:pt x="243" y="498"/>
                </a:lnTo>
                <a:lnTo>
                  <a:pt x="246" y="447"/>
                </a:lnTo>
                <a:lnTo>
                  <a:pt x="243" y="382"/>
                </a:lnTo>
                <a:lnTo>
                  <a:pt x="250" y="327"/>
                </a:lnTo>
                <a:lnTo>
                  <a:pt x="244" y="269"/>
                </a:lnTo>
                <a:lnTo>
                  <a:pt x="238" y="219"/>
                </a:lnTo>
                <a:lnTo>
                  <a:pt x="224" y="157"/>
                </a:lnTo>
                <a:lnTo>
                  <a:pt x="211" y="104"/>
                </a:lnTo>
                <a:lnTo>
                  <a:pt x="205" y="58"/>
                </a:lnTo>
                <a:lnTo>
                  <a:pt x="187" y="0"/>
                </a:lnTo>
                <a:lnTo>
                  <a:pt x="127" y="50"/>
                </a:lnTo>
                <a:lnTo>
                  <a:pt x="140" y="85"/>
                </a:lnTo>
                <a:lnTo>
                  <a:pt x="153" y="145"/>
                </a:lnTo>
                <a:lnTo>
                  <a:pt x="160" y="196"/>
                </a:lnTo>
                <a:lnTo>
                  <a:pt x="169" y="233"/>
                </a:lnTo>
                <a:lnTo>
                  <a:pt x="175" y="287"/>
                </a:lnTo>
                <a:lnTo>
                  <a:pt x="182" y="338"/>
                </a:lnTo>
                <a:lnTo>
                  <a:pt x="184" y="398"/>
                </a:lnTo>
                <a:lnTo>
                  <a:pt x="182" y="443"/>
                </a:lnTo>
                <a:lnTo>
                  <a:pt x="182" y="510"/>
                </a:lnTo>
                <a:lnTo>
                  <a:pt x="174" y="549"/>
                </a:lnTo>
                <a:lnTo>
                  <a:pt x="172" y="601"/>
                </a:lnTo>
                <a:lnTo>
                  <a:pt x="160" y="656"/>
                </a:lnTo>
                <a:lnTo>
                  <a:pt x="149" y="707"/>
                </a:lnTo>
                <a:lnTo>
                  <a:pt x="138" y="761"/>
                </a:lnTo>
                <a:lnTo>
                  <a:pt x="123" y="821"/>
                </a:lnTo>
                <a:lnTo>
                  <a:pt x="106" y="858"/>
                </a:lnTo>
                <a:lnTo>
                  <a:pt x="88" y="911"/>
                </a:lnTo>
                <a:lnTo>
                  <a:pt x="71" y="962"/>
                </a:lnTo>
                <a:lnTo>
                  <a:pt x="47" y="1004"/>
                </a:lnTo>
                <a:lnTo>
                  <a:pt x="22" y="1048"/>
                </a:lnTo>
                <a:lnTo>
                  <a:pt x="0" y="1096"/>
                </a:lnTo>
                <a:lnTo>
                  <a:pt x="51" y="1142"/>
                </a:lnTo>
              </a:path>
            </a:pathLst>
          </a:custGeom>
          <a:solidFill>
            <a:srgbClr val="FF3300"/>
          </a:solidFill>
          <a:ln w="9525">
            <a:noFill/>
            <a:round/>
            <a:headEnd/>
            <a:tailEnd/>
          </a:ln>
        </p:spPr>
        <p:txBody>
          <a:bodyPr wrap="none" anchor="ctr"/>
          <a:lstStyle/>
          <a:p>
            <a:endParaRPr lang="en-US" dirty="0"/>
          </a:p>
        </p:txBody>
      </p:sp>
      <p:sp>
        <p:nvSpPr>
          <p:cNvPr id="25643" name="Freeform 156"/>
          <p:cNvSpPr>
            <a:spLocks noChangeArrowheads="1"/>
          </p:cNvSpPr>
          <p:nvPr/>
        </p:nvSpPr>
        <p:spPr bwMode="auto">
          <a:xfrm>
            <a:off x="6207125" y="4130675"/>
            <a:ext cx="42863" cy="142875"/>
          </a:xfrm>
          <a:custGeom>
            <a:avLst/>
            <a:gdLst>
              <a:gd name="T0" fmla="*/ 0 w 133"/>
              <a:gd name="T1" fmla="*/ 0 h 460"/>
              <a:gd name="T2" fmla="*/ 0 w 133"/>
              <a:gd name="T3" fmla="*/ 0 h 460"/>
              <a:gd name="T4" fmla="*/ 0 w 133"/>
              <a:gd name="T5" fmla="*/ 0 h 460"/>
              <a:gd name="T6" fmla="*/ 0 w 133"/>
              <a:gd name="T7" fmla="*/ 0 h 460"/>
              <a:gd name="T8" fmla="*/ 0 w 133"/>
              <a:gd name="T9" fmla="*/ 0 h 460"/>
              <a:gd name="T10" fmla="*/ 0 w 133"/>
              <a:gd name="T11" fmla="*/ 0 h 460"/>
              <a:gd name="T12" fmla="*/ 0 w 133"/>
              <a:gd name="T13" fmla="*/ 0 h 460"/>
              <a:gd name="T14" fmla="*/ 0 w 133"/>
              <a:gd name="T15" fmla="*/ 0 h 460"/>
              <a:gd name="T16" fmla="*/ 0 w 133"/>
              <a:gd name="T17" fmla="*/ 0 h 460"/>
              <a:gd name="T18" fmla="*/ 0 w 133"/>
              <a:gd name="T19" fmla="*/ 0 h 460"/>
              <a:gd name="T20" fmla="*/ 0 w 133"/>
              <a:gd name="T21" fmla="*/ 0 h 460"/>
              <a:gd name="T22" fmla="*/ 0 w 133"/>
              <a:gd name="T23" fmla="*/ 0 h 460"/>
              <a:gd name="T24" fmla="*/ 0 w 133"/>
              <a:gd name="T25" fmla="*/ 0 h 460"/>
              <a:gd name="T26" fmla="*/ 0 w 133"/>
              <a:gd name="T27" fmla="*/ 0 h 460"/>
              <a:gd name="T28" fmla="*/ 0 w 133"/>
              <a:gd name="T29" fmla="*/ 0 h 460"/>
              <a:gd name="T30" fmla="*/ 0 w 133"/>
              <a:gd name="T31" fmla="*/ 0 h 460"/>
              <a:gd name="T32" fmla="*/ 0 w 133"/>
              <a:gd name="T33" fmla="*/ 0 h 460"/>
              <a:gd name="T34" fmla="*/ 0 w 133"/>
              <a:gd name="T35" fmla="*/ 0 h 460"/>
              <a:gd name="T36" fmla="*/ 0 w 133"/>
              <a:gd name="T37" fmla="*/ 0 h 460"/>
              <a:gd name="T38" fmla="*/ 0 w 133"/>
              <a:gd name="T39" fmla="*/ 0 h 460"/>
              <a:gd name="T40" fmla="*/ 0 w 133"/>
              <a:gd name="T41" fmla="*/ 0 h 460"/>
              <a:gd name="T42" fmla="*/ 0 w 133"/>
              <a:gd name="T43" fmla="*/ 0 h 460"/>
              <a:gd name="T44" fmla="*/ 0 w 133"/>
              <a:gd name="T45" fmla="*/ 0 h 460"/>
              <a:gd name="T46" fmla="*/ 0 w 133"/>
              <a:gd name="T47" fmla="*/ 0 h 460"/>
              <a:gd name="T48" fmla="*/ 0 w 133"/>
              <a:gd name="T49" fmla="*/ 0 h 460"/>
              <a:gd name="T50" fmla="*/ 0 w 133"/>
              <a:gd name="T51" fmla="*/ 0 h 460"/>
              <a:gd name="T52" fmla="*/ 0 w 133"/>
              <a:gd name="T53" fmla="*/ 0 h 460"/>
              <a:gd name="T54" fmla="*/ 0 w 133"/>
              <a:gd name="T55" fmla="*/ 0 h 460"/>
              <a:gd name="T56" fmla="*/ 0 w 133"/>
              <a:gd name="T57" fmla="*/ 0 h 460"/>
              <a:gd name="T58" fmla="*/ 0 w 133"/>
              <a:gd name="T59" fmla="*/ 0 h 460"/>
              <a:gd name="T60" fmla="*/ 0 w 133"/>
              <a:gd name="T61" fmla="*/ 0 h 460"/>
              <a:gd name="T62" fmla="*/ 0 w 133"/>
              <a:gd name="T63" fmla="*/ 0 h 460"/>
              <a:gd name="T64" fmla="*/ 0 w 133"/>
              <a:gd name="T65" fmla="*/ 0 h 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460"/>
              <a:gd name="T101" fmla="*/ 133 w 133"/>
              <a:gd name="T102" fmla="*/ 460 h 4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460">
                <a:moveTo>
                  <a:pt x="38" y="459"/>
                </a:moveTo>
                <a:lnTo>
                  <a:pt x="52" y="431"/>
                </a:lnTo>
                <a:lnTo>
                  <a:pt x="73" y="401"/>
                </a:lnTo>
                <a:lnTo>
                  <a:pt x="93" y="380"/>
                </a:lnTo>
                <a:lnTo>
                  <a:pt x="110" y="348"/>
                </a:lnTo>
                <a:lnTo>
                  <a:pt x="115" y="311"/>
                </a:lnTo>
                <a:lnTo>
                  <a:pt x="122" y="285"/>
                </a:lnTo>
                <a:lnTo>
                  <a:pt x="129" y="251"/>
                </a:lnTo>
                <a:lnTo>
                  <a:pt x="122" y="224"/>
                </a:lnTo>
                <a:lnTo>
                  <a:pt x="132" y="191"/>
                </a:lnTo>
                <a:lnTo>
                  <a:pt x="132" y="158"/>
                </a:lnTo>
                <a:lnTo>
                  <a:pt x="128" y="126"/>
                </a:lnTo>
                <a:lnTo>
                  <a:pt x="128" y="100"/>
                </a:lnTo>
                <a:lnTo>
                  <a:pt x="120" y="63"/>
                </a:lnTo>
                <a:lnTo>
                  <a:pt x="108" y="29"/>
                </a:lnTo>
                <a:lnTo>
                  <a:pt x="92" y="0"/>
                </a:lnTo>
                <a:lnTo>
                  <a:pt x="52" y="18"/>
                </a:lnTo>
                <a:lnTo>
                  <a:pt x="57" y="36"/>
                </a:lnTo>
                <a:lnTo>
                  <a:pt x="76" y="72"/>
                </a:lnTo>
                <a:lnTo>
                  <a:pt x="88" y="91"/>
                </a:lnTo>
                <a:lnTo>
                  <a:pt x="88" y="129"/>
                </a:lnTo>
                <a:lnTo>
                  <a:pt x="94" y="161"/>
                </a:lnTo>
                <a:lnTo>
                  <a:pt x="89" y="189"/>
                </a:lnTo>
                <a:lnTo>
                  <a:pt x="91" y="220"/>
                </a:lnTo>
                <a:lnTo>
                  <a:pt x="77" y="245"/>
                </a:lnTo>
                <a:lnTo>
                  <a:pt x="79" y="285"/>
                </a:lnTo>
                <a:lnTo>
                  <a:pt x="78" y="305"/>
                </a:lnTo>
                <a:lnTo>
                  <a:pt x="62" y="330"/>
                </a:lnTo>
                <a:lnTo>
                  <a:pt x="48" y="369"/>
                </a:lnTo>
                <a:lnTo>
                  <a:pt x="28" y="387"/>
                </a:lnTo>
                <a:lnTo>
                  <a:pt x="16" y="415"/>
                </a:lnTo>
                <a:lnTo>
                  <a:pt x="0" y="447"/>
                </a:lnTo>
                <a:lnTo>
                  <a:pt x="38" y="459"/>
                </a:lnTo>
              </a:path>
            </a:pathLst>
          </a:custGeom>
          <a:solidFill>
            <a:srgbClr val="FF3300"/>
          </a:solidFill>
          <a:ln w="9525">
            <a:noFill/>
            <a:round/>
            <a:headEnd/>
            <a:tailEnd/>
          </a:ln>
        </p:spPr>
        <p:txBody>
          <a:bodyPr wrap="none" anchor="ctr"/>
          <a:lstStyle/>
          <a:p>
            <a:endParaRPr lang="en-US" dirty="0"/>
          </a:p>
        </p:txBody>
      </p:sp>
      <p:sp>
        <p:nvSpPr>
          <p:cNvPr id="25644" name="Freeform 166"/>
          <p:cNvSpPr>
            <a:spLocks noChangeArrowheads="1"/>
          </p:cNvSpPr>
          <p:nvPr/>
        </p:nvSpPr>
        <p:spPr bwMode="auto">
          <a:xfrm>
            <a:off x="5849938" y="4130675"/>
            <a:ext cx="42862" cy="142875"/>
          </a:xfrm>
          <a:custGeom>
            <a:avLst/>
            <a:gdLst>
              <a:gd name="T0" fmla="*/ 0 w 139"/>
              <a:gd name="T1" fmla="*/ 0 h 463"/>
              <a:gd name="T2" fmla="*/ 0 w 139"/>
              <a:gd name="T3" fmla="*/ 0 h 463"/>
              <a:gd name="T4" fmla="*/ 0 w 139"/>
              <a:gd name="T5" fmla="*/ 0 h 463"/>
              <a:gd name="T6" fmla="*/ 0 w 139"/>
              <a:gd name="T7" fmla="*/ 0 h 463"/>
              <a:gd name="T8" fmla="*/ 0 w 139"/>
              <a:gd name="T9" fmla="*/ 0 h 463"/>
              <a:gd name="T10" fmla="*/ 0 w 139"/>
              <a:gd name="T11" fmla="*/ 0 h 463"/>
              <a:gd name="T12" fmla="*/ 0 w 139"/>
              <a:gd name="T13" fmla="*/ 0 h 463"/>
              <a:gd name="T14" fmla="*/ 0 w 139"/>
              <a:gd name="T15" fmla="*/ 0 h 463"/>
              <a:gd name="T16" fmla="*/ 0 w 139"/>
              <a:gd name="T17" fmla="*/ 0 h 463"/>
              <a:gd name="T18" fmla="*/ 0 w 139"/>
              <a:gd name="T19" fmla="*/ 0 h 463"/>
              <a:gd name="T20" fmla="*/ 0 w 139"/>
              <a:gd name="T21" fmla="*/ 0 h 463"/>
              <a:gd name="T22" fmla="*/ 0 w 139"/>
              <a:gd name="T23" fmla="*/ 0 h 463"/>
              <a:gd name="T24" fmla="*/ 0 w 139"/>
              <a:gd name="T25" fmla="*/ 0 h 463"/>
              <a:gd name="T26" fmla="*/ 0 w 139"/>
              <a:gd name="T27" fmla="*/ 0 h 463"/>
              <a:gd name="T28" fmla="*/ 0 w 139"/>
              <a:gd name="T29" fmla="*/ 0 h 463"/>
              <a:gd name="T30" fmla="*/ 0 w 139"/>
              <a:gd name="T31" fmla="*/ 0 h 463"/>
              <a:gd name="T32" fmla="*/ 0 w 139"/>
              <a:gd name="T33" fmla="*/ 0 h 463"/>
              <a:gd name="T34" fmla="*/ 0 w 139"/>
              <a:gd name="T35" fmla="*/ 0 h 463"/>
              <a:gd name="T36" fmla="*/ 0 w 139"/>
              <a:gd name="T37" fmla="*/ 0 h 463"/>
              <a:gd name="T38" fmla="*/ 0 w 139"/>
              <a:gd name="T39" fmla="*/ 0 h 463"/>
              <a:gd name="T40" fmla="*/ 0 w 139"/>
              <a:gd name="T41" fmla="*/ 0 h 463"/>
              <a:gd name="T42" fmla="*/ 0 w 139"/>
              <a:gd name="T43" fmla="*/ 0 h 463"/>
              <a:gd name="T44" fmla="*/ 0 w 139"/>
              <a:gd name="T45" fmla="*/ 0 h 463"/>
              <a:gd name="T46" fmla="*/ 0 w 139"/>
              <a:gd name="T47" fmla="*/ 0 h 463"/>
              <a:gd name="T48" fmla="*/ 0 w 139"/>
              <a:gd name="T49" fmla="*/ 0 h 463"/>
              <a:gd name="T50" fmla="*/ 0 w 139"/>
              <a:gd name="T51" fmla="*/ 0 h 463"/>
              <a:gd name="T52" fmla="*/ 0 w 139"/>
              <a:gd name="T53" fmla="*/ 0 h 463"/>
              <a:gd name="T54" fmla="*/ 0 w 139"/>
              <a:gd name="T55" fmla="*/ 0 h 463"/>
              <a:gd name="T56" fmla="*/ 0 w 139"/>
              <a:gd name="T57" fmla="*/ 0 h 463"/>
              <a:gd name="T58" fmla="*/ 0 w 139"/>
              <a:gd name="T59" fmla="*/ 0 h 463"/>
              <a:gd name="T60" fmla="*/ 0 w 139"/>
              <a:gd name="T61" fmla="*/ 0 h 463"/>
              <a:gd name="T62" fmla="*/ 0 w 139"/>
              <a:gd name="T63" fmla="*/ 0 h 463"/>
              <a:gd name="T64" fmla="*/ 0 w 139"/>
              <a:gd name="T65" fmla="*/ 0 h 4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463"/>
              <a:gd name="T101" fmla="*/ 139 w 139"/>
              <a:gd name="T102" fmla="*/ 463 h 4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463">
                <a:moveTo>
                  <a:pt x="98" y="462"/>
                </a:moveTo>
                <a:lnTo>
                  <a:pt x="80" y="437"/>
                </a:lnTo>
                <a:lnTo>
                  <a:pt x="61" y="406"/>
                </a:lnTo>
                <a:lnTo>
                  <a:pt x="44" y="376"/>
                </a:lnTo>
                <a:lnTo>
                  <a:pt x="30" y="350"/>
                </a:lnTo>
                <a:lnTo>
                  <a:pt x="19" y="317"/>
                </a:lnTo>
                <a:lnTo>
                  <a:pt x="14" y="289"/>
                </a:lnTo>
                <a:lnTo>
                  <a:pt x="4" y="251"/>
                </a:lnTo>
                <a:lnTo>
                  <a:pt x="0" y="233"/>
                </a:lnTo>
                <a:lnTo>
                  <a:pt x="0" y="190"/>
                </a:lnTo>
                <a:lnTo>
                  <a:pt x="4" y="161"/>
                </a:lnTo>
                <a:lnTo>
                  <a:pt x="2" y="133"/>
                </a:lnTo>
                <a:lnTo>
                  <a:pt x="13" y="100"/>
                </a:lnTo>
                <a:lnTo>
                  <a:pt x="14" y="66"/>
                </a:lnTo>
                <a:lnTo>
                  <a:pt x="28" y="35"/>
                </a:lnTo>
                <a:lnTo>
                  <a:pt x="40" y="0"/>
                </a:lnTo>
                <a:lnTo>
                  <a:pt x="85" y="14"/>
                </a:lnTo>
                <a:lnTo>
                  <a:pt x="72" y="42"/>
                </a:lnTo>
                <a:lnTo>
                  <a:pt x="61" y="66"/>
                </a:lnTo>
                <a:lnTo>
                  <a:pt x="54" y="100"/>
                </a:lnTo>
                <a:lnTo>
                  <a:pt x="54" y="133"/>
                </a:lnTo>
                <a:lnTo>
                  <a:pt x="40" y="154"/>
                </a:lnTo>
                <a:lnTo>
                  <a:pt x="53" y="191"/>
                </a:lnTo>
                <a:lnTo>
                  <a:pt x="49" y="223"/>
                </a:lnTo>
                <a:lnTo>
                  <a:pt x="55" y="251"/>
                </a:lnTo>
                <a:lnTo>
                  <a:pt x="55" y="289"/>
                </a:lnTo>
                <a:lnTo>
                  <a:pt x="64" y="309"/>
                </a:lnTo>
                <a:lnTo>
                  <a:pt x="73" y="340"/>
                </a:lnTo>
                <a:lnTo>
                  <a:pt x="85" y="372"/>
                </a:lnTo>
                <a:lnTo>
                  <a:pt x="103" y="394"/>
                </a:lnTo>
                <a:lnTo>
                  <a:pt x="114" y="414"/>
                </a:lnTo>
                <a:lnTo>
                  <a:pt x="138" y="447"/>
                </a:lnTo>
                <a:lnTo>
                  <a:pt x="98" y="462"/>
                </a:lnTo>
              </a:path>
            </a:pathLst>
          </a:custGeom>
          <a:solidFill>
            <a:srgbClr val="FF3300"/>
          </a:solidFill>
          <a:ln w="9525">
            <a:noFill/>
            <a:round/>
            <a:headEnd/>
            <a:tailEnd/>
          </a:ln>
        </p:spPr>
        <p:txBody>
          <a:bodyPr wrap="none" anchor="ctr"/>
          <a:lstStyle/>
          <a:p>
            <a:endParaRPr lang="en-US" dirty="0"/>
          </a:p>
        </p:txBody>
      </p:sp>
      <p:sp>
        <p:nvSpPr>
          <p:cNvPr id="25645" name="Freeform 163"/>
          <p:cNvSpPr>
            <a:spLocks noChangeArrowheads="1"/>
          </p:cNvSpPr>
          <p:nvPr/>
        </p:nvSpPr>
        <p:spPr bwMode="auto">
          <a:xfrm>
            <a:off x="5794375" y="4095750"/>
            <a:ext cx="42863" cy="249238"/>
          </a:xfrm>
          <a:custGeom>
            <a:avLst/>
            <a:gdLst>
              <a:gd name="T0" fmla="*/ 0 w 247"/>
              <a:gd name="T1" fmla="*/ 0 h 1139"/>
              <a:gd name="T2" fmla="*/ 0 w 247"/>
              <a:gd name="T3" fmla="*/ 0 h 1139"/>
              <a:gd name="T4" fmla="*/ 0 w 247"/>
              <a:gd name="T5" fmla="*/ 0 h 1139"/>
              <a:gd name="T6" fmla="*/ 0 w 247"/>
              <a:gd name="T7" fmla="*/ 0 h 1139"/>
              <a:gd name="T8" fmla="*/ 0 w 247"/>
              <a:gd name="T9" fmla="*/ 0 h 1139"/>
              <a:gd name="T10" fmla="*/ 0 w 247"/>
              <a:gd name="T11" fmla="*/ 0 h 1139"/>
              <a:gd name="T12" fmla="*/ 0 w 247"/>
              <a:gd name="T13" fmla="*/ 0 h 1139"/>
              <a:gd name="T14" fmla="*/ 0 w 247"/>
              <a:gd name="T15" fmla="*/ 0 h 1139"/>
              <a:gd name="T16" fmla="*/ 0 w 247"/>
              <a:gd name="T17" fmla="*/ 0 h 1139"/>
              <a:gd name="T18" fmla="*/ 0 w 247"/>
              <a:gd name="T19" fmla="*/ 0 h 1139"/>
              <a:gd name="T20" fmla="*/ 0 w 247"/>
              <a:gd name="T21" fmla="*/ 0 h 1139"/>
              <a:gd name="T22" fmla="*/ 0 w 247"/>
              <a:gd name="T23" fmla="*/ 0 h 1139"/>
              <a:gd name="T24" fmla="*/ 0 w 247"/>
              <a:gd name="T25" fmla="*/ 0 h 1139"/>
              <a:gd name="T26" fmla="*/ 0 w 247"/>
              <a:gd name="T27" fmla="*/ 0 h 1139"/>
              <a:gd name="T28" fmla="*/ 0 w 247"/>
              <a:gd name="T29" fmla="*/ 0 h 1139"/>
              <a:gd name="T30" fmla="*/ 0 w 247"/>
              <a:gd name="T31" fmla="*/ 0 h 1139"/>
              <a:gd name="T32" fmla="*/ 0 w 247"/>
              <a:gd name="T33" fmla="*/ 0 h 1139"/>
              <a:gd name="T34" fmla="*/ 0 w 247"/>
              <a:gd name="T35" fmla="*/ 0 h 1139"/>
              <a:gd name="T36" fmla="*/ 0 w 247"/>
              <a:gd name="T37" fmla="*/ 0 h 1139"/>
              <a:gd name="T38" fmla="*/ 0 w 247"/>
              <a:gd name="T39" fmla="*/ 0 h 1139"/>
              <a:gd name="T40" fmla="*/ 0 w 247"/>
              <a:gd name="T41" fmla="*/ 0 h 1139"/>
              <a:gd name="T42" fmla="*/ 0 w 247"/>
              <a:gd name="T43" fmla="*/ 0 h 1139"/>
              <a:gd name="T44" fmla="*/ 0 w 247"/>
              <a:gd name="T45" fmla="*/ 0 h 1139"/>
              <a:gd name="T46" fmla="*/ 0 w 247"/>
              <a:gd name="T47" fmla="*/ 0 h 1139"/>
              <a:gd name="T48" fmla="*/ 0 w 247"/>
              <a:gd name="T49" fmla="*/ 0 h 1139"/>
              <a:gd name="T50" fmla="*/ 0 w 247"/>
              <a:gd name="T51" fmla="*/ 0 h 1139"/>
              <a:gd name="T52" fmla="*/ 0 w 247"/>
              <a:gd name="T53" fmla="*/ 0 h 1139"/>
              <a:gd name="T54" fmla="*/ 0 w 247"/>
              <a:gd name="T55" fmla="*/ 0 h 1139"/>
              <a:gd name="T56" fmla="*/ 0 w 247"/>
              <a:gd name="T57" fmla="*/ 0 h 1139"/>
              <a:gd name="T58" fmla="*/ 0 w 247"/>
              <a:gd name="T59" fmla="*/ 0 h 1139"/>
              <a:gd name="T60" fmla="*/ 0 w 247"/>
              <a:gd name="T61" fmla="*/ 0 h 1139"/>
              <a:gd name="T62" fmla="*/ 0 w 247"/>
              <a:gd name="T63" fmla="*/ 0 h 1139"/>
              <a:gd name="T64" fmla="*/ 0 w 247"/>
              <a:gd name="T65" fmla="*/ 0 h 1139"/>
              <a:gd name="T66" fmla="*/ 0 w 247"/>
              <a:gd name="T67" fmla="*/ 0 h 1139"/>
              <a:gd name="T68" fmla="*/ 0 w 247"/>
              <a:gd name="T69" fmla="*/ 0 h 1139"/>
              <a:gd name="T70" fmla="*/ 0 w 247"/>
              <a:gd name="T71" fmla="*/ 0 h 1139"/>
              <a:gd name="T72" fmla="*/ 0 w 247"/>
              <a:gd name="T73" fmla="*/ 0 h 1139"/>
              <a:gd name="T74" fmla="*/ 0 w 247"/>
              <a:gd name="T75" fmla="*/ 0 h 1139"/>
              <a:gd name="T76" fmla="*/ 0 w 247"/>
              <a:gd name="T77" fmla="*/ 0 h 1139"/>
              <a:gd name="T78" fmla="*/ 0 w 247"/>
              <a:gd name="T79" fmla="*/ 0 h 1139"/>
              <a:gd name="T80" fmla="*/ 0 w 247"/>
              <a:gd name="T81" fmla="*/ 0 h 1139"/>
              <a:gd name="T82" fmla="*/ 0 w 247"/>
              <a:gd name="T83" fmla="*/ 0 h 1139"/>
              <a:gd name="T84" fmla="*/ 0 w 247"/>
              <a:gd name="T85" fmla="*/ 0 h 1139"/>
              <a:gd name="T86" fmla="*/ 0 w 247"/>
              <a:gd name="T87" fmla="*/ 0 h 1139"/>
              <a:gd name="T88" fmla="*/ 0 w 247"/>
              <a:gd name="T89" fmla="*/ 0 h 1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1139"/>
              <a:gd name="T137" fmla="*/ 247 w 247"/>
              <a:gd name="T138" fmla="*/ 1139 h 1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1139">
                <a:moveTo>
                  <a:pt x="198" y="1138"/>
                </a:moveTo>
                <a:lnTo>
                  <a:pt x="170" y="1088"/>
                </a:lnTo>
                <a:lnTo>
                  <a:pt x="151" y="1051"/>
                </a:lnTo>
                <a:lnTo>
                  <a:pt x="129" y="996"/>
                </a:lnTo>
                <a:lnTo>
                  <a:pt x="103" y="940"/>
                </a:lnTo>
                <a:lnTo>
                  <a:pt x="84" y="882"/>
                </a:lnTo>
                <a:lnTo>
                  <a:pt x="61" y="837"/>
                </a:lnTo>
                <a:lnTo>
                  <a:pt x="52" y="784"/>
                </a:lnTo>
                <a:lnTo>
                  <a:pt x="34" y="721"/>
                </a:lnTo>
                <a:lnTo>
                  <a:pt x="22" y="665"/>
                </a:lnTo>
                <a:lnTo>
                  <a:pt x="12" y="606"/>
                </a:lnTo>
                <a:lnTo>
                  <a:pt x="5" y="551"/>
                </a:lnTo>
                <a:lnTo>
                  <a:pt x="3" y="489"/>
                </a:lnTo>
                <a:lnTo>
                  <a:pt x="0" y="436"/>
                </a:lnTo>
                <a:lnTo>
                  <a:pt x="2" y="382"/>
                </a:lnTo>
                <a:lnTo>
                  <a:pt x="0" y="321"/>
                </a:lnTo>
                <a:lnTo>
                  <a:pt x="5" y="262"/>
                </a:lnTo>
                <a:lnTo>
                  <a:pt x="10" y="210"/>
                </a:lnTo>
                <a:lnTo>
                  <a:pt x="24" y="149"/>
                </a:lnTo>
                <a:lnTo>
                  <a:pt x="31" y="101"/>
                </a:lnTo>
                <a:lnTo>
                  <a:pt x="48" y="52"/>
                </a:lnTo>
                <a:lnTo>
                  <a:pt x="62" y="0"/>
                </a:lnTo>
                <a:lnTo>
                  <a:pt x="121" y="34"/>
                </a:lnTo>
                <a:lnTo>
                  <a:pt x="102" y="83"/>
                </a:lnTo>
                <a:lnTo>
                  <a:pt x="95" y="134"/>
                </a:lnTo>
                <a:lnTo>
                  <a:pt x="97" y="179"/>
                </a:lnTo>
                <a:lnTo>
                  <a:pt x="74" y="229"/>
                </a:lnTo>
                <a:lnTo>
                  <a:pt x="69" y="287"/>
                </a:lnTo>
                <a:lnTo>
                  <a:pt x="64" y="337"/>
                </a:lnTo>
                <a:lnTo>
                  <a:pt x="68" y="396"/>
                </a:lnTo>
                <a:lnTo>
                  <a:pt x="71" y="445"/>
                </a:lnTo>
                <a:lnTo>
                  <a:pt x="62" y="492"/>
                </a:lnTo>
                <a:lnTo>
                  <a:pt x="67" y="547"/>
                </a:lnTo>
                <a:lnTo>
                  <a:pt x="74" y="597"/>
                </a:lnTo>
                <a:lnTo>
                  <a:pt x="99" y="651"/>
                </a:lnTo>
                <a:lnTo>
                  <a:pt x="97" y="708"/>
                </a:lnTo>
                <a:lnTo>
                  <a:pt x="109" y="754"/>
                </a:lnTo>
                <a:lnTo>
                  <a:pt x="121" y="809"/>
                </a:lnTo>
                <a:lnTo>
                  <a:pt x="145" y="861"/>
                </a:lnTo>
                <a:lnTo>
                  <a:pt x="157" y="910"/>
                </a:lnTo>
                <a:lnTo>
                  <a:pt x="175" y="957"/>
                </a:lnTo>
                <a:lnTo>
                  <a:pt x="204" y="1009"/>
                </a:lnTo>
                <a:lnTo>
                  <a:pt x="224" y="1047"/>
                </a:lnTo>
                <a:lnTo>
                  <a:pt x="246" y="1092"/>
                </a:lnTo>
                <a:lnTo>
                  <a:pt x="198" y="1138"/>
                </a:lnTo>
              </a:path>
            </a:pathLst>
          </a:custGeom>
          <a:solidFill>
            <a:srgbClr val="FF3300"/>
          </a:solidFill>
          <a:ln w="9525">
            <a:noFill/>
            <a:round/>
            <a:headEnd/>
            <a:tailEnd/>
          </a:ln>
        </p:spPr>
        <p:txBody>
          <a:bodyPr wrap="none" anchor="ctr"/>
          <a:lstStyle/>
          <a:p>
            <a:endParaRPr lang="en-US" dirty="0"/>
          </a:p>
        </p:txBody>
      </p:sp>
      <p:sp>
        <p:nvSpPr>
          <p:cNvPr id="25646" name="Freeform 160"/>
          <p:cNvSpPr>
            <a:spLocks noChangeArrowheads="1"/>
          </p:cNvSpPr>
          <p:nvPr/>
        </p:nvSpPr>
        <p:spPr bwMode="auto">
          <a:xfrm>
            <a:off x="5707063" y="4056063"/>
            <a:ext cx="42862" cy="288925"/>
          </a:xfrm>
          <a:custGeom>
            <a:avLst/>
            <a:gdLst>
              <a:gd name="T0" fmla="*/ 0 w 380"/>
              <a:gd name="T1" fmla="*/ 0 h 1840"/>
              <a:gd name="T2" fmla="*/ 0 w 380"/>
              <a:gd name="T3" fmla="*/ 0 h 1840"/>
              <a:gd name="T4" fmla="*/ 0 w 380"/>
              <a:gd name="T5" fmla="*/ 0 h 1840"/>
              <a:gd name="T6" fmla="*/ 0 w 380"/>
              <a:gd name="T7" fmla="*/ 0 h 1840"/>
              <a:gd name="T8" fmla="*/ 0 w 380"/>
              <a:gd name="T9" fmla="*/ 0 h 1840"/>
              <a:gd name="T10" fmla="*/ 0 w 380"/>
              <a:gd name="T11" fmla="*/ 0 h 1840"/>
              <a:gd name="T12" fmla="*/ 0 w 380"/>
              <a:gd name="T13" fmla="*/ 0 h 1840"/>
              <a:gd name="T14" fmla="*/ 0 w 380"/>
              <a:gd name="T15" fmla="*/ 0 h 1840"/>
              <a:gd name="T16" fmla="*/ 0 w 380"/>
              <a:gd name="T17" fmla="*/ 0 h 1840"/>
              <a:gd name="T18" fmla="*/ 0 w 380"/>
              <a:gd name="T19" fmla="*/ 0 h 1840"/>
              <a:gd name="T20" fmla="*/ 0 w 380"/>
              <a:gd name="T21" fmla="*/ 0 h 1840"/>
              <a:gd name="T22" fmla="*/ 0 w 380"/>
              <a:gd name="T23" fmla="*/ 0 h 1840"/>
              <a:gd name="T24" fmla="*/ 0 w 380"/>
              <a:gd name="T25" fmla="*/ 0 h 1840"/>
              <a:gd name="T26" fmla="*/ 0 w 380"/>
              <a:gd name="T27" fmla="*/ 0 h 1840"/>
              <a:gd name="T28" fmla="*/ 0 w 380"/>
              <a:gd name="T29" fmla="*/ 0 h 1840"/>
              <a:gd name="T30" fmla="*/ 0 w 380"/>
              <a:gd name="T31" fmla="*/ 0 h 1840"/>
              <a:gd name="T32" fmla="*/ 0 w 380"/>
              <a:gd name="T33" fmla="*/ 0 h 1840"/>
              <a:gd name="T34" fmla="*/ 0 w 380"/>
              <a:gd name="T35" fmla="*/ 0 h 1840"/>
              <a:gd name="T36" fmla="*/ 0 w 380"/>
              <a:gd name="T37" fmla="*/ 0 h 1840"/>
              <a:gd name="T38" fmla="*/ 0 w 380"/>
              <a:gd name="T39" fmla="*/ 0 h 1840"/>
              <a:gd name="T40" fmla="*/ 0 w 380"/>
              <a:gd name="T41" fmla="*/ 0 h 1840"/>
              <a:gd name="T42" fmla="*/ 0 w 380"/>
              <a:gd name="T43" fmla="*/ 0 h 1840"/>
              <a:gd name="T44" fmla="*/ 0 w 380"/>
              <a:gd name="T45" fmla="*/ 0 h 1840"/>
              <a:gd name="T46" fmla="*/ 0 w 380"/>
              <a:gd name="T47" fmla="*/ 0 h 1840"/>
              <a:gd name="T48" fmla="*/ 0 w 380"/>
              <a:gd name="T49" fmla="*/ 0 h 1840"/>
              <a:gd name="T50" fmla="*/ 0 w 380"/>
              <a:gd name="T51" fmla="*/ 0 h 1840"/>
              <a:gd name="T52" fmla="*/ 0 w 380"/>
              <a:gd name="T53" fmla="*/ 0 h 1840"/>
              <a:gd name="T54" fmla="*/ 0 w 380"/>
              <a:gd name="T55" fmla="*/ 0 h 1840"/>
              <a:gd name="T56" fmla="*/ 0 w 380"/>
              <a:gd name="T57" fmla="*/ 0 h 1840"/>
              <a:gd name="T58" fmla="*/ 0 w 380"/>
              <a:gd name="T59" fmla="*/ 0 h 1840"/>
              <a:gd name="T60" fmla="*/ 0 w 380"/>
              <a:gd name="T61" fmla="*/ 0 h 1840"/>
              <a:gd name="T62" fmla="*/ 0 w 380"/>
              <a:gd name="T63" fmla="*/ 0 h 1840"/>
              <a:gd name="T64" fmla="*/ 0 w 380"/>
              <a:gd name="T65" fmla="*/ 0 h 1840"/>
              <a:gd name="T66" fmla="*/ 0 w 380"/>
              <a:gd name="T67" fmla="*/ 0 h 1840"/>
              <a:gd name="T68" fmla="*/ 0 w 380"/>
              <a:gd name="T69" fmla="*/ 0 h 1840"/>
              <a:gd name="T70" fmla="*/ 0 w 380"/>
              <a:gd name="T71" fmla="*/ 0 h 1840"/>
              <a:gd name="T72" fmla="*/ 0 w 380"/>
              <a:gd name="T73" fmla="*/ 0 h 1840"/>
              <a:gd name="T74" fmla="*/ 0 w 380"/>
              <a:gd name="T75" fmla="*/ 0 h 1840"/>
              <a:gd name="T76" fmla="*/ 0 w 380"/>
              <a:gd name="T77" fmla="*/ 0 h 1840"/>
              <a:gd name="T78" fmla="*/ 0 w 380"/>
              <a:gd name="T79" fmla="*/ 0 h 1840"/>
              <a:gd name="T80" fmla="*/ 0 w 380"/>
              <a:gd name="T81" fmla="*/ 0 h 1840"/>
              <a:gd name="T82" fmla="*/ 0 w 380"/>
              <a:gd name="T83" fmla="*/ 0 h 1840"/>
              <a:gd name="T84" fmla="*/ 0 w 380"/>
              <a:gd name="T85" fmla="*/ 0 h 1840"/>
              <a:gd name="T86" fmla="*/ 0 w 380"/>
              <a:gd name="T87" fmla="*/ 0 h 1840"/>
              <a:gd name="T88" fmla="*/ 0 w 380"/>
              <a:gd name="T89" fmla="*/ 0 h 1840"/>
              <a:gd name="T90" fmla="*/ 0 w 380"/>
              <a:gd name="T91" fmla="*/ 0 h 1840"/>
              <a:gd name="T92" fmla="*/ 0 w 380"/>
              <a:gd name="T93" fmla="*/ 0 h 1840"/>
              <a:gd name="T94" fmla="*/ 0 w 380"/>
              <a:gd name="T95" fmla="*/ 0 h 1840"/>
              <a:gd name="T96" fmla="*/ 0 w 380"/>
              <a:gd name="T97" fmla="*/ 0 h 1840"/>
              <a:gd name="T98" fmla="*/ 0 w 380"/>
              <a:gd name="T99" fmla="*/ 0 h 1840"/>
              <a:gd name="T100" fmla="*/ 0 w 380"/>
              <a:gd name="T101" fmla="*/ 0 h 1840"/>
              <a:gd name="T102" fmla="*/ 0 w 380"/>
              <a:gd name="T103" fmla="*/ 0 h 1840"/>
              <a:gd name="T104" fmla="*/ 0 w 380"/>
              <a:gd name="T105" fmla="*/ 0 h 1840"/>
              <a:gd name="T106" fmla="*/ 0 w 380"/>
              <a:gd name="T107" fmla="*/ 0 h 1840"/>
              <a:gd name="T108" fmla="*/ 0 w 380"/>
              <a:gd name="T109" fmla="*/ 0 h 18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0"/>
              <a:gd name="T166" fmla="*/ 0 h 1840"/>
              <a:gd name="T167" fmla="*/ 380 w 380"/>
              <a:gd name="T168" fmla="*/ 1840 h 18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0" h="1840">
                <a:moveTo>
                  <a:pt x="338" y="1839"/>
                </a:moveTo>
                <a:lnTo>
                  <a:pt x="301" y="1782"/>
                </a:lnTo>
                <a:lnTo>
                  <a:pt x="254" y="1718"/>
                </a:lnTo>
                <a:lnTo>
                  <a:pt x="228" y="1650"/>
                </a:lnTo>
                <a:lnTo>
                  <a:pt x="194" y="1593"/>
                </a:lnTo>
                <a:lnTo>
                  <a:pt x="167" y="1522"/>
                </a:lnTo>
                <a:lnTo>
                  <a:pt x="136" y="1452"/>
                </a:lnTo>
                <a:lnTo>
                  <a:pt x="123" y="1388"/>
                </a:lnTo>
                <a:lnTo>
                  <a:pt x="93" y="1313"/>
                </a:lnTo>
                <a:lnTo>
                  <a:pt x="66" y="1240"/>
                </a:lnTo>
                <a:lnTo>
                  <a:pt x="57" y="1164"/>
                </a:lnTo>
                <a:lnTo>
                  <a:pt x="35" y="1084"/>
                </a:lnTo>
                <a:lnTo>
                  <a:pt x="30" y="1021"/>
                </a:lnTo>
                <a:lnTo>
                  <a:pt x="13" y="940"/>
                </a:lnTo>
                <a:lnTo>
                  <a:pt x="9" y="860"/>
                </a:lnTo>
                <a:lnTo>
                  <a:pt x="6" y="783"/>
                </a:lnTo>
                <a:lnTo>
                  <a:pt x="0" y="711"/>
                </a:lnTo>
                <a:lnTo>
                  <a:pt x="0" y="640"/>
                </a:lnTo>
                <a:lnTo>
                  <a:pt x="4" y="565"/>
                </a:lnTo>
                <a:lnTo>
                  <a:pt x="5" y="482"/>
                </a:lnTo>
                <a:lnTo>
                  <a:pt x="16" y="412"/>
                </a:lnTo>
                <a:lnTo>
                  <a:pt x="25" y="341"/>
                </a:lnTo>
                <a:lnTo>
                  <a:pt x="36" y="270"/>
                </a:lnTo>
                <a:lnTo>
                  <a:pt x="54" y="200"/>
                </a:lnTo>
                <a:lnTo>
                  <a:pt x="70" y="130"/>
                </a:lnTo>
                <a:lnTo>
                  <a:pt x="89" y="61"/>
                </a:lnTo>
                <a:lnTo>
                  <a:pt x="115" y="0"/>
                </a:lnTo>
                <a:lnTo>
                  <a:pt x="177" y="69"/>
                </a:lnTo>
                <a:lnTo>
                  <a:pt x="154" y="128"/>
                </a:lnTo>
                <a:lnTo>
                  <a:pt x="140" y="184"/>
                </a:lnTo>
                <a:lnTo>
                  <a:pt x="125" y="252"/>
                </a:lnTo>
                <a:lnTo>
                  <a:pt x="112" y="312"/>
                </a:lnTo>
                <a:lnTo>
                  <a:pt x="101" y="384"/>
                </a:lnTo>
                <a:lnTo>
                  <a:pt x="95" y="448"/>
                </a:lnTo>
                <a:lnTo>
                  <a:pt x="81" y="515"/>
                </a:lnTo>
                <a:lnTo>
                  <a:pt x="79" y="583"/>
                </a:lnTo>
                <a:lnTo>
                  <a:pt x="71" y="655"/>
                </a:lnTo>
                <a:lnTo>
                  <a:pt x="79" y="722"/>
                </a:lnTo>
                <a:lnTo>
                  <a:pt x="83" y="794"/>
                </a:lnTo>
                <a:lnTo>
                  <a:pt x="75" y="862"/>
                </a:lnTo>
                <a:lnTo>
                  <a:pt x="90" y="934"/>
                </a:lnTo>
                <a:lnTo>
                  <a:pt x="94" y="999"/>
                </a:lnTo>
                <a:lnTo>
                  <a:pt x="105" y="1075"/>
                </a:lnTo>
                <a:lnTo>
                  <a:pt x="126" y="1140"/>
                </a:lnTo>
                <a:lnTo>
                  <a:pt x="138" y="1214"/>
                </a:lnTo>
                <a:lnTo>
                  <a:pt x="159" y="1277"/>
                </a:lnTo>
                <a:lnTo>
                  <a:pt x="185" y="1347"/>
                </a:lnTo>
                <a:lnTo>
                  <a:pt x="211" y="1409"/>
                </a:lnTo>
                <a:lnTo>
                  <a:pt x="229" y="1469"/>
                </a:lnTo>
                <a:lnTo>
                  <a:pt x="259" y="1530"/>
                </a:lnTo>
                <a:lnTo>
                  <a:pt x="287" y="1592"/>
                </a:lnTo>
                <a:lnTo>
                  <a:pt x="319" y="1651"/>
                </a:lnTo>
                <a:lnTo>
                  <a:pt x="348" y="1704"/>
                </a:lnTo>
                <a:lnTo>
                  <a:pt x="379" y="1763"/>
                </a:lnTo>
                <a:lnTo>
                  <a:pt x="338" y="1839"/>
                </a:lnTo>
              </a:path>
            </a:pathLst>
          </a:custGeom>
          <a:solidFill>
            <a:srgbClr val="FF3300"/>
          </a:solidFill>
          <a:ln w="9525">
            <a:noFill/>
            <a:round/>
            <a:headEnd/>
            <a:tailEnd/>
          </a:ln>
        </p:spPr>
        <p:txBody>
          <a:bodyPr wrap="none" anchor="ctr"/>
          <a:lstStyle/>
          <a:p>
            <a:endParaRPr lang="en-US" dirty="0"/>
          </a:p>
        </p:txBody>
      </p:sp>
      <p:sp>
        <p:nvSpPr>
          <p:cNvPr id="312" name="Rectangle 2"/>
          <p:cNvSpPr txBox="1">
            <a:spLocks noChangeArrowheads="1"/>
          </p:cNvSpPr>
          <p:nvPr/>
        </p:nvSpPr>
        <p:spPr>
          <a:xfrm>
            <a:off x="6602413" y="4008438"/>
            <a:ext cx="2117725" cy="355600"/>
          </a:xfrm>
          <a:prstGeom prst="rect">
            <a:avLst/>
          </a:prstGeom>
          <a:solidFill>
            <a:schemeClr val="accent5">
              <a:lumMod val="20000"/>
              <a:lumOff val="80000"/>
            </a:schemeClr>
          </a:solidFill>
        </p:spPr>
        <p:txBody>
          <a:bodyPr/>
          <a:lstStyle/>
          <a:p>
            <a:pPr fontAlgn="auto">
              <a:spcBef>
                <a:spcPts val="0"/>
              </a:spcBef>
              <a:spcAft>
                <a:spcPts val="0"/>
              </a:spcAft>
              <a:defRPr/>
            </a:pPr>
            <a:r>
              <a:rPr lang="en-US" altLang="zh-CN" b="1" dirty="0">
                <a:solidFill>
                  <a:srgbClr val="002060"/>
                </a:solidFill>
                <a:latin typeface="+mn-lt"/>
              </a:rPr>
              <a:t>Smart Hearth Care</a:t>
            </a:r>
          </a:p>
        </p:txBody>
      </p:sp>
      <p:pic>
        <p:nvPicPr>
          <p:cNvPr id="25648"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80100" y="2633663"/>
            <a:ext cx="1438275" cy="1069975"/>
          </a:xfrm>
          <a:prstGeom prst="rect">
            <a:avLst/>
          </a:prstGeom>
          <a:noFill/>
          <a:ln w="9525">
            <a:noFill/>
            <a:miter lim="800000"/>
            <a:headEnd/>
            <a:tailEnd/>
          </a:ln>
        </p:spPr>
      </p:pic>
      <p:pic>
        <p:nvPicPr>
          <p:cNvPr id="25649"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52975" y="1138238"/>
            <a:ext cx="1425575" cy="1930400"/>
          </a:xfrm>
          <a:prstGeom prst="rect">
            <a:avLst/>
          </a:prstGeom>
          <a:noFill/>
          <a:ln w="9525">
            <a:noFill/>
            <a:miter lim="800000"/>
            <a:headEnd/>
            <a:tailEnd/>
          </a:ln>
        </p:spPr>
      </p:pic>
      <p:sp>
        <p:nvSpPr>
          <p:cNvPr id="62" name="TextBox 11"/>
          <p:cNvSpPr txBox="1">
            <a:spLocks noChangeArrowheads="1"/>
          </p:cNvSpPr>
          <p:nvPr/>
        </p:nvSpPr>
        <p:spPr bwMode="auto">
          <a:xfrm>
            <a:off x="6178550" y="1539875"/>
            <a:ext cx="854075" cy="1323975"/>
          </a:xfrm>
          <a:prstGeom prst="rect">
            <a:avLst/>
          </a:prstGeom>
          <a:solidFill>
            <a:schemeClr val="accent3">
              <a:lumMod val="20000"/>
              <a:lumOff val="80000"/>
            </a:schemeClr>
          </a:solidFill>
          <a:ln w="9525">
            <a:noFill/>
            <a:miter lim="800000"/>
            <a:headEnd/>
            <a:tailEnd/>
          </a:ln>
        </p:spPr>
        <p:txBody>
          <a:bodyPr>
            <a:spAutoFit/>
          </a:bodyPr>
          <a:lstStyle/>
          <a:p>
            <a:pPr fontAlgn="auto">
              <a:spcBef>
                <a:spcPts val="0"/>
              </a:spcBef>
              <a:spcAft>
                <a:spcPts val="0"/>
              </a:spcAft>
              <a:defRPr/>
            </a:pPr>
            <a:r>
              <a:rPr lang="en-US" sz="1000" dirty="0">
                <a:solidFill>
                  <a:srgbClr val="002060"/>
                </a:solidFill>
                <a:latin typeface="Lucida Sans" pitchFamily="34" charset="0"/>
              </a:rPr>
              <a:t>Situation Awareness: Humans as sensors feed multi-modal data streams</a:t>
            </a:r>
          </a:p>
        </p:txBody>
      </p:sp>
      <p:sp>
        <p:nvSpPr>
          <p:cNvPr id="63" name="Oval 5"/>
          <p:cNvSpPr>
            <a:spLocks noChangeArrowheads="1"/>
          </p:cNvSpPr>
          <p:nvPr/>
        </p:nvSpPr>
        <p:spPr bwMode="auto">
          <a:xfrm>
            <a:off x="3257550" y="2847975"/>
            <a:ext cx="2992438" cy="1638300"/>
          </a:xfrm>
          <a:prstGeom prst="ellipse">
            <a:avLst/>
          </a:prstGeom>
          <a:solidFill>
            <a:schemeClr val="tx2">
              <a:lumMod val="20000"/>
              <a:lumOff val="80000"/>
              <a:alpha val="50195"/>
            </a:schemeClr>
          </a:solidFill>
          <a:ln w="9525">
            <a:noFill/>
            <a:round/>
            <a:headEnd/>
            <a:tailEnd/>
          </a:ln>
        </p:spPr>
        <p:txBody>
          <a:bodyPr wrap="none" anchor="ctr" anchorCtr="1"/>
          <a:lstStyle/>
          <a:p>
            <a:pPr fontAlgn="auto">
              <a:spcBef>
                <a:spcPts val="0"/>
              </a:spcBef>
              <a:spcAft>
                <a:spcPts val="0"/>
              </a:spcAft>
              <a:defRPr/>
            </a:pPr>
            <a:endParaRPr lang="en-US" sz="2400" dirty="0">
              <a:solidFill>
                <a:prstClr val="black"/>
              </a:solidFill>
              <a:latin typeface="Comic Sans MS" pitchFamily="66" charset="0"/>
            </a:endParaRPr>
          </a:p>
          <a:p>
            <a:pPr fontAlgn="auto">
              <a:lnSpc>
                <a:spcPct val="150000"/>
              </a:lnSpc>
              <a:spcBef>
                <a:spcPts val="0"/>
              </a:spcBef>
              <a:spcAft>
                <a:spcPts val="0"/>
              </a:spcAft>
              <a:defRPr/>
            </a:pPr>
            <a:r>
              <a:rPr lang="en-US" b="1" dirty="0">
                <a:solidFill>
                  <a:srgbClr val="C00000"/>
                </a:solidFill>
                <a:latin typeface="+mn-lt"/>
              </a:rPr>
              <a:t>Pervasive     Computing </a:t>
            </a:r>
          </a:p>
          <a:p>
            <a:pPr fontAlgn="auto">
              <a:lnSpc>
                <a:spcPct val="150000"/>
              </a:lnSpc>
              <a:spcBef>
                <a:spcPts val="0"/>
              </a:spcBef>
              <a:spcAft>
                <a:spcPts val="0"/>
              </a:spcAft>
              <a:defRPr/>
            </a:pPr>
            <a:r>
              <a:rPr lang="en-US" b="1" dirty="0">
                <a:solidFill>
                  <a:srgbClr val="C00000"/>
                </a:solidFill>
                <a:latin typeface="+mn-lt"/>
              </a:rPr>
              <a:t>Social           Informatics </a:t>
            </a:r>
          </a:p>
        </p:txBody>
      </p:sp>
      <p:pic>
        <p:nvPicPr>
          <p:cNvPr id="25652"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34150" y="5627688"/>
            <a:ext cx="1139825" cy="854075"/>
          </a:xfrm>
          <a:prstGeom prst="rect">
            <a:avLst/>
          </a:prstGeom>
          <a:noFill/>
          <a:ln w="9525">
            <a:noFill/>
            <a:miter lim="800000"/>
            <a:headEnd/>
            <a:tailEnd/>
          </a:ln>
        </p:spPr>
      </p:pic>
      <p:graphicFrame>
        <p:nvGraphicFramePr>
          <p:cNvPr id="66" name="Content Placeholder 4"/>
          <p:cNvGraphicFramePr>
            <a:graphicFrameLocks/>
          </p:cNvGraphicFramePr>
          <p:nvPr/>
        </p:nvGraphicFramePr>
        <p:xfrm>
          <a:off x="6819405" y="4273139"/>
          <a:ext cx="1995055" cy="149629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262" name="Rectangle 2"/>
          <p:cNvSpPr txBox="1">
            <a:spLocks noChangeArrowheads="1"/>
          </p:cNvSpPr>
          <p:nvPr/>
        </p:nvSpPr>
        <p:spPr>
          <a:xfrm>
            <a:off x="6153150" y="1085850"/>
            <a:ext cx="2570163" cy="428625"/>
          </a:xfrm>
          <a:prstGeom prst="rect">
            <a:avLst/>
          </a:prstGeom>
          <a:solidFill>
            <a:schemeClr val="accent5">
              <a:lumMod val="20000"/>
              <a:lumOff val="80000"/>
            </a:schemeClr>
          </a:solidFill>
        </p:spPr>
        <p:txBody>
          <a:bodyPr/>
          <a:lstStyle/>
          <a:p>
            <a:pPr fontAlgn="auto">
              <a:spcBef>
                <a:spcPts val="0"/>
              </a:spcBef>
              <a:spcAft>
                <a:spcPts val="0"/>
              </a:spcAft>
              <a:defRPr/>
            </a:pPr>
            <a:r>
              <a:rPr lang="en-US" altLang="zh-CN" b="1" dirty="0">
                <a:solidFill>
                  <a:srgbClr val="002060"/>
                </a:solidFill>
                <a:latin typeface="+mn-lt"/>
              </a:rPr>
              <a:t>Emergency Response</a:t>
            </a:r>
          </a:p>
        </p:txBody>
      </p:sp>
      <p:sp>
        <p:nvSpPr>
          <p:cNvPr id="242" name="Rectangle 241"/>
          <p:cNvSpPr/>
          <p:nvPr/>
        </p:nvSpPr>
        <p:spPr>
          <a:xfrm>
            <a:off x="495300" y="1096963"/>
            <a:ext cx="2857500" cy="373062"/>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en-US" b="1" dirty="0">
                <a:solidFill>
                  <a:srgbClr val="002060"/>
                </a:solidFill>
                <a:latin typeface="+mn-lt"/>
              </a:rPr>
              <a:t>Environment Sensing</a:t>
            </a:r>
          </a:p>
        </p:txBody>
      </p:sp>
      <p:sp>
        <p:nvSpPr>
          <p:cNvPr id="57" name="Rectangle 2"/>
          <p:cNvSpPr txBox="1">
            <a:spLocks noChangeArrowheads="1"/>
          </p:cNvSpPr>
          <p:nvPr/>
        </p:nvSpPr>
        <p:spPr>
          <a:xfrm>
            <a:off x="0" y="76200"/>
            <a:ext cx="9144000" cy="838200"/>
          </a:xfrm>
          <a:prstGeom prst="rect">
            <a:avLst/>
          </a:prstGeom>
          <a:noFill/>
          <a:ln>
            <a:noFill/>
          </a:ln>
        </p:spPr>
        <p:txBody>
          <a:bodyPr anchor="ctr"/>
          <a:lstStyle/>
          <a:p>
            <a:pPr algn="ctr" fontAlgn="auto">
              <a:spcAft>
                <a:spcPts val="0"/>
              </a:spcAft>
              <a:defRPr/>
            </a:pPr>
            <a:r>
              <a:rPr lang="en-US" sz="3200" b="1" dirty="0" smtClean="0">
                <a:solidFill>
                  <a:srgbClr val="1F497D"/>
                </a:solidFill>
                <a:ea typeface="+mj-ea"/>
                <a:cs typeface="Arial" pitchFamily="34" charset="0"/>
              </a:rPr>
              <a:t>Smart Systems: Sensing, Computation, </a:t>
            </a:r>
            <a:r>
              <a:rPr lang="en-US" sz="3200" b="1" dirty="0">
                <a:solidFill>
                  <a:srgbClr val="1F497D"/>
                </a:solidFill>
                <a:ea typeface="+mj-ea"/>
                <a:cs typeface="Arial" pitchFamily="34" charset="0"/>
              </a:rPr>
              <a:t>and </a:t>
            </a:r>
            <a:r>
              <a:rPr lang="en-US" sz="3200" b="1" dirty="0" smtClean="0">
                <a:solidFill>
                  <a:srgbClr val="1F497D"/>
                </a:solidFill>
                <a:ea typeface="+mj-ea"/>
                <a:cs typeface="Arial" pitchFamily="34" charset="0"/>
              </a:rPr>
              <a:t>Control</a:t>
            </a:r>
            <a:endParaRPr lang="en-US" sz="3200" b="1" dirty="0">
              <a:solidFill>
                <a:srgbClr val="1F497D"/>
              </a:solidFill>
              <a:ea typeface="+mj-ea"/>
              <a:cs typeface="Arial" pitchFamily="34" charset="0"/>
            </a:endParaRPr>
          </a:p>
        </p:txBody>
      </p:sp>
      <p:sp>
        <p:nvSpPr>
          <p:cNvPr id="25657" name="Rectangle 57"/>
          <p:cNvSpPr>
            <a:spLocks noChangeArrowheads="1"/>
          </p:cNvSpPr>
          <p:nvPr/>
        </p:nvSpPr>
        <p:spPr bwMode="auto">
          <a:xfrm>
            <a:off x="6629400" y="6565900"/>
            <a:ext cx="2128838" cy="215900"/>
          </a:xfrm>
          <a:prstGeom prst="rect">
            <a:avLst/>
          </a:prstGeom>
          <a:noFill/>
          <a:ln w="9525">
            <a:noFill/>
            <a:miter lim="800000"/>
            <a:headEnd/>
            <a:tailEnd/>
          </a:ln>
        </p:spPr>
        <p:txBody>
          <a:bodyPr wrap="none">
            <a:spAutoFit/>
          </a:bodyPr>
          <a:lstStyle/>
          <a:p>
            <a:pPr algn="r"/>
            <a:r>
              <a:rPr lang="en-US" sz="800" dirty="0"/>
              <a:t>Credit: Image courtesy of University of Florida</a:t>
            </a:r>
          </a:p>
        </p:txBody>
      </p:sp>
    </p:spTree>
    <p:extLst>
      <p:ext uri="{BB962C8B-B14F-4D97-AF65-F5344CB8AC3E}">
        <p14:creationId xmlns:p14="http://schemas.microsoft.com/office/powerpoint/2010/main" val="39262713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it start? </a:t>
            </a:r>
            <a:endParaRPr lang="en-US" dirty="0"/>
          </a:p>
        </p:txBody>
      </p:sp>
      <p:sp>
        <p:nvSpPr>
          <p:cNvPr id="3" name="Content Placeholder 2"/>
          <p:cNvSpPr>
            <a:spLocks noGrp="1"/>
          </p:cNvSpPr>
          <p:nvPr>
            <p:ph idx="1"/>
          </p:nvPr>
        </p:nvSpPr>
        <p:spPr>
          <a:xfrm>
            <a:off x="838200" y="1143000"/>
            <a:ext cx="8153400" cy="5257800"/>
          </a:xfrm>
        </p:spPr>
        <p:txBody>
          <a:bodyPr>
            <a:normAutofit lnSpcReduction="10000"/>
          </a:bodyPr>
          <a:lstStyle/>
          <a:p>
            <a:r>
              <a:rPr lang="en-US" sz="2000" dirty="0" smtClean="0"/>
              <a:t>Pre-history:</a:t>
            </a:r>
            <a:endParaRPr lang="en-US" sz="2000" dirty="0"/>
          </a:p>
          <a:p>
            <a:pPr lvl="1"/>
            <a:r>
              <a:rPr lang="en-US" sz="1800" b="1" dirty="0" smtClean="0"/>
              <a:t>A synergy of QUORUM, SEC, MOBIES, PCES programs in DARPA ITO (and formal methods component of EDCS) – “what’s in a mode?” </a:t>
            </a:r>
          </a:p>
          <a:p>
            <a:pPr lvl="1"/>
            <a:r>
              <a:rPr lang="en-US" sz="1800" dirty="0" smtClean="0"/>
              <a:t>Workshops on real-time safety, certification</a:t>
            </a:r>
          </a:p>
          <a:p>
            <a:pPr lvl="1"/>
            <a:r>
              <a:rPr lang="en-US" sz="1800" dirty="0" smtClean="0"/>
              <a:t>Exploratory workshop at Oregon Graduate Institute</a:t>
            </a:r>
          </a:p>
          <a:p>
            <a:pPr lvl="1"/>
            <a:r>
              <a:rPr lang="en-US" sz="1800" dirty="0" smtClean="0"/>
              <a:t>Embedded and Hybrid Systems program at the NSF</a:t>
            </a:r>
          </a:p>
          <a:p>
            <a:pPr lvl="1"/>
            <a:r>
              <a:rPr lang="en-US" sz="1800" dirty="0" smtClean="0"/>
              <a:t>International collaboration –</a:t>
            </a:r>
            <a:r>
              <a:rPr lang="en-US" sz="1800" dirty="0" err="1" smtClean="0"/>
              <a:t>Åström</a:t>
            </a:r>
            <a:r>
              <a:rPr lang="en-US" sz="1800" dirty="0"/>
              <a:t>, </a:t>
            </a:r>
            <a:r>
              <a:rPr lang="en-US" sz="1800" dirty="0" err="1" smtClean="0"/>
              <a:t>Henzinger</a:t>
            </a:r>
            <a:r>
              <a:rPr lang="en-US" sz="1800" dirty="0" smtClean="0"/>
              <a:t>, </a:t>
            </a:r>
            <a:r>
              <a:rPr lang="en-US" sz="1800" dirty="0" err="1" smtClean="0"/>
              <a:t>Sifakis</a:t>
            </a:r>
            <a:r>
              <a:rPr lang="en-US" sz="1800" dirty="0" smtClean="0"/>
              <a:t>, </a:t>
            </a:r>
            <a:r>
              <a:rPr lang="en-US" sz="1800" dirty="0" err="1" smtClean="0"/>
              <a:t>Broy</a:t>
            </a:r>
            <a:r>
              <a:rPr lang="en-US" sz="1800" dirty="0" smtClean="0"/>
              <a:t>, </a:t>
            </a:r>
            <a:r>
              <a:rPr lang="en-US" sz="1800" dirty="0" err="1" smtClean="0"/>
              <a:t>Kopetz</a:t>
            </a:r>
            <a:r>
              <a:rPr lang="en-US" sz="1800" dirty="0" smtClean="0"/>
              <a:t>, </a:t>
            </a:r>
            <a:r>
              <a:rPr lang="en-US" sz="1800" dirty="0" err="1" smtClean="0"/>
              <a:t>Damm</a:t>
            </a:r>
            <a:r>
              <a:rPr lang="en-US" sz="1800" dirty="0" smtClean="0"/>
              <a:t>, …</a:t>
            </a:r>
          </a:p>
          <a:p>
            <a:r>
              <a:rPr lang="en-US" sz="2000" dirty="0" smtClean="0"/>
              <a:t>Direct history:</a:t>
            </a:r>
            <a:endParaRPr lang="en-US" sz="2000" dirty="0"/>
          </a:p>
          <a:p>
            <a:pPr lvl="1"/>
            <a:r>
              <a:rPr lang="en-US" sz="1800" dirty="0" smtClean="0"/>
              <a:t>Workshop, UT Austin (Al </a:t>
            </a:r>
            <a:r>
              <a:rPr lang="en-US" sz="1800" dirty="0" err="1" smtClean="0"/>
              <a:t>Mok</a:t>
            </a:r>
            <a:r>
              <a:rPr lang="en-US" sz="1800" dirty="0" smtClean="0"/>
              <a:t>, James </a:t>
            </a:r>
            <a:r>
              <a:rPr lang="en-US" sz="1800" dirty="0" err="1" smtClean="0"/>
              <a:t>Truchard</a:t>
            </a:r>
            <a:r>
              <a:rPr lang="en-US" sz="1800" dirty="0" smtClean="0"/>
              <a:t> (NI), Jeff </a:t>
            </a:r>
            <a:r>
              <a:rPr lang="en-US" sz="1800" dirty="0" err="1" smtClean="0"/>
              <a:t>Kodosky</a:t>
            </a:r>
            <a:r>
              <a:rPr lang="en-US" sz="1800" dirty="0" smtClean="0"/>
              <a:t>)</a:t>
            </a:r>
          </a:p>
          <a:p>
            <a:pPr lvl="2"/>
            <a:r>
              <a:rPr lang="en-US" sz="1600" dirty="0" smtClean="0"/>
              <a:t>“</a:t>
            </a:r>
            <a:r>
              <a:rPr lang="en-US" sz="1600" dirty="0"/>
              <a:t>S</a:t>
            </a:r>
            <a:r>
              <a:rPr lang="en-US" sz="1600" dirty="0" smtClean="0"/>
              <a:t>eedling” NSF program in 2008</a:t>
            </a:r>
          </a:p>
          <a:p>
            <a:pPr lvl="1"/>
            <a:r>
              <a:rPr lang="en-US" sz="1800" dirty="0" smtClean="0"/>
              <a:t>Interagency collaboration in High Confidence Software and Systems  (</a:t>
            </a:r>
            <a:r>
              <a:rPr lang="en-US" sz="1800" dirty="0" err="1" smtClean="0"/>
              <a:t>DoD</a:t>
            </a:r>
            <a:r>
              <a:rPr lang="en-US" sz="1800" dirty="0" smtClean="0"/>
              <a:t>/AFRL, FDA, NIST, NSA) –context for workshops</a:t>
            </a:r>
          </a:p>
          <a:p>
            <a:pPr lvl="2"/>
            <a:r>
              <a:rPr lang="en-US" sz="1600" dirty="0" smtClean="0"/>
              <a:t>Frankie King, NCO </a:t>
            </a:r>
          </a:p>
          <a:p>
            <a:pPr lvl="1"/>
            <a:r>
              <a:rPr lang="en-US" sz="1800" dirty="0" smtClean="0"/>
              <a:t>Community-led workshops – Raj </a:t>
            </a:r>
            <a:r>
              <a:rPr lang="en-US" sz="1800" dirty="0" err="1" smtClean="0"/>
              <a:t>Rajkumar</a:t>
            </a:r>
            <a:r>
              <a:rPr lang="en-US" sz="1800" dirty="0" smtClean="0"/>
              <a:t>, Jack </a:t>
            </a:r>
            <a:r>
              <a:rPr lang="en-US" sz="1800" dirty="0" err="1" smtClean="0"/>
              <a:t>Stankovic</a:t>
            </a:r>
            <a:r>
              <a:rPr lang="en-US" sz="1800" dirty="0" smtClean="0"/>
              <a:t>, George Papas, Janos </a:t>
            </a:r>
            <a:r>
              <a:rPr lang="en-US" sz="1800" dirty="0" err="1" smtClean="0"/>
              <a:t>Sztipanovits</a:t>
            </a:r>
            <a:r>
              <a:rPr lang="en-US" sz="1800" dirty="0" smtClean="0"/>
              <a:t>, </a:t>
            </a:r>
            <a:r>
              <a:rPr lang="en-US" sz="1800" dirty="0" err="1" smtClean="0"/>
              <a:t>Insup</a:t>
            </a:r>
            <a:r>
              <a:rPr lang="en-US" sz="1800" dirty="0" smtClean="0"/>
              <a:t> Lee, Edward Lee,  Claire Tomlin, Doug Schmidt, Chris Gill, Bruce Krogh, </a:t>
            </a:r>
            <a:r>
              <a:rPr lang="en-US" sz="1800" dirty="0" err="1" smtClean="0"/>
              <a:t>Marija</a:t>
            </a:r>
            <a:r>
              <a:rPr lang="en-US" sz="1800" dirty="0" smtClean="0"/>
              <a:t> </a:t>
            </a:r>
            <a:r>
              <a:rPr lang="en-US" sz="1800" dirty="0" err="1" smtClean="0"/>
              <a:t>Ilic</a:t>
            </a:r>
            <a:r>
              <a:rPr lang="en-US" sz="1800" dirty="0" smtClean="0"/>
              <a:t>, …</a:t>
            </a:r>
          </a:p>
          <a:p>
            <a:pPr lvl="1"/>
            <a:endParaRPr lang="en-US" sz="1800" dirty="0" smtClean="0"/>
          </a:p>
          <a:p>
            <a:pPr lvl="1"/>
            <a:endParaRPr lang="en-US" sz="1800" dirty="0" smtClean="0"/>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pPr>
              <a:defRPr/>
            </a:pPr>
            <a:fld id="{EAFB76B7-FB94-495E-BAE7-37E902DB286F}" type="slidenum">
              <a:rPr lang="en-US" smtClean="0"/>
              <a:pPr>
                <a:defRPr/>
              </a:pPr>
              <a:t>30</a:t>
            </a:fld>
            <a:endParaRPr lang="en-US"/>
          </a:p>
        </p:txBody>
      </p:sp>
    </p:spTree>
    <p:extLst>
      <p:ext uri="{BB962C8B-B14F-4D97-AF65-F5344CB8AC3E}">
        <p14:creationId xmlns:p14="http://schemas.microsoft.com/office/powerpoint/2010/main" val="31056150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63000" cy="990600"/>
          </a:xfrm>
        </p:spPr>
        <p:txBody>
          <a:bodyPr>
            <a:noAutofit/>
          </a:bodyPr>
          <a:lstStyle/>
          <a:p>
            <a:pPr algn="ctr"/>
            <a:r>
              <a:rPr lang="en-US" b="1" dirty="0" smtClean="0"/>
              <a:t>CPS and National Priorities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2922136"/>
              </p:ext>
            </p:extLst>
          </p:nvPr>
        </p:nvGraphicFramePr>
        <p:xfrm>
          <a:off x="228600" y="685800"/>
          <a:ext cx="8763000" cy="652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15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6"/>
          <p:cNvSpPr>
            <a:spLocks/>
          </p:cNvSpPr>
          <p:nvPr/>
        </p:nvSpPr>
        <p:spPr bwMode="auto">
          <a:xfrm>
            <a:off x="152400" y="3962400"/>
            <a:ext cx="8286750" cy="685800"/>
          </a:xfrm>
          <a:prstGeom prst="rect">
            <a:avLst/>
          </a:prstGeom>
          <a:noFill/>
          <a:ln w="9525">
            <a:noFill/>
            <a:miter lim="800000"/>
            <a:headEnd/>
            <a:tailEnd/>
          </a:ln>
        </p:spPr>
        <p:txBody>
          <a:bodyPr>
            <a:prstTxWarp prst="textNoShape">
              <a:avLst/>
            </a:prstTxWarp>
          </a:bodyPr>
          <a:lstStyle/>
          <a:p>
            <a:pPr algn="ctr">
              <a:lnSpc>
                <a:spcPct val="95000"/>
              </a:lnSpc>
              <a:spcBef>
                <a:spcPct val="35000"/>
              </a:spcBef>
            </a:pPr>
            <a:endParaRPr lang="en-US" sz="2400" dirty="0">
              <a:solidFill>
                <a:schemeClr val="bg1"/>
              </a:solidFill>
              <a:latin typeface="GillSans" pitchFamily="34" charset="0"/>
            </a:endParaRPr>
          </a:p>
        </p:txBody>
      </p:sp>
      <p:pic>
        <p:nvPicPr>
          <p:cNvPr id="10248" name="Picture 5" descr="PCAST NITRD Executive Report-1"/>
          <p:cNvPicPr>
            <a:picLocks noChangeAspect="1" noChangeArrowheads="1"/>
          </p:cNvPicPr>
          <p:nvPr/>
        </p:nvPicPr>
        <p:blipFill>
          <a:blip r:embed="rId3" cstate="print">
            <a:lum bright="-49000" contrast="61000"/>
            <a:alphaModFix amt="76000"/>
            <a:extLst>
              <a:ext uri="{28A0092B-C50C-407E-A947-70E740481C1C}">
                <a14:useLocalDpi xmlns:a14="http://schemas.microsoft.com/office/drawing/2010/main" val="0"/>
              </a:ext>
            </a:extLst>
          </a:blip>
          <a:srcRect/>
          <a:stretch>
            <a:fillRect/>
          </a:stretch>
        </p:blipFill>
        <p:spPr bwMode="auto">
          <a:xfrm>
            <a:off x="1910288" y="2590800"/>
            <a:ext cx="1747312" cy="2316879"/>
          </a:xfrm>
          <a:prstGeom prst="rect">
            <a:avLst/>
          </a:prstGeom>
          <a:noFill/>
          <a:ln w="9525">
            <a:noFill/>
            <a:miter lim="800000"/>
            <a:headEnd/>
            <a:tailEnd/>
          </a:ln>
        </p:spPr>
      </p:pic>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2"/>
                </a:solidFill>
                <a:effectLst/>
                <a:uLnTx/>
                <a:uFillTx/>
                <a:latin typeface="Arial" pitchFamily="34" charset="0"/>
                <a:ea typeface="+mj-ea"/>
                <a:cs typeface="Arial" pitchFamily="34" charset="0"/>
              </a:rPr>
              <a:t>A National Imperative</a:t>
            </a:r>
            <a:endParaRPr kumimoji="0" lang="en-US" sz="3600" b="1" i="0" u="none" strike="noStrike" kern="1200" cap="none" spc="0" normalizeH="0" baseline="0" noProof="0" dirty="0">
              <a:ln>
                <a:noFill/>
              </a:ln>
              <a:solidFill>
                <a:schemeClr val="tx2"/>
              </a:solidFill>
              <a:effectLst/>
              <a:uLnTx/>
              <a:uFillTx/>
              <a:latin typeface="Arial" pitchFamily="34" charset="0"/>
              <a:ea typeface="+mj-ea"/>
              <a:cs typeface="Arial" pitchFamily="34" charset="0"/>
            </a:endParaRPr>
          </a:p>
        </p:txBody>
      </p:sp>
      <p:pic>
        <p:nvPicPr>
          <p:cNvPr id="2" name="Picture 1" descr="NITRD PCAST 2007 report cover.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88" y="1066800"/>
            <a:ext cx="1810312" cy="2339480"/>
          </a:xfrm>
          <a:prstGeom prst="rect">
            <a:avLst/>
          </a:prstGeom>
        </p:spPr>
      </p:pic>
      <p:sp>
        <p:nvSpPr>
          <p:cNvPr id="3" name="TextBox 2"/>
          <p:cNvSpPr txBox="1"/>
          <p:nvPr/>
        </p:nvSpPr>
        <p:spPr>
          <a:xfrm>
            <a:off x="3962400" y="1295400"/>
            <a:ext cx="4841357" cy="5170645"/>
          </a:xfrm>
          <a:prstGeom prst="rect">
            <a:avLst/>
          </a:prstGeom>
          <a:noFill/>
        </p:spPr>
        <p:txBody>
          <a:bodyPr wrap="square" rtlCol="0">
            <a:spAutoFit/>
          </a:bodyPr>
          <a:lstStyle/>
          <a:p>
            <a:pPr marL="285750" indent="-285750">
              <a:buFont typeface="Arial"/>
              <a:buChar char="•"/>
            </a:pPr>
            <a:r>
              <a:rPr lang="en-US" sz="2200" b="1" dirty="0" smtClean="0"/>
              <a:t>2007 PCAST NITRD Report </a:t>
            </a:r>
            <a:r>
              <a:rPr lang="en-US" sz="2200" dirty="0"/>
              <a:t>–Recommended </a:t>
            </a:r>
            <a:r>
              <a:rPr lang="en-US" sz="2200" dirty="0" smtClean="0"/>
              <a:t>cross</a:t>
            </a:r>
            <a:r>
              <a:rPr lang="en-US" sz="2200" dirty="0"/>
              <a:t>-disciplinary </a:t>
            </a:r>
            <a:r>
              <a:rPr lang="en-US" sz="2200" dirty="0" smtClean="0"/>
              <a:t>programs </a:t>
            </a:r>
            <a:r>
              <a:rPr lang="en-US" sz="2200" dirty="0"/>
              <a:t>to accelerate work in </a:t>
            </a:r>
            <a:r>
              <a:rPr lang="en-US" sz="2200" dirty="0" smtClean="0"/>
              <a:t>CPS by Federal R&amp;D agencies</a:t>
            </a:r>
            <a:endParaRPr lang="en-US" sz="2200" baseline="30000" dirty="0"/>
          </a:p>
          <a:p>
            <a:endParaRPr lang="en-US" sz="2200" dirty="0" smtClean="0"/>
          </a:p>
          <a:p>
            <a:pPr marL="285750" indent="-285750">
              <a:buFont typeface="Arial"/>
              <a:buChar char="•"/>
            </a:pPr>
            <a:r>
              <a:rPr lang="en-US" sz="2200" b="1" dirty="0" smtClean="0"/>
              <a:t>2010 PCAST NITRD Report </a:t>
            </a:r>
            <a:r>
              <a:rPr lang="en-US" sz="2200" dirty="0"/>
              <a:t>– </a:t>
            </a:r>
            <a:r>
              <a:rPr lang="en-US" sz="2200" dirty="0" smtClean="0"/>
              <a:t>Expanded this recommendation to </a:t>
            </a:r>
            <a:r>
              <a:rPr lang="en-US" sz="2200" dirty="0"/>
              <a:t>energy, transportation, health care, and homeland </a:t>
            </a:r>
            <a:r>
              <a:rPr lang="en-US" sz="2200" dirty="0" smtClean="0"/>
              <a:t>security</a:t>
            </a:r>
          </a:p>
          <a:p>
            <a:endParaRPr lang="en-US" sz="2200" dirty="0" smtClean="0"/>
          </a:p>
          <a:p>
            <a:pPr marL="285750" indent="-285750">
              <a:buFont typeface="Arial"/>
              <a:buChar char="•"/>
            </a:pPr>
            <a:r>
              <a:rPr lang="en-US" sz="2200" b="1" dirty="0" smtClean="0"/>
              <a:t>2011 PCAST Advanced Manufacturing Report </a:t>
            </a:r>
            <a:r>
              <a:rPr lang="en-US" sz="2200" dirty="0" smtClean="0"/>
              <a:t>– Recommended investments to strength US leadership in the  areas of </a:t>
            </a:r>
            <a:r>
              <a:rPr lang="en-US" sz="2200" dirty="0"/>
              <a:t>robotics, cyber-physical systems, and flexible manufacturing</a:t>
            </a:r>
            <a:r>
              <a:rPr lang="en-US" sz="2200" dirty="0" smtClean="0"/>
              <a:t> </a:t>
            </a:r>
            <a:endParaRPr lang="en-US" sz="2200" dirty="0"/>
          </a:p>
        </p:txBody>
      </p:sp>
      <p:pic>
        <p:nvPicPr>
          <p:cNvPr id="7" name="Picture 6" descr="Ad man pcast report cover.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84" y="4191000"/>
            <a:ext cx="1720516" cy="2209800"/>
          </a:xfrm>
          <a:prstGeom prst="rect">
            <a:avLst/>
          </a:prstGeom>
          <a:ln>
            <a:solidFill>
              <a:schemeClr val="bg1">
                <a:lumMod val="50000"/>
              </a:schemeClr>
            </a:solidFill>
          </a:ln>
        </p:spPr>
      </p:pic>
    </p:spTree>
    <p:extLst>
      <p:ext uri="{BB962C8B-B14F-4D97-AF65-F5344CB8AC3E}">
        <p14:creationId xmlns:p14="http://schemas.microsoft.com/office/powerpoint/2010/main" val="194102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5715000" y="4038600"/>
            <a:ext cx="2971800" cy="14478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11784"/>
            <a:ext cx="8686800" cy="1055016"/>
          </a:xfrm>
        </p:spPr>
        <p:txBody>
          <a:bodyPr/>
          <a:lstStyle/>
          <a:p>
            <a:r>
              <a:rPr lang="en-US" sz="2800" dirty="0" smtClean="0"/>
              <a:t>NSF CPS Program - A Community-driven History</a:t>
            </a:r>
            <a:endParaRPr lang="en-US" sz="2800" dirty="0"/>
          </a:p>
        </p:txBody>
      </p:sp>
      <p:sp>
        <p:nvSpPr>
          <p:cNvPr id="3" name="Content Placeholder 2"/>
          <p:cNvSpPr>
            <a:spLocks noGrp="1"/>
          </p:cNvSpPr>
          <p:nvPr>
            <p:ph sz="half" idx="1"/>
          </p:nvPr>
        </p:nvSpPr>
        <p:spPr>
          <a:xfrm>
            <a:off x="533400" y="1371600"/>
            <a:ext cx="4800600" cy="4114800"/>
          </a:xfrm>
          <a:ln>
            <a:solidFill>
              <a:schemeClr val="tx1"/>
            </a:solidFill>
          </a:ln>
        </p:spPr>
        <p:txBody>
          <a:bodyPr>
            <a:normAutofit fontScale="92500" lnSpcReduction="10000"/>
          </a:bodyPr>
          <a:lstStyle/>
          <a:p>
            <a:r>
              <a:rPr lang="en-US" sz="1600" b="1" dirty="0" smtClean="0"/>
              <a:t>CPS Research Importance – Testimony of Don Winter (VP Boeing) and others before House Committee on Science &amp; Technology</a:t>
            </a:r>
          </a:p>
          <a:p>
            <a:r>
              <a:rPr lang="en-US" sz="1600" b="1" dirty="0" smtClean="0"/>
              <a:t>CPS Week  2008 – St. Louis, MO</a:t>
            </a:r>
            <a:endParaRPr lang="en-US" sz="1200" b="1" dirty="0" smtClean="0"/>
          </a:p>
          <a:p>
            <a:pPr lvl="1"/>
            <a:r>
              <a:rPr lang="en-US" sz="1400" b="1" dirty="0" smtClean="0"/>
              <a:t>(RTAS, HSCC, IPSN)</a:t>
            </a:r>
          </a:p>
          <a:p>
            <a:pPr lvl="1"/>
            <a:r>
              <a:rPr lang="en-US" sz="1400" b="1" dirty="0" smtClean="0"/>
              <a:t> CPS Summit</a:t>
            </a:r>
            <a:endParaRPr lang="en-US" sz="1600" b="1" dirty="0" smtClean="0"/>
          </a:p>
          <a:p>
            <a:r>
              <a:rPr lang="en-US" sz="1600" b="1" dirty="0" smtClean="0"/>
              <a:t>CPS </a:t>
            </a:r>
            <a:r>
              <a:rPr lang="en-US" sz="1600" b="1" dirty="0"/>
              <a:t>Week </a:t>
            </a:r>
            <a:r>
              <a:rPr lang="en-US" sz="1600" b="1" dirty="0" smtClean="0"/>
              <a:t> 2009 – San Francisco, CA</a:t>
            </a:r>
          </a:p>
          <a:p>
            <a:r>
              <a:rPr lang="en-US" sz="1600" b="1" dirty="0" smtClean="0"/>
              <a:t>CPS Week  2010 – Stockholm, Sweden</a:t>
            </a:r>
          </a:p>
          <a:p>
            <a:pPr lvl="1"/>
            <a:r>
              <a:rPr lang="en-US" sz="1200" b="1" dirty="0" smtClean="0"/>
              <a:t>(ICCPS)</a:t>
            </a:r>
          </a:p>
          <a:p>
            <a:r>
              <a:rPr lang="en-US" sz="1600" b="1" dirty="0" smtClean="0"/>
              <a:t>CPS </a:t>
            </a:r>
            <a:r>
              <a:rPr lang="en-US" sz="1600" b="1" dirty="0"/>
              <a:t>Week </a:t>
            </a:r>
            <a:r>
              <a:rPr lang="en-US" sz="1600" b="1" dirty="0" smtClean="0"/>
              <a:t> 2011 – Chicago, IL</a:t>
            </a:r>
          </a:p>
          <a:p>
            <a:r>
              <a:rPr lang="en-US" sz="1600" b="1" dirty="0" smtClean="0"/>
              <a:t>CPS </a:t>
            </a:r>
            <a:r>
              <a:rPr lang="en-US" sz="1600" b="1" dirty="0"/>
              <a:t>Week 2012 </a:t>
            </a:r>
            <a:r>
              <a:rPr lang="en-US" sz="1600" b="1" dirty="0" smtClean="0"/>
              <a:t>– Beijing, China</a:t>
            </a:r>
          </a:p>
          <a:p>
            <a:pPr lvl="1"/>
            <a:r>
              <a:rPr lang="en-US" sz="1200" b="1" dirty="0" smtClean="0"/>
              <a:t>(</a:t>
            </a:r>
            <a:r>
              <a:rPr lang="en-US" sz="1200" b="1" dirty="0" err="1" smtClean="0"/>
              <a:t>HiCoNS</a:t>
            </a:r>
            <a:r>
              <a:rPr lang="en-US" sz="1200" b="1" dirty="0" smtClean="0"/>
              <a:t>)</a:t>
            </a:r>
          </a:p>
          <a:p>
            <a:r>
              <a:rPr lang="en-US" sz="1600" b="1" dirty="0" smtClean="0"/>
              <a:t>CPS </a:t>
            </a:r>
            <a:r>
              <a:rPr lang="en-US" sz="1600" b="1" dirty="0"/>
              <a:t>Week </a:t>
            </a:r>
            <a:r>
              <a:rPr lang="en-US" sz="1600" b="1" dirty="0" smtClean="0"/>
              <a:t> 2013 – Philadelphia, PA</a:t>
            </a:r>
            <a:endParaRPr lang="en-US" sz="700" b="1" dirty="0" smtClean="0"/>
          </a:p>
          <a:p>
            <a:r>
              <a:rPr lang="en-US" sz="1600" b="1" dirty="0" smtClean="0"/>
              <a:t>CPS </a:t>
            </a:r>
            <a:r>
              <a:rPr lang="en-US" sz="1600" b="1" dirty="0"/>
              <a:t>Week </a:t>
            </a:r>
            <a:r>
              <a:rPr lang="en-US" sz="1600" b="1" dirty="0" smtClean="0"/>
              <a:t> 2014 – Berlin, Germany</a:t>
            </a:r>
          </a:p>
          <a:p>
            <a:r>
              <a:rPr lang="en-US" sz="1600" b="1" dirty="0" smtClean="0"/>
              <a:t>CPS Week 2015 – Seattle, WA</a:t>
            </a:r>
          </a:p>
          <a:p>
            <a:pPr marL="0" indent="0">
              <a:buNone/>
            </a:pPr>
            <a:endParaRPr lang="en-US" sz="1600" b="1" dirty="0" smtClean="0"/>
          </a:p>
          <a:p>
            <a:pPr marL="0" indent="0">
              <a:buNone/>
            </a:pPr>
            <a:endParaRPr lang="en-US" sz="1600" b="1" dirty="0" smtClean="0"/>
          </a:p>
          <a:p>
            <a:endParaRPr lang="en-US" sz="1600" b="1" dirty="0"/>
          </a:p>
        </p:txBody>
      </p:sp>
      <p:sp>
        <p:nvSpPr>
          <p:cNvPr id="5" name="Content Placeholder 4"/>
          <p:cNvSpPr>
            <a:spLocks noGrp="1"/>
          </p:cNvSpPr>
          <p:nvPr>
            <p:ph sz="half" idx="2"/>
          </p:nvPr>
        </p:nvSpPr>
        <p:spPr>
          <a:xfrm>
            <a:off x="5638800" y="1371600"/>
            <a:ext cx="3048000" cy="4114800"/>
          </a:xfrm>
          <a:ln>
            <a:solidFill>
              <a:schemeClr val="tx1"/>
            </a:solidFill>
          </a:ln>
        </p:spPr>
        <p:txBody>
          <a:bodyPr>
            <a:normAutofit fontScale="92500" lnSpcReduction="10000"/>
          </a:bodyPr>
          <a:lstStyle/>
          <a:p>
            <a:r>
              <a:rPr lang="en-US" sz="1600" b="1" dirty="0"/>
              <a:t>RTAS 2006 – San Jose, CA  </a:t>
            </a:r>
          </a:p>
          <a:p>
            <a:pPr lvl="1"/>
            <a:r>
              <a:rPr lang="en-US" sz="1200" b="1" dirty="0" smtClean="0"/>
              <a:t>Wei Zhao at NSF:  </a:t>
            </a:r>
            <a:r>
              <a:rPr lang="en-US" sz="1200" b="1" dirty="0"/>
              <a:t>2-page </a:t>
            </a:r>
            <a:r>
              <a:rPr lang="en-US" sz="1200" b="1" dirty="0" err="1" smtClean="0"/>
              <a:t>writeup</a:t>
            </a:r>
            <a:endParaRPr lang="en-US" sz="1200" b="1" dirty="0"/>
          </a:p>
          <a:p>
            <a:pPr lvl="1"/>
            <a:r>
              <a:rPr lang="en-US" sz="1200" b="1" dirty="0"/>
              <a:t>“Cyber-Physical Systems</a:t>
            </a:r>
            <a:r>
              <a:rPr lang="en-US" sz="1200" b="1" dirty="0" smtClean="0"/>
              <a:t>”</a:t>
            </a:r>
            <a:endParaRPr lang="en-US" sz="1600" b="1" dirty="0"/>
          </a:p>
          <a:p>
            <a:r>
              <a:rPr lang="en-US" sz="1600" b="1" dirty="0" smtClean="0"/>
              <a:t>2008 </a:t>
            </a:r>
            <a:r>
              <a:rPr lang="en-US" sz="1600" b="1" dirty="0"/>
              <a:t>– </a:t>
            </a:r>
            <a:r>
              <a:rPr lang="en-US" sz="1600" b="1" dirty="0" smtClean="0"/>
              <a:t>CSR/CPS “seedling”</a:t>
            </a:r>
          </a:p>
          <a:p>
            <a:r>
              <a:rPr lang="en-US" sz="1600" b="1" dirty="0" smtClean="0"/>
              <a:t>CPS 2009 (NSF 08-611) – First CPS</a:t>
            </a:r>
          </a:p>
          <a:p>
            <a:pPr lvl="1"/>
            <a:r>
              <a:rPr lang="en-US" sz="1200" b="1" dirty="0" smtClean="0"/>
              <a:t>NSF CISE and ENG/ECCS</a:t>
            </a:r>
          </a:p>
          <a:p>
            <a:r>
              <a:rPr lang="en-US" sz="1600" b="1" dirty="0" smtClean="0"/>
              <a:t>CPS 2010 (NSF 10-515)</a:t>
            </a:r>
          </a:p>
          <a:p>
            <a:r>
              <a:rPr lang="en-US" sz="1600" b="1" dirty="0" smtClean="0"/>
              <a:t>CPS 2011 (NSF 11-516)</a:t>
            </a:r>
          </a:p>
          <a:p>
            <a:r>
              <a:rPr lang="en-US" sz="1600" b="1" dirty="0" smtClean="0"/>
              <a:t>CPS 2012 (NSF 12-520) – First Frontier</a:t>
            </a:r>
          </a:p>
          <a:p>
            <a:r>
              <a:rPr lang="en-US" sz="1600" b="1" dirty="0" smtClean="0"/>
              <a:t>CPS 2013 (NSF 13-502)</a:t>
            </a:r>
          </a:p>
          <a:p>
            <a:r>
              <a:rPr lang="en-US" sz="1600" b="1" dirty="0" smtClean="0"/>
              <a:t>CPS 2014 (NSF 14-542) – First Joint (DHS, DOT)</a:t>
            </a:r>
          </a:p>
          <a:p>
            <a:r>
              <a:rPr lang="en-US" sz="1600" b="1" dirty="0" smtClean="0"/>
              <a:t>CPS 2015 (NSF 15-541) – Adds NASA and NIH</a:t>
            </a:r>
            <a:endParaRPr lang="en-US" sz="1600" b="1" dirty="0"/>
          </a:p>
        </p:txBody>
      </p:sp>
      <p:sp>
        <p:nvSpPr>
          <p:cNvPr id="4" name="Slide Number Placeholder 3"/>
          <p:cNvSpPr>
            <a:spLocks noGrp="1"/>
          </p:cNvSpPr>
          <p:nvPr>
            <p:ph type="sldNum" sz="quarter" idx="12"/>
          </p:nvPr>
        </p:nvSpPr>
        <p:spPr/>
        <p:txBody>
          <a:bodyPr/>
          <a:lstStyle/>
          <a:p>
            <a:pPr>
              <a:defRPr/>
            </a:pPr>
            <a:fld id="{EAFB76B7-FB94-495E-BAE7-37E902DB286F}" type="slidenum">
              <a:rPr lang="en-US" smtClean="0"/>
              <a:pPr>
                <a:defRPr/>
              </a:pPr>
              <a:t>33</a:t>
            </a:fld>
            <a:endParaRPr lang="en-US"/>
          </a:p>
        </p:txBody>
      </p:sp>
      <p:sp>
        <p:nvSpPr>
          <p:cNvPr id="6" name="TextBox 5"/>
          <p:cNvSpPr txBox="1"/>
          <p:nvPr/>
        </p:nvSpPr>
        <p:spPr>
          <a:xfrm>
            <a:off x="533400" y="5657671"/>
            <a:ext cx="7162800" cy="1077218"/>
          </a:xfrm>
          <a:prstGeom prst="rect">
            <a:avLst/>
          </a:prstGeom>
          <a:solidFill>
            <a:schemeClr val="accent3">
              <a:lumMod val="40000"/>
              <a:lumOff val="60000"/>
            </a:schemeClr>
          </a:solidFill>
          <a:ln w="9525">
            <a:solidFill>
              <a:schemeClr val="tx1"/>
            </a:solidFill>
          </a:ln>
        </p:spPr>
        <p:txBody>
          <a:bodyPr wrap="square" rtlCol="0">
            <a:spAutoFit/>
          </a:bodyPr>
          <a:lstStyle/>
          <a:p>
            <a:r>
              <a:rPr lang="en-US" sz="1600" dirty="0" smtClean="0"/>
              <a:t>Note</a:t>
            </a:r>
            <a:r>
              <a:rPr lang="en-US" sz="1600" dirty="0"/>
              <a:t>:  CPS Week is the premier conference on all </a:t>
            </a:r>
            <a:r>
              <a:rPr lang="en-US" sz="1600" dirty="0" err="1"/>
              <a:t>apsects</a:t>
            </a:r>
            <a:r>
              <a:rPr lang="en-US" sz="1600" dirty="0"/>
              <a:t> of Cyber-Physical Systems. It typically </a:t>
            </a:r>
            <a:r>
              <a:rPr lang="en-US" sz="1600" dirty="0" err="1"/>
              <a:t>consisits</a:t>
            </a:r>
            <a:r>
              <a:rPr lang="en-US" sz="1600" dirty="0"/>
              <a:t> of 5 </a:t>
            </a:r>
            <a:r>
              <a:rPr lang="en-US" sz="1600" dirty="0" err="1"/>
              <a:t>colocated</a:t>
            </a:r>
            <a:r>
              <a:rPr lang="en-US" sz="1600" dirty="0"/>
              <a:t> conferences: </a:t>
            </a:r>
            <a:r>
              <a:rPr lang="en-US" sz="1600" dirty="0" smtClean="0"/>
              <a:t> HSCC (Hybrid Systems, ICCPS, IPSN (Sensor Networks), </a:t>
            </a:r>
            <a:r>
              <a:rPr lang="en-US" sz="1600" dirty="0" err="1" smtClean="0"/>
              <a:t>HiCoNS</a:t>
            </a:r>
            <a:r>
              <a:rPr lang="en-US" sz="1600" dirty="0" smtClean="0"/>
              <a:t> (High Confidence), RTAS (Real-time and Embedded technology and Applications</a:t>
            </a:r>
            <a:endParaRPr lang="en-US" sz="1600" dirty="0"/>
          </a:p>
        </p:txBody>
      </p:sp>
    </p:spTree>
    <p:extLst>
      <p:ext uri="{BB962C8B-B14F-4D97-AF65-F5344CB8AC3E}">
        <p14:creationId xmlns:p14="http://schemas.microsoft.com/office/powerpoint/2010/main" val="1689983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 Some CPS Program Info</a:t>
            </a:r>
            <a:endParaRPr lang="en-US" dirty="0"/>
          </a:p>
        </p:txBody>
      </p:sp>
      <p:sp>
        <p:nvSpPr>
          <p:cNvPr id="3" name="Content Placeholder 2"/>
          <p:cNvSpPr>
            <a:spLocks noGrp="1"/>
          </p:cNvSpPr>
          <p:nvPr>
            <p:ph idx="1"/>
          </p:nvPr>
        </p:nvSpPr>
        <p:spPr>
          <a:xfrm>
            <a:off x="457200" y="1447800"/>
            <a:ext cx="8229600" cy="4525963"/>
          </a:xfrm>
        </p:spPr>
        <p:txBody>
          <a:bodyPr>
            <a:noAutofit/>
          </a:bodyPr>
          <a:lstStyle/>
          <a:p>
            <a:pPr lvl="0"/>
            <a:r>
              <a:rPr lang="en-US" sz="2400" dirty="0" smtClean="0"/>
              <a:t>Cross-cutting initiative including Directorate for Computer and Information Science and Engineering (CISE) and Directorate for Engineering (ENG)</a:t>
            </a:r>
          </a:p>
          <a:p>
            <a:pPr lvl="0"/>
            <a:r>
              <a:rPr lang="en-US" sz="2400" dirty="0" smtClean="0"/>
              <a:t>Since CPS Launch in 2009:</a:t>
            </a:r>
          </a:p>
          <a:p>
            <a:pPr lvl="1"/>
            <a:r>
              <a:rPr lang="en-US" dirty="0" smtClean="0"/>
              <a:t>Well o</a:t>
            </a:r>
            <a:r>
              <a:rPr lang="en-US" sz="2000" dirty="0" smtClean="0"/>
              <a:t>ver $200M investment</a:t>
            </a:r>
          </a:p>
          <a:p>
            <a:pPr lvl="1"/>
            <a:r>
              <a:rPr lang="en-US" sz="2000" dirty="0" smtClean="0"/>
              <a:t>More than 300 awards</a:t>
            </a:r>
          </a:p>
          <a:p>
            <a:pPr lvl="1"/>
            <a:r>
              <a:rPr lang="en-US" sz="2000" dirty="0" smtClean="0"/>
              <a:t>350+ PIs and Co-PIs in 35 states</a:t>
            </a:r>
          </a:p>
          <a:p>
            <a:pPr lvl="1"/>
            <a:r>
              <a:rPr lang="en-US" sz="2000" dirty="0" smtClean="0"/>
              <a:t>Over $35M investment in FY13, over $40M in FY14</a:t>
            </a:r>
          </a:p>
          <a:p>
            <a:pPr lvl="1"/>
            <a:r>
              <a:rPr lang="en-US" sz="2000" dirty="0" smtClean="0"/>
              <a:t>Mission Agency Partners since 2014 solicitation</a:t>
            </a:r>
          </a:p>
        </p:txBody>
      </p:sp>
    </p:spTree>
    <p:extLst>
      <p:ext uri="{BB962C8B-B14F-4D97-AF65-F5344CB8AC3E}">
        <p14:creationId xmlns:p14="http://schemas.microsoft.com/office/powerpoint/2010/main" val="23129125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a:t>
            </a:r>
            <a:r>
              <a:rPr lang="en-US" baseline="0" dirty="0" smtClean="0"/>
              <a:t> a CPS Community</a:t>
            </a:r>
            <a:endParaRPr lang="en-US" dirty="0"/>
          </a:p>
        </p:txBody>
      </p:sp>
      <p:sp>
        <p:nvSpPr>
          <p:cNvPr id="6" name="Content Placeholder 5"/>
          <p:cNvSpPr>
            <a:spLocks noGrp="1"/>
          </p:cNvSpPr>
          <p:nvPr>
            <p:ph idx="1"/>
          </p:nvPr>
        </p:nvSpPr>
        <p:spPr/>
        <p:txBody>
          <a:bodyPr/>
          <a:lstStyle/>
          <a:p>
            <a:r>
              <a:rPr lang="en-US" dirty="0" smtClean="0"/>
              <a:t>CPS Senior Steering Group</a:t>
            </a:r>
          </a:p>
          <a:p>
            <a:pPr lvl="1"/>
            <a:r>
              <a:rPr lang="en-US" dirty="0" smtClean="0"/>
              <a:t>Co-chairs Chris Greer (NIST) and Keith Marzullo (NSF)</a:t>
            </a:r>
          </a:p>
          <a:p>
            <a:pPr lvl="1"/>
            <a:r>
              <a:rPr lang="en-US" dirty="0" smtClean="0"/>
              <a:t>Participating agencies DHS, </a:t>
            </a:r>
            <a:r>
              <a:rPr lang="en-US" dirty="0" err="1" smtClean="0"/>
              <a:t>DoD</a:t>
            </a:r>
            <a:r>
              <a:rPr lang="en-US" dirty="0" smtClean="0"/>
              <a:t>, </a:t>
            </a:r>
            <a:r>
              <a:rPr lang="en-US" dirty="0" err="1" smtClean="0"/>
              <a:t>DoT</a:t>
            </a:r>
            <a:r>
              <a:rPr lang="en-US" dirty="0" smtClean="0"/>
              <a:t>, NASA, NIFA, NIST, NSF…</a:t>
            </a:r>
          </a:p>
          <a:p>
            <a:pPr lvl="1">
              <a:buNone/>
            </a:pPr>
            <a:endParaRPr lang="en-US" dirty="0" smtClean="0"/>
          </a:p>
        </p:txBody>
      </p:sp>
      <p:sp>
        <p:nvSpPr>
          <p:cNvPr id="5" name="Slide Number Placeholder 4"/>
          <p:cNvSpPr>
            <a:spLocks noGrp="1"/>
          </p:cNvSpPr>
          <p:nvPr>
            <p:ph type="sldNum" sz="quarter" idx="4294967295"/>
          </p:nvPr>
        </p:nvSpPr>
        <p:spPr>
          <a:xfrm>
            <a:off x="7399963" y="6356350"/>
            <a:ext cx="762000" cy="365125"/>
          </a:xfrm>
          <a:prstGeom prst="rect">
            <a:avLst/>
          </a:prstGeom>
        </p:spPr>
        <p:txBody>
          <a:bodyPr/>
          <a:lstStyle/>
          <a:p>
            <a:fld id="{07F52DBB-A7D1-8E41-BD4E-54628A079561}" type="slidenum">
              <a:rPr lang="en-US" smtClean="0"/>
              <a:pPr/>
              <a:t>35</a:t>
            </a:fld>
            <a:endParaRPr lang="en-US"/>
          </a:p>
        </p:txBody>
      </p:sp>
      <p:pic>
        <p:nvPicPr>
          <p:cNvPr id="7" name="Picture 6" descr="NITRD.tiff"/>
          <p:cNvPicPr>
            <a:picLocks noChangeAspect="1"/>
          </p:cNvPicPr>
          <p:nvPr/>
        </p:nvPicPr>
        <p:blipFill>
          <a:blip r:embed="rId2"/>
          <a:stretch>
            <a:fillRect/>
          </a:stretch>
        </p:blipFill>
        <p:spPr>
          <a:xfrm>
            <a:off x="1136650" y="4025900"/>
            <a:ext cx="6870700" cy="1193800"/>
          </a:xfrm>
          <a:prstGeom prst="rect">
            <a:avLst/>
          </a:prstGeom>
        </p:spPr>
      </p:pic>
    </p:spTree>
    <p:extLst>
      <p:ext uri="{BB962C8B-B14F-4D97-AF65-F5344CB8AC3E}">
        <p14:creationId xmlns:p14="http://schemas.microsoft.com/office/powerpoint/2010/main" val="7936140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lnSpc>
                <a:spcPct val="90000"/>
              </a:lnSpc>
            </a:pPr>
            <a:r>
              <a:rPr lang="en-US" b="1" dirty="0" smtClean="0">
                <a:latin typeface="Calibri"/>
                <a:cs typeface="Calibri"/>
              </a:rPr>
              <a:t>CPS Research Themes – </a:t>
            </a:r>
            <a:br>
              <a:rPr lang="en-US" b="1" dirty="0" smtClean="0">
                <a:latin typeface="Calibri"/>
                <a:cs typeface="Calibri"/>
              </a:rPr>
            </a:br>
            <a:r>
              <a:rPr lang="en-US" b="1" dirty="0" smtClean="0">
                <a:latin typeface="Calibri"/>
                <a:cs typeface="Calibri"/>
              </a:rPr>
              <a:t>Mining Past Awards</a:t>
            </a:r>
            <a:endParaRPr lang="en-US" b="1" dirty="0">
              <a:latin typeface="Calibri"/>
              <a:cs typeface="Calibri"/>
            </a:endParaRPr>
          </a:p>
        </p:txBody>
      </p:sp>
      <p:sp>
        <p:nvSpPr>
          <p:cNvPr id="3" name="Slide Number Placeholder 2"/>
          <p:cNvSpPr>
            <a:spLocks noGrp="1"/>
          </p:cNvSpPr>
          <p:nvPr>
            <p:ph type="sldNum" sz="quarter" idx="12"/>
          </p:nvPr>
        </p:nvSpPr>
        <p:spPr>
          <a:prstGeom prst="rect">
            <a:avLst/>
          </a:prstGeom>
        </p:spPr>
        <p:txBody>
          <a:bodyPr/>
          <a:lstStyle/>
          <a:p>
            <a:fld id="{F162575C-D93A-4C29-8224-11184D25EDC8}" type="slidenum">
              <a:rPr lang="en-US" smtClean="0"/>
              <a:pPr/>
              <a:t>36</a:t>
            </a:fld>
            <a:endParaRPr lang="en-US"/>
          </a:p>
        </p:txBody>
      </p:sp>
      <p:sp>
        <p:nvSpPr>
          <p:cNvPr id="5" name="TextBox 4"/>
          <p:cNvSpPr txBox="1"/>
          <p:nvPr/>
        </p:nvSpPr>
        <p:spPr>
          <a:xfrm>
            <a:off x="312420" y="1752600"/>
            <a:ext cx="3048000" cy="4093428"/>
          </a:xfrm>
          <a:prstGeom prst="rect">
            <a:avLst/>
          </a:prstGeom>
          <a:noFill/>
        </p:spPr>
        <p:txBody>
          <a:bodyPr wrap="square" rtlCol="0">
            <a:spAutoFit/>
          </a:bodyPr>
          <a:lstStyle/>
          <a:p>
            <a:r>
              <a:rPr lang="en-US" sz="2000" dirty="0" smtClean="0"/>
              <a:t>Autonomous Systems</a:t>
            </a:r>
          </a:p>
          <a:p>
            <a:r>
              <a:rPr lang="en-US" sz="2000" dirty="0" smtClean="0"/>
              <a:t>Coordinated Control</a:t>
            </a:r>
            <a:r>
              <a:rPr lang="en-US" sz="2000" dirty="0"/>
              <a:t/>
            </a:r>
            <a:br>
              <a:rPr lang="en-US" sz="2000" dirty="0"/>
            </a:br>
            <a:r>
              <a:rPr lang="en-US" sz="2000" dirty="0" smtClean="0"/>
              <a:t>Complex Systems</a:t>
            </a:r>
            <a:r>
              <a:rPr lang="en-US" sz="2000" dirty="0"/>
              <a:t/>
            </a:r>
            <a:br>
              <a:rPr lang="en-US" sz="2000" dirty="0"/>
            </a:br>
            <a:r>
              <a:rPr lang="en-US" sz="2000" dirty="0" smtClean="0"/>
              <a:t>Real-time Systems</a:t>
            </a:r>
            <a:r>
              <a:rPr lang="en-US" sz="2000" dirty="0"/>
              <a:t/>
            </a:r>
            <a:br>
              <a:rPr lang="en-US" sz="2000" dirty="0"/>
            </a:br>
            <a:r>
              <a:rPr lang="en-US" sz="2000" dirty="0" smtClean="0"/>
              <a:t>Event triggered Control</a:t>
            </a:r>
            <a:r>
              <a:rPr lang="en-US" sz="2000" dirty="0"/>
              <a:t/>
            </a:r>
            <a:br>
              <a:rPr lang="en-US" sz="2000" dirty="0"/>
            </a:br>
            <a:r>
              <a:rPr lang="en-US" sz="2000" dirty="0" smtClean="0"/>
              <a:t>Supervisory Control</a:t>
            </a:r>
            <a:r>
              <a:rPr lang="en-US" sz="2000" dirty="0"/>
              <a:t/>
            </a:r>
            <a:br>
              <a:rPr lang="en-US" sz="2000" dirty="0"/>
            </a:br>
            <a:r>
              <a:rPr lang="en-US" sz="2000" dirty="0" smtClean="0"/>
              <a:t>Formal Verification</a:t>
            </a:r>
            <a:r>
              <a:rPr lang="en-US" sz="2000" dirty="0"/>
              <a:t/>
            </a:r>
            <a:br>
              <a:rPr lang="en-US" sz="2000" dirty="0"/>
            </a:br>
            <a:r>
              <a:rPr lang="en-US" sz="2000" dirty="0" smtClean="0"/>
              <a:t>Medical CPS</a:t>
            </a:r>
            <a:r>
              <a:rPr lang="en-US" sz="2000" dirty="0"/>
              <a:t/>
            </a:r>
            <a:br>
              <a:rPr lang="en-US" sz="2000" dirty="0"/>
            </a:br>
            <a:r>
              <a:rPr lang="en-US" sz="2000" dirty="0" smtClean="0"/>
              <a:t>Energy Grid</a:t>
            </a:r>
            <a:r>
              <a:rPr lang="en-US" sz="2000" dirty="0"/>
              <a:t/>
            </a:r>
            <a:br>
              <a:rPr lang="en-US" sz="2000" dirty="0"/>
            </a:br>
            <a:r>
              <a:rPr lang="en-US" sz="2000" dirty="0" smtClean="0"/>
              <a:t>Energy Harvesting</a:t>
            </a:r>
            <a:r>
              <a:rPr lang="en-US" sz="2000" dirty="0"/>
              <a:t/>
            </a:r>
            <a:br>
              <a:rPr lang="en-US" sz="2000" dirty="0"/>
            </a:br>
            <a:r>
              <a:rPr lang="en-US" sz="2000" dirty="0" smtClean="0"/>
              <a:t>Cyber Infrastructure</a:t>
            </a:r>
            <a:r>
              <a:rPr lang="en-US" sz="2000" dirty="0"/>
              <a:t/>
            </a:r>
            <a:br>
              <a:rPr lang="en-US" sz="2000" dirty="0"/>
            </a:br>
            <a:r>
              <a:rPr lang="en-US" sz="2000" dirty="0" smtClean="0"/>
              <a:t>Predictive Control</a:t>
            </a:r>
            <a:r>
              <a:rPr lang="en-US" sz="2000" dirty="0"/>
              <a:t/>
            </a:r>
            <a:br>
              <a:rPr lang="en-US" sz="2000" dirty="0"/>
            </a:br>
            <a:r>
              <a:rPr lang="en-US" sz="2000" dirty="0" smtClean="0"/>
              <a:t>Machine Learning</a:t>
            </a:r>
            <a:endParaRPr lang="en-US" sz="2000" dirty="0"/>
          </a:p>
        </p:txBody>
      </p:sp>
      <p:sp>
        <p:nvSpPr>
          <p:cNvPr id="6" name="TextBox 5"/>
          <p:cNvSpPr txBox="1"/>
          <p:nvPr/>
        </p:nvSpPr>
        <p:spPr>
          <a:xfrm>
            <a:off x="3276600" y="1752600"/>
            <a:ext cx="2819400" cy="4401205"/>
          </a:xfrm>
          <a:prstGeom prst="rect">
            <a:avLst/>
          </a:prstGeom>
          <a:noFill/>
        </p:spPr>
        <p:txBody>
          <a:bodyPr wrap="square" rtlCol="0">
            <a:spAutoFit/>
          </a:bodyPr>
          <a:lstStyle/>
          <a:p>
            <a:r>
              <a:rPr lang="en-US" sz="2000" dirty="0" smtClean="0"/>
              <a:t>Mobile Robotics</a:t>
            </a:r>
            <a:r>
              <a:rPr lang="en-US" sz="2000" dirty="0"/>
              <a:t/>
            </a:r>
            <a:br>
              <a:rPr lang="en-US" sz="2000" dirty="0"/>
            </a:br>
            <a:r>
              <a:rPr lang="en-US" sz="2000" dirty="0" smtClean="0"/>
              <a:t>Markov Chain</a:t>
            </a:r>
            <a:r>
              <a:rPr lang="en-US" sz="2000" dirty="0"/>
              <a:t/>
            </a:r>
            <a:br>
              <a:rPr lang="en-US" sz="2000" dirty="0"/>
            </a:br>
            <a:r>
              <a:rPr lang="en-US" sz="2000" dirty="0" smtClean="0"/>
              <a:t>Modular Robotics</a:t>
            </a:r>
            <a:r>
              <a:rPr lang="en-US" sz="2000" dirty="0"/>
              <a:t/>
            </a:r>
            <a:br>
              <a:rPr lang="en-US" sz="2000" dirty="0"/>
            </a:br>
            <a:r>
              <a:rPr lang="en-US" sz="2000" dirty="0" smtClean="0"/>
              <a:t>Robust Control</a:t>
            </a:r>
            <a:r>
              <a:rPr lang="en-US" sz="2000" dirty="0"/>
              <a:t/>
            </a:r>
            <a:br>
              <a:rPr lang="en-US" sz="2000" dirty="0"/>
            </a:br>
            <a:r>
              <a:rPr lang="en-US" sz="2000" dirty="0" smtClean="0"/>
              <a:t>Situation awareness</a:t>
            </a:r>
            <a:r>
              <a:rPr lang="en-US" sz="2000" dirty="0"/>
              <a:t/>
            </a:r>
            <a:br>
              <a:rPr lang="en-US" sz="2000" dirty="0"/>
            </a:br>
            <a:r>
              <a:rPr lang="en-US" sz="2000" dirty="0" smtClean="0"/>
              <a:t>Optimization algorithms</a:t>
            </a:r>
            <a:r>
              <a:rPr lang="en-US" sz="2000" dirty="0"/>
              <a:t/>
            </a:r>
            <a:br>
              <a:rPr lang="en-US" sz="2000" dirty="0"/>
            </a:br>
            <a:r>
              <a:rPr lang="en-US" sz="2000" dirty="0" smtClean="0"/>
              <a:t>Time Synchronization</a:t>
            </a:r>
            <a:r>
              <a:rPr lang="en-US" sz="2000" dirty="0"/>
              <a:t/>
            </a:r>
            <a:br>
              <a:rPr lang="en-US" sz="2000" dirty="0"/>
            </a:br>
            <a:r>
              <a:rPr lang="en-US" sz="2000" dirty="0" smtClean="0"/>
              <a:t>Cyber security</a:t>
            </a:r>
            <a:r>
              <a:rPr lang="en-US" sz="2000" dirty="0"/>
              <a:t/>
            </a:r>
            <a:br>
              <a:rPr lang="en-US" sz="2000" dirty="0"/>
            </a:br>
            <a:r>
              <a:rPr lang="en-US" sz="2000" dirty="0" smtClean="0"/>
              <a:t>Wireless sensing</a:t>
            </a:r>
            <a:r>
              <a:rPr lang="en-US" sz="2000" dirty="0"/>
              <a:t/>
            </a:r>
            <a:br>
              <a:rPr lang="en-US" sz="2000" dirty="0"/>
            </a:br>
            <a:r>
              <a:rPr lang="en-US" sz="2000" dirty="0" smtClean="0"/>
              <a:t>Wearable CPS</a:t>
            </a:r>
            <a:r>
              <a:rPr lang="en-US" sz="2000" dirty="0"/>
              <a:t/>
            </a:r>
            <a:br>
              <a:rPr lang="en-US" sz="2000" dirty="0"/>
            </a:br>
            <a:r>
              <a:rPr lang="en-US" sz="2000" dirty="0" smtClean="0"/>
              <a:t>Safety Critical </a:t>
            </a:r>
            <a:r>
              <a:rPr lang="en-US" sz="2000" dirty="0"/>
              <a:t/>
            </a:r>
            <a:br>
              <a:rPr lang="en-US" sz="2000" dirty="0"/>
            </a:br>
            <a:r>
              <a:rPr lang="en-US" sz="2000" dirty="0" smtClean="0"/>
              <a:t>System Infrastructure</a:t>
            </a:r>
            <a:r>
              <a:rPr lang="en-US" sz="2000" dirty="0"/>
              <a:t/>
            </a:r>
            <a:br>
              <a:rPr lang="en-US" sz="2000" dirty="0"/>
            </a:br>
            <a:r>
              <a:rPr lang="en-US" sz="2000" dirty="0" smtClean="0"/>
              <a:t>GPU Performance &amp;  System Integration</a:t>
            </a:r>
            <a:endParaRPr lang="en-US" sz="2000" dirty="0"/>
          </a:p>
        </p:txBody>
      </p:sp>
      <p:sp>
        <p:nvSpPr>
          <p:cNvPr id="7" name="TextBox 6"/>
          <p:cNvSpPr txBox="1"/>
          <p:nvPr/>
        </p:nvSpPr>
        <p:spPr>
          <a:xfrm>
            <a:off x="6019800" y="1689100"/>
            <a:ext cx="3048000" cy="4708981"/>
          </a:xfrm>
          <a:prstGeom prst="rect">
            <a:avLst/>
          </a:prstGeom>
          <a:noFill/>
        </p:spPr>
        <p:txBody>
          <a:bodyPr wrap="square" rtlCol="0">
            <a:spAutoFit/>
          </a:bodyPr>
          <a:lstStyle/>
          <a:p>
            <a:r>
              <a:rPr lang="en-US" sz="2000" dirty="0" smtClean="0"/>
              <a:t>Fault detection and health monitoring</a:t>
            </a:r>
            <a:r>
              <a:rPr lang="en-US" sz="2000" dirty="0"/>
              <a:t/>
            </a:r>
            <a:br>
              <a:rPr lang="en-US" sz="2000" dirty="0"/>
            </a:br>
            <a:r>
              <a:rPr lang="en-US" sz="2000" dirty="0" smtClean="0"/>
              <a:t>Intelligent transportation</a:t>
            </a:r>
            <a:r>
              <a:rPr lang="en-US" sz="2000" dirty="0"/>
              <a:t/>
            </a:r>
            <a:br>
              <a:rPr lang="en-US" sz="2000" dirty="0"/>
            </a:br>
            <a:r>
              <a:rPr lang="en-US" sz="2000" dirty="0" smtClean="0"/>
              <a:t>Mobile agents</a:t>
            </a:r>
            <a:r>
              <a:rPr lang="en-US" sz="2000" dirty="0"/>
              <a:t/>
            </a:r>
            <a:br>
              <a:rPr lang="en-US" sz="2000" dirty="0"/>
            </a:br>
            <a:r>
              <a:rPr lang="en-US" sz="2000" dirty="0" smtClean="0"/>
              <a:t>Security usability</a:t>
            </a:r>
            <a:br>
              <a:rPr lang="en-US" sz="2000" dirty="0" smtClean="0"/>
            </a:br>
            <a:r>
              <a:rPr lang="en-US" sz="2000" dirty="0" smtClean="0"/>
              <a:t>Situational </a:t>
            </a:r>
            <a:r>
              <a:rPr lang="en-US" sz="2000" dirty="0"/>
              <a:t>awareness</a:t>
            </a:r>
            <a:br>
              <a:rPr lang="en-US" sz="2000" dirty="0"/>
            </a:br>
            <a:r>
              <a:rPr lang="en-US" sz="2000" dirty="0" smtClean="0"/>
              <a:t>Energy Grid</a:t>
            </a:r>
            <a:r>
              <a:rPr lang="en-US" sz="2000" dirty="0"/>
              <a:t/>
            </a:r>
            <a:br>
              <a:rPr lang="en-US" sz="2000" dirty="0"/>
            </a:br>
            <a:r>
              <a:rPr lang="en-US" sz="2000" dirty="0" smtClean="0"/>
              <a:t>SCADA Systems</a:t>
            </a:r>
            <a:r>
              <a:rPr lang="en-US" sz="2000" dirty="0"/>
              <a:t/>
            </a:r>
            <a:br>
              <a:rPr lang="en-US" sz="2000" dirty="0"/>
            </a:br>
            <a:r>
              <a:rPr lang="en-US" sz="2000" dirty="0" smtClean="0"/>
              <a:t>Resilience</a:t>
            </a:r>
            <a:r>
              <a:rPr lang="en-US" sz="2000" dirty="0"/>
              <a:t/>
            </a:r>
            <a:br>
              <a:rPr lang="en-US" sz="2000" dirty="0"/>
            </a:br>
            <a:r>
              <a:rPr lang="en-US" sz="2000" dirty="0" smtClean="0"/>
              <a:t>Game Theory</a:t>
            </a:r>
            <a:r>
              <a:rPr lang="en-US" sz="2000" dirty="0"/>
              <a:t/>
            </a:r>
            <a:br>
              <a:rPr lang="en-US" sz="2000" dirty="0"/>
            </a:br>
            <a:r>
              <a:rPr lang="en-US" sz="2000" dirty="0" smtClean="0"/>
              <a:t>Intrusion Detection</a:t>
            </a:r>
            <a:r>
              <a:rPr lang="en-US" sz="2000" dirty="0"/>
              <a:t/>
            </a:r>
            <a:br>
              <a:rPr lang="en-US" sz="2000" dirty="0"/>
            </a:br>
            <a:r>
              <a:rPr lang="en-US" sz="2000" dirty="0" smtClean="0"/>
              <a:t>Machine learning</a:t>
            </a:r>
          </a:p>
          <a:p>
            <a:r>
              <a:rPr lang="en-US" sz="2000" dirty="0" smtClean="0"/>
              <a:t>Cyber-enabled Manuf.</a:t>
            </a:r>
          </a:p>
          <a:p>
            <a:r>
              <a:rPr lang="en-US" sz="2000" dirty="0" smtClean="0"/>
              <a:t>Design Optimization</a:t>
            </a:r>
            <a:br>
              <a:rPr lang="en-US" sz="2000" dirty="0" smtClean="0"/>
            </a:br>
            <a:endParaRPr lang="en-US" sz="2000" dirty="0"/>
          </a:p>
        </p:txBody>
      </p:sp>
    </p:spTree>
    <p:extLst>
      <p:ext uri="{BB962C8B-B14F-4D97-AF65-F5344CB8AC3E}">
        <p14:creationId xmlns:p14="http://schemas.microsoft.com/office/powerpoint/2010/main" val="3625662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CPS Portfolio Overview</a:t>
            </a:r>
            <a:endParaRPr lang="en-US" dirty="0"/>
          </a:p>
        </p:txBody>
      </p:sp>
      <p:sp>
        <p:nvSpPr>
          <p:cNvPr id="4" name="Slide Number Placeholder 3"/>
          <p:cNvSpPr>
            <a:spLocks noGrp="1"/>
          </p:cNvSpPr>
          <p:nvPr>
            <p:ph type="sldNum" sz="quarter" idx="12"/>
          </p:nvPr>
        </p:nvSpPr>
        <p:spPr/>
        <p:txBody>
          <a:bodyPr/>
          <a:lstStyle/>
          <a:p>
            <a:fld id="{1403A9F4-2153-4E30-848A-357EB84591DA}" type="slidenum">
              <a:rPr lang="en-US" smtClean="0"/>
              <a:t>37</a:t>
            </a:fld>
            <a:endParaRPr lang="en-US"/>
          </a:p>
        </p:txBody>
      </p:sp>
      <p:sp>
        <p:nvSpPr>
          <p:cNvPr id="6" name="TextBox 5"/>
          <p:cNvSpPr txBox="1"/>
          <p:nvPr/>
        </p:nvSpPr>
        <p:spPr>
          <a:xfrm>
            <a:off x="4767682" y="1600200"/>
            <a:ext cx="2981072" cy="369332"/>
          </a:xfrm>
          <a:prstGeom prst="rect">
            <a:avLst/>
          </a:prstGeom>
          <a:noFill/>
        </p:spPr>
        <p:txBody>
          <a:bodyPr wrap="none" rtlCol="0">
            <a:spAutoFit/>
          </a:bodyPr>
          <a:lstStyle/>
          <a:p>
            <a:r>
              <a:rPr lang="en-US" dirty="0" smtClean="0"/>
              <a:t>Grants by Application Domain</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780207348"/>
              </p:ext>
            </p:extLst>
          </p:nvPr>
        </p:nvGraphicFramePr>
        <p:xfrm>
          <a:off x="381000" y="2057400"/>
          <a:ext cx="3581400" cy="4191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806387806"/>
              </p:ext>
            </p:extLst>
          </p:nvPr>
        </p:nvGraphicFramePr>
        <p:xfrm>
          <a:off x="4267200" y="2057400"/>
          <a:ext cx="35814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990600" y="1600200"/>
            <a:ext cx="2471318" cy="369332"/>
          </a:xfrm>
          <a:prstGeom prst="rect">
            <a:avLst/>
          </a:prstGeom>
          <a:noFill/>
        </p:spPr>
        <p:txBody>
          <a:bodyPr wrap="none" rtlCol="0">
            <a:spAutoFit/>
          </a:bodyPr>
          <a:lstStyle/>
          <a:p>
            <a:r>
              <a:rPr lang="en-US" dirty="0" smtClean="0"/>
              <a:t>Grants by Research Area</a:t>
            </a:r>
            <a:endParaRPr lang="en-US" dirty="0"/>
          </a:p>
        </p:txBody>
      </p:sp>
    </p:spTree>
    <p:extLst>
      <p:ext uri="{BB962C8B-B14F-4D97-AF65-F5344CB8AC3E}">
        <p14:creationId xmlns:p14="http://schemas.microsoft.com/office/powerpoint/2010/main" val="41987130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s.jpg"/>
          <p:cNvPicPr>
            <a:picLocks noChangeAspect="1"/>
          </p:cNvPicPr>
          <p:nvPr/>
        </p:nvPicPr>
        <p:blipFill rotWithShape="1">
          <a:blip r:embed="rId2">
            <a:extLst>
              <a:ext uri="{28A0092B-C50C-407E-A947-70E740481C1C}">
                <a14:useLocalDpi xmlns:a14="http://schemas.microsoft.com/office/drawing/2010/main" val="0"/>
              </a:ext>
            </a:extLst>
          </a:blip>
          <a:srcRect t="8519" r="8925" b="10550"/>
          <a:stretch/>
        </p:blipFill>
        <p:spPr>
          <a:xfrm>
            <a:off x="838200" y="1600200"/>
            <a:ext cx="6083292" cy="296998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40695781"/>
              </p:ext>
            </p:extLst>
          </p:nvPr>
        </p:nvGraphicFramePr>
        <p:xfrm>
          <a:off x="7198638" y="578697"/>
          <a:ext cx="1828800" cy="5791922"/>
        </p:xfrm>
        <a:graphic>
          <a:graphicData uri="http://schemas.openxmlformats.org/drawingml/2006/table">
            <a:tbl>
              <a:tblPr firstRow="1" bandRow="1">
                <a:tableStyleId>{2D5ABB26-0587-4C30-8999-92F81FD0307C}</a:tableStyleId>
              </a:tblPr>
              <a:tblGrid>
                <a:gridCol w="1200587"/>
                <a:gridCol w="628213"/>
              </a:tblGrid>
              <a:tr h="201382">
                <a:tc gridSpan="2">
                  <a:txBody>
                    <a:bodyPr/>
                    <a:lstStyle/>
                    <a:p>
                      <a:pPr algn="ctr" fontAlgn="b"/>
                      <a:r>
                        <a:rPr lang="en-US" sz="1100" b="0" i="0" u="none" strike="noStrike" dirty="0" smtClean="0">
                          <a:solidFill>
                            <a:srgbClr val="000000"/>
                          </a:solidFill>
                          <a:effectLst/>
                          <a:latin typeface="Calibri"/>
                        </a:rPr>
                        <a:t># of Grants</a:t>
                      </a:r>
                      <a:endParaRPr lang="en-US" sz="1100" b="0" i="0" u="none" strike="noStrike" dirty="0">
                        <a:solidFill>
                          <a:srgbClr val="000000"/>
                        </a:solidFill>
                        <a:effectLst/>
                        <a:latin typeface="Calibri"/>
                      </a:endParaRPr>
                    </a:p>
                  </a:txBody>
                  <a:tcPr marL="12700" marR="12700" marT="12700" marB="0" anchor="b"/>
                </a:tc>
                <a:tc hMerge="1">
                  <a:txBody>
                    <a:bodyPr/>
                    <a:lstStyle/>
                    <a:p>
                      <a:pPr algn="l" fontAlgn="b"/>
                      <a:endParaRPr lang="en-US" sz="1100" b="0" i="0" u="none" strike="noStrike" dirty="0">
                        <a:solidFill>
                          <a:srgbClr val="000000"/>
                        </a:solidFill>
                        <a:effectLst/>
                        <a:latin typeface="Calibri"/>
                      </a:endParaRPr>
                    </a:p>
                  </a:txBody>
                  <a:tcPr marL="12700" marR="12700" marT="12700" marB="0" anchor="b"/>
                </a:tc>
              </a:tr>
              <a:tr h="157801">
                <a:tc>
                  <a:txBody>
                    <a:bodyPr/>
                    <a:lstStyle/>
                    <a:p>
                      <a:pPr algn="l" fontAlgn="b"/>
                      <a:r>
                        <a:rPr lang="en-US" sz="1100" b="0" i="0" u="none" strike="noStrike">
                          <a:solidFill>
                            <a:srgbClr val="000000"/>
                          </a:solidFill>
                          <a:effectLst/>
                          <a:latin typeface="Calibri"/>
                        </a:rPr>
                        <a:t>Arizona</a:t>
                      </a:r>
                    </a:p>
                  </a:txBody>
                  <a:tcPr marL="12700" marR="12700" marT="12700" marB="0" anchor="b"/>
                </a:tc>
                <a:tc>
                  <a:txBody>
                    <a:bodyPr/>
                    <a:lstStyle/>
                    <a:p>
                      <a:pPr algn="r" fontAlgn="b"/>
                      <a:r>
                        <a:rPr lang="en-US" sz="1100" b="0" i="0" u="none" strike="noStrike">
                          <a:solidFill>
                            <a:srgbClr val="000000"/>
                          </a:solidFill>
                          <a:effectLst/>
                          <a:latin typeface="Calibri"/>
                        </a:rPr>
                        <a:t>5</a:t>
                      </a:r>
                    </a:p>
                  </a:txBody>
                  <a:tcPr marL="12700" marR="12700" marT="12700" marB="0" anchor="b"/>
                </a:tc>
              </a:tr>
              <a:tr h="157801">
                <a:tc>
                  <a:txBody>
                    <a:bodyPr/>
                    <a:lstStyle/>
                    <a:p>
                      <a:pPr algn="l" fontAlgn="b"/>
                      <a:r>
                        <a:rPr lang="en-US" sz="1100" b="0" i="0" u="none" strike="noStrike">
                          <a:solidFill>
                            <a:srgbClr val="000000"/>
                          </a:solidFill>
                          <a:effectLst/>
                          <a:latin typeface="Calibri"/>
                        </a:rPr>
                        <a:t>California</a:t>
                      </a:r>
                    </a:p>
                  </a:txBody>
                  <a:tcPr marL="12700" marR="12700" marT="12700" marB="0" anchor="b"/>
                </a:tc>
                <a:tc>
                  <a:txBody>
                    <a:bodyPr/>
                    <a:lstStyle/>
                    <a:p>
                      <a:pPr algn="r" fontAlgn="b"/>
                      <a:r>
                        <a:rPr lang="en-US" sz="1100" b="0" i="0" u="none" strike="noStrike">
                          <a:solidFill>
                            <a:srgbClr val="000000"/>
                          </a:solidFill>
                          <a:effectLst/>
                          <a:latin typeface="Calibri"/>
                        </a:rPr>
                        <a:t>30</a:t>
                      </a:r>
                    </a:p>
                  </a:txBody>
                  <a:tcPr marL="12700" marR="12700" marT="12700" marB="0" anchor="b"/>
                </a:tc>
              </a:tr>
              <a:tr h="157801">
                <a:tc>
                  <a:txBody>
                    <a:bodyPr/>
                    <a:lstStyle/>
                    <a:p>
                      <a:pPr algn="l" fontAlgn="b"/>
                      <a:r>
                        <a:rPr lang="en-US" sz="1100" b="0" i="0" u="none" strike="noStrike">
                          <a:solidFill>
                            <a:srgbClr val="000000"/>
                          </a:solidFill>
                          <a:effectLst/>
                          <a:latin typeface="Calibri"/>
                        </a:rPr>
                        <a:t>Colorado</a:t>
                      </a:r>
                    </a:p>
                  </a:txBody>
                  <a:tcPr marL="12700" marR="12700" marT="12700" marB="0" anchor="b"/>
                </a:tc>
                <a:tc>
                  <a:txBody>
                    <a:bodyPr/>
                    <a:lstStyle/>
                    <a:p>
                      <a:pPr algn="r" fontAlgn="b"/>
                      <a:r>
                        <a:rPr lang="en-US" sz="1100" b="0" i="0" u="none" strike="noStrike">
                          <a:solidFill>
                            <a:srgbClr val="000000"/>
                          </a:solidFill>
                          <a:effectLst/>
                          <a:latin typeface="Calibri"/>
                        </a:rPr>
                        <a:t>4</a:t>
                      </a:r>
                    </a:p>
                  </a:txBody>
                  <a:tcPr marL="12700" marR="12700" marT="12700" marB="0" anchor="b"/>
                </a:tc>
              </a:tr>
              <a:tr h="157801">
                <a:tc>
                  <a:txBody>
                    <a:bodyPr/>
                    <a:lstStyle/>
                    <a:p>
                      <a:pPr algn="l" fontAlgn="b"/>
                      <a:r>
                        <a:rPr lang="en-US" sz="1100" b="0" i="0" u="none" strike="noStrike">
                          <a:solidFill>
                            <a:srgbClr val="000000"/>
                          </a:solidFill>
                          <a:effectLst/>
                          <a:latin typeface="Calibri"/>
                        </a:rPr>
                        <a:t>Connecticut</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District of Columbia</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Delaware</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Florida</a:t>
                      </a:r>
                    </a:p>
                  </a:txBody>
                  <a:tcPr marL="12700" marR="12700" marT="12700" marB="0" anchor="b"/>
                </a:tc>
                <a:tc>
                  <a:txBody>
                    <a:bodyPr/>
                    <a:lstStyle/>
                    <a:p>
                      <a:pPr algn="r" fontAlgn="b"/>
                      <a:r>
                        <a:rPr lang="en-US" sz="1100" b="0" i="0" u="none" strike="noStrike">
                          <a:solidFill>
                            <a:srgbClr val="000000"/>
                          </a:solidFill>
                          <a:effectLst/>
                          <a:latin typeface="Calibri"/>
                        </a:rPr>
                        <a:t>5</a:t>
                      </a:r>
                    </a:p>
                  </a:txBody>
                  <a:tcPr marL="12700" marR="12700" marT="12700" marB="0" anchor="b"/>
                </a:tc>
              </a:tr>
              <a:tr h="157801">
                <a:tc>
                  <a:txBody>
                    <a:bodyPr/>
                    <a:lstStyle/>
                    <a:p>
                      <a:pPr algn="l" fontAlgn="b"/>
                      <a:r>
                        <a:rPr lang="en-US" sz="1100" b="0" i="0" u="none" strike="noStrike">
                          <a:solidFill>
                            <a:srgbClr val="000000"/>
                          </a:solidFill>
                          <a:effectLst/>
                          <a:latin typeface="Calibri"/>
                        </a:rPr>
                        <a:t>Georgia</a:t>
                      </a:r>
                    </a:p>
                  </a:txBody>
                  <a:tcPr marL="12700" marR="12700" marT="12700" marB="0" anchor="b"/>
                </a:tc>
                <a:tc>
                  <a:txBody>
                    <a:bodyPr/>
                    <a:lstStyle/>
                    <a:p>
                      <a:pPr algn="r" fontAlgn="b"/>
                      <a:r>
                        <a:rPr lang="en-US" sz="1100" b="0" i="0" u="none" strike="noStrike">
                          <a:solidFill>
                            <a:srgbClr val="000000"/>
                          </a:solidFill>
                          <a:effectLst/>
                          <a:latin typeface="Calibri"/>
                        </a:rPr>
                        <a:t>7</a:t>
                      </a:r>
                    </a:p>
                  </a:txBody>
                  <a:tcPr marL="12700" marR="12700" marT="12700" marB="0" anchor="b"/>
                </a:tc>
              </a:tr>
              <a:tr h="157801">
                <a:tc>
                  <a:txBody>
                    <a:bodyPr/>
                    <a:lstStyle/>
                    <a:p>
                      <a:pPr algn="l" fontAlgn="b"/>
                      <a:r>
                        <a:rPr lang="en-US" sz="1100" b="0" i="0" u="none" strike="noStrike">
                          <a:solidFill>
                            <a:srgbClr val="000000"/>
                          </a:solidFill>
                          <a:effectLst/>
                          <a:latin typeface="Calibri"/>
                        </a:rPr>
                        <a:t>Iowa</a:t>
                      </a:r>
                    </a:p>
                  </a:txBody>
                  <a:tcPr marL="12700" marR="12700" marT="12700" marB="0" anchor="b"/>
                </a:tc>
                <a:tc>
                  <a:txBody>
                    <a:bodyPr/>
                    <a:lstStyle/>
                    <a:p>
                      <a:pPr algn="r" fontAlgn="b"/>
                      <a:r>
                        <a:rPr lang="en-US" sz="1100" b="0" i="0" u="none" strike="noStrike">
                          <a:solidFill>
                            <a:srgbClr val="000000"/>
                          </a:solidFill>
                          <a:effectLst/>
                          <a:latin typeface="Calibri"/>
                        </a:rPr>
                        <a:t>4</a:t>
                      </a:r>
                    </a:p>
                  </a:txBody>
                  <a:tcPr marL="12700" marR="12700" marT="12700" marB="0" anchor="b"/>
                </a:tc>
              </a:tr>
              <a:tr h="157801">
                <a:tc>
                  <a:txBody>
                    <a:bodyPr/>
                    <a:lstStyle/>
                    <a:p>
                      <a:pPr algn="l" fontAlgn="b"/>
                      <a:r>
                        <a:rPr lang="en-US" sz="1100" b="0" i="0" u="none" strike="noStrike">
                          <a:solidFill>
                            <a:srgbClr val="000000"/>
                          </a:solidFill>
                          <a:effectLst/>
                          <a:latin typeface="Calibri"/>
                        </a:rPr>
                        <a:t>Illinois</a:t>
                      </a:r>
                    </a:p>
                  </a:txBody>
                  <a:tcPr marL="12700" marR="12700" marT="12700" marB="0" anchor="b"/>
                </a:tc>
                <a:tc>
                  <a:txBody>
                    <a:bodyPr/>
                    <a:lstStyle/>
                    <a:p>
                      <a:pPr algn="r" fontAlgn="b"/>
                      <a:r>
                        <a:rPr lang="en-US" sz="1100" b="0" i="0" u="none" strike="noStrike">
                          <a:solidFill>
                            <a:srgbClr val="000000"/>
                          </a:solidFill>
                          <a:effectLst/>
                          <a:latin typeface="Calibri"/>
                        </a:rPr>
                        <a:t>13</a:t>
                      </a:r>
                    </a:p>
                  </a:txBody>
                  <a:tcPr marL="12700" marR="12700" marT="12700" marB="0" anchor="b"/>
                </a:tc>
              </a:tr>
              <a:tr h="157801">
                <a:tc>
                  <a:txBody>
                    <a:bodyPr/>
                    <a:lstStyle/>
                    <a:p>
                      <a:pPr algn="l" fontAlgn="b"/>
                      <a:r>
                        <a:rPr lang="en-US" sz="1100" b="0" i="0" u="none" strike="noStrike">
                          <a:solidFill>
                            <a:srgbClr val="000000"/>
                          </a:solidFill>
                          <a:effectLst/>
                          <a:latin typeface="Calibri"/>
                        </a:rPr>
                        <a:t>Indiana</a:t>
                      </a:r>
                    </a:p>
                  </a:txBody>
                  <a:tcPr marL="12700" marR="12700" marT="12700" marB="0" anchor="b"/>
                </a:tc>
                <a:tc>
                  <a:txBody>
                    <a:bodyPr/>
                    <a:lstStyle/>
                    <a:p>
                      <a:pPr algn="r" fontAlgn="b"/>
                      <a:r>
                        <a:rPr lang="en-US" sz="1100" b="0" i="0" u="none" strike="noStrike">
                          <a:solidFill>
                            <a:srgbClr val="000000"/>
                          </a:solidFill>
                          <a:effectLst/>
                          <a:latin typeface="Calibri"/>
                        </a:rPr>
                        <a:t>9</a:t>
                      </a:r>
                    </a:p>
                  </a:txBody>
                  <a:tcPr marL="12700" marR="12700" marT="12700" marB="0" anchor="b"/>
                </a:tc>
              </a:tr>
              <a:tr h="157801">
                <a:tc>
                  <a:txBody>
                    <a:bodyPr/>
                    <a:lstStyle/>
                    <a:p>
                      <a:pPr algn="l" fontAlgn="b"/>
                      <a:r>
                        <a:rPr lang="en-US" sz="1100" b="0" i="0" u="none" strike="noStrike">
                          <a:solidFill>
                            <a:srgbClr val="000000"/>
                          </a:solidFill>
                          <a:effectLst/>
                          <a:latin typeface="Calibri"/>
                        </a:rPr>
                        <a:t>Kansas</a:t>
                      </a:r>
                    </a:p>
                  </a:txBody>
                  <a:tcPr marL="12700" marR="12700" marT="12700" marB="0" anchor="b"/>
                </a:tc>
                <a:tc>
                  <a:txBody>
                    <a:bodyPr/>
                    <a:lstStyle/>
                    <a:p>
                      <a:pPr algn="r" fontAlgn="b"/>
                      <a:r>
                        <a:rPr lang="en-US" sz="1100" b="0" i="0" u="none" strike="noStrike">
                          <a:solidFill>
                            <a:srgbClr val="000000"/>
                          </a:solidFill>
                          <a:effectLst/>
                          <a:latin typeface="Calibri"/>
                        </a:rPr>
                        <a:t>2</a:t>
                      </a:r>
                    </a:p>
                  </a:txBody>
                  <a:tcPr marL="12700" marR="12700" marT="12700" marB="0" anchor="b"/>
                </a:tc>
              </a:tr>
              <a:tr h="157801">
                <a:tc>
                  <a:txBody>
                    <a:bodyPr/>
                    <a:lstStyle/>
                    <a:p>
                      <a:pPr algn="l" fontAlgn="b"/>
                      <a:r>
                        <a:rPr lang="en-US" sz="1100" b="0" i="0" u="none" strike="noStrike">
                          <a:solidFill>
                            <a:srgbClr val="000000"/>
                          </a:solidFill>
                          <a:effectLst/>
                          <a:latin typeface="Calibri"/>
                        </a:rPr>
                        <a:t>Massachusetts</a:t>
                      </a:r>
                    </a:p>
                  </a:txBody>
                  <a:tcPr marL="12700" marR="12700" marT="12700" marB="0" anchor="b"/>
                </a:tc>
                <a:tc>
                  <a:txBody>
                    <a:bodyPr/>
                    <a:lstStyle/>
                    <a:p>
                      <a:pPr algn="r" fontAlgn="b"/>
                      <a:r>
                        <a:rPr lang="en-US" sz="1100" b="0" i="0" u="none" strike="noStrike">
                          <a:solidFill>
                            <a:srgbClr val="000000"/>
                          </a:solidFill>
                          <a:effectLst/>
                          <a:latin typeface="Calibri"/>
                        </a:rPr>
                        <a:t>19</a:t>
                      </a:r>
                    </a:p>
                  </a:txBody>
                  <a:tcPr marL="12700" marR="12700" marT="12700" marB="0" anchor="b"/>
                </a:tc>
              </a:tr>
              <a:tr h="157801">
                <a:tc>
                  <a:txBody>
                    <a:bodyPr/>
                    <a:lstStyle/>
                    <a:p>
                      <a:pPr algn="l" fontAlgn="b"/>
                      <a:r>
                        <a:rPr lang="en-US" sz="1100" b="0" i="0" u="none" strike="noStrike">
                          <a:solidFill>
                            <a:srgbClr val="000000"/>
                          </a:solidFill>
                          <a:effectLst/>
                          <a:latin typeface="Calibri"/>
                        </a:rPr>
                        <a:t>Maryland</a:t>
                      </a:r>
                    </a:p>
                  </a:txBody>
                  <a:tcPr marL="12700" marR="12700" marT="12700" marB="0" anchor="b"/>
                </a:tc>
                <a:tc>
                  <a:txBody>
                    <a:bodyPr/>
                    <a:lstStyle/>
                    <a:p>
                      <a:pPr algn="r" fontAlgn="b"/>
                      <a:r>
                        <a:rPr lang="en-US" sz="1100" b="0" i="0" u="none" strike="noStrike">
                          <a:solidFill>
                            <a:srgbClr val="000000"/>
                          </a:solidFill>
                          <a:effectLst/>
                          <a:latin typeface="Calibri"/>
                        </a:rPr>
                        <a:t>4</a:t>
                      </a:r>
                    </a:p>
                  </a:txBody>
                  <a:tcPr marL="12700" marR="12700" marT="12700" marB="0" anchor="b"/>
                </a:tc>
              </a:tr>
              <a:tr h="157801">
                <a:tc>
                  <a:txBody>
                    <a:bodyPr/>
                    <a:lstStyle/>
                    <a:p>
                      <a:pPr algn="l" fontAlgn="b"/>
                      <a:r>
                        <a:rPr lang="en-US" sz="1100" b="0" i="0" u="none" strike="noStrike">
                          <a:solidFill>
                            <a:srgbClr val="000000"/>
                          </a:solidFill>
                          <a:effectLst/>
                          <a:latin typeface="Calibri"/>
                        </a:rPr>
                        <a:t>Michigan</a:t>
                      </a:r>
                    </a:p>
                  </a:txBody>
                  <a:tcPr marL="12700" marR="12700" marT="12700" marB="0" anchor="b"/>
                </a:tc>
                <a:tc>
                  <a:txBody>
                    <a:bodyPr/>
                    <a:lstStyle/>
                    <a:p>
                      <a:pPr algn="r" fontAlgn="b"/>
                      <a:r>
                        <a:rPr lang="en-US" sz="1100" b="0" i="0" u="none" strike="noStrike">
                          <a:solidFill>
                            <a:srgbClr val="000000"/>
                          </a:solidFill>
                          <a:effectLst/>
                          <a:latin typeface="Calibri"/>
                        </a:rPr>
                        <a:t>14</a:t>
                      </a:r>
                    </a:p>
                  </a:txBody>
                  <a:tcPr marL="12700" marR="12700" marT="12700" marB="0" anchor="b"/>
                </a:tc>
              </a:tr>
              <a:tr h="157801">
                <a:tc>
                  <a:txBody>
                    <a:bodyPr/>
                    <a:lstStyle/>
                    <a:p>
                      <a:pPr algn="l" fontAlgn="b"/>
                      <a:r>
                        <a:rPr lang="en-US" sz="1100" b="0" i="0" u="none" strike="noStrike">
                          <a:solidFill>
                            <a:srgbClr val="000000"/>
                          </a:solidFill>
                          <a:effectLst/>
                          <a:latin typeface="Calibri"/>
                        </a:rPr>
                        <a:t>Minnesota</a:t>
                      </a:r>
                    </a:p>
                  </a:txBody>
                  <a:tcPr marL="12700" marR="12700" marT="12700" marB="0" anchor="b"/>
                </a:tc>
                <a:tc>
                  <a:txBody>
                    <a:bodyPr/>
                    <a:lstStyle/>
                    <a:p>
                      <a:pPr algn="r" fontAlgn="b"/>
                      <a:r>
                        <a:rPr lang="en-US" sz="1100" b="0" i="0" u="none" strike="noStrike">
                          <a:solidFill>
                            <a:srgbClr val="000000"/>
                          </a:solidFill>
                          <a:effectLst/>
                          <a:latin typeface="Calibri"/>
                        </a:rPr>
                        <a:t>2</a:t>
                      </a:r>
                    </a:p>
                  </a:txBody>
                  <a:tcPr marL="12700" marR="12700" marT="12700" marB="0" anchor="b"/>
                </a:tc>
              </a:tr>
              <a:tr h="157801">
                <a:tc>
                  <a:txBody>
                    <a:bodyPr/>
                    <a:lstStyle/>
                    <a:p>
                      <a:pPr algn="l" fontAlgn="b"/>
                      <a:r>
                        <a:rPr lang="en-US" sz="1100" b="0" i="0" u="none" strike="noStrike">
                          <a:solidFill>
                            <a:srgbClr val="000000"/>
                          </a:solidFill>
                          <a:effectLst/>
                          <a:latin typeface="Calibri"/>
                        </a:rPr>
                        <a:t>Missouri</a:t>
                      </a:r>
                    </a:p>
                  </a:txBody>
                  <a:tcPr marL="12700" marR="12700" marT="12700" marB="0" anchor="b"/>
                </a:tc>
                <a:tc>
                  <a:txBody>
                    <a:bodyPr/>
                    <a:lstStyle/>
                    <a:p>
                      <a:pPr algn="r" fontAlgn="b"/>
                      <a:r>
                        <a:rPr lang="en-US" sz="1100" b="0" i="0" u="none" strike="noStrike">
                          <a:solidFill>
                            <a:srgbClr val="000000"/>
                          </a:solidFill>
                          <a:effectLst/>
                          <a:latin typeface="Calibri"/>
                        </a:rPr>
                        <a:t>2</a:t>
                      </a:r>
                    </a:p>
                  </a:txBody>
                  <a:tcPr marL="12700" marR="12700" marT="12700" marB="0" anchor="b"/>
                </a:tc>
              </a:tr>
              <a:tr h="157801">
                <a:tc>
                  <a:txBody>
                    <a:bodyPr/>
                    <a:lstStyle/>
                    <a:p>
                      <a:pPr algn="l" fontAlgn="b"/>
                      <a:r>
                        <a:rPr lang="en-US" sz="1100" b="0" i="0" u="none" strike="noStrike">
                          <a:solidFill>
                            <a:srgbClr val="000000"/>
                          </a:solidFill>
                          <a:effectLst/>
                          <a:latin typeface="Calibri"/>
                        </a:rPr>
                        <a:t>North Carolina</a:t>
                      </a:r>
                    </a:p>
                  </a:txBody>
                  <a:tcPr marL="12700" marR="12700" marT="12700" marB="0" anchor="b"/>
                </a:tc>
                <a:tc>
                  <a:txBody>
                    <a:bodyPr/>
                    <a:lstStyle/>
                    <a:p>
                      <a:pPr algn="r" fontAlgn="b"/>
                      <a:r>
                        <a:rPr lang="en-US" sz="1100" b="0" i="0" u="none" strike="noStrike">
                          <a:solidFill>
                            <a:srgbClr val="000000"/>
                          </a:solidFill>
                          <a:effectLst/>
                          <a:latin typeface="Calibri"/>
                        </a:rPr>
                        <a:t>11</a:t>
                      </a:r>
                    </a:p>
                  </a:txBody>
                  <a:tcPr marL="12700" marR="12700" marT="12700" marB="0" anchor="b"/>
                </a:tc>
              </a:tr>
              <a:tr h="157801">
                <a:tc>
                  <a:txBody>
                    <a:bodyPr/>
                    <a:lstStyle/>
                    <a:p>
                      <a:pPr algn="l" fontAlgn="b"/>
                      <a:r>
                        <a:rPr lang="en-US" sz="1100" b="0" i="0" u="none" strike="noStrike">
                          <a:solidFill>
                            <a:srgbClr val="000000"/>
                          </a:solidFill>
                          <a:effectLst/>
                          <a:latin typeface="Calibri"/>
                        </a:rPr>
                        <a:t>New Jersey</a:t>
                      </a:r>
                    </a:p>
                  </a:txBody>
                  <a:tcPr marL="12700" marR="12700" marT="12700" marB="0" anchor="b"/>
                </a:tc>
                <a:tc>
                  <a:txBody>
                    <a:bodyPr/>
                    <a:lstStyle/>
                    <a:p>
                      <a:pPr algn="r" fontAlgn="b"/>
                      <a:r>
                        <a:rPr lang="en-US" sz="1100" b="0" i="0" u="none" strike="noStrike">
                          <a:solidFill>
                            <a:srgbClr val="000000"/>
                          </a:solidFill>
                          <a:effectLst/>
                          <a:latin typeface="Calibri"/>
                        </a:rPr>
                        <a:t>5</a:t>
                      </a:r>
                    </a:p>
                  </a:txBody>
                  <a:tcPr marL="12700" marR="12700" marT="12700" marB="0" anchor="b"/>
                </a:tc>
              </a:tr>
              <a:tr h="157801">
                <a:tc>
                  <a:txBody>
                    <a:bodyPr/>
                    <a:lstStyle/>
                    <a:p>
                      <a:pPr algn="l" fontAlgn="b"/>
                      <a:r>
                        <a:rPr lang="en-US" sz="1100" b="0" i="0" u="none" strike="noStrike">
                          <a:solidFill>
                            <a:srgbClr val="000000"/>
                          </a:solidFill>
                          <a:effectLst/>
                          <a:latin typeface="Calibri"/>
                        </a:rPr>
                        <a:t>New Mexico</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New York</a:t>
                      </a:r>
                    </a:p>
                  </a:txBody>
                  <a:tcPr marL="12700" marR="12700" marT="12700" marB="0" anchor="b"/>
                </a:tc>
                <a:tc>
                  <a:txBody>
                    <a:bodyPr/>
                    <a:lstStyle/>
                    <a:p>
                      <a:pPr algn="r" fontAlgn="b"/>
                      <a:r>
                        <a:rPr lang="en-US" sz="1100" b="0" i="0" u="none" strike="noStrike">
                          <a:solidFill>
                            <a:srgbClr val="000000"/>
                          </a:solidFill>
                          <a:effectLst/>
                          <a:latin typeface="Calibri"/>
                        </a:rPr>
                        <a:t>14</a:t>
                      </a:r>
                    </a:p>
                  </a:txBody>
                  <a:tcPr marL="12700" marR="12700" marT="12700" marB="0" anchor="b"/>
                </a:tc>
              </a:tr>
              <a:tr h="157801">
                <a:tc>
                  <a:txBody>
                    <a:bodyPr/>
                    <a:lstStyle/>
                    <a:p>
                      <a:pPr algn="l" fontAlgn="b"/>
                      <a:r>
                        <a:rPr lang="en-US" sz="1100" b="0" i="0" u="none" strike="noStrike">
                          <a:solidFill>
                            <a:srgbClr val="000000"/>
                          </a:solidFill>
                          <a:effectLst/>
                          <a:latin typeface="Calibri"/>
                        </a:rPr>
                        <a:t>Ohio</a:t>
                      </a:r>
                    </a:p>
                  </a:txBody>
                  <a:tcPr marL="12700" marR="12700" marT="12700" marB="0" anchor="b"/>
                </a:tc>
                <a:tc>
                  <a:txBody>
                    <a:bodyPr/>
                    <a:lstStyle/>
                    <a:p>
                      <a:pPr algn="r" fontAlgn="b"/>
                      <a:r>
                        <a:rPr lang="en-US" sz="1100" b="0" i="0" u="none" strike="noStrike">
                          <a:solidFill>
                            <a:srgbClr val="000000"/>
                          </a:solidFill>
                          <a:effectLst/>
                          <a:latin typeface="Calibri"/>
                        </a:rPr>
                        <a:t>4</a:t>
                      </a:r>
                    </a:p>
                  </a:txBody>
                  <a:tcPr marL="12700" marR="12700" marT="12700" marB="0" anchor="b"/>
                </a:tc>
              </a:tr>
              <a:tr h="157801">
                <a:tc>
                  <a:txBody>
                    <a:bodyPr/>
                    <a:lstStyle/>
                    <a:p>
                      <a:pPr algn="l" fontAlgn="b"/>
                      <a:r>
                        <a:rPr lang="en-US" sz="1100" b="0" i="0" u="none" strike="noStrike">
                          <a:solidFill>
                            <a:srgbClr val="000000"/>
                          </a:solidFill>
                          <a:effectLst/>
                          <a:latin typeface="Calibri"/>
                        </a:rPr>
                        <a:t>Oregon</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Pennsylvania</a:t>
                      </a:r>
                    </a:p>
                  </a:txBody>
                  <a:tcPr marL="12700" marR="12700" marT="12700" marB="0" anchor="b"/>
                </a:tc>
                <a:tc>
                  <a:txBody>
                    <a:bodyPr/>
                    <a:lstStyle/>
                    <a:p>
                      <a:pPr algn="r" fontAlgn="b"/>
                      <a:r>
                        <a:rPr lang="en-US" sz="1100" b="0" i="0" u="none" strike="noStrike">
                          <a:solidFill>
                            <a:srgbClr val="000000"/>
                          </a:solidFill>
                          <a:effectLst/>
                          <a:latin typeface="Calibri"/>
                        </a:rPr>
                        <a:t>29</a:t>
                      </a:r>
                    </a:p>
                  </a:txBody>
                  <a:tcPr marL="12700" marR="12700" marT="12700" marB="0" anchor="b"/>
                </a:tc>
              </a:tr>
              <a:tr h="157801">
                <a:tc>
                  <a:txBody>
                    <a:bodyPr/>
                    <a:lstStyle/>
                    <a:p>
                      <a:pPr algn="l" fontAlgn="b"/>
                      <a:r>
                        <a:rPr lang="en-US" sz="1100" b="0" i="0" u="none" strike="noStrike">
                          <a:solidFill>
                            <a:srgbClr val="000000"/>
                          </a:solidFill>
                          <a:effectLst/>
                          <a:latin typeface="Calibri"/>
                        </a:rPr>
                        <a:t>South Carolina</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Tennessee</a:t>
                      </a:r>
                    </a:p>
                  </a:txBody>
                  <a:tcPr marL="12700" marR="12700" marT="12700" marB="0" anchor="b"/>
                </a:tc>
                <a:tc>
                  <a:txBody>
                    <a:bodyPr/>
                    <a:lstStyle/>
                    <a:p>
                      <a:pPr algn="r" fontAlgn="b"/>
                      <a:r>
                        <a:rPr lang="en-US" sz="1100" b="0" i="0" u="none" strike="noStrike">
                          <a:solidFill>
                            <a:srgbClr val="000000"/>
                          </a:solidFill>
                          <a:effectLst/>
                          <a:latin typeface="Calibri"/>
                        </a:rPr>
                        <a:t>9</a:t>
                      </a:r>
                    </a:p>
                  </a:txBody>
                  <a:tcPr marL="12700" marR="12700" marT="12700" marB="0" anchor="b"/>
                </a:tc>
              </a:tr>
              <a:tr h="157801">
                <a:tc>
                  <a:txBody>
                    <a:bodyPr/>
                    <a:lstStyle/>
                    <a:p>
                      <a:pPr algn="l" fontAlgn="b"/>
                      <a:r>
                        <a:rPr lang="en-US" sz="1100" b="0" i="0" u="none" strike="noStrike">
                          <a:solidFill>
                            <a:srgbClr val="000000"/>
                          </a:solidFill>
                          <a:effectLst/>
                          <a:latin typeface="Calibri"/>
                        </a:rPr>
                        <a:t>Texas</a:t>
                      </a:r>
                    </a:p>
                  </a:txBody>
                  <a:tcPr marL="12700" marR="12700" marT="12700" marB="0" anchor="b"/>
                </a:tc>
                <a:tc>
                  <a:txBody>
                    <a:bodyPr/>
                    <a:lstStyle/>
                    <a:p>
                      <a:pPr algn="r" fontAlgn="b"/>
                      <a:r>
                        <a:rPr lang="en-US" sz="1100" b="0" i="0" u="none" strike="noStrike">
                          <a:solidFill>
                            <a:srgbClr val="000000"/>
                          </a:solidFill>
                          <a:effectLst/>
                          <a:latin typeface="Calibri"/>
                        </a:rPr>
                        <a:t>13</a:t>
                      </a:r>
                    </a:p>
                  </a:txBody>
                  <a:tcPr marL="12700" marR="12700" marT="12700" marB="0" anchor="b"/>
                </a:tc>
              </a:tr>
              <a:tr h="157801">
                <a:tc>
                  <a:txBody>
                    <a:bodyPr/>
                    <a:lstStyle/>
                    <a:p>
                      <a:pPr algn="l" fontAlgn="b"/>
                      <a:r>
                        <a:rPr lang="en-US" sz="1100" b="0" i="0" u="none" strike="noStrike" dirty="0">
                          <a:solidFill>
                            <a:srgbClr val="000000"/>
                          </a:solidFill>
                          <a:effectLst/>
                          <a:latin typeface="Calibri"/>
                        </a:rPr>
                        <a:t>Utah</a:t>
                      </a:r>
                    </a:p>
                  </a:txBody>
                  <a:tcPr marL="12700" marR="12700" marT="12700" marB="0" anchor="b"/>
                </a:tc>
                <a:tc>
                  <a:txBody>
                    <a:bodyPr/>
                    <a:lstStyle/>
                    <a:p>
                      <a:pPr algn="r" fontAlgn="b"/>
                      <a:r>
                        <a:rPr lang="en-US" sz="1100" b="0" i="0" u="none" strike="noStrike">
                          <a:solidFill>
                            <a:srgbClr val="000000"/>
                          </a:solidFill>
                          <a:effectLst/>
                          <a:latin typeface="Calibri"/>
                        </a:rPr>
                        <a:t>1</a:t>
                      </a:r>
                    </a:p>
                  </a:txBody>
                  <a:tcPr marL="12700" marR="12700" marT="12700" marB="0" anchor="b"/>
                </a:tc>
              </a:tr>
              <a:tr h="157801">
                <a:tc>
                  <a:txBody>
                    <a:bodyPr/>
                    <a:lstStyle/>
                    <a:p>
                      <a:pPr algn="l" fontAlgn="b"/>
                      <a:r>
                        <a:rPr lang="en-US" sz="1100" b="0" i="0" u="none" strike="noStrike">
                          <a:solidFill>
                            <a:srgbClr val="000000"/>
                          </a:solidFill>
                          <a:effectLst/>
                          <a:latin typeface="Calibri"/>
                        </a:rPr>
                        <a:t>Virginia</a:t>
                      </a:r>
                    </a:p>
                  </a:txBody>
                  <a:tcPr marL="12700" marR="12700" marT="12700" marB="0" anchor="b"/>
                </a:tc>
                <a:tc>
                  <a:txBody>
                    <a:bodyPr/>
                    <a:lstStyle/>
                    <a:p>
                      <a:pPr algn="r" fontAlgn="b"/>
                      <a:r>
                        <a:rPr lang="en-US" sz="1100" b="0" i="0" u="none" strike="noStrike">
                          <a:solidFill>
                            <a:srgbClr val="000000"/>
                          </a:solidFill>
                          <a:effectLst/>
                          <a:latin typeface="Calibri"/>
                        </a:rPr>
                        <a:t>5</a:t>
                      </a:r>
                    </a:p>
                  </a:txBody>
                  <a:tcPr marL="12700" marR="12700" marT="12700" marB="0" anchor="b"/>
                </a:tc>
              </a:tr>
              <a:tr h="157801">
                <a:tc>
                  <a:txBody>
                    <a:bodyPr/>
                    <a:lstStyle/>
                    <a:p>
                      <a:pPr algn="l" fontAlgn="b"/>
                      <a:r>
                        <a:rPr lang="en-US" sz="1100" b="0" i="0" u="none" strike="noStrike" dirty="0">
                          <a:solidFill>
                            <a:srgbClr val="000000"/>
                          </a:solidFill>
                          <a:effectLst/>
                          <a:latin typeface="Calibri"/>
                        </a:rPr>
                        <a:t>Washington</a:t>
                      </a:r>
                    </a:p>
                  </a:txBody>
                  <a:tcPr marL="12700" marR="12700" marT="12700" marB="0" anchor="b"/>
                </a:tc>
                <a:tc>
                  <a:txBody>
                    <a:bodyPr/>
                    <a:lstStyle/>
                    <a:p>
                      <a:pPr algn="r" fontAlgn="b"/>
                      <a:r>
                        <a:rPr lang="en-US" sz="1100" b="0" i="0" u="none" strike="noStrike">
                          <a:solidFill>
                            <a:srgbClr val="000000"/>
                          </a:solidFill>
                          <a:effectLst/>
                          <a:latin typeface="Calibri"/>
                        </a:rPr>
                        <a:t>4</a:t>
                      </a:r>
                    </a:p>
                  </a:txBody>
                  <a:tcPr marL="12700" marR="12700" marT="12700" marB="0" anchor="b"/>
                </a:tc>
              </a:tr>
              <a:tr h="157801">
                <a:tc>
                  <a:txBody>
                    <a:bodyPr/>
                    <a:lstStyle/>
                    <a:p>
                      <a:pPr algn="l" fontAlgn="b"/>
                      <a:r>
                        <a:rPr lang="en-US" sz="1100" b="0" i="0" u="none" strike="noStrike">
                          <a:solidFill>
                            <a:srgbClr val="000000"/>
                          </a:solidFill>
                          <a:effectLst/>
                          <a:latin typeface="Calibri"/>
                        </a:rPr>
                        <a:t>Wisconsin</a:t>
                      </a:r>
                    </a:p>
                  </a:txBody>
                  <a:tcPr marL="12700" marR="12700" marT="12700" marB="0" anchor="b"/>
                </a:tc>
                <a:tc>
                  <a:txBody>
                    <a:bodyPr/>
                    <a:lstStyle/>
                    <a:p>
                      <a:pPr algn="r" fontAlgn="b"/>
                      <a:r>
                        <a:rPr lang="en-US" sz="1100" b="0" i="0" u="none" strike="noStrike" dirty="0">
                          <a:solidFill>
                            <a:srgbClr val="000000"/>
                          </a:solidFill>
                          <a:effectLst/>
                          <a:latin typeface="Calibri"/>
                        </a:rPr>
                        <a:t>2</a:t>
                      </a:r>
                    </a:p>
                  </a:txBody>
                  <a:tcPr marL="12700" marR="12700" marT="12700" marB="0" anchor="b"/>
                </a:tc>
              </a:tr>
            </a:tbl>
          </a:graphicData>
        </a:graphic>
      </p:graphicFrame>
      <p:sp>
        <p:nvSpPr>
          <p:cNvPr id="2" name="TextBox 1"/>
          <p:cNvSpPr txBox="1"/>
          <p:nvPr/>
        </p:nvSpPr>
        <p:spPr>
          <a:xfrm>
            <a:off x="685800" y="228600"/>
            <a:ext cx="5626092" cy="523220"/>
          </a:xfrm>
          <a:prstGeom prst="rect">
            <a:avLst/>
          </a:prstGeom>
          <a:noFill/>
        </p:spPr>
        <p:txBody>
          <a:bodyPr wrap="none" rtlCol="0">
            <a:spAutoFit/>
          </a:bodyPr>
          <a:lstStyle/>
          <a:p>
            <a:r>
              <a:rPr lang="en-US" sz="2800" dirty="0" smtClean="0"/>
              <a:t>Geographic Map of Active CPS Grants</a:t>
            </a:r>
            <a:endParaRPr lang="en-US" sz="2800" dirty="0"/>
          </a:p>
        </p:txBody>
      </p:sp>
    </p:spTree>
    <p:extLst>
      <p:ext uri="{BB962C8B-B14F-4D97-AF65-F5344CB8AC3E}">
        <p14:creationId xmlns:p14="http://schemas.microsoft.com/office/powerpoint/2010/main" val="41549380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85800" y="2895600"/>
            <a:ext cx="3388749" cy="1463040"/>
          </a:xfrm>
          <a:custGeom>
            <a:avLst/>
            <a:gdLst>
              <a:gd name="connsiteX0" fmla="*/ 0 w 3388749"/>
              <a:gd name="connsiteY0" fmla="*/ 0 h 1420357"/>
              <a:gd name="connsiteX1" fmla="*/ 3388749 w 3388749"/>
              <a:gd name="connsiteY1" fmla="*/ 0 h 1420357"/>
              <a:gd name="connsiteX2" fmla="*/ 3388749 w 3388749"/>
              <a:gd name="connsiteY2" fmla="*/ 1420357 h 1420357"/>
              <a:gd name="connsiteX3" fmla="*/ 0 w 3388749"/>
              <a:gd name="connsiteY3" fmla="*/ 1420357 h 1420357"/>
              <a:gd name="connsiteX4" fmla="*/ 0 w 3388749"/>
              <a:gd name="connsiteY4" fmla="*/ 0 h 142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749" h="1420357">
                <a:moveTo>
                  <a:pt x="0" y="0"/>
                </a:moveTo>
                <a:lnTo>
                  <a:pt x="3388749" y="0"/>
                </a:lnTo>
                <a:lnTo>
                  <a:pt x="3388749" y="1420357"/>
                </a:lnTo>
                <a:lnTo>
                  <a:pt x="0" y="1420357"/>
                </a:lnTo>
                <a:lnTo>
                  <a:pt x="0" y="0"/>
                </a:lnTo>
                <a:close/>
              </a:path>
            </a:pathLst>
          </a:custGeom>
          <a:solidFill>
            <a:schemeClr val="accent4">
              <a:lumMod val="40000"/>
              <a:lumOff val="6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en-US" sz="1600" b="1" dirty="0"/>
              <a:t>Foundations of Resilient Systems  (May ‘13)</a:t>
            </a:r>
          </a:p>
          <a:p>
            <a:pPr marL="114300" lvl="1" indent="-57150" defTabSz="533400">
              <a:lnSpc>
                <a:spcPct val="90000"/>
              </a:lnSpc>
              <a:spcBef>
                <a:spcPct val="0"/>
              </a:spcBef>
              <a:spcAft>
                <a:spcPct val="15000"/>
              </a:spcAft>
              <a:buChar char="••"/>
            </a:pPr>
            <a:r>
              <a:rPr lang="en-US" sz="1200" b="1" dirty="0">
                <a:latin typeface="+mj-lt"/>
              </a:rPr>
              <a:t>Economic incentives and resilience for CPS in energy, and transportation</a:t>
            </a:r>
          </a:p>
          <a:p>
            <a:pPr marL="114300" lvl="1" indent="-57150" defTabSz="533400">
              <a:lnSpc>
                <a:spcPct val="90000"/>
              </a:lnSpc>
              <a:spcBef>
                <a:spcPct val="0"/>
              </a:spcBef>
              <a:spcAft>
                <a:spcPct val="15000"/>
              </a:spcAft>
              <a:buChar char="••"/>
            </a:pPr>
            <a:r>
              <a:rPr lang="en-US" sz="1200" b="1" dirty="0">
                <a:latin typeface="+mj-lt"/>
              </a:rPr>
              <a:t>UCB, MIT, Michigan, Vanderbilt</a:t>
            </a:r>
          </a:p>
        </p:txBody>
      </p:sp>
      <p:sp>
        <p:nvSpPr>
          <p:cNvPr id="7" name="Freeform 6"/>
          <p:cNvSpPr/>
          <p:nvPr/>
        </p:nvSpPr>
        <p:spPr>
          <a:xfrm>
            <a:off x="1113354" y="1273472"/>
            <a:ext cx="2795854" cy="1463041"/>
          </a:xfrm>
          <a:custGeom>
            <a:avLst/>
            <a:gdLst>
              <a:gd name="connsiteX0" fmla="*/ 0 w 2795854"/>
              <a:gd name="connsiteY0" fmla="*/ 0 h 1463041"/>
              <a:gd name="connsiteX1" fmla="*/ 2795854 w 2795854"/>
              <a:gd name="connsiteY1" fmla="*/ 0 h 1463041"/>
              <a:gd name="connsiteX2" fmla="*/ 2795854 w 2795854"/>
              <a:gd name="connsiteY2" fmla="*/ 1463041 h 1463041"/>
              <a:gd name="connsiteX3" fmla="*/ 0 w 2795854"/>
              <a:gd name="connsiteY3" fmla="*/ 1463041 h 1463041"/>
              <a:gd name="connsiteX4" fmla="*/ 0 w 2795854"/>
              <a:gd name="connsiteY4" fmla="*/ 0 h 146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5854" h="1463041">
                <a:moveTo>
                  <a:pt x="0" y="0"/>
                </a:moveTo>
                <a:lnTo>
                  <a:pt x="2795854" y="0"/>
                </a:lnTo>
                <a:lnTo>
                  <a:pt x="2795854" y="1463041"/>
                </a:lnTo>
                <a:lnTo>
                  <a:pt x="0" y="1463041"/>
                </a:lnTo>
                <a:lnTo>
                  <a:pt x="0" y="0"/>
                </a:lnTo>
                <a:close/>
              </a:path>
            </a:pathLst>
          </a:cu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err="1" smtClean="0"/>
              <a:t>Roseline</a:t>
            </a:r>
            <a:r>
              <a:rPr lang="en-US" sz="1600" b="1" kern="1200" dirty="0" smtClean="0"/>
              <a:t> (May ‘14)</a:t>
            </a:r>
            <a:endParaRPr lang="en-US" sz="1600" b="1" kern="1200" dirty="0"/>
          </a:p>
          <a:p>
            <a:pPr marL="114300" lvl="1" indent="-57150" algn="l" defTabSz="533400">
              <a:lnSpc>
                <a:spcPct val="90000"/>
              </a:lnSpc>
              <a:spcBef>
                <a:spcPct val="0"/>
              </a:spcBef>
              <a:spcAft>
                <a:spcPct val="15000"/>
              </a:spcAft>
              <a:buChar char="••"/>
            </a:pPr>
            <a:r>
              <a:rPr lang="en-US" sz="1200" b="1" kern="1200" dirty="0" smtClean="0">
                <a:latin typeface="+mj-lt"/>
              </a:rPr>
              <a:t>Quality of time and synchronization for CPS</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Multiple domains </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UCLA, UCSD, UCSB, CMU, Utah</a:t>
            </a:r>
            <a:endParaRPr lang="en-US" sz="1200" b="1" kern="1200" dirty="0">
              <a:latin typeface="+mj-lt"/>
            </a:endParaRPr>
          </a:p>
        </p:txBody>
      </p:sp>
      <p:sp>
        <p:nvSpPr>
          <p:cNvPr id="8" name="Freeform 7"/>
          <p:cNvSpPr/>
          <p:nvPr/>
        </p:nvSpPr>
        <p:spPr>
          <a:xfrm>
            <a:off x="4800600" y="2743200"/>
            <a:ext cx="2892951" cy="1669329"/>
          </a:xfrm>
          <a:custGeom>
            <a:avLst/>
            <a:gdLst>
              <a:gd name="connsiteX0" fmla="*/ 0 w 2925246"/>
              <a:gd name="connsiteY0" fmla="*/ 0 h 1463041"/>
              <a:gd name="connsiteX1" fmla="*/ 2925246 w 2925246"/>
              <a:gd name="connsiteY1" fmla="*/ 0 h 1463041"/>
              <a:gd name="connsiteX2" fmla="*/ 2925246 w 2925246"/>
              <a:gd name="connsiteY2" fmla="*/ 1463041 h 1463041"/>
              <a:gd name="connsiteX3" fmla="*/ 0 w 2925246"/>
              <a:gd name="connsiteY3" fmla="*/ 1463041 h 1463041"/>
              <a:gd name="connsiteX4" fmla="*/ 0 w 2925246"/>
              <a:gd name="connsiteY4" fmla="*/ 0 h 146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246" h="1463041">
                <a:moveTo>
                  <a:pt x="0" y="0"/>
                </a:moveTo>
                <a:lnTo>
                  <a:pt x="2925246" y="0"/>
                </a:lnTo>
                <a:lnTo>
                  <a:pt x="2925246" y="1463041"/>
                </a:lnTo>
                <a:lnTo>
                  <a:pt x="0" y="1463041"/>
                </a:lnTo>
                <a:lnTo>
                  <a:pt x="0" y="0"/>
                </a:lnTo>
                <a:close/>
              </a:path>
            </a:pathLst>
          </a:cu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solidFill>
                  <a:schemeClr val="tx1"/>
                </a:solidFill>
              </a:rPr>
              <a:t>Science of Integration for CPS (Oct ‘10)</a:t>
            </a:r>
            <a:endParaRPr lang="en-US" sz="1600" b="1" kern="1200" dirty="0">
              <a:solidFill>
                <a:schemeClr val="tx1"/>
              </a:solidFill>
            </a:endParaRPr>
          </a:p>
          <a:p>
            <a:pPr marL="114300" lvl="1" indent="-57150" algn="l" defTabSz="533400">
              <a:lnSpc>
                <a:spcPct val="90000"/>
              </a:lnSpc>
              <a:spcBef>
                <a:spcPct val="0"/>
              </a:spcBef>
              <a:spcAft>
                <a:spcPct val="15000"/>
              </a:spcAft>
              <a:buChar char="••"/>
            </a:pPr>
            <a:r>
              <a:rPr lang="en-US" sz="1200" b="1" kern="1200" dirty="0" smtClean="0">
                <a:latin typeface="+mj-lt"/>
              </a:rPr>
              <a:t> Foundations for composition of complex systems including passivity based design</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Tools and architectures</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Vanderbilt, Notre Dame, UMD</a:t>
            </a:r>
            <a:endParaRPr lang="en-US" sz="1200" b="1" kern="1200" dirty="0">
              <a:latin typeface="+mj-lt"/>
            </a:endParaRPr>
          </a:p>
        </p:txBody>
      </p:sp>
      <p:sp>
        <p:nvSpPr>
          <p:cNvPr id="9" name="Freeform 8"/>
          <p:cNvSpPr/>
          <p:nvPr/>
        </p:nvSpPr>
        <p:spPr>
          <a:xfrm>
            <a:off x="4183626" y="1143000"/>
            <a:ext cx="3588774" cy="1447800"/>
          </a:xfrm>
          <a:custGeom>
            <a:avLst/>
            <a:gdLst>
              <a:gd name="connsiteX0" fmla="*/ 0 w 3663588"/>
              <a:gd name="connsiteY0" fmla="*/ 0 h 1417311"/>
              <a:gd name="connsiteX1" fmla="*/ 3663588 w 3663588"/>
              <a:gd name="connsiteY1" fmla="*/ 0 h 1417311"/>
              <a:gd name="connsiteX2" fmla="*/ 3663588 w 3663588"/>
              <a:gd name="connsiteY2" fmla="*/ 1417311 h 1417311"/>
              <a:gd name="connsiteX3" fmla="*/ 0 w 3663588"/>
              <a:gd name="connsiteY3" fmla="*/ 1417311 h 1417311"/>
              <a:gd name="connsiteX4" fmla="*/ 0 w 3663588"/>
              <a:gd name="connsiteY4" fmla="*/ 0 h 141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588" h="1417311">
                <a:moveTo>
                  <a:pt x="0" y="0"/>
                </a:moveTo>
                <a:lnTo>
                  <a:pt x="3663588" y="0"/>
                </a:lnTo>
                <a:lnTo>
                  <a:pt x="3663588" y="1417311"/>
                </a:lnTo>
                <a:lnTo>
                  <a:pt x="0" y="1417311"/>
                </a:lnTo>
                <a:lnTo>
                  <a:pt x="0" y="0"/>
                </a:lnTo>
                <a:close/>
              </a:path>
            </a:pathLst>
          </a:custGeom>
          <a:solidFill>
            <a:schemeClr val="accent4">
              <a:lumMod val="40000"/>
              <a:lumOff val="6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t>Correct By Design Control Software Synthesis for Highly Dynamic </a:t>
            </a:r>
            <a:r>
              <a:rPr lang="en-US" sz="1600" b="1" kern="1200" dirty="0" err="1" smtClean="0"/>
              <a:t>Syst</a:t>
            </a:r>
            <a:r>
              <a:rPr lang="en-US" sz="1600" b="1" kern="1200" dirty="0" smtClean="0"/>
              <a:t> </a:t>
            </a:r>
          </a:p>
          <a:p>
            <a:pPr lvl="0" algn="ctr" defTabSz="711200">
              <a:lnSpc>
                <a:spcPct val="90000"/>
              </a:lnSpc>
              <a:spcBef>
                <a:spcPct val="0"/>
              </a:spcBef>
              <a:spcAft>
                <a:spcPct val="35000"/>
              </a:spcAft>
            </a:pPr>
            <a:r>
              <a:rPr lang="en-US" sz="1600" b="1" kern="1200" dirty="0" smtClean="0"/>
              <a:t>(May ‘13)</a:t>
            </a:r>
            <a:endParaRPr lang="en-US" sz="1600" b="1" kern="1200" dirty="0"/>
          </a:p>
          <a:p>
            <a:pPr marL="114300" lvl="1" indent="-57150" algn="l" defTabSz="533400">
              <a:lnSpc>
                <a:spcPct val="90000"/>
              </a:lnSpc>
              <a:spcBef>
                <a:spcPct val="0"/>
              </a:spcBef>
              <a:spcAft>
                <a:spcPct val="15000"/>
              </a:spcAft>
              <a:buChar char="••"/>
            </a:pPr>
            <a:r>
              <a:rPr lang="en-US" sz="1200" b="1" kern="1200" dirty="0" smtClean="0">
                <a:latin typeface="+mj-lt"/>
              </a:rPr>
              <a:t> Formal synthesis of complex control software</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Robotics and transportation</a:t>
            </a:r>
            <a:endParaRPr lang="en-US" sz="1200" b="1" kern="1200" dirty="0">
              <a:latin typeface="+mj-lt"/>
            </a:endParaRPr>
          </a:p>
          <a:p>
            <a:pPr marL="114300" lvl="1" indent="-57150" algn="l" defTabSz="533400">
              <a:lnSpc>
                <a:spcPct val="90000"/>
              </a:lnSpc>
              <a:spcBef>
                <a:spcPct val="0"/>
              </a:spcBef>
              <a:spcAft>
                <a:spcPct val="15000"/>
              </a:spcAft>
              <a:buChar char="••"/>
            </a:pPr>
            <a:r>
              <a:rPr lang="en-US" sz="1200" b="1" kern="1200" dirty="0" smtClean="0">
                <a:latin typeface="+mj-lt"/>
              </a:rPr>
              <a:t> Michigan, UCLA, TAMU</a:t>
            </a:r>
            <a:endParaRPr lang="en-US" sz="1200" b="1" kern="1200" dirty="0">
              <a:latin typeface="+mj-lt"/>
            </a:endParaRPr>
          </a:p>
        </p:txBody>
      </p:sp>
      <p:sp>
        <p:nvSpPr>
          <p:cNvPr id="10" name="Freeform 9"/>
          <p:cNvSpPr/>
          <p:nvPr/>
        </p:nvSpPr>
        <p:spPr>
          <a:xfrm>
            <a:off x="3124200" y="4666290"/>
            <a:ext cx="2867025" cy="1963110"/>
          </a:xfrm>
          <a:custGeom>
            <a:avLst/>
            <a:gdLst>
              <a:gd name="connsiteX0" fmla="*/ 0 w 2722274"/>
              <a:gd name="connsiteY0" fmla="*/ 0 h 1463041"/>
              <a:gd name="connsiteX1" fmla="*/ 2722274 w 2722274"/>
              <a:gd name="connsiteY1" fmla="*/ 0 h 1463041"/>
              <a:gd name="connsiteX2" fmla="*/ 2722274 w 2722274"/>
              <a:gd name="connsiteY2" fmla="*/ 1463041 h 1463041"/>
              <a:gd name="connsiteX3" fmla="*/ 0 w 2722274"/>
              <a:gd name="connsiteY3" fmla="*/ 1463041 h 1463041"/>
              <a:gd name="connsiteX4" fmla="*/ 0 w 2722274"/>
              <a:gd name="connsiteY4" fmla="*/ 0 h 146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274" h="1463041">
                <a:moveTo>
                  <a:pt x="0" y="0"/>
                </a:moveTo>
                <a:lnTo>
                  <a:pt x="2722274" y="0"/>
                </a:lnTo>
                <a:lnTo>
                  <a:pt x="2722274" y="1463041"/>
                </a:lnTo>
                <a:lnTo>
                  <a:pt x="0" y="1463041"/>
                </a:lnTo>
                <a:lnTo>
                  <a:pt x="0" y="0"/>
                </a:lnTo>
                <a:close/>
              </a:path>
            </a:pathLst>
          </a:cu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t>Safety, Security, and Reliability of Medical Device CPS (Oct ’10) </a:t>
            </a:r>
            <a:endParaRPr lang="en-US" sz="1600" b="1" kern="1200" dirty="0"/>
          </a:p>
          <a:p>
            <a:pPr marL="114300" lvl="1" indent="-57150" algn="l" defTabSz="533400">
              <a:lnSpc>
                <a:spcPct val="90000"/>
              </a:lnSpc>
              <a:spcBef>
                <a:spcPct val="0"/>
              </a:spcBef>
              <a:spcAft>
                <a:spcPct val="15000"/>
              </a:spcAft>
              <a:buChar char="••"/>
            </a:pPr>
            <a:r>
              <a:rPr lang="en-US" sz="1200" b="1" kern="1200" dirty="0" smtClean="0">
                <a:latin typeface="+mj-lt"/>
              </a:rPr>
              <a:t>Technologies for design, implement, and certification of medical devices</a:t>
            </a:r>
          </a:p>
          <a:p>
            <a:pPr marL="114300" lvl="1" indent="-57150" algn="l" defTabSz="533400">
              <a:lnSpc>
                <a:spcPct val="90000"/>
              </a:lnSpc>
              <a:spcBef>
                <a:spcPct val="0"/>
              </a:spcBef>
              <a:spcAft>
                <a:spcPct val="15000"/>
              </a:spcAft>
              <a:buChar char="••"/>
            </a:pPr>
            <a:r>
              <a:rPr lang="en-US" sz="1200" b="1" dirty="0">
                <a:latin typeface="+mj-lt"/>
              </a:rPr>
              <a:t> </a:t>
            </a:r>
            <a:r>
              <a:rPr lang="en-US" sz="1200" b="1" dirty="0" smtClean="0">
                <a:latin typeface="+mj-lt"/>
              </a:rPr>
              <a:t>Interoperability , closing loop with human</a:t>
            </a:r>
          </a:p>
          <a:p>
            <a:pPr marL="114300" lvl="1" indent="-57150" algn="l" defTabSz="533400">
              <a:lnSpc>
                <a:spcPct val="90000"/>
              </a:lnSpc>
              <a:spcBef>
                <a:spcPct val="0"/>
              </a:spcBef>
              <a:spcAft>
                <a:spcPct val="15000"/>
              </a:spcAft>
              <a:buChar char="••"/>
            </a:pPr>
            <a:r>
              <a:rPr lang="en-US" sz="1200" b="1" kern="1200" dirty="0">
                <a:latin typeface="+mj-lt"/>
              </a:rPr>
              <a:t> </a:t>
            </a:r>
            <a:r>
              <a:rPr lang="en-US" sz="1200" b="1" kern="1200" dirty="0" smtClean="0">
                <a:latin typeface="+mj-lt"/>
              </a:rPr>
              <a:t>Penn,  MGH</a:t>
            </a:r>
          </a:p>
          <a:p>
            <a:pPr marL="114300" lvl="1" indent="-57150" algn="l" defTabSz="533400">
              <a:lnSpc>
                <a:spcPct val="90000"/>
              </a:lnSpc>
              <a:spcBef>
                <a:spcPct val="0"/>
              </a:spcBef>
              <a:spcAft>
                <a:spcPct val="15000"/>
              </a:spcAft>
              <a:buChar char="••"/>
            </a:pPr>
            <a:endParaRPr lang="en-US" sz="1200" b="1" kern="1200" dirty="0">
              <a:latin typeface="+mj-lt"/>
            </a:endParaRPr>
          </a:p>
        </p:txBody>
      </p:sp>
      <p:sp>
        <p:nvSpPr>
          <p:cNvPr id="12" name="Freeform 11"/>
          <p:cNvSpPr/>
          <p:nvPr/>
        </p:nvSpPr>
        <p:spPr>
          <a:xfrm>
            <a:off x="6172200" y="4572000"/>
            <a:ext cx="2736845" cy="1658310"/>
          </a:xfrm>
          <a:custGeom>
            <a:avLst/>
            <a:gdLst>
              <a:gd name="connsiteX0" fmla="*/ 0 w 2736845"/>
              <a:gd name="connsiteY0" fmla="*/ 0 h 1242656"/>
              <a:gd name="connsiteX1" fmla="*/ 2736845 w 2736845"/>
              <a:gd name="connsiteY1" fmla="*/ 0 h 1242656"/>
              <a:gd name="connsiteX2" fmla="*/ 2736845 w 2736845"/>
              <a:gd name="connsiteY2" fmla="*/ 1242656 h 1242656"/>
              <a:gd name="connsiteX3" fmla="*/ 0 w 2736845"/>
              <a:gd name="connsiteY3" fmla="*/ 1242656 h 1242656"/>
              <a:gd name="connsiteX4" fmla="*/ 0 w 2736845"/>
              <a:gd name="connsiteY4" fmla="*/ 0 h 124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845" h="1242656">
                <a:moveTo>
                  <a:pt x="0" y="0"/>
                </a:moveTo>
                <a:lnTo>
                  <a:pt x="2736845" y="0"/>
                </a:lnTo>
                <a:lnTo>
                  <a:pt x="2736845" y="1242656"/>
                </a:lnTo>
                <a:lnTo>
                  <a:pt x="0" y="1242656"/>
                </a:lnTo>
                <a:lnTo>
                  <a:pt x="0" y="0"/>
                </a:lnTo>
                <a:close/>
              </a:path>
            </a:pathLst>
          </a:custGeom>
          <a:solidFill>
            <a:schemeClr val="accent4">
              <a:lumMod val="40000"/>
              <a:lumOff val="6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en-US" sz="1600" b="1" dirty="0"/>
              <a:t>Action Webs (Sept ‘09)</a:t>
            </a:r>
          </a:p>
          <a:p>
            <a:pPr marL="114300" lvl="1" indent="-57150" defTabSz="533400">
              <a:lnSpc>
                <a:spcPct val="90000"/>
              </a:lnSpc>
              <a:spcBef>
                <a:spcPct val="0"/>
              </a:spcBef>
              <a:spcAft>
                <a:spcPct val="15000"/>
              </a:spcAft>
              <a:buChar char="••"/>
            </a:pPr>
            <a:r>
              <a:rPr lang="en-US" sz="1200" b="1" dirty="0">
                <a:latin typeface="+mj-lt"/>
              </a:rPr>
              <a:t>Theory of networked, embedded, sensor rich systems</a:t>
            </a:r>
          </a:p>
          <a:p>
            <a:pPr marL="114300" lvl="1" indent="-57150" defTabSz="533400">
              <a:lnSpc>
                <a:spcPct val="90000"/>
              </a:lnSpc>
              <a:spcBef>
                <a:spcPct val="0"/>
              </a:spcBef>
              <a:spcAft>
                <a:spcPct val="15000"/>
              </a:spcAft>
              <a:buChar char="••"/>
            </a:pPr>
            <a:r>
              <a:rPr lang="en-US" sz="1200" b="1" dirty="0">
                <a:latin typeface="+mj-lt"/>
              </a:rPr>
              <a:t> Stochastic hybrid systems</a:t>
            </a:r>
          </a:p>
          <a:p>
            <a:pPr marL="114300" lvl="1" indent="-57150" defTabSz="533400">
              <a:lnSpc>
                <a:spcPct val="90000"/>
              </a:lnSpc>
              <a:spcBef>
                <a:spcPct val="0"/>
              </a:spcBef>
              <a:spcAft>
                <a:spcPct val="15000"/>
              </a:spcAft>
              <a:buChar char="••"/>
            </a:pPr>
            <a:r>
              <a:rPr lang="en-US" sz="1200" b="1" dirty="0">
                <a:latin typeface="+mj-lt"/>
              </a:rPr>
              <a:t> Multi-objective control for safety and </a:t>
            </a:r>
            <a:r>
              <a:rPr lang="en-US" sz="1200" b="1" dirty="0" err="1">
                <a:latin typeface="+mj-lt"/>
              </a:rPr>
              <a:t>efificiency</a:t>
            </a:r>
            <a:endParaRPr lang="en-US" sz="1200" b="1" dirty="0">
              <a:latin typeface="+mj-lt"/>
            </a:endParaRPr>
          </a:p>
          <a:p>
            <a:pPr marL="114300" lvl="1" indent="-57150" defTabSz="533400">
              <a:lnSpc>
                <a:spcPct val="90000"/>
              </a:lnSpc>
              <a:spcBef>
                <a:spcPct val="0"/>
              </a:spcBef>
              <a:spcAft>
                <a:spcPct val="15000"/>
              </a:spcAft>
              <a:buChar char="••"/>
            </a:pPr>
            <a:r>
              <a:rPr lang="en-US" sz="1200" b="1" dirty="0">
                <a:latin typeface="+mj-lt"/>
              </a:rPr>
              <a:t> UCB, MIT</a:t>
            </a:r>
          </a:p>
        </p:txBody>
      </p:sp>
      <p:sp>
        <p:nvSpPr>
          <p:cNvPr id="2" name="Title 1"/>
          <p:cNvSpPr>
            <a:spLocks noGrp="1"/>
          </p:cNvSpPr>
          <p:nvPr>
            <p:ph type="title"/>
          </p:nvPr>
        </p:nvSpPr>
        <p:spPr>
          <a:xfrm>
            <a:off x="762000" y="381000"/>
            <a:ext cx="8382000" cy="762000"/>
          </a:xfrm>
        </p:spPr>
        <p:txBody>
          <a:bodyPr>
            <a:normAutofit/>
          </a:bodyPr>
          <a:lstStyle/>
          <a:p>
            <a:pPr algn="ctr"/>
            <a:r>
              <a:rPr lang="en-US" sz="2800" b="1" dirty="0" smtClean="0">
                <a:latin typeface="Arial"/>
                <a:cs typeface="Arial"/>
              </a:rPr>
              <a:t>CPS Frontiers / Large Portfolio  2009-2014</a:t>
            </a:r>
            <a:endParaRPr lang="en-US" sz="2800" b="1" dirty="0">
              <a:latin typeface="Arial"/>
              <a:cs typeface="Arial"/>
            </a:endParaRPr>
          </a:p>
        </p:txBody>
      </p:sp>
      <p:sp>
        <p:nvSpPr>
          <p:cNvPr id="3" name="Slide Number Placeholder 2"/>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39</a:t>
            </a:fld>
            <a:endParaRPr lang="en-US" dirty="0"/>
          </a:p>
        </p:txBody>
      </p:sp>
      <p:sp>
        <p:nvSpPr>
          <p:cNvPr id="30" name="Title 1"/>
          <p:cNvSpPr txBox="1">
            <a:spLocks/>
          </p:cNvSpPr>
          <p:nvPr/>
        </p:nvSpPr>
        <p:spPr>
          <a:xfrm>
            <a:off x="0" y="1014393"/>
            <a:ext cx="6538452" cy="1143000"/>
          </a:xfrm>
          <a:prstGeom prst="rect">
            <a:avLst/>
          </a:prstGeom>
        </p:spPr>
        <p:txBody>
          <a:bodyPr vert="horz" lIns="91398" tIns="45700" rIns="91398" bIns="45700" rtlCol="0" anchor="ctr">
            <a:normAutofit/>
          </a:bodyPr>
          <a:lstStyle/>
          <a:p>
            <a:pPr algn="ctr" defTabSz="456993" fontAlgn="auto">
              <a:spcAft>
                <a:spcPts val="0"/>
              </a:spcAft>
              <a:defRPr/>
            </a:pPr>
            <a:endParaRPr lang="en-US" sz="2400" dirty="0">
              <a:latin typeface="+mj-lt"/>
              <a:ea typeface="+mj-ea"/>
              <a:cs typeface="+mj-cs"/>
            </a:endParaRPr>
          </a:p>
        </p:txBody>
      </p:sp>
      <p:sp>
        <p:nvSpPr>
          <p:cNvPr id="14" name="Freeform 13"/>
          <p:cNvSpPr/>
          <p:nvPr/>
        </p:nvSpPr>
        <p:spPr>
          <a:xfrm>
            <a:off x="158397" y="4648200"/>
            <a:ext cx="2722274" cy="1655064"/>
          </a:xfrm>
          <a:custGeom>
            <a:avLst/>
            <a:gdLst>
              <a:gd name="connsiteX0" fmla="*/ 0 w 2722274"/>
              <a:gd name="connsiteY0" fmla="*/ 0 h 1463041"/>
              <a:gd name="connsiteX1" fmla="*/ 2722274 w 2722274"/>
              <a:gd name="connsiteY1" fmla="*/ 0 h 1463041"/>
              <a:gd name="connsiteX2" fmla="*/ 2722274 w 2722274"/>
              <a:gd name="connsiteY2" fmla="*/ 1463041 h 1463041"/>
              <a:gd name="connsiteX3" fmla="*/ 0 w 2722274"/>
              <a:gd name="connsiteY3" fmla="*/ 1463041 h 1463041"/>
              <a:gd name="connsiteX4" fmla="*/ 0 w 2722274"/>
              <a:gd name="connsiteY4" fmla="*/ 0 h 146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274" h="1463041">
                <a:moveTo>
                  <a:pt x="0" y="0"/>
                </a:moveTo>
                <a:lnTo>
                  <a:pt x="2722274" y="0"/>
                </a:lnTo>
                <a:lnTo>
                  <a:pt x="2722274" y="1463041"/>
                </a:lnTo>
                <a:lnTo>
                  <a:pt x="0" y="1463041"/>
                </a:lnTo>
                <a:lnTo>
                  <a:pt x="0" y="0"/>
                </a:lnTo>
                <a:close/>
              </a:path>
            </a:pathLst>
          </a:cu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spcFirstLastPara="0" vert="horz" wrap="square" lIns="60960" tIns="60960" rIns="60960" bIns="60960" numCol="1" spcCol="1270" anchor="t" anchorCtr="0">
            <a:noAutofit/>
          </a:bodyPr>
          <a:lstStyle/>
          <a:p>
            <a:pPr algn="ctr" defTabSz="711200">
              <a:lnSpc>
                <a:spcPct val="90000"/>
              </a:lnSpc>
              <a:spcBef>
                <a:spcPct val="0"/>
              </a:spcBef>
              <a:spcAft>
                <a:spcPct val="35000"/>
              </a:spcAft>
            </a:pPr>
            <a:r>
              <a:rPr lang="en-US" sz="1600" b="1" dirty="0"/>
              <a:t>Center for Autonomous Transportation </a:t>
            </a:r>
            <a:r>
              <a:rPr lang="en-US" sz="1600" b="1" dirty="0" smtClean="0"/>
              <a:t>(Oct ‘10) </a:t>
            </a:r>
            <a:endParaRPr lang="en-US" sz="1600" b="1" dirty="0"/>
          </a:p>
          <a:p>
            <a:pPr marL="114300" lvl="1" indent="-57150" defTabSz="533400">
              <a:lnSpc>
                <a:spcPct val="90000"/>
              </a:lnSpc>
              <a:spcBef>
                <a:spcPct val="0"/>
              </a:spcBef>
              <a:spcAft>
                <a:spcPct val="15000"/>
              </a:spcAft>
              <a:buChar char="••"/>
            </a:pPr>
            <a:r>
              <a:rPr lang="en-US" sz="1200" b="1" dirty="0">
                <a:latin typeface="+mj-lt"/>
              </a:rPr>
              <a:t>Technologies for autonomous vehicles emphasizing safety, rapid verification, sensor fusion</a:t>
            </a:r>
          </a:p>
          <a:p>
            <a:pPr marL="114300" lvl="1" indent="-57150" defTabSz="533400">
              <a:lnSpc>
                <a:spcPct val="90000"/>
              </a:lnSpc>
              <a:spcBef>
                <a:spcPct val="0"/>
              </a:spcBef>
              <a:spcAft>
                <a:spcPct val="15000"/>
              </a:spcAft>
              <a:buChar char="••"/>
            </a:pPr>
            <a:r>
              <a:rPr lang="en-US" sz="1200" b="1" dirty="0">
                <a:latin typeface="+mj-lt"/>
              </a:rPr>
              <a:t> CMU </a:t>
            </a:r>
          </a:p>
        </p:txBody>
      </p:sp>
    </p:spTree>
    <p:extLst>
      <p:ext uri="{BB962C8B-B14F-4D97-AF65-F5344CB8AC3E}">
        <p14:creationId xmlns:p14="http://schemas.microsoft.com/office/powerpoint/2010/main" val="67027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20662" y="2038742"/>
            <a:ext cx="7608938" cy="4819258"/>
            <a:chOff x="1440537" y="2985333"/>
            <a:chExt cx="6011061" cy="3482086"/>
          </a:xfrm>
        </p:grpSpPr>
        <p:pic>
          <p:nvPicPr>
            <p:cNvPr id="10" name="Picture 9" descr="page03_future01_hiRez3.jpg"/>
            <p:cNvPicPr>
              <a:picLocks noChangeAspect="1"/>
            </p:cNvPicPr>
            <p:nvPr/>
          </p:nvPicPr>
          <p:blipFill rotWithShape="1">
            <a:blip r:embed="rId3" cstate="print">
              <a:alphaModFix amt="98000"/>
              <a:extLst>
                <a:ext uri="{28A0092B-C50C-407E-A947-70E740481C1C}">
                  <a14:useLocalDpi xmlns:a14="http://schemas.microsoft.com/office/drawing/2010/main" val="0"/>
                </a:ext>
              </a:extLst>
            </a:blip>
            <a:srcRect/>
            <a:stretch/>
          </p:blipFill>
          <p:spPr>
            <a:xfrm>
              <a:off x="1440537" y="2985333"/>
              <a:ext cx="6011061" cy="3482086"/>
            </a:xfrm>
            <a:prstGeom prst="rect">
              <a:avLst/>
            </a:prstGeom>
          </p:spPr>
        </p:pic>
        <p:sp>
          <p:nvSpPr>
            <p:cNvPr id="11" name="TextBox 10"/>
            <p:cNvSpPr txBox="1"/>
            <p:nvPr/>
          </p:nvSpPr>
          <p:spPr>
            <a:xfrm>
              <a:off x="4038600" y="6248400"/>
              <a:ext cx="3352800" cy="142164"/>
            </a:xfrm>
            <a:prstGeom prst="rect">
              <a:avLst/>
            </a:prstGeom>
            <a:noFill/>
          </p:spPr>
          <p:txBody>
            <a:bodyPr wrap="square" rtlCol="0">
              <a:spAutoFit/>
            </a:bodyPr>
            <a:lstStyle/>
            <a:p>
              <a:pPr algn="r"/>
              <a:r>
                <a:rPr lang="en-US" sz="800" dirty="0" smtClean="0">
                  <a:latin typeface="Arial"/>
                  <a:cs typeface="Arial"/>
                </a:rPr>
                <a:t>Image Credit</a:t>
              </a:r>
              <a:r>
                <a:rPr lang="en-US" sz="800" dirty="0">
                  <a:latin typeface="Arial"/>
                  <a:cs typeface="Arial"/>
                </a:rPr>
                <a:t>: </a:t>
              </a:r>
              <a:r>
                <a:rPr lang="en-US" sz="800" i="1" dirty="0">
                  <a:latin typeface="Arial"/>
                  <a:cs typeface="Arial"/>
                </a:rPr>
                <a:t>MicroStrain, Inc.</a:t>
              </a:r>
            </a:p>
          </p:txBody>
        </p:sp>
      </p:grpSp>
      <p:sp>
        <p:nvSpPr>
          <p:cNvPr id="2" name="Title 1"/>
          <p:cNvSpPr>
            <a:spLocks noGrp="1"/>
          </p:cNvSpPr>
          <p:nvPr>
            <p:ph type="title"/>
          </p:nvPr>
        </p:nvSpPr>
        <p:spPr>
          <a:xfrm>
            <a:off x="457200" y="-76200"/>
            <a:ext cx="8229600" cy="1143000"/>
          </a:xfrm>
        </p:spPr>
        <p:txBody>
          <a:bodyPr>
            <a:normAutofit/>
          </a:bodyPr>
          <a:lstStyle/>
          <a:p>
            <a:pPr algn="ctr"/>
            <a:r>
              <a:rPr lang="en-US" b="1" dirty="0" smtClean="0"/>
              <a:t>Smart Infrastructure</a:t>
            </a:r>
            <a:endParaRPr lang="en-US" b="1" dirty="0"/>
          </a:p>
        </p:txBody>
      </p:sp>
      <p:sp>
        <p:nvSpPr>
          <p:cNvPr id="7" name="TextBox 6"/>
          <p:cNvSpPr txBox="1"/>
          <p:nvPr/>
        </p:nvSpPr>
        <p:spPr>
          <a:xfrm>
            <a:off x="228600" y="1002187"/>
            <a:ext cx="8686800" cy="954107"/>
          </a:xfrm>
          <a:prstGeom prst="rect">
            <a:avLst/>
          </a:prstGeom>
          <a:noFill/>
        </p:spPr>
        <p:txBody>
          <a:bodyPr wrap="square" rtlCol="0">
            <a:spAutoFit/>
          </a:bodyPr>
          <a:lstStyle/>
          <a:p>
            <a:r>
              <a:rPr lang="en-US" sz="2800" b="1" i="1" dirty="0" smtClean="0">
                <a:solidFill>
                  <a:srgbClr val="800000"/>
                </a:solidFill>
                <a:cs typeface="Arial"/>
              </a:rPr>
              <a:t>Imagine a day where… </a:t>
            </a:r>
          </a:p>
          <a:p>
            <a:r>
              <a:rPr lang="en-US" sz="2800" b="1" i="1" dirty="0">
                <a:solidFill>
                  <a:srgbClr val="800000"/>
                </a:solidFill>
                <a:cs typeface="Arial"/>
              </a:rPr>
              <a:t> </a:t>
            </a:r>
            <a:r>
              <a:rPr lang="en-US" sz="2800" b="1" i="1" dirty="0" smtClean="0">
                <a:solidFill>
                  <a:srgbClr val="800000"/>
                </a:solidFill>
                <a:cs typeface="Arial"/>
              </a:rPr>
              <a:t>   </a:t>
            </a:r>
            <a:r>
              <a:rPr lang="en-US" sz="2800" b="1" i="1" dirty="0">
                <a:solidFill>
                  <a:srgbClr val="800000"/>
                </a:solidFill>
                <a:cs typeface="Arial"/>
              </a:rPr>
              <a:t> </a:t>
            </a:r>
            <a:r>
              <a:rPr lang="en-US" sz="2800" b="1" i="1" dirty="0" smtClean="0">
                <a:solidFill>
                  <a:srgbClr val="800000"/>
                </a:solidFill>
                <a:cs typeface="Arial"/>
              </a:rPr>
              <a:t>                 static infrastructure is adaptable and safe   </a:t>
            </a:r>
            <a:endParaRPr lang="en-US" sz="2800" b="1" i="1" dirty="0">
              <a:solidFill>
                <a:srgbClr val="800000"/>
              </a:solidFill>
              <a:cs typeface="Arial"/>
            </a:endParaRPr>
          </a:p>
        </p:txBody>
      </p:sp>
    </p:spTree>
    <p:extLst>
      <p:ext uri="{BB962C8B-B14F-4D97-AF65-F5344CB8AC3E}">
        <p14:creationId xmlns:p14="http://schemas.microsoft.com/office/powerpoint/2010/main" val="3764003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609600"/>
            <a:ext cx="0" cy="624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3712464"/>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2586" y="3794879"/>
            <a:ext cx="4495800" cy="2000548"/>
          </a:xfrm>
          <a:prstGeom prst="rect">
            <a:avLst/>
          </a:prstGeom>
          <a:noFill/>
        </p:spPr>
        <p:txBody>
          <a:bodyPr wrap="square" rtlCol="0">
            <a:spAutoFit/>
          </a:bodyPr>
          <a:lstStyle/>
          <a:p>
            <a:r>
              <a:rPr lang="en-US" sz="1400" b="1" i="1" dirty="0" smtClean="0"/>
              <a:t>Technical Approach and Key Innovations</a:t>
            </a:r>
          </a:p>
          <a:p>
            <a:r>
              <a:rPr lang="en-US" sz="1200" dirty="0" smtClean="0"/>
              <a:t>Building upon the open-source Drupal content management system, this project provides virtual organization technologies to facilitate electronic community building by connecting researchers</a:t>
            </a:r>
            <a:r>
              <a:rPr lang="en-US" sz="1200" dirty="0"/>
              <a:t>, students, educators and industry </a:t>
            </a:r>
            <a:r>
              <a:rPr lang="en-US" sz="1200" dirty="0" smtClean="0"/>
              <a:t>practitioners within </a:t>
            </a:r>
            <a:r>
              <a:rPr lang="en-US" sz="1200" dirty="0"/>
              <a:t>the growing, cross-disciplinary field of cyber-physical systems. </a:t>
            </a:r>
            <a:r>
              <a:rPr lang="en-US" sz="1200" b="1" i="1" dirty="0"/>
              <a:t/>
            </a:r>
            <a:br>
              <a:rPr lang="en-US" sz="1200" b="1" i="1" dirty="0"/>
            </a:br>
            <a:r>
              <a:rPr lang="en-US" sz="1400" b="1" i="1" dirty="0" smtClean="0"/>
              <a:t>Long-Term Research Vision </a:t>
            </a:r>
            <a:endParaRPr lang="en-US" sz="1400" b="1" i="1" dirty="0"/>
          </a:p>
          <a:p>
            <a:r>
              <a:rPr lang="en-US" sz="1200" dirty="0" smtClean="0"/>
              <a:t>Complement the existing knowledge dissemination repository to make the VO an action destination</a:t>
            </a:r>
            <a:endParaRPr lang="en-US" sz="1200" dirty="0"/>
          </a:p>
        </p:txBody>
      </p:sp>
      <p:sp>
        <p:nvSpPr>
          <p:cNvPr id="10" name="TextBox 9"/>
          <p:cNvSpPr txBox="1"/>
          <p:nvPr/>
        </p:nvSpPr>
        <p:spPr>
          <a:xfrm>
            <a:off x="4648200" y="3794879"/>
            <a:ext cx="4419600" cy="2185214"/>
          </a:xfrm>
          <a:prstGeom prst="rect">
            <a:avLst/>
          </a:prstGeom>
          <a:noFill/>
        </p:spPr>
        <p:txBody>
          <a:bodyPr wrap="square" rtlCol="0">
            <a:spAutoFit/>
          </a:bodyPr>
          <a:lstStyle/>
          <a:p>
            <a:r>
              <a:rPr lang="en-US" sz="1400" b="1" i="1" dirty="0" smtClean="0"/>
              <a:t>Virtual Organization Content/Usage</a:t>
            </a:r>
            <a:endParaRPr lang="en-US" sz="1400" b="1" i="1" dirty="0"/>
          </a:p>
          <a:p>
            <a:pPr marL="171450" indent="-171450">
              <a:buFont typeface="Arial" panose="020B0604020202020204" pitchFamily="34" charset="0"/>
              <a:buChar char="•"/>
            </a:pPr>
            <a:r>
              <a:rPr lang="en-US" sz="1200" dirty="0"/>
              <a:t>+140 special interest groups   </a:t>
            </a:r>
            <a:r>
              <a:rPr lang="en-US" sz="1200" dirty="0">
                <a:latin typeface="Wingdings"/>
                <a:ea typeface="Wingdings"/>
                <a:cs typeface="Wingdings"/>
                <a:sym typeface="Wingdings"/>
              </a:rPr>
              <a:t></a:t>
            </a:r>
            <a:r>
              <a:rPr lang="en-US" sz="1200" dirty="0"/>
              <a:t> </a:t>
            </a:r>
            <a:r>
              <a:rPr lang="en-US" sz="1200" dirty="0" smtClean="0"/>
              <a:t>  14,000 web pages   </a:t>
            </a:r>
            <a:r>
              <a:rPr lang="en-US" sz="1200" dirty="0" smtClean="0">
                <a:latin typeface="Wingdings"/>
                <a:ea typeface="Wingdings"/>
                <a:cs typeface="Wingdings"/>
                <a:sym typeface="Wingdings"/>
              </a:rPr>
              <a:t></a:t>
            </a:r>
            <a:r>
              <a:rPr lang="en-US" sz="1200" dirty="0" smtClean="0"/>
              <a:t>   21,000 versioned file artifacts uploaded   </a:t>
            </a:r>
            <a:r>
              <a:rPr lang="en-US" sz="1200" dirty="0">
                <a:latin typeface="Wingdings"/>
                <a:ea typeface="Wingdings"/>
                <a:cs typeface="Wingdings"/>
                <a:sym typeface="Wingdings"/>
              </a:rPr>
              <a:t></a:t>
            </a:r>
            <a:r>
              <a:rPr lang="en-US" sz="1200" dirty="0" smtClean="0"/>
              <a:t>   4,000 active users</a:t>
            </a:r>
            <a:r>
              <a:rPr lang="en-US" sz="1200" dirty="0"/>
              <a:t> </a:t>
            </a:r>
            <a:r>
              <a:rPr lang="en-US" sz="1200" dirty="0" smtClean="0"/>
              <a:t>  </a:t>
            </a:r>
            <a:r>
              <a:rPr lang="en-US" sz="1200" dirty="0">
                <a:latin typeface="Wingdings"/>
                <a:ea typeface="Wingdings"/>
                <a:cs typeface="Wingdings"/>
                <a:sym typeface="Wingdings"/>
              </a:rPr>
              <a:t></a:t>
            </a:r>
            <a:r>
              <a:rPr lang="en-US" sz="1200" dirty="0" smtClean="0"/>
              <a:t>   2 terabytes of data served</a:t>
            </a:r>
            <a:r>
              <a:rPr lang="en-US" sz="1200" dirty="0"/>
              <a:t> </a:t>
            </a:r>
            <a:r>
              <a:rPr lang="en-US" sz="1200" dirty="0" smtClean="0"/>
              <a:t>  </a:t>
            </a:r>
            <a:r>
              <a:rPr lang="en-US" sz="1200" dirty="0" smtClean="0">
                <a:latin typeface="Wingdings"/>
                <a:ea typeface="Wingdings"/>
                <a:cs typeface="Wingdings"/>
                <a:sym typeface="Wingdings"/>
              </a:rPr>
              <a:t></a:t>
            </a:r>
            <a:r>
              <a:rPr lang="en-US" sz="1200" dirty="0">
                <a:sym typeface="Wingdings"/>
              </a:rPr>
              <a:t> </a:t>
            </a:r>
            <a:r>
              <a:rPr lang="en-US" sz="1200" dirty="0" smtClean="0">
                <a:sym typeface="Wingdings"/>
              </a:rPr>
              <a:t>  </a:t>
            </a:r>
            <a:r>
              <a:rPr lang="en-US" sz="1200" dirty="0" smtClean="0"/>
              <a:t>6,000 community announcements posted  </a:t>
            </a:r>
            <a:br>
              <a:rPr lang="en-US" sz="1200" dirty="0" smtClean="0"/>
            </a:br>
            <a:endParaRPr lang="en-US" sz="1200" dirty="0" smtClean="0"/>
          </a:p>
          <a:p>
            <a:r>
              <a:rPr lang="en-US" sz="1400" b="1" i="1" dirty="0" smtClean="0"/>
              <a:t>On-Site Community Events Supported</a:t>
            </a:r>
          </a:p>
          <a:p>
            <a:pPr marL="285750" indent="-285750">
              <a:buFont typeface="Arial"/>
              <a:buChar char="•"/>
            </a:pPr>
            <a:r>
              <a:rPr lang="en-US" sz="1200" dirty="0" smtClean="0"/>
              <a:t>+80 </a:t>
            </a:r>
            <a:r>
              <a:rPr lang="en-US" sz="1200" dirty="0"/>
              <a:t>CPS-related </a:t>
            </a:r>
            <a:r>
              <a:rPr lang="en-US" sz="1200" dirty="0" smtClean="0"/>
              <a:t>conferences</a:t>
            </a:r>
            <a:r>
              <a:rPr lang="en-US" sz="1200" dirty="0"/>
              <a:t>, </a:t>
            </a:r>
            <a:r>
              <a:rPr lang="en-US" sz="1200" dirty="0" smtClean="0"/>
              <a:t>planning </a:t>
            </a:r>
            <a:r>
              <a:rPr lang="en-US" sz="1200" dirty="0"/>
              <a:t>m</a:t>
            </a:r>
            <a:r>
              <a:rPr lang="en-US" sz="1200" dirty="0" smtClean="0"/>
              <a:t>eetings</a:t>
            </a:r>
            <a:r>
              <a:rPr lang="en-US" sz="1200" dirty="0"/>
              <a:t>, </a:t>
            </a:r>
            <a:r>
              <a:rPr lang="en-US" sz="1200" dirty="0" smtClean="0"/>
              <a:t>seminars</a:t>
            </a:r>
            <a:r>
              <a:rPr lang="en-US" sz="1200" dirty="0"/>
              <a:t>, and </a:t>
            </a:r>
            <a:r>
              <a:rPr lang="en-US" sz="1200" dirty="0" smtClean="0"/>
              <a:t>workshops </a:t>
            </a:r>
            <a:r>
              <a:rPr lang="en-US" sz="1200" dirty="0"/>
              <a:t>organized </a:t>
            </a:r>
            <a:endParaRPr lang="en-US" sz="1200" dirty="0" smtClean="0"/>
          </a:p>
          <a:p>
            <a:pPr marL="285750" indent="-285750">
              <a:buFont typeface="Arial"/>
              <a:buChar char="•"/>
            </a:pPr>
            <a:r>
              <a:rPr lang="en-US" sz="1200" dirty="0" smtClean="0"/>
              <a:t>5 </a:t>
            </a:r>
            <a:r>
              <a:rPr lang="en-US" sz="1200" dirty="0"/>
              <a:t>Annual CPS PI meetings, 1 </a:t>
            </a:r>
            <a:r>
              <a:rPr lang="en-US" sz="1200" dirty="0" smtClean="0"/>
              <a:t> </a:t>
            </a:r>
            <a:r>
              <a:rPr lang="en-US" sz="1200" dirty="0" err="1" smtClean="0"/>
              <a:t>SaTC</a:t>
            </a:r>
            <a:r>
              <a:rPr lang="en-US" sz="1200" dirty="0" smtClean="0"/>
              <a:t> </a:t>
            </a:r>
            <a:r>
              <a:rPr lang="en-US" sz="1200" dirty="0"/>
              <a:t>PI Meeting, </a:t>
            </a:r>
            <a:r>
              <a:rPr lang="en-US" sz="1200" dirty="0" smtClean="0"/>
              <a:t>+4 HCSS Conferences, 3 </a:t>
            </a:r>
            <a:r>
              <a:rPr lang="en-US" sz="1200" dirty="0"/>
              <a:t>Science of </a:t>
            </a:r>
            <a:r>
              <a:rPr lang="en-US" sz="1200" dirty="0" smtClean="0"/>
              <a:t>Security Conferences</a:t>
            </a:r>
            <a:endParaRPr lang="en-US" sz="1200" dirty="0"/>
          </a:p>
        </p:txBody>
      </p:sp>
      <p:sp>
        <p:nvSpPr>
          <p:cNvPr id="11" name="TextBox 10"/>
          <p:cNvSpPr txBox="1"/>
          <p:nvPr/>
        </p:nvSpPr>
        <p:spPr>
          <a:xfrm>
            <a:off x="4710368" y="534412"/>
            <a:ext cx="4385496" cy="3046988"/>
          </a:xfrm>
          <a:prstGeom prst="rect">
            <a:avLst/>
          </a:prstGeom>
          <a:noFill/>
        </p:spPr>
        <p:txBody>
          <a:bodyPr wrap="square" rtlCol="0">
            <a:spAutoFit/>
          </a:bodyPr>
          <a:lstStyle/>
          <a:p>
            <a:r>
              <a:rPr lang="en-US" sz="1600" b="1" i="1" dirty="0" smtClean="0"/>
              <a:t/>
            </a:r>
            <a:br>
              <a:rPr lang="en-US" sz="1600" b="1" i="1" dirty="0" smtClean="0"/>
            </a:br>
            <a:endParaRPr lang="en-US" sz="1600" b="1" i="1" dirty="0" smtClean="0"/>
          </a:p>
          <a:p>
            <a:r>
              <a:rPr lang="en-US" sz="1600" b="1" i="1" dirty="0" smtClean="0"/>
              <a:t>Agency Partners</a:t>
            </a:r>
            <a:endParaRPr lang="en-US" sz="1600" b="1" i="1" dirty="0"/>
          </a:p>
          <a:p>
            <a:pPr marL="285750" indent="-285750">
              <a:buFont typeface="Arial" panose="020B0604020202020204" pitchFamily="34" charset="0"/>
              <a:buChar char="•"/>
            </a:pPr>
            <a:r>
              <a:rPr lang="en-US" sz="1600" dirty="0" smtClean="0"/>
              <a:t>National Science Foundation</a:t>
            </a:r>
          </a:p>
          <a:p>
            <a:pPr marL="285750" indent="-285750">
              <a:buFont typeface="Arial" panose="020B0604020202020204" pitchFamily="34" charset="0"/>
              <a:buChar char="•"/>
            </a:pPr>
            <a:r>
              <a:rPr lang="en-US" sz="1600" dirty="0" smtClean="0"/>
              <a:t>National Security Agency</a:t>
            </a:r>
          </a:p>
          <a:p>
            <a:pPr marL="285750" indent="-285750">
              <a:buFont typeface="Arial" panose="020B0604020202020204" pitchFamily="34" charset="0"/>
              <a:buChar char="•"/>
            </a:pPr>
            <a:r>
              <a:rPr lang="en-US" sz="1600" dirty="0" smtClean="0"/>
              <a:t>Office of the Director of National Intelligence</a:t>
            </a:r>
          </a:p>
          <a:p>
            <a:pPr marL="285750" indent="-285750">
              <a:buFont typeface="Arial" panose="020B0604020202020204" pitchFamily="34" charset="0"/>
              <a:buChar char="•"/>
            </a:pPr>
            <a:r>
              <a:rPr lang="en-US" sz="1600" dirty="0" smtClean="0"/>
              <a:t>Advanced Research Projects Agency-Energy</a:t>
            </a:r>
          </a:p>
          <a:p>
            <a:pPr marL="285750" indent="-285750">
              <a:buFont typeface="Arial" panose="020B0604020202020204" pitchFamily="34" charset="0"/>
              <a:buChar char="•"/>
            </a:pPr>
            <a:r>
              <a:rPr lang="en-US" sz="1600" dirty="0" smtClean="0"/>
              <a:t>Department of Transportation / FHWA</a:t>
            </a:r>
          </a:p>
          <a:p>
            <a:pPr marL="285750" indent="-285750">
              <a:buFont typeface="Arial" panose="020B0604020202020204" pitchFamily="34" charset="0"/>
              <a:buChar char="•"/>
            </a:pPr>
            <a:r>
              <a:rPr lang="en-US" sz="1600" dirty="0" smtClean="0"/>
              <a:t>Defense Advanced Research Projects Agency</a:t>
            </a:r>
            <a:endParaRPr lang="en-US" sz="1600" dirty="0"/>
          </a:p>
        </p:txBody>
      </p:sp>
      <p:sp>
        <p:nvSpPr>
          <p:cNvPr id="2" name="TextBox 1"/>
          <p:cNvSpPr txBox="1"/>
          <p:nvPr/>
        </p:nvSpPr>
        <p:spPr>
          <a:xfrm>
            <a:off x="1447800" y="165080"/>
            <a:ext cx="7443532" cy="1107996"/>
          </a:xfrm>
          <a:prstGeom prst="rect">
            <a:avLst/>
          </a:prstGeom>
          <a:noFill/>
        </p:spPr>
        <p:txBody>
          <a:bodyPr wrap="square" rtlCol="0">
            <a:spAutoFit/>
          </a:bodyPr>
          <a:lstStyle/>
          <a:p>
            <a:pPr algn="ctr"/>
            <a:r>
              <a:rPr lang="en-US" sz="2400" b="1" dirty="0" smtClean="0"/>
              <a:t>Community Building - Cyber-Physical Systems </a:t>
            </a:r>
            <a:r>
              <a:rPr lang="en-US" sz="2400" b="1" dirty="0"/>
              <a:t>Virtual Organization </a:t>
            </a:r>
          </a:p>
          <a:p>
            <a:pPr algn="ctr"/>
            <a:endParaRPr lang="en-US" b="1" dirty="0"/>
          </a:p>
        </p:txBody>
      </p:sp>
      <p:pic>
        <p:nvPicPr>
          <p:cNvPr id="16" name="Picture 15" descr="cps-vo.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04166"/>
            <a:ext cx="2890572" cy="2120034"/>
          </a:xfrm>
          <a:prstGeom prst="rect">
            <a:avLst/>
          </a:prstGeom>
          <a:ln>
            <a:solidFill>
              <a:schemeClr val="tx1"/>
            </a:solidFill>
          </a:ln>
        </p:spPr>
      </p:pic>
      <p:sp>
        <p:nvSpPr>
          <p:cNvPr id="3" name="TextBox 2"/>
          <p:cNvSpPr txBox="1"/>
          <p:nvPr/>
        </p:nvSpPr>
        <p:spPr>
          <a:xfrm>
            <a:off x="228600" y="3250876"/>
            <a:ext cx="1427186" cy="461665"/>
          </a:xfrm>
          <a:prstGeom prst="rect">
            <a:avLst/>
          </a:prstGeom>
          <a:noFill/>
        </p:spPr>
        <p:txBody>
          <a:bodyPr wrap="none" rtlCol="0">
            <a:spAutoFit/>
          </a:bodyPr>
          <a:lstStyle/>
          <a:p>
            <a:pPr marL="119063" indent="-119063">
              <a:buFont typeface="Arial" panose="020B0604020202020204" pitchFamily="34" charset="0"/>
              <a:buChar char="•"/>
            </a:pPr>
            <a:r>
              <a:rPr lang="en-US" sz="1200" dirty="0" smtClean="0"/>
              <a:t>Collaborative</a:t>
            </a:r>
            <a:br>
              <a:rPr lang="en-US" sz="1200" dirty="0" smtClean="0"/>
            </a:br>
            <a:r>
              <a:rPr lang="en-US" sz="1200" dirty="0" smtClean="0"/>
              <a:t>web-site building</a:t>
            </a:r>
            <a:endParaRPr lang="en-US" sz="1200" dirty="0"/>
          </a:p>
        </p:txBody>
      </p:sp>
      <p:sp>
        <p:nvSpPr>
          <p:cNvPr id="12" name="TextBox 11"/>
          <p:cNvSpPr txBox="1"/>
          <p:nvPr/>
        </p:nvSpPr>
        <p:spPr>
          <a:xfrm>
            <a:off x="1600200" y="3236976"/>
            <a:ext cx="1620572" cy="461665"/>
          </a:xfrm>
          <a:prstGeom prst="rect">
            <a:avLst/>
          </a:prstGeom>
          <a:noFill/>
        </p:spPr>
        <p:txBody>
          <a:bodyPr wrap="none" rtlCol="0">
            <a:spAutoFit/>
          </a:bodyPr>
          <a:lstStyle/>
          <a:p>
            <a:pPr marL="119063" indent="-119063">
              <a:buFont typeface="Arial" panose="020B0604020202020204" pitchFamily="34" charset="0"/>
              <a:buChar char="•"/>
            </a:pPr>
            <a:r>
              <a:rPr lang="en-US" sz="1200" dirty="0" smtClean="0"/>
              <a:t>Membership and</a:t>
            </a:r>
            <a:br>
              <a:rPr lang="en-US" sz="1200" dirty="0" smtClean="0"/>
            </a:br>
            <a:r>
              <a:rPr lang="en-US" sz="1200" dirty="0" smtClean="0"/>
              <a:t>Group Management</a:t>
            </a:r>
            <a:endParaRPr lang="en-US" sz="1200" dirty="0"/>
          </a:p>
        </p:txBody>
      </p:sp>
      <p:sp>
        <p:nvSpPr>
          <p:cNvPr id="13" name="TextBox 12"/>
          <p:cNvSpPr txBox="1"/>
          <p:nvPr/>
        </p:nvSpPr>
        <p:spPr>
          <a:xfrm>
            <a:off x="3103906" y="3236976"/>
            <a:ext cx="1354986" cy="461665"/>
          </a:xfrm>
          <a:prstGeom prst="rect">
            <a:avLst/>
          </a:prstGeom>
          <a:noFill/>
        </p:spPr>
        <p:txBody>
          <a:bodyPr wrap="none" rtlCol="0">
            <a:spAutoFit/>
          </a:bodyPr>
          <a:lstStyle/>
          <a:p>
            <a:pPr marL="119063" indent="-119063">
              <a:buFont typeface="Arial" panose="020B0604020202020204" pitchFamily="34" charset="0"/>
              <a:buChar char="•"/>
            </a:pPr>
            <a:r>
              <a:rPr lang="en-US" sz="1200" dirty="0" smtClean="0"/>
              <a:t>File sharing,</a:t>
            </a:r>
            <a:br>
              <a:rPr lang="en-US" sz="1200" dirty="0" smtClean="0"/>
            </a:br>
            <a:r>
              <a:rPr lang="en-US" sz="1200" dirty="0" smtClean="0"/>
              <a:t>Metadata search</a:t>
            </a:r>
            <a:endParaRPr lang="en-US" sz="1200" dirty="0"/>
          </a:p>
        </p:txBody>
      </p:sp>
    </p:spTree>
    <p:extLst>
      <p:ext uri="{BB962C8B-B14F-4D97-AF65-F5344CB8AC3E}">
        <p14:creationId xmlns:p14="http://schemas.microsoft.com/office/powerpoint/2010/main" val="39032898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Lots of Progress</a:t>
            </a:r>
            <a:endParaRPr lang="en-US" dirty="0"/>
          </a:p>
        </p:txBody>
      </p:sp>
      <p:sp>
        <p:nvSpPr>
          <p:cNvPr id="4" name="Subtitle 3"/>
          <p:cNvSpPr>
            <a:spLocks noGrp="1"/>
          </p:cNvSpPr>
          <p:nvPr>
            <p:ph type="subTitle" idx="1"/>
          </p:nvPr>
        </p:nvSpPr>
        <p:spPr/>
        <p:txBody>
          <a:bodyPr/>
          <a:lstStyle/>
          <a:p>
            <a:endParaRPr lang="en-US" dirty="0"/>
          </a:p>
        </p:txBody>
      </p:sp>
      <p:sp>
        <p:nvSpPr>
          <p:cNvPr id="2" name="Slide Number Placeholder 1"/>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41</a:t>
            </a:fld>
            <a:endParaRPr lang="en-US"/>
          </a:p>
        </p:txBody>
      </p:sp>
    </p:spTree>
    <p:extLst>
      <p:ext uri="{BB962C8B-B14F-4D97-AF65-F5344CB8AC3E}">
        <p14:creationId xmlns:p14="http://schemas.microsoft.com/office/powerpoint/2010/main" val="39202522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CPS Smart Cities Projects</a:t>
            </a:r>
            <a:endParaRPr lang="en-US" dirty="0"/>
          </a:p>
        </p:txBody>
      </p:sp>
      <p:sp>
        <p:nvSpPr>
          <p:cNvPr id="3" name="Content Placeholder 2"/>
          <p:cNvSpPr>
            <a:spLocks noGrp="1"/>
          </p:cNvSpPr>
          <p:nvPr>
            <p:ph idx="1"/>
          </p:nvPr>
        </p:nvSpPr>
        <p:spPr>
          <a:xfrm>
            <a:off x="228600" y="1447800"/>
            <a:ext cx="4495800" cy="4876800"/>
          </a:xfrm>
        </p:spPr>
        <p:txBody>
          <a:bodyPr>
            <a:normAutofit/>
          </a:bodyPr>
          <a:lstStyle/>
          <a:p>
            <a:r>
              <a:rPr lang="en-US" sz="2400" dirty="0"/>
              <a:t>Safe Community Awareness and Alerting(1450768) –Resilient data acquisition, communication and sense-making in a community-wide CPS under steady-state and emergency situations in a real-world deployment in Montgomery County, MD and initiate actions for protection of individuals and property</a:t>
            </a:r>
          </a:p>
          <a:p>
            <a:endParaRPr lang="en-US" dirty="0" smtClean="0"/>
          </a:p>
          <a:p>
            <a:pPr lvl="1"/>
            <a:endParaRPr lang="en-US" dirty="0" smtClean="0"/>
          </a:p>
        </p:txBody>
      </p:sp>
      <p:pic>
        <p:nvPicPr>
          <p:cNvPr id="5" name="image00.png" descr="SCALE_architecture.png"/>
          <p:cNvPicPr/>
          <p:nvPr/>
        </p:nvPicPr>
        <p:blipFill>
          <a:blip r:embed="rId2"/>
          <a:srcRect/>
          <a:stretch>
            <a:fillRect/>
          </a:stretch>
        </p:blipFill>
        <p:spPr>
          <a:xfrm>
            <a:off x="4724400" y="1524000"/>
            <a:ext cx="4058285" cy="3859530"/>
          </a:xfrm>
          <a:prstGeom prst="rect">
            <a:avLst/>
          </a:prstGeom>
          <a:ln/>
        </p:spPr>
      </p:pic>
    </p:spTree>
    <p:extLst>
      <p:ext uri="{BB962C8B-B14F-4D97-AF65-F5344CB8AC3E}">
        <p14:creationId xmlns:p14="http://schemas.microsoft.com/office/powerpoint/2010/main" val="7919128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CPS Smart Cities Projects</a:t>
            </a:r>
            <a:endParaRPr lang="en-US" dirty="0"/>
          </a:p>
        </p:txBody>
      </p:sp>
      <p:sp>
        <p:nvSpPr>
          <p:cNvPr id="3" name="Content Placeholder 2"/>
          <p:cNvSpPr>
            <a:spLocks noGrp="1"/>
          </p:cNvSpPr>
          <p:nvPr>
            <p:ph idx="1"/>
          </p:nvPr>
        </p:nvSpPr>
        <p:spPr>
          <a:xfrm>
            <a:off x="457200" y="1371600"/>
            <a:ext cx="8458200" cy="4953000"/>
          </a:xfrm>
        </p:spPr>
        <p:txBody>
          <a:bodyPr>
            <a:normAutofit/>
          </a:bodyPr>
          <a:lstStyle/>
          <a:p>
            <a:r>
              <a:rPr lang="en-US" sz="2400" dirty="0" smtClean="0"/>
              <a:t>Plug-and-play cyber-physical systems to enable intelligent buildings (1329875) - </a:t>
            </a:r>
            <a:r>
              <a:rPr lang="en-US" sz="2000" dirty="0" smtClean="0"/>
              <a:t>Pre-engineered intelligent modules for easy configuration and re-configuration of buildings for thermal and visual comfort &amp; efficiency</a:t>
            </a:r>
          </a:p>
          <a:p>
            <a:r>
              <a:rPr lang="en-US" sz="2400" dirty="0" smtClean="0"/>
              <a:t>Software defined buildings (1239552) – </a:t>
            </a:r>
            <a:r>
              <a:rPr lang="en-US" sz="2000" dirty="0" smtClean="0"/>
              <a:t>Foundational substrate for efficient model-driven, human centered building systems.  Creates an Open Building Integrated Operating System</a:t>
            </a:r>
          </a:p>
          <a:p>
            <a:r>
              <a:rPr lang="en-US" sz="2400" dirty="0"/>
              <a:t>Architectural and Algorithmic Solutions for Large Scale PEV Integration into Power Grids (1239224) - </a:t>
            </a:r>
            <a:r>
              <a:rPr lang="en-US" sz="2000" dirty="0" smtClean="0"/>
              <a:t>Algorithms </a:t>
            </a:r>
            <a:r>
              <a:rPr lang="en-US" sz="2000" dirty="0"/>
              <a:t>for the integration of plug-in hybrid electric vehicles (PEVs) into the power </a:t>
            </a:r>
            <a:r>
              <a:rPr lang="en-US" sz="2000" dirty="0" smtClean="0"/>
              <a:t>grid including PEV </a:t>
            </a:r>
            <a:r>
              <a:rPr lang="en-US" sz="2000" dirty="0"/>
              <a:t>owners, commercial charging station owners, aggregators, and distribution companies -- at </a:t>
            </a:r>
            <a:r>
              <a:rPr lang="en-US" sz="2000" dirty="0" smtClean="0"/>
              <a:t>distribution </a:t>
            </a:r>
            <a:r>
              <a:rPr lang="en-US" sz="2000" dirty="0"/>
              <a:t>/ retail level. </a:t>
            </a:r>
          </a:p>
          <a:p>
            <a:endParaRPr lang="en-US" dirty="0" smtClean="0"/>
          </a:p>
          <a:p>
            <a:pPr lvl="1"/>
            <a:endParaRPr lang="en-US" dirty="0" smtClean="0"/>
          </a:p>
        </p:txBody>
      </p:sp>
    </p:spTree>
    <p:extLst>
      <p:ext uri="{BB962C8B-B14F-4D97-AF65-F5344CB8AC3E}">
        <p14:creationId xmlns:p14="http://schemas.microsoft.com/office/powerpoint/2010/main" val="106677478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CPS Enabled Smart Search and Rescue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20" y="2286000"/>
            <a:ext cx="4572000" cy="304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990600"/>
            <a:ext cx="3886200" cy="25908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886200"/>
            <a:ext cx="3225800" cy="2419350"/>
          </a:xfrm>
          <a:prstGeom prst="rect">
            <a:avLst/>
          </a:prstGeom>
        </p:spPr>
      </p:pic>
    </p:spTree>
    <p:extLst>
      <p:ext uri="{BB962C8B-B14F-4D97-AF65-F5344CB8AC3E}">
        <p14:creationId xmlns:p14="http://schemas.microsoft.com/office/powerpoint/2010/main" val="41012546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p:cNvSpPr/>
          <p:nvPr/>
        </p:nvSpPr>
        <p:spPr>
          <a:xfrm>
            <a:off x="0" y="1752600"/>
            <a:ext cx="9144000" cy="5105400"/>
          </a:xfrm>
          <a:prstGeom prst="rect">
            <a:avLst/>
          </a:prstGeom>
          <a:solidFill>
            <a:schemeClr val="bg1">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3" name="Left Arrow 152"/>
          <p:cNvSpPr/>
          <p:nvPr/>
        </p:nvSpPr>
        <p:spPr>
          <a:xfrm rot="16200000" flipH="1">
            <a:off x="743162" y="5276640"/>
            <a:ext cx="317502" cy="305225"/>
          </a:xfrm>
          <a:prstGeom prst="leftArrow">
            <a:avLst>
              <a:gd name="adj1" fmla="val 56061"/>
              <a:gd name="adj2" fmla="val 59091"/>
            </a:avLst>
          </a:prstGeom>
          <a:solidFill>
            <a:srgbClr val="FF0000"/>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Left Arrow 151"/>
          <p:cNvSpPr/>
          <p:nvPr/>
        </p:nvSpPr>
        <p:spPr>
          <a:xfrm rot="16200000" flipH="1">
            <a:off x="2876336" y="5276639"/>
            <a:ext cx="317502" cy="305225"/>
          </a:xfrm>
          <a:prstGeom prst="leftArrow">
            <a:avLst>
              <a:gd name="adj1" fmla="val 56061"/>
              <a:gd name="adj2" fmla="val 59091"/>
            </a:avLst>
          </a:prstGeom>
          <a:solidFill>
            <a:srgbClr val="FF0000"/>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88900" y="3242467"/>
            <a:ext cx="4390709" cy="2132610"/>
            <a:chOff x="88900" y="3636167"/>
            <a:chExt cx="4390709" cy="2132610"/>
          </a:xfrm>
        </p:grpSpPr>
        <p:sp>
          <p:nvSpPr>
            <p:cNvPr id="91" name="TextBox 90"/>
            <p:cNvSpPr txBox="1"/>
            <p:nvPr/>
          </p:nvSpPr>
          <p:spPr>
            <a:xfrm>
              <a:off x="88900" y="3636167"/>
              <a:ext cx="4390709" cy="400111"/>
            </a:xfrm>
            <a:prstGeom prst="rect">
              <a:avLst/>
            </a:prstGeom>
            <a:noFill/>
          </p:spPr>
          <p:txBody>
            <a:bodyPr wrap="square" lIns="0" tIns="0" rIns="0" bIns="0" rtlCol="0">
              <a:spAutoFit/>
            </a:bodyPr>
            <a:lstStyle/>
            <a:p>
              <a:r>
                <a:rPr lang="en-US" sz="1300" dirty="0" smtClean="0">
                  <a:latin typeface="Avenir Heavy"/>
                  <a:cs typeface="Avenir Heavy"/>
                </a:rPr>
                <a:t>Vulnerable Communication </a:t>
              </a:r>
              <a:r>
                <a:rPr lang="en-US" sz="1300" dirty="0">
                  <a:latin typeface="Avenir Heavy"/>
                  <a:cs typeface="Avenir Heavy"/>
                </a:rPr>
                <a:t>&amp; </a:t>
              </a:r>
              <a:r>
                <a:rPr lang="en-US" sz="1300" dirty="0" smtClean="0">
                  <a:latin typeface="Avenir Heavy"/>
                  <a:cs typeface="Avenir Heavy"/>
                </a:rPr>
                <a:t>Control:</a:t>
              </a:r>
              <a:endParaRPr lang="en-US" sz="1300" dirty="0">
                <a:latin typeface="Avenir Heavy"/>
                <a:cs typeface="Avenir Heavy"/>
              </a:endParaRPr>
            </a:p>
            <a:p>
              <a:endParaRPr lang="en-US" sz="1300" dirty="0">
                <a:latin typeface="Avenir Heavy"/>
                <a:cs typeface="Avenir Heavy"/>
              </a:endParaRPr>
            </a:p>
          </p:txBody>
        </p:sp>
        <p:sp>
          <p:nvSpPr>
            <p:cNvPr id="92" name="TextBox 91"/>
            <p:cNvSpPr txBox="1"/>
            <p:nvPr/>
          </p:nvSpPr>
          <p:spPr>
            <a:xfrm>
              <a:off x="154192" y="5448084"/>
              <a:ext cx="1825216" cy="153888"/>
            </a:xfrm>
            <a:prstGeom prst="rect">
              <a:avLst/>
            </a:prstGeom>
            <a:noFill/>
          </p:spPr>
          <p:txBody>
            <a:bodyPr wrap="square" lIns="0" tIns="0" rIns="0" bIns="0" rtlCol="0">
              <a:spAutoFit/>
            </a:bodyPr>
            <a:lstStyle/>
            <a:p>
              <a:r>
                <a:rPr lang="en-US" sz="1000" b="1" dirty="0" smtClean="0">
                  <a:latin typeface="Avenir Book"/>
                  <a:cs typeface="Avenir Book"/>
                </a:rPr>
                <a:t>FHWA ITS </a:t>
              </a:r>
              <a:r>
                <a:rPr lang="en-US" sz="1000" b="1" dirty="0">
                  <a:latin typeface="Avenir Book"/>
                  <a:cs typeface="Avenir Book"/>
                </a:rPr>
                <a:t>Connections</a:t>
              </a:r>
            </a:p>
          </p:txBody>
        </p:sp>
        <p:sp>
          <p:nvSpPr>
            <p:cNvPr id="93" name="TextBox 92"/>
            <p:cNvSpPr txBox="1"/>
            <p:nvPr/>
          </p:nvSpPr>
          <p:spPr>
            <a:xfrm>
              <a:off x="1917700" y="5461000"/>
              <a:ext cx="2190259" cy="307777"/>
            </a:xfrm>
            <a:prstGeom prst="rect">
              <a:avLst/>
            </a:prstGeom>
            <a:noFill/>
          </p:spPr>
          <p:txBody>
            <a:bodyPr wrap="square" lIns="0" tIns="0" rIns="0" bIns="0" rtlCol="0">
              <a:spAutoFit/>
            </a:bodyPr>
            <a:lstStyle/>
            <a:p>
              <a:pPr algn="r"/>
              <a:r>
                <a:rPr lang="en-US" sz="1000" b="1" dirty="0" smtClean="0">
                  <a:latin typeface="Avenir Book"/>
                  <a:cs typeface="Avenir Book"/>
                </a:rPr>
                <a:t>Cobweb of global critical IT Infrastructure</a:t>
              </a:r>
              <a:endParaRPr lang="en-US" sz="1000" b="1" dirty="0">
                <a:latin typeface="Avenir Book"/>
                <a:cs typeface="Avenir Book"/>
              </a:endParaRPr>
            </a:p>
          </p:txBody>
        </p:sp>
      </p:grpSp>
      <p:sp>
        <p:nvSpPr>
          <p:cNvPr id="99" name="Left Arrow 98"/>
          <p:cNvSpPr/>
          <p:nvPr/>
        </p:nvSpPr>
        <p:spPr>
          <a:xfrm rot="16200000" flipH="1">
            <a:off x="1695449" y="5077858"/>
            <a:ext cx="546100" cy="524984"/>
          </a:xfrm>
          <a:prstGeom prst="leftArrow">
            <a:avLst>
              <a:gd name="adj1" fmla="val 56061"/>
              <a:gd name="adj2" fmla="val 59091"/>
            </a:avLst>
          </a:prstGeom>
          <a:solidFill>
            <a:srgbClr val="FF0000"/>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0" y="5537200"/>
            <a:ext cx="4114800" cy="1320800"/>
          </a:xfrm>
          <a:prstGeom prst="rect">
            <a:avLst/>
          </a:prstGeom>
          <a:gradFill flip="none" rotWithShape="1">
            <a:gsLst>
              <a:gs pos="0">
                <a:srgbClr val="800000"/>
              </a:gs>
              <a:gs pos="100000">
                <a:srgbClr val="FF0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mart_roads_logo_1_dark_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 y="-76200"/>
            <a:ext cx="3733800" cy="1090271"/>
          </a:xfrm>
          <a:prstGeom prst="rect">
            <a:avLst/>
          </a:prstGeom>
        </p:spPr>
      </p:pic>
      <p:sp>
        <p:nvSpPr>
          <p:cNvPr id="56" name="TextBox 55"/>
          <p:cNvSpPr txBox="1"/>
          <p:nvPr/>
        </p:nvSpPr>
        <p:spPr>
          <a:xfrm>
            <a:off x="76200" y="977920"/>
            <a:ext cx="8991600" cy="52322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400" b="1" dirty="0" smtClean="0">
                <a:latin typeface="Avenir Book"/>
                <a:cs typeface="Avenir Book"/>
              </a:rPr>
              <a:t>The Smart Roads testbed / system integrates advanced control algorithms and high-fidelity simulation software with real-time data to </a:t>
            </a:r>
            <a:r>
              <a:rPr lang="en-US" sz="1400" b="1" i="1" dirty="0" smtClean="0">
                <a:latin typeface="Avenir Book"/>
                <a:cs typeface="Avenir Book"/>
              </a:rPr>
              <a:t>predict</a:t>
            </a:r>
            <a:r>
              <a:rPr lang="en-US" sz="1400" b="1" dirty="0" smtClean="0">
                <a:latin typeface="Avenir Book"/>
                <a:cs typeface="Avenir Book"/>
              </a:rPr>
              <a:t> and </a:t>
            </a:r>
            <a:r>
              <a:rPr lang="en-US" sz="1400" b="1" i="1" dirty="0" smtClean="0">
                <a:latin typeface="Avenir Book"/>
                <a:cs typeface="Avenir Book"/>
              </a:rPr>
              <a:t>manage</a:t>
            </a:r>
            <a:r>
              <a:rPr lang="en-US" sz="1400" b="1" dirty="0" smtClean="0">
                <a:latin typeface="Avenir Book"/>
                <a:cs typeface="Avenir Book"/>
              </a:rPr>
              <a:t> traffic flows, to support resilience to cyber attacks.</a:t>
            </a:r>
          </a:p>
        </p:txBody>
      </p:sp>
      <p:sp>
        <p:nvSpPr>
          <p:cNvPr id="57" name="TextBox 56"/>
          <p:cNvSpPr txBox="1"/>
          <p:nvPr/>
        </p:nvSpPr>
        <p:spPr>
          <a:xfrm>
            <a:off x="0" y="1757319"/>
            <a:ext cx="9144000" cy="307777"/>
          </a:xfrm>
          <a:prstGeom prst="rect">
            <a:avLst/>
          </a:prstGeom>
          <a:noFill/>
        </p:spPr>
        <p:txBody>
          <a:bodyPr wrap="square" rtlCol="0">
            <a:spAutoFit/>
          </a:bodyPr>
          <a:lstStyle/>
          <a:p>
            <a:pPr algn="ctr"/>
            <a:r>
              <a:rPr lang="en-US" sz="1400" dirty="0" smtClean="0">
                <a:latin typeface="Avenir Heavy"/>
                <a:cs typeface="Avenir Heavy"/>
              </a:rPr>
              <a:t>The Status Quo:</a:t>
            </a:r>
            <a:endParaRPr lang="en-US" sz="1400" dirty="0">
              <a:latin typeface="Avenir Heavy"/>
              <a:cs typeface="Avenir Heavy"/>
            </a:endParaRPr>
          </a:p>
        </p:txBody>
      </p:sp>
      <p:cxnSp>
        <p:nvCxnSpPr>
          <p:cNvPr id="34" name="Straight Connector 33"/>
          <p:cNvCxnSpPr/>
          <p:nvPr/>
        </p:nvCxnSpPr>
        <p:spPr>
          <a:xfrm>
            <a:off x="0" y="1765300"/>
            <a:ext cx="9144000" cy="0"/>
          </a:xfrm>
          <a:prstGeom prst="line">
            <a:avLst/>
          </a:prstGeom>
          <a:ln w="9525" cmpd="sng">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38100" y="2082800"/>
            <a:ext cx="9067800" cy="1023838"/>
            <a:chOff x="38100" y="2565400"/>
            <a:chExt cx="9067800" cy="1023838"/>
          </a:xfrm>
        </p:grpSpPr>
        <p:grpSp>
          <p:nvGrpSpPr>
            <p:cNvPr id="21" name="Group 20"/>
            <p:cNvGrpSpPr/>
            <p:nvPr/>
          </p:nvGrpSpPr>
          <p:grpSpPr>
            <a:xfrm>
              <a:off x="88900" y="2565400"/>
              <a:ext cx="8975069" cy="843731"/>
              <a:chOff x="88900" y="2514600"/>
              <a:chExt cx="8975069" cy="843731"/>
            </a:xfrm>
          </p:grpSpPr>
          <p:grpSp>
            <p:nvGrpSpPr>
              <p:cNvPr id="62" name="Group 61"/>
              <p:cNvGrpSpPr/>
              <p:nvPr/>
            </p:nvGrpSpPr>
            <p:grpSpPr>
              <a:xfrm>
                <a:off x="88900" y="2514600"/>
                <a:ext cx="3234669" cy="843731"/>
                <a:chOff x="133892" y="1289869"/>
                <a:chExt cx="3234669" cy="843731"/>
              </a:xfrm>
            </p:grpSpPr>
            <p:pic>
              <p:nvPicPr>
                <p:cNvPr id="64"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92" y="1289869"/>
                  <a:ext cx="1063601" cy="84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549" y="1289869"/>
                  <a:ext cx="1213142" cy="84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7577" y="1289869"/>
                  <a:ext cx="900984" cy="84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4" name="Group 73"/>
              <p:cNvGrpSpPr/>
              <p:nvPr/>
            </p:nvGrpSpPr>
            <p:grpSpPr>
              <a:xfrm>
                <a:off x="3352800" y="2525995"/>
                <a:ext cx="2844800" cy="820455"/>
                <a:chOff x="110524" y="2403279"/>
                <a:chExt cx="2844800" cy="820455"/>
              </a:xfrm>
            </p:grpSpPr>
            <p:pic>
              <p:nvPicPr>
                <p:cNvPr id="7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830"/>
                <a:stretch/>
              </p:blipFill>
              <p:spPr bwMode="auto">
                <a:xfrm>
                  <a:off x="110524" y="2403279"/>
                  <a:ext cx="1368401" cy="820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7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55" t="8523"/>
                <a:stretch/>
              </p:blipFill>
              <p:spPr bwMode="auto">
                <a:xfrm>
                  <a:off x="1503919" y="2404584"/>
                  <a:ext cx="1451405" cy="8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0" name="Group 79"/>
              <p:cNvGrpSpPr/>
              <p:nvPr/>
            </p:nvGrpSpPr>
            <p:grpSpPr>
              <a:xfrm>
                <a:off x="6235700" y="2514600"/>
                <a:ext cx="2828269" cy="831850"/>
                <a:chOff x="467429" y="3505200"/>
                <a:chExt cx="2828269" cy="831850"/>
              </a:xfrm>
            </p:grpSpPr>
            <p:pic>
              <p:nvPicPr>
                <p:cNvPr id="81" name="Picture 8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377" b="9028"/>
                <a:stretch/>
              </p:blipFill>
              <p:spPr bwMode="auto">
                <a:xfrm>
                  <a:off x="467429" y="3505200"/>
                  <a:ext cx="1389508"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5" descr="http://www.h4cblog.com/wp-content/uploads/2010/08/gridllock.jpg"/>
                <p:cNvPicPr>
                  <a:picLocks noChangeAspect="1" noChangeArrowheads="1"/>
                </p:cNvPicPr>
                <p:nvPr/>
              </p:nvPicPr>
              <p:blipFill rotWithShape="1">
                <a:blip r:embed="rId10">
                  <a:extLst>
                    <a:ext uri="{28A0092B-C50C-407E-A947-70E740481C1C}">
                      <a14:useLocalDpi xmlns:a14="http://schemas.microsoft.com/office/drawing/2010/main" val="0"/>
                    </a:ext>
                  </a:extLst>
                </a:blip>
                <a:srcRect b="9028"/>
                <a:stretch/>
              </p:blipFill>
              <p:spPr bwMode="auto">
                <a:xfrm>
                  <a:off x="1882337" y="3505200"/>
                  <a:ext cx="1413361" cy="8318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3" name="TextBox 82"/>
            <p:cNvSpPr txBox="1"/>
            <p:nvPr/>
          </p:nvSpPr>
          <p:spPr>
            <a:xfrm>
              <a:off x="38100" y="3435350"/>
              <a:ext cx="3249499" cy="153888"/>
            </a:xfrm>
            <a:prstGeom prst="rect">
              <a:avLst/>
            </a:prstGeom>
            <a:noFill/>
          </p:spPr>
          <p:txBody>
            <a:bodyPr wrap="square" lIns="0" tIns="0" rIns="0" bIns="0" rtlCol="0">
              <a:spAutoFit/>
            </a:bodyPr>
            <a:lstStyle/>
            <a:p>
              <a:pPr algn="ctr"/>
              <a:r>
                <a:rPr lang="en-US" sz="1000" b="1" i="1" dirty="0" smtClean="0">
                  <a:latin typeface="Avenir Book"/>
                  <a:cs typeface="Avenir Book"/>
                </a:rPr>
                <a:t>Complex and interconnected</a:t>
              </a:r>
              <a:r>
                <a:rPr lang="en-US" sz="1000" b="1" dirty="0" smtClean="0">
                  <a:latin typeface="Avenir Book"/>
                  <a:cs typeface="Avenir Book"/>
                </a:rPr>
                <a:t> road networks</a:t>
              </a:r>
              <a:endParaRPr lang="en-US" sz="1000" b="1" dirty="0">
                <a:latin typeface="Avenir Book"/>
                <a:cs typeface="Avenir Book"/>
              </a:endParaRPr>
            </a:p>
          </p:txBody>
        </p:sp>
        <p:sp>
          <p:nvSpPr>
            <p:cNvPr id="84" name="TextBox 83"/>
            <p:cNvSpPr txBox="1"/>
            <p:nvPr/>
          </p:nvSpPr>
          <p:spPr>
            <a:xfrm>
              <a:off x="3200400" y="3435350"/>
              <a:ext cx="2895600" cy="153888"/>
            </a:xfrm>
            <a:prstGeom prst="rect">
              <a:avLst/>
            </a:prstGeom>
            <a:noFill/>
          </p:spPr>
          <p:txBody>
            <a:bodyPr wrap="square" lIns="0" tIns="0" rIns="0" bIns="0" rtlCol="0">
              <a:spAutoFit/>
            </a:bodyPr>
            <a:lstStyle/>
            <a:p>
              <a:pPr algn="ctr"/>
              <a:r>
                <a:rPr lang="en-US" sz="1000" b="1" i="1" dirty="0">
                  <a:latin typeface="Avenir Book"/>
                  <a:cs typeface="Avenir Book"/>
                </a:rPr>
                <a:t>Emergency vehicles delayed due to traffic</a:t>
              </a:r>
            </a:p>
          </p:txBody>
        </p:sp>
        <p:sp>
          <p:nvSpPr>
            <p:cNvPr id="85" name="TextBox 84"/>
            <p:cNvSpPr txBox="1"/>
            <p:nvPr/>
          </p:nvSpPr>
          <p:spPr>
            <a:xfrm>
              <a:off x="6210300" y="3435350"/>
              <a:ext cx="2895600" cy="153888"/>
            </a:xfrm>
            <a:prstGeom prst="rect">
              <a:avLst/>
            </a:prstGeom>
            <a:noFill/>
          </p:spPr>
          <p:txBody>
            <a:bodyPr wrap="square" lIns="0" tIns="0" rIns="0" bIns="0" rtlCol="0">
              <a:spAutoFit/>
            </a:bodyPr>
            <a:lstStyle/>
            <a:p>
              <a:pPr algn="ctr"/>
              <a:r>
                <a:rPr lang="en-US" sz="1000" b="1" i="1" dirty="0">
                  <a:latin typeface="Avenir Book"/>
                  <a:cs typeface="Avenir Book"/>
                </a:rPr>
                <a:t>World’s largest traffic jam: 100+ Km/10+ days</a:t>
              </a:r>
            </a:p>
          </p:txBody>
        </p:sp>
      </p:grpSp>
      <p:grpSp>
        <p:nvGrpSpPr>
          <p:cNvPr id="44" name="Group 43"/>
          <p:cNvGrpSpPr/>
          <p:nvPr/>
        </p:nvGrpSpPr>
        <p:grpSpPr>
          <a:xfrm>
            <a:off x="1025365" y="5600700"/>
            <a:ext cx="3025935" cy="1168400"/>
            <a:chOff x="1178658" y="5785392"/>
            <a:chExt cx="2758342" cy="897792"/>
          </a:xfrm>
        </p:grpSpPr>
        <p:pic>
          <p:nvPicPr>
            <p:cNvPr id="95" name="Picture 20" descr="US-court-cyber-atta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8658" y="5791200"/>
              <a:ext cx="1654788" cy="89198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descr="Compromising the site’s network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61975" y="5785392"/>
              <a:ext cx="1075025" cy="894808"/>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p:cNvSpPr txBox="1"/>
          <p:nvPr/>
        </p:nvSpPr>
        <p:spPr>
          <a:xfrm>
            <a:off x="-12700" y="5930900"/>
            <a:ext cx="1079500" cy="553998"/>
          </a:xfrm>
          <a:prstGeom prst="rect">
            <a:avLst/>
          </a:prstGeom>
          <a:noFill/>
        </p:spPr>
        <p:txBody>
          <a:bodyPr wrap="square" rtlCol="0">
            <a:spAutoFit/>
          </a:bodyPr>
          <a:lstStyle/>
          <a:p>
            <a:pPr algn="ctr"/>
            <a:r>
              <a:rPr lang="en-US" sz="1500" dirty="0" smtClean="0">
                <a:solidFill>
                  <a:srgbClr val="FFFFFF"/>
                </a:solidFill>
                <a:latin typeface="Avenir Heavy"/>
                <a:cs typeface="Avenir Heavy"/>
              </a:rPr>
              <a:t>Cyber</a:t>
            </a:r>
          </a:p>
          <a:p>
            <a:pPr algn="ctr"/>
            <a:r>
              <a:rPr lang="en-US" sz="1500" dirty="0" smtClean="0">
                <a:solidFill>
                  <a:srgbClr val="FFFFFF"/>
                </a:solidFill>
                <a:latin typeface="Avenir Heavy"/>
                <a:cs typeface="Avenir Heavy"/>
              </a:rPr>
              <a:t>Attacks</a:t>
            </a:r>
            <a:endParaRPr lang="en-US" sz="1500" dirty="0">
              <a:solidFill>
                <a:srgbClr val="FFFFFF"/>
              </a:solidFill>
              <a:latin typeface="Avenir Heavy"/>
              <a:cs typeface="Avenir Heavy"/>
            </a:endParaRPr>
          </a:p>
        </p:txBody>
      </p:sp>
      <p:sp>
        <p:nvSpPr>
          <p:cNvPr id="49" name="Round Single Corner Rectangle 48"/>
          <p:cNvSpPr/>
          <p:nvPr/>
        </p:nvSpPr>
        <p:spPr>
          <a:xfrm flipH="1">
            <a:off x="4178300" y="3251200"/>
            <a:ext cx="4965700" cy="3606800"/>
          </a:xfrm>
          <a:prstGeom prst="round1Rect">
            <a:avLst>
              <a:gd name="adj" fmla="val 9921"/>
            </a:avLst>
          </a:prstGeom>
          <a:solidFill>
            <a:srgbClr val="00D566">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TextBox 104"/>
          <p:cNvSpPr txBox="1"/>
          <p:nvPr/>
        </p:nvSpPr>
        <p:spPr>
          <a:xfrm>
            <a:off x="4305300" y="3306346"/>
            <a:ext cx="1701800" cy="338554"/>
          </a:xfrm>
          <a:prstGeom prst="rect">
            <a:avLst/>
          </a:prstGeom>
          <a:noFill/>
        </p:spPr>
        <p:txBody>
          <a:bodyPr wrap="square" rtlCol="0">
            <a:spAutoFit/>
          </a:bodyPr>
          <a:lstStyle/>
          <a:p>
            <a:r>
              <a:rPr lang="en-US" sz="1600" b="1" dirty="0" smtClean="0">
                <a:solidFill>
                  <a:schemeClr val="tx2">
                    <a:lumMod val="50000"/>
                  </a:schemeClr>
                </a:solidFill>
                <a:latin typeface="Avenir Heavy"/>
                <a:cs typeface="Avenir Heavy"/>
              </a:rPr>
              <a:t>Our Solution:</a:t>
            </a:r>
            <a:endParaRPr lang="en-US" sz="1600" b="1" dirty="0">
              <a:solidFill>
                <a:schemeClr val="tx2">
                  <a:lumMod val="50000"/>
                </a:schemeClr>
              </a:solidFill>
              <a:latin typeface="Avenir Heavy"/>
              <a:cs typeface="Avenir Heavy"/>
            </a:endParaRPr>
          </a:p>
        </p:txBody>
      </p:sp>
      <p:pic>
        <p:nvPicPr>
          <p:cNvPr id="11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4000" y="3260688"/>
            <a:ext cx="2508242" cy="14002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7299" y="4718760"/>
            <a:ext cx="2806915" cy="18087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TextBox 117"/>
          <p:cNvSpPr txBox="1"/>
          <p:nvPr/>
        </p:nvSpPr>
        <p:spPr>
          <a:xfrm>
            <a:off x="4267200" y="3708400"/>
            <a:ext cx="1854200" cy="461665"/>
          </a:xfrm>
          <a:prstGeom prst="rect">
            <a:avLst/>
          </a:prstGeom>
          <a:solidFill>
            <a:schemeClr val="tx2">
              <a:lumMod val="50000"/>
            </a:schemeClr>
          </a:solidFill>
          <a:effectLst>
            <a:outerShdw blurRad="38100" sx="102000" sy="102000" algn="ctr" rotWithShape="0">
              <a:prstClr val="black">
                <a:alpha val="25000"/>
              </a:prstClr>
            </a:outerShdw>
          </a:effectLst>
        </p:spPr>
        <p:txBody>
          <a:bodyPr wrap="square" rtlCol="0">
            <a:spAutoFit/>
          </a:bodyPr>
          <a:lstStyle/>
          <a:p>
            <a:pPr algn="ctr"/>
            <a:r>
              <a:rPr lang="en-US" sz="1200" b="1" dirty="0">
                <a:solidFill>
                  <a:schemeClr val="bg1"/>
                </a:solidFill>
                <a:latin typeface="Avenir Black"/>
                <a:cs typeface="Avenir Black"/>
              </a:rPr>
              <a:t>Connected Corridors</a:t>
            </a:r>
          </a:p>
          <a:p>
            <a:pPr algn="ctr"/>
            <a:r>
              <a:rPr lang="en-US" sz="1200" b="1" dirty="0">
                <a:solidFill>
                  <a:schemeClr val="bg1"/>
                </a:solidFill>
                <a:latin typeface="Avenir Black"/>
                <a:cs typeface="Avenir Black"/>
              </a:rPr>
              <a:t>(CC)</a:t>
            </a:r>
          </a:p>
        </p:txBody>
      </p:sp>
      <p:sp>
        <p:nvSpPr>
          <p:cNvPr id="119" name="TextBox 118"/>
          <p:cNvSpPr txBox="1"/>
          <p:nvPr/>
        </p:nvSpPr>
        <p:spPr>
          <a:xfrm>
            <a:off x="4267200" y="4395569"/>
            <a:ext cx="1854200" cy="646331"/>
          </a:xfrm>
          <a:prstGeom prst="rect">
            <a:avLst/>
          </a:prstGeom>
          <a:solidFill>
            <a:schemeClr val="tx2">
              <a:lumMod val="50000"/>
            </a:schemeClr>
          </a:solidFill>
          <a:effectLst>
            <a:outerShdw blurRad="38100" sx="102000" sy="102000" algn="ctr" rotWithShape="0">
              <a:prstClr val="black">
                <a:alpha val="25000"/>
              </a:prstClr>
            </a:outerShdw>
          </a:effectLst>
        </p:spPr>
        <p:txBody>
          <a:bodyPr wrap="square" rtlCol="0">
            <a:spAutoFit/>
          </a:bodyPr>
          <a:lstStyle/>
          <a:p>
            <a:pPr algn="ctr"/>
            <a:r>
              <a:rPr lang="en-US" sz="1200" b="1" dirty="0">
                <a:solidFill>
                  <a:schemeClr val="bg1"/>
                </a:solidFill>
                <a:latin typeface="Avenir Black"/>
                <a:cs typeface="Avenir Black"/>
              </a:rPr>
              <a:t>High-fidelity</a:t>
            </a:r>
          </a:p>
          <a:p>
            <a:pPr algn="ctr"/>
            <a:r>
              <a:rPr lang="en-US" sz="1200" b="1" dirty="0">
                <a:solidFill>
                  <a:schemeClr val="bg1"/>
                </a:solidFill>
                <a:latin typeface="Avenir Black"/>
                <a:cs typeface="Avenir Black"/>
              </a:rPr>
              <a:t>simulation software</a:t>
            </a:r>
          </a:p>
          <a:p>
            <a:pPr algn="ctr"/>
            <a:r>
              <a:rPr lang="en-US" sz="1200" b="1" dirty="0">
                <a:solidFill>
                  <a:schemeClr val="bg1"/>
                </a:solidFill>
                <a:latin typeface="Avenir Black"/>
                <a:cs typeface="Avenir Black"/>
              </a:rPr>
              <a:t>(C2WT)</a:t>
            </a:r>
          </a:p>
        </p:txBody>
      </p:sp>
      <p:sp>
        <p:nvSpPr>
          <p:cNvPr id="120" name="TextBox 119"/>
          <p:cNvSpPr txBox="1"/>
          <p:nvPr/>
        </p:nvSpPr>
        <p:spPr>
          <a:xfrm>
            <a:off x="4622800" y="4064000"/>
            <a:ext cx="1143000" cy="400110"/>
          </a:xfrm>
          <a:prstGeom prst="rect">
            <a:avLst/>
          </a:prstGeom>
          <a:noFill/>
        </p:spPr>
        <p:txBody>
          <a:bodyPr wrap="square" rtlCol="0">
            <a:spAutoFit/>
          </a:bodyPr>
          <a:lstStyle/>
          <a:p>
            <a:pPr algn="ctr"/>
            <a:r>
              <a:rPr lang="en-US" sz="2000" b="1" dirty="0" smtClean="0">
                <a:solidFill>
                  <a:schemeClr val="tx2">
                    <a:lumMod val="50000"/>
                  </a:schemeClr>
                </a:solidFill>
                <a:latin typeface="Avenir Heavy"/>
                <a:cs typeface="Avenir Heavy"/>
              </a:rPr>
              <a:t>+</a:t>
            </a:r>
            <a:endParaRPr lang="en-US" sz="2000" b="1" dirty="0">
              <a:solidFill>
                <a:schemeClr val="tx2">
                  <a:lumMod val="50000"/>
                </a:schemeClr>
              </a:solidFill>
              <a:latin typeface="Avenir Heavy"/>
              <a:cs typeface="Avenir Heavy"/>
            </a:endParaRPr>
          </a:p>
        </p:txBody>
      </p:sp>
      <p:cxnSp>
        <p:nvCxnSpPr>
          <p:cNvPr id="103" name="Elbow Connector 102"/>
          <p:cNvCxnSpPr>
            <a:stCxn id="118" idx="3"/>
          </p:cNvCxnSpPr>
          <p:nvPr/>
        </p:nvCxnSpPr>
        <p:spPr>
          <a:xfrm flipV="1">
            <a:off x="6121400" y="3644901"/>
            <a:ext cx="431800" cy="294332"/>
          </a:xfrm>
          <a:prstGeom prst="bent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4" name="Elbow Connector 123"/>
          <p:cNvCxnSpPr>
            <a:stCxn id="119" idx="3"/>
          </p:cNvCxnSpPr>
          <p:nvPr/>
        </p:nvCxnSpPr>
        <p:spPr>
          <a:xfrm>
            <a:off x="6121400" y="4718735"/>
            <a:ext cx="660400" cy="515034"/>
          </a:xfrm>
          <a:prstGeom prst="bentConnector3">
            <a:avLst>
              <a:gd name="adj1" fmla="val 32692"/>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pic>
        <p:nvPicPr>
          <p:cNvPr id="139"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r="16115"/>
          <a:stretch/>
        </p:blipFill>
        <p:spPr bwMode="auto">
          <a:xfrm>
            <a:off x="4278631" y="5473699"/>
            <a:ext cx="1817369" cy="1028701"/>
          </a:xfrm>
          <a:prstGeom prst="rect">
            <a:avLst/>
          </a:prstGeom>
          <a:noFill/>
          <a:ln w="1905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 name="Left Arrow 136"/>
          <p:cNvSpPr/>
          <p:nvPr/>
        </p:nvSpPr>
        <p:spPr>
          <a:xfrm rot="5400000" flipH="1">
            <a:off x="4921250" y="4934685"/>
            <a:ext cx="546100" cy="884792"/>
          </a:xfrm>
          <a:prstGeom prst="leftArrow">
            <a:avLst>
              <a:gd name="adj1" fmla="val 56061"/>
              <a:gd name="adj2" fmla="val 59091"/>
            </a:avLst>
          </a:pr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Rectangle 1035"/>
          <p:cNvSpPr/>
          <p:nvPr/>
        </p:nvSpPr>
        <p:spPr>
          <a:xfrm>
            <a:off x="4191000" y="6526768"/>
            <a:ext cx="4952999" cy="338554"/>
          </a:xfrm>
          <a:prstGeom prst="rect">
            <a:avLst/>
          </a:prstGeom>
          <a:solidFill>
            <a:srgbClr val="FFFFFF"/>
          </a:solidFill>
        </p:spPr>
        <p:txBody>
          <a:bodyPr wrap="square">
            <a:spAutoFit/>
          </a:bodyPr>
          <a:lstStyle/>
          <a:p>
            <a:pPr algn="ctr"/>
            <a:r>
              <a:rPr lang="en-US" sz="1550" b="1" dirty="0">
                <a:solidFill>
                  <a:srgbClr val="00B050"/>
                </a:solidFill>
                <a:latin typeface="Avenir Black"/>
                <a:cs typeface="Avenir Black"/>
              </a:rPr>
              <a:t>Well-managed </a:t>
            </a:r>
            <a:r>
              <a:rPr lang="en-US" sz="1550" b="1" dirty="0">
                <a:latin typeface="Avenir Black"/>
                <a:cs typeface="Avenir Black"/>
              </a:rPr>
              <a:t>and </a:t>
            </a:r>
            <a:r>
              <a:rPr lang="en-US" sz="1550" b="1" dirty="0">
                <a:solidFill>
                  <a:srgbClr val="00B050"/>
                </a:solidFill>
                <a:latin typeface="Avenir Black"/>
                <a:cs typeface="Avenir Black"/>
              </a:rPr>
              <a:t>resilient</a:t>
            </a:r>
            <a:r>
              <a:rPr lang="en-US" sz="1550" b="1" dirty="0">
                <a:latin typeface="Avenir Black"/>
                <a:cs typeface="Avenir Black"/>
              </a:rPr>
              <a:t> traffic flows</a:t>
            </a:r>
            <a:endParaRPr lang="en-US" sz="1550" dirty="0">
              <a:latin typeface="Avenir Black"/>
              <a:cs typeface="Avenir Black"/>
            </a:endParaRPr>
          </a:p>
        </p:txBody>
      </p:sp>
      <p:grpSp>
        <p:nvGrpSpPr>
          <p:cNvPr id="1039" name="Group 1038"/>
          <p:cNvGrpSpPr/>
          <p:nvPr/>
        </p:nvGrpSpPr>
        <p:grpSpPr>
          <a:xfrm>
            <a:off x="5595346" y="217426"/>
            <a:ext cx="3320054" cy="290574"/>
            <a:chOff x="5435326" y="383006"/>
            <a:chExt cx="3320054" cy="290574"/>
          </a:xfrm>
        </p:grpSpPr>
        <p:pic>
          <p:nvPicPr>
            <p:cNvPr id="1037" name="Picture 1036"/>
            <p:cNvPicPr>
              <a:picLocks noChangeAspect="1"/>
            </p:cNvPicPr>
            <p:nvPr/>
          </p:nvPicPr>
          <p:blipFill>
            <a:blip r:embed="rId16"/>
            <a:stretch>
              <a:fillRect/>
            </a:stretch>
          </p:blipFill>
          <p:spPr>
            <a:xfrm>
              <a:off x="7307580" y="391371"/>
              <a:ext cx="981365" cy="250561"/>
            </a:xfrm>
            <a:prstGeom prst="rect">
              <a:avLst/>
            </a:prstGeom>
          </p:spPr>
        </p:pic>
        <p:pic>
          <p:nvPicPr>
            <p:cNvPr id="1038" name="Picture 1037" descr="berkeley_logo.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14404" y="390701"/>
              <a:ext cx="816976" cy="251901"/>
            </a:xfrm>
            <a:prstGeom prst="rect">
              <a:avLst/>
            </a:prstGeom>
          </p:spPr>
        </p:pic>
        <p:pic>
          <p:nvPicPr>
            <p:cNvPr id="146" name="Picture 1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35326" y="394180"/>
              <a:ext cx="881654" cy="254959"/>
            </a:xfrm>
            <a:prstGeom prst="rect">
              <a:avLst/>
            </a:prstGeom>
            <a:ln>
              <a:solidFill>
                <a:srgbClr val="FF9900"/>
              </a:solidFill>
            </a:ln>
            <a:effectLst>
              <a:outerShdw blurRad="292100" dist="139700" dir="2700000" algn="tl" rotWithShape="0">
                <a:srgbClr val="333333">
                  <a:alpha val="65000"/>
                </a:srgbClr>
              </a:outerShdw>
            </a:effectLst>
          </p:spPr>
        </p:pic>
        <p:pic>
          <p:nvPicPr>
            <p:cNvPr id="148" name="Picture 147" descr="isis_logo_white.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64221" y="383006"/>
              <a:ext cx="391159" cy="290574"/>
            </a:xfrm>
            <a:prstGeom prst="rect">
              <a:avLst/>
            </a:prstGeom>
          </p:spPr>
        </p:pic>
      </p:grpSp>
      <p:sp>
        <p:nvSpPr>
          <p:cNvPr id="156" name="TextBox 155"/>
          <p:cNvSpPr txBox="1"/>
          <p:nvPr/>
        </p:nvSpPr>
        <p:spPr>
          <a:xfrm>
            <a:off x="5595346" y="499646"/>
            <a:ext cx="3396254" cy="307777"/>
          </a:xfrm>
          <a:prstGeom prst="rect">
            <a:avLst/>
          </a:prstGeom>
          <a:noFill/>
        </p:spPr>
        <p:txBody>
          <a:bodyPr wrap="square" rtlCol="0">
            <a:spAutoFit/>
          </a:bodyPr>
          <a:lstStyle/>
          <a:p>
            <a:pPr algn="ctr"/>
            <a:r>
              <a:rPr lang="en-US" sz="700" dirty="0">
                <a:latin typeface="Avenir Book"/>
                <a:cs typeface="Avenir Book"/>
              </a:rPr>
              <a:t>NSF FORCES and Connected Corridors </a:t>
            </a:r>
            <a:r>
              <a:rPr lang="en-US" sz="700" dirty="0" smtClean="0">
                <a:latin typeface="Avenir Book"/>
                <a:cs typeface="Avenir Book"/>
              </a:rPr>
              <a:t>Projects, UC Berkeley</a:t>
            </a:r>
          </a:p>
          <a:p>
            <a:pPr algn="ctr"/>
            <a:r>
              <a:rPr lang="en-US" sz="700" dirty="0" smtClean="0">
                <a:latin typeface="Avenir Book"/>
                <a:cs typeface="Avenir Book"/>
              </a:rPr>
              <a:t>Institute </a:t>
            </a:r>
            <a:r>
              <a:rPr lang="en-US" sz="700" dirty="0">
                <a:latin typeface="Avenir Book"/>
                <a:cs typeface="Avenir Book"/>
              </a:rPr>
              <a:t>for Software-Integrated </a:t>
            </a:r>
            <a:r>
              <a:rPr lang="en-US" sz="700" dirty="0" smtClean="0">
                <a:latin typeface="Avenir Book"/>
                <a:cs typeface="Avenir Book"/>
              </a:rPr>
              <a:t>Systems, Vanderbilt University</a:t>
            </a:r>
            <a:endParaRPr lang="en-US" sz="700" dirty="0">
              <a:latin typeface="Avenir Book"/>
              <a:cs typeface="Avenir Book"/>
            </a:endParaRP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915" y="3475624"/>
            <a:ext cx="2012095" cy="1556115"/>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54011" y="3475623"/>
            <a:ext cx="2060789" cy="1556115"/>
          </a:xfrm>
          <a:prstGeom prst="rect">
            <a:avLst/>
          </a:prstGeom>
        </p:spPr>
      </p:pic>
    </p:spTree>
    <p:extLst>
      <p:ext uri="{BB962C8B-B14F-4D97-AF65-F5344CB8AC3E}">
        <p14:creationId xmlns:p14="http://schemas.microsoft.com/office/powerpoint/2010/main" val="31649074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Global Cities Technology Challenge</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4294967295"/>
          </p:nvPr>
        </p:nvSpPr>
        <p:spPr>
          <a:xfrm>
            <a:off x="7010400" y="6356350"/>
            <a:ext cx="2133600" cy="365125"/>
          </a:xfrm>
          <a:prstGeom prst="rect">
            <a:avLst/>
          </a:prstGeom>
        </p:spPr>
        <p:txBody>
          <a:bodyPr/>
          <a:lstStyle/>
          <a:p>
            <a:fld id="{1403A9F4-2153-4E30-848A-357EB84591DA}" type="slidenum">
              <a:rPr lang="en-US" smtClean="0"/>
              <a:t>46</a:t>
            </a:fld>
            <a:endParaRPr lang="en-US"/>
          </a:p>
        </p:txBody>
      </p:sp>
    </p:spTree>
    <p:extLst>
      <p:ext uri="{BB962C8B-B14F-4D97-AF65-F5344CB8AC3E}">
        <p14:creationId xmlns:p14="http://schemas.microsoft.com/office/powerpoint/2010/main" val="11180015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Dear Colleague Letter: CPS EAGERs Supporting Participation in the Global </a:t>
            </a:r>
            <a:r>
              <a:rPr lang="en-US" sz="2400" dirty="0" smtClean="0"/>
              <a:t>City Teams </a:t>
            </a:r>
            <a:r>
              <a:rPr lang="en-US" sz="2400" dirty="0"/>
              <a:t>Challenge</a:t>
            </a:r>
          </a:p>
        </p:txBody>
      </p:sp>
      <p:sp>
        <p:nvSpPr>
          <p:cNvPr id="3" name="Content Placeholder 2"/>
          <p:cNvSpPr>
            <a:spLocks noGrp="1"/>
          </p:cNvSpPr>
          <p:nvPr>
            <p:ph idx="1"/>
          </p:nvPr>
        </p:nvSpPr>
        <p:spPr/>
        <p:txBody>
          <a:bodyPr>
            <a:normAutofit/>
          </a:bodyPr>
          <a:lstStyle/>
          <a:p>
            <a:r>
              <a:rPr lang="en-US" sz="2000" dirty="0" err="1" smtClean="0"/>
              <a:t>EArly</a:t>
            </a:r>
            <a:r>
              <a:rPr lang="en-US" sz="2000" dirty="0" smtClean="0"/>
              <a:t>-Concept Grants </a:t>
            </a:r>
            <a:r>
              <a:rPr lang="en-US" sz="2000" dirty="0"/>
              <a:t>for Exploratory Research (EAGER) proposals to support NSF researchers in participating in </a:t>
            </a:r>
            <a:r>
              <a:rPr lang="en-US" sz="2000" dirty="0" smtClean="0"/>
              <a:t>the NIST </a:t>
            </a:r>
            <a:r>
              <a:rPr lang="en-US" sz="2000" dirty="0"/>
              <a:t>GCTC teams, with the goal of pursuing novel research on effective integration of </a:t>
            </a:r>
            <a:r>
              <a:rPr lang="en-US" sz="2000" dirty="0" smtClean="0"/>
              <a:t>networked computer </a:t>
            </a:r>
            <a:r>
              <a:rPr lang="en-US" sz="2000" dirty="0"/>
              <a:t>systems and physical devices that will have significant impact in meeting the challenges of </a:t>
            </a:r>
            <a:r>
              <a:rPr lang="en-US" sz="2000" dirty="0" smtClean="0"/>
              <a:t>the smart </a:t>
            </a:r>
            <a:r>
              <a:rPr lang="en-US" sz="2000" dirty="0"/>
              <a:t>city</a:t>
            </a:r>
            <a:r>
              <a:rPr lang="en-US" sz="2000" dirty="0" smtClean="0"/>
              <a:t>.</a:t>
            </a:r>
          </a:p>
          <a:p>
            <a:r>
              <a:rPr lang="en-US" sz="2000" dirty="0"/>
              <a:t>Priority will be given to researchers who have previously received funding from CPS, or </a:t>
            </a:r>
            <a:r>
              <a:rPr lang="en-US" sz="2000" dirty="0" smtClean="0"/>
              <a:t>related </a:t>
            </a:r>
            <a:r>
              <a:rPr lang="en-US" sz="2000" dirty="0"/>
              <a:t>projects from other NSF </a:t>
            </a:r>
            <a:r>
              <a:rPr lang="en-US" sz="2000" dirty="0" smtClean="0"/>
              <a:t>programs, </a:t>
            </a:r>
            <a:r>
              <a:rPr lang="en-US" sz="2000" dirty="0"/>
              <a:t>and who are members of, or are seeking to, establish GCTC teams building upon the </a:t>
            </a:r>
            <a:r>
              <a:rPr lang="en-US" sz="2000" dirty="0" err="1" smtClean="0"/>
              <a:t>resultsof</a:t>
            </a:r>
            <a:r>
              <a:rPr lang="en-US" sz="2000" dirty="0" smtClean="0"/>
              <a:t> </a:t>
            </a:r>
            <a:r>
              <a:rPr lang="en-US" sz="2000" dirty="0"/>
              <a:t>NSF-funded </a:t>
            </a:r>
            <a:r>
              <a:rPr lang="en-US" sz="2000" dirty="0" smtClean="0"/>
              <a:t>projects</a:t>
            </a:r>
          </a:p>
          <a:p>
            <a:r>
              <a:rPr lang="en-US" sz="2000" dirty="0" smtClean="0"/>
              <a:t>35 EAGER proposals submitted – funding 13 for approximately $2.5M</a:t>
            </a:r>
          </a:p>
          <a:p>
            <a:pPr lvl="1"/>
            <a:r>
              <a:rPr lang="en-US" sz="1800" dirty="0" smtClean="0"/>
              <a:t>Announcements of awards soon</a:t>
            </a:r>
          </a:p>
        </p:txBody>
      </p:sp>
    </p:spTree>
    <p:extLst>
      <p:ext uri="{BB962C8B-B14F-4D97-AF65-F5344CB8AC3E}">
        <p14:creationId xmlns:p14="http://schemas.microsoft.com/office/powerpoint/2010/main" val="42501984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540049" y="1827156"/>
            <a:ext cx="1891629" cy="1296957"/>
          </a:xfrm>
          <a:prstGeom prst="clou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tx1"/>
                </a:solidFill>
              </a:rPr>
              <a:t>CPS</a:t>
            </a:r>
            <a:endParaRPr lang="en-US" sz="3600" b="1" dirty="0">
              <a:solidFill>
                <a:schemeClr val="tx1"/>
              </a:solidFill>
            </a:endParaRPr>
          </a:p>
        </p:txBody>
      </p:sp>
      <p:sp>
        <p:nvSpPr>
          <p:cNvPr id="20" name="Title 19"/>
          <p:cNvSpPr>
            <a:spLocks noGrp="1"/>
          </p:cNvSpPr>
          <p:nvPr>
            <p:ph type="title"/>
          </p:nvPr>
        </p:nvSpPr>
        <p:spPr>
          <a:xfrm>
            <a:off x="228600" y="76200"/>
            <a:ext cx="8458200" cy="1066800"/>
          </a:xfrm>
        </p:spPr>
        <p:txBody>
          <a:bodyPr>
            <a:normAutofit fontScale="90000"/>
          </a:bodyPr>
          <a:lstStyle/>
          <a:p>
            <a:r>
              <a:rPr lang="en-US" dirty="0" smtClean="0"/>
              <a:t>CPS Program and IoT Converge in Smart City and the Industrial Internet</a:t>
            </a:r>
            <a:endParaRPr lang="en-US" dirty="0"/>
          </a:p>
        </p:txBody>
      </p:sp>
      <p:sp>
        <p:nvSpPr>
          <p:cNvPr id="18" name="Slide Number Placeholder 17"/>
          <p:cNvSpPr>
            <a:spLocks noGrp="1"/>
          </p:cNvSpPr>
          <p:nvPr>
            <p:ph type="sldNum" sz="quarter" idx="12"/>
          </p:nvPr>
        </p:nvSpPr>
        <p:spPr/>
        <p:txBody>
          <a:bodyPr/>
          <a:lstStyle/>
          <a:p>
            <a:fld id="{07F52DBB-A7D1-8E41-BD4E-54628A079561}" type="slidenum">
              <a:rPr lang="en-US" smtClean="0"/>
              <a:pPr/>
              <a:t>48</a:t>
            </a:fld>
            <a:endParaRPr lang="en-US"/>
          </a:p>
        </p:txBody>
      </p:sp>
      <p:sp>
        <p:nvSpPr>
          <p:cNvPr id="21" name="Up Arrow Callout 20"/>
          <p:cNvSpPr/>
          <p:nvPr/>
        </p:nvSpPr>
        <p:spPr>
          <a:xfrm>
            <a:off x="3744741" y="3197379"/>
            <a:ext cx="1469680" cy="2094334"/>
          </a:xfrm>
          <a:prstGeom prst="upArrowCallou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Science</a:t>
            </a:r>
          </a:p>
          <a:p>
            <a:pPr algn="ctr"/>
            <a:r>
              <a:rPr lang="en-US" b="1" dirty="0" smtClean="0">
                <a:solidFill>
                  <a:schemeClr val="tx1"/>
                </a:solidFill>
              </a:rPr>
              <a:t>Engineering</a:t>
            </a:r>
          </a:p>
          <a:p>
            <a:pPr algn="ctr"/>
            <a:r>
              <a:rPr lang="en-US" b="1" dirty="0" smtClean="0">
                <a:solidFill>
                  <a:schemeClr val="tx1"/>
                </a:solidFill>
              </a:rPr>
              <a:t>Technology</a:t>
            </a:r>
            <a:endParaRPr lang="en-US" b="1" dirty="0">
              <a:solidFill>
                <a:schemeClr val="tx1"/>
              </a:solidFill>
            </a:endParaRPr>
          </a:p>
        </p:txBody>
      </p:sp>
      <p:sp>
        <p:nvSpPr>
          <p:cNvPr id="23" name="Vertical Scroll 22"/>
          <p:cNvSpPr/>
          <p:nvPr/>
        </p:nvSpPr>
        <p:spPr>
          <a:xfrm>
            <a:off x="228600" y="1480866"/>
            <a:ext cx="3276600" cy="3929334"/>
          </a:xfrm>
          <a:prstGeom prst="verticalScroll">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NSF 15-541</a:t>
            </a:r>
          </a:p>
          <a:p>
            <a:pPr algn="ctr"/>
            <a:endParaRPr lang="en-US" sz="1050" dirty="0" smtClean="0">
              <a:solidFill>
                <a:schemeClr val="tx1"/>
              </a:solidFill>
            </a:endParaRPr>
          </a:p>
          <a:p>
            <a:pPr>
              <a:buFont typeface="Arial"/>
              <a:buChar char="•"/>
            </a:pPr>
            <a:r>
              <a:rPr lang="en-US" dirty="0" smtClean="0">
                <a:solidFill>
                  <a:schemeClr val="tx1"/>
                </a:solidFill>
              </a:rPr>
              <a:t> System Design</a:t>
            </a:r>
          </a:p>
          <a:p>
            <a:pPr>
              <a:buFont typeface="Arial"/>
              <a:buChar char="•"/>
            </a:pPr>
            <a:r>
              <a:rPr lang="en-US" dirty="0" smtClean="0">
                <a:solidFill>
                  <a:schemeClr val="tx1"/>
                </a:solidFill>
              </a:rPr>
              <a:t> System Verification</a:t>
            </a:r>
          </a:p>
          <a:p>
            <a:pPr>
              <a:buFont typeface="Arial"/>
              <a:buChar char="•"/>
            </a:pPr>
            <a:r>
              <a:rPr lang="en-US" dirty="0" smtClean="0">
                <a:solidFill>
                  <a:schemeClr val="tx1"/>
                </a:solidFill>
              </a:rPr>
              <a:t> Real-time Control and Adaptation</a:t>
            </a:r>
          </a:p>
          <a:p>
            <a:pPr>
              <a:buFont typeface="Arial"/>
              <a:buChar char="•"/>
            </a:pPr>
            <a:r>
              <a:rPr lang="en-US" dirty="0" smtClean="0">
                <a:solidFill>
                  <a:schemeClr val="tx1"/>
                </a:solidFill>
              </a:rPr>
              <a:t> Manufacturing</a:t>
            </a:r>
          </a:p>
          <a:p>
            <a:pPr>
              <a:buFont typeface="Arial"/>
              <a:buChar char="•"/>
            </a:pPr>
            <a:r>
              <a:rPr lang="en-US" dirty="0">
                <a:solidFill>
                  <a:schemeClr val="tx1"/>
                </a:solidFill>
              </a:rPr>
              <a:t> </a:t>
            </a:r>
            <a:r>
              <a:rPr lang="en-US" dirty="0" smtClean="0">
                <a:solidFill>
                  <a:schemeClr val="tx1"/>
                </a:solidFill>
              </a:rPr>
              <a:t>Internet of Things</a:t>
            </a:r>
          </a:p>
          <a:p>
            <a:pPr>
              <a:buFont typeface="Arial"/>
              <a:buChar char="•"/>
            </a:pPr>
            <a:r>
              <a:rPr lang="en-US" dirty="0" smtClean="0">
                <a:solidFill>
                  <a:schemeClr val="tx1"/>
                </a:solidFill>
              </a:rPr>
              <a:t>Smart Cities</a:t>
            </a:r>
          </a:p>
          <a:p>
            <a:endParaRPr lang="en-US" dirty="0" smtClean="0">
              <a:solidFill>
                <a:schemeClr val="tx1"/>
              </a:solidFill>
            </a:endParaRPr>
          </a:p>
          <a:p>
            <a:pPr>
              <a:buFont typeface="Arial"/>
              <a:buChar char="•"/>
            </a:pPr>
            <a:r>
              <a:rPr lang="en-US" dirty="0" smtClean="0">
                <a:solidFill>
                  <a:schemeClr val="tx1"/>
                </a:solidFill>
              </a:rPr>
              <a:t> DHS</a:t>
            </a:r>
          </a:p>
          <a:p>
            <a:pPr>
              <a:buFont typeface="Arial"/>
              <a:buChar char="•"/>
            </a:pPr>
            <a:r>
              <a:rPr lang="en-US" dirty="0" smtClean="0">
                <a:solidFill>
                  <a:schemeClr val="tx1"/>
                </a:solidFill>
              </a:rPr>
              <a:t> DoT/FHWA</a:t>
            </a:r>
          </a:p>
          <a:p>
            <a:pPr>
              <a:buFont typeface="Arial"/>
              <a:buChar char="•"/>
            </a:pPr>
            <a:r>
              <a:rPr lang="en-US" dirty="0">
                <a:solidFill>
                  <a:schemeClr val="tx1"/>
                </a:solidFill>
              </a:rPr>
              <a:t> </a:t>
            </a:r>
            <a:r>
              <a:rPr lang="en-US" dirty="0" smtClean="0">
                <a:solidFill>
                  <a:schemeClr val="tx1"/>
                </a:solidFill>
              </a:rPr>
              <a:t>NASA</a:t>
            </a:r>
          </a:p>
          <a:p>
            <a:pPr>
              <a:buFont typeface="Arial"/>
              <a:buChar char="•"/>
            </a:pPr>
            <a:r>
              <a:rPr lang="en-US" dirty="0" smtClean="0">
                <a:solidFill>
                  <a:schemeClr val="tx1"/>
                </a:solidFill>
              </a:rPr>
              <a:t> NIH</a:t>
            </a:r>
            <a:endParaRPr lang="en-US" dirty="0">
              <a:solidFill>
                <a:schemeClr val="tx1"/>
              </a:solidFill>
            </a:endParaRPr>
          </a:p>
        </p:txBody>
      </p:sp>
      <p:pic>
        <p:nvPicPr>
          <p:cNvPr id="9" name="Picture 8" descr="smart_boston.jpg"/>
          <p:cNvPicPr>
            <a:picLocks noChangeAspect="1"/>
          </p:cNvPicPr>
          <p:nvPr/>
        </p:nvPicPr>
        <p:blipFill>
          <a:blip r:embed="rId3"/>
          <a:stretch>
            <a:fillRect/>
          </a:stretch>
        </p:blipFill>
        <p:spPr>
          <a:xfrm>
            <a:off x="5866139" y="1241612"/>
            <a:ext cx="2914549" cy="4092388"/>
          </a:xfrm>
          <a:prstGeom prst="rect">
            <a:avLst/>
          </a:prstGeom>
        </p:spPr>
      </p:pic>
    </p:spTree>
    <p:extLst>
      <p:ext uri="{BB962C8B-B14F-4D97-AF65-F5344CB8AC3E}">
        <p14:creationId xmlns:p14="http://schemas.microsoft.com/office/powerpoint/2010/main" val="37033957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ctrTitle"/>
          </p:nvPr>
        </p:nvSpPr>
        <p:spPr>
          <a:xfrm>
            <a:off x="1676400" y="3482975"/>
            <a:ext cx="6477000" cy="1470025"/>
          </a:xfrm>
        </p:spPr>
        <p:txBody>
          <a:bodyPr>
            <a:normAutofit fontScale="90000"/>
          </a:bodyPr>
          <a:lstStyle/>
          <a:p>
            <a:pPr algn="ctr" eaLnBrk="1" hangingPunct="1"/>
            <a:r>
              <a:rPr lang="en-US" dirty="0" smtClean="0"/>
              <a:t>Next Generation Workforce                   “CPS Capable”</a:t>
            </a:r>
            <a:br>
              <a:rPr lang="en-US" dirty="0" smtClean="0"/>
            </a:br>
            <a:r>
              <a:rPr lang="en-US" dirty="0" smtClean="0"/>
              <a:t/>
            </a:r>
            <a:br>
              <a:rPr lang="en-US" dirty="0" smtClean="0"/>
            </a:br>
            <a:endParaRPr lang="en-US" dirty="0" smtClean="0"/>
          </a:p>
        </p:txBody>
      </p:sp>
      <p:sp>
        <p:nvSpPr>
          <p:cNvPr id="5122" name="Slide Number Placeholder 5"/>
          <p:cNvSpPr>
            <a:spLocks noGrp="1"/>
          </p:cNvSpPr>
          <p:nvPr>
            <p:ph type="sldNum" sz="quarter" idx="4294967295"/>
          </p:nvPr>
        </p:nvSpPr>
        <p:spPr>
          <a:xfrm>
            <a:off x="7010400" y="6610350"/>
            <a:ext cx="2133600" cy="247650"/>
          </a:xfrm>
          <a:prstGeom prst="rect">
            <a:avLst/>
          </a:prstGeom>
          <a:noFill/>
        </p:spPr>
        <p:txBody>
          <a:bodyPr/>
          <a:lstStyle/>
          <a:p>
            <a:fld id="{BC520960-0F52-464E-8DBC-CBF685E0327A}" type="slidenum">
              <a:rPr lang="en-US"/>
              <a:pPr/>
              <a:t>49</a:t>
            </a:fld>
            <a:endParaRPr lang="en-US"/>
          </a:p>
        </p:txBody>
      </p:sp>
    </p:spTree>
    <p:extLst>
      <p:ext uri="{BB962C8B-B14F-4D97-AF65-F5344CB8AC3E}">
        <p14:creationId xmlns:p14="http://schemas.microsoft.com/office/powerpoint/2010/main" val="20660696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76200"/>
            <a:ext cx="8229600" cy="1143000"/>
          </a:xfrm>
        </p:spPr>
        <p:txBody>
          <a:bodyPr>
            <a:normAutofit/>
          </a:bodyPr>
          <a:lstStyle/>
          <a:p>
            <a:pPr algn="ctr" eaLnBrk="1" hangingPunct="1"/>
            <a:r>
              <a:rPr lang="en-US" b="1" dirty="0" smtClean="0"/>
              <a:t>Environment and Sustainability</a:t>
            </a:r>
          </a:p>
        </p:txBody>
      </p:sp>
      <p:pic>
        <p:nvPicPr>
          <p:cNvPr id="54277" name="Content Placeholder 3" descr="NEON_Rager_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2153992"/>
            <a:ext cx="6324600" cy="4246808"/>
          </a:xfrm>
          <a:prstGeom prst="rect">
            <a:avLst/>
          </a:prstGeom>
          <a:noFill/>
          <a:ln w="9525">
            <a:noFill/>
            <a:miter lim="800000"/>
            <a:headEnd/>
            <a:tailEnd/>
          </a:ln>
        </p:spPr>
      </p:pic>
      <p:sp>
        <p:nvSpPr>
          <p:cNvPr id="54278" name="Rectangle 5"/>
          <p:cNvSpPr>
            <a:spLocks noChangeArrowheads="1"/>
          </p:cNvSpPr>
          <p:nvPr/>
        </p:nvSpPr>
        <p:spPr bwMode="auto">
          <a:xfrm>
            <a:off x="2590800" y="6096000"/>
            <a:ext cx="3124200" cy="215444"/>
          </a:xfrm>
          <a:prstGeom prst="rect">
            <a:avLst/>
          </a:prstGeom>
          <a:noFill/>
          <a:ln w="9525">
            <a:noFill/>
            <a:miter lim="800000"/>
            <a:headEnd/>
            <a:tailEnd/>
          </a:ln>
        </p:spPr>
        <p:txBody>
          <a:bodyPr wrap="square">
            <a:spAutoFit/>
          </a:bodyPr>
          <a:lstStyle/>
          <a:p>
            <a:r>
              <a:rPr lang="en-US" sz="800" dirty="0" smtClean="0">
                <a:solidFill>
                  <a:schemeClr val="bg1"/>
                </a:solidFill>
                <a:latin typeface="Arial"/>
                <a:cs typeface="Arial"/>
              </a:rPr>
              <a:t>Image Credit: </a:t>
            </a:r>
            <a:r>
              <a:rPr lang="en-US" sz="800" i="1" dirty="0" smtClean="0">
                <a:solidFill>
                  <a:schemeClr val="bg1"/>
                </a:solidFill>
                <a:latin typeface="Arial"/>
                <a:cs typeface="Arial"/>
              </a:rPr>
              <a:t>Nicolle </a:t>
            </a:r>
            <a:r>
              <a:rPr lang="en-US" sz="800" i="1" dirty="0">
                <a:solidFill>
                  <a:schemeClr val="bg1"/>
                </a:solidFill>
                <a:latin typeface="Arial"/>
                <a:cs typeface="Arial"/>
              </a:rPr>
              <a:t>Rager Fuller, National Science Foundation</a:t>
            </a:r>
          </a:p>
        </p:txBody>
      </p:sp>
      <p:sp>
        <p:nvSpPr>
          <p:cNvPr id="5" name="TextBox 4"/>
          <p:cNvSpPr txBox="1"/>
          <p:nvPr/>
        </p:nvSpPr>
        <p:spPr>
          <a:xfrm>
            <a:off x="248758" y="1015180"/>
            <a:ext cx="8686800" cy="954107"/>
          </a:xfrm>
          <a:prstGeom prst="rect">
            <a:avLst/>
          </a:prstGeom>
          <a:noFill/>
        </p:spPr>
        <p:txBody>
          <a:bodyPr wrap="square" rtlCol="0">
            <a:spAutoFit/>
          </a:bodyPr>
          <a:lstStyle/>
          <a:p>
            <a:r>
              <a:rPr lang="en-US" sz="2800" b="1" i="1" dirty="0" smtClean="0">
                <a:solidFill>
                  <a:srgbClr val="800000"/>
                </a:solidFill>
                <a:cs typeface="Arial"/>
              </a:rPr>
              <a:t>Imagine a day where… </a:t>
            </a:r>
            <a:endParaRPr lang="en-US" sz="2800" b="1" i="1" dirty="0">
              <a:solidFill>
                <a:srgbClr val="800000"/>
              </a:solidFill>
              <a:cs typeface="Arial"/>
            </a:endParaRPr>
          </a:p>
          <a:p>
            <a:r>
              <a:rPr lang="en-US" sz="2800" b="1" i="1" dirty="0" smtClean="0">
                <a:solidFill>
                  <a:srgbClr val="800000"/>
                </a:solidFill>
                <a:cs typeface="Arial"/>
              </a:rPr>
              <a:t>           we can forecast and mitigate </a:t>
            </a:r>
            <a:r>
              <a:rPr lang="en-US" sz="2800" b="1" i="1" dirty="0">
                <a:solidFill>
                  <a:srgbClr val="800000"/>
                </a:solidFill>
                <a:cs typeface="Arial"/>
              </a:rPr>
              <a:t>ecological </a:t>
            </a:r>
            <a:r>
              <a:rPr lang="en-US" sz="2800" b="1" i="1" dirty="0" smtClean="0">
                <a:solidFill>
                  <a:srgbClr val="800000"/>
                </a:solidFill>
                <a:cs typeface="Arial"/>
              </a:rPr>
              <a:t>change</a:t>
            </a:r>
          </a:p>
        </p:txBody>
      </p:sp>
    </p:spTree>
    <p:extLst>
      <p:ext uri="{BB962C8B-B14F-4D97-AF65-F5344CB8AC3E}">
        <p14:creationId xmlns:p14="http://schemas.microsoft.com/office/powerpoint/2010/main" val="1553265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Key Challenge:  CPS Education</a:t>
            </a:r>
            <a:endParaRPr lang="en-US" dirty="0"/>
          </a:p>
        </p:txBody>
      </p:sp>
      <p:pic>
        <p:nvPicPr>
          <p:cNvPr id="1026" name="Picture 2" descr="C:\Users\hgill\Desktop\U Penn Talk\NAS Log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905000" y="5867400"/>
            <a:ext cx="5207000" cy="825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pPr>
              <a:defRPr/>
            </a:pPr>
            <a:fld id="{EAFB76B7-FB94-495E-BAE7-37E902DB286F}" type="slidenum">
              <a:rPr lang="en-US" smtClean="0"/>
              <a:pPr>
                <a:defRPr/>
              </a:pPr>
              <a:t>50</a:t>
            </a:fld>
            <a:endParaRPr lang="en-US"/>
          </a:p>
        </p:txBody>
      </p:sp>
      <p:sp>
        <p:nvSpPr>
          <p:cNvPr id="5" name="TextBox 4"/>
          <p:cNvSpPr txBox="1"/>
          <p:nvPr/>
        </p:nvSpPr>
        <p:spPr>
          <a:xfrm>
            <a:off x="1143000" y="1676400"/>
            <a:ext cx="7545655" cy="646331"/>
          </a:xfrm>
          <a:prstGeom prst="rect">
            <a:avLst/>
          </a:prstGeom>
          <a:noFill/>
        </p:spPr>
        <p:txBody>
          <a:bodyPr wrap="none" rtlCol="0">
            <a:spAutoFit/>
          </a:bodyPr>
          <a:lstStyle/>
          <a:p>
            <a:r>
              <a:rPr lang="en-US" u="sng" dirty="0">
                <a:hlinkClick r:id="rId3"/>
              </a:rPr>
              <a:t>http://sites.nationalacademies.org/CSTB/CurrentProjects/CSTB_084351</a:t>
            </a:r>
            <a:endParaRPr lang="en-US" dirty="0"/>
          </a:p>
          <a:p>
            <a:endParaRPr lang="en-US" dirty="0"/>
          </a:p>
        </p:txBody>
      </p:sp>
      <p:sp>
        <p:nvSpPr>
          <p:cNvPr id="6" name="Rectangle 5"/>
          <p:cNvSpPr/>
          <p:nvPr/>
        </p:nvSpPr>
        <p:spPr>
          <a:xfrm>
            <a:off x="1441048" y="2322731"/>
            <a:ext cx="6629400" cy="3323987"/>
          </a:xfrm>
          <a:prstGeom prst="rect">
            <a:avLst/>
          </a:prstGeom>
        </p:spPr>
        <p:txBody>
          <a:bodyPr wrap="square">
            <a:spAutoFit/>
          </a:bodyPr>
          <a:lstStyle/>
          <a:p>
            <a:r>
              <a:rPr lang="en-US" sz="1400" dirty="0"/>
              <a:t>An ad hoc committee will conduct a study on the current and future needs in education for </a:t>
            </a:r>
            <a:r>
              <a:rPr lang="en-US" sz="1400" dirty="0" err="1"/>
              <a:t>cyber-physical</a:t>
            </a:r>
            <a:r>
              <a:rPr lang="en-US" sz="1400" dirty="0"/>
              <a:t> systems (CPS). Two workshops would be convened early on to gather input and foster dialogue, and a brief interim report would be prepared to highlight emerging themes and summarize related discussions from the workshops. The committee's final report would articulate a vision for a 2l-st century CPS-capable U.S. workforce. It would explore the corresponding educational requirements, examine efforts already under way, and propose strategies and programs to develop faculty and teachers, materials, and curricula. It would consider core, cross-domain, and domain-specific knowledge. It would consider the multiple disciplines that are relevant to CPS and how to foster </a:t>
            </a:r>
            <a:r>
              <a:rPr lang="en-US" sz="1400" dirty="0" err="1"/>
              <a:t>multidiscplinary</a:t>
            </a:r>
            <a:r>
              <a:rPr lang="en-US" sz="1400" dirty="0"/>
              <a:t> study and work. In conducting the study, the committee would focus on undergraduate education and also consider implications for graduate education, workforce training and certification, community colleges, the K-12 pipeline, and informal education. It would emphasize the skills needed for the CPS scientific, engineering, and technical workforce but would also consider broader needs for CPS “fluency.”</a:t>
            </a:r>
          </a:p>
        </p:txBody>
      </p:sp>
    </p:spTree>
    <p:extLst>
      <p:ext uri="{BB962C8B-B14F-4D97-AF65-F5344CB8AC3E}">
        <p14:creationId xmlns:p14="http://schemas.microsoft.com/office/powerpoint/2010/main" val="21881660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very near future</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51</a:t>
            </a:fld>
            <a:endParaRPr lang="en-US"/>
          </a:p>
        </p:txBody>
      </p:sp>
    </p:spTree>
    <p:extLst>
      <p:ext uri="{BB962C8B-B14F-4D97-AF65-F5344CB8AC3E}">
        <p14:creationId xmlns:p14="http://schemas.microsoft.com/office/powerpoint/2010/main" val="1489108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15-541 Research Areas</a:t>
            </a:r>
            <a:endParaRPr lang="en-US" dirty="0"/>
          </a:p>
        </p:txBody>
      </p:sp>
      <p:sp>
        <p:nvSpPr>
          <p:cNvPr id="3" name="Content Placeholder 2"/>
          <p:cNvSpPr>
            <a:spLocks noGrp="1"/>
          </p:cNvSpPr>
          <p:nvPr>
            <p:ph idx="1"/>
          </p:nvPr>
        </p:nvSpPr>
        <p:spPr>
          <a:xfrm>
            <a:off x="838200" y="1295400"/>
            <a:ext cx="8229600" cy="4525963"/>
          </a:xfrm>
        </p:spPr>
        <p:txBody>
          <a:bodyPr>
            <a:normAutofit fontScale="77500" lnSpcReduction="20000"/>
          </a:bodyPr>
          <a:lstStyle/>
          <a:p>
            <a:r>
              <a:rPr lang="en-US" b="1" dirty="0" smtClean="0"/>
              <a:t>System Design </a:t>
            </a:r>
            <a:r>
              <a:rPr lang="en-US" dirty="0" smtClean="0"/>
              <a:t>including safety, resilience, security and privacy</a:t>
            </a:r>
          </a:p>
          <a:p>
            <a:r>
              <a:rPr lang="en-US" b="1" dirty="0" smtClean="0"/>
              <a:t>System Verification </a:t>
            </a:r>
            <a:r>
              <a:rPr lang="en-US" dirty="0" smtClean="0"/>
              <a:t>including certification, preserving safety but dramatically </a:t>
            </a:r>
            <a:r>
              <a:rPr lang="en-US" b="1" dirty="0" smtClean="0"/>
              <a:t>reducing</a:t>
            </a:r>
            <a:r>
              <a:rPr lang="en-US" dirty="0" smtClean="0"/>
              <a:t> test space, very large &amp; complex systems</a:t>
            </a:r>
          </a:p>
          <a:p>
            <a:r>
              <a:rPr lang="en-US" b="1" dirty="0" smtClean="0"/>
              <a:t>Real-time Control and Adaptation </a:t>
            </a:r>
            <a:r>
              <a:rPr lang="en-US" dirty="0" smtClean="0"/>
              <a:t>– How do we integrate big data in real-time control?  How do we achieve real-time in new environments such clouds or network challenged spaces?</a:t>
            </a:r>
          </a:p>
          <a:p>
            <a:r>
              <a:rPr lang="en-US" b="1" dirty="0" smtClean="0"/>
              <a:t>Manufacturing</a:t>
            </a:r>
            <a:r>
              <a:rPr lang="en-US" dirty="0" smtClean="0"/>
              <a:t> – Harnessing CPS research to conceive, design, and manufacture new products at pace far exceeding today</a:t>
            </a:r>
          </a:p>
          <a:p>
            <a:r>
              <a:rPr lang="en-US" b="1" dirty="0" smtClean="0"/>
              <a:t>Smart </a:t>
            </a:r>
            <a:r>
              <a:rPr lang="en-US" b="1" dirty="0"/>
              <a:t>Cities </a:t>
            </a:r>
            <a:r>
              <a:rPr lang="en-US" dirty="0"/>
              <a:t>– What foundational research is needed to achieve effective integration of networked computing systems, physical devices, data sources, and infrastructure to have a major impact on quality of life within the city? </a:t>
            </a:r>
          </a:p>
          <a:p>
            <a:r>
              <a:rPr lang="en-US" b="1" dirty="0"/>
              <a:t>Internet of Things </a:t>
            </a:r>
            <a:r>
              <a:rPr lang="en-US" dirty="0"/>
              <a:t>- What are the foundational research elements needed to harness the power of the </a:t>
            </a:r>
            <a:r>
              <a:rPr lang="en-US" dirty="0" err="1"/>
              <a:t>IoT</a:t>
            </a:r>
            <a:r>
              <a:rPr lang="en-US" dirty="0"/>
              <a:t>? How do we go from the </a:t>
            </a:r>
            <a:r>
              <a:rPr lang="en-US" dirty="0" err="1"/>
              <a:t>IoT</a:t>
            </a:r>
            <a:r>
              <a:rPr lang="en-US" dirty="0"/>
              <a:t> to the Internet of Dependable and Controllable Things at enormous scale? What new areas of CPS research emerge from this?</a:t>
            </a:r>
          </a:p>
          <a:p>
            <a:pPr lvl="2"/>
            <a:endParaRPr lang="en-US" dirty="0"/>
          </a:p>
          <a:p>
            <a:endParaRPr lang="en-US" dirty="0"/>
          </a:p>
        </p:txBody>
      </p:sp>
    </p:spTree>
    <p:extLst>
      <p:ext uri="{BB962C8B-B14F-4D97-AF65-F5344CB8AC3E}">
        <p14:creationId xmlns:p14="http://schemas.microsoft.com/office/powerpoint/2010/main" val="10062294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Agency Partners</a:t>
            </a:r>
            <a:endParaRPr lang="en-US" dirty="0"/>
          </a:p>
        </p:txBody>
      </p:sp>
      <p:sp>
        <p:nvSpPr>
          <p:cNvPr id="3" name="Content Placeholder 2"/>
          <p:cNvSpPr>
            <a:spLocks noGrp="1"/>
          </p:cNvSpPr>
          <p:nvPr>
            <p:ph idx="1"/>
          </p:nvPr>
        </p:nvSpPr>
        <p:spPr>
          <a:xfrm>
            <a:off x="609600" y="2209800"/>
            <a:ext cx="8077200" cy="3505200"/>
          </a:xfrm>
        </p:spPr>
        <p:txBody>
          <a:bodyPr>
            <a:normAutofit fontScale="92500"/>
          </a:bodyPr>
          <a:lstStyle/>
          <a:p>
            <a:r>
              <a:rPr lang="en-US" sz="2400" dirty="0" smtClean="0"/>
              <a:t>DHS </a:t>
            </a:r>
            <a:r>
              <a:rPr lang="en-US" sz="2400" dirty="0"/>
              <a:t>S&amp;T Directorate Cyber Security </a:t>
            </a:r>
            <a:r>
              <a:rPr lang="en-US" sz="2400" dirty="0" smtClean="0"/>
              <a:t>Division – 2014/15</a:t>
            </a:r>
            <a:endParaRPr lang="en-US" sz="2400" dirty="0"/>
          </a:p>
          <a:p>
            <a:r>
              <a:rPr lang="en-US" sz="2400" dirty="0"/>
              <a:t>DOT FHWA  &amp; Intelligent Transportation System </a:t>
            </a:r>
            <a:r>
              <a:rPr lang="en-US" sz="2400" dirty="0" smtClean="0"/>
              <a:t>JPO -2014/15</a:t>
            </a:r>
            <a:endParaRPr lang="en-US" sz="2400" dirty="0"/>
          </a:p>
          <a:p>
            <a:r>
              <a:rPr lang="en-US" sz="2400" dirty="0"/>
              <a:t>NASA Aeronautics Research Mission </a:t>
            </a:r>
            <a:r>
              <a:rPr lang="en-US" sz="2400" dirty="0" smtClean="0"/>
              <a:t>Directorate - 2015</a:t>
            </a:r>
            <a:endParaRPr lang="en-US" sz="2400" dirty="0"/>
          </a:p>
          <a:p>
            <a:r>
              <a:rPr lang="en-US" sz="2400" dirty="0"/>
              <a:t>NIH institutes </a:t>
            </a:r>
            <a:r>
              <a:rPr lang="en-US" sz="2400" dirty="0" smtClean="0"/>
              <a:t>including </a:t>
            </a:r>
            <a:r>
              <a:rPr lang="en-US" sz="2400" dirty="0"/>
              <a:t>NIBIB (Imaging and Bioengineering), OBSSR (Behavioral and Social Sciences </a:t>
            </a:r>
            <a:r>
              <a:rPr lang="en-US" sz="2400" dirty="0" smtClean="0"/>
              <a:t>Research), </a:t>
            </a:r>
            <a:r>
              <a:rPr lang="en-US" sz="2400" dirty="0"/>
              <a:t>National Cancer Institute (NCI), and National Center for Advancing Translational Sciences (NCATS</a:t>
            </a:r>
            <a:r>
              <a:rPr lang="en-US" sz="2400" dirty="0" smtClean="0"/>
              <a:t>) – 2015</a:t>
            </a:r>
          </a:p>
          <a:p>
            <a:endParaRPr lang="en-US" sz="2400" dirty="0"/>
          </a:p>
          <a:p>
            <a:endParaRPr lang="en-US" dirty="0"/>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53</a:t>
            </a:fld>
            <a:endParaRPr lang="en-US"/>
          </a:p>
        </p:txBody>
      </p:sp>
      <p:sp>
        <p:nvSpPr>
          <p:cNvPr id="5" name="TextBox 4"/>
          <p:cNvSpPr txBox="1"/>
          <p:nvPr/>
        </p:nvSpPr>
        <p:spPr>
          <a:xfrm>
            <a:off x="685800" y="1371600"/>
            <a:ext cx="7620000" cy="646331"/>
          </a:xfrm>
          <a:prstGeom prst="rect">
            <a:avLst/>
          </a:prstGeom>
          <a:solidFill>
            <a:schemeClr val="accent3">
              <a:lumMod val="40000"/>
              <a:lumOff val="60000"/>
            </a:schemeClr>
          </a:solidFill>
        </p:spPr>
        <p:txBody>
          <a:bodyPr wrap="square" rtlCol="0">
            <a:spAutoFit/>
          </a:bodyPr>
          <a:lstStyle/>
          <a:p>
            <a:r>
              <a:rPr lang="en-US" dirty="0" smtClean="0"/>
              <a:t>Core </a:t>
            </a:r>
            <a:r>
              <a:rPr lang="en-US" dirty="0"/>
              <a:t>of foundational technologies with direct relevance to application areas of value to </a:t>
            </a:r>
            <a:r>
              <a:rPr lang="en-US" dirty="0" smtClean="0"/>
              <a:t>partners.  Enables accelerated maturation and transition</a:t>
            </a:r>
            <a:endParaRPr lang="en-US" dirty="0"/>
          </a:p>
        </p:txBody>
      </p:sp>
    </p:spTree>
    <p:extLst>
      <p:ext uri="{BB962C8B-B14F-4D97-AF65-F5344CB8AC3E}">
        <p14:creationId xmlns:p14="http://schemas.microsoft.com/office/powerpoint/2010/main" val="23042803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0000" cy="838200"/>
          </a:xfrm>
        </p:spPr>
        <p:txBody>
          <a:bodyPr>
            <a:normAutofit fontScale="90000"/>
          </a:bodyPr>
          <a:lstStyle/>
          <a:p>
            <a:r>
              <a:rPr lang="en-US" dirty="0" smtClean="0"/>
              <a:t>CPS Themes – Building Partnerships</a:t>
            </a:r>
            <a:endParaRPr lang="en-US" dirty="0"/>
          </a:p>
        </p:txBody>
      </p:sp>
      <p:sp>
        <p:nvSpPr>
          <p:cNvPr id="3" name="Content Placeholder 2"/>
          <p:cNvSpPr>
            <a:spLocks noGrp="1"/>
          </p:cNvSpPr>
          <p:nvPr>
            <p:ph idx="1"/>
          </p:nvPr>
        </p:nvSpPr>
        <p:spPr/>
        <p:txBody>
          <a:bodyPr>
            <a:normAutofit/>
          </a:bodyPr>
          <a:lstStyle/>
          <a:p>
            <a:r>
              <a:rPr lang="en-US" dirty="0" smtClean="0">
                <a:cs typeface="Calibri"/>
              </a:rPr>
              <a:t>NSF/Intel </a:t>
            </a:r>
            <a:r>
              <a:rPr lang="en-US" dirty="0">
                <a:cs typeface="Calibri"/>
              </a:rPr>
              <a:t>Partnership on Cyber-Physical Systems Security and Privacy (CPS-Security) (Solicitation 14-571</a:t>
            </a:r>
            <a:r>
              <a:rPr lang="en-US" dirty="0" smtClean="0">
                <a:cs typeface="Calibri"/>
              </a:rPr>
              <a:t>)</a:t>
            </a:r>
          </a:p>
          <a:p>
            <a:pPr lvl="1"/>
            <a:r>
              <a:rPr lang="en-US" dirty="0" smtClean="0">
                <a:cs typeface="Calibri"/>
              </a:rPr>
              <a:t>Integration of concepts for technical &amp; social elements of CPS with Security</a:t>
            </a:r>
            <a:endParaRPr lang="en-US" dirty="0">
              <a:cs typeface="Calibri"/>
            </a:endParaRPr>
          </a:p>
          <a:p>
            <a:r>
              <a:rPr lang="en-US" dirty="0" smtClean="0">
                <a:cs typeface="Calibri"/>
              </a:rPr>
              <a:t>New Opportunities</a:t>
            </a:r>
            <a:endParaRPr lang="en-US" dirty="0">
              <a:cs typeface="Calibri"/>
            </a:endParaRPr>
          </a:p>
          <a:p>
            <a:pPr lvl="1"/>
            <a:r>
              <a:rPr lang="en-US" dirty="0">
                <a:cs typeface="Calibri"/>
              </a:rPr>
              <a:t>Smart Cities EAGER Support (NSF 15-015)</a:t>
            </a:r>
          </a:p>
          <a:p>
            <a:pPr lvl="1"/>
            <a:r>
              <a:rPr lang="en-US" dirty="0">
                <a:cs typeface="Calibri"/>
              </a:rPr>
              <a:t>Cyber Enabled Manufacturing </a:t>
            </a:r>
          </a:p>
          <a:p>
            <a:pPr lvl="1"/>
            <a:r>
              <a:rPr lang="en-US" dirty="0">
                <a:cs typeface="Calibri"/>
              </a:rPr>
              <a:t>Food, Energy, Water </a:t>
            </a:r>
            <a:r>
              <a:rPr lang="en-US" dirty="0" smtClean="0">
                <a:cs typeface="Calibri"/>
              </a:rPr>
              <a:t>nexus</a:t>
            </a:r>
            <a:endParaRPr lang="en-US" dirty="0">
              <a:cs typeface="Calibri"/>
            </a:endParaRPr>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54</a:t>
            </a:fld>
            <a:endParaRPr lang="en-US"/>
          </a:p>
        </p:txBody>
      </p:sp>
    </p:spTree>
    <p:extLst>
      <p:ext uri="{BB962C8B-B14F-4D97-AF65-F5344CB8AC3E}">
        <p14:creationId xmlns:p14="http://schemas.microsoft.com/office/powerpoint/2010/main" val="36393650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09175" cy="1295400"/>
          </a:xfrm>
        </p:spPr>
        <p:txBody>
          <a:bodyPr>
            <a:normAutofit/>
          </a:bodyPr>
          <a:lstStyle/>
          <a:p>
            <a:r>
              <a:rPr lang="en-US" dirty="0" smtClean="0"/>
              <a:t>Building a Future - Other Activities</a:t>
            </a:r>
            <a:endParaRPr lang="en-US" dirty="0"/>
          </a:p>
        </p:txBody>
      </p:sp>
      <p:sp>
        <p:nvSpPr>
          <p:cNvPr id="3" name="Content Placeholder 2"/>
          <p:cNvSpPr>
            <a:spLocks noGrp="1"/>
          </p:cNvSpPr>
          <p:nvPr>
            <p:ph idx="1"/>
          </p:nvPr>
        </p:nvSpPr>
        <p:spPr>
          <a:xfrm>
            <a:off x="457200" y="1219200"/>
            <a:ext cx="8229600" cy="4525963"/>
          </a:xfrm>
        </p:spPr>
        <p:txBody>
          <a:bodyPr>
            <a:normAutofit fontScale="85000" lnSpcReduction="20000"/>
          </a:bodyPr>
          <a:lstStyle/>
          <a:p>
            <a:r>
              <a:rPr lang="en-US" dirty="0" smtClean="0"/>
              <a:t>Recent CPS PI meetings: Oct 2013, Nov 2014</a:t>
            </a:r>
          </a:p>
          <a:p>
            <a:pPr lvl="1"/>
            <a:r>
              <a:rPr lang="en-US" dirty="0" smtClean="0"/>
              <a:t>300 attendees including Grantees, </a:t>
            </a:r>
            <a:r>
              <a:rPr lang="en-US" dirty="0" err="1" smtClean="0"/>
              <a:t>Gov</a:t>
            </a:r>
            <a:r>
              <a:rPr lang="en-US" dirty="0" smtClean="0"/>
              <a:t>, and Industry</a:t>
            </a:r>
          </a:p>
          <a:p>
            <a:pPr lvl="1"/>
            <a:r>
              <a:rPr lang="en-US" dirty="0" smtClean="0"/>
              <a:t>Webcasts for keynotes</a:t>
            </a:r>
          </a:p>
          <a:p>
            <a:pPr lvl="1"/>
            <a:r>
              <a:rPr lang="en-US" dirty="0" smtClean="0"/>
              <a:t>You tube videos for PI posters</a:t>
            </a:r>
          </a:p>
          <a:p>
            <a:pPr lvl="1"/>
            <a:r>
              <a:rPr lang="en-US" dirty="0" smtClean="0"/>
              <a:t>Invitations for other participants to learn about CPS</a:t>
            </a:r>
          </a:p>
          <a:p>
            <a:r>
              <a:rPr lang="en-US" dirty="0" smtClean="0"/>
              <a:t>Aspiring PI meeting: Jan 2014</a:t>
            </a:r>
          </a:p>
          <a:p>
            <a:pPr lvl="1"/>
            <a:r>
              <a:rPr lang="en-US" dirty="0" smtClean="0"/>
              <a:t>Open to PIs who have not yet received CPS funding</a:t>
            </a:r>
          </a:p>
          <a:p>
            <a:pPr lvl="1"/>
            <a:r>
              <a:rPr lang="en-US" dirty="0" smtClean="0"/>
              <a:t>Presentations, discussions, and 1-1 program officer meetings</a:t>
            </a:r>
          </a:p>
          <a:p>
            <a:pPr lvl="1"/>
            <a:r>
              <a:rPr lang="en-US" dirty="0" smtClean="0"/>
              <a:t>Results </a:t>
            </a:r>
            <a:r>
              <a:rPr lang="en-US" i="1" dirty="0" smtClean="0"/>
              <a:t>appear</a:t>
            </a:r>
            <a:r>
              <a:rPr lang="en-US" dirty="0" smtClean="0"/>
              <a:t> to indicate success</a:t>
            </a:r>
          </a:p>
          <a:p>
            <a:r>
              <a:rPr lang="en-US" dirty="0" smtClean="0"/>
              <a:t>Early Career Workshop – March 2014</a:t>
            </a:r>
          </a:p>
          <a:p>
            <a:pPr lvl="1"/>
            <a:r>
              <a:rPr lang="en-US" dirty="0" smtClean="0"/>
              <a:t>Grad Student, Post Docs, Assistant Prof</a:t>
            </a:r>
          </a:p>
          <a:p>
            <a:pPr lvl="1"/>
            <a:r>
              <a:rPr lang="en-US" dirty="0" smtClean="0"/>
              <a:t>Head start on CPS program</a:t>
            </a:r>
          </a:p>
          <a:p>
            <a:pPr lvl="1"/>
            <a:r>
              <a:rPr lang="en-US" dirty="0" smtClean="0"/>
              <a:t>Seems to have had impact in CRII</a:t>
            </a:r>
          </a:p>
          <a:p>
            <a:pPr lvl="1"/>
            <a:r>
              <a:rPr lang="en-US" b="1" dirty="0" smtClean="0"/>
              <a:t>Repeating at CPS Week 2015</a:t>
            </a:r>
          </a:p>
          <a:p>
            <a:pPr lvl="1"/>
            <a:endParaRPr lang="en-US" dirty="0" smtClean="0"/>
          </a:p>
          <a:p>
            <a:endParaRPr lang="en-US" dirty="0"/>
          </a:p>
        </p:txBody>
      </p:sp>
      <p:sp>
        <p:nvSpPr>
          <p:cNvPr id="4" name="Slide Number Placeholder 3"/>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55</a:t>
            </a:fld>
            <a:endParaRPr lang="en-US"/>
          </a:p>
        </p:txBody>
      </p:sp>
    </p:spTree>
    <p:extLst>
      <p:ext uri="{BB962C8B-B14F-4D97-AF65-F5344CB8AC3E}">
        <p14:creationId xmlns:p14="http://schemas.microsoft.com/office/powerpoint/2010/main" val="18394063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52400"/>
            <a:ext cx="7620000" cy="1066800"/>
          </a:xfrm>
        </p:spPr>
        <p:txBody>
          <a:bodyPr>
            <a:normAutofit/>
          </a:bodyPr>
          <a:lstStyle/>
          <a:p>
            <a:r>
              <a:rPr lang="en-US" sz="3600" dirty="0" smtClean="0"/>
              <a:t>Challenges</a:t>
            </a:r>
            <a:endParaRPr lang="en-US" sz="3600" dirty="0"/>
          </a:p>
        </p:txBody>
      </p:sp>
      <p:sp>
        <p:nvSpPr>
          <p:cNvPr id="4" name="Subtitle 3"/>
          <p:cNvSpPr>
            <a:spLocks noGrp="1"/>
          </p:cNvSpPr>
          <p:nvPr>
            <p:ph type="subTitle" idx="1"/>
          </p:nvPr>
        </p:nvSpPr>
        <p:spPr>
          <a:xfrm>
            <a:off x="685800" y="838200"/>
            <a:ext cx="7848600" cy="4876800"/>
          </a:xfrm>
        </p:spPr>
        <p:txBody>
          <a:bodyPr>
            <a:noAutofit/>
          </a:bodyPr>
          <a:lstStyle/>
          <a:p>
            <a:pPr marL="457200" indent="-457200" algn="l">
              <a:buFont typeface="Arial"/>
              <a:buChar char="•"/>
            </a:pPr>
            <a:r>
              <a:rPr lang="en-US" sz="2000" b="1" dirty="0" smtClean="0">
                <a:solidFill>
                  <a:schemeClr val="tx1"/>
                </a:solidFill>
              </a:rPr>
              <a:t>Diversity (underrepresented groups) is a problem for CPS like many other CISE programs</a:t>
            </a:r>
          </a:p>
          <a:p>
            <a:pPr marL="914400" lvl="1" indent="-457200" algn="l">
              <a:buFont typeface="Arial"/>
              <a:buChar char="•"/>
            </a:pPr>
            <a:r>
              <a:rPr lang="en-US" sz="1600" dirty="0" smtClean="0">
                <a:solidFill>
                  <a:schemeClr val="tx1"/>
                </a:solidFill>
              </a:rPr>
              <a:t>Meeting with lots of prospective PI’s from non-traditional NSF universities (e.g. Western Kentucky, Georgia Southern)</a:t>
            </a:r>
          </a:p>
          <a:p>
            <a:pPr marL="914400" lvl="1" indent="-457200" algn="l">
              <a:buFont typeface="Arial"/>
              <a:buChar char="•"/>
            </a:pPr>
            <a:r>
              <a:rPr lang="en-US" sz="1600" dirty="0" smtClean="0">
                <a:solidFill>
                  <a:schemeClr val="tx1"/>
                </a:solidFill>
              </a:rPr>
              <a:t>Inviting people from outside program to the PI meetings and outreach for reviewers</a:t>
            </a:r>
          </a:p>
          <a:p>
            <a:pPr marL="457200" indent="-457200" algn="l">
              <a:buFont typeface="Arial"/>
              <a:buChar char="•"/>
            </a:pPr>
            <a:r>
              <a:rPr lang="en-US" sz="2000" b="1" dirty="0" smtClean="0">
                <a:solidFill>
                  <a:schemeClr val="tx1"/>
                </a:solidFill>
              </a:rPr>
              <a:t>Significant accomplishments </a:t>
            </a:r>
            <a:r>
              <a:rPr lang="en-US" sz="2000" dirty="0" smtClean="0">
                <a:solidFill>
                  <a:schemeClr val="tx1"/>
                </a:solidFill>
              </a:rPr>
              <a:t>- Getting research community to think more broadly about what are significant accomplishments and what is real impact </a:t>
            </a:r>
          </a:p>
          <a:p>
            <a:pPr marL="457200" indent="-457200" algn="l">
              <a:buFont typeface="Arial"/>
              <a:buChar char="•"/>
            </a:pPr>
            <a:r>
              <a:rPr lang="en-US" sz="2000" b="1" dirty="0" smtClean="0">
                <a:solidFill>
                  <a:schemeClr val="tx1"/>
                </a:solidFill>
              </a:rPr>
              <a:t>Impact</a:t>
            </a:r>
            <a:r>
              <a:rPr lang="en-US" sz="2000" dirty="0" smtClean="0">
                <a:solidFill>
                  <a:schemeClr val="tx1"/>
                </a:solidFill>
              </a:rPr>
              <a:t> - Foundational research can have a short and mid-term impact</a:t>
            </a:r>
            <a:r>
              <a:rPr lang="en-US" sz="1600" dirty="0" smtClean="0">
                <a:solidFill>
                  <a:schemeClr val="tx1"/>
                </a:solidFill>
              </a:rPr>
              <a:t> </a:t>
            </a:r>
            <a:endParaRPr lang="en-US" sz="1600" dirty="0">
              <a:solidFill>
                <a:schemeClr val="tx1"/>
              </a:solidFill>
            </a:endParaRPr>
          </a:p>
          <a:p>
            <a:pPr marL="457200" indent="-457200" algn="l">
              <a:buFont typeface="Arial"/>
              <a:buChar char="•"/>
            </a:pPr>
            <a:r>
              <a:rPr lang="en-US" sz="2000" b="1" dirty="0" smtClean="0">
                <a:solidFill>
                  <a:schemeClr val="tx1"/>
                </a:solidFill>
              </a:rPr>
              <a:t>CPS </a:t>
            </a:r>
            <a:r>
              <a:rPr lang="en-US" sz="2000" b="1" dirty="0">
                <a:solidFill>
                  <a:schemeClr val="tx1"/>
                </a:solidFill>
              </a:rPr>
              <a:t>Testbeds </a:t>
            </a:r>
            <a:r>
              <a:rPr lang="en-US" sz="2000" dirty="0">
                <a:solidFill>
                  <a:schemeClr val="tx1"/>
                </a:solidFill>
              </a:rPr>
              <a:t>are lacking and we need a targeted solicitation to really engage the community of testbed developers and users</a:t>
            </a:r>
          </a:p>
          <a:p>
            <a:pPr marL="457200" indent="-457200" algn="l">
              <a:buFont typeface="Arial"/>
              <a:buChar char="•"/>
            </a:pPr>
            <a:endParaRPr lang="en-US" sz="2000" dirty="0" smtClean="0"/>
          </a:p>
          <a:p>
            <a:pPr marL="914400" lvl="1" indent="-457200" algn="l">
              <a:buFont typeface="Arial"/>
              <a:buChar char="•"/>
            </a:pPr>
            <a:endParaRPr lang="en-US" sz="1600" dirty="0" smtClean="0"/>
          </a:p>
        </p:txBody>
      </p:sp>
      <p:sp>
        <p:nvSpPr>
          <p:cNvPr id="3" name="Slide Number Placeholder 2"/>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56</a:t>
            </a:fld>
            <a:endParaRPr lang="en-US"/>
          </a:p>
        </p:txBody>
      </p:sp>
    </p:spTree>
    <p:extLst>
      <p:ext uri="{BB962C8B-B14F-4D97-AF65-F5344CB8AC3E}">
        <p14:creationId xmlns:p14="http://schemas.microsoft.com/office/powerpoint/2010/main" val="23017634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52400"/>
            <a:ext cx="7696200" cy="860425"/>
          </a:xfrm>
        </p:spPr>
        <p:txBody>
          <a:bodyPr/>
          <a:lstStyle/>
          <a:p>
            <a:r>
              <a:rPr lang="en-US" dirty="0" smtClean="0"/>
              <a:t>Future Directions</a:t>
            </a:r>
            <a:endParaRPr lang="en-US" dirty="0"/>
          </a:p>
        </p:txBody>
      </p:sp>
      <p:sp>
        <p:nvSpPr>
          <p:cNvPr id="4" name="Subtitle 3"/>
          <p:cNvSpPr>
            <a:spLocks noGrp="1"/>
          </p:cNvSpPr>
          <p:nvPr>
            <p:ph type="subTitle" idx="1"/>
          </p:nvPr>
        </p:nvSpPr>
        <p:spPr>
          <a:xfrm>
            <a:off x="762000" y="1371600"/>
            <a:ext cx="7848600" cy="4876800"/>
          </a:xfrm>
        </p:spPr>
        <p:txBody>
          <a:bodyPr>
            <a:normAutofit lnSpcReduction="10000"/>
          </a:bodyPr>
          <a:lstStyle/>
          <a:p>
            <a:pPr marL="457200" indent="-457200" algn="l">
              <a:buFont typeface="Arial" panose="020B0604020202020204" pitchFamily="34" charset="0"/>
              <a:buChar char="•"/>
            </a:pPr>
            <a:r>
              <a:rPr lang="en-US" dirty="0" smtClean="0">
                <a:solidFill>
                  <a:srgbClr val="000000"/>
                </a:solidFill>
              </a:rPr>
              <a:t>CPS Security is critical  -- focus on defense, resilience, and not “hacks”</a:t>
            </a:r>
          </a:p>
          <a:p>
            <a:pPr marL="457200" indent="-457200" algn="l">
              <a:buFont typeface="Arial" panose="020B0604020202020204" pitchFamily="34" charset="0"/>
              <a:buChar char="•"/>
            </a:pPr>
            <a:r>
              <a:rPr lang="en-US" dirty="0" smtClean="0">
                <a:solidFill>
                  <a:srgbClr val="000000"/>
                </a:solidFill>
              </a:rPr>
              <a:t>Accelerating the transition of CPS programs to practice </a:t>
            </a:r>
          </a:p>
          <a:p>
            <a:pPr marL="457200" indent="-457200" algn="l">
              <a:buFont typeface="Arial" panose="020B0604020202020204" pitchFamily="34" charset="0"/>
              <a:buChar char="•"/>
            </a:pPr>
            <a:r>
              <a:rPr lang="en-US" dirty="0" smtClean="0">
                <a:solidFill>
                  <a:srgbClr val="000000"/>
                </a:solidFill>
              </a:rPr>
              <a:t>Generalizable principles of CPS research / science</a:t>
            </a:r>
          </a:p>
          <a:p>
            <a:pPr marL="457200" indent="-457200" algn="l">
              <a:buFont typeface="Arial" panose="020B0604020202020204" pitchFamily="34" charset="0"/>
              <a:buChar char="•"/>
            </a:pPr>
            <a:r>
              <a:rPr lang="en-US" dirty="0" smtClean="0">
                <a:solidFill>
                  <a:srgbClr val="000000"/>
                </a:solidFill>
              </a:rPr>
              <a:t>Human and society as recipients of CPS research</a:t>
            </a:r>
          </a:p>
          <a:p>
            <a:pPr marL="914400" lvl="1" indent="-457200" algn="l">
              <a:buFont typeface="Arial" panose="020B0604020202020204" pitchFamily="34" charset="0"/>
              <a:buChar char="•"/>
            </a:pPr>
            <a:r>
              <a:rPr lang="en-US" dirty="0" smtClean="0">
                <a:solidFill>
                  <a:srgbClr val="000000"/>
                </a:solidFill>
              </a:rPr>
              <a:t>Urban Science / Smart Cities</a:t>
            </a:r>
          </a:p>
          <a:p>
            <a:pPr marL="914400" lvl="1" indent="-457200" algn="l">
              <a:buFont typeface="Arial" panose="020B0604020202020204" pitchFamily="34" charset="0"/>
              <a:buChar char="•"/>
            </a:pPr>
            <a:r>
              <a:rPr lang="en-US" dirty="0" smtClean="0">
                <a:solidFill>
                  <a:srgbClr val="000000"/>
                </a:solidFill>
              </a:rPr>
              <a:t>Cyber manufacturing</a:t>
            </a:r>
          </a:p>
          <a:p>
            <a:pPr marL="457200" indent="-457200" algn="l">
              <a:buFont typeface="Arial" panose="020B0604020202020204" pitchFamily="34" charset="0"/>
              <a:buChar char="•"/>
            </a:pPr>
            <a:r>
              <a:rPr lang="en-US" dirty="0" smtClean="0">
                <a:solidFill>
                  <a:srgbClr val="000000"/>
                </a:solidFill>
              </a:rPr>
              <a:t>Broadening our perspective of CPS</a:t>
            </a:r>
          </a:p>
          <a:p>
            <a:pPr marL="914400" lvl="1" indent="-457200" algn="l">
              <a:buFont typeface="Arial" panose="020B0604020202020204" pitchFamily="34" charset="0"/>
              <a:buChar char="•"/>
            </a:pPr>
            <a:r>
              <a:rPr lang="en-US" dirty="0" smtClean="0">
                <a:solidFill>
                  <a:srgbClr val="000000"/>
                </a:solidFill>
              </a:rPr>
              <a:t>Establishing research agenda in </a:t>
            </a:r>
            <a:r>
              <a:rPr lang="en-US" dirty="0" err="1" smtClean="0">
                <a:solidFill>
                  <a:srgbClr val="000000"/>
                </a:solidFill>
              </a:rPr>
              <a:t>IoT</a:t>
            </a:r>
            <a:endParaRPr lang="en-US" dirty="0" smtClean="0">
              <a:solidFill>
                <a:srgbClr val="000000"/>
              </a:solidFill>
            </a:endParaRPr>
          </a:p>
        </p:txBody>
      </p:sp>
      <p:sp>
        <p:nvSpPr>
          <p:cNvPr id="3" name="Slide Number Placeholder 2"/>
          <p:cNvSpPr>
            <a:spLocks noGrp="1"/>
          </p:cNvSpPr>
          <p:nvPr>
            <p:ph type="sldNum" sz="quarter" idx="4294967295"/>
          </p:nvPr>
        </p:nvSpPr>
        <p:spPr>
          <a:xfrm>
            <a:off x="7010400" y="6610350"/>
            <a:ext cx="2133600" cy="247650"/>
          </a:xfrm>
          <a:prstGeom prst="rect">
            <a:avLst/>
          </a:prstGeom>
        </p:spPr>
        <p:txBody>
          <a:bodyPr/>
          <a:lstStyle/>
          <a:p>
            <a:fld id="{1403A9F4-2153-4E30-848A-357EB84591DA}" type="slidenum">
              <a:rPr lang="en-US" smtClean="0"/>
              <a:t>57</a:t>
            </a:fld>
            <a:endParaRPr lang="en-US"/>
          </a:p>
        </p:txBody>
      </p:sp>
    </p:spTree>
    <p:extLst>
      <p:ext uri="{BB962C8B-B14F-4D97-AF65-F5344CB8AC3E}">
        <p14:creationId xmlns:p14="http://schemas.microsoft.com/office/powerpoint/2010/main" val="16215398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bwMode="auto">
          <a:xfrm>
            <a:off x="2145210" y="1479489"/>
            <a:ext cx="1245373" cy="4525413"/>
          </a:xfrm>
          <a:prstGeom prst="ellipse">
            <a:avLst/>
          </a:prstGeom>
          <a:solidFill>
            <a:schemeClr val="accent5">
              <a:lumMod val="20000"/>
              <a:lumOff val="80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NSF</a:t>
            </a:r>
            <a:r>
              <a:rPr lang="en-US" sz="1000" dirty="0" smtClean="0">
                <a:solidFill>
                  <a:srgbClr val="000000"/>
                </a:solidFill>
              </a:rPr>
              <a:t>: Cross-</a:t>
            </a:r>
          </a:p>
          <a:p>
            <a:pPr algn="ctr" fontAlgn="base">
              <a:spcBef>
                <a:spcPct val="50000"/>
              </a:spcBef>
              <a:spcAft>
                <a:spcPct val="0"/>
              </a:spcAft>
            </a:pPr>
            <a:r>
              <a:rPr lang="en-US" sz="1000" dirty="0" smtClean="0">
                <a:solidFill>
                  <a:srgbClr val="000000"/>
                </a:solidFill>
              </a:rPr>
              <a:t>Cutting </a:t>
            </a:r>
          </a:p>
          <a:p>
            <a:pPr algn="ctr" fontAlgn="base">
              <a:spcBef>
                <a:spcPct val="50000"/>
              </a:spcBef>
              <a:spcAft>
                <a:spcPct val="0"/>
              </a:spcAft>
            </a:pPr>
            <a:r>
              <a:rPr lang="en-US" sz="1000" dirty="0" smtClean="0">
                <a:solidFill>
                  <a:srgbClr val="000000"/>
                </a:solidFill>
              </a:rPr>
              <a:t>Research</a:t>
            </a:r>
          </a:p>
        </p:txBody>
      </p:sp>
      <p:sp>
        <p:nvSpPr>
          <p:cNvPr id="42" name="Oval 41"/>
          <p:cNvSpPr/>
          <p:nvPr/>
        </p:nvSpPr>
        <p:spPr bwMode="auto">
          <a:xfrm>
            <a:off x="3105807" y="1479490"/>
            <a:ext cx="1093761" cy="4568161"/>
          </a:xfrm>
          <a:prstGeom prst="ellipse">
            <a:avLst/>
          </a:prstGeom>
          <a:solidFill>
            <a:srgbClr val="FFC000"/>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a:solidFill>
                  <a:srgbClr val="000000"/>
                </a:solidFill>
              </a:rPr>
              <a:t>NIST</a:t>
            </a:r>
            <a:r>
              <a:rPr lang="en-US" sz="1000" dirty="0">
                <a:solidFill>
                  <a:srgbClr val="000000"/>
                </a:solidFill>
              </a:rPr>
              <a:t>: Cyber </a:t>
            </a:r>
          </a:p>
          <a:p>
            <a:pPr algn="ctr" fontAlgn="base">
              <a:spcBef>
                <a:spcPct val="50000"/>
              </a:spcBef>
              <a:spcAft>
                <a:spcPct val="0"/>
              </a:spcAft>
            </a:pPr>
            <a:r>
              <a:rPr lang="en-US" sz="1000" dirty="0">
                <a:solidFill>
                  <a:srgbClr val="000000"/>
                </a:solidFill>
              </a:rPr>
              <a:t>Physical </a:t>
            </a:r>
          </a:p>
          <a:p>
            <a:pPr algn="ctr" fontAlgn="base">
              <a:spcBef>
                <a:spcPct val="50000"/>
              </a:spcBef>
              <a:spcAft>
                <a:spcPct val="0"/>
              </a:spcAft>
            </a:pPr>
            <a:r>
              <a:rPr lang="en-US" sz="1000" dirty="0">
                <a:solidFill>
                  <a:srgbClr val="000000"/>
                </a:solidFill>
              </a:rPr>
              <a:t>Systems</a:t>
            </a:r>
          </a:p>
          <a:p>
            <a:pPr algn="ctr" fontAlgn="base">
              <a:spcBef>
                <a:spcPct val="50000"/>
              </a:spcBef>
              <a:spcAft>
                <a:spcPct val="0"/>
              </a:spcAft>
            </a:pPr>
            <a:r>
              <a:rPr lang="en-US" sz="1000" dirty="0">
                <a:solidFill>
                  <a:srgbClr val="000000"/>
                </a:solidFill>
              </a:rPr>
              <a:t>Standards</a:t>
            </a:r>
          </a:p>
        </p:txBody>
      </p:sp>
      <p:sp>
        <p:nvSpPr>
          <p:cNvPr id="26" name="Oval 25"/>
          <p:cNvSpPr/>
          <p:nvPr/>
        </p:nvSpPr>
        <p:spPr bwMode="auto">
          <a:xfrm>
            <a:off x="4676311" y="1479492"/>
            <a:ext cx="1093761" cy="4568161"/>
          </a:xfrm>
          <a:prstGeom prst="ellipse">
            <a:avLst/>
          </a:prstGeom>
          <a:solidFill>
            <a:srgbClr val="FFC000"/>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NIST</a:t>
            </a:r>
            <a:r>
              <a:rPr lang="en-US" sz="1000" dirty="0" smtClean="0">
                <a:solidFill>
                  <a:srgbClr val="000000"/>
                </a:solidFill>
              </a:rPr>
              <a:t>: Global City </a:t>
            </a:r>
          </a:p>
          <a:p>
            <a:pPr algn="ctr" fontAlgn="base">
              <a:spcBef>
                <a:spcPct val="50000"/>
              </a:spcBef>
              <a:spcAft>
                <a:spcPct val="0"/>
              </a:spcAft>
            </a:pPr>
            <a:r>
              <a:rPr lang="en-US" sz="1000" dirty="0" smtClean="0">
                <a:solidFill>
                  <a:srgbClr val="000000"/>
                </a:solidFill>
              </a:rPr>
              <a:t>Teams Challenge</a:t>
            </a:r>
          </a:p>
        </p:txBody>
      </p:sp>
      <p:sp>
        <p:nvSpPr>
          <p:cNvPr id="5" name="Title 4"/>
          <p:cNvSpPr>
            <a:spLocks noGrp="1"/>
          </p:cNvSpPr>
          <p:nvPr>
            <p:ph type="title"/>
          </p:nvPr>
        </p:nvSpPr>
        <p:spPr/>
        <p:txBody>
          <a:bodyPr/>
          <a:lstStyle/>
          <a:p>
            <a:r>
              <a:rPr lang="en-US" sz="2800" b="1" dirty="0" smtClean="0"/>
              <a:t>Examples of Federal Smart Cities Activities</a:t>
            </a:r>
            <a:endParaRPr lang="en-US" sz="2800" b="1" dirty="0"/>
          </a:p>
        </p:txBody>
      </p:sp>
      <p:sp>
        <p:nvSpPr>
          <p:cNvPr id="12" name="TextBox 11"/>
          <p:cNvSpPr txBox="1"/>
          <p:nvPr/>
        </p:nvSpPr>
        <p:spPr>
          <a:xfrm>
            <a:off x="6802387" y="6122747"/>
            <a:ext cx="2309245" cy="523220"/>
          </a:xfrm>
          <a:prstGeom prst="rect">
            <a:avLst/>
          </a:prstGeom>
          <a:noFill/>
        </p:spPr>
        <p:txBody>
          <a:bodyPr wrap="square" rtlCol="0">
            <a:spAutoFit/>
          </a:bodyPr>
          <a:lstStyle/>
          <a:p>
            <a:pPr algn="ctr" defTabSz="457200"/>
            <a:r>
              <a:rPr lang="en-US" sz="1400" i="1" dirty="0" smtClean="0">
                <a:solidFill>
                  <a:srgbClr val="000000"/>
                </a:solidFill>
              </a:rPr>
              <a:t>TA / Capacity Building / Financing</a:t>
            </a:r>
            <a:endParaRPr lang="en-US" sz="1400" i="1" dirty="0">
              <a:solidFill>
                <a:srgbClr val="000000"/>
              </a:solidFill>
            </a:endParaRPr>
          </a:p>
        </p:txBody>
      </p:sp>
      <p:sp>
        <p:nvSpPr>
          <p:cNvPr id="15" name="TextBox 14"/>
          <p:cNvSpPr txBox="1"/>
          <p:nvPr/>
        </p:nvSpPr>
        <p:spPr>
          <a:xfrm>
            <a:off x="349272" y="1437855"/>
            <a:ext cx="1812616" cy="4832092"/>
          </a:xfrm>
          <a:prstGeom prst="rect">
            <a:avLst/>
          </a:prstGeom>
          <a:noFill/>
        </p:spPr>
        <p:txBody>
          <a:bodyPr wrap="square" rtlCol="0">
            <a:spAutoFit/>
          </a:bodyPr>
          <a:lstStyle/>
          <a:p>
            <a:pPr algn="r" defTabSz="457200"/>
            <a:r>
              <a:rPr lang="en-US" sz="1400" i="1" dirty="0" smtClean="0">
                <a:solidFill>
                  <a:srgbClr val="000000"/>
                </a:solidFill>
              </a:rPr>
              <a:t>Built Environment</a:t>
            </a:r>
          </a:p>
          <a:p>
            <a:pPr algn="r" defTabSz="457200"/>
            <a:endParaRPr lang="en-US" sz="1400" i="1" dirty="0" smtClean="0">
              <a:solidFill>
                <a:srgbClr val="000000"/>
              </a:solidFill>
            </a:endParaRPr>
          </a:p>
          <a:p>
            <a:pPr algn="r" defTabSz="457200"/>
            <a:r>
              <a:rPr lang="en-US" sz="1400" i="1" dirty="0" smtClean="0">
                <a:solidFill>
                  <a:srgbClr val="000000"/>
                </a:solidFill>
              </a:rPr>
              <a:t>Energy</a:t>
            </a:r>
            <a:endParaRPr lang="en-US" sz="1400" i="1" dirty="0">
              <a:solidFill>
                <a:srgbClr val="000000"/>
              </a:solidFill>
            </a:endParaRPr>
          </a:p>
          <a:p>
            <a:pPr algn="r" defTabSz="457200"/>
            <a:endParaRPr lang="en-US" sz="1400" i="1" dirty="0" smtClean="0">
              <a:solidFill>
                <a:srgbClr val="000000"/>
              </a:solidFill>
            </a:endParaRPr>
          </a:p>
          <a:p>
            <a:pPr algn="r" defTabSz="457200"/>
            <a:r>
              <a:rPr lang="en-US" sz="1400" i="1" dirty="0" smtClean="0">
                <a:solidFill>
                  <a:srgbClr val="000000"/>
                </a:solidFill>
              </a:rPr>
              <a:t>Government Ops.</a:t>
            </a:r>
          </a:p>
          <a:p>
            <a:pPr algn="r" defTabSz="457200"/>
            <a:endParaRPr lang="en-US" sz="1400" i="1" dirty="0">
              <a:solidFill>
                <a:srgbClr val="000000"/>
              </a:solidFill>
            </a:endParaRPr>
          </a:p>
          <a:p>
            <a:pPr algn="r" defTabSz="457200"/>
            <a:r>
              <a:rPr lang="en-US" sz="1400" i="1" dirty="0" smtClean="0">
                <a:solidFill>
                  <a:srgbClr val="000000"/>
                </a:solidFill>
              </a:rPr>
              <a:t>Health</a:t>
            </a:r>
          </a:p>
          <a:p>
            <a:pPr algn="r" defTabSz="457200"/>
            <a:endParaRPr lang="en-US" sz="1400" i="1" dirty="0">
              <a:solidFill>
                <a:srgbClr val="000000"/>
              </a:solidFill>
            </a:endParaRPr>
          </a:p>
          <a:p>
            <a:pPr algn="r" defTabSz="457200"/>
            <a:r>
              <a:rPr lang="en-US" sz="1400" i="1" dirty="0">
                <a:solidFill>
                  <a:srgbClr val="000000"/>
                </a:solidFill>
              </a:rPr>
              <a:t>Human </a:t>
            </a:r>
            <a:r>
              <a:rPr lang="en-US" sz="1400" i="1" dirty="0" smtClean="0">
                <a:solidFill>
                  <a:srgbClr val="000000"/>
                </a:solidFill>
              </a:rPr>
              <a:t>Services</a:t>
            </a:r>
          </a:p>
          <a:p>
            <a:pPr algn="r" defTabSz="457200"/>
            <a:endParaRPr lang="en-US" sz="1400" i="1" dirty="0">
              <a:solidFill>
                <a:srgbClr val="000000"/>
              </a:solidFill>
            </a:endParaRPr>
          </a:p>
          <a:p>
            <a:pPr algn="r" defTabSz="457200"/>
            <a:r>
              <a:rPr lang="en-US" sz="1400" i="1" dirty="0">
                <a:solidFill>
                  <a:srgbClr val="000000"/>
                </a:solidFill>
              </a:rPr>
              <a:t>Public </a:t>
            </a:r>
            <a:r>
              <a:rPr lang="en-US" sz="1400" i="1" dirty="0" smtClean="0">
                <a:solidFill>
                  <a:srgbClr val="000000"/>
                </a:solidFill>
              </a:rPr>
              <a:t>Safety</a:t>
            </a:r>
          </a:p>
          <a:p>
            <a:pPr algn="r" defTabSz="457200"/>
            <a:r>
              <a:rPr lang="en-US" sz="1400" i="1" dirty="0">
                <a:solidFill>
                  <a:srgbClr val="000000"/>
                </a:solidFill>
              </a:rPr>
              <a:t/>
            </a:r>
            <a:br>
              <a:rPr lang="en-US" sz="1400" i="1" dirty="0">
                <a:solidFill>
                  <a:srgbClr val="000000"/>
                </a:solidFill>
              </a:rPr>
            </a:br>
            <a:r>
              <a:rPr lang="en-US" sz="1400" i="1" dirty="0" smtClean="0">
                <a:solidFill>
                  <a:srgbClr val="000000"/>
                </a:solidFill>
              </a:rPr>
              <a:t>Public Engagement</a:t>
            </a:r>
          </a:p>
          <a:p>
            <a:pPr algn="r" defTabSz="457200"/>
            <a:endParaRPr lang="en-US" sz="1400" i="1" dirty="0">
              <a:solidFill>
                <a:srgbClr val="000000"/>
              </a:solidFill>
            </a:endParaRPr>
          </a:p>
          <a:p>
            <a:pPr algn="r" defTabSz="457200"/>
            <a:r>
              <a:rPr lang="en-US" sz="1400" i="1" dirty="0">
                <a:solidFill>
                  <a:srgbClr val="000000"/>
                </a:solidFill>
              </a:rPr>
              <a:t>Telecommunications</a:t>
            </a:r>
          </a:p>
          <a:p>
            <a:pPr algn="r" defTabSz="457200"/>
            <a:endParaRPr lang="en-US" sz="1400" i="1" dirty="0">
              <a:solidFill>
                <a:srgbClr val="000000"/>
              </a:solidFill>
            </a:endParaRPr>
          </a:p>
          <a:p>
            <a:pPr algn="r" defTabSz="457200"/>
            <a:r>
              <a:rPr lang="en-US" sz="1400" i="1" dirty="0" smtClean="0">
                <a:solidFill>
                  <a:srgbClr val="000000"/>
                </a:solidFill>
              </a:rPr>
              <a:t>Transportation</a:t>
            </a:r>
            <a:endParaRPr lang="en-US" sz="1400" i="1" dirty="0">
              <a:solidFill>
                <a:srgbClr val="000000"/>
              </a:solidFill>
            </a:endParaRPr>
          </a:p>
          <a:p>
            <a:pPr algn="r" defTabSz="457200"/>
            <a:endParaRPr lang="en-US" sz="1400" i="1" dirty="0">
              <a:solidFill>
                <a:srgbClr val="000000"/>
              </a:solidFill>
            </a:endParaRPr>
          </a:p>
          <a:p>
            <a:pPr algn="r" defTabSz="457200"/>
            <a:r>
              <a:rPr lang="en-US" sz="1400" i="1" dirty="0" smtClean="0">
                <a:solidFill>
                  <a:srgbClr val="000000"/>
                </a:solidFill>
              </a:rPr>
              <a:t>Climate</a:t>
            </a:r>
          </a:p>
          <a:p>
            <a:pPr algn="r" defTabSz="457200"/>
            <a:endParaRPr lang="en-US" sz="1400" i="1" dirty="0" smtClean="0">
              <a:solidFill>
                <a:srgbClr val="000000"/>
              </a:solidFill>
            </a:endParaRPr>
          </a:p>
          <a:p>
            <a:pPr algn="r" defTabSz="457200"/>
            <a:r>
              <a:rPr lang="en-US" sz="1400" i="1" dirty="0" smtClean="0">
                <a:solidFill>
                  <a:srgbClr val="000000"/>
                </a:solidFill>
              </a:rPr>
              <a:t>Water</a:t>
            </a:r>
          </a:p>
          <a:p>
            <a:pPr algn="r" defTabSz="457200"/>
            <a:endParaRPr lang="en-US" sz="1400" dirty="0">
              <a:solidFill>
                <a:srgbClr val="000000"/>
              </a:solidFill>
            </a:endParaRPr>
          </a:p>
        </p:txBody>
      </p:sp>
      <p:cxnSp>
        <p:nvCxnSpPr>
          <p:cNvPr id="3" name="Straight Connector 2"/>
          <p:cNvCxnSpPr/>
          <p:nvPr/>
        </p:nvCxnSpPr>
        <p:spPr bwMode="auto">
          <a:xfrm flipH="1">
            <a:off x="2095836" y="1479493"/>
            <a:ext cx="10723" cy="459648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flipH="1" flipV="1">
            <a:off x="2090410" y="6075974"/>
            <a:ext cx="6859381" cy="2168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rot="16200000">
            <a:off x="-2004615" y="3572249"/>
            <a:ext cx="4638119" cy="369332"/>
          </a:xfrm>
          <a:prstGeom prst="rect">
            <a:avLst/>
          </a:prstGeom>
          <a:noFill/>
        </p:spPr>
        <p:txBody>
          <a:bodyPr wrap="square" rtlCol="0">
            <a:spAutoFit/>
          </a:bodyPr>
          <a:lstStyle/>
          <a:p>
            <a:pPr algn="ctr" defTabSz="457200"/>
            <a:r>
              <a:rPr lang="en-US" u="sng" dirty="0" smtClean="0">
                <a:solidFill>
                  <a:srgbClr val="000000"/>
                </a:solidFill>
              </a:rPr>
              <a:t>Smart City Application Areas</a:t>
            </a:r>
            <a:endParaRPr lang="en-US" u="sng" dirty="0">
              <a:solidFill>
                <a:srgbClr val="000000"/>
              </a:solidFill>
            </a:endParaRPr>
          </a:p>
        </p:txBody>
      </p:sp>
      <p:sp>
        <p:nvSpPr>
          <p:cNvPr id="23" name="Oval 22"/>
          <p:cNvSpPr/>
          <p:nvPr/>
        </p:nvSpPr>
        <p:spPr bwMode="auto">
          <a:xfrm>
            <a:off x="2238410" y="1454561"/>
            <a:ext cx="3275278" cy="296256"/>
          </a:xfrm>
          <a:prstGeom prst="ellipse">
            <a:avLst/>
          </a:prstGeom>
          <a:solidFill>
            <a:srgbClr val="6B84A5"/>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DOE</a:t>
            </a:r>
            <a:r>
              <a:rPr lang="en-US" sz="1000" dirty="0" smtClean="0">
                <a:solidFill>
                  <a:srgbClr val="000000"/>
                </a:solidFill>
              </a:rPr>
              <a:t>: Smart Building Technologies</a:t>
            </a:r>
          </a:p>
        </p:txBody>
      </p:sp>
      <p:sp>
        <p:nvSpPr>
          <p:cNvPr id="28" name="Oval 27"/>
          <p:cNvSpPr/>
          <p:nvPr/>
        </p:nvSpPr>
        <p:spPr bwMode="auto">
          <a:xfrm>
            <a:off x="3350103" y="4432398"/>
            <a:ext cx="3722717" cy="291313"/>
          </a:xfrm>
          <a:prstGeom prst="ellipse">
            <a:avLst/>
          </a:prstGeom>
          <a:solidFill>
            <a:schemeClr val="accent5">
              <a:lumMod val="20000"/>
              <a:lumOff val="80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NSF</a:t>
            </a:r>
            <a:r>
              <a:rPr lang="en-US" sz="1000" dirty="0" smtClean="0">
                <a:solidFill>
                  <a:srgbClr val="000000"/>
                </a:solidFill>
              </a:rPr>
              <a:t>: U.S. Ignite</a:t>
            </a:r>
          </a:p>
        </p:txBody>
      </p:sp>
      <p:sp>
        <p:nvSpPr>
          <p:cNvPr id="29" name="Oval 28"/>
          <p:cNvSpPr/>
          <p:nvPr/>
        </p:nvSpPr>
        <p:spPr bwMode="auto">
          <a:xfrm rot="19907529">
            <a:off x="2165612" y="3680969"/>
            <a:ext cx="3589976" cy="392609"/>
          </a:xfrm>
          <a:prstGeom prst="ellipse">
            <a:avLst/>
          </a:prstGeom>
          <a:solidFill>
            <a:schemeClr val="accent5">
              <a:lumMod val="20000"/>
              <a:lumOff val="80000"/>
              <a:alpha val="63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NSF</a:t>
            </a:r>
            <a:r>
              <a:rPr lang="en-US" sz="1000" dirty="0" smtClean="0">
                <a:solidFill>
                  <a:srgbClr val="000000"/>
                </a:solidFill>
              </a:rPr>
              <a:t>: CPS</a:t>
            </a:r>
          </a:p>
        </p:txBody>
      </p:sp>
      <p:sp>
        <p:nvSpPr>
          <p:cNvPr id="30" name="Oval 29"/>
          <p:cNvSpPr/>
          <p:nvPr/>
        </p:nvSpPr>
        <p:spPr bwMode="auto">
          <a:xfrm>
            <a:off x="2240239" y="4981981"/>
            <a:ext cx="3273448" cy="291313"/>
          </a:xfrm>
          <a:prstGeom prst="ellipse">
            <a:avLst/>
          </a:prstGeom>
          <a:solidFill>
            <a:srgbClr val="6B84A5"/>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DOE</a:t>
            </a:r>
            <a:r>
              <a:rPr lang="en-US" sz="1000" dirty="0" smtClean="0">
                <a:solidFill>
                  <a:srgbClr val="000000"/>
                </a:solidFill>
              </a:rPr>
              <a:t>: Connected and Automated Vehicles Research</a:t>
            </a:r>
          </a:p>
        </p:txBody>
      </p:sp>
      <p:sp>
        <p:nvSpPr>
          <p:cNvPr id="31" name="Oval 30"/>
          <p:cNvSpPr/>
          <p:nvPr/>
        </p:nvSpPr>
        <p:spPr bwMode="auto">
          <a:xfrm>
            <a:off x="2240240" y="5304312"/>
            <a:ext cx="3273447" cy="291313"/>
          </a:xfrm>
          <a:prstGeom prst="ellipse">
            <a:avLst/>
          </a:prstGeom>
          <a:solidFill>
            <a:schemeClr val="accent3">
              <a:lumMod val="75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EPA</a:t>
            </a:r>
            <a:r>
              <a:rPr lang="en-US" sz="1000" dirty="0" smtClean="0">
                <a:solidFill>
                  <a:srgbClr val="000000"/>
                </a:solidFill>
              </a:rPr>
              <a:t>: Air Monitoring</a:t>
            </a:r>
          </a:p>
        </p:txBody>
      </p:sp>
      <p:sp>
        <p:nvSpPr>
          <p:cNvPr id="32" name="Oval 31"/>
          <p:cNvSpPr/>
          <p:nvPr/>
        </p:nvSpPr>
        <p:spPr bwMode="auto">
          <a:xfrm>
            <a:off x="2240239" y="5713589"/>
            <a:ext cx="3273448" cy="291313"/>
          </a:xfrm>
          <a:prstGeom prst="ellipse">
            <a:avLst/>
          </a:prstGeom>
          <a:solidFill>
            <a:schemeClr val="accent3">
              <a:lumMod val="75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EPA</a:t>
            </a:r>
            <a:r>
              <a:rPr lang="en-US" sz="1000" dirty="0" smtClean="0">
                <a:solidFill>
                  <a:srgbClr val="000000"/>
                </a:solidFill>
              </a:rPr>
              <a:t>: Water Resilience and Security</a:t>
            </a:r>
          </a:p>
        </p:txBody>
      </p:sp>
      <p:sp>
        <p:nvSpPr>
          <p:cNvPr id="35" name="TextBox 34"/>
          <p:cNvSpPr txBox="1"/>
          <p:nvPr/>
        </p:nvSpPr>
        <p:spPr>
          <a:xfrm>
            <a:off x="2097633" y="6125647"/>
            <a:ext cx="2585901" cy="800219"/>
          </a:xfrm>
          <a:prstGeom prst="rect">
            <a:avLst/>
          </a:prstGeom>
          <a:noFill/>
        </p:spPr>
        <p:txBody>
          <a:bodyPr wrap="square" rtlCol="0">
            <a:spAutoFit/>
          </a:bodyPr>
          <a:lstStyle/>
          <a:p>
            <a:pPr algn="ctr" defTabSz="457200"/>
            <a:r>
              <a:rPr lang="en-US" sz="1400" i="1" dirty="0" smtClean="0">
                <a:solidFill>
                  <a:srgbClr val="000000"/>
                </a:solidFill>
              </a:rPr>
              <a:t>Research		 </a:t>
            </a:r>
            <a:r>
              <a:rPr lang="en-US" sz="1400" i="1" dirty="0" err="1" smtClean="0">
                <a:solidFill>
                  <a:srgbClr val="000000"/>
                </a:solidFill>
              </a:rPr>
              <a:t>Testbed</a:t>
            </a:r>
            <a:endParaRPr lang="en-US" sz="1400" i="1" dirty="0">
              <a:solidFill>
                <a:srgbClr val="000000"/>
              </a:solidFill>
            </a:endParaRPr>
          </a:p>
          <a:p>
            <a:pPr algn="ctr" defTabSz="457200"/>
            <a:r>
              <a:rPr lang="en-US" sz="1400" u="sng" dirty="0" smtClean="0">
                <a:solidFill>
                  <a:srgbClr val="000000"/>
                </a:solidFill>
              </a:rPr>
              <a:t>R&amp;D</a:t>
            </a:r>
            <a:endParaRPr lang="en-US" sz="1400" u="sng" dirty="0">
              <a:solidFill>
                <a:srgbClr val="000000"/>
              </a:solidFill>
            </a:endParaRPr>
          </a:p>
          <a:p>
            <a:pPr algn="ctr" defTabSz="457200"/>
            <a:endParaRPr lang="en-US" u="sng" dirty="0" smtClean="0">
              <a:solidFill>
                <a:srgbClr val="000000"/>
              </a:solidFill>
            </a:endParaRPr>
          </a:p>
        </p:txBody>
      </p:sp>
      <p:cxnSp>
        <p:nvCxnSpPr>
          <p:cNvPr id="38" name="Straight Connector 37"/>
          <p:cNvCxnSpPr/>
          <p:nvPr/>
        </p:nvCxnSpPr>
        <p:spPr bwMode="auto">
          <a:xfrm>
            <a:off x="4683534" y="6123698"/>
            <a:ext cx="1" cy="55783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bwMode="auto">
          <a:xfrm>
            <a:off x="6891302" y="6113934"/>
            <a:ext cx="1" cy="55783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Oval 40"/>
          <p:cNvSpPr/>
          <p:nvPr/>
        </p:nvSpPr>
        <p:spPr bwMode="auto">
          <a:xfrm>
            <a:off x="2240240" y="1871165"/>
            <a:ext cx="4562147" cy="296256"/>
          </a:xfrm>
          <a:prstGeom prst="ellipse">
            <a:avLst/>
          </a:prstGeom>
          <a:solidFill>
            <a:srgbClr val="6B84A5"/>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DOE</a:t>
            </a:r>
            <a:r>
              <a:rPr lang="en-US" sz="1000" dirty="0" smtClean="0">
                <a:solidFill>
                  <a:srgbClr val="000000"/>
                </a:solidFill>
              </a:rPr>
              <a:t>: Smart Grid</a:t>
            </a:r>
          </a:p>
        </p:txBody>
      </p:sp>
      <p:sp>
        <p:nvSpPr>
          <p:cNvPr id="46" name="TextBox 45"/>
          <p:cNvSpPr txBox="1"/>
          <p:nvPr/>
        </p:nvSpPr>
        <p:spPr>
          <a:xfrm>
            <a:off x="4683534" y="6111010"/>
            <a:ext cx="2207767" cy="738664"/>
          </a:xfrm>
          <a:prstGeom prst="rect">
            <a:avLst/>
          </a:prstGeom>
          <a:noFill/>
        </p:spPr>
        <p:txBody>
          <a:bodyPr wrap="square" rtlCol="0">
            <a:spAutoFit/>
          </a:bodyPr>
          <a:lstStyle/>
          <a:p>
            <a:pPr algn="ctr" defTabSz="457200"/>
            <a:r>
              <a:rPr lang="en-US" sz="1400" i="1" dirty="0" smtClean="0">
                <a:solidFill>
                  <a:srgbClr val="000000"/>
                </a:solidFill>
              </a:rPr>
              <a:t>Pilot			Scale</a:t>
            </a:r>
          </a:p>
          <a:p>
            <a:pPr algn="ctr" defTabSz="457200"/>
            <a:r>
              <a:rPr lang="en-US" sz="1400" u="sng" dirty="0" smtClean="0">
                <a:solidFill>
                  <a:srgbClr val="000000"/>
                </a:solidFill>
              </a:rPr>
              <a:t>Deployment</a:t>
            </a:r>
            <a:endParaRPr lang="en-US" sz="1400" u="sng" dirty="0">
              <a:solidFill>
                <a:srgbClr val="000000"/>
              </a:solidFill>
            </a:endParaRPr>
          </a:p>
          <a:p>
            <a:pPr algn="ctr" defTabSz="457200"/>
            <a:endParaRPr lang="en-US" sz="1400" u="sng" dirty="0" smtClean="0">
              <a:solidFill>
                <a:srgbClr val="000000"/>
              </a:solidFill>
            </a:endParaRPr>
          </a:p>
        </p:txBody>
      </p:sp>
      <p:sp>
        <p:nvSpPr>
          <p:cNvPr id="34" name="Oval 33"/>
          <p:cNvSpPr/>
          <p:nvPr/>
        </p:nvSpPr>
        <p:spPr bwMode="auto">
          <a:xfrm>
            <a:off x="5939119" y="3587539"/>
            <a:ext cx="1918247" cy="291313"/>
          </a:xfrm>
          <a:prstGeom prst="ellipse">
            <a:avLst/>
          </a:prstGeom>
          <a:solidFill>
            <a:schemeClr val="accent6">
              <a:lumMod val="40000"/>
              <a:lumOff val="60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a:solidFill>
                  <a:srgbClr val="000000"/>
                </a:solidFill>
              </a:rPr>
              <a:t>DHS</a:t>
            </a:r>
            <a:r>
              <a:rPr lang="en-US" sz="1000" dirty="0">
                <a:solidFill>
                  <a:srgbClr val="000000"/>
                </a:solidFill>
              </a:rPr>
              <a:t>: Urban Security</a:t>
            </a:r>
          </a:p>
        </p:txBody>
      </p:sp>
      <p:sp>
        <p:nvSpPr>
          <p:cNvPr id="36" name="Oval 35"/>
          <p:cNvSpPr/>
          <p:nvPr/>
        </p:nvSpPr>
        <p:spPr bwMode="auto">
          <a:xfrm>
            <a:off x="5939119" y="4448432"/>
            <a:ext cx="1918247" cy="291313"/>
          </a:xfrm>
          <a:prstGeom prst="ellipse">
            <a:avLst/>
          </a:prstGeom>
          <a:solidFill>
            <a:schemeClr val="bg1">
              <a:lumMod val="65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a:solidFill>
                  <a:srgbClr val="000000"/>
                </a:solidFill>
              </a:rPr>
              <a:t>NTIA</a:t>
            </a:r>
            <a:r>
              <a:rPr lang="en-US" sz="1000" dirty="0">
                <a:solidFill>
                  <a:srgbClr val="000000"/>
                </a:solidFill>
              </a:rPr>
              <a:t>: Community Broadband</a:t>
            </a:r>
          </a:p>
        </p:txBody>
      </p:sp>
      <p:sp>
        <p:nvSpPr>
          <p:cNvPr id="27" name="Oval 26"/>
          <p:cNvSpPr/>
          <p:nvPr/>
        </p:nvSpPr>
        <p:spPr bwMode="auto">
          <a:xfrm>
            <a:off x="5770072" y="1449903"/>
            <a:ext cx="1180956" cy="291313"/>
          </a:xfrm>
          <a:prstGeom prst="ellipse">
            <a:avLst/>
          </a:prstGeom>
          <a:solidFill>
            <a:schemeClr val="accent6">
              <a:lumMod val="40000"/>
              <a:lumOff val="60000"/>
            </a:schemeClr>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HUD</a:t>
            </a:r>
            <a:r>
              <a:rPr lang="en-US" sz="1000" dirty="0" smtClean="0">
                <a:solidFill>
                  <a:srgbClr val="000000"/>
                </a:solidFill>
              </a:rPr>
              <a:t>: Block Grants</a:t>
            </a:r>
            <a:endParaRPr lang="en-US" sz="1000" dirty="0">
              <a:solidFill>
                <a:srgbClr val="000000"/>
              </a:solidFill>
            </a:endParaRPr>
          </a:p>
        </p:txBody>
      </p:sp>
      <p:sp>
        <p:nvSpPr>
          <p:cNvPr id="25" name="Oval 24"/>
          <p:cNvSpPr/>
          <p:nvPr/>
        </p:nvSpPr>
        <p:spPr bwMode="auto">
          <a:xfrm>
            <a:off x="2240239" y="4755405"/>
            <a:ext cx="3274703" cy="291313"/>
          </a:xfrm>
          <a:prstGeom prst="ellipse">
            <a:avLst/>
          </a:prstGeom>
          <a:solidFill>
            <a:srgbClr val="92D050"/>
          </a:solidFill>
          <a:ln w="6350">
            <a:prstDash val="solid"/>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r>
              <a:rPr lang="en-US" sz="1000" u="sng" dirty="0" smtClean="0">
                <a:solidFill>
                  <a:srgbClr val="000000"/>
                </a:solidFill>
              </a:rPr>
              <a:t>DOT</a:t>
            </a:r>
            <a:r>
              <a:rPr lang="en-US" sz="1000" dirty="0" smtClean="0">
                <a:solidFill>
                  <a:srgbClr val="000000"/>
                </a:solidFill>
              </a:rPr>
              <a:t>: Connected Vehicle Research</a:t>
            </a:r>
          </a:p>
        </p:txBody>
      </p:sp>
      <p:sp>
        <p:nvSpPr>
          <p:cNvPr id="4" name="TextBox 3"/>
          <p:cNvSpPr txBox="1"/>
          <p:nvPr/>
        </p:nvSpPr>
        <p:spPr>
          <a:xfrm>
            <a:off x="5939119" y="2598656"/>
            <a:ext cx="2929991" cy="923330"/>
          </a:xfrm>
          <a:prstGeom prst="rect">
            <a:avLst/>
          </a:prstGeom>
          <a:solidFill>
            <a:schemeClr val="accent1"/>
          </a:solidFill>
        </p:spPr>
        <p:txBody>
          <a:bodyPr wrap="square" rtlCol="0">
            <a:spAutoFit/>
          </a:bodyPr>
          <a:lstStyle/>
          <a:p>
            <a:r>
              <a:rPr lang="en-US" dirty="0" smtClean="0"/>
              <a:t>Expanding the impact of CPS research beyond our traditional view</a:t>
            </a:r>
            <a:endParaRPr lang="en-US" dirty="0"/>
          </a:p>
        </p:txBody>
      </p:sp>
    </p:spTree>
    <p:extLst>
      <p:ext uri="{BB962C8B-B14F-4D97-AF65-F5344CB8AC3E}">
        <p14:creationId xmlns:p14="http://schemas.microsoft.com/office/powerpoint/2010/main" val="4778858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Sense of the Future</a:t>
            </a:r>
            <a:endParaRPr lang="en-US" dirty="0"/>
          </a:p>
        </p:txBody>
      </p:sp>
      <p:sp>
        <p:nvSpPr>
          <p:cNvPr id="3" name="Content Placeholder 2"/>
          <p:cNvSpPr>
            <a:spLocks noGrp="1"/>
          </p:cNvSpPr>
          <p:nvPr>
            <p:ph idx="1"/>
          </p:nvPr>
        </p:nvSpPr>
        <p:spPr/>
        <p:txBody>
          <a:bodyPr/>
          <a:lstStyle/>
          <a:p>
            <a:r>
              <a:rPr lang="en-US" dirty="0" smtClean="0"/>
              <a:t>The innovation ecosystem of the Industrial Internet</a:t>
            </a:r>
          </a:p>
          <a:p>
            <a:r>
              <a:rPr lang="en-US" dirty="0" smtClean="0"/>
              <a:t>A world in which our environment interacts seamlessly with us</a:t>
            </a:r>
          </a:p>
        </p:txBody>
      </p:sp>
      <p:sp>
        <p:nvSpPr>
          <p:cNvPr id="6" name="Slide Number Placeholder 5"/>
          <p:cNvSpPr>
            <a:spLocks noGrp="1"/>
          </p:cNvSpPr>
          <p:nvPr>
            <p:ph type="sldNum" sz="quarter" idx="4294967295"/>
          </p:nvPr>
        </p:nvSpPr>
        <p:spPr>
          <a:xfrm>
            <a:off x="7399963" y="6356350"/>
            <a:ext cx="762000" cy="365125"/>
          </a:xfrm>
          <a:prstGeom prst="rect">
            <a:avLst/>
          </a:prstGeom>
        </p:spPr>
        <p:txBody>
          <a:bodyPr/>
          <a:lstStyle/>
          <a:p>
            <a:fld id="{07F52DBB-A7D1-8E41-BD4E-54628A079561}" type="slidenum">
              <a:rPr lang="en-US" smtClean="0"/>
              <a:pPr/>
              <a:t>59</a:t>
            </a:fld>
            <a:endParaRPr lang="en-US"/>
          </a:p>
        </p:txBody>
      </p:sp>
      <p:sp>
        <p:nvSpPr>
          <p:cNvPr id="8" name="TextBox 7"/>
          <p:cNvSpPr txBox="1"/>
          <p:nvPr/>
        </p:nvSpPr>
        <p:spPr>
          <a:xfrm>
            <a:off x="2616751" y="5487502"/>
            <a:ext cx="3302000" cy="399762"/>
          </a:xfrm>
          <a:prstGeom prst="rect">
            <a:avLst/>
          </a:prstGeom>
          <a:noFill/>
        </p:spPr>
        <p:txBody>
          <a:bodyPr wrap="square" rtlCol="0">
            <a:normAutofit/>
          </a:bodyPr>
          <a:lstStyle/>
          <a:p>
            <a:r>
              <a:rPr lang="en-US" sz="600" dirty="0" smtClean="0"/>
              <a:t>"</a:t>
            </a:r>
            <a:r>
              <a:rPr lang="en-US" sz="600" dirty="0" err="1" smtClean="0"/>
              <a:t>STWink</a:t>
            </a:r>
            <a:r>
              <a:rPr lang="en-US" sz="600" dirty="0" smtClean="0"/>
              <a:t> Eye" by Star Trek: The Original Series episode, "Wink of an Eye". Licensed under Fair use of copyrighted material in the context of Star Trek via Wikipedia - </a:t>
            </a:r>
            <a:r>
              <a:rPr lang="en-US" sz="600" dirty="0" err="1" smtClean="0"/>
              <a:t>http://en.wikipedia.org/wiki/File:STWink_Eye.jpg#mediaviewer/File:STWink_Eye.jpg</a:t>
            </a:r>
            <a:endParaRPr lang="en-US" sz="600" dirty="0"/>
          </a:p>
        </p:txBody>
      </p:sp>
      <p:pic>
        <p:nvPicPr>
          <p:cNvPr id="9" name="Picture 8" descr="STWink_Eye.jpg"/>
          <p:cNvPicPr>
            <a:picLocks noChangeAspect="1"/>
          </p:cNvPicPr>
          <p:nvPr/>
        </p:nvPicPr>
        <p:blipFill>
          <a:blip r:embed="rId2"/>
          <a:stretch>
            <a:fillRect/>
          </a:stretch>
        </p:blipFill>
        <p:spPr>
          <a:xfrm>
            <a:off x="2616751" y="3011001"/>
            <a:ext cx="3302000" cy="2476500"/>
          </a:xfrm>
          <a:prstGeom prst="rect">
            <a:avLst/>
          </a:prstGeom>
        </p:spPr>
      </p:pic>
      <p:pic>
        <p:nvPicPr>
          <p:cNvPr id="10" name="Content Placeholder 6" descr="718919f995f80cf6eedc6ce64f0d3649.jpg"/>
          <p:cNvPicPr>
            <a:picLocks noChangeAspect="1"/>
          </p:cNvPicPr>
          <p:nvPr/>
        </p:nvPicPr>
        <p:blipFill>
          <a:blip r:embed="rId3"/>
          <a:srcRect l="-5767" r="-5767"/>
          <a:stretch>
            <a:fillRect/>
          </a:stretch>
        </p:blipFill>
        <p:spPr>
          <a:xfrm>
            <a:off x="2079544" y="2813854"/>
            <a:ext cx="5459197" cy="3214517"/>
          </a:xfrm>
          <a:prstGeom prst="rect">
            <a:avLst/>
          </a:prstGeom>
        </p:spPr>
      </p:pic>
    </p:spTree>
    <p:extLst>
      <p:ext uri="{BB962C8B-B14F-4D97-AF65-F5344CB8AC3E}">
        <p14:creationId xmlns:p14="http://schemas.microsoft.com/office/powerpoint/2010/main" val="690599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76200"/>
            <a:ext cx="8229600" cy="1143000"/>
          </a:xfrm>
        </p:spPr>
        <p:txBody>
          <a:bodyPr>
            <a:normAutofit/>
          </a:bodyPr>
          <a:lstStyle/>
          <a:p>
            <a:pPr algn="ctr" eaLnBrk="1" hangingPunct="1"/>
            <a:r>
              <a:rPr lang="en-US" b="1" dirty="0" smtClean="0"/>
              <a:t>Health and Wellbeing</a:t>
            </a:r>
          </a:p>
        </p:txBody>
      </p:sp>
      <p:sp>
        <p:nvSpPr>
          <p:cNvPr id="6" name="TextBox 5"/>
          <p:cNvSpPr txBox="1"/>
          <p:nvPr/>
        </p:nvSpPr>
        <p:spPr>
          <a:xfrm>
            <a:off x="228600" y="1027587"/>
            <a:ext cx="8915400" cy="1815882"/>
          </a:xfrm>
          <a:prstGeom prst="rect">
            <a:avLst/>
          </a:prstGeom>
          <a:noFill/>
        </p:spPr>
        <p:txBody>
          <a:bodyPr wrap="square" rtlCol="0">
            <a:spAutoFit/>
          </a:bodyPr>
          <a:lstStyle/>
          <a:p>
            <a:r>
              <a:rPr lang="en-US" sz="2800" b="1" i="1" dirty="0" smtClean="0">
                <a:solidFill>
                  <a:srgbClr val="800000"/>
                </a:solidFill>
                <a:cs typeface="Arial"/>
              </a:rPr>
              <a:t>Imagine a day where…                 </a:t>
            </a:r>
          </a:p>
          <a:p>
            <a:r>
              <a:rPr lang="en-US" sz="2800" b="1" i="1" dirty="0">
                <a:solidFill>
                  <a:srgbClr val="800000"/>
                </a:solidFill>
                <a:cs typeface="Arial"/>
              </a:rPr>
              <a:t> </a:t>
            </a:r>
            <a:r>
              <a:rPr lang="en-US" sz="2800" b="1" i="1" dirty="0" smtClean="0">
                <a:solidFill>
                  <a:srgbClr val="800000"/>
                </a:solidFill>
                <a:cs typeface="Arial"/>
              </a:rPr>
              <a:t>     wellbeing is pervasive and healthcare is personalized</a:t>
            </a:r>
          </a:p>
          <a:p>
            <a:endParaRPr lang="en-US" sz="2800" b="1" i="1" dirty="0" smtClean="0">
              <a:solidFill>
                <a:srgbClr val="800000"/>
              </a:solidFill>
              <a:cs typeface="Arial"/>
            </a:endParaRPr>
          </a:p>
          <a:p>
            <a:r>
              <a:rPr lang="en-US" sz="2800" b="1" i="1" dirty="0" smtClean="0">
                <a:solidFill>
                  <a:srgbClr val="800000"/>
                </a:solidFill>
                <a:cs typeface="Arial"/>
              </a:rPr>
              <a:t>  </a:t>
            </a:r>
            <a:endParaRPr lang="en-US" sz="2800" b="1" i="1" dirty="0">
              <a:solidFill>
                <a:srgbClr val="800000"/>
              </a:solidFill>
              <a:cs typeface="Arial"/>
            </a:endParaRPr>
          </a:p>
        </p:txBody>
      </p:sp>
      <p:grpSp>
        <p:nvGrpSpPr>
          <p:cNvPr id="8" name="Group 7"/>
          <p:cNvGrpSpPr/>
          <p:nvPr/>
        </p:nvGrpSpPr>
        <p:grpSpPr>
          <a:xfrm>
            <a:off x="533400" y="1981200"/>
            <a:ext cx="7752242" cy="4343400"/>
            <a:chOff x="491435" y="891227"/>
            <a:chExt cx="8521937" cy="5055996"/>
          </a:xfrm>
        </p:grpSpPr>
        <p:pic>
          <p:nvPicPr>
            <p:cNvPr id="9" name="Picture 12" descr="C:\Documents and Settings\gjochum\Local Settings\Temporary Internet Files\Content.IE5\MFTY69L4\MP9002553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2133600" cy="3612776"/>
            </a:xfrm>
            <a:prstGeom prst="ellipse">
              <a:avLst/>
            </a:prstGeom>
            <a:noFill/>
          </p:spPr>
        </p:pic>
        <p:sp>
          <p:nvSpPr>
            <p:cNvPr id="10" name="Rounded Rectangle 9"/>
            <p:cNvSpPr/>
            <p:nvPr/>
          </p:nvSpPr>
          <p:spPr>
            <a:xfrm>
              <a:off x="7003702" y="1309909"/>
              <a:ext cx="2009670" cy="46373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242248" y="2844803"/>
              <a:ext cx="593151" cy="307777"/>
            </a:xfrm>
            <a:prstGeom prst="rect">
              <a:avLst/>
            </a:prstGeom>
            <a:noFill/>
          </p:spPr>
          <p:txBody>
            <a:bodyPr wrap="square" rtlCol="0">
              <a:spAutoFit/>
            </a:bodyPr>
            <a:lstStyle/>
            <a:p>
              <a:pPr algn="ctr"/>
              <a:r>
                <a:rPr lang="en-US" sz="1400" b="1" dirty="0" smtClean="0"/>
                <a:t>ECG</a:t>
              </a:r>
              <a:endParaRPr lang="en-US" sz="1400" b="1" dirty="0"/>
            </a:p>
          </p:txBody>
        </p:sp>
        <p:sp>
          <p:nvSpPr>
            <p:cNvPr id="12" name="TextBox 11"/>
            <p:cNvSpPr txBox="1"/>
            <p:nvPr/>
          </p:nvSpPr>
          <p:spPr>
            <a:xfrm>
              <a:off x="2550180" y="1454732"/>
              <a:ext cx="694407" cy="307777"/>
            </a:xfrm>
            <a:prstGeom prst="rect">
              <a:avLst/>
            </a:prstGeom>
            <a:noFill/>
          </p:spPr>
          <p:txBody>
            <a:bodyPr wrap="square" rtlCol="0">
              <a:spAutoFit/>
            </a:bodyPr>
            <a:lstStyle/>
            <a:p>
              <a:pPr algn="ctr"/>
              <a:r>
                <a:rPr lang="en-US" sz="1400" b="1" dirty="0" smtClean="0"/>
                <a:t>EEG</a:t>
              </a:r>
              <a:endParaRPr lang="en-US" sz="1400" b="1" dirty="0"/>
            </a:p>
          </p:txBody>
        </p:sp>
        <p:sp>
          <p:nvSpPr>
            <p:cNvPr id="13" name="TextBox 12"/>
            <p:cNvSpPr txBox="1"/>
            <p:nvPr/>
          </p:nvSpPr>
          <p:spPr>
            <a:xfrm>
              <a:off x="575200" y="1905603"/>
              <a:ext cx="996359" cy="461665"/>
            </a:xfrm>
            <a:prstGeom prst="rect">
              <a:avLst/>
            </a:prstGeom>
            <a:noFill/>
          </p:spPr>
          <p:txBody>
            <a:bodyPr wrap="square" rtlCol="0">
              <a:spAutoFit/>
            </a:bodyPr>
            <a:lstStyle/>
            <a:p>
              <a:pPr algn="ctr"/>
              <a:r>
                <a:rPr lang="en-US" sz="1200" b="1" dirty="0" smtClean="0"/>
                <a:t>Pulmonary Function</a:t>
              </a:r>
              <a:endParaRPr lang="en-US" sz="1200" b="1" dirty="0"/>
            </a:p>
          </p:txBody>
        </p:sp>
        <p:sp>
          <p:nvSpPr>
            <p:cNvPr id="14" name="TextBox 13"/>
            <p:cNvSpPr txBox="1"/>
            <p:nvPr/>
          </p:nvSpPr>
          <p:spPr>
            <a:xfrm>
              <a:off x="748146" y="3548811"/>
              <a:ext cx="550986" cy="276999"/>
            </a:xfrm>
            <a:prstGeom prst="rect">
              <a:avLst/>
            </a:prstGeom>
            <a:noFill/>
          </p:spPr>
          <p:txBody>
            <a:bodyPr wrap="square" rtlCol="0">
              <a:spAutoFit/>
            </a:bodyPr>
            <a:lstStyle/>
            <a:p>
              <a:pPr algn="ctr"/>
              <a:r>
                <a:rPr lang="en-US" sz="1200" b="1" dirty="0" smtClean="0"/>
                <a:t>Gait</a:t>
              </a:r>
              <a:endParaRPr lang="en-US" sz="1200" b="1" dirty="0"/>
            </a:p>
          </p:txBody>
        </p:sp>
        <p:sp>
          <p:nvSpPr>
            <p:cNvPr id="15" name="TextBox 14"/>
            <p:cNvSpPr txBox="1"/>
            <p:nvPr/>
          </p:nvSpPr>
          <p:spPr>
            <a:xfrm>
              <a:off x="900547" y="4657926"/>
              <a:ext cx="765350" cy="276999"/>
            </a:xfrm>
            <a:prstGeom prst="rect">
              <a:avLst/>
            </a:prstGeom>
            <a:noFill/>
          </p:spPr>
          <p:txBody>
            <a:bodyPr wrap="square" rtlCol="0">
              <a:spAutoFit/>
            </a:bodyPr>
            <a:lstStyle/>
            <a:p>
              <a:pPr algn="ctr"/>
              <a:r>
                <a:rPr lang="en-US" sz="1200" b="1" dirty="0" smtClean="0"/>
                <a:t>Balance</a:t>
              </a:r>
              <a:endParaRPr lang="en-US" sz="1200" b="1" dirty="0"/>
            </a:p>
          </p:txBody>
        </p:sp>
        <p:sp>
          <p:nvSpPr>
            <p:cNvPr id="16" name="TextBox 15"/>
            <p:cNvSpPr txBox="1"/>
            <p:nvPr/>
          </p:nvSpPr>
          <p:spPr>
            <a:xfrm>
              <a:off x="1867688" y="5210455"/>
              <a:ext cx="875509" cy="276999"/>
            </a:xfrm>
            <a:prstGeom prst="rect">
              <a:avLst/>
            </a:prstGeom>
            <a:noFill/>
          </p:spPr>
          <p:txBody>
            <a:bodyPr wrap="square" rtlCol="0">
              <a:spAutoFit/>
            </a:bodyPr>
            <a:lstStyle/>
            <a:p>
              <a:pPr algn="ctr"/>
              <a:r>
                <a:rPr lang="en-US" sz="1200" b="1" dirty="0" smtClean="0"/>
                <a:t>Step Size</a:t>
              </a:r>
              <a:endParaRPr lang="en-US" sz="1200" b="1" dirty="0"/>
            </a:p>
          </p:txBody>
        </p:sp>
        <p:sp>
          <p:nvSpPr>
            <p:cNvPr id="17" name="TextBox 16"/>
            <p:cNvSpPr txBox="1"/>
            <p:nvPr/>
          </p:nvSpPr>
          <p:spPr>
            <a:xfrm>
              <a:off x="3259667" y="3456478"/>
              <a:ext cx="818293" cy="461665"/>
            </a:xfrm>
            <a:prstGeom prst="rect">
              <a:avLst/>
            </a:prstGeom>
            <a:noFill/>
          </p:spPr>
          <p:txBody>
            <a:bodyPr wrap="square" rtlCol="0">
              <a:spAutoFit/>
            </a:bodyPr>
            <a:lstStyle/>
            <a:p>
              <a:pPr algn="ctr"/>
              <a:r>
                <a:rPr lang="en-US" sz="1200" b="1" dirty="0" smtClean="0"/>
                <a:t>Blood</a:t>
              </a:r>
              <a:br>
                <a:rPr lang="en-US" sz="1200" b="1" dirty="0" smtClean="0"/>
              </a:br>
              <a:r>
                <a:rPr lang="en-US" sz="1200" b="1" dirty="0" smtClean="0"/>
                <a:t>Pressure</a:t>
              </a:r>
              <a:endParaRPr lang="en-US" sz="1200" b="1" dirty="0"/>
            </a:p>
          </p:txBody>
        </p:sp>
        <p:sp>
          <p:nvSpPr>
            <p:cNvPr id="18" name="TextBox 17"/>
            <p:cNvSpPr txBox="1"/>
            <p:nvPr/>
          </p:nvSpPr>
          <p:spPr>
            <a:xfrm>
              <a:off x="2965946" y="1872889"/>
              <a:ext cx="621322" cy="307777"/>
            </a:xfrm>
            <a:prstGeom prst="rect">
              <a:avLst/>
            </a:prstGeom>
            <a:noFill/>
          </p:spPr>
          <p:txBody>
            <a:bodyPr wrap="square" rtlCol="0">
              <a:spAutoFit/>
            </a:bodyPr>
            <a:lstStyle/>
            <a:p>
              <a:pPr algn="ctr"/>
              <a:r>
                <a:rPr lang="en-US" sz="1400" b="1" dirty="0" smtClean="0"/>
                <a:t>SpO</a:t>
              </a:r>
              <a:r>
                <a:rPr lang="en-US" sz="1400" b="1" baseline="-25000" dirty="0" smtClean="0"/>
                <a:t>2</a:t>
              </a:r>
              <a:endParaRPr lang="en-US" sz="1400" b="1" baseline="-25000" dirty="0"/>
            </a:p>
          </p:txBody>
        </p:sp>
        <p:sp>
          <p:nvSpPr>
            <p:cNvPr id="19" name="TextBox 18"/>
            <p:cNvSpPr txBox="1"/>
            <p:nvPr/>
          </p:nvSpPr>
          <p:spPr>
            <a:xfrm>
              <a:off x="491435" y="2759179"/>
              <a:ext cx="874207" cy="277000"/>
            </a:xfrm>
            <a:prstGeom prst="rect">
              <a:avLst/>
            </a:prstGeom>
            <a:noFill/>
          </p:spPr>
          <p:txBody>
            <a:bodyPr wrap="square" rtlCol="0">
              <a:spAutoFit/>
            </a:bodyPr>
            <a:lstStyle/>
            <a:p>
              <a:pPr algn="ctr"/>
              <a:r>
                <a:rPr lang="en-US" sz="1200" b="1" dirty="0" smtClean="0"/>
                <a:t>Posture</a:t>
              </a:r>
              <a:endParaRPr lang="en-US" sz="1200" b="1" dirty="0"/>
            </a:p>
          </p:txBody>
        </p:sp>
        <p:sp>
          <p:nvSpPr>
            <p:cNvPr id="20" name="TextBox 19"/>
            <p:cNvSpPr txBox="1"/>
            <p:nvPr/>
          </p:nvSpPr>
          <p:spPr>
            <a:xfrm>
              <a:off x="2861735" y="4565593"/>
              <a:ext cx="657541" cy="461665"/>
            </a:xfrm>
            <a:prstGeom prst="rect">
              <a:avLst/>
            </a:prstGeom>
            <a:noFill/>
          </p:spPr>
          <p:txBody>
            <a:bodyPr wrap="square" rtlCol="0">
              <a:spAutoFit/>
            </a:bodyPr>
            <a:lstStyle/>
            <a:p>
              <a:pPr algn="ctr"/>
              <a:r>
                <a:rPr lang="en-US" sz="1200" b="1" dirty="0" smtClean="0"/>
                <a:t>Step Height</a:t>
              </a:r>
              <a:endParaRPr lang="en-US" sz="1200" b="1" dirty="0"/>
            </a:p>
          </p:txBody>
        </p:sp>
        <p:sp>
          <p:nvSpPr>
            <p:cNvPr id="21" name="TextBox 20"/>
            <p:cNvSpPr txBox="1"/>
            <p:nvPr/>
          </p:nvSpPr>
          <p:spPr>
            <a:xfrm>
              <a:off x="1412857" y="1427157"/>
              <a:ext cx="776040" cy="307777"/>
            </a:xfrm>
            <a:prstGeom prst="rect">
              <a:avLst/>
            </a:prstGeom>
            <a:noFill/>
          </p:spPr>
          <p:txBody>
            <a:bodyPr wrap="square" rtlCol="0">
              <a:spAutoFit/>
            </a:bodyPr>
            <a:lstStyle/>
            <a:p>
              <a:pPr algn="ctr"/>
              <a:r>
                <a:rPr lang="en-US" sz="1400" b="1" dirty="0" smtClean="0"/>
                <a:t>GPS</a:t>
              </a:r>
              <a:endParaRPr lang="en-US" sz="1400" b="1" dirty="0"/>
            </a:p>
          </p:txBody>
        </p:sp>
        <p:grpSp>
          <p:nvGrpSpPr>
            <p:cNvPr id="22" name="Group 104"/>
            <p:cNvGrpSpPr/>
            <p:nvPr/>
          </p:nvGrpSpPr>
          <p:grpSpPr>
            <a:xfrm>
              <a:off x="4204484" y="4803545"/>
              <a:ext cx="1562518" cy="832882"/>
              <a:chOff x="4204484" y="5314208"/>
              <a:chExt cx="1562518" cy="832882"/>
            </a:xfrm>
          </p:grpSpPr>
          <p:sp>
            <p:nvSpPr>
              <p:cNvPr id="77" name="TextBox 76"/>
              <p:cNvSpPr txBox="1"/>
              <p:nvPr/>
            </p:nvSpPr>
            <p:spPr>
              <a:xfrm>
                <a:off x="4204484" y="5314208"/>
                <a:ext cx="1557494" cy="307777"/>
              </a:xfrm>
              <a:prstGeom prst="rect">
                <a:avLst/>
              </a:prstGeom>
              <a:noFill/>
            </p:spPr>
            <p:txBody>
              <a:bodyPr wrap="square" rtlCol="0">
                <a:spAutoFit/>
              </a:bodyPr>
              <a:lstStyle/>
              <a:p>
                <a:pPr algn="ctr"/>
                <a:r>
                  <a:rPr lang="en-US" sz="1400" b="1" dirty="0" smtClean="0"/>
                  <a:t>Performance</a:t>
                </a:r>
                <a:endParaRPr lang="en-US" sz="1400" b="1" dirty="0"/>
              </a:p>
            </p:txBody>
          </p:sp>
          <p:sp>
            <p:nvSpPr>
              <p:cNvPr id="78" name="TextBox 77"/>
              <p:cNvSpPr txBox="1"/>
              <p:nvPr/>
            </p:nvSpPr>
            <p:spPr>
              <a:xfrm>
                <a:off x="4204484" y="5839313"/>
                <a:ext cx="1557494" cy="307777"/>
              </a:xfrm>
              <a:prstGeom prst="rect">
                <a:avLst/>
              </a:prstGeom>
              <a:noFill/>
            </p:spPr>
            <p:txBody>
              <a:bodyPr wrap="square" rtlCol="0">
                <a:spAutoFit/>
              </a:bodyPr>
              <a:lstStyle/>
              <a:p>
                <a:pPr algn="ctr"/>
                <a:r>
                  <a:rPr lang="en-US" sz="1400" b="1" dirty="0" smtClean="0"/>
                  <a:t>Early Detection</a:t>
                </a:r>
                <a:endParaRPr lang="en-US" sz="1400" b="1" dirty="0"/>
              </a:p>
            </p:txBody>
          </p:sp>
          <p:sp>
            <p:nvSpPr>
              <p:cNvPr id="79" name="TextBox 78"/>
              <p:cNvSpPr txBox="1"/>
              <p:nvPr/>
            </p:nvSpPr>
            <p:spPr>
              <a:xfrm>
                <a:off x="4209508" y="5576761"/>
                <a:ext cx="1557494" cy="307777"/>
              </a:xfrm>
              <a:prstGeom prst="rect">
                <a:avLst/>
              </a:prstGeom>
              <a:noFill/>
            </p:spPr>
            <p:txBody>
              <a:bodyPr wrap="square" rtlCol="0">
                <a:spAutoFit/>
              </a:bodyPr>
              <a:lstStyle/>
              <a:p>
                <a:pPr algn="ctr"/>
                <a:r>
                  <a:rPr lang="en-US" sz="1400" b="1" dirty="0" smtClean="0"/>
                  <a:t>Prediction</a:t>
                </a:r>
                <a:endParaRPr lang="en-US" sz="1400" b="1" dirty="0"/>
              </a:p>
            </p:txBody>
          </p:sp>
        </p:grpSp>
        <p:sp>
          <p:nvSpPr>
            <p:cNvPr id="23" name="TextBox 22"/>
            <p:cNvSpPr txBox="1"/>
            <p:nvPr/>
          </p:nvSpPr>
          <p:spPr>
            <a:xfrm>
              <a:off x="7250719" y="4131517"/>
              <a:ext cx="1557494" cy="307777"/>
            </a:xfrm>
            <a:prstGeom prst="rect">
              <a:avLst/>
            </a:prstGeom>
            <a:noFill/>
          </p:spPr>
          <p:txBody>
            <a:bodyPr wrap="square" rtlCol="0">
              <a:spAutoFit/>
            </a:bodyPr>
            <a:lstStyle/>
            <a:p>
              <a:pPr algn="ctr"/>
              <a:r>
                <a:rPr lang="en-US" sz="1400" b="1" dirty="0" smtClean="0"/>
                <a:t>Inference</a:t>
              </a:r>
              <a:endParaRPr lang="en-US" sz="1400" b="1" dirty="0"/>
            </a:p>
          </p:txBody>
        </p:sp>
        <p:sp>
          <p:nvSpPr>
            <p:cNvPr id="24" name="TextBox 23"/>
            <p:cNvSpPr txBox="1"/>
            <p:nvPr/>
          </p:nvSpPr>
          <p:spPr>
            <a:xfrm>
              <a:off x="7250719" y="4350593"/>
              <a:ext cx="1557494" cy="307777"/>
            </a:xfrm>
            <a:prstGeom prst="rect">
              <a:avLst/>
            </a:prstGeom>
            <a:noFill/>
          </p:spPr>
          <p:txBody>
            <a:bodyPr wrap="square" rtlCol="0">
              <a:spAutoFit/>
            </a:bodyPr>
            <a:lstStyle/>
            <a:p>
              <a:pPr algn="ctr"/>
              <a:r>
                <a:rPr lang="en-US" sz="1400" b="1" dirty="0" smtClean="0"/>
                <a:t>Datamining</a:t>
              </a:r>
              <a:endParaRPr lang="en-US" sz="1400" b="1" dirty="0"/>
            </a:p>
          </p:txBody>
        </p:sp>
        <p:grpSp>
          <p:nvGrpSpPr>
            <p:cNvPr id="25" name="Group 44"/>
            <p:cNvGrpSpPr/>
            <p:nvPr/>
          </p:nvGrpSpPr>
          <p:grpSpPr>
            <a:xfrm>
              <a:off x="4121499" y="891227"/>
              <a:ext cx="1808701" cy="1580568"/>
              <a:chOff x="4473195" y="1626152"/>
              <a:chExt cx="1808701" cy="1580568"/>
            </a:xfrm>
          </p:grpSpPr>
          <p:sp>
            <p:nvSpPr>
              <p:cNvPr id="72" name="TextBox 71"/>
              <p:cNvSpPr txBox="1"/>
              <p:nvPr/>
            </p:nvSpPr>
            <p:spPr>
              <a:xfrm>
                <a:off x="4598798" y="1626152"/>
                <a:ext cx="1557494"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73" name="TextBox 72"/>
              <p:cNvSpPr txBox="1"/>
              <p:nvPr/>
            </p:nvSpPr>
            <p:spPr>
              <a:xfrm>
                <a:off x="4473195" y="2898943"/>
                <a:ext cx="1808701" cy="307777"/>
              </a:xfrm>
              <a:prstGeom prst="rect">
                <a:avLst/>
              </a:prstGeom>
              <a:noFill/>
            </p:spPr>
            <p:txBody>
              <a:bodyPr wrap="square" rtlCol="0">
                <a:spAutoFit/>
              </a:bodyPr>
              <a:lstStyle/>
              <a:p>
                <a:pPr algn="ctr"/>
                <a:r>
                  <a:rPr lang="en-US" sz="1400" b="1" dirty="0" smtClean="0"/>
                  <a:t>Health Information</a:t>
                </a:r>
                <a:endParaRPr lang="en-US" sz="1400" b="1" dirty="0"/>
              </a:p>
            </p:txBody>
          </p:sp>
          <p:sp>
            <p:nvSpPr>
              <p:cNvPr id="74" name="TextBox 73"/>
              <p:cNvSpPr txBox="1"/>
              <p:nvPr/>
            </p:nvSpPr>
            <p:spPr>
              <a:xfrm>
                <a:off x="4598798" y="1944350"/>
                <a:ext cx="1557494" cy="307777"/>
              </a:xfrm>
              <a:prstGeom prst="rect">
                <a:avLst/>
              </a:prstGeom>
              <a:noFill/>
            </p:spPr>
            <p:txBody>
              <a:bodyPr wrap="square" rtlCol="0">
                <a:spAutoFit/>
              </a:bodyPr>
              <a:lstStyle/>
              <a:p>
                <a:pPr algn="ctr"/>
                <a:r>
                  <a:rPr lang="en-US" sz="1400" b="1" dirty="0" smtClean="0"/>
                  <a:t>Coaching</a:t>
                </a:r>
                <a:endParaRPr lang="en-US" sz="1400" b="1" dirty="0"/>
              </a:p>
            </p:txBody>
          </p:sp>
          <p:sp>
            <p:nvSpPr>
              <p:cNvPr id="75" name="TextBox 74"/>
              <p:cNvSpPr txBox="1"/>
              <p:nvPr/>
            </p:nvSpPr>
            <p:spPr>
              <a:xfrm>
                <a:off x="4598798" y="2262548"/>
                <a:ext cx="1557494" cy="307777"/>
              </a:xfrm>
              <a:prstGeom prst="rect">
                <a:avLst/>
              </a:prstGeom>
              <a:noFill/>
            </p:spPr>
            <p:txBody>
              <a:bodyPr wrap="square" rtlCol="0">
                <a:spAutoFit/>
              </a:bodyPr>
              <a:lstStyle/>
              <a:p>
                <a:pPr algn="ctr"/>
                <a:r>
                  <a:rPr lang="en-US" sz="1400" b="1" dirty="0" smtClean="0"/>
                  <a:t>Chronic Care</a:t>
                </a:r>
                <a:endParaRPr lang="en-US" sz="1400" b="1" dirty="0"/>
              </a:p>
            </p:txBody>
          </p:sp>
          <p:sp>
            <p:nvSpPr>
              <p:cNvPr id="76" name="TextBox 75"/>
              <p:cNvSpPr txBox="1"/>
              <p:nvPr/>
            </p:nvSpPr>
            <p:spPr>
              <a:xfrm>
                <a:off x="4598798" y="2580746"/>
                <a:ext cx="1557494" cy="307777"/>
              </a:xfrm>
              <a:prstGeom prst="rect">
                <a:avLst/>
              </a:prstGeom>
              <a:noFill/>
            </p:spPr>
            <p:txBody>
              <a:bodyPr wrap="square" rtlCol="0">
                <a:spAutoFit/>
              </a:bodyPr>
              <a:lstStyle/>
              <a:p>
                <a:pPr algn="ctr"/>
                <a:r>
                  <a:rPr lang="en-US" sz="1400" b="1" dirty="0" smtClean="0"/>
                  <a:t>Social Networks</a:t>
                </a:r>
                <a:endParaRPr lang="en-US" sz="1400" b="1" dirty="0"/>
              </a:p>
            </p:txBody>
          </p:sp>
        </p:grpSp>
        <p:sp>
          <p:nvSpPr>
            <p:cNvPr id="26" name="TextBox 25"/>
            <p:cNvSpPr txBox="1"/>
            <p:nvPr/>
          </p:nvSpPr>
          <p:spPr>
            <a:xfrm>
              <a:off x="7162800" y="1523999"/>
              <a:ext cx="1733333" cy="954107"/>
            </a:xfrm>
            <a:prstGeom prst="rect">
              <a:avLst/>
            </a:prstGeom>
            <a:noFill/>
          </p:spPr>
          <p:txBody>
            <a:bodyPr wrap="square" rtlCol="0">
              <a:spAutoFit/>
            </a:bodyPr>
            <a:lstStyle/>
            <a:p>
              <a:pPr algn="ctr"/>
              <a:r>
                <a:rPr lang="en-US" sz="1400" b="1" dirty="0" smtClean="0"/>
                <a:t>Decision Support</a:t>
              </a:r>
            </a:p>
            <a:p>
              <a:pPr algn="ctr"/>
              <a:r>
                <a:rPr lang="en-US" sz="1400" b="1" dirty="0" smtClean="0"/>
                <a:t>Population</a:t>
              </a:r>
              <a:r>
                <a:rPr lang="en-US" sz="1400" dirty="0" smtClean="0"/>
                <a:t> </a:t>
              </a:r>
              <a:r>
                <a:rPr lang="en-US" sz="1400" b="1" dirty="0" smtClean="0"/>
                <a:t>Statistics</a:t>
              </a:r>
            </a:p>
            <a:p>
              <a:pPr algn="ctr"/>
              <a:r>
                <a:rPr lang="en-US" sz="1400" b="1" dirty="0" smtClean="0"/>
                <a:t>Epidemiology</a:t>
              </a:r>
            </a:p>
            <a:p>
              <a:pPr algn="ctr"/>
              <a:r>
                <a:rPr lang="en-US" sz="1400" b="1" dirty="0" smtClean="0"/>
                <a:t>Evidence</a:t>
              </a:r>
              <a:endParaRPr lang="en-US" sz="1400" b="1" dirty="0"/>
            </a:p>
          </p:txBody>
        </p:sp>
        <p:grpSp>
          <p:nvGrpSpPr>
            <p:cNvPr id="27" name="Group 70"/>
            <p:cNvGrpSpPr/>
            <p:nvPr/>
          </p:nvGrpSpPr>
          <p:grpSpPr>
            <a:xfrm flipV="1">
              <a:off x="3391318" y="2254460"/>
              <a:ext cx="949567" cy="1209167"/>
              <a:chOff x="5612000" y="2054900"/>
              <a:chExt cx="1376626" cy="1982879"/>
            </a:xfrm>
          </p:grpSpPr>
          <p:cxnSp>
            <p:nvCxnSpPr>
              <p:cNvPr id="63" name="Curved Connector 62"/>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Curved Connector 69"/>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Curved Connector 70"/>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8" name="Group 69"/>
            <p:cNvGrpSpPr/>
            <p:nvPr/>
          </p:nvGrpSpPr>
          <p:grpSpPr>
            <a:xfrm>
              <a:off x="5613685" y="3723219"/>
              <a:ext cx="1376626" cy="1982879"/>
              <a:chOff x="5628757" y="4247128"/>
              <a:chExt cx="1376626" cy="1982879"/>
            </a:xfrm>
          </p:grpSpPr>
          <p:cxnSp>
            <p:nvCxnSpPr>
              <p:cNvPr id="54" name="Curved Connector 53"/>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Curved Connector 58"/>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9" name="Group 81"/>
            <p:cNvGrpSpPr/>
            <p:nvPr/>
          </p:nvGrpSpPr>
          <p:grpSpPr>
            <a:xfrm flipV="1">
              <a:off x="3401372" y="3843774"/>
              <a:ext cx="931142" cy="1261069"/>
              <a:chOff x="5628757" y="4247128"/>
              <a:chExt cx="1376626" cy="1982879"/>
            </a:xfrm>
          </p:grpSpPr>
          <p:cxnSp>
            <p:nvCxnSpPr>
              <p:cNvPr id="45" name="Curved Connector 44"/>
              <p:cNvCxnSpPr/>
              <p:nvPr/>
            </p:nvCxnSpPr>
            <p:spPr>
              <a:xfrm rot="10800000" flipH="1" flipV="1">
                <a:off x="5628758" y="424712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10800000" flipH="1" flipV="1">
                <a:off x="5628758" y="434803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flipH="1" flipV="1">
                <a:off x="5628757" y="4448934"/>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urved Connector 47"/>
              <p:cNvCxnSpPr/>
              <p:nvPr/>
            </p:nvCxnSpPr>
            <p:spPr>
              <a:xfrm rot="10800000" flipH="1" flipV="1">
                <a:off x="5628757" y="4549837"/>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H="1" flipV="1">
                <a:off x="5628757" y="465074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10800000" flipH="1" flipV="1">
                <a:off x="5628757" y="475164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10800000" flipH="1" flipV="1">
                <a:off x="5628757" y="485254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flipH="1" flipV="1">
                <a:off x="5628757" y="495344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10800000" flipH="1" flipV="1">
                <a:off x="5628757" y="505435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0" name="Group 91"/>
            <p:cNvGrpSpPr/>
            <p:nvPr/>
          </p:nvGrpSpPr>
          <p:grpSpPr>
            <a:xfrm>
              <a:off x="5618699" y="1633149"/>
              <a:ext cx="1376626" cy="1982879"/>
              <a:chOff x="5612000" y="2054900"/>
              <a:chExt cx="1376626" cy="1982879"/>
            </a:xfrm>
          </p:grpSpPr>
          <p:cxnSp>
            <p:nvCxnSpPr>
              <p:cNvPr id="36" name="Curved Connector 35"/>
              <p:cNvCxnSpPr/>
              <p:nvPr/>
            </p:nvCxnSpPr>
            <p:spPr>
              <a:xfrm rot="10800000" flipV="1">
                <a:off x="5612000" y="2054900"/>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10800000" flipV="1">
                <a:off x="5612000" y="2155803"/>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rot="10800000" flipV="1">
                <a:off x="5612001" y="2256706"/>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0800000" flipV="1">
                <a:off x="5612001" y="2357609"/>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10800000" flipV="1">
                <a:off x="5612001" y="245851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p:nvPr/>
            </p:nvCxnSpPr>
            <p:spPr>
              <a:xfrm rot="10800000" flipV="1">
                <a:off x="5612001" y="2559415"/>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flipV="1">
                <a:off x="5612001" y="2660318"/>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flipV="1">
                <a:off x="5612001" y="2761221"/>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0800000" flipV="1">
                <a:off x="5612001" y="2862122"/>
                <a:ext cx="1376625" cy="117565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1" name="Group 101"/>
            <p:cNvGrpSpPr/>
            <p:nvPr/>
          </p:nvGrpSpPr>
          <p:grpSpPr>
            <a:xfrm>
              <a:off x="4336368" y="2487045"/>
              <a:ext cx="1299549" cy="2386658"/>
              <a:chOff x="2435456" y="2606104"/>
              <a:chExt cx="1299549" cy="2386658"/>
            </a:xfrm>
          </p:grpSpPr>
          <p:pic>
            <p:nvPicPr>
              <p:cNvPr id="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456" y="2606104"/>
                <a:ext cx="1299549" cy="2386658"/>
              </a:xfrm>
              <a:prstGeom prst="rect">
                <a:avLst/>
              </a:prstGeom>
              <a:noFill/>
              <a:ln w="9525">
                <a:noFill/>
                <a:miter lim="800000"/>
                <a:headEnd/>
                <a:tailEnd/>
              </a:ln>
            </p:spPr>
          </p:pic>
          <p:pic>
            <p:nvPicPr>
              <p:cNvPr id="35" name="Picture 34" descr="iPhone_Weight.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84761" y="2821300"/>
                <a:ext cx="1189671" cy="1783583"/>
              </a:xfrm>
              <a:prstGeom prst="rect">
                <a:avLst/>
              </a:prstGeom>
            </p:spPr>
          </p:pic>
        </p:grpSp>
        <p:pic>
          <p:nvPicPr>
            <p:cNvPr id="32" name="Picture 39" descr="C:\Documents and Settings\gjochum\Local Settings\Temporary Internet Files\Content.IE5\AHLIEPNB\MP90041006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1515" y="2829660"/>
              <a:ext cx="914400" cy="1370931"/>
            </a:xfrm>
            <a:prstGeom prst="rect">
              <a:avLst/>
            </a:prstGeom>
            <a:noFill/>
          </p:spPr>
        </p:pic>
        <p:pic>
          <p:nvPicPr>
            <p:cNvPr id="33" name="Picture 32" descr="Texas Advanced Computing Center (TACC).tif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239000" y="4724400"/>
              <a:ext cx="1600200" cy="1095756"/>
            </a:xfrm>
            <a:prstGeom prst="rect">
              <a:avLst/>
            </a:prstGeom>
          </p:spPr>
        </p:pic>
      </p:grpSp>
    </p:spTree>
    <p:extLst>
      <p:ext uri="{BB962C8B-B14F-4D97-AF65-F5344CB8AC3E}">
        <p14:creationId xmlns:p14="http://schemas.microsoft.com/office/powerpoint/2010/main" val="11494178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normAutofit/>
          </a:bodyPr>
          <a:lstStyle/>
          <a:p>
            <a:pPr algn="ctr" eaLnBrk="1" hangingPunct="1"/>
            <a:r>
              <a:rPr lang="en-US" b="1" dirty="0" smtClean="0"/>
              <a:t>Smart Grids</a:t>
            </a:r>
          </a:p>
        </p:txBody>
      </p:sp>
      <p:sp>
        <p:nvSpPr>
          <p:cNvPr id="7" name="TextBox 6"/>
          <p:cNvSpPr txBox="1"/>
          <p:nvPr/>
        </p:nvSpPr>
        <p:spPr>
          <a:xfrm>
            <a:off x="248758" y="990600"/>
            <a:ext cx="8895242" cy="1384995"/>
          </a:xfrm>
          <a:prstGeom prst="rect">
            <a:avLst/>
          </a:prstGeom>
          <a:noFill/>
        </p:spPr>
        <p:txBody>
          <a:bodyPr wrap="square" rtlCol="0">
            <a:spAutoFit/>
          </a:bodyPr>
          <a:lstStyle/>
          <a:p>
            <a:r>
              <a:rPr lang="en-US" sz="2800" b="1" i="1" dirty="0" smtClean="0">
                <a:solidFill>
                  <a:srgbClr val="800000"/>
                </a:solidFill>
                <a:cs typeface="Arial"/>
              </a:rPr>
              <a:t>Imagine </a:t>
            </a:r>
            <a:r>
              <a:rPr lang="en-US" sz="2800" b="1" i="1" dirty="0">
                <a:solidFill>
                  <a:srgbClr val="800000"/>
                </a:solidFill>
                <a:cs typeface="Arial"/>
              </a:rPr>
              <a:t>a </a:t>
            </a:r>
            <a:r>
              <a:rPr lang="en-US" sz="2800" b="1" i="1" dirty="0" smtClean="0">
                <a:solidFill>
                  <a:srgbClr val="800000"/>
                </a:solidFill>
                <a:cs typeface="Arial"/>
              </a:rPr>
              <a:t>day </a:t>
            </a:r>
            <a:r>
              <a:rPr lang="en-US" sz="2800" b="1" i="1" dirty="0">
                <a:solidFill>
                  <a:srgbClr val="800000"/>
                </a:solidFill>
                <a:cs typeface="Arial"/>
              </a:rPr>
              <a:t>where…</a:t>
            </a:r>
            <a:endParaRPr lang="en-US" sz="2800" b="1" i="1" dirty="0" smtClean="0">
              <a:solidFill>
                <a:srgbClr val="800000"/>
              </a:solidFill>
              <a:cs typeface="Arial"/>
            </a:endParaRPr>
          </a:p>
          <a:p>
            <a:r>
              <a:rPr lang="en-US" sz="2800" b="1" i="1" dirty="0" smtClean="0">
                <a:solidFill>
                  <a:srgbClr val="800000"/>
                </a:solidFill>
                <a:cs typeface="Arial"/>
              </a:rPr>
              <a:t>	energy is efficiently used </a:t>
            </a:r>
            <a:r>
              <a:rPr lang="en-US" sz="2800" b="1" i="1" dirty="0">
                <a:solidFill>
                  <a:srgbClr val="800000"/>
                </a:solidFill>
                <a:cs typeface="Arial"/>
              </a:rPr>
              <a:t>and intelligently managed</a:t>
            </a:r>
            <a:endParaRPr lang="en-US" sz="2800" b="1" i="1" dirty="0" smtClean="0">
              <a:solidFill>
                <a:srgbClr val="800000"/>
              </a:solidFill>
              <a:cs typeface="Arial"/>
            </a:endParaRPr>
          </a:p>
          <a:p>
            <a:r>
              <a:rPr lang="en-US" sz="2800" b="1" i="1" dirty="0" smtClean="0">
                <a:solidFill>
                  <a:srgbClr val="800000"/>
                </a:solidFill>
                <a:cs typeface="Arial"/>
              </a:rPr>
              <a:t>	</a:t>
            </a:r>
            <a:endParaRPr lang="en-US" sz="2800" b="1" i="1" dirty="0">
              <a:solidFill>
                <a:srgbClr val="800000"/>
              </a:solidFill>
              <a:cs typeface="Arial"/>
            </a:endParaRPr>
          </a:p>
        </p:txBody>
      </p:sp>
      <p:pic>
        <p:nvPicPr>
          <p:cNvPr id="3" name="Picture 2" descr="smart_grid_screengrab1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094650"/>
            <a:ext cx="7772400" cy="4306150"/>
          </a:xfrm>
          <a:prstGeom prst="rect">
            <a:avLst/>
          </a:prstGeom>
        </p:spPr>
      </p:pic>
      <p:sp>
        <p:nvSpPr>
          <p:cNvPr id="5" name="Rectangle 5"/>
          <p:cNvSpPr>
            <a:spLocks noChangeArrowheads="1"/>
          </p:cNvSpPr>
          <p:nvPr/>
        </p:nvSpPr>
        <p:spPr bwMode="auto">
          <a:xfrm>
            <a:off x="685800" y="6477000"/>
            <a:ext cx="6248400" cy="246221"/>
          </a:xfrm>
          <a:prstGeom prst="rect">
            <a:avLst/>
          </a:prstGeom>
          <a:noFill/>
          <a:ln w="9525">
            <a:noFill/>
            <a:miter lim="800000"/>
            <a:headEnd/>
            <a:tailEnd/>
          </a:ln>
        </p:spPr>
        <p:txBody>
          <a:bodyPr wrap="square">
            <a:spAutoFit/>
          </a:bodyPr>
          <a:lstStyle/>
          <a:p>
            <a:r>
              <a:rPr lang="en-US" sz="1000" dirty="0" smtClean="0">
                <a:latin typeface="Arial"/>
                <a:cs typeface="Arial"/>
              </a:rPr>
              <a:t>Image Credit: </a:t>
            </a:r>
            <a:r>
              <a:rPr lang="en-US" sz="1000" i="1" dirty="0"/>
              <a:t>Cisco, Inc. </a:t>
            </a:r>
            <a:endParaRPr lang="en-US" sz="1000" i="1" dirty="0">
              <a:latin typeface="Arial"/>
              <a:cs typeface="Arial"/>
            </a:endParaRPr>
          </a:p>
        </p:txBody>
      </p:sp>
    </p:spTree>
    <p:extLst>
      <p:ext uri="{BB962C8B-B14F-4D97-AF65-F5344CB8AC3E}">
        <p14:creationId xmlns:p14="http://schemas.microsoft.com/office/powerpoint/2010/main" val="22233791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b="1" dirty="0" smtClean="0"/>
              <a:t>Emergency Response</a:t>
            </a:r>
            <a:endParaRPr lang="en-US" b="1" dirty="0"/>
          </a:p>
        </p:txBody>
      </p:sp>
      <p:sp>
        <p:nvSpPr>
          <p:cNvPr id="8" name="TextBox 7"/>
          <p:cNvSpPr txBox="1"/>
          <p:nvPr/>
        </p:nvSpPr>
        <p:spPr>
          <a:xfrm>
            <a:off x="248758" y="1010756"/>
            <a:ext cx="8895242" cy="954107"/>
          </a:xfrm>
          <a:prstGeom prst="rect">
            <a:avLst/>
          </a:prstGeom>
          <a:noFill/>
        </p:spPr>
        <p:txBody>
          <a:bodyPr wrap="square" rtlCol="0">
            <a:spAutoFit/>
          </a:bodyPr>
          <a:lstStyle/>
          <a:p>
            <a:r>
              <a:rPr lang="en-US" sz="2800" b="1" i="1" dirty="0" smtClean="0">
                <a:solidFill>
                  <a:srgbClr val="800000"/>
                </a:solidFill>
                <a:cs typeface="Arial"/>
              </a:rPr>
              <a:t>Imagine a day </a:t>
            </a:r>
            <a:r>
              <a:rPr lang="en-US" sz="2800" b="1" i="1" dirty="0">
                <a:solidFill>
                  <a:srgbClr val="800000"/>
                </a:solidFill>
                <a:cs typeface="Arial"/>
              </a:rPr>
              <a:t>where…</a:t>
            </a:r>
            <a:endParaRPr lang="en-US" sz="2800" b="1" i="1" dirty="0" smtClean="0">
              <a:solidFill>
                <a:srgbClr val="800000"/>
              </a:solidFill>
              <a:cs typeface="Arial"/>
            </a:endParaRPr>
          </a:p>
          <a:p>
            <a:pPr marL="914400" indent="-914400"/>
            <a:r>
              <a:rPr lang="en-US" sz="2800" b="1" i="1" dirty="0" smtClean="0">
                <a:solidFill>
                  <a:srgbClr val="800000"/>
                </a:solidFill>
                <a:cs typeface="Arial"/>
              </a:rPr>
              <a:t>	we can prevent, mitigate, and recover from disasters</a:t>
            </a:r>
            <a:endParaRPr lang="en-US" sz="2800" b="1" i="1" dirty="0">
              <a:solidFill>
                <a:srgbClr val="800000"/>
              </a:solidFill>
              <a:cs typeface="Arial"/>
            </a:endParaRPr>
          </a:p>
        </p:txBody>
      </p:sp>
      <p:pic>
        <p:nvPicPr>
          <p:cNvPr id="3" name="Picture 2" descr="surviver buddy_robin_murphy_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2514600"/>
            <a:ext cx="5486399" cy="3670401"/>
          </a:xfrm>
          <a:prstGeom prst="rect">
            <a:avLst/>
          </a:prstGeom>
          <a:ln>
            <a:noFill/>
          </a:ln>
          <a:effectLst>
            <a:outerShdw blurRad="292100" dist="139700" dir="2700000" algn="tl" rotWithShape="0">
              <a:srgbClr val="333333">
                <a:alpha val="65000"/>
              </a:srgbClr>
            </a:outerShdw>
          </a:effectLst>
        </p:spPr>
      </p:pic>
      <p:pic>
        <p:nvPicPr>
          <p:cNvPr id="4" name="Picture 3" descr="IMGP8039.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6200000">
            <a:off x="-492424" y="3088975"/>
            <a:ext cx="4490050" cy="2438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267200" y="6642556"/>
            <a:ext cx="3962400" cy="215444"/>
          </a:xfrm>
          <a:prstGeom prst="rect">
            <a:avLst/>
          </a:prstGeom>
          <a:noFill/>
        </p:spPr>
        <p:txBody>
          <a:bodyPr wrap="square" rtlCol="0">
            <a:spAutoFit/>
          </a:bodyPr>
          <a:lstStyle/>
          <a:p>
            <a:pPr algn="r"/>
            <a:r>
              <a:rPr lang="en-US" sz="800" dirty="0" smtClean="0">
                <a:solidFill>
                  <a:schemeClr val="bg1"/>
                </a:solidFill>
                <a:latin typeface="Arial"/>
                <a:cs typeface="Arial"/>
              </a:rPr>
              <a:t>Image Credits: </a:t>
            </a:r>
            <a:r>
              <a:rPr lang="en-US" sz="800" i="1" dirty="0" smtClean="0">
                <a:solidFill>
                  <a:schemeClr val="bg1"/>
                </a:solidFill>
                <a:latin typeface="Arial"/>
                <a:cs typeface="Arial"/>
              </a:rPr>
              <a:t>Karen Geary, NSF</a:t>
            </a:r>
            <a:r>
              <a:rPr lang="en-US" sz="800" dirty="0" smtClean="0">
                <a:solidFill>
                  <a:schemeClr val="bg1"/>
                </a:solidFill>
                <a:latin typeface="Arial"/>
                <a:cs typeface="Arial"/>
              </a:rPr>
              <a:t> (left) and </a:t>
            </a:r>
            <a:r>
              <a:rPr lang="en-US" sz="800" i="1" dirty="0" smtClean="0">
                <a:solidFill>
                  <a:schemeClr val="bg1"/>
                </a:solidFill>
                <a:latin typeface="Arial"/>
                <a:cs typeface="Arial"/>
              </a:rPr>
              <a:t>Texas </a:t>
            </a:r>
            <a:r>
              <a:rPr lang="en-US" sz="800" i="1" dirty="0">
                <a:solidFill>
                  <a:schemeClr val="bg1"/>
                </a:solidFill>
                <a:latin typeface="Arial"/>
                <a:cs typeface="Arial"/>
              </a:rPr>
              <a:t>A&amp;M </a:t>
            </a:r>
            <a:r>
              <a:rPr lang="en-US" sz="800" i="1" dirty="0" smtClean="0">
                <a:solidFill>
                  <a:schemeClr val="bg1"/>
                </a:solidFill>
                <a:latin typeface="Arial"/>
                <a:cs typeface="Arial"/>
              </a:rPr>
              <a:t>University </a:t>
            </a:r>
            <a:r>
              <a:rPr lang="en-US" sz="800" dirty="0" smtClean="0">
                <a:solidFill>
                  <a:schemeClr val="bg1"/>
                </a:solidFill>
                <a:latin typeface="Arial"/>
                <a:cs typeface="Arial"/>
              </a:rPr>
              <a:t>(right)</a:t>
            </a:r>
            <a:endParaRPr lang="en-US" sz="800" dirty="0">
              <a:solidFill>
                <a:schemeClr val="bg1"/>
              </a:solidFill>
              <a:latin typeface="Arial"/>
              <a:cs typeface="Arial"/>
            </a:endParaRPr>
          </a:p>
        </p:txBody>
      </p:sp>
    </p:spTree>
    <p:extLst>
      <p:ext uri="{BB962C8B-B14F-4D97-AF65-F5344CB8AC3E}">
        <p14:creationId xmlns:p14="http://schemas.microsoft.com/office/powerpoint/2010/main" val="1874457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6200"/>
            <a:ext cx="8229600" cy="1143000"/>
          </a:xfrm>
        </p:spPr>
        <p:txBody>
          <a:bodyPr>
            <a:normAutofit/>
          </a:bodyPr>
          <a:lstStyle/>
          <a:p>
            <a:pPr algn="ctr" eaLnBrk="1" hangingPunct="1"/>
            <a:r>
              <a:rPr lang="en-US" b="1" dirty="0" smtClean="0"/>
              <a:t>Transportation: Safety and Energy</a:t>
            </a:r>
          </a:p>
        </p:txBody>
      </p:sp>
      <p:sp>
        <p:nvSpPr>
          <p:cNvPr id="8" name="TextBox 7"/>
          <p:cNvSpPr txBox="1"/>
          <p:nvPr/>
        </p:nvSpPr>
        <p:spPr>
          <a:xfrm>
            <a:off x="248757" y="1015258"/>
            <a:ext cx="8647433" cy="1384995"/>
          </a:xfrm>
          <a:prstGeom prst="rect">
            <a:avLst/>
          </a:prstGeom>
          <a:noFill/>
        </p:spPr>
        <p:txBody>
          <a:bodyPr wrap="square" rtlCol="0">
            <a:spAutoFit/>
          </a:bodyPr>
          <a:lstStyle/>
          <a:p>
            <a:r>
              <a:rPr lang="en-US" sz="2800" b="1" i="1" dirty="0" smtClean="0">
                <a:solidFill>
                  <a:srgbClr val="800000"/>
                </a:solidFill>
                <a:cs typeface="Arial"/>
              </a:rPr>
              <a:t>Imagine a day </a:t>
            </a:r>
            <a:r>
              <a:rPr lang="en-US" sz="2800" b="1" i="1" dirty="0">
                <a:solidFill>
                  <a:srgbClr val="800000"/>
                </a:solidFill>
                <a:cs typeface="Arial"/>
              </a:rPr>
              <a:t>where…</a:t>
            </a:r>
            <a:endParaRPr lang="en-US" sz="2800" b="1" i="1" dirty="0" smtClean="0">
              <a:solidFill>
                <a:srgbClr val="800000"/>
              </a:solidFill>
              <a:cs typeface="Arial"/>
            </a:endParaRPr>
          </a:p>
          <a:p>
            <a:r>
              <a:rPr lang="en-US" sz="2800" b="1" i="1" dirty="0" smtClean="0">
                <a:solidFill>
                  <a:srgbClr val="800000"/>
                </a:solidFill>
                <a:cs typeface="Arial"/>
              </a:rPr>
              <a:t>       	                traffic fatalities no longer exist</a:t>
            </a:r>
          </a:p>
          <a:p>
            <a:r>
              <a:rPr lang="en-US" sz="2800" b="1" i="1" dirty="0" smtClean="0">
                <a:solidFill>
                  <a:srgbClr val="800000"/>
                </a:solidFill>
                <a:cs typeface="Arial"/>
              </a:rPr>
              <a:t>	</a:t>
            </a:r>
            <a:endParaRPr lang="en-US" sz="2800" b="1" i="1" dirty="0">
              <a:solidFill>
                <a:srgbClr val="800000"/>
              </a:solidFill>
              <a:cs typeface="Arial"/>
            </a:endParaRPr>
          </a:p>
        </p:txBody>
      </p:sp>
      <p:grpSp>
        <p:nvGrpSpPr>
          <p:cNvPr id="3" name="Group 2"/>
          <p:cNvGrpSpPr/>
          <p:nvPr/>
        </p:nvGrpSpPr>
        <p:grpSpPr>
          <a:xfrm>
            <a:off x="533400" y="2209800"/>
            <a:ext cx="8077200" cy="3962400"/>
            <a:chOff x="228600" y="1981200"/>
            <a:chExt cx="8686800" cy="4572000"/>
          </a:xfrm>
        </p:grpSpPr>
        <p:pic>
          <p:nvPicPr>
            <p:cNvPr id="9" name="Picture 11" descr="Cars drive themsel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67591" cy="4572000"/>
            </a:xfrm>
            <a:prstGeom prst="rect">
              <a:avLst/>
            </a:prstGeom>
            <a:noFill/>
            <a:ln w="9525">
              <a:noFill/>
              <a:miter lim="800000"/>
              <a:headEnd/>
              <a:tailEnd/>
            </a:ln>
          </p:spPr>
        </p:pic>
        <p:sp>
          <p:nvSpPr>
            <p:cNvPr id="2" name="TextBox 1"/>
            <p:cNvSpPr txBox="1"/>
            <p:nvPr/>
          </p:nvSpPr>
          <p:spPr>
            <a:xfrm>
              <a:off x="6477000" y="6289392"/>
              <a:ext cx="2438400" cy="263808"/>
            </a:xfrm>
            <a:prstGeom prst="rect">
              <a:avLst/>
            </a:prstGeom>
            <a:noFill/>
          </p:spPr>
          <p:txBody>
            <a:bodyPr wrap="square" rtlCol="0">
              <a:spAutoFit/>
            </a:bodyPr>
            <a:lstStyle/>
            <a:p>
              <a:pPr algn="r"/>
              <a:r>
                <a:rPr lang="en-US" sz="1000" dirty="0" smtClean="0">
                  <a:latin typeface="Arial"/>
                  <a:cs typeface="Arial"/>
                </a:rPr>
                <a:t>Image Credit</a:t>
              </a:r>
              <a:r>
                <a:rPr lang="en-US" sz="1000" dirty="0">
                  <a:latin typeface="Arial"/>
                  <a:cs typeface="Arial"/>
                </a:rPr>
                <a:t>: </a:t>
              </a:r>
              <a:r>
                <a:rPr lang="en-US" sz="1000" i="1" dirty="0">
                  <a:latin typeface="Arial"/>
                  <a:cs typeface="Arial"/>
                </a:rPr>
                <a:t>PaulStamatiou.com</a:t>
              </a:r>
            </a:p>
          </p:txBody>
        </p:sp>
      </p:grpSp>
    </p:spTree>
    <p:extLst>
      <p:ext uri="{BB962C8B-B14F-4D97-AF65-F5344CB8AC3E}">
        <p14:creationId xmlns:p14="http://schemas.microsoft.com/office/powerpoint/2010/main" val="208568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PS slides for Dav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CPS slides for David</Template>
  <TotalTime>5719</TotalTime>
  <Words>4854</Words>
  <Application>Microsoft Macintosh PowerPoint</Application>
  <PresentationFormat>On-screen Show (4:3)</PresentationFormat>
  <Paragraphs>703</Paragraphs>
  <Slides>59</Slides>
  <Notes>20</Notes>
  <HiddenSlides>2</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CPS slides for David</vt:lpstr>
      <vt:lpstr>Cyber Physical Systems and IoT</vt:lpstr>
      <vt:lpstr>Imagine a world …</vt:lpstr>
      <vt:lpstr>PowerPoint Presentation</vt:lpstr>
      <vt:lpstr>Smart Infrastructure</vt:lpstr>
      <vt:lpstr>Environment and Sustainability</vt:lpstr>
      <vt:lpstr>Health and Wellbeing</vt:lpstr>
      <vt:lpstr>Smart Grids</vt:lpstr>
      <vt:lpstr>Emergency Response</vt:lpstr>
      <vt:lpstr>Transportation: Safety and Energy</vt:lpstr>
      <vt:lpstr>IoT and CPS – Embrace the Synergies</vt:lpstr>
      <vt:lpstr>CPS Program Relationship with IoT</vt:lpstr>
      <vt:lpstr>CPS In Context</vt:lpstr>
      <vt:lpstr>IoT in Perspective</vt:lpstr>
      <vt:lpstr>IoT for a smart, connected home</vt:lpstr>
      <vt:lpstr>IoT Core Technologies </vt:lpstr>
      <vt:lpstr>IoT Research Challenges*</vt:lpstr>
      <vt:lpstr>Massive Scaling as number of smart devices being deployed eventually reaches trillions</vt:lpstr>
      <vt:lpstr>Architectures and Dependencies</vt:lpstr>
      <vt:lpstr>Knowledge and Big Data</vt:lpstr>
      <vt:lpstr>Robustness / Criticality ("Internet of Broken Things")</vt:lpstr>
      <vt:lpstr>Openness and Integration</vt:lpstr>
      <vt:lpstr>Security</vt:lpstr>
      <vt:lpstr>PowerPoint Presentation</vt:lpstr>
      <vt:lpstr>Unsafe Internet of Things Environments</vt:lpstr>
      <vt:lpstr>Privacy</vt:lpstr>
      <vt:lpstr>Human Integration</vt:lpstr>
      <vt:lpstr>Cyber-Physical Systems</vt:lpstr>
      <vt:lpstr>In a few words…</vt:lpstr>
      <vt:lpstr>CPS Research Model</vt:lpstr>
      <vt:lpstr>How did it start? </vt:lpstr>
      <vt:lpstr>CPS and National Priorities</vt:lpstr>
      <vt:lpstr>PowerPoint Presentation</vt:lpstr>
      <vt:lpstr>NSF CPS Program - A Community-driven History</vt:lpstr>
      <vt:lpstr>Present - Some CPS Program Info</vt:lpstr>
      <vt:lpstr>Building a CPS Community</vt:lpstr>
      <vt:lpstr>CPS Research Themes –  Mining Past Awards</vt:lpstr>
      <vt:lpstr>CPS Portfolio Overview</vt:lpstr>
      <vt:lpstr>PowerPoint Presentation</vt:lpstr>
      <vt:lpstr>CPS Frontiers / Large Portfolio  2009-2014</vt:lpstr>
      <vt:lpstr>PowerPoint Presentation</vt:lpstr>
      <vt:lpstr>Lots of Progress</vt:lpstr>
      <vt:lpstr>CPS Smart Cities Projects</vt:lpstr>
      <vt:lpstr>CPS Smart Cities Projects</vt:lpstr>
      <vt:lpstr>CPS Enabled Smart Search and Rescue</vt:lpstr>
      <vt:lpstr>PowerPoint Presentation</vt:lpstr>
      <vt:lpstr>Global Cities Technology Challenge</vt:lpstr>
      <vt:lpstr>Dear Colleague Letter: CPS EAGERs Supporting Participation in the Global City Teams Challenge</vt:lpstr>
      <vt:lpstr>CPS Program and IoT Converge in Smart City and the Industrial Internet</vt:lpstr>
      <vt:lpstr>Next Generation Workforce                   “CPS Capable”  </vt:lpstr>
      <vt:lpstr>A Key Challenge:  CPS Education</vt:lpstr>
      <vt:lpstr>The very near future</vt:lpstr>
      <vt:lpstr>NSF 15-541 Research Areas</vt:lpstr>
      <vt:lpstr>Mission Agency Partners</vt:lpstr>
      <vt:lpstr>CPS Themes – Building Partnerships</vt:lpstr>
      <vt:lpstr>Building a Future - Other Activities</vt:lpstr>
      <vt:lpstr>Challenges</vt:lpstr>
      <vt:lpstr>Future Directions</vt:lpstr>
      <vt:lpstr>Examples of Federal Smart Cities Activities</vt:lpstr>
      <vt:lpstr>A Sense of the 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 Cluster Presentation</dc:title>
  <dc:creator>Nina Amla</dc:creator>
  <cp:lastModifiedBy>Keith Marzullo</cp:lastModifiedBy>
  <cp:revision>194</cp:revision>
  <dcterms:created xsi:type="dcterms:W3CDTF">2014-12-17T18:20:46Z</dcterms:created>
  <dcterms:modified xsi:type="dcterms:W3CDTF">2015-04-13T17:45:30Z</dcterms:modified>
</cp:coreProperties>
</file>