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891" r:id="rId2"/>
    <p:sldId id="925" r:id="rId3"/>
    <p:sldId id="926" r:id="rId4"/>
    <p:sldId id="931" r:id="rId5"/>
    <p:sldId id="932" r:id="rId6"/>
    <p:sldId id="927" r:id="rId7"/>
    <p:sldId id="934" r:id="rId8"/>
    <p:sldId id="897" r:id="rId9"/>
    <p:sldId id="898" r:id="rId10"/>
    <p:sldId id="933" r:id="rId11"/>
    <p:sldId id="936" r:id="rId12"/>
    <p:sldId id="937" r:id="rId13"/>
    <p:sldId id="938" r:id="rId14"/>
    <p:sldId id="939" r:id="rId15"/>
    <p:sldId id="942" r:id="rId16"/>
    <p:sldId id="945" r:id="rId17"/>
    <p:sldId id="943" r:id="rId18"/>
    <p:sldId id="944" r:id="rId19"/>
    <p:sldId id="946" r:id="rId20"/>
    <p:sldId id="953" r:id="rId21"/>
    <p:sldId id="947" r:id="rId22"/>
    <p:sldId id="959" r:id="rId23"/>
    <p:sldId id="952" r:id="rId24"/>
    <p:sldId id="90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00" autoAdjust="0"/>
    <p:restoredTop sz="87776" autoAdjust="0"/>
  </p:normalViewPr>
  <p:slideViewPr>
    <p:cSldViewPr>
      <p:cViewPr varScale="1">
        <p:scale>
          <a:sx n="66" d="100"/>
          <a:sy n="66" d="100"/>
        </p:scale>
        <p:origin x="1602" y="66"/>
      </p:cViewPr>
      <p:guideLst>
        <p:guide orient="horz" pos="2160"/>
        <p:guide pos="2880"/>
      </p:guideLst>
    </p:cSldViewPr>
  </p:slideViewPr>
  <p:notesTextViewPr>
    <p:cViewPr>
      <p:scale>
        <a:sx n="1" d="1"/>
        <a:sy n="1" d="1"/>
      </p:scale>
      <p:origin x="0" y="0"/>
    </p:cViewPr>
  </p:notesTextViewPr>
  <p:sorterViewPr>
    <p:cViewPr varScale="1">
      <p:scale>
        <a:sx n="1" d="1"/>
        <a:sy n="1" d="1"/>
      </p:scale>
      <p:origin x="0" y="-51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1979D-E6C0-4934-ABFF-B9AFF167679E}" type="doc">
      <dgm:prSet loTypeId="urn:microsoft.com/office/officeart/2005/8/layout/radial6" loCatId="cycle" qsTypeId="urn:microsoft.com/office/officeart/2009/2/quickstyle/3d8" qsCatId="3D" csTypeId="urn:microsoft.com/office/officeart/2005/8/colors/colorful2" csCatId="colorful" phldr="1"/>
      <dgm:spPr/>
      <dgm:t>
        <a:bodyPr/>
        <a:lstStyle/>
        <a:p>
          <a:endParaRPr lang="en-US"/>
        </a:p>
      </dgm:t>
    </dgm:pt>
    <dgm:pt modelId="{45E4FB7F-6F48-40A0-B907-EB8E9239C7E0}">
      <dgm:prSet phldrT="[Text]" custT="1"/>
      <dgm:spPr/>
      <dgm:t>
        <a:bodyPr/>
        <a:lstStyle/>
        <a:p>
          <a:r>
            <a:rPr lang="en-US" sz="8800" b="1" dirty="0" err="1" smtClean="0"/>
            <a:t>IoT</a:t>
          </a:r>
          <a:endParaRPr lang="en-US" sz="8800" b="1" dirty="0" smtClean="0"/>
        </a:p>
      </dgm:t>
    </dgm:pt>
    <dgm:pt modelId="{4CE954A2-AAFF-4C80-B509-8EECD9269AB4}" type="parTrans" cxnId="{8F857E66-295F-4647-AFCD-5545A6A16C4A}">
      <dgm:prSet/>
      <dgm:spPr/>
      <dgm:t>
        <a:bodyPr/>
        <a:lstStyle/>
        <a:p>
          <a:endParaRPr lang="en-US" sz="3200"/>
        </a:p>
      </dgm:t>
    </dgm:pt>
    <dgm:pt modelId="{A2EC0799-F357-4169-8995-6FA6D236C72B}" type="sibTrans" cxnId="{8F857E66-295F-4647-AFCD-5545A6A16C4A}">
      <dgm:prSet/>
      <dgm:spPr/>
      <dgm:t>
        <a:bodyPr/>
        <a:lstStyle/>
        <a:p>
          <a:endParaRPr lang="en-US" sz="3200"/>
        </a:p>
      </dgm:t>
    </dgm:pt>
    <dgm:pt modelId="{2B5FBCE6-F3F6-44CC-B90C-E5E9683B1E15}">
      <dgm:prSet phldrT="[Text]" custT="1"/>
      <dgm:spPr/>
      <dgm:t>
        <a:bodyPr/>
        <a:lstStyle/>
        <a:p>
          <a:r>
            <a:rPr lang="en-US" sz="1600" dirty="0" smtClean="0"/>
            <a:t>Convergence</a:t>
          </a:r>
          <a:endParaRPr lang="en-US" sz="1600" dirty="0"/>
        </a:p>
      </dgm:t>
    </dgm:pt>
    <dgm:pt modelId="{AB2C7D13-5E80-482B-91F7-C973A0F9F237}" type="parTrans" cxnId="{7C09CB35-D1E9-44F1-B449-24E3C6DE52AF}">
      <dgm:prSet/>
      <dgm:spPr/>
      <dgm:t>
        <a:bodyPr/>
        <a:lstStyle/>
        <a:p>
          <a:endParaRPr lang="en-US" sz="3200"/>
        </a:p>
      </dgm:t>
    </dgm:pt>
    <dgm:pt modelId="{F0D71B15-7E6E-4EE6-93A4-ABD3E92F451A}" type="sibTrans" cxnId="{7C09CB35-D1E9-44F1-B449-24E3C6DE52AF}">
      <dgm:prSet/>
      <dgm:spPr/>
      <dgm:t>
        <a:bodyPr/>
        <a:lstStyle/>
        <a:p>
          <a:endParaRPr lang="en-US" sz="3200"/>
        </a:p>
      </dgm:t>
    </dgm:pt>
    <dgm:pt modelId="{2F378EDF-9EFC-42D5-95F7-A014FAD0BADE}">
      <dgm:prSet phldrT="[Text]" custT="1"/>
      <dgm:spPr/>
      <dgm:t>
        <a:bodyPr/>
        <a:lstStyle/>
        <a:p>
          <a:r>
            <a:rPr lang="en-US" sz="1600" dirty="0" smtClean="0"/>
            <a:t>Community</a:t>
          </a:r>
          <a:endParaRPr lang="en-US" sz="1600" dirty="0"/>
        </a:p>
      </dgm:t>
    </dgm:pt>
    <dgm:pt modelId="{99E87398-B6BA-4067-8423-0F36FE8B519E}" type="parTrans" cxnId="{EDBEE232-15EB-47BD-B266-3D4C8BDE5911}">
      <dgm:prSet/>
      <dgm:spPr/>
      <dgm:t>
        <a:bodyPr/>
        <a:lstStyle/>
        <a:p>
          <a:endParaRPr lang="en-US" sz="3200"/>
        </a:p>
      </dgm:t>
    </dgm:pt>
    <dgm:pt modelId="{385B7CC5-2676-40FB-8969-3DC36E65E7BB}" type="sibTrans" cxnId="{EDBEE232-15EB-47BD-B266-3D4C8BDE5911}">
      <dgm:prSet/>
      <dgm:spPr/>
      <dgm:t>
        <a:bodyPr/>
        <a:lstStyle/>
        <a:p>
          <a:endParaRPr lang="en-US" sz="3200"/>
        </a:p>
      </dgm:t>
    </dgm:pt>
    <dgm:pt modelId="{5BF8F726-707B-44F7-9DA2-B9C50224ACF7}">
      <dgm:prSet phldrT="[Text]" custT="1"/>
      <dgm:spPr/>
      <dgm:t>
        <a:bodyPr/>
        <a:lstStyle/>
        <a:p>
          <a:r>
            <a:rPr lang="en-US" sz="1600" dirty="0" smtClean="0"/>
            <a:t>Collaboration</a:t>
          </a:r>
          <a:endParaRPr lang="en-US" sz="1600" dirty="0"/>
        </a:p>
      </dgm:t>
    </dgm:pt>
    <dgm:pt modelId="{230C68ED-E3F8-4773-86ED-24AA7E431D70}" type="parTrans" cxnId="{46746AB9-F797-445E-A250-6EC72DB8848B}">
      <dgm:prSet/>
      <dgm:spPr/>
      <dgm:t>
        <a:bodyPr/>
        <a:lstStyle/>
        <a:p>
          <a:endParaRPr lang="en-US" sz="3200"/>
        </a:p>
      </dgm:t>
    </dgm:pt>
    <dgm:pt modelId="{87E072AB-7EAE-43A4-B3D1-E7488B65373E}" type="sibTrans" cxnId="{46746AB9-F797-445E-A250-6EC72DB8848B}">
      <dgm:prSet/>
      <dgm:spPr/>
      <dgm:t>
        <a:bodyPr/>
        <a:lstStyle/>
        <a:p>
          <a:endParaRPr lang="en-US" sz="3200"/>
        </a:p>
      </dgm:t>
    </dgm:pt>
    <dgm:pt modelId="{521E41A6-7616-4CCB-A9A1-75BC03A0555C}">
      <dgm:prSet phldrT="[Text]" custT="1"/>
      <dgm:spPr/>
      <dgm:t>
        <a:bodyPr/>
        <a:lstStyle/>
        <a:p>
          <a:r>
            <a:rPr lang="en-US" sz="1600" dirty="0" smtClean="0"/>
            <a:t>Components</a:t>
          </a:r>
          <a:endParaRPr lang="en-US" sz="1600" dirty="0"/>
        </a:p>
      </dgm:t>
    </dgm:pt>
    <dgm:pt modelId="{8E4C08CC-5C69-4450-BA88-E9B865CB0BF8}" type="parTrans" cxnId="{D784083E-DA8B-4205-817C-72A3B3DA42A2}">
      <dgm:prSet/>
      <dgm:spPr/>
      <dgm:t>
        <a:bodyPr/>
        <a:lstStyle/>
        <a:p>
          <a:endParaRPr lang="en-US" sz="3200"/>
        </a:p>
      </dgm:t>
    </dgm:pt>
    <dgm:pt modelId="{A2EB5F04-5D69-4891-AE74-6C7322916901}" type="sibTrans" cxnId="{D784083E-DA8B-4205-817C-72A3B3DA42A2}">
      <dgm:prSet/>
      <dgm:spPr/>
      <dgm:t>
        <a:bodyPr/>
        <a:lstStyle/>
        <a:p>
          <a:endParaRPr lang="en-US" sz="3200"/>
        </a:p>
      </dgm:t>
    </dgm:pt>
    <dgm:pt modelId="{04B6A17F-F60B-40D9-8F9A-4728878DB9E2}">
      <dgm:prSet phldrT="[Text]"/>
      <dgm:spPr/>
      <dgm:t>
        <a:bodyPr/>
        <a:lstStyle/>
        <a:p>
          <a:r>
            <a:rPr lang="en-US" dirty="0" smtClean="0"/>
            <a:t>Connectivity</a:t>
          </a:r>
          <a:endParaRPr lang="en-US" dirty="0"/>
        </a:p>
      </dgm:t>
    </dgm:pt>
    <dgm:pt modelId="{8BAC1C50-5D83-4AE9-B7F0-A43212B7F49E}" type="parTrans" cxnId="{77D16506-904A-45C9-B7D6-6BFDEC5D4A06}">
      <dgm:prSet/>
      <dgm:spPr/>
      <dgm:t>
        <a:bodyPr/>
        <a:lstStyle/>
        <a:p>
          <a:endParaRPr lang="en-US"/>
        </a:p>
      </dgm:t>
    </dgm:pt>
    <dgm:pt modelId="{9B6C8A9D-46CD-4CD0-9495-BDCD026A0353}" type="sibTrans" cxnId="{77D16506-904A-45C9-B7D6-6BFDEC5D4A06}">
      <dgm:prSet/>
      <dgm:spPr/>
      <dgm:t>
        <a:bodyPr/>
        <a:lstStyle/>
        <a:p>
          <a:endParaRPr lang="en-US"/>
        </a:p>
      </dgm:t>
    </dgm:pt>
    <dgm:pt modelId="{A9DC9A12-45C0-4C59-A788-61E423E09218}" type="pres">
      <dgm:prSet presAssocID="{8211979D-E6C0-4934-ABFF-B9AFF167679E}" presName="Name0" presStyleCnt="0">
        <dgm:presLayoutVars>
          <dgm:chMax val="1"/>
          <dgm:dir/>
          <dgm:animLvl val="ctr"/>
          <dgm:resizeHandles val="exact"/>
        </dgm:presLayoutVars>
      </dgm:prSet>
      <dgm:spPr/>
      <dgm:t>
        <a:bodyPr/>
        <a:lstStyle/>
        <a:p>
          <a:endParaRPr lang="en-US"/>
        </a:p>
      </dgm:t>
    </dgm:pt>
    <dgm:pt modelId="{557F705C-AB2B-4A3D-95FD-8129305744B2}" type="pres">
      <dgm:prSet presAssocID="{45E4FB7F-6F48-40A0-B907-EB8E9239C7E0}" presName="centerShape" presStyleLbl="node0" presStyleIdx="0" presStyleCnt="1"/>
      <dgm:spPr/>
      <dgm:t>
        <a:bodyPr/>
        <a:lstStyle/>
        <a:p>
          <a:endParaRPr lang="en-US"/>
        </a:p>
      </dgm:t>
    </dgm:pt>
    <dgm:pt modelId="{6468BB40-A304-4D3D-BC40-CA42DE3F2463}" type="pres">
      <dgm:prSet presAssocID="{2B5FBCE6-F3F6-44CC-B90C-E5E9683B1E15}" presName="node" presStyleLbl="node1" presStyleIdx="0" presStyleCnt="5">
        <dgm:presLayoutVars>
          <dgm:bulletEnabled val="1"/>
        </dgm:presLayoutVars>
      </dgm:prSet>
      <dgm:spPr/>
      <dgm:t>
        <a:bodyPr/>
        <a:lstStyle/>
        <a:p>
          <a:endParaRPr lang="en-US"/>
        </a:p>
      </dgm:t>
    </dgm:pt>
    <dgm:pt modelId="{881C046D-7EE0-478F-BC19-29DBE8C62AC0}" type="pres">
      <dgm:prSet presAssocID="{2B5FBCE6-F3F6-44CC-B90C-E5E9683B1E15}" presName="dummy" presStyleCnt="0"/>
      <dgm:spPr/>
    </dgm:pt>
    <dgm:pt modelId="{3A3F1762-68FE-4068-A66A-2283A1067271}" type="pres">
      <dgm:prSet presAssocID="{F0D71B15-7E6E-4EE6-93A4-ABD3E92F451A}" presName="sibTrans" presStyleLbl="sibTrans2D1" presStyleIdx="0" presStyleCnt="5"/>
      <dgm:spPr/>
      <dgm:t>
        <a:bodyPr/>
        <a:lstStyle/>
        <a:p>
          <a:endParaRPr lang="en-US"/>
        </a:p>
      </dgm:t>
    </dgm:pt>
    <dgm:pt modelId="{239FCC03-49D1-4D65-97F0-0D4CD3FC8233}" type="pres">
      <dgm:prSet presAssocID="{2F378EDF-9EFC-42D5-95F7-A014FAD0BADE}" presName="node" presStyleLbl="node1" presStyleIdx="1" presStyleCnt="5">
        <dgm:presLayoutVars>
          <dgm:bulletEnabled val="1"/>
        </dgm:presLayoutVars>
      </dgm:prSet>
      <dgm:spPr/>
      <dgm:t>
        <a:bodyPr/>
        <a:lstStyle/>
        <a:p>
          <a:endParaRPr lang="en-US"/>
        </a:p>
      </dgm:t>
    </dgm:pt>
    <dgm:pt modelId="{F023B341-384C-4E24-8925-AEE57B71C73A}" type="pres">
      <dgm:prSet presAssocID="{2F378EDF-9EFC-42D5-95F7-A014FAD0BADE}" presName="dummy" presStyleCnt="0"/>
      <dgm:spPr/>
    </dgm:pt>
    <dgm:pt modelId="{C23C4A72-430A-40DC-A21C-7C2F02A07364}" type="pres">
      <dgm:prSet presAssocID="{385B7CC5-2676-40FB-8969-3DC36E65E7BB}" presName="sibTrans" presStyleLbl="sibTrans2D1" presStyleIdx="1" presStyleCnt="5"/>
      <dgm:spPr/>
      <dgm:t>
        <a:bodyPr/>
        <a:lstStyle/>
        <a:p>
          <a:endParaRPr lang="en-US"/>
        </a:p>
      </dgm:t>
    </dgm:pt>
    <dgm:pt modelId="{9AB16F99-5A07-4DD3-850A-4548201EF486}" type="pres">
      <dgm:prSet presAssocID="{5BF8F726-707B-44F7-9DA2-B9C50224ACF7}" presName="node" presStyleLbl="node1" presStyleIdx="2" presStyleCnt="5">
        <dgm:presLayoutVars>
          <dgm:bulletEnabled val="1"/>
        </dgm:presLayoutVars>
      </dgm:prSet>
      <dgm:spPr/>
      <dgm:t>
        <a:bodyPr/>
        <a:lstStyle/>
        <a:p>
          <a:endParaRPr lang="en-US"/>
        </a:p>
      </dgm:t>
    </dgm:pt>
    <dgm:pt modelId="{32FBFFEA-655C-41BB-95D6-54653DC9631E}" type="pres">
      <dgm:prSet presAssocID="{5BF8F726-707B-44F7-9DA2-B9C50224ACF7}" presName="dummy" presStyleCnt="0"/>
      <dgm:spPr/>
    </dgm:pt>
    <dgm:pt modelId="{D26A9224-D645-44D9-882B-E08C8C29218C}" type="pres">
      <dgm:prSet presAssocID="{87E072AB-7EAE-43A4-B3D1-E7488B65373E}" presName="sibTrans" presStyleLbl="sibTrans2D1" presStyleIdx="2" presStyleCnt="5"/>
      <dgm:spPr/>
      <dgm:t>
        <a:bodyPr/>
        <a:lstStyle/>
        <a:p>
          <a:endParaRPr lang="en-US"/>
        </a:p>
      </dgm:t>
    </dgm:pt>
    <dgm:pt modelId="{7B72F1AC-AB2F-4AC8-B188-8B64CF549494}" type="pres">
      <dgm:prSet presAssocID="{521E41A6-7616-4CCB-A9A1-75BC03A0555C}" presName="node" presStyleLbl="node1" presStyleIdx="3" presStyleCnt="5">
        <dgm:presLayoutVars>
          <dgm:bulletEnabled val="1"/>
        </dgm:presLayoutVars>
      </dgm:prSet>
      <dgm:spPr/>
      <dgm:t>
        <a:bodyPr/>
        <a:lstStyle/>
        <a:p>
          <a:endParaRPr lang="en-US"/>
        </a:p>
      </dgm:t>
    </dgm:pt>
    <dgm:pt modelId="{C1F6E129-DEE9-4D9F-8C92-1951024D0F24}" type="pres">
      <dgm:prSet presAssocID="{521E41A6-7616-4CCB-A9A1-75BC03A0555C}" presName="dummy" presStyleCnt="0"/>
      <dgm:spPr/>
    </dgm:pt>
    <dgm:pt modelId="{25887382-FB80-4715-8EBE-EF800899E226}" type="pres">
      <dgm:prSet presAssocID="{A2EB5F04-5D69-4891-AE74-6C7322916901}" presName="sibTrans" presStyleLbl="sibTrans2D1" presStyleIdx="3" presStyleCnt="5"/>
      <dgm:spPr/>
      <dgm:t>
        <a:bodyPr/>
        <a:lstStyle/>
        <a:p>
          <a:endParaRPr lang="en-US"/>
        </a:p>
      </dgm:t>
    </dgm:pt>
    <dgm:pt modelId="{3ADDF08F-DAB8-4D58-8D7A-77E63FAD9126}" type="pres">
      <dgm:prSet presAssocID="{04B6A17F-F60B-40D9-8F9A-4728878DB9E2}" presName="node" presStyleLbl="node1" presStyleIdx="4" presStyleCnt="5">
        <dgm:presLayoutVars>
          <dgm:bulletEnabled val="1"/>
        </dgm:presLayoutVars>
      </dgm:prSet>
      <dgm:spPr/>
      <dgm:t>
        <a:bodyPr/>
        <a:lstStyle/>
        <a:p>
          <a:endParaRPr lang="en-US"/>
        </a:p>
      </dgm:t>
    </dgm:pt>
    <dgm:pt modelId="{B8985BDB-332C-4D5B-AD16-2C11A35A72BC}" type="pres">
      <dgm:prSet presAssocID="{04B6A17F-F60B-40D9-8F9A-4728878DB9E2}" presName="dummy" presStyleCnt="0"/>
      <dgm:spPr/>
    </dgm:pt>
    <dgm:pt modelId="{B931D9F1-1E6F-4514-A240-29ECC7D4663A}" type="pres">
      <dgm:prSet presAssocID="{9B6C8A9D-46CD-4CD0-9495-BDCD026A0353}" presName="sibTrans" presStyleLbl="sibTrans2D1" presStyleIdx="4" presStyleCnt="5"/>
      <dgm:spPr/>
      <dgm:t>
        <a:bodyPr/>
        <a:lstStyle/>
        <a:p>
          <a:endParaRPr lang="en-US"/>
        </a:p>
      </dgm:t>
    </dgm:pt>
  </dgm:ptLst>
  <dgm:cxnLst>
    <dgm:cxn modelId="{46746AB9-F797-445E-A250-6EC72DB8848B}" srcId="{45E4FB7F-6F48-40A0-B907-EB8E9239C7E0}" destId="{5BF8F726-707B-44F7-9DA2-B9C50224ACF7}" srcOrd="2" destOrd="0" parTransId="{230C68ED-E3F8-4773-86ED-24AA7E431D70}" sibTransId="{87E072AB-7EAE-43A4-B3D1-E7488B65373E}"/>
    <dgm:cxn modelId="{19084232-B864-491C-9970-CADFF41E8BE0}" type="presOf" srcId="{521E41A6-7616-4CCB-A9A1-75BC03A0555C}" destId="{7B72F1AC-AB2F-4AC8-B188-8B64CF549494}" srcOrd="0" destOrd="0" presId="urn:microsoft.com/office/officeart/2005/8/layout/radial6"/>
    <dgm:cxn modelId="{EDBEE232-15EB-47BD-B266-3D4C8BDE5911}" srcId="{45E4FB7F-6F48-40A0-B907-EB8E9239C7E0}" destId="{2F378EDF-9EFC-42D5-95F7-A014FAD0BADE}" srcOrd="1" destOrd="0" parTransId="{99E87398-B6BA-4067-8423-0F36FE8B519E}" sibTransId="{385B7CC5-2676-40FB-8969-3DC36E65E7BB}"/>
    <dgm:cxn modelId="{8F857E66-295F-4647-AFCD-5545A6A16C4A}" srcId="{8211979D-E6C0-4934-ABFF-B9AFF167679E}" destId="{45E4FB7F-6F48-40A0-B907-EB8E9239C7E0}" srcOrd="0" destOrd="0" parTransId="{4CE954A2-AAFF-4C80-B509-8EECD9269AB4}" sibTransId="{A2EC0799-F357-4169-8995-6FA6D236C72B}"/>
    <dgm:cxn modelId="{FD0A86F6-3AF6-4B3F-A975-552F67D2239F}" type="presOf" srcId="{45E4FB7F-6F48-40A0-B907-EB8E9239C7E0}" destId="{557F705C-AB2B-4A3D-95FD-8129305744B2}" srcOrd="0" destOrd="0" presId="urn:microsoft.com/office/officeart/2005/8/layout/radial6"/>
    <dgm:cxn modelId="{89D05844-9C57-490D-A439-266F8BAE765C}" type="presOf" srcId="{87E072AB-7EAE-43A4-B3D1-E7488B65373E}" destId="{D26A9224-D645-44D9-882B-E08C8C29218C}" srcOrd="0" destOrd="0" presId="urn:microsoft.com/office/officeart/2005/8/layout/radial6"/>
    <dgm:cxn modelId="{D784083E-DA8B-4205-817C-72A3B3DA42A2}" srcId="{45E4FB7F-6F48-40A0-B907-EB8E9239C7E0}" destId="{521E41A6-7616-4CCB-A9A1-75BC03A0555C}" srcOrd="3" destOrd="0" parTransId="{8E4C08CC-5C69-4450-BA88-E9B865CB0BF8}" sibTransId="{A2EB5F04-5D69-4891-AE74-6C7322916901}"/>
    <dgm:cxn modelId="{74BBE6B6-ED49-4EC7-B281-F2E7B9B84D0F}" type="presOf" srcId="{2B5FBCE6-F3F6-44CC-B90C-E5E9683B1E15}" destId="{6468BB40-A304-4D3D-BC40-CA42DE3F2463}" srcOrd="0" destOrd="0" presId="urn:microsoft.com/office/officeart/2005/8/layout/radial6"/>
    <dgm:cxn modelId="{E0C2E040-1228-4093-A83D-4E11B33291F7}" type="presOf" srcId="{9B6C8A9D-46CD-4CD0-9495-BDCD026A0353}" destId="{B931D9F1-1E6F-4514-A240-29ECC7D4663A}" srcOrd="0" destOrd="0" presId="urn:microsoft.com/office/officeart/2005/8/layout/radial6"/>
    <dgm:cxn modelId="{7C09CB35-D1E9-44F1-B449-24E3C6DE52AF}" srcId="{45E4FB7F-6F48-40A0-B907-EB8E9239C7E0}" destId="{2B5FBCE6-F3F6-44CC-B90C-E5E9683B1E15}" srcOrd="0" destOrd="0" parTransId="{AB2C7D13-5E80-482B-91F7-C973A0F9F237}" sibTransId="{F0D71B15-7E6E-4EE6-93A4-ABD3E92F451A}"/>
    <dgm:cxn modelId="{94F67777-2F69-4E6A-ABBB-4A4D97DB1DB1}" type="presOf" srcId="{04B6A17F-F60B-40D9-8F9A-4728878DB9E2}" destId="{3ADDF08F-DAB8-4D58-8D7A-77E63FAD9126}" srcOrd="0" destOrd="0" presId="urn:microsoft.com/office/officeart/2005/8/layout/radial6"/>
    <dgm:cxn modelId="{97E74D22-C5C9-4F2A-BB3B-495754B01153}" type="presOf" srcId="{F0D71B15-7E6E-4EE6-93A4-ABD3E92F451A}" destId="{3A3F1762-68FE-4068-A66A-2283A1067271}" srcOrd="0" destOrd="0" presId="urn:microsoft.com/office/officeart/2005/8/layout/radial6"/>
    <dgm:cxn modelId="{5DE5892A-2D28-4711-8D70-71AE0BC37DEC}" type="presOf" srcId="{2F378EDF-9EFC-42D5-95F7-A014FAD0BADE}" destId="{239FCC03-49D1-4D65-97F0-0D4CD3FC8233}" srcOrd="0" destOrd="0" presId="urn:microsoft.com/office/officeart/2005/8/layout/radial6"/>
    <dgm:cxn modelId="{E467CC58-A83C-43F6-AD3B-D61F6F751799}" type="presOf" srcId="{5BF8F726-707B-44F7-9DA2-B9C50224ACF7}" destId="{9AB16F99-5A07-4DD3-850A-4548201EF486}" srcOrd="0" destOrd="0" presId="urn:microsoft.com/office/officeart/2005/8/layout/radial6"/>
    <dgm:cxn modelId="{77D16506-904A-45C9-B7D6-6BFDEC5D4A06}" srcId="{45E4FB7F-6F48-40A0-B907-EB8E9239C7E0}" destId="{04B6A17F-F60B-40D9-8F9A-4728878DB9E2}" srcOrd="4" destOrd="0" parTransId="{8BAC1C50-5D83-4AE9-B7F0-A43212B7F49E}" sibTransId="{9B6C8A9D-46CD-4CD0-9495-BDCD026A0353}"/>
    <dgm:cxn modelId="{04A5AA36-C95A-43C2-AC0C-B25BED89F00C}" type="presOf" srcId="{385B7CC5-2676-40FB-8969-3DC36E65E7BB}" destId="{C23C4A72-430A-40DC-A21C-7C2F02A07364}" srcOrd="0" destOrd="0" presId="urn:microsoft.com/office/officeart/2005/8/layout/radial6"/>
    <dgm:cxn modelId="{06484AA4-8FAE-445A-BBEB-CFDE9473CEFD}" type="presOf" srcId="{A2EB5F04-5D69-4891-AE74-6C7322916901}" destId="{25887382-FB80-4715-8EBE-EF800899E226}" srcOrd="0" destOrd="0" presId="urn:microsoft.com/office/officeart/2005/8/layout/radial6"/>
    <dgm:cxn modelId="{55815143-44D0-4482-9ACE-D62B99DAE1BE}" type="presOf" srcId="{8211979D-E6C0-4934-ABFF-B9AFF167679E}" destId="{A9DC9A12-45C0-4C59-A788-61E423E09218}" srcOrd="0" destOrd="0" presId="urn:microsoft.com/office/officeart/2005/8/layout/radial6"/>
    <dgm:cxn modelId="{F9568009-3BB0-4B65-9DE2-6D79BC9FCEC7}" type="presParOf" srcId="{A9DC9A12-45C0-4C59-A788-61E423E09218}" destId="{557F705C-AB2B-4A3D-95FD-8129305744B2}" srcOrd="0" destOrd="0" presId="urn:microsoft.com/office/officeart/2005/8/layout/radial6"/>
    <dgm:cxn modelId="{38D7303C-62F1-4FF6-8577-CE43237EF44C}" type="presParOf" srcId="{A9DC9A12-45C0-4C59-A788-61E423E09218}" destId="{6468BB40-A304-4D3D-BC40-CA42DE3F2463}" srcOrd="1" destOrd="0" presId="urn:microsoft.com/office/officeart/2005/8/layout/radial6"/>
    <dgm:cxn modelId="{58C1A74E-6324-4523-8098-7B4BB640151F}" type="presParOf" srcId="{A9DC9A12-45C0-4C59-A788-61E423E09218}" destId="{881C046D-7EE0-478F-BC19-29DBE8C62AC0}" srcOrd="2" destOrd="0" presId="urn:microsoft.com/office/officeart/2005/8/layout/radial6"/>
    <dgm:cxn modelId="{48615070-B63A-4AF9-A069-B51EDABCFEF6}" type="presParOf" srcId="{A9DC9A12-45C0-4C59-A788-61E423E09218}" destId="{3A3F1762-68FE-4068-A66A-2283A1067271}" srcOrd="3" destOrd="0" presId="urn:microsoft.com/office/officeart/2005/8/layout/radial6"/>
    <dgm:cxn modelId="{7DDCD1BC-7E7C-4E5F-A297-80F599202D83}" type="presParOf" srcId="{A9DC9A12-45C0-4C59-A788-61E423E09218}" destId="{239FCC03-49D1-4D65-97F0-0D4CD3FC8233}" srcOrd="4" destOrd="0" presId="urn:microsoft.com/office/officeart/2005/8/layout/radial6"/>
    <dgm:cxn modelId="{A8A69A99-A0AD-48B9-A044-3658C947B2E4}" type="presParOf" srcId="{A9DC9A12-45C0-4C59-A788-61E423E09218}" destId="{F023B341-384C-4E24-8925-AEE57B71C73A}" srcOrd="5" destOrd="0" presId="urn:microsoft.com/office/officeart/2005/8/layout/radial6"/>
    <dgm:cxn modelId="{6B67E9C2-F1DB-44E4-938F-1256D31B018A}" type="presParOf" srcId="{A9DC9A12-45C0-4C59-A788-61E423E09218}" destId="{C23C4A72-430A-40DC-A21C-7C2F02A07364}" srcOrd="6" destOrd="0" presId="urn:microsoft.com/office/officeart/2005/8/layout/radial6"/>
    <dgm:cxn modelId="{8ED808B1-CD63-4FB9-9B20-F883A2159235}" type="presParOf" srcId="{A9DC9A12-45C0-4C59-A788-61E423E09218}" destId="{9AB16F99-5A07-4DD3-850A-4548201EF486}" srcOrd="7" destOrd="0" presId="urn:microsoft.com/office/officeart/2005/8/layout/radial6"/>
    <dgm:cxn modelId="{3505DD2F-7FF4-4FB5-95FB-46AB42C31CB6}" type="presParOf" srcId="{A9DC9A12-45C0-4C59-A788-61E423E09218}" destId="{32FBFFEA-655C-41BB-95D6-54653DC9631E}" srcOrd="8" destOrd="0" presId="urn:microsoft.com/office/officeart/2005/8/layout/radial6"/>
    <dgm:cxn modelId="{BFBA6646-F7D7-46C1-ABD3-01000758DA14}" type="presParOf" srcId="{A9DC9A12-45C0-4C59-A788-61E423E09218}" destId="{D26A9224-D645-44D9-882B-E08C8C29218C}" srcOrd="9" destOrd="0" presId="urn:microsoft.com/office/officeart/2005/8/layout/radial6"/>
    <dgm:cxn modelId="{6184EE55-D1CA-46E8-B646-95DD537C3E4D}" type="presParOf" srcId="{A9DC9A12-45C0-4C59-A788-61E423E09218}" destId="{7B72F1AC-AB2F-4AC8-B188-8B64CF549494}" srcOrd="10" destOrd="0" presId="urn:microsoft.com/office/officeart/2005/8/layout/radial6"/>
    <dgm:cxn modelId="{D82349D4-D855-49E1-B774-47C4253AA613}" type="presParOf" srcId="{A9DC9A12-45C0-4C59-A788-61E423E09218}" destId="{C1F6E129-DEE9-4D9F-8C92-1951024D0F24}" srcOrd="11" destOrd="0" presId="urn:microsoft.com/office/officeart/2005/8/layout/radial6"/>
    <dgm:cxn modelId="{4D6EEDE5-88F6-44BA-8449-8A795A4748AC}" type="presParOf" srcId="{A9DC9A12-45C0-4C59-A788-61E423E09218}" destId="{25887382-FB80-4715-8EBE-EF800899E226}" srcOrd="12" destOrd="0" presId="urn:microsoft.com/office/officeart/2005/8/layout/radial6"/>
    <dgm:cxn modelId="{EA43412A-46ED-40B7-BF39-5F1E222202AC}" type="presParOf" srcId="{A9DC9A12-45C0-4C59-A788-61E423E09218}" destId="{3ADDF08F-DAB8-4D58-8D7A-77E63FAD9126}" srcOrd="13" destOrd="0" presId="urn:microsoft.com/office/officeart/2005/8/layout/radial6"/>
    <dgm:cxn modelId="{E9E88006-B444-45D0-876F-42C35F4273C8}" type="presParOf" srcId="{A9DC9A12-45C0-4C59-A788-61E423E09218}" destId="{B8985BDB-332C-4D5B-AD16-2C11A35A72BC}" srcOrd="14" destOrd="0" presId="urn:microsoft.com/office/officeart/2005/8/layout/radial6"/>
    <dgm:cxn modelId="{D9DE06FC-B7EE-4158-9CA1-0C701FD9EC4C}" type="presParOf" srcId="{A9DC9A12-45C0-4C59-A788-61E423E09218}" destId="{B931D9F1-1E6F-4514-A240-29ECC7D4663A}"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D256A-5831-4C47-943A-901F494BEB0B}" type="datetimeFigureOut">
              <a:rPr lang="en-US" smtClean="0"/>
              <a:t>4/13/2015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654EB-9864-4ECD-BE19-BBE557D8C78B}" type="slidenum">
              <a:rPr lang="en-US" smtClean="0"/>
              <a:t>‹#›</a:t>
            </a:fld>
            <a:endParaRPr lang="en-US"/>
          </a:p>
        </p:txBody>
      </p:sp>
    </p:spTree>
    <p:extLst>
      <p:ext uri="{BB962C8B-B14F-4D97-AF65-F5344CB8AC3E}">
        <p14:creationId xmlns:p14="http://schemas.microsoft.com/office/powerpoint/2010/main" val="802218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F9199-98D7-4FDF-BCD0-C36CA1225938}" type="slidenum">
              <a:rPr lang="en-US" smtClean="0"/>
              <a:t>1</a:t>
            </a:fld>
            <a:endParaRPr lang="en-US"/>
          </a:p>
        </p:txBody>
      </p:sp>
    </p:spTree>
    <p:extLst>
      <p:ext uri="{BB962C8B-B14F-4D97-AF65-F5344CB8AC3E}">
        <p14:creationId xmlns:p14="http://schemas.microsoft.com/office/powerpoint/2010/main" val="69033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1F189D5-933A-4856-A339-4C0E357F0CD6}" type="slidenum">
              <a:rPr lang="en-US" altLang="en-US" smtClean="0"/>
              <a:pPr eaLnBrk="1" hangingPunct="1">
                <a:spcBef>
                  <a:spcPct val="0"/>
                </a:spcBef>
              </a:pPr>
              <a:t>5</a:t>
            </a:fld>
            <a:endParaRPr lang="en-US" alt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5667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F9199-98D7-4FDF-BCD0-C36CA1225938}" type="slidenum">
              <a:rPr lang="en-US" smtClean="0"/>
              <a:t>7</a:t>
            </a:fld>
            <a:endParaRPr lang="en-US"/>
          </a:p>
        </p:txBody>
      </p:sp>
    </p:spTree>
    <p:extLst>
      <p:ext uri="{BB962C8B-B14F-4D97-AF65-F5344CB8AC3E}">
        <p14:creationId xmlns:p14="http://schemas.microsoft.com/office/powerpoint/2010/main" val="220032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a:t>
            </a:fld>
            <a:endParaRPr lang="en-US"/>
          </a:p>
        </p:txBody>
      </p:sp>
    </p:spTree>
    <p:extLst>
      <p:ext uri="{BB962C8B-B14F-4D97-AF65-F5344CB8AC3E}">
        <p14:creationId xmlns:p14="http://schemas.microsoft.com/office/powerpoint/2010/main" val="343768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18</a:t>
            </a:fld>
            <a:endParaRPr lang="en-US"/>
          </a:p>
        </p:txBody>
      </p:sp>
    </p:spTree>
    <p:extLst>
      <p:ext uri="{BB962C8B-B14F-4D97-AF65-F5344CB8AC3E}">
        <p14:creationId xmlns:p14="http://schemas.microsoft.com/office/powerpoint/2010/main" val="130034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19</a:t>
            </a:fld>
            <a:endParaRPr lang="en-US"/>
          </a:p>
        </p:txBody>
      </p:sp>
    </p:spTree>
    <p:extLst>
      <p:ext uri="{BB962C8B-B14F-4D97-AF65-F5344CB8AC3E}">
        <p14:creationId xmlns:p14="http://schemas.microsoft.com/office/powerpoint/2010/main" val="18650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a:t>
            </a:fld>
            <a:endParaRPr lang="en-US"/>
          </a:p>
        </p:txBody>
      </p:sp>
    </p:spTree>
    <p:extLst>
      <p:ext uri="{BB962C8B-B14F-4D97-AF65-F5344CB8AC3E}">
        <p14:creationId xmlns:p14="http://schemas.microsoft.com/office/powerpoint/2010/main" val="347418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7A44AD-BE95-4984-B1B3-948B2F4FC3D0}" type="slidenum">
              <a:rPr lang="en-US" smtClean="0"/>
              <a:t>21</a:t>
            </a:fld>
            <a:endParaRPr lang="en-US"/>
          </a:p>
        </p:txBody>
      </p:sp>
    </p:spTree>
    <p:extLst>
      <p:ext uri="{BB962C8B-B14F-4D97-AF65-F5344CB8AC3E}">
        <p14:creationId xmlns:p14="http://schemas.microsoft.com/office/powerpoint/2010/main" val="321228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2562843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206666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219095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eading Only">
    <p:spTree>
      <p:nvGrpSpPr>
        <p:cNvPr id="1" name=""/>
        <p:cNvGrpSpPr/>
        <p:nvPr/>
      </p:nvGrpSpPr>
      <p:grpSpPr>
        <a:xfrm>
          <a:off x="0" y="0"/>
          <a:ext cx="0" cy="0"/>
          <a:chOff x="0" y="0"/>
          <a:chExt cx="0" cy="0"/>
        </a:xfrm>
      </p:grpSpPr>
      <p:sp>
        <p:nvSpPr>
          <p:cNvPr id="29" name="Rectangle 2"/>
          <p:cNvSpPr>
            <a:spLocks noGrp="1"/>
          </p:cNvSpPr>
          <p:nvPr>
            <p:ph type="title" hasCustomPrompt="1"/>
          </p:nvPr>
        </p:nvSpPr>
        <p:spPr/>
        <p:txBody>
          <a:bodyPr/>
          <a:lstStyle>
            <a:lvl1pPr>
              <a:defRPr baseline="0"/>
            </a:lvl1pPr>
            <a:extLst/>
          </a:lstStyle>
          <a:p>
            <a:r>
              <a:rPr lang="en-US" dirty="0" smtClean="0"/>
              <a:t>ITL / Software and Systems Division</a:t>
            </a:r>
            <a:endParaRPr lang="en-US" dirty="0"/>
          </a:p>
        </p:txBody>
      </p:sp>
      <p:sp>
        <p:nvSpPr>
          <p:cNvPr id="19" name="Rectangle 8"/>
          <p:cNvSpPr>
            <a:spLocks noGrp="1"/>
          </p:cNvSpPr>
          <p:nvPr>
            <p:ph type="body" sz="quarter" idx="13" hasCustomPrompt="1"/>
          </p:nvPr>
        </p:nvSpPr>
        <p:spPr>
          <a:xfrm>
            <a:off x="304800" y="152400"/>
            <a:ext cx="8077200" cy="457200"/>
          </a:xfrm>
          <a:solidFill>
            <a:schemeClr val="accent6">
              <a:shade val="75000"/>
            </a:schemeClr>
          </a:solidFill>
        </p:spPr>
        <p:txBody>
          <a:bodyPr>
            <a:normAutofit/>
          </a:bodyPr>
          <a:lstStyle>
            <a:lvl1pPr>
              <a:defRPr sz="2600" b="0">
                <a:solidFill>
                  <a:schemeClr val="bg1"/>
                </a:solidFill>
              </a:defRPr>
            </a:lvl1pPr>
            <a:extLst/>
          </a:lstStyle>
          <a:p>
            <a:pPr lvl="0"/>
            <a:r>
              <a:rPr lang="en-US" dirty="0" smtClean="0"/>
              <a:t>Click to add heading</a:t>
            </a:r>
            <a:endParaRPr lang="en-US" dirty="0"/>
          </a:p>
        </p:txBody>
      </p:sp>
      <p:sp>
        <p:nvSpPr>
          <p:cNvPr id="7" name="Rectangle 7"/>
          <p:cNvSpPr>
            <a:spLocks noGrp="1"/>
          </p:cNvSpPr>
          <p:nvPr>
            <p:ph type="dt" sz="half" idx="14"/>
          </p:nvPr>
        </p:nvSpPr>
        <p:spPr/>
        <p:txBody>
          <a:bodyPr/>
          <a:lstStyle>
            <a:extLst/>
          </a:lstStyle>
          <a:p>
            <a:pPr algn="r"/>
            <a:fld id="{F7F1F872-C5DE-403B-85F0-1024E6CA1886}" type="datetime1">
              <a:rPr lang="en-US" smtClean="0"/>
              <a:pPr algn="r"/>
              <a:t>4/13/2015</a:t>
            </a:fld>
            <a:endParaRPr lang="en-US"/>
          </a:p>
        </p:txBody>
      </p:sp>
      <p:sp>
        <p:nvSpPr>
          <p:cNvPr id="8" name="Rectangle 8"/>
          <p:cNvSpPr>
            <a:spLocks noGrp="1"/>
          </p:cNvSpPr>
          <p:nvPr>
            <p:ph type="sldNum" sz="quarter" idx="15"/>
          </p:nvPr>
        </p:nvSpPr>
        <p:spPr/>
        <p:txBody>
          <a:bodyPr/>
          <a:lstStyle>
            <a:extLst/>
          </a:lstStyle>
          <a:p>
            <a:pPr algn="r"/>
            <a:fld id="{256D3EEF-DE4E-429D-8EC4-DDC531AFF587}" type="slidenum">
              <a:rPr lang="en-US" sz="1000" smtClean="0"/>
              <a:pPr algn="r"/>
              <a:t>‹#›</a:t>
            </a:fld>
            <a:endParaRPr lang="en-US"/>
          </a:p>
        </p:txBody>
      </p:sp>
      <p:sp>
        <p:nvSpPr>
          <p:cNvPr id="9" name="Rectangle 9"/>
          <p:cNvSpPr>
            <a:spLocks noGrp="1"/>
          </p:cNvSpPr>
          <p:nvPr>
            <p:ph type="ftr" sz="quarter" idx="16"/>
          </p:nvPr>
        </p:nvSpPr>
        <p:spPr/>
        <p:txBody>
          <a:bodyPr/>
          <a:lstStyle>
            <a:extLst/>
          </a:lstStyle>
          <a:p>
            <a:endParaRPr lang="en-US"/>
          </a:p>
        </p:txBody>
      </p:sp>
    </p:spTree>
    <p:extLst>
      <p:ext uri="{BB962C8B-B14F-4D97-AF65-F5344CB8AC3E}">
        <p14:creationId xmlns:p14="http://schemas.microsoft.com/office/powerpoint/2010/main" val="11540840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10094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04071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20980C-0BD1-4770-B1F9-8E0E81C992E5}"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75600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20980C-0BD1-4770-B1F9-8E0E81C992E5}" type="datetimeFigureOut">
              <a:rPr lang="en-US" smtClean="0"/>
              <a:t>4/13/2015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23569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20980C-0BD1-4770-B1F9-8E0E81C992E5}" type="datetimeFigureOut">
              <a:rPr lang="en-US" smtClean="0"/>
              <a:t>4/13/2015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75115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20980C-0BD1-4770-B1F9-8E0E81C992E5}" type="datetimeFigureOut">
              <a:rPr lang="en-US" smtClean="0"/>
              <a:t>4/13/2015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78135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0980C-0BD1-4770-B1F9-8E0E81C992E5}"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695796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0980C-0BD1-4770-B1F9-8E0E81C992E5}"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43170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20980C-0BD1-4770-B1F9-8E0E81C992E5}" type="datetimeFigureOut">
              <a:rPr lang="en-US" smtClean="0"/>
              <a:t>4/13/2015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774BF-A756-401D-B933-40F813406000}" type="slidenum">
              <a:rPr lang="en-US" smtClean="0"/>
              <a:t>‹#›</a:t>
            </a:fld>
            <a:endParaRPr lang="en-US"/>
          </a:p>
        </p:txBody>
      </p:sp>
    </p:spTree>
    <p:extLst>
      <p:ext uri="{BB962C8B-B14F-4D97-AF65-F5344CB8AC3E}">
        <p14:creationId xmlns:p14="http://schemas.microsoft.com/office/powerpoint/2010/main" val="2326630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oume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bit.ly/MIT-IOT" TargetMode="External"/><Relationship Id="rId5" Type="http://schemas.openxmlformats.org/officeDocument/2006/relationships/hyperlink" Target="http://www.iiconsortium.org/" TargetMode="External"/><Relationship Id="rId4" Type="http://schemas.openxmlformats.org/officeDocument/2006/relationships/hyperlink" Target="mailto:datta@iiconsortium.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shodan.io/"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matplotlib.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en.wikipedia.org/wiki/Ygnacio_Valley_High_School" TargetMode="External"/><Relationship Id="rId5" Type="http://schemas.openxmlformats.org/officeDocument/2006/relationships/hyperlink" Target="http://en.wikipedia.org/wiki/Al_Gore" TargetMode="External"/><Relationship Id="rId4" Type="http://schemas.openxmlformats.org/officeDocument/2006/relationships/hyperlink" Target="http://en.wikipedia.org/wiki/Bill_Clinton"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hbr.org/2014/11/setting-standards-for-the-internet-of-thing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cocoa.ethz.ch/downloads/2014/06/None_MIT-AUTOID-WH-001.pdf"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tinyurl.com/Industrial-Internet"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tinyurl.com/MIT-IoT-1998"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3775"/>
            <a:ext cx="7772400" cy="1470025"/>
          </a:xfrm>
        </p:spPr>
        <p:txBody>
          <a:bodyPr>
            <a:normAutofit fontScale="90000"/>
          </a:bodyPr>
          <a:lstStyle/>
          <a:p>
            <a:r>
              <a:rPr lang="en-US" sz="8000" dirty="0" smtClean="0"/>
              <a:t>Internet of Systems</a:t>
            </a:r>
            <a:endParaRPr lang="en-US" sz="8000" dirty="0"/>
          </a:p>
        </p:txBody>
      </p:sp>
      <p:sp>
        <p:nvSpPr>
          <p:cNvPr id="3" name="Subtitle 2"/>
          <p:cNvSpPr>
            <a:spLocks noGrp="1"/>
          </p:cNvSpPr>
          <p:nvPr>
            <p:ph type="subTitle" idx="1"/>
          </p:nvPr>
        </p:nvSpPr>
        <p:spPr>
          <a:xfrm>
            <a:off x="685800" y="3846286"/>
            <a:ext cx="7772400" cy="1792514"/>
          </a:xfrm>
          <a:ln>
            <a:solidFill>
              <a:schemeClr val="bg1">
                <a:lumMod val="85000"/>
              </a:schemeClr>
            </a:solidFill>
          </a:ln>
        </p:spPr>
        <p:txBody>
          <a:bodyPr anchor="ctr">
            <a:noAutofit/>
          </a:bodyPr>
          <a:lstStyle/>
          <a:p>
            <a:r>
              <a:rPr lang="en-US" sz="2400" dirty="0" err="1" smtClean="0">
                <a:solidFill>
                  <a:schemeClr val="bg1">
                    <a:lumMod val="65000"/>
                  </a:schemeClr>
                </a:solidFill>
              </a:rPr>
              <a:t>Dr</a:t>
            </a:r>
            <a:r>
              <a:rPr lang="en-US" sz="2400" dirty="0" smtClean="0">
                <a:solidFill>
                  <a:schemeClr val="bg1">
                    <a:lumMod val="65000"/>
                  </a:schemeClr>
                </a:solidFill>
              </a:rPr>
              <a:t> Shoumen </a:t>
            </a:r>
            <a:r>
              <a:rPr lang="en-US" sz="2400" dirty="0" err="1" smtClean="0">
                <a:solidFill>
                  <a:schemeClr val="bg1">
                    <a:lumMod val="65000"/>
                  </a:schemeClr>
                </a:solidFill>
              </a:rPr>
              <a:t>Palit</a:t>
            </a:r>
            <a:r>
              <a:rPr lang="en-US" sz="2400" dirty="0" smtClean="0">
                <a:solidFill>
                  <a:schemeClr val="bg1">
                    <a:lumMod val="65000"/>
                  </a:schemeClr>
                </a:solidFill>
              </a:rPr>
              <a:t> Austin Datta</a:t>
            </a:r>
          </a:p>
          <a:p>
            <a:r>
              <a:rPr lang="en-US" sz="2200" dirty="0" smtClean="0">
                <a:solidFill>
                  <a:schemeClr val="bg1">
                    <a:lumMod val="65000"/>
                  </a:schemeClr>
                </a:solidFill>
              </a:rPr>
              <a:t>SVP, IIC ● Research Affiliate, MIT</a:t>
            </a:r>
            <a:endParaRPr lang="en-US" sz="2200" dirty="0">
              <a:solidFill>
                <a:schemeClr val="bg1">
                  <a:lumMod val="65000"/>
                </a:schemeClr>
              </a:solidFill>
            </a:endParaRPr>
          </a:p>
        </p:txBody>
      </p:sp>
      <p:sp>
        <p:nvSpPr>
          <p:cNvPr id="4" name="Title 1"/>
          <p:cNvSpPr txBox="1">
            <a:spLocks/>
          </p:cNvSpPr>
          <p:nvPr/>
        </p:nvSpPr>
        <p:spPr>
          <a:xfrm>
            <a:off x="685800" y="914400"/>
            <a:ext cx="7772400" cy="1470025"/>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err="1" smtClean="0">
                <a:solidFill>
                  <a:schemeClr val="bg1"/>
                </a:solidFill>
              </a:rPr>
              <a:t>IoS</a:t>
            </a:r>
            <a:endParaRPr lang="en-US" sz="8000" dirty="0">
              <a:solidFill>
                <a:schemeClr val="bg1"/>
              </a:solidFill>
            </a:endParaRPr>
          </a:p>
        </p:txBody>
      </p:sp>
      <p:sp>
        <p:nvSpPr>
          <p:cNvPr id="5" name="TextBox 4"/>
          <p:cNvSpPr txBox="1"/>
          <p:nvPr/>
        </p:nvSpPr>
        <p:spPr>
          <a:xfrm>
            <a:off x="-76200" y="6488668"/>
            <a:ext cx="9378465" cy="369332"/>
          </a:xfrm>
          <a:prstGeom prst="rect">
            <a:avLst/>
          </a:prstGeom>
          <a:noFill/>
        </p:spPr>
        <p:txBody>
          <a:bodyPr wrap="none" rtlCol="0">
            <a:spAutoFit/>
          </a:bodyPr>
          <a:lstStyle/>
          <a:p>
            <a:r>
              <a:rPr lang="en-US" dirty="0" smtClean="0"/>
              <a:t>● </a:t>
            </a:r>
            <a:r>
              <a:rPr lang="en-US" dirty="0" smtClean="0">
                <a:hlinkClick r:id="rId3"/>
              </a:rPr>
              <a:t>shoumen@mit.edu</a:t>
            </a:r>
            <a:r>
              <a:rPr lang="en-US" dirty="0" smtClean="0"/>
              <a:t> ● </a:t>
            </a:r>
            <a:r>
              <a:rPr lang="en-US" dirty="0" smtClean="0">
                <a:hlinkClick r:id="rId4"/>
              </a:rPr>
              <a:t>datta@iiconsortium.org</a:t>
            </a:r>
            <a:r>
              <a:rPr lang="en-US" dirty="0" smtClean="0"/>
              <a:t> ● </a:t>
            </a:r>
            <a:r>
              <a:rPr lang="en-US" dirty="0" smtClean="0">
                <a:hlinkClick r:id="rId5"/>
              </a:rPr>
              <a:t>www.iiconsortium.org</a:t>
            </a:r>
            <a:r>
              <a:rPr lang="en-US" dirty="0" smtClean="0"/>
              <a:t> ● </a:t>
            </a:r>
            <a:r>
              <a:rPr lang="en-US" dirty="0" smtClean="0">
                <a:hlinkClick r:id="rId6"/>
              </a:rPr>
              <a:t>http://bit.ly/MIT-IOT</a:t>
            </a:r>
            <a:r>
              <a:rPr lang="en-US" dirty="0" smtClean="0"/>
              <a:t> ● </a:t>
            </a:r>
            <a:endParaRPr lang="en-US" dirty="0"/>
          </a:p>
        </p:txBody>
      </p:sp>
      <p:sp>
        <p:nvSpPr>
          <p:cNvPr id="6" name="TextBox 5"/>
          <p:cNvSpPr txBox="1"/>
          <p:nvPr/>
        </p:nvSpPr>
        <p:spPr>
          <a:xfrm>
            <a:off x="0" y="0"/>
            <a:ext cx="9144000" cy="646331"/>
          </a:xfrm>
          <a:prstGeom prst="rect">
            <a:avLst/>
          </a:prstGeom>
          <a:noFill/>
        </p:spPr>
        <p:txBody>
          <a:bodyPr wrap="square" rtlCol="0">
            <a:spAutoFit/>
          </a:bodyPr>
          <a:lstStyle/>
          <a:p>
            <a:pPr algn="ctr"/>
            <a:r>
              <a:rPr lang="en-US" sz="3600" dirty="0" smtClean="0"/>
              <a:t>Ontology Summit </a:t>
            </a:r>
            <a:r>
              <a:rPr lang="en-US" sz="3600" dirty="0" smtClean="0">
                <a:latin typeface="Calibri" panose="020F0502020204030204" pitchFamily="34" charset="0"/>
              </a:rPr>
              <a:t>● </a:t>
            </a:r>
            <a:r>
              <a:rPr lang="en-US" sz="3600" dirty="0" smtClean="0"/>
              <a:t>NSF-NITRD </a:t>
            </a:r>
            <a:r>
              <a:rPr lang="en-US" sz="3600" dirty="0">
                <a:latin typeface="Calibri" panose="020F0502020204030204" pitchFamily="34" charset="0"/>
              </a:rPr>
              <a:t>● </a:t>
            </a:r>
            <a:r>
              <a:rPr lang="en-US" sz="3600" dirty="0" smtClean="0"/>
              <a:t>April 13, 2015</a:t>
            </a:r>
            <a:endParaRPr lang="en-US" sz="3600" dirty="0"/>
          </a:p>
        </p:txBody>
      </p:sp>
    </p:spTree>
    <p:extLst>
      <p:ext uri="{BB962C8B-B14F-4D97-AF65-F5344CB8AC3E}">
        <p14:creationId xmlns:p14="http://schemas.microsoft.com/office/powerpoint/2010/main" val="3213779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408152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03674"/>
            <a:ext cx="9144000" cy="1754326"/>
          </a:xfrm>
          <a:prstGeom prst="rect">
            <a:avLst/>
          </a:prstGeom>
          <a:noFill/>
        </p:spPr>
        <p:txBody>
          <a:bodyPr wrap="square" rtlCol="0">
            <a:spAutoFit/>
          </a:bodyPr>
          <a:lstStyle/>
          <a:p>
            <a:r>
              <a:rPr lang="en-US" sz="5400" b="1" dirty="0" smtClean="0"/>
              <a:t>27 March 2014 –      5 members</a:t>
            </a:r>
          </a:p>
          <a:p>
            <a:r>
              <a:rPr lang="en-US" sz="5400" b="1" dirty="0" smtClean="0"/>
              <a:t>27 March 2015 –  159 members</a:t>
            </a:r>
            <a:r>
              <a:rPr lang="en-US" sz="5400" dirty="0" smtClean="0"/>
              <a:t> </a:t>
            </a:r>
            <a:endParaRPr lang="en-US" sz="5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075" y="685800"/>
            <a:ext cx="5006677" cy="2317906"/>
          </a:xfrm>
          <a:prstGeom prst="rect">
            <a:avLst/>
          </a:prstGeom>
        </p:spPr>
      </p:pic>
    </p:spTree>
    <p:extLst>
      <p:ext uri="{BB962C8B-B14F-4D97-AF65-F5344CB8AC3E}">
        <p14:creationId xmlns:p14="http://schemas.microsoft.com/office/powerpoint/2010/main" val="2363793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418221"/>
          </a:xfrm>
          <a:prstGeom prst="rect">
            <a:avLst/>
          </a:prstGeom>
        </p:spPr>
      </p:pic>
    </p:spTree>
    <p:extLst>
      <p:ext uri="{BB962C8B-B14F-4D97-AF65-F5344CB8AC3E}">
        <p14:creationId xmlns:p14="http://schemas.microsoft.com/office/powerpoint/2010/main" val="283801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1" cy="5638800"/>
          </a:xfrm>
          <a:prstGeom prst="rect">
            <a:avLst/>
          </a:prstGeom>
        </p:spPr>
      </p:pic>
      <p:sp>
        <p:nvSpPr>
          <p:cNvPr id="3" name="Rectangle 2"/>
          <p:cNvSpPr/>
          <p:nvPr/>
        </p:nvSpPr>
        <p:spPr>
          <a:xfrm>
            <a:off x="-1" y="5562600"/>
            <a:ext cx="9144001"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43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6200"/>
            <a:ext cx="9144000" cy="5786437"/>
          </a:xfrm>
          <a:prstGeom prst="rect">
            <a:avLst/>
          </a:prstGeom>
        </p:spPr>
      </p:pic>
      <p:sp>
        <p:nvSpPr>
          <p:cNvPr id="3" name="Rectangle 2"/>
          <p:cNvSpPr/>
          <p:nvPr/>
        </p:nvSpPr>
        <p:spPr>
          <a:xfrm>
            <a:off x="0" y="5334000"/>
            <a:ext cx="1524000" cy="37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382000" y="53340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588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99159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0"/>
            <a:ext cx="9144000" cy="52756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dirty="0" smtClean="0">
                <a:latin typeface="Calibri Light" panose="020F0302020204030204" pitchFamily="34" charset="0"/>
              </a:rPr>
              <a:t>Projected Economic Impact of The Industrial Internet </a:t>
            </a:r>
            <a:endParaRPr lang="en-US" sz="3200" dirty="0">
              <a:latin typeface="Calibri Light" panose="020F0302020204030204" pitchFamily="34" charset="0"/>
            </a:endParaRPr>
          </a:p>
        </p:txBody>
      </p:sp>
      <p:sp>
        <p:nvSpPr>
          <p:cNvPr id="2" name="TextBox 1"/>
          <p:cNvSpPr txBox="1"/>
          <p:nvPr/>
        </p:nvSpPr>
        <p:spPr>
          <a:xfrm>
            <a:off x="8077200" y="6248400"/>
            <a:ext cx="995785" cy="246221"/>
          </a:xfrm>
          <a:prstGeom prst="rect">
            <a:avLst/>
          </a:prstGeom>
          <a:noFill/>
        </p:spPr>
        <p:txBody>
          <a:bodyPr wrap="none" rtlCol="0">
            <a:spAutoFit/>
          </a:bodyPr>
          <a:lstStyle/>
          <a:p>
            <a:r>
              <a:rPr lang="en-US" sz="1000" dirty="0" smtClean="0">
                <a:solidFill>
                  <a:schemeClr val="bg1">
                    <a:lumMod val="50000"/>
                  </a:schemeClr>
                </a:solidFill>
              </a:rPr>
              <a:t>World Bank, GE</a:t>
            </a:r>
          </a:p>
        </p:txBody>
      </p:sp>
    </p:spTree>
    <p:extLst>
      <p:ext uri="{BB962C8B-B14F-4D97-AF65-F5344CB8AC3E}">
        <p14:creationId xmlns:p14="http://schemas.microsoft.com/office/powerpoint/2010/main" val="2451675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762000"/>
            <a:ext cx="10163175" cy="5191125"/>
          </a:xfrm>
          <a:prstGeom prst="rect">
            <a:avLst/>
          </a:prstGeom>
        </p:spPr>
      </p:pic>
      <p:sp>
        <p:nvSpPr>
          <p:cNvPr id="3" name="Rectangle 2"/>
          <p:cNvSpPr/>
          <p:nvPr/>
        </p:nvSpPr>
        <p:spPr>
          <a:xfrm>
            <a:off x="0" y="0"/>
            <a:ext cx="9144000" cy="762000"/>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dirty="0" smtClean="0">
                <a:latin typeface="Calibri Light" panose="020F0302020204030204" pitchFamily="34" charset="0"/>
              </a:rPr>
              <a:t>THE NETWORKED PHYSICAL WORLD</a:t>
            </a:r>
            <a:endParaRPr lang="en-US" sz="4800" dirty="0">
              <a:latin typeface="Calibri Light" panose="020F0302020204030204" pitchFamily="34" charset="0"/>
            </a:endParaRPr>
          </a:p>
        </p:txBody>
      </p:sp>
      <p:sp>
        <p:nvSpPr>
          <p:cNvPr id="4" name="Rectangle 3"/>
          <p:cNvSpPr/>
          <p:nvPr/>
        </p:nvSpPr>
        <p:spPr>
          <a:xfrm>
            <a:off x="76200" y="5943600"/>
            <a:ext cx="9144000" cy="923330"/>
          </a:xfrm>
          <a:prstGeom prst="rect">
            <a:avLst/>
          </a:prstGeom>
        </p:spPr>
        <p:txBody>
          <a:bodyPr wrap="square">
            <a:spAutoFit/>
          </a:bodyPr>
          <a:lstStyle/>
          <a:p>
            <a:pPr fontAlgn="base"/>
            <a:r>
              <a:rPr lang="en-US" dirty="0">
                <a:solidFill>
                  <a:srgbClr val="333333"/>
                </a:solidFill>
                <a:latin typeface="Calibri Light" panose="020F0302020204030204" pitchFamily="34" charset="0"/>
              </a:rPr>
              <a:t>M</a:t>
            </a:r>
            <a:r>
              <a:rPr lang="en-US" dirty="0" smtClean="0">
                <a:solidFill>
                  <a:srgbClr val="333333"/>
                </a:solidFill>
                <a:latin typeface="Calibri Light" panose="020F0302020204030204" pitchFamily="34" charset="0"/>
              </a:rPr>
              <a:t>ap </a:t>
            </a:r>
            <a:r>
              <a:rPr lang="en-US" dirty="0">
                <a:solidFill>
                  <a:srgbClr val="333333"/>
                </a:solidFill>
                <a:latin typeface="Calibri Light" panose="020F0302020204030204" pitchFamily="34" charset="0"/>
              </a:rPr>
              <a:t>of every device connected to the internet </a:t>
            </a:r>
            <a:r>
              <a:rPr lang="en-US" dirty="0" smtClean="0">
                <a:solidFill>
                  <a:srgbClr val="333333"/>
                </a:solidFill>
                <a:latin typeface="Calibri Light" panose="020F0302020204030204" pitchFamily="34" charset="0"/>
              </a:rPr>
              <a:t>on the evening of 2 August 2014 (</a:t>
            </a:r>
            <a:r>
              <a:rPr lang="en-US" dirty="0" err="1" smtClean="0">
                <a:solidFill>
                  <a:srgbClr val="333333"/>
                </a:solidFill>
                <a:latin typeface="Calibri Light" panose="020F0302020204030204" pitchFamily="34" charset="0"/>
                <a:hlinkClick r:id="rId3"/>
              </a:rPr>
              <a:t>Shodan</a:t>
            </a:r>
            <a:r>
              <a:rPr lang="en-US" dirty="0" smtClean="0">
                <a:solidFill>
                  <a:srgbClr val="333333"/>
                </a:solidFill>
                <a:latin typeface="Calibri Light" panose="020F0302020204030204" pitchFamily="34" charset="0"/>
              </a:rPr>
              <a:t>). </a:t>
            </a:r>
            <a:r>
              <a:rPr lang="en-US" dirty="0">
                <a:solidFill>
                  <a:srgbClr val="333333"/>
                </a:solidFill>
                <a:latin typeface="Calibri Light" panose="020F0302020204030204" pitchFamily="34" charset="0"/>
              </a:rPr>
              <a:t>John </a:t>
            </a:r>
            <a:r>
              <a:rPr lang="en-US" dirty="0" err="1" smtClean="0">
                <a:solidFill>
                  <a:srgbClr val="333333"/>
                </a:solidFill>
                <a:latin typeface="Calibri Light" panose="020F0302020204030204" pitchFamily="34" charset="0"/>
              </a:rPr>
              <a:t>Matherly</a:t>
            </a:r>
            <a:r>
              <a:rPr lang="en-US" dirty="0" smtClean="0">
                <a:solidFill>
                  <a:srgbClr val="333333"/>
                </a:solidFill>
                <a:latin typeface="Calibri Light" panose="020F0302020204030204" pitchFamily="34" charset="0"/>
              </a:rPr>
              <a:t> </a:t>
            </a:r>
            <a:r>
              <a:rPr lang="en-US" dirty="0" smtClean="0">
                <a:solidFill>
                  <a:srgbClr val="444444"/>
                </a:solidFill>
                <a:latin typeface="Calibri Light" panose="020F0302020204030204" pitchFamily="34" charset="0"/>
              </a:rPr>
              <a:t>pinged all IP </a:t>
            </a:r>
            <a:r>
              <a:rPr lang="en-US" dirty="0">
                <a:solidFill>
                  <a:srgbClr val="444444"/>
                </a:solidFill>
                <a:latin typeface="Calibri Light" panose="020F0302020204030204" pitchFamily="34" charset="0"/>
              </a:rPr>
              <a:t>addresses of devices online on 2 </a:t>
            </a:r>
            <a:r>
              <a:rPr lang="en-US" dirty="0" smtClean="0">
                <a:solidFill>
                  <a:srgbClr val="444444"/>
                </a:solidFill>
                <a:latin typeface="Calibri Light" panose="020F0302020204030204" pitchFamily="34" charset="0"/>
              </a:rPr>
              <a:t>August (11pm UK). It took </a:t>
            </a:r>
            <a:r>
              <a:rPr lang="en-US" dirty="0">
                <a:solidFill>
                  <a:srgbClr val="444444"/>
                </a:solidFill>
                <a:latin typeface="Calibri Light" panose="020F0302020204030204" pitchFamily="34" charset="0"/>
              </a:rPr>
              <a:t>about </a:t>
            </a:r>
            <a:r>
              <a:rPr lang="en-US" dirty="0" smtClean="0">
                <a:solidFill>
                  <a:srgbClr val="444444"/>
                </a:solidFill>
                <a:latin typeface="Calibri Light" panose="020F0302020204030204" pitchFamily="34" charset="0"/>
              </a:rPr>
              <a:t>5 hours</a:t>
            </a:r>
            <a:r>
              <a:rPr lang="en-US" dirty="0">
                <a:solidFill>
                  <a:srgbClr val="444444"/>
                </a:solidFill>
                <a:latin typeface="Calibri Light" panose="020F0302020204030204" pitchFamily="34" charset="0"/>
              </a:rPr>
              <a:t>. M</a:t>
            </a:r>
            <a:r>
              <a:rPr lang="en-US" dirty="0" smtClean="0">
                <a:solidFill>
                  <a:srgbClr val="444444"/>
                </a:solidFill>
                <a:latin typeface="Calibri Light" panose="020F0302020204030204" pitchFamily="34" charset="0"/>
              </a:rPr>
              <a:t>ap represents all </a:t>
            </a:r>
            <a:r>
              <a:rPr lang="en-US" dirty="0">
                <a:solidFill>
                  <a:srgbClr val="444444"/>
                </a:solidFill>
                <a:latin typeface="Calibri Light" panose="020F0302020204030204" pitchFamily="34" charset="0"/>
              </a:rPr>
              <a:t>the </a:t>
            </a:r>
            <a:r>
              <a:rPr lang="en-US" dirty="0" smtClean="0">
                <a:solidFill>
                  <a:srgbClr val="444444"/>
                </a:solidFill>
                <a:latin typeface="Calibri Light" panose="020F0302020204030204" pitchFamily="34" charset="0"/>
              </a:rPr>
              <a:t>devices (red = many) </a:t>
            </a:r>
            <a:r>
              <a:rPr lang="en-US" dirty="0">
                <a:solidFill>
                  <a:srgbClr val="444444"/>
                </a:solidFill>
                <a:latin typeface="Calibri Light" panose="020F0302020204030204" pitchFamily="34" charset="0"/>
              </a:rPr>
              <a:t>that pinged back in 12 hours using </a:t>
            </a:r>
            <a:r>
              <a:rPr lang="en-US" dirty="0" err="1">
                <a:solidFill>
                  <a:srgbClr val="444444"/>
                </a:solidFill>
                <a:latin typeface="Calibri Light" panose="020F0302020204030204" pitchFamily="34" charset="0"/>
                <a:hlinkClick r:id="rId4"/>
              </a:rPr>
              <a:t>matplotlib</a:t>
            </a:r>
            <a:r>
              <a:rPr lang="en-US" dirty="0">
                <a:solidFill>
                  <a:srgbClr val="444444"/>
                </a:solidFill>
                <a:latin typeface="Calibri Light" panose="020F0302020204030204" pitchFamily="34" charset="0"/>
              </a:rPr>
              <a:t>.</a:t>
            </a:r>
            <a:endParaRPr lang="en-US" i="0" dirty="0">
              <a:solidFill>
                <a:srgbClr val="444444"/>
              </a:solidFill>
              <a:effectLst/>
              <a:latin typeface="Calibri Light" panose="020F0302020204030204" pitchFamily="34" charset="0"/>
            </a:endParaRPr>
          </a:p>
        </p:txBody>
      </p:sp>
    </p:spTree>
    <p:extLst>
      <p:ext uri="{BB962C8B-B14F-4D97-AF65-F5344CB8AC3E}">
        <p14:creationId xmlns:p14="http://schemas.microsoft.com/office/powerpoint/2010/main" val="1622036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
            <a:ext cx="10363199" cy="6858000"/>
          </a:xfrm>
          <a:prstGeom prst="rect">
            <a:avLst/>
          </a:prstGeom>
        </p:spPr>
      </p:pic>
    </p:spTree>
    <p:extLst>
      <p:ext uri="{BB962C8B-B14F-4D97-AF65-F5344CB8AC3E}">
        <p14:creationId xmlns:p14="http://schemas.microsoft.com/office/powerpoint/2010/main" val="1663805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19625" y="200025"/>
            <a:ext cx="4371975" cy="6505575"/>
          </a:xfrm>
          <a:prstGeom prst="rect">
            <a:avLst/>
          </a:prstGeom>
        </p:spPr>
      </p:pic>
      <p:sp>
        <p:nvSpPr>
          <p:cNvPr id="3" name="Rectangle 2"/>
          <p:cNvSpPr/>
          <p:nvPr/>
        </p:nvSpPr>
        <p:spPr>
          <a:xfrm>
            <a:off x="152400" y="228600"/>
            <a:ext cx="4267200" cy="685800"/>
          </a:xfrm>
          <a:prstGeom prst="rect">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A Brief History of Automaton</a:t>
            </a:r>
            <a:endParaRPr lang="en-US" sz="2400" dirty="0"/>
          </a:p>
        </p:txBody>
      </p:sp>
      <p:sp>
        <p:nvSpPr>
          <p:cNvPr id="6" name="Right Arrow 5"/>
          <p:cNvSpPr/>
          <p:nvPr/>
        </p:nvSpPr>
        <p:spPr>
          <a:xfrm>
            <a:off x="4448175" y="533400"/>
            <a:ext cx="200025"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659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19625" y="200025"/>
            <a:ext cx="4371975" cy="6505575"/>
          </a:xfrm>
          <a:prstGeom prst="rect">
            <a:avLst/>
          </a:prstGeom>
        </p:spPr>
      </p:pic>
      <p:sp>
        <p:nvSpPr>
          <p:cNvPr id="3" name="Rectangle 2"/>
          <p:cNvSpPr/>
          <p:nvPr/>
        </p:nvSpPr>
        <p:spPr>
          <a:xfrm>
            <a:off x="152400" y="228600"/>
            <a:ext cx="4267200" cy="685800"/>
          </a:xfrm>
          <a:prstGeom prst="rect">
            <a:avLst/>
          </a:prstGeom>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A Brief History of Automaton</a:t>
            </a:r>
            <a:endParaRPr lang="en-US" sz="2400" dirty="0"/>
          </a:p>
        </p:txBody>
      </p:sp>
      <p:pic>
        <p:nvPicPr>
          <p:cNvPr id="4" name="Picture 3"/>
          <p:cNvPicPr>
            <a:picLocks noChangeAspect="1"/>
          </p:cNvPicPr>
          <p:nvPr/>
        </p:nvPicPr>
        <p:blipFill>
          <a:blip r:embed="rId4"/>
          <a:stretch>
            <a:fillRect/>
          </a:stretch>
        </p:blipFill>
        <p:spPr>
          <a:xfrm>
            <a:off x="0" y="1981200"/>
            <a:ext cx="4419600" cy="4876800"/>
          </a:xfrm>
          <a:prstGeom prst="rect">
            <a:avLst/>
          </a:prstGeom>
        </p:spPr>
      </p:pic>
      <p:sp>
        <p:nvSpPr>
          <p:cNvPr id="6" name="Right Arrow 5"/>
          <p:cNvSpPr/>
          <p:nvPr/>
        </p:nvSpPr>
        <p:spPr>
          <a:xfrm>
            <a:off x="4448175" y="533400"/>
            <a:ext cx="200025"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209800" y="1752600"/>
            <a:ext cx="228600"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143000"/>
            <a:ext cx="4267200" cy="68580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i="1" dirty="0" smtClean="0">
                <a:solidFill>
                  <a:schemeClr val="tx1"/>
                </a:solidFill>
              </a:rPr>
              <a:t>“ A Sense of the Future ”</a:t>
            </a:r>
            <a:endParaRPr lang="en-US" sz="2400" i="1" dirty="0">
              <a:solidFill>
                <a:schemeClr val="tx1"/>
              </a:solidFill>
            </a:endParaRPr>
          </a:p>
        </p:txBody>
      </p:sp>
    </p:spTree>
    <p:extLst>
      <p:ext uri="{BB962C8B-B14F-4D97-AF65-F5344CB8AC3E}">
        <p14:creationId xmlns:p14="http://schemas.microsoft.com/office/powerpoint/2010/main" val="38021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3C4A075-FB82-4CEC-90D3-49DAE974B585}" type="slidenum">
              <a:rPr lang="en-US" smtClean="0"/>
              <a:t>2</a:t>
            </a:fld>
            <a:endParaRPr lang="en-US" dirty="0"/>
          </a:p>
        </p:txBody>
      </p:sp>
      <p:pic>
        <p:nvPicPr>
          <p:cNvPr id="4098" name="Picture 2" descr="http://upload.wikimedia.org/wikipedia/commons/3/35/Phoc96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178" y="1876738"/>
            <a:ext cx="3622822" cy="38504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txBox="1">
            <a:spLocks/>
          </p:cNvSpPr>
          <p:nvPr/>
        </p:nvSpPr>
        <p:spPr>
          <a:xfrm>
            <a:off x="0" y="0"/>
            <a:ext cx="9144000" cy="767579"/>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Diffusion of the Internet - </a:t>
            </a:r>
            <a:r>
              <a:rPr lang="en-US" dirty="0" err="1" smtClean="0">
                <a:solidFill>
                  <a:schemeClr val="bg1"/>
                </a:solidFill>
              </a:rPr>
              <a:t>NetDay</a:t>
            </a:r>
            <a:r>
              <a:rPr lang="en-US" dirty="0" smtClean="0">
                <a:solidFill>
                  <a:schemeClr val="bg1"/>
                </a:solidFill>
              </a:rPr>
              <a:t> </a:t>
            </a:r>
            <a:r>
              <a:rPr lang="en-US" dirty="0">
                <a:solidFill>
                  <a:schemeClr val="bg1"/>
                </a:solidFill>
              </a:rPr>
              <a:t>1996  </a:t>
            </a:r>
          </a:p>
        </p:txBody>
      </p:sp>
      <p:pic>
        <p:nvPicPr>
          <p:cNvPr id="5" name="Picture 4"/>
          <p:cNvPicPr>
            <a:picLocks noChangeAspect="1"/>
          </p:cNvPicPr>
          <p:nvPr/>
        </p:nvPicPr>
        <p:blipFill>
          <a:blip r:embed="rId3"/>
          <a:stretch>
            <a:fillRect/>
          </a:stretch>
        </p:blipFill>
        <p:spPr>
          <a:xfrm>
            <a:off x="-901053" y="1876738"/>
            <a:ext cx="6422231" cy="3850481"/>
          </a:xfrm>
          <a:prstGeom prst="rect">
            <a:avLst/>
          </a:prstGeom>
        </p:spPr>
      </p:pic>
      <p:sp>
        <p:nvSpPr>
          <p:cNvPr id="8" name="Rectangle 7"/>
          <p:cNvSpPr/>
          <p:nvPr/>
        </p:nvSpPr>
        <p:spPr>
          <a:xfrm>
            <a:off x="0" y="6428601"/>
            <a:ext cx="9144000" cy="276999"/>
          </a:xfrm>
          <a:prstGeom prst="rect">
            <a:avLst/>
          </a:prstGeom>
          <a:solidFill>
            <a:schemeClr val="bg1"/>
          </a:solidFill>
        </p:spPr>
        <p:txBody>
          <a:bodyPr wrap="square">
            <a:spAutoFit/>
          </a:bodyPr>
          <a:lstStyle/>
          <a:p>
            <a:r>
              <a:rPr lang="en-US" sz="1200" dirty="0">
                <a:solidFill>
                  <a:srgbClr val="252525"/>
                </a:solidFill>
                <a:latin typeface="+mj-lt"/>
              </a:rPr>
              <a:t>President </a:t>
            </a:r>
            <a:r>
              <a:rPr lang="en-US" sz="1200" dirty="0">
                <a:solidFill>
                  <a:srgbClr val="0B0080"/>
                </a:solidFill>
                <a:latin typeface="+mj-lt"/>
                <a:hlinkClick r:id="rId4" tooltip="Bill Clinton"/>
              </a:rPr>
              <a:t>Bill Clinton</a:t>
            </a:r>
            <a:r>
              <a:rPr lang="en-US" sz="1200" dirty="0">
                <a:solidFill>
                  <a:srgbClr val="252525"/>
                </a:solidFill>
                <a:latin typeface="+mj-lt"/>
              </a:rPr>
              <a:t> installing computer cables with Vice President </a:t>
            </a:r>
            <a:r>
              <a:rPr lang="en-US" sz="1200" dirty="0">
                <a:solidFill>
                  <a:srgbClr val="0B0080"/>
                </a:solidFill>
                <a:latin typeface="+mj-lt"/>
                <a:hlinkClick r:id="rId5" tooltip="Al Gore"/>
              </a:rPr>
              <a:t>Al Gore</a:t>
            </a:r>
            <a:r>
              <a:rPr lang="en-US" sz="1200" dirty="0">
                <a:solidFill>
                  <a:srgbClr val="252525"/>
                </a:solidFill>
                <a:latin typeface="+mj-lt"/>
              </a:rPr>
              <a:t> on </a:t>
            </a:r>
            <a:r>
              <a:rPr lang="en-US" sz="1200" dirty="0" err="1">
                <a:solidFill>
                  <a:srgbClr val="252525"/>
                </a:solidFill>
                <a:latin typeface="+mj-lt"/>
              </a:rPr>
              <a:t>NetDay</a:t>
            </a:r>
            <a:r>
              <a:rPr lang="en-US" sz="1200" dirty="0">
                <a:solidFill>
                  <a:srgbClr val="252525"/>
                </a:solidFill>
                <a:latin typeface="+mj-lt"/>
              </a:rPr>
              <a:t> at </a:t>
            </a:r>
            <a:r>
              <a:rPr lang="en-US" sz="1200" dirty="0" err="1">
                <a:solidFill>
                  <a:srgbClr val="0B0080"/>
                </a:solidFill>
                <a:latin typeface="+mj-lt"/>
                <a:hlinkClick r:id="rId6" tooltip="Ygnacio Valley High School"/>
              </a:rPr>
              <a:t>Ygnacio</a:t>
            </a:r>
            <a:r>
              <a:rPr lang="en-US" sz="1200" dirty="0">
                <a:solidFill>
                  <a:srgbClr val="0B0080"/>
                </a:solidFill>
                <a:latin typeface="+mj-lt"/>
                <a:hlinkClick r:id="rId6" tooltip="Ygnacio Valley High School"/>
              </a:rPr>
              <a:t> Valley High School</a:t>
            </a:r>
            <a:r>
              <a:rPr lang="en-US" sz="1200" dirty="0">
                <a:solidFill>
                  <a:srgbClr val="252525"/>
                </a:solidFill>
                <a:latin typeface="+mj-lt"/>
              </a:rPr>
              <a:t> (</a:t>
            </a:r>
            <a:r>
              <a:rPr lang="en-US" sz="1200" dirty="0" smtClean="0">
                <a:solidFill>
                  <a:srgbClr val="252525"/>
                </a:solidFill>
                <a:latin typeface="+mj-lt"/>
              </a:rPr>
              <a:t>Concord</a:t>
            </a:r>
            <a:r>
              <a:rPr lang="en-US" sz="1200" dirty="0">
                <a:solidFill>
                  <a:srgbClr val="252525"/>
                </a:solidFill>
                <a:latin typeface="+mj-lt"/>
              </a:rPr>
              <a:t>, </a:t>
            </a:r>
            <a:r>
              <a:rPr lang="en-US" sz="1200" dirty="0" smtClean="0">
                <a:solidFill>
                  <a:srgbClr val="252525"/>
                </a:solidFill>
                <a:latin typeface="+mj-lt"/>
              </a:rPr>
              <a:t>CA - Mar </a:t>
            </a:r>
            <a:r>
              <a:rPr lang="en-US" sz="1200" dirty="0">
                <a:solidFill>
                  <a:srgbClr val="252525"/>
                </a:solidFill>
                <a:latin typeface="+mj-lt"/>
              </a:rPr>
              <a:t>9, </a:t>
            </a:r>
            <a:r>
              <a:rPr lang="en-US" sz="1200" dirty="0" smtClean="0">
                <a:solidFill>
                  <a:srgbClr val="252525"/>
                </a:solidFill>
                <a:latin typeface="+mj-lt"/>
              </a:rPr>
              <a:t>1996)</a:t>
            </a:r>
            <a:endParaRPr lang="en-US" sz="1200" dirty="0">
              <a:latin typeface="+mj-lt"/>
            </a:endParaRPr>
          </a:p>
        </p:txBody>
      </p:sp>
    </p:spTree>
    <p:extLst>
      <p:ext uri="{BB962C8B-B14F-4D97-AF65-F5344CB8AC3E}">
        <p14:creationId xmlns:p14="http://schemas.microsoft.com/office/powerpoint/2010/main" val="1632593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9144000" cy="677597"/>
          </a:xfrm>
        </p:spPr>
        <p:style>
          <a:lnRef idx="0">
            <a:schemeClr val="accent1"/>
          </a:lnRef>
          <a:fillRef idx="3">
            <a:schemeClr val="accent1"/>
          </a:fillRef>
          <a:effectRef idx="3">
            <a:schemeClr val="accent1"/>
          </a:effectRef>
          <a:fontRef idx="minor">
            <a:schemeClr val="lt1"/>
          </a:fontRef>
        </p:style>
        <p:txBody>
          <a:bodyPr anchor="ctr">
            <a:noAutofit/>
          </a:bodyPr>
          <a:lstStyle/>
          <a:p>
            <a:pPr marL="0" indent="0" algn="ctr">
              <a:buNone/>
            </a:pPr>
            <a:r>
              <a:rPr lang="en-US" sz="4050" dirty="0">
                <a:latin typeface="Calibri Light" panose="020F0302020204030204" pitchFamily="34" charset="0"/>
              </a:rPr>
              <a:t>Internet of Systems </a:t>
            </a:r>
            <a:r>
              <a:rPr lang="en-US" sz="4050" dirty="0">
                <a:latin typeface="Calibri" panose="020F0502020204030204" pitchFamily="34" charset="0"/>
              </a:rPr>
              <a:t>● </a:t>
            </a:r>
            <a:r>
              <a:rPr lang="en-US" sz="4050" dirty="0">
                <a:latin typeface="Calibri Light" panose="020F0302020204030204" pitchFamily="34" charset="0"/>
              </a:rPr>
              <a:t>http://bit.ly/MIT-IOT </a:t>
            </a:r>
          </a:p>
        </p:txBody>
      </p:sp>
      <p:sp>
        <p:nvSpPr>
          <p:cNvPr id="2" name="TextBox 1"/>
          <p:cNvSpPr txBox="1"/>
          <p:nvPr/>
        </p:nvSpPr>
        <p:spPr>
          <a:xfrm>
            <a:off x="914400" y="1143000"/>
            <a:ext cx="5829300" cy="5262979"/>
          </a:xfrm>
          <a:prstGeom prst="rect">
            <a:avLst/>
          </a:prstGeom>
          <a:noFill/>
        </p:spPr>
        <p:txBody>
          <a:bodyPr wrap="square" rtlCol="0">
            <a:spAutoFit/>
          </a:bodyPr>
          <a:lstStyle/>
          <a:p>
            <a:r>
              <a:rPr lang="en-US" sz="2400" dirty="0"/>
              <a:t>●  Vision, Mission and Opportunities</a:t>
            </a:r>
          </a:p>
          <a:p>
            <a:endParaRPr lang="en-US" sz="2400" dirty="0"/>
          </a:p>
          <a:p>
            <a:r>
              <a:rPr lang="en-US" sz="2400" dirty="0"/>
              <a:t>	</a:t>
            </a:r>
            <a:r>
              <a:rPr lang="en-US" sz="2400" b="1" dirty="0">
                <a:sym typeface="Wingdings 2" panose="05020102010507070707" pitchFamily="18" charset="2"/>
              </a:rPr>
              <a:t> </a:t>
            </a:r>
            <a:endParaRPr lang="en-US" sz="2400" b="1" dirty="0" smtClean="0">
              <a:sym typeface="Wingdings 2" panose="05020102010507070707" pitchFamily="18" charset="2"/>
            </a:endParaRPr>
          </a:p>
          <a:p>
            <a:endParaRPr lang="en-US" sz="2400" dirty="0"/>
          </a:p>
          <a:p>
            <a:r>
              <a:rPr lang="en-US" sz="2400" dirty="0"/>
              <a:t>●  </a:t>
            </a:r>
            <a:r>
              <a:rPr lang="en-US" sz="2400" dirty="0" smtClean="0"/>
              <a:t>IIC Grand Challenges</a:t>
            </a:r>
          </a:p>
          <a:p>
            <a:endParaRPr lang="en-US" sz="2400" dirty="0"/>
          </a:p>
          <a:p>
            <a:r>
              <a:rPr lang="en-US" sz="2400" dirty="0"/>
              <a:t>	</a:t>
            </a:r>
            <a:r>
              <a:rPr lang="en-US" sz="2400" b="1" dirty="0">
                <a:sym typeface="Wingdings 2" panose="05020102010507070707" pitchFamily="18" charset="2"/>
              </a:rPr>
              <a:t>  </a:t>
            </a:r>
            <a:r>
              <a:rPr lang="en-US" sz="2400" dirty="0"/>
              <a:t>Transportation (SDV) </a:t>
            </a:r>
          </a:p>
          <a:p>
            <a:r>
              <a:rPr lang="en-US" sz="2400" dirty="0"/>
              <a:t>	</a:t>
            </a:r>
            <a:endParaRPr lang="en-US" sz="2400" b="1" dirty="0">
              <a:sym typeface="Wingdings 2" panose="05020102010507070707" pitchFamily="18" charset="2"/>
            </a:endParaRPr>
          </a:p>
          <a:p>
            <a:r>
              <a:rPr lang="en-US" sz="2400" b="1" dirty="0">
                <a:sym typeface="Wingdings 2" panose="05020102010507070707" pitchFamily="18" charset="2"/>
              </a:rPr>
              <a:t>	  </a:t>
            </a:r>
            <a:r>
              <a:rPr lang="en-US" sz="2400" dirty="0"/>
              <a:t>Smart Cities</a:t>
            </a:r>
          </a:p>
          <a:p>
            <a:r>
              <a:rPr lang="en-US" sz="2400" dirty="0"/>
              <a:t>		</a:t>
            </a:r>
          </a:p>
          <a:p>
            <a:r>
              <a:rPr lang="en-US" sz="2400" dirty="0"/>
              <a:t>	</a:t>
            </a:r>
            <a:r>
              <a:rPr lang="en-US" sz="2400" b="1" dirty="0">
                <a:sym typeface="Wingdings 2" panose="05020102010507070707" pitchFamily="18" charset="2"/>
              </a:rPr>
              <a:t>  </a:t>
            </a:r>
            <a:r>
              <a:rPr lang="en-US" sz="2400" dirty="0"/>
              <a:t>Healthcare</a:t>
            </a:r>
          </a:p>
          <a:p>
            <a:r>
              <a:rPr lang="en-US" sz="2400" dirty="0"/>
              <a:t>		</a:t>
            </a:r>
          </a:p>
          <a:p>
            <a:r>
              <a:rPr lang="en-US" sz="2400" dirty="0"/>
              <a:t>	</a:t>
            </a:r>
            <a:r>
              <a:rPr lang="en-US" sz="2400" b="1" dirty="0">
                <a:sym typeface="Wingdings 2" panose="05020102010507070707" pitchFamily="18" charset="2"/>
              </a:rPr>
              <a:t>  </a:t>
            </a:r>
            <a:r>
              <a:rPr lang="en-US" sz="2400" dirty="0"/>
              <a:t>Data			</a:t>
            </a:r>
          </a:p>
          <a:p>
            <a:r>
              <a:rPr lang="en-US" sz="2400" dirty="0"/>
              <a:t>		</a:t>
            </a:r>
          </a:p>
        </p:txBody>
      </p:sp>
      <p:sp>
        <p:nvSpPr>
          <p:cNvPr id="6" name="Rectangle 2"/>
          <p:cNvSpPr>
            <a:spLocks noChangeArrowheads="1"/>
          </p:cNvSpPr>
          <p:nvPr/>
        </p:nvSpPr>
        <p:spPr bwMode="auto">
          <a:xfrm>
            <a:off x="-381000" y="6604084"/>
            <a:ext cx="6858000" cy="2539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hangingPunct="0"/>
            <a:r>
              <a:rPr lang="en-US" altLang="en-US" sz="1200" dirty="0">
                <a:solidFill>
                  <a:srgbClr val="1155CC"/>
                </a:solidFill>
                <a:latin typeface="Calibri Light" panose="020F0302020204030204" pitchFamily="34" charset="0"/>
                <a:cs typeface="Arial" panose="020B0604020202020204" pitchFamily="34" charset="0"/>
              </a:rPr>
              <a:t>            </a:t>
            </a:r>
            <a:r>
              <a:rPr lang="en-US" altLang="en-US" sz="1200" dirty="0">
                <a:solidFill>
                  <a:srgbClr val="1155CC"/>
                </a:solidFill>
                <a:latin typeface="Calibri Light" panose="020F0302020204030204" pitchFamily="34" charset="0"/>
                <a:cs typeface="Arial" panose="020B0604020202020204" pitchFamily="34" charset="0"/>
                <a:hlinkClick r:id="rId3"/>
              </a:rPr>
              <a:t>https://hbr.org/2014/11/setting-standards-for-the-internet-of-things</a:t>
            </a:r>
            <a:r>
              <a:rPr lang="en-US" altLang="en-US" sz="1200" dirty="0">
                <a:solidFill>
                  <a:srgbClr val="1155CC"/>
                </a:solidFill>
                <a:latin typeface="Calibri Light" panose="020F0302020204030204" pitchFamily="34" charset="0"/>
                <a:cs typeface="Arial" panose="020B0604020202020204" pitchFamily="34" charset="0"/>
              </a:rPr>
              <a:t> </a:t>
            </a:r>
            <a:r>
              <a:rPr lang="en-US" altLang="en-US" sz="1200" dirty="0">
                <a:latin typeface="Calibri Light" panose="020F0302020204030204" pitchFamily="34" charset="0"/>
              </a:rPr>
              <a:t> </a:t>
            </a:r>
          </a:p>
        </p:txBody>
      </p:sp>
      <p:sp>
        <p:nvSpPr>
          <p:cNvPr id="5" name="Oval 4"/>
          <p:cNvSpPr/>
          <p:nvPr/>
        </p:nvSpPr>
        <p:spPr>
          <a:xfrm>
            <a:off x="6934200" y="4724400"/>
            <a:ext cx="1883705" cy="1801906"/>
          </a:xfrm>
          <a:prstGeom prst="ellipse">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b="1" dirty="0" err="1"/>
              <a:t>IoS</a:t>
            </a:r>
            <a:endParaRPr lang="en-US" sz="5400" b="1" dirty="0"/>
          </a:p>
        </p:txBody>
      </p:sp>
    </p:spTree>
    <p:extLst>
      <p:ext uri="{BB962C8B-B14F-4D97-AF65-F5344CB8AC3E}">
        <p14:creationId xmlns:p14="http://schemas.microsoft.com/office/powerpoint/2010/main" val="455673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08917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4400" y="533400"/>
            <a:ext cx="7315200" cy="5486400"/>
          </a:xfrm>
          <a:prstGeom prst="rect">
            <a:avLst/>
          </a:prstGeom>
        </p:spPr>
      </p:pic>
      <p:sp>
        <p:nvSpPr>
          <p:cNvPr id="3" name="Rectangle 2"/>
          <p:cNvSpPr/>
          <p:nvPr/>
        </p:nvSpPr>
        <p:spPr>
          <a:xfrm>
            <a:off x="0" y="0"/>
            <a:ext cx="9144000" cy="1066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7200" dirty="0" smtClean="0">
                <a:latin typeface="Calibri Light" panose="020F0302020204030204" pitchFamily="34" charset="0"/>
              </a:rPr>
              <a:t>What is the difference?</a:t>
            </a:r>
            <a:endParaRPr lang="en-US" sz="7200" dirty="0">
              <a:latin typeface="Calibri Light" panose="020F0302020204030204" pitchFamily="34" charset="0"/>
            </a:endParaRPr>
          </a:p>
        </p:txBody>
      </p:sp>
      <p:sp>
        <p:nvSpPr>
          <p:cNvPr id="4" name="Rectangle 3"/>
          <p:cNvSpPr/>
          <p:nvPr/>
        </p:nvSpPr>
        <p:spPr>
          <a:xfrm>
            <a:off x="1828800" y="6019800"/>
            <a:ext cx="18288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1600" dirty="0" smtClean="0"/>
              <a:t>Industrial Internet</a:t>
            </a:r>
            <a:endParaRPr lang="en-US" sz="1600" dirty="0"/>
          </a:p>
        </p:txBody>
      </p:sp>
      <p:sp>
        <p:nvSpPr>
          <p:cNvPr id="5" name="Rectangle 4"/>
          <p:cNvSpPr/>
          <p:nvPr/>
        </p:nvSpPr>
        <p:spPr>
          <a:xfrm>
            <a:off x="5486400" y="6019800"/>
            <a:ext cx="18288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Consumer </a:t>
            </a:r>
            <a:r>
              <a:rPr lang="en-US" dirty="0" err="1" smtClean="0"/>
              <a:t>IoT</a:t>
            </a:r>
            <a:endParaRPr lang="en-US" dirty="0"/>
          </a:p>
        </p:txBody>
      </p:sp>
    </p:spTree>
    <p:extLst>
      <p:ext uri="{BB962C8B-B14F-4D97-AF65-F5344CB8AC3E}">
        <p14:creationId xmlns:p14="http://schemas.microsoft.com/office/powerpoint/2010/main" val="1608248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81200"/>
            <a:ext cx="9143999" cy="4293929"/>
          </a:xfrm>
          <a:prstGeom prst="rect">
            <a:avLst/>
          </a:prstGeom>
        </p:spPr>
      </p:pic>
      <p:sp>
        <p:nvSpPr>
          <p:cNvPr id="3" name="Title 1"/>
          <p:cNvSpPr txBox="1">
            <a:spLocks/>
          </p:cNvSpPr>
          <p:nvPr/>
        </p:nvSpPr>
        <p:spPr>
          <a:xfrm>
            <a:off x="0" y="0"/>
            <a:ext cx="9144000" cy="1470861"/>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300" dirty="0"/>
              <a:t>The Holy Grail – Economic Growth and Employment</a:t>
            </a:r>
          </a:p>
        </p:txBody>
      </p:sp>
      <p:sp>
        <p:nvSpPr>
          <p:cNvPr id="4" name="TextBox 3"/>
          <p:cNvSpPr txBox="1"/>
          <p:nvPr/>
        </p:nvSpPr>
        <p:spPr>
          <a:xfrm>
            <a:off x="1" y="6557918"/>
            <a:ext cx="431528" cy="300082"/>
          </a:xfrm>
          <a:prstGeom prst="rect">
            <a:avLst/>
          </a:prstGeom>
          <a:noFill/>
        </p:spPr>
        <p:txBody>
          <a:bodyPr wrap="none" rtlCol="0">
            <a:spAutoFit/>
          </a:bodyPr>
          <a:lstStyle/>
          <a:p>
            <a:r>
              <a:rPr lang="en-US" sz="1350" dirty="0">
                <a:solidFill>
                  <a:schemeClr val="bg1">
                    <a:lumMod val="50000"/>
                  </a:schemeClr>
                </a:solidFill>
              </a:rPr>
              <a:t>BLS</a:t>
            </a:r>
          </a:p>
        </p:txBody>
      </p:sp>
    </p:spTree>
    <p:extLst>
      <p:ext uri="{BB962C8B-B14F-4D97-AF65-F5344CB8AC3E}">
        <p14:creationId xmlns:p14="http://schemas.microsoft.com/office/powerpoint/2010/main" val="2813938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67818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0"/>
            <a:ext cx="9144000" cy="838200"/>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err="1" smtClean="0"/>
              <a:t>IoS</a:t>
            </a:r>
            <a:r>
              <a:rPr lang="en-US" dirty="0" smtClean="0"/>
              <a:t> </a:t>
            </a:r>
            <a:r>
              <a:rPr lang="en-US" smtClean="0"/>
              <a:t>– Sum </a:t>
            </a:r>
            <a:r>
              <a:rPr lang="en-US" dirty="0" smtClean="0"/>
              <a:t>of Parts – Combination of the Industrial Revolution with the Evolution of the Internet</a:t>
            </a:r>
            <a:endParaRPr lang="en-US" dirty="0"/>
          </a:p>
        </p:txBody>
      </p:sp>
      <p:sp>
        <p:nvSpPr>
          <p:cNvPr id="6" name="TextBox 5"/>
          <p:cNvSpPr txBox="1"/>
          <p:nvPr/>
        </p:nvSpPr>
        <p:spPr>
          <a:xfrm>
            <a:off x="7613863" y="6629400"/>
            <a:ext cx="1606337" cy="276999"/>
          </a:xfrm>
          <a:prstGeom prst="rect">
            <a:avLst/>
          </a:prstGeom>
          <a:noFill/>
        </p:spPr>
        <p:txBody>
          <a:bodyPr wrap="none" rtlCol="0">
            <a:spAutoFit/>
          </a:bodyPr>
          <a:lstStyle/>
          <a:p>
            <a:r>
              <a:rPr lang="en-US" sz="1200" dirty="0" err="1" smtClean="0">
                <a:solidFill>
                  <a:schemeClr val="bg1">
                    <a:lumMod val="65000"/>
                  </a:schemeClr>
                </a:solidFill>
              </a:rPr>
              <a:t>Dr</a:t>
            </a:r>
            <a:r>
              <a:rPr lang="en-US" sz="1200" dirty="0" smtClean="0">
                <a:solidFill>
                  <a:schemeClr val="bg1">
                    <a:lumMod val="65000"/>
                  </a:schemeClr>
                </a:solidFill>
              </a:rPr>
              <a:t> Peter </a:t>
            </a:r>
            <a:r>
              <a:rPr lang="en-US" sz="1200" dirty="0" err="1" smtClean="0">
                <a:solidFill>
                  <a:schemeClr val="bg1">
                    <a:lumMod val="65000"/>
                  </a:schemeClr>
                </a:solidFill>
              </a:rPr>
              <a:t>Closson</a:t>
            </a:r>
            <a:r>
              <a:rPr lang="en-US" sz="1200" dirty="0" smtClean="0">
                <a:solidFill>
                  <a:schemeClr val="bg1">
                    <a:lumMod val="65000"/>
                  </a:schemeClr>
                </a:solidFill>
              </a:rPr>
              <a:t> Evans</a:t>
            </a:r>
            <a:endParaRPr lang="en-US" sz="1200" dirty="0">
              <a:solidFill>
                <a:schemeClr val="bg1">
                  <a:lumMod val="65000"/>
                </a:schemeClr>
              </a:solidFill>
            </a:endParaRPr>
          </a:p>
        </p:txBody>
      </p:sp>
    </p:spTree>
    <p:extLst>
      <p:ext uri="{BB962C8B-B14F-4D97-AF65-F5344CB8AC3E}">
        <p14:creationId xmlns:p14="http://schemas.microsoft.com/office/powerpoint/2010/main" val="779740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iot.ieee.org/images/files/newsletter/201409-barnaghi-fig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0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381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latin typeface="Calibri Light" panose="020F0302020204030204" pitchFamily="34" charset="0"/>
              </a:rPr>
              <a:t>A Short History of the Development of the Internet of Things starts with the re-invention of RFID</a:t>
            </a:r>
            <a:endParaRPr lang="en-US" dirty="0">
              <a:latin typeface="Calibri Light" panose="020F0302020204030204" pitchFamily="34" charset="0"/>
            </a:endParaRPr>
          </a:p>
        </p:txBody>
      </p:sp>
      <p:sp>
        <p:nvSpPr>
          <p:cNvPr id="3" name="TextBox 2"/>
          <p:cNvSpPr txBox="1"/>
          <p:nvPr/>
        </p:nvSpPr>
        <p:spPr>
          <a:xfrm>
            <a:off x="0" y="6642556"/>
            <a:ext cx="3244799" cy="215444"/>
          </a:xfrm>
          <a:prstGeom prst="rect">
            <a:avLst/>
          </a:prstGeom>
          <a:noFill/>
        </p:spPr>
        <p:txBody>
          <a:bodyPr wrap="none" rtlCol="0">
            <a:spAutoFit/>
          </a:bodyPr>
          <a:lstStyle/>
          <a:p>
            <a:r>
              <a:rPr lang="en-US" sz="800" dirty="0">
                <a:solidFill>
                  <a:schemeClr val="bg1">
                    <a:lumMod val="65000"/>
                  </a:schemeClr>
                </a:solidFill>
              </a:rPr>
              <a:t>http://iot.ieee.org/images/files/newsletter/201409-barnaghi-figure1.png</a:t>
            </a:r>
          </a:p>
        </p:txBody>
      </p:sp>
      <p:pic>
        <p:nvPicPr>
          <p:cNvPr id="17410" name="Picture 2" descr="http://autoidlab.cs.adelaide.edu.au/sites/default/files/w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981700"/>
            <a:ext cx="911225" cy="6608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autoidlab.cs.adelaide.edu.au/sites/default/files/w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72944"/>
            <a:ext cx="911225" cy="66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659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685800"/>
            <a:ext cx="11668125" cy="7610475"/>
          </a:xfrm>
          <a:prstGeom prst="rect">
            <a:avLst/>
          </a:prstGeom>
        </p:spPr>
      </p:pic>
      <p:sp>
        <p:nvSpPr>
          <p:cNvPr id="3" name="TextBox 2"/>
          <p:cNvSpPr txBox="1"/>
          <p:nvPr/>
        </p:nvSpPr>
        <p:spPr>
          <a:xfrm>
            <a:off x="2438400" y="3200400"/>
            <a:ext cx="4596130" cy="266227"/>
          </a:xfrm>
          <a:prstGeom prst="rect">
            <a:avLst/>
          </a:prstGeom>
          <a:noFill/>
        </p:spPr>
        <p:txBody>
          <a:bodyPr wrap="none" rtlCol="0">
            <a:spAutoFit/>
          </a:bodyPr>
          <a:lstStyle/>
          <a:p>
            <a:r>
              <a:rPr lang="en-US" sz="1130" dirty="0">
                <a:hlinkClick r:id="rId3"/>
              </a:rPr>
              <a:t>http://</a:t>
            </a:r>
            <a:r>
              <a:rPr lang="en-US" sz="1130" dirty="0" smtClean="0">
                <a:hlinkClick r:id="rId3"/>
              </a:rPr>
              <a:t>cocoa.ethz.ch/downloads/2014/06/None_MIT-AUTOID-WH-001.pdf</a:t>
            </a:r>
            <a:r>
              <a:rPr lang="en-US" sz="1130" dirty="0" smtClean="0"/>
              <a:t> </a:t>
            </a:r>
            <a:endParaRPr lang="en-US" sz="1130" dirty="0"/>
          </a:p>
        </p:txBody>
      </p:sp>
    </p:spTree>
    <p:extLst>
      <p:ext uri="{BB962C8B-B14F-4D97-AF65-F5344CB8AC3E}">
        <p14:creationId xmlns:p14="http://schemas.microsoft.com/office/powerpoint/2010/main" val="1203555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ooter Placeholder 1"/>
          <p:cNvSpPr>
            <a:spLocks noGrp="1"/>
          </p:cNvSpPr>
          <p:nvPr>
            <p:ph type="ftr" sz="quarter" idx="11"/>
          </p:nvPr>
        </p:nvSpPr>
        <p:spPr/>
        <p:txBody>
          <a:bodyPr/>
          <a:lstStyle/>
          <a:p>
            <a:pPr>
              <a:defRPr/>
            </a:pPr>
            <a:r>
              <a:rPr lang="en-US"/>
              <a:t>Dr Shoumen Datta, MIT &lt;shoumen@mit.edu&gt;</a:t>
            </a:r>
          </a:p>
        </p:txBody>
      </p:sp>
      <p:sp>
        <p:nvSpPr>
          <p:cNvPr id="41" name="Slide Number Placeholder 2"/>
          <p:cNvSpPr>
            <a:spLocks noGrp="1"/>
          </p:cNvSpPr>
          <p:nvPr>
            <p:ph type="sldNum" sz="quarter" idx="12"/>
          </p:nvPr>
        </p:nvSpPr>
        <p:spPr/>
        <p:txBody>
          <a:bodyPr/>
          <a:lstStyle/>
          <a:p>
            <a:pPr>
              <a:defRPr/>
            </a:pPr>
            <a:fld id="{8331E1FA-ED7C-4017-8B90-E9987BCDFFAD}" type="slidenum">
              <a:rPr lang="en-US"/>
              <a:pPr>
                <a:defRPr/>
              </a:pPr>
              <a:t>5</a:t>
            </a:fld>
            <a:endParaRPr lang="en-US"/>
          </a:p>
        </p:txBody>
      </p:sp>
      <p:pic>
        <p:nvPicPr>
          <p:cNvPr id="196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7467600" cy="4691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6613" name="Text Box 3"/>
          <p:cNvSpPr txBox="1">
            <a:spLocks noChangeArrowheads="1"/>
          </p:cNvSpPr>
          <p:nvPr/>
        </p:nvSpPr>
        <p:spPr bwMode="auto">
          <a:xfrm>
            <a:off x="6808788" y="4540250"/>
            <a:ext cx="22590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600" b="0" i="0">
                <a:solidFill>
                  <a:srgbClr val="FF3300"/>
                </a:solidFill>
                <a:latin typeface="Arial" charset="0"/>
                <a:ea typeface="굴림" pitchFamily="34" charset="-127"/>
              </a:rPr>
              <a:t>Real Time Data</a:t>
            </a:r>
          </a:p>
          <a:p>
            <a:pPr algn="ctr">
              <a:spcBef>
                <a:spcPct val="0"/>
              </a:spcBef>
              <a:buClrTx/>
              <a:buSzTx/>
              <a:buFontTx/>
              <a:buNone/>
            </a:pPr>
            <a:r>
              <a:rPr lang="en-US" altLang="en-US" sz="1000" b="0" i="0">
                <a:solidFill>
                  <a:srgbClr val="FF3300"/>
                </a:solidFill>
                <a:latin typeface="Arial" charset="0"/>
                <a:ea typeface="굴림" pitchFamily="34" charset="-127"/>
              </a:rPr>
              <a:t>Streaming Data, Continuous Queries</a:t>
            </a:r>
          </a:p>
        </p:txBody>
      </p:sp>
      <p:sp>
        <p:nvSpPr>
          <p:cNvPr id="4039684" name="Text Box 4"/>
          <p:cNvSpPr txBox="1">
            <a:spLocks noChangeArrowheads="1"/>
          </p:cNvSpPr>
          <p:nvPr/>
        </p:nvSpPr>
        <p:spPr bwMode="auto">
          <a:xfrm>
            <a:off x="7213932" y="1823891"/>
            <a:ext cx="1901161" cy="770084"/>
          </a:xfrm>
          <a:prstGeom prst="rect">
            <a:avLst/>
          </a:prstGeom>
          <a:noFill/>
          <a:ln w="9525">
            <a:noFill/>
            <a:miter lim="800000"/>
            <a:headEnd/>
            <a:tailEnd/>
          </a:ln>
          <a:effectLst/>
        </p:spPr>
        <p:txBody>
          <a:bodyPr wrap="none" lIns="92075" tIns="46038" rIns="92075" bIns="46038" anchor="b">
            <a:spAutoFit/>
          </a:bodyPr>
          <a:lstStyle/>
          <a:p>
            <a:pPr algn="r" eaLnBrk="0" hangingPunct="0">
              <a:defRPr/>
            </a:pPr>
            <a:r>
              <a:rPr lang="en-US" sz="1400" i="0" dirty="0" smtClean="0">
                <a:solidFill>
                  <a:srgbClr val="FF3300"/>
                </a:solidFill>
                <a:latin typeface="Arial" charset="0"/>
                <a:ea typeface="굴림" pitchFamily="34" charset="-127"/>
              </a:rPr>
              <a:t>D2B</a:t>
            </a:r>
            <a:r>
              <a:rPr lang="en-US" sz="1400" b="0" i="0" dirty="0" smtClean="0">
                <a:solidFill>
                  <a:srgbClr val="FF3300"/>
                </a:solidFill>
                <a:latin typeface="Arial" charset="0"/>
                <a:ea typeface="굴림" pitchFamily="34" charset="-127"/>
              </a:rPr>
              <a:t>/RFID/</a:t>
            </a:r>
            <a:r>
              <a:rPr lang="en-US" sz="1400" i="0" dirty="0" smtClean="0">
                <a:solidFill>
                  <a:srgbClr val="FF3300"/>
                </a:solidFill>
                <a:latin typeface="Arial" charset="0"/>
                <a:ea typeface="굴림" pitchFamily="34" charset="-127"/>
              </a:rPr>
              <a:t>UWB/O2O</a:t>
            </a:r>
            <a:endParaRPr lang="en-US" sz="1400" i="0" dirty="0">
              <a:solidFill>
                <a:srgbClr val="FF3300"/>
              </a:solidFill>
              <a:latin typeface="Arial" charset="0"/>
              <a:ea typeface="굴림" pitchFamily="34" charset="-127"/>
            </a:endParaRPr>
          </a:p>
          <a:p>
            <a:pPr algn="r" eaLnBrk="0" hangingPunct="0">
              <a:defRPr/>
            </a:pPr>
            <a:r>
              <a:rPr lang="en-US" sz="1000" b="0" i="0" dirty="0">
                <a:solidFill>
                  <a:srgbClr val="FF3300"/>
                </a:solidFill>
                <a:latin typeface="Arial" charset="0"/>
                <a:ea typeface="굴림" pitchFamily="34" charset="-127"/>
              </a:rPr>
              <a:t>Object Oriented Hardware</a:t>
            </a:r>
          </a:p>
          <a:p>
            <a:pPr algn="r" eaLnBrk="0" hangingPunct="0">
              <a:defRPr/>
            </a:pPr>
            <a:r>
              <a:rPr lang="en-US" sz="1000" b="0" i="0" dirty="0">
                <a:solidFill>
                  <a:srgbClr val="FF3300"/>
                </a:solidFill>
                <a:latin typeface="Arial" charset="0"/>
                <a:ea typeface="굴림" pitchFamily="34" charset="-127"/>
              </a:rPr>
              <a:t>Service (Value) Supply Chain</a:t>
            </a:r>
          </a:p>
          <a:p>
            <a:pPr algn="r" eaLnBrk="0" hangingPunct="0">
              <a:defRPr/>
            </a:pPr>
            <a:endParaRPr lang="en-US" sz="1000" b="0" i="0" dirty="0">
              <a:solidFill>
                <a:srgbClr val="FF3300"/>
              </a:solidFill>
              <a:effectLst>
                <a:outerShdw blurRad="38100" dist="38100" dir="2700000" algn="tl">
                  <a:srgbClr val="FFFFFF"/>
                </a:outerShdw>
              </a:effectLst>
              <a:latin typeface="Arial" charset="0"/>
              <a:ea typeface="굴림" pitchFamily="34" charset="-127"/>
            </a:endParaRPr>
          </a:p>
        </p:txBody>
      </p:sp>
      <p:sp>
        <p:nvSpPr>
          <p:cNvPr id="4039685" name="Line 5"/>
          <p:cNvSpPr>
            <a:spLocks noChangeShapeType="1"/>
          </p:cNvSpPr>
          <p:nvPr/>
        </p:nvSpPr>
        <p:spPr bwMode="auto">
          <a:xfrm>
            <a:off x="6248400" y="1295400"/>
            <a:ext cx="914400" cy="0"/>
          </a:xfrm>
          <a:prstGeom prst="line">
            <a:avLst/>
          </a:prstGeom>
          <a:noFill/>
          <a:ln w="9525">
            <a:solidFill>
              <a:schemeClr val="tx1"/>
            </a:solidFill>
            <a:round/>
            <a:headEnd/>
            <a:tailEnd type="triangle" w="med" len="me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196616" name="Text Box 6"/>
          <p:cNvSpPr txBox="1">
            <a:spLocks noChangeArrowheads="1"/>
          </p:cNvSpPr>
          <p:nvPr/>
        </p:nvSpPr>
        <p:spPr bwMode="auto">
          <a:xfrm>
            <a:off x="4702175" y="5340350"/>
            <a:ext cx="1317625" cy="52705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b">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400" b="0" i="0">
                <a:solidFill>
                  <a:srgbClr val="FF3300"/>
                </a:solidFill>
                <a:latin typeface="Arial" charset="0"/>
                <a:ea typeface="굴림" pitchFamily="34" charset="-127"/>
              </a:rPr>
              <a:t>Semantic Grid</a:t>
            </a:r>
          </a:p>
          <a:p>
            <a:pPr algn="ctr">
              <a:spcBef>
                <a:spcPct val="0"/>
              </a:spcBef>
              <a:buClrTx/>
              <a:buSzTx/>
              <a:buFontTx/>
              <a:buNone/>
            </a:pPr>
            <a:r>
              <a:rPr lang="en-US" altLang="en-US" sz="1400" b="0" i="0">
                <a:solidFill>
                  <a:srgbClr val="FF3300"/>
                </a:solidFill>
                <a:latin typeface="Arial" charset="0"/>
                <a:ea typeface="굴림" pitchFamily="34" charset="-127"/>
              </a:rPr>
              <a:t>Web Portal</a:t>
            </a:r>
            <a:endParaRPr lang="en-US" altLang="en-US" sz="1400" b="0" i="0">
              <a:solidFill>
                <a:srgbClr val="FF3300"/>
              </a:solidFill>
              <a:latin typeface="Arial" charset="0"/>
            </a:endParaRPr>
          </a:p>
        </p:txBody>
      </p:sp>
      <p:sp>
        <p:nvSpPr>
          <p:cNvPr id="4039687" name="Line 7"/>
          <p:cNvSpPr>
            <a:spLocks noChangeShapeType="1"/>
          </p:cNvSpPr>
          <p:nvPr/>
        </p:nvSpPr>
        <p:spPr bwMode="auto">
          <a:xfrm>
            <a:off x="7010400" y="1981200"/>
            <a:ext cx="228600" cy="0"/>
          </a:xfrm>
          <a:prstGeom prst="line">
            <a:avLst/>
          </a:prstGeom>
          <a:noFill/>
          <a:ln w="9525">
            <a:solidFill>
              <a:schemeClr val="tx1"/>
            </a:solidFill>
            <a:round/>
            <a:headEnd/>
            <a:tailEnd type="triangle" w="med" len="me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688" name="Line 8"/>
          <p:cNvSpPr>
            <a:spLocks noChangeShapeType="1"/>
          </p:cNvSpPr>
          <p:nvPr/>
        </p:nvSpPr>
        <p:spPr bwMode="auto">
          <a:xfrm>
            <a:off x="7239000" y="3962400"/>
            <a:ext cx="838200" cy="0"/>
          </a:xfrm>
          <a:prstGeom prst="line">
            <a:avLst/>
          </a:prstGeom>
          <a:noFill/>
          <a:ln w="9525">
            <a:solidFill>
              <a:schemeClr val="tx1"/>
            </a:solidFill>
            <a:round/>
            <a:headEnd/>
            <a:tailEnd type="triangle" w="med" len="me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689" name="Line 9"/>
          <p:cNvSpPr>
            <a:spLocks noChangeShapeType="1"/>
          </p:cNvSpPr>
          <p:nvPr/>
        </p:nvSpPr>
        <p:spPr bwMode="auto">
          <a:xfrm>
            <a:off x="6705600" y="4724400"/>
            <a:ext cx="381000" cy="0"/>
          </a:xfrm>
          <a:prstGeom prst="line">
            <a:avLst/>
          </a:prstGeom>
          <a:noFill/>
          <a:ln w="9525">
            <a:solidFill>
              <a:srgbClr val="FF0066"/>
            </a:solidFill>
            <a:round/>
            <a:headEnd/>
            <a:tailEnd type="triangle" w="med" len="me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196620" name="Text Box 10"/>
          <p:cNvSpPr txBox="1">
            <a:spLocks noChangeArrowheads="1"/>
          </p:cNvSpPr>
          <p:nvPr/>
        </p:nvSpPr>
        <p:spPr bwMode="auto">
          <a:xfrm>
            <a:off x="8197850" y="3794125"/>
            <a:ext cx="7239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600" i="0">
                <a:solidFill>
                  <a:srgbClr val="FF3300"/>
                </a:solidFill>
                <a:latin typeface="Arial" charset="0"/>
                <a:ea typeface="굴림" pitchFamily="34" charset="-127"/>
              </a:rPr>
              <a:t>dERP</a:t>
            </a:r>
          </a:p>
          <a:p>
            <a:pPr algn="ctr">
              <a:spcBef>
                <a:spcPct val="0"/>
              </a:spcBef>
              <a:buClrTx/>
              <a:buSzTx/>
              <a:buFontTx/>
              <a:buNone/>
            </a:pPr>
            <a:r>
              <a:rPr lang="en-US" altLang="en-US" sz="1000" i="0">
                <a:solidFill>
                  <a:srgbClr val="FF3300"/>
                </a:solidFill>
                <a:latin typeface="Arial" charset="0"/>
                <a:ea typeface="굴림" pitchFamily="34" charset="-127"/>
              </a:rPr>
              <a:t>GRID</a:t>
            </a:r>
          </a:p>
        </p:txBody>
      </p:sp>
      <p:sp>
        <p:nvSpPr>
          <p:cNvPr id="4039691" name="Line 11"/>
          <p:cNvSpPr>
            <a:spLocks noChangeShapeType="1"/>
          </p:cNvSpPr>
          <p:nvPr/>
        </p:nvSpPr>
        <p:spPr bwMode="auto">
          <a:xfrm>
            <a:off x="1524000" y="762000"/>
            <a:ext cx="1066800" cy="0"/>
          </a:xfrm>
          <a:prstGeom prst="line">
            <a:avLst/>
          </a:prstGeom>
          <a:noFill/>
          <a:ln w="9525">
            <a:solidFill>
              <a:srgbClr val="FF0000"/>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692" name="Line 12"/>
          <p:cNvSpPr>
            <a:spLocks noChangeShapeType="1"/>
          </p:cNvSpPr>
          <p:nvPr/>
        </p:nvSpPr>
        <p:spPr bwMode="auto">
          <a:xfrm>
            <a:off x="2590800" y="762000"/>
            <a:ext cx="0" cy="4953000"/>
          </a:xfrm>
          <a:prstGeom prst="line">
            <a:avLst/>
          </a:prstGeom>
          <a:noFill/>
          <a:ln w="9525">
            <a:solidFill>
              <a:srgbClr val="FF0000"/>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693" name="Line 13"/>
          <p:cNvSpPr>
            <a:spLocks noChangeShapeType="1"/>
          </p:cNvSpPr>
          <p:nvPr/>
        </p:nvSpPr>
        <p:spPr bwMode="auto">
          <a:xfrm>
            <a:off x="2590800" y="5715000"/>
            <a:ext cx="2057400" cy="0"/>
          </a:xfrm>
          <a:prstGeom prst="line">
            <a:avLst/>
          </a:prstGeom>
          <a:noFill/>
          <a:ln w="9525">
            <a:solidFill>
              <a:srgbClr val="FF0000"/>
            </a:solidFill>
            <a:round/>
            <a:headEnd/>
            <a:tailEnd type="arrow" w="med" len="me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694" name="Line 14"/>
          <p:cNvSpPr>
            <a:spLocks noChangeShapeType="1"/>
          </p:cNvSpPr>
          <p:nvPr/>
        </p:nvSpPr>
        <p:spPr bwMode="auto">
          <a:xfrm>
            <a:off x="6019800" y="5715000"/>
            <a:ext cx="685800" cy="0"/>
          </a:xfrm>
          <a:prstGeom prst="line">
            <a:avLst/>
          </a:prstGeom>
          <a:noFill/>
          <a:ln w="9525">
            <a:solidFill>
              <a:srgbClr val="FF0000"/>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695" name="Line 15"/>
          <p:cNvSpPr>
            <a:spLocks noChangeShapeType="1"/>
          </p:cNvSpPr>
          <p:nvPr/>
        </p:nvSpPr>
        <p:spPr bwMode="auto">
          <a:xfrm flipV="1">
            <a:off x="6705600" y="4724400"/>
            <a:ext cx="0" cy="990600"/>
          </a:xfrm>
          <a:prstGeom prst="line">
            <a:avLst/>
          </a:prstGeom>
          <a:noFill/>
          <a:ln w="9525">
            <a:solidFill>
              <a:srgbClr val="FF0000"/>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696" name="Text Box 16"/>
          <p:cNvSpPr txBox="1">
            <a:spLocks noChangeArrowheads="1"/>
          </p:cNvSpPr>
          <p:nvPr/>
        </p:nvSpPr>
        <p:spPr bwMode="auto">
          <a:xfrm>
            <a:off x="2915524" y="770793"/>
            <a:ext cx="894476" cy="600807"/>
          </a:xfrm>
          <a:prstGeom prst="rect">
            <a:avLst/>
          </a:prstGeom>
          <a:noFill/>
          <a:ln w="9525">
            <a:noFill/>
            <a:miter lim="800000"/>
            <a:headEnd/>
            <a:tailEnd/>
          </a:ln>
          <a:effectLst/>
        </p:spPr>
        <p:txBody>
          <a:bodyPr wrap="none" lIns="92075" tIns="46038" rIns="92075" bIns="46038" anchor="b">
            <a:spAutoFit/>
          </a:bodyPr>
          <a:lstStyle/>
          <a:p>
            <a:pPr eaLnBrk="0" hangingPunct="0">
              <a:defRPr/>
            </a:pPr>
            <a:r>
              <a:rPr lang="en-US" sz="1100" i="0" dirty="0">
                <a:solidFill>
                  <a:srgbClr val="0000FF"/>
                </a:solidFill>
                <a:effectLst>
                  <a:outerShdw blurRad="38100" dist="38100" dir="2700000" algn="tl">
                    <a:srgbClr val="FFFFFF"/>
                  </a:outerShdw>
                </a:effectLst>
                <a:latin typeface="Arial" charset="0"/>
                <a:ea typeface="굴림" pitchFamily="34" charset="-127"/>
              </a:rPr>
              <a:t>Internet  0 </a:t>
            </a:r>
            <a:r>
              <a:rPr lang="en-US" sz="1100" b="0" i="0" dirty="0">
                <a:solidFill>
                  <a:srgbClr val="0000FF"/>
                </a:solidFill>
                <a:effectLst>
                  <a:outerShdw blurRad="38100" dist="38100" dir="2700000" algn="tl">
                    <a:srgbClr val="FFFFFF"/>
                  </a:outerShdw>
                </a:effectLst>
                <a:latin typeface="Arial" charset="0"/>
                <a:ea typeface="굴림" pitchFamily="34" charset="-127"/>
              </a:rPr>
              <a:t> </a:t>
            </a:r>
          </a:p>
          <a:p>
            <a:pPr eaLnBrk="0" hangingPunct="0">
              <a:defRPr/>
            </a:pPr>
            <a:r>
              <a:rPr lang="en-US" sz="1100" b="0" i="0" dirty="0">
                <a:solidFill>
                  <a:srgbClr val="0000FF"/>
                </a:solidFill>
                <a:effectLst>
                  <a:outerShdw blurRad="38100" dist="38100" dir="2700000" algn="tl">
                    <a:srgbClr val="FFFFFF"/>
                  </a:outerShdw>
                </a:effectLst>
                <a:latin typeface="Arial" charset="0"/>
                <a:ea typeface="굴림" pitchFamily="34" charset="-127"/>
              </a:rPr>
              <a:t>Internet  1 </a:t>
            </a:r>
          </a:p>
          <a:p>
            <a:pPr eaLnBrk="0" hangingPunct="0">
              <a:defRPr/>
            </a:pPr>
            <a:r>
              <a:rPr lang="en-US" sz="1100" b="0" i="0" dirty="0">
                <a:solidFill>
                  <a:srgbClr val="0000FF"/>
                </a:solidFill>
                <a:effectLst>
                  <a:outerShdw blurRad="38100" dist="38100" dir="2700000" algn="tl">
                    <a:srgbClr val="FFFFFF"/>
                  </a:outerShdw>
                </a:effectLst>
                <a:latin typeface="Arial" charset="0"/>
                <a:ea typeface="굴림" pitchFamily="34" charset="-127"/>
              </a:rPr>
              <a:t>Internet  2 </a:t>
            </a:r>
          </a:p>
        </p:txBody>
      </p:sp>
      <p:sp>
        <p:nvSpPr>
          <p:cNvPr id="4039697" name="Line 17"/>
          <p:cNvSpPr>
            <a:spLocks noChangeShapeType="1"/>
          </p:cNvSpPr>
          <p:nvPr/>
        </p:nvSpPr>
        <p:spPr bwMode="auto">
          <a:xfrm>
            <a:off x="3733800" y="914400"/>
            <a:ext cx="457200" cy="0"/>
          </a:xfrm>
          <a:prstGeom prst="line">
            <a:avLst/>
          </a:prstGeom>
          <a:noFill/>
          <a:ln w="9525">
            <a:solidFill>
              <a:srgbClr val="0000FF"/>
            </a:solidFill>
            <a:round/>
            <a:headEnd/>
            <a:tailEnd type="triangle" w="med" len="me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196628" name="Text Box 18"/>
          <p:cNvSpPr txBox="1">
            <a:spLocks noChangeArrowheads="1"/>
          </p:cNvSpPr>
          <p:nvPr/>
        </p:nvSpPr>
        <p:spPr bwMode="auto">
          <a:xfrm>
            <a:off x="2747963" y="2517775"/>
            <a:ext cx="322262" cy="13684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400" i="0">
                <a:solidFill>
                  <a:schemeClr val="bg1"/>
                </a:solidFill>
                <a:latin typeface="Arial" charset="0"/>
                <a:ea typeface="굴림" pitchFamily="34" charset="-127"/>
              </a:rPr>
              <a:t>A</a:t>
            </a:r>
            <a:br>
              <a:rPr lang="en-US" altLang="en-US" sz="1400" i="0">
                <a:solidFill>
                  <a:schemeClr val="bg1"/>
                </a:solidFill>
                <a:latin typeface="Arial" charset="0"/>
                <a:ea typeface="굴림" pitchFamily="34" charset="-127"/>
              </a:rPr>
            </a:br>
            <a:r>
              <a:rPr lang="en-US" altLang="en-US" sz="1400" i="0">
                <a:solidFill>
                  <a:schemeClr val="bg1"/>
                </a:solidFill>
                <a:latin typeface="Arial" charset="0"/>
                <a:ea typeface="굴림" pitchFamily="34" charset="-127"/>
              </a:rPr>
              <a:t>G</a:t>
            </a:r>
            <a:br>
              <a:rPr lang="en-US" altLang="en-US" sz="1400" i="0">
                <a:solidFill>
                  <a:schemeClr val="bg1"/>
                </a:solidFill>
                <a:latin typeface="Arial" charset="0"/>
                <a:ea typeface="굴림" pitchFamily="34" charset="-127"/>
              </a:rPr>
            </a:br>
            <a:r>
              <a:rPr lang="en-US" altLang="en-US" sz="1400" i="0">
                <a:solidFill>
                  <a:schemeClr val="bg1"/>
                </a:solidFill>
                <a:latin typeface="Arial" charset="0"/>
                <a:ea typeface="굴림" pitchFamily="34" charset="-127"/>
              </a:rPr>
              <a:t>E</a:t>
            </a:r>
            <a:br>
              <a:rPr lang="en-US" altLang="en-US" sz="1400" i="0">
                <a:solidFill>
                  <a:schemeClr val="bg1"/>
                </a:solidFill>
                <a:latin typeface="Arial" charset="0"/>
                <a:ea typeface="굴림" pitchFamily="34" charset="-127"/>
              </a:rPr>
            </a:br>
            <a:r>
              <a:rPr lang="en-US" altLang="en-US" sz="1400" i="0">
                <a:solidFill>
                  <a:schemeClr val="bg1"/>
                </a:solidFill>
                <a:latin typeface="Arial" charset="0"/>
                <a:ea typeface="굴림" pitchFamily="34" charset="-127"/>
              </a:rPr>
              <a:t>N</a:t>
            </a:r>
            <a:br>
              <a:rPr lang="en-US" altLang="en-US" sz="1400" i="0">
                <a:solidFill>
                  <a:schemeClr val="bg1"/>
                </a:solidFill>
                <a:latin typeface="Arial" charset="0"/>
                <a:ea typeface="굴림" pitchFamily="34" charset="-127"/>
              </a:rPr>
            </a:br>
            <a:r>
              <a:rPr lang="en-US" altLang="en-US" sz="1400" i="0">
                <a:solidFill>
                  <a:schemeClr val="bg1"/>
                </a:solidFill>
                <a:latin typeface="Arial" charset="0"/>
                <a:ea typeface="굴림" pitchFamily="34" charset="-127"/>
              </a:rPr>
              <a:t>T</a:t>
            </a:r>
            <a:br>
              <a:rPr lang="en-US" altLang="en-US" sz="1400" i="0">
                <a:solidFill>
                  <a:schemeClr val="bg1"/>
                </a:solidFill>
                <a:latin typeface="Arial" charset="0"/>
                <a:ea typeface="굴림" pitchFamily="34" charset="-127"/>
              </a:rPr>
            </a:br>
            <a:r>
              <a:rPr lang="en-US" altLang="en-US" sz="1400" i="0">
                <a:solidFill>
                  <a:schemeClr val="bg1"/>
                </a:solidFill>
                <a:latin typeface="Arial" charset="0"/>
                <a:ea typeface="굴림" pitchFamily="34" charset="-127"/>
              </a:rPr>
              <a:t>S</a:t>
            </a:r>
          </a:p>
        </p:txBody>
      </p:sp>
      <p:sp>
        <p:nvSpPr>
          <p:cNvPr id="4039699" name="Line 19"/>
          <p:cNvSpPr>
            <a:spLocks noChangeShapeType="1"/>
          </p:cNvSpPr>
          <p:nvPr/>
        </p:nvSpPr>
        <p:spPr bwMode="auto">
          <a:xfrm>
            <a:off x="3124200" y="3048000"/>
            <a:ext cx="685800" cy="0"/>
          </a:xfrm>
          <a:prstGeom prst="line">
            <a:avLst/>
          </a:prstGeom>
          <a:noFill/>
          <a:ln w="9525">
            <a:solidFill>
              <a:srgbClr val="0000FF"/>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700" name="Line 20"/>
          <p:cNvSpPr>
            <a:spLocks noChangeShapeType="1"/>
          </p:cNvSpPr>
          <p:nvPr/>
        </p:nvSpPr>
        <p:spPr bwMode="auto">
          <a:xfrm>
            <a:off x="3124200" y="3200400"/>
            <a:ext cx="914400" cy="0"/>
          </a:xfrm>
          <a:prstGeom prst="line">
            <a:avLst/>
          </a:prstGeom>
          <a:noFill/>
          <a:ln w="9525">
            <a:solidFill>
              <a:srgbClr val="0000FF"/>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701" name="Line 21"/>
          <p:cNvSpPr>
            <a:spLocks noChangeShapeType="1"/>
          </p:cNvSpPr>
          <p:nvPr/>
        </p:nvSpPr>
        <p:spPr bwMode="auto">
          <a:xfrm>
            <a:off x="3124200" y="3352800"/>
            <a:ext cx="1295400" cy="0"/>
          </a:xfrm>
          <a:prstGeom prst="line">
            <a:avLst/>
          </a:prstGeom>
          <a:noFill/>
          <a:ln w="9525">
            <a:solidFill>
              <a:srgbClr val="0000FF"/>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702" name="Line 22"/>
          <p:cNvSpPr>
            <a:spLocks noChangeShapeType="1"/>
          </p:cNvSpPr>
          <p:nvPr/>
        </p:nvSpPr>
        <p:spPr bwMode="auto">
          <a:xfrm flipV="1">
            <a:off x="3048000" y="3657600"/>
            <a:ext cx="1828800" cy="76200"/>
          </a:xfrm>
          <a:prstGeom prst="line">
            <a:avLst/>
          </a:prstGeom>
          <a:noFill/>
          <a:ln w="9525">
            <a:no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703" name="Line 23"/>
          <p:cNvSpPr>
            <a:spLocks noChangeShapeType="1"/>
          </p:cNvSpPr>
          <p:nvPr/>
        </p:nvSpPr>
        <p:spPr bwMode="auto">
          <a:xfrm>
            <a:off x="3124200" y="3505200"/>
            <a:ext cx="1752600" cy="0"/>
          </a:xfrm>
          <a:prstGeom prst="line">
            <a:avLst/>
          </a:prstGeom>
          <a:noFill/>
          <a:ln w="9525">
            <a:solidFill>
              <a:srgbClr val="0000FF"/>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704" name="Line 24"/>
          <p:cNvSpPr>
            <a:spLocks noChangeShapeType="1"/>
          </p:cNvSpPr>
          <p:nvPr/>
        </p:nvSpPr>
        <p:spPr bwMode="auto">
          <a:xfrm>
            <a:off x="3124200" y="2895600"/>
            <a:ext cx="228600" cy="0"/>
          </a:xfrm>
          <a:prstGeom prst="line">
            <a:avLst/>
          </a:prstGeom>
          <a:noFill/>
          <a:ln w="9525">
            <a:solidFill>
              <a:srgbClr val="0000FF"/>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4039705" name="Line 25"/>
          <p:cNvSpPr>
            <a:spLocks noChangeShapeType="1"/>
          </p:cNvSpPr>
          <p:nvPr/>
        </p:nvSpPr>
        <p:spPr bwMode="auto">
          <a:xfrm>
            <a:off x="2590800" y="3124200"/>
            <a:ext cx="152400" cy="0"/>
          </a:xfrm>
          <a:prstGeom prst="line">
            <a:avLst/>
          </a:prstGeom>
          <a:noFill/>
          <a:ln w="9525">
            <a:solidFill>
              <a:srgbClr val="FF0000"/>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196636" name="Rectangle 26"/>
          <p:cNvSpPr>
            <a:spLocks noChangeArrowheads="1"/>
          </p:cNvSpPr>
          <p:nvPr/>
        </p:nvSpPr>
        <p:spPr bwMode="auto">
          <a:xfrm>
            <a:off x="2209800" y="5410200"/>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400" i="0">
                <a:solidFill>
                  <a:srgbClr val="FF0000"/>
                </a:solidFill>
                <a:latin typeface="Arial" charset="0"/>
                <a:ea typeface="굴림" pitchFamily="34" charset="-127"/>
              </a:rPr>
              <a:t>S E C U R I T Y</a:t>
            </a:r>
          </a:p>
        </p:txBody>
      </p:sp>
      <p:sp>
        <p:nvSpPr>
          <p:cNvPr id="196638" name="WordArt 28"/>
          <p:cNvSpPr>
            <a:spLocks noChangeArrowheads="1" noChangeShapeType="1" noTextEdit="1"/>
          </p:cNvSpPr>
          <p:nvPr/>
        </p:nvSpPr>
        <p:spPr bwMode="auto">
          <a:xfrm rot="2733919">
            <a:off x="3292475" y="4298950"/>
            <a:ext cx="1476375" cy="441325"/>
          </a:xfrm>
          <a:prstGeom prst="rect">
            <a:avLst/>
          </a:prstGeom>
        </p:spPr>
        <p:txBody>
          <a:bodyPr wrap="none" fromWordArt="1">
            <a:prstTxWarp prst="textCurveUp">
              <a:avLst>
                <a:gd name="adj" fmla="val 40356"/>
              </a:avLst>
            </a:prstTxWarp>
          </a:bodyPr>
          <a:lstStyle/>
          <a:p>
            <a:pPr algn="ctr"/>
            <a:r>
              <a:rPr lang="en-US" sz="1600" kern="10">
                <a:ln w="12700">
                  <a:solidFill>
                    <a:srgbClr val="FF6600"/>
                  </a:solidFill>
                  <a:round/>
                  <a:headEnd/>
                  <a:tailEnd/>
                </a:ln>
                <a:solidFill>
                  <a:schemeClr val="tx1">
                    <a:alpha val="59999"/>
                  </a:schemeClr>
                </a:solidFill>
                <a:effectLst>
                  <a:outerShdw dist="45791" dir="2021404" algn="ctr" rotWithShape="0">
                    <a:srgbClr val="808080">
                      <a:alpha val="79999"/>
                    </a:srgbClr>
                  </a:outerShdw>
                </a:effectLst>
                <a:latin typeface="Arial Black"/>
              </a:rPr>
              <a:t>Web Services</a:t>
            </a:r>
          </a:p>
        </p:txBody>
      </p:sp>
      <p:sp>
        <p:nvSpPr>
          <p:cNvPr id="196639" name="Text Box 29"/>
          <p:cNvSpPr txBox="1">
            <a:spLocks noChangeArrowheads="1"/>
          </p:cNvSpPr>
          <p:nvPr/>
        </p:nvSpPr>
        <p:spPr bwMode="auto">
          <a:xfrm>
            <a:off x="7367588" y="1035050"/>
            <a:ext cx="15509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600" i="0">
                <a:solidFill>
                  <a:srgbClr val="FF3300"/>
                </a:solidFill>
                <a:latin typeface="Arial" charset="0"/>
                <a:ea typeface="굴림" pitchFamily="34" charset="-127"/>
              </a:rPr>
              <a:t>MEMS / NEMS</a:t>
            </a:r>
          </a:p>
          <a:p>
            <a:pPr algn="ctr">
              <a:spcBef>
                <a:spcPct val="0"/>
              </a:spcBef>
              <a:buClrTx/>
              <a:buSzTx/>
              <a:buFontTx/>
              <a:buNone/>
            </a:pPr>
            <a:r>
              <a:rPr lang="en-US" altLang="en-US" sz="1000" b="0" i="0">
                <a:solidFill>
                  <a:srgbClr val="FF3300"/>
                </a:solidFill>
                <a:latin typeface="Arial" charset="0"/>
                <a:ea typeface="굴림" pitchFamily="34" charset="-127"/>
              </a:rPr>
              <a:t>Intel Motes, Crossbow</a:t>
            </a:r>
          </a:p>
        </p:txBody>
      </p:sp>
      <p:sp>
        <p:nvSpPr>
          <p:cNvPr id="4039710" name="Arc 30"/>
          <p:cNvSpPr>
            <a:spLocks/>
          </p:cNvSpPr>
          <p:nvPr/>
        </p:nvSpPr>
        <p:spPr bwMode="auto">
          <a:xfrm>
            <a:off x="2971800" y="3887788"/>
            <a:ext cx="1743075" cy="1370012"/>
          </a:xfrm>
          <a:custGeom>
            <a:avLst/>
            <a:gdLst>
              <a:gd name="G0" fmla="+- 0 0 0"/>
              <a:gd name="G1" fmla="+- 21555 0 0"/>
              <a:gd name="G2" fmla="+- 21600 0 0"/>
              <a:gd name="T0" fmla="*/ 1386 w 21486"/>
              <a:gd name="T1" fmla="*/ 0 h 21555"/>
              <a:gd name="T2" fmla="*/ 21486 w 21486"/>
              <a:gd name="T3" fmla="*/ 19341 h 21555"/>
              <a:gd name="T4" fmla="*/ 0 w 21486"/>
              <a:gd name="T5" fmla="*/ 21555 h 21555"/>
            </a:gdLst>
            <a:ahLst/>
            <a:cxnLst>
              <a:cxn ang="0">
                <a:pos x="T0" y="T1"/>
              </a:cxn>
              <a:cxn ang="0">
                <a:pos x="T2" y="T3"/>
              </a:cxn>
              <a:cxn ang="0">
                <a:pos x="T4" y="T5"/>
              </a:cxn>
            </a:cxnLst>
            <a:rect l="0" t="0" r="r" b="b"/>
            <a:pathLst>
              <a:path w="21486" h="21555" fill="none" extrusionOk="0">
                <a:moveTo>
                  <a:pt x="1386" y="-1"/>
                </a:moveTo>
                <a:cubicBezTo>
                  <a:pt x="11908" y="676"/>
                  <a:pt x="20405" y="8851"/>
                  <a:pt x="21486" y="19340"/>
                </a:cubicBezTo>
              </a:path>
              <a:path w="21486" h="21555" stroke="0" extrusionOk="0">
                <a:moveTo>
                  <a:pt x="1386" y="-1"/>
                </a:moveTo>
                <a:cubicBezTo>
                  <a:pt x="11908" y="676"/>
                  <a:pt x="20405" y="8851"/>
                  <a:pt x="21486" y="19340"/>
                </a:cubicBezTo>
                <a:lnTo>
                  <a:pt x="0" y="21555"/>
                </a:lnTo>
                <a:close/>
              </a:path>
            </a:pathLst>
          </a:custGeom>
          <a:noFill/>
          <a:ln w="19050">
            <a:solidFill>
              <a:srgbClr val="0000FF"/>
            </a:solidFill>
            <a:prstDash val="dash"/>
            <a:round/>
            <a:headEnd type="triangl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6641" name="Oval 31"/>
          <p:cNvSpPr>
            <a:spLocks noChangeArrowheads="1"/>
          </p:cNvSpPr>
          <p:nvPr/>
        </p:nvSpPr>
        <p:spPr bwMode="auto">
          <a:xfrm rot="2811335">
            <a:off x="2514600" y="4572000"/>
            <a:ext cx="2133600" cy="457200"/>
          </a:xfrm>
          <a:prstGeom prst="ellipse">
            <a:avLst/>
          </a:prstGeom>
          <a:ln/>
          <a:extLst/>
        </p:spPr>
        <p:style>
          <a:lnRef idx="0">
            <a:schemeClr val="accent6"/>
          </a:lnRef>
          <a:fillRef idx="3">
            <a:schemeClr val="accent6"/>
          </a:fillRef>
          <a:effectRef idx="3">
            <a:schemeClr val="accent6"/>
          </a:effectRef>
          <a:fontRef idx="minor">
            <a:schemeClr val="lt1"/>
          </a:fontRef>
        </p:style>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n-US" altLang="en-US" sz="1200" i="0">
                <a:solidFill>
                  <a:schemeClr val="bg1"/>
                </a:solidFill>
                <a:latin typeface="Arial" charset="0"/>
              </a:rPr>
              <a:t>Service (Value) Supply Chain</a:t>
            </a:r>
          </a:p>
        </p:txBody>
      </p:sp>
      <p:sp>
        <p:nvSpPr>
          <p:cNvPr id="4039712" name="AutoShape 32"/>
          <p:cNvSpPr>
            <a:spLocks/>
          </p:cNvSpPr>
          <p:nvPr/>
        </p:nvSpPr>
        <p:spPr bwMode="auto">
          <a:xfrm>
            <a:off x="3657600" y="762000"/>
            <a:ext cx="76200" cy="609600"/>
          </a:xfrm>
          <a:prstGeom prst="rightBrace">
            <a:avLst>
              <a:gd name="adj1" fmla="val 66667"/>
              <a:gd name="adj2" fmla="val 50000"/>
            </a:avLst>
          </a:prstGeom>
          <a:noFill/>
          <a:ln w="9525">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196643" name="AutoShape 33"/>
          <p:cNvSpPr>
            <a:spLocks noChangeArrowheads="1"/>
          </p:cNvSpPr>
          <p:nvPr/>
        </p:nvSpPr>
        <p:spPr bwMode="auto">
          <a:xfrm>
            <a:off x="-76200" y="3352800"/>
            <a:ext cx="3733800" cy="3505200"/>
          </a:xfrm>
          <a:prstGeom prst="rtTriangle">
            <a:avLst/>
          </a:prstGeom>
          <a:ln/>
          <a:extLst/>
        </p:spPr>
        <p:style>
          <a:lnRef idx="0">
            <a:schemeClr val="accent2"/>
          </a:lnRef>
          <a:fillRef idx="3">
            <a:schemeClr val="accent2"/>
          </a:fillRef>
          <a:effectRef idx="3">
            <a:schemeClr val="accent2"/>
          </a:effectRef>
          <a:fontRef idx="minor">
            <a:schemeClr val="lt1"/>
          </a:fontRef>
        </p:style>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endParaRPr lang="en-US" altLang="en-US" sz="1200" i="0" dirty="0">
              <a:solidFill>
                <a:schemeClr val="bg1"/>
              </a:solidFill>
              <a:latin typeface="Trebuchet MS" pitchFamily="34" charset="0"/>
            </a:endParaRPr>
          </a:p>
          <a:p>
            <a:pPr eaLnBrk="1" hangingPunct="1">
              <a:spcBef>
                <a:spcPct val="0"/>
              </a:spcBef>
              <a:buClrTx/>
              <a:buSzTx/>
              <a:buFontTx/>
              <a:buNone/>
            </a:pPr>
            <a:r>
              <a:rPr lang="en-US" altLang="en-US" sz="1200" i="0" dirty="0">
                <a:solidFill>
                  <a:schemeClr val="bg1"/>
                </a:solidFill>
                <a:latin typeface="Trebuchet MS" pitchFamily="34" charset="0"/>
              </a:rPr>
              <a:t>From</a:t>
            </a:r>
          </a:p>
          <a:p>
            <a:pPr eaLnBrk="1" hangingPunct="1">
              <a:spcBef>
                <a:spcPct val="0"/>
              </a:spcBef>
              <a:buClrTx/>
              <a:buSzTx/>
              <a:buFontTx/>
              <a:buNone/>
            </a:pPr>
            <a:r>
              <a:rPr lang="en-US" altLang="en-US" sz="1200" i="0" dirty="0">
                <a:solidFill>
                  <a:schemeClr val="bg1"/>
                </a:solidFill>
                <a:latin typeface="Trebuchet MS" pitchFamily="34" charset="0"/>
              </a:rPr>
              <a:t>an office</a:t>
            </a:r>
          </a:p>
          <a:p>
            <a:pPr eaLnBrk="1" hangingPunct="1">
              <a:spcBef>
                <a:spcPct val="0"/>
              </a:spcBef>
              <a:buClrTx/>
              <a:buSzTx/>
              <a:buFontTx/>
              <a:buNone/>
            </a:pPr>
            <a:r>
              <a:rPr lang="en-US" altLang="en-US" sz="1200" i="0" dirty="0">
                <a:solidFill>
                  <a:schemeClr val="bg1"/>
                </a:solidFill>
                <a:latin typeface="Trebuchet MS" pitchFamily="34" charset="0"/>
              </a:rPr>
              <a:t>in </a:t>
            </a:r>
            <a:r>
              <a:rPr lang="en-US" altLang="en-US" sz="1200" i="0" dirty="0" err="1">
                <a:solidFill>
                  <a:schemeClr val="bg1"/>
                </a:solidFill>
                <a:latin typeface="Trebuchet MS" pitchFamily="34" charset="0"/>
              </a:rPr>
              <a:t>Shinzen</a:t>
            </a:r>
            <a:r>
              <a:rPr lang="en-US" altLang="en-US" sz="1200" i="0" dirty="0">
                <a:solidFill>
                  <a:schemeClr val="bg1"/>
                </a:solidFill>
                <a:latin typeface="Trebuchet MS" pitchFamily="34" charset="0"/>
              </a:rPr>
              <a:t>, </a:t>
            </a:r>
          </a:p>
          <a:p>
            <a:pPr eaLnBrk="1" hangingPunct="1">
              <a:spcBef>
                <a:spcPct val="0"/>
              </a:spcBef>
              <a:buClrTx/>
              <a:buSzTx/>
              <a:buFontTx/>
              <a:buNone/>
            </a:pPr>
            <a:r>
              <a:rPr lang="en-US" altLang="en-US" sz="1200" i="0" dirty="0">
                <a:solidFill>
                  <a:schemeClr val="bg1"/>
                </a:solidFill>
                <a:latin typeface="Trebuchet MS" pitchFamily="34" charset="0"/>
              </a:rPr>
              <a:t>China, you log</a:t>
            </a:r>
          </a:p>
          <a:p>
            <a:pPr eaLnBrk="1" hangingPunct="1">
              <a:spcBef>
                <a:spcPct val="0"/>
              </a:spcBef>
              <a:buClrTx/>
              <a:buSzTx/>
              <a:buFontTx/>
              <a:buNone/>
            </a:pPr>
            <a:r>
              <a:rPr lang="en-US" altLang="en-US" sz="1200" i="0" dirty="0">
                <a:solidFill>
                  <a:schemeClr val="bg1"/>
                </a:solidFill>
                <a:latin typeface="Trebuchet MS" pitchFamily="34" charset="0"/>
              </a:rPr>
              <a:t>on a SDR reader in </a:t>
            </a:r>
          </a:p>
          <a:p>
            <a:pPr eaLnBrk="1" hangingPunct="1">
              <a:spcBef>
                <a:spcPct val="0"/>
              </a:spcBef>
              <a:buClrTx/>
              <a:buSzTx/>
              <a:buFontTx/>
              <a:buNone/>
            </a:pPr>
            <a:r>
              <a:rPr lang="en-US" altLang="en-US" sz="1200" i="0" dirty="0">
                <a:solidFill>
                  <a:schemeClr val="bg1"/>
                </a:solidFill>
                <a:latin typeface="Trebuchet MS" pitchFamily="34" charset="0"/>
              </a:rPr>
              <a:t>a warehouse in USA, </a:t>
            </a:r>
          </a:p>
          <a:p>
            <a:pPr eaLnBrk="1" hangingPunct="1">
              <a:spcBef>
                <a:spcPct val="0"/>
              </a:spcBef>
              <a:buClrTx/>
              <a:buSzTx/>
              <a:buFontTx/>
              <a:buNone/>
            </a:pPr>
            <a:r>
              <a:rPr lang="en-US" altLang="en-US" sz="1200" i="0" dirty="0">
                <a:solidFill>
                  <a:schemeClr val="bg1"/>
                </a:solidFill>
                <a:latin typeface="Trebuchet MS" pitchFamily="34" charset="0"/>
              </a:rPr>
              <a:t>to check if your products </a:t>
            </a:r>
          </a:p>
          <a:p>
            <a:pPr eaLnBrk="1" hangingPunct="1">
              <a:spcBef>
                <a:spcPct val="0"/>
              </a:spcBef>
              <a:buClrTx/>
              <a:buSzTx/>
              <a:buFontTx/>
              <a:buNone/>
            </a:pPr>
            <a:r>
              <a:rPr lang="en-US" altLang="en-US" sz="1200" i="0" dirty="0">
                <a:solidFill>
                  <a:schemeClr val="bg1"/>
                </a:solidFill>
                <a:latin typeface="Trebuchet MS" pitchFamily="34" charset="0"/>
              </a:rPr>
              <a:t>arrived on-time. They did. </a:t>
            </a:r>
          </a:p>
          <a:p>
            <a:pPr eaLnBrk="1" hangingPunct="1">
              <a:spcBef>
                <a:spcPct val="0"/>
              </a:spcBef>
              <a:buClrTx/>
              <a:buSzTx/>
              <a:buFontTx/>
              <a:buNone/>
            </a:pPr>
            <a:r>
              <a:rPr lang="en-US" altLang="en-US" sz="1200" i="0" dirty="0">
                <a:solidFill>
                  <a:schemeClr val="bg1"/>
                </a:solidFill>
                <a:latin typeface="Trebuchet MS" pitchFamily="34" charset="0"/>
              </a:rPr>
              <a:t>You also get to know that</a:t>
            </a:r>
          </a:p>
          <a:p>
            <a:pPr eaLnBrk="1" hangingPunct="1">
              <a:spcBef>
                <a:spcPct val="0"/>
              </a:spcBef>
              <a:buClrTx/>
              <a:buSzTx/>
              <a:buFontTx/>
              <a:buNone/>
            </a:pPr>
            <a:r>
              <a:rPr lang="en-US" altLang="en-US" sz="1200" i="0" dirty="0">
                <a:solidFill>
                  <a:schemeClr val="bg1"/>
                </a:solidFill>
                <a:latin typeface="Trebuchet MS" pitchFamily="34" charset="0"/>
              </a:rPr>
              <a:t>your distributor in Santiago, </a:t>
            </a:r>
          </a:p>
          <a:p>
            <a:pPr eaLnBrk="1" hangingPunct="1">
              <a:spcBef>
                <a:spcPct val="0"/>
              </a:spcBef>
              <a:buClrTx/>
              <a:buSzTx/>
              <a:buFontTx/>
              <a:buNone/>
            </a:pPr>
            <a:r>
              <a:rPr lang="en-US" altLang="en-US" sz="1200" i="0" dirty="0">
                <a:solidFill>
                  <a:schemeClr val="bg1"/>
                </a:solidFill>
                <a:latin typeface="Trebuchet MS" pitchFamily="34" charset="0"/>
              </a:rPr>
              <a:t>Chile and retailer in Espoo,</a:t>
            </a:r>
          </a:p>
          <a:p>
            <a:pPr eaLnBrk="1" hangingPunct="1">
              <a:spcBef>
                <a:spcPct val="0"/>
              </a:spcBef>
              <a:buClrTx/>
              <a:buSzTx/>
              <a:buFontTx/>
              <a:buNone/>
            </a:pPr>
            <a:r>
              <a:rPr lang="en-US" altLang="en-US" sz="1200" i="0" dirty="0">
                <a:solidFill>
                  <a:schemeClr val="bg1"/>
                </a:solidFill>
                <a:latin typeface="Trebuchet MS" pitchFamily="34" charset="0"/>
              </a:rPr>
              <a:t>Finland also checked the delivery </a:t>
            </a:r>
          </a:p>
          <a:p>
            <a:pPr eaLnBrk="1" hangingPunct="1">
              <a:spcBef>
                <a:spcPct val="0"/>
              </a:spcBef>
              <a:buClrTx/>
              <a:buSzTx/>
              <a:buFontTx/>
              <a:buNone/>
            </a:pPr>
            <a:r>
              <a:rPr lang="en-US" altLang="en-US" sz="1200" i="0" dirty="0">
                <a:solidFill>
                  <a:schemeClr val="bg1"/>
                </a:solidFill>
                <a:latin typeface="Trebuchet MS" pitchFamily="34" charset="0"/>
              </a:rPr>
              <a:t>status, moments before you logged on.</a:t>
            </a:r>
          </a:p>
          <a:p>
            <a:pPr eaLnBrk="1" hangingPunct="1">
              <a:spcBef>
                <a:spcPct val="0"/>
              </a:spcBef>
              <a:buClrTx/>
              <a:buSzTx/>
              <a:buFontTx/>
              <a:buNone/>
            </a:pPr>
            <a:endParaRPr lang="en-US" altLang="en-US" sz="1200" i="0" dirty="0">
              <a:solidFill>
                <a:schemeClr val="bg1"/>
              </a:solidFill>
              <a:latin typeface="Trebuchet MS" pitchFamily="34" charset="0"/>
            </a:endParaRPr>
          </a:p>
          <a:p>
            <a:pPr eaLnBrk="1" hangingPunct="1">
              <a:spcBef>
                <a:spcPct val="0"/>
              </a:spcBef>
              <a:buClrTx/>
              <a:buSzTx/>
              <a:buFontTx/>
              <a:buNone/>
            </a:pPr>
            <a:endParaRPr lang="en-US" altLang="en-US" sz="1200" i="0" dirty="0">
              <a:solidFill>
                <a:schemeClr val="bg1"/>
              </a:solidFill>
              <a:latin typeface="Trebuchet MS" pitchFamily="34" charset="0"/>
            </a:endParaRPr>
          </a:p>
          <a:p>
            <a:pPr eaLnBrk="1" hangingPunct="1">
              <a:spcBef>
                <a:spcPct val="0"/>
              </a:spcBef>
              <a:buClrTx/>
              <a:buSzTx/>
              <a:buFontTx/>
              <a:buNone/>
            </a:pPr>
            <a:endParaRPr lang="en-US" altLang="en-US" sz="1200" i="0" dirty="0">
              <a:solidFill>
                <a:schemeClr val="bg1"/>
              </a:solidFill>
              <a:latin typeface="Trebuchet MS" pitchFamily="34" charset="0"/>
            </a:endParaRPr>
          </a:p>
          <a:p>
            <a:pPr eaLnBrk="1" hangingPunct="1">
              <a:spcBef>
                <a:spcPct val="0"/>
              </a:spcBef>
              <a:buClrTx/>
              <a:buSzTx/>
              <a:buFontTx/>
              <a:buNone/>
            </a:pPr>
            <a:endParaRPr lang="en-US" altLang="en-US" sz="1200" i="0" dirty="0">
              <a:solidFill>
                <a:schemeClr val="bg1"/>
              </a:solidFill>
              <a:latin typeface="Trebuchet MS" pitchFamily="34" charset="0"/>
            </a:endParaRPr>
          </a:p>
          <a:p>
            <a:pPr eaLnBrk="1" hangingPunct="1">
              <a:spcBef>
                <a:spcPct val="0"/>
              </a:spcBef>
              <a:buClrTx/>
              <a:buSzTx/>
              <a:buFontTx/>
              <a:buNone/>
            </a:pPr>
            <a:endParaRPr lang="en-US" altLang="en-US" sz="1200" i="0" dirty="0">
              <a:solidFill>
                <a:schemeClr val="bg1"/>
              </a:solidFill>
              <a:latin typeface="Trebuchet MS" pitchFamily="34" charset="0"/>
            </a:endParaRPr>
          </a:p>
          <a:p>
            <a:pPr eaLnBrk="1" hangingPunct="1">
              <a:spcBef>
                <a:spcPct val="0"/>
              </a:spcBef>
              <a:buClrTx/>
              <a:buSzTx/>
              <a:buFontTx/>
              <a:buNone/>
            </a:pPr>
            <a:endParaRPr lang="en-US" altLang="en-US" sz="1200" i="0" dirty="0">
              <a:solidFill>
                <a:schemeClr val="bg1"/>
              </a:solidFill>
              <a:latin typeface="Trebuchet MS" pitchFamily="34" charset="0"/>
            </a:endParaRPr>
          </a:p>
        </p:txBody>
      </p:sp>
      <p:sp>
        <p:nvSpPr>
          <p:cNvPr id="4039714" name="Text Box 34"/>
          <p:cNvSpPr txBox="1">
            <a:spLocks noChangeArrowheads="1"/>
          </p:cNvSpPr>
          <p:nvPr/>
        </p:nvSpPr>
        <p:spPr bwMode="auto">
          <a:xfrm>
            <a:off x="4232275" y="752475"/>
            <a:ext cx="2168525" cy="361950"/>
          </a:xfrm>
          <a:prstGeom prst="rect">
            <a:avLst/>
          </a:prstGeom>
          <a:solidFill>
            <a:schemeClr val="bg1"/>
          </a:solidFill>
          <a:ln w="57150">
            <a:solidFill>
              <a:srgbClr val="0066FF"/>
            </a:solidFill>
            <a:miter lim="800000"/>
            <a:headEnd/>
            <a:tailEnd/>
          </a:ln>
          <a:effectLst/>
        </p:spPr>
        <p:txBody>
          <a:bodyPr>
            <a:spAutoFit/>
          </a:bodyPr>
          <a:lstStyle/>
          <a:p>
            <a:pPr>
              <a:defRPr/>
            </a:pPr>
            <a:r>
              <a:rPr lang="en-US" sz="1400" i="0">
                <a:effectLst>
                  <a:outerShdw blurRad="38100" dist="38100" dir="2700000" algn="tl">
                    <a:srgbClr val="000000"/>
                  </a:outerShdw>
                </a:effectLst>
                <a:latin typeface="Trebuchet MS" pitchFamily="34" charset="0"/>
              </a:rPr>
              <a:t>Bits, Atoms, Decisions</a:t>
            </a:r>
          </a:p>
        </p:txBody>
      </p:sp>
      <p:sp>
        <p:nvSpPr>
          <p:cNvPr id="196645" name="Text Box 35"/>
          <p:cNvSpPr txBox="1">
            <a:spLocks noChangeArrowheads="1"/>
          </p:cNvSpPr>
          <p:nvPr/>
        </p:nvSpPr>
        <p:spPr bwMode="auto">
          <a:xfrm>
            <a:off x="4724400" y="3657600"/>
            <a:ext cx="1089025"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n-US" altLang="en-US" sz="1400" i="0">
                <a:latin typeface="Trebuchet MS" pitchFamily="34" charset="0"/>
              </a:rPr>
              <a:t>Right-Time</a:t>
            </a:r>
          </a:p>
          <a:p>
            <a:pPr algn="ctr" eaLnBrk="1" hangingPunct="1">
              <a:spcBef>
                <a:spcPct val="0"/>
              </a:spcBef>
              <a:buClrTx/>
              <a:buSzTx/>
              <a:buFontTx/>
              <a:buNone/>
            </a:pPr>
            <a:r>
              <a:rPr lang="en-US" altLang="en-US" sz="1400" i="0">
                <a:latin typeface="Trebuchet MS" pitchFamily="34" charset="0"/>
              </a:rPr>
              <a:t>Analytics</a:t>
            </a:r>
          </a:p>
        </p:txBody>
      </p:sp>
      <p:sp>
        <p:nvSpPr>
          <p:cNvPr id="4039716" name="Line 36"/>
          <p:cNvSpPr>
            <a:spLocks noChangeShapeType="1"/>
          </p:cNvSpPr>
          <p:nvPr/>
        </p:nvSpPr>
        <p:spPr bwMode="auto">
          <a:xfrm>
            <a:off x="3124200" y="3657600"/>
            <a:ext cx="1752600" cy="0"/>
          </a:xfrm>
          <a:prstGeom prst="line">
            <a:avLst/>
          </a:prstGeom>
          <a:noFill/>
          <a:ln w="9525">
            <a:solidFill>
              <a:srgbClr val="0000FF"/>
            </a:solidFill>
            <a:round/>
            <a:headEnd/>
            <a:tailEn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196647" name="Rectangle 37"/>
          <p:cNvSpPr>
            <a:spLocks noChangeArrowheads="1"/>
          </p:cNvSpPr>
          <p:nvPr/>
        </p:nvSpPr>
        <p:spPr bwMode="auto">
          <a:xfrm>
            <a:off x="3657600" y="6400800"/>
            <a:ext cx="5486400"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n-US" altLang="en-US" sz="1500" b="0" i="0" dirty="0">
                <a:solidFill>
                  <a:schemeClr val="bg1"/>
                </a:solidFill>
                <a:latin typeface="Verdana" pitchFamily="34" charset="0"/>
              </a:rPr>
              <a:t>SDR Data Interrogators as Ubiquitous Internet Appliance</a:t>
            </a:r>
          </a:p>
        </p:txBody>
      </p:sp>
      <p:sp>
        <p:nvSpPr>
          <p:cNvPr id="4039718" name="Line 38"/>
          <p:cNvSpPr>
            <a:spLocks noChangeShapeType="1"/>
          </p:cNvSpPr>
          <p:nvPr/>
        </p:nvSpPr>
        <p:spPr bwMode="auto">
          <a:xfrm>
            <a:off x="7391400" y="3032125"/>
            <a:ext cx="838200" cy="0"/>
          </a:xfrm>
          <a:prstGeom prst="line">
            <a:avLst/>
          </a:prstGeom>
          <a:noFill/>
          <a:ln w="9525">
            <a:solidFill>
              <a:schemeClr val="tx1"/>
            </a:solidFill>
            <a:round/>
            <a:headEnd/>
            <a:tailEnd type="triangle" w="med" len="med"/>
          </a:ln>
          <a:effectLst/>
        </p:spPr>
        <p:txBody>
          <a:bodyPr lIns="92075" tIns="46038" rIns="92075" bIns="46038" anchor="b"/>
          <a:lstStyle/>
          <a:p>
            <a:pPr>
              <a:defRPr/>
            </a:pPr>
            <a:endParaRPr lang="en-US">
              <a:effectLst>
                <a:outerShdw blurRad="38100" dist="38100" dir="2700000" algn="tl">
                  <a:srgbClr val="000000">
                    <a:alpha val="43137"/>
                  </a:srgbClr>
                </a:outerShdw>
              </a:effectLst>
            </a:endParaRPr>
          </a:p>
        </p:txBody>
      </p:sp>
      <p:sp>
        <p:nvSpPr>
          <p:cNvPr id="196649" name="Text Box 39"/>
          <p:cNvSpPr txBox="1">
            <a:spLocks noChangeArrowheads="1"/>
          </p:cNvSpPr>
          <p:nvPr/>
        </p:nvSpPr>
        <p:spPr bwMode="auto">
          <a:xfrm>
            <a:off x="8301038" y="2863850"/>
            <a:ext cx="60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a:spcBef>
                <a:spcPct val="0"/>
              </a:spcBef>
              <a:buClrTx/>
              <a:buSzTx/>
              <a:buFontTx/>
              <a:buNone/>
            </a:pPr>
            <a:r>
              <a:rPr lang="en-US" altLang="en-US" sz="1600" i="0">
                <a:solidFill>
                  <a:srgbClr val="FF3300"/>
                </a:solidFill>
                <a:latin typeface="Arial" charset="0"/>
                <a:ea typeface="굴림" pitchFamily="34" charset="-127"/>
              </a:rPr>
              <a:t>IPv6</a:t>
            </a:r>
            <a:endParaRPr lang="en-US" altLang="en-US" sz="1000" i="0">
              <a:solidFill>
                <a:srgbClr val="FF3300"/>
              </a:solidFill>
              <a:latin typeface="Arial" charset="0"/>
              <a:ea typeface="굴림" pitchFamily="34" charset="-127"/>
            </a:endParaRPr>
          </a:p>
        </p:txBody>
      </p:sp>
      <p:sp>
        <p:nvSpPr>
          <p:cNvPr id="3" name="TextBox 2"/>
          <p:cNvSpPr txBox="1"/>
          <p:nvPr/>
        </p:nvSpPr>
        <p:spPr>
          <a:xfrm>
            <a:off x="7467600" y="485001"/>
            <a:ext cx="1670970" cy="276999"/>
          </a:xfrm>
          <a:prstGeom prst="rect">
            <a:avLst/>
          </a:prstGeom>
          <a:noFill/>
        </p:spPr>
        <p:txBody>
          <a:bodyPr wrap="none" rtlCol="0">
            <a:spAutoFit/>
          </a:bodyPr>
          <a:lstStyle/>
          <a:p>
            <a:r>
              <a:rPr lang="en-US" sz="1200" dirty="0" err="1" smtClean="0">
                <a:solidFill>
                  <a:schemeClr val="bg1">
                    <a:lumMod val="50000"/>
                  </a:schemeClr>
                </a:solidFill>
              </a:rPr>
              <a:t>Datta</a:t>
            </a:r>
            <a:r>
              <a:rPr lang="en-US" sz="1200" dirty="0" smtClean="0">
                <a:solidFill>
                  <a:schemeClr val="bg1">
                    <a:lumMod val="50000"/>
                  </a:schemeClr>
                </a:solidFill>
              </a:rPr>
              <a:t> 2003 , </a:t>
            </a:r>
            <a:r>
              <a:rPr lang="en-US" sz="1200" dirty="0" err="1" smtClean="0">
                <a:solidFill>
                  <a:schemeClr val="bg1">
                    <a:lumMod val="50000"/>
                  </a:schemeClr>
                </a:solidFill>
              </a:rPr>
              <a:t>Datta</a:t>
            </a:r>
            <a:r>
              <a:rPr lang="en-US" sz="1200" dirty="0" smtClean="0">
                <a:solidFill>
                  <a:schemeClr val="bg1">
                    <a:lumMod val="50000"/>
                  </a:schemeClr>
                </a:solidFill>
              </a:rPr>
              <a:t> 2008</a:t>
            </a:r>
            <a:endParaRPr lang="en-US" sz="1200" dirty="0">
              <a:solidFill>
                <a:schemeClr val="bg1">
                  <a:lumMod val="50000"/>
                </a:schemeClr>
              </a:solidFill>
            </a:endParaRPr>
          </a:p>
        </p:txBody>
      </p:sp>
      <p:sp>
        <p:nvSpPr>
          <p:cNvPr id="44" name="Text Box 8"/>
          <p:cNvSpPr txBox="1">
            <a:spLocks noChangeArrowheads="1"/>
          </p:cNvSpPr>
          <p:nvPr/>
        </p:nvSpPr>
        <p:spPr bwMode="auto">
          <a:xfrm>
            <a:off x="0" y="0"/>
            <a:ext cx="9144000" cy="461665"/>
          </a:xfrm>
          <a:prstGeom prst="rect">
            <a:avLst/>
          </a:prstGeom>
          <a:solidFill>
            <a:srgbClr val="00B0F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sz="2400" dirty="0" smtClean="0">
                <a:solidFill>
                  <a:schemeClr val="bg1"/>
                </a:solidFill>
                <a:latin typeface="+mj-lt"/>
                <a:ea typeface="Cambria Math" panose="02040503050406030204" pitchFamily="18" charset="0"/>
              </a:rPr>
              <a:t>Sketch of Industrial Internet 2003 </a:t>
            </a:r>
            <a:r>
              <a:rPr lang="en-US" sz="2400" dirty="0" smtClean="0">
                <a:solidFill>
                  <a:schemeClr val="bg1"/>
                </a:solidFill>
                <a:latin typeface="Calibri"/>
                <a:ea typeface="Cambria Math" panose="02040503050406030204" pitchFamily="18" charset="0"/>
              </a:rPr>
              <a:t>→ </a:t>
            </a:r>
            <a:r>
              <a:rPr lang="en-US" sz="2400" dirty="0" smtClean="0">
                <a:solidFill>
                  <a:schemeClr val="bg1"/>
                </a:solidFill>
                <a:latin typeface="+mj-lt"/>
                <a:ea typeface="Cambria Math" panose="02040503050406030204" pitchFamily="18" charset="0"/>
              </a:rPr>
              <a:t>Internet 0 Ubiquitous Infrastructure  </a:t>
            </a:r>
            <a:endParaRPr lang="en-US" sz="2400" b="0" i="0" dirty="0">
              <a:solidFill>
                <a:schemeClr val="bg1"/>
              </a:solidFill>
              <a:latin typeface="+mj-lt"/>
              <a:ea typeface="Cambria Math" panose="02040503050406030204" pitchFamily="18" charset="0"/>
            </a:endParaRPr>
          </a:p>
        </p:txBody>
      </p:sp>
    </p:spTree>
    <p:extLst>
      <p:ext uri="{BB962C8B-B14F-4D97-AF65-F5344CB8AC3E}">
        <p14:creationId xmlns:p14="http://schemas.microsoft.com/office/powerpoint/2010/main" val="2022728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258"/>
            <a:ext cx="9144000" cy="5141742"/>
          </a:xfrm>
          <a:prstGeom prst="rect">
            <a:avLst/>
          </a:prstGeom>
        </p:spPr>
      </p:pic>
      <p:sp>
        <p:nvSpPr>
          <p:cNvPr id="3" name="Rectangle 2"/>
          <p:cNvSpPr/>
          <p:nvPr/>
        </p:nvSpPr>
        <p:spPr>
          <a:xfrm>
            <a:off x="0" y="0"/>
            <a:ext cx="9144000" cy="841248"/>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dirty="0" smtClean="0">
                <a:latin typeface="Calibri Light" panose="020F0302020204030204" pitchFamily="34" charset="0"/>
              </a:rPr>
              <a:t>THE NETWORKED PHYSICAL WORLD</a:t>
            </a:r>
            <a:endParaRPr lang="en-US" sz="4800" dirty="0">
              <a:latin typeface="Calibri Light" panose="020F0302020204030204" pitchFamily="34" charset="0"/>
            </a:endParaRPr>
          </a:p>
        </p:txBody>
      </p:sp>
      <p:sp>
        <p:nvSpPr>
          <p:cNvPr id="4" name="Rectangle 3"/>
          <p:cNvSpPr/>
          <p:nvPr/>
        </p:nvSpPr>
        <p:spPr>
          <a:xfrm>
            <a:off x="0" y="6019800"/>
            <a:ext cx="914400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800" dirty="0" smtClean="0">
                <a:latin typeface="Calibri Light" panose="020F0302020204030204" pitchFamily="34" charset="0"/>
              </a:rPr>
              <a:t>ECONOMIC  GROWTH  ENGINES</a:t>
            </a:r>
            <a:endParaRPr lang="en-US" sz="4800" dirty="0">
              <a:latin typeface="Calibri Light" panose="020F0302020204030204" pitchFamily="34" charset="0"/>
            </a:endParaRPr>
          </a:p>
        </p:txBody>
      </p:sp>
    </p:spTree>
    <p:extLst>
      <p:ext uri="{BB962C8B-B14F-4D97-AF65-F5344CB8AC3E}">
        <p14:creationId xmlns:p14="http://schemas.microsoft.com/office/powerpoint/2010/main" val="97452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0" y="0"/>
            <a:ext cx="9144000" cy="461665"/>
          </a:xfrm>
          <a:prstGeom prst="rect">
            <a:avLst/>
          </a:prstGeom>
          <a:solidFill>
            <a:srgbClr val="00B0F0"/>
          </a:solidFill>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p>
            <a:pPr>
              <a:defRPr/>
            </a:pPr>
            <a:r>
              <a:rPr lang="en-US" sz="2400" dirty="0" smtClean="0">
                <a:solidFill>
                  <a:schemeClr val="bg1"/>
                </a:solidFill>
                <a:latin typeface="+mj-lt"/>
                <a:ea typeface="Cambria Math" panose="02040503050406030204" pitchFamily="18" charset="0"/>
              </a:rPr>
              <a:t>At the beginning - How did the </a:t>
            </a:r>
            <a:r>
              <a:rPr lang="en-US" sz="2400" dirty="0" err="1" smtClean="0">
                <a:solidFill>
                  <a:schemeClr val="bg1"/>
                </a:solidFill>
                <a:latin typeface="+mj-lt"/>
                <a:ea typeface="Cambria Math" panose="02040503050406030204" pitchFamily="18" charset="0"/>
              </a:rPr>
              <a:t>IoT</a:t>
            </a:r>
            <a:r>
              <a:rPr lang="en-US" sz="2400" dirty="0" smtClean="0">
                <a:solidFill>
                  <a:schemeClr val="bg1"/>
                </a:solidFill>
                <a:latin typeface="+mj-lt"/>
                <a:ea typeface="Cambria Math" panose="02040503050406030204" pitchFamily="18" charset="0"/>
              </a:rPr>
              <a:t> concept / industrial </a:t>
            </a:r>
            <a:r>
              <a:rPr lang="en-US" sz="2400" dirty="0">
                <a:solidFill>
                  <a:schemeClr val="bg1"/>
                </a:solidFill>
                <a:latin typeface="+mj-lt"/>
                <a:ea typeface="Cambria Math" panose="02040503050406030204" pitchFamily="18" charset="0"/>
              </a:rPr>
              <a:t>i</a:t>
            </a:r>
            <a:r>
              <a:rPr lang="en-US" sz="2400" dirty="0" smtClean="0">
                <a:solidFill>
                  <a:schemeClr val="bg1"/>
                </a:solidFill>
                <a:latin typeface="+mj-lt"/>
                <a:ea typeface="Cambria Math" panose="02040503050406030204" pitchFamily="18" charset="0"/>
              </a:rPr>
              <a:t>nternet start ?</a:t>
            </a:r>
            <a:endParaRPr lang="en-US" sz="2400" b="0" i="0" dirty="0">
              <a:solidFill>
                <a:schemeClr val="bg1"/>
              </a:solidFill>
              <a:latin typeface="+mj-lt"/>
              <a:ea typeface="Cambria Math" panose="02040503050406030204" pitchFamily="18" charset="0"/>
            </a:endParaRPr>
          </a:p>
        </p:txBody>
      </p:sp>
      <p:sp>
        <p:nvSpPr>
          <p:cNvPr id="7" name="TextBox 6"/>
          <p:cNvSpPr txBox="1"/>
          <p:nvPr/>
        </p:nvSpPr>
        <p:spPr>
          <a:xfrm>
            <a:off x="0" y="6367046"/>
            <a:ext cx="9143999" cy="49244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600" dirty="0" smtClean="0">
                <a:solidFill>
                  <a:schemeClr val="bg1"/>
                </a:solidFill>
                <a:latin typeface="+mj-lt"/>
              </a:rPr>
              <a:t>The industrial </a:t>
            </a:r>
            <a:r>
              <a:rPr lang="en-US" sz="2600" dirty="0">
                <a:solidFill>
                  <a:schemeClr val="bg1"/>
                </a:solidFill>
                <a:latin typeface="+mj-lt"/>
              </a:rPr>
              <a:t>i</a:t>
            </a:r>
            <a:r>
              <a:rPr lang="en-US" sz="2600" dirty="0" smtClean="0">
                <a:solidFill>
                  <a:schemeClr val="bg1"/>
                </a:solidFill>
                <a:latin typeface="+mj-lt"/>
              </a:rPr>
              <a:t>nternet started with the birth of Internet of Things </a:t>
            </a:r>
            <a:endParaRPr lang="en-US" sz="2600" dirty="0">
              <a:solidFill>
                <a:schemeClr val="bg1"/>
              </a:solidFill>
              <a:latin typeface="+mj-lt"/>
            </a:endParaRPr>
          </a:p>
        </p:txBody>
      </p:sp>
      <p:sp>
        <p:nvSpPr>
          <p:cNvPr id="3" name="TextBox 2"/>
          <p:cNvSpPr txBox="1"/>
          <p:nvPr/>
        </p:nvSpPr>
        <p:spPr>
          <a:xfrm>
            <a:off x="152400" y="457200"/>
            <a:ext cx="8763000" cy="6001643"/>
          </a:xfrm>
          <a:prstGeom prst="rect">
            <a:avLst/>
          </a:prstGeom>
          <a:noFill/>
        </p:spPr>
        <p:txBody>
          <a:bodyPr wrap="square" rtlCol="0">
            <a:spAutoFit/>
          </a:bodyPr>
          <a:lstStyle/>
          <a:p>
            <a:r>
              <a:rPr lang="en-US" sz="1600" dirty="0" smtClean="0"/>
              <a:t>The grand vision of the Industrial Internet may have started circa 1988 with the work of Mark Weiser of Xerox Palo Alto Research Center (XPARC) who predicted that computers </a:t>
            </a:r>
            <a:r>
              <a:rPr lang="en-US" sz="1600" dirty="0"/>
              <a:t>may </a:t>
            </a:r>
            <a:r>
              <a:rPr lang="en-US" sz="1600" i="1" dirty="0"/>
              <a:t>“weave themselves into the fabric of everyday </a:t>
            </a:r>
            <a:r>
              <a:rPr lang="en-US" sz="1600" i="1" dirty="0" smtClean="0"/>
              <a:t>life” </a:t>
            </a:r>
            <a:r>
              <a:rPr lang="en-US" sz="1600" dirty="0" smtClean="0"/>
              <a:t>and </a:t>
            </a:r>
            <a:r>
              <a:rPr lang="en-US" sz="1600" dirty="0"/>
              <a:t>influence the future of business as well as lifestyle </a:t>
            </a:r>
            <a:r>
              <a:rPr lang="en-US" sz="1600" dirty="0" smtClean="0"/>
              <a:t>technologies, in his 1991 article in the </a:t>
            </a:r>
            <a:r>
              <a:rPr lang="en-US" sz="1600" i="1" dirty="0" smtClean="0"/>
              <a:t>Scientific American</a:t>
            </a:r>
            <a:r>
              <a:rPr lang="en-US" sz="1600" dirty="0" smtClean="0"/>
              <a:t>. The release of the commercial internet in 1995 paved the way for the Industrial Internet of the future. </a:t>
            </a:r>
            <a:r>
              <a:rPr lang="en-US" sz="1600" dirty="0"/>
              <a:t>I</a:t>
            </a:r>
            <a:r>
              <a:rPr lang="en-US" sz="1600" dirty="0" smtClean="0"/>
              <a:t>n 1998, Sanjay </a:t>
            </a:r>
            <a:r>
              <a:rPr lang="en-US" sz="1600" dirty="0" err="1" smtClean="0"/>
              <a:t>Sarma</a:t>
            </a:r>
            <a:r>
              <a:rPr lang="en-US" sz="1600" dirty="0"/>
              <a:t> </a:t>
            </a:r>
            <a:r>
              <a:rPr lang="en-US" sz="1600" dirty="0" smtClean="0"/>
              <a:t>(MIT) extended the idea of using</a:t>
            </a:r>
            <a:r>
              <a:rPr lang="en-US" sz="1600" dirty="0"/>
              <a:t> </a:t>
            </a:r>
            <a:r>
              <a:rPr lang="en-US" sz="1600" dirty="0" smtClean="0"/>
              <a:t>RFID tags on objects for track and trace purposes. To make it feasible for businesses to use RFID tags in the management of their supply chains, the price of the RFID tag had to be reduced, significantly. </a:t>
            </a:r>
            <a:r>
              <a:rPr lang="en-US" sz="1600" dirty="0" err="1" smtClean="0"/>
              <a:t>Sarma</a:t>
            </a:r>
            <a:r>
              <a:rPr lang="en-US" sz="1600" dirty="0" smtClean="0"/>
              <a:t> suggested RFID tags contain only a reference number (electronic product code) rather than any actual data about the object. It was against the conventional wisdom. At the time, RFID tags were used and designed to contain data about the object or product. By eliminating need for data storage on the tag, the cost of the RFID tags were reduced. </a:t>
            </a:r>
            <a:r>
              <a:rPr lang="en-US" sz="1600" dirty="0" err="1" smtClean="0"/>
              <a:t>Sarma</a:t>
            </a:r>
            <a:r>
              <a:rPr lang="en-US" sz="1600" dirty="0"/>
              <a:t> </a:t>
            </a:r>
            <a:r>
              <a:rPr lang="en-US" sz="1600" dirty="0" smtClean="0"/>
              <a:t>designed the EPC to act as an unique URL to access the object data stored on the Internet. In 1999, </a:t>
            </a:r>
            <a:r>
              <a:rPr lang="en-US" sz="1600" dirty="0" err="1" smtClean="0"/>
              <a:t>Sarma</a:t>
            </a:r>
            <a:r>
              <a:rPr lang="en-US" sz="1600" dirty="0"/>
              <a:t> </a:t>
            </a:r>
            <a:r>
              <a:rPr lang="en-US" sz="1600" dirty="0" smtClean="0"/>
              <a:t>along with colleagues David Brock and Sunny Siu    co-founded the Auto ID Center to transform this vision made possible by the “emerging” medium and the platform of the internet. The internet was still in its infancy and immature to act as a catalyst to augment business processes and industrial productivity. </a:t>
            </a:r>
            <a:r>
              <a:rPr lang="en-US" sz="1600" dirty="0" err="1" smtClean="0"/>
              <a:t>Sarma</a:t>
            </a:r>
            <a:r>
              <a:rPr lang="en-US" sz="1600" dirty="0" smtClean="0"/>
              <a:t>, Brock and Siu were later joined by  Kevin Ashton who was loaned to the Auto ID Center at MIT from Proctor &amp; Gamble. Auto ID Center at MIT developed the EPC and other technical </a:t>
            </a:r>
            <a:r>
              <a:rPr lang="en-US" sz="1600" dirty="0"/>
              <a:t>concepts and standards prevalent </a:t>
            </a:r>
            <a:r>
              <a:rPr lang="en-US" sz="1600" dirty="0" smtClean="0"/>
              <a:t>today in the global RFID industry. </a:t>
            </a:r>
            <a:r>
              <a:rPr lang="en-US" sz="1600" dirty="0" err="1" smtClean="0"/>
              <a:t>Sarma</a:t>
            </a:r>
            <a:r>
              <a:rPr lang="en-US" sz="1600" dirty="0" smtClean="0"/>
              <a:t>, Brock and Ashton coined the term Internet of Things which envisioned objects /things connected to object-specific data on the internet which could be accessed using the unique EPC on the   tag attached to the object. </a:t>
            </a:r>
            <a:r>
              <a:rPr lang="en-US" sz="1600" dirty="0" err="1" smtClean="0"/>
              <a:t>IoT</a:t>
            </a:r>
            <a:r>
              <a:rPr lang="en-US" sz="1600" dirty="0" smtClean="0"/>
              <a:t> is a vision, not a technology. In 2000, a paper by </a:t>
            </a:r>
            <a:r>
              <a:rPr lang="en-US" sz="1600" dirty="0" err="1" smtClean="0"/>
              <a:t>Sarma</a:t>
            </a:r>
            <a:r>
              <a:rPr lang="en-US" sz="1600" dirty="0"/>
              <a:t> </a:t>
            </a:r>
            <a:r>
              <a:rPr lang="en-US" sz="1600" i="1" dirty="0" smtClean="0"/>
              <a:t>et al </a:t>
            </a:r>
            <a:r>
              <a:rPr lang="en-US" sz="1600" dirty="0" smtClean="0"/>
              <a:t>gave birth to that </a:t>
            </a:r>
            <a:r>
              <a:rPr lang="en-US" sz="1600" dirty="0" err="1" smtClean="0"/>
              <a:t>IoT</a:t>
            </a:r>
            <a:r>
              <a:rPr lang="en-US" sz="1600" dirty="0" smtClean="0"/>
              <a:t> concept. Please download (MIT-AUTOID-WH-001) </a:t>
            </a:r>
            <a:r>
              <a:rPr lang="en-US" sz="1600" i="1" dirty="0" smtClean="0"/>
              <a:t>THE NETWORKED PHYSICAL WORLD </a:t>
            </a:r>
            <a:r>
              <a:rPr lang="en-US" sz="1600" dirty="0" smtClean="0"/>
              <a:t>from this link </a:t>
            </a:r>
            <a:r>
              <a:rPr lang="en-US" sz="1600" dirty="0" smtClean="0">
                <a:hlinkClick r:id="rId3"/>
              </a:rPr>
              <a:t>http</a:t>
            </a:r>
            <a:r>
              <a:rPr lang="en-US" sz="1600" dirty="0">
                <a:hlinkClick r:id="rId3"/>
              </a:rPr>
              <a:t>://</a:t>
            </a:r>
            <a:r>
              <a:rPr lang="en-US" sz="1600" dirty="0" smtClean="0">
                <a:hlinkClick r:id="rId3"/>
              </a:rPr>
              <a:t>tinyurl.com/Industrial-Internet</a:t>
            </a:r>
            <a:r>
              <a:rPr lang="en-US" sz="1600" dirty="0" smtClean="0"/>
              <a:t> (this folder contains many papers). Professor </a:t>
            </a:r>
            <a:r>
              <a:rPr lang="en-US" sz="1600" dirty="0" err="1" smtClean="0"/>
              <a:t>Sarma</a:t>
            </a:r>
            <a:r>
              <a:rPr lang="en-US" sz="1600" dirty="0" smtClean="0"/>
              <a:t> talked about the </a:t>
            </a:r>
            <a:r>
              <a:rPr lang="en-US" sz="1600" dirty="0" err="1" smtClean="0"/>
              <a:t>IoT</a:t>
            </a:r>
            <a:r>
              <a:rPr lang="en-US" sz="1600" dirty="0" smtClean="0"/>
              <a:t> at the MIT Sloan Symposium. It is on YouTube </a:t>
            </a:r>
            <a:r>
              <a:rPr lang="en-US" sz="1600" dirty="0" smtClean="0">
                <a:hlinkClick r:id="rId4"/>
              </a:rPr>
              <a:t>http</a:t>
            </a:r>
            <a:r>
              <a:rPr lang="en-US" sz="1600" dirty="0">
                <a:hlinkClick r:id="rId4"/>
              </a:rPr>
              <a:t>://</a:t>
            </a:r>
            <a:r>
              <a:rPr lang="en-US" sz="1600" dirty="0" smtClean="0">
                <a:hlinkClick r:id="rId4"/>
              </a:rPr>
              <a:t>tinyurl.com/MIT-IoT-1998</a:t>
            </a:r>
            <a:endParaRPr lang="en-US" sz="1600" dirty="0" smtClean="0"/>
          </a:p>
          <a:p>
            <a:r>
              <a:rPr lang="en-US" sz="1600" dirty="0" smtClean="0">
                <a:solidFill>
                  <a:schemeClr val="bg1">
                    <a:lumMod val="50000"/>
                  </a:schemeClr>
                </a:solidFill>
              </a:rPr>
              <a:t>I was a part of the Auto ID initiative since 2001 as a member of the Technology Board at Auto ID Center.   </a:t>
            </a:r>
          </a:p>
        </p:txBody>
      </p:sp>
    </p:spTree>
    <p:extLst>
      <p:ext uri="{BB962C8B-B14F-4D97-AF65-F5344CB8AC3E}">
        <p14:creationId xmlns:p14="http://schemas.microsoft.com/office/powerpoint/2010/main" val="1273212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524000" y="266700"/>
          <a:ext cx="10744200" cy="681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0" y="-38100"/>
            <a:ext cx="9144000" cy="879348"/>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r"/>
            <a:r>
              <a:rPr lang="en-US" sz="3200" dirty="0" smtClean="0">
                <a:latin typeface="Calibri Light" panose="020F0302020204030204" pitchFamily="34" charset="0"/>
              </a:rPr>
              <a:t>COMBINE THE TWO 2 CONNECT</a:t>
            </a:r>
            <a:endParaRPr lang="en-US" sz="3200" dirty="0">
              <a:latin typeface="Calibri Light" panose="020F0302020204030204" pitchFamily="34" charset="0"/>
            </a:endParaRPr>
          </a:p>
        </p:txBody>
      </p:sp>
      <p:sp>
        <p:nvSpPr>
          <p:cNvPr id="3" name="TextBox 2"/>
          <p:cNvSpPr txBox="1"/>
          <p:nvPr/>
        </p:nvSpPr>
        <p:spPr>
          <a:xfrm>
            <a:off x="0" y="6321623"/>
            <a:ext cx="2450030" cy="292388"/>
          </a:xfrm>
          <a:prstGeom prst="rect">
            <a:avLst/>
          </a:prstGeom>
          <a:noFill/>
        </p:spPr>
        <p:txBody>
          <a:bodyPr wrap="none" rtlCol="0">
            <a:spAutoFit/>
          </a:bodyPr>
          <a:lstStyle/>
          <a:p>
            <a:r>
              <a:rPr lang="en-US" sz="1300" dirty="0" smtClean="0"/>
              <a:t>KOH●DOI</a:t>
            </a:r>
            <a:r>
              <a:rPr lang="en-US" sz="1300" dirty="0"/>
              <a:t>: 10.1038/ncomms5745</a:t>
            </a:r>
          </a:p>
        </p:txBody>
      </p:sp>
      <p:pic>
        <p:nvPicPr>
          <p:cNvPr id="30722" name="Picture 2" descr="Tiny radio-on-a-chip resting on a pen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53340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0" y="3276600"/>
            <a:ext cx="3811791" cy="3048000"/>
          </a:xfrm>
          <a:prstGeom prst="rect">
            <a:avLst/>
          </a:prstGeom>
        </p:spPr>
      </p:pic>
      <p:sp>
        <p:nvSpPr>
          <p:cNvPr id="5" name="TextBox 4"/>
          <p:cNvSpPr txBox="1"/>
          <p:nvPr/>
        </p:nvSpPr>
        <p:spPr>
          <a:xfrm>
            <a:off x="-76200" y="6019800"/>
            <a:ext cx="3988656" cy="369332"/>
          </a:xfrm>
          <a:prstGeom prst="rect">
            <a:avLst/>
          </a:prstGeom>
          <a:noFill/>
        </p:spPr>
        <p:txBody>
          <a:bodyPr wrap="none" rtlCol="0">
            <a:spAutoFit/>
          </a:bodyPr>
          <a:lstStyle/>
          <a:p>
            <a:r>
              <a:rPr lang="en-US" b="1" dirty="0" smtClean="0">
                <a:solidFill>
                  <a:schemeClr val="bg1"/>
                </a:solidFill>
              </a:rPr>
              <a:t>KOH, UT Arlington (cold electrons at RT)</a:t>
            </a:r>
            <a:endParaRPr lang="en-US" b="1" dirty="0">
              <a:solidFill>
                <a:schemeClr val="bg1"/>
              </a:solidFill>
            </a:endParaRPr>
          </a:p>
        </p:txBody>
      </p:sp>
      <p:sp>
        <p:nvSpPr>
          <p:cNvPr id="8" name="TextBox 7"/>
          <p:cNvSpPr txBox="1"/>
          <p:nvPr/>
        </p:nvSpPr>
        <p:spPr>
          <a:xfrm>
            <a:off x="-76200" y="2907268"/>
            <a:ext cx="4004238" cy="369332"/>
          </a:xfrm>
          <a:prstGeom prst="rect">
            <a:avLst/>
          </a:prstGeom>
          <a:noFill/>
        </p:spPr>
        <p:txBody>
          <a:bodyPr wrap="none" rtlCol="0">
            <a:spAutoFit/>
          </a:bodyPr>
          <a:lstStyle/>
          <a:p>
            <a:r>
              <a:rPr lang="en-US" b="1" dirty="0" err="1" smtClean="0">
                <a:solidFill>
                  <a:schemeClr val="bg1"/>
                </a:solidFill>
              </a:rPr>
              <a:t>Arbabian</a:t>
            </a:r>
            <a:r>
              <a:rPr lang="en-US" b="1" dirty="0" smtClean="0">
                <a:solidFill>
                  <a:schemeClr val="bg1"/>
                </a:solidFill>
              </a:rPr>
              <a:t>, Stanford (</a:t>
            </a:r>
            <a:r>
              <a:rPr lang="en-US" b="1" dirty="0" err="1" smtClean="0">
                <a:solidFill>
                  <a:schemeClr val="bg1"/>
                </a:solidFill>
              </a:rPr>
              <a:t>IoT</a:t>
            </a:r>
            <a:r>
              <a:rPr lang="en-US" b="1" dirty="0" smtClean="0">
                <a:solidFill>
                  <a:schemeClr val="bg1"/>
                </a:solidFill>
              </a:rPr>
              <a:t> radio-on-a-chip)</a:t>
            </a:r>
            <a:endParaRPr lang="en-US" b="1" dirty="0">
              <a:solidFill>
                <a:schemeClr val="bg1"/>
              </a:solidFill>
            </a:endParaRPr>
          </a:p>
        </p:txBody>
      </p:sp>
      <p:sp>
        <p:nvSpPr>
          <p:cNvPr id="9" name="TextBox 8"/>
          <p:cNvSpPr txBox="1"/>
          <p:nvPr/>
        </p:nvSpPr>
        <p:spPr>
          <a:xfrm>
            <a:off x="-2910" y="6565612"/>
            <a:ext cx="4969630" cy="292388"/>
          </a:xfrm>
          <a:prstGeom prst="rect">
            <a:avLst/>
          </a:prstGeom>
          <a:noFill/>
        </p:spPr>
        <p:txBody>
          <a:bodyPr wrap="none" rtlCol="0">
            <a:spAutoFit/>
          </a:bodyPr>
          <a:lstStyle/>
          <a:p>
            <a:r>
              <a:rPr lang="en-US" sz="1300" dirty="0" err="1" smtClean="0"/>
              <a:t>ARBABIAN●http</a:t>
            </a:r>
            <a:r>
              <a:rPr lang="en-US" sz="1300" dirty="0"/>
              <a:t>://web.stanford.edu/~</a:t>
            </a:r>
            <a:r>
              <a:rPr lang="en-US" sz="1300" dirty="0" err="1"/>
              <a:t>arbabian</a:t>
            </a:r>
            <a:r>
              <a:rPr lang="en-US" sz="1300" dirty="0"/>
              <a:t>/Home/IoT_Radio.html</a:t>
            </a:r>
          </a:p>
        </p:txBody>
      </p:sp>
    </p:spTree>
    <p:extLst>
      <p:ext uri="{BB962C8B-B14F-4D97-AF65-F5344CB8AC3E}">
        <p14:creationId xmlns:p14="http://schemas.microsoft.com/office/powerpoint/2010/main" val="4104512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9625"/>
            <a:ext cx="9067800"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 y="0"/>
            <a:ext cx="9144000" cy="707886"/>
          </a:xfrm>
          <a:prstGeom prst="rect">
            <a:avLst/>
          </a:prstGeom>
          <a:solidFill>
            <a:srgbClr val="00B0F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000" dirty="0" smtClean="0">
                <a:solidFill>
                  <a:schemeClr val="bg1"/>
                </a:solidFill>
                <a:latin typeface="Calibri Light" panose="020F0302020204030204" pitchFamily="34" charset="0"/>
              </a:rPr>
              <a:t>THEN PREPARE FOR THE NEXT REVOLUTION </a:t>
            </a:r>
            <a:endParaRPr lang="en-US" sz="40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893086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10061</TotalTime>
  <Words>925</Words>
  <Application>Microsoft Office PowerPoint</Application>
  <PresentationFormat>On-screen Show (4:3)</PresentationFormat>
  <Paragraphs>116</Paragraphs>
  <Slides>24</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굴림</vt:lpstr>
      <vt:lpstr>Arial</vt:lpstr>
      <vt:lpstr>Arial Black</vt:lpstr>
      <vt:lpstr>Calibri</vt:lpstr>
      <vt:lpstr>Calibri Light</vt:lpstr>
      <vt:lpstr>Cambria Math</vt:lpstr>
      <vt:lpstr>Times New Roman</vt:lpstr>
      <vt:lpstr>Trebuchet MS</vt:lpstr>
      <vt:lpstr>Verdana</vt:lpstr>
      <vt:lpstr>Wingdings 2</vt:lpstr>
      <vt:lpstr>Office Theme</vt:lpstr>
      <vt:lpstr>Internet of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IIC Test Bed Development</dc:title>
  <dc:creator>Shoumen</dc:creator>
  <cp:lastModifiedBy>Shoumen Datta</cp:lastModifiedBy>
  <cp:revision>710</cp:revision>
  <cp:lastPrinted>2014-09-04T16:41:51Z</cp:lastPrinted>
  <dcterms:created xsi:type="dcterms:W3CDTF">2014-03-24T14:43:09Z</dcterms:created>
  <dcterms:modified xsi:type="dcterms:W3CDTF">2015-04-13T08:09:33Z</dcterms:modified>
</cp:coreProperties>
</file>