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71" r:id="rId2"/>
    <p:sldId id="307" r:id="rId3"/>
    <p:sldId id="308" r:id="rId4"/>
    <p:sldId id="276" r:id="rId5"/>
    <p:sldId id="277" r:id="rId6"/>
    <p:sldId id="311" r:id="rId7"/>
    <p:sldId id="314" r:id="rId8"/>
    <p:sldId id="315" r:id="rId9"/>
    <p:sldId id="316" r:id="rId10"/>
    <p:sldId id="280" r:id="rId11"/>
    <p:sldId id="317" r:id="rId12"/>
    <p:sldId id="318" r:id="rId13"/>
    <p:sldId id="319" r:id="rId14"/>
    <p:sldId id="320" r:id="rId15"/>
    <p:sldId id="321" r:id="rId16"/>
    <p:sldId id="322" r:id="rId17"/>
    <p:sldId id="323" r:id="rId18"/>
    <p:sldId id="324" r:id="rId19"/>
    <p:sldId id="325" r:id="rId20"/>
    <p:sldId id="326" r:id="rId21"/>
    <p:sldId id="281" r:id="rId22"/>
    <p:sldId id="293" r:id="rId23"/>
    <p:sldId id="295" r:id="rId24"/>
    <p:sldId id="297" r:id="rId25"/>
    <p:sldId id="312" r:id="rId26"/>
    <p:sldId id="313" r:id="rId27"/>
    <p:sldId id="310" r:id="rId28"/>
    <p:sldId id="327" r:id="rId29"/>
    <p:sldId id="328" r:id="rId30"/>
    <p:sldId id="330" r:id="rId31"/>
    <p:sldId id="300" r:id="rId32"/>
    <p:sldId id="301"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282"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10DE5-EC28-4C1F-8F80-E4BBD543ACE9}"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7F32647-16C3-4E85-9C63-E361EC5E6590}">
      <dgm:prSet phldrT="[Text]" custT="1"/>
      <dgm:spPr/>
      <dgm:t>
        <a:bodyPr/>
        <a:lstStyle/>
        <a:p>
          <a:r>
            <a:rPr lang="en-US" sz="1800" dirty="0" smtClean="0"/>
            <a:t>SALES</a:t>
          </a:r>
          <a:endParaRPr lang="en-US" sz="1800" dirty="0"/>
        </a:p>
      </dgm:t>
    </dgm:pt>
    <dgm:pt modelId="{DBC338A5-296B-44CC-9A48-94E5499693C4}" type="parTrans" cxnId="{0227CD60-DC35-47E3-87BC-42819A57F745}">
      <dgm:prSet/>
      <dgm:spPr/>
      <dgm:t>
        <a:bodyPr/>
        <a:lstStyle/>
        <a:p>
          <a:endParaRPr lang="en-US" sz="1800"/>
        </a:p>
      </dgm:t>
    </dgm:pt>
    <dgm:pt modelId="{CEC551C1-D7A5-4DF5-A893-E760E3E91730}" type="sibTrans" cxnId="{0227CD60-DC35-47E3-87BC-42819A57F745}">
      <dgm:prSet/>
      <dgm:spPr/>
      <dgm:t>
        <a:bodyPr/>
        <a:lstStyle/>
        <a:p>
          <a:endParaRPr lang="en-US" sz="1800"/>
        </a:p>
      </dgm:t>
    </dgm:pt>
    <dgm:pt modelId="{BA27F7BD-BCE6-46BA-B160-50713949748B}">
      <dgm:prSet phldrT="[Text]" custT="1"/>
      <dgm:spPr/>
      <dgm:t>
        <a:bodyPr/>
        <a:lstStyle/>
        <a:p>
          <a:r>
            <a:rPr lang="en-US" sz="1800" dirty="0" smtClean="0"/>
            <a:t>DATA</a:t>
          </a:r>
          <a:endParaRPr lang="en-US" sz="1800" dirty="0"/>
        </a:p>
      </dgm:t>
    </dgm:pt>
    <dgm:pt modelId="{611E91C2-9267-460D-AD58-0359E8F010D2}" type="parTrans" cxnId="{68667ACB-738B-4CEF-9FE4-4110E782AAF2}">
      <dgm:prSet/>
      <dgm:spPr/>
      <dgm:t>
        <a:bodyPr/>
        <a:lstStyle/>
        <a:p>
          <a:endParaRPr lang="en-US" sz="1800"/>
        </a:p>
      </dgm:t>
    </dgm:pt>
    <dgm:pt modelId="{F099912F-AF4A-41E5-B5D8-F429322B1F9B}" type="sibTrans" cxnId="{68667ACB-738B-4CEF-9FE4-4110E782AAF2}">
      <dgm:prSet/>
      <dgm:spPr/>
      <dgm:t>
        <a:bodyPr/>
        <a:lstStyle/>
        <a:p>
          <a:endParaRPr lang="en-US" sz="1800"/>
        </a:p>
      </dgm:t>
    </dgm:pt>
    <dgm:pt modelId="{62F5C214-8C1D-42C6-888F-6CE8B50EACDA}">
      <dgm:prSet phldrT="[Text]" custT="1"/>
      <dgm:spPr/>
      <dgm:t>
        <a:bodyPr/>
        <a:lstStyle/>
        <a:p>
          <a:pPr algn="ctr"/>
          <a:r>
            <a:rPr lang="en-US" sz="900" dirty="0" smtClean="0"/>
            <a:t>Agro-Machine Manufacturer</a:t>
          </a:r>
        </a:p>
      </dgm:t>
    </dgm:pt>
    <dgm:pt modelId="{9A85E5D0-008B-4275-85CC-9E53D353A634}" type="parTrans" cxnId="{BB2451C6-DC33-4312-BEA3-C251D2C534CF}">
      <dgm:prSet/>
      <dgm:spPr/>
      <dgm:t>
        <a:bodyPr/>
        <a:lstStyle/>
        <a:p>
          <a:endParaRPr lang="en-US" sz="1800"/>
        </a:p>
      </dgm:t>
    </dgm:pt>
    <dgm:pt modelId="{527D286F-CBED-41A9-8A7D-39D9DF2D531D}" type="sibTrans" cxnId="{BB2451C6-DC33-4312-BEA3-C251D2C534CF}">
      <dgm:prSet/>
      <dgm:spPr/>
      <dgm:t>
        <a:bodyPr/>
        <a:lstStyle/>
        <a:p>
          <a:endParaRPr lang="en-US" sz="1800"/>
        </a:p>
      </dgm:t>
    </dgm:pt>
    <dgm:pt modelId="{89AFC70E-C19E-4653-ABD1-4B6957B7D647}">
      <dgm:prSet phldrT="[Text]" custT="1"/>
      <dgm:spPr/>
      <dgm:t>
        <a:bodyPr/>
        <a:lstStyle/>
        <a:p>
          <a:r>
            <a:rPr lang="en-US" sz="1800" dirty="0" smtClean="0"/>
            <a:t>Supply</a:t>
          </a:r>
          <a:endParaRPr lang="en-US" sz="1800" dirty="0"/>
        </a:p>
      </dgm:t>
    </dgm:pt>
    <dgm:pt modelId="{12465F19-6D95-48D5-ACA5-957562D3472F}" type="parTrans" cxnId="{4B9663E1-58C4-4CEC-A558-5EA71CB22DFE}">
      <dgm:prSet/>
      <dgm:spPr/>
      <dgm:t>
        <a:bodyPr/>
        <a:lstStyle/>
        <a:p>
          <a:endParaRPr lang="en-US" sz="1800"/>
        </a:p>
      </dgm:t>
    </dgm:pt>
    <dgm:pt modelId="{8AEEB8B4-F6A6-480A-A247-0C5B67ADA915}" type="sibTrans" cxnId="{4B9663E1-58C4-4CEC-A558-5EA71CB22DFE}">
      <dgm:prSet/>
      <dgm:spPr/>
      <dgm:t>
        <a:bodyPr/>
        <a:lstStyle/>
        <a:p>
          <a:endParaRPr lang="en-US" sz="1800"/>
        </a:p>
      </dgm:t>
    </dgm:pt>
    <dgm:pt modelId="{E422C345-54EE-4FFA-A43F-B6CC29B2D211}">
      <dgm:prSet phldrT="[Text]" custT="1"/>
      <dgm:spPr/>
      <dgm:t>
        <a:bodyPr/>
        <a:lstStyle/>
        <a:p>
          <a:r>
            <a:rPr lang="en-US" sz="1700" dirty="0" smtClean="0"/>
            <a:t>Real-Time Precision Farming PLATFORM</a:t>
          </a:r>
        </a:p>
      </dgm:t>
    </dgm:pt>
    <dgm:pt modelId="{0C26F82D-530B-4825-B964-80CF6D487CF5}" type="sibTrans" cxnId="{7AC70B0B-8148-4EF6-A00A-B3D46D039BAA}">
      <dgm:prSet/>
      <dgm:spPr/>
      <dgm:t>
        <a:bodyPr/>
        <a:lstStyle/>
        <a:p>
          <a:endParaRPr lang="en-US" sz="1800"/>
        </a:p>
      </dgm:t>
    </dgm:pt>
    <dgm:pt modelId="{D950E271-E4FC-477F-AA4D-A4319C5DA598}" type="parTrans" cxnId="{7AC70B0B-8148-4EF6-A00A-B3D46D039BAA}">
      <dgm:prSet/>
      <dgm:spPr/>
      <dgm:t>
        <a:bodyPr/>
        <a:lstStyle/>
        <a:p>
          <a:endParaRPr lang="en-US" sz="1800"/>
        </a:p>
      </dgm:t>
    </dgm:pt>
    <dgm:pt modelId="{848181B3-9E26-498C-836D-C16ECAB72CE5}" type="pres">
      <dgm:prSet presAssocID="{2F110DE5-EC28-4C1F-8F80-E4BBD543ACE9}" presName="Name0" presStyleCnt="0">
        <dgm:presLayoutVars>
          <dgm:chMax val="1"/>
          <dgm:dir/>
          <dgm:animLvl val="ctr"/>
          <dgm:resizeHandles val="exact"/>
        </dgm:presLayoutVars>
      </dgm:prSet>
      <dgm:spPr/>
      <dgm:t>
        <a:bodyPr/>
        <a:lstStyle/>
        <a:p>
          <a:endParaRPr lang="en-US"/>
        </a:p>
      </dgm:t>
    </dgm:pt>
    <dgm:pt modelId="{361C0DEF-1EFE-4F58-917A-5ACD921FA67F}" type="pres">
      <dgm:prSet presAssocID="{E422C345-54EE-4FFA-A43F-B6CC29B2D211}" presName="centerShape" presStyleLbl="node0" presStyleIdx="0" presStyleCnt="1" custScaleY="103456"/>
      <dgm:spPr/>
      <dgm:t>
        <a:bodyPr/>
        <a:lstStyle/>
        <a:p>
          <a:endParaRPr lang="en-US"/>
        </a:p>
      </dgm:t>
    </dgm:pt>
    <dgm:pt modelId="{26EEC8D0-B8A9-451A-9355-CB5E942631EC}" type="pres">
      <dgm:prSet presAssocID="{D7F32647-16C3-4E85-9C63-E361EC5E6590}" presName="node" presStyleLbl="node1" presStyleIdx="0" presStyleCnt="4">
        <dgm:presLayoutVars>
          <dgm:bulletEnabled val="1"/>
        </dgm:presLayoutVars>
      </dgm:prSet>
      <dgm:spPr/>
      <dgm:t>
        <a:bodyPr/>
        <a:lstStyle/>
        <a:p>
          <a:endParaRPr lang="en-US"/>
        </a:p>
      </dgm:t>
    </dgm:pt>
    <dgm:pt modelId="{FF0EE516-1470-4E61-9791-795FC400126E}" type="pres">
      <dgm:prSet presAssocID="{D7F32647-16C3-4E85-9C63-E361EC5E6590}" presName="dummy" presStyleCnt="0"/>
      <dgm:spPr/>
    </dgm:pt>
    <dgm:pt modelId="{472C4D1E-8CE1-4422-A7E5-2648DF0E4A73}" type="pres">
      <dgm:prSet presAssocID="{CEC551C1-D7A5-4DF5-A893-E760E3E91730}" presName="sibTrans" presStyleLbl="sibTrans2D1" presStyleIdx="0" presStyleCnt="4"/>
      <dgm:spPr/>
      <dgm:t>
        <a:bodyPr/>
        <a:lstStyle/>
        <a:p>
          <a:endParaRPr lang="en-US"/>
        </a:p>
      </dgm:t>
    </dgm:pt>
    <dgm:pt modelId="{DB0AB758-514E-4091-8FC3-72D7E44A63D9}" type="pres">
      <dgm:prSet presAssocID="{BA27F7BD-BCE6-46BA-B160-50713949748B}" presName="node" presStyleLbl="node1" presStyleIdx="1" presStyleCnt="4">
        <dgm:presLayoutVars>
          <dgm:bulletEnabled val="1"/>
        </dgm:presLayoutVars>
      </dgm:prSet>
      <dgm:spPr/>
      <dgm:t>
        <a:bodyPr/>
        <a:lstStyle/>
        <a:p>
          <a:endParaRPr lang="en-US"/>
        </a:p>
      </dgm:t>
    </dgm:pt>
    <dgm:pt modelId="{86FB009B-B97F-49B6-AEEE-1D6158011799}" type="pres">
      <dgm:prSet presAssocID="{BA27F7BD-BCE6-46BA-B160-50713949748B}" presName="dummy" presStyleCnt="0"/>
      <dgm:spPr/>
    </dgm:pt>
    <dgm:pt modelId="{3A416CEF-1B0C-4C38-BCCB-19ED7215FCF9}" type="pres">
      <dgm:prSet presAssocID="{F099912F-AF4A-41E5-B5D8-F429322B1F9B}" presName="sibTrans" presStyleLbl="sibTrans2D1" presStyleIdx="1" presStyleCnt="4"/>
      <dgm:spPr/>
      <dgm:t>
        <a:bodyPr/>
        <a:lstStyle/>
        <a:p>
          <a:endParaRPr lang="en-US"/>
        </a:p>
      </dgm:t>
    </dgm:pt>
    <dgm:pt modelId="{A1D76291-75E9-4812-A124-9D9A8C1EA732}" type="pres">
      <dgm:prSet presAssocID="{62F5C214-8C1D-42C6-888F-6CE8B50EACDA}" presName="node" presStyleLbl="node1" presStyleIdx="2" presStyleCnt="4">
        <dgm:presLayoutVars>
          <dgm:bulletEnabled val="1"/>
        </dgm:presLayoutVars>
      </dgm:prSet>
      <dgm:spPr/>
      <dgm:t>
        <a:bodyPr/>
        <a:lstStyle/>
        <a:p>
          <a:endParaRPr lang="en-US"/>
        </a:p>
      </dgm:t>
    </dgm:pt>
    <dgm:pt modelId="{22F0368D-0C83-464C-9F62-345343E50173}" type="pres">
      <dgm:prSet presAssocID="{62F5C214-8C1D-42C6-888F-6CE8B50EACDA}" presName="dummy" presStyleCnt="0"/>
      <dgm:spPr/>
    </dgm:pt>
    <dgm:pt modelId="{9F8E2265-026B-4AF6-A8EF-6CD89969DFC9}" type="pres">
      <dgm:prSet presAssocID="{527D286F-CBED-41A9-8A7D-39D9DF2D531D}" presName="sibTrans" presStyleLbl="sibTrans2D1" presStyleIdx="2" presStyleCnt="4"/>
      <dgm:spPr/>
      <dgm:t>
        <a:bodyPr/>
        <a:lstStyle/>
        <a:p>
          <a:endParaRPr lang="en-US"/>
        </a:p>
      </dgm:t>
    </dgm:pt>
    <dgm:pt modelId="{4EA2A7A1-5BCD-4FF9-980B-BB770D2977E2}" type="pres">
      <dgm:prSet presAssocID="{89AFC70E-C19E-4653-ABD1-4B6957B7D647}" presName="node" presStyleLbl="node1" presStyleIdx="3" presStyleCnt="4">
        <dgm:presLayoutVars>
          <dgm:bulletEnabled val="1"/>
        </dgm:presLayoutVars>
      </dgm:prSet>
      <dgm:spPr/>
      <dgm:t>
        <a:bodyPr/>
        <a:lstStyle/>
        <a:p>
          <a:endParaRPr lang="en-US"/>
        </a:p>
      </dgm:t>
    </dgm:pt>
    <dgm:pt modelId="{FB81B951-F8B8-44C4-B008-8EB5D9B2468B}" type="pres">
      <dgm:prSet presAssocID="{89AFC70E-C19E-4653-ABD1-4B6957B7D647}" presName="dummy" presStyleCnt="0"/>
      <dgm:spPr/>
    </dgm:pt>
    <dgm:pt modelId="{5A3EFF8B-3E2B-43FE-B54D-95551BC222B0}" type="pres">
      <dgm:prSet presAssocID="{8AEEB8B4-F6A6-480A-A247-0C5B67ADA915}" presName="sibTrans" presStyleLbl="sibTrans2D1" presStyleIdx="3" presStyleCnt="4"/>
      <dgm:spPr/>
      <dgm:t>
        <a:bodyPr/>
        <a:lstStyle/>
        <a:p>
          <a:endParaRPr lang="en-US"/>
        </a:p>
      </dgm:t>
    </dgm:pt>
  </dgm:ptLst>
  <dgm:cxnLst>
    <dgm:cxn modelId="{DA4E2FE5-7902-4CF7-9510-AF9D41614F2E}" type="presOf" srcId="{2F110DE5-EC28-4C1F-8F80-E4BBD543ACE9}" destId="{848181B3-9E26-498C-836D-C16ECAB72CE5}" srcOrd="0" destOrd="0" presId="urn:microsoft.com/office/officeart/2005/8/layout/radial6"/>
    <dgm:cxn modelId="{9D791048-4A40-4303-9AD9-0D58173997AE}" type="presOf" srcId="{62F5C214-8C1D-42C6-888F-6CE8B50EACDA}" destId="{A1D76291-75E9-4812-A124-9D9A8C1EA732}" srcOrd="0" destOrd="0" presId="urn:microsoft.com/office/officeart/2005/8/layout/radial6"/>
    <dgm:cxn modelId="{4B9663E1-58C4-4CEC-A558-5EA71CB22DFE}" srcId="{E422C345-54EE-4FFA-A43F-B6CC29B2D211}" destId="{89AFC70E-C19E-4653-ABD1-4B6957B7D647}" srcOrd="3" destOrd="0" parTransId="{12465F19-6D95-48D5-ACA5-957562D3472F}" sibTransId="{8AEEB8B4-F6A6-480A-A247-0C5B67ADA915}"/>
    <dgm:cxn modelId="{0227CD60-DC35-47E3-87BC-42819A57F745}" srcId="{E422C345-54EE-4FFA-A43F-B6CC29B2D211}" destId="{D7F32647-16C3-4E85-9C63-E361EC5E6590}" srcOrd="0" destOrd="0" parTransId="{DBC338A5-296B-44CC-9A48-94E5499693C4}" sibTransId="{CEC551C1-D7A5-4DF5-A893-E760E3E91730}"/>
    <dgm:cxn modelId="{AA8E84CA-3BA5-4E58-926E-DC2BF5B192E6}" type="presOf" srcId="{D7F32647-16C3-4E85-9C63-E361EC5E6590}" destId="{26EEC8D0-B8A9-451A-9355-CB5E942631EC}" srcOrd="0" destOrd="0" presId="urn:microsoft.com/office/officeart/2005/8/layout/radial6"/>
    <dgm:cxn modelId="{7AC70B0B-8148-4EF6-A00A-B3D46D039BAA}" srcId="{2F110DE5-EC28-4C1F-8F80-E4BBD543ACE9}" destId="{E422C345-54EE-4FFA-A43F-B6CC29B2D211}" srcOrd="0" destOrd="0" parTransId="{D950E271-E4FC-477F-AA4D-A4319C5DA598}" sibTransId="{0C26F82D-530B-4825-B964-80CF6D487CF5}"/>
    <dgm:cxn modelId="{A58BB579-1DA8-4EA9-BB58-762A65D184FB}" type="presOf" srcId="{8AEEB8B4-F6A6-480A-A247-0C5B67ADA915}" destId="{5A3EFF8B-3E2B-43FE-B54D-95551BC222B0}" srcOrd="0" destOrd="0" presId="urn:microsoft.com/office/officeart/2005/8/layout/radial6"/>
    <dgm:cxn modelId="{FC88CB10-3FBC-49FD-97F7-3D0F45857A26}" type="presOf" srcId="{F099912F-AF4A-41E5-B5D8-F429322B1F9B}" destId="{3A416CEF-1B0C-4C38-BCCB-19ED7215FCF9}" srcOrd="0" destOrd="0" presId="urn:microsoft.com/office/officeart/2005/8/layout/radial6"/>
    <dgm:cxn modelId="{1BCC9CF3-5675-4224-BC87-5D26B06163CC}" type="presOf" srcId="{CEC551C1-D7A5-4DF5-A893-E760E3E91730}" destId="{472C4D1E-8CE1-4422-A7E5-2648DF0E4A73}" srcOrd="0" destOrd="0" presId="urn:microsoft.com/office/officeart/2005/8/layout/radial6"/>
    <dgm:cxn modelId="{68667ACB-738B-4CEF-9FE4-4110E782AAF2}" srcId="{E422C345-54EE-4FFA-A43F-B6CC29B2D211}" destId="{BA27F7BD-BCE6-46BA-B160-50713949748B}" srcOrd="1" destOrd="0" parTransId="{611E91C2-9267-460D-AD58-0359E8F010D2}" sibTransId="{F099912F-AF4A-41E5-B5D8-F429322B1F9B}"/>
    <dgm:cxn modelId="{95AF1E8D-63AB-49A8-8B73-3510A7A0307B}" type="presOf" srcId="{89AFC70E-C19E-4653-ABD1-4B6957B7D647}" destId="{4EA2A7A1-5BCD-4FF9-980B-BB770D2977E2}" srcOrd="0" destOrd="0" presId="urn:microsoft.com/office/officeart/2005/8/layout/radial6"/>
    <dgm:cxn modelId="{4724C312-1BD5-4484-A187-8BA3A457E426}" type="presOf" srcId="{BA27F7BD-BCE6-46BA-B160-50713949748B}" destId="{DB0AB758-514E-4091-8FC3-72D7E44A63D9}" srcOrd="0" destOrd="0" presId="urn:microsoft.com/office/officeart/2005/8/layout/radial6"/>
    <dgm:cxn modelId="{4C39497B-6247-4ED0-B336-67A9BC41B263}" type="presOf" srcId="{527D286F-CBED-41A9-8A7D-39D9DF2D531D}" destId="{9F8E2265-026B-4AF6-A8EF-6CD89969DFC9}" srcOrd="0" destOrd="0" presId="urn:microsoft.com/office/officeart/2005/8/layout/radial6"/>
    <dgm:cxn modelId="{BB2451C6-DC33-4312-BEA3-C251D2C534CF}" srcId="{E422C345-54EE-4FFA-A43F-B6CC29B2D211}" destId="{62F5C214-8C1D-42C6-888F-6CE8B50EACDA}" srcOrd="2" destOrd="0" parTransId="{9A85E5D0-008B-4275-85CC-9E53D353A634}" sibTransId="{527D286F-CBED-41A9-8A7D-39D9DF2D531D}"/>
    <dgm:cxn modelId="{43D38D9B-CEEE-4ED4-B43D-ABA024D7DB46}" type="presOf" srcId="{E422C345-54EE-4FFA-A43F-B6CC29B2D211}" destId="{361C0DEF-1EFE-4F58-917A-5ACD921FA67F}" srcOrd="0" destOrd="0" presId="urn:microsoft.com/office/officeart/2005/8/layout/radial6"/>
    <dgm:cxn modelId="{DD5D57CE-CDBD-4637-A41E-7B3FF41C22A0}" type="presParOf" srcId="{848181B3-9E26-498C-836D-C16ECAB72CE5}" destId="{361C0DEF-1EFE-4F58-917A-5ACD921FA67F}" srcOrd="0" destOrd="0" presId="urn:microsoft.com/office/officeart/2005/8/layout/radial6"/>
    <dgm:cxn modelId="{A5D83160-DEC5-4B6C-8848-7CBFADC0AB0C}" type="presParOf" srcId="{848181B3-9E26-498C-836D-C16ECAB72CE5}" destId="{26EEC8D0-B8A9-451A-9355-CB5E942631EC}" srcOrd="1" destOrd="0" presId="urn:microsoft.com/office/officeart/2005/8/layout/radial6"/>
    <dgm:cxn modelId="{D9A312FE-228F-4DB8-A6AF-66452D29B96C}" type="presParOf" srcId="{848181B3-9E26-498C-836D-C16ECAB72CE5}" destId="{FF0EE516-1470-4E61-9791-795FC400126E}" srcOrd="2" destOrd="0" presId="urn:microsoft.com/office/officeart/2005/8/layout/radial6"/>
    <dgm:cxn modelId="{5A61388B-4C79-438C-9CC5-BADEC9C04F6B}" type="presParOf" srcId="{848181B3-9E26-498C-836D-C16ECAB72CE5}" destId="{472C4D1E-8CE1-4422-A7E5-2648DF0E4A73}" srcOrd="3" destOrd="0" presId="urn:microsoft.com/office/officeart/2005/8/layout/radial6"/>
    <dgm:cxn modelId="{F7ECDBF6-95D4-48F6-ACE7-B9CAEC5CB65F}" type="presParOf" srcId="{848181B3-9E26-498C-836D-C16ECAB72CE5}" destId="{DB0AB758-514E-4091-8FC3-72D7E44A63D9}" srcOrd="4" destOrd="0" presId="urn:microsoft.com/office/officeart/2005/8/layout/radial6"/>
    <dgm:cxn modelId="{77F10B7D-9C7E-4106-871E-76ACD51A216E}" type="presParOf" srcId="{848181B3-9E26-498C-836D-C16ECAB72CE5}" destId="{86FB009B-B97F-49B6-AEEE-1D6158011799}" srcOrd="5" destOrd="0" presId="urn:microsoft.com/office/officeart/2005/8/layout/radial6"/>
    <dgm:cxn modelId="{1364C5D7-408E-4DF4-BF23-7ACFFEC47C92}" type="presParOf" srcId="{848181B3-9E26-498C-836D-C16ECAB72CE5}" destId="{3A416CEF-1B0C-4C38-BCCB-19ED7215FCF9}" srcOrd="6" destOrd="0" presId="urn:microsoft.com/office/officeart/2005/8/layout/radial6"/>
    <dgm:cxn modelId="{745F7704-17C9-404D-AA30-2EFF43335453}" type="presParOf" srcId="{848181B3-9E26-498C-836D-C16ECAB72CE5}" destId="{A1D76291-75E9-4812-A124-9D9A8C1EA732}" srcOrd="7" destOrd="0" presId="urn:microsoft.com/office/officeart/2005/8/layout/radial6"/>
    <dgm:cxn modelId="{B6255EAA-55CD-4386-886A-480B486FA468}" type="presParOf" srcId="{848181B3-9E26-498C-836D-C16ECAB72CE5}" destId="{22F0368D-0C83-464C-9F62-345343E50173}" srcOrd="8" destOrd="0" presId="urn:microsoft.com/office/officeart/2005/8/layout/radial6"/>
    <dgm:cxn modelId="{20858C8B-67A1-40F6-8A32-610A1800806D}" type="presParOf" srcId="{848181B3-9E26-498C-836D-C16ECAB72CE5}" destId="{9F8E2265-026B-4AF6-A8EF-6CD89969DFC9}" srcOrd="9" destOrd="0" presId="urn:microsoft.com/office/officeart/2005/8/layout/radial6"/>
    <dgm:cxn modelId="{2D6C188E-8D72-4443-BA01-AD3EC01592B9}" type="presParOf" srcId="{848181B3-9E26-498C-836D-C16ECAB72CE5}" destId="{4EA2A7A1-5BCD-4FF9-980B-BB770D2977E2}" srcOrd="10" destOrd="0" presId="urn:microsoft.com/office/officeart/2005/8/layout/radial6"/>
    <dgm:cxn modelId="{C657469E-E032-4368-AA2C-988AC6F8740E}" type="presParOf" srcId="{848181B3-9E26-498C-836D-C16ECAB72CE5}" destId="{FB81B951-F8B8-44C4-B008-8EB5D9B2468B}" srcOrd="11" destOrd="0" presId="urn:microsoft.com/office/officeart/2005/8/layout/radial6"/>
    <dgm:cxn modelId="{3C1C5A2B-C81C-4202-943F-E8D404AC0037}" type="presParOf" srcId="{848181B3-9E26-498C-836D-C16ECAB72CE5}" destId="{5A3EFF8B-3E2B-43FE-B54D-95551BC222B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5DCEB-2B15-497F-A353-7FF7936B6B82}" type="doc">
      <dgm:prSet loTypeId="urn:microsoft.com/office/officeart/2005/8/layout/radial2" loCatId="relationship" qsTypeId="urn:microsoft.com/office/officeart/2005/8/quickstyle/3d2" qsCatId="3D" csTypeId="urn:microsoft.com/office/officeart/2005/8/colors/accent1_2" csCatId="accent1" phldr="1"/>
      <dgm:spPr/>
      <dgm:t>
        <a:bodyPr/>
        <a:lstStyle/>
        <a:p>
          <a:endParaRPr lang="en-US"/>
        </a:p>
      </dgm:t>
    </dgm:pt>
    <dgm:pt modelId="{C8133C85-072C-4D11-B821-2D768307DD09}">
      <dgm:prSet phldrT="[Text]" custT="1"/>
      <dgm:spPr/>
      <dgm:t>
        <a:bodyPr/>
        <a:lstStyle/>
        <a:p>
          <a:r>
            <a:rPr lang="en-US" sz="800" dirty="0" smtClean="0"/>
            <a:t>Seed</a:t>
          </a:r>
          <a:endParaRPr lang="en-US" sz="800" dirty="0"/>
        </a:p>
      </dgm:t>
    </dgm:pt>
    <dgm:pt modelId="{5A5859D7-28BA-428C-9249-47E724B6B4C7}" type="parTrans" cxnId="{09D93FF2-C085-43D0-900E-DE86D52780C3}">
      <dgm:prSet/>
      <dgm:spPr/>
      <dgm:t>
        <a:bodyPr/>
        <a:lstStyle/>
        <a:p>
          <a:endParaRPr lang="en-US" sz="800"/>
        </a:p>
      </dgm:t>
    </dgm:pt>
    <dgm:pt modelId="{5340A2ED-05C1-46F6-B426-0B905D9ADF1A}" type="sibTrans" cxnId="{09D93FF2-C085-43D0-900E-DE86D52780C3}">
      <dgm:prSet/>
      <dgm:spPr/>
      <dgm:t>
        <a:bodyPr/>
        <a:lstStyle/>
        <a:p>
          <a:endParaRPr lang="en-US" sz="800"/>
        </a:p>
      </dgm:t>
    </dgm:pt>
    <dgm:pt modelId="{D3EDD423-5975-47B1-8ED0-6065A5DE537F}">
      <dgm:prSet phldrT="[Text]" custT="1"/>
      <dgm:spPr/>
      <dgm:t>
        <a:bodyPr/>
        <a:lstStyle/>
        <a:p>
          <a:endParaRPr lang="en-US" sz="800" dirty="0"/>
        </a:p>
      </dgm:t>
    </dgm:pt>
    <dgm:pt modelId="{FF697EFB-A402-4226-B1A1-283DA33D8700}" type="parTrans" cxnId="{79574DF9-B414-47A4-B052-D8DBB7B55FCA}">
      <dgm:prSet/>
      <dgm:spPr/>
      <dgm:t>
        <a:bodyPr/>
        <a:lstStyle/>
        <a:p>
          <a:endParaRPr lang="en-US" sz="800"/>
        </a:p>
      </dgm:t>
    </dgm:pt>
    <dgm:pt modelId="{81BF3006-53F5-41C0-94BF-35535300A139}" type="sibTrans" cxnId="{79574DF9-B414-47A4-B052-D8DBB7B55FCA}">
      <dgm:prSet/>
      <dgm:spPr/>
      <dgm:t>
        <a:bodyPr/>
        <a:lstStyle/>
        <a:p>
          <a:endParaRPr lang="en-US" sz="800"/>
        </a:p>
      </dgm:t>
    </dgm:pt>
    <dgm:pt modelId="{CE070541-9B44-4361-9E03-9018F47B6A62}">
      <dgm:prSet phldrT="[Text]" custT="1"/>
      <dgm:spPr/>
      <dgm:t>
        <a:bodyPr/>
        <a:lstStyle/>
        <a:p>
          <a:endParaRPr lang="en-US" sz="800" dirty="0"/>
        </a:p>
      </dgm:t>
    </dgm:pt>
    <dgm:pt modelId="{F442F29E-B7E1-4AA9-B0B3-CBCC0E6FAB83}" type="parTrans" cxnId="{B10E2B14-525F-4213-B940-D20688D5596C}">
      <dgm:prSet/>
      <dgm:spPr/>
      <dgm:t>
        <a:bodyPr/>
        <a:lstStyle/>
        <a:p>
          <a:endParaRPr lang="en-US" sz="800"/>
        </a:p>
      </dgm:t>
    </dgm:pt>
    <dgm:pt modelId="{F30B2367-E482-47EE-8372-DE704B314449}" type="sibTrans" cxnId="{B10E2B14-525F-4213-B940-D20688D5596C}">
      <dgm:prSet/>
      <dgm:spPr/>
      <dgm:t>
        <a:bodyPr/>
        <a:lstStyle/>
        <a:p>
          <a:endParaRPr lang="en-US" sz="800"/>
        </a:p>
      </dgm:t>
    </dgm:pt>
    <dgm:pt modelId="{954CDF8A-1C42-4E1D-B59F-9AA9B49DBD4F}">
      <dgm:prSet phldrT="[Text]" custT="1"/>
      <dgm:spPr/>
      <dgm:t>
        <a:bodyPr/>
        <a:lstStyle/>
        <a:p>
          <a:r>
            <a:rPr lang="en-US" sz="800" dirty="0" smtClean="0"/>
            <a:t>Pesticide</a:t>
          </a:r>
          <a:endParaRPr lang="en-US" sz="800" dirty="0"/>
        </a:p>
      </dgm:t>
    </dgm:pt>
    <dgm:pt modelId="{D68E8949-A862-40F4-B380-5CC499980908}" type="parTrans" cxnId="{04A1ADE4-5C53-41DA-B090-079322DAA89C}">
      <dgm:prSet/>
      <dgm:spPr/>
      <dgm:t>
        <a:bodyPr/>
        <a:lstStyle/>
        <a:p>
          <a:endParaRPr lang="en-US" sz="800"/>
        </a:p>
      </dgm:t>
    </dgm:pt>
    <dgm:pt modelId="{A784F886-E87D-43ED-AB06-EC504038491C}" type="sibTrans" cxnId="{04A1ADE4-5C53-41DA-B090-079322DAA89C}">
      <dgm:prSet/>
      <dgm:spPr/>
      <dgm:t>
        <a:bodyPr/>
        <a:lstStyle/>
        <a:p>
          <a:endParaRPr lang="en-US" sz="800"/>
        </a:p>
      </dgm:t>
    </dgm:pt>
    <dgm:pt modelId="{416DE719-ED98-42BE-8A0F-0407C7E5A1B5}">
      <dgm:prSet phldrT="[Text]" custT="1"/>
      <dgm:spPr/>
      <dgm:t>
        <a:bodyPr/>
        <a:lstStyle/>
        <a:p>
          <a:endParaRPr lang="en-US" sz="800" dirty="0"/>
        </a:p>
      </dgm:t>
    </dgm:pt>
    <dgm:pt modelId="{FA310DC9-580B-4BC3-9D48-4F0C167D7A3D}" type="parTrans" cxnId="{16153809-BC77-4567-860B-416AE876D215}">
      <dgm:prSet/>
      <dgm:spPr/>
      <dgm:t>
        <a:bodyPr/>
        <a:lstStyle/>
        <a:p>
          <a:endParaRPr lang="en-US" sz="800"/>
        </a:p>
      </dgm:t>
    </dgm:pt>
    <dgm:pt modelId="{DAD0B5AE-F9FA-4DF6-A17E-CDED0B17F6B6}" type="sibTrans" cxnId="{16153809-BC77-4567-860B-416AE876D215}">
      <dgm:prSet/>
      <dgm:spPr/>
      <dgm:t>
        <a:bodyPr/>
        <a:lstStyle/>
        <a:p>
          <a:endParaRPr lang="en-US" sz="800"/>
        </a:p>
      </dgm:t>
    </dgm:pt>
    <dgm:pt modelId="{70B370E0-3345-4273-88F9-DDC2060793A6}">
      <dgm:prSet phldrT="[Text]" custT="1"/>
      <dgm:spPr/>
      <dgm:t>
        <a:bodyPr/>
        <a:lstStyle/>
        <a:p>
          <a:endParaRPr lang="en-US" sz="800" dirty="0"/>
        </a:p>
      </dgm:t>
    </dgm:pt>
    <dgm:pt modelId="{B05FEF6F-70B1-440B-8DCC-97F8DA25D44A}" type="parTrans" cxnId="{AC155877-2A20-42E2-8CC5-D650291EB929}">
      <dgm:prSet/>
      <dgm:spPr/>
      <dgm:t>
        <a:bodyPr/>
        <a:lstStyle/>
        <a:p>
          <a:endParaRPr lang="en-US" sz="800"/>
        </a:p>
      </dgm:t>
    </dgm:pt>
    <dgm:pt modelId="{DB3D0C6E-7951-45AD-A833-9BAB3EFB232E}" type="sibTrans" cxnId="{AC155877-2A20-42E2-8CC5-D650291EB929}">
      <dgm:prSet/>
      <dgm:spPr/>
      <dgm:t>
        <a:bodyPr/>
        <a:lstStyle/>
        <a:p>
          <a:endParaRPr lang="en-US" sz="800"/>
        </a:p>
      </dgm:t>
    </dgm:pt>
    <dgm:pt modelId="{FB25D757-ACC8-4532-A45C-2DE98D4221A7}">
      <dgm:prSet phldrT="[Text]" custT="1"/>
      <dgm:spPr/>
      <dgm:t>
        <a:bodyPr/>
        <a:lstStyle/>
        <a:p>
          <a:r>
            <a:rPr lang="en-US" sz="800" dirty="0" smtClean="0"/>
            <a:t>Fertilizer</a:t>
          </a:r>
          <a:endParaRPr lang="en-US" sz="800" dirty="0"/>
        </a:p>
      </dgm:t>
    </dgm:pt>
    <dgm:pt modelId="{0C54EAE8-186D-46C3-9D08-4A7B4FEC440C}" type="parTrans" cxnId="{33391C08-C58E-44F3-864A-3FEAAECA5BB3}">
      <dgm:prSet/>
      <dgm:spPr/>
      <dgm:t>
        <a:bodyPr/>
        <a:lstStyle/>
        <a:p>
          <a:endParaRPr lang="en-US" sz="800"/>
        </a:p>
      </dgm:t>
    </dgm:pt>
    <dgm:pt modelId="{0CF7256E-0566-4582-9E18-A34E46F064C4}" type="sibTrans" cxnId="{33391C08-C58E-44F3-864A-3FEAAECA5BB3}">
      <dgm:prSet/>
      <dgm:spPr/>
      <dgm:t>
        <a:bodyPr/>
        <a:lstStyle/>
        <a:p>
          <a:endParaRPr lang="en-US" sz="800"/>
        </a:p>
      </dgm:t>
    </dgm:pt>
    <dgm:pt modelId="{D4190AA2-4E4A-4466-A180-0C0AF903B4B8}">
      <dgm:prSet phldrT="[Text]" custT="1"/>
      <dgm:spPr/>
      <dgm:t>
        <a:bodyPr/>
        <a:lstStyle/>
        <a:p>
          <a:endParaRPr lang="en-US" sz="800" dirty="0"/>
        </a:p>
      </dgm:t>
    </dgm:pt>
    <dgm:pt modelId="{F764E5FA-3128-4B5F-AA7B-ED808AB0A28D}" type="parTrans" cxnId="{BA98DD63-1575-451E-A99F-48A803B3F46A}">
      <dgm:prSet/>
      <dgm:spPr/>
      <dgm:t>
        <a:bodyPr/>
        <a:lstStyle/>
        <a:p>
          <a:endParaRPr lang="en-US" sz="800"/>
        </a:p>
      </dgm:t>
    </dgm:pt>
    <dgm:pt modelId="{00E6BAE2-21C4-4C50-B56D-9303A07620AC}" type="sibTrans" cxnId="{BA98DD63-1575-451E-A99F-48A803B3F46A}">
      <dgm:prSet/>
      <dgm:spPr/>
      <dgm:t>
        <a:bodyPr/>
        <a:lstStyle/>
        <a:p>
          <a:endParaRPr lang="en-US" sz="800"/>
        </a:p>
      </dgm:t>
    </dgm:pt>
    <dgm:pt modelId="{10323FC2-440B-40C4-8A6E-5B82586C5B60}" type="pres">
      <dgm:prSet presAssocID="{F9A5DCEB-2B15-497F-A353-7FF7936B6B82}" presName="composite" presStyleCnt="0">
        <dgm:presLayoutVars>
          <dgm:chMax val="5"/>
          <dgm:dir val="rev"/>
          <dgm:animLvl val="ctr"/>
          <dgm:resizeHandles val="exact"/>
        </dgm:presLayoutVars>
      </dgm:prSet>
      <dgm:spPr/>
      <dgm:t>
        <a:bodyPr/>
        <a:lstStyle/>
        <a:p>
          <a:endParaRPr lang="en-US"/>
        </a:p>
      </dgm:t>
    </dgm:pt>
    <dgm:pt modelId="{A1AE7B39-5020-4266-9F5F-4C8A8740CC2F}" type="pres">
      <dgm:prSet presAssocID="{F9A5DCEB-2B15-497F-A353-7FF7936B6B82}" presName="cycle" presStyleCnt="0"/>
      <dgm:spPr/>
    </dgm:pt>
    <dgm:pt modelId="{EB97D99B-8C23-4F6C-AC50-BF991E21CF9A}" type="pres">
      <dgm:prSet presAssocID="{F9A5DCEB-2B15-497F-A353-7FF7936B6B82}" presName="centerShape" presStyleCnt="0"/>
      <dgm:spPr/>
    </dgm:pt>
    <dgm:pt modelId="{6BDA3848-8318-442D-9CA2-C35C28D96128}" type="pres">
      <dgm:prSet presAssocID="{F9A5DCEB-2B15-497F-A353-7FF7936B6B82}" presName="connSite" presStyleLbl="node1" presStyleIdx="0" presStyleCnt="4"/>
      <dgm:spPr/>
    </dgm:pt>
    <dgm:pt modelId="{C04C8E8E-0EE7-4E6A-B1BA-505123D10091}" type="pres">
      <dgm:prSet presAssocID="{F9A5DCEB-2B15-497F-A353-7FF7936B6B82}" presName="visible" presStyleLbl="node1" presStyleIdx="0" presStyleCnt="4" custFlipVert="0" custFlipHor="1" custScaleX="15872" custScaleY="10472"/>
      <dgm:spPr>
        <a:noFill/>
      </dgm:spPr>
    </dgm:pt>
    <dgm:pt modelId="{512DB24A-2332-41A1-B46A-74527640AB8D}" type="pres">
      <dgm:prSet presAssocID="{5A5859D7-28BA-428C-9249-47E724B6B4C7}" presName="Name25" presStyleLbl="parChTrans1D1" presStyleIdx="0" presStyleCnt="3"/>
      <dgm:spPr/>
      <dgm:t>
        <a:bodyPr/>
        <a:lstStyle/>
        <a:p>
          <a:endParaRPr lang="en-US"/>
        </a:p>
      </dgm:t>
    </dgm:pt>
    <dgm:pt modelId="{8057C1FD-CCF0-4833-8378-9FE0D00A2039}" type="pres">
      <dgm:prSet presAssocID="{C8133C85-072C-4D11-B821-2D768307DD09}" presName="node" presStyleCnt="0"/>
      <dgm:spPr/>
    </dgm:pt>
    <dgm:pt modelId="{A5B98CAB-53C5-4FA0-861E-2120B135F630}" type="pres">
      <dgm:prSet presAssocID="{C8133C85-072C-4D11-B821-2D768307DD09}" presName="parentNode" presStyleLbl="node1" presStyleIdx="1" presStyleCnt="4">
        <dgm:presLayoutVars>
          <dgm:chMax val="1"/>
          <dgm:bulletEnabled val="1"/>
        </dgm:presLayoutVars>
      </dgm:prSet>
      <dgm:spPr/>
      <dgm:t>
        <a:bodyPr/>
        <a:lstStyle/>
        <a:p>
          <a:endParaRPr lang="en-US"/>
        </a:p>
      </dgm:t>
    </dgm:pt>
    <dgm:pt modelId="{BDB891A5-0FE5-4329-8D2F-95E2BF1CF07F}" type="pres">
      <dgm:prSet presAssocID="{C8133C85-072C-4D11-B821-2D768307DD09}" presName="childNode" presStyleLbl="revTx" presStyleIdx="0" presStyleCnt="3">
        <dgm:presLayoutVars>
          <dgm:bulletEnabled val="1"/>
        </dgm:presLayoutVars>
      </dgm:prSet>
      <dgm:spPr/>
      <dgm:t>
        <a:bodyPr/>
        <a:lstStyle/>
        <a:p>
          <a:endParaRPr lang="en-US"/>
        </a:p>
      </dgm:t>
    </dgm:pt>
    <dgm:pt modelId="{97DEBADE-1021-4189-9A0D-1B968B016D61}" type="pres">
      <dgm:prSet presAssocID="{D68E8949-A862-40F4-B380-5CC499980908}" presName="Name25" presStyleLbl="parChTrans1D1" presStyleIdx="1" presStyleCnt="3"/>
      <dgm:spPr/>
      <dgm:t>
        <a:bodyPr/>
        <a:lstStyle/>
        <a:p>
          <a:endParaRPr lang="en-US"/>
        </a:p>
      </dgm:t>
    </dgm:pt>
    <dgm:pt modelId="{74927B9A-46BC-4F5C-9CC1-45F227282757}" type="pres">
      <dgm:prSet presAssocID="{954CDF8A-1C42-4E1D-B59F-9AA9B49DBD4F}" presName="node" presStyleCnt="0"/>
      <dgm:spPr/>
    </dgm:pt>
    <dgm:pt modelId="{07EA2B92-6FF5-4434-90B6-A7BB6BF541D3}" type="pres">
      <dgm:prSet presAssocID="{954CDF8A-1C42-4E1D-B59F-9AA9B49DBD4F}" presName="parentNode" presStyleLbl="node1" presStyleIdx="2" presStyleCnt="4">
        <dgm:presLayoutVars>
          <dgm:chMax val="1"/>
          <dgm:bulletEnabled val="1"/>
        </dgm:presLayoutVars>
      </dgm:prSet>
      <dgm:spPr/>
      <dgm:t>
        <a:bodyPr/>
        <a:lstStyle/>
        <a:p>
          <a:endParaRPr lang="en-US"/>
        </a:p>
      </dgm:t>
    </dgm:pt>
    <dgm:pt modelId="{1725A20C-4166-4EF0-A1AF-1119B11ADC42}" type="pres">
      <dgm:prSet presAssocID="{954CDF8A-1C42-4E1D-B59F-9AA9B49DBD4F}" presName="childNode" presStyleLbl="revTx" presStyleIdx="1" presStyleCnt="3">
        <dgm:presLayoutVars>
          <dgm:bulletEnabled val="1"/>
        </dgm:presLayoutVars>
      </dgm:prSet>
      <dgm:spPr/>
      <dgm:t>
        <a:bodyPr/>
        <a:lstStyle/>
        <a:p>
          <a:endParaRPr lang="en-US"/>
        </a:p>
      </dgm:t>
    </dgm:pt>
    <dgm:pt modelId="{FF04D620-7E71-4BCE-A6AA-1306CBDD595A}" type="pres">
      <dgm:prSet presAssocID="{0C54EAE8-186D-46C3-9D08-4A7B4FEC440C}" presName="Name25" presStyleLbl="parChTrans1D1" presStyleIdx="2" presStyleCnt="3"/>
      <dgm:spPr/>
      <dgm:t>
        <a:bodyPr/>
        <a:lstStyle/>
        <a:p>
          <a:endParaRPr lang="en-US"/>
        </a:p>
      </dgm:t>
    </dgm:pt>
    <dgm:pt modelId="{88C72760-AEB9-4534-896C-A8F374B78026}" type="pres">
      <dgm:prSet presAssocID="{FB25D757-ACC8-4532-A45C-2DE98D4221A7}" presName="node" presStyleCnt="0"/>
      <dgm:spPr/>
    </dgm:pt>
    <dgm:pt modelId="{D2BD4FA1-BA61-42B4-A739-DB0ECFFFDF93}" type="pres">
      <dgm:prSet presAssocID="{FB25D757-ACC8-4532-A45C-2DE98D4221A7}" presName="parentNode" presStyleLbl="node1" presStyleIdx="3" presStyleCnt="4">
        <dgm:presLayoutVars>
          <dgm:chMax val="1"/>
          <dgm:bulletEnabled val="1"/>
        </dgm:presLayoutVars>
      </dgm:prSet>
      <dgm:spPr/>
      <dgm:t>
        <a:bodyPr/>
        <a:lstStyle/>
        <a:p>
          <a:endParaRPr lang="en-US"/>
        </a:p>
      </dgm:t>
    </dgm:pt>
    <dgm:pt modelId="{F60ABE0B-00DA-4B2C-9B77-86B0409D1D0B}" type="pres">
      <dgm:prSet presAssocID="{FB25D757-ACC8-4532-A45C-2DE98D4221A7}" presName="childNode" presStyleLbl="revTx" presStyleIdx="2" presStyleCnt="3">
        <dgm:presLayoutVars>
          <dgm:bulletEnabled val="1"/>
        </dgm:presLayoutVars>
      </dgm:prSet>
      <dgm:spPr/>
      <dgm:t>
        <a:bodyPr/>
        <a:lstStyle/>
        <a:p>
          <a:endParaRPr lang="en-US"/>
        </a:p>
      </dgm:t>
    </dgm:pt>
  </dgm:ptLst>
  <dgm:cxnLst>
    <dgm:cxn modelId="{9FD64049-1998-493E-A887-4A5DA2C6A23C}" type="presOf" srcId="{F9A5DCEB-2B15-497F-A353-7FF7936B6B82}" destId="{10323FC2-440B-40C4-8A6E-5B82586C5B60}" srcOrd="0" destOrd="0" presId="urn:microsoft.com/office/officeart/2005/8/layout/radial2"/>
    <dgm:cxn modelId="{09D93FF2-C085-43D0-900E-DE86D52780C3}" srcId="{F9A5DCEB-2B15-497F-A353-7FF7936B6B82}" destId="{C8133C85-072C-4D11-B821-2D768307DD09}" srcOrd="0" destOrd="0" parTransId="{5A5859D7-28BA-428C-9249-47E724B6B4C7}" sibTransId="{5340A2ED-05C1-46F6-B426-0B905D9ADF1A}"/>
    <dgm:cxn modelId="{5E0C4D60-BEDA-4D8F-8214-55CF3BC85A0D}" type="presOf" srcId="{D68E8949-A862-40F4-B380-5CC499980908}" destId="{97DEBADE-1021-4189-9A0D-1B968B016D61}" srcOrd="0" destOrd="0" presId="urn:microsoft.com/office/officeart/2005/8/layout/radial2"/>
    <dgm:cxn modelId="{FB6D236B-2F77-49AB-9711-60F1D1E50C4F}" type="presOf" srcId="{FB25D757-ACC8-4532-A45C-2DE98D4221A7}" destId="{D2BD4FA1-BA61-42B4-A739-DB0ECFFFDF93}" srcOrd="0" destOrd="0" presId="urn:microsoft.com/office/officeart/2005/8/layout/radial2"/>
    <dgm:cxn modelId="{A2CE5FFB-07AB-47F3-9739-A44E586EA29B}" type="presOf" srcId="{D3EDD423-5975-47B1-8ED0-6065A5DE537F}" destId="{BDB891A5-0FE5-4329-8D2F-95E2BF1CF07F}" srcOrd="0" destOrd="0" presId="urn:microsoft.com/office/officeart/2005/8/layout/radial2"/>
    <dgm:cxn modelId="{8E1F0387-B822-4788-BD7B-97534D2B513B}" type="presOf" srcId="{0C54EAE8-186D-46C3-9D08-4A7B4FEC440C}" destId="{FF04D620-7E71-4BCE-A6AA-1306CBDD595A}" srcOrd="0" destOrd="0" presId="urn:microsoft.com/office/officeart/2005/8/layout/radial2"/>
    <dgm:cxn modelId="{16153809-BC77-4567-860B-416AE876D215}" srcId="{954CDF8A-1C42-4E1D-B59F-9AA9B49DBD4F}" destId="{416DE719-ED98-42BE-8A0F-0407C7E5A1B5}" srcOrd="0" destOrd="0" parTransId="{FA310DC9-580B-4BC3-9D48-4F0C167D7A3D}" sibTransId="{DAD0B5AE-F9FA-4DF6-A17E-CDED0B17F6B6}"/>
    <dgm:cxn modelId="{04A1ADE4-5C53-41DA-B090-079322DAA89C}" srcId="{F9A5DCEB-2B15-497F-A353-7FF7936B6B82}" destId="{954CDF8A-1C42-4E1D-B59F-9AA9B49DBD4F}" srcOrd="1" destOrd="0" parTransId="{D68E8949-A862-40F4-B380-5CC499980908}" sibTransId="{A784F886-E87D-43ED-AB06-EC504038491C}"/>
    <dgm:cxn modelId="{BA98DD63-1575-451E-A99F-48A803B3F46A}" srcId="{FB25D757-ACC8-4532-A45C-2DE98D4221A7}" destId="{D4190AA2-4E4A-4466-A180-0C0AF903B4B8}" srcOrd="0" destOrd="0" parTransId="{F764E5FA-3128-4B5F-AA7B-ED808AB0A28D}" sibTransId="{00E6BAE2-21C4-4C50-B56D-9303A07620AC}"/>
    <dgm:cxn modelId="{07115995-E755-4D38-B8CD-981FADAC9AB8}" type="presOf" srcId="{954CDF8A-1C42-4E1D-B59F-9AA9B49DBD4F}" destId="{07EA2B92-6FF5-4434-90B6-A7BB6BF541D3}" srcOrd="0" destOrd="0" presId="urn:microsoft.com/office/officeart/2005/8/layout/radial2"/>
    <dgm:cxn modelId="{AC155877-2A20-42E2-8CC5-D650291EB929}" srcId="{954CDF8A-1C42-4E1D-B59F-9AA9B49DBD4F}" destId="{70B370E0-3345-4273-88F9-DDC2060793A6}" srcOrd="1" destOrd="0" parTransId="{B05FEF6F-70B1-440B-8DCC-97F8DA25D44A}" sibTransId="{DB3D0C6E-7951-45AD-A833-9BAB3EFB232E}"/>
    <dgm:cxn modelId="{D664C8C2-6542-40C0-A3F8-21E14804C679}" type="presOf" srcId="{CE070541-9B44-4361-9E03-9018F47B6A62}" destId="{BDB891A5-0FE5-4329-8D2F-95E2BF1CF07F}" srcOrd="0" destOrd="1" presId="urn:microsoft.com/office/officeart/2005/8/layout/radial2"/>
    <dgm:cxn modelId="{33391C08-C58E-44F3-864A-3FEAAECA5BB3}" srcId="{F9A5DCEB-2B15-497F-A353-7FF7936B6B82}" destId="{FB25D757-ACC8-4532-A45C-2DE98D4221A7}" srcOrd="2" destOrd="0" parTransId="{0C54EAE8-186D-46C3-9D08-4A7B4FEC440C}" sibTransId="{0CF7256E-0566-4582-9E18-A34E46F064C4}"/>
    <dgm:cxn modelId="{A3759C3C-D123-45D3-8557-39E30999BCF1}" type="presOf" srcId="{5A5859D7-28BA-428C-9249-47E724B6B4C7}" destId="{512DB24A-2332-41A1-B46A-74527640AB8D}" srcOrd="0" destOrd="0" presId="urn:microsoft.com/office/officeart/2005/8/layout/radial2"/>
    <dgm:cxn modelId="{4EF40B59-45B7-4F03-AC1C-4B9373433993}" type="presOf" srcId="{D4190AA2-4E4A-4466-A180-0C0AF903B4B8}" destId="{F60ABE0B-00DA-4B2C-9B77-86B0409D1D0B}" srcOrd="0" destOrd="0" presId="urn:microsoft.com/office/officeart/2005/8/layout/radial2"/>
    <dgm:cxn modelId="{5824BAEB-3E3E-4176-8D16-A206918A30FB}" type="presOf" srcId="{70B370E0-3345-4273-88F9-DDC2060793A6}" destId="{1725A20C-4166-4EF0-A1AF-1119B11ADC42}" srcOrd="0" destOrd="1" presId="urn:microsoft.com/office/officeart/2005/8/layout/radial2"/>
    <dgm:cxn modelId="{79574DF9-B414-47A4-B052-D8DBB7B55FCA}" srcId="{C8133C85-072C-4D11-B821-2D768307DD09}" destId="{D3EDD423-5975-47B1-8ED0-6065A5DE537F}" srcOrd="0" destOrd="0" parTransId="{FF697EFB-A402-4226-B1A1-283DA33D8700}" sibTransId="{81BF3006-53F5-41C0-94BF-35535300A139}"/>
    <dgm:cxn modelId="{B10E2B14-525F-4213-B940-D20688D5596C}" srcId="{C8133C85-072C-4D11-B821-2D768307DD09}" destId="{CE070541-9B44-4361-9E03-9018F47B6A62}" srcOrd="1" destOrd="0" parTransId="{F442F29E-B7E1-4AA9-B0B3-CBCC0E6FAB83}" sibTransId="{F30B2367-E482-47EE-8372-DE704B314449}"/>
    <dgm:cxn modelId="{57A3A396-75B9-483F-AD82-6B2A5C1D58D9}" type="presOf" srcId="{416DE719-ED98-42BE-8A0F-0407C7E5A1B5}" destId="{1725A20C-4166-4EF0-A1AF-1119B11ADC42}" srcOrd="0" destOrd="0" presId="urn:microsoft.com/office/officeart/2005/8/layout/radial2"/>
    <dgm:cxn modelId="{07145DF4-8250-40D1-88DC-0B0D3F357499}" type="presOf" srcId="{C8133C85-072C-4D11-B821-2D768307DD09}" destId="{A5B98CAB-53C5-4FA0-861E-2120B135F630}" srcOrd="0" destOrd="0" presId="urn:microsoft.com/office/officeart/2005/8/layout/radial2"/>
    <dgm:cxn modelId="{611086FF-B168-4904-96CD-FA28D191874A}" type="presParOf" srcId="{10323FC2-440B-40C4-8A6E-5B82586C5B60}" destId="{A1AE7B39-5020-4266-9F5F-4C8A8740CC2F}" srcOrd="0" destOrd="0" presId="urn:microsoft.com/office/officeart/2005/8/layout/radial2"/>
    <dgm:cxn modelId="{08A8EEB7-902B-4696-9D88-97A9E54E948E}" type="presParOf" srcId="{A1AE7B39-5020-4266-9F5F-4C8A8740CC2F}" destId="{EB97D99B-8C23-4F6C-AC50-BF991E21CF9A}" srcOrd="0" destOrd="0" presId="urn:microsoft.com/office/officeart/2005/8/layout/radial2"/>
    <dgm:cxn modelId="{576D4E32-2C20-46EF-9FC6-118581B28BE7}" type="presParOf" srcId="{EB97D99B-8C23-4F6C-AC50-BF991E21CF9A}" destId="{6BDA3848-8318-442D-9CA2-C35C28D96128}" srcOrd="0" destOrd="0" presId="urn:microsoft.com/office/officeart/2005/8/layout/radial2"/>
    <dgm:cxn modelId="{26BFA3CF-7EAE-42CC-87AA-A59C761010AF}" type="presParOf" srcId="{EB97D99B-8C23-4F6C-AC50-BF991E21CF9A}" destId="{C04C8E8E-0EE7-4E6A-B1BA-505123D10091}" srcOrd="1" destOrd="0" presId="urn:microsoft.com/office/officeart/2005/8/layout/radial2"/>
    <dgm:cxn modelId="{42CC0A59-4C8B-4918-B767-351EC1449449}" type="presParOf" srcId="{A1AE7B39-5020-4266-9F5F-4C8A8740CC2F}" destId="{512DB24A-2332-41A1-B46A-74527640AB8D}" srcOrd="1" destOrd="0" presId="urn:microsoft.com/office/officeart/2005/8/layout/radial2"/>
    <dgm:cxn modelId="{7C0BB0E9-5219-41B4-9CC2-AA90CA645BC5}" type="presParOf" srcId="{A1AE7B39-5020-4266-9F5F-4C8A8740CC2F}" destId="{8057C1FD-CCF0-4833-8378-9FE0D00A2039}" srcOrd="2" destOrd="0" presId="urn:microsoft.com/office/officeart/2005/8/layout/radial2"/>
    <dgm:cxn modelId="{C6EF3B85-802C-46D8-9E20-EFF064F29059}" type="presParOf" srcId="{8057C1FD-CCF0-4833-8378-9FE0D00A2039}" destId="{A5B98CAB-53C5-4FA0-861E-2120B135F630}" srcOrd="0" destOrd="0" presId="urn:microsoft.com/office/officeart/2005/8/layout/radial2"/>
    <dgm:cxn modelId="{8A106E7C-F467-45D1-8B4B-7AC4BC8EE738}" type="presParOf" srcId="{8057C1FD-CCF0-4833-8378-9FE0D00A2039}" destId="{BDB891A5-0FE5-4329-8D2F-95E2BF1CF07F}" srcOrd="1" destOrd="0" presId="urn:microsoft.com/office/officeart/2005/8/layout/radial2"/>
    <dgm:cxn modelId="{3AE266ED-005A-4934-A775-C0A881576BB3}" type="presParOf" srcId="{A1AE7B39-5020-4266-9F5F-4C8A8740CC2F}" destId="{97DEBADE-1021-4189-9A0D-1B968B016D61}" srcOrd="3" destOrd="0" presId="urn:microsoft.com/office/officeart/2005/8/layout/radial2"/>
    <dgm:cxn modelId="{7A1CBA98-E6E4-418D-B7A3-2BEDB34DD0C9}" type="presParOf" srcId="{A1AE7B39-5020-4266-9F5F-4C8A8740CC2F}" destId="{74927B9A-46BC-4F5C-9CC1-45F227282757}" srcOrd="4" destOrd="0" presId="urn:microsoft.com/office/officeart/2005/8/layout/radial2"/>
    <dgm:cxn modelId="{CEF85EED-DD71-484C-AAD7-22A7346578E0}" type="presParOf" srcId="{74927B9A-46BC-4F5C-9CC1-45F227282757}" destId="{07EA2B92-6FF5-4434-90B6-A7BB6BF541D3}" srcOrd="0" destOrd="0" presId="urn:microsoft.com/office/officeart/2005/8/layout/radial2"/>
    <dgm:cxn modelId="{1E665F20-7825-47D6-AF01-9EA1DA21AE5B}" type="presParOf" srcId="{74927B9A-46BC-4F5C-9CC1-45F227282757}" destId="{1725A20C-4166-4EF0-A1AF-1119B11ADC42}" srcOrd="1" destOrd="0" presId="urn:microsoft.com/office/officeart/2005/8/layout/radial2"/>
    <dgm:cxn modelId="{FDFBC92C-3439-4BD6-8E9C-F3E8E346D4B1}" type="presParOf" srcId="{A1AE7B39-5020-4266-9F5F-4C8A8740CC2F}" destId="{FF04D620-7E71-4BCE-A6AA-1306CBDD595A}" srcOrd="5" destOrd="0" presId="urn:microsoft.com/office/officeart/2005/8/layout/radial2"/>
    <dgm:cxn modelId="{54893FBC-679C-4F0E-8A6D-33B71425B6A0}" type="presParOf" srcId="{A1AE7B39-5020-4266-9F5F-4C8A8740CC2F}" destId="{88C72760-AEB9-4534-896C-A8F374B78026}" srcOrd="6" destOrd="0" presId="urn:microsoft.com/office/officeart/2005/8/layout/radial2"/>
    <dgm:cxn modelId="{C15F6DCF-FD1D-46EB-9323-DAA07E3A699F}" type="presParOf" srcId="{88C72760-AEB9-4534-896C-A8F374B78026}" destId="{D2BD4FA1-BA61-42B4-A739-DB0ECFFFDF93}" srcOrd="0" destOrd="0" presId="urn:microsoft.com/office/officeart/2005/8/layout/radial2"/>
    <dgm:cxn modelId="{422AD0BB-7B83-46AF-AA93-81ECE3746773}" type="presParOf" srcId="{88C72760-AEB9-4534-896C-A8F374B78026}" destId="{F60ABE0B-00DA-4B2C-9B77-86B0409D1D0B}" srcOrd="1" destOrd="0" presId="urn:microsoft.com/office/officeart/2005/8/layout/radial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A3163-A1A7-45DD-A9F0-D91096E55D7F}" type="datetimeFigureOut">
              <a:rPr lang="en-US" smtClean="0"/>
              <a:t>4/13/2015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A44AD-BE95-4984-B1B3-948B2F4FC3D0}" type="slidenum">
              <a:rPr lang="en-US" smtClean="0"/>
              <a:t>‹#›</a:t>
            </a:fld>
            <a:endParaRPr lang="en-US"/>
          </a:p>
        </p:txBody>
      </p:sp>
    </p:spTree>
    <p:extLst>
      <p:ext uri="{BB962C8B-B14F-4D97-AF65-F5344CB8AC3E}">
        <p14:creationId xmlns:p14="http://schemas.microsoft.com/office/powerpoint/2010/main" val="91193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1</a:t>
            </a:fld>
            <a:endParaRPr lang="en-US"/>
          </a:p>
        </p:txBody>
      </p:sp>
    </p:spTree>
    <p:extLst>
      <p:ext uri="{BB962C8B-B14F-4D97-AF65-F5344CB8AC3E}">
        <p14:creationId xmlns:p14="http://schemas.microsoft.com/office/powerpoint/2010/main" val="415902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DDS 100% open standard implements a shared </a:t>
            </a:r>
            <a:r>
              <a:rPr lang="en-US" sz="1200" kern="1200" dirty="0" err="1" smtClean="0">
                <a:solidFill>
                  <a:schemeClr val="tx1"/>
                </a:solidFill>
                <a:effectLst/>
                <a:latin typeface="+mn-lt"/>
                <a:ea typeface="+mn-ea"/>
                <a:cs typeface="+mn-cs"/>
              </a:rPr>
              <a:t>DataBus</a:t>
            </a:r>
            <a:r>
              <a:rPr lang="en-US" sz="1200" kern="1200" dirty="0" smtClean="0">
                <a:solidFill>
                  <a:schemeClr val="tx1"/>
                </a:solidFill>
                <a:effectLst/>
                <a:latin typeface="+mn-lt"/>
                <a:ea typeface="+mn-ea"/>
                <a:cs typeface="+mn-cs"/>
              </a:rPr>
              <a:t> that links any language, device, or transport. It understands data types and communicates them to all participants. It scales across millions of data paths, enforces millisecond timing, ensures reliability, supports redundancy, and selectively filters information.  Each path can be unicast, multicast, open data, or fully secure.</a:t>
            </a:r>
            <a:endParaRPr lang="en-US" dirty="0"/>
          </a:p>
        </p:txBody>
      </p:sp>
      <p:sp>
        <p:nvSpPr>
          <p:cNvPr id="4" name="Slide Number Placeholder 3"/>
          <p:cNvSpPr>
            <a:spLocks noGrp="1"/>
          </p:cNvSpPr>
          <p:nvPr>
            <p:ph type="sldNum" sz="quarter" idx="10"/>
          </p:nvPr>
        </p:nvSpPr>
        <p:spPr/>
        <p:txBody>
          <a:bodyPr/>
          <a:lstStyle/>
          <a:p>
            <a:fld id="{71E24657-93C0-DD42-89C8-3E67CBE8329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09370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US" dirty="0" smtClean="0">
                <a:latin typeface="Times New Roman" panose="02020603050405020304" pitchFamily="18" charset="0"/>
                <a:ea typeface="Calibri" panose="020F0502020204030204" pitchFamily="34" charset="0"/>
              </a:rPr>
              <a:t>Owosso, MI is the perfect </a:t>
            </a:r>
            <a:r>
              <a:rPr lang="en-US" dirty="0" err="1" smtClean="0">
                <a:latin typeface="Times New Roman" panose="02020603050405020304" pitchFamily="18" charset="0"/>
                <a:ea typeface="Calibri" panose="020F0502020204030204" pitchFamily="34" charset="0"/>
              </a:rPr>
              <a:t>testbed</a:t>
            </a:r>
            <a:r>
              <a:rPr lang="en-US" dirty="0" smtClean="0">
                <a:latin typeface="Times New Roman" panose="02020603050405020304" pitchFamily="18" charset="0"/>
                <a:ea typeface="Calibri" panose="020F0502020204030204" pitchFamily="34" charset="0"/>
              </a:rPr>
              <a:t>. Owosso is big enough to find problems and tease out bugs, yet small and cooperative enough to iterate rapidly. We will have full cooperation of the populace, Mayor, City Council, City staff including the Public Safety Officer, the Traffic Engineer and the County road commissioner, including permission to instrument all problem spots and at least 4000 vehicles.</a:t>
            </a:r>
          </a:p>
          <a:p>
            <a:pPr algn="just">
              <a:spcAft>
                <a:spcPts val="600"/>
              </a:spcAft>
            </a:pPr>
            <a:r>
              <a:rPr lang="en-US" dirty="0" smtClean="0">
                <a:latin typeface="Times New Roman" panose="02020603050405020304" pitchFamily="18" charset="0"/>
                <a:ea typeface="Calibri" panose="020F0502020204030204" pitchFamily="34" charset="0"/>
              </a:rPr>
              <a:t>In addition, there will be School Board and Owosso Public Schools involvement. Owosso was the first school district in the US to offer a systems engineering class based on V2X technology deployment using 1/10 scale vehicles to demonstrate use cases to the general public. Their efforts were so remarkable that they were invited to showcase and demonstrate their accomplishments at the 2010 SAE World Congress.</a:t>
            </a:r>
            <a:endParaRPr lang="en-US" dirty="0" smtClean="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223809D9-452D-440B-B03F-1F8D2B5AD7DF}" type="slidenum">
              <a:rPr lang="en-US" smtClean="0"/>
              <a:t>19</a:t>
            </a:fld>
            <a:endParaRPr lang="en-US"/>
          </a:p>
        </p:txBody>
      </p:sp>
    </p:spTree>
    <p:extLst>
      <p:ext uri="{BB962C8B-B14F-4D97-AF65-F5344CB8AC3E}">
        <p14:creationId xmlns:p14="http://schemas.microsoft.com/office/powerpoint/2010/main" val="40439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21</a:t>
            </a:fld>
            <a:endParaRPr lang="en-US"/>
          </a:p>
        </p:txBody>
      </p:sp>
    </p:spTree>
    <p:extLst>
      <p:ext uri="{BB962C8B-B14F-4D97-AF65-F5344CB8AC3E}">
        <p14:creationId xmlns:p14="http://schemas.microsoft.com/office/powerpoint/2010/main" val="3882973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22</a:t>
            </a:fld>
            <a:endParaRPr lang="en-US"/>
          </a:p>
        </p:txBody>
      </p:sp>
    </p:spTree>
    <p:extLst>
      <p:ext uri="{BB962C8B-B14F-4D97-AF65-F5344CB8AC3E}">
        <p14:creationId xmlns:p14="http://schemas.microsoft.com/office/powerpoint/2010/main" val="422489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23</a:t>
            </a:fld>
            <a:endParaRPr lang="en-US"/>
          </a:p>
        </p:txBody>
      </p:sp>
    </p:spTree>
    <p:extLst>
      <p:ext uri="{BB962C8B-B14F-4D97-AF65-F5344CB8AC3E}">
        <p14:creationId xmlns:p14="http://schemas.microsoft.com/office/powerpoint/2010/main" val="228190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24</a:t>
            </a:fld>
            <a:endParaRPr lang="en-US"/>
          </a:p>
        </p:txBody>
      </p:sp>
    </p:spTree>
    <p:extLst>
      <p:ext uri="{BB962C8B-B14F-4D97-AF65-F5344CB8AC3E}">
        <p14:creationId xmlns:p14="http://schemas.microsoft.com/office/powerpoint/2010/main" val="102737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654EB-9864-4ECD-BE19-BBE557D8C78B}" type="slidenum">
              <a:rPr lang="en-US" smtClean="0"/>
              <a:t>25</a:t>
            </a:fld>
            <a:endParaRPr lang="en-US"/>
          </a:p>
        </p:txBody>
      </p:sp>
    </p:spTree>
    <p:extLst>
      <p:ext uri="{BB962C8B-B14F-4D97-AF65-F5344CB8AC3E}">
        <p14:creationId xmlns:p14="http://schemas.microsoft.com/office/powerpoint/2010/main" val="2577217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654EB-9864-4ECD-BE19-BBE557D8C78B}" type="slidenum">
              <a:rPr lang="en-US" smtClean="0"/>
              <a:t>26</a:t>
            </a:fld>
            <a:endParaRPr lang="en-US"/>
          </a:p>
        </p:txBody>
      </p:sp>
    </p:spTree>
    <p:extLst>
      <p:ext uri="{BB962C8B-B14F-4D97-AF65-F5344CB8AC3E}">
        <p14:creationId xmlns:p14="http://schemas.microsoft.com/office/powerpoint/2010/main" val="3633220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27</a:t>
            </a:fld>
            <a:endParaRPr lang="en-US"/>
          </a:p>
        </p:txBody>
      </p:sp>
    </p:spTree>
    <p:extLst>
      <p:ext uri="{BB962C8B-B14F-4D97-AF65-F5344CB8AC3E}">
        <p14:creationId xmlns:p14="http://schemas.microsoft.com/office/powerpoint/2010/main" val="236785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654EB-9864-4ECD-BE19-BBE557D8C78B}" type="slidenum">
              <a:rPr lang="en-US" smtClean="0"/>
              <a:t>28</a:t>
            </a:fld>
            <a:endParaRPr lang="en-US"/>
          </a:p>
        </p:txBody>
      </p:sp>
    </p:spTree>
    <p:extLst>
      <p:ext uri="{BB962C8B-B14F-4D97-AF65-F5344CB8AC3E}">
        <p14:creationId xmlns:p14="http://schemas.microsoft.com/office/powerpoint/2010/main" val="393149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4</a:t>
            </a:fld>
            <a:endParaRPr lang="en-US"/>
          </a:p>
        </p:txBody>
      </p:sp>
    </p:spTree>
    <p:extLst>
      <p:ext uri="{BB962C8B-B14F-4D97-AF65-F5344CB8AC3E}">
        <p14:creationId xmlns:p14="http://schemas.microsoft.com/office/powerpoint/2010/main" val="3844109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654EB-9864-4ECD-BE19-BBE557D8C78B}" type="slidenum">
              <a:rPr lang="en-US" smtClean="0"/>
              <a:t>29</a:t>
            </a:fld>
            <a:endParaRPr lang="en-US"/>
          </a:p>
        </p:txBody>
      </p:sp>
    </p:spTree>
    <p:extLst>
      <p:ext uri="{BB962C8B-B14F-4D97-AF65-F5344CB8AC3E}">
        <p14:creationId xmlns:p14="http://schemas.microsoft.com/office/powerpoint/2010/main" val="40672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654EB-9864-4ECD-BE19-BBE557D8C78B}" type="slidenum">
              <a:rPr lang="en-US" smtClean="0"/>
              <a:t>30</a:t>
            </a:fld>
            <a:endParaRPr lang="en-US"/>
          </a:p>
        </p:txBody>
      </p:sp>
    </p:spTree>
    <p:extLst>
      <p:ext uri="{BB962C8B-B14F-4D97-AF65-F5344CB8AC3E}">
        <p14:creationId xmlns:p14="http://schemas.microsoft.com/office/powerpoint/2010/main" val="53501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31</a:t>
            </a:fld>
            <a:endParaRPr lang="en-US"/>
          </a:p>
        </p:txBody>
      </p:sp>
    </p:spTree>
    <p:extLst>
      <p:ext uri="{BB962C8B-B14F-4D97-AF65-F5344CB8AC3E}">
        <p14:creationId xmlns:p14="http://schemas.microsoft.com/office/powerpoint/2010/main" val="2041808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32</a:t>
            </a:fld>
            <a:endParaRPr lang="en-US"/>
          </a:p>
        </p:txBody>
      </p:sp>
    </p:spTree>
    <p:extLst>
      <p:ext uri="{BB962C8B-B14F-4D97-AF65-F5344CB8AC3E}">
        <p14:creationId xmlns:p14="http://schemas.microsoft.com/office/powerpoint/2010/main" val="761876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5</a:t>
            </a:fld>
            <a:endParaRPr lang="en-US"/>
          </a:p>
        </p:txBody>
      </p:sp>
    </p:spTree>
    <p:extLst>
      <p:ext uri="{BB962C8B-B14F-4D97-AF65-F5344CB8AC3E}">
        <p14:creationId xmlns:p14="http://schemas.microsoft.com/office/powerpoint/2010/main" val="266325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6</a:t>
            </a:fld>
            <a:endParaRPr lang="en-US"/>
          </a:p>
        </p:txBody>
      </p:sp>
    </p:spTree>
    <p:extLst>
      <p:ext uri="{BB962C8B-B14F-4D97-AF65-F5344CB8AC3E}">
        <p14:creationId xmlns:p14="http://schemas.microsoft.com/office/powerpoint/2010/main" val="272821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9654EB-9864-4ECD-BE19-BBE557D8C78B}" type="slidenum">
              <a:rPr lang="en-US" smtClean="0"/>
              <a:t>7</a:t>
            </a:fld>
            <a:endParaRPr lang="en-US"/>
          </a:p>
        </p:txBody>
      </p:sp>
    </p:spTree>
    <p:extLst>
      <p:ext uri="{BB962C8B-B14F-4D97-AF65-F5344CB8AC3E}">
        <p14:creationId xmlns:p14="http://schemas.microsoft.com/office/powerpoint/2010/main" val="3613603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9</a:t>
            </a:fld>
            <a:endParaRPr lang="en-US"/>
          </a:p>
        </p:txBody>
      </p:sp>
    </p:spTree>
    <p:extLst>
      <p:ext uri="{BB962C8B-B14F-4D97-AF65-F5344CB8AC3E}">
        <p14:creationId xmlns:p14="http://schemas.microsoft.com/office/powerpoint/2010/main" val="192906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7A44AD-BE95-4984-B1B3-948B2F4FC3D0}" type="slidenum">
              <a:rPr lang="en-US" smtClean="0"/>
              <a:t>10</a:t>
            </a:fld>
            <a:endParaRPr lang="en-US"/>
          </a:p>
        </p:txBody>
      </p:sp>
    </p:spTree>
    <p:extLst>
      <p:ext uri="{BB962C8B-B14F-4D97-AF65-F5344CB8AC3E}">
        <p14:creationId xmlns:p14="http://schemas.microsoft.com/office/powerpoint/2010/main" val="325080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1917, Henry Ford began construction of the huge Rouge River plant in Dearborn, Michigan.  Ford had already proven the fundamental potential of the assembly line concept.  However, he knew that the next generation of transportation required an infrastructure that could integrate technologies and scale to meet the exploding challenges of modern automobile manufacturing.  When completed in 1928, the Rouge plant was the largest integrated factory in the world.  More than any other effort, this plant revolutionized not only transportation, but also manufacturing technology across industries.</a:t>
            </a:r>
          </a:p>
          <a:p>
            <a:r>
              <a:rPr lang="en-US" sz="1200" kern="1200" dirty="0" smtClean="0">
                <a:solidFill>
                  <a:schemeClr val="tx1"/>
                </a:solidFill>
                <a:effectLst/>
                <a:latin typeface="+mn-lt"/>
                <a:ea typeface="+mn-ea"/>
                <a:cs typeface="+mn-cs"/>
              </a:rPr>
              <a:t>We stand today at a similar crossroads. The US DoT needs a new, smart infrastructure for highway systems.  Successful initial results with the "CVRIA" system in SE Michigan showed the potential.  However, this system is difficult to program, hard to scale, expensive to operate, and unprepared to evolve.  Like the Rouge plant, the industry needs a new design capable of leveraging the many critical technologies required by the next generation of transportation.</a:t>
            </a:r>
          </a:p>
          <a:p>
            <a:endParaRPr lang="en-US" dirty="0"/>
          </a:p>
        </p:txBody>
      </p:sp>
      <p:sp>
        <p:nvSpPr>
          <p:cNvPr id="4" name="Slide Number Placeholder 3"/>
          <p:cNvSpPr>
            <a:spLocks noGrp="1"/>
          </p:cNvSpPr>
          <p:nvPr>
            <p:ph type="sldNum" sz="quarter" idx="10"/>
          </p:nvPr>
        </p:nvSpPr>
        <p:spPr/>
        <p:txBody>
          <a:bodyPr/>
          <a:lstStyle/>
          <a:p>
            <a:fld id="{223809D9-452D-440B-B03F-1F8D2B5AD7DF}" type="slidenum">
              <a:rPr lang="en-US" smtClean="0"/>
              <a:t>12</a:t>
            </a:fld>
            <a:endParaRPr lang="en-US"/>
          </a:p>
        </p:txBody>
      </p:sp>
    </p:spTree>
    <p:extLst>
      <p:ext uri="{BB962C8B-B14F-4D97-AF65-F5344CB8AC3E}">
        <p14:creationId xmlns:p14="http://schemas.microsoft.com/office/powerpoint/2010/main" val="3931992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3809D9-452D-440B-B03F-1F8D2B5AD7DF}" type="slidenum">
              <a:rPr lang="en-US" smtClean="0"/>
              <a:t>13</a:t>
            </a:fld>
            <a:endParaRPr lang="en-US"/>
          </a:p>
        </p:txBody>
      </p:sp>
    </p:spTree>
    <p:extLst>
      <p:ext uri="{BB962C8B-B14F-4D97-AF65-F5344CB8AC3E}">
        <p14:creationId xmlns:p14="http://schemas.microsoft.com/office/powerpoint/2010/main" val="2670382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51AB51-C952-49A0-9144-45A031A89C7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397102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1AB51-C952-49A0-9144-45A031A89C7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39116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1AB51-C952-49A0-9144-45A031A89C7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294322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51AB51-C952-49A0-9144-45A031A89C7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79779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51AB51-C952-49A0-9144-45A031A89C7B}" type="datetimeFigureOut">
              <a:rPr lang="en-US" smtClean="0"/>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96567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51AB51-C952-49A0-9144-45A031A89C7B}"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132625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51AB51-C952-49A0-9144-45A031A89C7B}" type="datetimeFigureOut">
              <a:rPr lang="en-US" smtClean="0"/>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343747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51AB51-C952-49A0-9144-45A031A89C7B}" type="datetimeFigureOut">
              <a:rPr lang="en-US" smtClean="0"/>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3229421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1AB51-C952-49A0-9144-45A031A89C7B}" type="datetimeFigureOut">
              <a:rPr lang="en-US" smtClean="0"/>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310615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1AB51-C952-49A0-9144-45A031A89C7B}"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737193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1AB51-C952-49A0-9144-45A031A89C7B}" type="datetimeFigureOut">
              <a:rPr lang="en-US" smtClean="0"/>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6EDA85-3801-4D18-B705-42F57C7719F4}" type="slidenum">
              <a:rPr lang="en-US" smtClean="0"/>
              <a:t>‹#›</a:t>
            </a:fld>
            <a:endParaRPr lang="en-US"/>
          </a:p>
        </p:txBody>
      </p:sp>
    </p:spTree>
    <p:extLst>
      <p:ext uri="{BB962C8B-B14F-4D97-AF65-F5344CB8AC3E}">
        <p14:creationId xmlns:p14="http://schemas.microsoft.com/office/powerpoint/2010/main" val="165735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1AB51-C952-49A0-9144-45A031A89C7B}" type="datetimeFigureOut">
              <a:rPr lang="en-US" smtClean="0"/>
              <a:t>4/13/2015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EDA85-3801-4D18-B705-42F57C7719F4}" type="slidenum">
              <a:rPr lang="en-US" smtClean="0"/>
              <a:t>‹#›</a:t>
            </a:fld>
            <a:endParaRPr lang="en-US"/>
          </a:p>
        </p:txBody>
      </p:sp>
    </p:spTree>
    <p:extLst>
      <p:ext uri="{BB962C8B-B14F-4D97-AF65-F5344CB8AC3E}">
        <p14:creationId xmlns:p14="http://schemas.microsoft.com/office/powerpoint/2010/main" val="883899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bit.ly/DOT-DOT-DO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bit.ly/DOT-DOT-DO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map.jpl.nas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bit.ly/PRECISION-FARMING" TargetMode="External"/><Relationship Id="rId4" Type="http://schemas.openxmlformats.org/officeDocument/2006/relationships/hyperlink" Target="http://bit.ly/MIT-IOT" TargetMode="Externa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40.jpeg"/></Relationships>
</file>

<file path=ppt/slides/_rels/slide2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hyperlink" Target="http://bit.ly/HIP-HIP-HIP" TargetMode="External"/><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mdpnp.org/" TargetMode="External"/><Relationship Id="rId5" Type="http://schemas.openxmlformats.org/officeDocument/2006/relationships/hyperlink" Target="http://www.openice.info/" TargetMode="External"/><Relationship Id="rId4" Type="http://schemas.openxmlformats.org/officeDocument/2006/relationships/hyperlink" Target="http://bit.ly/NEURO-QWERT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1.wmf"/><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bit.ly/OPPORTUNITIE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bit.ly/OPPORTUNITI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bit.ly/GLOBAL-SIM-C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bit.ly/HIP-HIP-HIP" TargetMode="External"/><Relationship Id="rId4" Type="http://schemas.openxmlformats.org/officeDocument/2006/relationships/hyperlink" Target="http://bit.ly/DOT-DOT-DO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bit.ly/GLOBAL-SIM-CIT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82" y="552450"/>
            <a:ext cx="7874000" cy="5753100"/>
          </a:xfrm>
          <a:prstGeom prst="rect">
            <a:avLst/>
          </a:prstGeom>
        </p:spPr>
      </p:pic>
      <p:sp>
        <p:nvSpPr>
          <p:cNvPr id="5" name="Rectangle 4"/>
          <p:cNvSpPr/>
          <p:nvPr/>
        </p:nvSpPr>
        <p:spPr>
          <a:xfrm>
            <a:off x="272716" y="1612901"/>
            <a:ext cx="3112168" cy="36776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800" dirty="0" smtClean="0">
              <a:solidFill>
                <a:schemeClr val="bg1"/>
              </a:solidFill>
            </a:endParaRPr>
          </a:p>
          <a:p>
            <a:pPr algn="ctr"/>
            <a:r>
              <a:rPr lang="en-US" sz="4400" dirty="0" err="1" smtClean="0">
                <a:solidFill>
                  <a:schemeClr val="bg1"/>
                </a:solidFill>
              </a:rPr>
              <a:t>IoS</a:t>
            </a:r>
            <a:r>
              <a:rPr lang="en-US" sz="4400" dirty="0" smtClean="0">
                <a:solidFill>
                  <a:schemeClr val="bg1"/>
                </a:solidFill>
              </a:rPr>
              <a:t> – IIC </a:t>
            </a:r>
          </a:p>
          <a:p>
            <a:pPr algn="ctr"/>
            <a:endParaRPr lang="en-US" sz="4400" dirty="0" smtClean="0">
              <a:solidFill>
                <a:schemeClr val="bg1"/>
              </a:solidFill>
            </a:endParaRPr>
          </a:p>
          <a:p>
            <a:pPr algn="ctr"/>
            <a:r>
              <a:rPr lang="en-US" sz="4400" dirty="0" smtClean="0">
                <a:solidFill>
                  <a:schemeClr val="bg1"/>
                </a:solidFill>
              </a:rPr>
              <a:t>DREAM </a:t>
            </a:r>
            <a:r>
              <a:rPr lang="en-US" sz="4400" dirty="0" smtClean="0">
                <a:solidFill>
                  <a:schemeClr val="bg1"/>
                </a:solidFill>
              </a:rPr>
              <a:t>BIG</a:t>
            </a:r>
          </a:p>
          <a:p>
            <a:pPr algn="ctr"/>
            <a:endParaRPr lang="en-US" dirty="0">
              <a:solidFill>
                <a:schemeClr val="bg1"/>
              </a:solidFill>
            </a:endParaRPr>
          </a:p>
          <a:p>
            <a:pPr algn="ctr"/>
            <a:endParaRPr lang="en-US" dirty="0" smtClean="0">
              <a:solidFill>
                <a:schemeClr val="bg1"/>
              </a:solidFill>
            </a:endParaRPr>
          </a:p>
          <a:p>
            <a:pPr algn="ctr">
              <a:lnSpc>
                <a:spcPct val="150000"/>
              </a:lnSpc>
            </a:pPr>
            <a:r>
              <a:rPr lang="en-US" sz="2400" dirty="0" err="1" smtClean="0">
                <a:solidFill>
                  <a:schemeClr val="bg1"/>
                </a:solidFill>
              </a:rPr>
              <a:t>Dr</a:t>
            </a:r>
            <a:r>
              <a:rPr lang="en-US" sz="2400" dirty="0" smtClean="0">
                <a:solidFill>
                  <a:schemeClr val="bg1"/>
                </a:solidFill>
              </a:rPr>
              <a:t> Shoumen Datta</a:t>
            </a:r>
          </a:p>
          <a:p>
            <a:pPr algn="ctr">
              <a:lnSpc>
                <a:spcPct val="150000"/>
              </a:lnSpc>
            </a:pPr>
            <a:endParaRPr lang="en-US" sz="2000" dirty="0">
              <a:solidFill>
                <a:schemeClr val="bg1"/>
              </a:solidFill>
            </a:endParaRPr>
          </a:p>
        </p:txBody>
      </p:sp>
    </p:spTree>
    <p:extLst>
      <p:ext uri="{BB962C8B-B14F-4D97-AF65-F5344CB8AC3E}">
        <p14:creationId xmlns:p14="http://schemas.microsoft.com/office/powerpoint/2010/main" val="1180957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3FC22D-B811-194B-97FA-96217E562CA6}" type="slidenum">
              <a:rPr lang="en-US" smtClean="0"/>
              <a:pPr>
                <a:defRPr/>
              </a:pPr>
              <a:t>10</a:t>
            </a:fld>
            <a:endParaRPr lang="en-US"/>
          </a:p>
        </p:txBody>
      </p:sp>
      <p:sp>
        <p:nvSpPr>
          <p:cNvPr id="11" name="Title 1"/>
          <p:cNvSpPr txBox="1">
            <a:spLocks/>
          </p:cNvSpPr>
          <p:nvPr/>
        </p:nvSpPr>
        <p:spPr bwMode="auto">
          <a:xfrm>
            <a:off x="-385008" y="-16042"/>
            <a:ext cx="12192000" cy="98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457200" tIns="45720" rIns="91440" bIns="45720" numCol="1" anchor="ctr" anchorCtr="0" compatLnSpc="1">
            <a:prstTxWarp prst="textNoShape">
              <a:avLst/>
            </a:prstTxWarp>
          </a:bodyPr>
          <a:lstStyle>
            <a:lvl1pPr algn="l" rtl="0" eaLnBrk="1" fontAlgn="base" hangingPunct="1">
              <a:lnSpc>
                <a:spcPct val="100000"/>
              </a:lnSpc>
              <a:spcBef>
                <a:spcPct val="0"/>
              </a:spcBef>
              <a:spcAft>
                <a:spcPct val="0"/>
              </a:spcAft>
              <a:defRPr sz="3200" b="1"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9pPr>
          </a:lstStyle>
          <a:p>
            <a:r>
              <a:rPr lang="en-US" sz="4800" b="0" dirty="0" smtClean="0">
                <a:latin typeface="+mn-lt"/>
              </a:rPr>
              <a:t>TRANSPORTATION ● </a:t>
            </a:r>
            <a:r>
              <a:rPr lang="en-US" sz="4800" b="0" dirty="0" smtClean="0">
                <a:latin typeface="+mn-lt"/>
                <a:hlinkClick r:id="rId3"/>
              </a:rPr>
              <a:t>http://bit.ly/DOT-DOT-DOT</a:t>
            </a:r>
            <a:r>
              <a:rPr lang="en-US" sz="4800" b="0" dirty="0" smtClean="0">
                <a:latin typeface="+mn-lt"/>
              </a:rPr>
              <a:t> </a:t>
            </a:r>
            <a:endParaRPr lang="en-US" sz="4800" b="0" dirty="0">
              <a:latin typeface="+mn-lt"/>
            </a:endParaRPr>
          </a:p>
        </p:txBody>
      </p:sp>
      <p:sp>
        <p:nvSpPr>
          <p:cNvPr id="14" name="Rectangle 13"/>
          <p:cNvSpPr/>
          <p:nvPr/>
        </p:nvSpPr>
        <p:spPr>
          <a:xfrm>
            <a:off x="0" y="4415585"/>
            <a:ext cx="565484" cy="58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102860" y="1684419"/>
            <a:ext cx="5348515" cy="5016758"/>
          </a:xfrm>
          <a:prstGeom prst="rect">
            <a:avLst/>
          </a:prstGeom>
          <a:solidFill>
            <a:schemeClr val="bg1"/>
          </a:solidFill>
        </p:spPr>
        <p:txBody>
          <a:bodyPr wrap="none" rtlCol="0">
            <a:spAutoFit/>
          </a:bodyPr>
          <a:lstStyle/>
          <a:p>
            <a:pPr algn="r"/>
            <a:r>
              <a:rPr lang="en-US" sz="4000" dirty="0" smtClean="0"/>
              <a:t>ENTERPRISE WEB</a:t>
            </a:r>
          </a:p>
          <a:p>
            <a:pPr algn="r"/>
            <a:r>
              <a:rPr lang="en-US" sz="4000" dirty="0" smtClean="0"/>
              <a:t>GALOIS</a:t>
            </a:r>
          </a:p>
          <a:p>
            <a:pPr algn="r"/>
            <a:r>
              <a:rPr lang="en-US" sz="4000" dirty="0" smtClean="0"/>
              <a:t>MSFT</a:t>
            </a:r>
          </a:p>
          <a:p>
            <a:pPr algn="r"/>
            <a:r>
              <a:rPr lang="en-US" sz="4000" dirty="0" smtClean="0"/>
              <a:t>MIT</a:t>
            </a:r>
          </a:p>
          <a:p>
            <a:pPr algn="r"/>
            <a:r>
              <a:rPr lang="en-US" sz="4000" dirty="0" smtClean="0"/>
              <a:t>NI</a:t>
            </a:r>
          </a:p>
          <a:p>
            <a:pPr algn="r"/>
            <a:r>
              <a:rPr lang="en-US" sz="4000" dirty="0" smtClean="0"/>
              <a:t>RTI</a:t>
            </a:r>
          </a:p>
          <a:p>
            <a:pPr algn="r"/>
            <a:r>
              <a:rPr lang="en-US" sz="4000" dirty="0" smtClean="0"/>
              <a:t>TECHMAHINDRA</a:t>
            </a:r>
          </a:p>
          <a:p>
            <a:pPr algn="r"/>
            <a:r>
              <a:rPr lang="en-US" sz="4000" dirty="0" smtClean="0"/>
              <a:t>VANDERBILT UNIVERSITY</a:t>
            </a:r>
            <a:endParaRPr lang="en-US" sz="4000" dirty="0"/>
          </a:p>
        </p:txBody>
      </p:sp>
      <p:pic>
        <p:nvPicPr>
          <p:cNvPr id="2" name="Picture 1"/>
          <p:cNvPicPr>
            <a:picLocks noChangeAspect="1"/>
          </p:cNvPicPr>
          <p:nvPr/>
        </p:nvPicPr>
        <p:blipFill>
          <a:blip r:embed="rId4"/>
          <a:stretch>
            <a:fillRect/>
          </a:stretch>
        </p:blipFill>
        <p:spPr>
          <a:xfrm>
            <a:off x="631907" y="2022553"/>
            <a:ext cx="5153025" cy="4352925"/>
          </a:xfrm>
          <a:prstGeom prst="rect">
            <a:avLst/>
          </a:prstGeom>
        </p:spPr>
      </p:pic>
      <p:sp>
        <p:nvSpPr>
          <p:cNvPr id="3" name="Oval 2"/>
          <p:cNvSpPr/>
          <p:nvPr/>
        </p:nvSpPr>
        <p:spPr>
          <a:xfrm>
            <a:off x="673769" y="2085474"/>
            <a:ext cx="1090863" cy="10266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590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514600"/>
            <a:ext cx="7315200" cy="1828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OUTLINE OF THE INDUSTRIAL INTERNET CONSORTIIUM PROPOSAL TO DOT </a:t>
            </a:r>
          </a:p>
        </p:txBody>
      </p:sp>
      <p:sp>
        <p:nvSpPr>
          <p:cNvPr id="3" name="TextBox 2"/>
          <p:cNvSpPr txBox="1"/>
          <p:nvPr/>
        </p:nvSpPr>
        <p:spPr>
          <a:xfrm>
            <a:off x="1524001" y="6550224"/>
            <a:ext cx="2354427" cy="307777"/>
          </a:xfrm>
          <a:prstGeom prst="rect">
            <a:avLst/>
          </a:prstGeom>
          <a:noFill/>
        </p:spPr>
        <p:txBody>
          <a:bodyPr wrap="none" rtlCol="0">
            <a:spAutoFit/>
          </a:bodyPr>
          <a:lstStyle/>
          <a:p>
            <a:r>
              <a:rPr lang="en-US" sz="1400" dirty="0">
                <a:solidFill>
                  <a:schemeClr val="bg1">
                    <a:lumMod val="50000"/>
                  </a:schemeClr>
                </a:solidFill>
              </a:rPr>
              <a:t>Submitted on March 27, 2015</a:t>
            </a:r>
          </a:p>
        </p:txBody>
      </p:sp>
    </p:spTree>
    <p:extLst>
      <p:ext uri="{BB962C8B-B14F-4D97-AF65-F5344CB8AC3E}">
        <p14:creationId xmlns:p14="http://schemas.microsoft.com/office/powerpoint/2010/main" val="1081294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images.fineartamerica.com/images-medium-large/ford-motor-co-river-rouge-plant-1940s-everett.jpg"/>
          <p:cNvPicPr>
            <a:picLocks noChangeAspect="1" noChangeArrowheads="1"/>
          </p:cNvPicPr>
          <p:nvPr/>
        </p:nvPicPr>
        <p:blipFill rotWithShape="1">
          <a:blip r:embed="rId3">
            <a:extLst>
              <a:ext uri="{28A0092B-C50C-407E-A947-70E740481C1C}">
                <a14:useLocalDpi xmlns:a14="http://schemas.microsoft.com/office/drawing/2010/main" val="0"/>
              </a:ext>
            </a:extLst>
          </a:blip>
          <a:srcRect t="9697" b="23485"/>
          <a:stretch/>
        </p:blipFill>
        <p:spPr bwMode="auto">
          <a:xfrm>
            <a:off x="1524000" y="1468828"/>
            <a:ext cx="9144000" cy="53891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228600"/>
            <a:ext cx="9144000" cy="838200"/>
          </a:xfrm>
          <a:solidFill>
            <a:srgbClr val="FFFFFF">
              <a:alpha val="63922"/>
            </a:srgbClr>
          </a:solidFill>
        </p:spPr>
        <p:txBody>
          <a:bodyPr>
            <a:noAutofit/>
          </a:bodyPr>
          <a:lstStyle/>
          <a:p>
            <a:pPr algn="l"/>
            <a:r>
              <a:rPr lang="en-US" sz="2800" dirty="0">
                <a:latin typeface="Calibri Light" panose="020F0302020204030204" pitchFamily="34" charset="0"/>
              </a:rPr>
              <a:t>The Transportation Grand </a:t>
            </a:r>
            <a:r>
              <a:rPr lang="en-US" sz="2800" dirty="0" err="1">
                <a:latin typeface="Calibri Light" panose="020F0302020204030204" pitchFamily="34" charset="0"/>
              </a:rPr>
              <a:t>Challenege</a:t>
            </a:r>
            <a:r>
              <a:rPr lang="en-US" sz="2800" dirty="0">
                <a:latin typeface="Calibri Light" panose="020F0302020204030204" pitchFamily="34" charset="0"/>
              </a:rPr>
              <a:t> coalition of IIC members and non-members who jointly submitted the proposal to DoT drew inspiration from the Ford Rouge River Plant (1928)</a:t>
            </a:r>
          </a:p>
        </p:txBody>
      </p:sp>
    </p:spTree>
    <p:extLst>
      <p:ext uri="{BB962C8B-B14F-4D97-AF65-F5344CB8AC3E}">
        <p14:creationId xmlns:p14="http://schemas.microsoft.com/office/powerpoint/2010/main" val="15181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6600" dirty="0">
                <a:latin typeface="Calibri Light" panose="020F0302020204030204" pitchFamily="34" charset="0"/>
              </a:rPr>
              <a:t>IIC Transportation Proposal Team</a:t>
            </a:r>
          </a:p>
        </p:txBody>
      </p:sp>
      <p:sp>
        <p:nvSpPr>
          <p:cNvPr id="3" name="Content Placeholder 2"/>
          <p:cNvSpPr>
            <a:spLocks noGrp="1"/>
          </p:cNvSpPr>
          <p:nvPr>
            <p:ph idx="1"/>
          </p:nvPr>
        </p:nvSpPr>
        <p:spPr>
          <a:xfrm>
            <a:off x="1524000" y="1189038"/>
            <a:ext cx="8229600" cy="4525963"/>
          </a:xfrm>
        </p:spPr>
        <p:txBody>
          <a:bodyPr>
            <a:noAutofit/>
          </a:bodyPr>
          <a:lstStyle/>
          <a:p>
            <a:r>
              <a:rPr lang="en-US" sz="1700" dirty="0"/>
              <a:t>IIC team proposes to develop a scalable, practical, usable next generation connected-vehicle infrastructure and demonstrate it in actual use in Owosso, MI</a:t>
            </a:r>
          </a:p>
          <a:p>
            <a:pPr lvl="1"/>
            <a:r>
              <a:rPr lang="en-US" sz="1700" dirty="0"/>
              <a:t>Software automation, scalable networking and security are key deliverables</a:t>
            </a:r>
          </a:p>
          <a:p>
            <a:r>
              <a:rPr lang="en-US" sz="1700" dirty="0"/>
              <a:t>Team:</a:t>
            </a:r>
          </a:p>
          <a:p>
            <a:pPr lvl="1"/>
            <a:r>
              <a:rPr lang="en-US" sz="1700" dirty="0"/>
              <a:t>Vanderbilt University (tools) Prime Phase 1</a:t>
            </a:r>
          </a:p>
          <a:p>
            <a:pPr lvl="1"/>
            <a:r>
              <a:rPr lang="en-US" sz="1700" dirty="0"/>
              <a:t>RTI (middleware)  Prime Phase 2</a:t>
            </a:r>
          </a:p>
          <a:p>
            <a:pPr lvl="1"/>
            <a:r>
              <a:rPr lang="en-US" sz="1700" dirty="0" err="1"/>
              <a:t>Arada</a:t>
            </a:r>
            <a:r>
              <a:rPr lang="en-US" sz="1700" dirty="0"/>
              <a:t> (deployment) Prime Phase 3</a:t>
            </a:r>
          </a:p>
          <a:p>
            <a:pPr lvl="1"/>
            <a:r>
              <a:rPr lang="en-US" sz="1700" dirty="0"/>
              <a:t>Transformation Network (domain expert)</a:t>
            </a:r>
          </a:p>
          <a:p>
            <a:pPr lvl="1"/>
            <a:r>
              <a:rPr lang="en-US" sz="1700" dirty="0"/>
              <a:t>Microsoft (Azure cloud)</a:t>
            </a:r>
          </a:p>
          <a:p>
            <a:pPr lvl="1"/>
            <a:r>
              <a:rPr lang="en-US" sz="1700" dirty="0"/>
              <a:t>Verisign (certificate provisioning)</a:t>
            </a:r>
          </a:p>
          <a:p>
            <a:pPr lvl="1"/>
            <a:r>
              <a:rPr lang="en-US" sz="1700" dirty="0"/>
              <a:t>Galois (security arch review, testing)</a:t>
            </a:r>
          </a:p>
          <a:p>
            <a:pPr lvl="1"/>
            <a:r>
              <a:rPr lang="en-US" sz="1700" dirty="0"/>
              <a:t>Enterprise Web (provisioning)</a:t>
            </a:r>
          </a:p>
          <a:p>
            <a:pPr lvl="1"/>
            <a:r>
              <a:rPr lang="en-US" sz="1700" dirty="0"/>
              <a:t>MIT (traffic control, autonomy)</a:t>
            </a:r>
          </a:p>
          <a:p>
            <a:pPr lvl="1"/>
            <a:r>
              <a:rPr lang="en-US" sz="1700" dirty="0"/>
              <a:t>Tech Mahindra (operations)</a:t>
            </a:r>
          </a:p>
          <a:p>
            <a:pPr lvl="1"/>
            <a:r>
              <a:rPr lang="en-US" sz="1700" dirty="0"/>
              <a:t>NI (engineering software &amp; roadside equipment)</a:t>
            </a:r>
          </a:p>
          <a:p>
            <a:pPr lvl="1"/>
            <a:r>
              <a:rPr lang="en-US" sz="1700" dirty="0"/>
              <a:t>Cyber Lightning (visualization)</a:t>
            </a:r>
          </a:p>
          <a:p>
            <a:pPr lvl="1"/>
            <a:r>
              <a:rPr lang="en-US" sz="1700" dirty="0" err="1"/>
              <a:t>Parstream</a:t>
            </a:r>
            <a:r>
              <a:rPr lang="en-US" sz="1700" dirty="0"/>
              <a:t> (analytics)</a:t>
            </a:r>
          </a:p>
          <a:p>
            <a:pPr lvl="1"/>
            <a:r>
              <a:rPr lang="en-US" sz="1700" dirty="0" err="1"/>
              <a:t>SiriusXM</a:t>
            </a:r>
            <a:r>
              <a:rPr lang="en-US" sz="1700" dirty="0"/>
              <a:t> (connectivity)</a:t>
            </a:r>
          </a:p>
          <a:p>
            <a:pPr lvl="1"/>
            <a:endParaRPr lang="en-US" sz="1800" dirty="0"/>
          </a:p>
          <a:p>
            <a:endParaRPr lang="en-US" sz="1800" dirty="0"/>
          </a:p>
        </p:txBody>
      </p:sp>
      <p:pic>
        <p:nvPicPr>
          <p:cNvPr id="7" name="Picture 6"/>
          <p:cNvPicPr>
            <a:picLocks noChangeAspect="1"/>
          </p:cNvPicPr>
          <p:nvPr/>
        </p:nvPicPr>
        <p:blipFill>
          <a:blip r:embed="rId3"/>
          <a:stretch>
            <a:fillRect/>
          </a:stretch>
        </p:blipFill>
        <p:spPr>
          <a:xfrm>
            <a:off x="7010400" y="3657600"/>
            <a:ext cx="3657600" cy="2514600"/>
          </a:xfrm>
          <a:prstGeom prst="rect">
            <a:avLst/>
          </a:prstGeom>
          <a:ln>
            <a:solidFill>
              <a:schemeClr val="accent1"/>
            </a:solidFill>
          </a:ln>
        </p:spPr>
      </p:pic>
      <p:sp>
        <p:nvSpPr>
          <p:cNvPr id="5" name="TextBox 4"/>
          <p:cNvSpPr txBox="1"/>
          <p:nvPr/>
        </p:nvSpPr>
        <p:spPr>
          <a:xfrm>
            <a:off x="7010400" y="6211670"/>
            <a:ext cx="3658374" cy="646331"/>
          </a:xfrm>
          <a:prstGeom prst="rect">
            <a:avLst/>
          </a:prstGeom>
          <a:noFill/>
        </p:spPr>
        <p:txBody>
          <a:bodyPr wrap="none" rtlCol="0">
            <a:spAutoFit/>
          </a:bodyPr>
          <a:lstStyle/>
          <a:p>
            <a:r>
              <a:rPr lang="en-US" dirty="0"/>
              <a:t>US DoT Connected Vehicle Reference</a:t>
            </a:r>
          </a:p>
          <a:p>
            <a:r>
              <a:rPr lang="en-US" dirty="0"/>
              <a:t>Implementation Architecture (CVRIA)</a:t>
            </a:r>
          </a:p>
        </p:txBody>
      </p:sp>
    </p:spTree>
    <p:extLst>
      <p:ext uri="{BB962C8B-B14F-4D97-AF65-F5344CB8AC3E}">
        <p14:creationId xmlns:p14="http://schemas.microsoft.com/office/powerpoint/2010/main" val="4228674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3638" y="1936543"/>
            <a:ext cx="6446585" cy="3632565"/>
            <a:chOff x="328849" y="1439056"/>
            <a:chExt cx="8595446" cy="4843420"/>
          </a:xfrm>
        </p:grpSpPr>
        <p:sp>
          <p:nvSpPr>
            <p:cNvPr id="12" name="Rectangle 11"/>
            <p:cNvSpPr/>
            <p:nvPr/>
          </p:nvSpPr>
          <p:spPr>
            <a:xfrm>
              <a:off x="328849" y="1439056"/>
              <a:ext cx="8595446" cy="4843420"/>
            </a:xfrm>
            <a:prstGeom prst="rect">
              <a:avLst/>
            </a:prstGeom>
          </p:spPr>
          <p:style>
            <a:lnRef idx="1">
              <a:schemeClr val="accent1"/>
            </a:lnRef>
            <a:fillRef idx="3">
              <a:schemeClr val="accent1"/>
            </a:fillRef>
            <a:effectRef idx="2">
              <a:schemeClr val="accent1"/>
            </a:effectRef>
            <a:fontRef idx="minor">
              <a:schemeClr val="lt1"/>
            </a:fontRef>
          </p:style>
          <p:txBody>
            <a:bodyPr rtlCol="0" anchor="b"/>
            <a:lstStyle/>
            <a:p>
              <a:pPr algn="ctr"/>
              <a:r>
                <a:rPr lang="en-US" sz="1350" i="1" dirty="0">
                  <a:solidFill>
                    <a:srgbClr val="000000"/>
                  </a:solidFill>
                </a:rPr>
                <a:t>Project Management Support</a:t>
              </a:r>
            </a:p>
            <a:p>
              <a:pPr algn="ctr"/>
              <a:r>
                <a:rPr lang="en-US" sz="1350" dirty="0">
                  <a:solidFill>
                    <a:srgbClr val="000000"/>
                  </a:solidFill>
                </a:rPr>
                <a:t>C3/Consulting</a:t>
              </a:r>
            </a:p>
          </p:txBody>
        </p:sp>
        <p:sp>
          <p:nvSpPr>
            <p:cNvPr id="4" name="Rectangle 3"/>
            <p:cNvSpPr/>
            <p:nvPr/>
          </p:nvSpPr>
          <p:spPr>
            <a:xfrm>
              <a:off x="1871033" y="2676287"/>
              <a:ext cx="5556422" cy="850517"/>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a:solidFill>
                    <a:schemeClr val="tx1"/>
                  </a:solidFill>
                </a:rPr>
                <a:t>Application Framework</a:t>
              </a:r>
            </a:p>
            <a:p>
              <a:pPr algn="ctr"/>
              <a:r>
                <a:rPr lang="en-US" sz="1350" dirty="0">
                  <a:solidFill>
                    <a:schemeClr val="tx1"/>
                  </a:solidFill>
                </a:rPr>
                <a:t>Vanderbilt</a:t>
              </a:r>
            </a:p>
          </p:txBody>
        </p:sp>
        <p:sp>
          <p:nvSpPr>
            <p:cNvPr id="5" name="Rectangle 4"/>
            <p:cNvSpPr/>
            <p:nvPr/>
          </p:nvSpPr>
          <p:spPr>
            <a:xfrm>
              <a:off x="1871033" y="3651544"/>
              <a:ext cx="5556422" cy="850517"/>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a:solidFill>
                    <a:schemeClr val="tx1"/>
                  </a:solidFill>
                </a:rPr>
                <a:t>Connectivity Platform</a:t>
              </a:r>
            </a:p>
            <a:p>
              <a:pPr algn="ctr"/>
              <a:r>
                <a:rPr lang="en-US" sz="1350" dirty="0">
                  <a:solidFill>
                    <a:schemeClr val="tx1"/>
                  </a:solidFill>
                </a:rPr>
                <a:t>RTI</a:t>
              </a:r>
              <a:endParaRPr lang="en-US" sz="1350" b="1" dirty="0">
                <a:solidFill>
                  <a:schemeClr val="tx1"/>
                </a:solidFill>
              </a:endParaRPr>
            </a:p>
          </p:txBody>
        </p:sp>
        <p:sp>
          <p:nvSpPr>
            <p:cNvPr id="6" name="Rectangle 5"/>
            <p:cNvSpPr/>
            <p:nvPr/>
          </p:nvSpPr>
          <p:spPr>
            <a:xfrm>
              <a:off x="1871033" y="4604123"/>
              <a:ext cx="2744191" cy="850517"/>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a:solidFill>
                    <a:schemeClr val="tx1"/>
                  </a:solidFill>
                </a:rPr>
                <a:t>Device Platform</a:t>
              </a:r>
            </a:p>
            <a:p>
              <a:pPr algn="ctr"/>
              <a:r>
                <a:rPr lang="en-US" sz="1350" dirty="0" err="1">
                  <a:solidFill>
                    <a:schemeClr val="tx1"/>
                  </a:solidFill>
                </a:rPr>
                <a:t>Arada</a:t>
              </a:r>
              <a:endParaRPr lang="en-US" sz="1350" dirty="0">
                <a:solidFill>
                  <a:schemeClr val="tx1"/>
                </a:solidFill>
              </a:endParaRPr>
            </a:p>
          </p:txBody>
        </p:sp>
        <p:sp>
          <p:nvSpPr>
            <p:cNvPr id="7" name="Rectangle 6"/>
            <p:cNvSpPr/>
            <p:nvPr/>
          </p:nvSpPr>
          <p:spPr>
            <a:xfrm>
              <a:off x="1871033" y="1689690"/>
              <a:ext cx="5556422" cy="850517"/>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a:solidFill>
                    <a:schemeClr val="tx1"/>
                  </a:solidFill>
                </a:rPr>
                <a:t>Connected Vehicle Applications</a:t>
              </a:r>
            </a:p>
            <a:p>
              <a:pPr algn="ctr"/>
              <a:r>
                <a:rPr lang="en-US" sz="1350" dirty="0">
                  <a:solidFill>
                    <a:schemeClr val="tx1"/>
                  </a:solidFill>
                </a:rPr>
                <a:t>Transformation Network</a:t>
              </a:r>
            </a:p>
          </p:txBody>
        </p:sp>
        <p:sp>
          <p:nvSpPr>
            <p:cNvPr id="8" name="Rectangle 7"/>
            <p:cNvSpPr/>
            <p:nvPr/>
          </p:nvSpPr>
          <p:spPr>
            <a:xfrm>
              <a:off x="4751300" y="4604123"/>
              <a:ext cx="2676155" cy="850517"/>
            </a:xfrm>
            <a:prstGeom prst="rect">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a:solidFill>
                    <a:schemeClr val="tx1"/>
                  </a:solidFill>
                </a:rPr>
                <a:t>Cloud Platform</a:t>
              </a:r>
            </a:p>
            <a:p>
              <a:pPr algn="ctr"/>
              <a:r>
                <a:rPr lang="en-US" sz="1350" dirty="0">
                  <a:solidFill>
                    <a:schemeClr val="tx1"/>
                  </a:solidFill>
                </a:rPr>
                <a:t>Microsoft</a:t>
              </a:r>
            </a:p>
          </p:txBody>
        </p:sp>
        <p:sp>
          <p:nvSpPr>
            <p:cNvPr id="9" name="Rectangle 8"/>
            <p:cNvSpPr/>
            <p:nvPr/>
          </p:nvSpPr>
          <p:spPr>
            <a:xfrm>
              <a:off x="544295" y="1689690"/>
              <a:ext cx="1224680" cy="37649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a:solidFill>
                    <a:schemeClr val="tx1"/>
                  </a:solidFill>
                </a:rPr>
                <a:t>Security</a:t>
              </a:r>
            </a:p>
            <a:p>
              <a:pPr algn="ctr"/>
              <a:endParaRPr lang="en-US" sz="1350" dirty="0">
                <a:solidFill>
                  <a:schemeClr val="tx1"/>
                </a:solidFill>
              </a:endParaRPr>
            </a:p>
            <a:p>
              <a:pPr algn="ctr"/>
              <a:r>
                <a:rPr lang="en-US" sz="1350" dirty="0">
                  <a:solidFill>
                    <a:schemeClr val="tx1"/>
                  </a:solidFill>
                </a:rPr>
                <a:t>RTI</a:t>
              </a:r>
            </a:p>
            <a:p>
              <a:pPr algn="ctr"/>
              <a:r>
                <a:rPr lang="en-US" sz="1350" dirty="0">
                  <a:solidFill>
                    <a:schemeClr val="tx1"/>
                  </a:solidFill>
                </a:rPr>
                <a:t>VeriSign</a:t>
              </a:r>
            </a:p>
            <a:p>
              <a:pPr algn="ctr"/>
              <a:r>
                <a:rPr lang="en-US" sz="1350" dirty="0">
                  <a:solidFill>
                    <a:schemeClr val="tx1"/>
                  </a:solidFill>
                </a:rPr>
                <a:t>Galois </a:t>
              </a:r>
            </a:p>
          </p:txBody>
        </p:sp>
        <p:sp>
          <p:nvSpPr>
            <p:cNvPr id="10" name="Rectangle 9"/>
            <p:cNvSpPr/>
            <p:nvPr/>
          </p:nvSpPr>
          <p:spPr>
            <a:xfrm>
              <a:off x="7545835" y="1689690"/>
              <a:ext cx="1224680" cy="3764950"/>
            </a:xfrm>
            <a:prstGeom prst="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a:solidFill>
                    <a:schemeClr val="tx1"/>
                  </a:solidFill>
                </a:rPr>
                <a:t>Safety</a:t>
              </a:r>
            </a:p>
            <a:p>
              <a:pPr algn="ctr"/>
              <a:endParaRPr lang="en-US" sz="1350" dirty="0">
                <a:solidFill>
                  <a:schemeClr val="tx1"/>
                </a:solidFill>
              </a:endParaRPr>
            </a:p>
            <a:p>
              <a:pPr algn="ctr"/>
              <a:r>
                <a:rPr lang="en-US" sz="1350" dirty="0">
                  <a:solidFill>
                    <a:schemeClr val="tx1"/>
                  </a:solidFill>
                </a:rPr>
                <a:t>MIT</a:t>
              </a:r>
            </a:p>
          </p:txBody>
        </p:sp>
      </p:grpSp>
      <p:sp>
        <p:nvSpPr>
          <p:cNvPr id="3" name="Title 2"/>
          <p:cNvSpPr>
            <a:spLocks noGrp="1"/>
          </p:cNvSpPr>
          <p:nvPr>
            <p:ph type="title"/>
          </p:nvPr>
        </p:nvSpPr>
        <p:spPr>
          <a:xfrm>
            <a:off x="0" y="0"/>
            <a:ext cx="12192000" cy="114300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5400" dirty="0">
                <a:latin typeface="Calibri Light" panose="020F0302020204030204" pitchFamily="34" charset="0"/>
              </a:rPr>
              <a:t>Team Structure by Architectural Emphasis</a:t>
            </a:r>
          </a:p>
        </p:txBody>
      </p:sp>
    </p:spTree>
    <p:extLst>
      <p:ext uri="{BB962C8B-B14F-4D97-AF65-F5344CB8AC3E}">
        <p14:creationId xmlns:p14="http://schemas.microsoft.com/office/powerpoint/2010/main" val="441319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6000" dirty="0">
                <a:latin typeface="Calibri Light" panose="020F0302020204030204" pitchFamily="34" charset="0"/>
              </a:rPr>
              <a:t>Domain-Specific Modeling </a:t>
            </a:r>
            <a:r>
              <a:rPr lang="en-US" sz="6000" dirty="0" smtClean="0">
                <a:latin typeface="Calibri Light" panose="020F0302020204030204" pitchFamily="34" charset="0"/>
              </a:rPr>
              <a:t>Languages</a:t>
            </a:r>
            <a:endParaRPr lang="en-US" sz="6000" dirty="0">
              <a:latin typeface="Calibri Light" panose="020F0302020204030204" pitchFamily="34" charset="0"/>
            </a:endParaRPr>
          </a:p>
        </p:txBody>
      </p:sp>
      <p:pic>
        <p:nvPicPr>
          <p:cNvPr id="5" name="Picture 4"/>
          <p:cNvPicPr>
            <a:picLocks noChangeAspect="1"/>
          </p:cNvPicPr>
          <p:nvPr/>
        </p:nvPicPr>
        <p:blipFill>
          <a:blip r:embed="rId2"/>
          <a:stretch>
            <a:fillRect/>
          </a:stretch>
        </p:blipFill>
        <p:spPr>
          <a:xfrm>
            <a:off x="11157044" y="5896190"/>
            <a:ext cx="937478" cy="8856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627" y="1255594"/>
            <a:ext cx="8295122" cy="5526206"/>
          </a:xfrm>
          <a:prstGeom prst="rect">
            <a:avLst/>
          </a:prstGeom>
        </p:spPr>
      </p:pic>
    </p:spTree>
    <p:extLst>
      <p:ext uri="{BB962C8B-B14F-4D97-AF65-F5344CB8AC3E}">
        <p14:creationId xmlns:p14="http://schemas.microsoft.com/office/powerpoint/2010/main" val="2312377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08422"/>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5400" dirty="0">
                <a:latin typeface="Calibri Light" panose="020F0302020204030204" pitchFamily="34" charset="0"/>
              </a:rPr>
              <a:t>Standard Connectivity Platform</a:t>
            </a:r>
          </a:p>
        </p:txBody>
      </p:sp>
      <p:grpSp>
        <p:nvGrpSpPr>
          <p:cNvPr id="4" name="Group 3"/>
          <p:cNvGrpSpPr/>
          <p:nvPr/>
        </p:nvGrpSpPr>
        <p:grpSpPr>
          <a:xfrm>
            <a:off x="1528556" y="739632"/>
            <a:ext cx="9173728" cy="6056945"/>
            <a:chOff x="3171866" y="2036177"/>
            <a:chExt cx="5401361" cy="3369111"/>
          </a:xfrm>
        </p:grpSpPr>
        <p:sp>
          <p:nvSpPr>
            <p:cNvPr id="3" name="Rounded Rectangle 2"/>
            <p:cNvSpPr/>
            <p:nvPr/>
          </p:nvSpPr>
          <p:spPr>
            <a:xfrm>
              <a:off x="3661587" y="2545243"/>
              <a:ext cx="4406341" cy="2365854"/>
            </a:xfrm>
            <a:prstGeom prst="roundRect">
              <a:avLst/>
            </a:prstGeom>
          </p:spPr>
          <p:style>
            <a:lnRef idx="0">
              <a:schemeClr val="accent6"/>
            </a:lnRef>
            <a:fillRef idx="3">
              <a:schemeClr val="accent6"/>
            </a:fillRef>
            <a:effectRef idx="3">
              <a:schemeClr val="accent6"/>
            </a:effectRef>
            <a:fontRef idx="minor">
              <a:schemeClr val="lt1"/>
            </a:fontRef>
          </p:style>
          <p:txBody>
            <a:bodyPr rtlCol="0" anchor="b"/>
            <a:lstStyle/>
            <a:p>
              <a:pPr algn="ctr" defTabSz="257175"/>
              <a:r>
                <a:rPr lang="en-US" sz="1013" dirty="0">
                  <a:solidFill>
                    <a:schemeClr val="bg1"/>
                  </a:solidFill>
                </a:rPr>
                <a:t>Shared Global Data Space</a:t>
              </a:r>
            </a:p>
            <a:p>
              <a:pPr algn="ctr" defTabSz="257175"/>
              <a:endParaRPr lang="en-US" sz="1013" dirty="0">
                <a:solidFill>
                  <a:schemeClr val="bg1"/>
                </a:solidFill>
              </a:endParaRPr>
            </a:p>
          </p:txBody>
        </p:sp>
        <p:sp>
          <p:nvSpPr>
            <p:cNvPr id="8" name="Left-Right Arrow 7"/>
            <p:cNvSpPr/>
            <p:nvPr/>
          </p:nvSpPr>
          <p:spPr>
            <a:xfrm>
              <a:off x="4668916" y="4070825"/>
              <a:ext cx="2542915" cy="353477"/>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125" dirty="0">
                  <a:solidFill>
                    <a:schemeClr val="bg1"/>
                  </a:solidFill>
                </a:rPr>
                <a:t>DDS </a:t>
              </a:r>
              <a:r>
                <a:rPr lang="en-US" sz="1125" dirty="0" err="1">
                  <a:solidFill>
                    <a:schemeClr val="bg1"/>
                  </a:solidFill>
                </a:rPr>
                <a:t>DataBus</a:t>
              </a:r>
              <a:endParaRPr lang="en-US" sz="1125" dirty="0">
                <a:solidFill>
                  <a:schemeClr val="bg1"/>
                </a:solidFill>
              </a:endParaRPr>
            </a:p>
          </p:txBody>
        </p:sp>
        <p:sp>
          <p:nvSpPr>
            <p:cNvPr id="13" name="Rectangle 12"/>
            <p:cNvSpPr/>
            <p:nvPr/>
          </p:nvSpPr>
          <p:spPr>
            <a:xfrm>
              <a:off x="4981075" y="4748770"/>
              <a:ext cx="187036" cy="13833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013">
                <a:solidFill>
                  <a:schemeClr val="bg1"/>
                </a:solidFill>
              </a:endParaRPr>
            </a:p>
          </p:txBody>
        </p:sp>
        <p:sp>
          <p:nvSpPr>
            <p:cNvPr id="16" name="Rectangle 15"/>
            <p:cNvSpPr/>
            <p:nvPr/>
          </p:nvSpPr>
          <p:spPr>
            <a:xfrm>
              <a:off x="5168111" y="4748770"/>
              <a:ext cx="187036" cy="1383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013">
                <a:solidFill>
                  <a:schemeClr val="bg1"/>
                </a:solidFill>
              </a:endParaRPr>
            </a:p>
          </p:txBody>
        </p:sp>
        <p:sp>
          <p:nvSpPr>
            <p:cNvPr id="17" name="Rectangle 16"/>
            <p:cNvSpPr/>
            <p:nvPr/>
          </p:nvSpPr>
          <p:spPr>
            <a:xfrm>
              <a:off x="5344882" y="4748770"/>
              <a:ext cx="187036" cy="13833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13">
                <a:solidFill>
                  <a:schemeClr val="bg1"/>
                </a:solidFill>
              </a:endParaRPr>
            </a:p>
          </p:txBody>
        </p:sp>
        <p:sp>
          <p:nvSpPr>
            <p:cNvPr id="19" name="Rectangle 18"/>
            <p:cNvSpPr/>
            <p:nvPr/>
          </p:nvSpPr>
          <p:spPr>
            <a:xfrm>
              <a:off x="5516693" y="4748770"/>
              <a:ext cx="187036" cy="138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chemeClr val="bg1"/>
                </a:solidFill>
              </a:endParaRPr>
            </a:p>
          </p:txBody>
        </p:sp>
        <p:sp>
          <p:nvSpPr>
            <p:cNvPr id="22" name="Rectangle 21"/>
            <p:cNvSpPr/>
            <p:nvPr/>
          </p:nvSpPr>
          <p:spPr>
            <a:xfrm>
              <a:off x="3658197" y="3552490"/>
              <a:ext cx="187036" cy="13833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013">
                <a:solidFill>
                  <a:schemeClr val="bg1"/>
                </a:solidFill>
              </a:endParaRPr>
            </a:p>
          </p:txBody>
        </p:sp>
        <p:sp>
          <p:nvSpPr>
            <p:cNvPr id="23" name="Rectangle 22"/>
            <p:cNvSpPr/>
            <p:nvPr/>
          </p:nvSpPr>
          <p:spPr>
            <a:xfrm>
              <a:off x="6054673" y="4748770"/>
              <a:ext cx="187036" cy="1383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13">
                <a:solidFill>
                  <a:schemeClr val="bg1"/>
                </a:solidFill>
              </a:endParaRPr>
            </a:p>
          </p:txBody>
        </p:sp>
        <p:sp>
          <p:nvSpPr>
            <p:cNvPr id="32" name="Rectangle 31"/>
            <p:cNvSpPr/>
            <p:nvPr/>
          </p:nvSpPr>
          <p:spPr>
            <a:xfrm>
              <a:off x="4978940" y="4748160"/>
              <a:ext cx="187036" cy="13833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sz="1013">
                <a:solidFill>
                  <a:schemeClr val="bg1"/>
                </a:solidFill>
              </a:endParaRPr>
            </a:p>
          </p:txBody>
        </p:sp>
        <p:sp>
          <p:nvSpPr>
            <p:cNvPr id="33" name="Rectangle 32"/>
            <p:cNvSpPr/>
            <p:nvPr/>
          </p:nvSpPr>
          <p:spPr>
            <a:xfrm>
              <a:off x="3652716" y="3231695"/>
              <a:ext cx="187036" cy="13833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13">
                <a:solidFill>
                  <a:schemeClr val="bg1"/>
                </a:solidFill>
              </a:endParaRPr>
            </a:p>
          </p:txBody>
        </p:sp>
        <p:sp>
          <p:nvSpPr>
            <p:cNvPr id="34" name="Rectangle 33"/>
            <p:cNvSpPr/>
            <p:nvPr/>
          </p:nvSpPr>
          <p:spPr>
            <a:xfrm>
              <a:off x="5520604" y="4757064"/>
              <a:ext cx="187036" cy="138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chemeClr val="bg1"/>
                </a:solidFill>
              </a:endParaRPr>
            </a:p>
          </p:txBody>
        </p:sp>
        <p:sp>
          <p:nvSpPr>
            <p:cNvPr id="36" name="Rectangle 35"/>
            <p:cNvSpPr/>
            <p:nvPr/>
          </p:nvSpPr>
          <p:spPr>
            <a:xfrm>
              <a:off x="5517997" y="4754393"/>
              <a:ext cx="187036" cy="138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chemeClr val="bg1"/>
                </a:solidFill>
              </a:endParaRPr>
            </a:p>
          </p:txBody>
        </p:sp>
        <p:sp>
          <p:nvSpPr>
            <p:cNvPr id="37" name="Rectangle 36"/>
            <p:cNvSpPr/>
            <p:nvPr/>
          </p:nvSpPr>
          <p:spPr>
            <a:xfrm>
              <a:off x="7878473" y="3728992"/>
              <a:ext cx="187036" cy="1383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13">
                <a:solidFill>
                  <a:schemeClr val="bg1"/>
                </a:solidFill>
              </a:endParaRPr>
            </a:p>
          </p:txBody>
        </p:sp>
        <p:sp>
          <p:nvSpPr>
            <p:cNvPr id="38" name="Rectangle 37"/>
            <p:cNvSpPr/>
            <p:nvPr/>
          </p:nvSpPr>
          <p:spPr>
            <a:xfrm>
              <a:off x="7884279" y="3728992"/>
              <a:ext cx="187036" cy="1383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13">
                <a:solidFill>
                  <a:schemeClr val="bg1"/>
                </a:solidFill>
              </a:endParaRPr>
            </a:p>
          </p:txBody>
        </p:sp>
        <p:sp>
          <p:nvSpPr>
            <p:cNvPr id="5" name="Flowchart: Multidocument 4"/>
            <p:cNvSpPr/>
            <p:nvPr/>
          </p:nvSpPr>
          <p:spPr>
            <a:xfrm>
              <a:off x="5376552" y="2775765"/>
              <a:ext cx="1063639" cy="532268"/>
            </a:xfrm>
            <a:prstGeom prst="flowChartMultidocument">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chemeClr val="bg1"/>
                  </a:solidFill>
                </a:rPr>
                <a:t>Signalized Intersection</a:t>
              </a:r>
            </a:p>
          </p:txBody>
        </p:sp>
        <p:sp>
          <p:nvSpPr>
            <p:cNvPr id="31" name="Flowchart: Multidocument 30"/>
            <p:cNvSpPr/>
            <p:nvPr/>
          </p:nvSpPr>
          <p:spPr>
            <a:xfrm>
              <a:off x="6221334" y="3370033"/>
              <a:ext cx="1063639" cy="532268"/>
            </a:xfrm>
            <a:prstGeom prst="flowChartMultidocumen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chemeClr val="bg1"/>
                  </a:solidFill>
                </a:rPr>
                <a:t>Vehicle Status</a:t>
              </a:r>
            </a:p>
          </p:txBody>
        </p:sp>
        <p:grpSp>
          <p:nvGrpSpPr>
            <p:cNvPr id="9" name="Group 8"/>
            <p:cNvGrpSpPr/>
            <p:nvPr/>
          </p:nvGrpSpPr>
          <p:grpSpPr>
            <a:xfrm>
              <a:off x="4768054" y="4924358"/>
              <a:ext cx="2226739" cy="480930"/>
              <a:chOff x="3923067" y="4981063"/>
              <a:chExt cx="2968985" cy="641240"/>
            </a:xfrm>
          </p:grpSpPr>
          <p:sp>
            <p:nvSpPr>
              <p:cNvPr id="6" name="Rectangle 5"/>
              <p:cNvSpPr/>
              <p:nvPr/>
            </p:nvSpPr>
            <p:spPr>
              <a:xfrm>
                <a:off x="3923067" y="4981063"/>
                <a:ext cx="2968985" cy="641240"/>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en-US" sz="1200" dirty="0">
                    <a:solidFill>
                      <a:schemeClr val="bg1"/>
                    </a:solidFill>
                  </a:rPr>
                  <a:t>Roadside Equipment</a:t>
                </a:r>
              </a:p>
            </p:txBody>
          </p:sp>
          <p:pic>
            <p:nvPicPr>
              <p:cNvPr id="1026" name="Picture 2" descr="http://www.officialpsds.com/images/thumbs/Traffic-Light-psd9827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3359" y="5005544"/>
                <a:ext cx="380545" cy="54754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Rectangle 38"/>
            <p:cNvSpPr/>
            <p:nvPr/>
          </p:nvSpPr>
          <p:spPr>
            <a:xfrm>
              <a:off x="7878473" y="3395617"/>
              <a:ext cx="187036" cy="1383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013">
                <a:solidFill>
                  <a:schemeClr val="bg1"/>
                </a:solidFill>
              </a:endParaRPr>
            </a:p>
          </p:txBody>
        </p:sp>
        <p:sp>
          <p:nvSpPr>
            <p:cNvPr id="40" name="Rectangle 39"/>
            <p:cNvSpPr/>
            <p:nvPr/>
          </p:nvSpPr>
          <p:spPr>
            <a:xfrm>
              <a:off x="7882584" y="4081994"/>
              <a:ext cx="187036" cy="13833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013">
                <a:solidFill>
                  <a:schemeClr val="bg1"/>
                </a:solidFill>
              </a:endParaRPr>
            </a:p>
          </p:txBody>
        </p:sp>
        <p:grpSp>
          <p:nvGrpSpPr>
            <p:cNvPr id="10" name="Group 9"/>
            <p:cNvGrpSpPr/>
            <p:nvPr/>
          </p:nvGrpSpPr>
          <p:grpSpPr>
            <a:xfrm>
              <a:off x="8052243" y="2755263"/>
              <a:ext cx="520984" cy="1798354"/>
              <a:chOff x="8301988" y="2088936"/>
              <a:chExt cx="694645" cy="2397805"/>
            </a:xfrm>
          </p:grpSpPr>
          <p:sp>
            <p:nvSpPr>
              <p:cNvPr id="35" name="Rectangle 34"/>
              <p:cNvSpPr/>
              <p:nvPr/>
            </p:nvSpPr>
            <p:spPr>
              <a:xfrm rot="16200000">
                <a:off x="7444616" y="2967219"/>
                <a:ext cx="2397805" cy="641240"/>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en-US" sz="1200" dirty="0">
                    <a:solidFill>
                      <a:schemeClr val="bg1"/>
                    </a:solidFill>
                  </a:rPr>
                  <a:t>Vehicles</a:t>
                </a:r>
              </a:p>
            </p:txBody>
          </p:sp>
          <p:pic>
            <p:nvPicPr>
              <p:cNvPr id="1034" name="Picture 10" descr="http://www.sixt.com/uploads/pics/bmw_5_sixt-car_rental-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2747" y="3287839"/>
                <a:ext cx="655759" cy="3046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ar-pictures.cars.com/images/?IMG=USC30TOC171B021001.png&amp;WIDTH=624&amp;HEIGHT=300&amp;AUTOTRIM=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1099" y="3709945"/>
                <a:ext cx="615534" cy="29593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udi.pt/content/dam/ngw/product/model_navigation/my_2014_new_render_images/550x274_0052_r8_spyder.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63"/>
              <a:stretch/>
            </p:blipFill>
            <p:spPr bwMode="auto">
              <a:xfrm>
                <a:off x="8301988" y="4031783"/>
                <a:ext cx="597539" cy="370544"/>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Flowchart: Multidocument 27"/>
            <p:cNvSpPr/>
            <p:nvPr/>
          </p:nvSpPr>
          <p:spPr>
            <a:xfrm>
              <a:off x="4281244" y="3350655"/>
              <a:ext cx="1063639" cy="532268"/>
            </a:xfrm>
            <a:prstGeom prst="flowChartMultidocumen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200" dirty="0">
                  <a:solidFill>
                    <a:schemeClr val="bg1"/>
                  </a:solidFill>
                </a:rPr>
                <a:t>Driver Information</a:t>
              </a:r>
            </a:p>
          </p:txBody>
        </p:sp>
        <p:grpSp>
          <p:nvGrpSpPr>
            <p:cNvPr id="7" name="Group 6"/>
            <p:cNvGrpSpPr/>
            <p:nvPr/>
          </p:nvGrpSpPr>
          <p:grpSpPr>
            <a:xfrm>
              <a:off x="3171866" y="2945443"/>
              <a:ext cx="542836" cy="1542201"/>
              <a:chOff x="1463242" y="2356638"/>
              <a:chExt cx="723782" cy="2056268"/>
            </a:xfrm>
          </p:grpSpPr>
          <p:sp>
            <p:nvSpPr>
              <p:cNvPr id="41" name="Rectangle 40"/>
              <p:cNvSpPr/>
              <p:nvPr/>
            </p:nvSpPr>
            <p:spPr>
              <a:xfrm rot="16200000">
                <a:off x="755728" y="3064152"/>
                <a:ext cx="2056268" cy="641240"/>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en-US" sz="1200" dirty="0">
                    <a:solidFill>
                      <a:schemeClr val="bg1"/>
                    </a:solidFill>
                  </a:rPr>
                  <a:t>Driver Info</a:t>
                </a:r>
              </a:p>
            </p:txBody>
          </p:sp>
          <p:pic>
            <p:nvPicPr>
              <p:cNvPr id="1028" name="Picture 4" descr="http://www.htc.com/managed-assets/shared/desktop/smartphones/droid-incredible-4g-lte-htc/explorer/angled-listi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4538" y="3355311"/>
                <a:ext cx="722486" cy="1005198"/>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Rectangle 48"/>
            <p:cNvSpPr/>
            <p:nvPr/>
          </p:nvSpPr>
          <p:spPr>
            <a:xfrm>
              <a:off x="4728667" y="2060166"/>
              <a:ext cx="2226739" cy="480930"/>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endParaRPr lang="en-US" sz="1200" dirty="0">
                <a:solidFill>
                  <a:schemeClr val="bg1"/>
                </a:solidFill>
              </a:endParaRPr>
            </a:p>
          </p:txBody>
        </p:sp>
        <p:pic>
          <p:nvPicPr>
            <p:cNvPr id="1030" name="Picture 6" descr="https://raw.githubusercontent.com/ServiceStack/Assets/master/img/livedemos/techstacks/azure-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5536" y="2176038"/>
              <a:ext cx="1342314" cy="2586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pngimg.com/upload/cloud_PNG1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48191" y="2036177"/>
              <a:ext cx="723070" cy="4691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373929" y="2185916"/>
              <a:ext cx="627718" cy="154078"/>
            </a:xfrm>
            <a:prstGeom prst="rect">
              <a:avLst/>
            </a:prstGeom>
            <a:noFill/>
          </p:spPr>
          <p:txBody>
            <a:bodyPr wrap="square" rtlCol="0">
              <a:spAutoFit/>
            </a:bodyPr>
            <a:lstStyle/>
            <a:p>
              <a:r>
                <a:rPr lang="en-US" sz="1200" dirty="0"/>
                <a:t>Cloud</a:t>
              </a:r>
            </a:p>
          </p:txBody>
        </p:sp>
        <p:sp>
          <p:nvSpPr>
            <p:cNvPr id="51" name="Rectangle 50"/>
            <p:cNvSpPr/>
            <p:nvPr/>
          </p:nvSpPr>
          <p:spPr>
            <a:xfrm>
              <a:off x="5308680" y="2573587"/>
              <a:ext cx="187036" cy="13833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013">
                <a:solidFill>
                  <a:schemeClr val="bg1"/>
                </a:solidFill>
              </a:endParaRPr>
            </a:p>
          </p:txBody>
        </p:sp>
        <p:sp>
          <p:nvSpPr>
            <p:cNvPr id="52" name="Rectangle 51"/>
            <p:cNvSpPr/>
            <p:nvPr/>
          </p:nvSpPr>
          <p:spPr>
            <a:xfrm>
              <a:off x="7876495" y="3545663"/>
              <a:ext cx="187036" cy="138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chemeClr val="bg1"/>
                </a:solidFill>
              </a:endParaRPr>
            </a:p>
          </p:txBody>
        </p:sp>
        <p:sp>
          <p:nvSpPr>
            <p:cNvPr id="53" name="Rectangle 52"/>
            <p:cNvSpPr/>
            <p:nvPr/>
          </p:nvSpPr>
          <p:spPr>
            <a:xfrm>
              <a:off x="5494758" y="2565446"/>
              <a:ext cx="187036" cy="13833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013">
                <a:solidFill>
                  <a:schemeClr val="bg1"/>
                </a:solidFill>
              </a:endParaRPr>
            </a:p>
          </p:txBody>
        </p:sp>
        <p:sp>
          <p:nvSpPr>
            <p:cNvPr id="54" name="Rectangle 53"/>
            <p:cNvSpPr/>
            <p:nvPr/>
          </p:nvSpPr>
          <p:spPr>
            <a:xfrm>
              <a:off x="5833640" y="2564686"/>
              <a:ext cx="187036" cy="13833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013">
                <a:solidFill>
                  <a:schemeClr val="bg1"/>
                </a:solidFill>
              </a:endParaRPr>
            </a:p>
          </p:txBody>
        </p:sp>
        <p:pic>
          <p:nvPicPr>
            <p:cNvPr id="2050" name="Picture 2" descr="http://dtstc.ugr.es/tl/images/dd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60860" y="4247562"/>
              <a:ext cx="538082" cy="5380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0457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9600" dirty="0">
                <a:latin typeface="Calibri Light" panose="020F0302020204030204" pitchFamily="34" charset="0"/>
              </a:rPr>
              <a:t>Security Analysis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879226" y="2138429"/>
            <a:ext cx="6020415" cy="2858062"/>
          </a:xfrm>
          <a:prstGeom prst="rect">
            <a:avLst/>
          </a:prstGeom>
        </p:spPr>
      </p:pic>
    </p:spTree>
    <p:extLst>
      <p:ext uri="{BB962C8B-B14F-4D97-AF65-F5344CB8AC3E}">
        <p14:creationId xmlns:p14="http://schemas.microsoft.com/office/powerpoint/2010/main" val="730628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0839" y="1295400"/>
            <a:ext cx="1428750" cy="1428750"/>
          </a:xfrm>
          <a:prstGeom prst="rect">
            <a:avLst/>
          </a:prstGeom>
        </p:spPr>
      </p:pic>
      <p:pic>
        <p:nvPicPr>
          <p:cNvPr id="5" name="Picture 4"/>
          <p:cNvPicPr>
            <a:picLocks noChangeAspect="1"/>
          </p:cNvPicPr>
          <p:nvPr/>
        </p:nvPicPr>
        <p:blipFill>
          <a:blip r:embed="rId3"/>
          <a:stretch>
            <a:fillRect/>
          </a:stretch>
        </p:blipFill>
        <p:spPr>
          <a:xfrm>
            <a:off x="1826526" y="2834759"/>
            <a:ext cx="1428750" cy="1428750"/>
          </a:xfrm>
          <a:prstGeom prst="rect">
            <a:avLst/>
          </a:prstGeom>
        </p:spPr>
      </p:pic>
      <p:pic>
        <p:nvPicPr>
          <p:cNvPr id="6" name="Picture 5"/>
          <p:cNvPicPr>
            <a:picLocks noChangeAspect="1"/>
          </p:cNvPicPr>
          <p:nvPr/>
        </p:nvPicPr>
        <p:blipFill>
          <a:blip r:embed="rId4"/>
          <a:stretch>
            <a:fillRect/>
          </a:stretch>
        </p:blipFill>
        <p:spPr>
          <a:xfrm>
            <a:off x="3652961" y="1295399"/>
            <a:ext cx="6607969" cy="2968109"/>
          </a:xfrm>
          <a:prstGeom prst="rect">
            <a:avLst/>
          </a:prstGeom>
        </p:spPr>
      </p:pic>
      <p:sp>
        <p:nvSpPr>
          <p:cNvPr id="7" name="TextBox 6"/>
          <p:cNvSpPr txBox="1"/>
          <p:nvPr/>
        </p:nvSpPr>
        <p:spPr>
          <a:xfrm>
            <a:off x="-43228" y="-304800"/>
            <a:ext cx="7191392" cy="1800493"/>
          </a:xfrm>
          <a:prstGeom prst="rect">
            <a:avLst/>
          </a:prstGeom>
          <a:noFill/>
        </p:spPr>
        <p:txBody>
          <a:bodyPr wrap="none" rtlCol="0">
            <a:spAutoFit/>
          </a:bodyPr>
          <a:lstStyle/>
          <a:p>
            <a:r>
              <a:rPr lang="en-US" sz="10800" dirty="0">
                <a:latin typeface="Calibri Light" panose="020F0302020204030204" pitchFamily="34" charset="0"/>
              </a:rPr>
              <a:t>Deployment</a:t>
            </a:r>
          </a:p>
        </p:txBody>
      </p:sp>
      <p:sp>
        <p:nvSpPr>
          <p:cNvPr id="8" name="Content Placeholder 3"/>
          <p:cNvSpPr txBox="1">
            <a:spLocks/>
          </p:cNvSpPr>
          <p:nvPr/>
        </p:nvSpPr>
        <p:spPr>
          <a:xfrm>
            <a:off x="2667000" y="5048250"/>
            <a:ext cx="8229600" cy="455295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latin typeface="Calibri Light" panose="020F0302020204030204" pitchFamily="34" charset="0"/>
              </a:rPr>
              <a:t>Board Member and Chief Engineer of OnStar</a:t>
            </a:r>
          </a:p>
          <a:p>
            <a:r>
              <a:rPr lang="en-US" sz="1400" dirty="0">
                <a:latin typeface="Calibri Light" panose="020F0302020204030204" pitchFamily="34" charset="0"/>
              </a:rPr>
              <a:t>GM’s global telematics and ITS planning and deployment</a:t>
            </a:r>
          </a:p>
          <a:p>
            <a:r>
              <a:rPr lang="en-US" sz="1400" dirty="0">
                <a:latin typeface="Calibri Light" panose="020F0302020204030204" pitchFamily="34" charset="0"/>
              </a:rPr>
              <a:t>Chief Electrical Engineer of Cadillac</a:t>
            </a:r>
          </a:p>
          <a:p>
            <a:r>
              <a:rPr lang="en-US" sz="1400" dirty="0">
                <a:latin typeface="Calibri Light" panose="020F0302020204030204" pitchFamily="34" charset="0"/>
              </a:rPr>
              <a:t>Director of Electrical Engineering for GM North America</a:t>
            </a:r>
          </a:p>
          <a:p>
            <a:r>
              <a:rPr lang="en-US" sz="1400" dirty="0">
                <a:latin typeface="Calibri Light" panose="020F0302020204030204" pitchFamily="34" charset="0"/>
              </a:rPr>
              <a:t>2004 SAE Delco Electronics ITS Award for invention, design leadership, deployment, and operation. </a:t>
            </a:r>
          </a:p>
          <a:p>
            <a:r>
              <a:rPr lang="en-US" sz="1400" dirty="0">
                <a:latin typeface="Calibri Light" panose="020F0302020204030204" pitchFamily="34" charset="0"/>
              </a:rPr>
              <a:t>First deployment of 5.9GHz DSRC technology</a:t>
            </a:r>
          </a:p>
          <a:p>
            <a:r>
              <a:rPr lang="en-US" sz="1400" dirty="0">
                <a:latin typeface="Calibri Light" panose="020F0302020204030204" pitchFamily="34" charset="0"/>
              </a:rPr>
              <a:t>Founding member of the VII Working Group, which set the direction for V2X systems in the United States.</a:t>
            </a:r>
          </a:p>
        </p:txBody>
      </p:sp>
      <p:sp>
        <p:nvSpPr>
          <p:cNvPr id="9" name="TextBox 8"/>
          <p:cNvSpPr txBox="1"/>
          <p:nvPr/>
        </p:nvSpPr>
        <p:spPr>
          <a:xfrm>
            <a:off x="3001096" y="4724400"/>
            <a:ext cx="1494705" cy="369332"/>
          </a:xfrm>
          <a:prstGeom prst="rect">
            <a:avLst/>
          </a:prstGeom>
          <a:noFill/>
        </p:spPr>
        <p:txBody>
          <a:bodyPr wrap="none" rtlCol="0">
            <a:spAutoFit/>
          </a:bodyPr>
          <a:lstStyle/>
          <a:p>
            <a:r>
              <a:rPr lang="en-US" dirty="0">
                <a:latin typeface="Calibri Light" panose="020F0302020204030204" pitchFamily="34" charset="0"/>
              </a:rPr>
              <a:t>DAVID ACTON</a:t>
            </a:r>
          </a:p>
        </p:txBody>
      </p:sp>
    </p:spTree>
    <p:extLst>
      <p:ext uri="{BB962C8B-B14F-4D97-AF65-F5344CB8AC3E}">
        <p14:creationId xmlns:p14="http://schemas.microsoft.com/office/powerpoint/2010/main" val="2238346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1676400" y="4495800"/>
            <a:ext cx="8229600" cy="1525556"/>
          </a:xfrm>
        </p:spPr>
        <p:txBody>
          <a:bodyPr>
            <a:noAutofit/>
          </a:bodyPr>
          <a:lstStyle/>
          <a:p>
            <a:r>
              <a:rPr lang="en-US" sz="1800" dirty="0"/>
              <a:t>Size: 4,000 vehicles</a:t>
            </a:r>
          </a:p>
          <a:p>
            <a:pPr lvl="1"/>
            <a:r>
              <a:rPr lang="en-US" sz="1800" dirty="0"/>
              <a:t>Big enough for proof of concept </a:t>
            </a:r>
          </a:p>
          <a:p>
            <a:pPr lvl="1"/>
            <a:r>
              <a:rPr lang="en-US" sz="1800" dirty="0"/>
              <a:t>Small enough to manage systems</a:t>
            </a:r>
          </a:p>
          <a:p>
            <a:r>
              <a:rPr lang="en-US" sz="1800" dirty="0"/>
              <a:t>Citizens Involved</a:t>
            </a:r>
          </a:p>
          <a:p>
            <a:pPr lvl="1"/>
            <a:r>
              <a:rPr lang="en-US" sz="1800" dirty="0">
                <a:ea typeface="Calibri" panose="020F0502020204030204" pitchFamily="34" charset="0"/>
              </a:rPr>
              <a:t>Populace, Mayor, City Council, Public Safety Officer, Traffic Engineer, County Road Commissioner &amp; autonomous vehicle related program in public schools</a:t>
            </a:r>
            <a:endParaRPr lang="en-US" sz="1800" dirty="0"/>
          </a:p>
          <a:p>
            <a:r>
              <a:rPr lang="en-US" sz="1800" dirty="0"/>
              <a:t>Adjacent to US DoT South East Michigan </a:t>
            </a:r>
            <a:r>
              <a:rPr lang="en-US" sz="1800" dirty="0" err="1"/>
              <a:t>testbed</a:t>
            </a:r>
            <a:endParaRPr lang="en-US" sz="1800" dirty="0"/>
          </a:p>
        </p:txBody>
      </p:sp>
      <p:pic>
        <p:nvPicPr>
          <p:cNvPr id="5" name="Picture 8" descr="http://fc05.deviantart.net/fs70/i/2010/140/f/a/Downtown_Owosso__Michigan_by_II_McCloud_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802628"/>
            <a:ext cx="3264694" cy="2616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24689" t="23658" r="19909" b="10383"/>
          <a:stretch/>
        </p:blipFill>
        <p:spPr>
          <a:xfrm>
            <a:off x="5257801" y="1819702"/>
            <a:ext cx="2674569" cy="2599898"/>
          </a:xfrm>
          <a:prstGeom prst="rect">
            <a:avLst/>
          </a:prstGeom>
        </p:spPr>
      </p:pic>
      <p:pic>
        <p:nvPicPr>
          <p:cNvPr id="7" name="Picture 4" descr="http://upload.wikimedia.org/wikipedia/commons/thumb/5/54/Map_of_Michigan_highlighting_Shiawassee_County.svg/2000px-Map_of_Michigan_highlighting_Shiawassee_County.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1802628"/>
            <a:ext cx="2209800" cy="26169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0"/>
            <a:ext cx="12191999" cy="110799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6600" dirty="0">
                <a:latin typeface="Calibri Light" panose="020F0302020204030204" pitchFamily="34" charset="0"/>
              </a:rPr>
              <a:t>Deployment </a:t>
            </a:r>
            <a:r>
              <a:rPr lang="en-US" sz="6600" dirty="0" smtClean="0">
                <a:latin typeface="Calibri Light" panose="020F0302020204030204" pitchFamily="34" charset="0"/>
              </a:rPr>
              <a:t>Location: </a:t>
            </a:r>
            <a:r>
              <a:rPr lang="en-US" sz="6600" dirty="0">
                <a:latin typeface="Calibri Light" panose="020F0302020204030204" pitchFamily="34" charset="0"/>
              </a:rPr>
              <a:t>Owosso, MI</a:t>
            </a:r>
          </a:p>
        </p:txBody>
      </p:sp>
    </p:spTree>
    <p:extLst>
      <p:ext uri="{BB962C8B-B14F-4D97-AF65-F5344CB8AC3E}">
        <p14:creationId xmlns:p14="http://schemas.microsoft.com/office/powerpoint/2010/main" val="308695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4779" y="0"/>
            <a:ext cx="8847221" cy="6857999"/>
          </a:xfrm>
          <a:prstGeom prst="rect">
            <a:avLst/>
          </a:prstGeom>
        </p:spPr>
      </p:pic>
      <p:sp>
        <p:nvSpPr>
          <p:cNvPr id="3" name="Rectangle 2"/>
          <p:cNvSpPr/>
          <p:nvPr/>
        </p:nvSpPr>
        <p:spPr>
          <a:xfrm>
            <a:off x="128338" y="1612901"/>
            <a:ext cx="3112168" cy="36776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4000" dirty="0" smtClean="0"/>
          </a:p>
          <a:p>
            <a:pPr algn="ctr"/>
            <a:endParaRPr lang="en-US" sz="1200" dirty="0"/>
          </a:p>
          <a:p>
            <a:pPr algn="ctr"/>
            <a:r>
              <a:rPr lang="en-US" sz="4000" dirty="0" smtClean="0"/>
              <a:t>The wealth of nations can’t depend only on</a:t>
            </a:r>
            <a:r>
              <a:rPr lang="en-US" sz="4000" dirty="0"/>
              <a:t> </a:t>
            </a:r>
            <a:r>
              <a:rPr lang="en-US" sz="4000" dirty="0" smtClean="0"/>
              <a:t>castles in the cloud.</a:t>
            </a:r>
            <a:endParaRPr lang="en-US" sz="4000" dirty="0" smtClean="0">
              <a:solidFill>
                <a:schemeClr val="accent1">
                  <a:lumMod val="40000"/>
                  <a:lumOff val="60000"/>
                </a:schemeClr>
              </a:solidFill>
            </a:endParaRPr>
          </a:p>
          <a:p>
            <a:pPr algn="ctr">
              <a:lnSpc>
                <a:spcPct val="150000"/>
              </a:lnSpc>
            </a:pPr>
            <a:endParaRPr lang="en-US" sz="4000" dirty="0"/>
          </a:p>
        </p:txBody>
      </p:sp>
    </p:spTree>
    <p:extLst>
      <p:ext uri="{BB962C8B-B14F-4D97-AF65-F5344CB8AC3E}">
        <p14:creationId xmlns:p14="http://schemas.microsoft.com/office/powerpoint/2010/main" val="1013081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 DoT Proposal</a:t>
            </a:r>
            <a:endParaRPr lang="en-US" dirty="0"/>
          </a:p>
        </p:txBody>
      </p:sp>
      <p:sp>
        <p:nvSpPr>
          <p:cNvPr id="3" name="Subtitle 2"/>
          <p:cNvSpPr>
            <a:spLocks noGrp="1"/>
          </p:cNvSpPr>
          <p:nvPr>
            <p:ph type="subTitle" idx="1"/>
          </p:nvPr>
        </p:nvSpPr>
        <p:spPr/>
        <p:txBody>
          <a:bodyPr/>
          <a:lstStyle/>
          <a:p>
            <a:r>
              <a:rPr lang="en-US" dirty="0" smtClean="0"/>
              <a:t>Award Decision Aug-Sep 2015</a:t>
            </a:r>
            <a:endParaRPr lang="en-US" dirty="0"/>
          </a:p>
        </p:txBody>
      </p:sp>
    </p:spTree>
    <p:extLst>
      <p:ext uri="{BB962C8B-B14F-4D97-AF65-F5344CB8AC3E}">
        <p14:creationId xmlns:p14="http://schemas.microsoft.com/office/powerpoint/2010/main" val="22297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3FC22D-B811-194B-97FA-96217E562CA6}" type="slidenum">
              <a:rPr lang="en-US" smtClean="0"/>
              <a:pPr>
                <a:defRPr/>
              </a:pPr>
              <a:t>21</a:t>
            </a:fld>
            <a:endParaRPr lang="en-US"/>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53" y="1371600"/>
            <a:ext cx="7929490" cy="6280484"/>
          </a:xfrm>
          <a:prstGeom prst="rect">
            <a:avLst/>
          </a:prstGeom>
        </p:spPr>
      </p:pic>
      <p:sp>
        <p:nvSpPr>
          <p:cNvPr id="12" name="Rectangle 11"/>
          <p:cNvSpPr/>
          <p:nvPr/>
        </p:nvSpPr>
        <p:spPr>
          <a:xfrm>
            <a:off x="6978316" y="2502568"/>
            <a:ext cx="1155031" cy="48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93112" y="4415585"/>
            <a:ext cx="1789208" cy="369332"/>
          </a:xfrm>
          <a:prstGeom prst="rect">
            <a:avLst/>
          </a:prstGeom>
          <a:noFill/>
        </p:spPr>
        <p:txBody>
          <a:bodyPr wrap="none" rtlCol="0">
            <a:spAutoFit/>
          </a:bodyPr>
          <a:lstStyle/>
          <a:p>
            <a:r>
              <a:rPr lang="en-US" b="1" dirty="0" smtClean="0"/>
              <a:t>MARCH 22, 2015</a:t>
            </a:r>
            <a:endParaRPr lang="en-US" b="1" dirty="0"/>
          </a:p>
        </p:txBody>
      </p:sp>
      <p:sp>
        <p:nvSpPr>
          <p:cNvPr id="14" name="Rectangle 13"/>
          <p:cNvSpPr/>
          <p:nvPr/>
        </p:nvSpPr>
        <p:spPr>
          <a:xfrm>
            <a:off x="0" y="4415585"/>
            <a:ext cx="565484" cy="589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475621" y="3112164"/>
            <a:ext cx="4816640" cy="3785652"/>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4800" b="1" dirty="0" smtClean="0">
                <a:solidFill>
                  <a:srgbClr val="FF0000"/>
                </a:solidFill>
              </a:rPr>
              <a:t>S    Semi</a:t>
            </a:r>
          </a:p>
          <a:p>
            <a:r>
              <a:rPr lang="en-US" sz="4800" b="1" dirty="0" smtClean="0">
                <a:solidFill>
                  <a:srgbClr val="FF0000"/>
                </a:solidFill>
              </a:rPr>
              <a:t>A    Autonomous</a:t>
            </a:r>
          </a:p>
          <a:p>
            <a:r>
              <a:rPr lang="en-US" sz="4800" b="1" dirty="0" smtClean="0">
                <a:solidFill>
                  <a:srgbClr val="FF0000"/>
                </a:solidFill>
              </a:rPr>
              <a:t>F    Freight</a:t>
            </a:r>
          </a:p>
          <a:p>
            <a:r>
              <a:rPr lang="en-US" sz="4800" b="1" dirty="0" smtClean="0">
                <a:solidFill>
                  <a:srgbClr val="FF0000"/>
                </a:solidFill>
              </a:rPr>
              <a:t>T    Transportation</a:t>
            </a:r>
          </a:p>
          <a:p>
            <a:r>
              <a:rPr lang="en-US" sz="4800" b="1" dirty="0">
                <a:solidFill>
                  <a:srgbClr val="FF0000"/>
                </a:solidFill>
              </a:rPr>
              <a:t> </a:t>
            </a:r>
            <a:r>
              <a:rPr lang="en-US" sz="4800" b="1" dirty="0" smtClean="0">
                <a:solidFill>
                  <a:srgbClr val="FF0000"/>
                </a:solidFill>
              </a:rPr>
              <a:t>I    Initiative</a:t>
            </a:r>
            <a:endParaRPr lang="en-US" sz="4800" b="1" dirty="0">
              <a:solidFill>
                <a:srgbClr val="FF0000"/>
              </a:solidFill>
            </a:endParaRPr>
          </a:p>
        </p:txBody>
      </p:sp>
      <p:sp>
        <p:nvSpPr>
          <p:cNvPr id="9" name="Title 1"/>
          <p:cNvSpPr txBox="1">
            <a:spLocks/>
          </p:cNvSpPr>
          <p:nvPr/>
        </p:nvSpPr>
        <p:spPr bwMode="auto">
          <a:xfrm>
            <a:off x="-385008" y="-16042"/>
            <a:ext cx="12192000" cy="98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457200" tIns="45720" rIns="91440" bIns="45720" numCol="1" anchor="ctr" anchorCtr="0" compatLnSpc="1">
            <a:prstTxWarp prst="textNoShape">
              <a:avLst/>
            </a:prstTxWarp>
          </a:bodyPr>
          <a:lstStyle>
            <a:lvl1pPr algn="l" rtl="0" eaLnBrk="1" fontAlgn="base" hangingPunct="1">
              <a:lnSpc>
                <a:spcPct val="100000"/>
              </a:lnSpc>
              <a:spcBef>
                <a:spcPct val="0"/>
              </a:spcBef>
              <a:spcAft>
                <a:spcPct val="0"/>
              </a:spcAft>
              <a:defRPr sz="3200" b="1"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9pPr>
          </a:lstStyle>
          <a:p>
            <a:r>
              <a:rPr lang="en-US" sz="4800" b="0" dirty="0" smtClean="0">
                <a:latin typeface="+mn-lt"/>
              </a:rPr>
              <a:t>TRANSPORTATION ● </a:t>
            </a:r>
            <a:r>
              <a:rPr lang="en-US" sz="4800" b="0" dirty="0" smtClean="0">
                <a:latin typeface="+mn-lt"/>
                <a:hlinkClick r:id="rId4"/>
              </a:rPr>
              <a:t>http://bit.ly/DOT-DOT-DOT</a:t>
            </a:r>
            <a:r>
              <a:rPr lang="en-US" sz="4800" b="0" dirty="0" smtClean="0">
                <a:latin typeface="+mn-lt"/>
              </a:rPr>
              <a:t> </a:t>
            </a:r>
            <a:endParaRPr lang="en-US" sz="4800" b="0" dirty="0">
              <a:latin typeface="+mn-lt"/>
            </a:endParaRPr>
          </a:p>
        </p:txBody>
      </p:sp>
      <p:sp>
        <p:nvSpPr>
          <p:cNvPr id="2" name="TextBox 1"/>
          <p:cNvSpPr txBox="1"/>
          <p:nvPr/>
        </p:nvSpPr>
        <p:spPr>
          <a:xfrm>
            <a:off x="8181475" y="1732549"/>
            <a:ext cx="3825150"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dirty="0" smtClean="0">
                <a:solidFill>
                  <a:schemeClr val="bg1"/>
                </a:solidFill>
              </a:rPr>
              <a:t>Arrives in New York today April 2, 2015</a:t>
            </a:r>
            <a:endParaRPr lang="en-US" dirty="0">
              <a:solidFill>
                <a:schemeClr val="bg1"/>
              </a:solidFill>
            </a:endParaRPr>
          </a:p>
        </p:txBody>
      </p:sp>
    </p:spTree>
    <p:extLst>
      <p:ext uri="{BB962C8B-B14F-4D97-AF65-F5344CB8AC3E}">
        <p14:creationId xmlns:p14="http://schemas.microsoft.com/office/powerpoint/2010/main" val="3785777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3FC22D-B811-194B-97FA-96217E562CA6}" type="slidenum">
              <a:rPr lang="en-US" smtClean="0"/>
              <a:pPr>
                <a:defRPr/>
              </a:pPr>
              <a:t>22</a:t>
            </a:fld>
            <a:endParaRPr lang="en-US"/>
          </a:p>
        </p:txBody>
      </p:sp>
      <p:pic>
        <p:nvPicPr>
          <p:cNvPr id="6" name="Picture 5"/>
          <p:cNvPicPr>
            <a:picLocks noChangeAspect="1"/>
          </p:cNvPicPr>
          <p:nvPr/>
        </p:nvPicPr>
        <p:blipFill>
          <a:blip r:embed="rId3"/>
          <a:stretch>
            <a:fillRect/>
          </a:stretch>
        </p:blipFill>
        <p:spPr>
          <a:xfrm>
            <a:off x="503428" y="1429587"/>
            <a:ext cx="9248775" cy="5343525"/>
          </a:xfrm>
          <a:prstGeom prst="rect">
            <a:avLst/>
          </a:prstGeom>
          <a:ln w="3175">
            <a:solidFill>
              <a:schemeClr val="bg1">
                <a:lumMod val="85000"/>
              </a:schemeClr>
            </a:solidFill>
          </a:ln>
        </p:spPr>
      </p:pic>
      <p:sp>
        <p:nvSpPr>
          <p:cNvPr id="7" name="Rectangle 6"/>
          <p:cNvSpPr/>
          <p:nvPr/>
        </p:nvSpPr>
        <p:spPr>
          <a:xfrm>
            <a:off x="6629400" y="1416140"/>
            <a:ext cx="3136250" cy="2658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0" y="-2450"/>
            <a:ext cx="12192000" cy="955379"/>
          </a:xfrm>
        </p:spPr>
        <p:txBody>
          <a:bodyPr>
            <a:noAutofit/>
          </a:bodyPr>
          <a:lstStyle/>
          <a:p>
            <a:pPr algn="ctr"/>
            <a:r>
              <a:rPr lang="en-US" sz="4100" dirty="0" smtClean="0"/>
              <a:t>What we are thinking – SDV – Software Defined Vehicles </a:t>
            </a:r>
            <a:endParaRPr lang="en-US" sz="4100" dirty="0"/>
          </a:p>
        </p:txBody>
      </p:sp>
      <p:sp>
        <p:nvSpPr>
          <p:cNvPr id="2" name="Rectangle 1"/>
          <p:cNvSpPr/>
          <p:nvPr/>
        </p:nvSpPr>
        <p:spPr>
          <a:xfrm>
            <a:off x="8438144" y="1299413"/>
            <a:ext cx="3657600" cy="104273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smtClean="0"/>
              <a:t>Drive to Anywhere</a:t>
            </a:r>
          </a:p>
          <a:p>
            <a:pPr algn="r"/>
            <a:r>
              <a:rPr lang="en-US" sz="2800" dirty="0" smtClean="0"/>
              <a:t>Drive from Everywhere</a:t>
            </a:r>
            <a:endParaRPr lang="en-US" sz="2800" dirty="0"/>
          </a:p>
        </p:txBody>
      </p:sp>
      <p:sp>
        <p:nvSpPr>
          <p:cNvPr id="3" name="Rectangle 2"/>
          <p:cNvSpPr/>
          <p:nvPr/>
        </p:nvSpPr>
        <p:spPr>
          <a:xfrm>
            <a:off x="32084" y="808551"/>
            <a:ext cx="12063663" cy="47665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  UBIQUITOUS DRIVING FUNCTION</a:t>
            </a:r>
            <a:endParaRPr lang="en-US" sz="2800" dirty="0"/>
          </a:p>
        </p:txBody>
      </p:sp>
    </p:spTree>
    <p:extLst>
      <p:ext uri="{BB962C8B-B14F-4D97-AF65-F5344CB8AC3E}">
        <p14:creationId xmlns:p14="http://schemas.microsoft.com/office/powerpoint/2010/main" val="1525132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8209" y="1491914"/>
            <a:ext cx="10515600" cy="5390481"/>
          </a:xfrm>
        </p:spPr>
        <p:txBody>
          <a:bodyPr/>
          <a:lstStyle/>
          <a:p>
            <a:pPr>
              <a:lnSpc>
                <a:spcPct val="150000"/>
              </a:lnSpc>
            </a:pPr>
            <a:r>
              <a:rPr lang="en-US" sz="2000" dirty="0">
                <a:latin typeface="Calibri" panose="020F0502020204030204" pitchFamily="34" charset="0"/>
              </a:rPr>
              <a:t>P</a:t>
            </a:r>
            <a:r>
              <a:rPr lang="en-US" sz="2000" dirty="0" smtClean="0">
                <a:latin typeface="Calibri" panose="020F0502020204030204" pitchFamily="34" charset="0"/>
              </a:rPr>
              <a:t>otential partners - a “wish list” based on preliminary conversations:</a:t>
            </a:r>
          </a:p>
          <a:p>
            <a:pPr>
              <a:lnSpc>
                <a:spcPct val="150000"/>
              </a:lnSpc>
            </a:pPr>
            <a:r>
              <a:rPr lang="en-US" sz="2000" dirty="0" smtClean="0">
                <a:latin typeface="Calibri" panose="020F0502020204030204" pitchFamily="34" charset="0"/>
              </a:rPr>
              <a:t>Intel					US Department of Transportation</a:t>
            </a:r>
          </a:p>
          <a:p>
            <a:pPr>
              <a:lnSpc>
                <a:spcPct val="150000"/>
              </a:lnSpc>
            </a:pPr>
            <a:r>
              <a:rPr lang="en-US" sz="2000" dirty="0" smtClean="0">
                <a:latin typeface="Calibri" panose="020F0502020204030204" pitchFamily="34" charset="0"/>
              </a:rPr>
              <a:t>National Instruments			Massachusetts Institute of Technology</a:t>
            </a:r>
          </a:p>
          <a:p>
            <a:pPr>
              <a:lnSpc>
                <a:spcPct val="150000"/>
              </a:lnSpc>
            </a:pPr>
            <a:r>
              <a:rPr lang="en-US" sz="2000" dirty="0" err="1" smtClean="0">
                <a:latin typeface="Calibri" panose="020F0502020204030204" pitchFamily="34" charset="0"/>
              </a:rPr>
              <a:t>Ottomatika</a:t>
            </a:r>
            <a:r>
              <a:rPr lang="en-US" sz="2000" dirty="0" smtClean="0">
                <a:latin typeface="Calibri" panose="020F0502020204030204" pitchFamily="34" charset="0"/>
              </a:rPr>
              <a:t>				Carnegie Mellon University</a:t>
            </a:r>
          </a:p>
          <a:p>
            <a:pPr>
              <a:lnSpc>
                <a:spcPct val="150000"/>
              </a:lnSpc>
            </a:pPr>
            <a:r>
              <a:rPr lang="en-US" sz="2000" dirty="0" smtClean="0">
                <a:latin typeface="Calibri" panose="020F0502020204030204" pitchFamily="34" charset="0"/>
              </a:rPr>
              <a:t>Ford					</a:t>
            </a:r>
            <a:r>
              <a:rPr lang="en-US" sz="2000" dirty="0" err="1" smtClean="0"/>
              <a:t>Instituto</a:t>
            </a:r>
            <a:r>
              <a:rPr lang="en-US" sz="2000" dirty="0" smtClean="0"/>
              <a:t> </a:t>
            </a:r>
            <a:r>
              <a:rPr lang="en-US" sz="2000" dirty="0"/>
              <a:t>de </a:t>
            </a:r>
            <a:r>
              <a:rPr lang="en-US" sz="2000" dirty="0" err="1"/>
              <a:t>Biomecánica</a:t>
            </a:r>
            <a:r>
              <a:rPr lang="en-US" sz="2000" dirty="0"/>
              <a:t> de Valencia</a:t>
            </a:r>
            <a:endParaRPr lang="en-US" sz="2000" dirty="0" smtClean="0"/>
          </a:p>
          <a:p>
            <a:pPr>
              <a:lnSpc>
                <a:spcPct val="150000"/>
              </a:lnSpc>
            </a:pPr>
            <a:r>
              <a:rPr lang="en-US" sz="2000" dirty="0" smtClean="0">
                <a:latin typeface="Calibri" panose="020F0502020204030204" pitchFamily="34" charset="0"/>
              </a:rPr>
              <a:t>Jaguar-Land-Rover			Loughborough University</a:t>
            </a:r>
          </a:p>
          <a:p>
            <a:pPr>
              <a:lnSpc>
                <a:spcPct val="150000"/>
              </a:lnSpc>
            </a:pPr>
            <a:r>
              <a:rPr lang="en-US" sz="2000" dirty="0" smtClean="0">
                <a:latin typeface="Calibri" panose="020F0502020204030204" pitchFamily="34" charset="0"/>
              </a:rPr>
              <a:t>Navistar				</a:t>
            </a:r>
            <a:r>
              <a:rPr lang="en-US" sz="2000" dirty="0" err="1" smtClean="0">
                <a:latin typeface="Calibri" panose="020F0502020204030204" pitchFamily="34" charset="0"/>
              </a:rPr>
              <a:t>Arada</a:t>
            </a:r>
            <a:r>
              <a:rPr lang="en-US" sz="2000" dirty="0" smtClean="0">
                <a:latin typeface="Calibri" panose="020F0502020204030204" pitchFamily="34" charset="0"/>
              </a:rPr>
              <a:t> Systems</a:t>
            </a:r>
          </a:p>
          <a:p>
            <a:pPr>
              <a:lnSpc>
                <a:spcPct val="150000"/>
              </a:lnSpc>
            </a:pPr>
            <a:r>
              <a:rPr lang="en-US" sz="2000" dirty="0" err="1" smtClean="0">
                <a:latin typeface="Calibri" panose="020F0502020204030204" pitchFamily="34" charset="0"/>
              </a:rPr>
              <a:t>TechMahindra</a:t>
            </a:r>
            <a:r>
              <a:rPr lang="en-US" sz="2000" dirty="0" smtClean="0">
                <a:latin typeface="Calibri" panose="020F0502020204030204" pitchFamily="34" charset="0"/>
              </a:rPr>
              <a:t>				Delphi</a:t>
            </a:r>
          </a:p>
          <a:p>
            <a:pPr>
              <a:lnSpc>
                <a:spcPct val="150000"/>
              </a:lnSpc>
            </a:pPr>
            <a:r>
              <a:rPr lang="en-US" sz="2000" dirty="0" smtClean="0">
                <a:latin typeface="Calibri" panose="020F0502020204030204" pitchFamily="34" charset="0"/>
              </a:rPr>
              <a:t>Caterpillar				Bosch</a:t>
            </a:r>
          </a:p>
          <a:p>
            <a:pPr>
              <a:lnSpc>
                <a:spcPct val="150000"/>
              </a:lnSpc>
            </a:pPr>
            <a:endParaRPr lang="en-US" sz="2000" dirty="0"/>
          </a:p>
        </p:txBody>
      </p:sp>
      <p:sp>
        <p:nvSpPr>
          <p:cNvPr id="5" name="Slide Number Placeholder 4"/>
          <p:cNvSpPr>
            <a:spLocks noGrp="1"/>
          </p:cNvSpPr>
          <p:nvPr>
            <p:ph type="sldNum" sz="quarter" idx="12"/>
          </p:nvPr>
        </p:nvSpPr>
        <p:spPr/>
        <p:txBody>
          <a:bodyPr/>
          <a:lstStyle/>
          <a:p>
            <a:pPr>
              <a:defRPr/>
            </a:pPr>
            <a:fld id="{E03FC22D-B811-194B-97FA-96217E562CA6}" type="slidenum">
              <a:rPr lang="en-US" smtClean="0"/>
              <a:pPr>
                <a:defRPr/>
              </a:pPr>
              <a:t>23</a:t>
            </a:fld>
            <a:endParaRPr lang="en-US"/>
          </a:p>
        </p:txBody>
      </p:sp>
      <p:sp>
        <p:nvSpPr>
          <p:cNvPr id="6" name="Rectangle 5"/>
          <p:cNvSpPr/>
          <p:nvPr/>
        </p:nvSpPr>
        <p:spPr>
          <a:xfrm>
            <a:off x="8454186" y="545439"/>
            <a:ext cx="3657600" cy="1042736"/>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smtClean="0"/>
              <a:t>Drive to Anywhere</a:t>
            </a:r>
          </a:p>
          <a:p>
            <a:pPr algn="r"/>
            <a:r>
              <a:rPr lang="en-US" sz="2800" dirty="0" smtClean="0"/>
              <a:t>Drive from Everywhere</a:t>
            </a:r>
            <a:endParaRPr lang="en-US" sz="2800" dirty="0"/>
          </a:p>
        </p:txBody>
      </p:sp>
      <p:sp>
        <p:nvSpPr>
          <p:cNvPr id="7" name="Rectangle 6"/>
          <p:cNvSpPr/>
          <p:nvPr/>
        </p:nvSpPr>
        <p:spPr>
          <a:xfrm>
            <a:off x="48126" y="54577"/>
            <a:ext cx="12063663" cy="476658"/>
          </a:xfrm>
          <a:prstGeom prst="rect">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  UBIQUITOUS DRIVING FUNCTION</a:t>
            </a:r>
            <a:endParaRPr lang="en-US" sz="2800" dirty="0"/>
          </a:p>
        </p:txBody>
      </p:sp>
    </p:spTree>
    <p:extLst>
      <p:ext uri="{BB962C8B-B14F-4D97-AF65-F5344CB8AC3E}">
        <p14:creationId xmlns:p14="http://schemas.microsoft.com/office/powerpoint/2010/main" val="3892813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41"/>
            <a:ext cx="12192000" cy="1325563"/>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4500" dirty="0" smtClean="0"/>
              <a:t>What we are thinking – Precision Farming Test Bed</a:t>
            </a:r>
            <a:endParaRPr lang="en-US" sz="4500" dirty="0"/>
          </a:p>
        </p:txBody>
      </p:sp>
      <p:sp>
        <p:nvSpPr>
          <p:cNvPr id="3" name="Content Placeholder 2"/>
          <p:cNvSpPr>
            <a:spLocks noGrp="1"/>
          </p:cNvSpPr>
          <p:nvPr>
            <p:ph idx="1"/>
          </p:nvPr>
        </p:nvSpPr>
        <p:spPr>
          <a:xfrm>
            <a:off x="1302083" y="1360061"/>
            <a:ext cx="10515600" cy="5418062"/>
          </a:xfrm>
        </p:spPr>
        <p:txBody>
          <a:bodyPr>
            <a:normAutofit fontScale="92500"/>
          </a:bodyPr>
          <a:lstStyle/>
          <a:p>
            <a:pPr>
              <a:lnSpc>
                <a:spcPct val="150000"/>
              </a:lnSpc>
            </a:pPr>
            <a:r>
              <a:rPr lang="en-US" sz="2000" dirty="0" err="1" smtClean="0"/>
              <a:t>IoT</a:t>
            </a:r>
            <a:r>
              <a:rPr lang="en-US" sz="2000" dirty="0" smtClean="0"/>
              <a:t> and </a:t>
            </a:r>
            <a:r>
              <a:rPr lang="en-US" sz="2000" dirty="0" err="1" smtClean="0"/>
              <a:t>IIoT</a:t>
            </a:r>
            <a:r>
              <a:rPr lang="en-US" sz="2000" dirty="0" smtClean="0"/>
              <a:t> in agriculture is a part of the broad fabric of the Smarter Planet movement which catalyzed the “farm to fork” and “seed to mouth” scenarios. Major farm equipment manufacturers are leading the charge in this domain by introducing sophisticated data communication with farming equipment (</a:t>
            </a:r>
            <a:r>
              <a:rPr lang="en-US" sz="2000" dirty="0" err="1" smtClean="0"/>
              <a:t>eg</a:t>
            </a:r>
            <a:r>
              <a:rPr lang="en-US" sz="2000" dirty="0" smtClean="0"/>
              <a:t> John Deere). In this new attempt, we may also include </a:t>
            </a:r>
            <a:r>
              <a:rPr lang="en-US" sz="2000" dirty="0" smtClean="0">
                <a:hlinkClick r:id="rId3"/>
              </a:rPr>
              <a:t>NASA SMAP</a:t>
            </a:r>
            <a:r>
              <a:rPr lang="en-US" sz="2000" u="sng" dirty="0" smtClean="0">
                <a:hlinkClick r:id="rId3"/>
              </a:rPr>
              <a:t> </a:t>
            </a:r>
            <a:r>
              <a:rPr lang="en-US" sz="2000" dirty="0" smtClean="0"/>
              <a:t>data.</a:t>
            </a:r>
          </a:p>
          <a:p>
            <a:pPr>
              <a:lnSpc>
                <a:spcPct val="150000"/>
              </a:lnSpc>
            </a:pPr>
            <a:r>
              <a:rPr lang="en-US" sz="2000" dirty="0" smtClean="0"/>
              <a:t>Precision Farming attempts to synthesize the data relevant to users (farmers) in an accessible visualization template which can connect to or may be in addition to on-board data and analytics.</a:t>
            </a:r>
            <a:endParaRPr lang="en-US" sz="2000" dirty="0"/>
          </a:p>
          <a:p>
            <a:pPr>
              <a:lnSpc>
                <a:spcPct val="150000"/>
              </a:lnSpc>
            </a:pPr>
            <a:r>
              <a:rPr lang="en-US" sz="2000" dirty="0" smtClean="0"/>
              <a:t>For a preview, please explore “Internet of Systems” under the Smart Cities section – see page 3 (please download the PDF which is at the bottom of the list here </a:t>
            </a:r>
            <a:r>
              <a:rPr lang="en-US" sz="2000" dirty="0" smtClean="0">
                <a:hlinkClick r:id="rId4"/>
              </a:rPr>
              <a:t>http://bit.ly/MIT-IOT</a:t>
            </a:r>
            <a:r>
              <a:rPr lang="en-US" sz="2000" dirty="0" smtClean="0"/>
              <a:t>) </a:t>
            </a:r>
          </a:p>
          <a:p>
            <a:pPr>
              <a:lnSpc>
                <a:spcPct val="150000"/>
              </a:lnSpc>
            </a:pPr>
            <a:r>
              <a:rPr lang="en-US" sz="2000" dirty="0" smtClean="0"/>
              <a:t>Would you like to join this coalition and contribute to the precision farming test bed initiative?</a:t>
            </a:r>
          </a:p>
          <a:p>
            <a:r>
              <a:rPr lang="en-US" sz="2000" dirty="0" smtClean="0"/>
              <a:t>US </a:t>
            </a:r>
            <a:r>
              <a:rPr lang="en-US" sz="2000" dirty="0"/>
              <a:t>Department of Agriculture - NIFA ● September 30, 2015 ● </a:t>
            </a:r>
            <a:r>
              <a:rPr lang="en-US" sz="2000" dirty="0" smtClean="0"/>
              <a:t>Funding $116M</a:t>
            </a:r>
            <a:endParaRPr lang="en-US" sz="900" dirty="0" smtClean="0"/>
          </a:p>
          <a:p>
            <a:r>
              <a:rPr lang="en-US" sz="2000" u="sng" dirty="0" smtClean="0">
                <a:hlinkClick r:id="rId5"/>
              </a:rPr>
              <a:t>http</a:t>
            </a:r>
            <a:r>
              <a:rPr lang="en-US" sz="2000" u="sng" dirty="0">
                <a:hlinkClick r:id="rId5"/>
              </a:rPr>
              <a:t>://</a:t>
            </a:r>
            <a:r>
              <a:rPr lang="en-US" sz="2000" u="sng" dirty="0" smtClean="0">
                <a:hlinkClick r:id="rId5"/>
              </a:rPr>
              <a:t>bit.ly/PRECISION-FARMING</a:t>
            </a:r>
            <a:r>
              <a:rPr lang="en-US" sz="2000" dirty="0" smtClean="0"/>
              <a:t> </a:t>
            </a:r>
            <a:r>
              <a:rPr lang="en-US" sz="2000" dirty="0">
                <a:latin typeface="Calibri" panose="020F0502020204030204" pitchFamily="34" charset="0"/>
              </a:rPr>
              <a:t>● </a:t>
            </a:r>
            <a:r>
              <a:rPr lang="en-US" sz="2000" u="sng" dirty="0">
                <a:latin typeface="Calibri" panose="020F0502020204030204" pitchFamily="34" charset="0"/>
                <a:hlinkClick r:id="rId3"/>
              </a:rPr>
              <a:t>http://smap.jpl.nasa.gov</a:t>
            </a:r>
            <a:r>
              <a:rPr lang="en-US" sz="2000" u="sng" dirty="0" smtClean="0">
                <a:latin typeface="Calibri" panose="020F0502020204030204" pitchFamily="34" charset="0"/>
                <a:hlinkClick r:id="rId3"/>
              </a:rPr>
              <a:t>/</a:t>
            </a:r>
            <a:r>
              <a:rPr lang="en-US" sz="2000" u="sng" dirty="0" smtClean="0">
                <a:latin typeface="Calibri" panose="020F0502020204030204" pitchFamily="34" charset="0"/>
              </a:rPr>
              <a:t> </a:t>
            </a:r>
            <a:endParaRPr lang="en-US" sz="2000" dirty="0"/>
          </a:p>
          <a:p>
            <a:pPr>
              <a:lnSpc>
                <a:spcPct val="150000"/>
              </a:lnSpc>
            </a:pPr>
            <a:endParaRPr lang="en-US" sz="2000" dirty="0"/>
          </a:p>
        </p:txBody>
      </p:sp>
      <p:sp>
        <p:nvSpPr>
          <p:cNvPr id="5" name="Slide Number Placeholder 4"/>
          <p:cNvSpPr>
            <a:spLocks noGrp="1"/>
          </p:cNvSpPr>
          <p:nvPr>
            <p:ph type="sldNum" sz="quarter" idx="12"/>
          </p:nvPr>
        </p:nvSpPr>
        <p:spPr/>
        <p:txBody>
          <a:bodyPr/>
          <a:lstStyle/>
          <a:p>
            <a:pPr>
              <a:defRPr/>
            </a:pPr>
            <a:fld id="{E03FC22D-B811-194B-97FA-96217E562CA6}" type="slidenum">
              <a:rPr lang="en-US" smtClean="0"/>
              <a:pPr>
                <a:defRPr/>
              </a:pPr>
              <a:t>24</a:t>
            </a:fld>
            <a:endParaRPr lang="en-US"/>
          </a:p>
        </p:txBody>
      </p:sp>
    </p:spTree>
    <p:extLst>
      <p:ext uri="{BB962C8B-B14F-4D97-AF65-F5344CB8AC3E}">
        <p14:creationId xmlns:p14="http://schemas.microsoft.com/office/powerpoint/2010/main" val="294478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707655" y="1299607"/>
          <a:ext cx="6096000"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819384" y="2723263"/>
            <a:ext cx="1772417" cy="1200329"/>
          </a:xfrm>
          <a:prstGeom prst="rect">
            <a:avLst/>
          </a:prstGeom>
          <a:solidFill>
            <a:schemeClr val="bg1"/>
          </a:solidFill>
          <a:ln>
            <a:solidFill>
              <a:schemeClr val="accent1">
                <a:lumMod val="60000"/>
                <a:lumOff val="40000"/>
              </a:schemeClr>
            </a:solidFill>
          </a:ln>
        </p:spPr>
        <p:txBody>
          <a:bodyPr wrap="square" rtlCol="0">
            <a:spAutoFit/>
          </a:bodyPr>
          <a:lstStyle/>
          <a:p>
            <a:r>
              <a:rPr lang="en-US" sz="900" dirty="0"/>
              <a:t>-Weather data</a:t>
            </a:r>
          </a:p>
          <a:p>
            <a:r>
              <a:rPr lang="en-US" sz="900" dirty="0"/>
              <a:t>-GPS micro-localization data</a:t>
            </a:r>
          </a:p>
          <a:p>
            <a:r>
              <a:rPr lang="en-US" sz="900" dirty="0"/>
              <a:t>-Soil chemistry (GCMS) specifics</a:t>
            </a:r>
          </a:p>
          <a:p>
            <a:r>
              <a:rPr lang="en-US" sz="900" dirty="0"/>
              <a:t>-Seed (sterile unless cultivated)</a:t>
            </a:r>
          </a:p>
          <a:p>
            <a:r>
              <a:rPr lang="en-US" sz="900" dirty="0"/>
              <a:t>-Fertilizers (catalytic vs toxicity)</a:t>
            </a:r>
          </a:p>
          <a:p>
            <a:r>
              <a:rPr lang="en-US" sz="900" dirty="0"/>
              <a:t>-Protection (pesticide, herbicide)</a:t>
            </a:r>
          </a:p>
          <a:p>
            <a:r>
              <a:rPr lang="en-US" sz="900" dirty="0"/>
              <a:t>-Storage, shelf-life and waste</a:t>
            </a:r>
          </a:p>
          <a:p>
            <a:r>
              <a:rPr lang="en-US" sz="900" dirty="0"/>
              <a:t>-Country of origin - goods supply</a:t>
            </a:r>
          </a:p>
        </p:txBody>
      </p:sp>
      <p:cxnSp>
        <p:nvCxnSpPr>
          <p:cNvPr id="7" name="Straight Arrow Connector 6"/>
          <p:cNvCxnSpPr/>
          <p:nvPr/>
        </p:nvCxnSpPr>
        <p:spPr>
          <a:xfrm>
            <a:off x="9614968" y="2381750"/>
            <a:ext cx="0" cy="3415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9637528" y="3914020"/>
            <a:ext cx="0" cy="34151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2659" y="5398533"/>
            <a:ext cx="2308965" cy="1200329"/>
          </a:xfrm>
          <a:prstGeom prst="rect">
            <a:avLst/>
          </a:prstGeom>
          <a:solidFill>
            <a:schemeClr val="bg1"/>
          </a:solidFill>
          <a:ln>
            <a:solidFill>
              <a:schemeClr val="accent1">
                <a:lumMod val="60000"/>
                <a:lumOff val="40000"/>
              </a:schemeClr>
            </a:solidFill>
          </a:ln>
        </p:spPr>
        <p:txBody>
          <a:bodyPr wrap="none" rtlCol="0">
            <a:spAutoFit/>
          </a:bodyPr>
          <a:lstStyle/>
          <a:p>
            <a:r>
              <a:rPr lang="en-US" sz="900" dirty="0"/>
              <a:t>▪ Optimize MRO to improve asset uptime</a:t>
            </a:r>
          </a:p>
          <a:p>
            <a:r>
              <a:rPr lang="en-US" sz="900" dirty="0"/>
              <a:t>▪ Mobile data collection and dissemination</a:t>
            </a:r>
          </a:p>
          <a:p>
            <a:pPr marL="214313" indent="-214313">
              <a:buFontTx/>
              <a:buChar char="-"/>
            </a:pPr>
            <a:r>
              <a:rPr lang="en-US" sz="900" dirty="0"/>
              <a:t>soil sample / nutrient analysis (GCMS)</a:t>
            </a:r>
          </a:p>
          <a:p>
            <a:pPr marL="214313" indent="-214313">
              <a:buFontTx/>
              <a:buChar char="-"/>
            </a:pPr>
            <a:r>
              <a:rPr lang="en-US" sz="900" dirty="0"/>
              <a:t>moisture monitors / field connect data </a:t>
            </a:r>
          </a:p>
          <a:p>
            <a:pPr marL="214313" indent="-214313">
              <a:buFontTx/>
              <a:buChar char="-"/>
            </a:pPr>
            <a:r>
              <a:rPr lang="en-US" sz="900" dirty="0"/>
              <a:t>temperature / dielectric constant</a:t>
            </a:r>
          </a:p>
          <a:p>
            <a:pPr marL="214313" indent="-214313">
              <a:buFontTx/>
              <a:buChar char="-"/>
            </a:pPr>
            <a:r>
              <a:rPr lang="en-US" sz="900" dirty="0"/>
              <a:t>color and chemistry of crops</a:t>
            </a:r>
          </a:p>
          <a:p>
            <a:pPr marL="214313" indent="-214313">
              <a:buFontTx/>
              <a:buChar char="-"/>
            </a:pPr>
            <a:r>
              <a:rPr lang="en-US" sz="900" dirty="0"/>
              <a:t>growth rate / fertilizer distribution</a:t>
            </a:r>
          </a:p>
          <a:p>
            <a:pPr marL="214313" indent="-214313">
              <a:buFontTx/>
              <a:buChar char="-"/>
            </a:pPr>
            <a:r>
              <a:rPr lang="en-US" sz="900" dirty="0"/>
              <a:t>weather micro-impact / acidity-alkalinity</a:t>
            </a:r>
          </a:p>
        </p:txBody>
      </p:sp>
      <p:sp>
        <p:nvSpPr>
          <p:cNvPr id="12" name="TextBox 11"/>
          <p:cNvSpPr txBox="1"/>
          <p:nvPr/>
        </p:nvSpPr>
        <p:spPr>
          <a:xfrm>
            <a:off x="8819383" y="2218578"/>
            <a:ext cx="1772417" cy="369332"/>
          </a:xfrm>
          <a:prstGeom prst="rect">
            <a:avLst/>
          </a:prstGeom>
          <a:solidFill>
            <a:schemeClr val="bg1"/>
          </a:solidFill>
          <a:ln>
            <a:solidFill>
              <a:schemeClr val="accent1">
                <a:lumMod val="60000"/>
                <a:lumOff val="40000"/>
              </a:schemeClr>
            </a:solidFill>
          </a:ln>
        </p:spPr>
        <p:txBody>
          <a:bodyPr wrap="square" rtlCol="0">
            <a:spAutoFit/>
          </a:bodyPr>
          <a:lstStyle/>
          <a:p>
            <a:r>
              <a:rPr lang="en-US" sz="900" dirty="0"/>
              <a:t>-Measure, understand and apply</a:t>
            </a:r>
          </a:p>
          <a:p>
            <a:r>
              <a:rPr lang="en-US" sz="900" dirty="0"/>
              <a:t>-Impact of data on quality &amp; yield</a:t>
            </a:r>
          </a:p>
        </p:txBody>
      </p:sp>
      <p:sp>
        <p:nvSpPr>
          <p:cNvPr id="13" name="TextBox 12"/>
          <p:cNvSpPr txBox="1"/>
          <p:nvPr/>
        </p:nvSpPr>
        <p:spPr>
          <a:xfrm>
            <a:off x="8819383" y="4103133"/>
            <a:ext cx="1772416" cy="1200329"/>
          </a:xfrm>
          <a:prstGeom prst="rect">
            <a:avLst/>
          </a:prstGeom>
          <a:solidFill>
            <a:schemeClr val="bg1"/>
          </a:solidFill>
          <a:ln>
            <a:solidFill>
              <a:schemeClr val="accent1">
                <a:lumMod val="60000"/>
                <a:lumOff val="40000"/>
              </a:schemeClr>
            </a:solidFill>
          </a:ln>
        </p:spPr>
        <p:txBody>
          <a:bodyPr wrap="square" rtlCol="0">
            <a:spAutoFit/>
          </a:bodyPr>
          <a:lstStyle/>
          <a:p>
            <a:r>
              <a:rPr lang="en-US" sz="900" dirty="0"/>
              <a:t>Leverage data to run long and short term simulations to plan for “what if” to optimize profit</a:t>
            </a:r>
          </a:p>
          <a:p>
            <a:r>
              <a:rPr lang="en-US" sz="900" dirty="0"/>
              <a:t>- Weather patterns</a:t>
            </a:r>
          </a:p>
          <a:p>
            <a:r>
              <a:rPr lang="en-US" sz="900" dirty="0"/>
              <a:t>- Demand uncertainty</a:t>
            </a:r>
          </a:p>
          <a:p>
            <a:r>
              <a:rPr lang="en-US" sz="900" dirty="0"/>
              <a:t>- Export and import</a:t>
            </a:r>
          </a:p>
          <a:p>
            <a:r>
              <a:rPr lang="en-US" sz="900" dirty="0"/>
              <a:t>- Tariff, cost, excise</a:t>
            </a:r>
          </a:p>
          <a:p>
            <a:r>
              <a:rPr lang="en-US" sz="900" dirty="0"/>
              <a:t>- Regulatory policy</a:t>
            </a:r>
          </a:p>
        </p:txBody>
      </p:sp>
      <p:sp>
        <p:nvSpPr>
          <p:cNvPr id="14" name="TextBox 13"/>
          <p:cNvSpPr txBox="1"/>
          <p:nvPr/>
        </p:nvSpPr>
        <p:spPr>
          <a:xfrm>
            <a:off x="4900132" y="914400"/>
            <a:ext cx="3736921" cy="369332"/>
          </a:xfrm>
          <a:prstGeom prst="rect">
            <a:avLst/>
          </a:prstGeom>
          <a:solidFill>
            <a:schemeClr val="bg1"/>
          </a:solidFill>
          <a:ln>
            <a:solidFill>
              <a:schemeClr val="accent1">
                <a:lumMod val="60000"/>
                <a:lumOff val="40000"/>
              </a:schemeClr>
            </a:solidFill>
          </a:ln>
        </p:spPr>
        <p:txBody>
          <a:bodyPr wrap="none" rtlCol="0">
            <a:spAutoFit/>
          </a:bodyPr>
          <a:lstStyle/>
          <a:p>
            <a:pPr algn="ctr"/>
            <a:r>
              <a:rPr lang="en-US" sz="900" dirty="0"/>
              <a:t>Retail Supply Chain – Sourcing / Distribution / Warehouse / Transportation</a:t>
            </a:r>
          </a:p>
          <a:p>
            <a:pPr algn="ctr"/>
            <a:r>
              <a:rPr lang="en-US" sz="900" dirty="0"/>
              <a:t>Track &amp; Trace – Commodity Traders –  Risk Management – Regulators (FDA)</a:t>
            </a:r>
          </a:p>
        </p:txBody>
      </p:sp>
      <p:sp>
        <p:nvSpPr>
          <p:cNvPr id="17" name="Oval 16"/>
          <p:cNvSpPr/>
          <p:nvPr/>
        </p:nvSpPr>
        <p:spPr>
          <a:xfrm>
            <a:off x="5629198" y="2218578"/>
            <a:ext cx="2253358" cy="2224446"/>
          </a:xfrm>
          <a:prstGeom prst="ellipse">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Rectangle 18"/>
          <p:cNvSpPr/>
          <p:nvPr/>
        </p:nvSpPr>
        <p:spPr>
          <a:xfrm>
            <a:off x="1524001" y="304802"/>
            <a:ext cx="2225843" cy="68579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nSpc>
                <a:spcPct val="150000"/>
              </a:lnSpc>
            </a:pPr>
            <a:r>
              <a:rPr lang="en-US" sz="1275" dirty="0">
                <a:solidFill>
                  <a:schemeClr val="bg1">
                    <a:lumMod val="50000"/>
                  </a:schemeClr>
                </a:solidFill>
                <a:latin typeface="+mj-lt"/>
              </a:rPr>
              <a:t>The potential convergence of</a:t>
            </a:r>
          </a:p>
          <a:p>
            <a:pPr>
              <a:lnSpc>
                <a:spcPct val="150000"/>
              </a:lnSpc>
            </a:pPr>
            <a:r>
              <a:rPr lang="en-US" sz="1275" dirty="0">
                <a:solidFill>
                  <a:schemeClr val="bg1">
                    <a:lumMod val="50000"/>
                  </a:schemeClr>
                </a:solidFill>
                <a:latin typeface="+mj-lt"/>
              </a:rPr>
              <a:t>Precision Farming ecosystem</a:t>
            </a:r>
          </a:p>
          <a:p>
            <a:pPr>
              <a:lnSpc>
                <a:spcPct val="150000"/>
              </a:lnSpc>
            </a:pPr>
            <a:r>
              <a:rPr lang="en-US" sz="1275" dirty="0">
                <a:solidFill>
                  <a:schemeClr val="bg1">
                    <a:lumMod val="50000"/>
                  </a:schemeClr>
                </a:solidFill>
                <a:latin typeface="+mj-lt"/>
              </a:rPr>
              <a:t>- Seed to Mouth (S2M)</a:t>
            </a:r>
          </a:p>
          <a:p>
            <a:pPr>
              <a:lnSpc>
                <a:spcPct val="150000"/>
              </a:lnSpc>
            </a:pPr>
            <a:r>
              <a:rPr lang="en-US" sz="1275" dirty="0">
                <a:solidFill>
                  <a:schemeClr val="bg1">
                    <a:lumMod val="50000"/>
                  </a:schemeClr>
                </a:solidFill>
                <a:latin typeface="+mj-lt"/>
              </a:rPr>
              <a:t>- Farm to Fork (F2F)</a:t>
            </a:r>
          </a:p>
          <a:p>
            <a:pPr>
              <a:lnSpc>
                <a:spcPct val="150000"/>
              </a:lnSpc>
            </a:pPr>
            <a:r>
              <a:rPr lang="en-US" sz="1275" dirty="0">
                <a:solidFill>
                  <a:schemeClr val="bg1">
                    <a:lumMod val="50000"/>
                  </a:schemeClr>
                </a:solidFill>
                <a:latin typeface="+mj-lt"/>
              </a:rPr>
              <a:t>with other ecosystems, such as:</a:t>
            </a:r>
          </a:p>
          <a:p>
            <a:pPr>
              <a:lnSpc>
                <a:spcPct val="150000"/>
              </a:lnSpc>
            </a:pPr>
            <a:r>
              <a:rPr lang="en-US" sz="1275" dirty="0">
                <a:solidFill>
                  <a:schemeClr val="bg1">
                    <a:lumMod val="50000"/>
                  </a:schemeClr>
                </a:solidFill>
                <a:latin typeface="+mj-lt"/>
              </a:rPr>
              <a:t>- Smart Cities </a:t>
            </a:r>
          </a:p>
          <a:p>
            <a:pPr>
              <a:lnSpc>
                <a:spcPct val="150000"/>
              </a:lnSpc>
            </a:pPr>
            <a:r>
              <a:rPr lang="en-US" sz="1275" dirty="0">
                <a:solidFill>
                  <a:schemeClr val="bg1">
                    <a:lumMod val="50000"/>
                  </a:schemeClr>
                </a:solidFill>
                <a:latin typeface="+mj-lt"/>
              </a:rPr>
              <a:t>- Autonomous Transportation</a:t>
            </a:r>
          </a:p>
          <a:p>
            <a:pPr>
              <a:lnSpc>
                <a:spcPct val="150000"/>
              </a:lnSpc>
            </a:pPr>
            <a:r>
              <a:rPr lang="en-US" sz="1275" dirty="0">
                <a:solidFill>
                  <a:schemeClr val="bg1">
                    <a:lumMod val="50000"/>
                  </a:schemeClr>
                </a:solidFill>
                <a:latin typeface="+mj-lt"/>
              </a:rPr>
              <a:t>and operations management for trusted and secure supply chain network of partners. Compliance with SOX-409 type regulations and DHS e-manifest</a:t>
            </a:r>
          </a:p>
          <a:p>
            <a:pPr>
              <a:lnSpc>
                <a:spcPct val="150000"/>
              </a:lnSpc>
            </a:pPr>
            <a:r>
              <a:rPr lang="en-US" sz="1275" dirty="0">
                <a:solidFill>
                  <a:schemeClr val="bg1">
                    <a:lumMod val="50000"/>
                  </a:schemeClr>
                </a:solidFill>
                <a:latin typeface="+mj-lt"/>
              </a:rPr>
              <a:t>are a part of this scenario. </a:t>
            </a:r>
          </a:p>
          <a:p>
            <a:pPr>
              <a:lnSpc>
                <a:spcPct val="150000"/>
              </a:lnSpc>
            </a:pPr>
            <a:r>
              <a:rPr lang="en-US" sz="1275" dirty="0">
                <a:solidFill>
                  <a:schemeClr val="bg1">
                    <a:lumMod val="50000"/>
                  </a:schemeClr>
                </a:solidFill>
                <a:latin typeface="+mj-lt"/>
              </a:rPr>
              <a:t>Additional links to energy and environmental systems are also obvious. Food safety, security, nutrition, availability and consumption are inextricably linked with global health, malnutrition, infant mortality and healthcare, in general.</a:t>
            </a:r>
          </a:p>
        </p:txBody>
      </p:sp>
      <p:graphicFrame>
        <p:nvGraphicFramePr>
          <p:cNvPr id="15" name="Diagram 14"/>
          <p:cNvGraphicFramePr/>
          <p:nvPr>
            <p:extLst/>
          </p:nvPr>
        </p:nvGraphicFramePr>
        <p:xfrm>
          <a:off x="1143001" y="2295228"/>
          <a:ext cx="6069855" cy="20447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Rectangle 15"/>
          <p:cNvSpPr/>
          <p:nvPr/>
        </p:nvSpPr>
        <p:spPr>
          <a:xfrm>
            <a:off x="0" y="-26126"/>
            <a:ext cx="12191999" cy="635725"/>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r>
              <a:rPr lang="en-US" sz="3200" dirty="0">
                <a:latin typeface="+mj-lt"/>
              </a:rPr>
              <a:t>Grand </a:t>
            </a:r>
            <a:r>
              <a:rPr lang="en-US" sz="3200" dirty="0" smtClean="0">
                <a:latin typeface="+mj-lt"/>
              </a:rPr>
              <a:t>Challenge ▪ Convergence </a:t>
            </a:r>
            <a:r>
              <a:rPr lang="en-US" sz="3200" dirty="0">
                <a:latin typeface="+mj-lt"/>
              </a:rPr>
              <a:t>of ecosystem of inter-dependent systems   </a:t>
            </a:r>
          </a:p>
        </p:txBody>
      </p:sp>
      <p:grpSp>
        <p:nvGrpSpPr>
          <p:cNvPr id="5" name="Group 4"/>
          <p:cNvGrpSpPr/>
          <p:nvPr/>
        </p:nvGrpSpPr>
        <p:grpSpPr>
          <a:xfrm>
            <a:off x="3733801" y="4648200"/>
            <a:ext cx="1590235" cy="2190442"/>
            <a:chOff x="9965" y="4800600"/>
            <a:chExt cx="1818835" cy="2190442"/>
          </a:xfrm>
        </p:grpSpPr>
        <p:pic>
          <p:nvPicPr>
            <p:cNvPr id="1026" name="Picture 2" descr="oceanmistfarmsfiga08191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65" y="4800600"/>
              <a:ext cx="1818835" cy="21904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65" y="4810780"/>
              <a:ext cx="1792693" cy="461665"/>
            </a:xfrm>
            <a:prstGeom prst="rect">
              <a:avLst/>
            </a:prstGeom>
            <a:noFill/>
          </p:spPr>
          <p:txBody>
            <a:bodyPr wrap="square" rtlCol="0">
              <a:spAutoFit/>
            </a:bodyPr>
            <a:lstStyle/>
            <a:p>
              <a:pPr algn="ctr"/>
              <a:r>
                <a:rPr lang="en-US" sz="1200" dirty="0">
                  <a:solidFill>
                    <a:schemeClr val="bg1"/>
                  </a:solidFill>
                </a:rPr>
                <a:t>Field Connect Sensors </a:t>
              </a:r>
            </a:p>
            <a:p>
              <a:pPr algn="ctr"/>
              <a:r>
                <a:rPr lang="en-US" sz="1200" dirty="0">
                  <a:solidFill>
                    <a:schemeClr val="bg1"/>
                  </a:solidFill>
                </a:rPr>
                <a:t>John Deere</a:t>
              </a:r>
            </a:p>
          </p:txBody>
        </p:sp>
      </p:grpSp>
      <p:sp>
        <p:nvSpPr>
          <p:cNvPr id="6" name="TextBox 5"/>
          <p:cNvSpPr txBox="1"/>
          <p:nvPr/>
        </p:nvSpPr>
        <p:spPr>
          <a:xfrm>
            <a:off x="4883950" y="609601"/>
            <a:ext cx="3955250" cy="307777"/>
          </a:xfrm>
          <a:prstGeom prst="rect">
            <a:avLst/>
          </a:prstGeom>
          <a:noFill/>
        </p:spPr>
        <p:txBody>
          <a:bodyPr wrap="none" rtlCol="0">
            <a:spAutoFit/>
          </a:bodyPr>
          <a:lstStyle/>
          <a:p>
            <a:r>
              <a:rPr lang="en-US" sz="1400" i="1" dirty="0"/>
              <a:t>Farming in California alone is a $50 billion industry</a:t>
            </a:r>
          </a:p>
        </p:txBody>
      </p:sp>
      <p:cxnSp>
        <p:nvCxnSpPr>
          <p:cNvPr id="21" name="Straight Arrow Connector 20"/>
          <p:cNvCxnSpPr/>
          <p:nvPr/>
        </p:nvCxnSpPr>
        <p:spPr>
          <a:xfrm>
            <a:off x="5334000" y="60960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386" name="Picture 2" descr="NASA's Soil Moisture Active Passive (SMAP) spacecraft is delivered by truck to the Astrotech payload processing facility at Vandenberg Air Force Base in California on Wednesday, Oct. 15, 20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10247" y="5398533"/>
            <a:ext cx="2381553" cy="120032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flipH="1">
            <a:off x="7924800" y="60960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189436" y="6604084"/>
            <a:ext cx="2478564" cy="253916"/>
          </a:xfrm>
          <a:prstGeom prst="rect">
            <a:avLst/>
          </a:prstGeom>
          <a:noFill/>
        </p:spPr>
        <p:txBody>
          <a:bodyPr wrap="none" rtlCol="0">
            <a:spAutoFit/>
          </a:bodyPr>
          <a:lstStyle/>
          <a:p>
            <a:r>
              <a:rPr lang="en-US" sz="1050" dirty="0"/>
              <a:t>NASA Soil Moisture Active Passive (SMAP)</a:t>
            </a:r>
          </a:p>
        </p:txBody>
      </p:sp>
    </p:spTree>
    <p:extLst>
      <p:ext uri="{BB962C8B-B14F-4D97-AF65-F5344CB8AC3E}">
        <p14:creationId xmlns:p14="http://schemas.microsoft.com/office/powerpoint/2010/main" val="2325946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os-arsenic.net/images/as-pat0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1568"/>
            <a:ext cx="4324350" cy="344273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3841"/>
            <a:ext cx="12192000" cy="752351"/>
          </a:xfrm>
          <a:prstGeom prst="rect">
            <a:avLst/>
          </a:prstGeom>
        </p:spPr>
        <p:style>
          <a:lnRef idx="0">
            <a:schemeClr val="accent5"/>
          </a:lnRef>
          <a:fillRef idx="3">
            <a:schemeClr val="accent5"/>
          </a:fillRef>
          <a:effectRef idx="3">
            <a:schemeClr val="accent5"/>
          </a:effectRef>
          <a:fontRef idx="minor">
            <a:schemeClr val="lt1"/>
          </a:fontRef>
        </p:style>
        <p:txBody>
          <a:bodyPr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dirty="0" smtClean="0"/>
              <a:t>Socio-economic Impact of </a:t>
            </a:r>
            <a:r>
              <a:rPr lang="en-US" sz="4000" dirty="0" err="1" smtClean="0"/>
              <a:t>IoS</a:t>
            </a:r>
            <a:r>
              <a:rPr lang="en-US" sz="4000" dirty="0" smtClean="0"/>
              <a:t> – Arsenic in Water in Bangladesh</a:t>
            </a:r>
            <a:endParaRPr lang="en-US" sz="4000" dirty="0"/>
          </a:p>
        </p:txBody>
      </p:sp>
      <p:pic>
        <p:nvPicPr>
          <p:cNvPr id="8" name="Picture 8" descr="http://www.sos-arsenic.net/images/feetx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34299"/>
            <a:ext cx="1990725" cy="2632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ndrewgelman.com/wp-content/uploads/2006/10/pho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400" y="791568"/>
            <a:ext cx="3020699" cy="5995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ssl-danholt.de/181001/Uploaded/daniel%7CKoubachi-Plant-Sensor-Function-Detail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037786" y="2290762"/>
            <a:ext cx="6553200" cy="33432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descr="http://2.bp.blogspot.com/_QdDgbVlfeAg/TAGAKCvOdlI/AAAAAAAAAZE/g6Yd4rXdj84/s1600/arsenic_poison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7944" y="3821373"/>
            <a:ext cx="3918476" cy="30457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res.cloudinary.com/indiegogo-media-prod-cld/image/upload/c_fill,h_220,w_220/v1403837876/wxddtdyqmdyd67qyozwb.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8850" y="4691987"/>
            <a:ext cx="20955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58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8"/>
            <a:ext cx="12192000" cy="1325563"/>
          </a:xfrm>
        </p:spPr>
        <p:txBody>
          <a:bodyPr>
            <a:noAutofit/>
          </a:bodyPr>
          <a:lstStyle/>
          <a:p>
            <a:r>
              <a:rPr lang="en-US" sz="6000" b="0" dirty="0" smtClean="0">
                <a:latin typeface="+mn-lt"/>
              </a:rPr>
              <a:t>HEALTHCARE  </a:t>
            </a:r>
            <a:r>
              <a:rPr lang="en-US" sz="6000" b="0" dirty="0" smtClean="0">
                <a:latin typeface="+mn-lt"/>
                <a:hlinkClick r:id="rId3"/>
              </a:rPr>
              <a:t>http</a:t>
            </a:r>
            <a:r>
              <a:rPr lang="en-US" sz="6000" b="0" dirty="0">
                <a:latin typeface="+mn-lt"/>
                <a:hlinkClick r:id="rId3"/>
              </a:rPr>
              <a:t>://</a:t>
            </a:r>
            <a:r>
              <a:rPr lang="en-US" sz="6000" b="0" dirty="0" smtClean="0">
                <a:latin typeface="+mn-lt"/>
                <a:hlinkClick r:id="rId3"/>
              </a:rPr>
              <a:t>bit.ly/HIP-HIP-HIP</a:t>
            </a:r>
            <a:r>
              <a:rPr lang="en-US" sz="6000" b="0" dirty="0" smtClean="0">
                <a:latin typeface="+mn-lt"/>
              </a:rPr>
              <a:t> </a:t>
            </a:r>
            <a:endParaRPr lang="en-US" sz="6000" b="0" dirty="0">
              <a:latin typeface="+mn-lt"/>
            </a:endParaRPr>
          </a:p>
        </p:txBody>
      </p:sp>
      <p:sp>
        <p:nvSpPr>
          <p:cNvPr id="3" name="Content Placeholder 2"/>
          <p:cNvSpPr>
            <a:spLocks noGrp="1"/>
          </p:cNvSpPr>
          <p:nvPr>
            <p:ph idx="1"/>
          </p:nvPr>
        </p:nvSpPr>
        <p:spPr>
          <a:xfrm>
            <a:off x="546100" y="1293877"/>
            <a:ext cx="11353800" cy="4351338"/>
          </a:xfrm>
        </p:spPr>
        <p:txBody>
          <a:bodyPr>
            <a:normAutofit fontScale="85000" lnSpcReduction="20000"/>
          </a:bodyPr>
          <a:lstStyle/>
          <a:p>
            <a:r>
              <a:rPr lang="en-US" sz="2800" dirty="0" smtClean="0">
                <a:latin typeface="Calibri" panose="020F0502020204030204" pitchFamily="34" charset="0"/>
              </a:rPr>
              <a:t> Grand Challenge Healthcare – it is </a:t>
            </a:r>
            <a:r>
              <a:rPr lang="en-US" dirty="0" smtClean="0">
                <a:latin typeface="Calibri" panose="020F0502020204030204" pitchFamily="34" charset="0"/>
              </a:rPr>
              <a:t>about </a:t>
            </a:r>
            <a:r>
              <a:rPr lang="en-US" dirty="0">
                <a:latin typeface="Calibri" panose="020F0502020204030204" pitchFamily="34" charset="0"/>
              </a:rPr>
              <a:t>convergence – </a:t>
            </a:r>
            <a:r>
              <a:rPr lang="en-US" dirty="0">
                <a:latin typeface="Calibri" panose="020F0502020204030204" pitchFamily="34" charset="0"/>
                <a:hlinkClick r:id="rId4"/>
              </a:rPr>
              <a:t>http://</a:t>
            </a:r>
            <a:r>
              <a:rPr lang="en-US" dirty="0" smtClean="0">
                <a:latin typeface="Calibri" panose="020F0502020204030204" pitchFamily="34" charset="0"/>
                <a:hlinkClick r:id="rId4"/>
              </a:rPr>
              <a:t>bit.ly/NEURO-QWERTY</a:t>
            </a:r>
            <a:r>
              <a:rPr lang="en-US" dirty="0" smtClean="0">
                <a:latin typeface="Calibri" panose="020F0502020204030204" pitchFamily="34" charset="0"/>
              </a:rPr>
              <a:t>  </a:t>
            </a:r>
            <a:endParaRPr lang="en-US" sz="2800" dirty="0" smtClean="0">
              <a:latin typeface="Calibri" panose="020F0502020204030204" pitchFamily="34" charset="0"/>
            </a:endParaRPr>
          </a:p>
          <a:p>
            <a:pPr marL="342900" indent="-342900">
              <a:buFont typeface="Arial"/>
              <a:buChar char="•"/>
            </a:pPr>
            <a:r>
              <a:rPr lang="en-US" dirty="0" smtClean="0">
                <a:latin typeface="Calibri" panose="020F0502020204030204" pitchFamily="34" charset="0"/>
              </a:rPr>
              <a:t>It </a:t>
            </a:r>
            <a:r>
              <a:rPr lang="en-US" dirty="0">
                <a:latin typeface="Calibri" panose="020F0502020204030204" pitchFamily="34" charset="0"/>
              </a:rPr>
              <a:t>i</a:t>
            </a:r>
            <a:r>
              <a:rPr lang="en-US" dirty="0" smtClean="0">
                <a:latin typeface="Calibri" panose="020F0502020204030204" pitchFamily="34" charset="0"/>
              </a:rPr>
              <a:t>s an umbrella term for healthcare test beds </a:t>
            </a:r>
          </a:p>
          <a:p>
            <a:endParaRPr lang="en-US" dirty="0">
              <a:latin typeface="Calibri" panose="020F0502020204030204" pitchFamily="34" charset="0"/>
            </a:endParaRPr>
          </a:p>
          <a:p>
            <a:r>
              <a:rPr lang="en-US" sz="2800" dirty="0" smtClean="0">
                <a:latin typeface="Calibri" panose="020F0502020204030204" pitchFamily="34" charset="0"/>
              </a:rPr>
              <a:t>  HIP - abbreviation </a:t>
            </a:r>
            <a:r>
              <a:rPr lang="en-US" sz="2800" dirty="0">
                <a:latin typeface="Calibri" panose="020F0502020204030204" pitchFamily="34" charset="0"/>
              </a:rPr>
              <a:t>for </a:t>
            </a:r>
            <a:r>
              <a:rPr lang="en-US" sz="2800" dirty="0" smtClean="0">
                <a:latin typeface="Calibri" panose="020F0502020204030204" pitchFamily="34" charset="0"/>
              </a:rPr>
              <a:t>Healthcare Integrated Platforms – </a:t>
            </a:r>
            <a:r>
              <a:rPr lang="en-US" sz="2800" dirty="0" smtClean="0">
                <a:latin typeface="Calibri" panose="020F0502020204030204" pitchFamily="34" charset="0"/>
                <a:hlinkClick r:id="rId5"/>
              </a:rPr>
              <a:t>www.openice.info</a:t>
            </a:r>
            <a:r>
              <a:rPr lang="en-US" sz="2800" dirty="0" smtClean="0">
                <a:latin typeface="Calibri" panose="020F0502020204030204" pitchFamily="34" charset="0"/>
              </a:rPr>
              <a:t>  </a:t>
            </a:r>
            <a:endParaRPr lang="en-US" sz="2800" dirty="0">
              <a:latin typeface="Calibri" panose="020F0502020204030204" pitchFamily="34" charset="0"/>
            </a:endParaRPr>
          </a:p>
          <a:p>
            <a:pPr marL="342900" indent="-342900">
              <a:buFont typeface="Arial"/>
              <a:buChar char="•"/>
            </a:pPr>
            <a:r>
              <a:rPr lang="en-US" dirty="0">
                <a:latin typeface="Calibri" panose="020F0502020204030204" pitchFamily="34" charset="0"/>
              </a:rPr>
              <a:t>C</a:t>
            </a:r>
            <a:r>
              <a:rPr lang="en-US" dirty="0" smtClean="0">
                <a:latin typeface="Calibri" panose="020F0502020204030204" pitchFamily="34" charset="0"/>
              </a:rPr>
              <a:t>oncept for healthcare </a:t>
            </a:r>
            <a:r>
              <a:rPr lang="en-US" dirty="0">
                <a:latin typeface="Calibri" panose="020F0502020204030204" pitchFamily="34" charset="0"/>
              </a:rPr>
              <a:t>test beds </a:t>
            </a:r>
            <a:r>
              <a:rPr lang="en-US" dirty="0" smtClean="0">
                <a:latin typeface="Calibri" panose="020F0502020204030204" pitchFamily="34" charset="0"/>
              </a:rPr>
              <a:t>related to data integration – </a:t>
            </a:r>
            <a:r>
              <a:rPr lang="en-US" dirty="0" smtClean="0">
                <a:latin typeface="Calibri" panose="020F0502020204030204" pitchFamily="34" charset="0"/>
                <a:hlinkClick r:id="rId6"/>
              </a:rPr>
              <a:t>www.mdpnp.org</a:t>
            </a:r>
            <a:r>
              <a:rPr lang="en-US" dirty="0" smtClean="0">
                <a:latin typeface="Calibri" panose="020F0502020204030204" pitchFamily="34" charset="0"/>
              </a:rPr>
              <a:t> </a:t>
            </a:r>
            <a:endParaRPr lang="en-US" dirty="0">
              <a:latin typeface="Calibri" panose="020F0502020204030204" pitchFamily="34" charset="0"/>
            </a:endParaRPr>
          </a:p>
          <a:p>
            <a:endParaRPr lang="en-US" dirty="0" smtClean="0">
              <a:latin typeface="Calibri" panose="020F0502020204030204" pitchFamily="34" charset="0"/>
            </a:endParaRPr>
          </a:p>
          <a:p>
            <a:r>
              <a:rPr lang="en-US" sz="2800" dirty="0" smtClean="0">
                <a:latin typeface="Calibri" panose="020F0502020204030204" pitchFamily="34" charset="0"/>
              </a:rPr>
              <a:t>  GCH may include HIP test bed(s) such as ICE as well as other </a:t>
            </a:r>
            <a:r>
              <a:rPr lang="en-US" sz="2800" smtClean="0">
                <a:latin typeface="Calibri" panose="020F0502020204030204" pitchFamily="34" charset="0"/>
              </a:rPr>
              <a:t>test beds for – </a:t>
            </a:r>
            <a:endParaRPr lang="en-US" sz="2800" dirty="0">
              <a:latin typeface="Calibri" panose="020F0502020204030204" pitchFamily="34" charset="0"/>
            </a:endParaRPr>
          </a:p>
          <a:p>
            <a:pPr marL="342900" indent="-342900">
              <a:buFont typeface="Arial"/>
              <a:buChar char="•"/>
            </a:pPr>
            <a:r>
              <a:rPr lang="en-US" dirty="0" smtClean="0">
                <a:latin typeface="Calibri" panose="020F0502020204030204" pitchFamily="34" charset="0"/>
              </a:rPr>
              <a:t>Device and Imaging</a:t>
            </a:r>
          </a:p>
          <a:p>
            <a:pPr marL="342900" indent="-342900">
              <a:buFont typeface="Arial"/>
              <a:buChar char="•"/>
            </a:pPr>
            <a:r>
              <a:rPr lang="en-US" dirty="0" smtClean="0">
                <a:latin typeface="Calibri" panose="020F0502020204030204" pitchFamily="34" charset="0"/>
              </a:rPr>
              <a:t>Data and Analytics </a:t>
            </a:r>
          </a:p>
          <a:p>
            <a:pPr marL="342900" indent="-342900">
              <a:buFont typeface="Arial"/>
              <a:buChar char="•"/>
            </a:pPr>
            <a:r>
              <a:rPr lang="en-US" dirty="0" smtClean="0">
                <a:latin typeface="Calibri" panose="020F0502020204030204" pitchFamily="34" charset="0"/>
              </a:rPr>
              <a:t>Precision Medicine </a:t>
            </a:r>
          </a:p>
          <a:p>
            <a:pPr marL="342900" indent="-342900">
              <a:buFont typeface="Arial"/>
              <a:buChar char="•"/>
            </a:pPr>
            <a:r>
              <a:rPr lang="en-US" dirty="0" smtClean="0">
                <a:latin typeface="Calibri" panose="020F0502020204030204" pitchFamily="34" charset="0"/>
              </a:rPr>
              <a:t>Wearables</a:t>
            </a:r>
            <a:endParaRPr lang="en-US" dirty="0">
              <a:latin typeface="Calibri" panose="020F0502020204030204" pitchFamily="34" charset="0"/>
            </a:endParaRPr>
          </a:p>
          <a:p>
            <a:endParaRPr lang="en-US" dirty="0"/>
          </a:p>
        </p:txBody>
      </p:sp>
      <p:sp>
        <p:nvSpPr>
          <p:cNvPr id="5" name="Slide Number Placeholder 4"/>
          <p:cNvSpPr>
            <a:spLocks noGrp="1"/>
          </p:cNvSpPr>
          <p:nvPr>
            <p:ph type="sldNum" sz="quarter" idx="12"/>
          </p:nvPr>
        </p:nvSpPr>
        <p:spPr/>
        <p:txBody>
          <a:bodyPr/>
          <a:lstStyle/>
          <a:p>
            <a:pPr>
              <a:defRPr/>
            </a:pPr>
            <a:fld id="{E03FC22D-B811-194B-97FA-96217E562CA6}" type="slidenum">
              <a:rPr lang="en-US" smtClean="0"/>
              <a:pPr>
                <a:defRPr/>
              </a:pPr>
              <a:t>27</a:t>
            </a:fld>
            <a:endParaRPr lang="en-US"/>
          </a:p>
        </p:txBody>
      </p:sp>
      <p:sp>
        <p:nvSpPr>
          <p:cNvPr id="6" name="Title 1"/>
          <p:cNvSpPr txBox="1">
            <a:spLocks/>
          </p:cNvSpPr>
          <p:nvPr/>
        </p:nvSpPr>
        <p:spPr>
          <a:xfrm>
            <a:off x="-20052" y="5554746"/>
            <a:ext cx="12212052" cy="1325563"/>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smtClean="0">
                <a:solidFill>
                  <a:schemeClr val="bg1"/>
                </a:solidFill>
              </a:rPr>
              <a:t>How to use </a:t>
            </a:r>
            <a:r>
              <a:rPr lang="en-US" sz="4800" dirty="0" err="1" smtClean="0">
                <a:solidFill>
                  <a:schemeClr val="bg1"/>
                </a:solidFill>
              </a:rPr>
              <a:t>MDPnP</a:t>
            </a:r>
            <a:r>
              <a:rPr lang="en-US" sz="4800" dirty="0">
                <a:solidFill>
                  <a:schemeClr val="bg1"/>
                </a:solidFill>
              </a:rPr>
              <a:t> </a:t>
            </a:r>
            <a:r>
              <a:rPr lang="en-US" sz="4800" dirty="0" smtClean="0">
                <a:solidFill>
                  <a:schemeClr val="bg1"/>
                </a:solidFill>
                <a:latin typeface="Calibri" panose="020F0502020204030204" pitchFamily="34" charset="0"/>
              </a:rPr>
              <a:t>● </a:t>
            </a:r>
            <a:r>
              <a:rPr lang="en-US" sz="4800" dirty="0" smtClean="0">
                <a:solidFill>
                  <a:schemeClr val="bg1"/>
                </a:solidFill>
              </a:rPr>
              <a:t>ICE test bed at MGH-HMS </a:t>
            </a:r>
            <a:endParaRPr lang="en-US" sz="4800" dirty="0">
              <a:solidFill>
                <a:schemeClr val="bg1"/>
              </a:solidFill>
            </a:endParaRPr>
          </a:p>
        </p:txBody>
      </p:sp>
      <p:pic>
        <p:nvPicPr>
          <p:cNvPr id="7" name="Picture 6"/>
          <p:cNvPicPr>
            <a:picLocks noChangeAspect="1"/>
          </p:cNvPicPr>
          <p:nvPr/>
        </p:nvPicPr>
        <p:blipFill>
          <a:blip r:embed="rId7"/>
          <a:stretch>
            <a:fillRect/>
          </a:stretch>
        </p:blipFill>
        <p:spPr>
          <a:xfrm>
            <a:off x="10624616" y="4210085"/>
            <a:ext cx="1438872" cy="1211681"/>
          </a:xfrm>
          <a:prstGeom prst="rect">
            <a:avLst/>
          </a:prstGeom>
        </p:spPr>
      </p:pic>
    </p:spTree>
    <p:extLst>
      <p:ext uri="{BB962C8B-B14F-4D97-AF65-F5344CB8AC3E}">
        <p14:creationId xmlns:p14="http://schemas.microsoft.com/office/powerpoint/2010/main" val="14823323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00111"/>
            <a:ext cx="9144001" cy="64578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0" y="1"/>
            <a:ext cx="12192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dirty="0">
                <a:latin typeface="+mj-lt"/>
              </a:rPr>
              <a:t>Human Genomics in the  </a:t>
            </a:r>
            <a:r>
              <a:rPr lang="en-US" sz="3200" dirty="0" err="1">
                <a:latin typeface="+mj-lt"/>
              </a:rPr>
              <a:t>IoT</a:t>
            </a:r>
            <a:r>
              <a:rPr lang="en-US" sz="3200" dirty="0">
                <a:latin typeface="+mj-lt"/>
              </a:rPr>
              <a:t> era - Is your genome connected to mine?</a:t>
            </a:r>
          </a:p>
        </p:txBody>
      </p:sp>
      <p:sp>
        <p:nvSpPr>
          <p:cNvPr id="3" name="Rectangle 2"/>
          <p:cNvSpPr/>
          <p:nvPr/>
        </p:nvSpPr>
        <p:spPr>
          <a:xfrm>
            <a:off x="4876801" y="1219200"/>
            <a:ext cx="1219201" cy="381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0" name="Picture 2" descr="http://upload.wikimedia.org/wikipedia/commons/a/ac/Sex_linked_inheritanc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609600"/>
            <a:ext cx="1828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82000" y="4953000"/>
            <a:ext cx="1447801" cy="3810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
          <p:cNvGrpSpPr>
            <a:grpSpLocks/>
          </p:cNvGrpSpPr>
          <p:nvPr/>
        </p:nvGrpSpPr>
        <p:grpSpPr bwMode="auto">
          <a:xfrm>
            <a:off x="9372600" y="5410200"/>
            <a:ext cx="990600" cy="1371600"/>
            <a:chOff x="0" y="432"/>
            <a:chExt cx="2784" cy="3456"/>
          </a:xfrm>
        </p:grpSpPr>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6"/>
              <a:ext cx="172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j019980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6" y="432"/>
              <a:ext cx="172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Rectangle 4"/>
          <p:cNvSpPr/>
          <p:nvPr/>
        </p:nvSpPr>
        <p:spPr>
          <a:xfrm>
            <a:off x="2667000" y="6611780"/>
            <a:ext cx="6629400" cy="246221"/>
          </a:xfrm>
          <a:prstGeom prst="rect">
            <a:avLst/>
          </a:prstGeom>
        </p:spPr>
        <p:txBody>
          <a:bodyPr wrap="square">
            <a:spAutoFit/>
          </a:bodyPr>
          <a:lstStyle/>
          <a:p>
            <a:pPr algn="r"/>
            <a:r>
              <a:rPr lang="en-US" sz="1000" dirty="0"/>
              <a:t>Mendelian Inheritance in Man: A Catalog of Human Genes and Genetic Disorders by Victor A. </a:t>
            </a:r>
            <a:r>
              <a:rPr lang="en-US" sz="1000" dirty="0" err="1"/>
              <a:t>McKusick</a:t>
            </a:r>
            <a:endParaRPr lang="en-US" sz="1000" dirty="0"/>
          </a:p>
        </p:txBody>
      </p:sp>
      <p:sp>
        <p:nvSpPr>
          <p:cNvPr id="11" name="Text Box 3"/>
          <p:cNvSpPr txBox="1">
            <a:spLocks noChangeArrowheads="1"/>
          </p:cNvSpPr>
          <p:nvPr/>
        </p:nvSpPr>
        <p:spPr bwMode="auto">
          <a:xfrm>
            <a:off x="1524000" y="6630988"/>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r>
              <a:rPr lang="en-US" altLang="en-US" sz="900" dirty="0">
                <a:solidFill>
                  <a:schemeClr val="tx1"/>
                </a:solidFill>
              </a:rPr>
              <a:t>Cell </a:t>
            </a:r>
            <a:r>
              <a:rPr lang="en-US" altLang="en-US" sz="900" b="1" dirty="0">
                <a:solidFill>
                  <a:schemeClr val="tx1"/>
                </a:solidFill>
              </a:rPr>
              <a:t>157</a:t>
            </a:r>
            <a:r>
              <a:rPr lang="en-US" altLang="en-US" sz="900" dirty="0">
                <a:solidFill>
                  <a:schemeClr val="tx1"/>
                </a:solidFill>
              </a:rPr>
              <a:t> 241-253 (2014)</a:t>
            </a:r>
          </a:p>
        </p:txBody>
      </p:sp>
      <p:sp>
        <p:nvSpPr>
          <p:cNvPr id="10" name="TextBox 9"/>
          <p:cNvSpPr txBox="1"/>
          <p:nvPr/>
        </p:nvSpPr>
        <p:spPr>
          <a:xfrm>
            <a:off x="9915872" y="6324601"/>
            <a:ext cx="752129" cy="507831"/>
          </a:xfrm>
          <a:prstGeom prst="rect">
            <a:avLst/>
          </a:prstGeom>
          <a:noFill/>
        </p:spPr>
        <p:txBody>
          <a:bodyPr wrap="none" rtlCol="0">
            <a:spAutoFit/>
          </a:bodyPr>
          <a:lstStyle/>
          <a:p>
            <a:pPr algn="r"/>
            <a:r>
              <a:rPr lang="en-US" sz="900" dirty="0">
                <a:solidFill>
                  <a:schemeClr val="bg1">
                    <a:lumMod val="50000"/>
                  </a:schemeClr>
                </a:solidFill>
              </a:rPr>
              <a:t>Glucose</a:t>
            </a:r>
          </a:p>
          <a:p>
            <a:pPr algn="r"/>
            <a:r>
              <a:rPr lang="en-US" sz="900" dirty="0" err="1">
                <a:solidFill>
                  <a:schemeClr val="bg1">
                    <a:lumMod val="50000"/>
                  </a:schemeClr>
                </a:solidFill>
              </a:rPr>
              <a:t>NanoSensor</a:t>
            </a:r>
            <a:endParaRPr lang="en-US" sz="900" dirty="0">
              <a:solidFill>
                <a:schemeClr val="bg1">
                  <a:lumMod val="50000"/>
                </a:schemeClr>
              </a:solidFill>
            </a:endParaRPr>
          </a:p>
          <a:p>
            <a:pPr algn="r"/>
            <a:r>
              <a:rPr lang="en-US" sz="900" dirty="0" err="1">
                <a:solidFill>
                  <a:schemeClr val="bg1">
                    <a:lumMod val="50000"/>
                  </a:schemeClr>
                </a:solidFill>
              </a:rPr>
              <a:t>NanoRadio</a:t>
            </a:r>
            <a:endParaRPr lang="en-US" sz="900" dirty="0">
              <a:solidFill>
                <a:schemeClr val="bg1">
                  <a:lumMod val="50000"/>
                </a:schemeClr>
              </a:solidFill>
            </a:endParaRPr>
          </a:p>
        </p:txBody>
      </p:sp>
      <p:sp>
        <p:nvSpPr>
          <p:cNvPr id="12" name="Rectangle 11"/>
          <p:cNvSpPr/>
          <p:nvPr/>
        </p:nvSpPr>
        <p:spPr>
          <a:xfrm>
            <a:off x="7848600" y="5334000"/>
            <a:ext cx="1143000" cy="304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2275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9144000" cy="518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0" y="12700"/>
            <a:ext cx="121920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400" dirty="0" smtClean="0">
                <a:solidFill>
                  <a:schemeClr val="bg1"/>
                </a:solidFill>
              </a:rPr>
              <a:t>Human </a:t>
            </a:r>
            <a:r>
              <a:rPr lang="en-US" sz="5400" dirty="0">
                <a:solidFill>
                  <a:schemeClr val="bg1"/>
                </a:solidFill>
              </a:rPr>
              <a:t>Genomics </a:t>
            </a:r>
            <a:r>
              <a:rPr lang="en-US" sz="5400" dirty="0" smtClean="0">
                <a:solidFill>
                  <a:schemeClr val="bg1"/>
                </a:solidFill>
              </a:rPr>
              <a:t>in Precision Medicine</a:t>
            </a:r>
            <a:endParaRPr lang="en-US" sz="5400" dirty="0">
              <a:solidFill>
                <a:schemeClr val="bg1"/>
              </a:solidFill>
            </a:endParaRPr>
          </a:p>
        </p:txBody>
      </p:sp>
      <p:sp>
        <p:nvSpPr>
          <p:cNvPr id="4" name="Text Box 3"/>
          <p:cNvSpPr txBox="1">
            <a:spLocks noChangeArrowheads="1"/>
          </p:cNvSpPr>
          <p:nvPr/>
        </p:nvSpPr>
        <p:spPr bwMode="auto">
          <a:xfrm>
            <a:off x="9296400" y="6554788"/>
            <a:ext cx="1524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chemeClr val="bg1"/>
                </a:solidFill>
                <a:latin typeface="Arial" charset="0"/>
                <a:ea typeface="ＭＳ Ｐゴシック" charset="-128"/>
              </a:defRPr>
            </a:lvl9pPr>
          </a:lstStyle>
          <a:p>
            <a:pPr eaLnBrk="1" hangingPunct="1"/>
            <a:r>
              <a:rPr lang="en-US" altLang="en-US" sz="900" dirty="0">
                <a:solidFill>
                  <a:schemeClr val="tx1"/>
                </a:solidFill>
              </a:rPr>
              <a:t>Cell </a:t>
            </a:r>
            <a:r>
              <a:rPr lang="en-US" altLang="en-US" sz="900" b="1" dirty="0">
                <a:solidFill>
                  <a:schemeClr val="tx1"/>
                </a:solidFill>
              </a:rPr>
              <a:t>157</a:t>
            </a:r>
            <a:r>
              <a:rPr lang="en-US" altLang="en-US" sz="900" dirty="0">
                <a:solidFill>
                  <a:schemeClr val="tx1"/>
                </a:solidFill>
              </a:rPr>
              <a:t> 241-253 (2014)</a:t>
            </a:r>
          </a:p>
        </p:txBody>
      </p:sp>
    </p:spTree>
    <p:extLst>
      <p:ext uri="{BB962C8B-B14F-4D97-AF65-F5344CB8AC3E}">
        <p14:creationId xmlns:p14="http://schemas.microsoft.com/office/powerpoint/2010/main" val="2730040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4884" y="0"/>
            <a:ext cx="8808365" cy="6858000"/>
          </a:xfrm>
          <a:prstGeom prst="rect">
            <a:avLst/>
          </a:prstGeom>
        </p:spPr>
      </p:pic>
      <p:sp>
        <p:nvSpPr>
          <p:cNvPr id="3" name="Rectangle 2"/>
          <p:cNvSpPr/>
          <p:nvPr/>
        </p:nvSpPr>
        <p:spPr>
          <a:xfrm>
            <a:off x="112296" y="1612901"/>
            <a:ext cx="3112168" cy="3677652"/>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400" dirty="0" smtClean="0"/>
              <a:t>EMERGING</a:t>
            </a:r>
          </a:p>
          <a:p>
            <a:pPr algn="ctr"/>
            <a:r>
              <a:rPr lang="en-US" sz="4400" dirty="0" smtClean="0"/>
              <a:t>PLATFORM</a:t>
            </a:r>
          </a:p>
          <a:p>
            <a:pPr algn="ctr"/>
            <a:r>
              <a:rPr lang="en-US" sz="4400" dirty="0" smtClean="0"/>
              <a:t>ECONOMY</a:t>
            </a:r>
          </a:p>
          <a:p>
            <a:pPr algn="ctr"/>
            <a:endParaRPr lang="en-US" dirty="0"/>
          </a:p>
        </p:txBody>
      </p:sp>
      <p:sp>
        <p:nvSpPr>
          <p:cNvPr id="4" name="TextBox 3"/>
          <p:cNvSpPr txBox="1"/>
          <p:nvPr/>
        </p:nvSpPr>
        <p:spPr>
          <a:xfrm>
            <a:off x="11293641" y="6593302"/>
            <a:ext cx="905825" cy="276999"/>
          </a:xfrm>
          <a:prstGeom prst="rect">
            <a:avLst/>
          </a:prstGeom>
          <a:noFill/>
          <a:ln>
            <a:solidFill>
              <a:schemeClr val="bg1">
                <a:lumMod val="85000"/>
              </a:schemeClr>
            </a:solidFill>
          </a:ln>
        </p:spPr>
        <p:txBody>
          <a:bodyPr wrap="none" rtlCol="0">
            <a:spAutoFit/>
          </a:bodyPr>
          <a:lstStyle/>
          <a:p>
            <a:r>
              <a:rPr lang="en-US" sz="1200" dirty="0" smtClean="0">
                <a:solidFill>
                  <a:schemeClr val="bg1">
                    <a:lumMod val="50000"/>
                  </a:schemeClr>
                </a:solidFill>
              </a:rPr>
              <a:t>Peter Evans</a:t>
            </a:r>
            <a:endParaRPr lang="en-US" sz="1200" dirty="0">
              <a:solidFill>
                <a:schemeClr val="bg1">
                  <a:lumMod val="50000"/>
                </a:schemeClr>
              </a:solidFill>
            </a:endParaRPr>
          </a:p>
        </p:txBody>
      </p:sp>
    </p:spTree>
    <p:extLst>
      <p:ext uri="{BB962C8B-B14F-4D97-AF65-F5344CB8AC3E}">
        <p14:creationId xmlns:p14="http://schemas.microsoft.com/office/powerpoint/2010/main" val="899070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464" y="1009650"/>
            <a:ext cx="8601075"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12192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300" dirty="0">
                <a:latin typeface="Calibri Light" panose="020F0302020204030204" pitchFamily="34" charset="0"/>
              </a:rPr>
              <a:t>Sensor enabled wearables - appropriate attributes may improve </a:t>
            </a:r>
            <a:r>
              <a:rPr lang="en-US" sz="2300" dirty="0" smtClean="0">
                <a:latin typeface="Calibri Light" panose="020F0302020204030204" pitchFamily="34" charset="0"/>
              </a:rPr>
              <a:t>prevention, prediction and protection  </a:t>
            </a:r>
            <a:endParaRPr lang="en-US" sz="2300" dirty="0">
              <a:latin typeface="Calibri Light" panose="020F0302020204030204" pitchFamily="34" charset="0"/>
            </a:endParaRPr>
          </a:p>
        </p:txBody>
      </p:sp>
      <p:sp>
        <p:nvSpPr>
          <p:cNvPr id="2" name="Rectangle 1"/>
          <p:cNvSpPr/>
          <p:nvPr/>
        </p:nvSpPr>
        <p:spPr>
          <a:xfrm>
            <a:off x="8686800" y="6172200"/>
            <a:ext cx="1709738"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95464" y="6172200"/>
            <a:ext cx="117633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MIT</a:t>
            </a:r>
          </a:p>
        </p:txBody>
      </p:sp>
    </p:spTree>
    <p:extLst>
      <p:ext uri="{BB962C8B-B14F-4D97-AF65-F5344CB8AC3E}">
        <p14:creationId xmlns:p14="http://schemas.microsoft.com/office/powerpoint/2010/main" val="1799789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12856" y="962641"/>
            <a:ext cx="7171428" cy="5895238"/>
          </a:xfrm>
          <a:prstGeom prst="rect">
            <a:avLst/>
          </a:prstGeom>
        </p:spPr>
      </p:pic>
      <p:sp>
        <p:nvSpPr>
          <p:cNvPr id="3" name="TextBox 2"/>
          <p:cNvSpPr txBox="1"/>
          <p:nvPr/>
        </p:nvSpPr>
        <p:spPr>
          <a:xfrm>
            <a:off x="-861662" y="23117"/>
            <a:ext cx="8105232" cy="830997"/>
          </a:xfrm>
          <a:prstGeom prst="rect">
            <a:avLst/>
          </a:prstGeom>
          <a:solidFill>
            <a:schemeClr val="bg1"/>
          </a:solidFill>
        </p:spPr>
        <p:txBody>
          <a:bodyPr wrap="none" rtlCol="0">
            <a:spAutoFit/>
          </a:bodyPr>
          <a:lstStyle/>
          <a:p>
            <a:pPr algn="ctr"/>
            <a:r>
              <a:rPr lang="en-US" sz="4800" dirty="0" smtClean="0">
                <a:solidFill>
                  <a:schemeClr val="bg1"/>
                </a:solidFill>
                <a:latin typeface="Calibri Light" panose="020F0302020204030204" pitchFamily="34" charset="0"/>
                <a:hlinkClick r:id="rId4"/>
              </a:rPr>
              <a:t>      http</a:t>
            </a:r>
            <a:r>
              <a:rPr lang="en-US" sz="4800" dirty="0">
                <a:solidFill>
                  <a:schemeClr val="bg1"/>
                </a:solidFill>
                <a:latin typeface="Calibri Light" panose="020F0302020204030204" pitchFamily="34" charset="0"/>
                <a:hlinkClick r:id="rId4"/>
              </a:rPr>
              <a:t>://</a:t>
            </a:r>
            <a:r>
              <a:rPr lang="en-US" sz="4800" dirty="0" smtClean="0">
                <a:solidFill>
                  <a:schemeClr val="bg1"/>
                </a:solidFill>
                <a:latin typeface="Calibri Light" panose="020F0302020204030204" pitchFamily="34" charset="0"/>
                <a:hlinkClick r:id="rId4"/>
              </a:rPr>
              <a:t>bit.ly/OPPORTUNITIES</a:t>
            </a:r>
            <a:endParaRPr lang="en-US" sz="4800"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3050636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1662" y="23117"/>
            <a:ext cx="8105232" cy="830997"/>
          </a:xfrm>
          <a:prstGeom prst="rect">
            <a:avLst/>
          </a:prstGeom>
          <a:solidFill>
            <a:schemeClr val="bg1"/>
          </a:solidFill>
        </p:spPr>
        <p:txBody>
          <a:bodyPr wrap="none" rtlCol="0">
            <a:spAutoFit/>
          </a:bodyPr>
          <a:lstStyle/>
          <a:p>
            <a:pPr algn="ctr"/>
            <a:r>
              <a:rPr lang="en-US" sz="4800" dirty="0" smtClean="0">
                <a:solidFill>
                  <a:schemeClr val="bg1"/>
                </a:solidFill>
                <a:latin typeface="Calibri Light" panose="020F0302020204030204" pitchFamily="34" charset="0"/>
                <a:hlinkClick r:id="rId3"/>
              </a:rPr>
              <a:t>      http</a:t>
            </a:r>
            <a:r>
              <a:rPr lang="en-US" sz="4800" dirty="0">
                <a:solidFill>
                  <a:schemeClr val="bg1"/>
                </a:solidFill>
                <a:latin typeface="Calibri Light" panose="020F0302020204030204" pitchFamily="34" charset="0"/>
                <a:hlinkClick r:id="rId3"/>
              </a:rPr>
              <a:t>://</a:t>
            </a:r>
            <a:r>
              <a:rPr lang="en-US" sz="4800" dirty="0" smtClean="0">
                <a:solidFill>
                  <a:schemeClr val="bg1"/>
                </a:solidFill>
                <a:latin typeface="Calibri Light" panose="020F0302020204030204" pitchFamily="34" charset="0"/>
                <a:hlinkClick r:id="rId3"/>
              </a:rPr>
              <a:t>bit.ly/OPPORTUNITIES</a:t>
            </a:r>
            <a:endParaRPr lang="en-US" sz="4800" dirty="0">
              <a:solidFill>
                <a:schemeClr val="bg1"/>
              </a:solidFill>
              <a:latin typeface="Calibri Light" panose="020F0302020204030204" pitchFamily="34" charset="0"/>
            </a:endParaRPr>
          </a:p>
        </p:txBody>
      </p:sp>
      <p:pic>
        <p:nvPicPr>
          <p:cNvPr id="4" name="Picture 3"/>
          <p:cNvPicPr>
            <a:picLocks noChangeAspect="1"/>
          </p:cNvPicPr>
          <p:nvPr/>
        </p:nvPicPr>
        <p:blipFill>
          <a:blip r:embed="rId4"/>
          <a:stretch>
            <a:fillRect/>
          </a:stretch>
        </p:blipFill>
        <p:spPr>
          <a:xfrm>
            <a:off x="4203685" y="827243"/>
            <a:ext cx="7988315" cy="6014715"/>
          </a:xfrm>
          <a:prstGeom prst="rect">
            <a:avLst/>
          </a:prstGeom>
        </p:spPr>
      </p:pic>
    </p:spTree>
    <p:extLst>
      <p:ext uri="{BB962C8B-B14F-4D97-AF65-F5344CB8AC3E}">
        <p14:creationId xmlns:p14="http://schemas.microsoft.com/office/powerpoint/2010/main" val="966338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tore.slidesharecdn.com/e3d4f30e-1dd6-4bb6-a717-99e342e579a2-origina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0" y="-228857"/>
            <a:ext cx="9744075" cy="7096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2528" y="288758"/>
            <a:ext cx="11185306" cy="400110"/>
          </a:xfrm>
          <a:prstGeom prst="rect">
            <a:avLst/>
          </a:prstGeom>
          <a:ln>
            <a:noFill/>
          </a:ln>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2000" dirty="0" err="1"/>
              <a:t>Olo</a:t>
            </a:r>
            <a:r>
              <a:rPr lang="en-US" sz="2000" dirty="0"/>
              <a:t> hit 10 million users </a:t>
            </a:r>
            <a:r>
              <a:rPr lang="en-US" sz="2000" dirty="0" smtClean="0"/>
              <a:t>on April 2, 2015. It took 2,229 </a:t>
            </a:r>
            <a:r>
              <a:rPr lang="en-US" sz="2000" dirty="0"/>
              <a:t>days to get the </a:t>
            </a:r>
            <a:r>
              <a:rPr lang="en-US" sz="2000" dirty="0" smtClean="0"/>
              <a:t>1</a:t>
            </a:r>
            <a:r>
              <a:rPr lang="en-US" sz="2000" baseline="30000" dirty="0" smtClean="0"/>
              <a:t>st</a:t>
            </a:r>
            <a:r>
              <a:rPr lang="en-US" sz="2000" dirty="0" smtClean="0"/>
              <a:t> million</a:t>
            </a:r>
            <a:r>
              <a:rPr lang="en-US" sz="2000" dirty="0"/>
              <a:t>. 47 days to get to the last</a:t>
            </a:r>
          </a:p>
        </p:txBody>
      </p:sp>
      <p:sp>
        <p:nvSpPr>
          <p:cNvPr id="3" name="Rectangle 2"/>
          <p:cNvSpPr/>
          <p:nvPr/>
        </p:nvSpPr>
        <p:spPr>
          <a:xfrm>
            <a:off x="9833815" y="872755"/>
            <a:ext cx="2261934" cy="5693866"/>
          </a:xfrm>
          <a:prstGeom prst="rect">
            <a:avLst/>
          </a:prstGeom>
        </p:spPr>
        <p:txBody>
          <a:bodyPr wrap="square">
            <a:spAutoFit/>
          </a:bodyPr>
          <a:lstStyle/>
          <a:p>
            <a:r>
              <a:rPr lang="en-US" sz="1400" i="1" dirty="0"/>
              <a:t>But was the Newton a failure? The timing of Newton’s entry into the handheld market was akin to the timing of the Apple II into the desktop market. It was a market-creating, disruptive product targeted at an undefinable set of users whose needs were unknown to either themselves or Apple. On that basis, Newton’s sales should have been a pleasant surprise to Apple’s executives: It outsold the Apple II in its first two years by a factor of more than three to one. But while selling 43,000 units was viewed as an IPO-qualifying triumph in the smaller Apple of 1979, selling 140,000 </a:t>
            </a:r>
            <a:r>
              <a:rPr lang="en-US" sz="1400" i="1" dirty="0" err="1"/>
              <a:t>Newtons</a:t>
            </a:r>
            <a:r>
              <a:rPr lang="en-US" sz="1400" i="1" dirty="0"/>
              <a:t> was viewed as a failure in the giant Apple of 1994. </a:t>
            </a:r>
          </a:p>
        </p:txBody>
      </p:sp>
      <p:sp>
        <p:nvSpPr>
          <p:cNvPr id="4" name="TextBox 3"/>
          <p:cNvSpPr txBox="1"/>
          <p:nvPr/>
        </p:nvSpPr>
        <p:spPr>
          <a:xfrm>
            <a:off x="9769644" y="6545187"/>
            <a:ext cx="2465034" cy="276999"/>
          </a:xfrm>
          <a:prstGeom prst="rect">
            <a:avLst/>
          </a:prstGeom>
          <a:noFill/>
        </p:spPr>
        <p:txBody>
          <a:bodyPr wrap="none" rtlCol="0">
            <a:spAutoFit/>
          </a:bodyPr>
          <a:lstStyle/>
          <a:p>
            <a:r>
              <a:rPr lang="en-US" sz="1200" dirty="0"/>
              <a:t>http://bit.ly/INNOVATORS-DILEMMA</a:t>
            </a:r>
          </a:p>
        </p:txBody>
      </p:sp>
    </p:spTree>
    <p:extLst>
      <p:ext uri="{BB962C8B-B14F-4D97-AF65-F5344CB8AC3E}">
        <p14:creationId xmlns:p14="http://schemas.microsoft.com/office/powerpoint/2010/main" val="2917531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03FC22D-B811-194B-97FA-96217E562CA6}" type="slidenum">
              <a:rPr lang="en-US" smtClean="0"/>
              <a:pPr>
                <a:defRPr/>
              </a:pPr>
              <a:t>4</a:t>
            </a:fld>
            <a:endParaRPr lang="en-US"/>
          </a:p>
        </p:txBody>
      </p:sp>
      <p:sp>
        <p:nvSpPr>
          <p:cNvPr id="7" name="Title 1"/>
          <p:cNvSpPr>
            <a:spLocks noGrp="1"/>
          </p:cNvSpPr>
          <p:nvPr>
            <p:ph type="title"/>
          </p:nvPr>
        </p:nvSpPr>
        <p:spPr>
          <a:xfrm>
            <a:off x="972670" y="1649645"/>
            <a:ext cx="10515600" cy="955379"/>
          </a:xfrm>
        </p:spPr>
        <p:txBody>
          <a:bodyPr/>
          <a:lstStyle/>
          <a:p>
            <a:r>
              <a:rPr lang="en-US" sz="4000" b="0" dirty="0" smtClean="0">
                <a:latin typeface="+mn-lt"/>
              </a:rPr>
              <a:t>SMART CITIES </a:t>
            </a:r>
            <a:r>
              <a:rPr lang="en-US" sz="4000" dirty="0">
                <a:latin typeface="Calibri" panose="020F0502020204030204" pitchFamily="34" charset="0"/>
              </a:rPr>
              <a:t> </a:t>
            </a:r>
            <a:r>
              <a:rPr lang="en-US" sz="4000" dirty="0" smtClean="0">
                <a:latin typeface="Calibri" panose="020F0502020204030204" pitchFamily="34" charset="0"/>
              </a:rPr>
              <a:t>   </a:t>
            </a:r>
            <a:r>
              <a:rPr lang="en-US" sz="4000" b="0" dirty="0" smtClean="0">
                <a:latin typeface="+mn-lt"/>
                <a:hlinkClick r:id="rId3"/>
              </a:rPr>
              <a:t>http</a:t>
            </a:r>
            <a:r>
              <a:rPr lang="en-US" sz="4000" b="0" dirty="0">
                <a:latin typeface="+mn-lt"/>
                <a:hlinkClick r:id="rId3"/>
              </a:rPr>
              <a:t>://</a:t>
            </a:r>
            <a:r>
              <a:rPr lang="en-US" sz="4000" b="0" dirty="0" smtClean="0">
                <a:latin typeface="+mn-lt"/>
                <a:hlinkClick r:id="rId3"/>
              </a:rPr>
              <a:t>bit.ly/GLOBAL-SIM-CITIES</a:t>
            </a:r>
            <a:r>
              <a:rPr lang="en-US" sz="4000" b="0" dirty="0" smtClean="0">
                <a:latin typeface="+mn-lt"/>
              </a:rPr>
              <a:t> </a:t>
            </a:r>
            <a:endParaRPr lang="en-US" sz="4000" b="0" dirty="0">
              <a:latin typeface="+mn-lt"/>
            </a:endParaRPr>
          </a:p>
        </p:txBody>
      </p:sp>
      <p:sp>
        <p:nvSpPr>
          <p:cNvPr id="8" name="Title 1"/>
          <p:cNvSpPr txBox="1">
            <a:spLocks/>
          </p:cNvSpPr>
          <p:nvPr/>
        </p:nvSpPr>
        <p:spPr bwMode="auto">
          <a:xfrm>
            <a:off x="98615" y="3478446"/>
            <a:ext cx="10515600" cy="95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457200" tIns="45720" rIns="91440" bIns="45720" numCol="1" anchor="ctr" anchorCtr="0" compatLnSpc="1">
            <a:prstTxWarp prst="textNoShape">
              <a:avLst/>
            </a:prstTxWarp>
          </a:bodyPr>
          <a:lstStyle>
            <a:lvl1pPr algn="l" rtl="0" eaLnBrk="1" fontAlgn="base" hangingPunct="1">
              <a:lnSpc>
                <a:spcPct val="100000"/>
              </a:lnSpc>
              <a:spcBef>
                <a:spcPct val="0"/>
              </a:spcBef>
              <a:spcAft>
                <a:spcPct val="0"/>
              </a:spcAft>
              <a:defRPr sz="3200" b="1"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9pPr>
          </a:lstStyle>
          <a:p>
            <a:r>
              <a:rPr lang="en-US" sz="4000" b="0" dirty="0" smtClean="0">
                <a:latin typeface="+mn-lt"/>
              </a:rPr>
              <a:t>TRANSPORTATION </a:t>
            </a:r>
            <a:r>
              <a:rPr lang="en-US" sz="4000" b="0" dirty="0">
                <a:latin typeface="Calibri" panose="020F0502020204030204" pitchFamily="34" charset="0"/>
              </a:rPr>
              <a:t> </a:t>
            </a:r>
            <a:r>
              <a:rPr lang="en-US" sz="4000" b="0" dirty="0" smtClean="0">
                <a:latin typeface="+mn-lt"/>
                <a:hlinkClick r:id="rId4"/>
              </a:rPr>
              <a:t>http://bit.ly/DOT-DOT-DOT</a:t>
            </a:r>
            <a:r>
              <a:rPr lang="en-US" sz="4000" b="0" dirty="0" smtClean="0">
                <a:latin typeface="+mn-lt"/>
              </a:rPr>
              <a:t> </a:t>
            </a:r>
            <a:endParaRPr lang="en-US" sz="4000" b="0" dirty="0">
              <a:latin typeface="+mn-lt"/>
            </a:endParaRPr>
          </a:p>
        </p:txBody>
      </p:sp>
      <p:sp>
        <p:nvSpPr>
          <p:cNvPr id="9" name="Title 1"/>
          <p:cNvSpPr txBox="1">
            <a:spLocks/>
          </p:cNvSpPr>
          <p:nvPr/>
        </p:nvSpPr>
        <p:spPr bwMode="auto">
          <a:xfrm>
            <a:off x="1174375" y="5307251"/>
            <a:ext cx="10515600" cy="95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457200" tIns="45720" rIns="91440" bIns="45720" numCol="1" anchor="ctr" anchorCtr="0" compatLnSpc="1">
            <a:prstTxWarp prst="textNoShape">
              <a:avLst/>
            </a:prstTxWarp>
          </a:bodyPr>
          <a:lstStyle>
            <a:lvl1pPr algn="l" rtl="0" eaLnBrk="1" fontAlgn="base" hangingPunct="1">
              <a:lnSpc>
                <a:spcPct val="100000"/>
              </a:lnSpc>
              <a:spcBef>
                <a:spcPct val="0"/>
              </a:spcBef>
              <a:spcAft>
                <a:spcPct val="0"/>
              </a:spcAft>
              <a:defRPr sz="3200" b="1"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9pPr>
          </a:lstStyle>
          <a:p>
            <a:r>
              <a:rPr lang="en-US" sz="4000" b="0" dirty="0" smtClean="0">
                <a:latin typeface="+mn-lt"/>
              </a:rPr>
              <a:t>HEALTHCARE </a:t>
            </a:r>
            <a:r>
              <a:rPr lang="en-US" sz="4000" b="0" dirty="0">
                <a:latin typeface="+mn-lt"/>
              </a:rPr>
              <a:t> </a:t>
            </a:r>
            <a:r>
              <a:rPr lang="en-US" sz="4000" b="0" dirty="0" smtClean="0">
                <a:latin typeface="+mn-lt"/>
                <a:hlinkClick r:id="rId5"/>
              </a:rPr>
              <a:t>http://bit.ly/HIP-HIP-HIP</a:t>
            </a:r>
            <a:r>
              <a:rPr lang="en-US" sz="4000" b="0" dirty="0" smtClean="0">
                <a:latin typeface="+mn-lt"/>
              </a:rPr>
              <a:t> </a:t>
            </a:r>
            <a:endParaRPr lang="en-US" sz="4000" b="0" dirty="0">
              <a:latin typeface="+mn-lt"/>
            </a:endParaRPr>
          </a:p>
        </p:txBody>
      </p:sp>
      <p:sp>
        <p:nvSpPr>
          <p:cNvPr id="10" name="TextBox 9"/>
          <p:cNvSpPr txBox="1"/>
          <p:nvPr/>
        </p:nvSpPr>
        <p:spPr>
          <a:xfrm>
            <a:off x="288758" y="256676"/>
            <a:ext cx="3442545" cy="923330"/>
          </a:xfrm>
          <a:prstGeom prst="rect">
            <a:avLst/>
          </a:prstGeom>
          <a:noFill/>
        </p:spPr>
        <p:txBody>
          <a:bodyPr wrap="none" rtlCol="0">
            <a:spAutoFit/>
          </a:bodyPr>
          <a:lstStyle/>
          <a:p>
            <a:r>
              <a:rPr lang="en-US" sz="5400" i="1" dirty="0" smtClean="0">
                <a:solidFill>
                  <a:schemeClr val="bg1">
                    <a:lumMod val="75000"/>
                  </a:schemeClr>
                </a:solidFill>
                <a:latin typeface="Calibri Light" panose="020F0302020204030204" pitchFamily="34" charset="0"/>
              </a:rPr>
              <a:t>In progress </a:t>
            </a:r>
            <a:endParaRPr lang="en-US" sz="5400" i="1" dirty="0">
              <a:solidFill>
                <a:schemeClr val="bg1">
                  <a:lumMod val="75000"/>
                </a:schemeClr>
              </a:solidFill>
              <a:latin typeface="Calibri Light" panose="020F0302020204030204" pitchFamily="34" charset="0"/>
            </a:endParaRPr>
          </a:p>
        </p:txBody>
      </p:sp>
    </p:spTree>
    <p:extLst>
      <p:ext uri="{BB962C8B-B14F-4D97-AF65-F5344CB8AC3E}">
        <p14:creationId xmlns:p14="http://schemas.microsoft.com/office/powerpoint/2010/main" val="188668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41"/>
            <a:ext cx="12192001" cy="1325563"/>
          </a:xfrm>
        </p:spPr>
        <p:txBody>
          <a:bodyPr>
            <a:normAutofit/>
          </a:bodyPr>
          <a:lstStyle/>
          <a:p>
            <a:r>
              <a:rPr lang="en-US" sz="4800" b="0" dirty="0" smtClean="0">
                <a:latin typeface="+mn-lt"/>
              </a:rPr>
              <a:t>SMART CITIES ● </a:t>
            </a:r>
            <a:r>
              <a:rPr lang="en-US" sz="4800" b="0" dirty="0">
                <a:latin typeface="+mn-lt"/>
                <a:hlinkClick r:id="rId3"/>
              </a:rPr>
              <a:t>http://</a:t>
            </a:r>
            <a:r>
              <a:rPr lang="en-US" sz="4800" b="0" dirty="0" smtClean="0">
                <a:latin typeface="+mn-lt"/>
                <a:hlinkClick r:id="rId3"/>
              </a:rPr>
              <a:t>bit.ly/GLOBAL-SIM-CITIES</a:t>
            </a:r>
            <a:r>
              <a:rPr lang="en-US" sz="4800" b="0" dirty="0" smtClean="0">
                <a:latin typeface="+mn-lt"/>
              </a:rPr>
              <a:t> </a:t>
            </a:r>
            <a:endParaRPr lang="en-US" sz="4800" b="0" dirty="0">
              <a:latin typeface="+mn-lt"/>
            </a:endParaRPr>
          </a:p>
        </p:txBody>
      </p:sp>
      <p:sp>
        <p:nvSpPr>
          <p:cNvPr id="5" name="Slide Number Placeholder 4"/>
          <p:cNvSpPr>
            <a:spLocks noGrp="1"/>
          </p:cNvSpPr>
          <p:nvPr>
            <p:ph type="sldNum" sz="quarter" idx="12"/>
          </p:nvPr>
        </p:nvSpPr>
        <p:spPr/>
        <p:txBody>
          <a:bodyPr/>
          <a:lstStyle/>
          <a:p>
            <a:pPr>
              <a:defRPr/>
            </a:pPr>
            <a:fld id="{E03FC22D-B811-194B-97FA-96217E562CA6}" type="slidenum">
              <a:rPr lang="en-US" smtClean="0"/>
              <a:pPr>
                <a:defRPr/>
              </a:pPr>
              <a:t>5</a:t>
            </a:fld>
            <a:endParaRPr lang="en-US"/>
          </a:p>
        </p:txBody>
      </p:sp>
      <p:pic>
        <p:nvPicPr>
          <p:cNvPr id="7" name="Picture 6"/>
          <p:cNvPicPr>
            <a:picLocks noChangeAspect="1"/>
          </p:cNvPicPr>
          <p:nvPr/>
        </p:nvPicPr>
        <p:blipFill>
          <a:blip r:embed="rId4"/>
          <a:stretch>
            <a:fillRect/>
          </a:stretch>
        </p:blipFill>
        <p:spPr>
          <a:xfrm>
            <a:off x="-1114920" y="1347536"/>
            <a:ext cx="8594558" cy="6930189"/>
          </a:xfrm>
          <a:prstGeom prst="rect">
            <a:avLst/>
          </a:prstGeom>
        </p:spPr>
      </p:pic>
      <p:sp>
        <p:nvSpPr>
          <p:cNvPr id="8" name="Rectangle 7"/>
          <p:cNvSpPr/>
          <p:nvPr/>
        </p:nvSpPr>
        <p:spPr>
          <a:xfrm>
            <a:off x="-1" y="1347537"/>
            <a:ext cx="6652627" cy="8502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Seismic and Infrastructure Monitoring</a:t>
            </a:r>
            <a:endParaRPr lang="en-US" sz="3200" dirty="0">
              <a:latin typeface="+mj-lt"/>
            </a:endParaRPr>
          </a:p>
        </p:txBody>
      </p:sp>
      <p:sp>
        <p:nvSpPr>
          <p:cNvPr id="9" name="Rectangle 8"/>
          <p:cNvSpPr/>
          <p:nvPr/>
        </p:nvSpPr>
        <p:spPr>
          <a:xfrm>
            <a:off x="-569488" y="2534653"/>
            <a:ext cx="1876926" cy="7058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latin typeface="+mj-lt"/>
              </a:rPr>
              <a:t>Buildings</a:t>
            </a:r>
            <a:endParaRPr lang="en-US" dirty="0">
              <a:latin typeface="+mj-lt"/>
            </a:endParaRPr>
          </a:p>
        </p:txBody>
      </p:sp>
      <p:sp>
        <p:nvSpPr>
          <p:cNvPr id="10" name="Rectangle 9"/>
          <p:cNvSpPr/>
          <p:nvPr/>
        </p:nvSpPr>
        <p:spPr>
          <a:xfrm>
            <a:off x="1884954" y="2598821"/>
            <a:ext cx="239027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mj-lt"/>
              </a:rPr>
              <a:t>Bridges and Roads</a:t>
            </a:r>
            <a:endParaRPr lang="en-US" dirty="0">
              <a:latin typeface="+mj-lt"/>
            </a:endParaRPr>
          </a:p>
        </p:txBody>
      </p:sp>
      <p:sp>
        <p:nvSpPr>
          <p:cNvPr id="11" name="Rectangle 10"/>
          <p:cNvSpPr/>
          <p:nvPr/>
        </p:nvSpPr>
        <p:spPr>
          <a:xfrm>
            <a:off x="5141501" y="2534653"/>
            <a:ext cx="1909011"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mj-lt"/>
              </a:rPr>
              <a:t>Water/Sewer</a:t>
            </a:r>
            <a:endParaRPr lang="en-US" dirty="0">
              <a:latin typeface="+mj-lt"/>
            </a:endParaRPr>
          </a:p>
        </p:txBody>
      </p:sp>
      <p:pic>
        <p:nvPicPr>
          <p:cNvPr id="2050" name="Picture 2" descr="http://blogs.agu.org/geospace/files/2011/12/HSTuesday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2627" y="1373521"/>
            <a:ext cx="5524500" cy="5467351"/>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91875" y="968989"/>
            <a:ext cx="5670720" cy="353943"/>
          </a:xfrm>
          <a:prstGeom prst="rect">
            <a:avLst/>
          </a:prstGeom>
          <a:noFill/>
        </p:spPr>
        <p:txBody>
          <a:bodyPr wrap="none" rtlCol="0">
            <a:spAutoFit/>
          </a:bodyPr>
          <a:lstStyle/>
          <a:p>
            <a:r>
              <a:rPr lang="en-US" sz="1700" dirty="0" smtClean="0"/>
              <a:t>NIST GLOBAL CITIES SUMMIT </a:t>
            </a:r>
            <a:r>
              <a:rPr lang="en-US" sz="1700" dirty="0" smtClean="0">
                <a:latin typeface="Calibri" panose="020F0502020204030204" pitchFamily="34" charset="0"/>
              </a:rPr>
              <a:t>● </a:t>
            </a:r>
            <a:r>
              <a:rPr lang="en-US" sz="1700" dirty="0" smtClean="0"/>
              <a:t>June 1, 2015 </a:t>
            </a:r>
            <a:r>
              <a:rPr lang="en-US" sz="1700" dirty="0">
                <a:latin typeface="Calibri" panose="020F0502020204030204" pitchFamily="34" charset="0"/>
              </a:rPr>
              <a:t>● </a:t>
            </a:r>
            <a:r>
              <a:rPr lang="en-US" sz="1700" dirty="0" smtClean="0"/>
              <a:t>Washington DC</a:t>
            </a:r>
            <a:endParaRPr lang="en-US" sz="1700" dirty="0"/>
          </a:p>
        </p:txBody>
      </p:sp>
    </p:spTree>
    <p:extLst>
      <p:ext uri="{BB962C8B-B14F-4D97-AF65-F5344CB8AC3E}">
        <p14:creationId xmlns:p14="http://schemas.microsoft.com/office/powerpoint/2010/main" val="296885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F1297E1-941D-FD4D-ABA4-A52865A79C29}" type="slidenum">
              <a:rPr lang="en-US" smtClean="0"/>
              <a:pPr>
                <a:defRPr/>
              </a:pPr>
              <a:t>6</a:t>
            </a:fld>
            <a:endParaRPr lang="en-US"/>
          </a:p>
        </p:txBody>
      </p:sp>
      <p:sp>
        <p:nvSpPr>
          <p:cNvPr id="5" name="Title 1"/>
          <p:cNvSpPr txBox="1">
            <a:spLocks/>
          </p:cNvSpPr>
          <p:nvPr/>
        </p:nvSpPr>
        <p:spPr>
          <a:xfrm>
            <a:off x="-1" y="29634"/>
            <a:ext cx="12170693" cy="2087924"/>
          </a:xfrm>
          <a:prstGeom prst="rect">
            <a:avLst/>
          </a:prstGeom>
        </p:spPr>
        <p:style>
          <a:lnRef idx="0">
            <a:schemeClr val="accent5"/>
          </a:lnRef>
          <a:fillRef idx="3">
            <a:schemeClr val="accent5"/>
          </a:fillRef>
          <a:effectRef idx="3">
            <a:schemeClr val="accent5"/>
          </a:effectRef>
          <a:fontRef idx="minor">
            <a:schemeClr val="lt1"/>
          </a:fontRef>
        </p:style>
        <p:txBody>
          <a:bodyPr/>
          <a:lstStyle>
            <a:lvl1pPr algn="l" rtl="0" eaLnBrk="1" fontAlgn="base" hangingPunct="1">
              <a:lnSpc>
                <a:spcPct val="90000"/>
              </a:lnSpc>
              <a:spcBef>
                <a:spcPct val="0"/>
              </a:spcBef>
              <a:spcAft>
                <a:spcPct val="0"/>
              </a:spcAft>
              <a:defRPr sz="32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6pPr>
            <a:lvl7pPr marL="9144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7pPr>
            <a:lvl8pPr marL="13716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8pPr>
            <a:lvl9pPr marL="1828800" algn="l" rtl="0" eaLnBrk="1" fontAlgn="base" hangingPunct="1">
              <a:lnSpc>
                <a:spcPct val="90000"/>
              </a:lnSpc>
              <a:spcBef>
                <a:spcPct val="0"/>
              </a:spcBef>
              <a:spcAft>
                <a:spcPct val="0"/>
              </a:spcAft>
              <a:defRPr sz="3200">
                <a:solidFill>
                  <a:schemeClr val="tx1"/>
                </a:solidFill>
                <a:latin typeface="Calibri Light" charset="0"/>
                <a:ea typeface="ＭＳ Ｐゴシック" charset="0"/>
                <a:cs typeface="ＭＳ Ｐゴシック" charset="0"/>
              </a:defRPr>
            </a:lvl9pPr>
          </a:lstStyle>
          <a:p>
            <a:r>
              <a:rPr lang="en-US" sz="4800" dirty="0" smtClean="0">
                <a:solidFill>
                  <a:schemeClr val="bg1"/>
                </a:solidFill>
                <a:latin typeface="+mn-lt"/>
              </a:rPr>
              <a:t>SMART PLATFORMS</a:t>
            </a:r>
          </a:p>
        </p:txBody>
      </p:sp>
      <p:pic>
        <p:nvPicPr>
          <p:cNvPr id="6" name="Picture 5"/>
          <p:cNvPicPr>
            <a:picLocks noChangeAspect="1"/>
          </p:cNvPicPr>
          <p:nvPr/>
        </p:nvPicPr>
        <p:blipFill>
          <a:blip r:embed="rId3"/>
          <a:stretch>
            <a:fillRect/>
          </a:stretch>
        </p:blipFill>
        <p:spPr>
          <a:xfrm>
            <a:off x="5074568" y="0"/>
            <a:ext cx="7096125" cy="6858000"/>
          </a:xfrm>
          <a:prstGeom prst="rect">
            <a:avLst/>
          </a:prstGeom>
        </p:spPr>
      </p:pic>
      <p:sp>
        <p:nvSpPr>
          <p:cNvPr id="2" name="TextBox 1"/>
          <p:cNvSpPr txBox="1"/>
          <p:nvPr/>
        </p:nvSpPr>
        <p:spPr>
          <a:xfrm>
            <a:off x="7796458" y="32078"/>
            <a:ext cx="4475841" cy="584775"/>
          </a:xfrm>
          <a:prstGeom prst="rect">
            <a:avLst/>
          </a:prstGeom>
          <a:noFill/>
        </p:spPr>
        <p:txBody>
          <a:bodyPr wrap="none" rtlCol="0">
            <a:spAutoFit/>
          </a:bodyPr>
          <a:lstStyle/>
          <a:p>
            <a:r>
              <a:rPr lang="en-US" sz="3200" dirty="0" smtClean="0">
                <a:latin typeface="+mj-lt"/>
              </a:rPr>
              <a:t>CONDITION MONITORING</a:t>
            </a:r>
            <a:endParaRPr lang="en-US" sz="3200" dirty="0">
              <a:latin typeface="+mj-lt"/>
            </a:endParaRPr>
          </a:p>
        </p:txBody>
      </p:sp>
      <p:pic>
        <p:nvPicPr>
          <p:cNvPr id="4" name="Picture 3"/>
          <p:cNvPicPr>
            <a:picLocks noChangeAspect="1"/>
          </p:cNvPicPr>
          <p:nvPr/>
        </p:nvPicPr>
        <p:blipFill>
          <a:blip r:embed="rId4"/>
          <a:stretch>
            <a:fillRect/>
          </a:stretch>
        </p:blipFill>
        <p:spPr>
          <a:xfrm>
            <a:off x="-1315453" y="3416968"/>
            <a:ext cx="6370964" cy="3440277"/>
          </a:xfrm>
          <a:prstGeom prst="rect">
            <a:avLst/>
          </a:prstGeom>
        </p:spPr>
      </p:pic>
      <p:pic>
        <p:nvPicPr>
          <p:cNvPr id="8" name="Picture 7"/>
          <p:cNvPicPr>
            <a:picLocks noChangeAspect="1"/>
          </p:cNvPicPr>
          <p:nvPr/>
        </p:nvPicPr>
        <p:blipFill>
          <a:blip r:embed="rId5"/>
          <a:stretch>
            <a:fillRect/>
          </a:stretch>
        </p:blipFill>
        <p:spPr>
          <a:xfrm>
            <a:off x="0" y="1398921"/>
            <a:ext cx="5066543" cy="1953879"/>
          </a:xfrm>
          <a:prstGeom prst="rect">
            <a:avLst/>
          </a:prstGeom>
          <a:ln w="76200">
            <a:solidFill>
              <a:schemeClr val="bg1"/>
            </a:solidFill>
          </a:ln>
        </p:spPr>
      </p:pic>
      <p:sp>
        <p:nvSpPr>
          <p:cNvPr id="9" name="Oval 8"/>
          <p:cNvSpPr/>
          <p:nvPr/>
        </p:nvSpPr>
        <p:spPr>
          <a:xfrm>
            <a:off x="3384886" y="4267198"/>
            <a:ext cx="1090863" cy="10266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330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BridgeArc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867931"/>
            <a:ext cx="9144000" cy="599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ular Callout 4"/>
          <p:cNvSpPr/>
          <p:nvPr/>
        </p:nvSpPr>
        <p:spPr>
          <a:xfrm rot="16200000">
            <a:off x="1778670" y="4598071"/>
            <a:ext cx="1981198" cy="2538663"/>
          </a:xfrm>
          <a:prstGeom prst="wedgeRoundRectCallout">
            <a:avLst>
              <a:gd name="adj1" fmla="val 72408"/>
              <a:gd name="adj2" fmla="val -5565"/>
              <a:gd name="adj3" fmla="val 16667"/>
            </a:avLst>
          </a:prstGeom>
          <a:solidFill>
            <a:schemeClr val="bg1"/>
          </a:solidFill>
          <a:ln>
            <a:solidFill>
              <a:schemeClr val="tx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anchor="ctr"/>
          <a:lstStyle/>
          <a:p>
            <a:pPr algn="ctr" defTabSz="4388373">
              <a:defRPr/>
            </a:pPr>
            <a:endParaRPr lang="en-US"/>
          </a:p>
        </p:txBody>
      </p:sp>
      <p:sp>
        <p:nvSpPr>
          <p:cNvPr id="8" name="Rectangle 89"/>
          <p:cNvSpPr>
            <a:spLocks noChangeArrowheads="1"/>
          </p:cNvSpPr>
          <p:nvPr/>
        </p:nvSpPr>
        <p:spPr bwMode="auto">
          <a:xfrm>
            <a:off x="1600202" y="198870"/>
            <a:ext cx="967739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8016" tIns="64008" rIns="128016" bIns="64008">
            <a:spAutoFit/>
          </a:bodyPr>
          <a:lstStyle>
            <a:lvl1pPr eaLnBrk="0" hangingPunct="0">
              <a:defRPr sz="8500">
                <a:solidFill>
                  <a:schemeClr val="tx1"/>
                </a:solidFill>
                <a:latin typeface="Arial" charset="0"/>
                <a:cs typeface="Arial" charset="0"/>
              </a:defRPr>
            </a:lvl1pPr>
            <a:lvl2pPr marL="742950" indent="-285750" eaLnBrk="0" hangingPunct="0">
              <a:defRPr sz="8500">
                <a:solidFill>
                  <a:schemeClr val="tx1"/>
                </a:solidFill>
                <a:latin typeface="Arial" charset="0"/>
                <a:cs typeface="Arial" charset="0"/>
              </a:defRPr>
            </a:lvl2pPr>
            <a:lvl3pPr marL="1143000" indent="-228600" eaLnBrk="0" hangingPunct="0">
              <a:defRPr sz="8500">
                <a:solidFill>
                  <a:schemeClr val="tx1"/>
                </a:solidFill>
                <a:latin typeface="Arial" charset="0"/>
                <a:cs typeface="Arial" charset="0"/>
              </a:defRPr>
            </a:lvl3pPr>
            <a:lvl4pPr marL="1600200" indent="-228600" eaLnBrk="0" hangingPunct="0">
              <a:defRPr sz="8500">
                <a:solidFill>
                  <a:schemeClr val="tx1"/>
                </a:solidFill>
                <a:latin typeface="Arial" charset="0"/>
                <a:cs typeface="Arial" charset="0"/>
              </a:defRPr>
            </a:lvl4pPr>
            <a:lvl5pPr marL="2057400" indent="-228600" eaLnBrk="0" hangingPunct="0">
              <a:defRPr sz="8500">
                <a:solidFill>
                  <a:schemeClr val="tx1"/>
                </a:solidFill>
                <a:latin typeface="Arial" charset="0"/>
                <a:cs typeface="Arial" charset="0"/>
              </a:defRPr>
            </a:lvl5pPr>
            <a:lvl6pPr marL="2514600" indent="-228600" defTabSz="4387850" eaLnBrk="0" fontAlgn="base" hangingPunct="0">
              <a:spcBef>
                <a:spcPct val="0"/>
              </a:spcBef>
              <a:spcAft>
                <a:spcPct val="0"/>
              </a:spcAft>
              <a:defRPr sz="8500">
                <a:solidFill>
                  <a:schemeClr val="tx1"/>
                </a:solidFill>
                <a:latin typeface="Arial" charset="0"/>
                <a:cs typeface="Arial" charset="0"/>
              </a:defRPr>
            </a:lvl6pPr>
            <a:lvl7pPr marL="2971800" indent="-228600" defTabSz="4387850" eaLnBrk="0" fontAlgn="base" hangingPunct="0">
              <a:spcBef>
                <a:spcPct val="0"/>
              </a:spcBef>
              <a:spcAft>
                <a:spcPct val="0"/>
              </a:spcAft>
              <a:defRPr sz="8500">
                <a:solidFill>
                  <a:schemeClr val="tx1"/>
                </a:solidFill>
                <a:latin typeface="Arial" charset="0"/>
                <a:cs typeface="Arial" charset="0"/>
              </a:defRPr>
            </a:lvl7pPr>
            <a:lvl8pPr marL="3429000" indent="-228600" defTabSz="4387850" eaLnBrk="0" fontAlgn="base" hangingPunct="0">
              <a:spcBef>
                <a:spcPct val="0"/>
              </a:spcBef>
              <a:spcAft>
                <a:spcPct val="0"/>
              </a:spcAft>
              <a:defRPr sz="8500">
                <a:solidFill>
                  <a:schemeClr val="tx1"/>
                </a:solidFill>
                <a:latin typeface="Arial" charset="0"/>
                <a:cs typeface="Arial" charset="0"/>
              </a:defRPr>
            </a:lvl8pPr>
            <a:lvl9pPr marL="3886200" indent="-228600" defTabSz="4387850" eaLnBrk="0" fontAlgn="base" hangingPunct="0">
              <a:spcBef>
                <a:spcPct val="0"/>
              </a:spcBef>
              <a:spcAft>
                <a:spcPct val="0"/>
              </a:spcAft>
              <a:defRPr sz="8500">
                <a:solidFill>
                  <a:schemeClr val="tx1"/>
                </a:solidFill>
                <a:latin typeface="Arial" charset="0"/>
                <a:cs typeface="Arial" charset="0"/>
              </a:defRPr>
            </a:lvl9pPr>
          </a:lstStyle>
          <a:p>
            <a:pPr eaLnBrk="1" hangingPunct="1"/>
            <a:r>
              <a:rPr lang="en-US" altLang="en-US" sz="2400" dirty="0">
                <a:latin typeface="Calibri Light" panose="020F0302020204030204" pitchFamily="34" charset="0"/>
              </a:rPr>
              <a:t>Autonomous vibration (</a:t>
            </a:r>
            <a:r>
              <a:rPr lang="en-US" altLang="en-US" sz="2400" dirty="0" err="1">
                <a:latin typeface="Calibri Light" panose="020F0302020204030204" pitchFamily="34" charset="0"/>
              </a:rPr>
              <a:t>accel-erometers</a:t>
            </a:r>
            <a:r>
              <a:rPr lang="en-US" altLang="en-US" sz="2400" dirty="0">
                <a:latin typeface="Calibri Light" panose="020F0302020204030204" pitchFamily="34" charset="0"/>
              </a:rPr>
              <a:t>), stress (strain gauges) &amp; cracks    (AE sensors) monitoring supported by vibration-based energy harvester</a:t>
            </a:r>
          </a:p>
        </p:txBody>
      </p:sp>
      <p:pic>
        <p:nvPicPr>
          <p:cNvPr id="9" name="Picture 92" descr="aesignal.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1" y="5029201"/>
            <a:ext cx="2057399" cy="1676401"/>
          </a:xfrm>
          <a:prstGeom prst="rect">
            <a:avLst/>
          </a:prstGeom>
          <a:solidFill>
            <a:schemeClr val="bg1"/>
          </a:solidFill>
          <a:ln w="9525">
            <a:solidFill>
              <a:schemeClr val="bg1">
                <a:lumMod val="95000"/>
              </a:schemeClr>
            </a:solidFill>
            <a:miter lim="800000"/>
            <a:headEnd/>
            <a:tailEnd/>
          </a:ln>
          <a:extLst/>
        </p:spPr>
      </p:pic>
      <p:sp>
        <p:nvSpPr>
          <p:cNvPr id="10" name="TextBox 9"/>
          <p:cNvSpPr txBox="1"/>
          <p:nvPr/>
        </p:nvSpPr>
        <p:spPr>
          <a:xfrm>
            <a:off x="9476314" y="6581002"/>
            <a:ext cx="2755498" cy="276999"/>
          </a:xfrm>
          <a:prstGeom prst="rect">
            <a:avLst/>
          </a:prstGeom>
          <a:noFill/>
        </p:spPr>
        <p:txBody>
          <a:bodyPr wrap="none" rtlCol="0">
            <a:spAutoFit/>
          </a:bodyPr>
          <a:lstStyle/>
          <a:p>
            <a:r>
              <a:rPr lang="en-US" sz="1200" dirty="0"/>
              <a:t>sites.google.com/site/</a:t>
            </a:r>
            <a:r>
              <a:rPr lang="en-US" sz="1200" dirty="0" err="1"/>
              <a:t>marmoteplatform</a:t>
            </a:r>
            <a:r>
              <a:rPr lang="en-US" sz="1200" dirty="0"/>
              <a:t>/</a:t>
            </a:r>
          </a:p>
        </p:txBody>
      </p:sp>
      <p:sp>
        <p:nvSpPr>
          <p:cNvPr id="11" name="TextBox 10"/>
          <p:cNvSpPr txBox="1"/>
          <p:nvPr/>
        </p:nvSpPr>
        <p:spPr>
          <a:xfrm>
            <a:off x="-45495" y="6648737"/>
            <a:ext cx="1709122" cy="215444"/>
          </a:xfrm>
          <a:prstGeom prst="rect">
            <a:avLst/>
          </a:prstGeom>
          <a:noFill/>
        </p:spPr>
        <p:txBody>
          <a:bodyPr wrap="none" rtlCol="0">
            <a:spAutoFit/>
          </a:bodyPr>
          <a:lstStyle/>
          <a:p>
            <a:r>
              <a:rPr lang="en-US" sz="800" dirty="0"/>
              <a:t>Peter </a:t>
            </a:r>
            <a:r>
              <a:rPr lang="en-US" sz="800" dirty="0" err="1"/>
              <a:t>Volgyesi</a:t>
            </a:r>
            <a:r>
              <a:rPr lang="en-US" sz="800" dirty="0"/>
              <a:t>, Vanderbilt University</a:t>
            </a:r>
          </a:p>
        </p:txBody>
      </p:sp>
      <p:sp>
        <p:nvSpPr>
          <p:cNvPr id="12" name="TextBox 11"/>
          <p:cNvSpPr txBox="1"/>
          <p:nvPr/>
        </p:nvSpPr>
        <p:spPr>
          <a:xfrm>
            <a:off x="0" y="-76200"/>
            <a:ext cx="12191999" cy="369332"/>
          </a:xfrm>
          <a:prstGeom prst="rect">
            <a:avLst/>
          </a:prstGeom>
          <a:solidFill>
            <a:srgbClr val="C00000"/>
          </a:solidFill>
        </p:spPr>
        <p:txBody>
          <a:bodyPr wrap="square" rtlCol="0">
            <a:spAutoFit/>
          </a:bodyPr>
          <a:lstStyle/>
          <a:p>
            <a:pPr algn="ctr"/>
            <a:r>
              <a:rPr lang="en-US" b="1" dirty="0">
                <a:solidFill>
                  <a:schemeClr val="bg1"/>
                </a:solidFill>
              </a:rPr>
              <a:t>DATA COLLECTION FROM INFRASTRUCTURE – BRIDGES &amp; OTHER MAJOR CRITICAL STRUCTURES</a:t>
            </a:r>
          </a:p>
        </p:txBody>
      </p:sp>
      <p:sp>
        <p:nvSpPr>
          <p:cNvPr id="13" name="Rectangular Callout 12"/>
          <p:cNvSpPr/>
          <p:nvPr/>
        </p:nvSpPr>
        <p:spPr>
          <a:xfrm>
            <a:off x="8991600" y="1066800"/>
            <a:ext cx="1524000" cy="1066800"/>
          </a:xfrm>
          <a:prstGeom prst="wedgeRectCallout">
            <a:avLst>
              <a:gd name="adj1" fmla="val 10746"/>
              <a:gd name="adj2" fmla="val 143703"/>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VEHICLE WITH UNDERBODY MONITORS</a:t>
            </a:r>
          </a:p>
        </p:txBody>
      </p:sp>
      <p:pic>
        <p:nvPicPr>
          <p:cNvPr id="20482" name="Picture 2" descr="https://www.nissanusa.com/st/nissan/images/assets/2015/lef/features/12TDI_LEFk_underCarrid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87855" y="3276601"/>
            <a:ext cx="1447799" cy="83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55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1138" y="1524001"/>
            <a:ext cx="9229725" cy="5172075"/>
          </a:xfrm>
          <a:prstGeom prst="rect">
            <a:avLst/>
          </a:prstGeom>
        </p:spPr>
      </p:pic>
      <p:sp>
        <p:nvSpPr>
          <p:cNvPr id="3" name="Rectangle 2"/>
          <p:cNvSpPr/>
          <p:nvPr/>
        </p:nvSpPr>
        <p:spPr>
          <a:xfrm>
            <a:off x="0" y="0"/>
            <a:ext cx="12192000" cy="70485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a:latin typeface="Calibri Light" panose="020F0302020204030204" pitchFamily="34" charset="0"/>
              </a:rPr>
              <a:t>CONNECT DATA and ANALYTICS for EMERGENCY VEHICLE TRAFFIC</a:t>
            </a:r>
          </a:p>
        </p:txBody>
      </p:sp>
      <p:sp>
        <p:nvSpPr>
          <p:cNvPr id="4" name="TextBox 3"/>
          <p:cNvSpPr txBox="1"/>
          <p:nvPr/>
        </p:nvSpPr>
        <p:spPr>
          <a:xfrm>
            <a:off x="-5086" y="6594145"/>
            <a:ext cx="2438937" cy="276999"/>
          </a:xfrm>
          <a:prstGeom prst="rect">
            <a:avLst/>
          </a:prstGeom>
          <a:noFill/>
        </p:spPr>
        <p:txBody>
          <a:bodyPr wrap="none" rtlCol="0">
            <a:spAutoFit/>
          </a:bodyPr>
          <a:lstStyle/>
          <a:p>
            <a:r>
              <a:rPr lang="en-US" sz="1200" dirty="0">
                <a:solidFill>
                  <a:schemeClr val="bg1">
                    <a:lumMod val="50000"/>
                  </a:schemeClr>
                </a:solidFill>
              </a:rPr>
              <a:t>Peter </a:t>
            </a:r>
            <a:r>
              <a:rPr lang="en-US" sz="1200" dirty="0" err="1">
                <a:solidFill>
                  <a:schemeClr val="bg1">
                    <a:lumMod val="50000"/>
                  </a:schemeClr>
                </a:solidFill>
              </a:rPr>
              <a:t>Volgeysi</a:t>
            </a:r>
            <a:r>
              <a:rPr lang="en-US" sz="1200" dirty="0">
                <a:solidFill>
                  <a:schemeClr val="bg1">
                    <a:lumMod val="50000"/>
                  </a:schemeClr>
                </a:solidFill>
              </a:rPr>
              <a:t>, Vanderbilt University</a:t>
            </a:r>
          </a:p>
        </p:txBody>
      </p:sp>
    </p:spTree>
    <p:extLst>
      <p:ext uri="{BB962C8B-B14F-4D97-AF65-F5344CB8AC3E}">
        <p14:creationId xmlns:p14="http://schemas.microsoft.com/office/powerpoint/2010/main" val="496810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C666C78-F3BD-674F-B5E7-277E02036112}" type="slidenum">
              <a:rPr lang="en-US" smtClean="0"/>
              <a:pPr>
                <a:defRPr/>
              </a:pPr>
              <a:t>9</a:t>
            </a:fld>
            <a:endParaRPr lang="en-US"/>
          </a:p>
        </p:txBody>
      </p:sp>
      <p:pic>
        <p:nvPicPr>
          <p:cNvPr id="5" name="Picture 4"/>
          <p:cNvPicPr>
            <a:picLocks noChangeAspect="1"/>
          </p:cNvPicPr>
          <p:nvPr/>
        </p:nvPicPr>
        <p:blipFill>
          <a:blip r:embed="rId3"/>
          <a:stretch>
            <a:fillRect/>
          </a:stretch>
        </p:blipFill>
        <p:spPr>
          <a:xfrm>
            <a:off x="1299409" y="-1155031"/>
            <a:ext cx="10900610" cy="8590548"/>
          </a:xfrm>
          <a:prstGeom prst="rect">
            <a:avLst/>
          </a:prstGeom>
        </p:spPr>
      </p:pic>
      <p:sp>
        <p:nvSpPr>
          <p:cNvPr id="6" name="Rectangle 5"/>
          <p:cNvSpPr/>
          <p:nvPr/>
        </p:nvSpPr>
        <p:spPr>
          <a:xfrm>
            <a:off x="10563725" y="6545178"/>
            <a:ext cx="1251283" cy="505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065" y="1275351"/>
            <a:ext cx="1818190" cy="707886"/>
          </a:xfrm>
          <a:prstGeom prst="rect">
            <a:avLst/>
          </a:prstGeom>
          <a:solidFill>
            <a:schemeClr val="bg1"/>
          </a:solidFill>
        </p:spPr>
        <p:txBody>
          <a:bodyPr wrap="none" rtlCol="0">
            <a:spAutoFit/>
          </a:bodyPr>
          <a:lstStyle/>
          <a:p>
            <a:r>
              <a:rPr lang="en-US" sz="2000" b="1" dirty="0" smtClean="0"/>
              <a:t>EMERGENCY</a:t>
            </a:r>
          </a:p>
          <a:p>
            <a:r>
              <a:rPr lang="en-US" sz="2000" b="1" dirty="0" smtClean="0"/>
              <a:t>MANAGEMENT</a:t>
            </a:r>
            <a:endParaRPr lang="en-US" sz="2000" b="1" dirty="0"/>
          </a:p>
        </p:txBody>
      </p:sp>
      <p:pic>
        <p:nvPicPr>
          <p:cNvPr id="1026" name="Picture 2" descr="http://ivcellular.com/notes/wp-content/uploads/2014/05/fema-wireless-emergency-alert-procedur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260" y="0"/>
            <a:ext cx="1961983" cy="3316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raphics8.nytimes.com/images/2013/05/29/business/Adco/Adco-popup.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1625" y="4066674"/>
            <a:ext cx="2147889" cy="2791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5377739" y="2474476"/>
            <a:ext cx="2595564" cy="1442481"/>
          </a:xfrm>
          <a:prstGeom prst="rect">
            <a:avLst/>
          </a:prstGeom>
          <a:ln>
            <a:solidFill>
              <a:schemeClr val="bg1">
                <a:lumMod val="50000"/>
              </a:schemeClr>
            </a:solidFill>
          </a:ln>
        </p:spPr>
      </p:pic>
      <p:cxnSp>
        <p:nvCxnSpPr>
          <p:cNvPr id="8" name="Straight Arrow Connector 7"/>
          <p:cNvCxnSpPr/>
          <p:nvPr/>
        </p:nvCxnSpPr>
        <p:spPr>
          <a:xfrm flipV="1">
            <a:off x="968188" y="3429000"/>
            <a:ext cx="0" cy="487957"/>
          </a:xfrm>
          <a:prstGeom prst="straightConnector1">
            <a:avLst/>
          </a:prstGeom>
          <a:ln w="762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59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1781</Words>
  <Application>Microsoft Office PowerPoint</Application>
  <PresentationFormat>Widescreen</PresentationFormat>
  <Paragraphs>265</Paragraphs>
  <Slides>33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Calibri Light</vt:lpstr>
      <vt:lpstr>Times New Roman</vt:lpstr>
      <vt:lpstr>Office Theme</vt:lpstr>
      <vt:lpstr>PowerPoint Presentation</vt:lpstr>
      <vt:lpstr>PowerPoint Presentation</vt:lpstr>
      <vt:lpstr>PowerPoint Presentation</vt:lpstr>
      <vt:lpstr>SMART CITIES     http://bit.ly/GLOBAL-SIM-CITIES </vt:lpstr>
      <vt:lpstr>SMART CITIES ● http://bit.ly/GLOBAL-SIM-CITIES </vt:lpstr>
      <vt:lpstr>PowerPoint Presentation</vt:lpstr>
      <vt:lpstr>PowerPoint Presentation</vt:lpstr>
      <vt:lpstr>PowerPoint Presentation</vt:lpstr>
      <vt:lpstr>PowerPoint Presentation</vt:lpstr>
      <vt:lpstr>PowerPoint Presentation</vt:lpstr>
      <vt:lpstr>PowerPoint Presentation</vt:lpstr>
      <vt:lpstr>The Transportation Grand Challenege coalition of IIC members and non-members who jointly submitted the proposal to DoT drew inspiration from the Ford Rouge River Plant (1928)</vt:lpstr>
      <vt:lpstr>IIC Transportation Proposal Team</vt:lpstr>
      <vt:lpstr>Team Structure by Architectural Emphasis</vt:lpstr>
      <vt:lpstr>Domain-Specific Modeling Languages</vt:lpstr>
      <vt:lpstr>Standard Connectivity Platform</vt:lpstr>
      <vt:lpstr>Security Analysis</vt:lpstr>
      <vt:lpstr>PowerPoint Presentation</vt:lpstr>
      <vt:lpstr>PowerPoint Presentation</vt:lpstr>
      <vt:lpstr>US DoT Proposal</vt:lpstr>
      <vt:lpstr>PowerPoint Presentation</vt:lpstr>
      <vt:lpstr>What we are thinking – SDV – Software Defined Vehicles </vt:lpstr>
      <vt:lpstr>PowerPoint Presentation</vt:lpstr>
      <vt:lpstr>What we are thinking – Precision Farming Test Bed</vt:lpstr>
      <vt:lpstr>PowerPoint Presentation</vt:lpstr>
      <vt:lpstr>PowerPoint Presentation</vt:lpstr>
      <vt:lpstr>HEALTHCARE  http://bit.ly/HIP-HIP-HIP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webpages for Two Stage and Single Stage calls</dc:title>
  <dc:creator>Rebecca Jane Austin-Datta</dc:creator>
  <cp:lastModifiedBy>Shoumen Datta</cp:lastModifiedBy>
  <cp:revision>50</cp:revision>
  <dcterms:created xsi:type="dcterms:W3CDTF">2015-03-30T01:18:17Z</dcterms:created>
  <dcterms:modified xsi:type="dcterms:W3CDTF">2015-04-13T08:11:14Z</dcterms:modified>
</cp:coreProperties>
</file>